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sdx" ContentType="application/vnd.ms-visio.drawing"/>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6" r:id="rId4"/>
    <p:sldId id="262" r:id="rId5"/>
    <p:sldId id="353" r:id="rId6"/>
    <p:sldId id="269" r:id="rId7"/>
    <p:sldId id="267" r:id="rId8"/>
    <p:sldId id="268" r:id="rId9"/>
    <p:sldId id="270" r:id="rId10"/>
    <p:sldId id="341" r:id="rId11"/>
    <p:sldId id="342" r:id="rId12"/>
    <p:sldId id="273" r:id="rId13"/>
    <p:sldId id="274" r:id="rId14"/>
    <p:sldId id="275" r:id="rId15"/>
    <p:sldId id="277" r:id="rId16"/>
    <p:sldId id="278" r:id="rId17"/>
    <p:sldId id="280" r:id="rId18"/>
    <p:sldId id="284" r:id="rId19"/>
    <p:sldId id="344" r:id="rId20"/>
    <p:sldId id="345" r:id="rId21"/>
    <p:sldId id="346" r:id="rId22"/>
    <p:sldId id="347" r:id="rId23"/>
    <p:sldId id="286" r:id="rId24"/>
    <p:sldId id="288" r:id="rId25"/>
    <p:sldId id="290" r:id="rId26"/>
    <p:sldId id="291" r:id="rId27"/>
    <p:sldId id="292" r:id="rId28"/>
    <p:sldId id="293" r:id="rId29"/>
    <p:sldId id="294" r:id="rId30"/>
    <p:sldId id="348" r:id="rId31"/>
    <p:sldId id="295" r:id="rId32"/>
    <p:sldId id="349" r:id="rId33"/>
    <p:sldId id="298" r:id="rId34"/>
    <p:sldId id="301" r:id="rId35"/>
    <p:sldId id="350" r:id="rId36"/>
    <p:sldId id="351" r:id="rId37"/>
    <p:sldId id="303" r:id="rId38"/>
    <p:sldId id="305" r:id="rId39"/>
    <p:sldId id="307" r:id="rId40"/>
    <p:sldId id="308" r:id="rId41"/>
    <p:sldId id="309" r:id="rId42"/>
    <p:sldId id="310" r:id="rId43"/>
    <p:sldId id="312" r:id="rId44"/>
    <p:sldId id="313" r:id="rId45"/>
    <p:sldId id="320" r:id="rId46"/>
    <p:sldId id="321" r:id="rId47"/>
    <p:sldId id="322" r:id="rId48"/>
    <p:sldId id="324" r:id="rId49"/>
    <p:sldId id="325" r:id="rId50"/>
    <p:sldId id="326" r:id="rId51"/>
    <p:sldId id="328" r:id="rId52"/>
    <p:sldId id="329" r:id="rId53"/>
    <p:sldId id="352" r:id="rId54"/>
    <p:sldId id="331" r:id="rId55"/>
    <p:sldId id="332" r:id="rId56"/>
    <p:sldId id="333" r:id="rId57"/>
    <p:sldId id="334" r:id="rId58"/>
    <p:sldId id="335" r:id="rId59"/>
    <p:sldId id="336" r:id="rId60"/>
    <p:sldId id="337" r:id="rId61"/>
    <p:sldId id="338" r:id="rId62"/>
    <p:sldId id="340" r:id="rId6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5" userDrawn="1">
          <p15:clr>
            <a:srgbClr val="A4A3A4"/>
          </p15:clr>
        </p15:guide>
        <p15:guide id="2" pos="325" userDrawn="1">
          <p15:clr>
            <a:srgbClr val="A4A3A4"/>
          </p15:clr>
        </p15:guide>
        <p15:guide id="3" pos="619" userDrawn="1">
          <p15:clr>
            <a:srgbClr val="A4A3A4"/>
          </p15:clr>
        </p15:guide>
        <p15:guide id="4" pos="7083" userDrawn="1">
          <p15:clr>
            <a:srgbClr val="A4A3A4"/>
          </p15:clr>
        </p15:guide>
        <p15:guide id="5" pos="3659" userDrawn="1">
          <p15:clr>
            <a:srgbClr val="A4A3A4"/>
          </p15:clr>
        </p15:guide>
        <p15:guide id="6" pos="3976" userDrawn="1">
          <p15:clr>
            <a:srgbClr val="A4A3A4"/>
          </p15:clr>
        </p15:guide>
        <p15:guide id="7" orient="horz" pos="89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557"/>
    <a:srgbClr val="3A45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02" autoAdjust="0"/>
    <p:restoredTop sz="59820" autoAdjust="0"/>
  </p:normalViewPr>
  <p:slideViewPr>
    <p:cSldViewPr snapToGrid="0">
      <p:cViewPr varScale="1">
        <p:scale>
          <a:sx n="111" d="100"/>
          <a:sy n="111" d="100"/>
        </p:scale>
        <p:origin x="378" y="108"/>
      </p:cViewPr>
      <p:guideLst>
        <p:guide orient="horz" pos="845"/>
        <p:guide pos="325"/>
        <p:guide pos="619"/>
        <p:guide pos="7083"/>
        <p:guide pos="3659"/>
        <p:guide pos="3976"/>
        <p:guide orient="horz" pos="890"/>
      </p:guideLst>
    </p:cSldViewPr>
  </p:slideViewPr>
  <p:notesTextViewPr>
    <p:cViewPr>
      <p:scale>
        <a:sx n="1" d="1"/>
        <a:sy n="1" d="1"/>
      </p:scale>
      <p:origin x="0" y="0"/>
    </p:cViewPr>
  </p:notesTextViewPr>
  <p:sorterViewPr>
    <p:cViewPr>
      <p:scale>
        <a:sx n="100" d="100"/>
        <a:sy n="100" d="100"/>
      </p:scale>
      <p:origin x="0" y="-107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BA8033D-CB0F-4602-BBDC-743E4DEE8734}" type="datetimeFigureOut">
              <a:rPr lang="zh-CN" altLang="en-US" smtClean="0"/>
              <a:t>2019/7/24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171ECC-E98F-43A9-93B5-B4E373E7969C}" type="slidenum">
              <a:rPr lang="zh-CN" altLang="en-US" smtClean="0"/>
              <a:t>‹#›</a:t>
            </a:fld>
            <a:endParaRPr lang="zh-CN" altLang="en-US"/>
          </a:p>
        </p:txBody>
      </p:sp>
    </p:spTree>
    <p:extLst>
      <p:ext uri="{BB962C8B-B14F-4D97-AF65-F5344CB8AC3E}">
        <p14:creationId xmlns:p14="http://schemas.microsoft.com/office/powerpoint/2010/main" val="782628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BA8033D-CB0F-4602-BBDC-743E4DEE8734}" type="datetimeFigureOut">
              <a:rPr lang="zh-CN" altLang="en-US" smtClean="0"/>
              <a:t>2019/7/24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171ECC-E98F-43A9-93B5-B4E373E7969C}" type="slidenum">
              <a:rPr lang="zh-CN" altLang="en-US" smtClean="0"/>
              <a:t>‹#›</a:t>
            </a:fld>
            <a:endParaRPr lang="zh-CN" altLang="en-US"/>
          </a:p>
        </p:txBody>
      </p:sp>
    </p:spTree>
    <p:extLst>
      <p:ext uri="{BB962C8B-B14F-4D97-AF65-F5344CB8AC3E}">
        <p14:creationId xmlns:p14="http://schemas.microsoft.com/office/powerpoint/2010/main" val="538533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BA8033D-CB0F-4602-BBDC-743E4DEE8734}" type="datetimeFigureOut">
              <a:rPr lang="zh-CN" altLang="en-US" smtClean="0"/>
              <a:t>2019/7/24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171ECC-E98F-43A9-93B5-B4E373E7969C}" type="slidenum">
              <a:rPr lang="zh-CN" altLang="en-US" smtClean="0"/>
              <a:t>‹#›</a:t>
            </a:fld>
            <a:endParaRPr lang="zh-CN" altLang="en-US"/>
          </a:p>
        </p:txBody>
      </p:sp>
    </p:spTree>
    <p:extLst>
      <p:ext uri="{BB962C8B-B14F-4D97-AF65-F5344CB8AC3E}">
        <p14:creationId xmlns:p14="http://schemas.microsoft.com/office/powerpoint/2010/main" val="3546513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BA8033D-CB0F-4602-BBDC-743E4DEE8734}" type="datetimeFigureOut">
              <a:rPr lang="zh-CN" altLang="en-US" smtClean="0"/>
              <a:t>2019/7/24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171ECC-E98F-43A9-93B5-B4E373E7969C}" type="slidenum">
              <a:rPr lang="zh-CN" altLang="en-US" smtClean="0"/>
              <a:t>‹#›</a:t>
            </a:fld>
            <a:endParaRPr lang="zh-CN" altLang="en-US"/>
          </a:p>
        </p:txBody>
      </p:sp>
    </p:spTree>
    <p:extLst>
      <p:ext uri="{BB962C8B-B14F-4D97-AF65-F5344CB8AC3E}">
        <p14:creationId xmlns:p14="http://schemas.microsoft.com/office/powerpoint/2010/main" val="2647773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BA8033D-CB0F-4602-BBDC-743E4DEE8734}" type="datetimeFigureOut">
              <a:rPr lang="zh-CN" altLang="en-US" smtClean="0"/>
              <a:t>2019/7/24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171ECC-E98F-43A9-93B5-B4E373E7969C}" type="slidenum">
              <a:rPr lang="zh-CN" altLang="en-US" smtClean="0"/>
              <a:t>‹#›</a:t>
            </a:fld>
            <a:endParaRPr lang="zh-CN" altLang="en-US"/>
          </a:p>
        </p:txBody>
      </p:sp>
    </p:spTree>
    <p:extLst>
      <p:ext uri="{BB962C8B-B14F-4D97-AF65-F5344CB8AC3E}">
        <p14:creationId xmlns:p14="http://schemas.microsoft.com/office/powerpoint/2010/main" val="308367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BA8033D-CB0F-4602-BBDC-743E4DEE8734}" type="datetimeFigureOut">
              <a:rPr lang="zh-CN" altLang="en-US" smtClean="0"/>
              <a:t>2019/7/24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171ECC-E98F-43A9-93B5-B4E373E7969C}" type="slidenum">
              <a:rPr lang="zh-CN" altLang="en-US" smtClean="0"/>
              <a:t>‹#›</a:t>
            </a:fld>
            <a:endParaRPr lang="zh-CN" altLang="en-US"/>
          </a:p>
        </p:txBody>
      </p:sp>
    </p:spTree>
    <p:extLst>
      <p:ext uri="{BB962C8B-B14F-4D97-AF65-F5344CB8AC3E}">
        <p14:creationId xmlns:p14="http://schemas.microsoft.com/office/powerpoint/2010/main" val="1535130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BA8033D-CB0F-4602-BBDC-743E4DEE8734}" type="datetimeFigureOut">
              <a:rPr lang="zh-CN" altLang="en-US" smtClean="0"/>
              <a:t>2019/7/24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B171ECC-E98F-43A9-93B5-B4E373E7969C}" type="slidenum">
              <a:rPr lang="zh-CN" altLang="en-US" smtClean="0"/>
              <a:t>‹#›</a:t>
            </a:fld>
            <a:endParaRPr lang="zh-CN" altLang="en-US"/>
          </a:p>
        </p:txBody>
      </p:sp>
    </p:spTree>
    <p:extLst>
      <p:ext uri="{BB962C8B-B14F-4D97-AF65-F5344CB8AC3E}">
        <p14:creationId xmlns:p14="http://schemas.microsoft.com/office/powerpoint/2010/main" val="305782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BA8033D-CB0F-4602-BBDC-743E4DEE8734}" type="datetimeFigureOut">
              <a:rPr lang="zh-CN" altLang="en-US" smtClean="0"/>
              <a:t>2019/7/24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B171ECC-E98F-43A9-93B5-B4E373E7969C}" type="slidenum">
              <a:rPr lang="zh-CN" altLang="en-US" smtClean="0"/>
              <a:t>‹#›</a:t>
            </a:fld>
            <a:endParaRPr lang="zh-CN" altLang="en-US"/>
          </a:p>
        </p:txBody>
      </p:sp>
    </p:spTree>
    <p:extLst>
      <p:ext uri="{BB962C8B-B14F-4D97-AF65-F5344CB8AC3E}">
        <p14:creationId xmlns:p14="http://schemas.microsoft.com/office/powerpoint/2010/main" val="737813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A8033D-CB0F-4602-BBDC-743E4DEE8734}" type="datetimeFigureOut">
              <a:rPr lang="zh-CN" altLang="en-US" smtClean="0"/>
              <a:t>2019/7/24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B171ECC-E98F-43A9-93B5-B4E373E7969C}" type="slidenum">
              <a:rPr lang="zh-CN" altLang="en-US" smtClean="0"/>
              <a:t>‹#›</a:t>
            </a:fld>
            <a:endParaRPr lang="zh-CN" altLang="en-US"/>
          </a:p>
        </p:txBody>
      </p:sp>
    </p:spTree>
    <p:extLst>
      <p:ext uri="{BB962C8B-B14F-4D97-AF65-F5344CB8AC3E}">
        <p14:creationId xmlns:p14="http://schemas.microsoft.com/office/powerpoint/2010/main" val="3204575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BA8033D-CB0F-4602-BBDC-743E4DEE8734}" type="datetimeFigureOut">
              <a:rPr lang="zh-CN" altLang="en-US" smtClean="0"/>
              <a:t>2019/7/24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171ECC-E98F-43A9-93B5-B4E373E7969C}" type="slidenum">
              <a:rPr lang="zh-CN" altLang="en-US" smtClean="0"/>
              <a:t>‹#›</a:t>
            </a:fld>
            <a:endParaRPr lang="zh-CN" altLang="en-US"/>
          </a:p>
        </p:txBody>
      </p:sp>
    </p:spTree>
    <p:extLst>
      <p:ext uri="{BB962C8B-B14F-4D97-AF65-F5344CB8AC3E}">
        <p14:creationId xmlns:p14="http://schemas.microsoft.com/office/powerpoint/2010/main" val="2871597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BA8033D-CB0F-4602-BBDC-743E4DEE8734}" type="datetimeFigureOut">
              <a:rPr lang="zh-CN" altLang="en-US" smtClean="0"/>
              <a:t>2019/7/24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171ECC-E98F-43A9-93B5-B4E373E7969C}" type="slidenum">
              <a:rPr lang="zh-CN" altLang="en-US" smtClean="0"/>
              <a:t>‹#›</a:t>
            </a:fld>
            <a:endParaRPr lang="zh-CN" altLang="en-US"/>
          </a:p>
        </p:txBody>
      </p:sp>
    </p:spTree>
    <p:extLst>
      <p:ext uri="{BB962C8B-B14F-4D97-AF65-F5344CB8AC3E}">
        <p14:creationId xmlns:p14="http://schemas.microsoft.com/office/powerpoint/2010/main" val="1610805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A8033D-CB0F-4602-BBDC-743E4DEE8734}" type="datetimeFigureOut">
              <a:rPr lang="zh-CN" altLang="en-US" smtClean="0"/>
              <a:t>2019/7/24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171ECC-E98F-43A9-93B5-B4E373E7969C}" type="slidenum">
              <a:rPr lang="zh-CN" altLang="en-US" smtClean="0"/>
              <a:t>‹#›</a:t>
            </a:fld>
            <a:endParaRPr lang="zh-CN" altLang="en-US"/>
          </a:p>
        </p:txBody>
      </p:sp>
    </p:spTree>
    <p:extLst>
      <p:ext uri="{BB962C8B-B14F-4D97-AF65-F5344CB8AC3E}">
        <p14:creationId xmlns:p14="http://schemas.microsoft.com/office/powerpoint/2010/main" val="3329186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5" Type="http://schemas.openxmlformats.org/officeDocument/2006/relationships/image" Target="../media/image37.wmf"/><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5" Type="http://schemas.openxmlformats.org/officeDocument/2006/relationships/image" Target="../media/image41.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image" Target="../media/image45.wmf"/><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slideLayout" Target="../slideLayouts/slideLayout6.xml"/><Relationship Id="rId5" Type="http://schemas.openxmlformats.org/officeDocument/2006/relationships/image" Target="../media/image51.wmf"/><Relationship Id="rId4" Type="http://schemas.openxmlformats.org/officeDocument/2006/relationships/image" Target="../media/image50.wmf"/></Relationships>
</file>

<file path=ppt/slides/_rels/slide25.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52.wmf"/><Relationship Id="rId5" Type="http://schemas.openxmlformats.org/officeDocument/2006/relationships/oleObject" Target="../embeddings/oleObject1.bin"/><Relationship Id="rId4" Type="http://schemas.openxmlformats.org/officeDocument/2006/relationships/image" Target="../media/image54.wmf"/></Relationships>
</file>

<file path=ppt/slides/_rels/slide26.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slideLayout" Target="../slideLayouts/slideLayout6.xml"/><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slides/_rels/slide27.x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jpeg"/><Relationship Id="rId1" Type="http://schemas.openxmlformats.org/officeDocument/2006/relationships/slideLayout" Target="../slideLayouts/slideLayout6.xml"/><Relationship Id="rId4" Type="http://schemas.openxmlformats.org/officeDocument/2006/relationships/image" Target="../media/image63.wmf"/></Relationships>
</file>

<file path=ppt/slides/_rels/slide29.x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6.xml"/><Relationship Id="rId4" Type="http://schemas.openxmlformats.org/officeDocument/2006/relationships/image" Target="../media/image67.wmf"/></Relationships>
</file>

<file path=ppt/slides/_rels/slide31.x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slideLayout" Target="../slideLayouts/slideLayout6.xml"/><Relationship Id="rId5" Type="http://schemas.openxmlformats.org/officeDocument/2006/relationships/image" Target="../media/image74.wmf"/><Relationship Id="rId4" Type="http://schemas.openxmlformats.org/officeDocument/2006/relationships/image" Target="../media/image73.wmf"/></Relationships>
</file>

<file path=ppt/slides/_rels/slide35.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75.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jpg"/><Relationship Id="rId1" Type="http://schemas.openxmlformats.org/officeDocument/2006/relationships/slideLayout" Target="../slideLayouts/slideLayout6.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7.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6.xml"/><Relationship Id="rId4" Type="http://schemas.openxmlformats.org/officeDocument/2006/relationships/image" Target="../media/image8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 Id="rId4" Type="http://schemas.openxmlformats.org/officeDocument/2006/relationships/image" Target="../media/image5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92.jpeg"/><Relationship Id="rId2" Type="http://schemas.openxmlformats.org/officeDocument/2006/relationships/image" Target="../media/image91.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slideLayout" Target="../slideLayouts/slideLayout6.xml"/><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s>
</file>

<file path=ppt/slides/_rels/slide57.xml.rels><?xml version="1.0" encoding="UTF-8" standalone="yes"?>
<Relationships xmlns="http://schemas.openxmlformats.org/package/2006/relationships"><Relationship Id="rId3" Type="http://schemas.openxmlformats.org/officeDocument/2006/relationships/image" Target="../media/image99.wmf"/><Relationship Id="rId7" Type="http://schemas.openxmlformats.org/officeDocument/2006/relationships/image" Target="../media/image103.wmf"/><Relationship Id="rId2" Type="http://schemas.openxmlformats.org/officeDocument/2006/relationships/image" Target="../media/image98.wmf"/><Relationship Id="rId1" Type="http://schemas.openxmlformats.org/officeDocument/2006/relationships/slideLayout" Target="../slideLayouts/slideLayout6.xml"/><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wmf"/></Relationships>
</file>

<file path=ppt/slides/_rels/slide58.x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slideLayout" Target="../slideLayouts/slideLayout6.xml"/><Relationship Id="rId5" Type="http://schemas.openxmlformats.org/officeDocument/2006/relationships/image" Target="../media/image107.wmf"/><Relationship Id="rId4" Type="http://schemas.openxmlformats.org/officeDocument/2006/relationships/image" Target="../media/image106.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slideLayout" Target="../slideLayouts/slideLayout6.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 Id="rId9" Type="http://schemas.openxmlformats.org/officeDocument/2006/relationships/image" Target="../media/image16.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8" Type="http://schemas.openxmlformats.org/officeDocument/2006/relationships/image" Target="../media/image114.png"/><Relationship Id="rId3" Type="http://schemas.openxmlformats.org/officeDocument/2006/relationships/image" Target="../media/image109.png"/><Relationship Id="rId7" Type="http://schemas.openxmlformats.org/officeDocument/2006/relationships/image" Target="../media/image113.png"/><Relationship Id="rId2" Type="http://schemas.openxmlformats.org/officeDocument/2006/relationships/image" Target="../media/image108.png"/><Relationship Id="rId1" Type="http://schemas.openxmlformats.org/officeDocument/2006/relationships/slideLayout" Target="../slideLayouts/slideLayout6.xml"/><Relationship Id="rId6" Type="http://schemas.openxmlformats.org/officeDocument/2006/relationships/image" Target="../media/image112.png"/><Relationship Id="rId5" Type="http://schemas.openxmlformats.org/officeDocument/2006/relationships/image" Target="../media/image111.png"/><Relationship Id="rId4" Type="http://schemas.openxmlformats.org/officeDocument/2006/relationships/image" Target="../media/image11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ChangeAspect="1"/>
          </p:cNvSpPr>
          <p:nvPr/>
        </p:nvSpPr>
        <p:spPr>
          <a:xfrm>
            <a:off x="0" y="-635000"/>
            <a:ext cx="12192000" cy="8128000"/>
          </a:xfrm>
          <a:prstGeom prst="rect">
            <a:avLst/>
          </a:prstGeom>
          <a:blipFill dpi="0" rotWithShape="1">
            <a:blip r:embed="rId2">
              <a:duotone>
                <a:prstClr val="black"/>
                <a:schemeClr val="accent3">
                  <a:tint val="45000"/>
                  <a:satMod val="400000"/>
                </a:schemeClr>
              </a:duotone>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6" name="矩形 15"/>
          <p:cNvSpPr/>
          <p:nvPr/>
        </p:nvSpPr>
        <p:spPr>
          <a:xfrm>
            <a:off x="-579329" y="1533832"/>
            <a:ext cx="13641685" cy="3312912"/>
          </a:xfrm>
          <a:prstGeom prst="rect">
            <a:avLst/>
          </a:prstGeom>
          <a:solidFill>
            <a:schemeClr val="accent2">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TextBox 4"/>
          <p:cNvSpPr txBox="1"/>
          <p:nvPr/>
        </p:nvSpPr>
        <p:spPr>
          <a:xfrm>
            <a:off x="2156662" y="3274626"/>
            <a:ext cx="7878675" cy="1015663"/>
          </a:xfrm>
          <a:prstGeom prst="rect">
            <a:avLst/>
          </a:prstGeom>
          <a:noFill/>
        </p:spPr>
        <p:txBody>
          <a:bodyPr wrap="square" rtlCol="0">
            <a:spAutoFit/>
          </a:bodyPr>
          <a:lstStyle/>
          <a:p>
            <a:pPr algn="ctr"/>
            <a:r>
              <a:rPr lang="zh-CN" altLang="en-US" sz="6000" b="1" dirty="0" smtClean="0">
                <a:solidFill>
                  <a:schemeClr val="bg1"/>
                </a:solidFill>
                <a:latin typeface="微软雅黑" panose="020B0503020204020204" pitchFamily="34" charset="-122"/>
                <a:ea typeface="微软雅黑" panose="020B0503020204020204" pitchFamily="34" charset="-122"/>
              </a:rPr>
              <a:t>统 计 关 系 分 析</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4" name="矩形 33"/>
          <p:cNvSpPr/>
          <p:nvPr/>
        </p:nvSpPr>
        <p:spPr>
          <a:xfrm rot="18890443">
            <a:off x="3112702" y="-4164590"/>
            <a:ext cx="5962656" cy="5962656"/>
          </a:xfrm>
          <a:prstGeom prst="rect">
            <a:avLst/>
          </a:prstGeom>
          <a:solidFill>
            <a:schemeClr val="bg1">
              <a:lumMod val="8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rot="18890443">
            <a:off x="2931207" y="-4323846"/>
            <a:ext cx="6263790" cy="6263790"/>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4"/>
          <p:cNvSpPr txBox="1"/>
          <p:nvPr/>
        </p:nvSpPr>
        <p:spPr>
          <a:xfrm>
            <a:off x="5190978" y="1357307"/>
            <a:ext cx="1800603" cy="1323439"/>
          </a:xfrm>
          <a:prstGeom prst="rect">
            <a:avLst/>
          </a:prstGeom>
          <a:noFill/>
        </p:spPr>
        <p:txBody>
          <a:bodyPr wrap="square" rtlCol="0">
            <a:spAutoFit/>
          </a:bodyPr>
          <a:lstStyle/>
          <a:p>
            <a:pPr algn="ctr"/>
            <a:r>
              <a:rPr lang="en-US" altLang="zh-CN" sz="8000" b="1" dirty="0" smtClean="0">
                <a:solidFill>
                  <a:schemeClr val="bg1"/>
                </a:solidFill>
                <a:latin typeface="+mj-lt"/>
                <a:ea typeface="微软雅黑" panose="020B0503020204020204" pitchFamily="34" charset="-122"/>
              </a:rPr>
              <a:t>03</a:t>
            </a:r>
            <a:endParaRPr lang="zh-CN" altLang="en-US" sz="8000" b="1" dirty="0">
              <a:solidFill>
                <a:schemeClr val="bg1"/>
              </a:solidFill>
              <a:latin typeface="+mj-lt"/>
              <a:ea typeface="微软雅黑" panose="020B0503020204020204" pitchFamily="34" charset="-122"/>
            </a:endParaRPr>
          </a:p>
        </p:txBody>
      </p:sp>
      <p:pic>
        <p:nvPicPr>
          <p:cNvPr id="21" name="图片 20"/>
          <p:cNvPicPr>
            <a:picLocks noChangeAspect="1"/>
          </p:cNvPicPr>
          <p:nvPr/>
        </p:nvPicPr>
        <p:blipFill>
          <a:blip r:embed="rId3"/>
          <a:stretch>
            <a:fillRect/>
          </a:stretch>
        </p:blipFill>
        <p:spPr>
          <a:xfrm>
            <a:off x="568768" y="9134136"/>
            <a:ext cx="6422813" cy="2516000"/>
          </a:xfrm>
          <a:prstGeom prst="rect">
            <a:avLst/>
          </a:prstGeom>
        </p:spPr>
      </p:pic>
    </p:spTree>
    <p:extLst>
      <p:ext uri="{BB962C8B-B14F-4D97-AF65-F5344CB8AC3E}">
        <p14:creationId xmlns:p14="http://schemas.microsoft.com/office/powerpoint/2010/main" val="441648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4" name="标题 1"/>
          <p:cNvSpPr txBox="1">
            <a:spLocks/>
          </p:cNvSpPr>
          <p:nvPr/>
        </p:nvSpPr>
        <p:spPr>
          <a:xfrm>
            <a:off x="4625315" y="224447"/>
            <a:ext cx="2941370" cy="791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a:t>应用</a:t>
            </a:r>
            <a:r>
              <a:rPr lang="zh-CN" altLang="en-US" sz="2400" dirty="0" smtClean="0"/>
              <a:t>实例</a:t>
            </a:r>
            <a:endParaRPr lang="zh-CN" altLang="en-US" sz="2400" dirty="0">
              <a:latin typeface="微软雅黑" panose="020B0503020204020204" pitchFamily="34" charset="-122"/>
              <a:ea typeface="微软雅黑" panose="020B0503020204020204" pitchFamily="34" charset="-122"/>
            </a:endParaRPr>
          </a:p>
        </p:txBody>
      </p:sp>
      <p:sp>
        <p:nvSpPr>
          <p:cNvPr id="5" name="矩形 4"/>
          <p:cNvSpPr/>
          <p:nvPr/>
        </p:nvSpPr>
        <p:spPr>
          <a:xfrm>
            <a:off x="995965" y="1296244"/>
            <a:ext cx="10140348" cy="830997"/>
          </a:xfrm>
          <a:prstGeom prst="rect">
            <a:avLst/>
          </a:prstGeom>
        </p:spPr>
        <p:txBody>
          <a:bodyPr wrap="square">
            <a:spAutoFit/>
          </a:bodyPr>
          <a:lstStyle/>
          <a:p>
            <a:r>
              <a:rPr lang="zh-CN" altLang="zh-CN" sz="1600" dirty="0" smtClean="0">
                <a:latin typeface="+mn-ea"/>
                <a:cs typeface="Times New Roman" panose="02020603050405020304" pitchFamily="18" charset="0"/>
              </a:rPr>
              <a:t>以</a:t>
            </a:r>
            <a:r>
              <a:rPr lang="zh-CN" altLang="zh-CN" sz="1600" dirty="0">
                <a:latin typeface="+mn-ea"/>
                <a:cs typeface="Times New Roman" panose="02020603050405020304" pitchFamily="18" charset="0"/>
              </a:rPr>
              <a:t>中国民航客运量回归模型为例，探究线性模型的建立和检验。为研究我国民航客运量的变化趋势及成因，以民航客运量（万人）作为</a:t>
            </a:r>
            <a:r>
              <a:rPr lang="en-US" altLang="zh-CN" sz="1600" dirty="0">
                <a:latin typeface="+mn-ea"/>
              </a:rPr>
              <a:t>y</a:t>
            </a:r>
            <a:r>
              <a:rPr lang="zh-CN" altLang="zh-CN" sz="1600" dirty="0">
                <a:latin typeface="+mn-ea"/>
                <a:cs typeface="Times New Roman" panose="02020603050405020304" pitchFamily="18" charset="0"/>
              </a:rPr>
              <a:t>，国民收入（亿元）、消费额（亿元）、铁路客运量（万人）、民航航线历程（万人）、来华旅游入境人数（万人）为影响民航客运量的主要因素，依次作为自变量</a:t>
            </a:r>
            <a:r>
              <a:rPr lang="en-US" altLang="zh-CN" sz="1600" i="1" dirty="0">
                <a:latin typeface="+mn-ea"/>
              </a:rPr>
              <a:t>x</a:t>
            </a:r>
            <a:r>
              <a:rPr lang="en-US" altLang="zh-CN" sz="1600" i="1" baseline="-25000" dirty="0">
                <a:latin typeface="+mn-ea"/>
              </a:rPr>
              <a:t>1</a:t>
            </a:r>
            <a:r>
              <a:rPr lang="zh-CN" altLang="zh-CN" sz="1600" dirty="0">
                <a:latin typeface="+mn-ea"/>
                <a:cs typeface="Times New Roman" panose="02020603050405020304" pitchFamily="18" charset="0"/>
              </a:rPr>
              <a:t>，</a:t>
            </a:r>
            <a:r>
              <a:rPr lang="en-US" altLang="zh-CN" sz="1600" i="1" dirty="0">
                <a:latin typeface="+mn-ea"/>
              </a:rPr>
              <a:t>x</a:t>
            </a:r>
            <a:r>
              <a:rPr lang="en-US" altLang="zh-CN" sz="1600" i="1" baseline="-25000" dirty="0">
                <a:latin typeface="+mn-ea"/>
              </a:rPr>
              <a:t>2</a:t>
            </a:r>
            <a:r>
              <a:rPr lang="zh-CN" altLang="zh-CN" sz="1600" dirty="0">
                <a:latin typeface="+mn-ea"/>
                <a:cs typeface="Times New Roman" panose="02020603050405020304" pitchFamily="18" charset="0"/>
              </a:rPr>
              <a:t>，</a:t>
            </a:r>
            <a:r>
              <a:rPr lang="en-US" altLang="zh-CN" sz="1600" i="1" dirty="0">
                <a:latin typeface="+mn-ea"/>
              </a:rPr>
              <a:t>x</a:t>
            </a:r>
            <a:r>
              <a:rPr lang="en-US" altLang="zh-CN" sz="1600" i="1" baseline="-25000" dirty="0">
                <a:latin typeface="+mn-ea"/>
              </a:rPr>
              <a:t>3</a:t>
            </a:r>
            <a:r>
              <a:rPr lang="zh-CN" altLang="zh-CN" sz="1600" dirty="0">
                <a:latin typeface="+mn-ea"/>
                <a:cs typeface="Times New Roman" panose="02020603050405020304" pitchFamily="18" charset="0"/>
              </a:rPr>
              <a:t>，</a:t>
            </a:r>
            <a:r>
              <a:rPr lang="en-US" altLang="zh-CN" sz="1600" i="1" dirty="0">
                <a:latin typeface="+mn-ea"/>
              </a:rPr>
              <a:t>x</a:t>
            </a:r>
            <a:r>
              <a:rPr lang="en-US" altLang="zh-CN" sz="1600" i="1" baseline="-25000" dirty="0">
                <a:latin typeface="+mn-ea"/>
              </a:rPr>
              <a:t>4</a:t>
            </a:r>
            <a:r>
              <a:rPr lang="zh-CN" altLang="zh-CN" sz="1600" dirty="0">
                <a:latin typeface="+mn-ea"/>
                <a:cs typeface="Times New Roman" panose="02020603050405020304" pitchFamily="18" charset="0"/>
              </a:rPr>
              <a:t>和</a:t>
            </a:r>
            <a:r>
              <a:rPr lang="en-US" altLang="zh-CN" sz="1600" i="1" dirty="0">
                <a:latin typeface="+mn-ea"/>
              </a:rPr>
              <a:t>x</a:t>
            </a:r>
            <a:r>
              <a:rPr lang="en-US" altLang="zh-CN" sz="1600" i="1" baseline="-25000" dirty="0">
                <a:latin typeface="+mn-ea"/>
              </a:rPr>
              <a:t>5</a:t>
            </a:r>
            <a:r>
              <a:rPr lang="zh-CN" altLang="zh-CN" sz="1600" dirty="0">
                <a:latin typeface="+mn-ea"/>
                <a:cs typeface="Times New Roman" panose="02020603050405020304" pitchFamily="18" charset="0"/>
              </a:rPr>
              <a:t>。</a:t>
            </a:r>
            <a:endParaRPr lang="zh-CN" altLang="en-US" sz="1600" dirty="0">
              <a:latin typeface="+mn-ea"/>
            </a:endParaRPr>
          </a:p>
        </p:txBody>
      </p:sp>
      <p:sp>
        <p:nvSpPr>
          <p:cNvPr id="6" name="help-black-button_16829"/>
          <p:cNvSpPr>
            <a:spLocks noChangeAspect="1"/>
          </p:cNvSpPr>
          <p:nvPr/>
        </p:nvSpPr>
        <p:spPr bwMode="auto">
          <a:xfrm>
            <a:off x="544601" y="1296244"/>
            <a:ext cx="438062" cy="437403"/>
          </a:xfrm>
          <a:custGeom>
            <a:avLst/>
            <a:gdLst>
              <a:gd name="T0" fmla="*/ 1984 w 3968"/>
              <a:gd name="T1" fmla="*/ 0 h 3968"/>
              <a:gd name="T2" fmla="*/ 0 w 3968"/>
              <a:gd name="T3" fmla="*/ 1984 h 3968"/>
              <a:gd name="T4" fmla="*/ 1984 w 3968"/>
              <a:gd name="T5" fmla="*/ 3968 h 3968"/>
              <a:gd name="T6" fmla="*/ 3968 w 3968"/>
              <a:gd name="T7" fmla="*/ 1984 h 3968"/>
              <a:gd name="T8" fmla="*/ 1984 w 3968"/>
              <a:gd name="T9" fmla="*/ 0 h 3968"/>
              <a:gd name="T10" fmla="*/ 1884 w 3968"/>
              <a:gd name="T11" fmla="*/ 3303 h 3968"/>
              <a:gd name="T12" fmla="*/ 1653 w 3968"/>
              <a:gd name="T13" fmla="*/ 3061 h 3968"/>
              <a:gd name="T14" fmla="*/ 1887 w 3968"/>
              <a:gd name="T15" fmla="*/ 2816 h 3968"/>
              <a:gd name="T16" fmla="*/ 2119 w 3968"/>
              <a:gd name="T17" fmla="*/ 3061 h 3968"/>
              <a:gd name="T18" fmla="*/ 1884 w 3968"/>
              <a:gd name="T19" fmla="*/ 3303 h 3968"/>
              <a:gd name="T20" fmla="*/ 2250 w 3968"/>
              <a:gd name="T21" fmla="*/ 1930 h 3968"/>
              <a:gd name="T22" fmla="*/ 2046 w 3968"/>
              <a:gd name="T23" fmla="*/ 2454 h 3968"/>
              <a:gd name="T24" fmla="*/ 2050 w 3968"/>
              <a:gd name="T25" fmla="*/ 2567 h 3968"/>
              <a:gd name="T26" fmla="*/ 1734 w 3968"/>
              <a:gd name="T27" fmla="*/ 2567 h 3968"/>
              <a:gd name="T28" fmla="*/ 1725 w 3968"/>
              <a:gd name="T29" fmla="*/ 2456 h 3968"/>
              <a:gd name="T30" fmla="*/ 1955 w 3968"/>
              <a:gd name="T31" fmla="*/ 1816 h 3968"/>
              <a:gd name="T32" fmla="*/ 2207 w 3968"/>
              <a:gd name="T33" fmla="*/ 1326 h 3968"/>
              <a:gd name="T34" fmla="*/ 1876 w 3968"/>
              <a:gd name="T35" fmla="*/ 1029 h 3968"/>
              <a:gd name="T36" fmla="*/ 1564 w 3968"/>
              <a:gd name="T37" fmla="*/ 1108 h 3968"/>
              <a:gd name="T38" fmla="*/ 1499 w 3968"/>
              <a:gd name="T39" fmla="*/ 1145 h 3968"/>
              <a:gd name="T40" fmla="*/ 1401 w 3968"/>
              <a:gd name="T41" fmla="*/ 888 h 3968"/>
              <a:gd name="T42" fmla="*/ 1447 w 3968"/>
              <a:gd name="T43" fmla="*/ 860 h 3968"/>
              <a:gd name="T44" fmla="*/ 1942 w 3968"/>
              <a:gd name="T45" fmla="*/ 734 h 3968"/>
              <a:gd name="T46" fmla="*/ 2567 w 3968"/>
              <a:gd name="T47" fmla="*/ 1286 h 3968"/>
              <a:gd name="T48" fmla="*/ 2250 w 3968"/>
              <a:gd name="T49" fmla="*/ 1930 h 3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68" h="3968">
                <a:moveTo>
                  <a:pt x="1984" y="0"/>
                </a:moveTo>
                <a:cubicBezTo>
                  <a:pt x="890" y="0"/>
                  <a:pt x="0" y="890"/>
                  <a:pt x="0" y="1984"/>
                </a:cubicBezTo>
                <a:cubicBezTo>
                  <a:pt x="0" y="3078"/>
                  <a:pt x="890" y="3968"/>
                  <a:pt x="1984" y="3968"/>
                </a:cubicBezTo>
                <a:cubicBezTo>
                  <a:pt x="3078" y="3968"/>
                  <a:pt x="3968" y="3078"/>
                  <a:pt x="3968" y="1984"/>
                </a:cubicBezTo>
                <a:cubicBezTo>
                  <a:pt x="3968" y="890"/>
                  <a:pt x="3078" y="0"/>
                  <a:pt x="1984" y="0"/>
                </a:cubicBezTo>
                <a:close/>
                <a:moveTo>
                  <a:pt x="1884" y="3303"/>
                </a:moveTo>
                <a:cubicBezTo>
                  <a:pt x="1750" y="3303"/>
                  <a:pt x="1653" y="3202"/>
                  <a:pt x="1653" y="3061"/>
                </a:cubicBezTo>
                <a:cubicBezTo>
                  <a:pt x="1653" y="2917"/>
                  <a:pt x="1749" y="2816"/>
                  <a:pt x="1887" y="2816"/>
                </a:cubicBezTo>
                <a:cubicBezTo>
                  <a:pt x="2023" y="2816"/>
                  <a:pt x="2119" y="2917"/>
                  <a:pt x="2119" y="3061"/>
                </a:cubicBezTo>
                <a:cubicBezTo>
                  <a:pt x="2119" y="3204"/>
                  <a:pt x="2022" y="3303"/>
                  <a:pt x="1884" y="3303"/>
                </a:cubicBezTo>
                <a:close/>
                <a:moveTo>
                  <a:pt x="2250" y="1930"/>
                </a:moveTo>
                <a:cubicBezTo>
                  <a:pt x="2096" y="2112"/>
                  <a:pt x="2035" y="2269"/>
                  <a:pt x="2046" y="2454"/>
                </a:cubicBezTo>
                <a:lnTo>
                  <a:pt x="2050" y="2567"/>
                </a:lnTo>
                <a:lnTo>
                  <a:pt x="1734" y="2567"/>
                </a:lnTo>
                <a:lnTo>
                  <a:pt x="1725" y="2456"/>
                </a:lnTo>
                <a:cubicBezTo>
                  <a:pt x="1702" y="2243"/>
                  <a:pt x="1779" y="2027"/>
                  <a:pt x="1955" y="1816"/>
                </a:cubicBezTo>
                <a:cubicBezTo>
                  <a:pt x="2115" y="1628"/>
                  <a:pt x="2207" y="1488"/>
                  <a:pt x="2207" y="1326"/>
                </a:cubicBezTo>
                <a:cubicBezTo>
                  <a:pt x="2207" y="1138"/>
                  <a:pt x="2089" y="1032"/>
                  <a:pt x="1876" y="1029"/>
                </a:cubicBezTo>
                <a:cubicBezTo>
                  <a:pt x="1769" y="1029"/>
                  <a:pt x="1652" y="1058"/>
                  <a:pt x="1564" y="1108"/>
                </a:cubicBezTo>
                <a:lnTo>
                  <a:pt x="1499" y="1145"/>
                </a:lnTo>
                <a:lnTo>
                  <a:pt x="1401" y="888"/>
                </a:lnTo>
                <a:lnTo>
                  <a:pt x="1447" y="860"/>
                </a:lnTo>
                <a:cubicBezTo>
                  <a:pt x="1574" y="782"/>
                  <a:pt x="1764" y="734"/>
                  <a:pt x="1942" y="734"/>
                </a:cubicBezTo>
                <a:cubicBezTo>
                  <a:pt x="2374" y="734"/>
                  <a:pt x="2567" y="1011"/>
                  <a:pt x="2567" y="1286"/>
                </a:cubicBezTo>
                <a:cubicBezTo>
                  <a:pt x="2567" y="1535"/>
                  <a:pt x="2436" y="1710"/>
                  <a:pt x="2250" y="1930"/>
                </a:cubicBezTo>
                <a:close/>
              </a:path>
            </a:pathLst>
          </a:custGeom>
          <a:solidFill>
            <a:schemeClr val="accent1"/>
          </a:solidFill>
          <a:ln>
            <a:noFill/>
          </a:ln>
        </p:spPr>
      </p:sp>
      <p:sp>
        <p:nvSpPr>
          <p:cNvPr id="7" name="success_149691"/>
          <p:cNvSpPr>
            <a:spLocks noChangeAspect="1"/>
          </p:cNvSpPr>
          <p:nvPr/>
        </p:nvSpPr>
        <p:spPr bwMode="auto">
          <a:xfrm>
            <a:off x="544601" y="2559751"/>
            <a:ext cx="438062" cy="437554"/>
          </a:xfrm>
          <a:custGeom>
            <a:avLst/>
            <a:gdLst>
              <a:gd name="T0" fmla="*/ 347 w 693"/>
              <a:gd name="T1" fmla="*/ 0 h 693"/>
              <a:gd name="T2" fmla="*/ 0 w 693"/>
              <a:gd name="T3" fmla="*/ 347 h 693"/>
              <a:gd name="T4" fmla="*/ 347 w 693"/>
              <a:gd name="T5" fmla="*/ 693 h 693"/>
              <a:gd name="T6" fmla="*/ 693 w 693"/>
              <a:gd name="T7" fmla="*/ 347 h 693"/>
              <a:gd name="T8" fmla="*/ 347 w 693"/>
              <a:gd name="T9" fmla="*/ 0 h 693"/>
              <a:gd name="T10" fmla="*/ 540 w 693"/>
              <a:gd name="T11" fmla="*/ 231 h 693"/>
              <a:gd name="T12" fmla="*/ 327 w 693"/>
              <a:gd name="T13" fmla="*/ 471 h 693"/>
              <a:gd name="T14" fmla="*/ 307 w 693"/>
              <a:gd name="T15" fmla="*/ 480 h 693"/>
              <a:gd name="T16" fmla="*/ 290 w 693"/>
              <a:gd name="T17" fmla="*/ 474 h 693"/>
              <a:gd name="T18" fmla="*/ 157 w 693"/>
              <a:gd name="T19" fmla="*/ 367 h 693"/>
              <a:gd name="T20" fmla="*/ 153 w 693"/>
              <a:gd name="T21" fmla="*/ 330 h 693"/>
              <a:gd name="T22" fmla="*/ 190 w 693"/>
              <a:gd name="T23" fmla="*/ 326 h 693"/>
              <a:gd name="T24" fmla="*/ 304 w 693"/>
              <a:gd name="T25" fmla="*/ 417 h 693"/>
              <a:gd name="T26" fmla="*/ 500 w 693"/>
              <a:gd name="T27" fmla="*/ 196 h 693"/>
              <a:gd name="T28" fmla="*/ 538 w 693"/>
              <a:gd name="T29" fmla="*/ 193 h 693"/>
              <a:gd name="T30" fmla="*/ 540 w 693"/>
              <a:gd name="T31" fmla="*/ 231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3" h="693">
                <a:moveTo>
                  <a:pt x="347" y="0"/>
                </a:moveTo>
                <a:cubicBezTo>
                  <a:pt x="156" y="0"/>
                  <a:pt x="0" y="156"/>
                  <a:pt x="0" y="347"/>
                </a:cubicBezTo>
                <a:cubicBezTo>
                  <a:pt x="0" y="538"/>
                  <a:pt x="156" y="693"/>
                  <a:pt x="347" y="693"/>
                </a:cubicBezTo>
                <a:cubicBezTo>
                  <a:pt x="538" y="693"/>
                  <a:pt x="693" y="538"/>
                  <a:pt x="693" y="347"/>
                </a:cubicBezTo>
                <a:cubicBezTo>
                  <a:pt x="693" y="156"/>
                  <a:pt x="538" y="0"/>
                  <a:pt x="347" y="0"/>
                </a:cubicBezTo>
                <a:close/>
                <a:moveTo>
                  <a:pt x="540" y="231"/>
                </a:moveTo>
                <a:lnTo>
                  <a:pt x="327" y="471"/>
                </a:lnTo>
                <a:cubicBezTo>
                  <a:pt x="321" y="477"/>
                  <a:pt x="314" y="480"/>
                  <a:pt x="307" y="480"/>
                </a:cubicBezTo>
                <a:cubicBezTo>
                  <a:pt x="301" y="480"/>
                  <a:pt x="295" y="478"/>
                  <a:pt x="290" y="474"/>
                </a:cubicBezTo>
                <a:lnTo>
                  <a:pt x="157" y="367"/>
                </a:lnTo>
                <a:cubicBezTo>
                  <a:pt x="145" y="358"/>
                  <a:pt x="143" y="342"/>
                  <a:pt x="153" y="330"/>
                </a:cubicBezTo>
                <a:cubicBezTo>
                  <a:pt x="162" y="319"/>
                  <a:pt x="178" y="317"/>
                  <a:pt x="190" y="326"/>
                </a:cubicBezTo>
                <a:lnTo>
                  <a:pt x="304" y="417"/>
                </a:lnTo>
                <a:lnTo>
                  <a:pt x="500" y="196"/>
                </a:lnTo>
                <a:cubicBezTo>
                  <a:pt x="510" y="185"/>
                  <a:pt x="527" y="184"/>
                  <a:pt x="538" y="193"/>
                </a:cubicBezTo>
                <a:cubicBezTo>
                  <a:pt x="549" y="203"/>
                  <a:pt x="550" y="220"/>
                  <a:pt x="540" y="231"/>
                </a:cubicBezTo>
                <a:close/>
              </a:path>
            </a:pathLst>
          </a:custGeom>
          <a:solidFill>
            <a:schemeClr val="accent1"/>
          </a:solidFill>
          <a:ln>
            <a:noFill/>
          </a:ln>
        </p:spPr>
      </p:sp>
      <p:sp>
        <p:nvSpPr>
          <p:cNvPr id="8" name="íşlidè">
            <a:extLst>
              <a:ext uri="{FF2B5EF4-FFF2-40B4-BE49-F238E27FC236}">
                <a16:creationId xmlns:a16="http://schemas.microsoft.com/office/drawing/2014/main" id="{B77CEAB2-CDDD-472C-9801-BAE00B25026D}"/>
              </a:ext>
            </a:extLst>
          </p:cNvPr>
          <p:cNvSpPr txBox="1"/>
          <p:nvPr/>
        </p:nvSpPr>
        <p:spPr bwMode="auto">
          <a:xfrm>
            <a:off x="1010322" y="2555518"/>
            <a:ext cx="4605410" cy="44178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sz="1600" dirty="0" smtClean="0"/>
              <a:t>Step 1</a:t>
            </a:r>
            <a:r>
              <a:rPr lang="zh-CN" altLang="en-US" sz="1600" dirty="0" smtClean="0"/>
              <a:t>：</a:t>
            </a:r>
            <a:r>
              <a:rPr lang="zh-CN" altLang="zh-CN" sz="1600" dirty="0" smtClean="0"/>
              <a:t>提出</a:t>
            </a:r>
            <a:r>
              <a:rPr lang="zh-CN" altLang="zh-CN" sz="1600" dirty="0"/>
              <a:t>自变量与因变量，收集数据</a:t>
            </a:r>
            <a:endParaRPr lang="en-US" altLang="zh-CN" sz="1600" b="1" dirty="0"/>
          </a:p>
        </p:txBody>
      </p:sp>
      <p:pic>
        <p:nvPicPr>
          <p:cNvPr id="9" name="图片 8"/>
          <p:cNvPicPr>
            <a:picLocks noChangeAspect="1"/>
          </p:cNvPicPr>
          <p:nvPr/>
        </p:nvPicPr>
        <p:blipFill>
          <a:blip r:embed="rId2"/>
          <a:stretch>
            <a:fillRect/>
          </a:stretch>
        </p:blipFill>
        <p:spPr>
          <a:xfrm>
            <a:off x="1159897" y="3178319"/>
            <a:ext cx="3797093" cy="3136479"/>
          </a:xfrm>
          <a:prstGeom prst="rect">
            <a:avLst/>
          </a:prstGeom>
        </p:spPr>
      </p:pic>
      <p:sp>
        <p:nvSpPr>
          <p:cNvPr id="10" name="矩形 9"/>
          <p:cNvSpPr/>
          <p:nvPr/>
        </p:nvSpPr>
        <p:spPr>
          <a:xfrm>
            <a:off x="6383338" y="2555518"/>
            <a:ext cx="3445174" cy="338554"/>
          </a:xfrm>
          <a:prstGeom prst="rect">
            <a:avLst/>
          </a:prstGeom>
        </p:spPr>
        <p:txBody>
          <a:bodyPr wrap="none">
            <a:spAutoFit/>
          </a:bodyPr>
          <a:lstStyle/>
          <a:p>
            <a:pPr>
              <a:spcBef>
                <a:spcPct val="0"/>
              </a:spcBef>
            </a:pPr>
            <a:r>
              <a:rPr lang="en-US" altLang="zh-CN" sz="1600" dirty="0" smtClean="0"/>
              <a:t>Step 2</a:t>
            </a:r>
            <a:r>
              <a:rPr lang="zh-CN" altLang="en-US" sz="1600" dirty="0" smtClean="0"/>
              <a:t>：</a:t>
            </a:r>
            <a:r>
              <a:rPr lang="zh-CN" altLang="zh-CN" sz="1600" dirty="0" smtClean="0"/>
              <a:t>做</a:t>
            </a:r>
            <a:r>
              <a:rPr lang="zh-CN" altLang="zh-CN" sz="1600" dirty="0"/>
              <a:t>相关分析，设定理论模型</a:t>
            </a:r>
            <a:endParaRPr lang="en-US" altLang="zh-CN" sz="1600" b="1" dirty="0"/>
          </a:p>
        </p:txBody>
      </p:sp>
      <p:sp>
        <p:nvSpPr>
          <p:cNvPr id="11" name="矩形 10"/>
          <p:cNvSpPr/>
          <p:nvPr/>
        </p:nvSpPr>
        <p:spPr>
          <a:xfrm>
            <a:off x="6383337" y="3038658"/>
            <a:ext cx="4752976" cy="830997"/>
          </a:xfrm>
          <a:prstGeom prst="rect">
            <a:avLst/>
          </a:prstGeom>
        </p:spPr>
        <p:txBody>
          <a:bodyPr wrap="square">
            <a:spAutoFit/>
          </a:bodyPr>
          <a:lstStyle/>
          <a:p>
            <a:r>
              <a:rPr lang="zh-CN" altLang="zh-CN" sz="1600" dirty="0">
                <a:latin typeface="+mn-ea"/>
                <a:cs typeface="Times New Roman" panose="02020603050405020304" pitchFamily="18" charset="0"/>
              </a:rPr>
              <a:t>计算增广相关阵，可以发现，</a:t>
            </a:r>
            <a:r>
              <a:rPr lang="en-US" altLang="zh-CN" sz="1600" dirty="0">
                <a:latin typeface="+mn-ea"/>
              </a:rPr>
              <a:t>y</a:t>
            </a:r>
            <a:r>
              <a:rPr lang="zh-CN" altLang="zh-CN" sz="1600" dirty="0">
                <a:latin typeface="+mn-ea"/>
                <a:cs typeface="Times New Roman" panose="02020603050405020304" pitchFamily="18" charset="0"/>
              </a:rPr>
              <a:t>与</a:t>
            </a:r>
            <a:r>
              <a:rPr lang="en-US" altLang="zh-CN" sz="1600" i="1" dirty="0">
                <a:latin typeface="+mn-ea"/>
              </a:rPr>
              <a:t>x</a:t>
            </a:r>
            <a:r>
              <a:rPr lang="en-US" altLang="zh-CN" sz="1600" i="1" baseline="-25000" dirty="0">
                <a:latin typeface="+mn-ea"/>
              </a:rPr>
              <a:t>1</a:t>
            </a:r>
            <a:r>
              <a:rPr lang="zh-CN" altLang="zh-CN" sz="1600" dirty="0">
                <a:latin typeface="+mn-ea"/>
                <a:cs typeface="Times New Roman" panose="02020603050405020304" pitchFamily="18" charset="0"/>
              </a:rPr>
              <a:t>，</a:t>
            </a:r>
            <a:r>
              <a:rPr lang="en-US" altLang="zh-CN" sz="1600" i="1" dirty="0">
                <a:latin typeface="+mn-ea"/>
              </a:rPr>
              <a:t>x</a:t>
            </a:r>
            <a:r>
              <a:rPr lang="en-US" altLang="zh-CN" sz="1600" i="1" baseline="-25000" dirty="0">
                <a:latin typeface="+mn-ea"/>
              </a:rPr>
              <a:t>2</a:t>
            </a:r>
            <a:r>
              <a:rPr lang="zh-CN" altLang="zh-CN" sz="1600" dirty="0">
                <a:latin typeface="+mn-ea"/>
                <a:cs typeface="Times New Roman" panose="02020603050405020304" pitchFamily="18" charset="0"/>
              </a:rPr>
              <a:t>，</a:t>
            </a:r>
            <a:r>
              <a:rPr lang="en-US" altLang="zh-CN" sz="1600" i="1" dirty="0">
                <a:latin typeface="+mn-ea"/>
              </a:rPr>
              <a:t>x</a:t>
            </a:r>
            <a:r>
              <a:rPr lang="en-US" altLang="zh-CN" sz="1600" i="1" baseline="-25000" dirty="0">
                <a:latin typeface="+mn-ea"/>
              </a:rPr>
              <a:t>4</a:t>
            </a:r>
            <a:r>
              <a:rPr lang="zh-CN" altLang="zh-CN" sz="1600" dirty="0">
                <a:latin typeface="+mn-ea"/>
                <a:cs typeface="Times New Roman" panose="02020603050405020304" pitchFamily="18" charset="0"/>
              </a:rPr>
              <a:t>和</a:t>
            </a:r>
            <a:r>
              <a:rPr lang="en-US" altLang="zh-CN" sz="1600" i="1" dirty="0">
                <a:latin typeface="+mn-ea"/>
              </a:rPr>
              <a:t>x</a:t>
            </a:r>
            <a:r>
              <a:rPr lang="en-US" altLang="zh-CN" sz="1600" i="1" baseline="-25000" dirty="0">
                <a:latin typeface="+mn-ea"/>
              </a:rPr>
              <a:t>5</a:t>
            </a:r>
            <a:r>
              <a:rPr lang="zh-CN" altLang="zh-CN" sz="1600" dirty="0">
                <a:latin typeface="+mn-ea"/>
                <a:cs typeface="Times New Roman" panose="02020603050405020304" pitchFamily="18" charset="0"/>
              </a:rPr>
              <a:t>的相关系数均在</a:t>
            </a:r>
            <a:r>
              <a:rPr lang="en-US" altLang="zh-CN" sz="1600" dirty="0">
                <a:latin typeface="+mn-ea"/>
              </a:rPr>
              <a:t>0.9</a:t>
            </a:r>
            <a:r>
              <a:rPr lang="zh-CN" altLang="zh-CN" sz="1600" dirty="0">
                <a:latin typeface="+mn-ea"/>
                <a:cs typeface="Times New Roman" panose="02020603050405020304" pitchFamily="18" charset="0"/>
              </a:rPr>
              <a:t>以上，说明</a:t>
            </a:r>
            <a:r>
              <a:rPr lang="zh-CN" altLang="zh-CN" sz="1600" dirty="0">
                <a:solidFill>
                  <a:schemeClr val="accent2"/>
                </a:solidFill>
                <a:latin typeface="+mn-ea"/>
                <a:cs typeface="Times New Roman" panose="02020603050405020304" pitchFamily="18" charset="0"/>
              </a:rPr>
              <a:t>所选自变量与</a:t>
            </a:r>
            <a:r>
              <a:rPr lang="en-US" altLang="zh-CN" sz="1600" dirty="0">
                <a:solidFill>
                  <a:schemeClr val="accent2"/>
                </a:solidFill>
                <a:latin typeface="+mn-ea"/>
              </a:rPr>
              <a:t>y</a:t>
            </a:r>
            <a:r>
              <a:rPr lang="zh-CN" altLang="zh-CN" sz="1600" dirty="0">
                <a:solidFill>
                  <a:schemeClr val="accent2"/>
                </a:solidFill>
                <a:latin typeface="+mn-ea"/>
                <a:cs typeface="Times New Roman" panose="02020603050405020304" pitchFamily="18" charset="0"/>
              </a:rPr>
              <a:t>高度相关，用</a:t>
            </a:r>
            <a:r>
              <a:rPr lang="en-US" altLang="zh-CN" sz="1600" dirty="0">
                <a:solidFill>
                  <a:schemeClr val="accent2"/>
                </a:solidFill>
                <a:latin typeface="+mn-ea"/>
              </a:rPr>
              <a:t>y</a:t>
            </a:r>
            <a:r>
              <a:rPr lang="zh-CN" altLang="zh-CN" sz="1600" dirty="0">
                <a:solidFill>
                  <a:schemeClr val="accent2"/>
                </a:solidFill>
                <a:latin typeface="+mn-ea"/>
                <a:cs typeface="Times New Roman" panose="02020603050405020304" pitchFamily="18" charset="0"/>
              </a:rPr>
              <a:t>与自变量做多元线性回归是适合的</a:t>
            </a:r>
            <a:r>
              <a:rPr lang="zh-CN" altLang="zh-CN" sz="1600" dirty="0">
                <a:latin typeface="+mn-ea"/>
                <a:cs typeface="Times New Roman" panose="02020603050405020304" pitchFamily="18" charset="0"/>
              </a:rPr>
              <a:t>。</a:t>
            </a:r>
            <a:endParaRPr lang="zh-CN" altLang="en-US" sz="1600" dirty="0">
              <a:latin typeface="+mn-ea"/>
            </a:endParaRPr>
          </a:p>
        </p:txBody>
      </p:sp>
      <p:pic>
        <p:nvPicPr>
          <p:cNvPr id="12" name="图片 11"/>
          <p:cNvPicPr/>
          <p:nvPr/>
        </p:nvPicPr>
        <p:blipFill>
          <a:blip r:embed="rId3"/>
          <a:stretch>
            <a:fillRect/>
          </a:stretch>
        </p:blipFill>
        <p:spPr>
          <a:xfrm>
            <a:off x="6519376" y="4190616"/>
            <a:ext cx="2003022" cy="692887"/>
          </a:xfrm>
          <a:prstGeom prst="rect">
            <a:avLst/>
          </a:prstGeom>
          <a:ln w="3175">
            <a:solidFill>
              <a:schemeClr val="tx1"/>
            </a:solidFill>
          </a:ln>
        </p:spPr>
      </p:pic>
      <p:pic>
        <p:nvPicPr>
          <p:cNvPr id="13" name="图片 12"/>
          <p:cNvPicPr/>
          <p:nvPr/>
        </p:nvPicPr>
        <p:blipFill>
          <a:blip r:embed="rId4"/>
          <a:stretch>
            <a:fillRect/>
          </a:stretch>
        </p:blipFill>
        <p:spPr>
          <a:xfrm>
            <a:off x="8745104" y="4190616"/>
            <a:ext cx="2351950" cy="688470"/>
          </a:xfrm>
          <a:prstGeom prst="rect">
            <a:avLst/>
          </a:prstGeom>
          <a:ln>
            <a:solidFill>
              <a:schemeClr val="tx1"/>
            </a:solidFill>
          </a:ln>
        </p:spPr>
      </p:pic>
      <p:sp>
        <p:nvSpPr>
          <p:cNvPr id="15" name="矩形 14"/>
          <p:cNvSpPr/>
          <p:nvPr/>
        </p:nvSpPr>
        <p:spPr>
          <a:xfrm>
            <a:off x="6966889" y="5000471"/>
            <a:ext cx="1005403" cy="338554"/>
          </a:xfrm>
          <a:prstGeom prst="rect">
            <a:avLst/>
          </a:prstGeom>
        </p:spPr>
        <p:txBody>
          <a:bodyPr wrap="none">
            <a:spAutoFit/>
          </a:bodyPr>
          <a:lstStyle/>
          <a:p>
            <a:r>
              <a:rPr lang="zh-CN" altLang="zh-CN" sz="1600" dirty="0">
                <a:latin typeface="+mn-ea"/>
                <a:cs typeface="Times New Roman" panose="02020603050405020304" pitchFamily="18" charset="0"/>
              </a:rPr>
              <a:t>相关系数</a:t>
            </a:r>
            <a:endParaRPr lang="zh-CN" altLang="en-US" sz="1600" dirty="0">
              <a:latin typeface="+mn-ea"/>
            </a:endParaRPr>
          </a:p>
        </p:txBody>
      </p:sp>
      <p:sp>
        <p:nvSpPr>
          <p:cNvPr id="16" name="矩形 15"/>
          <p:cNvSpPr/>
          <p:nvPr/>
        </p:nvSpPr>
        <p:spPr>
          <a:xfrm>
            <a:off x="9642797" y="5000471"/>
            <a:ext cx="514885" cy="338554"/>
          </a:xfrm>
          <a:prstGeom prst="rect">
            <a:avLst/>
          </a:prstGeom>
        </p:spPr>
        <p:txBody>
          <a:bodyPr wrap="none">
            <a:spAutoFit/>
          </a:bodyPr>
          <a:lstStyle/>
          <a:p>
            <a:r>
              <a:rPr lang="en-US" altLang="zh-CN" sz="1600" dirty="0" smtClean="0">
                <a:latin typeface="+mn-ea"/>
                <a:cs typeface="Times New Roman" panose="02020603050405020304" pitchFamily="18" charset="0"/>
              </a:rPr>
              <a:t>P</a:t>
            </a:r>
            <a:r>
              <a:rPr lang="zh-CN" altLang="en-US" sz="1600" dirty="0" smtClean="0">
                <a:latin typeface="+mn-ea"/>
                <a:cs typeface="Times New Roman" panose="02020603050405020304" pitchFamily="18" charset="0"/>
              </a:rPr>
              <a:t>值</a:t>
            </a:r>
            <a:endParaRPr lang="zh-CN" altLang="en-US" sz="1600" dirty="0">
              <a:latin typeface="+mn-ea"/>
            </a:endParaRPr>
          </a:p>
        </p:txBody>
      </p:sp>
      <p:sp>
        <p:nvSpPr>
          <p:cNvPr id="17" name="标题 1"/>
          <p:cNvSpPr txBox="1">
            <a:spLocks/>
          </p:cNvSpPr>
          <p:nvPr/>
        </p:nvSpPr>
        <p:spPr>
          <a:xfrm>
            <a:off x="0" y="22560"/>
            <a:ext cx="1902173"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线性回归</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1018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4" name="标题 1"/>
          <p:cNvSpPr txBox="1">
            <a:spLocks/>
          </p:cNvSpPr>
          <p:nvPr/>
        </p:nvSpPr>
        <p:spPr>
          <a:xfrm>
            <a:off x="4625315" y="224447"/>
            <a:ext cx="2941370" cy="791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a:t>应用</a:t>
            </a:r>
            <a:r>
              <a:rPr lang="zh-CN" altLang="en-US" sz="2400" dirty="0" smtClean="0"/>
              <a:t>实例</a:t>
            </a:r>
            <a:endParaRPr lang="zh-CN" altLang="en-US" sz="2400" dirty="0">
              <a:latin typeface="微软雅黑" panose="020B0503020204020204" pitchFamily="34" charset="-122"/>
              <a:ea typeface="微软雅黑" panose="020B0503020204020204" pitchFamily="34" charset="-122"/>
            </a:endParaRPr>
          </a:p>
        </p:txBody>
      </p:sp>
      <p:sp>
        <p:nvSpPr>
          <p:cNvPr id="7" name="success_149691"/>
          <p:cNvSpPr>
            <a:spLocks noChangeAspect="1"/>
          </p:cNvSpPr>
          <p:nvPr/>
        </p:nvSpPr>
        <p:spPr bwMode="auto">
          <a:xfrm>
            <a:off x="515938" y="1304925"/>
            <a:ext cx="438062" cy="437554"/>
          </a:xfrm>
          <a:custGeom>
            <a:avLst/>
            <a:gdLst>
              <a:gd name="T0" fmla="*/ 347 w 693"/>
              <a:gd name="T1" fmla="*/ 0 h 693"/>
              <a:gd name="T2" fmla="*/ 0 w 693"/>
              <a:gd name="T3" fmla="*/ 347 h 693"/>
              <a:gd name="T4" fmla="*/ 347 w 693"/>
              <a:gd name="T5" fmla="*/ 693 h 693"/>
              <a:gd name="T6" fmla="*/ 693 w 693"/>
              <a:gd name="T7" fmla="*/ 347 h 693"/>
              <a:gd name="T8" fmla="*/ 347 w 693"/>
              <a:gd name="T9" fmla="*/ 0 h 693"/>
              <a:gd name="T10" fmla="*/ 540 w 693"/>
              <a:gd name="T11" fmla="*/ 231 h 693"/>
              <a:gd name="T12" fmla="*/ 327 w 693"/>
              <a:gd name="T13" fmla="*/ 471 h 693"/>
              <a:gd name="T14" fmla="*/ 307 w 693"/>
              <a:gd name="T15" fmla="*/ 480 h 693"/>
              <a:gd name="T16" fmla="*/ 290 w 693"/>
              <a:gd name="T17" fmla="*/ 474 h 693"/>
              <a:gd name="T18" fmla="*/ 157 w 693"/>
              <a:gd name="T19" fmla="*/ 367 h 693"/>
              <a:gd name="T20" fmla="*/ 153 w 693"/>
              <a:gd name="T21" fmla="*/ 330 h 693"/>
              <a:gd name="T22" fmla="*/ 190 w 693"/>
              <a:gd name="T23" fmla="*/ 326 h 693"/>
              <a:gd name="T24" fmla="*/ 304 w 693"/>
              <a:gd name="T25" fmla="*/ 417 h 693"/>
              <a:gd name="T26" fmla="*/ 500 w 693"/>
              <a:gd name="T27" fmla="*/ 196 h 693"/>
              <a:gd name="T28" fmla="*/ 538 w 693"/>
              <a:gd name="T29" fmla="*/ 193 h 693"/>
              <a:gd name="T30" fmla="*/ 540 w 693"/>
              <a:gd name="T31" fmla="*/ 231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3" h="693">
                <a:moveTo>
                  <a:pt x="347" y="0"/>
                </a:moveTo>
                <a:cubicBezTo>
                  <a:pt x="156" y="0"/>
                  <a:pt x="0" y="156"/>
                  <a:pt x="0" y="347"/>
                </a:cubicBezTo>
                <a:cubicBezTo>
                  <a:pt x="0" y="538"/>
                  <a:pt x="156" y="693"/>
                  <a:pt x="347" y="693"/>
                </a:cubicBezTo>
                <a:cubicBezTo>
                  <a:pt x="538" y="693"/>
                  <a:pt x="693" y="538"/>
                  <a:pt x="693" y="347"/>
                </a:cubicBezTo>
                <a:cubicBezTo>
                  <a:pt x="693" y="156"/>
                  <a:pt x="538" y="0"/>
                  <a:pt x="347" y="0"/>
                </a:cubicBezTo>
                <a:close/>
                <a:moveTo>
                  <a:pt x="540" y="231"/>
                </a:moveTo>
                <a:lnTo>
                  <a:pt x="327" y="471"/>
                </a:lnTo>
                <a:cubicBezTo>
                  <a:pt x="321" y="477"/>
                  <a:pt x="314" y="480"/>
                  <a:pt x="307" y="480"/>
                </a:cubicBezTo>
                <a:cubicBezTo>
                  <a:pt x="301" y="480"/>
                  <a:pt x="295" y="478"/>
                  <a:pt x="290" y="474"/>
                </a:cubicBezTo>
                <a:lnTo>
                  <a:pt x="157" y="367"/>
                </a:lnTo>
                <a:cubicBezTo>
                  <a:pt x="145" y="358"/>
                  <a:pt x="143" y="342"/>
                  <a:pt x="153" y="330"/>
                </a:cubicBezTo>
                <a:cubicBezTo>
                  <a:pt x="162" y="319"/>
                  <a:pt x="178" y="317"/>
                  <a:pt x="190" y="326"/>
                </a:cubicBezTo>
                <a:lnTo>
                  <a:pt x="304" y="417"/>
                </a:lnTo>
                <a:lnTo>
                  <a:pt x="500" y="196"/>
                </a:lnTo>
                <a:cubicBezTo>
                  <a:pt x="510" y="185"/>
                  <a:pt x="527" y="184"/>
                  <a:pt x="538" y="193"/>
                </a:cubicBezTo>
                <a:cubicBezTo>
                  <a:pt x="549" y="203"/>
                  <a:pt x="550" y="220"/>
                  <a:pt x="540" y="231"/>
                </a:cubicBezTo>
                <a:close/>
              </a:path>
            </a:pathLst>
          </a:custGeom>
          <a:solidFill>
            <a:schemeClr val="accent1"/>
          </a:solidFill>
          <a:ln>
            <a:noFill/>
          </a:ln>
        </p:spPr>
      </p:sp>
      <p:sp>
        <p:nvSpPr>
          <p:cNvPr id="8" name="íşlidè">
            <a:extLst>
              <a:ext uri="{FF2B5EF4-FFF2-40B4-BE49-F238E27FC236}">
                <a16:creationId xmlns:a16="http://schemas.microsoft.com/office/drawing/2014/main" id="{B77CEAB2-CDDD-472C-9801-BAE00B25026D}"/>
              </a:ext>
            </a:extLst>
          </p:cNvPr>
          <p:cNvSpPr txBox="1"/>
          <p:nvPr/>
        </p:nvSpPr>
        <p:spPr bwMode="auto">
          <a:xfrm>
            <a:off x="982663" y="1274612"/>
            <a:ext cx="4605410" cy="7786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sz="1600" dirty="0" smtClean="0"/>
              <a:t>Step 3</a:t>
            </a:r>
            <a:r>
              <a:rPr lang="zh-CN" altLang="en-US" sz="1600" dirty="0" smtClean="0"/>
              <a:t>：</a:t>
            </a:r>
            <a:r>
              <a:rPr lang="zh-CN" altLang="zh-CN" sz="1600" dirty="0"/>
              <a:t>使用</a:t>
            </a:r>
            <a:r>
              <a:rPr lang="en-US" altLang="zh-CN" sz="1600" dirty="0"/>
              <a:t>R</a:t>
            </a:r>
            <a:r>
              <a:rPr lang="zh-CN" altLang="zh-CN" sz="1600" dirty="0"/>
              <a:t>软件计算多元回归模型，输出计算成果</a:t>
            </a:r>
            <a:endParaRPr lang="en-US" altLang="zh-CN" sz="1600" b="1" dirty="0"/>
          </a:p>
        </p:txBody>
      </p:sp>
      <p:sp>
        <p:nvSpPr>
          <p:cNvPr id="10" name="矩形 9"/>
          <p:cNvSpPr/>
          <p:nvPr/>
        </p:nvSpPr>
        <p:spPr>
          <a:xfrm>
            <a:off x="6383338" y="1352639"/>
            <a:ext cx="2214068" cy="338554"/>
          </a:xfrm>
          <a:prstGeom prst="rect">
            <a:avLst/>
          </a:prstGeom>
        </p:spPr>
        <p:txBody>
          <a:bodyPr wrap="none">
            <a:spAutoFit/>
          </a:bodyPr>
          <a:lstStyle/>
          <a:p>
            <a:pPr>
              <a:spcBef>
                <a:spcPct val="0"/>
              </a:spcBef>
            </a:pPr>
            <a:r>
              <a:rPr lang="en-US" altLang="zh-CN" sz="1600" dirty="0" smtClean="0"/>
              <a:t>Step 4</a:t>
            </a:r>
            <a:r>
              <a:rPr lang="zh-CN" altLang="en-US" sz="1600" dirty="0" smtClean="0"/>
              <a:t>：</a:t>
            </a:r>
            <a:r>
              <a:rPr lang="zh-CN" altLang="zh-CN" sz="1600" dirty="0"/>
              <a:t>进行回归诊断</a:t>
            </a:r>
            <a:endParaRPr lang="en-US" altLang="zh-CN" sz="1600" b="1" dirty="0"/>
          </a:p>
        </p:txBody>
      </p:sp>
      <p:pic>
        <p:nvPicPr>
          <p:cNvPr id="17" name="图片 16"/>
          <p:cNvPicPr/>
          <p:nvPr/>
        </p:nvPicPr>
        <p:blipFill>
          <a:blip r:embed="rId2"/>
          <a:stretch>
            <a:fillRect/>
          </a:stretch>
        </p:blipFill>
        <p:spPr>
          <a:xfrm>
            <a:off x="1198506" y="2124379"/>
            <a:ext cx="4389567" cy="1872210"/>
          </a:xfrm>
          <a:prstGeom prst="rect">
            <a:avLst/>
          </a:prstGeom>
          <a:ln>
            <a:solidFill>
              <a:schemeClr val="tx1"/>
            </a:solidFill>
          </a:ln>
        </p:spPr>
      </p:pic>
      <p:sp>
        <p:nvSpPr>
          <p:cNvPr id="2" name="矩形 1"/>
          <p:cNvSpPr/>
          <p:nvPr/>
        </p:nvSpPr>
        <p:spPr>
          <a:xfrm>
            <a:off x="6383338" y="1794426"/>
            <a:ext cx="2031325" cy="338554"/>
          </a:xfrm>
          <a:prstGeom prst="rect">
            <a:avLst/>
          </a:prstGeom>
        </p:spPr>
        <p:txBody>
          <a:bodyPr wrap="none">
            <a:spAutoFit/>
          </a:bodyPr>
          <a:lstStyle/>
          <a:p>
            <a:r>
              <a:rPr lang="zh-CN" altLang="zh-CN" sz="1600" dirty="0">
                <a:latin typeface="+mn-ea"/>
                <a:cs typeface="宋体" panose="02010600030101010101" pitchFamily="2" charset="-122"/>
              </a:rPr>
              <a:t>①</a:t>
            </a:r>
            <a:r>
              <a:rPr lang="zh-CN" altLang="zh-CN" sz="1600" dirty="0">
                <a:latin typeface="+mn-ea"/>
                <a:cs typeface="Times New Roman" panose="02020603050405020304" pitchFamily="18" charset="0"/>
              </a:rPr>
              <a:t>回归方程的构建：</a:t>
            </a:r>
            <a:endParaRPr lang="zh-CN" altLang="en-US" sz="1600" dirty="0">
              <a:latin typeface="+mn-ea"/>
            </a:endParaRPr>
          </a:p>
        </p:txBody>
      </p:sp>
      <p:pic>
        <p:nvPicPr>
          <p:cNvPr id="18" name="图片 1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84083" y="2163758"/>
            <a:ext cx="3922826" cy="306276"/>
          </a:xfrm>
          <a:prstGeom prst="rect">
            <a:avLst/>
          </a:prstGeom>
          <a:noFill/>
          <a:ln>
            <a:noFill/>
          </a:ln>
        </p:spPr>
      </p:pic>
      <p:sp>
        <p:nvSpPr>
          <p:cNvPr id="21" name="矩形 20"/>
          <p:cNvSpPr/>
          <p:nvPr/>
        </p:nvSpPr>
        <p:spPr>
          <a:xfrm>
            <a:off x="6383338" y="2568924"/>
            <a:ext cx="4752975" cy="830997"/>
          </a:xfrm>
          <a:prstGeom prst="rect">
            <a:avLst/>
          </a:prstGeom>
        </p:spPr>
        <p:txBody>
          <a:bodyPr wrap="square">
            <a:spAutoFit/>
          </a:bodyPr>
          <a:lstStyle/>
          <a:p>
            <a:r>
              <a:rPr lang="zh-CN" altLang="zh-CN" sz="1600" dirty="0">
                <a:latin typeface="+mn-ea"/>
                <a:cs typeface="宋体" panose="02010600030101010101" pitchFamily="2" charset="-122"/>
              </a:rPr>
              <a:t>②</a:t>
            </a:r>
            <a:r>
              <a:rPr lang="zh-CN" altLang="zh-CN" sz="1600" dirty="0">
                <a:latin typeface="+mn-ea"/>
                <a:cs typeface="Times New Roman" panose="02020603050405020304" pitchFamily="18" charset="0"/>
              </a:rPr>
              <a:t>回归方程的拟合优度：复相关系数</a:t>
            </a:r>
            <a:r>
              <a:rPr lang="en-US" altLang="zh-CN" sz="1600" dirty="0">
                <a:latin typeface="+mn-ea"/>
              </a:rPr>
              <a:t>R=0.999</a:t>
            </a:r>
            <a:r>
              <a:rPr lang="zh-CN" altLang="zh-CN" sz="1600" dirty="0">
                <a:latin typeface="+mn-ea"/>
                <a:cs typeface="Times New Roman" panose="02020603050405020304" pitchFamily="18" charset="0"/>
              </a:rPr>
              <a:t>，</a:t>
            </a:r>
            <a:r>
              <a:rPr lang="zh-CN" altLang="zh-CN" sz="1600" dirty="0">
                <a:solidFill>
                  <a:schemeClr val="accent2"/>
                </a:solidFill>
                <a:latin typeface="+mn-ea"/>
                <a:cs typeface="Times New Roman" panose="02020603050405020304" pitchFamily="18" charset="0"/>
              </a:rPr>
              <a:t>决定系数</a:t>
            </a:r>
            <a:r>
              <a:rPr lang="en-US" altLang="zh-CN" sz="1600" dirty="0">
                <a:latin typeface="+mn-ea"/>
              </a:rPr>
              <a:t>R</a:t>
            </a:r>
            <a:r>
              <a:rPr lang="zh-CN" altLang="zh-CN" sz="1600" dirty="0">
                <a:latin typeface="+mn-ea"/>
                <a:cs typeface="Times New Roman" panose="02020603050405020304" pitchFamily="18" charset="0"/>
              </a:rPr>
              <a:t>²</a:t>
            </a:r>
            <a:r>
              <a:rPr lang="en-US" altLang="zh-CN" sz="1600" dirty="0">
                <a:latin typeface="+mn-ea"/>
              </a:rPr>
              <a:t>=0.998</a:t>
            </a:r>
            <a:r>
              <a:rPr lang="zh-CN" altLang="zh-CN" sz="1600" dirty="0">
                <a:latin typeface="+mn-ea"/>
                <a:cs typeface="Times New Roman" panose="02020603050405020304" pitchFamily="18" charset="0"/>
              </a:rPr>
              <a:t>，由决定系数可知，回归方程</a:t>
            </a:r>
            <a:r>
              <a:rPr lang="zh-CN" altLang="zh-CN" sz="1600" dirty="0">
                <a:solidFill>
                  <a:schemeClr val="accent2"/>
                </a:solidFill>
                <a:latin typeface="+mn-ea"/>
                <a:cs typeface="Times New Roman" panose="02020603050405020304" pitchFamily="18" charset="0"/>
              </a:rPr>
              <a:t>高度显著</a:t>
            </a:r>
            <a:r>
              <a:rPr lang="zh-CN" altLang="zh-CN" sz="1600" dirty="0">
                <a:latin typeface="+mn-ea"/>
                <a:cs typeface="Times New Roman" panose="02020603050405020304" pitchFamily="18" charset="0"/>
              </a:rPr>
              <a:t>；</a:t>
            </a:r>
            <a:endParaRPr lang="zh-CN" altLang="en-US" sz="1600" dirty="0">
              <a:latin typeface="+mn-ea"/>
            </a:endParaRPr>
          </a:p>
        </p:txBody>
      </p:sp>
      <p:sp>
        <p:nvSpPr>
          <p:cNvPr id="22" name="矩形 21"/>
          <p:cNvSpPr/>
          <p:nvPr/>
        </p:nvSpPr>
        <p:spPr>
          <a:xfrm>
            <a:off x="6383338" y="3498811"/>
            <a:ext cx="4933624" cy="830997"/>
          </a:xfrm>
          <a:prstGeom prst="rect">
            <a:avLst/>
          </a:prstGeom>
        </p:spPr>
        <p:txBody>
          <a:bodyPr wrap="square">
            <a:spAutoFit/>
          </a:bodyPr>
          <a:lstStyle/>
          <a:p>
            <a:r>
              <a:rPr lang="zh-CN" altLang="en-US" sz="1600" dirty="0">
                <a:latin typeface="+mn-ea"/>
                <a:cs typeface="Times New Roman" panose="02020603050405020304" pitchFamily="18" charset="0"/>
              </a:rPr>
              <a:t>③</a:t>
            </a:r>
            <a:r>
              <a:rPr lang="zh-CN" altLang="zh-CN" sz="1600" dirty="0" smtClean="0">
                <a:latin typeface="+mn-ea"/>
                <a:cs typeface="Times New Roman" panose="02020603050405020304" pitchFamily="18" charset="0"/>
              </a:rPr>
              <a:t>回归方程</a:t>
            </a:r>
            <a:r>
              <a:rPr lang="zh-CN" altLang="zh-CN" sz="1600" dirty="0">
                <a:latin typeface="+mn-ea"/>
                <a:cs typeface="Times New Roman" panose="02020603050405020304" pitchFamily="18" charset="0"/>
              </a:rPr>
              <a:t>的显著性检验：方差分析中，</a:t>
            </a:r>
            <a:r>
              <a:rPr lang="en-US" altLang="zh-CN" sz="1600" dirty="0">
                <a:latin typeface="+mn-ea"/>
              </a:rPr>
              <a:t>F=1128</a:t>
            </a:r>
            <a:r>
              <a:rPr lang="zh-CN" altLang="zh-CN" sz="1600" dirty="0">
                <a:latin typeface="+mn-ea"/>
                <a:cs typeface="Times New Roman" panose="02020603050405020304" pitchFamily="18" charset="0"/>
              </a:rPr>
              <a:t>，</a:t>
            </a:r>
            <a:r>
              <a:rPr lang="en-US" altLang="zh-CN" sz="1600" dirty="0">
                <a:latin typeface="+mn-ea"/>
              </a:rPr>
              <a:t>P=2.03e</a:t>
            </a:r>
            <a:r>
              <a:rPr lang="en-US" altLang="zh-CN" sz="1600" baseline="30000" dirty="0">
                <a:latin typeface="+mn-ea"/>
              </a:rPr>
              <a:t>-13</a:t>
            </a:r>
            <a:r>
              <a:rPr lang="zh-CN" altLang="zh-CN" sz="1600" dirty="0">
                <a:latin typeface="+mn-ea"/>
                <a:cs typeface="Times New Roman" panose="02020603050405020304" pitchFamily="18" charset="0"/>
              </a:rPr>
              <a:t>，表明回归方程高度显著，说明</a:t>
            </a:r>
            <a:r>
              <a:rPr lang="en-US" altLang="zh-CN" sz="1600" i="1" dirty="0">
                <a:latin typeface="+mn-ea"/>
              </a:rPr>
              <a:t>x</a:t>
            </a:r>
            <a:r>
              <a:rPr lang="en-US" altLang="zh-CN" sz="1600" i="1" baseline="-25000" dirty="0">
                <a:latin typeface="+mn-ea"/>
              </a:rPr>
              <a:t>1</a:t>
            </a:r>
            <a:r>
              <a:rPr lang="zh-CN" altLang="zh-CN" sz="1600" dirty="0">
                <a:latin typeface="+mn-ea"/>
                <a:cs typeface="Times New Roman" panose="02020603050405020304" pitchFamily="18" charset="0"/>
              </a:rPr>
              <a:t>，</a:t>
            </a:r>
            <a:r>
              <a:rPr lang="en-US" altLang="zh-CN" sz="1600" i="1" dirty="0">
                <a:latin typeface="+mn-ea"/>
              </a:rPr>
              <a:t>x</a:t>
            </a:r>
            <a:r>
              <a:rPr lang="en-US" altLang="zh-CN" sz="1600" i="1" baseline="-25000" dirty="0">
                <a:latin typeface="+mn-ea"/>
              </a:rPr>
              <a:t>2</a:t>
            </a:r>
            <a:r>
              <a:rPr lang="zh-CN" altLang="zh-CN" sz="1600" dirty="0">
                <a:latin typeface="+mn-ea"/>
                <a:cs typeface="Times New Roman" panose="02020603050405020304" pitchFamily="18" charset="0"/>
              </a:rPr>
              <a:t>，</a:t>
            </a:r>
            <a:r>
              <a:rPr lang="en-US" altLang="zh-CN" sz="1600" i="1" dirty="0">
                <a:latin typeface="+mn-ea"/>
              </a:rPr>
              <a:t>x</a:t>
            </a:r>
            <a:r>
              <a:rPr lang="en-US" altLang="zh-CN" sz="1600" i="1" baseline="-25000" dirty="0">
                <a:latin typeface="+mn-ea"/>
              </a:rPr>
              <a:t>3</a:t>
            </a:r>
            <a:r>
              <a:rPr lang="zh-CN" altLang="zh-CN" sz="1600" dirty="0">
                <a:latin typeface="+mn-ea"/>
                <a:cs typeface="Times New Roman" panose="02020603050405020304" pitchFamily="18" charset="0"/>
              </a:rPr>
              <a:t>，</a:t>
            </a:r>
            <a:r>
              <a:rPr lang="en-US" altLang="zh-CN" sz="1600" i="1" dirty="0">
                <a:latin typeface="+mn-ea"/>
              </a:rPr>
              <a:t>x</a:t>
            </a:r>
            <a:r>
              <a:rPr lang="en-US" altLang="zh-CN" sz="1600" i="1" baseline="-25000" dirty="0">
                <a:latin typeface="+mn-ea"/>
              </a:rPr>
              <a:t>4</a:t>
            </a:r>
            <a:r>
              <a:rPr lang="zh-CN" altLang="zh-CN" sz="1600" dirty="0">
                <a:latin typeface="+mn-ea"/>
                <a:cs typeface="Times New Roman" panose="02020603050405020304" pitchFamily="18" charset="0"/>
              </a:rPr>
              <a:t>和</a:t>
            </a:r>
            <a:r>
              <a:rPr lang="en-US" altLang="zh-CN" sz="1600" i="1" dirty="0">
                <a:latin typeface="+mn-ea"/>
              </a:rPr>
              <a:t>x</a:t>
            </a:r>
            <a:r>
              <a:rPr lang="en-US" altLang="zh-CN" sz="1600" i="1" baseline="-25000" dirty="0">
                <a:latin typeface="+mn-ea"/>
              </a:rPr>
              <a:t>5</a:t>
            </a:r>
            <a:r>
              <a:rPr lang="zh-CN" altLang="zh-CN" sz="1600" dirty="0">
                <a:latin typeface="+mn-ea"/>
                <a:cs typeface="Times New Roman" panose="02020603050405020304" pitchFamily="18" charset="0"/>
              </a:rPr>
              <a:t>整体上</a:t>
            </a:r>
            <a:r>
              <a:rPr lang="zh-CN" altLang="zh-CN" sz="1600" dirty="0">
                <a:solidFill>
                  <a:schemeClr val="accent2"/>
                </a:solidFill>
                <a:latin typeface="+mn-ea"/>
                <a:cs typeface="Times New Roman" panose="02020603050405020304" pitchFamily="18" charset="0"/>
              </a:rPr>
              <a:t>对</a:t>
            </a:r>
            <a:r>
              <a:rPr lang="en-US" altLang="zh-CN" sz="1600" dirty="0">
                <a:solidFill>
                  <a:schemeClr val="accent2"/>
                </a:solidFill>
                <a:latin typeface="+mn-ea"/>
              </a:rPr>
              <a:t>y</a:t>
            </a:r>
            <a:r>
              <a:rPr lang="zh-CN" altLang="zh-CN" sz="1600" dirty="0">
                <a:solidFill>
                  <a:schemeClr val="accent2"/>
                </a:solidFill>
                <a:latin typeface="+mn-ea"/>
                <a:cs typeface="Times New Roman" panose="02020603050405020304" pitchFamily="18" charset="0"/>
              </a:rPr>
              <a:t>有高度显著的线性影</a:t>
            </a:r>
            <a:r>
              <a:rPr lang="zh-CN" altLang="zh-CN" sz="1600" dirty="0">
                <a:latin typeface="+mn-ea"/>
                <a:cs typeface="Times New Roman" panose="02020603050405020304" pitchFamily="18" charset="0"/>
              </a:rPr>
              <a:t>响；</a:t>
            </a:r>
            <a:endParaRPr lang="zh-CN" altLang="en-US" sz="1600" dirty="0">
              <a:latin typeface="+mn-ea"/>
            </a:endParaRPr>
          </a:p>
        </p:txBody>
      </p:sp>
      <p:sp>
        <p:nvSpPr>
          <p:cNvPr id="23" name="矩形 22"/>
          <p:cNvSpPr/>
          <p:nvPr/>
        </p:nvSpPr>
        <p:spPr>
          <a:xfrm>
            <a:off x="6383338" y="4428698"/>
            <a:ext cx="4752975" cy="1323439"/>
          </a:xfrm>
          <a:prstGeom prst="rect">
            <a:avLst/>
          </a:prstGeom>
        </p:spPr>
        <p:txBody>
          <a:bodyPr wrap="square">
            <a:spAutoFit/>
          </a:bodyPr>
          <a:lstStyle/>
          <a:p>
            <a:r>
              <a:rPr lang="zh-CN" altLang="zh-CN" sz="1600" dirty="0">
                <a:latin typeface="+mn-ea"/>
                <a:cs typeface="宋体" panose="02010600030101010101" pitchFamily="2" charset="-122"/>
              </a:rPr>
              <a:t>④</a:t>
            </a:r>
            <a:r>
              <a:rPr lang="zh-CN" altLang="zh-CN" sz="1600" dirty="0">
                <a:latin typeface="+mn-ea"/>
                <a:cs typeface="Times New Roman" panose="02020603050405020304" pitchFamily="18" charset="0"/>
              </a:rPr>
              <a:t>回归系数的显著性检验：可以发现自变量</a:t>
            </a:r>
            <a:r>
              <a:rPr lang="en-US" altLang="zh-CN" sz="1600" i="1" dirty="0">
                <a:latin typeface="+mn-ea"/>
              </a:rPr>
              <a:t>x</a:t>
            </a:r>
            <a:r>
              <a:rPr lang="en-US" altLang="zh-CN" sz="1600" i="1" baseline="-25000" dirty="0">
                <a:latin typeface="+mn-ea"/>
              </a:rPr>
              <a:t>1</a:t>
            </a:r>
            <a:r>
              <a:rPr lang="zh-CN" altLang="zh-CN" sz="1600" dirty="0">
                <a:latin typeface="+mn-ea"/>
                <a:cs typeface="Times New Roman" panose="02020603050405020304" pitchFamily="18" charset="0"/>
              </a:rPr>
              <a:t>，</a:t>
            </a:r>
            <a:r>
              <a:rPr lang="en-US" altLang="zh-CN" sz="1600" i="1" dirty="0">
                <a:latin typeface="+mn-ea"/>
              </a:rPr>
              <a:t>x</a:t>
            </a:r>
            <a:r>
              <a:rPr lang="en-US" altLang="zh-CN" sz="1600" i="1" baseline="-25000" dirty="0">
                <a:latin typeface="+mn-ea"/>
              </a:rPr>
              <a:t>2</a:t>
            </a:r>
            <a:r>
              <a:rPr lang="zh-CN" altLang="zh-CN" sz="1600" dirty="0">
                <a:latin typeface="+mn-ea"/>
                <a:cs typeface="Times New Roman" panose="02020603050405020304" pitchFamily="18" charset="0"/>
              </a:rPr>
              <a:t>，</a:t>
            </a:r>
            <a:r>
              <a:rPr lang="en-US" altLang="zh-CN" sz="1600" i="1" dirty="0">
                <a:latin typeface="+mn-ea"/>
              </a:rPr>
              <a:t>x</a:t>
            </a:r>
            <a:r>
              <a:rPr lang="en-US" altLang="zh-CN" sz="1600" i="1" baseline="-25000" dirty="0">
                <a:latin typeface="+mn-ea"/>
              </a:rPr>
              <a:t>3</a:t>
            </a:r>
            <a:r>
              <a:rPr lang="zh-CN" altLang="zh-CN" sz="1600" dirty="0">
                <a:latin typeface="+mn-ea"/>
                <a:cs typeface="Times New Roman" panose="02020603050405020304" pitchFamily="18" charset="0"/>
              </a:rPr>
              <a:t>，</a:t>
            </a:r>
            <a:r>
              <a:rPr lang="en-US" altLang="zh-CN" sz="1600" i="1" dirty="0">
                <a:latin typeface="+mn-ea"/>
              </a:rPr>
              <a:t>x</a:t>
            </a:r>
            <a:r>
              <a:rPr lang="en-US" altLang="zh-CN" sz="1600" i="1" baseline="-25000" dirty="0">
                <a:latin typeface="+mn-ea"/>
              </a:rPr>
              <a:t>4</a:t>
            </a:r>
            <a:r>
              <a:rPr lang="zh-CN" altLang="zh-CN" sz="1600" dirty="0">
                <a:latin typeface="+mn-ea"/>
                <a:cs typeface="Times New Roman" panose="02020603050405020304" pitchFamily="18" charset="0"/>
              </a:rPr>
              <a:t>和</a:t>
            </a:r>
            <a:r>
              <a:rPr lang="en-US" altLang="zh-CN" sz="1600" i="1" dirty="0">
                <a:latin typeface="+mn-ea"/>
              </a:rPr>
              <a:t>x</a:t>
            </a:r>
            <a:r>
              <a:rPr lang="en-US" altLang="zh-CN" sz="1600" i="1" baseline="-25000" dirty="0">
                <a:latin typeface="+mn-ea"/>
              </a:rPr>
              <a:t>5</a:t>
            </a:r>
            <a:r>
              <a:rPr lang="zh-CN" altLang="zh-CN" sz="1600" dirty="0">
                <a:latin typeface="+mn-ea"/>
                <a:cs typeface="Times New Roman" panose="02020603050405020304" pitchFamily="18" charset="0"/>
              </a:rPr>
              <a:t>均对</a:t>
            </a:r>
            <a:r>
              <a:rPr lang="en-US" altLang="zh-CN" sz="1600" dirty="0">
                <a:latin typeface="+mn-ea"/>
              </a:rPr>
              <a:t>y</a:t>
            </a:r>
            <a:r>
              <a:rPr lang="zh-CN" altLang="zh-CN" sz="1600" dirty="0">
                <a:latin typeface="+mn-ea"/>
                <a:cs typeface="Times New Roman" panose="02020603050405020304" pitchFamily="18" charset="0"/>
              </a:rPr>
              <a:t>有显著影响。尽管</a:t>
            </a:r>
            <a:r>
              <a:rPr lang="en-US" altLang="zh-CN" sz="1600" i="1" dirty="0">
                <a:latin typeface="+mn-ea"/>
              </a:rPr>
              <a:t>x</a:t>
            </a:r>
            <a:r>
              <a:rPr lang="en-US" altLang="zh-CN" sz="1600" i="1" baseline="-25000" dirty="0">
                <a:latin typeface="+mn-ea"/>
              </a:rPr>
              <a:t>3</a:t>
            </a:r>
            <a:r>
              <a:rPr lang="zh-CN" altLang="zh-CN" sz="1600" dirty="0">
                <a:latin typeface="+mn-ea"/>
                <a:cs typeface="Times New Roman" panose="02020603050405020304" pitchFamily="18" charset="0"/>
              </a:rPr>
              <a:t>的铁路客运量的</a:t>
            </a:r>
            <a:r>
              <a:rPr lang="en-US" altLang="zh-CN" sz="1600" dirty="0">
                <a:latin typeface="+mn-ea"/>
              </a:rPr>
              <a:t>P</a:t>
            </a:r>
            <a:r>
              <a:rPr lang="zh-CN" altLang="zh-CN" sz="1600" dirty="0">
                <a:latin typeface="+mn-ea"/>
                <a:cs typeface="Times New Roman" panose="02020603050405020304" pitchFamily="18" charset="0"/>
              </a:rPr>
              <a:t>值最大，但仍然在</a:t>
            </a:r>
            <a:r>
              <a:rPr lang="en-US" altLang="zh-CN" sz="1600" dirty="0">
                <a:latin typeface="+mn-ea"/>
              </a:rPr>
              <a:t>1%</a:t>
            </a:r>
            <a:r>
              <a:rPr lang="zh-CN" altLang="zh-CN" sz="1600" dirty="0">
                <a:latin typeface="+mn-ea"/>
                <a:cs typeface="Times New Roman" panose="02020603050405020304" pitchFamily="18" charset="0"/>
              </a:rPr>
              <a:t>的显著性水平上对</a:t>
            </a:r>
            <a:r>
              <a:rPr lang="en-US" altLang="zh-CN" sz="1600" dirty="0">
                <a:latin typeface="+mn-ea"/>
              </a:rPr>
              <a:t>y</a:t>
            </a:r>
            <a:r>
              <a:rPr lang="zh-CN" altLang="zh-CN" sz="1600" dirty="0">
                <a:latin typeface="+mn-ea"/>
                <a:cs typeface="Times New Roman" panose="02020603050405020304" pitchFamily="18" charset="0"/>
              </a:rPr>
              <a:t>高度显著，这也充分说明多元线性回归中，</a:t>
            </a:r>
            <a:r>
              <a:rPr lang="zh-CN" altLang="zh-CN" sz="1600" dirty="0">
                <a:solidFill>
                  <a:schemeClr val="accent2"/>
                </a:solidFill>
                <a:latin typeface="+mn-ea"/>
                <a:cs typeface="Times New Roman" panose="02020603050405020304" pitchFamily="18" charset="0"/>
              </a:rPr>
              <a:t>不能仅凭借相关系数的大小来决定变量的取舍</a:t>
            </a:r>
            <a:r>
              <a:rPr lang="zh-CN" altLang="zh-CN" sz="1600" dirty="0">
                <a:latin typeface="+mn-ea"/>
                <a:cs typeface="Times New Roman" panose="02020603050405020304" pitchFamily="18" charset="0"/>
              </a:rPr>
              <a:t>。</a:t>
            </a:r>
            <a:endParaRPr lang="zh-CN" altLang="en-US" sz="1600" dirty="0">
              <a:latin typeface="+mn-ea"/>
            </a:endParaRPr>
          </a:p>
        </p:txBody>
      </p:sp>
      <p:sp>
        <p:nvSpPr>
          <p:cNvPr id="13" name="标题 1"/>
          <p:cNvSpPr txBox="1">
            <a:spLocks/>
          </p:cNvSpPr>
          <p:nvPr/>
        </p:nvSpPr>
        <p:spPr>
          <a:xfrm>
            <a:off x="0" y="22560"/>
            <a:ext cx="1902173"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线性回归</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6640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ïŝ1ïḓê">
            <a:extLst>
              <a:ext uri="{FF2B5EF4-FFF2-40B4-BE49-F238E27FC236}">
                <a16:creationId xmlns:a16="http://schemas.microsoft.com/office/drawing/2014/main" id="{0E431BC5-2847-4FD5-89C0-06B29111859B}"/>
              </a:ext>
            </a:extLst>
          </p:cNvPr>
          <p:cNvSpPr txBox="1"/>
          <p:nvPr/>
        </p:nvSpPr>
        <p:spPr>
          <a:xfrm>
            <a:off x="745706" y="3719889"/>
            <a:ext cx="3096344" cy="1754380"/>
          </a:xfrm>
          <a:prstGeom prst="rect">
            <a:avLst/>
          </a:prstGeom>
          <a:noFill/>
        </p:spPr>
        <p:txBody>
          <a:bodyPr wrap="square" lIns="90000" tIns="46800" rIns="90000" bIns="46800" rtlCol="0">
            <a:noAutofit/>
          </a:bodyPr>
          <a:lstStyle/>
          <a:p>
            <a:r>
              <a:rPr lang="zh-CN" altLang="zh-CN" dirty="0"/>
              <a:t>一个变量与其他变量</a:t>
            </a:r>
            <a:r>
              <a:rPr lang="zh-CN" altLang="zh-CN" dirty="0" smtClean="0"/>
              <a:t>间越</a:t>
            </a:r>
            <a:r>
              <a:rPr lang="zh-CN" altLang="zh-CN" dirty="0"/>
              <a:t>大，则表明多重共线性越</a:t>
            </a:r>
            <a:r>
              <a:rPr lang="zh-CN" altLang="zh-CN" dirty="0" smtClean="0"/>
              <a:t>强</a:t>
            </a:r>
            <a:r>
              <a:rPr lang="zh-CN" altLang="en-US" dirty="0"/>
              <a:t>。</a:t>
            </a:r>
            <a:endParaRPr lang="en-US" altLang="zh-CN" dirty="0"/>
          </a:p>
        </p:txBody>
      </p:sp>
      <p:sp>
        <p:nvSpPr>
          <p:cNvPr id="11" name="íṣḷïḑe">
            <a:extLst>
              <a:ext uri="{FF2B5EF4-FFF2-40B4-BE49-F238E27FC236}">
                <a16:creationId xmlns:a16="http://schemas.microsoft.com/office/drawing/2014/main" id="{8075538F-7F7B-40D6-A434-1AC971F26CC4}"/>
              </a:ext>
            </a:extLst>
          </p:cNvPr>
          <p:cNvSpPr txBox="1"/>
          <p:nvPr/>
        </p:nvSpPr>
        <p:spPr>
          <a:xfrm>
            <a:off x="745706" y="3211740"/>
            <a:ext cx="3096344" cy="402291"/>
          </a:xfrm>
          <a:prstGeom prst="rect">
            <a:avLst/>
          </a:prstGeom>
          <a:noFill/>
        </p:spPr>
        <p:txBody>
          <a:bodyPr wrap="square" lIns="90000" tIns="46800" rIns="90000" bIns="46800" rtlCol="0">
            <a:spAutoFit/>
          </a:bodyPr>
          <a:lstStyle/>
          <a:p>
            <a:pPr>
              <a:spcBef>
                <a:spcPct val="0"/>
              </a:spcBef>
            </a:pPr>
            <a:r>
              <a:rPr lang="zh-CN" altLang="zh-CN" sz="2000" b="1" dirty="0"/>
              <a:t>方差</a:t>
            </a:r>
            <a:r>
              <a:rPr lang="zh-CN" altLang="zh-CN" sz="2000" b="1" dirty="0" smtClean="0"/>
              <a:t>膨胀因子</a:t>
            </a:r>
            <a:endParaRPr lang="en-US" altLang="zh-CN" sz="2000" b="1" dirty="0"/>
          </a:p>
        </p:txBody>
      </p:sp>
      <p:sp>
        <p:nvSpPr>
          <p:cNvPr id="13" name="íṩľíḋê">
            <a:extLst>
              <a:ext uri="{FF2B5EF4-FFF2-40B4-BE49-F238E27FC236}">
                <a16:creationId xmlns:a16="http://schemas.microsoft.com/office/drawing/2014/main" id="{7908D5B3-E532-4959-8272-6EC1DA7A9806}"/>
              </a:ext>
            </a:extLst>
          </p:cNvPr>
          <p:cNvSpPr txBox="1"/>
          <p:nvPr/>
        </p:nvSpPr>
        <p:spPr>
          <a:xfrm>
            <a:off x="4559010" y="3719889"/>
            <a:ext cx="3096344" cy="1754380"/>
          </a:xfrm>
          <a:prstGeom prst="rect">
            <a:avLst/>
          </a:prstGeom>
          <a:noFill/>
        </p:spPr>
        <p:txBody>
          <a:bodyPr wrap="square" lIns="90000" tIns="46800" rIns="90000" bIns="46800" rtlCol="0">
            <a:normAutofit/>
          </a:bodyPr>
          <a:lstStyle/>
          <a:p>
            <a:r>
              <a:rPr lang="zh-CN" altLang="zh-CN" dirty="0"/>
              <a:t>当矩阵至少有一个特征根近似为</a:t>
            </a:r>
            <a:r>
              <a:rPr lang="en-US" altLang="zh-CN" dirty="0"/>
              <a:t>0</a:t>
            </a:r>
            <a:r>
              <a:rPr lang="zh-CN" altLang="zh-CN" dirty="0"/>
              <a:t>时，</a:t>
            </a:r>
            <a:r>
              <a:rPr lang="en-US" altLang="zh-CN" dirty="0"/>
              <a:t>X</a:t>
            </a:r>
            <a:r>
              <a:rPr lang="zh-CN" altLang="zh-CN" dirty="0"/>
              <a:t>的列向量必定存在</a:t>
            </a:r>
            <a:r>
              <a:rPr lang="zh-CN" altLang="zh-CN" dirty="0" smtClean="0"/>
              <a:t>多重共线性</a:t>
            </a:r>
            <a:r>
              <a:rPr lang="zh-CN" altLang="en-US" dirty="0" smtClean="0"/>
              <a:t>。</a:t>
            </a:r>
            <a:endParaRPr lang="en-US" altLang="zh-CN" dirty="0"/>
          </a:p>
        </p:txBody>
      </p:sp>
      <p:sp>
        <p:nvSpPr>
          <p:cNvPr id="14" name="îSḻïdè">
            <a:extLst>
              <a:ext uri="{FF2B5EF4-FFF2-40B4-BE49-F238E27FC236}">
                <a16:creationId xmlns:a16="http://schemas.microsoft.com/office/drawing/2014/main" id="{74906BEB-71DF-453D-8CA0-4CA16B501FC1}"/>
              </a:ext>
            </a:extLst>
          </p:cNvPr>
          <p:cNvSpPr txBox="1"/>
          <p:nvPr/>
        </p:nvSpPr>
        <p:spPr>
          <a:xfrm>
            <a:off x="4559010" y="3211740"/>
            <a:ext cx="3096344" cy="402291"/>
          </a:xfrm>
          <a:prstGeom prst="rect">
            <a:avLst/>
          </a:prstGeom>
          <a:noFill/>
        </p:spPr>
        <p:txBody>
          <a:bodyPr wrap="square" lIns="90000" tIns="46800" rIns="90000" bIns="46800" rtlCol="0">
            <a:spAutoFit/>
          </a:bodyPr>
          <a:lstStyle>
            <a:defPPr>
              <a:defRPr lang="zh-CN"/>
            </a:defPPr>
            <a:lvl1pPr>
              <a:defRPr sz="1400" b="1">
                <a:solidFill>
                  <a:schemeClr val="accent1"/>
                </a:solidFill>
              </a:defRPr>
            </a:lvl1pPr>
          </a:lstStyle>
          <a:p>
            <a:pPr>
              <a:spcBef>
                <a:spcPct val="0"/>
              </a:spcBef>
            </a:pPr>
            <a:r>
              <a:rPr lang="zh-CN" altLang="zh-CN" sz="2000" dirty="0">
                <a:solidFill>
                  <a:schemeClr val="tx1"/>
                </a:solidFill>
              </a:rPr>
              <a:t>特征根判定法</a:t>
            </a:r>
            <a:endParaRPr lang="en-US" altLang="zh-CN" sz="2000" dirty="0">
              <a:solidFill>
                <a:schemeClr val="tx1"/>
              </a:solidFill>
            </a:endParaRPr>
          </a:p>
        </p:txBody>
      </p:sp>
      <p:sp>
        <p:nvSpPr>
          <p:cNvPr id="16" name="ís1ïḋè">
            <a:extLst>
              <a:ext uri="{FF2B5EF4-FFF2-40B4-BE49-F238E27FC236}">
                <a16:creationId xmlns:a16="http://schemas.microsoft.com/office/drawing/2014/main" id="{8521D498-155E-4DA6-96BA-6CAD7B57841C}"/>
              </a:ext>
            </a:extLst>
          </p:cNvPr>
          <p:cNvSpPr txBox="1"/>
          <p:nvPr/>
        </p:nvSpPr>
        <p:spPr>
          <a:xfrm>
            <a:off x="8372314" y="3714105"/>
            <a:ext cx="3096344" cy="2392603"/>
          </a:xfrm>
          <a:prstGeom prst="rect">
            <a:avLst/>
          </a:prstGeom>
          <a:noFill/>
        </p:spPr>
        <p:txBody>
          <a:bodyPr wrap="square" lIns="90000" tIns="46800" rIns="90000" bIns="46800" rtlCol="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zh-CN" altLang="zh-CN" dirty="0"/>
              <a:t>当增加或剔除一个自变量，或者改变一个</a:t>
            </a:r>
            <a:r>
              <a:rPr lang="zh-CN" altLang="zh-CN" dirty="0" smtClean="0"/>
              <a:t>观测值，</a:t>
            </a:r>
            <a:r>
              <a:rPr lang="zh-CN" altLang="zh-CN" dirty="0"/>
              <a:t>回归系数的估计值发生较大变化</a:t>
            </a:r>
            <a:r>
              <a:rPr lang="zh-CN" altLang="zh-CN" dirty="0" smtClean="0"/>
              <a:t>，</a:t>
            </a:r>
            <a:r>
              <a:rPr lang="zh-CN" altLang="en-US" dirty="0" smtClean="0"/>
              <a:t>则</a:t>
            </a:r>
            <a:r>
              <a:rPr lang="zh-CN" altLang="zh-CN" dirty="0" smtClean="0"/>
              <a:t>存在</a:t>
            </a:r>
            <a:r>
              <a:rPr lang="zh-CN" altLang="zh-CN" dirty="0"/>
              <a:t>严重的</a:t>
            </a:r>
            <a:r>
              <a:rPr lang="zh-CN" altLang="zh-CN" dirty="0" smtClean="0"/>
              <a:t>多重共线性</a:t>
            </a:r>
            <a:r>
              <a:rPr lang="zh-CN" altLang="en-US" dirty="0" smtClean="0"/>
              <a:t>。</a:t>
            </a:r>
            <a:endParaRPr lang="en-US" altLang="zh-CN" dirty="0">
              <a:latin typeface="+mn-ea"/>
            </a:endParaRPr>
          </a:p>
        </p:txBody>
      </p:sp>
      <p:sp>
        <p:nvSpPr>
          <p:cNvPr id="17" name="í$lïḓe">
            <a:extLst>
              <a:ext uri="{FF2B5EF4-FFF2-40B4-BE49-F238E27FC236}">
                <a16:creationId xmlns:a16="http://schemas.microsoft.com/office/drawing/2014/main" id="{19655291-97F8-4F86-A5B7-6F27E591DC91}"/>
              </a:ext>
            </a:extLst>
          </p:cNvPr>
          <p:cNvSpPr txBox="1"/>
          <p:nvPr/>
        </p:nvSpPr>
        <p:spPr>
          <a:xfrm>
            <a:off x="8372314" y="3211740"/>
            <a:ext cx="3096344" cy="402291"/>
          </a:xfrm>
          <a:prstGeom prst="rect">
            <a:avLst/>
          </a:prstGeom>
          <a:noFill/>
        </p:spPr>
        <p:txBody>
          <a:bodyPr wrap="square" lIns="90000" tIns="46800" rIns="90000" bIns="46800" rtlCol="0">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zh-CN" sz="2000" b="1" dirty="0"/>
              <a:t>直观判定</a:t>
            </a:r>
            <a:endParaRPr lang="en-US" altLang="zh-CN" sz="2000" b="1" dirty="0"/>
          </a:p>
        </p:txBody>
      </p:sp>
      <p:cxnSp>
        <p:nvCxnSpPr>
          <p:cNvPr id="19" name="直接连接符 18">
            <a:extLst>
              <a:ext uri="{FF2B5EF4-FFF2-40B4-BE49-F238E27FC236}">
                <a16:creationId xmlns:a16="http://schemas.microsoft.com/office/drawing/2014/main" id="{532FA2B5-8AD3-4A5C-94AB-5EFD723670CE}"/>
              </a:ext>
            </a:extLst>
          </p:cNvPr>
          <p:cNvCxnSpPr>
            <a:cxnSpLocks/>
          </p:cNvCxnSpPr>
          <p:nvPr/>
        </p:nvCxnSpPr>
        <p:spPr>
          <a:xfrm>
            <a:off x="4161996" y="2779526"/>
            <a:ext cx="0" cy="3354881"/>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0134549-E587-4AB2-B036-1A801A523B29}"/>
              </a:ext>
            </a:extLst>
          </p:cNvPr>
          <p:cNvCxnSpPr>
            <a:cxnSpLocks/>
          </p:cNvCxnSpPr>
          <p:nvPr/>
        </p:nvCxnSpPr>
        <p:spPr>
          <a:xfrm>
            <a:off x="7973087" y="2779526"/>
            <a:ext cx="0" cy="3354881"/>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6" name="标题 1"/>
          <p:cNvSpPr txBox="1">
            <a:spLocks/>
          </p:cNvSpPr>
          <p:nvPr/>
        </p:nvSpPr>
        <p:spPr>
          <a:xfrm>
            <a:off x="4625315" y="224448"/>
            <a:ext cx="294137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zh-CN" sz="2400" dirty="0"/>
              <a:t>多重共线性检验</a:t>
            </a:r>
            <a:endParaRPr lang="zh-CN" altLang="en-US" sz="2400" dirty="0">
              <a:latin typeface="微软雅黑" panose="020B0503020204020204" pitchFamily="34" charset="-122"/>
              <a:ea typeface="微软雅黑" panose="020B0503020204020204" pitchFamily="34" charset="-122"/>
            </a:endParaRPr>
          </a:p>
        </p:txBody>
      </p:sp>
      <p:sp>
        <p:nvSpPr>
          <p:cNvPr id="47" name="矩形 46">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no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49" name="矩形 48"/>
          <p:cNvSpPr/>
          <p:nvPr/>
        </p:nvSpPr>
        <p:spPr>
          <a:xfrm>
            <a:off x="745706" y="1952099"/>
            <a:ext cx="10722951" cy="827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971717" y="2071243"/>
            <a:ext cx="10496940" cy="646331"/>
          </a:xfrm>
          <a:prstGeom prst="rect">
            <a:avLst/>
          </a:prstGeom>
        </p:spPr>
        <p:txBody>
          <a:bodyPr wrap="square">
            <a:spAutoFit/>
          </a:bodyPr>
          <a:lstStyle/>
          <a:p>
            <a:r>
              <a:rPr lang="zh-CN" altLang="zh-CN" dirty="0">
                <a:solidFill>
                  <a:schemeClr val="bg1"/>
                </a:solidFill>
                <a:latin typeface="+mn-ea"/>
                <a:cs typeface="Times New Roman" panose="02020603050405020304" pitchFamily="18" charset="0"/>
              </a:rPr>
              <a:t>多重共线性（</a:t>
            </a:r>
            <a:r>
              <a:rPr lang="en-US" altLang="zh-CN" dirty="0">
                <a:solidFill>
                  <a:schemeClr val="bg1"/>
                </a:solidFill>
                <a:latin typeface="+mn-ea"/>
              </a:rPr>
              <a:t>Multi-</a:t>
            </a:r>
            <a:r>
              <a:rPr lang="en-US" altLang="zh-CN" dirty="0" err="1">
                <a:solidFill>
                  <a:schemeClr val="bg1"/>
                </a:solidFill>
                <a:latin typeface="+mn-ea"/>
              </a:rPr>
              <a:t>collinearity</a:t>
            </a:r>
            <a:r>
              <a:rPr lang="zh-CN" altLang="zh-CN" dirty="0" smtClean="0">
                <a:solidFill>
                  <a:schemeClr val="bg1"/>
                </a:solidFill>
                <a:latin typeface="+mn-ea"/>
                <a:cs typeface="Times New Roman" panose="02020603050405020304" pitchFamily="18" charset="0"/>
              </a:rPr>
              <a:t>）</a:t>
            </a:r>
            <a:r>
              <a:rPr lang="en-US" altLang="zh-CN" dirty="0" smtClean="0">
                <a:solidFill>
                  <a:schemeClr val="bg1"/>
                </a:solidFill>
                <a:latin typeface="+mn-ea"/>
                <a:cs typeface="Times New Roman" panose="02020603050405020304" pitchFamily="18" charset="0"/>
              </a:rPr>
              <a:t>:</a:t>
            </a:r>
            <a:r>
              <a:rPr lang="zh-CN" altLang="zh-CN" dirty="0" smtClean="0">
                <a:solidFill>
                  <a:schemeClr val="bg1"/>
                </a:solidFill>
                <a:latin typeface="+mn-ea"/>
                <a:cs typeface="Times New Roman" panose="02020603050405020304" pitchFamily="18" charset="0"/>
              </a:rPr>
              <a:t>在</a:t>
            </a:r>
            <a:r>
              <a:rPr lang="zh-CN" altLang="zh-CN" dirty="0">
                <a:solidFill>
                  <a:schemeClr val="bg1"/>
                </a:solidFill>
                <a:latin typeface="+mn-ea"/>
                <a:cs typeface="Times New Roman" panose="02020603050405020304" pitchFamily="18" charset="0"/>
              </a:rPr>
              <a:t>多元线性回归中</a:t>
            </a:r>
            <a:r>
              <a:rPr lang="zh-CN" altLang="zh-CN" dirty="0" smtClean="0">
                <a:solidFill>
                  <a:schemeClr val="bg1"/>
                </a:solidFill>
                <a:latin typeface="+mn-ea"/>
                <a:cs typeface="Times New Roman" panose="02020603050405020304" pitchFamily="18" charset="0"/>
              </a:rPr>
              <a:t>，自变量</a:t>
            </a:r>
            <a:r>
              <a:rPr lang="zh-CN" altLang="zh-CN" dirty="0">
                <a:solidFill>
                  <a:schemeClr val="bg1"/>
                </a:solidFill>
                <a:latin typeface="+mn-ea"/>
                <a:cs typeface="Times New Roman" panose="02020603050405020304" pitchFamily="18" charset="0"/>
              </a:rPr>
              <a:t>之间存在较强的相关</a:t>
            </a:r>
            <a:r>
              <a:rPr lang="zh-CN" altLang="zh-CN" dirty="0" smtClean="0">
                <a:solidFill>
                  <a:schemeClr val="bg1"/>
                </a:solidFill>
                <a:latin typeface="+mn-ea"/>
                <a:cs typeface="Times New Roman" panose="02020603050405020304" pitchFamily="18" charset="0"/>
              </a:rPr>
              <a:t>关系</a:t>
            </a:r>
            <a:r>
              <a:rPr lang="zh-CN" altLang="en-US" dirty="0">
                <a:solidFill>
                  <a:schemeClr val="bg1"/>
                </a:solidFill>
                <a:latin typeface="+mn-ea"/>
                <a:cs typeface="Times New Roman" panose="02020603050405020304" pitchFamily="18" charset="0"/>
              </a:rPr>
              <a:t>，</a:t>
            </a:r>
            <a:r>
              <a:rPr lang="zh-CN" altLang="zh-CN" dirty="0" smtClean="0">
                <a:solidFill>
                  <a:schemeClr val="bg1"/>
                </a:solidFill>
                <a:latin typeface="+mn-ea"/>
                <a:cs typeface="Times New Roman" panose="02020603050405020304" pitchFamily="18" charset="0"/>
              </a:rPr>
              <a:t>使得</a:t>
            </a:r>
            <a:r>
              <a:rPr lang="zh-CN" altLang="zh-CN" dirty="0">
                <a:solidFill>
                  <a:schemeClr val="bg1"/>
                </a:solidFill>
                <a:latin typeface="+mn-ea"/>
                <a:cs typeface="Times New Roman" panose="02020603050405020304" pitchFamily="18" charset="0"/>
              </a:rPr>
              <a:t>模型失真或者难以估计</a:t>
            </a:r>
            <a:r>
              <a:rPr lang="zh-CN" altLang="zh-CN" dirty="0" smtClean="0">
                <a:solidFill>
                  <a:schemeClr val="bg1"/>
                </a:solidFill>
                <a:latin typeface="+mn-ea"/>
                <a:cs typeface="Times New Roman" panose="02020603050405020304" pitchFamily="18" charset="0"/>
              </a:rPr>
              <a:t>准确</a:t>
            </a:r>
            <a:r>
              <a:rPr lang="zh-CN" altLang="en-US" dirty="0" smtClean="0">
                <a:solidFill>
                  <a:schemeClr val="bg1"/>
                </a:solidFill>
                <a:latin typeface="+mn-ea"/>
                <a:cs typeface="Times New Roman" panose="02020603050405020304" pitchFamily="18" charset="0"/>
              </a:rPr>
              <a:t>。</a:t>
            </a:r>
            <a:endParaRPr lang="zh-CN" altLang="en-US" dirty="0">
              <a:solidFill>
                <a:schemeClr val="bg1"/>
              </a:solidFill>
              <a:latin typeface="+mn-ea"/>
            </a:endParaRPr>
          </a:p>
        </p:txBody>
      </p:sp>
      <p:sp>
        <p:nvSpPr>
          <p:cNvPr id="15" name="标题 1"/>
          <p:cNvSpPr txBox="1">
            <a:spLocks/>
          </p:cNvSpPr>
          <p:nvPr/>
        </p:nvSpPr>
        <p:spPr>
          <a:xfrm>
            <a:off x="163773" y="13648"/>
            <a:ext cx="1902173"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多重共线性</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25773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0" y="1961233"/>
            <a:ext cx="7683489" cy="3826412"/>
          </a:xfrm>
          <a:prstGeom prst="rect">
            <a:avLst/>
          </a:prstGeom>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20353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8048841" y="3179360"/>
            <a:ext cx="5045446" cy="2287316"/>
            <a:chOff x="660400" y="2744372"/>
            <a:chExt cx="5045446" cy="2287316"/>
          </a:xfrm>
        </p:grpSpPr>
        <p:grpSp>
          <p:nvGrpSpPr>
            <p:cNvPr id="92" name="îśľîḑè"/>
            <p:cNvGrpSpPr/>
            <p:nvPr/>
          </p:nvGrpSpPr>
          <p:grpSpPr>
            <a:xfrm>
              <a:off x="660400" y="2744372"/>
              <a:ext cx="5045446" cy="594355"/>
              <a:chOff x="660400" y="2120121"/>
              <a:chExt cx="5045446" cy="594355"/>
            </a:xfrm>
          </p:grpSpPr>
          <p:sp>
            <p:nvSpPr>
              <p:cNvPr id="103" name="íšľiḋê"/>
              <p:cNvSpPr txBox="1"/>
              <p:nvPr/>
            </p:nvSpPr>
            <p:spPr bwMode="auto">
              <a:xfrm>
                <a:off x="1513831" y="2192404"/>
                <a:ext cx="4192015"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zh-CN" altLang="zh-CN" dirty="0"/>
                  <a:t>岭回归法</a:t>
                </a:r>
                <a:endParaRPr lang="en-US" altLang="zh-CN" b="1" dirty="0"/>
              </a:p>
            </p:txBody>
          </p:sp>
          <p:grpSp>
            <p:nvGrpSpPr>
              <p:cNvPr id="104" name="ïŝḻíḋé"/>
              <p:cNvGrpSpPr/>
              <p:nvPr/>
            </p:nvGrpSpPr>
            <p:grpSpPr>
              <a:xfrm>
                <a:off x="660400" y="2120121"/>
                <a:ext cx="594355" cy="594355"/>
                <a:chOff x="1828331" y="2787103"/>
                <a:chExt cx="594355" cy="594355"/>
              </a:xfrm>
            </p:grpSpPr>
            <p:sp>
              <p:nvSpPr>
                <p:cNvPr id="105" name="ïṡḻiďê"/>
                <p:cNvSpPr/>
                <p:nvPr/>
              </p:nvSpPr>
              <p:spPr>
                <a:xfrm>
                  <a:off x="1828331" y="2787103"/>
                  <a:ext cx="594355" cy="5943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sp>
              <p:nvSpPr>
                <p:cNvPr id="106" name="íšľîḑe"/>
                <p:cNvSpPr/>
                <p:nvPr/>
              </p:nvSpPr>
              <p:spPr bwMode="auto">
                <a:xfrm>
                  <a:off x="1957541" y="2939979"/>
                  <a:ext cx="335934" cy="288601"/>
                </a:xfrm>
                <a:custGeom>
                  <a:avLst/>
                  <a:gdLst>
                    <a:gd name="connsiteX0" fmla="*/ 231569 w 609272"/>
                    <a:gd name="connsiteY0" fmla="*/ 280751 h 523426"/>
                    <a:gd name="connsiteX1" fmla="*/ 251519 w 609272"/>
                    <a:gd name="connsiteY1" fmla="*/ 311575 h 523426"/>
                    <a:gd name="connsiteX2" fmla="*/ 278714 w 609272"/>
                    <a:gd name="connsiteY2" fmla="*/ 349634 h 523426"/>
                    <a:gd name="connsiteX3" fmla="*/ 37927 w 609272"/>
                    <a:gd name="connsiteY3" fmla="*/ 467972 h 523426"/>
                    <a:gd name="connsiteX4" fmla="*/ 37927 w 609272"/>
                    <a:gd name="connsiteY4" fmla="*/ 389476 h 523426"/>
                    <a:gd name="connsiteX5" fmla="*/ 186806 w 609272"/>
                    <a:gd name="connsiteY5" fmla="*/ 339029 h 523426"/>
                    <a:gd name="connsiteX6" fmla="*/ 231569 w 609272"/>
                    <a:gd name="connsiteY6" fmla="*/ 280751 h 523426"/>
                    <a:gd name="connsiteX7" fmla="*/ 54586 w 609272"/>
                    <a:gd name="connsiteY7" fmla="*/ 54942 h 523426"/>
                    <a:gd name="connsiteX8" fmla="*/ 291446 w 609272"/>
                    <a:gd name="connsiteY8" fmla="*/ 191046 h 523426"/>
                    <a:gd name="connsiteX9" fmla="*/ 299090 w 609272"/>
                    <a:gd name="connsiteY9" fmla="*/ 202050 h 523426"/>
                    <a:gd name="connsiteX10" fmla="*/ 337607 w 609272"/>
                    <a:gd name="connsiteY10" fmla="*/ 261725 h 523426"/>
                    <a:gd name="connsiteX11" fmla="*/ 382874 w 609272"/>
                    <a:gd name="connsiteY11" fmla="*/ 319121 h 523426"/>
                    <a:gd name="connsiteX12" fmla="*/ 485123 w 609272"/>
                    <a:gd name="connsiteY12" fmla="*/ 366604 h 523426"/>
                    <a:gd name="connsiteX13" fmla="*/ 477975 w 609272"/>
                    <a:gd name="connsiteY13" fmla="*/ 357980 h 523426"/>
                    <a:gd name="connsiteX14" fmla="*/ 477975 w 609272"/>
                    <a:gd name="connsiteY14" fmla="*/ 302468 h 523426"/>
                    <a:gd name="connsiteX15" fmla="*/ 507062 w 609272"/>
                    <a:gd name="connsiteY15" fmla="*/ 290969 h 523426"/>
                    <a:gd name="connsiteX16" fmla="*/ 533567 w 609272"/>
                    <a:gd name="connsiteY16" fmla="*/ 302468 h 523426"/>
                    <a:gd name="connsiteX17" fmla="*/ 596505 w 609272"/>
                    <a:gd name="connsiteY17" fmla="*/ 378995 h 523426"/>
                    <a:gd name="connsiteX18" fmla="*/ 598490 w 609272"/>
                    <a:gd name="connsiteY18" fmla="*/ 434507 h 523426"/>
                    <a:gd name="connsiteX19" fmla="*/ 527710 w 609272"/>
                    <a:gd name="connsiteY19" fmla="*/ 511035 h 523426"/>
                    <a:gd name="connsiteX20" fmla="*/ 501602 w 609272"/>
                    <a:gd name="connsiteY20" fmla="*/ 523426 h 523426"/>
                    <a:gd name="connsiteX21" fmla="*/ 472118 w 609272"/>
                    <a:gd name="connsiteY21" fmla="*/ 455523 h 523426"/>
                    <a:gd name="connsiteX22" fmla="*/ 481251 w 609272"/>
                    <a:gd name="connsiteY22" fmla="*/ 445610 h 523426"/>
                    <a:gd name="connsiteX23" fmla="*/ 371160 w 609272"/>
                    <a:gd name="connsiteY23" fmla="*/ 410816 h 523426"/>
                    <a:gd name="connsiteX24" fmla="*/ 291446 w 609272"/>
                    <a:gd name="connsiteY24" fmla="*/ 332405 h 523426"/>
                    <a:gd name="connsiteX25" fmla="*/ 268713 w 609272"/>
                    <a:gd name="connsiteY25" fmla="*/ 300088 h 523426"/>
                    <a:gd name="connsiteX26" fmla="*/ 243895 w 609272"/>
                    <a:gd name="connsiteY26" fmla="*/ 261725 h 523426"/>
                    <a:gd name="connsiteX27" fmla="*/ 186814 w 609272"/>
                    <a:gd name="connsiteY27" fmla="*/ 184405 h 523426"/>
                    <a:gd name="connsiteX28" fmla="*/ 54188 w 609272"/>
                    <a:gd name="connsiteY28" fmla="*/ 133452 h 523426"/>
                    <a:gd name="connsiteX29" fmla="*/ 37908 w 609272"/>
                    <a:gd name="connsiteY29" fmla="*/ 133849 h 523426"/>
                    <a:gd name="connsiteX30" fmla="*/ 35526 w 609272"/>
                    <a:gd name="connsiteY30" fmla="*/ 133948 h 523426"/>
                    <a:gd name="connsiteX31" fmla="*/ 37908 w 609272"/>
                    <a:gd name="connsiteY31" fmla="*/ 55339 h 523426"/>
                    <a:gd name="connsiteX32" fmla="*/ 54586 w 609272"/>
                    <a:gd name="connsiteY32" fmla="*/ 54942 h 523426"/>
                    <a:gd name="connsiteX33" fmla="*/ 499664 w 609272"/>
                    <a:gd name="connsiteY33" fmla="*/ 55 h 523426"/>
                    <a:gd name="connsiteX34" fmla="*/ 527712 w 609272"/>
                    <a:gd name="connsiteY34" fmla="*/ 12333 h 523426"/>
                    <a:gd name="connsiteX35" fmla="*/ 598490 w 609272"/>
                    <a:gd name="connsiteY35" fmla="*/ 88858 h 523426"/>
                    <a:gd name="connsiteX36" fmla="*/ 596505 w 609272"/>
                    <a:gd name="connsiteY36" fmla="*/ 144467 h 523426"/>
                    <a:gd name="connsiteX37" fmla="*/ 533568 w 609272"/>
                    <a:gd name="connsiteY37" fmla="*/ 220992 h 523426"/>
                    <a:gd name="connsiteX38" fmla="*/ 477978 w 609272"/>
                    <a:gd name="connsiteY38" fmla="*/ 220992 h 523426"/>
                    <a:gd name="connsiteX39" fmla="*/ 477978 w 609272"/>
                    <a:gd name="connsiteY39" fmla="*/ 165383 h 523426"/>
                    <a:gd name="connsiteX40" fmla="*/ 485125 w 609272"/>
                    <a:gd name="connsiteY40" fmla="*/ 156759 h 523426"/>
                    <a:gd name="connsiteX41" fmla="*/ 382878 w 609272"/>
                    <a:gd name="connsiteY41" fmla="*/ 204240 h 523426"/>
                    <a:gd name="connsiteX42" fmla="*/ 350318 w 609272"/>
                    <a:gd name="connsiteY42" fmla="*/ 243493 h 523426"/>
                    <a:gd name="connsiteX43" fmla="*/ 334037 w 609272"/>
                    <a:gd name="connsiteY43" fmla="*/ 218315 h 523426"/>
                    <a:gd name="connsiteX44" fmla="*/ 316268 w 609272"/>
                    <a:gd name="connsiteY44" fmla="*/ 190759 h 523426"/>
                    <a:gd name="connsiteX45" fmla="*/ 304753 w 609272"/>
                    <a:gd name="connsiteY45" fmla="*/ 174106 h 523426"/>
                    <a:gd name="connsiteX46" fmla="*/ 371164 w 609272"/>
                    <a:gd name="connsiteY46" fmla="*/ 112648 h 523426"/>
                    <a:gd name="connsiteX47" fmla="*/ 481254 w 609272"/>
                    <a:gd name="connsiteY47" fmla="*/ 77756 h 523426"/>
                    <a:gd name="connsiteX48" fmla="*/ 472121 w 609272"/>
                    <a:gd name="connsiteY48" fmla="*/ 67843 h 523426"/>
                    <a:gd name="connsiteX49" fmla="*/ 499664 w 609272"/>
                    <a:gd name="connsiteY49" fmla="*/ 55 h 52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09272" h="523426">
                      <a:moveTo>
                        <a:pt x="231569" y="280751"/>
                      </a:moveTo>
                      <a:cubicBezTo>
                        <a:pt x="238020" y="290960"/>
                        <a:pt x="244670" y="301366"/>
                        <a:pt x="251519" y="311575"/>
                      </a:cubicBezTo>
                      <a:cubicBezTo>
                        <a:pt x="259757" y="323964"/>
                        <a:pt x="268888" y="336848"/>
                        <a:pt x="278714" y="349634"/>
                      </a:cubicBezTo>
                      <a:cubicBezTo>
                        <a:pt x="219063" y="427535"/>
                        <a:pt x="144028" y="473324"/>
                        <a:pt x="37927" y="467972"/>
                      </a:cubicBezTo>
                      <a:cubicBezTo>
                        <a:pt x="-12493" y="465395"/>
                        <a:pt x="-12791" y="386899"/>
                        <a:pt x="37927" y="389476"/>
                      </a:cubicBezTo>
                      <a:cubicBezTo>
                        <a:pt x="94402" y="392350"/>
                        <a:pt x="146708" y="381151"/>
                        <a:pt x="186806" y="339029"/>
                      </a:cubicBezTo>
                      <a:cubicBezTo>
                        <a:pt x="203878" y="321089"/>
                        <a:pt x="218170" y="301267"/>
                        <a:pt x="231569" y="280751"/>
                      </a:cubicBezTo>
                      <a:close/>
                      <a:moveTo>
                        <a:pt x="54586" y="54942"/>
                      </a:moveTo>
                      <a:cubicBezTo>
                        <a:pt x="159416" y="54942"/>
                        <a:pt x="232777" y="106985"/>
                        <a:pt x="291446" y="191046"/>
                      </a:cubicBezTo>
                      <a:cubicBezTo>
                        <a:pt x="294027" y="194714"/>
                        <a:pt x="296508" y="198283"/>
                        <a:pt x="299090" y="202050"/>
                      </a:cubicBezTo>
                      <a:cubicBezTo>
                        <a:pt x="312094" y="221876"/>
                        <a:pt x="324503" y="242098"/>
                        <a:pt x="337607" y="261725"/>
                      </a:cubicBezTo>
                      <a:cubicBezTo>
                        <a:pt x="351207" y="281948"/>
                        <a:pt x="365700" y="301476"/>
                        <a:pt x="382874" y="319121"/>
                      </a:cubicBezTo>
                      <a:cubicBezTo>
                        <a:pt x="413052" y="350248"/>
                        <a:pt x="447400" y="363035"/>
                        <a:pt x="485123" y="366604"/>
                      </a:cubicBezTo>
                      <a:cubicBezTo>
                        <a:pt x="482740" y="363729"/>
                        <a:pt x="480457" y="360855"/>
                        <a:pt x="477975" y="357980"/>
                      </a:cubicBezTo>
                      <a:cubicBezTo>
                        <a:pt x="464177" y="341624"/>
                        <a:pt x="461894" y="318526"/>
                        <a:pt x="477975" y="302468"/>
                      </a:cubicBezTo>
                      <a:cubicBezTo>
                        <a:pt x="485321" y="295132"/>
                        <a:pt x="496341" y="290969"/>
                        <a:pt x="507062" y="290969"/>
                      </a:cubicBezTo>
                      <a:cubicBezTo>
                        <a:pt x="517088" y="290969"/>
                        <a:pt x="526916" y="294537"/>
                        <a:pt x="533567" y="302468"/>
                      </a:cubicBezTo>
                      <a:cubicBezTo>
                        <a:pt x="554910" y="327646"/>
                        <a:pt x="575162" y="353717"/>
                        <a:pt x="596505" y="378995"/>
                      </a:cubicBezTo>
                      <a:cubicBezTo>
                        <a:pt x="610303" y="392873"/>
                        <a:pt x="615664" y="415970"/>
                        <a:pt x="598490" y="434507"/>
                      </a:cubicBezTo>
                      <a:lnTo>
                        <a:pt x="527710" y="511035"/>
                      </a:lnTo>
                      <a:cubicBezTo>
                        <a:pt x="519669" y="519758"/>
                        <a:pt x="510437" y="523426"/>
                        <a:pt x="501602" y="523426"/>
                      </a:cubicBezTo>
                      <a:cubicBezTo>
                        <a:pt x="472218" y="523426"/>
                        <a:pt x="445812" y="484072"/>
                        <a:pt x="472118" y="455523"/>
                      </a:cubicBezTo>
                      <a:lnTo>
                        <a:pt x="481251" y="445610"/>
                      </a:lnTo>
                      <a:cubicBezTo>
                        <a:pt x="442635" y="442834"/>
                        <a:pt x="405508" y="433021"/>
                        <a:pt x="371160" y="410816"/>
                      </a:cubicBezTo>
                      <a:cubicBezTo>
                        <a:pt x="339493" y="390197"/>
                        <a:pt x="313980" y="362441"/>
                        <a:pt x="291446" y="332405"/>
                      </a:cubicBezTo>
                      <a:cubicBezTo>
                        <a:pt x="283504" y="321798"/>
                        <a:pt x="275959" y="310993"/>
                        <a:pt x="268713" y="300088"/>
                      </a:cubicBezTo>
                      <a:cubicBezTo>
                        <a:pt x="260175" y="287499"/>
                        <a:pt x="252134" y="274513"/>
                        <a:pt x="243895" y="261725"/>
                      </a:cubicBezTo>
                      <a:cubicBezTo>
                        <a:pt x="226721" y="234564"/>
                        <a:pt x="209150" y="207799"/>
                        <a:pt x="186814" y="184405"/>
                      </a:cubicBezTo>
                      <a:cubicBezTo>
                        <a:pt x="150580" y="146240"/>
                        <a:pt x="104420" y="133452"/>
                        <a:pt x="54188" y="133452"/>
                      </a:cubicBezTo>
                      <a:cubicBezTo>
                        <a:pt x="48729" y="133452"/>
                        <a:pt x="43368" y="133651"/>
                        <a:pt x="37908" y="133849"/>
                      </a:cubicBezTo>
                      <a:cubicBezTo>
                        <a:pt x="37114" y="133948"/>
                        <a:pt x="36320" y="133948"/>
                        <a:pt x="35526" y="133948"/>
                      </a:cubicBezTo>
                      <a:cubicBezTo>
                        <a:pt x="-12720" y="133948"/>
                        <a:pt x="-11727" y="57916"/>
                        <a:pt x="37908" y="55339"/>
                      </a:cubicBezTo>
                      <a:cubicBezTo>
                        <a:pt x="43567" y="55041"/>
                        <a:pt x="49126" y="54942"/>
                        <a:pt x="54586" y="54942"/>
                      </a:cubicBezTo>
                      <a:close/>
                      <a:moveTo>
                        <a:pt x="499664" y="55"/>
                      </a:moveTo>
                      <a:cubicBezTo>
                        <a:pt x="509173" y="-498"/>
                        <a:pt x="519100" y="3015"/>
                        <a:pt x="527712" y="12333"/>
                      </a:cubicBezTo>
                      <a:lnTo>
                        <a:pt x="598490" y="88858"/>
                      </a:lnTo>
                      <a:cubicBezTo>
                        <a:pt x="615664" y="107394"/>
                        <a:pt x="610303" y="130590"/>
                        <a:pt x="596505" y="144467"/>
                      </a:cubicBezTo>
                      <a:cubicBezTo>
                        <a:pt x="575162" y="169645"/>
                        <a:pt x="554911" y="195715"/>
                        <a:pt x="533568" y="220992"/>
                      </a:cubicBezTo>
                      <a:cubicBezTo>
                        <a:pt x="519770" y="237347"/>
                        <a:pt x="492173" y="235068"/>
                        <a:pt x="477978" y="220992"/>
                      </a:cubicBezTo>
                      <a:cubicBezTo>
                        <a:pt x="461896" y="204834"/>
                        <a:pt x="464179" y="181837"/>
                        <a:pt x="477978" y="165383"/>
                      </a:cubicBezTo>
                      <a:cubicBezTo>
                        <a:pt x="480360" y="162607"/>
                        <a:pt x="482743" y="159633"/>
                        <a:pt x="485125" y="156759"/>
                      </a:cubicBezTo>
                      <a:cubicBezTo>
                        <a:pt x="447403" y="160327"/>
                        <a:pt x="413056" y="173114"/>
                        <a:pt x="382878" y="204240"/>
                      </a:cubicBezTo>
                      <a:cubicBezTo>
                        <a:pt x="370866" y="216531"/>
                        <a:pt x="360244" y="229814"/>
                        <a:pt x="350318" y="243493"/>
                      </a:cubicBezTo>
                      <a:cubicBezTo>
                        <a:pt x="344858" y="235266"/>
                        <a:pt x="339497" y="226840"/>
                        <a:pt x="334037" y="218315"/>
                      </a:cubicBezTo>
                      <a:cubicBezTo>
                        <a:pt x="328280" y="209295"/>
                        <a:pt x="322324" y="199878"/>
                        <a:pt x="316268" y="190759"/>
                      </a:cubicBezTo>
                      <a:cubicBezTo>
                        <a:pt x="312496" y="185009"/>
                        <a:pt x="308624" y="179458"/>
                        <a:pt x="304753" y="174106"/>
                      </a:cubicBezTo>
                      <a:cubicBezTo>
                        <a:pt x="324011" y="150613"/>
                        <a:pt x="345553" y="129301"/>
                        <a:pt x="371164" y="112648"/>
                      </a:cubicBezTo>
                      <a:cubicBezTo>
                        <a:pt x="405511" y="90345"/>
                        <a:pt x="442638" y="80531"/>
                        <a:pt x="481254" y="77756"/>
                      </a:cubicBezTo>
                      <a:lnTo>
                        <a:pt x="472121" y="67843"/>
                      </a:lnTo>
                      <a:cubicBezTo>
                        <a:pt x="446361" y="39964"/>
                        <a:pt x="471134" y="1714"/>
                        <a:pt x="499664" y="55"/>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grpSp>
          <p:nvGrpSpPr>
            <p:cNvPr id="93" name="îṣ1ídé"/>
            <p:cNvGrpSpPr/>
            <p:nvPr/>
          </p:nvGrpSpPr>
          <p:grpSpPr>
            <a:xfrm>
              <a:off x="660400" y="3600787"/>
              <a:ext cx="5045446" cy="594355"/>
              <a:chOff x="660400" y="2976536"/>
              <a:chExt cx="5045446" cy="594355"/>
            </a:xfrm>
          </p:grpSpPr>
          <p:sp>
            <p:nvSpPr>
              <p:cNvPr id="99" name="î$ļiḓê"/>
              <p:cNvSpPr txBox="1"/>
              <p:nvPr/>
            </p:nvSpPr>
            <p:spPr bwMode="auto">
              <a:xfrm>
                <a:off x="1513831" y="3052096"/>
                <a:ext cx="4192015"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zh-CN" altLang="zh-CN" dirty="0"/>
                  <a:t>主成分回归法</a:t>
                </a:r>
                <a:endParaRPr lang="en-US" altLang="zh-CN" b="1" dirty="0"/>
              </a:p>
            </p:txBody>
          </p:sp>
          <p:grpSp>
            <p:nvGrpSpPr>
              <p:cNvPr id="100" name="îşlide"/>
              <p:cNvGrpSpPr/>
              <p:nvPr/>
            </p:nvGrpSpPr>
            <p:grpSpPr>
              <a:xfrm>
                <a:off x="660400" y="2976536"/>
                <a:ext cx="594355" cy="594355"/>
                <a:chOff x="1828331" y="3609293"/>
                <a:chExt cx="594355" cy="594355"/>
              </a:xfrm>
            </p:grpSpPr>
            <p:sp>
              <p:nvSpPr>
                <p:cNvPr id="101" name="íśḻîḍê"/>
                <p:cNvSpPr/>
                <p:nvPr/>
              </p:nvSpPr>
              <p:spPr>
                <a:xfrm>
                  <a:off x="1828331" y="3609293"/>
                  <a:ext cx="594355" cy="5943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sp>
              <p:nvSpPr>
                <p:cNvPr id="102" name="îṥļíḍé"/>
                <p:cNvSpPr/>
                <p:nvPr/>
              </p:nvSpPr>
              <p:spPr bwMode="auto">
                <a:xfrm>
                  <a:off x="1983955" y="3728068"/>
                  <a:ext cx="283105" cy="356804"/>
                </a:xfrm>
                <a:custGeom>
                  <a:avLst/>
                  <a:gdLst>
                    <a:gd name="T0" fmla="*/ 2824 w 4327"/>
                    <a:gd name="T1" fmla="*/ 2848 h 5461"/>
                    <a:gd name="T2" fmla="*/ 3243 w 4327"/>
                    <a:gd name="T3" fmla="*/ 1789 h 5461"/>
                    <a:gd name="T4" fmla="*/ 4066 w 4327"/>
                    <a:gd name="T5" fmla="*/ 752 h 5461"/>
                    <a:gd name="T6" fmla="*/ 2993 w 4327"/>
                    <a:gd name="T7" fmla="*/ 1510 h 5461"/>
                    <a:gd name="T8" fmla="*/ 1769 w 4327"/>
                    <a:gd name="T9" fmla="*/ 1847 h 5461"/>
                    <a:gd name="T10" fmla="*/ 1171 w 4327"/>
                    <a:gd name="T11" fmla="*/ 253 h 5461"/>
                    <a:gd name="T12" fmla="*/ 254 w 4327"/>
                    <a:gd name="T13" fmla="*/ 1171 h 5461"/>
                    <a:gd name="T14" fmla="*/ 1467 w 4327"/>
                    <a:gd name="T15" fmla="*/ 2068 h 5461"/>
                    <a:gd name="T16" fmla="*/ 1527 w 4327"/>
                    <a:gd name="T17" fmla="*/ 3163 h 5461"/>
                    <a:gd name="T18" fmla="*/ 379 w 4327"/>
                    <a:gd name="T19" fmla="*/ 4258 h 5461"/>
                    <a:gd name="T20" fmla="*/ 1321 w 4327"/>
                    <a:gd name="T21" fmla="*/ 5201 h 5461"/>
                    <a:gd name="T22" fmla="*/ 1852 w 4327"/>
                    <a:gd name="T23" fmla="*/ 3349 h 5461"/>
                    <a:gd name="T24" fmla="*/ 3191 w 4327"/>
                    <a:gd name="T25" fmla="*/ 3532 h 5461"/>
                    <a:gd name="T26" fmla="*/ 4081 w 4327"/>
                    <a:gd name="T27" fmla="*/ 4017 h 5461"/>
                    <a:gd name="T28" fmla="*/ 3395 w 4327"/>
                    <a:gd name="T29" fmla="*/ 3218 h 5461"/>
                    <a:gd name="T30" fmla="*/ 568 w 4327"/>
                    <a:gd name="T31" fmla="*/ 4621 h 5461"/>
                    <a:gd name="T32" fmla="*/ 422 w 4327"/>
                    <a:gd name="T33" fmla="*/ 4638 h 5461"/>
                    <a:gd name="T34" fmla="*/ 758 w 4327"/>
                    <a:gd name="T35" fmla="*/ 4302 h 5461"/>
                    <a:gd name="T36" fmla="*/ 741 w 4327"/>
                    <a:gd name="T37" fmla="*/ 4448 h 5461"/>
                    <a:gd name="T38" fmla="*/ 651 w 4327"/>
                    <a:gd name="T39" fmla="*/ 4531 h 5461"/>
                    <a:gd name="T40" fmla="*/ 3223 w 4327"/>
                    <a:gd name="T41" fmla="*/ 852 h 5461"/>
                    <a:gd name="T42" fmla="*/ 3527 w 4327"/>
                    <a:gd name="T43" fmla="*/ 882 h 5461"/>
                    <a:gd name="T44" fmla="*/ 3447 w 4327"/>
                    <a:gd name="T45" fmla="*/ 978 h 5461"/>
                    <a:gd name="T46" fmla="*/ 3349 w 4327"/>
                    <a:gd name="T47" fmla="*/ 1075 h 5461"/>
                    <a:gd name="T48" fmla="*/ 3254 w 4327"/>
                    <a:gd name="T49" fmla="*/ 1155 h 5461"/>
                    <a:gd name="T50" fmla="*/ 3223 w 4327"/>
                    <a:gd name="T51" fmla="*/ 852 h 5461"/>
                    <a:gd name="T52" fmla="*/ 438 w 4327"/>
                    <a:gd name="T53" fmla="*/ 606 h 5461"/>
                    <a:gd name="T54" fmla="*/ 296 w 4327"/>
                    <a:gd name="T55" fmla="*/ 623 h 5461"/>
                    <a:gd name="T56" fmla="*/ 623 w 4327"/>
                    <a:gd name="T57" fmla="*/ 295 h 5461"/>
                    <a:gd name="T58" fmla="*/ 607 w 4327"/>
                    <a:gd name="T59" fmla="*/ 438 h 5461"/>
                    <a:gd name="T60" fmla="*/ 519 w 4327"/>
                    <a:gd name="T61" fmla="*/ 518 h 5461"/>
                    <a:gd name="T62" fmla="*/ 1629 w 4327"/>
                    <a:gd name="T63" fmla="*/ 2140 h 5461"/>
                    <a:gd name="T64" fmla="*/ 1991 w 4327"/>
                    <a:gd name="T65" fmla="*/ 2176 h 5461"/>
                    <a:gd name="T66" fmla="*/ 1896 w 4327"/>
                    <a:gd name="T67" fmla="*/ 2290 h 5461"/>
                    <a:gd name="T68" fmla="*/ 1779 w 4327"/>
                    <a:gd name="T69" fmla="*/ 2407 h 5461"/>
                    <a:gd name="T70" fmla="*/ 1665 w 4327"/>
                    <a:gd name="T71" fmla="*/ 2502 h 5461"/>
                    <a:gd name="T72" fmla="*/ 1629 w 4327"/>
                    <a:gd name="T73" fmla="*/ 2140 h 5461"/>
                    <a:gd name="T74" fmla="*/ 3437 w 4327"/>
                    <a:gd name="T75" fmla="*/ 3589 h 5461"/>
                    <a:gd name="T76" fmla="*/ 3413 w 4327"/>
                    <a:gd name="T77" fmla="*/ 3349 h 5461"/>
                    <a:gd name="T78" fmla="*/ 3653 w 4327"/>
                    <a:gd name="T79" fmla="*/ 3373 h 5461"/>
                    <a:gd name="T80" fmla="*/ 3590 w 4327"/>
                    <a:gd name="T81" fmla="*/ 3449 h 5461"/>
                    <a:gd name="T82" fmla="*/ 3513 w 4327"/>
                    <a:gd name="T83" fmla="*/ 3526 h 5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327" h="5461">
                      <a:moveTo>
                        <a:pt x="3395" y="3218"/>
                      </a:moveTo>
                      <a:lnTo>
                        <a:pt x="2824" y="2848"/>
                      </a:lnTo>
                      <a:cubicBezTo>
                        <a:pt x="2897" y="2639"/>
                        <a:pt x="2881" y="2405"/>
                        <a:pt x="2775" y="2207"/>
                      </a:cubicBezTo>
                      <a:lnTo>
                        <a:pt x="3243" y="1789"/>
                      </a:lnTo>
                      <a:cubicBezTo>
                        <a:pt x="3500" y="1950"/>
                        <a:pt x="3843" y="1918"/>
                        <a:pt x="4066" y="1695"/>
                      </a:cubicBezTo>
                      <a:cubicBezTo>
                        <a:pt x="4327" y="1434"/>
                        <a:pt x="4327" y="1012"/>
                        <a:pt x="4066" y="752"/>
                      </a:cubicBezTo>
                      <a:cubicBezTo>
                        <a:pt x="3806" y="492"/>
                        <a:pt x="3384" y="492"/>
                        <a:pt x="3124" y="752"/>
                      </a:cubicBezTo>
                      <a:cubicBezTo>
                        <a:pt x="2919" y="957"/>
                        <a:pt x="2875" y="1262"/>
                        <a:pt x="2993" y="1510"/>
                      </a:cubicBezTo>
                      <a:lnTo>
                        <a:pt x="2525" y="1929"/>
                      </a:lnTo>
                      <a:cubicBezTo>
                        <a:pt x="2301" y="1773"/>
                        <a:pt x="2015" y="1746"/>
                        <a:pt x="1769" y="1847"/>
                      </a:cubicBezTo>
                      <a:lnTo>
                        <a:pt x="1229" y="1104"/>
                      </a:lnTo>
                      <a:cubicBezTo>
                        <a:pt x="1423" y="850"/>
                        <a:pt x="1404" y="485"/>
                        <a:pt x="1171" y="253"/>
                      </a:cubicBezTo>
                      <a:cubicBezTo>
                        <a:pt x="918" y="0"/>
                        <a:pt x="507" y="0"/>
                        <a:pt x="254" y="253"/>
                      </a:cubicBezTo>
                      <a:cubicBezTo>
                        <a:pt x="0" y="506"/>
                        <a:pt x="0" y="917"/>
                        <a:pt x="254" y="1171"/>
                      </a:cubicBezTo>
                      <a:cubicBezTo>
                        <a:pt x="436" y="1353"/>
                        <a:pt x="699" y="1404"/>
                        <a:pt x="926" y="1325"/>
                      </a:cubicBezTo>
                      <a:lnTo>
                        <a:pt x="1467" y="2068"/>
                      </a:lnTo>
                      <a:cubicBezTo>
                        <a:pt x="1200" y="2381"/>
                        <a:pt x="1214" y="2851"/>
                        <a:pt x="1510" y="3147"/>
                      </a:cubicBezTo>
                      <a:cubicBezTo>
                        <a:pt x="1515" y="3152"/>
                        <a:pt x="1521" y="3158"/>
                        <a:pt x="1527" y="3163"/>
                      </a:cubicBezTo>
                      <a:lnTo>
                        <a:pt x="1004" y="4081"/>
                      </a:lnTo>
                      <a:cubicBezTo>
                        <a:pt x="786" y="4030"/>
                        <a:pt x="548" y="4089"/>
                        <a:pt x="379" y="4258"/>
                      </a:cubicBezTo>
                      <a:cubicBezTo>
                        <a:pt x="118" y="4519"/>
                        <a:pt x="118" y="4941"/>
                        <a:pt x="379" y="5201"/>
                      </a:cubicBezTo>
                      <a:cubicBezTo>
                        <a:pt x="639" y="5461"/>
                        <a:pt x="1061" y="5461"/>
                        <a:pt x="1321" y="5201"/>
                      </a:cubicBezTo>
                      <a:cubicBezTo>
                        <a:pt x="1579" y="4944"/>
                        <a:pt x="1581" y="4528"/>
                        <a:pt x="1329" y="4267"/>
                      </a:cubicBezTo>
                      <a:lnTo>
                        <a:pt x="1852" y="3349"/>
                      </a:lnTo>
                      <a:cubicBezTo>
                        <a:pt x="2115" y="3424"/>
                        <a:pt x="2409" y="3362"/>
                        <a:pt x="2620" y="3161"/>
                      </a:cubicBezTo>
                      <a:lnTo>
                        <a:pt x="3191" y="3532"/>
                      </a:lnTo>
                      <a:cubicBezTo>
                        <a:pt x="3155" y="3701"/>
                        <a:pt x="3202" y="3885"/>
                        <a:pt x="3334" y="4017"/>
                      </a:cubicBezTo>
                      <a:cubicBezTo>
                        <a:pt x="3540" y="4223"/>
                        <a:pt x="3874" y="4223"/>
                        <a:pt x="4081" y="4017"/>
                      </a:cubicBezTo>
                      <a:cubicBezTo>
                        <a:pt x="4287" y="3811"/>
                        <a:pt x="4287" y="3476"/>
                        <a:pt x="4081" y="3270"/>
                      </a:cubicBezTo>
                      <a:cubicBezTo>
                        <a:pt x="3894" y="3083"/>
                        <a:pt x="3601" y="3066"/>
                        <a:pt x="3395" y="3218"/>
                      </a:cubicBezTo>
                      <a:close/>
                      <a:moveTo>
                        <a:pt x="604" y="4582"/>
                      </a:moveTo>
                      <a:cubicBezTo>
                        <a:pt x="592" y="4596"/>
                        <a:pt x="580" y="4610"/>
                        <a:pt x="568" y="4621"/>
                      </a:cubicBezTo>
                      <a:cubicBezTo>
                        <a:pt x="553" y="4636"/>
                        <a:pt x="534" y="4654"/>
                        <a:pt x="509" y="4661"/>
                      </a:cubicBezTo>
                      <a:cubicBezTo>
                        <a:pt x="478" y="4671"/>
                        <a:pt x="446" y="4663"/>
                        <a:pt x="422" y="4638"/>
                      </a:cubicBezTo>
                      <a:cubicBezTo>
                        <a:pt x="358" y="4575"/>
                        <a:pt x="382" y="4454"/>
                        <a:pt x="478" y="4358"/>
                      </a:cubicBezTo>
                      <a:cubicBezTo>
                        <a:pt x="574" y="4262"/>
                        <a:pt x="695" y="4238"/>
                        <a:pt x="758" y="4302"/>
                      </a:cubicBezTo>
                      <a:cubicBezTo>
                        <a:pt x="783" y="4326"/>
                        <a:pt x="791" y="4358"/>
                        <a:pt x="781" y="4389"/>
                      </a:cubicBezTo>
                      <a:cubicBezTo>
                        <a:pt x="774" y="4414"/>
                        <a:pt x="756" y="4434"/>
                        <a:pt x="741" y="4448"/>
                      </a:cubicBezTo>
                      <a:cubicBezTo>
                        <a:pt x="730" y="4460"/>
                        <a:pt x="716" y="4472"/>
                        <a:pt x="702" y="4484"/>
                      </a:cubicBezTo>
                      <a:cubicBezTo>
                        <a:pt x="685" y="4499"/>
                        <a:pt x="668" y="4514"/>
                        <a:pt x="651" y="4531"/>
                      </a:cubicBezTo>
                      <a:cubicBezTo>
                        <a:pt x="634" y="4548"/>
                        <a:pt x="619" y="4565"/>
                        <a:pt x="604" y="4582"/>
                      </a:cubicBezTo>
                      <a:close/>
                      <a:moveTo>
                        <a:pt x="3223" y="852"/>
                      </a:moveTo>
                      <a:cubicBezTo>
                        <a:pt x="3319" y="756"/>
                        <a:pt x="3440" y="732"/>
                        <a:pt x="3503" y="795"/>
                      </a:cubicBezTo>
                      <a:cubicBezTo>
                        <a:pt x="3528" y="820"/>
                        <a:pt x="3536" y="851"/>
                        <a:pt x="3527" y="882"/>
                      </a:cubicBezTo>
                      <a:cubicBezTo>
                        <a:pt x="3519" y="907"/>
                        <a:pt x="3501" y="927"/>
                        <a:pt x="3487" y="942"/>
                      </a:cubicBezTo>
                      <a:cubicBezTo>
                        <a:pt x="3475" y="953"/>
                        <a:pt x="3461" y="965"/>
                        <a:pt x="3447" y="978"/>
                      </a:cubicBezTo>
                      <a:cubicBezTo>
                        <a:pt x="3430" y="993"/>
                        <a:pt x="3413" y="1008"/>
                        <a:pt x="3396" y="1025"/>
                      </a:cubicBezTo>
                      <a:cubicBezTo>
                        <a:pt x="3379" y="1042"/>
                        <a:pt x="3364" y="1059"/>
                        <a:pt x="3349" y="1075"/>
                      </a:cubicBezTo>
                      <a:cubicBezTo>
                        <a:pt x="3337" y="1090"/>
                        <a:pt x="3325" y="1103"/>
                        <a:pt x="3313" y="1115"/>
                      </a:cubicBezTo>
                      <a:cubicBezTo>
                        <a:pt x="3299" y="1130"/>
                        <a:pt x="3279" y="1147"/>
                        <a:pt x="3254" y="1155"/>
                      </a:cubicBezTo>
                      <a:cubicBezTo>
                        <a:pt x="3223" y="1165"/>
                        <a:pt x="3191" y="1156"/>
                        <a:pt x="3167" y="1132"/>
                      </a:cubicBezTo>
                      <a:cubicBezTo>
                        <a:pt x="3103" y="1068"/>
                        <a:pt x="3128" y="948"/>
                        <a:pt x="3223" y="852"/>
                      </a:cubicBezTo>
                      <a:close/>
                      <a:moveTo>
                        <a:pt x="474" y="568"/>
                      </a:moveTo>
                      <a:cubicBezTo>
                        <a:pt x="461" y="582"/>
                        <a:pt x="450" y="595"/>
                        <a:pt x="438" y="606"/>
                      </a:cubicBezTo>
                      <a:cubicBezTo>
                        <a:pt x="424" y="620"/>
                        <a:pt x="405" y="638"/>
                        <a:pt x="381" y="645"/>
                      </a:cubicBezTo>
                      <a:cubicBezTo>
                        <a:pt x="350" y="655"/>
                        <a:pt x="319" y="646"/>
                        <a:pt x="296" y="623"/>
                      </a:cubicBezTo>
                      <a:cubicBezTo>
                        <a:pt x="234" y="561"/>
                        <a:pt x="258" y="444"/>
                        <a:pt x="351" y="350"/>
                      </a:cubicBezTo>
                      <a:cubicBezTo>
                        <a:pt x="444" y="257"/>
                        <a:pt x="561" y="233"/>
                        <a:pt x="623" y="295"/>
                      </a:cubicBezTo>
                      <a:cubicBezTo>
                        <a:pt x="647" y="319"/>
                        <a:pt x="655" y="350"/>
                        <a:pt x="646" y="380"/>
                      </a:cubicBezTo>
                      <a:cubicBezTo>
                        <a:pt x="638" y="404"/>
                        <a:pt x="621" y="423"/>
                        <a:pt x="607" y="438"/>
                      </a:cubicBezTo>
                      <a:cubicBezTo>
                        <a:pt x="596" y="449"/>
                        <a:pt x="582" y="461"/>
                        <a:pt x="568" y="473"/>
                      </a:cubicBezTo>
                      <a:cubicBezTo>
                        <a:pt x="552" y="487"/>
                        <a:pt x="536" y="502"/>
                        <a:pt x="519" y="518"/>
                      </a:cubicBezTo>
                      <a:cubicBezTo>
                        <a:pt x="503" y="535"/>
                        <a:pt x="488" y="552"/>
                        <a:pt x="474" y="568"/>
                      </a:cubicBezTo>
                      <a:close/>
                      <a:moveTo>
                        <a:pt x="1629" y="2140"/>
                      </a:moveTo>
                      <a:cubicBezTo>
                        <a:pt x="1743" y="2025"/>
                        <a:pt x="1887" y="1996"/>
                        <a:pt x="1963" y="2072"/>
                      </a:cubicBezTo>
                      <a:cubicBezTo>
                        <a:pt x="1992" y="2101"/>
                        <a:pt x="2002" y="2139"/>
                        <a:pt x="1991" y="2176"/>
                      </a:cubicBezTo>
                      <a:cubicBezTo>
                        <a:pt x="1982" y="2206"/>
                        <a:pt x="1961" y="2230"/>
                        <a:pt x="1943" y="2247"/>
                      </a:cubicBezTo>
                      <a:cubicBezTo>
                        <a:pt x="1929" y="2261"/>
                        <a:pt x="1913" y="2275"/>
                        <a:pt x="1896" y="2290"/>
                      </a:cubicBezTo>
                      <a:cubicBezTo>
                        <a:pt x="1876" y="2308"/>
                        <a:pt x="1855" y="2326"/>
                        <a:pt x="1835" y="2346"/>
                      </a:cubicBezTo>
                      <a:cubicBezTo>
                        <a:pt x="1815" y="2366"/>
                        <a:pt x="1797" y="2387"/>
                        <a:pt x="1779" y="2407"/>
                      </a:cubicBezTo>
                      <a:cubicBezTo>
                        <a:pt x="1764" y="2424"/>
                        <a:pt x="1750" y="2440"/>
                        <a:pt x="1736" y="2454"/>
                      </a:cubicBezTo>
                      <a:cubicBezTo>
                        <a:pt x="1719" y="2472"/>
                        <a:pt x="1695" y="2493"/>
                        <a:pt x="1665" y="2502"/>
                      </a:cubicBezTo>
                      <a:cubicBezTo>
                        <a:pt x="1628" y="2513"/>
                        <a:pt x="1590" y="2503"/>
                        <a:pt x="1561" y="2474"/>
                      </a:cubicBezTo>
                      <a:cubicBezTo>
                        <a:pt x="1485" y="2398"/>
                        <a:pt x="1514" y="2254"/>
                        <a:pt x="1629" y="2140"/>
                      </a:cubicBezTo>
                      <a:close/>
                      <a:moveTo>
                        <a:pt x="3484" y="3558"/>
                      </a:moveTo>
                      <a:cubicBezTo>
                        <a:pt x="3473" y="3569"/>
                        <a:pt x="3457" y="3583"/>
                        <a:pt x="3437" y="3589"/>
                      </a:cubicBezTo>
                      <a:cubicBezTo>
                        <a:pt x="3413" y="3597"/>
                        <a:pt x="3387" y="3590"/>
                        <a:pt x="3368" y="3571"/>
                      </a:cubicBezTo>
                      <a:cubicBezTo>
                        <a:pt x="3318" y="3521"/>
                        <a:pt x="3337" y="3425"/>
                        <a:pt x="3413" y="3349"/>
                      </a:cubicBezTo>
                      <a:cubicBezTo>
                        <a:pt x="3489" y="3273"/>
                        <a:pt x="3584" y="3254"/>
                        <a:pt x="3635" y="3304"/>
                      </a:cubicBezTo>
                      <a:cubicBezTo>
                        <a:pt x="3654" y="3324"/>
                        <a:pt x="3661" y="3349"/>
                        <a:pt x="3653" y="3373"/>
                      </a:cubicBezTo>
                      <a:cubicBezTo>
                        <a:pt x="3647" y="3393"/>
                        <a:pt x="3633" y="3409"/>
                        <a:pt x="3621" y="3420"/>
                      </a:cubicBezTo>
                      <a:cubicBezTo>
                        <a:pt x="3612" y="3430"/>
                        <a:pt x="3601" y="3439"/>
                        <a:pt x="3590" y="3449"/>
                      </a:cubicBezTo>
                      <a:cubicBezTo>
                        <a:pt x="3577" y="3461"/>
                        <a:pt x="3563" y="3473"/>
                        <a:pt x="3550" y="3486"/>
                      </a:cubicBezTo>
                      <a:cubicBezTo>
                        <a:pt x="3536" y="3500"/>
                        <a:pt x="3524" y="3513"/>
                        <a:pt x="3513" y="3526"/>
                      </a:cubicBezTo>
                      <a:cubicBezTo>
                        <a:pt x="3503" y="3538"/>
                        <a:pt x="3493" y="3548"/>
                        <a:pt x="3484" y="3558"/>
                      </a:cubicBezTo>
                      <a:close/>
                    </a:path>
                  </a:pathLst>
                </a:custGeom>
                <a:solidFill>
                  <a:schemeClr val="bg1"/>
                </a:solidFill>
                <a:ln>
                  <a:noFill/>
                </a:ln>
              </p:spPr>
              <p:txBody>
                <a:bodyPr wrap="square" lIns="91440" tIns="45720" rIns="91440" bIns="4572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grpSp>
        <p:grpSp>
          <p:nvGrpSpPr>
            <p:cNvPr id="94" name="iṧlïḍe"/>
            <p:cNvGrpSpPr/>
            <p:nvPr/>
          </p:nvGrpSpPr>
          <p:grpSpPr>
            <a:xfrm>
              <a:off x="660400" y="4437333"/>
              <a:ext cx="5045446" cy="594355"/>
              <a:chOff x="660400" y="3813082"/>
              <a:chExt cx="5045446" cy="594355"/>
            </a:xfrm>
          </p:grpSpPr>
          <p:sp>
            <p:nvSpPr>
              <p:cNvPr id="95" name="í$1îḍè"/>
              <p:cNvSpPr txBox="1"/>
              <p:nvPr/>
            </p:nvSpPr>
            <p:spPr bwMode="auto">
              <a:xfrm>
                <a:off x="1513831" y="3900802"/>
                <a:ext cx="4192015"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zh-CN" altLang="zh-CN" dirty="0"/>
                  <a:t>偏最小二乘法</a:t>
                </a:r>
                <a:endParaRPr lang="en-US" altLang="zh-CN" b="1" dirty="0"/>
              </a:p>
            </p:txBody>
          </p:sp>
          <p:grpSp>
            <p:nvGrpSpPr>
              <p:cNvPr id="96" name="îŝļïďè"/>
              <p:cNvGrpSpPr/>
              <p:nvPr/>
            </p:nvGrpSpPr>
            <p:grpSpPr>
              <a:xfrm>
                <a:off x="660400" y="3813082"/>
                <a:ext cx="594355" cy="594355"/>
                <a:chOff x="1828331" y="4462414"/>
                <a:chExt cx="594355" cy="594355"/>
              </a:xfrm>
            </p:grpSpPr>
            <p:sp>
              <p:nvSpPr>
                <p:cNvPr id="97" name="íŝľïḑe"/>
                <p:cNvSpPr/>
                <p:nvPr/>
              </p:nvSpPr>
              <p:spPr>
                <a:xfrm>
                  <a:off x="1828331" y="4462414"/>
                  <a:ext cx="594355" cy="5943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sp>
              <p:nvSpPr>
                <p:cNvPr id="98" name="íṧļïďé"/>
                <p:cNvSpPr/>
                <p:nvPr/>
              </p:nvSpPr>
              <p:spPr bwMode="auto">
                <a:xfrm>
                  <a:off x="1947368" y="4588560"/>
                  <a:ext cx="356280" cy="342061"/>
                </a:xfrm>
                <a:custGeom>
                  <a:avLst/>
                  <a:gdLst>
                    <a:gd name="connsiteX0" fmla="*/ 332088 w 578320"/>
                    <a:gd name="connsiteY0" fmla="*/ 387618 h 555241"/>
                    <a:gd name="connsiteX1" fmla="*/ 346836 w 578320"/>
                    <a:gd name="connsiteY1" fmla="*/ 451167 h 555241"/>
                    <a:gd name="connsiteX2" fmla="*/ 397530 w 578320"/>
                    <a:gd name="connsiteY2" fmla="*/ 502744 h 555241"/>
                    <a:gd name="connsiteX3" fmla="*/ 344992 w 578320"/>
                    <a:gd name="connsiteY3" fmla="*/ 555241 h 555241"/>
                    <a:gd name="connsiteX4" fmla="*/ 293376 w 578320"/>
                    <a:gd name="connsiteY4" fmla="*/ 502744 h 555241"/>
                    <a:gd name="connsiteX5" fmla="*/ 321028 w 578320"/>
                    <a:gd name="connsiteY5" fmla="*/ 456693 h 555241"/>
                    <a:gd name="connsiteX6" fmla="*/ 306280 w 578320"/>
                    <a:gd name="connsiteY6" fmla="*/ 393144 h 555241"/>
                    <a:gd name="connsiteX7" fmla="*/ 332088 w 578320"/>
                    <a:gd name="connsiteY7" fmla="*/ 387618 h 555241"/>
                    <a:gd name="connsiteX8" fmla="*/ 176153 w 578320"/>
                    <a:gd name="connsiteY8" fmla="*/ 300182 h 555241"/>
                    <a:gd name="connsiteX9" fmla="*/ 185376 w 578320"/>
                    <a:gd name="connsiteY9" fmla="*/ 325037 h 555241"/>
                    <a:gd name="connsiteX10" fmla="*/ 104216 w 578320"/>
                    <a:gd name="connsiteY10" fmla="*/ 352654 h 555241"/>
                    <a:gd name="connsiteX11" fmla="*/ 104216 w 578320"/>
                    <a:gd name="connsiteY11" fmla="*/ 355415 h 555241"/>
                    <a:gd name="connsiteX12" fmla="*/ 52569 w 578320"/>
                    <a:gd name="connsiteY12" fmla="*/ 407887 h 555241"/>
                    <a:gd name="connsiteX13" fmla="*/ 0 w 578320"/>
                    <a:gd name="connsiteY13" fmla="*/ 355415 h 555241"/>
                    <a:gd name="connsiteX14" fmla="*/ 52569 w 578320"/>
                    <a:gd name="connsiteY14" fmla="*/ 303864 h 555241"/>
                    <a:gd name="connsiteX15" fmla="*/ 95916 w 578320"/>
                    <a:gd name="connsiteY15" fmla="*/ 327799 h 555241"/>
                    <a:gd name="connsiteX16" fmla="*/ 525741 w 578320"/>
                    <a:gd name="connsiteY16" fmla="*/ 245886 h 555241"/>
                    <a:gd name="connsiteX17" fmla="*/ 578320 w 578320"/>
                    <a:gd name="connsiteY17" fmla="*/ 298349 h 555241"/>
                    <a:gd name="connsiteX18" fmla="*/ 525741 w 578320"/>
                    <a:gd name="connsiteY18" fmla="*/ 349892 h 555241"/>
                    <a:gd name="connsiteX19" fmla="*/ 474085 w 578320"/>
                    <a:gd name="connsiteY19" fmla="*/ 306633 h 555241"/>
                    <a:gd name="connsiteX20" fmla="*/ 409514 w 578320"/>
                    <a:gd name="connsiteY20" fmla="*/ 300190 h 555241"/>
                    <a:gd name="connsiteX21" fmla="*/ 412281 w 578320"/>
                    <a:gd name="connsiteY21" fmla="*/ 275339 h 555241"/>
                    <a:gd name="connsiteX22" fmla="*/ 412281 w 578320"/>
                    <a:gd name="connsiteY22" fmla="*/ 273498 h 555241"/>
                    <a:gd name="connsiteX23" fmla="*/ 476852 w 578320"/>
                    <a:gd name="connsiteY23" fmla="*/ 279941 h 555241"/>
                    <a:gd name="connsiteX24" fmla="*/ 525741 w 578320"/>
                    <a:gd name="connsiteY24" fmla="*/ 245886 h 555241"/>
                    <a:gd name="connsiteX25" fmla="*/ 293302 w 578320"/>
                    <a:gd name="connsiteY25" fmla="*/ 185968 h 555241"/>
                    <a:gd name="connsiteX26" fmla="*/ 382735 w 578320"/>
                    <a:gd name="connsiteY26" fmla="*/ 275328 h 555241"/>
                    <a:gd name="connsiteX27" fmla="*/ 293302 w 578320"/>
                    <a:gd name="connsiteY27" fmla="*/ 364688 h 555241"/>
                    <a:gd name="connsiteX28" fmla="*/ 203869 w 578320"/>
                    <a:gd name="connsiteY28" fmla="*/ 275328 h 555241"/>
                    <a:gd name="connsiteX29" fmla="*/ 293302 w 578320"/>
                    <a:gd name="connsiteY29" fmla="*/ 185968 h 555241"/>
                    <a:gd name="connsiteX30" fmla="*/ 135586 w 578320"/>
                    <a:gd name="connsiteY30" fmla="*/ 74565 h 555241"/>
                    <a:gd name="connsiteX31" fmla="*/ 187252 w 578320"/>
                    <a:gd name="connsiteY31" fmla="*/ 126109 h 555241"/>
                    <a:gd name="connsiteX32" fmla="*/ 180794 w 578320"/>
                    <a:gd name="connsiteY32" fmla="*/ 150961 h 555241"/>
                    <a:gd name="connsiteX33" fmla="*/ 215853 w 578320"/>
                    <a:gd name="connsiteY33" fmla="*/ 185017 h 555241"/>
                    <a:gd name="connsiteX34" fmla="*/ 198324 w 578320"/>
                    <a:gd name="connsiteY34" fmla="*/ 203426 h 555241"/>
                    <a:gd name="connsiteX35" fmla="*/ 163265 w 578320"/>
                    <a:gd name="connsiteY35" fmla="*/ 170290 h 555241"/>
                    <a:gd name="connsiteX36" fmla="*/ 135586 w 578320"/>
                    <a:gd name="connsiteY36" fmla="*/ 178574 h 555241"/>
                    <a:gd name="connsiteX37" fmla="*/ 82998 w 578320"/>
                    <a:gd name="connsiteY37" fmla="*/ 126109 h 555241"/>
                    <a:gd name="connsiteX38" fmla="*/ 135586 w 578320"/>
                    <a:gd name="connsiteY38" fmla="*/ 74565 h 555241"/>
                    <a:gd name="connsiteX39" fmla="*/ 426183 w 578320"/>
                    <a:gd name="connsiteY39" fmla="*/ 0 h 555241"/>
                    <a:gd name="connsiteX40" fmla="*/ 477865 w 578320"/>
                    <a:gd name="connsiteY40" fmla="*/ 52491 h 555241"/>
                    <a:gd name="connsiteX41" fmla="*/ 426183 w 578320"/>
                    <a:gd name="connsiteY41" fmla="*/ 104060 h 555241"/>
                    <a:gd name="connsiteX42" fmla="*/ 411416 w 578320"/>
                    <a:gd name="connsiteY42" fmla="*/ 102219 h 555241"/>
                    <a:gd name="connsiteX43" fmla="*/ 364349 w 578320"/>
                    <a:gd name="connsiteY43" fmla="*/ 180494 h 555241"/>
                    <a:gd name="connsiteX44" fmla="*/ 342199 w 578320"/>
                    <a:gd name="connsiteY44" fmla="*/ 166681 h 555241"/>
                    <a:gd name="connsiteX45" fmla="*/ 389267 w 578320"/>
                    <a:gd name="connsiteY45" fmla="*/ 88405 h 555241"/>
                    <a:gd name="connsiteX46" fmla="*/ 373578 w 578320"/>
                    <a:gd name="connsiteY46" fmla="*/ 52491 h 555241"/>
                    <a:gd name="connsiteX47" fmla="*/ 426183 w 578320"/>
                    <a:gd name="connsiteY47" fmla="*/ 0 h 555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578320" h="555241">
                      <a:moveTo>
                        <a:pt x="332088" y="387618"/>
                      </a:moveTo>
                      <a:lnTo>
                        <a:pt x="346836" y="451167"/>
                      </a:lnTo>
                      <a:cubicBezTo>
                        <a:pt x="374487" y="452088"/>
                        <a:pt x="397530" y="474193"/>
                        <a:pt x="397530" y="502744"/>
                      </a:cubicBezTo>
                      <a:cubicBezTo>
                        <a:pt x="397530" y="531295"/>
                        <a:pt x="373565" y="555241"/>
                        <a:pt x="344992" y="555241"/>
                      </a:cubicBezTo>
                      <a:cubicBezTo>
                        <a:pt x="316419" y="555241"/>
                        <a:pt x="293376" y="531295"/>
                        <a:pt x="293376" y="502744"/>
                      </a:cubicBezTo>
                      <a:cubicBezTo>
                        <a:pt x="293376" y="482482"/>
                        <a:pt x="304437" y="465903"/>
                        <a:pt x="321028" y="456693"/>
                      </a:cubicBezTo>
                      <a:lnTo>
                        <a:pt x="306280" y="393144"/>
                      </a:lnTo>
                      <a:cubicBezTo>
                        <a:pt x="315497" y="392223"/>
                        <a:pt x="323793" y="390381"/>
                        <a:pt x="332088" y="387618"/>
                      </a:cubicBezTo>
                      <a:close/>
                      <a:moveTo>
                        <a:pt x="176153" y="300182"/>
                      </a:moveTo>
                      <a:cubicBezTo>
                        <a:pt x="177998" y="309388"/>
                        <a:pt x="181687" y="317673"/>
                        <a:pt x="185376" y="325037"/>
                      </a:cubicBezTo>
                      <a:lnTo>
                        <a:pt x="104216" y="352654"/>
                      </a:lnTo>
                      <a:cubicBezTo>
                        <a:pt x="104216" y="353574"/>
                        <a:pt x="104216" y="354495"/>
                        <a:pt x="104216" y="355415"/>
                      </a:cubicBezTo>
                      <a:cubicBezTo>
                        <a:pt x="104216" y="384873"/>
                        <a:pt x="81160" y="407887"/>
                        <a:pt x="52569" y="407887"/>
                      </a:cubicBezTo>
                      <a:cubicBezTo>
                        <a:pt x="23057" y="407887"/>
                        <a:pt x="0" y="384873"/>
                        <a:pt x="0" y="355415"/>
                      </a:cubicBezTo>
                      <a:cubicBezTo>
                        <a:pt x="0" y="326878"/>
                        <a:pt x="23057" y="303864"/>
                        <a:pt x="52569" y="303864"/>
                      </a:cubicBezTo>
                      <a:cubicBezTo>
                        <a:pt x="70092" y="303864"/>
                        <a:pt x="86693" y="313070"/>
                        <a:pt x="95916" y="327799"/>
                      </a:cubicBezTo>
                      <a:close/>
                      <a:moveTo>
                        <a:pt x="525741" y="245886"/>
                      </a:moveTo>
                      <a:cubicBezTo>
                        <a:pt x="554337" y="245886"/>
                        <a:pt x="578320" y="269817"/>
                        <a:pt x="578320" y="298349"/>
                      </a:cubicBezTo>
                      <a:cubicBezTo>
                        <a:pt x="578320" y="326882"/>
                        <a:pt x="554337" y="349892"/>
                        <a:pt x="525741" y="349892"/>
                      </a:cubicBezTo>
                      <a:cubicBezTo>
                        <a:pt x="499913" y="349892"/>
                        <a:pt x="478697" y="331484"/>
                        <a:pt x="474085" y="306633"/>
                      </a:cubicBezTo>
                      <a:lnTo>
                        <a:pt x="409514" y="300190"/>
                      </a:lnTo>
                      <a:cubicBezTo>
                        <a:pt x="411359" y="291906"/>
                        <a:pt x="412281" y="283623"/>
                        <a:pt x="412281" y="275339"/>
                      </a:cubicBezTo>
                      <a:cubicBezTo>
                        <a:pt x="412281" y="274419"/>
                        <a:pt x="412281" y="274419"/>
                        <a:pt x="412281" y="273498"/>
                      </a:cubicBezTo>
                      <a:lnTo>
                        <a:pt x="476852" y="279941"/>
                      </a:lnTo>
                      <a:cubicBezTo>
                        <a:pt x="484231" y="260613"/>
                        <a:pt x="503603" y="245886"/>
                        <a:pt x="525741" y="245886"/>
                      </a:cubicBezTo>
                      <a:close/>
                      <a:moveTo>
                        <a:pt x="293302" y="185968"/>
                      </a:moveTo>
                      <a:cubicBezTo>
                        <a:pt x="342694" y="185968"/>
                        <a:pt x="382735" y="225976"/>
                        <a:pt x="382735" y="275328"/>
                      </a:cubicBezTo>
                      <a:cubicBezTo>
                        <a:pt x="382735" y="324680"/>
                        <a:pt x="342694" y="364688"/>
                        <a:pt x="293302" y="364688"/>
                      </a:cubicBezTo>
                      <a:cubicBezTo>
                        <a:pt x="243910" y="364688"/>
                        <a:pt x="203869" y="324680"/>
                        <a:pt x="203869" y="275328"/>
                      </a:cubicBezTo>
                      <a:cubicBezTo>
                        <a:pt x="203869" y="225976"/>
                        <a:pt x="243910" y="185968"/>
                        <a:pt x="293302" y="185968"/>
                      </a:cubicBezTo>
                      <a:close/>
                      <a:moveTo>
                        <a:pt x="135586" y="74565"/>
                      </a:moveTo>
                      <a:cubicBezTo>
                        <a:pt x="164187" y="74565"/>
                        <a:pt x="187252" y="97576"/>
                        <a:pt x="187252" y="126109"/>
                      </a:cubicBezTo>
                      <a:cubicBezTo>
                        <a:pt x="187252" y="135314"/>
                        <a:pt x="185407" y="143598"/>
                        <a:pt x="180794" y="150961"/>
                      </a:cubicBezTo>
                      <a:lnTo>
                        <a:pt x="215853" y="185017"/>
                      </a:lnTo>
                      <a:cubicBezTo>
                        <a:pt x="209395" y="190540"/>
                        <a:pt x="202937" y="196983"/>
                        <a:pt x="198324" y="203426"/>
                      </a:cubicBezTo>
                      <a:lnTo>
                        <a:pt x="163265" y="170290"/>
                      </a:lnTo>
                      <a:cubicBezTo>
                        <a:pt x="154961" y="175813"/>
                        <a:pt x="145735" y="178574"/>
                        <a:pt x="135586" y="178574"/>
                      </a:cubicBezTo>
                      <a:cubicBezTo>
                        <a:pt x="106986" y="178574"/>
                        <a:pt x="82998" y="155563"/>
                        <a:pt x="82998" y="126109"/>
                      </a:cubicBezTo>
                      <a:cubicBezTo>
                        <a:pt x="82998" y="97576"/>
                        <a:pt x="106986" y="74565"/>
                        <a:pt x="135586" y="74565"/>
                      </a:cubicBezTo>
                      <a:close/>
                      <a:moveTo>
                        <a:pt x="426183" y="0"/>
                      </a:moveTo>
                      <a:cubicBezTo>
                        <a:pt x="454793" y="0"/>
                        <a:pt x="477865" y="23022"/>
                        <a:pt x="477865" y="52491"/>
                      </a:cubicBezTo>
                      <a:cubicBezTo>
                        <a:pt x="477865" y="81038"/>
                        <a:pt x="454793" y="104060"/>
                        <a:pt x="426183" y="104060"/>
                      </a:cubicBezTo>
                      <a:cubicBezTo>
                        <a:pt x="420645" y="104060"/>
                        <a:pt x="416031" y="103139"/>
                        <a:pt x="411416" y="102219"/>
                      </a:cubicBezTo>
                      <a:lnTo>
                        <a:pt x="364349" y="180494"/>
                      </a:lnTo>
                      <a:cubicBezTo>
                        <a:pt x="357888" y="174969"/>
                        <a:pt x="350505" y="170364"/>
                        <a:pt x="342199" y="166681"/>
                      </a:cubicBezTo>
                      <a:lnTo>
                        <a:pt x="389267" y="88405"/>
                      </a:lnTo>
                      <a:cubicBezTo>
                        <a:pt x="379115" y="79196"/>
                        <a:pt x="373578" y="66304"/>
                        <a:pt x="373578" y="52491"/>
                      </a:cubicBezTo>
                      <a:cubicBezTo>
                        <a:pt x="373578" y="23022"/>
                        <a:pt x="396650" y="0"/>
                        <a:pt x="426183" y="0"/>
                      </a:cubicBezTo>
                      <a:close/>
                    </a:path>
                  </a:pathLst>
                </a:custGeom>
                <a:solidFill>
                  <a:schemeClr val="bg1"/>
                </a:solidFill>
                <a:ln>
                  <a:noFill/>
                </a:ln>
              </p:spPr>
              <p:txBody>
                <a:bodyPr wrap="square" lIns="91440" tIns="45720" rIns="91440" bIns="4572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grpSp>
      </p:grpSp>
      <p:sp>
        <p:nvSpPr>
          <p:cNvPr id="29" name="标题 1"/>
          <p:cNvSpPr txBox="1">
            <a:spLocks/>
          </p:cNvSpPr>
          <p:nvPr/>
        </p:nvSpPr>
        <p:spPr>
          <a:xfrm>
            <a:off x="4755670" y="0"/>
            <a:ext cx="2680660" cy="85887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t>消除</a:t>
            </a:r>
            <a:r>
              <a:rPr lang="zh-CN" altLang="zh-CN" sz="2400" dirty="0" smtClean="0"/>
              <a:t>多重共线性</a:t>
            </a:r>
            <a:r>
              <a:rPr lang="zh-CN" altLang="en-US" sz="2400" dirty="0" smtClean="0"/>
              <a:t>的方法</a:t>
            </a:r>
            <a:endParaRPr lang="zh-CN" altLang="en-US" sz="2400" dirty="0">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no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31" name="矩形 30"/>
          <p:cNvSpPr/>
          <p:nvPr/>
        </p:nvSpPr>
        <p:spPr>
          <a:xfrm>
            <a:off x="699536" y="2503839"/>
            <a:ext cx="2492990"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在涉及到自变量较多时</a:t>
            </a:r>
            <a:endParaRPr lang="zh-CN" altLang="en-US" dirty="0">
              <a:solidFill>
                <a:schemeClr val="bg1"/>
              </a:solidFill>
              <a:latin typeface="+mn-ea"/>
            </a:endParaRPr>
          </a:p>
        </p:txBody>
      </p:sp>
      <p:sp>
        <p:nvSpPr>
          <p:cNvPr id="32" name="矩形 31"/>
          <p:cNvSpPr/>
          <p:nvPr/>
        </p:nvSpPr>
        <p:spPr>
          <a:xfrm>
            <a:off x="3321736" y="2334562"/>
            <a:ext cx="697627" cy="707886"/>
          </a:xfrm>
          <a:prstGeom prst="rect">
            <a:avLst/>
          </a:prstGeom>
        </p:spPr>
        <p:txBody>
          <a:bodyPr wrap="none">
            <a:spAutoFit/>
          </a:bodyPr>
          <a:lstStyle/>
          <a:p>
            <a:r>
              <a:rPr lang="zh-CN" altLang="en-US" sz="4000" dirty="0" smtClean="0">
                <a:solidFill>
                  <a:schemeClr val="bg1"/>
                </a:solidFill>
                <a:latin typeface="+mn-ea"/>
                <a:cs typeface="Times New Roman" panose="02020603050405020304" pitchFamily="18" charset="0"/>
              </a:rPr>
              <a:t>→</a:t>
            </a:r>
            <a:endParaRPr lang="zh-CN" altLang="en-US" sz="4000" dirty="0">
              <a:solidFill>
                <a:schemeClr val="bg1"/>
              </a:solidFill>
              <a:latin typeface="+mn-ea"/>
            </a:endParaRPr>
          </a:p>
        </p:txBody>
      </p:sp>
      <p:sp>
        <p:nvSpPr>
          <p:cNvPr id="33" name="矩形 32"/>
          <p:cNvSpPr/>
          <p:nvPr/>
        </p:nvSpPr>
        <p:spPr>
          <a:xfrm>
            <a:off x="4148573" y="2535801"/>
            <a:ext cx="2954655"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剔除一些不重要的解释变量</a:t>
            </a:r>
            <a:endParaRPr lang="zh-CN" altLang="en-US" dirty="0">
              <a:solidFill>
                <a:schemeClr val="bg1"/>
              </a:solidFill>
              <a:latin typeface="+mn-ea"/>
            </a:endParaRPr>
          </a:p>
        </p:txBody>
      </p:sp>
      <p:sp>
        <p:nvSpPr>
          <p:cNvPr id="34" name="矩形 33"/>
          <p:cNvSpPr/>
          <p:nvPr/>
        </p:nvSpPr>
        <p:spPr>
          <a:xfrm>
            <a:off x="699536" y="3247038"/>
            <a:ext cx="2503424" cy="1200329"/>
          </a:xfrm>
          <a:prstGeom prst="rect">
            <a:avLst/>
          </a:prstGeom>
        </p:spPr>
        <p:txBody>
          <a:bodyPr wrap="square">
            <a:spAutoFit/>
          </a:bodyPr>
          <a:lstStyle/>
          <a:p>
            <a:r>
              <a:rPr lang="zh-CN" altLang="zh-CN" dirty="0">
                <a:solidFill>
                  <a:schemeClr val="bg1"/>
                </a:solidFill>
              </a:rPr>
              <a:t>当回归方程中的全部自变量都通过显著性检验</a:t>
            </a:r>
            <a:r>
              <a:rPr lang="zh-CN" altLang="zh-CN" dirty="0" smtClean="0">
                <a:solidFill>
                  <a:schemeClr val="bg1"/>
                </a:solidFill>
              </a:rPr>
              <a:t>后仍然</a:t>
            </a:r>
            <a:r>
              <a:rPr lang="zh-CN" altLang="zh-CN" dirty="0">
                <a:solidFill>
                  <a:schemeClr val="bg1"/>
                </a:solidFill>
              </a:rPr>
              <a:t>存在严重的多重共线性</a:t>
            </a:r>
            <a:endParaRPr lang="zh-CN" altLang="en-US" dirty="0">
              <a:solidFill>
                <a:schemeClr val="bg1"/>
              </a:solidFill>
              <a:latin typeface="+mn-ea"/>
            </a:endParaRPr>
          </a:p>
        </p:txBody>
      </p:sp>
      <p:sp>
        <p:nvSpPr>
          <p:cNvPr id="35" name="矩形 34"/>
          <p:cNvSpPr/>
          <p:nvPr/>
        </p:nvSpPr>
        <p:spPr>
          <a:xfrm>
            <a:off x="3321736" y="3485880"/>
            <a:ext cx="697627" cy="707886"/>
          </a:xfrm>
          <a:prstGeom prst="rect">
            <a:avLst/>
          </a:prstGeom>
        </p:spPr>
        <p:txBody>
          <a:bodyPr wrap="none">
            <a:spAutoFit/>
          </a:bodyPr>
          <a:lstStyle/>
          <a:p>
            <a:r>
              <a:rPr lang="zh-CN" altLang="en-US" sz="4000" dirty="0" smtClean="0">
                <a:solidFill>
                  <a:schemeClr val="bg1"/>
                </a:solidFill>
                <a:latin typeface="+mn-ea"/>
                <a:cs typeface="Times New Roman" panose="02020603050405020304" pitchFamily="18" charset="0"/>
              </a:rPr>
              <a:t>→</a:t>
            </a:r>
            <a:endParaRPr lang="zh-CN" altLang="en-US" sz="4000" dirty="0">
              <a:solidFill>
                <a:schemeClr val="bg1"/>
              </a:solidFill>
              <a:latin typeface="+mn-ea"/>
            </a:endParaRPr>
          </a:p>
        </p:txBody>
      </p:sp>
      <p:sp>
        <p:nvSpPr>
          <p:cNvPr id="36" name="矩形 35"/>
          <p:cNvSpPr/>
          <p:nvPr/>
        </p:nvSpPr>
        <p:spPr>
          <a:xfrm>
            <a:off x="4148573" y="3247038"/>
            <a:ext cx="2954655" cy="1200329"/>
          </a:xfrm>
          <a:prstGeom prst="rect">
            <a:avLst/>
          </a:prstGeom>
        </p:spPr>
        <p:txBody>
          <a:bodyPr wrap="square">
            <a:spAutoFit/>
          </a:bodyPr>
          <a:lstStyle/>
          <a:p>
            <a:r>
              <a:rPr lang="zh-CN" altLang="en-US" dirty="0" smtClean="0">
                <a:solidFill>
                  <a:schemeClr val="bg1"/>
                </a:solidFill>
              </a:rPr>
              <a:t>重复剔除</a:t>
            </a:r>
            <a:r>
              <a:rPr lang="zh-CN" altLang="zh-CN" dirty="0" smtClean="0">
                <a:solidFill>
                  <a:schemeClr val="bg1"/>
                </a:solidFill>
              </a:rPr>
              <a:t>方差</a:t>
            </a:r>
            <a:r>
              <a:rPr lang="zh-CN" altLang="zh-CN" dirty="0">
                <a:solidFill>
                  <a:schemeClr val="bg1"/>
                </a:solidFill>
              </a:rPr>
              <a:t>膨胀因子最大者所对应的</a:t>
            </a:r>
            <a:r>
              <a:rPr lang="zh-CN" altLang="zh-CN" dirty="0" smtClean="0">
                <a:solidFill>
                  <a:schemeClr val="bg1"/>
                </a:solidFill>
              </a:rPr>
              <a:t>自变量</a:t>
            </a:r>
            <a:r>
              <a:rPr lang="zh-CN" altLang="en-US" dirty="0" smtClean="0">
                <a:solidFill>
                  <a:schemeClr val="bg1"/>
                </a:solidFill>
              </a:rPr>
              <a:t>，</a:t>
            </a:r>
            <a:r>
              <a:rPr lang="zh-CN" altLang="zh-CN" dirty="0" smtClean="0">
                <a:solidFill>
                  <a:schemeClr val="bg1"/>
                </a:solidFill>
              </a:rPr>
              <a:t>直到</a:t>
            </a:r>
            <a:r>
              <a:rPr lang="zh-CN" altLang="zh-CN" dirty="0">
                <a:solidFill>
                  <a:schemeClr val="bg1"/>
                </a:solidFill>
              </a:rPr>
              <a:t>回归方程中不再存在严重的</a:t>
            </a:r>
            <a:r>
              <a:rPr lang="zh-CN" altLang="zh-CN" dirty="0" smtClean="0">
                <a:solidFill>
                  <a:schemeClr val="bg1"/>
                </a:solidFill>
              </a:rPr>
              <a:t>多重共线性</a:t>
            </a:r>
            <a:endParaRPr lang="zh-CN" altLang="en-US" dirty="0">
              <a:solidFill>
                <a:schemeClr val="bg1"/>
              </a:solidFill>
              <a:latin typeface="+mn-ea"/>
            </a:endParaRPr>
          </a:p>
        </p:txBody>
      </p:sp>
      <p:sp>
        <p:nvSpPr>
          <p:cNvPr id="37" name="矩形 36"/>
          <p:cNvSpPr/>
          <p:nvPr/>
        </p:nvSpPr>
        <p:spPr>
          <a:xfrm>
            <a:off x="699536" y="4806475"/>
            <a:ext cx="2031325" cy="369332"/>
          </a:xfrm>
          <a:prstGeom prst="rect">
            <a:avLst/>
          </a:prstGeom>
        </p:spPr>
        <p:txBody>
          <a:bodyPr wrap="none">
            <a:spAutoFit/>
          </a:bodyPr>
          <a:lstStyle/>
          <a:p>
            <a:r>
              <a:rPr lang="zh-CN" altLang="zh-CN" dirty="0">
                <a:solidFill>
                  <a:schemeClr val="bg1"/>
                </a:solidFill>
              </a:rPr>
              <a:t>当样本数据较少时</a:t>
            </a:r>
            <a:endParaRPr lang="zh-CN" altLang="en-US" dirty="0">
              <a:solidFill>
                <a:schemeClr val="bg1"/>
              </a:solidFill>
              <a:latin typeface="+mn-ea"/>
            </a:endParaRPr>
          </a:p>
        </p:txBody>
      </p:sp>
      <p:sp>
        <p:nvSpPr>
          <p:cNvPr id="38" name="矩形 37"/>
          <p:cNvSpPr/>
          <p:nvPr/>
        </p:nvSpPr>
        <p:spPr>
          <a:xfrm>
            <a:off x="3321736" y="4637198"/>
            <a:ext cx="697627" cy="707886"/>
          </a:xfrm>
          <a:prstGeom prst="rect">
            <a:avLst/>
          </a:prstGeom>
        </p:spPr>
        <p:txBody>
          <a:bodyPr wrap="none">
            <a:spAutoFit/>
          </a:bodyPr>
          <a:lstStyle/>
          <a:p>
            <a:r>
              <a:rPr lang="zh-CN" altLang="en-US" sz="4000" dirty="0" smtClean="0">
                <a:solidFill>
                  <a:schemeClr val="bg1"/>
                </a:solidFill>
                <a:latin typeface="+mn-ea"/>
                <a:cs typeface="Times New Roman" panose="02020603050405020304" pitchFamily="18" charset="0"/>
              </a:rPr>
              <a:t>→</a:t>
            </a:r>
            <a:endParaRPr lang="zh-CN" altLang="en-US" sz="4000" dirty="0">
              <a:solidFill>
                <a:schemeClr val="bg1"/>
              </a:solidFill>
              <a:latin typeface="+mn-ea"/>
            </a:endParaRPr>
          </a:p>
        </p:txBody>
      </p:sp>
      <p:sp>
        <p:nvSpPr>
          <p:cNvPr id="39" name="矩形 38"/>
          <p:cNvSpPr/>
          <p:nvPr/>
        </p:nvSpPr>
        <p:spPr>
          <a:xfrm>
            <a:off x="4148573" y="4838437"/>
            <a:ext cx="1569660" cy="369332"/>
          </a:xfrm>
          <a:prstGeom prst="rect">
            <a:avLst/>
          </a:prstGeom>
        </p:spPr>
        <p:txBody>
          <a:bodyPr wrap="none">
            <a:spAutoFit/>
          </a:bodyPr>
          <a:lstStyle/>
          <a:p>
            <a:r>
              <a:rPr lang="zh-CN" altLang="zh-CN" dirty="0" smtClean="0">
                <a:solidFill>
                  <a:schemeClr val="bg1"/>
                </a:solidFill>
              </a:rPr>
              <a:t>增大</a:t>
            </a:r>
            <a:r>
              <a:rPr lang="zh-CN" altLang="zh-CN" dirty="0">
                <a:solidFill>
                  <a:schemeClr val="bg1"/>
                </a:solidFill>
              </a:rPr>
              <a:t>样本数据</a:t>
            </a:r>
            <a:endParaRPr lang="zh-CN" altLang="en-US" dirty="0">
              <a:solidFill>
                <a:schemeClr val="bg1"/>
              </a:solidFill>
              <a:latin typeface="+mn-ea"/>
            </a:endParaRPr>
          </a:p>
        </p:txBody>
      </p:sp>
      <p:sp>
        <p:nvSpPr>
          <p:cNvPr id="41" name="矩形 40"/>
          <p:cNvSpPr/>
          <p:nvPr/>
        </p:nvSpPr>
        <p:spPr>
          <a:xfrm>
            <a:off x="7683489" y="1961233"/>
            <a:ext cx="4682013" cy="3826412"/>
          </a:xfrm>
          <a:prstGeom prst="rect">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8008559" y="2370226"/>
            <a:ext cx="4031873" cy="400110"/>
          </a:xfrm>
          <a:prstGeom prst="rect">
            <a:avLst/>
          </a:prstGeom>
        </p:spPr>
        <p:txBody>
          <a:bodyPr wrap="none">
            <a:spAutoFit/>
          </a:bodyPr>
          <a:lstStyle/>
          <a:p>
            <a:r>
              <a:rPr lang="zh-CN" altLang="zh-CN" sz="2000" b="1" dirty="0"/>
              <a:t>以有偏估计为代价提高模型稳定性</a:t>
            </a:r>
            <a:endParaRPr lang="zh-CN" altLang="en-US" sz="2000" b="1" dirty="0"/>
          </a:p>
        </p:txBody>
      </p:sp>
      <p:sp>
        <p:nvSpPr>
          <p:cNvPr id="43" name="标题 1"/>
          <p:cNvSpPr txBox="1">
            <a:spLocks/>
          </p:cNvSpPr>
          <p:nvPr/>
        </p:nvSpPr>
        <p:spPr>
          <a:xfrm>
            <a:off x="163773" y="13648"/>
            <a:ext cx="1902173"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多重共线性</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14309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083711" y="-56271"/>
            <a:ext cx="3460387" cy="5260530"/>
          </a:xfrm>
          <a:prstGeom prst="rect">
            <a:avLst/>
          </a:prstGeom>
          <a:solidFill>
            <a:schemeClr val="accent4"/>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片 46"/>
          <p:cNvPicPr/>
          <p:nvPr/>
        </p:nvPicPr>
        <p:blipFill>
          <a:blip r:embed="rId2" cstate="print">
            <a:extLst>
              <a:ext uri="{28A0092B-C50C-407E-A947-70E740481C1C}">
                <a14:useLocalDpi xmlns:a14="http://schemas.microsoft.com/office/drawing/2010/main" val="0"/>
              </a:ext>
            </a:extLst>
          </a:blip>
          <a:stretch>
            <a:fillRect/>
          </a:stretch>
        </p:blipFill>
        <p:spPr>
          <a:xfrm>
            <a:off x="5110995" y="1507406"/>
            <a:ext cx="3455963" cy="2408212"/>
          </a:xfrm>
          <a:prstGeom prst="rect">
            <a:avLst/>
          </a:prstGeom>
        </p:spPr>
      </p:pic>
      <p:sp>
        <p:nvSpPr>
          <p:cNvPr id="9" name="矩形 8"/>
          <p:cNvSpPr/>
          <p:nvPr/>
        </p:nvSpPr>
        <p:spPr>
          <a:xfrm>
            <a:off x="5106571" y="3915619"/>
            <a:ext cx="3460387" cy="539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岭迹图</a:t>
            </a:r>
            <a:endParaRPr lang="zh-CN" altLang="en-US" dirty="0">
              <a:solidFill>
                <a:schemeClr val="tx1"/>
              </a:solidFill>
            </a:endParaRPr>
          </a:p>
        </p:txBody>
      </p:sp>
      <p:sp>
        <p:nvSpPr>
          <p:cNvPr id="10" name="矩形 9"/>
          <p:cNvSpPr/>
          <p:nvPr/>
        </p:nvSpPr>
        <p:spPr>
          <a:xfrm>
            <a:off x="5083711" y="4446842"/>
            <a:ext cx="3460388" cy="2629207"/>
          </a:xfrm>
          <a:prstGeom prst="rect">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316081" y="5401432"/>
            <a:ext cx="3055399" cy="923330"/>
          </a:xfrm>
          <a:prstGeom prst="rect">
            <a:avLst/>
          </a:prstGeom>
        </p:spPr>
        <p:txBody>
          <a:bodyPr wrap="square">
            <a:spAutoFit/>
          </a:bodyPr>
          <a:lstStyle/>
          <a:p>
            <a:r>
              <a:rPr lang="zh-CN" altLang="zh-CN" dirty="0" smtClean="0">
                <a:solidFill>
                  <a:schemeClr val="bg1"/>
                </a:solidFill>
                <a:latin typeface="+mn-ea"/>
                <a:cs typeface="Times New Roman" panose="02020603050405020304" pitchFamily="18" charset="0"/>
              </a:rPr>
              <a:t>可以</a:t>
            </a:r>
            <a:r>
              <a:rPr lang="zh-CN" altLang="zh-CN" dirty="0">
                <a:solidFill>
                  <a:schemeClr val="bg1"/>
                </a:solidFill>
                <a:latin typeface="+mn-ea"/>
                <a:cs typeface="Times New Roman" panose="02020603050405020304" pitchFamily="18" charset="0"/>
              </a:rPr>
              <a:t>根据岭迹曲线的变化来确定适当的</a:t>
            </a:r>
            <a:r>
              <a:rPr lang="en-US" altLang="zh-CN" i="1" dirty="0">
                <a:solidFill>
                  <a:schemeClr val="bg1"/>
                </a:solidFill>
                <a:latin typeface="+mn-ea"/>
              </a:rPr>
              <a:t>k</a:t>
            </a:r>
            <a:r>
              <a:rPr lang="zh-CN" altLang="zh-CN" dirty="0">
                <a:solidFill>
                  <a:schemeClr val="bg1"/>
                </a:solidFill>
                <a:latin typeface="+mn-ea"/>
                <a:cs typeface="Times New Roman" panose="02020603050405020304" pitchFamily="18" charset="0"/>
              </a:rPr>
              <a:t>值并进行自变量的选择。</a:t>
            </a:r>
            <a:endParaRPr lang="zh-CN" altLang="en-US" dirty="0">
              <a:solidFill>
                <a:schemeClr val="bg1"/>
              </a:solidFill>
              <a:latin typeface="+mn-ea"/>
            </a:endParaRPr>
          </a:p>
        </p:txBody>
      </p:sp>
      <p:sp>
        <p:nvSpPr>
          <p:cNvPr id="52" name="矩形 51"/>
          <p:cNvSpPr/>
          <p:nvPr/>
        </p:nvSpPr>
        <p:spPr>
          <a:xfrm>
            <a:off x="5960331" y="4823702"/>
            <a:ext cx="5167533" cy="400110"/>
          </a:xfrm>
          <a:prstGeom prst="rect">
            <a:avLst/>
          </a:prstGeom>
        </p:spPr>
        <p:txBody>
          <a:bodyPr wrap="square">
            <a:spAutoFit/>
          </a:bodyPr>
          <a:lstStyle/>
          <a:p>
            <a:r>
              <a:rPr lang="zh-CN" altLang="en-US" sz="2000" b="1" dirty="0" smtClean="0">
                <a:solidFill>
                  <a:schemeClr val="bg1"/>
                </a:solidFill>
                <a:latin typeface="+mn-ea"/>
                <a:cs typeface="Times New Roman" panose="02020603050405020304" pitchFamily="18" charset="0"/>
              </a:rPr>
              <a:t>岭参数</a:t>
            </a:r>
            <a:r>
              <a:rPr lang="en-US" altLang="zh-CN" sz="2000" b="1" dirty="0" smtClean="0">
                <a:solidFill>
                  <a:schemeClr val="bg1"/>
                </a:solidFill>
                <a:latin typeface="+mn-ea"/>
                <a:cs typeface="Times New Roman" panose="02020603050405020304" pitchFamily="18" charset="0"/>
              </a:rPr>
              <a:t>k</a:t>
            </a:r>
            <a:r>
              <a:rPr lang="zh-CN" altLang="en-US" sz="2000" b="1" dirty="0" smtClean="0">
                <a:solidFill>
                  <a:schemeClr val="bg1"/>
                </a:solidFill>
                <a:latin typeface="+mn-ea"/>
                <a:cs typeface="Times New Roman" panose="02020603050405020304" pitchFamily="18" charset="0"/>
              </a:rPr>
              <a:t>的选择</a:t>
            </a:r>
            <a:endParaRPr lang="zh-CN" altLang="en-US" sz="2000" b="1" dirty="0">
              <a:solidFill>
                <a:schemeClr val="bg1"/>
              </a:solidFill>
              <a:latin typeface="+mn-ea"/>
            </a:endParaRPr>
          </a:p>
        </p:txBody>
      </p:sp>
      <p:sp>
        <p:nvSpPr>
          <p:cNvPr id="12" name="矩形 11"/>
          <p:cNvSpPr/>
          <p:nvPr/>
        </p:nvSpPr>
        <p:spPr>
          <a:xfrm>
            <a:off x="8566959" y="5570806"/>
            <a:ext cx="3625041" cy="15615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566959" y="0"/>
            <a:ext cx="3625041" cy="55708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54746" y="-225083"/>
            <a:ext cx="5261317" cy="746994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29" name="标题 1"/>
          <p:cNvSpPr txBox="1">
            <a:spLocks/>
          </p:cNvSpPr>
          <p:nvPr/>
        </p:nvSpPr>
        <p:spPr>
          <a:xfrm>
            <a:off x="4755670" y="0"/>
            <a:ext cx="2680660" cy="85887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t>岭回归</a:t>
            </a:r>
            <a:endParaRPr lang="zh-CN" altLang="en-US" sz="2400" dirty="0">
              <a:latin typeface="微软雅黑" panose="020B0503020204020204" pitchFamily="34" charset="-122"/>
              <a:ea typeface="微软雅黑" panose="020B0503020204020204" pitchFamily="34" charset="-122"/>
            </a:endParaRPr>
          </a:p>
        </p:txBody>
      </p:sp>
      <p:sp>
        <p:nvSpPr>
          <p:cNvPr id="3" name="矩形 2"/>
          <p:cNvSpPr/>
          <p:nvPr/>
        </p:nvSpPr>
        <p:spPr>
          <a:xfrm>
            <a:off x="539624" y="1804101"/>
            <a:ext cx="4074579" cy="923330"/>
          </a:xfrm>
          <a:prstGeom prst="rect">
            <a:avLst/>
          </a:prstGeom>
        </p:spPr>
        <p:txBody>
          <a:bodyPr wrap="square">
            <a:spAutoFit/>
          </a:bodyPr>
          <a:lstStyle/>
          <a:p>
            <a:r>
              <a:rPr lang="zh-CN" altLang="zh-CN" dirty="0" smtClean="0">
                <a:latin typeface="+mn-ea"/>
                <a:cs typeface="Times New Roman" panose="02020603050405020304" pitchFamily="18" charset="0"/>
              </a:rPr>
              <a:t>对于</a:t>
            </a:r>
            <a:r>
              <a:rPr lang="zh-CN" altLang="zh-CN" dirty="0">
                <a:latin typeface="+mn-ea"/>
                <a:cs typeface="Times New Roman" panose="02020603050405020304" pitchFamily="18" charset="0"/>
              </a:rPr>
              <a:t>设计矩阵</a:t>
            </a:r>
            <a:r>
              <a:rPr lang="en-US" altLang="zh-CN" i="1" dirty="0">
                <a:latin typeface="+mn-ea"/>
              </a:rPr>
              <a:t>X</a:t>
            </a:r>
            <a:r>
              <a:rPr lang="zh-CN" altLang="zh-CN" dirty="0">
                <a:latin typeface="+mn-ea"/>
                <a:cs typeface="Times New Roman" panose="02020603050405020304" pitchFamily="18" charset="0"/>
              </a:rPr>
              <a:t>有</a:t>
            </a:r>
            <a:r>
              <a:rPr lang="en-US" altLang="zh-CN" dirty="0" smtClean="0">
                <a:latin typeface="+mn-ea"/>
              </a:rPr>
              <a:t>|</a:t>
            </a:r>
            <a:r>
              <a:rPr lang="en-US" altLang="zh-CN" dirty="0"/>
              <a:t> </a:t>
            </a:r>
            <a:r>
              <a:rPr lang="en-US" altLang="zh-CN" i="1" dirty="0" err="1"/>
              <a:t>X’X</a:t>
            </a:r>
            <a:r>
              <a:rPr lang="en-US" altLang="zh-CN" i="1" dirty="0"/>
              <a:t> </a:t>
            </a:r>
            <a:r>
              <a:rPr lang="en-US" altLang="zh-CN" dirty="0" smtClean="0">
                <a:latin typeface="+mn-ea"/>
              </a:rPr>
              <a:t>|</a:t>
            </a:r>
            <a:r>
              <a:rPr lang="zh-CN" altLang="zh-CN" dirty="0">
                <a:latin typeface="+mn-ea"/>
                <a:cs typeface="Times New Roman" panose="02020603050405020304" pitchFamily="18" charset="0"/>
              </a:rPr>
              <a:t>≈</a:t>
            </a:r>
            <a:r>
              <a:rPr lang="en-US" altLang="zh-CN" dirty="0">
                <a:latin typeface="+mn-ea"/>
              </a:rPr>
              <a:t>0</a:t>
            </a:r>
            <a:r>
              <a:rPr lang="zh-CN" altLang="zh-CN" dirty="0">
                <a:latin typeface="+mn-ea"/>
                <a:cs typeface="Times New Roman" panose="02020603050405020304" pitchFamily="18" charset="0"/>
              </a:rPr>
              <a:t>时，若给其加上一个正整数矩阵</a:t>
            </a:r>
            <a:r>
              <a:rPr lang="en-US" altLang="zh-CN" i="1" dirty="0" err="1">
                <a:latin typeface="+mn-ea"/>
              </a:rPr>
              <a:t>kI</a:t>
            </a:r>
            <a:r>
              <a:rPr lang="zh-CN" altLang="zh-CN" dirty="0">
                <a:latin typeface="+mn-ea"/>
                <a:cs typeface="Times New Roman" panose="02020603050405020304" pitchFamily="18" charset="0"/>
              </a:rPr>
              <a:t>，则新</a:t>
            </a:r>
            <a:r>
              <a:rPr lang="zh-CN" altLang="zh-CN" dirty="0" smtClean="0">
                <a:latin typeface="+mn-ea"/>
                <a:cs typeface="Times New Roman" panose="02020603050405020304" pitchFamily="18" charset="0"/>
              </a:rPr>
              <a:t>矩阵</a:t>
            </a:r>
            <a:r>
              <a:rPr lang="en-US" altLang="zh-CN" i="1" dirty="0" err="1"/>
              <a:t>X’X</a:t>
            </a:r>
            <a:r>
              <a:rPr lang="en-US" altLang="zh-CN" dirty="0"/>
              <a:t> </a:t>
            </a:r>
            <a:r>
              <a:rPr lang="en-US" altLang="zh-CN" dirty="0" smtClean="0">
                <a:latin typeface="+mn-ea"/>
              </a:rPr>
              <a:t>+</a:t>
            </a:r>
            <a:r>
              <a:rPr lang="en-US" altLang="zh-CN" i="1" dirty="0" err="1">
                <a:latin typeface="+mn-ea"/>
              </a:rPr>
              <a:t>kI</a:t>
            </a:r>
            <a:r>
              <a:rPr lang="zh-CN" altLang="zh-CN" dirty="0">
                <a:latin typeface="+mn-ea"/>
                <a:cs typeface="Times New Roman" panose="02020603050405020304" pitchFamily="18" charset="0"/>
              </a:rPr>
              <a:t>则会</a:t>
            </a:r>
            <a:r>
              <a:rPr lang="zh-CN" altLang="zh-CN" dirty="0" smtClean="0">
                <a:latin typeface="+mn-ea"/>
                <a:cs typeface="Times New Roman" panose="02020603050405020304" pitchFamily="18" charset="0"/>
              </a:rPr>
              <a:t>比</a:t>
            </a:r>
            <a:r>
              <a:rPr lang="en-US" altLang="zh-CN" i="1" dirty="0" err="1"/>
              <a:t>X’X</a:t>
            </a:r>
            <a:r>
              <a:rPr lang="zh-CN" altLang="zh-CN" dirty="0" smtClean="0">
                <a:latin typeface="+mn-ea"/>
                <a:cs typeface="Times New Roman" panose="02020603050405020304" pitchFamily="18" charset="0"/>
              </a:rPr>
              <a:t>接近</a:t>
            </a:r>
            <a:r>
              <a:rPr lang="zh-CN" altLang="zh-CN" dirty="0">
                <a:latin typeface="+mn-ea"/>
                <a:cs typeface="Times New Roman" panose="02020603050405020304" pitchFamily="18" charset="0"/>
              </a:rPr>
              <a:t>奇异的程度小的多</a:t>
            </a:r>
            <a:r>
              <a:rPr lang="zh-CN" altLang="zh-CN" dirty="0" smtClean="0">
                <a:latin typeface="+mn-ea"/>
                <a:cs typeface="Times New Roman" panose="02020603050405020304" pitchFamily="18" charset="0"/>
              </a:rPr>
              <a:t>。</a:t>
            </a:r>
            <a:endParaRPr lang="zh-CN" altLang="en-US" dirty="0">
              <a:latin typeface="+mn-ea"/>
            </a:endParaRPr>
          </a:p>
        </p:txBody>
      </p:sp>
      <p:pic>
        <p:nvPicPr>
          <p:cNvPr id="43" name="图片 4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624" y="2750591"/>
            <a:ext cx="2844019" cy="473766"/>
          </a:xfrm>
          <a:prstGeom prst="rect">
            <a:avLst/>
          </a:prstGeom>
          <a:noFill/>
          <a:ln>
            <a:noFill/>
          </a:ln>
        </p:spPr>
      </p:pic>
      <p:sp>
        <p:nvSpPr>
          <p:cNvPr id="4" name="矩形 3"/>
          <p:cNvSpPr/>
          <p:nvPr/>
        </p:nvSpPr>
        <p:spPr>
          <a:xfrm>
            <a:off x="539623" y="4133781"/>
            <a:ext cx="4846038" cy="369332"/>
          </a:xfrm>
          <a:prstGeom prst="rect">
            <a:avLst/>
          </a:prstGeom>
        </p:spPr>
        <p:txBody>
          <a:bodyPr wrap="square">
            <a:spAutoFit/>
          </a:bodyPr>
          <a:lstStyle/>
          <a:p>
            <a:r>
              <a:rPr lang="zh-CN" altLang="zh-CN" dirty="0" smtClean="0">
                <a:solidFill>
                  <a:schemeClr val="accent1"/>
                </a:solidFill>
              </a:rPr>
              <a:t>有</a:t>
            </a:r>
            <a:r>
              <a:rPr lang="zh-CN" altLang="zh-CN" dirty="0">
                <a:solidFill>
                  <a:schemeClr val="accent1"/>
                </a:solidFill>
              </a:rPr>
              <a:t>偏性</a:t>
            </a:r>
            <a:r>
              <a:rPr lang="zh-CN" altLang="zh-CN" dirty="0"/>
              <a:t>是岭回归估计的一个重要特性。</a:t>
            </a:r>
            <a:endParaRPr lang="zh-CN" altLang="en-US" dirty="0">
              <a:latin typeface="+mn-ea"/>
            </a:endParaRPr>
          </a:p>
        </p:txBody>
      </p:sp>
      <p:sp>
        <p:nvSpPr>
          <p:cNvPr id="44" name="矩形 43"/>
          <p:cNvSpPr/>
          <p:nvPr/>
        </p:nvSpPr>
        <p:spPr>
          <a:xfrm>
            <a:off x="1304199" y="1199069"/>
            <a:ext cx="5167533" cy="400110"/>
          </a:xfrm>
          <a:prstGeom prst="rect">
            <a:avLst/>
          </a:prstGeom>
        </p:spPr>
        <p:txBody>
          <a:bodyPr wrap="square">
            <a:spAutoFit/>
          </a:bodyPr>
          <a:lstStyle/>
          <a:p>
            <a:r>
              <a:rPr lang="zh-CN" altLang="en-US" sz="2000" b="1" dirty="0" smtClean="0">
                <a:latin typeface="+mn-ea"/>
                <a:cs typeface="Times New Roman" panose="02020603050405020304" pitchFamily="18" charset="0"/>
              </a:rPr>
              <a:t>模型思想</a:t>
            </a:r>
            <a:endParaRPr lang="zh-CN" altLang="en-US" sz="2000" b="1" dirty="0">
              <a:latin typeface="+mn-ea"/>
            </a:endParaRPr>
          </a:p>
        </p:txBody>
      </p:sp>
      <p:sp>
        <p:nvSpPr>
          <p:cNvPr id="45" name="矩形 44"/>
          <p:cNvSpPr/>
          <p:nvPr/>
        </p:nvSpPr>
        <p:spPr>
          <a:xfrm>
            <a:off x="1304197" y="4860929"/>
            <a:ext cx="5167533" cy="400110"/>
          </a:xfrm>
          <a:prstGeom prst="rect">
            <a:avLst/>
          </a:prstGeom>
        </p:spPr>
        <p:txBody>
          <a:bodyPr wrap="square">
            <a:spAutoFit/>
          </a:bodyPr>
          <a:lstStyle/>
          <a:p>
            <a:r>
              <a:rPr lang="zh-CN" altLang="en-US" sz="2000" b="1" dirty="0" smtClean="0">
                <a:latin typeface="+mn-ea"/>
                <a:cs typeface="Times New Roman" panose="02020603050405020304" pitchFamily="18" charset="0"/>
              </a:rPr>
              <a:t>适用情况</a:t>
            </a:r>
            <a:endParaRPr lang="zh-CN" altLang="en-US" sz="2000" b="1" dirty="0">
              <a:latin typeface="+mn-ea"/>
            </a:endParaRPr>
          </a:p>
        </p:txBody>
      </p:sp>
      <p:sp>
        <p:nvSpPr>
          <p:cNvPr id="5" name="矩形 4"/>
          <p:cNvSpPr/>
          <p:nvPr/>
        </p:nvSpPr>
        <p:spPr>
          <a:xfrm>
            <a:off x="548904" y="5436314"/>
            <a:ext cx="3959607" cy="646331"/>
          </a:xfrm>
          <a:prstGeom prst="rect">
            <a:avLst/>
          </a:prstGeom>
        </p:spPr>
        <p:txBody>
          <a:bodyPr wrap="square">
            <a:spAutoFit/>
          </a:bodyPr>
          <a:lstStyle/>
          <a:p>
            <a:r>
              <a:rPr lang="zh-CN" altLang="zh-CN" dirty="0" smtClean="0"/>
              <a:t>实际</a:t>
            </a:r>
            <a:r>
              <a:rPr lang="zh-CN" altLang="zh-CN" dirty="0"/>
              <a:t>应用中只有当</a:t>
            </a:r>
            <a:r>
              <a:rPr lang="zh-CN" altLang="zh-CN" dirty="0">
                <a:solidFill>
                  <a:schemeClr val="accent1"/>
                </a:solidFill>
              </a:rPr>
              <a:t>最小二乘回归结果不满意</a:t>
            </a:r>
            <a:r>
              <a:rPr lang="zh-CN" altLang="zh-CN" dirty="0"/>
              <a:t>时才考虑使用岭回归。</a:t>
            </a:r>
            <a:endParaRPr lang="zh-CN" altLang="en-US" dirty="0"/>
          </a:p>
        </p:txBody>
      </p:sp>
      <p:sp>
        <p:nvSpPr>
          <p:cNvPr id="46" name="矩形 45"/>
          <p:cNvSpPr/>
          <p:nvPr/>
        </p:nvSpPr>
        <p:spPr>
          <a:xfrm>
            <a:off x="1304198" y="3579202"/>
            <a:ext cx="5167533" cy="400110"/>
          </a:xfrm>
          <a:prstGeom prst="rect">
            <a:avLst/>
          </a:prstGeom>
        </p:spPr>
        <p:txBody>
          <a:bodyPr wrap="square">
            <a:spAutoFit/>
          </a:bodyPr>
          <a:lstStyle/>
          <a:p>
            <a:r>
              <a:rPr lang="zh-CN" altLang="en-US" sz="2000" b="1" dirty="0">
                <a:latin typeface="+mn-ea"/>
                <a:cs typeface="Times New Roman" panose="02020603050405020304" pitchFamily="18" charset="0"/>
              </a:rPr>
              <a:t>特性</a:t>
            </a:r>
            <a:endParaRPr lang="zh-CN" altLang="en-US" sz="2000" b="1" dirty="0">
              <a:latin typeface="+mn-ea"/>
            </a:endParaRPr>
          </a:p>
        </p:txBody>
      </p:sp>
      <p:sp>
        <p:nvSpPr>
          <p:cNvPr id="55" name="íṥliďè"/>
          <p:cNvSpPr/>
          <p:nvPr/>
        </p:nvSpPr>
        <p:spPr bwMode="auto">
          <a:xfrm>
            <a:off x="8914292" y="1943945"/>
            <a:ext cx="3069391" cy="43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285750" indent="-285750">
              <a:buFont typeface="Arial" panose="020B0604020202020204" pitchFamily="34" charset="0"/>
              <a:buChar char="•"/>
            </a:pPr>
            <a:r>
              <a:rPr lang="zh-CN" altLang="zh-CN" dirty="0">
                <a:solidFill>
                  <a:schemeClr val="bg1"/>
                </a:solidFill>
              </a:rPr>
              <a:t>各回归系数的岭估计基本稳定；</a:t>
            </a:r>
            <a:endParaRPr lang="en-US" altLang="zh-CN" dirty="0">
              <a:solidFill>
                <a:schemeClr val="bg1"/>
              </a:solidFill>
            </a:endParaRPr>
          </a:p>
        </p:txBody>
      </p:sp>
      <p:sp>
        <p:nvSpPr>
          <p:cNvPr id="57" name="ï$1ïḓè"/>
          <p:cNvSpPr/>
          <p:nvPr/>
        </p:nvSpPr>
        <p:spPr bwMode="auto">
          <a:xfrm>
            <a:off x="8914292" y="2866285"/>
            <a:ext cx="3069391" cy="43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285750" indent="-285750">
              <a:buFont typeface="Arial" panose="020B0604020202020204" pitchFamily="34" charset="0"/>
              <a:buChar char="•"/>
            </a:pPr>
            <a:r>
              <a:rPr lang="zh-CN" altLang="zh-CN" dirty="0">
                <a:solidFill>
                  <a:schemeClr val="bg1"/>
                </a:solidFill>
              </a:rPr>
              <a:t>用最小二乘估计时符号不合理的回归系数，使用岭估计后其符号变得合理；</a:t>
            </a:r>
            <a:endParaRPr lang="en-US" altLang="zh-CN" dirty="0">
              <a:solidFill>
                <a:schemeClr val="bg1"/>
              </a:solidFill>
            </a:endParaRPr>
          </a:p>
        </p:txBody>
      </p:sp>
      <p:sp>
        <p:nvSpPr>
          <p:cNvPr id="59" name="iş1ïḋé"/>
          <p:cNvSpPr/>
          <p:nvPr/>
        </p:nvSpPr>
        <p:spPr bwMode="auto">
          <a:xfrm>
            <a:off x="8914292" y="4017745"/>
            <a:ext cx="3069391" cy="43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285750" indent="-285750">
              <a:buFont typeface="Arial" panose="020B0604020202020204" pitchFamily="34" charset="0"/>
              <a:buChar char="•"/>
            </a:pPr>
            <a:r>
              <a:rPr lang="zh-CN" altLang="zh-CN" dirty="0">
                <a:solidFill>
                  <a:schemeClr val="bg1"/>
                </a:solidFill>
              </a:rPr>
              <a:t>回归系数没有不合乎实际意义的绝对值</a:t>
            </a:r>
            <a:endParaRPr lang="en-US" altLang="zh-CN" dirty="0">
              <a:solidFill>
                <a:schemeClr val="bg1"/>
              </a:solidFill>
            </a:endParaRPr>
          </a:p>
        </p:txBody>
      </p:sp>
      <p:sp>
        <p:nvSpPr>
          <p:cNvPr id="61" name="íṣḻîḍè"/>
          <p:cNvSpPr/>
          <p:nvPr/>
        </p:nvSpPr>
        <p:spPr bwMode="auto">
          <a:xfrm>
            <a:off x="8914292" y="4763333"/>
            <a:ext cx="3069391" cy="43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285750" indent="-285750">
              <a:lnSpc>
                <a:spcPct val="150000"/>
              </a:lnSpc>
              <a:buFont typeface="Arial" panose="020B0604020202020204" pitchFamily="34" charset="0"/>
              <a:buChar char="•"/>
            </a:pPr>
            <a:r>
              <a:rPr lang="zh-CN" altLang="zh-CN" dirty="0">
                <a:solidFill>
                  <a:schemeClr val="bg1"/>
                </a:solidFill>
              </a:rPr>
              <a:t>残差平方和增加不太多。</a:t>
            </a:r>
            <a:endParaRPr lang="en-US" altLang="zh-CN" dirty="0">
              <a:solidFill>
                <a:schemeClr val="bg1"/>
              </a:solidFill>
            </a:endParaRPr>
          </a:p>
        </p:txBody>
      </p:sp>
      <p:sp>
        <p:nvSpPr>
          <p:cNvPr id="62" name="矩形 61"/>
          <p:cNvSpPr/>
          <p:nvPr/>
        </p:nvSpPr>
        <p:spPr>
          <a:xfrm>
            <a:off x="9580814" y="1214323"/>
            <a:ext cx="1875835" cy="400110"/>
          </a:xfrm>
          <a:prstGeom prst="rect">
            <a:avLst/>
          </a:prstGeom>
        </p:spPr>
        <p:txBody>
          <a:bodyPr wrap="none">
            <a:spAutoFit/>
          </a:bodyPr>
          <a:lstStyle/>
          <a:p>
            <a:r>
              <a:rPr lang="zh-CN" altLang="zh-CN" sz="2000" b="1" dirty="0">
                <a:solidFill>
                  <a:schemeClr val="bg1"/>
                </a:solidFill>
                <a:latin typeface="+mn-ea"/>
                <a:cs typeface="Times New Roman" panose="02020603050405020304" pitchFamily="18" charset="0"/>
              </a:rPr>
              <a:t>选择</a:t>
            </a:r>
            <a:r>
              <a:rPr lang="en-US" altLang="zh-CN" sz="2000" b="1" i="1" dirty="0">
                <a:solidFill>
                  <a:schemeClr val="bg1"/>
                </a:solidFill>
                <a:latin typeface="+mn-ea"/>
              </a:rPr>
              <a:t>k</a:t>
            </a:r>
            <a:r>
              <a:rPr lang="zh-CN" altLang="zh-CN" sz="2000" b="1" dirty="0">
                <a:solidFill>
                  <a:schemeClr val="bg1"/>
                </a:solidFill>
                <a:latin typeface="+mn-ea"/>
                <a:cs typeface="Times New Roman" panose="02020603050405020304" pitchFamily="18" charset="0"/>
              </a:rPr>
              <a:t>值</a:t>
            </a:r>
            <a:r>
              <a:rPr lang="zh-CN" altLang="zh-CN" sz="2000" b="1" dirty="0" smtClean="0">
                <a:solidFill>
                  <a:schemeClr val="bg1"/>
                </a:solidFill>
                <a:latin typeface="+mn-ea"/>
                <a:cs typeface="Times New Roman" panose="02020603050405020304" pitchFamily="18" charset="0"/>
              </a:rPr>
              <a:t>的原则</a:t>
            </a:r>
            <a:endParaRPr lang="zh-CN" altLang="en-US" sz="2000" b="1" dirty="0">
              <a:solidFill>
                <a:schemeClr val="bg1"/>
              </a:solidFill>
              <a:latin typeface="+mn-ea"/>
            </a:endParaRPr>
          </a:p>
        </p:txBody>
      </p:sp>
      <p:sp>
        <p:nvSpPr>
          <p:cNvPr id="65" name="seo-report_48643"/>
          <p:cNvSpPr>
            <a:spLocks noChangeAspect="1"/>
          </p:cNvSpPr>
          <p:nvPr/>
        </p:nvSpPr>
        <p:spPr bwMode="auto">
          <a:xfrm>
            <a:off x="670485" y="1226238"/>
            <a:ext cx="360000" cy="360000"/>
          </a:xfrm>
          <a:custGeom>
            <a:avLst/>
            <a:gdLst>
              <a:gd name="connsiteX0" fmla="*/ 210889 w 587787"/>
              <a:gd name="connsiteY0" fmla="*/ 405207 h 586899"/>
              <a:gd name="connsiteX1" fmla="*/ 327095 w 587787"/>
              <a:gd name="connsiteY1" fmla="*/ 405207 h 586899"/>
              <a:gd name="connsiteX2" fmla="*/ 340007 w 587787"/>
              <a:gd name="connsiteY2" fmla="*/ 440224 h 586899"/>
              <a:gd name="connsiteX3" fmla="*/ 210889 w 587787"/>
              <a:gd name="connsiteY3" fmla="*/ 440224 h 586899"/>
              <a:gd name="connsiteX4" fmla="*/ 122934 w 587787"/>
              <a:gd name="connsiteY4" fmla="*/ 395950 h 586899"/>
              <a:gd name="connsiteX5" fmla="*/ 121088 w 587787"/>
              <a:gd name="connsiteY5" fmla="*/ 397793 h 586899"/>
              <a:gd name="connsiteX6" fmla="*/ 121088 w 587787"/>
              <a:gd name="connsiteY6" fmla="*/ 447575 h 586899"/>
              <a:gd name="connsiteX7" fmla="*/ 122934 w 587787"/>
              <a:gd name="connsiteY7" fmla="*/ 449419 h 586899"/>
              <a:gd name="connsiteX8" fmla="*/ 172784 w 587787"/>
              <a:gd name="connsiteY8" fmla="*/ 449419 h 586899"/>
              <a:gd name="connsiteX9" fmla="*/ 174630 w 587787"/>
              <a:gd name="connsiteY9" fmla="*/ 447575 h 586899"/>
              <a:gd name="connsiteX10" fmla="*/ 174630 w 587787"/>
              <a:gd name="connsiteY10" fmla="*/ 397793 h 586899"/>
              <a:gd name="connsiteX11" fmla="*/ 172784 w 587787"/>
              <a:gd name="connsiteY11" fmla="*/ 395950 h 586899"/>
              <a:gd name="connsiteX12" fmla="*/ 122934 w 587787"/>
              <a:gd name="connsiteY12" fmla="*/ 384887 h 586899"/>
              <a:gd name="connsiteX13" fmla="*/ 172784 w 587787"/>
              <a:gd name="connsiteY13" fmla="*/ 384887 h 586899"/>
              <a:gd name="connsiteX14" fmla="*/ 183862 w 587787"/>
              <a:gd name="connsiteY14" fmla="*/ 395950 h 586899"/>
              <a:gd name="connsiteX15" fmla="*/ 183862 w 587787"/>
              <a:gd name="connsiteY15" fmla="*/ 445731 h 586899"/>
              <a:gd name="connsiteX16" fmla="*/ 172784 w 587787"/>
              <a:gd name="connsiteY16" fmla="*/ 456794 h 586899"/>
              <a:gd name="connsiteX17" fmla="*/ 122934 w 587787"/>
              <a:gd name="connsiteY17" fmla="*/ 456794 h 586899"/>
              <a:gd name="connsiteX18" fmla="*/ 111856 w 587787"/>
              <a:gd name="connsiteY18" fmla="*/ 445731 h 586899"/>
              <a:gd name="connsiteX19" fmla="*/ 111856 w 587787"/>
              <a:gd name="connsiteY19" fmla="*/ 395950 h 586899"/>
              <a:gd name="connsiteX20" fmla="*/ 122934 w 587787"/>
              <a:gd name="connsiteY20" fmla="*/ 384887 h 586899"/>
              <a:gd name="connsiteX21" fmla="*/ 212763 w 587787"/>
              <a:gd name="connsiteY21" fmla="*/ 276878 h 586899"/>
              <a:gd name="connsiteX22" fmla="*/ 341782 w 587787"/>
              <a:gd name="connsiteY22" fmla="*/ 276878 h 586899"/>
              <a:gd name="connsiteX23" fmla="*/ 330723 w 587787"/>
              <a:gd name="connsiteY23" fmla="*/ 311895 h 586899"/>
              <a:gd name="connsiteX24" fmla="*/ 212763 w 587787"/>
              <a:gd name="connsiteY24" fmla="*/ 311895 h 586899"/>
              <a:gd name="connsiteX25" fmla="*/ 122934 w 587787"/>
              <a:gd name="connsiteY25" fmla="*/ 256657 h 586899"/>
              <a:gd name="connsiteX26" fmla="*/ 172784 w 587787"/>
              <a:gd name="connsiteY26" fmla="*/ 256657 h 586899"/>
              <a:gd name="connsiteX27" fmla="*/ 183862 w 587787"/>
              <a:gd name="connsiteY27" fmla="*/ 267705 h 586899"/>
              <a:gd name="connsiteX28" fmla="*/ 183862 w 587787"/>
              <a:gd name="connsiteY28" fmla="*/ 317418 h 586899"/>
              <a:gd name="connsiteX29" fmla="*/ 172784 w 587787"/>
              <a:gd name="connsiteY29" fmla="*/ 328466 h 586899"/>
              <a:gd name="connsiteX30" fmla="*/ 122934 w 587787"/>
              <a:gd name="connsiteY30" fmla="*/ 328466 h 586899"/>
              <a:gd name="connsiteX31" fmla="*/ 111856 w 587787"/>
              <a:gd name="connsiteY31" fmla="*/ 317418 h 586899"/>
              <a:gd name="connsiteX32" fmla="*/ 111856 w 587787"/>
              <a:gd name="connsiteY32" fmla="*/ 267705 h 586899"/>
              <a:gd name="connsiteX33" fmla="*/ 122934 w 587787"/>
              <a:gd name="connsiteY33" fmla="*/ 256657 h 586899"/>
              <a:gd name="connsiteX34" fmla="*/ 453714 w 587787"/>
              <a:gd name="connsiteY34" fmla="*/ 243736 h 586899"/>
              <a:gd name="connsiteX35" fmla="*/ 455559 w 587787"/>
              <a:gd name="connsiteY35" fmla="*/ 243736 h 586899"/>
              <a:gd name="connsiteX36" fmla="*/ 448182 w 587787"/>
              <a:gd name="connsiteY36" fmla="*/ 249261 h 586899"/>
              <a:gd name="connsiteX37" fmla="*/ 448182 w 587787"/>
              <a:gd name="connsiteY37" fmla="*/ 262151 h 586899"/>
              <a:gd name="connsiteX38" fmla="*/ 466624 w 587787"/>
              <a:gd name="connsiteY38" fmla="*/ 275042 h 586899"/>
              <a:gd name="connsiteX39" fmla="*/ 482607 w 587787"/>
              <a:gd name="connsiteY39" fmla="*/ 302664 h 586899"/>
              <a:gd name="connsiteX40" fmla="*/ 482607 w 587787"/>
              <a:gd name="connsiteY40" fmla="*/ 343177 h 586899"/>
              <a:gd name="connsiteX41" fmla="*/ 486296 w 587787"/>
              <a:gd name="connsiteY41" fmla="*/ 348088 h 586899"/>
              <a:gd name="connsiteX42" fmla="*/ 489984 w 587787"/>
              <a:gd name="connsiteY42" fmla="*/ 366503 h 586899"/>
              <a:gd name="connsiteX43" fmla="*/ 484451 w 587787"/>
              <a:gd name="connsiteY43" fmla="*/ 383077 h 586899"/>
              <a:gd name="connsiteX44" fmla="*/ 480763 w 587787"/>
              <a:gd name="connsiteY44" fmla="*/ 386760 h 586899"/>
              <a:gd name="connsiteX45" fmla="*/ 466624 w 587787"/>
              <a:gd name="connsiteY45" fmla="*/ 429114 h 586899"/>
              <a:gd name="connsiteX46" fmla="*/ 462936 w 587787"/>
              <a:gd name="connsiteY46" fmla="*/ 434639 h 586899"/>
              <a:gd name="connsiteX47" fmla="*/ 464780 w 587787"/>
              <a:gd name="connsiteY47" fmla="*/ 458578 h 586899"/>
              <a:gd name="connsiteX48" fmla="*/ 466624 w 587787"/>
              <a:gd name="connsiteY48" fmla="*/ 464103 h 586899"/>
              <a:gd name="connsiteX49" fmla="*/ 475845 w 587787"/>
              <a:gd name="connsiteY49" fmla="*/ 473311 h 586899"/>
              <a:gd name="connsiteX50" fmla="*/ 486296 w 587787"/>
              <a:gd name="connsiteY50" fmla="*/ 494795 h 586899"/>
              <a:gd name="connsiteX51" fmla="*/ 531479 w 587787"/>
              <a:gd name="connsiteY51" fmla="*/ 508836 h 586899"/>
              <a:gd name="connsiteX52" fmla="*/ 550897 w 587787"/>
              <a:gd name="connsiteY52" fmla="*/ 515464 h 586899"/>
              <a:gd name="connsiteX53" fmla="*/ 550897 w 587787"/>
              <a:gd name="connsiteY53" fmla="*/ 531647 h 586899"/>
              <a:gd name="connsiteX54" fmla="*/ 530607 w 587787"/>
              <a:gd name="connsiteY54" fmla="*/ 550064 h 586899"/>
              <a:gd name="connsiteX55" fmla="*/ 262537 w 587787"/>
              <a:gd name="connsiteY55" fmla="*/ 550064 h 586899"/>
              <a:gd name="connsiteX56" fmla="*/ 232677 w 587787"/>
              <a:gd name="connsiteY56" fmla="*/ 550064 h 586899"/>
              <a:gd name="connsiteX57" fmla="*/ 238556 w 587787"/>
              <a:gd name="connsiteY57" fmla="*/ 537149 h 586899"/>
              <a:gd name="connsiteX58" fmla="*/ 256998 w 587787"/>
              <a:gd name="connsiteY58" fmla="*/ 524259 h 586899"/>
              <a:gd name="connsiteX59" fmla="*/ 344906 w 587787"/>
              <a:gd name="connsiteY59" fmla="*/ 491112 h 586899"/>
              <a:gd name="connsiteX60" fmla="*/ 355971 w 587787"/>
              <a:gd name="connsiteY60" fmla="*/ 469628 h 586899"/>
              <a:gd name="connsiteX61" fmla="*/ 363348 w 587787"/>
              <a:gd name="connsiteY61" fmla="*/ 460420 h 586899"/>
              <a:gd name="connsiteX62" fmla="*/ 367036 w 587787"/>
              <a:gd name="connsiteY62" fmla="*/ 456737 h 586899"/>
              <a:gd name="connsiteX63" fmla="*/ 368881 w 587787"/>
              <a:gd name="connsiteY63" fmla="*/ 432797 h 586899"/>
              <a:gd name="connsiteX64" fmla="*/ 367036 w 587787"/>
              <a:gd name="connsiteY64" fmla="*/ 427273 h 586899"/>
              <a:gd name="connsiteX65" fmla="*/ 352283 w 587787"/>
              <a:gd name="connsiteY65" fmla="*/ 384918 h 586899"/>
              <a:gd name="connsiteX66" fmla="*/ 348594 w 587787"/>
              <a:gd name="connsiteY66" fmla="*/ 381235 h 586899"/>
              <a:gd name="connsiteX67" fmla="*/ 343062 w 587787"/>
              <a:gd name="connsiteY67" fmla="*/ 362820 h 586899"/>
              <a:gd name="connsiteX68" fmla="*/ 346750 w 587787"/>
              <a:gd name="connsiteY68" fmla="*/ 346860 h 586899"/>
              <a:gd name="connsiteX69" fmla="*/ 350438 w 587787"/>
              <a:gd name="connsiteY69" fmla="*/ 343177 h 586899"/>
              <a:gd name="connsiteX70" fmla="*/ 350438 w 587787"/>
              <a:gd name="connsiteY70" fmla="*/ 302664 h 586899"/>
              <a:gd name="connsiteX71" fmla="*/ 368881 w 587787"/>
              <a:gd name="connsiteY71" fmla="*/ 271359 h 586899"/>
              <a:gd name="connsiteX72" fmla="*/ 418674 w 587787"/>
              <a:gd name="connsiteY72" fmla="*/ 249261 h 586899"/>
              <a:gd name="connsiteX73" fmla="*/ 453714 w 587787"/>
              <a:gd name="connsiteY73" fmla="*/ 243736 h 586899"/>
              <a:gd name="connsiteX74" fmla="*/ 210889 w 587787"/>
              <a:gd name="connsiteY74" fmla="*/ 148550 h 586899"/>
              <a:gd name="connsiteX75" fmla="*/ 475832 w 587787"/>
              <a:gd name="connsiteY75" fmla="*/ 148550 h 586899"/>
              <a:gd name="connsiteX76" fmla="*/ 475832 w 587787"/>
              <a:gd name="connsiteY76" fmla="*/ 183567 h 586899"/>
              <a:gd name="connsiteX77" fmla="*/ 210889 w 587787"/>
              <a:gd name="connsiteY77" fmla="*/ 183567 h 586899"/>
              <a:gd name="connsiteX78" fmla="*/ 122934 w 587787"/>
              <a:gd name="connsiteY78" fmla="*/ 128329 h 586899"/>
              <a:gd name="connsiteX79" fmla="*/ 172784 w 587787"/>
              <a:gd name="connsiteY79" fmla="*/ 128329 h 586899"/>
              <a:gd name="connsiteX80" fmla="*/ 183862 w 587787"/>
              <a:gd name="connsiteY80" fmla="*/ 139377 h 586899"/>
              <a:gd name="connsiteX81" fmla="*/ 183862 w 587787"/>
              <a:gd name="connsiteY81" fmla="*/ 189090 h 586899"/>
              <a:gd name="connsiteX82" fmla="*/ 172784 w 587787"/>
              <a:gd name="connsiteY82" fmla="*/ 200138 h 586899"/>
              <a:gd name="connsiteX83" fmla="*/ 122934 w 587787"/>
              <a:gd name="connsiteY83" fmla="*/ 200138 h 586899"/>
              <a:gd name="connsiteX84" fmla="*/ 111856 w 587787"/>
              <a:gd name="connsiteY84" fmla="*/ 189090 h 586899"/>
              <a:gd name="connsiteX85" fmla="*/ 111856 w 587787"/>
              <a:gd name="connsiteY85" fmla="*/ 139377 h 586899"/>
              <a:gd name="connsiteX86" fmla="*/ 122934 w 587787"/>
              <a:gd name="connsiteY86" fmla="*/ 128329 h 586899"/>
              <a:gd name="connsiteX87" fmla="*/ 55336 w 587787"/>
              <a:gd name="connsiteY87" fmla="*/ 36835 h 586899"/>
              <a:gd name="connsiteX88" fmla="*/ 36890 w 587787"/>
              <a:gd name="connsiteY88" fmla="*/ 55252 h 586899"/>
              <a:gd name="connsiteX89" fmla="*/ 36890 w 587787"/>
              <a:gd name="connsiteY89" fmla="*/ 531647 h 586899"/>
              <a:gd name="connsiteX90" fmla="*/ 55336 w 587787"/>
              <a:gd name="connsiteY90" fmla="*/ 550064 h 586899"/>
              <a:gd name="connsiteX91" fmla="*/ 232677 w 587787"/>
              <a:gd name="connsiteY91" fmla="*/ 550064 h 586899"/>
              <a:gd name="connsiteX92" fmla="*/ 229335 w 587787"/>
              <a:gd name="connsiteY92" fmla="*/ 557406 h 586899"/>
              <a:gd name="connsiteX93" fmla="*/ 574818 w 587787"/>
              <a:gd name="connsiteY93" fmla="*/ 557406 h 586899"/>
              <a:gd name="connsiteX94" fmla="*/ 584039 w 587787"/>
              <a:gd name="connsiteY94" fmla="*/ 531625 h 586899"/>
              <a:gd name="connsiteX95" fmla="*/ 576662 w 587787"/>
              <a:gd name="connsiteY95" fmla="*/ 524259 h 586899"/>
              <a:gd name="connsiteX96" fmla="*/ 550897 w 587787"/>
              <a:gd name="connsiteY96" fmla="*/ 515464 h 586899"/>
              <a:gd name="connsiteX97" fmla="*/ 550897 w 587787"/>
              <a:gd name="connsiteY97" fmla="*/ 55252 h 586899"/>
              <a:gd name="connsiteX98" fmla="*/ 532451 w 587787"/>
              <a:gd name="connsiteY98" fmla="*/ 36835 h 586899"/>
              <a:gd name="connsiteX99" fmla="*/ 55336 w 587787"/>
              <a:gd name="connsiteY99" fmla="*/ 0 h 586899"/>
              <a:gd name="connsiteX100" fmla="*/ 532451 w 587787"/>
              <a:gd name="connsiteY100" fmla="*/ 0 h 586899"/>
              <a:gd name="connsiteX101" fmla="*/ 587787 w 587787"/>
              <a:gd name="connsiteY101" fmla="*/ 55252 h 586899"/>
              <a:gd name="connsiteX102" fmla="*/ 587787 w 587787"/>
              <a:gd name="connsiteY102" fmla="*/ 531647 h 586899"/>
              <a:gd name="connsiteX103" fmla="*/ 532451 w 587787"/>
              <a:gd name="connsiteY103" fmla="*/ 586899 h 586899"/>
              <a:gd name="connsiteX104" fmla="*/ 55336 w 587787"/>
              <a:gd name="connsiteY104" fmla="*/ 586899 h 586899"/>
              <a:gd name="connsiteX105" fmla="*/ 0 w 587787"/>
              <a:gd name="connsiteY105" fmla="*/ 531647 h 586899"/>
              <a:gd name="connsiteX106" fmla="*/ 0 w 587787"/>
              <a:gd name="connsiteY106" fmla="*/ 55252 h 586899"/>
              <a:gd name="connsiteX107" fmla="*/ 55336 w 587787"/>
              <a:gd name="connsiteY107" fmla="*/ 0 h 586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587787" h="586899">
                <a:moveTo>
                  <a:pt x="210889" y="405207"/>
                </a:moveTo>
                <a:lnTo>
                  <a:pt x="327095" y="405207"/>
                </a:lnTo>
                <a:cubicBezTo>
                  <a:pt x="328940" y="423637"/>
                  <a:pt x="340007" y="440224"/>
                  <a:pt x="340007" y="440224"/>
                </a:cubicBezTo>
                <a:lnTo>
                  <a:pt x="210889" y="440224"/>
                </a:lnTo>
                <a:close/>
                <a:moveTo>
                  <a:pt x="122934" y="395950"/>
                </a:moveTo>
                <a:cubicBezTo>
                  <a:pt x="122934" y="395950"/>
                  <a:pt x="121088" y="395950"/>
                  <a:pt x="121088" y="397793"/>
                </a:cubicBezTo>
                <a:lnTo>
                  <a:pt x="121088" y="447575"/>
                </a:lnTo>
                <a:cubicBezTo>
                  <a:pt x="121088" y="447575"/>
                  <a:pt x="121088" y="449419"/>
                  <a:pt x="122934" y="449419"/>
                </a:cubicBezTo>
                <a:lnTo>
                  <a:pt x="172784" y="449419"/>
                </a:lnTo>
                <a:cubicBezTo>
                  <a:pt x="172784" y="449419"/>
                  <a:pt x="174630" y="449419"/>
                  <a:pt x="174630" y="447575"/>
                </a:cubicBezTo>
                <a:lnTo>
                  <a:pt x="174630" y="397793"/>
                </a:lnTo>
                <a:cubicBezTo>
                  <a:pt x="174630" y="397793"/>
                  <a:pt x="174630" y="395950"/>
                  <a:pt x="172784" y="395950"/>
                </a:cubicBezTo>
                <a:close/>
                <a:moveTo>
                  <a:pt x="122934" y="384887"/>
                </a:moveTo>
                <a:lnTo>
                  <a:pt x="172784" y="384887"/>
                </a:lnTo>
                <a:cubicBezTo>
                  <a:pt x="180169" y="384887"/>
                  <a:pt x="183862" y="390418"/>
                  <a:pt x="183862" y="395950"/>
                </a:cubicBezTo>
                <a:lnTo>
                  <a:pt x="183862" y="445731"/>
                </a:lnTo>
                <a:cubicBezTo>
                  <a:pt x="183862" y="451263"/>
                  <a:pt x="180169" y="456794"/>
                  <a:pt x="172784" y="456794"/>
                </a:cubicBezTo>
                <a:lnTo>
                  <a:pt x="122934" y="456794"/>
                </a:lnTo>
                <a:cubicBezTo>
                  <a:pt x="117395" y="456794"/>
                  <a:pt x="111856" y="453106"/>
                  <a:pt x="111856" y="445731"/>
                </a:cubicBezTo>
                <a:lnTo>
                  <a:pt x="111856" y="395950"/>
                </a:lnTo>
                <a:cubicBezTo>
                  <a:pt x="111856" y="390418"/>
                  <a:pt x="115549" y="384887"/>
                  <a:pt x="122934" y="384887"/>
                </a:cubicBezTo>
                <a:close/>
                <a:moveTo>
                  <a:pt x="212763" y="276878"/>
                </a:moveTo>
                <a:lnTo>
                  <a:pt x="341782" y="276878"/>
                </a:lnTo>
                <a:cubicBezTo>
                  <a:pt x="328880" y="289779"/>
                  <a:pt x="328880" y="306366"/>
                  <a:pt x="330723" y="311895"/>
                </a:cubicBezTo>
                <a:lnTo>
                  <a:pt x="212763" y="311895"/>
                </a:lnTo>
                <a:close/>
                <a:moveTo>
                  <a:pt x="122934" y="256657"/>
                </a:moveTo>
                <a:lnTo>
                  <a:pt x="172784" y="256657"/>
                </a:lnTo>
                <a:cubicBezTo>
                  <a:pt x="180169" y="256657"/>
                  <a:pt x="183862" y="262181"/>
                  <a:pt x="183862" y="267705"/>
                </a:cubicBezTo>
                <a:lnTo>
                  <a:pt x="183862" y="317418"/>
                </a:lnTo>
                <a:cubicBezTo>
                  <a:pt x="183862" y="322942"/>
                  <a:pt x="180169" y="328466"/>
                  <a:pt x="172784" y="328466"/>
                </a:cubicBezTo>
                <a:lnTo>
                  <a:pt x="122934" y="328466"/>
                </a:lnTo>
                <a:cubicBezTo>
                  <a:pt x="117395" y="328466"/>
                  <a:pt x="111856" y="324783"/>
                  <a:pt x="111856" y="317418"/>
                </a:cubicBezTo>
                <a:lnTo>
                  <a:pt x="111856" y="267705"/>
                </a:lnTo>
                <a:cubicBezTo>
                  <a:pt x="111856" y="262181"/>
                  <a:pt x="115549" y="256657"/>
                  <a:pt x="122934" y="256657"/>
                </a:cubicBezTo>
                <a:close/>
                <a:moveTo>
                  <a:pt x="453714" y="243736"/>
                </a:moveTo>
                <a:lnTo>
                  <a:pt x="455559" y="243736"/>
                </a:lnTo>
                <a:cubicBezTo>
                  <a:pt x="453714" y="245578"/>
                  <a:pt x="450026" y="247419"/>
                  <a:pt x="448182" y="249261"/>
                </a:cubicBezTo>
                <a:cubicBezTo>
                  <a:pt x="444493" y="254785"/>
                  <a:pt x="444493" y="258468"/>
                  <a:pt x="448182" y="262151"/>
                </a:cubicBezTo>
                <a:cubicBezTo>
                  <a:pt x="453714" y="265834"/>
                  <a:pt x="457403" y="267676"/>
                  <a:pt x="466624" y="275042"/>
                </a:cubicBezTo>
                <a:cubicBezTo>
                  <a:pt x="474001" y="278725"/>
                  <a:pt x="480763" y="287932"/>
                  <a:pt x="482607" y="302664"/>
                </a:cubicBezTo>
                <a:lnTo>
                  <a:pt x="482607" y="343177"/>
                </a:lnTo>
                <a:cubicBezTo>
                  <a:pt x="482607" y="348088"/>
                  <a:pt x="482607" y="349930"/>
                  <a:pt x="486296" y="348088"/>
                </a:cubicBezTo>
                <a:cubicBezTo>
                  <a:pt x="493672" y="348088"/>
                  <a:pt x="491828" y="360979"/>
                  <a:pt x="489984" y="366503"/>
                </a:cubicBezTo>
                <a:cubicBezTo>
                  <a:pt x="488140" y="373869"/>
                  <a:pt x="486296" y="375711"/>
                  <a:pt x="484451" y="383077"/>
                </a:cubicBezTo>
                <a:cubicBezTo>
                  <a:pt x="482607" y="388601"/>
                  <a:pt x="480763" y="386760"/>
                  <a:pt x="480763" y="386760"/>
                </a:cubicBezTo>
                <a:cubicBezTo>
                  <a:pt x="478919" y="395967"/>
                  <a:pt x="477075" y="414382"/>
                  <a:pt x="466624" y="429114"/>
                </a:cubicBezTo>
                <a:cubicBezTo>
                  <a:pt x="464780" y="430956"/>
                  <a:pt x="462936" y="432797"/>
                  <a:pt x="462936" y="434639"/>
                </a:cubicBezTo>
                <a:cubicBezTo>
                  <a:pt x="462936" y="436480"/>
                  <a:pt x="462936" y="443846"/>
                  <a:pt x="464780" y="458578"/>
                </a:cubicBezTo>
                <a:cubicBezTo>
                  <a:pt x="464780" y="464103"/>
                  <a:pt x="464780" y="464103"/>
                  <a:pt x="466624" y="464103"/>
                </a:cubicBezTo>
                <a:cubicBezTo>
                  <a:pt x="474001" y="464103"/>
                  <a:pt x="475845" y="467786"/>
                  <a:pt x="475845" y="473311"/>
                </a:cubicBezTo>
                <a:cubicBezTo>
                  <a:pt x="475845" y="487429"/>
                  <a:pt x="484451" y="492953"/>
                  <a:pt x="486296" y="494795"/>
                </a:cubicBezTo>
                <a:cubicBezTo>
                  <a:pt x="501971" y="500320"/>
                  <a:pt x="516725" y="504463"/>
                  <a:pt x="531479" y="508836"/>
                </a:cubicBezTo>
                <a:lnTo>
                  <a:pt x="550897" y="515464"/>
                </a:lnTo>
                <a:lnTo>
                  <a:pt x="550897" y="531647"/>
                </a:lnTo>
                <a:cubicBezTo>
                  <a:pt x="550897" y="542697"/>
                  <a:pt x="547208" y="550064"/>
                  <a:pt x="530607" y="550064"/>
                </a:cubicBezTo>
                <a:lnTo>
                  <a:pt x="262537" y="550064"/>
                </a:lnTo>
                <a:lnTo>
                  <a:pt x="232677" y="550064"/>
                </a:lnTo>
                <a:lnTo>
                  <a:pt x="238556" y="537149"/>
                </a:lnTo>
                <a:cubicBezTo>
                  <a:pt x="242245" y="531625"/>
                  <a:pt x="244089" y="527942"/>
                  <a:pt x="256998" y="524259"/>
                </a:cubicBezTo>
                <a:cubicBezTo>
                  <a:pt x="275440" y="518734"/>
                  <a:pt x="330767" y="502161"/>
                  <a:pt x="344906" y="491112"/>
                </a:cubicBezTo>
                <a:cubicBezTo>
                  <a:pt x="348594" y="489270"/>
                  <a:pt x="355971" y="480063"/>
                  <a:pt x="355971" y="469628"/>
                </a:cubicBezTo>
                <a:cubicBezTo>
                  <a:pt x="355971" y="465944"/>
                  <a:pt x="355971" y="460420"/>
                  <a:pt x="363348" y="460420"/>
                </a:cubicBezTo>
                <a:cubicBezTo>
                  <a:pt x="365192" y="460420"/>
                  <a:pt x="367036" y="458578"/>
                  <a:pt x="367036" y="456737"/>
                </a:cubicBezTo>
                <a:cubicBezTo>
                  <a:pt x="367036" y="449371"/>
                  <a:pt x="367036" y="440163"/>
                  <a:pt x="368881" y="432797"/>
                </a:cubicBezTo>
                <a:cubicBezTo>
                  <a:pt x="368881" y="430956"/>
                  <a:pt x="368881" y="429114"/>
                  <a:pt x="367036" y="427273"/>
                </a:cubicBezTo>
                <a:cubicBezTo>
                  <a:pt x="359660" y="416224"/>
                  <a:pt x="354127" y="395967"/>
                  <a:pt x="352283" y="384918"/>
                </a:cubicBezTo>
                <a:cubicBezTo>
                  <a:pt x="352283" y="384918"/>
                  <a:pt x="350438" y="386760"/>
                  <a:pt x="348594" y="381235"/>
                </a:cubicBezTo>
                <a:cubicBezTo>
                  <a:pt x="346750" y="373869"/>
                  <a:pt x="344906" y="370186"/>
                  <a:pt x="343062" y="362820"/>
                </a:cubicBezTo>
                <a:cubicBezTo>
                  <a:pt x="343062" y="360979"/>
                  <a:pt x="337529" y="344405"/>
                  <a:pt x="346750" y="346860"/>
                </a:cubicBezTo>
                <a:cubicBezTo>
                  <a:pt x="350438" y="348702"/>
                  <a:pt x="350438" y="346860"/>
                  <a:pt x="350438" y="343177"/>
                </a:cubicBezTo>
                <a:lnTo>
                  <a:pt x="350438" y="302664"/>
                </a:lnTo>
                <a:cubicBezTo>
                  <a:pt x="350438" y="289774"/>
                  <a:pt x="359660" y="278725"/>
                  <a:pt x="368881" y="271359"/>
                </a:cubicBezTo>
                <a:cubicBezTo>
                  <a:pt x="383634" y="258468"/>
                  <a:pt x="400232" y="252944"/>
                  <a:pt x="418674" y="249261"/>
                </a:cubicBezTo>
                <a:cubicBezTo>
                  <a:pt x="427895" y="247419"/>
                  <a:pt x="451870" y="243736"/>
                  <a:pt x="453714" y="243736"/>
                </a:cubicBezTo>
                <a:close/>
                <a:moveTo>
                  <a:pt x="210889" y="148550"/>
                </a:moveTo>
                <a:lnTo>
                  <a:pt x="475832" y="148550"/>
                </a:lnTo>
                <a:lnTo>
                  <a:pt x="475832" y="183567"/>
                </a:lnTo>
                <a:lnTo>
                  <a:pt x="210889" y="183567"/>
                </a:lnTo>
                <a:close/>
                <a:moveTo>
                  <a:pt x="122934" y="128329"/>
                </a:moveTo>
                <a:lnTo>
                  <a:pt x="172784" y="128329"/>
                </a:lnTo>
                <a:cubicBezTo>
                  <a:pt x="180169" y="128329"/>
                  <a:pt x="183862" y="133853"/>
                  <a:pt x="183862" y="139377"/>
                </a:cubicBezTo>
                <a:lnTo>
                  <a:pt x="183862" y="189090"/>
                </a:lnTo>
                <a:cubicBezTo>
                  <a:pt x="183862" y="194614"/>
                  <a:pt x="180169" y="200138"/>
                  <a:pt x="172784" y="200138"/>
                </a:cubicBezTo>
                <a:lnTo>
                  <a:pt x="122934" y="200138"/>
                </a:lnTo>
                <a:cubicBezTo>
                  <a:pt x="117395" y="200138"/>
                  <a:pt x="111856" y="196455"/>
                  <a:pt x="111856" y="189090"/>
                </a:cubicBezTo>
                <a:lnTo>
                  <a:pt x="111856" y="139377"/>
                </a:lnTo>
                <a:cubicBezTo>
                  <a:pt x="111856" y="133853"/>
                  <a:pt x="115549" y="128329"/>
                  <a:pt x="122934" y="128329"/>
                </a:cubicBezTo>
                <a:close/>
                <a:moveTo>
                  <a:pt x="55336" y="36835"/>
                </a:moveTo>
                <a:cubicBezTo>
                  <a:pt x="44268" y="36835"/>
                  <a:pt x="36890" y="44202"/>
                  <a:pt x="36890" y="55252"/>
                </a:cubicBezTo>
                <a:lnTo>
                  <a:pt x="36890" y="531647"/>
                </a:lnTo>
                <a:cubicBezTo>
                  <a:pt x="36890" y="542697"/>
                  <a:pt x="44268" y="550064"/>
                  <a:pt x="55336" y="550064"/>
                </a:cubicBezTo>
                <a:lnTo>
                  <a:pt x="232677" y="550064"/>
                </a:lnTo>
                <a:lnTo>
                  <a:pt x="229335" y="557406"/>
                </a:lnTo>
                <a:lnTo>
                  <a:pt x="574818" y="557406"/>
                </a:lnTo>
                <a:lnTo>
                  <a:pt x="584039" y="531625"/>
                </a:lnTo>
                <a:cubicBezTo>
                  <a:pt x="580351" y="524259"/>
                  <a:pt x="584039" y="526100"/>
                  <a:pt x="576662" y="524259"/>
                </a:cubicBezTo>
                <a:lnTo>
                  <a:pt x="550897" y="515464"/>
                </a:lnTo>
                <a:lnTo>
                  <a:pt x="550897" y="55252"/>
                </a:lnTo>
                <a:cubicBezTo>
                  <a:pt x="550897" y="44202"/>
                  <a:pt x="543518" y="36835"/>
                  <a:pt x="532451" y="36835"/>
                </a:cubicBezTo>
                <a:close/>
                <a:moveTo>
                  <a:pt x="55336" y="0"/>
                </a:moveTo>
                <a:lnTo>
                  <a:pt x="532451" y="0"/>
                </a:lnTo>
                <a:cubicBezTo>
                  <a:pt x="563808" y="0"/>
                  <a:pt x="587787" y="23943"/>
                  <a:pt x="587787" y="55252"/>
                </a:cubicBezTo>
                <a:lnTo>
                  <a:pt x="587787" y="531647"/>
                </a:lnTo>
                <a:cubicBezTo>
                  <a:pt x="587787" y="562956"/>
                  <a:pt x="563808" y="586899"/>
                  <a:pt x="532451" y="586899"/>
                </a:cubicBezTo>
                <a:lnTo>
                  <a:pt x="55336" y="586899"/>
                </a:lnTo>
                <a:cubicBezTo>
                  <a:pt x="23979" y="586899"/>
                  <a:pt x="0" y="562956"/>
                  <a:pt x="0" y="531647"/>
                </a:cubicBezTo>
                <a:lnTo>
                  <a:pt x="0" y="55252"/>
                </a:lnTo>
                <a:cubicBezTo>
                  <a:pt x="0" y="23943"/>
                  <a:pt x="23979" y="0"/>
                  <a:pt x="55336" y="0"/>
                </a:cubicBezTo>
                <a:close/>
              </a:path>
            </a:pathLst>
          </a:custGeom>
          <a:solidFill>
            <a:schemeClr val="tx1"/>
          </a:solidFill>
          <a:ln>
            <a:noFill/>
          </a:ln>
        </p:spPr>
      </p:sp>
      <p:sp>
        <p:nvSpPr>
          <p:cNvPr id="66" name="cogwheels_358992"/>
          <p:cNvSpPr>
            <a:spLocks noChangeAspect="1"/>
          </p:cNvSpPr>
          <p:nvPr/>
        </p:nvSpPr>
        <p:spPr bwMode="auto">
          <a:xfrm>
            <a:off x="676711" y="3511518"/>
            <a:ext cx="360000" cy="360000"/>
          </a:xfrm>
          <a:custGeom>
            <a:avLst/>
            <a:gdLst>
              <a:gd name="connsiteX0" fmla="*/ 159407 w 573062"/>
              <a:gd name="connsiteY0" fmla="*/ 379041 h 606722"/>
              <a:gd name="connsiteX1" fmla="*/ 102355 w 573062"/>
              <a:gd name="connsiteY1" fmla="*/ 436095 h 606722"/>
              <a:gd name="connsiteX2" fmla="*/ 159407 w 573062"/>
              <a:gd name="connsiteY2" fmla="*/ 493059 h 606722"/>
              <a:gd name="connsiteX3" fmla="*/ 216459 w 573062"/>
              <a:gd name="connsiteY3" fmla="*/ 436095 h 606722"/>
              <a:gd name="connsiteX4" fmla="*/ 159407 w 573062"/>
              <a:gd name="connsiteY4" fmla="*/ 379041 h 606722"/>
              <a:gd name="connsiteX5" fmla="*/ 462971 w 573062"/>
              <a:gd name="connsiteY5" fmla="*/ 318504 h 606722"/>
              <a:gd name="connsiteX6" fmla="*/ 440187 w 573062"/>
              <a:gd name="connsiteY6" fmla="*/ 341255 h 606722"/>
              <a:gd name="connsiteX7" fmla="*/ 462971 w 573062"/>
              <a:gd name="connsiteY7" fmla="*/ 364005 h 606722"/>
              <a:gd name="connsiteX8" fmla="*/ 485754 w 573062"/>
              <a:gd name="connsiteY8" fmla="*/ 341255 h 606722"/>
              <a:gd name="connsiteX9" fmla="*/ 462971 w 573062"/>
              <a:gd name="connsiteY9" fmla="*/ 318504 h 606722"/>
              <a:gd name="connsiteX10" fmla="*/ 136622 w 573062"/>
              <a:gd name="connsiteY10" fmla="*/ 265467 h 606722"/>
              <a:gd name="connsiteX11" fmla="*/ 182193 w 573062"/>
              <a:gd name="connsiteY11" fmla="*/ 265467 h 606722"/>
              <a:gd name="connsiteX12" fmla="*/ 182193 w 573062"/>
              <a:gd name="connsiteY12" fmla="*/ 301459 h 606722"/>
              <a:gd name="connsiteX13" fmla="*/ 264700 w 573062"/>
              <a:gd name="connsiteY13" fmla="*/ 349092 h 606722"/>
              <a:gd name="connsiteX14" fmla="*/ 296030 w 573062"/>
              <a:gd name="connsiteY14" fmla="*/ 331052 h 606722"/>
              <a:gd name="connsiteX15" fmla="*/ 318815 w 573062"/>
              <a:gd name="connsiteY15" fmla="*/ 370421 h 606722"/>
              <a:gd name="connsiteX16" fmla="*/ 287485 w 573062"/>
              <a:gd name="connsiteY16" fmla="*/ 388461 h 606722"/>
              <a:gd name="connsiteX17" fmla="*/ 296119 w 573062"/>
              <a:gd name="connsiteY17" fmla="*/ 436095 h 606722"/>
              <a:gd name="connsiteX18" fmla="*/ 287485 w 573062"/>
              <a:gd name="connsiteY18" fmla="*/ 483639 h 606722"/>
              <a:gd name="connsiteX19" fmla="*/ 318815 w 573062"/>
              <a:gd name="connsiteY19" fmla="*/ 501680 h 606722"/>
              <a:gd name="connsiteX20" fmla="*/ 296030 w 573062"/>
              <a:gd name="connsiteY20" fmla="*/ 541048 h 606722"/>
              <a:gd name="connsiteX21" fmla="*/ 264700 w 573062"/>
              <a:gd name="connsiteY21" fmla="*/ 523008 h 606722"/>
              <a:gd name="connsiteX22" fmla="*/ 182193 w 573062"/>
              <a:gd name="connsiteY22" fmla="*/ 570642 h 606722"/>
              <a:gd name="connsiteX23" fmla="*/ 182193 w 573062"/>
              <a:gd name="connsiteY23" fmla="*/ 606722 h 606722"/>
              <a:gd name="connsiteX24" fmla="*/ 136622 w 573062"/>
              <a:gd name="connsiteY24" fmla="*/ 606722 h 606722"/>
              <a:gd name="connsiteX25" fmla="*/ 136622 w 573062"/>
              <a:gd name="connsiteY25" fmla="*/ 570642 h 606722"/>
              <a:gd name="connsiteX26" fmla="*/ 54115 w 573062"/>
              <a:gd name="connsiteY26" fmla="*/ 523008 h 606722"/>
              <a:gd name="connsiteX27" fmla="*/ 22785 w 573062"/>
              <a:gd name="connsiteY27" fmla="*/ 541048 h 606722"/>
              <a:gd name="connsiteX28" fmla="*/ 0 w 573062"/>
              <a:gd name="connsiteY28" fmla="*/ 501680 h 606722"/>
              <a:gd name="connsiteX29" fmla="*/ 31241 w 573062"/>
              <a:gd name="connsiteY29" fmla="*/ 483639 h 606722"/>
              <a:gd name="connsiteX30" fmla="*/ 22696 w 573062"/>
              <a:gd name="connsiteY30" fmla="*/ 436095 h 606722"/>
              <a:gd name="connsiteX31" fmla="*/ 31241 w 573062"/>
              <a:gd name="connsiteY31" fmla="*/ 388461 h 606722"/>
              <a:gd name="connsiteX32" fmla="*/ 0 w 573062"/>
              <a:gd name="connsiteY32" fmla="*/ 370421 h 606722"/>
              <a:gd name="connsiteX33" fmla="*/ 22785 w 573062"/>
              <a:gd name="connsiteY33" fmla="*/ 331052 h 606722"/>
              <a:gd name="connsiteX34" fmla="*/ 54115 w 573062"/>
              <a:gd name="connsiteY34" fmla="*/ 349092 h 606722"/>
              <a:gd name="connsiteX35" fmla="*/ 136622 w 573062"/>
              <a:gd name="connsiteY35" fmla="*/ 301459 h 606722"/>
              <a:gd name="connsiteX36" fmla="*/ 440187 w 573062"/>
              <a:gd name="connsiteY36" fmla="*/ 227503 h 606722"/>
              <a:gd name="connsiteX37" fmla="*/ 485754 w 573062"/>
              <a:gd name="connsiteY37" fmla="*/ 227503 h 606722"/>
              <a:gd name="connsiteX38" fmla="*/ 485754 w 573062"/>
              <a:gd name="connsiteY38" fmla="*/ 264917 h 606722"/>
              <a:gd name="connsiteX39" fmla="*/ 517705 w 573062"/>
              <a:gd name="connsiteY39" fmla="*/ 283401 h 606722"/>
              <a:gd name="connsiteX40" fmla="*/ 550278 w 573062"/>
              <a:gd name="connsiteY40" fmla="*/ 264650 h 606722"/>
              <a:gd name="connsiteX41" fmla="*/ 573062 w 573062"/>
              <a:gd name="connsiteY41" fmla="*/ 304108 h 606722"/>
              <a:gd name="connsiteX42" fmla="*/ 540578 w 573062"/>
              <a:gd name="connsiteY42" fmla="*/ 322770 h 606722"/>
              <a:gd name="connsiteX43" fmla="*/ 542714 w 573062"/>
              <a:gd name="connsiteY43" fmla="*/ 341255 h 606722"/>
              <a:gd name="connsiteX44" fmla="*/ 540578 w 573062"/>
              <a:gd name="connsiteY44" fmla="*/ 359739 h 606722"/>
              <a:gd name="connsiteX45" fmla="*/ 573062 w 573062"/>
              <a:gd name="connsiteY45" fmla="*/ 378402 h 606722"/>
              <a:gd name="connsiteX46" fmla="*/ 550278 w 573062"/>
              <a:gd name="connsiteY46" fmla="*/ 417859 h 606722"/>
              <a:gd name="connsiteX47" fmla="*/ 517705 w 573062"/>
              <a:gd name="connsiteY47" fmla="*/ 399108 h 606722"/>
              <a:gd name="connsiteX48" fmla="*/ 485754 w 573062"/>
              <a:gd name="connsiteY48" fmla="*/ 417593 h 606722"/>
              <a:gd name="connsiteX49" fmla="*/ 485754 w 573062"/>
              <a:gd name="connsiteY49" fmla="*/ 455006 h 606722"/>
              <a:gd name="connsiteX50" fmla="*/ 440187 w 573062"/>
              <a:gd name="connsiteY50" fmla="*/ 455006 h 606722"/>
              <a:gd name="connsiteX51" fmla="*/ 440187 w 573062"/>
              <a:gd name="connsiteY51" fmla="*/ 417593 h 606722"/>
              <a:gd name="connsiteX52" fmla="*/ 408236 w 573062"/>
              <a:gd name="connsiteY52" fmla="*/ 399108 h 606722"/>
              <a:gd name="connsiteX53" fmla="*/ 375752 w 573062"/>
              <a:gd name="connsiteY53" fmla="*/ 417859 h 606722"/>
              <a:gd name="connsiteX54" fmla="*/ 352968 w 573062"/>
              <a:gd name="connsiteY54" fmla="*/ 378402 h 606722"/>
              <a:gd name="connsiteX55" fmla="*/ 385453 w 573062"/>
              <a:gd name="connsiteY55" fmla="*/ 359739 h 606722"/>
              <a:gd name="connsiteX56" fmla="*/ 383228 w 573062"/>
              <a:gd name="connsiteY56" fmla="*/ 341255 h 606722"/>
              <a:gd name="connsiteX57" fmla="*/ 385453 w 573062"/>
              <a:gd name="connsiteY57" fmla="*/ 322770 h 606722"/>
              <a:gd name="connsiteX58" fmla="*/ 352968 w 573062"/>
              <a:gd name="connsiteY58" fmla="*/ 304108 h 606722"/>
              <a:gd name="connsiteX59" fmla="*/ 375752 w 573062"/>
              <a:gd name="connsiteY59" fmla="*/ 264650 h 606722"/>
              <a:gd name="connsiteX60" fmla="*/ 408236 w 573062"/>
              <a:gd name="connsiteY60" fmla="*/ 283401 h 606722"/>
              <a:gd name="connsiteX61" fmla="*/ 440187 w 573062"/>
              <a:gd name="connsiteY61" fmla="*/ 264917 h 606722"/>
              <a:gd name="connsiteX62" fmla="*/ 289574 w 573062"/>
              <a:gd name="connsiteY62" fmla="*/ 109937 h 606722"/>
              <a:gd name="connsiteX63" fmla="*/ 266788 w 573062"/>
              <a:gd name="connsiteY63" fmla="*/ 132689 h 606722"/>
              <a:gd name="connsiteX64" fmla="*/ 289574 w 573062"/>
              <a:gd name="connsiteY64" fmla="*/ 155441 h 606722"/>
              <a:gd name="connsiteX65" fmla="*/ 312360 w 573062"/>
              <a:gd name="connsiteY65" fmla="*/ 132689 h 606722"/>
              <a:gd name="connsiteX66" fmla="*/ 289574 w 573062"/>
              <a:gd name="connsiteY66" fmla="*/ 109937 h 606722"/>
              <a:gd name="connsiteX67" fmla="*/ 266788 w 573062"/>
              <a:gd name="connsiteY67" fmla="*/ 0 h 606722"/>
              <a:gd name="connsiteX68" fmla="*/ 312360 w 573062"/>
              <a:gd name="connsiteY68" fmla="*/ 0 h 606722"/>
              <a:gd name="connsiteX69" fmla="*/ 312360 w 573062"/>
              <a:gd name="connsiteY69" fmla="*/ 36794 h 606722"/>
              <a:gd name="connsiteX70" fmla="*/ 361315 w 573062"/>
              <a:gd name="connsiteY70" fmla="*/ 65056 h 606722"/>
              <a:gd name="connsiteX71" fmla="*/ 393268 w 573062"/>
              <a:gd name="connsiteY71" fmla="*/ 46659 h 606722"/>
              <a:gd name="connsiteX72" fmla="*/ 416054 w 573062"/>
              <a:gd name="connsiteY72" fmla="*/ 86030 h 606722"/>
              <a:gd name="connsiteX73" fmla="*/ 384100 w 573062"/>
              <a:gd name="connsiteY73" fmla="*/ 104427 h 606722"/>
              <a:gd name="connsiteX74" fmla="*/ 388284 w 573062"/>
              <a:gd name="connsiteY74" fmla="*/ 132689 h 606722"/>
              <a:gd name="connsiteX75" fmla="*/ 384100 w 573062"/>
              <a:gd name="connsiteY75" fmla="*/ 160951 h 606722"/>
              <a:gd name="connsiteX76" fmla="*/ 416054 w 573062"/>
              <a:gd name="connsiteY76" fmla="*/ 179348 h 606722"/>
              <a:gd name="connsiteX77" fmla="*/ 393268 w 573062"/>
              <a:gd name="connsiteY77" fmla="*/ 218808 h 606722"/>
              <a:gd name="connsiteX78" fmla="*/ 361315 w 573062"/>
              <a:gd name="connsiteY78" fmla="*/ 200322 h 606722"/>
              <a:gd name="connsiteX79" fmla="*/ 312360 w 573062"/>
              <a:gd name="connsiteY79" fmla="*/ 228673 h 606722"/>
              <a:gd name="connsiteX80" fmla="*/ 312360 w 573062"/>
              <a:gd name="connsiteY80" fmla="*/ 265467 h 606722"/>
              <a:gd name="connsiteX81" fmla="*/ 266788 w 573062"/>
              <a:gd name="connsiteY81" fmla="*/ 265467 h 606722"/>
              <a:gd name="connsiteX82" fmla="*/ 266788 w 573062"/>
              <a:gd name="connsiteY82" fmla="*/ 228673 h 606722"/>
              <a:gd name="connsiteX83" fmla="*/ 217745 w 573062"/>
              <a:gd name="connsiteY83" fmla="*/ 200322 h 606722"/>
              <a:gd name="connsiteX84" fmla="*/ 185792 w 573062"/>
              <a:gd name="connsiteY84" fmla="*/ 218808 h 606722"/>
              <a:gd name="connsiteX85" fmla="*/ 163006 w 573062"/>
              <a:gd name="connsiteY85" fmla="*/ 179348 h 606722"/>
              <a:gd name="connsiteX86" fmla="*/ 194960 w 573062"/>
              <a:gd name="connsiteY86" fmla="*/ 160951 h 606722"/>
              <a:gd name="connsiteX87" fmla="*/ 190776 w 573062"/>
              <a:gd name="connsiteY87" fmla="*/ 132689 h 606722"/>
              <a:gd name="connsiteX88" fmla="*/ 194960 w 573062"/>
              <a:gd name="connsiteY88" fmla="*/ 104427 h 606722"/>
              <a:gd name="connsiteX89" fmla="*/ 163006 w 573062"/>
              <a:gd name="connsiteY89" fmla="*/ 86030 h 606722"/>
              <a:gd name="connsiteX90" fmla="*/ 185792 w 573062"/>
              <a:gd name="connsiteY90" fmla="*/ 46659 h 606722"/>
              <a:gd name="connsiteX91" fmla="*/ 217745 w 573062"/>
              <a:gd name="connsiteY91" fmla="*/ 65056 h 606722"/>
              <a:gd name="connsiteX92" fmla="*/ 266788 w 573062"/>
              <a:gd name="connsiteY92" fmla="*/ 36794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3062" h="606722">
                <a:moveTo>
                  <a:pt x="159407" y="379041"/>
                </a:moveTo>
                <a:cubicBezTo>
                  <a:pt x="127900" y="379041"/>
                  <a:pt x="102355" y="404635"/>
                  <a:pt x="102355" y="436095"/>
                </a:cubicBezTo>
                <a:cubicBezTo>
                  <a:pt x="102355" y="467465"/>
                  <a:pt x="127900" y="493059"/>
                  <a:pt x="159407" y="493059"/>
                </a:cubicBezTo>
                <a:cubicBezTo>
                  <a:pt x="190826" y="493059"/>
                  <a:pt x="216459" y="467465"/>
                  <a:pt x="216459" y="436095"/>
                </a:cubicBezTo>
                <a:cubicBezTo>
                  <a:pt x="216459" y="404635"/>
                  <a:pt x="190826" y="379041"/>
                  <a:pt x="159407" y="379041"/>
                </a:cubicBezTo>
                <a:close/>
                <a:moveTo>
                  <a:pt x="462971" y="318504"/>
                </a:moveTo>
                <a:cubicBezTo>
                  <a:pt x="450422" y="318504"/>
                  <a:pt x="440187" y="328724"/>
                  <a:pt x="440187" y="341255"/>
                </a:cubicBezTo>
                <a:cubicBezTo>
                  <a:pt x="440187" y="353785"/>
                  <a:pt x="450422" y="364005"/>
                  <a:pt x="462971" y="364005"/>
                </a:cubicBezTo>
                <a:cubicBezTo>
                  <a:pt x="475519" y="364005"/>
                  <a:pt x="485754" y="353785"/>
                  <a:pt x="485754" y="341255"/>
                </a:cubicBezTo>
                <a:cubicBezTo>
                  <a:pt x="485754" y="328724"/>
                  <a:pt x="475519" y="318504"/>
                  <a:pt x="462971" y="318504"/>
                </a:cubicBezTo>
                <a:close/>
                <a:moveTo>
                  <a:pt x="136622" y="265467"/>
                </a:moveTo>
                <a:lnTo>
                  <a:pt x="182193" y="265467"/>
                </a:lnTo>
                <a:lnTo>
                  <a:pt x="182193" y="301459"/>
                </a:lnTo>
                <a:cubicBezTo>
                  <a:pt x="215213" y="307058"/>
                  <a:pt x="244229" y="324387"/>
                  <a:pt x="264700" y="349092"/>
                </a:cubicBezTo>
                <a:lnTo>
                  <a:pt x="296030" y="331052"/>
                </a:lnTo>
                <a:lnTo>
                  <a:pt x="318815" y="370421"/>
                </a:lnTo>
                <a:lnTo>
                  <a:pt x="287485" y="388461"/>
                </a:lnTo>
                <a:cubicBezTo>
                  <a:pt x="293092" y="403302"/>
                  <a:pt x="296119" y="419299"/>
                  <a:pt x="296119" y="436095"/>
                </a:cubicBezTo>
                <a:cubicBezTo>
                  <a:pt x="296119" y="452802"/>
                  <a:pt x="293092" y="468798"/>
                  <a:pt x="287485" y="483639"/>
                </a:cubicBezTo>
                <a:lnTo>
                  <a:pt x="318815" y="501680"/>
                </a:lnTo>
                <a:lnTo>
                  <a:pt x="296030" y="541048"/>
                </a:lnTo>
                <a:lnTo>
                  <a:pt x="264700" y="523008"/>
                </a:lnTo>
                <a:cubicBezTo>
                  <a:pt x="244229" y="547714"/>
                  <a:pt x="215213" y="565132"/>
                  <a:pt x="182193" y="570642"/>
                </a:cubicBezTo>
                <a:lnTo>
                  <a:pt x="182193" y="606722"/>
                </a:lnTo>
                <a:lnTo>
                  <a:pt x="136622" y="606722"/>
                </a:lnTo>
                <a:lnTo>
                  <a:pt x="136622" y="570642"/>
                </a:lnTo>
                <a:cubicBezTo>
                  <a:pt x="103601" y="565132"/>
                  <a:pt x="74586" y="547714"/>
                  <a:pt x="54115" y="523008"/>
                </a:cubicBezTo>
                <a:lnTo>
                  <a:pt x="22785" y="541048"/>
                </a:lnTo>
                <a:lnTo>
                  <a:pt x="0" y="501680"/>
                </a:lnTo>
                <a:lnTo>
                  <a:pt x="31241" y="483639"/>
                </a:lnTo>
                <a:cubicBezTo>
                  <a:pt x="25722" y="468798"/>
                  <a:pt x="22696" y="452802"/>
                  <a:pt x="22696" y="436095"/>
                </a:cubicBezTo>
                <a:cubicBezTo>
                  <a:pt x="22696" y="419299"/>
                  <a:pt x="25722" y="403302"/>
                  <a:pt x="31241" y="388461"/>
                </a:cubicBezTo>
                <a:lnTo>
                  <a:pt x="0" y="370421"/>
                </a:lnTo>
                <a:lnTo>
                  <a:pt x="22785" y="331052"/>
                </a:lnTo>
                <a:lnTo>
                  <a:pt x="54115" y="349092"/>
                </a:lnTo>
                <a:cubicBezTo>
                  <a:pt x="74586" y="324387"/>
                  <a:pt x="103601" y="307058"/>
                  <a:pt x="136622" y="301459"/>
                </a:cubicBezTo>
                <a:close/>
                <a:moveTo>
                  <a:pt x="440187" y="227503"/>
                </a:moveTo>
                <a:lnTo>
                  <a:pt x="485754" y="227503"/>
                </a:lnTo>
                <a:lnTo>
                  <a:pt x="485754" y="264917"/>
                </a:lnTo>
                <a:cubicBezTo>
                  <a:pt x="497858" y="268560"/>
                  <a:pt x="508805" y="274959"/>
                  <a:pt x="517705" y="283401"/>
                </a:cubicBezTo>
                <a:lnTo>
                  <a:pt x="550278" y="264650"/>
                </a:lnTo>
                <a:lnTo>
                  <a:pt x="573062" y="304108"/>
                </a:lnTo>
                <a:lnTo>
                  <a:pt x="540578" y="322770"/>
                </a:lnTo>
                <a:cubicBezTo>
                  <a:pt x="541913" y="328724"/>
                  <a:pt x="542714" y="334945"/>
                  <a:pt x="542714" y="341255"/>
                </a:cubicBezTo>
                <a:cubicBezTo>
                  <a:pt x="542714" y="347564"/>
                  <a:pt x="541913" y="353785"/>
                  <a:pt x="540578" y="359739"/>
                </a:cubicBezTo>
                <a:lnTo>
                  <a:pt x="573062" y="378402"/>
                </a:lnTo>
                <a:lnTo>
                  <a:pt x="550278" y="417859"/>
                </a:lnTo>
                <a:lnTo>
                  <a:pt x="517705" y="399108"/>
                </a:lnTo>
                <a:cubicBezTo>
                  <a:pt x="508805" y="407551"/>
                  <a:pt x="497858" y="413949"/>
                  <a:pt x="485754" y="417593"/>
                </a:cubicBezTo>
                <a:lnTo>
                  <a:pt x="485754" y="455006"/>
                </a:lnTo>
                <a:lnTo>
                  <a:pt x="440187" y="455006"/>
                </a:lnTo>
                <a:lnTo>
                  <a:pt x="440187" y="417593"/>
                </a:lnTo>
                <a:cubicBezTo>
                  <a:pt x="428083" y="413949"/>
                  <a:pt x="417225" y="407551"/>
                  <a:pt x="408236" y="399108"/>
                </a:cubicBezTo>
                <a:lnTo>
                  <a:pt x="375752" y="417859"/>
                </a:lnTo>
                <a:lnTo>
                  <a:pt x="352968" y="378402"/>
                </a:lnTo>
                <a:lnTo>
                  <a:pt x="385453" y="359739"/>
                </a:lnTo>
                <a:cubicBezTo>
                  <a:pt x="384029" y="353785"/>
                  <a:pt x="383228" y="347564"/>
                  <a:pt x="383228" y="341255"/>
                </a:cubicBezTo>
                <a:cubicBezTo>
                  <a:pt x="383228" y="334945"/>
                  <a:pt x="384029" y="328724"/>
                  <a:pt x="385453" y="322770"/>
                </a:cubicBezTo>
                <a:lnTo>
                  <a:pt x="352968" y="304108"/>
                </a:lnTo>
                <a:lnTo>
                  <a:pt x="375752" y="264650"/>
                </a:lnTo>
                <a:lnTo>
                  <a:pt x="408236" y="283401"/>
                </a:lnTo>
                <a:cubicBezTo>
                  <a:pt x="417225" y="274959"/>
                  <a:pt x="428083" y="268560"/>
                  <a:pt x="440187" y="264917"/>
                </a:cubicBezTo>
                <a:close/>
                <a:moveTo>
                  <a:pt x="289574" y="109937"/>
                </a:moveTo>
                <a:cubicBezTo>
                  <a:pt x="276935" y="109937"/>
                  <a:pt x="266788" y="120158"/>
                  <a:pt x="266788" y="132689"/>
                </a:cubicBezTo>
                <a:cubicBezTo>
                  <a:pt x="266788" y="145309"/>
                  <a:pt x="276935" y="155441"/>
                  <a:pt x="289574" y="155441"/>
                </a:cubicBezTo>
                <a:cubicBezTo>
                  <a:pt x="302124" y="155441"/>
                  <a:pt x="312360" y="145309"/>
                  <a:pt x="312360" y="132689"/>
                </a:cubicBezTo>
                <a:cubicBezTo>
                  <a:pt x="312360" y="120158"/>
                  <a:pt x="302124" y="109937"/>
                  <a:pt x="289574" y="109937"/>
                </a:cubicBezTo>
                <a:close/>
                <a:moveTo>
                  <a:pt x="266788" y="0"/>
                </a:moveTo>
                <a:lnTo>
                  <a:pt x="312360" y="0"/>
                </a:lnTo>
                <a:lnTo>
                  <a:pt x="312360" y="36794"/>
                </a:lnTo>
                <a:cubicBezTo>
                  <a:pt x="331319" y="41326"/>
                  <a:pt x="348230" y="51369"/>
                  <a:pt x="361315" y="65056"/>
                </a:cubicBezTo>
                <a:lnTo>
                  <a:pt x="393268" y="46659"/>
                </a:lnTo>
                <a:lnTo>
                  <a:pt x="416054" y="86030"/>
                </a:lnTo>
                <a:lnTo>
                  <a:pt x="384100" y="104427"/>
                </a:lnTo>
                <a:cubicBezTo>
                  <a:pt x="386771" y="113403"/>
                  <a:pt x="388284" y="122913"/>
                  <a:pt x="388284" y="132689"/>
                </a:cubicBezTo>
                <a:cubicBezTo>
                  <a:pt x="388284" y="142554"/>
                  <a:pt x="386771" y="151975"/>
                  <a:pt x="384100" y="160951"/>
                </a:cubicBezTo>
                <a:lnTo>
                  <a:pt x="416054" y="179348"/>
                </a:lnTo>
                <a:lnTo>
                  <a:pt x="393268" y="218808"/>
                </a:lnTo>
                <a:lnTo>
                  <a:pt x="361315" y="200322"/>
                </a:lnTo>
                <a:cubicBezTo>
                  <a:pt x="348230" y="214098"/>
                  <a:pt x="331319" y="224140"/>
                  <a:pt x="312360" y="228673"/>
                </a:cubicBezTo>
                <a:lnTo>
                  <a:pt x="312360" y="265467"/>
                </a:lnTo>
                <a:lnTo>
                  <a:pt x="266788" y="265467"/>
                </a:lnTo>
                <a:lnTo>
                  <a:pt x="266788" y="228673"/>
                </a:lnTo>
                <a:cubicBezTo>
                  <a:pt x="247741" y="224140"/>
                  <a:pt x="230829" y="214098"/>
                  <a:pt x="217745" y="200322"/>
                </a:cubicBezTo>
                <a:lnTo>
                  <a:pt x="185792" y="218808"/>
                </a:lnTo>
                <a:lnTo>
                  <a:pt x="163006" y="179348"/>
                </a:lnTo>
                <a:lnTo>
                  <a:pt x="194960" y="160951"/>
                </a:lnTo>
                <a:cubicBezTo>
                  <a:pt x="192289" y="151975"/>
                  <a:pt x="190776" y="142554"/>
                  <a:pt x="190776" y="132689"/>
                </a:cubicBezTo>
                <a:cubicBezTo>
                  <a:pt x="190776" y="122913"/>
                  <a:pt x="192289" y="113403"/>
                  <a:pt x="194960" y="104427"/>
                </a:cubicBezTo>
                <a:lnTo>
                  <a:pt x="163006" y="86030"/>
                </a:lnTo>
                <a:lnTo>
                  <a:pt x="185792" y="46659"/>
                </a:lnTo>
                <a:lnTo>
                  <a:pt x="217745" y="65056"/>
                </a:lnTo>
                <a:cubicBezTo>
                  <a:pt x="230829" y="51369"/>
                  <a:pt x="247741" y="41326"/>
                  <a:pt x="266788" y="36794"/>
                </a:cubicBezTo>
                <a:close/>
              </a:path>
            </a:pathLst>
          </a:custGeom>
          <a:solidFill>
            <a:schemeClr val="tx1"/>
          </a:solidFill>
          <a:ln>
            <a:noFill/>
          </a:ln>
        </p:spPr>
      </p:sp>
      <p:sp>
        <p:nvSpPr>
          <p:cNvPr id="67" name="locked-padlock-and-a-wrench-tools_52991"/>
          <p:cNvSpPr>
            <a:spLocks noChangeAspect="1"/>
          </p:cNvSpPr>
          <p:nvPr/>
        </p:nvSpPr>
        <p:spPr bwMode="auto">
          <a:xfrm>
            <a:off x="670485" y="4888098"/>
            <a:ext cx="360000" cy="360000"/>
          </a:xfrm>
          <a:custGeom>
            <a:avLst/>
            <a:gdLst>
              <a:gd name="connsiteX0" fmla="*/ 378299 w 559975"/>
              <a:gd name="connsiteY0" fmla="*/ 109628 h 577432"/>
              <a:gd name="connsiteX1" fmla="*/ 378299 w 559975"/>
              <a:gd name="connsiteY1" fmla="*/ 209082 h 577432"/>
              <a:gd name="connsiteX2" fmla="*/ 441010 w 559975"/>
              <a:gd name="connsiteY2" fmla="*/ 245917 h 577432"/>
              <a:gd name="connsiteX3" fmla="*/ 504642 w 559975"/>
              <a:gd name="connsiteY3" fmla="*/ 209082 h 577432"/>
              <a:gd name="connsiteX4" fmla="*/ 504642 w 559975"/>
              <a:gd name="connsiteY4" fmla="*/ 109628 h 577432"/>
              <a:gd name="connsiteX5" fmla="*/ 559975 w 559975"/>
              <a:gd name="connsiteY5" fmla="*/ 210003 h 577432"/>
              <a:gd name="connsiteX6" fmla="*/ 488043 w 559975"/>
              <a:gd name="connsiteY6" fmla="*/ 318666 h 577432"/>
              <a:gd name="connsiteX7" fmla="*/ 488043 w 559975"/>
              <a:gd name="connsiteY7" fmla="*/ 530467 h 577432"/>
              <a:gd name="connsiteX8" fmla="*/ 441010 w 559975"/>
              <a:gd name="connsiteY8" fmla="*/ 577432 h 577432"/>
              <a:gd name="connsiteX9" fmla="*/ 393977 w 559975"/>
              <a:gd name="connsiteY9" fmla="*/ 530467 h 577432"/>
              <a:gd name="connsiteX10" fmla="*/ 393977 w 559975"/>
              <a:gd name="connsiteY10" fmla="*/ 318666 h 577432"/>
              <a:gd name="connsiteX11" fmla="*/ 322966 w 559975"/>
              <a:gd name="connsiteY11" fmla="*/ 210003 h 577432"/>
              <a:gd name="connsiteX12" fmla="*/ 378299 w 559975"/>
              <a:gd name="connsiteY12" fmla="*/ 109628 h 577432"/>
              <a:gd name="connsiteX13" fmla="*/ 235212 w 559975"/>
              <a:gd name="connsiteY13" fmla="*/ 0 h 577432"/>
              <a:gd name="connsiteX14" fmla="*/ 372650 w 559975"/>
              <a:gd name="connsiteY14" fmla="*/ 74596 h 577432"/>
              <a:gd name="connsiteX15" fmla="*/ 360659 w 559975"/>
              <a:gd name="connsiteY15" fmla="*/ 81964 h 577432"/>
              <a:gd name="connsiteX16" fmla="*/ 310849 w 559975"/>
              <a:gd name="connsiteY16" fmla="*/ 133537 h 577432"/>
              <a:gd name="connsiteX17" fmla="*/ 235212 w 559975"/>
              <a:gd name="connsiteY17" fmla="*/ 81964 h 577432"/>
              <a:gd name="connsiteX18" fmla="*/ 152196 w 559975"/>
              <a:gd name="connsiteY18" fmla="*/ 164849 h 577432"/>
              <a:gd name="connsiteX19" fmla="*/ 152196 w 559975"/>
              <a:gd name="connsiteY19" fmla="*/ 244971 h 577432"/>
              <a:gd name="connsiteX20" fmla="*/ 294246 w 559975"/>
              <a:gd name="connsiteY20" fmla="*/ 244971 h 577432"/>
              <a:gd name="connsiteX21" fmla="*/ 361581 w 559975"/>
              <a:gd name="connsiteY21" fmla="*/ 337986 h 577432"/>
              <a:gd name="connsiteX22" fmla="*/ 361581 w 559975"/>
              <a:gd name="connsiteY22" fmla="*/ 530464 h 577432"/>
              <a:gd name="connsiteX23" fmla="*/ 377262 w 559975"/>
              <a:gd name="connsiteY23" fmla="*/ 577432 h 577432"/>
              <a:gd name="connsiteX24" fmla="*/ 61801 w 559975"/>
              <a:gd name="connsiteY24" fmla="*/ 577432 h 577432"/>
              <a:gd name="connsiteX25" fmla="*/ 0 w 559975"/>
              <a:gd name="connsiteY25" fmla="*/ 515729 h 577432"/>
              <a:gd name="connsiteX26" fmla="*/ 0 w 559975"/>
              <a:gd name="connsiteY26" fmla="*/ 306674 h 577432"/>
              <a:gd name="connsiteX27" fmla="*/ 61801 w 559975"/>
              <a:gd name="connsiteY27" fmla="*/ 244971 h 577432"/>
              <a:gd name="connsiteX28" fmla="*/ 70102 w 559975"/>
              <a:gd name="connsiteY28" fmla="*/ 244971 h 577432"/>
              <a:gd name="connsiteX29" fmla="*/ 70102 w 559975"/>
              <a:gd name="connsiteY29" fmla="*/ 164849 h 577432"/>
              <a:gd name="connsiteX30" fmla="*/ 235212 w 559975"/>
              <a:gd name="connsiteY30"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59975" h="577432">
                <a:moveTo>
                  <a:pt x="378299" y="109628"/>
                </a:moveTo>
                <a:lnTo>
                  <a:pt x="378299" y="209082"/>
                </a:lnTo>
                <a:cubicBezTo>
                  <a:pt x="378299" y="209082"/>
                  <a:pt x="406888" y="245917"/>
                  <a:pt x="441010" y="245917"/>
                </a:cubicBezTo>
                <a:cubicBezTo>
                  <a:pt x="475132" y="245917"/>
                  <a:pt x="504642" y="209082"/>
                  <a:pt x="504642" y="209082"/>
                </a:cubicBezTo>
                <a:lnTo>
                  <a:pt x="504642" y="109628"/>
                </a:lnTo>
                <a:cubicBezTo>
                  <a:pt x="537842" y="130808"/>
                  <a:pt x="559975" y="167643"/>
                  <a:pt x="559975" y="210003"/>
                </a:cubicBezTo>
                <a:cubicBezTo>
                  <a:pt x="559975" y="258810"/>
                  <a:pt x="530464" y="300249"/>
                  <a:pt x="488043" y="318666"/>
                </a:cubicBezTo>
                <a:lnTo>
                  <a:pt x="488043" y="530467"/>
                </a:lnTo>
                <a:cubicBezTo>
                  <a:pt x="488043" y="556252"/>
                  <a:pt x="466832" y="577432"/>
                  <a:pt x="441010" y="577432"/>
                </a:cubicBezTo>
                <a:cubicBezTo>
                  <a:pt x="415188" y="577432"/>
                  <a:pt x="393977" y="556252"/>
                  <a:pt x="393977" y="530467"/>
                </a:cubicBezTo>
                <a:lnTo>
                  <a:pt x="393977" y="318666"/>
                </a:lnTo>
                <a:cubicBezTo>
                  <a:pt x="352477" y="300249"/>
                  <a:pt x="322966" y="258810"/>
                  <a:pt x="322966" y="210003"/>
                </a:cubicBezTo>
                <a:cubicBezTo>
                  <a:pt x="322966" y="167643"/>
                  <a:pt x="345099" y="130808"/>
                  <a:pt x="378299" y="109628"/>
                </a:cubicBezTo>
                <a:close/>
                <a:moveTo>
                  <a:pt x="235212" y="0"/>
                </a:moveTo>
                <a:cubicBezTo>
                  <a:pt x="292401" y="0"/>
                  <a:pt x="343133" y="29470"/>
                  <a:pt x="372650" y="74596"/>
                </a:cubicBezTo>
                <a:lnTo>
                  <a:pt x="360659" y="81964"/>
                </a:lnTo>
                <a:cubicBezTo>
                  <a:pt x="339444" y="94857"/>
                  <a:pt x="322840" y="113276"/>
                  <a:pt x="310849" y="133537"/>
                </a:cubicBezTo>
                <a:cubicBezTo>
                  <a:pt x="298858" y="103146"/>
                  <a:pt x="269341" y="81964"/>
                  <a:pt x="235212" y="81964"/>
                </a:cubicBezTo>
                <a:cubicBezTo>
                  <a:pt x="189092" y="81964"/>
                  <a:pt x="152196" y="119723"/>
                  <a:pt x="152196" y="164849"/>
                </a:cubicBezTo>
                <a:lnTo>
                  <a:pt x="152196" y="244971"/>
                </a:lnTo>
                <a:lnTo>
                  <a:pt x="294246" y="244971"/>
                </a:lnTo>
                <a:cubicBezTo>
                  <a:pt x="303470" y="283651"/>
                  <a:pt x="327453" y="316805"/>
                  <a:pt x="361581" y="337986"/>
                </a:cubicBezTo>
                <a:lnTo>
                  <a:pt x="361581" y="530464"/>
                </a:lnTo>
                <a:cubicBezTo>
                  <a:pt x="361581" y="547962"/>
                  <a:pt x="367116" y="563618"/>
                  <a:pt x="377262" y="577432"/>
                </a:cubicBezTo>
                <a:lnTo>
                  <a:pt x="61801" y="577432"/>
                </a:lnTo>
                <a:cubicBezTo>
                  <a:pt x="27672" y="577432"/>
                  <a:pt x="0" y="548883"/>
                  <a:pt x="0" y="515729"/>
                </a:cubicBezTo>
                <a:lnTo>
                  <a:pt x="0" y="306674"/>
                </a:lnTo>
                <a:cubicBezTo>
                  <a:pt x="0" y="272599"/>
                  <a:pt x="27672" y="244971"/>
                  <a:pt x="61801" y="244971"/>
                </a:cubicBezTo>
                <a:lnTo>
                  <a:pt x="70102" y="244971"/>
                </a:lnTo>
                <a:lnTo>
                  <a:pt x="70102" y="164849"/>
                </a:lnTo>
                <a:cubicBezTo>
                  <a:pt x="70102" y="73676"/>
                  <a:pt x="143894" y="0"/>
                  <a:pt x="235212" y="0"/>
                </a:cubicBezTo>
                <a:close/>
              </a:path>
            </a:pathLst>
          </a:custGeom>
          <a:solidFill>
            <a:schemeClr val="tx1"/>
          </a:solidFill>
          <a:ln>
            <a:noFill/>
          </a:ln>
        </p:spPr>
      </p:sp>
      <p:sp>
        <p:nvSpPr>
          <p:cNvPr id="68" name="line-dot-chart_64739"/>
          <p:cNvSpPr>
            <a:spLocks noChangeAspect="1"/>
          </p:cNvSpPr>
          <p:nvPr/>
        </p:nvSpPr>
        <p:spPr bwMode="auto">
          <a:xfrm>
            <a:off x="5426874" y="4841376"/>
            <a:ext cx="360000" cy="360000"/>
          </a:xfrm>
          <a:custGeom>
            <a:avLst/>
            <a:gdLst>
              <a:gd name="connsiteX0" fmla="*/ 556672 w 608415"/>
              <a:gd name="connsiteY0" fmla="*/ 135486 h 607498"/>
              <a:gd name="connsiteX1" fmla="*/ 600088 w 608415"/>
              <a:gd name="connsiteY1" fmla="*/ 178963 h 607498"/>
              <a:gd name="connsiteX2" fmla="*/ 559149 w 608415"/>
              <a:gd name="connsiteY2" fmla="*/ 222309 h 607498"/>
              <a:gd name="connsiteX3" fmla="*/ 464886 w 608415"/>
              <a:gd name="connsiteY3" fmla="*/ 343757 h 607498"/>
              <a:gd name="connsiteX4" fmla="*/ 465146 w 608415"/>
              <a:gd name="connsiteY4" fmla="*/ 348443 h 607498"/>
              <a:gd name="connsiteX5" fmla="*/ 421730 w 608415"/>
              <a:gd name="connsiteY5" fmla="*/ 391790 h 607498"/>
              <a:gd name="connsiteX6" fmla="*/ 379879 w 608415"/>
              <a:gd name="connsiteY6" fmla="*/ 360419 h 607498"/>
              <a:gd name="connsiteX7" fmla="*/ 286137 w 608415"/>
              <a:gd name="connsiteY7" fmla="*/ 308091 h 607498"/>
              <a:gd name="connsiteX8" fmla="*/ 266971 w 608415"/>
              <a:gd name="connsiteY8" fmla="*/ 311345 h 607498"/>
              <a:gd name="connsiteX9" fmla="*/ 189657 w 608415"/>
              <a:gd name="connsiteY9" fmla="*/ 396085 h 607498"/>
              <a:gd name="connsiteX10" fmla="*/ 189917 w 608415"/>
              <a:gd name="connsiteY10" fmla="*/ 400511 h 607498"/>
              <a:gd name="connsiteX11" fmla="*/ 146371 w 608415"/>
              <a:gd name="connsiteY11" fmla="*/ 443857 h 607498"/>
              <a:gd name="connsiteX12" fmla="*/ 102955 w 608415"/>
              <a:gd name="connsiteY12" fmla="*/ 400511 h 607498"/>
              <a:gd name="connsiteX13" fmla="*/ 145198 w 608415"/>
              <a:gd name="connsiteY13" fmla="*/ 357165 h 607498"/>
              <a:gd name="connsiteX14" fmla="*/ 225771 w 608415"/>
              <a:gd name="connsiteY14" fmla="*/ 268780 h 607498"/>
              <a:gd name="connsiteX15" fmla="*/ 225771 w 608415"/>
              <a:gd name="connsiteY15" fmla="*/ 267999 h 607498"/>
              <a:gd name="connsiteX16" fmla="*/ 269318 w 608415"/>
              <a:gd name="connsiteY16" fmla="*/ 224652 h 607498"/>
              <a:gd name="connsiteX17" fmla="*/ 310387 w 608415"/>
              <a:gd name="connsiteY17" fmla="*/ 254070 h 607498"/>
              <a:gd name="connsiteX18" fmla="*/ 406606 w 608415"/>
              <a:gd name="connsiteY18" fmla="*/ 307700 h 607498"/>
              <a:gd name="connsiteX19" fmla="*/ 420166 w 608415"/>
              <a:gd name="connsiteY19" fmla="*/ 305097 h 607498"/>
              <a:gd name="connsiteX20" fmla="*/ 513647 w 608415"/>
              <a:gd name="connsiteY20" fmla="*/ 184560 h 607498"/>
              <a:gd name="connsiteX21" fmla="*/ 513256 w 608415"/>
              <a:gd name="connsiteY21" fmla="*/ 178963 h 607498"/>
              <a:gd name="connsiteX22" fmla="*/ 556672 w 608415"/>
              <a:gd name="connsiteY22" fmla="*/ 135486 h 607498"/>
              <a:gd name="connsiteX23" fmla="*/ 0 w 608415"/>
              <a:gd name="connsiteY23" fmla="*/ 0 h 607498"/>
              <a:gd name="connsiteX24" fmla="*/ 69485 w 608415"/>
              <a:gd name="connsiteY24" fmla="*/ 0 h 607498"/>
              <a:gd name="connsiteX25" fmla="*/ 69485 w 608415"/>
              <a:gd name="connsiteY25" fmla="*/ 537988 h 607498"/>
              <a:gd name="connsiteX26" fmla="*/ 608415 w 608415"/>
              <a:gd name="connsiteY26" fmla="*/ 537988 h 607498"/>
              <a:gd name="connsiteX27" fmla="*/ 608415 w 608415"/>
              <a:gd name="connsiteY27" fmla="*/ 607498 h 607498"/>
              <a:gd name="connsiteX28" fmla="*/ 0 w 608415"/>
              <a:gd name="connsiteY28" fmla="*/ 607498 h 607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8415" h="607498">
                <a:moveTo>
                  <a:pt x="556672" y="135486"/>
                </a:moveTo>
                <a:cubicBezTo>
                  <a:pt x="580662" y="135486"/>
                  <a:pt x="600088" y="155012"/>
                  <a:pt x="600088" y="178963"/>
                </a:cubicBezTo>
                <a:cubicBezTo>
                  <a:pt x="600088" y="202003"/>
                  <a:pt x="581965" y="221007"/>
                  <a:pt x="559149" y="222309"/>
                </a:cubicBezTo>
                <a:lnTo>
                  <a:pt x="464886" y="343757"/>
                </a:lnTo>
                <a:cubicBezTo>
                  <a:pt x="465016" y="345319"/>
                  <a:pt x="465146" y="346881"/>
                  <a:pt x="465146" y="348443"/>
                </a:cubicBezTo>
                <a:cubicBezTo>
                  <a:pt x="465146" y="372394"/>
                  <a:pt x="445590" y="391790"/>
                  <a:pt x="421730" y="391790"/>
                </a:cubicBezTo>
                <a:cubicBezTo>
                  <a:pt x="401782" y="391790"/>
                  <a:pt x="385094" y="378642"/>
                  <a:pt x="379879" y="360419"/>
                </a:cubicBezTo>
                <a:lnTo>
                  <a:pt x="286137" y="308091"/>
                </a:lnTo>
                <a:cubicBezTo>
                  <a:pt x="280139" y="310564"/>
                  <a:pt x="273490" y="311735"/>
                  <a:pt x="266971" y="311345"/>
                </a:cubicBezTo>
                <a:lnTo>
                  <a:pt x="189657" y="396085"/>
                </a:lnTo>
                <a:cubicBezTo>
                  <a:pt x="189787" y="397517"/>
                  <a:pt x="189917" y="398949"/>
                  <a:pt x="189917" y="400511"/>
                </a:cubicBezTo>
                <a:cubicBezTo>
                  <a:pt x="189917" y="424462"/>
                  <a:pt x="170361" y="443857"/>
                  <a:pt x="146371" y="443857"/>
                </a:cubicBezTo>
                <a:cubicBezTo>
                  <a:pt x="122512" y="443857"/>
                  <a:pt x="102955" y="424462"/>
                  <a:pt x="102955" y="400511"/>
                </a:cubicBezTo>
                <a:cubicBezTo>
                  <a:pt x="102955" y="376950"/>
                  <a:pt x="121860" y="357815"/>
                  <a:pt x="145198" y="357165"/>
                </a:cubicBezTo>
                <a:lnTo>
                  <a:pt x="225771" y="268780"/>
                </a:lnTo>
                <a:cubicBezTo>
                  <a:pt x="225771" y="268519"/>
                  <a:pt x="225771" y="268259"/>
                  <a:pt x="225771" y="267999"/>
                </a:cubicBezTo>
                <a:cubicBezTo>
                  <a:pt x="225771" y="244047"/>
                  <a:pt x="245328" y="224652"/>
                  <a:pt x="269318" y="224652"/>
                </a:cubicBezTo>
                <a:cubicBezTo>
                  <a:pt x="288353" y="224652"/>
                  <a:pt x="304650" y="236758"/>
                  <a:pt x="310387" y="254070"/>
                </a:cubicBezTo>
                <a:lnTo>
                  <a:pt x="406606" y="307700"/>
                </a:lnTo>
                <a:cubicBezTo>
                  <a:pt x="410909" y="306138"/>
                  <a:pt x="415472" y="305227"/>
                  <a:pt x="420166" y="305097"/>
                </a:cubicBezTo>
                <a:lnTo>
                  <a:pt x="513647" y="184560"/>
                </a:lnTo>
                <a:cubicBezTo>
                  <a:pt x="513386" y="182738"/>
                  <a:pt x="513256" y="180785"/>
                  <a:pt x="513256" y="178963"/>
                </a:cubicBezTo>
                <a:cubicBezTo>
                  <a:pt x="513256" y="155012"/>
                  <a:pt x="532682" y="135486"/>
                  <a:pt x="556672" y="135486"/>
                </a:cubicBezTo>
                <a:close/>
                <a:moveTo>
                  <a:pt x="0" y="0"/>
                </a:moveTo>
                <a:lnTo>
                  <a:pt x="69485" y="0"/>
                </a:lnTo>
                <a:lnTo>
                  <a:pt x="69485" y="537988"/>
                </a:lnTo>
                <a:lnTo>
                  <a:pt x="608415" y="537988"/>
                </a:lnTo>
                <a:lnTo>
                  <a:pt x="608415" y="607498"/>
                </a:lnTo>
                <a:lnTo>
                  <a:pt x="0" y="607498"/>
                </a:lnTo>
                <a:close/>
              </a:path>
            </a:pathLst>
          </a:custGeom>
          <a:solidFill>
            <a:schemeClr val="bg1"/>
          </a:solidFill>
          <a:ln>
            <a:noFill/>
          </a:ln>
        </p:spPr>
      </p:sp>
      <p:sp>
        <p:nvSpPr>
          <p:cNvPr id="69" name="target_126420"/>
          <p:cNvSpPr>
            <a:spLocks noChangeAspect="1"/>
          </p:cNvSpPr>
          <p:nvPr/>
        </p:nvSpPr>
        <p:spPr bwMode="auto">
          <a:xfrm>
            <a:off x="8999926" y="1201479"/>
            <a:ext cx="360000" cy="360000"/>
          </a:xfrm>
          <a:custGeom>
            <a:avLst/>
            <a:gdLst>
              <a:gd name="connsiteX0" fmla="*/ 290910 w 605702"/>
              <a:gd name="connsiteY0" fmla="*/ 156336 h 604568"/>
              <a:gd name="connsiteX1" fmla="*/ 335849 w 605702"/>
              <a:gd name="connsiteY1" fmla="*/ 164992 h 604568"/>
              <a:gd name="connsiteX2" fmla="*/ 288310 w 605702"/>
              <a:gd name="connsiteY2" fmla="*/ 212456 h 604568"/>
              <a:gd name="connsiteX3" fmla="*/ 203632 w 605702"/>
              <a:gd name="connsiteY3" fmla="*/ 244717 h 604568"/>
              <a:gd name="connsiteX4" fmla="*/ 203632 w 605702"/>
              <a:gd name="connsiteY4" fmla="*/ 401388 h 604568"/>
              <a:gd name="connsiteX5" fmla="*/ 360547 w 605702"/>
              <a:gd name="connsiteY5" fmla="*/ 401388 h 604568"/>
              <a:gd name="connsiteX6" fmla="*/ 392859 w 605702"/>
              <a:gd name="connsiteY6" fmla="*/ 316749 h 604568"/>
              <a:gd name="connsiteX7" fmla="*/ 440397 w 605702"/>
              <a:gd name="connsiteY7" fmla="*/ 269284 h 604568"/>
              <a:gd name="connsiteX8" fmla="*/ 400287 w 605702"/>
              <a:gd name="connsiteY8" fmla="*/ 441065 h 604568"/>
              <a:gd name="connsiteX9" fmla="*/ 163892 w 605702"/>
              <a:gd name="connsiteY9" fmla="*/ 441065 h 604568"/>
              <a:gd name="connsiteX10" fmla="*/ 163892 w 605702"/>
              <a:gd name="connsiteY10" fmla="*/ 205040 h 604568"/>
              <a:gd name="connsiteX11" fmla="*/ 290910 w 605702"/>
              <a:gd name="connsiteY11" fmla="*/ 156336 h 604568"/>
              <a:gd name="connsiteX12" fmla="*/ 246542 w 605702"/>
              <a:gd name="connsiteY12" fmla="*/ 43775 h 604568"/>
              <a:gd name="connsiteX13" fmla="*/ 422196 w 605702"/>
              <a:gd name="connsiteY13" fmla="*/ 78723 h 604568"/>
              <a:gd name="connsiteX14" fmla="*/ 376794 w 605702"/>
              <a:gd name="connsiteY14" fmla="*/ 124054 h 604568"/>
              <a:gd name="connsiteX15" fmla="*/ 126109 w 605702"/>
              <a:gd name="connsiteY15" fmla="*/ 167345 h 604568"/>
              <a:gd name="connsiteX16" fmla="*/ 126109 w 605702"/>
              <a:gd name="connsiteY16" fmla="*/ 478820 h 604568"/>
              <a:gd name="connsiteX17" fmla="*/ 438073 w 605702"/>
              <a:gd name="connsiteY17" fmla="*/ 478820 h 604568"/>
              <a:gd name="connsiteX18" fmla="*/ 481432 w 605702"/>
              <a:gd name="connsiteY18" fmla="*/ 228527 h 604568"/>
              <a:gd name="connsiteX19" fmla="*/ 526741 w 605702"/>
              <a:gd name="connsiteY19" fmla="*/ 183011 h 604568"/>
              <a:gd name="connsiteX20" fmla="*/ 481432 w 605702"/>
              <a:gd name="connsiteY20" fmla="*/ 522111 h 604568"/>
              <a:gd name="connsiteX21" fmla="*/ 82657 w 605702"/>
              <a:gd name="connsiteY21" fmla="*/ 522111 h 604568"/>
              <a:gd name="connsiteX22" fmla="*/ 82657 w 605702"/>
              <a:gd name="connsiteY22" fmla="*/ 123961 h 604568"/>
              <a:gd name="connsiteX23" fmla="*/ 246542 w 605702"/>
              <a:gd name="connsiteY23" fmla="*/ 43775 h 604568"/>
              <a:gd name="connsiteX24" fmla="*/ 536061 w 605702"/>
              <a:gd name="connsiteY24" fmla="*/ 0 h 604568"/>
              <a:gd name="connsiteX25" fmla="*/ 544232 w 605702"/>
              <a:gd name="connsiteY25" fmla="*/ 61368 h 604568"/>
              <a:gd name="connsiteX26" fmla="*/ 605702 w 605702"/>
              <a:gd name="connsiteY26" fmla="*/ 69526 h 604568"/>
              <a:gd name="connsiteX27" fmla="*/ 524361 w 605702"/>
              <a:gd name="connsiteY27" fmla="*/ 150732 h 604568"/>
              <a:gd name="connsiteX28" fmla="*/ 498361 w 605702"/>
              <a:gd name="connsiteY28" fmla="*/ 147302 h 604568"/>
              <a:gd name="connsiteX29" fmla="*/ 337721 w 605702"/>
              <a:gd name="connsiteY29" fmla="*/ 307767 h 604568"/>
              <a:gd name="connsiteX30" fmla="*/ 339764 w 605702"/>
              <a:gd name="connsiteY30" fmla="*/ 323063 h 604568"/>
              <a:gd name="connsiteX31" fmla="*/ 282101 w 605702"/>
              <a:gd name="connsiteY31" fmla="*/ 380630 h 604568"/>
              <a:gd name="connsiteX32" fmla="*/ 224437 w 605702"/>
              <a:gd name="connsiteY32" fmla="*/ 323063 h 604568"/>
              <a:gd name="connsiteX33" fmla="*/ 282101 w 605702"/>
              <a:gd name="connsiteY33" fmla="*/ 265495 h 604568"/>
              <a:gd name="connsiteX34" fmla="*/ 297422 w 605702"/>
              <a:gd name="connsiteY34" fmla="*/ 267535 h 604568"/>
              <a:gd name="connsiteX35" fmla="*/ 458155 w 605702"/>
              <a:gd name="connsiteY35" fmla="*/ 107162 h 604568"/>
              <a:gd name="connsiteX36" fmla="*/ 454719 w 605702"/>
              <a:gd name="connsiteY36" fmla="*/ 81206 h 60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5702" h="604568">
                <a:moveTo>
                  <a:pt x="290910" y="156336"/>
                </a:moveTo>
                <a:cubicBezTo>
                  <a:pt x="306137" y="157147"/>
                  <a:pt x="321272" y="160032"/>
                  <a:pt x="335849" y="164992"/>
                </a:cubicBezTo>
                <a:lnTo>
                  <a:pt x="288310" y="212456"/>
                </a:lnTo>
                <a:cubicBezTo>
                  <a:pt x="257856" y="210695"/>
                  <a:pt x="226844" y="221449"/>
                  <a:pt x="203632" y="244717"/>
                </a:cubicBezTo>
                <a:cubicBezTo>
                  <a:pt x="160271" y="287918"/>
                  <a:pt x="160271" y="358187"/>
                  <a:pt x="203632" y="401388"/>
                </a:cubicBezTo>
                <a:cubicBezTo>
                  <a:pt x="246900" y="444680"/>
                  <a:pt x="317279" y="444680"/>
                  <a:pt x="360547" y="401388"/>
                </a:cubicBezTo>
                <a:cubicBezTo>
                  <a:pt x="383852" y="378211"/>
                  <a:pt x="394623" y="347156"/>
                  <a:pt x="392859" y="316749"/>
                </a:cubicBezTo>
                <a:lnTo>
                  <a:pt x="440397" y="269284"/>
                </a:lnTo>
                <a:cubicBezTo>
                  <a:pt x="460267" y="327595"/>
                  <a:pt x="446897" y="394620"/>
                  <a:pt x="400287" y="441065"/>
                </a:cubicBezTo>
                <a:cubicBezTo>
                  <a:pt x="335106" y="506236"/>
                  <a:pt x="229073" y="506236"/>
                  <a:pt x="163892" y="441065"/>
                </a:cubicBezTo>
                <a:cubicBezTo>
                  <a:pt x="98619" y="375987"/>
                  <a:pt x="98619" y="270118"/>
                  <a:pt x="163892" y="205040"/>
                </a:cubicBezTo>
                <a:cubicBezTo>
                  <a:pt x="198711" y="170137"/>
                  <a:pt x="245228" y="153902"/>
                  <a:pt x="290910" y="156336"/>
                </a:cubicBezTo>
                <a:close/>
                <a:moveTo>
                  <a:pt x="246542" y="43775"/>
                </a:moveTo>
                <a:cubicBezTo>
                  <a:pt x="306463" y="36243"/>
                  <a:pt x="368345" y="47900"/>
                  <a:pt x="422196" y="78723"/>
                </a:cubicBezTo>
                <a:lnTo>
                  <a:pt x="376794" y="124054"/>
                </a:lnTo>
                <a:cubicBezTo>
                  <a:pt x="294811" y="85305"/>
                  <a:pt x="193980" y="99581"/>
                  <a:pt x="126109" y="167345"/>
                </a:cubicBezTo>
                <a:cubicBezTo>
                  <a:pt x="39948" y="253371"/>
                  <a:pt x="39948" y="392793"/>
                  <a:pt x="126109" y="478820"/>
                </a:cubicBezTo>
                <a:cubicBezTo>
                  <a:pt x="212271" y="564846"/>
                  <a:pt x="351912" y="564846"/>
                  <a:pt x="438073" y="478820"/>
                </a:cubicBezTo>
                <a:cubicBezTo>
                  <a:pt x="505944" y="411055"/>
                  <a:pt x="520428" y="310382"/>
                  <a:pt x="481432" y="228527"/>
                </a:cubicBezTo>
                <a:lnTo>
                  <a:pt x="526741" y="183011"/>
                </a:lnTo>
                <a:cubicBezTo>
                  <a:pt x="588484" y="290544"/>
                  <a:pt x="573350" y="430244"/>
                  <a:pt x="481432" y="522111"/>
                </a:cubicBezTo>
                <a:cubicBezTo>
                  <a:pt x="371316" y="632054"/>
                  <a:pt x="192866" y="632054"/>
                  <a:pt x="82657" y="522111"/>
                </a:cubicBezTo>
                <a:cubicBezTo>
                  <a:pt x="-27552" y="412168"/>
                  <a:pt x="-27552" y="233997"/>
                  <a:pt x="82657" y="123961"/>
                </a:cubicBezTo>
                <a:cubicBezTo>
                  <a:pt x="128662" y="78028"/>
                  <a:pt x="186622" y="51307"/>
                  <a:pt x="246542" y="43775"/>
                </a:cubicBezTo>
                <a:close/>
                <a:moveTo>
                  <a:pt x="536061" y="0"/>
                </a:moveTo>
                <a:lnTo>
                  <a:pt x="544232" y="61368"/>
                </a:lnTo>
                <a:lnTo>
                  <a:pt x="605702" y="69526"/>
                </a:lnTo>
                <a:lnTo>
                  <a:pt x="524361" y="150732"/>
                </a:lnTo>
                <a:lnTo>
                  <a:pt x="498361" y="147302"/>
                </a:lnTo>
                <a:lnTo>
                  <a:pt x="337721" y="307767"/>
                </a:lnTo>
                <a:cubicBezTo>
                  <a:pt x="339021" y="312588"/>
                  <a:pt x="339764" y="317779"/>
                  <a:pt x="339764" y="323063"/>
                </a:cubicBezTo>
                <a:cubicBezTo>
                  <a:pt x="339764" y="354859"/>
                  <a:pt x="313950" y="380630"/>
                  <a:pt x="282101" y="380630"/>
                </a:cubicBezTo>
                <a:cubicBezTo>
                  <a:pt x="250251" y="380630"/>
                  <a:pt x="224437" y="354859"/>
                  <a:pt x="224437" y="323063"/>
                </a:cubicBezTo>
                <a:cubicBezTo>
                  <a:pt x="224437" y="291266"/>
                  <a:pt x="250251" y="265495"/>
                  <a:pt x="282101" y="265495"/>
                </a:cubicBezTo>
                <a:cubicBezTo>
                  <a:pt x="287393" y="265495"/>
                  <a:pt x="292500" y="266237"/>
                  <a:pt x="297422" y="267535"/>
                </a:cubicBezTo>
                <a:lnTo>
                  <a:pt x="458155" y="107162"/>
                </a:lnTo>
                <a:lnTo>
                  <a:pt x="454719" y="81206"/>
                </a:lnTo>
                <a:close/>
              </a:path>
            </a:pathLst>
          </a:custGeom>
          <a:solidFill>
            <a:schemeClr val="bg1"/>
          </a:solidFill>
          <a:ln>
            <a:noFill/>
          </a:ln>
        </p:spPr>
      </p:sp>
      <p:sp>
        <p:nvSpPr>
          <p:cNvPr id="31" name="标题 1"/>
          <p:cNvSpPr txBox="1">
            <a:spLocks/>
          </p:cNvSpPr>
          <p:nvPr/>
        </p:nvSpPr>
        <p:spPr>
          <a:xfrm>
            <a:off x="163773" y="13648"/>
            <a:ext cx="1902173"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多重共线性</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1159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a:xfrm>
            <a:off x="745706" y="1310251"/>
            <a:ext cx="10722951" cy="827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íSļíḍè">
            <a:extLst>
              <a:ext uri="{FF2B5EF4-FFF2-40B4-BE49-F238E27FC236}">
                <a16:creationId xmlns:a16="http://schemas.microsoft.com/office/drawing/2014/main" id="{B11CFFDF-207D-4530-BD73-D32681679C7B}"/>
              </a:ext>
            </a:extLst>
          </p:cNvPr>
          <p:cNvGrpSpPr/>
          <p:nvPr/>
        </p:nvGrpSpPr>
        <p:grpSpPr>
          <a:xfrm>
            <a:off x="845895" y="2705711"/>
            <a:ext cx="2821112" cy="733561"/>
            <a:chOff x="6542456" y="2538535"/>
            <a:chExt cx="2821112" cy="733561"/>
          </a:xfrm>
        </p:grpSpPr>
        <p:sp>
          <p:nvSpPr>
            <p:cNvPr id="42" name="íṡ1íḍê">
              <a:extLst>
                <a:ext uri="{FF2B5EF4-FFF2-40B4-BE49-F238E27FC236}">
                  <a16:creationId xmlns:a16="http://schemas.microsoft.com/office/drawing/2014/main" id="{AD79562A-564A-4734-A742-EC1BE24A6068}"/>
                </a:ext>
              </a:extLst>
            </p:cNvPr>
            <p:cNvSpPr/>
            <p:nvPr/>
          </p:nvSpPr>
          <p:spPr>
            <a:xfrm>
              <a:off x="6542456" y="2550038"/>
              <a:ext cx="537820" cy="537824"/>
            </a:xfrm>
            <a:prstGeom prst="ellipse">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10000"/>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dirty="0">
                  <a:latin typeface="Impact" panose="020B0806030902050204" pitchFamily="34" charset="0"/>
                </a:rPr>
                <a:t>01</a:t>
              </a:r>
              <a:endParaRPr lang="zh-CN" altLang="en-US" dirty="0">
                <a:latin typeface="Impact" panose="020B0806030902050204" pitchFamily="34" charset="0"/>
              </a:endParaRPr>
            </a:p>
          </p:txBody>
        </p:sp>
        <p:sp>
          <p:nvSpPr>
            <p:cNvPr id="44" name="ïṣ1ïďè">
              <a:extLst>
                <a:ext uri="{FF2B5EF4-FFF2-40B4-BE49-F238E27FC236}">
                  <a16:creationId xmlns:a16="http://schemas.microsoft.com/office/drawing/2014/main" id="{0AF32B9C-0CA5-48BC-B1DF-EC5BF27E1326}"/>
                </a:ext>
              </a:extLst>
            </p:cNvPr>
            <p:cNvSpPr/>
            <p:nvPr/>
          </p:nvSpPr>
          <p:spPr bwMode="auto">
            <a:xfrm>
              <a:off x="7176803" y="2538535"/>
              <a:ext cx="2186765" cy="733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zh-CN" altLang="zh-CN" dirty="0"/>
                <a:t>在岭回归的计算中，假定设计矩阵</a:t>
              </a:r>
              <a:r>
                <a:rPr lang="en-US" altLang="zh-CN" i="1" dirty="0"/>
                <a:t>X</a:t>
              </a:r>
              <a:r>
                <a:rPr lang="zh-CN" altLang="zh-CN" dirty="0"/>
                <a:t>已经中心化和标准化，这样可以直接</a:t>
              </a:r>
              <a:r>
                <a:rPr lang="zh-CN" altLang="zh-CN" dirty="0">
                  <a:solidFill>
                    <a:schemeClr val="accent2"/>
                  </a:solidFill>
                </a:rPr>
                <a:t>比较标准化岭回归系数</a:t>
              </a:r>
              <a:r>
                <a:rPr lang="zh-CN" altLang="zh-CN" dirty="0"/>
                <a:t>的大小，可以剔除掉标准化岭回归系数比较</a:t>
              </a:r>
              <a:r>
                <a:rPr lang="zh-CN" altLang="zh-CN" dirty="0">
                  <a:solidFill>
                    <a:schemeClr val="accent2"/>
                  </a:solidFill>
                </a:rPr>
                <a:t>稳定且绝对值很小</a:t>
              </a:r>
              <a:r>
                <a:rPr lang="zh-CN" altLang="zh-CN" dirty="0"/>
                <a:t>的变量。</a:t>
              </a:r>
              <a:endParaRPr lang="en-US" altLang="zh-CN" dirty="0"/>
            </a:p>
          </p:txBody>
        </p:sp>
      </p:grpSp>
      <p:grpSp>
        <p:nvGrpSpPr>
          <p:cNvPr id="7" name="iṩļïde">
            <a:extLst>
              <a:ext uri="{FF2B5EF4-FFF2-40B4-BE49-F238E27FC236}">
                <a16:creationId xmlns:a16="http://schemas.microsoft.com/office/drawing/2014/main" id="{ED06A26A-4DF2-4D2F-84F1-77A9E2E9CDF6}"/>
              </a:ext>
            </a:extLst>
          </p:cNvPr>
          <p:cNvGrpSpPr/>
          <p:nvPr/>
        </p:nvGrpSpPr>
        <p:grpSpPr>
          <a:xfrm>
            <a:off x="4485094" y="2717214"/>
            <a:ext cx="2951236" cy="738576"/>
            <a:chOff x="6542456" y="3650075"/>
            <a:chExt cx="2951236" cy="738576"/>
          </a:xfrm>
        </p:grpSpPr>
        <p:sp>
          <p:nvSpPr>
            <p:cNvPr id="38" name="ïṡľîḓè">
              <a:extLst>
                <a:ext uri="{FF2B5EF4-FFF2-40B4-BE49-F238E27FC236}">
                  <a16:creationId xmlns:a16="http://schemas.microsoft.com/office/drawing/2014/main" id="{51E674FE-6D75-4CBE-8BA7-659DAFB279DB}"/>
                </a:ext>
              </a:extLst>
            </p:cNvPr>
            <p:cNvSpPr/>
            <p:nvPr/>
          </p:nvSpPr>
          <p:spPr>
            <a:xfrm>
              <a:off x="6542456" y="3650075"/>
              <a:ext cx="537820" cy="53782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10000"/>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dirty="0">
                  <a:latin typeface="Impact" panose="020B0806030902050204" pitchFamily="34" charset="0"/>
                </a:rPr>
                <a:t>02</a:t>
              </a:r>
              <a:endParaRPr lang="zh-CN" altLang="en-US" dirty="0">
                <a:latin typeface="Impact" panose="020B0806030902050204" pitchFamily="34" charset="0"/>
              </a:endParaRPr>
            </a:p>
          </p:txBody>
        </p:sp>
        <p:sp>
          <p:nvSpPr>
            <p:cNvPr id="40" name="íṩlîḋé">
              <a:extLst>
                <a:ext uri="{FF2B5EF4-FFF2-40B4-BE49-F238E27FC236}">
                  <a16:creationId xmlns:a16="http://schemas.microsoft.com/office/drawing/2014/main" id="{BBB3B7C6-90B4-4EB0-BC5A-8C9D86C53B23}"/>
                </a:ext>
              </a:extLst>
            </p:cNvPr>
            <p:cNvSpPr/>
            <p:nvPr/>
          </p:nvSpPr>
          <p:spPr bwMode="auto">
            <a:xfrm>
              <a:off x="7176803" y="3655090"/>
              <a:ext cx="2316889" cy="733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zh-CN" altLang="zh-CN" dirty="0"/>
                <a:t>当</a:t>
              </a:r>
              <a:r>
                <a:rPr lang="en-US" altLang="zh-CN" i="1" dirty="0"/>
                <a:t>k</a:t>
              </a:r>
              <a:r>
                <a:rPr lang="zh-CN" altLang="zh-CN" dirty="0"/>
                <a:t>值较小时，标准化岭回归系数的绝对值并不会很小但是会不稳定，因此</a:t>
              </a:r>
              <a:r>
                <a:rPr lang="zh-CN" altLang="zh-CN" dirty="0">
                  <a:solidFill>
                    <a:schemeClr val="accent2"/>
                  </a:solidFill>
                </a:rPr>
                <a:t>随着</a:t>
              </a:r>
              <a:r>
                <a:rPr lang="en-US" altLang="zh-CN" i="1" dirty="0">
                  <a:solidFill>
                    <a:schemeClr val="accent2"/>
                  </a:solidFill>
                </a:rPr>
                <a:t>k</a:t>
              </a:r>
              <a:r>
                <a:rPr lang="zh-CN" altLang="zh-CN" dirty="0">
                  <a:solidFill>
                    <a:schemeClr val="accent2"/>
                  </a:solidFill>
                </a:rPr>
                <a:t>的增加会迅速趋于</a:t>
              </a:r>
              <a:r>
                <a:rPr lang="en-US" altLang="zh-CN" dirty="0">
                  <a:solidFill>
                    <a:schemeClr val="accent2"/>
                  </a:solidFill>
                </a:rPr>
                <a:t>0</a:t>
              </a:r>
              <a:r>
                <a:rPr lang="zh-CN" altLang="zh-CN" dirty="0"/>
                <a:t>，这样的岭回归系数并不稳定，也可以予以剔除。</a:t>
              </a:r>
              <a:endParaRPr lang="en-US" altLang="zh-CN" dirty="0"/>
            </a:p>
          </p:txBody>
        </p:sp>
      </p:grpSp>
      <p:grpSp>
        <p:nvGrpSpPr>
          <p:cNvPr id="8" name="íslîde">
            <a:extLst>
              <a:ext uri="{FF2B5EF4-FFF2-40B4-BE49-F238E27FC236}">
                <a16:creationId xmlns:a16="http://schemas.microsoft.com/office/drawing/2014/main" id="{02E53B8D-AA78-42BA-A6E1-8F8DE32F072F}"/>
              </a:ext>
            </a:extLst>
          </p:cNvPr>
          <p:cNvGrpSpPr/>
          <p:nvPr/>
        </p:nvGrpSpPr>
        <p:grpSpPr>
          <a:xfrm>
            <a:off x="8245464" y="2722229"/>
            <a:ext cx="3330746" cy="733561"/>
            <a:chOff x="6542456" y="5264663"/>
            <a:chExt cx="3330746" cy="733561"/>
          </a:xfrm>
        </p:grpSpPr>
        <p:sp>
          <p:nvSpPr>
            <p:cNvPr id="34" name="îśļíḍe">
              <a:extLst>
                <a:ext uri="{FF2B5EF4-FFF2-40B4-BE49-F238E27FC236}">
                  <a16:creationId xmlns:a16="http://schemas.microsoft.com/office/drawing/2014/main" id="{5B3DE322-9123-45DC-BA59-DCE9E27E6CF1}"/>
                </a:ext>
              </a:extLst>
            </p:cNvPr>
            <p:cNvSpPr/>
            <p:nvPr/>
          </p:nvSpPr>
          <p:spPr>
            <a:xfrm>
              <a:off x="6542456" y="5264663"/>
              <a:ext cx="537820" cy="537824"/>
            </a:xfrm>
            <a:prstGeom prst="ellipse">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77500" lnSpcReduction="20000"/>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dirty="0">
                  <a:latin typeface="Impact" panose="020B0806030902050204" pitchFamily="34" charset="0"/>
                </a:rPr>
                <a:t>03</a:t>
              </a:r>
              <a:endParaRPr lang="zh-CN" altLang="en-US" dirty="0">
                <a:latin typeface="Impact" panose="020B0806030902050204" pitchFamily="34" charset="0"/>
              </a:endParaRPr>
            </a:p>
          </p:txBody>
        </p:sp>
        <p:sp>
          <p:nvSpPr>
            <p:cNvPr id="36" name="ïśļiḍè">
              <a:extLst>
                <a:ext uri="{FF2B5EF4-FFF2-40B4-BE49-F238E27FC236}">
                  <a16:creationId xmlns:a16="http://schemas.microsoft.com/office/drawing/2014/main" id="{BA112598-03A1-473C-93E8-8B92A5BAE8B7}"/>
                </a:ext>
              </a:extLst>
            </p:cNvPr>
            <p:cNvSpPr/>
            <p:nvPr/>
          </p:nvSpPr>
          <p:spPr bwMode="auto">
            <a:xfrm>
              <a:off x="7269024" y="5264663"/>
              <a:ext cx="2604178" cy="733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zh-CN" altLang="zh-CN" dirty="0"/>
                <a:t>删除标准化岭回归系数很不稳定的自变量，若有若干个岭回归系数不稳定，究竟剔除哪个或者哪几个，并无一般原则可循，需要根据剔除某个变量后重新进行</a:t>
              </a:r>
              <a:r>
                <a:rPr lang="zh-CN" altLang="zh-CN" dirty="0">
                  <a:solidFill>
                    <a:schemeClr val="accent2"/>
                  </a:solidFill>
                </a:rPr>
                <a:t>岭回归分析</a:t>
              </a:r>
              <a:r>
                <a:rPr lang="zh-CN" altLang="zh-CN" dirty="0"/>
                <a:t>的效果来确定。</a:t>
              </a:r>
              <a:endParaRPr lang="en-US" altLang="zh-CN" dirty="0"/>
            </a:p>
          </p:txBody>
        </p:sp>
      </p:grpSp>
      <p:cxnSp>
        <p:nvCxnSpPr>
          <p:cNvPr id="11" name="直接连接符 10">
            <a:extLst>
              <a:ext uri="{FF2B5EF4-FFF2-40B4-BE49-F238E27FC236}">
                <a16:creationId xmlns:a16="http://schemas.microsoft.com/office/drawing/2014/main" id="{06107ADE-8C39-490E-A972-B5A12D93D0A2}"/>
              </a:ext>
            </a:extLst>
          </p:cNvPr>
          <p:cNvCxnSpPr>
            <a:cxnSpLocks/>
          </p:cNvCxnSpPr>
          <p:nvPr/>
        </p:nvCxnSpPr>
        <p:spPr>
          <a:xfrm>
            <a:off x="665038" y="2270170"/>
            <a:ext cx="10784012" cy="0"/>
          </a:xfrm>
          <a:prstGeom prst="line">
            <a:avLst/>
          </a:prstGeom>
          <a:ln w="9525" cap="rnd">
            <a:solidFill>
              <a:schemeClr val="tx1">
                <a:lumMod val="50000"/>
                <a:lumOff val="5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2" name="íŝļîdê">
            <a:extLst>
              <a:ext uri="{FF2B5EF4-FFF2-40B4-BE49-F238E27FC236}">
                <a16:creationId xmlns:a16="http://schemas.microsoft.com/office/drawing/2014/main" id="{EDB8C9A1-A026-4192-8C06-363CE35CCEAC}"/>
              </a:ext>
            </a:extLst>
          </p:cNvPr>
          <p:cNvSpPr txBox="1"/>
          <p:nvPr/>
        </p:nvSpPr>
        <p:spPr>
          <a:xfrm>
            <a:off x="982663" y="1410254"/>
            <a:ext cx="6151014" cy="702388"/>
          </a:xfrm>
          <a:prstGeom prst="rect">
            <a:avLst/>
          </a:prstGeom>
          <a:noFill/>
        </p:spPr>
        <p:txBody>
          <a:bodyPr wrap="square" lIns="90000" tIns="46800" rIns="90000" bIns="46800" rtlCol="0" anchor="ctr">
            <a:normAutofit/>
          </a:bodyPr>
          <a:lstStyle/>
          <a:p>
            <a:r>
              <a:rPr lang="zh-CN" altLang="zh-CN" dirty="0">
                <a:solidFill>
                  <a:schemeClr val="bg1"/>
                </a:solidFill>
              </a:rPr>
              <a:t>岭回归的一个重要应用是选择变量，选择变量通常的原则</a:t>
            </a:r>
            <a:r>
              <a:rPr lang="zh-CN" altLang="zh-CN" dirty="0" smtClean="0">
                <a:solidFill>
                  <a:schemeClr val="bg1"/>
                </a:solidFill>
              </a:rPr>
              <a:t>是</a:t>
            </a:r>
            <a:r>
              <a:rPr lang="zh-CN" altLang="en-US" dirty="0">
                <a:solidFill>
                  <a:schemeClr val="bg1"/>
                </a:solidFill>
              </a:rPr>
              <a:t>：</a:t>
            </a:r>
            <a:endParaRPr lang="en-US" b="1" dirty="0">
              <a:solidFill>
                <a:schemeClr val="bg1"/>
              </a:solidFill>
            </a:endParaRPr>
          </a:p>
        </p:txBody>
      </p:sp>
      <p:sp>
        <p:nvSpPr>
          <p:cNvPr id="54" name="矩形 53">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55" name="标题 1"/>
          <p:cNvSpPr txBox="1">
            <a:spLocks/>
          </p:cNvSpPr>
          <p:nvPr/>
        </p:nvSpPr>
        <p:spPr>
          <a:xfrm>
            <a:off x="4755670" y="0"/>
            <a:ext cx="2680660" cy="85887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zh-CN" sz="2400" dirty="0"/>
              <a:t>岭回归选择</a:t>
            </a:r>
            <a:r>
              <a:rPr lang="zh-CN" altLang="zh-CN" sz="2400" dirty="0" smtClean="0"/>
              <a:t>变量</a:t>
            </a:r>
            <a:endParaRPr lang="zh-CN" altLang="en-US" sz="2400" dirty="0">
              <a:latin typeface="微软雅黑" panose="020B0503020204020204" pitchFamily="34" charset="-122"/>
              <a:ea typeface="微软雅黑" panose="020B0503020204020204" pitchFamily="34" charset="-122"/>
            </a:endParaRPr>
          </a:p>
        </p:txBody>
      </p:sp>
      <p:sp>
        <p:nvSpPr>
          <p:cNvPr id="56" name="标题 1"/>
          <p:cNvSpPr txBox="1">
            <a:spLocks/>
          </p:cNvSpPr>
          <p:nvPr/>
        </p:nvSpPr>
        <p:spPr>
          <a:xfrm>
            <a:off x="163773" y="13648"/>
            <a:ext cx="1902173"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多重共线性</a:t>
            </a:r>
            <a:endParaRPr lang="zh-CN" altLang="en-US" sz="2400" dirty="0">
              <a:latin typeface="微软雅黑" panose="020B0503020204020204" pitchFamily="34" charset="-122"/>
              <a:ea typeface="微软雅黑" panose="020B0503020204020204" pitchFamily="34" charset="-122"/>
            </a:endParaRPr>
          </a:p>
        </p:txBody>
      </p:sp>
      <p:cxnSp>
        <p:nvCxnSpPr>
          <p:cNvPr id="58" name="直接连接符 57">
            <a:extLst>
              <a:ext uri="{FF2B5EF4-FFF2-40B4-BE49-F238E27FC236}">
                <a16:creationId xmlns:a16="http://schemas.microsoft.com/office/drawing/2014/main" id="{532FA2B5-8AD3-4A5C-94AB-5EFD723670CE}"/>
              </a:ext>
            </a:extLst>
          </p:cNvPr>
          <p:cNvCxnSpPr>
            <a:cxnSpLocks/>
          </p:cNvCxnSpPr>
          <p:nvPr/>
        </p:nvCxnSpPr>
        <p:spPr>
          <a:xfrm>
            <a:off x="4161996" y="2594878"/>
            <a:ext cx="0" cy="3354881"/>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C0134549-E587-4AB2-B036-1A801A523B29}"/>
              </a:ext>
            </a:extLst>
          </p:cNvPr>
          <p:cNvCxnSpPr>
            <a:cxnSpLocks/>
          </p:cNvCxnSpPr>
          <p:nvPr/>
        </p:nvCxnSpPr>
        <p:spPr>
          <a:xfrm>
            <a:off x="7973087" y="2594878"/>
            <a:ext cx="0" cy="3354881"/>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52481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18593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04135" y="2789853"/>
            <a:ext cx="10753725" cy="2645295"/>
            <a:chOff x="719138" y="2117526"/>
            <a:chExt cx="10753725" cy="2645295"/>
          </a:xfrm>
        </p:grpSpPr>
        <p:sp>
          <p:nvSpPr>
            <p:cNvPr id="4" name="ísľíḑé">
              <a:extLst>
                <a:ext uri="{FF2B5EF4-FFF2-40B4-BE49-F238E27FC236}">
                  <a16:creationId xmlns:a16="http://schemas.microsoft.com/office/drawing/2014/main" id="{558775C2-F41F-4C94-9329-CFBC2BEBB30F}"/>
                </a:ext>
              </a:extLst>
            </p:cNvPr>
            <p:cNvSpPr/>
            <p:nvPr/>
          </p:nvSpPr>
          <p:spPr bwMode="auto">
            <a:xfrm>
              <a:off x="719138" y="2117526"/>
              <a:ext cx="10753725" cy="903968"/>
            </a:xfrm>
            <a:prstGeom prst="homePlate">
              <a:avLst>
                <a:gd name="adj" fmla="val 35856"/>
              </a:avLst>
            </a:prstGeom>
            <a:solidFill>
              <a:schemeClr val="tx1">
                <a:lumMod val="20000"/>
                <a:lumOff val="80000"/>
                <a:alpha val="48000"/>
              </a:schemeClr>
            </a:solidFill>
            <a:ln w="25400" algn="ctr">
              <a:noFill/>
              <a:miter lim="800000"/>
              <a:headEnd/>
              <a:tailEnd/>
            </a:ln>
            <a:effectLst/>
          </p:spPr>
          <p:txBody>
            <a:bodyPr wrap="square" lIns="91440" tIns="45720" rIns="91440" bIns="45720" anchor="ctr">
              <a:normAutofit/>
            </a:bodyPr>
            <a:lstStyle/>
            <a:p>
              <a:pPr algn="ctr"/>
              <a:endParaRPr/>
            </a:p>
          </p:txBody>
        </p:sp>
        <p:grpSp>
          <p:nvGrpSpPr>
            <p:cNvPr id="5" name="ïṧļiḍe">
              <a:extLst>
                <a:ext uri="{FF2B5EF4-FFF2-40B4-BE49-F238E27FC236}">
                  <a16:creationId xmlns:a16="http://schemas.microsoft.com/office/drawing/2014/main" id="{6A314EFB-1A54-468F-B2DE-EAE2C4BCA343}"/>
                </a:ext>
              </a:extLst>
            </p:cNvPr>
            <p:cNvGrpSpPr/>
            <p:nvPr/>
          </p:nvGrpSpPr>
          <p:grpSpPr>
            <a:xfrm>
              <a:off x="875999" y="2704072"/>
              <a:ext cx="2321536" cy="2036401"/>
              <a:chOff x="1330885" y="2414349"/>
              <a:chExt cx="2214866" cy="2036401"/>
            </a:xfrm>
          </p:grpSpPr>
          <p:sp>
            <p:nvSpPr>
              <p:cNvPr id="12" name="iŝľíḓê">
                <a:extLst>
                  <a:ext uri="{FF2B5EF4-FFF2-40B4-BE49-F238E27FC236}">
                    <a16:creationId xmlns:a16="http://schemas.microsoft.com/office/drawing/2014/main" id="{65D33F67-31CB-4499-A178-EBC51978DB55}"/>
                  </a:ext>
                </a:extLst>
              </p:cNvPr>
              <p:cNvSpPr/>
              <p:nvPr/>
            </p:nvSpPr>
            <p:spPr bwMode="gray">
              <a:xfrm>
                <a:off x="1330888" y="3069000"/>
                <a:ext cx="2214863" cy="1381750"/>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t">
                <a:normAutofit/>
              </a:bodyPr>
              <a:lstStyle/>
              <a:p>
                <a:pPr>
                  <a:tabLst>
                    <a:tab pos="228594" algn="l"/>
                  </a:tabLst>
                  <a:defRPr/>
                </a:pPr>
                <a:r>
                  <a:rPr lang="zh-CN" altLang="zh-CN" dirty="0" smtClean="0">
                    <a:solidFill>
                      <a:schemeClr val="tx1"/>
                    </a:solidFill>
                  </a:rPr>
                  <a:t>用主成分分析法计算出主成分表达式和主成分得分变量</a:t>
                </a:r>
                <a:r>
                  <a:rPr lang="zh-CN" altLang="en-US" dirty="0" smtClean="0">
                    <a:solidFill>
                      <a:schemeClr val="tx1"/>
                    </a:solidFill>
                  </a:rPr>
                  <a:t>。</a:t>
                </a:r>
                <a:endParaRPr lang="en-US" altLang="zh-CN" sz="1050" dirty="0">
                  <a:solidFill>
                    <a:schemeClr val="tx1"/>
                  </a:solidFill>
                </a:endParaRPr>
              </a:p>
            </p:txBody>
          </p:sp>
          <p:sp>
            <p:nvSpPr>
              <p:cNvPr id="13" name="îṣliďè">
                <a:extLst>
                  <a:ext uri="{FF2B5EF4-FFF2-40B4-BE49-F238E27FC236}">
                    <a16:creationId xmlns:a16="http://schemas.microsoft.com/office/drawing/2014/main" id="{D7F8A300-3FCA-4A2D-A9AF-A5BBE8653376}"/>
                  </a:ext>
                </a:extLst>
              </p:cNvPr>
              <p:cNvSpPr/>
              <p:nvPr/>
            </p:nvSpPr>
            <p:spPr bwMode="gray">
              <a:xfrm>
                <a:off x="1330885" y="2414349"/>
                <a:ext cx="2214866" cy="592537"/>
              </a:xfrm>
              <a:prstGeom prst="rect">
                <a:avLst/>
              </a:prstGeom>
              <a:solidFill>
                <a:schemeClr val="tx1">
                  <a:lumMod val="50000"/>
                  <a:lumOff val="50000"/>
                </a:schemeClr>
              </a:solidFill>
              <a:ln w="19050">
                <a:noFill/>
                <a:miter lim="800000"/>
                <a:headEnd/>
                <a:tailEnd/>
              </a:ln>
              <a:effectLst/>
            </p:spPr>
            <p:style>
              <a:lnRef idx="3">
                <a:schemeClr val="lt1"/>
              </a:lnRef>
              <a:fillRef idx="1">
                <a:schemeClr val="accent1"/>
              </a:fillRef>
              <a:effectRef idx="1">
                <a:schemeClr val="accent1"/>
              </a:effectRef>
              <a:fontRef idx="minor">
                <a:schemeClr val="lt1"/>
              </a:fontRef>
            </p:style>
            <p:txBody>
              <a:bodyPr wrap="square" lIns="91440" tIns="45720" rIns="91440" bIns="45720" anchor="ctr">
                <a:normAutofit/>
              </a:bodyPr>
              <a:lstStyle/>
              <a:p>
                <a:pPr algn="ctr"/>
                <a:r>
                  <a:rPr lang="en-US" altLang="zh-CN" sz="2000" dirty="0" smtClean="0">
                    <a:solidFill>
                      <a:schemeClr val="bg1"/>
                    </a:solidFill>
                  </a:rPr>
                  <a:t>Step 1</a:t>
                </a:r>
                <a:endParaRPr lang="en-US" altLang="zh-CN" sz="2000" dirty="0">
                  <a:solidFill>
                    <a:schemeClr val="bg1"/>
                  </a:solidFill>
                </a:endParaRPr>
              </a:p>
            </p:txBody>
          </p:sp>
        </p:grpSp>
        <p:grpSp>
          <p:nvGrpSpPr>
            <p:cNvPr id="6" name="iśľiḓe">
              <a:extLst>
                <a:ext uri="{FF2B5EF4-FFF2-40B4-BE49-F238E27FC236}">
                  <a16:creationId xmlns:a16="http://schemas.microsoft.com/office/drawing/2014/main" id="{2E480489-FCBD-4657-B8FB-7CF5DA5F17AD}"/>
                </a:ext>
              </a:extLst>
            </p:cNvPr>
            <p:cNvGrpSpPr/>
            <p:nvPr/>
          </p:nvGrpSpPr>
          <p:grpSpPr>
            <a:xfrm>
              <a:off x="3335318" y="2704070"/>
              <a:ext cx="2321536" cy="2036403"/>
              <a:chOff x="392202" y="2414347"/>
              <a:chExt cx="2214866" cy="2036403"/>
            </a:xfrm>
          </p:grpSpPr>
          <p:sp>
            <p:nvSpPr>
              <p:cNvPr id="10" name="i$ľíḋé">
                <a:extLst>
                  <a:ext uri="{FF2B5EF4-FFF2-40B4-BE49-F238E27FC236}">
                    <a16:creationId xmlns:a16="http://schemas.microsoft.com/office/drawing/2014/main" id="{6BF54FA9-8668-44A2-AE2D-1C21B5D4D4F7}"/>
                  </a:ext>
                </a:extLst>
              </p:cNvPr>
              <p:cNvSpPr/>
              <p:nvPr/>
            </p:nvSpPr>
            <p:spPr bwMode="gray">
              <a:xfrm>
                <a:off x="392202" y="3069000"/>
                <a:ext cx="2214866" cy="1381750"/>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t">
                <a:noAutofit/>
              </a:bodyPr>
              <a:lstStyle/>
              <a:p>
                <a:pPr>
                  <a:tabLst>
                    <a:tab pos="228594" algn="l"/>
                  </a:tabLst>
                  <a:defRPr/>
                </a:pPr>
                <a:r>
                  <a:rPr lang="zh-CN" altLang="zh-CN" dirty="0" smtClean="0">
                    <a:solidFill>
                      <a:schemeClr val="tx1"/>
                    </a:solidFill>
                  </a:rPr>
                  <a:t>将</a:t>
                </a:r>
                <a:r>
                  <a:rPr lang="zh-CN" altLang="zh-CN" dirty="0">
                    <a:solidFill>
                      <a:schemeClr val="tx1"/>
                    </a:solidFill>
                  </a:rPr>
                  <a:t>因变量对主成分得分变量</a:t>
                </a:r>
                <a:r>
                  <a:rPr lang="zh-CN" altLang="zh-CN" dirty="0" smtClean="0">
                    <a:solidFill>
                      <a:schemeClr val="tx1"/>
                    </a:solidFill>
                  </a:rPr>
                  <a:t>回归</a:t>
                </a:r>
                <a:r>
                  <a:rPr lang="zh-CN" altLang="en-US" dirty="0" smtClean="0">
                    <a:solidFill>
                      <a:schemeClr val="tx1"/>
                    </a:solidFill>
                  </a:rPr>
                  <a:t>。</a:t>
                </a:r>
                <a:endParaRPr lang="en-US" altLang="zh-CN" dirty="0">
                  <a:solidFill>
                    <a:schemeClr val="tx1"/>
                  </a:solidFill>
                </a:endParaRPr>
              </a:p>
            </p:txBody>
          </p:sp>
          <p:sp>
            <p:nvSpPr>
              <p:cNvPr id="11" name="íşḷiḍé">
                <a:extLst>
                  <a:ext uri="{FF2B5EF4-FFF2-40B4-BE49-F238E27FC236}">
                    <a16:creationId xmlns:a16="http://schemas.microsoft.com/office/drawing/2014/main" id="{6B5D22F3-BDEB-4670-B986-013407C9AB3A}"/>
                  </a:ext>
                </a:extLst>
              </p:cNvPr>
              <p:cNvSpPr/>
              <p:nvPr/>
            </p:nvSpPr>
            <p:spPr bwMode="gray">
              <a:xfrm>
                <a:off x="392202" y="2414347"/>
                <a:ext cx="2214866" cy="592537"/>
              </a:xfrm>
              <a:prstGeom prst="rect">
                <a:avLst/>
              </a:prstGeom>
              <a:solidFill>
                <a:schemeClr val="accent1"/>
              </a:solidFill>
              <a:ln w="19050">
                <a:noFill/>
                <a:miter lim="800000"/>
                <a:headEnd/>
                <a:tailEnd/>
              </a:ln>
              <a:effectLst/>
            </p:spPr>
            <p:style>
              <a:lnRef idx="3">
                <a:schemeClr val="lt1"/>
              </a:lnRef>
              <a:fillRef idx="1">
                <a:schemeClr val="accent1"/>
              </a:fillRef>
              <a:effectRef idx="1">
                <a:schemeClr val="accent1"/>
              </a:effectRef>
              <a:fontRef idx="minor">
                <a:schemeClr val="lt1"/>
              </a:fontRef>
            </p:style>
            <p:txBody>
              <a:bodyPr wrap="square" lIns="91440" tIns="45720" rIns="91440" bIns="45720" anchor="ctr">
                <a:normAutofit/>
              </a:bodyPr>
              <a:lstStyle/>
              <a:p>
                <a:pPr algn="ctr"/>
                <a:r>
                  <a:rPr lang="en-US" altLang="zh-CN" sz="2000" dirty="0" smtClean="0">
                    <a:solidFill>
                      <a:schemeClr val="bg1"/>
                    </a:solidFill>
                  </a:rPr>
                  <a:t>Step 2</a:t>
                </a:r>
                <a:endParaRPr lang="en-US" altLang="zh-CN" sz="2000" dirty="0">
                  <a:solidFill>
                    <a:schemeClr val="bg1"/>
                  </a:solidFill>
                </a:endParaRPr>
              </a:p>
            </p:txBody>
          </p:sp>
        </p:grpSp>
        <p:grpSp>
          <p:nvGrpSpPr>
            <p:cNvPr id="7" name="ísḻîdé">
              <a:extLst>
                <a:ext uri="{FF2B5EF4-FFF2-40B4-BE49-F238E27FC236}">
                  <a16:creationId xmlns:a16="http://schemas.microsoft.com/office/drawing/2014/main" id="{461E20E1-7BAD-4E18-B095-9CC9DB2BC8B4}"/>
                </a:ext>
              </a:extLst>
            </p:cNvPr>
            <p:cNvGrpSpPr/>
            <p:nvPr/>
          </p:nvGrpSpPr>
          <p:grpSpPr>
            <a:xfrm>
              <a:off x="5772678" y="2704070"/>
              <a:ext cx="4802814" cy="2058751"/>
              <a:chOff x="-567429" y="2414347"/>
              <a:chExt cx="4582134" cy="2058751"/>
            </a:xfrm>
          </p:grpSpPr>
          <p:sp>
            <p:nvSpPr>
              <p:cNvPr id="8" name="îś1íḍê">
                <a:extLst>
                  <a:ext uri="{FF2B5EF4-FFF2-40B4-BE49-F238E27FC236}">
                    <a16:creationId xmlns:a16="http://schemas.microsoft.com/office/drawing/2014/main" id="{016BE53C-7C97-4072-8215-1AA55D22BC5F}"/>
                  </a:ext>
                </a:extLst>
              </p:cNvPr>
              <p:cNvSpPr/>
              <p:nvPr/>
            </p:nvSpPr>
            <p:spPr bwMode="gray">
              <a:xfrm>
                <a:off x="-567429" y="3091348"/>
                <a:ext cx="2235816" cy="1381750"/>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t">
                <a:noAutofit/>
              </a:bodyPr>
              <a:lstStyle/>
              <a:p>
                <a:pPr>
                  <a:tabLst>
                    <a:tab pos="228594" algn="l"/>
                  </a:tabLst>
                  <a:defRPr/>
                </a:pPr>
                <a:r>
                  <a:rPr lang="zh-CN" altLang="zh-CN" dirty="0">
                    <a:solidFill>
                      <a:schemeClr val="tx1"/>
                    </a:solidFill>
                  </a:rPr>
                  <a:t>将主成分的表达式代回到回归模型中</a:t>
                </a:r>
                <a:r>
                  <a:rPr lang="zh-CN" altLang="zh-CN" dirty="0" smtClean="0">
                    <a:solidFill>
                      <a:schemeClr val="tx1"/>
                    </a:solidFill>
                  </a:rPr>
                  <a:t>，得到</a:t>
                </a:r>
                <a:r>
                  <a:rPr lang="zh-CN" altLang="zh-CN" dirty="0">
                    <a:solidFill>
                      <a:schemeClr val="tx1"/>
                    </a:solidFill>
                  </a:rPr>
                  <a:t>标准化自变量与因变量的回归</a:t>
                </a:r>
                <a:r>
                  <a:rPr lang="zh-CN" altLang="zh-CN" dirty="0" smtClean="0">
                    <a:solidFill>
                      <a:schemeClr val="tx1"/>
                    </a:solidFill>
                  </a:rPr>
                  <a:t>模型</a:t>
                </a:r>
                <a:r>
                  <a:rPr lang="zh-CN" altLang="en-US" dirty="0" smtClean="0">
                    <a:solidFill>
                      <a:schemeClr val="tx1"/>
                    </a:solidFill>
                  </a:rPr>
                  <a:t>。</a:t>
                </a:r>
                <a:endParaRPr lang="en-US" altLang="zh-CN" dirty="0">
                  <a:solidFill>
                    <a:schemeClr val="tx1"/>
                  </a:solidFill>
                </a:endParaRPr>
              </a:p>
            </p:txBody>
          </p:sp>
          <p:sp>
            <p:nvSpPr>
              <p:cNvPr id="9" name="išľîḋè">
                <a:extLst>
                  <a:ext uri="{FF2B5EF4-FFF2-40B4-BE49-F238E27FC236}">
                    <a16:creationId xmlns:a16="http://schemas.microsoft.com/office/drawing/2014/main" id="{0120662D-08EC-45F4-BE9C-84021ADB4C9A}"/>
                  </a:ext>
                </a:extLst>
              </p:cNvPr>
              <p:cNvSpPr/>
              <p:nvPr/>
            </p:nvSpPr>
            <p:spPr bwMode="gray">
              <a:xfrm>
                <a:off x="-546479" y="2414347"/>
                <a:ext cx="2214866" cy="592537"/>
              </a:xfrm>
              <a:prstGeom prst="rect">
                <a:avLst/>
              </a:prstGeom>
              <a:solidFill>
                <a:schemeClr val="accent3"/>
              </a:solidFill>
              <a:ln w="19050">
                <a:noFill/>
                <a:miter lim="800000"/>
                <a:headEnd/>
                <a:tailEnd/>
              </a:ln>
              <a:effectLst/>
            </p:spPr>
            <p:style>
              <a:lnRef idx="3">
                <a:schemeClr val="lt1"/>
              </a:lnRef>
              <a:fillRef idx="1">
                <a:schemeClr val="accent1"/>
              </a:fillRef>
              <a:effectRef idx="1">
                <a:schemeClr val="accent1"/>
              </a:effectRef>
              <a:fontRef idx="minor">
                <a:schemeClr val="lt1"/>
              </a:fontRef>
            </p:style>
            <p:txBody>
              <a:bodyPr wrap="square" lIns="91440" tIns="45720" rIns="91440" bIns="45720" anchor="ctr">
                <a:normAutofit/>
              </a:bodyPr>
              <a:lstStyle/>
              <a:p>
                <a:pPr algn="ctr"/>
                <a:r>
                  <a:rPr lang="en-US" altLang="zh-CN" sz="2000" dirty="0" smtClean="0">
                    <a:solidFill>
                      <a:schemeClr val="bg1"/>
                    </a:solidFill>
                  </a:rPr>
                  <a:t>Step 3</a:t>
                </a:r>
                <a:endParaRPr lang="en-US" altLang="zh-CN" sz="2000" dirty="0">
                  <a:solidFill>
                    <a:schemeClr val="bg1"/>
                  </a:solidFill>
                </a:endParaRPr>
              </a:p>
            </p:txBody>
          </p:sp>
          <p:sp>
            <p:nvSpPr>
              <p:cNvPr id="21" name="išľîḋè">
                <a:extLst>
                  <a:ext uri="{FF2B5EF4-FFF2-40B4-BE49-F238E27FC236}">
                    <a16:creationId xmlns:a16="http://schemas.microsoft.com/office/drawing/2014/main" id="{0120662D-08EC-45F4-BE9C-84021ADB4C9A}"/>
                  </a:ext>
                </a:extLst>
              </p:cNvPr>
              <p:cNvSpPr/>
              <p:nvPr/>
            </p:nvSpPr>
            <p:spPr bwMode="gray">
              <a:xfrm>
                <a:off x="1799839" y="2414347"/>
                <a:ext cx="2214866" cy="592537"/>
              </a:xfrm>
              <a:prstGeom prst="rect">
                <a:avLst/>
              </a:prstGeom>
              <a:solidFill>
                <a:schemeClr val="accent2"/>
              </a:solidFill>
              <a:ln w="19050">
                <a:noFill/>
                <a:miter lim="800000"/>
                <a:headEnd/>
                <a:tailEnd/>
              </a:ln>
              <a:effectLst/>
            </p:spPr>
            <p:style>
              <a:lnRef idx="3">
                <a:schemeClr val="lt1"/>
              </a:lnRef>
              <a:fillRef idx="1">
                <a:schemeClr val="accent1"/>
              </a:fillRef>
              <a:effectRef idx="1">
                <a:schemeClr val="accent1"/>
              </a:effectRef>
              <a:fontRef idx="minor">
                <a:schemeClr val="lt1"/>
              </a:fontRef>
            </p:style>
            <p:txBody>
              <a:bodyPr wrap="square" lIns="91440" tIns="45720" rIns="91440" bIns="45720" anchor="ctr">
                <a:normAutofit/>
              </a:bodyPr>
              <a:lstStyle/>
              <a:p>
                <a:pPr algn="ctr"/>
                <a:r>
                  <a:rPr lang="en-US" altLang="zh-CN" sz="2000" dirty="0" smtClean="0">
                    <a:solidFill>
                      <a:schemeClr val="bg1"/>
                    </a:solidFill>
                  </a:rPr>
                  <a:t>Step 4</a:t>
                </a:r>
                <a:endParaRPr lang="en-US" altLang="zh-CN" sz="2000" dirty="0">
                  <a:solidFill>
                    <a:schemeClr val="bg1"/>
                  </a:solidFill>
                </a:endParaRPr>
              </a:p>
            </p:txBody>
          </p:sp>
        </p:grpSp>
      </p:grpSp>
      <p:sp>
        <p:nvSpPr>
          <p:cNvPr id="14" name="矩形 13">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15" name="标题 1"/>
          <p:cNvSpPr txBox="1">
            <a:spLocks/>
          </p:cNvSpPr>
          <p:nvPr/>
        </p:nvSpPr>
        <p:spPr>
          <a:xfrm>
            <a:off x="4755670" y="0"/>
            <a:ext cx="2680660" cy="85887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zh-CN" sz="2400" dirty="0"/>
              <a:t>主成分回归</a:t>
            </a:r>
            <a:endParaRPr lang="zh-CN" altLang="en-US" sz="2400" dirty="0">
              <a:latin typeface="微软雅黑" panose="020B0503020204020204" pitchFamily="34" charset="-122"/>
              <a:ea typeface="微软雅黑" panose="020B0503020204020204" pitchFamily="34" charset="-122"/>
            </a:endParaRPr>
          </a:p>
        </p:txBody>
      </p:sp>
      <p:sp>
        <p:nvSpPr>
          <p:cNvPr id="18" name="矩形 17"/>
          <p:cNvSpPr/>
          <p:nvPr/>
        </p:nvSpPr>
        <p:spPr>
          <a:xfrm>
            <a:off x="2405575" y="1783945"/>
            <a:ext cx="8947051" cy="646331"/>
          </a:xfrm>
          <a:prstGeom prst="rect">
            <a:avLst/>
          </a:prstGeom>
        </p:spPr>
        <p:txBody>
          <a:bodyPr wrap="square">
            <a:spAutoFit/>
          </a:bodyPr>
          <a:lstStyle/>
          <a:p>
            <a:r>
              <a:rPr lang="zh-CN" altLang="zh-CN" dirty="0" smtClean="0">
                <a:latin typeface="+mn-ea"/>
                <a:cs typeface="Times New Roman" panose="02020603050405020304" pitchFamily="18" charset="0"/>
              </a:rPr>
              <a:t>将</a:t>
            </a:r>
            <a:r>
              <a:rPr lang="zh-CN" altLang="zh-CN" dirty="0">
                <a:latin typeface="+mn-ea"/>
                <a:cs typeface="Times New Roman" panose="02020603050405020304" pitchFamily="18" charset="0"/>
              </a:rPr>
              <a:t>线性相关的一类变量转化成为线性无关的一类新的综合变量，利用这些新的综合变量来反映原来多个变量的</a:t>
            </a:r>
            <a:r>
              <a:rPr lang="zh-CN" altLang="zh-CN" dirty="0" smtClean="0">
                <a:latin typeface="+mn-ea"/>
                <a:cs typeface="Times New Roman" panose="02020603050405020304" pitchFamily="18" charset="0"/>
              </a:rPr>
              <a:t>信息</a:t>
            </a:r>
            <a:r>
              <a:rPr lang="zh-CN" altLang="en-US" dirty="0" smtClean="0">
                <a:latin typeface="+mn-ea"/>
                <a:cs typeface="Times New Roman" panose="02020603050405020304" pitchFamily="18" charset="0"/>
              </a:rPr>
              <a:t>。</a:t>
            </a:r>
            <a:endParaRPr lang="zh-CN" altLang="en-US" dirty="0">
              <a:latin typeface="+mn-ea"/>
            </a:endParaRPr>
          </a:p>
        </p:txBody>
      </p:sp>
      <p:sp>
        <p:nvSpPr>
          <p:cNvPr id="19" name="矩形 18"/>
          <p:cNvSpPr/>
          <p:nvPr/>
        </p:nvSpPr>
        <p:spPr>
          <a:xfrm>
            <a:off x="904135" y="1894267"/>
            <a:ext cx="1280161" cy="400110"/>
          </a:xfrm>
          <a:prstGeom prst="rect">
            <a:avLst/>
          </a:prstGeom>
        </p:spPr>
        <p:txBody>
          <a:bodyPr wrap="square">
            <a:spAutoFit/>
          </a:bodyPr>
          <a:lstStyle/>
          <a:p>
            <a:r>
              <a:rPr lang="zh-CN" altLang="en-US" sz="2000" b="1" dirty="0" smtClean="0">
                <a:latin typeface="+mn-ea"/>
                <a:cs typeface="Times New Roman" panose="02020603050405020304" pitchFamily="18" charset="0"/>
              </a:rPr>
              <a:t>基本思想</a:t>
            </a:r>
            <a:endParaRPr lang="zh-CN" altLang="en-US" sz="2000" b="1" dirty="0">
              <a:latin typeface="+mn-ea"/>
            </a:endParaRPr>
          </a:p>
        </p:txBody>
      </p:sp>
      <p:sp>
        <p:nvSpPr>
          <p:cNvPr id="20" name="矩形 19"/>
          <p:cNvSpPr/>
          <p:nvPr/>
        </p:nvSpPr>
        <p:spPr>
          <a:xfrm>
            <a:off x="2184296" y="1783945"/>
            <a:ext cx="73709" cy="607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8411515" y="4053398"/>
            <a:ext cx="2348974" cy="923330"/>
          </a:xfrm>
          <a:prstGeom prst="rect">
            <a:avLst/>
          </a:prstGeom>
        </p:spPr>
        <p:txBody>
          <a:bodyPr wrap="square">
            <a:spAutoFit/>
          </a:bodyPr>
          <a:lstStyle/>
          <a:p>
            <a:pPr>
              <a:tabLst>
                <a:tab pos="228594" algn="l"/>
              </a:tabLst>
              <a:defRPr/>
            </a:pPr>
            <a:r>
              <a:rPr lang="zh-CN" altLang="zh-CN" dirty="0" smtClean="0"/>
              <a:t>将</a:t>
            </a:r>
            <a:r>
              <a:rPr lang="zh-CN" altLang="zh-CN" dirty="0"/>
              <a:t>标准化自变量转为原始自变量</a:t>
            </a:r>
            <a:r>
              <a:rPr lang="zh-CN" altLang="zh-CN" dirty="0" smtClean="0"/>
              <a:t>，得到</a:t>
            </a:r>
            <a:r>
              <a:rPr lang="zh-CN" altLang="zh-CN" dirty="0"/>
              <a:t>主成分回归模型。</a:t>
            </a:r>
            <a:endParaRPr lang="en-US" altLang="zh-CN" dirty="0"/>
          </a:p>
        </p:txBody>
      </p:sp>
      <p:sp>
        <p:nvSpPr>
          <p:cNvPr id="23" name="标题 1"/>
          <p:cNvSpPr txBox="1">
            <a:spLocks/>
          </p:cNvSpPr>
          <p:nvPr/>
        </p:nvSpPr>
        <p:spPr>
          <a:xfrm>
            <a:off x="163773" y="13648"/>
            <a:ext cx="1902173"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多重共线性</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02577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40677" y="2616591"/>
            <a:ext cx="6344529" cy="33059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5514533" y="2616591"/>
            <a:ext cx="3207438" cy="52613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32" name="标题 1"/>
          <p:cNvSpPr txBox="1">
            <a:spLocks/>
          </p:cNvSpPr>
          <p:nvPr/>
        </p:nvSpPr>
        <p:spPr>
          <a:xfrm>
            <a:off x="4755670" y="0"/>
            <a:ext cx="2680660" cy="85887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zh-CN" sz="2400" dirty="0" smtClean="0"/>
              <a:t>偏</a:t>
            </a:r>
            <a:r>
              <a:rPr lang="zh-CN" altLang="zh-CN" sz="2400" dirty="0"/>
              <a:t>最小二乘回归</a:t>
            </a:r>
            <a:endParaRPr lang="zh-CN" altLang="en-US" sz="2400" dirty="0">
              <a:latin typeface="微软雅黑" panose="020B0503020204020204" pitchFamily="34" charset="-122"/>
              <a:ea typeface="微软雅黑" panose="020B0503020204020204" pitchFamily="34" charset="-122"/>
            </a:endParaRPr>
          </a:p>
        </p:txBody>
      </p:sp>
      <p:sp>
        <p:nvSpPr>
          <p:cNvPr id="34" name="矩形 33"/>
          <p:cNvSpPr/>
          <p:nvPr/>
        </p:nvSpPr>
        <p:spPr>
          <a:xfrm>
            <a:off x="787999" y="3374934"/>
            <a:ext cx="1280161" cy="400110"/>
          </a:xfrm>
          <a:prstGeom prst="rect">
            <a:avLst/>
          </a:prstGeom>
        </p:spPr>
        <p:txBody>
          <a:bodyPr wrap="square">
            <a:spAutoFit/>
          </a:bodyPr>
          <a:lstStyle/>
          <a:p>
            <a:r>
              <a:rPr lang="zh-CN" altLang="en-US" sz="2000" b="1" dirty="0" smtClean="0">
                <a:latin typeface="+mn-ea"/>
                <a:cs typeface="Times New Roman" panose="02020603050405020304" pitchFamily="18" charset="0"/>
              </a:rPr>
              <a:t>提出目的</a:t>
            </a:r>
            <a:endParaRPr lang="zh-CN" altLang="en-US" sz="2000" b="1" dirty="0">
              <a:latin typeface="+mn-ea"/>
            </a:endParaRPr>
          </a:p>
        </p:txBody>
      </p:sp>
      <p:sp>
        <p:nvSpPr>
          <p:cNvPr id="35" name="矩形 34"/>
          <p:cNvSpPr/>
          <p:nvPr/>
        </p:nvSpPr>
        <p:spPr>
          <a:xfrm>
            <a:off x="2068160" y="3264612"/>
            <a:ext cx="73709" cy="607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284602" y="3222055"/>
            <a:ext cx="3061121" cy="923330"/>
          </a:xfrm>
          <a:prstGeom prst="rect">
            <a:avLst/>
          </a:prstGeom>
        </p:spPr>
        <p:txBody>
          <a:bodyPr wrap="square">
            <a:spAutoFit/>
          </a:bodyPr>
          <a:lstStyle/>
          <a:p>
            <a:r>
              <a:rPr lang="zh-CN" altLang="zh-CN" dirty="0"/>
              <a:t>在解释变量里寻找某些线性组合，能更好地反映变量的变异信息。</a:t>
            </a:r>
            <a:endParaRPr lang="zh-CN" altLang="en-US" dirty="0"/>
          </a:p>
        </p:txBody>
      </p:sp>
      <p:sp>
        <p:nvSpPr>
          <p:cNvPr id="37" name="矩形 36"/>
          <p:cNvSpPr/>
          <p:nvPr/>
        </p:nvSpPr>
        <p:spPr>
          <a:xfrm>
            <a:off x="787999" y="4505755"/>
            <a:ext cx="1280161" cy="400110"/>
          </a:xfrm>
          <a:prstGeom prst="rect">
            <a:avLst/>
          </a:prstGeom>
        </p:spPr>
        <p:txBody>
          <a:bodyPr wrap="square">
            <a:spAutoFit/>
          </a:bodyPr>
          <a:lstStyle/>
          <a:p>
            <a:r>
              <a:rPr lang="zh-CN" altLang="en-US" sz="2000" b="1" dirty="0" smtClean="0">
                <a:latin typeface="+mn-ea"/>
                <a:cs typeface="Times New Roman" panose="02020603050405020304" pitchFamily="18" charset="0"/>
              </a:rPr>
              <a:t>适用情况</a:t>
            </a:r>
            <a:endParaRPr lang="zh-CN" altLang="en-US" sz="2000" b="1" dirty="0">
              <a:latin typeface="+mn-ea"/>
            </a:endParaRPr>
          </a:p>
        </p:txBody>
      </p:sp>
      <p:sp>
        <p:nvSpPr>
          <p:cNvPr id="38" name="矩形 37"/>
          <p:cNvSpPr/>
          <p:nvPr/>
        </p:nvSpPr>
        <p:spPr>
          <a:xfrm>
            <a:off x="2068160" y="4395433"/>
            <a:ext cx="73709" cy="607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284602" y="4352876"/>
            <a:ext cx="2962647" cy="923330"/>
          </a:xfrm>
          <a:prstGeom prst="rect">
            <a:avLst/>
          </a:prstGeom>
        </p:spPr>
        <p:txBody>
          <a:bodyPr wrap="square">
            <a:spAutoFit/>
          </a:bodyPr>
          <a:lstStyle/>
          <a:p>
            <a:r>
              <a:rPr lang="zh-CN" altLang="zh-CN" dirty="0"/>
              <a:t>当两组变量的个数很多，且都存在多重相关性，</a:t>
            </a:r>
            <a:r>
              <a:rPr lang="zh-CN" altLang="zh-CN" dirty="0" smtClean="0"/>
              <a:t>而样本量又</a:t>
            </a:r>
            <a:r>
              <a:rPr lang="zh-CN" altLang="zh-CN" dirty="0"/>
              <a:t>较少</a:t>
            </a:r>
            <a:r>
              <a:rPr lang="zh-CN" altLang="zh-CN" dirty="0" smtClean="0"/>
              <a:t>时</a:t>
            </a:r>
            <a:r>
              <a:rPr lang="zh-CN" altLang="en-US" dirty="0" smtClean="0"/>
              <a:t>。</a:t>
            </a:r>
            <a:endParaRPr lang="zh-CN" altLang="en-US" dirty="0"/>
          </a:p>
        </p:txBody>
      </p:sp>
      <p:sp>
        <p:nvSpPr>
          <p:cNvPr id="41" name="矩形 40"/>
          <p:cNvSpPr/>
          <p:nvPr/>
        </p:nvSpPr>
        <p:spPr>
          <a:xfrm>
            <a:off x="787999" y="1646866"/>
            <a:ext cx="8201256" cy="646331"/>
          </a:xfrm>
          <a:prstGeom prst="rect">
            <a:avLst/>
          </a:prstGeom>
        </p:spPr>
        <p:txBody>
          <a:bodyPr wrap="square">
            <a:spAutoFit/>
          </a:bodyPr>
          <a:lstStyle/>
          <a:p>
            <a:r>
              <a:rPr lang="zh-CN" altLang="en-US" b="1" kern="100" dirty="0">
                <a:latin typeface="+mn-ea"/>
                <a:cs typeface="Times New Roman" panose="02020603050405020304" pitchFamily="18" charset="0"/>
              </a:rPr>
              <a:t>偏</a:t>
            </a:r>
            <a:r>
              <a:rPr lang="zh-CN" altLang="zh-CN" b="1" kern="100" dirty="0" smtClean="0">
                <a:latin typeface="+mn-ea"/>
                <a:cs typeface="Times New Roman" panose="02020603050405020304" pitchFamily="18" charset="0"/>
              </a:rPr>
              <a:t>最小</a:t>
            </a:r>
            <a:r>
              <a:rPr lang="zh-CN" altLang="zh-CN" b="1" kern="100" dirty="0">
                <a:latin typeface="+mn-ea"/>
                <a:cs typeface="Times New Roman" panose="02020603050405020304" pitchFamily="18" charset="0"/>
              </a:rPr>
              <a:t>二</a:t>
            </a:r>
            <a:r>
              <a:rPr lang="zh-CN" altLang="zh-CN" b="1" kern="100" dirty="0" smtClean="0">
                <a:latin typeface="+mn-ea"/>
                <a:cs typeface="Times New Roman" panose="02020603050405020304" pitchFamily="18" charset="0"/>
              </a:rPr>
              <a:t>乘</a:t>
            </a:r>
            <a:r>
              <a:rPr lang="zh-CN" altLang="en-US" kern="100" dirty="0" smtClean="0">
                <a:latin typeface="+mn-ea"/>
                <a:cs typeface="Times New Roman" panose="02020603050405020304" pitchFamily="18" charset="0"/>
              </a:rPr>
              <a:t>：</a:t>
            </a:r>
            <a:r>
              <a:rPr lang="zh-CN" altLang="zh-CN" kern="100" dirty="0" smtClean="0">
                <a:latin typeface="+mn-ea"/>
                <a:cs typeface="Times New Roman" panose="02020603050405020304" pitchFamily="18" charset="0"/>
              </a:rPr>
              <a:t>寻找</a:t>
            </a:r>
            <a:r>
              <a:rPr lang="en-US" altLang="zh-CN" i="1" kern="100" dirty="0">
                <a:latin typeface="+mn-ea"/>
                <a:cs typeface="Times New Roman" panose="02020603050405020304" pitchFamily="18" charset="0"/>
              </a:rPr>
              <a:t>x</a:t>
            </a:r>
            <a:r>
              <a:rPr lang="en-US" altLang="zh-CN" i="1" kern="100" baseline="-25000" dirty="0">
                <a:latin typeface="+mn-ea"/>
                <a:cs typeface="Times New Roman" panose="02020603050405020304" pitchFamily="18" charset="0"/>
              </a:rPr>
              <a:t>1</a:t>
            </a:r>
            <a:r>
              <a:rPr lang="zh-CN" altLang="zh-CN" i="1" kern="100" dirty="0">
                <a:latin typeface="+mn-ea"/>
                <a:cs typeface="Times New Roman" panose="02020603050405020304" pitchFamily="18" charset="0"/>
              </a:rPr>
              <a:t>，</a:t>
            </a:r>
            <a:r>
              <a:rPr lang="en-US" altLang="zh-CN" i="1" kern="100" dirty="0">
                <a:latin typeface="+mn-ea"/>
                <a:cs typeface="Times New Roman" panose="02020603050405020304" pitchFamily="18" charset="0"/>
              </a:rPr>
              <a:t>x</a:t>
            </a:r>
            <a:r>
              <a:rPr lang="en-US" altLang="zh-CN" i="1" kern="100" baseline="-25000" dirty="0">
                <a:latin typeface="+mn-ea"/>
                <a:cs typeface="Times New Roman" panose="02020603050405020304" pitchFamily="18" charset="0"/>
              </a:rPr>
              <a:t>2</a:t>
            </a:r>
            <a:r>
              <a:rPr lang="en-US" altLang="zh-CN" i="1" kern="100" dirty="0">
                <a:latin typeface="+mn-ea"/>
                <a:cs typeface="Times New Roman" panose="02020603050405020304" pitchFamily="18" charset="0"/>
              </a:rPr>
              <a:t> </a:t>
            </a:r>
            <a:r>
              <a:rPr lang="zh-CN" altLang="zh-CN" i="1" kern="100" dirty="0">
                <a:latin typeface="+mn-ea"/>
                <a:cs typeface="Times New Roman" panose="02020603050405020304" pitchFamily="18" charset="0"/>
              </a:rPr>
              <a:t>，</a:t>
            </a:r>
            <a:r>
              <a:rPr lang="en-US" altLang="zh-CN" i="1" kern="100" dirty="0">
                <a:latin typeface="+mn-ea"/>
                <a:cs typeface="Times New Roman" panose="02020603050405020304" pitchFamily="18" charset="0"/>
                <a:sym typeface="Symbol" panose="05050102010706020507" pitchFamily="18" charset="2"/>
              </a:rPr>
              <a:t></a:t>
            </a:r>
            <a:r>
              <a:rPr lang="zh-CN" altLang="zh-CN" i="1" kern="100" dirty="0">
                <a:latin typeface="+mn-ea"/>
                <a:cs typeface="Times New Roman" panose="02020603050405020304" pitchFamily="18" charset="0"/>
              </a:rPr>
              <a:t>，</a:t>
            </a:r>
            <a:r>
              <a:rPr lang="en-US" altLang="zh-CN" i="1" kern="100" dirty="0" err="1">
                <a:latin typeface="+mn-ea"/>
                <a:cs typeface="Times New Roman" panose="02020603050405020304" pitchFamily="18" charset="0"/>
              </a:rPr>
              <a:t>x</a:t>
            </a:r>
            <a:r>
              <a:rPr lang="en-US" altLang="zh-CN" i="1" kern="100" baseline="-25000" dirty="0" err="1">
                <a:latin typeface="+mn-ea"/>
                <a:cs typeface="Times New Roman" panose="02020603050405020304" pitchFamily="18" charset="0"/>
              </a:rPr>
              <a:t>p</a:t>
            </a:r>
            <a:r>
              <a:rPr lang="zh-CN" altLang="zh-CN" kern="100" dirty="0">
                <a:latin typeface="+mn-ea"/>
                <a:cs typeface="Times New Roman" panose="02020603050405020304" pitchFamily="18" charset="0"/>
              </a:rPr>
              <a:t>的线性函数时，需要考虑与</a:t>
            </a:r>
            <a:r>
              <a:rPr lang="en-US" altLang="zh-CN" i="1" kern="100" dirty="0">
                <a:latin typeface="+mn-ea"/>
                <a:cs typeface="Times New Roman" panose="02020603050405020304" pitchFamily="18" charset="0"/>
              </a:rPr>
              <a:t>y</a:t>
            </a:r>
            <a:r>
              <a:rPr lang="zh-CN" altLang="zh-CN" kern="100" dirty="0">
                <a:latin typeface="+mn-ea"/>
                <a:cs typeface="Times New Roman" panose="02020603050405020304" pitchFamily="18" charset="0"/>
              </a:rPr>
              <a:t>的相关性，选择与</a:t>
            </a:r>
            <a:r>
              <a:rPr lang="en-US" altLang="zh-CN" i="1" kern="100" dirty="0">
                <a:latin typeface="+mn-ea"/>
                <a:cs typeface="Times New Roman" panose="02020603050405020304" pitchFamily="18" charset="0"/>
              </a:rPr>
              <a:t>y</a:t>
            </a:r>
            <a:r>
              <a:rPr lang="zh-CN" altLang="zh-CN" kern="100" dirty="0">
                <a:latin typeface="+mn-ea"/>
                <a:cs typeface="Times New Roman" panose="02020603050405020304" pitchFamily="18" charset="0"/>
              </a:rPr>
              <a:t>相关性较强又能方便算得</a:t>
            </a:r>
            <a:r>
              <a:rPr lang="zh-CN" altLang="zh-CN" kern="100" dirty="0" smtClean="0">
                <a:latin typeface="+mn-ea"/>
                <a:cs typeface="Times New Roman" panose="02020603050405020304" pitchFamily="18" charset="0"/>
              </a:rPr>
              <a:t>的线性函数</a:t>
            </a:r>
            <a:r>
              <a:rPr lang="zh-CN" altLang="en-US" kern="100" dirty="0" smtClean="0">
                <a:latin typeface="+mn-ea"/>
                <a:cs typeface="Times New Roman" panose="02020603050405020304" pitchFamily="18" charset="0"/>
              </a:rPr>
              <a:t>。</a:t>
            </a:r>
            <a:endParaRPr lang="zh-CN" altLang="en-US" dirty="0"/>
          </a:p>
        </p:txBody>
      </p:sp>
      <p:sp>
        <p:nvSpPr>
          <p:cNvPr id="51" name="矩形 50"/>
          <p:cNvSpPr/>
          <p:nvPr/>
        </p:nvSpPr>
        <p:spPr>
          <a:xfrm>
            <a:off x="8721971" y="2616591"/>
            <a:ext cx="3671666" cy="353099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图片 5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89255" y="2936221"/>
            <a:ext cx="2998563" cy="2344432"/>
          </a:xfrm>
          <a:prstGeom prst="rect">
            <a:avLst/>
          </a:prstGeom>
          <a:noFill/>
        </p:spPr>
      </p:pic>
      <p:sp>
        <p:nvSpPr>
          <p:cNvPr id="53" name="矩形 52"/>
          <p:cNvSpPr/>
          <p:nvPr/>
        </p:nvSpPr>
        <p:spPr>
          <a:xfrm>
            <a:off x="8989255" y="5510477"/>
            <a:ext cx="3525356" cy="338554"/>
          </a:xfrm>
          <a:prstGeom prst="rect">
            <a:avLst/>
          </a:prstGeom>
        </p:spPr>
        <p:txBody>
          <a:bodyPr wrap="square">
            <a:spAutoFit/>
          </a:bodyPr>
          <a:lstStyle/>
          <a:p>
            <a:r>
              <a:rPr lang="zh-CN" altLang="zh-CN" sz="1600" dirty="0"/>
              <a:t>偏最小二乘与最小二乘法的</a:t>
            </a:r>
            <a:r>
              <a:rPr lang="zh-CN" altLang="zh-CN" sz="1600" dirty="0" smtClean="0"/>
              <a:t>关</a:t>
            </a:r>
            <a:r>
              <a:rPr lang="zh-CN" altLang="en-US" sz="1600" dirty="0" smtClean="0"/>
              <a:t>系</a:t>
            </a:r>
            <a:endParaRPr lang="zh-CN" altLang="en-US" sz="1600" dirty="0"/>
          </a:p>
        </p:txBody>
      </p:sp>
      <p:sp>
        <p:nvSpPr>
          <p:cNvPr id="54" name="矩形 53"/>
          <p:cNvSpPr/>
          <p:nvPr/>
        </p:nvSpPr>
        <p:spPr>
          <a:xfrm>
            <a:off x="6035011" y="4352876"/>
            <a:ext cx="2195033" cy="646331"/>
          </a:xfrm>
          <a:prstGeom prst="rect">
            <a:avLst/>
          </a:prstGeom>
        </p:spPr>
        <p:txBody>
          <a:bodyPr wrap="square">
            <a:spAutoFit/>
          </a:bodyPr>
          <a:lstStyle/>
          <a:p>
            <a:pPr algn="ctr"/>
            <a:r>
              <a:rPr lang="zh-CN" altLang="zh-CN" dirty="0">
                <a:solidFill>
                  <a:schemeClr val="bg1"/>
                </a:solidFill>
                <a:latin typeface="+mn-ea"/>
                <a:cs typeface="Times New Roman" panose="02020603050405020304" pitchFamily="18" charset="0"/>
              </a:rPr>
              <a:t>因变量与解释变量之间的关系</a:t>
            </a:r>
            <a:endParaRPr lang="zh-CN" altLang="en-US" dirty="0">
              <a:solidFill>
                <a:schemeClr val="bg1"/>
              </a:solidFill>
              <a:latin typeface="+mn-ea"/>
            </a:endParaRPr>
          </a:p>
        </p:txBody>
      </p:sp>
      <p:sp>
        <p:nvSpPr>
          <p:cNvPr id="55" name="íşļiḓê">
            <a:extLst>
              <a:ext uri="{FF2B5EF4-FFF2-40B4-BE49-F238E27FC236}">
                <a16:creationId xmlns:a16="http://schemas.microsoft.com/office/drawing/2014/main" id="{771FBCC0-23C4-403B-9F2E-5EA10345FCBA}"/>
              </a:ext>
            </a:extLst>
          </p:cNvPr>
          <p:cNvSpPr/>
          <p:nvPr/>
        </p:nvSpPr>
        <p:spPr>
          <a:xfrm>
            <a:off x="6594054" y="4726546"/>
            <a:ext cx="489027" cy="1099319"/>
          </a:xfrm>
          <a:prstGeom prst="rect">
            <a:avLst/>
          </a:prstGeom>
        </p:spPr>
        <p:txBody>
          <a:bodyPr wrap="square" lIns="91440" tIns="45720" rIns="91440" bIns="45720">
            <a:noAutofit/>
          </a:bodyPr>
          <a:lstStyle/>
          <a:p>
            <a:pPr>
              <a:lnSpc>
                <a:spcPct val="120000"/>
              </a:lnSpc>
            </a:pPr>
            <a:r>
              <a:rPr lang="zh-CN" altLang="en-US" sz="7200" dirty="0">
                <a:solidFill>
                  <a:schemeClr val="bg1"/>
                </a:solidFill>
              </a:rPr>
              <a:t>↓</a:t>
            </a:r>
            <a:endParaRPr lang="en-US" altLang="zh-CN" sz="7200" dirty="0">
              <a:solidFill>
                <a:schemeClr val="bg1"/>
              </a:solidFill>
            </a:endParaRPr>
          </a:p>
        </p:txBody>
      </p:sp>
      <p:sp>
        <p:nvSpPr>
          <p:cNvPr id="56" name="矩形 55"/>
          <p:cNvSpPr/>
          <p:nvPr/>
        </p:nvSpPr>
        <p:spPr>
          <a:xfrm>
            <a:off x="7083081" y="5284991"/>
            <a:ext cx="2195033" cy="369332"/>
          </a:xfrm>
          <a:prstGeom prst="rect">
            <a:avLst/>
          </a:prstGeom>
        </p:spPr>
        <p:txBody>
          <a:bodyPr wrap="square">
            <a:spAutoFit/>
          </a:bodyPr>
          <a:lstStyle/>
          <a:p>
            <a:r>
              <a:rPr lang="zh-CN" altLang="en-US" dirty="0" smtClean="0">
                <a:solidFill>
                  <a:schemeClr val="bg1"/>
                </a:solidFill>
                <a:latin typeface="+mn-ea"/>
                <a:cs typeface="Times New Roman" panose="02020603050405020304" pitchFamily="18" charset="0"/>
              </a:rPr>
              <a:t>直接建立</a:t>
            </a:r>
            <a:endParaRPr lang="zh-CN" altLang="en-US" dirty="0">
              <a:solidFill>
                <a:schemeClr val="bg1"/>
              </a:solidFill>
              <a:latin typeface="+mn-ea"/>
            </a:endParaRPr>
          </a:p>
        </p:txBody>
      </p:sp>
      <p:sp>
        <p:nvSpPr>
          <p:cNvPr id="57" name="矩形 56"/>
          <p:cNvSpPr/>
          <p:nvPr/>
        </p:nvSpPr>
        <p:spPr>
          <a:xfrm>
            <a:off x="6203852" y="6111649"/>
            <a:ext cx="1569660" cy="369332"/>
          </a:xfrm>
          <a:prstGeom prst="rect">
            <a:avLst/>
          </a:prstGeom>
        </p:spPr>
        <p:txBody>
          <a:bodyPr wrap="none">
            <a:spAutoFit/>
          </a:bodyPr>
          <a:lstStyle/>
          <a:p>
            <a:r>
              <a:rPr lang="zh-CN" altLang="zh-CN" dirty="0">
                <a:solidFill>
                  <a:schemeClr val="bg1"/>
                </a:solidFill>
              </a:rPr>
              <a:t>普通线性回归</a:t>
            </a:r>
            <a:endParaRPr lang="zh-CN" altLang="en-US" dirty="0">
              <a:solidFill>
                <a:schemeClr val="bg1"/>
              </a:solidFill>
            </a:endParaRPr>
          </a:p>
        </p:txBody>
      </p:sp>
      <p:sp>
        <p:nvSpPr>
          <p:cNvPr id="58" name="íşļiḓê">
            <a:extLst>
              <a:ext uri="{FF2B5EF4-FFF2-40B4-BE49-F238E27FC236}">
                <a16:creationId xmlns:a16="http://schemas.microsoft.com/office/drawing/2014/main" id="{771FBCC0-23C4-403B-9F2E-5EA10345FCBA}"/>
              </a:ext>
            </a:extLst>
          </p:cNvPr>
          <p:cNvSpPr/>
          <p:nvPr/>
        </p:nvSpPr>
        <p:spPr>
          <a:xfrm>
            <a:off x="6607393" y="3000502"/>
            <a:ext cx="489027" cy="1099319"/>
          </a:xfrm>
          <a:prstGeom prst="rect">
            <a:avLst/>
          </a:prstGeom>
        </p:spPr>
        <p:txBody>
          <a:bodyPr wrap="square" lIns="91440" tIns="45720" rIns="91440" bIns="45720">
            <a:noAutofit/>
          </a:bodyPr>
          <a:lstStyle/>
          <a:p>
            <a:pPr>
              <a:lnSpc>
                <a:spcPct val="120000"/>
              </a:lnSpc>
            </a:pPr>
            <a:r>
              <a:rPr lang="zh-CN" altLang="en-US" sz="7200" dirty="0" smtClean="0">
                <a:solidFill>
                  <a:schemeClr val="bg1"/>
                </a:solidFill>
              </a:rPr>
              <a:t>↑</a:t>
            </a:r>
            <a:endParaRPr lang="en-US" altLang="zh-CN" sz="7200" dirty="0">
              <a:solidFill>
                <a:schemeClr val="bg1"/>
              </a:solidFill>
            </a:endParaRPr>
          </a:p>
        </p:txBody>
      </p:sp>
      <p:sp>
        <p:nvSpPr>
          <p:cNvPr id="59" name="矩形 58"/>
          <p:cNvSpPr/>
          <p:nvPr/>
        </p:nvSpPr>
        <p:spPr>
          <a:xfrm>
            <a:off x="7078107" y="3694202"/>
            <a:ext cx="2195033" cy="369332"/>
          </a:xfrm>
          <a:prstGeom prst="rect">
            <a:avLst/>
          </a:prstGeom>
        </p:spPr>
        <p:txBody>
          <a:bodyPr wrap="square">
            <a:spAutoFit/>
          </a:bodyPr>
          <a:lstStyle/>
          <a:p>
            <a:r>
              <a:rPr lang="zh-CN" altLang="en-US" dirty="0" smtClean="0">
                <a:solidFill>
                  <a:schemeClr val="bg1"/>
                </a:solidFill>
                <a:latin typeface="+mn-ea"/>
                <a:cs typeface="Times New Roman" panose="02020603050405020304" pitchFamily="18" charset="0"/>
              </a:rPr>
              <a:t>间接建立</a:t>
            </a:r>
            <a:endParaRPr lang="zh-CN" altLang="en-US" dirty="0">
              <a:solidFill>
                <a:schemeClr val="bg1"/>
              </a:solidFill>
              <a:latin typeface="+mn-ea"/>
            </a:endParaRPr>
          </a:p>
        </p:txBody>
      </p:sp>
      <p:sp>
        <p:nvSpPr>
          <p:cNvPr id="60" name="矩形 59"/>
          <p:cNvSpPr/>
          <p:nvPr/>
        </p:nvSpPr>
        <p:spPr>
          <a:xfrm>
            <a:off x="6089275" y="2923100"/>
            <a:ext cx="1800493" cy="369332"/>
          </a:xfrm>
          <a:prstGeom prst="rect">
            <a:avLst/>
          </a:prstGeom>
        </p:spPr>
        <p:txBody>
          <a:bodyPr wrap="none">
            <a:spAutoFit/>
          </a:bodyPr>
          <a:lstStyle/>
          <a:p>
            <a:r>
              <a:rPr lang="zh-CN" altLang="zh-CN" dirty="0">
                <a:solidFill>
                  <a:schemeClr val="bg1"/>
                </a:solidFill>
              </a:rPr>
              <a:t>偏最小二</a:t>
            </a:r>
            <a:r>
              <a:rPr lang="zh-CN" altLang="zh-CN" dirty="0" smtClean="0">
                <a:solidFill>
                  <a:schemeClr val="bg1"/>
                </a:solidFill>
              </a:rPr>
              <a:t>乘</a:t>
            </a:r>
            <a:r>
              <a:rPr lang="zh-CN" altLang="en-US" dirty="0" smtClean="0">
                <a:solidFill>
                  <a:schemeClr val="bg1"/>
                </a:solidFill>
              </a:rPr>
              <a:t>回归</a:t>
            </a:r>
            <a:endParaRPr lang="zh-CN" altLang="en-US" dirty="0">
              <a:solidFill>
                <a:schemeClr val="bg1"/>
              </a:solidFill>
            </a:endParaRPr>
          </a:p>
        </p:txBody>
      </p:sp>
      <p:sp>
        <p:nvSpPr>
          <p:cNvPr id="23" name="标题 1"/>
          <p:cNvSpPr txBox="1">
            <a:spLocks/>
          </p:cNvSpPr>
          <p:nvPr/>
        </p:nvSpPr>
        <p:spPr>
          <a:xfrm>
            <a:off x="163773" y="13648"/>
            <a:ext cx="1902173"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多重共线性</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03056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445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03382" y="232514"/>
            <a:ext cx="10789923" cy="6951663"/>
            <a:chOff x="723357" y="0"/>
            <a:chExt cx="10789923" cy="6951663"/>
          </a:xfrm>
        </p:grpSpPr>
        <p:sp>
          <p:nvSpPr>
            <p:cNvPr id="4" name="ïśḻiḋé">
              <a:extLst>
                <a:ext uri="{FF2B5EF4-FFF2-40B4-BE49-F238E27FC236}">
                  <a16:creationId xmlns:a16="http://schemas.microsoft.com/office/drawing/2014/main" id="{AC8BA06E-824A-4A2B-8ADC-E2F02DE7B14E}"/>
                </a:ext>
              </a:extLst>
            </p:cNvPr>
            <p:cNvSpPr/>
            <p:nvPr/>
          </p:nvSpPr>
          <p:spPr>
            <a:xfrm>
              <a:off x="6073775" y="0"/>
              <a:ext cx="44450" cy="695166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5" name="íṩļiďê">
              <a:extLst>
                <a:ext uri="{FF2B5EF4-FFF2-40B4-BE49-F238E27FC236}">
                  <a16:creationId xmlns:a16="http://schemas.microsoft.com/office/drawing/2014/main" id="{5705980B-BF20-498A-943C-4A906D708D03}"/>
                </a:ext>
              </a:extLst>
            </p:cNvPr>
            <p:cNvSpPr/>
            <p:nvPr/>
          </p:nvSpPr>
          <p:spPr>
            <a:xfrm>
              <a:off x="5981700" y="1241425"/>
              <a:ext cx="228600" cy="228600"/>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p>
          </p:txBody>
        </p:sp>
        <p:sp>
          <p:nvSpPr>
            <p:cNvPr id="6" name="í$ḷíďe">
              <a:extLst>
                <a:ext uri="{FF2B5EF4-FFF2-40B4-BE49-F238E27FC236}">
                  <a16:creationId xmlns:a16="http://schemas.microsoft.com/office/drawing/2014/main" id="{B8612888-DAB6-401F-8DDA-0A09007FE4A0}"/>
                </a:ext>
              </a:extLst>
            </p:cNvPr>
            <p:cNvSpPr/>
            <p:nvPr/>
          </p:nvSpPr>
          <p:spPr>
            <a:xfrm>
              <a:off x="5981700" y="2309813"/>
              <a:ext cx="228600" cy="228600"/>
            </a:xfrm>
            <a:prstGeom prst="ellipse">
              <a:avLst/>
            </a:prstGeom>
            <a:solidFill>
              <a:schemeClr val="tx1">
                <a:lumMod val="50000"/>
                <a:lumOff val="5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p>
          </p:txBody>
        </p:sp>
        <p:sp>
          <p:nvSpPr>
            <p:cNvPr id="7" name="îṩḻîdê">
              <a:extLst>
                <a:ext uri="{FF2B5EF4-FFF2-40B4-BE49-F238E27FC236}">
                  <a16:creationId xmlns:a16="http://schemas.microsoft.com/office/drawing/2014/main" id="{7E227D03-EA27-422E-A239-8814A42BDC57}"/>
                </a:ext>
              </a:extLst>
            </p:cNvPr>
            <p:cNvSpPr/>
            <p:nvPr/>
          </p:nvSpPr>
          <p:spPr>
            <a:xfrm>
              <a:off x="5981700" y="4524015"/>
              <a:ext cx="228600" cy="230187"/>
            </a:xfrm>
            <a:prstGeom prst="ellipse">
              <a:avLst/>
            </a:prstGeom>
            <a:solidFill>
              <a:schemeClr val="tx1">
                <a:lumMod val="50000"/>
                <a:lumOff val="5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p>
          </p:txBody>
        </p:sp>
        <p:grpSp>
          <p:nvGrpSpPr>
            <p:cNvPr id="8" name="iṣľiḓè">
              <a:extLst>
                <a:ext uri="{FF2B5EF4-FFF2-40B4-BE49-F238E27FC236}">
                  <a16:creationId xmlns:a16="http://schemas.microsoft.com/office/drawing/2014/main" id="{A54F4FC1-020D-47A7-972A-88B3BC9879CB}"/>
                </a:ext>
              </a:extLst>
            </p:cNvPr>
            <p:cNvGrpSpPr/>
            <p:nvPr/>
          </p:nvGrpSpPr>
          <p:grpSpPr>
            <a:xfrm>
              <a:off x="6430538" y="929658"/>
              <a:ext cx="5082742" cy="2685699"/>
              <a:chOff x="6430538" y="929658"/>
              <a:chExt cx="5082742" cy="2685699"/>
            </a:xfrm>
            <a:solidFill>
              <a:schemeClr val="accent1"/>
            </a:solidFill>
          </p:grpSpPr>
          <p:sp>
            <p:nvSpPr>
              <p:cNvPr id="27" name="îšḷíḍè">
                <a:extLst>
                  <a:ext uri="{FF2B5EF4-FFF2-40B4-BE49-F238E27FC236}">
                    <a16:creationId xmlns:a16="http://schemas.microsoft.com/office/drawing/2014/main" id="{5A1FE8C0-8299-4D7E-B5B3-7D47E3099F51}"/>
                  </a:ext>
                </a:extLst>
              </p:cNvPr>
              <p:cNvSpPr/>
              <p:nvPr/>
            </p:nvSpPr>
            <p:spPr>
              <a:xfrm rot="16200000">
                <a:off x="6411996" y="1239246"/>
                <a:ext cx="268866" cy="2317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solidFill>
                    <a:schemeClr val="tx1"/>
                  </a:solidFill>
                </a:endParaRPr>
              </a:p>
            </p:txBody>
          </p:sp>
          <p:sp>
            <p:nvSpPr>
              <p:cNvPr id="28" name="íśḻíḑé">
                <a:extLst>
                  <a:ext uri="{FF2B5EF4-FFF2-40B4-BE49-F238E27FC236}">
                    <a16:creationId xmlns:a16="http://schemas.microsoft.com/office/drawing/2014/main" id="{F4243138-E440-4128-8CA7-80644B6AD54C}"/>
                  </a:ext>
                </a:extLst>
              </p:cNvPr>
              <p:cNvSpPr/>
              <p:nvPr/>
            </p:nvSpPr>
            <p:spPr>
              <a:xfrm>
                <a:off x="6570733" y="929658"/>
                <a:ext cx="4942547" cy="2685699"/>
              </a:xfrm>
              <a:prstGeom prst="roundRect">
                <a:avLst>
                  <a:gd name="adj" fmla="val 4639"/>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2000">
                  <a:solidFill>
                    <a:schemeClr val="tx1"/>
                  </a:solidFill>
                </a:endParaRPr>
              </a:p>
            </p:txBody>
          </p:sp>
        </p:grpSp>
        <p:grpSp>
          <p:nvGrpSpPr>
            <p:cNvPr id="9" name="ï$ḻiḑé">
              <a:extLst>
                <a:ext uri="{FF2B5EF4-FFF2-40B4-BE49-F238E27FC236}">
                  <a16:creationId xmlns:a16="http://schemas.microsoft.com/office/drawing/2014/main" id="{21BF91EC-ECFC-4165-BFFA-6889D654C6B5}"/>
                </a:ext>
              </a:extLst>
            </p:cNvPr>
            <p:cNvGrpSpPr/>
            <p:nvPr/>
          </p:nvGrpSpPr>
          <p:grpSpPr>
            <a:xfrm>
              <a:off x="6430538" y="4230778"/>
              <a:ext cx="5082742" cy="1839034"/>
              <a:chOff x="6430538" y="4230778"/>
              <a:chExt cx="5082742" cy="1839034"/>
            </a:xfrm>
            <a:solidFill>
              <a:schemeClr val="accent3"/>
            </a:solidFill>
          </p:grpSpPr>
          <p:sp>
            <p:nvSpPr>
              <p:cNvPr id="25" name="ïşļîďè">
                <a:extLst>
                  <a:ext uri="{FF2B5EF4-FFF2-40B4-BE49-F238E27FC236}">
                    <a16:creationId xmlns:a16="http://schemas.microsoft.com/office/drawing/2014/main" id="{7492A124-E763-417A-9CC1-22FF9AEEEB6A}"/>
                  </a:ext>
                </a:extLst>
              </p:cNvPr>
              <p:cNvSpPr/>
              <p:nvPr/>
            </p:nvSpPr>
            <p:spPr>
              <a:xfrm rot="16200000">
                <a:off x="6411996" y="4540366"/>
                <a:ext cx="268866" cy="23178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solidFill>
                    <a:schemeClr val="tx1"/>
                  </a:solidFill>
                </a:endParaRPr>
              </a:p>
            </p:txBody>
          </p:sp>
          <p:sp>
            <p:nvSpPr>
              <p:cNvPr id="26" name="işlîḍè">
                <a:extLst>
                  <a:ext uri="{FF2B5EF4-FFF2-40B4-BE49-F238E27FC236}">
                    <a16:creationId xmlns:a16="http://schemas.microsoft.com/office/drawing/2014/main" id="{FD3E59C6-7089-4053-802C-1D0FF6B1ABD8}"/>
                  </a:ext>
                </a:extLst>
              </p:cNvPr>
              <p:cNvSpPr/>
              <p:nvPr/>
            </p:nvSpPr>
            <p:spPr>
              <a:xfrm>
                <a:off x="6570733" y="4230778"/>
                <a:ext cx="4942547" cy="1839034"/>
              </a:xfrm>
              <a:prstGeom prst="roundRect">
                <a:avLst>
                  <a:gd name="adj" fmla="val 4639"/>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solidFill>
                    <a:schemeClr val="tx1"/>
                  </a:solidFill>
                </a:endParaRPr>
              </a:p>
            </p:txBody>
          </p:sp>
        </p:grpSp>
        <p:grpSp>
          <p:nvGrpSpPr>
            <p:cNvPr id="10" name="íṩ1îḋé">
              <a:extLst>
                <a:ext uri="{FF2B5EF4-FFF2-40B4-BE49-F238E27FC236}">
                  <a16:creationId xmlns:a16="http://schemas.microsoft.com/office/drawing/2014/main" id="{18C14286-4DE9-4415-82F6-C97B90C1B6B1}"/>
                </a:ext>
              </a:extLst>
            </p:cNvPr>
            <p:cNvGrpSpPr/>
            <p:nvPr/>
          </p:nvGrpSpPr>
          <p:grpSpPr>
            <a:xfrm flipH="1">
              <a:off x="723357" y="2003537"/>
              <a:ext cx="5078054" cy="2057739"/>
              <a:chOff x="6430538" y="929657"/>
              <a:chExt cx="5078054" cy="2057739"/>
            </a:xfrm>
            <a:solidFill>
              <a:schemeClr val="accent2"/>
            </a:solidFill>
          </p:grpSpPr>
          <p:sp>
            <p:nvSpPr>
              <p:cNvPr id="23" name="ïṣ1ïḑe">
                <a:extLst>
                  <a:ext uri="{FF2B5EF4-FFF2-40B4-BE49-F238E27FC236}">
                    <a16:creationId xmlns:a16="http://schemas.microsoft.com/office/drawing/2014/main" id="{FA11A4D4-6872-49CC-9AAC-B99685AFD04A}"/>
                  </a:ext>
                </a:extLst>
              </p:cNvPr>
              <p:cNvSpPr/>
              <p:nvPr/>
            </p:nvSpPr>
            <p:spPr>
              <a:xfrm rot="16200000">
                <a:off x="6411996" y="1239246"/>
                <a:ext cx="268866" cy="23178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solidFill>
                    <a:schemeClr val="tx1"/>
                  </a:solidFill>
                </a:endParaRPr>
              </a:p>
            </p:txBody>
          </p:sp>
          <p:sp>
            <p:nvSpPr>
              <p:cNvPr id="24" name="îS1iḍè">
                <a:extLst>
                  <a:ext uri="{FF2B5EF4-FFF2-40B4-BE49-F238E27FC236}">
                    <a16:creationId xmlns:a16="http://schemas.microsoft.com/office/drawing/2014/main" id="{ED49308B-398C-4ED8-9734-6E32B7EAEC6B}"/>
                  </a:ext>
                </a:extLst>
              </p:cNvPr>
              <p:cNvSpPr/>
              <p:nvPr/>
            </p:nvSpPr>
            <p:spPr>
              <a:xfrm>
                <a:off x="6570739" y="929657"/>
                <a:ext cx="4937853" cy="2057739"/>
              </a:xfrm>
              <a:prstGeom prst="roundRect">
                <a:avLst>
                  <a:gd name="adj" fmla="val 4639"/>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solidFill>
                    <a:schemeClr val="tx1"/>
                  </a:solidFill>
                </a:endParaRPr>
              </a:p>
            </p:txBody>
          </p:sp>
        </p:grpSp>
        <p:grpSp>
          <p:nvGrpSpPr>
            <p:cNvPr id="11" name="islïḑê">
              <a:extLst>
                <a:ext uri="{FF2B5EF4-FFF2-40B4-BE49-F238E27FC236}">
                  <a16:creationId xmlns:a16="http://schemas.microsoft.com/office/drawing/2014/main" id="{3725924D-3688-484F-966B-C0A43F0295C7}"/>
                </a:ext>
              </a:extLst>
            </p:cNvPr>
            <p:cNvGrpSpPr/>
            <p:nvPr/>
          </p:nvGrpSpPr>
          <p:grpSpPr>
            <a:xfrm>
              <a:off x="892172" y="2187362"/>
              <a:ext cx="4367067" cy="1546270"/>
              <a:chOff x="892172" y="2187362"/>
              <a:chExt cx="4367067" cy="1546270"/>
            </a:xfrm>
          </p:grpSpPr>
          <p:sp>
            <p:nvSpPr>
              <p:cNvPr id="21" name="ïS1iḓé">
                <a:extLst>
                  <a:ext uri="{FF2B5EF4-FFF2-40B4-BE49-F238E27FC236}">
                    <a16:creationId xmlns:a16="http://schemas.microsoft.com/office/drawing/2014/main" id="{0752999D-9D1B-4B9D-9C76-0CCFB6646A6F}"/>
                  </a:ext>
                </a:extLst>
              </p:cNvPr>
              <p:cNvSpPr txBox="1"/>
              <p:nvPr/>
            </p:nvSpPr>
            <p:spPr bwMode="auto">
              <a:xfrm>
                <a:off x="3231262" y="2187362"/>
                <a:ext cx="1258976" cy="309958"/>
              </a:xfrm>
              <a:prstGeom prst="rect">
                <a:avLst/>
              </a:prstGeom>
              <a:noFill/>
              <a:extLst/>
            </p:spPr>
            <p:txBody>
              <a:bodyPr wrap="square" lIns="91440" tIns="45720" rIns="91440" bIns="45720">
                <a:noAutofit/>
              </a:bodyPr>
              <a:lstStyle/>
              <a:p>
                <a:pPr algn="r" latinLnBrk="0"/>
                <a:r>
                  <a:rPr lang="en-US" altLang="zh-CN" sz="2000" b="1" dirty="0" smtClean="0">
                    <a:effectLst/>
                  </a:rPr>
                  <a:t>Step 2</a:t>
                </a:r>
                <a:endParaRPr lang="zh-CN" altLang="en-US" sz="2000" b="1" dirty="0">
                  <a:effectLst/>
                </a:endParaRPr>
              </a:p>
            </p:txBody>
          </p:sp>
          <p:sp>
            <p:nvSpPr>
              <p:cNvPr id="22" name="ïşļiḍê">
                <a:extLst>
                  <a:ext uri="{FF2B5EF4-FFF2-40B4-BE49-F238E27FC236}">
                    <a16:creationId xmlns:a16="http://schemas.microsoft.com/office/drawing/2014/main" id="{CC728EB3-101A-4806-A8D5-7BE4F1196270}"/>
                  </a:ext>
                </a:extLst>
              </p:cNvPr>
              <p:cNvSpPr/>
              <p:nvPr/>
            </p:nvSpPr>
            <p:spPr>
              <a:xfrm>
                <a:off x="892172" y="2681146"/>
                <a:ext cx="4367067" cy="1052486"/>
              </a:xfrm>
              <a:prstGeom prst="rect">
                <a:avLst/>
              </a:prstGeom>
            </p:spPr>
            <p:txBody>
              <a:bodyPr wrap="square" lIns="91440" tIns="45720" rIns="91440" bIns="45720">
                <a:noAutofit/>
              </a:bodyPr>
              <a:lstStyle/>
              <a:p>
                <a:pPr algn="r">
                  <a:lnSpc>
                    <a:spcPct val="120000"/>
                  </a:lnSpc>
                </a:pPr>
                <a:r>
                  <a:rPr lang="zh-CN" altLang="zh-CN" dirty="0"/>
                  <a:t>分别实施</a:t>
                </a:r>
                <a:r>
                  <a:rPr lang="en-US" altLang="zh-CN" i="1" dirty="0"/>
                  <a:t>X</a:t>
                </a:r>
                <a:r>
                  <a:rPr lang="zh-CN" altLang="zh-CN" dirty="0"/>
                  <a:t>对</a:t>
                </a:r>
                <a:r>
                  <a:rPr lang="en-US" altLang="zh-CN" i="1" dirty="0"/>
                  <a:t>t</a:t>
                </a:r>
                <a:r>
                  <a:rPr lang="en-US" altLang="zh-CN" i="1" baseline="-25000" dirty="0"/>
                  <a:t>1</a:t>
                </a:r>
                <a:r>
                  <a:rPr lang="zh-CN" altLang="zh-CN" dirty="0"/>
                  <a:t>的回归以及</a:t>
                </a:r>
                <a:r>
                  <a:rPr lang="en-US" altLang="zh-CN" i="1" dirty="0"/>
                  <a:t>Y</a:t>
                </a:r>
                <a:r>
                  <a:rPr lang="zh-CN" altLang="zh-CN" dirty="0"/>
                  <a:t>对</a:t>
                </a:r>
                <a:r>
                  <a:rPr lang="en-US" altLang="zh-CN" i="1" dirty="0"/>
                  <a:t>u</a:t>
                </a:r>
                <a:r>
                  <a:rPr lang="en-US" altLang="zh-CN" i="1" baseline="-25000" dirty="0"/>
                  <a:t>1</a:t>
                </a:r>
                <a:r>
                  <a:rPr lang="zh-CN" altLang="zh-CN" dirty="0"/>
                  <a:t>的回归</a:t>
                </a:r>
                <a:r>
                  <a:rPr lang="zh-CN" altLang="zh-CN" dirty="0" smtClean="0"/>
                  <a:t>。</a:t>
                </a:r>
                <a:r>
                  <a:rPr lang="zh-CN" altLang="en-US" dirty="0" smtClean="0"/>
                  <a:t>重复</a:t>
                </a:r>
                <a:r>
                  <a:rPr lang="zh-CN" altLang="zh-CN" dirty="0" smtClean="0"/>
                  <a:t>进行成分提取，</a:t>
                </a:r>
                <a:r>
                  <a:rPr lang="zh-CN" altLang="zh-CN" dirty="0"/>
                  <a:t>直到能达到一个较满意的精度为止。</a:t>
                </a:r>
                <a:endParaRPr lang="en-US" altLang="zh-CN" dirty="0"/>
              </a:p>
            </p:txBody>
          </p:sp>
        </p:grpSp>
        <p:grpSp>
          <p:nvGrpSpPr>
            <p:cNvPr id="12" name="î$lide">
              <a:extLst>
                <a:ext uri="{FF2B5EF4-FFF2-40B4-BE49-F238E27FC236}">
                  <a16:creationId xmlns:a16="http://schemas.microsoft.com/office/drawing/2014/main" id="{1805E246-CC8B-4BD4-92DC-B06F6AA82003}"/>
                </a:ext>
              </a:extLst>
            </p:cNvPr>
            <p:cNvGrpSpPr/>
            <p:nvPr/>
          </p:nvGrpSpPr>
          <p:grpSpPr>
            <a:xfrm>
              <a:off x="6852084" y="1094389"/>
              <a:ext cx="4534586" cy="2639242"/>
              <a:chOff x="6852084" y="970880"/>
              <a:chExt cx="4534586" cy="2639242"/>
            </a:xfrm>
          </p:grpSpPr>
          <p:sp>
            <p:nvSpPr>
              <p:cNvPr id="19" name="îšļîḑe">
                <a:extLst>
                  <a:ext uri="{FF2B5EF4-FFF2-40B4-BE49-F238E27FC236}">
                    <a16:creationId xmlns:a16="http://schemas.microsoft.com/office/drawing/2014/main" id="{80961A47-047D-4D81-B2FE-7CCEEF622656}"/>
                  </a:ext>
                </a:extLst>
              </p:cNvPr>
              <p:cNvSpPr txBox="1"/>
              <p:nvPr/>
            </p:nvSpPr>
            <p:spPr bwMode="auto">
              <a:xfrm>
                <a:off x="7582287" y="970880"/>
                <a:ext cx="1258976" cy="309958"/>
              </a:xfrm>
              <a:prstGeom prst="rect">
                <a:avLst/>
              </a:prstGeom>
              <a:noFill/>
              <a:extLst/>
            </p:spPr>
            <p:txBody>
              <a:bodyPr wrap="square" lIns="91440" tIns="45720" rIns="91440" bIns="45720">
                <a:noAutofit/>
              </a:bodyPr>
              <a:lstStyle/>
              <a:p>
                <a:pPr algn="l" latinLnBrk="0"/>
                <a:r>
                  <a:rPr lang="en-US" altLang="zh-CN" sz="2000" b="1" dirty="0" smtClean="0">
                    <a:effectLst/>
                  </a:rPr>
                  <a:t>Step 1</a:t>
                </a:r>
                <a:endParaRPr lang="zh-CN" altLang="en-US" sz="2000" b="1" dirty="0">
                  <a:effectLst/>
                </a:endParaRPr>
              </a:p>
            </p:txBody>
          </p:sp>
          <p:sp>
            <p:nvSpPr>
              <p:cNvPr id="20" name="îSľíḑê">
                <a:extLst>
                  <a:ext uri="{FF2B5EF4-FFF2-40B4-BE49-F238E27FC236}">
                    <a16:creationId xmlns:a16="http://schemas.microsoft.com/office/drawing/2014/main" id="{32345E52-963B-4DF1-848F-7623C7949C1C}"/>
                  </a:ext>
                </a:extLst>
              </p:cNvPr>
              <p:cNvSpPr/>
              <p:nvPr/>
            </p:nvSpPr>
            <p:spPr>
              <a:xfrm>
                <a:off x="6852084" y="1492497"/>
                <a:ext cx="4534586" cy="2117625"/>
              </a:xfrm>
              <a:prstGeom prst="rect">
                <a:avLst/>
              </a:prstGeom>
            </p:spPr>
            <p:txBody>
              <a:bodyPr wrap="square" lIns="91440" tIns="45720" rIns="91440" bIns="45720">
                <a:noAutofit/>
              </a:bodyPr>
              <a:lstStyle/>
              <a:p>
                <a:pPr>
                  <a:lnSpc>
                    <a:spcPct val="120000"/>
                  </a:lnSpc>
                </a:pPr>
                <a:r>
                  <a:rPr lang="zh-CN" altLang="zh-CN" dirty="0" smtClean="0"/>
                  <a:t>分别在</a:t>
                </a:r>
                <a:r>
                  <a:rPr lang="zh-CN" altLang="en-US" dirty="0" smtClean="0"/>
                  <a:t>自变量</a:t>
                </a:r>
                <a:r>
                  <a:rPr lang="en-US" altLang="zh-CN" i="1" dirty="0" smtClean="0"/>
                  <a:t>X</a:t>
                </a:r>
                <a:r>
                  <a:rPr lang="zh-CN" altLang="zh-CN" dirty="0" smtClean="0"/>
                  <a:t>与</a:t>
                </a:r>
                <a:r>
                  <a:rPr lang="zh-CN" altLang="en-US" dirty="0" smtClean="0"/>
                  <a:t>自变量</a:t>
                </a:r>
                <a:r>
                  <a:rPr lang="en-US" altLang="zh-CN" i="1" dirty="0" smtClean="0"/>
                  <a:t>Y</a:t>
                </a:r>
                <a:r>
                  <a:rPr lang="zh-CN" altLang="zh-CN" dirty="0"/>
                  <a:t>中提取出成分</a:t>
                </a:r>
                <a:r>
                  <a:rPr lang="en-US" altLang="zh-CN" i="1" dirty="0"/>
                  <a:t>t</a:t>
                </a:r>
                <a:r>
                  <a:rPr lang="en-US" altLang="zh-CN" i="1" baseline="-25000" dirty="0"/>
                  <a:t>1</a:t>
                </a:r>
                <a:r>
                  <a:rPr lang="zh-CN" altLang="zh-CN" dirty="0"/>
                  <a:t>和</a:t>
                </a:r>
                <a:r>
                  <a:rPr lang="en-US" altLang="zh-CN" i="1" dirty="0" smtClean="0"/>
                  <a:t>u</a:t>
                </a:r>
                <a:r>
                  <a:rPr lang="en-US" altLang="zh-CN" i="1" baseline="-25000" dirty="0" smtClean="0"/>
                  <a:t>1</a:t>
                </a:r>
                <a:r>
                  <a:rPr lang="zh-CN" altLang="en-US" i="1" baseline="-25000" dirty="0" smtClean="0"/>
                  <a:t>。</a:t>
                </a:r>
                <a:r>
                  <a:rPr lang="zh-CN" altLang="en-US" dirty="0" smtClean="0"/>
                  <a:t>提取成分有两个要求：</a:t>
                </a:r>
                <a:endParaRPr lang="en-US" altLang="zh-CN" dirty="0" smtClean="0"/>
              </a:p>
            </p:txBody>
          </p:sp>
        </p:grpSp>
        <p:grpSp>
          <p:nvGrpSpPr>
            <p:cNvPr id="13" name="iṣļiḋe">
              <a:extLst>
                <a:ext uri="{FF2B5EF4-FFF2-40B4-BE49-F238E27FC236}">
                  <a16:creationId xmlns:a16="http://schemas.microsoft.com/office/drawing/2014/main" id="{903E3941-21DE-4E24-8E0A-3F18657ABEB3}"/>
                </a:ext>
              </a:extLst>
            </p:cNvPr>
            <p:cNvGrpSpPr/>
            <p:nvPr/>
          </p:nvGrpSpPr>
          <p:grpSpPr>
            <a:xfrm>
              <a:off x="6852084" y="3216627"/>
              <a:ext cx="4534586" cy="2967390"/>
              <a:chOff x="6852084" y="3139644"/>
              <a:chExt cx="4534586" cy="2967390"/>
            </a:xfrm>
          </p:grpSpPr>
          <p:sp>
            <p:nvSpPr>
              <p:cNvPr id="17" name="íṩḷïďé">
                <a:extLst>
                  <a:ext uri="{FF2B5EF4-FFF2-40B4-BE49-F238E27FC236}">
                    <a16:creationId xmlns:a16="http://schemas.microsoft.com/office/drawing/2014/main" id="{DF7DA266-537D-431A-9A46-1F43BB948C2D}"/>
                  </a:ext>
                </a:extLst>
              </p:cNvPr>
              <p:cNvSpPr txBox="1"/>
              <p:nvPr/>
            </p:nvSpPr>
            <p:spPr bwMode="auto">
              <a:xfrm>
                <a:off x="7582287" y="4367261"/>
                <a:ext cx="1258976" cy="309958"/>
              </a:xfrm>
              <a:prstGeom prst="rect">
                <a:avLst/>
              </a:prstGeom>
              <a:noFill/>
              <a:extLst/>
            </p:spPr>
            <p:txBody>
              <a:bodyPr wrap="square" lIns="91440" tIns="45720" rIns="91440" bIns="45720">
                <a:noAutofit/>
              </a:bodyPr>
              <a:lstStyle/>
              <a:p>
                <a:pPr algn="l" latinLnBrk="0"/>
                <a:r>
                  <a:rPr lang="en-US" altLang="zh-CN" sz="2000" b="1" dirty="0" smtClean="0">
                    <a:effectLst/>
                  </a:rPr>
                  <a:t>Step 3</a:t>
                </a:r>
                <a:endParaRPr lang="zh-CN" altLang="en-US" sz="2000" b="1" dirty="0">
                  <a:effectLst/>
                </a:endParaRPr>
              </a:p>
            </p:txBody>
          </p:sp>
          <p:sp>
            <p:nvSpPr>
              <p:cNvPr id="18" name="íşļiḓê">
                <a:extLst>
                  <a:ext uri="{FF2B5EF4-FFF2-40B4-BE49-F238E27FC236}">
                    <a16:creationId xmlns:a16="http://schemas.microsoft.com/office/drawing/2014/main" id="{771FBCC0-23C4-403B-9F2E-5EA10345FCBA}"/>
                  </a:ext>
                </a:extLst>
              </p:cNvPr>
              <p:cNvSpPr/>
              <p:nvPr/>
            </p:nvSpPr>
            <p:spPr>
              <a:xfrm>
                <a:off x="6852084" y="4875641"/>
                <a:ext cx="4534586" cy="1231393"/>
              </a:xfrm>
              <a:prstGeom prst="rect">
                <a:avLst/>
              </a:prstGeom>
            </p:spPr>
            <p:txBody>
              <a:bodyPr wrap="square" lIns="91440" tIns="45720" rIns="91440" bIns="45720">
                <a:noAutofit/>
              </a:bodyPr>
              <a:lstStyle/>
              <a:p>
                <a:pPr>
                  <a:lnSpc>
                    <a:spcPct val="120000"/>
                  </a:lnSpc>
                </a:pPr>
                <a:r>
                  <a:rPr lang="zh-CN" altLang="zh-CN" dirty="0"/>
                  <a:t>若最终对</a:t>
                </a:r>
                <a:r>
                  <a:rPr lang="en-US" altLang="zh-CN" i="1" dirty="0"/>
                  <a:t>X</a:t>
                </a:r>
                <a:r>
                  <a:rPr lang="zh-CN" altLang="zh-CN" dirty="0"/>
                  <a:t>共提取了 </a:t>
                </a:r>
                <a:r>
                  <a:rPr lang="en-US" altLang="zh-CN" i="1" dirty="0"/>
                  <a:t>m</a:t>
                </a:r>
                <a:r>
                  <a:rPr lang="zh-CN" altLang="zh-CN" dirty="0"/>
                  <a:t>个</a:t>
                </a:r>
                <a:r>
                  <a:rPr lang="zh-CN" altLang="zh-CN" dirty="0" smtClean="0"/>
                  <a:t>成分，实施</a:t>
                </a:r>
                <a:r>
                  <a:rPr lang="en-US" altLang="zh-CN" i="1" dirty="0" err="1"/>
                  <a:t>y</a:t>
                </a:r>
                <a:r>
                  <a:rPr lang="en-US" altLang="zh-CN" i="1" baseline="-25000" dirty="0" err="1"/>
                  <a:t>k</a:t>
                </a:r>
                <a:r>
                  <a:rPr lang="zh-CN" altLang="zh-CN" dirty="0" smtClean="0"/>
                  <a:t>对</a:t>
                </a:r>
                <a:r>
                  <a:rPr lang="zh-CN" altLang="en-US" dirty="0" smtClean="0"/>
                  <a:t>这</a:t>
                </a:r>
                <a:r>
                  <a:rPr lang="en-US" altLang="zh-CN" dirty="0" smtClean="0"/>
                  <a:t>m</a:t>
                </a:r>
                <a:r>
                  <a:rPr lang="zh-CN" altLang="en-US" dirty="0" smtClean="0"/>
                  <a:t>个成分</a:t>
                </a:r>
                <a:r>
                  <a:rPr lang="zh-CN" altLang="zh-CN" dirty="0" smtClean="0"/>
                  <a:t>的</a:t>
                </a:r>
                <a:r>
                  <a:rPr lang="zh-CN" altLang="zh-CN" dirty="0"/>
                  <a:t>回归，然后再表达成</a:t>
                </a:r>
                <a:r>
                  <a:rPr lang="en-US" altLang="zh-CN" i="1" dirty="0" err="1"/>
                  <a:t>y</a:t>
                </a:r>
                <a:r>
                  <a:rPr lang="en-US" altLang="zh-CN" i="1" baseline="-25000" dirty="0" err="1"/>
                  <a:t>k</a:t>
                </a:r>
                <a:r>
                  <a:rPr lang="zh-CN" altLang="zh-CN" dirty="0"/>
                  <a:t>关于原变量</a:t>
                </a:r>
                <a:r>
                  <a:rPr lang="en-US" altLang="zh-CN" i="1" dirty="0" smtClean="0"/>
                  <a:t>x</a:t>
                </a:r>
                <a:r>
                  <a:rPr lang="zh-CN" altLang="zh-CN" dirty="0" smtClean="0"/>
                  <a:t>的回归方程</a:t>
                </a:r>
                <a:r>
                  <a:rPr lang="zh-CN" altLang="en-US" dirty="0"/>
                  <a:t>。</a:t>
                </a:r>
                <a:endParaRPr lang="en-US" altLang="zh-CN" dirty="0"/>
              </a:p>
            </p:txBody>
          </p:sp>
          <p:sp>
            <p:nvSpPr>
              <p:cNvPr id="34" name="íşļiḓê">
                <a:extLst>
                  <a:ext uri="{FF2B5EF4-FFF2-40B4-BE49-F238E27FC236}">
                    <a16:creationId xmlns:a16="http://schemas.microsoft.com/office/drawing/2014/main" id="{771FBCC0-23C4-403B-9F2E-5EA10345FCBA}"/>
                  </a:ext>
                </a:extLst>
              </p:cNvPr>
              <p:cNvSpPr/>
              <p:nvPr/>
            </p:nvSpPr>
            <p:spPr>
              <a:xfrm>
                <a:off x="8906515" y="3139644"/>
                <a:ext cx="489027" cy="1099319"/>
              </a:xfrm>
              <a:prstGeom prst="rect">
                <a:avLst/>
              </a:prstGeom>
            </p:spPr>
            <p:txBody>
              <a:bodyPr wrap="square" lIns="91440" tIns="45720" rIns="91440" bIns="45720">
                <a:noAutofit/>
              </a:bodyPr>
              <a:lstStyle/>
              <a:p>
                <a:pPr>
                  <a:lnSpc>
                    <a:spcPct val="120000"/>
                  </a:lnSpc>
                </a:pPr>
                <a:r>
                  <a:rPr lang="zh-CN" altLang="en-US" sz="3600" dirty="0"/>
                  <a:t>↓</a:t>
                </a:r>
                <a:endParaRPr lang="en-US" altLang="zh-CN" sz="3600" dirty="0"/>
              </a:p>
            </p:txBody>
          </p:sp>
        </p:grpSp>
        <p:sp>
          <p:nvSpPr>
            <p:cNvPr id="14" name="işlíḓé">
              <a:extLst>
                <a:ext uri="{FF2B5EF4-FFF2-40B4-BE49-F238E27FC236}">
                  <a16:creationId xmlns:a16="http://schemas.microsoft.com/office/drawing/2014/main" id="{F2CBEDD4-B013-41A8-8174-94EC40A43479}"/>
                </a:ext>
              </a:extLst>
            </p:cNvPr>
            <p:cNvSpPr/>
            <p:nvPr/>
          </p:nvSpPr>
          <p:spPr bwMode="auto">
            <a:xfrm>
              <a:off x="4628060" y="2110060"/>
              <a:ext cx="527464" cy="527464"/>
            </a:xfrm>
            <a:custGeom>
              <a:avLst/>
              <a:gdLst>
                <a:gd name="T0" fmla="*/ 74 w 236"/>
                <a:gd name="T1" fmla="*/ 160 h 236"/>
                <a:gd name="T2" fmla="*/ 93 w 236"/>
                <a:gd name="T3" fmla="*/ 160 h 236"/>
                <a:gd name="T4" fmla="*/ 93 w 236"/>
                <a:gd name="T5" fmla="*/ 103 h 236"/>
                <a:gd name="T6" fmla="*/ 74 w 236"/>
                <a:gd name="T7" fmla="*/ 103 h 236"/>
                <a:gd name="T8" fmla="*/ 74 w 236"/>
                <a:gd name="T9" fmla="*/ 160 h 236"/>
                <a:gd name="T10" fmla="*/ 140 w 236"/>
                <a:gd name="T11" fmla="*/ 102 h 236"/>
                <a:gd name="T12" fmla="*/ 122 w 236"/>
                <a:gd name="T13" fmla="*/ 111 h 236"/>
                <a:gd name="T14" fmla="*/ 122 w 236"/>
                <a:gd name="T15" fmla="*/ 103 h 236"/>
                <a:gd name="T16" fmla="*/ 103 w 236"/>
                <a:gd name="T17" fmla="*/ 103 h 236"/>
                <a:gd name="T18" fmla="*/ 103 w 236"/>
                <a:gd name="T19" fmla="*/ 160 h 236"/>
                <a:gd name="T20" fmla="*/ 122 w 236"/>
                <a:gd name="T21" fmla="*/ 160 h 236"/>
                <a:gd name="T22" fmla="*/ 122 w 236"/>
                <a:gd name="T23" fmla="*/ 128 h 236"/>
                <a:gd name="T24" fmla="*/ 123 w 236"/>
                <a:gd name="T25" fmla="*/ 124 h 236"/>
                <a:gd name="T26" fmla="*/ 133 w 236"/>
                <a:gd name="T27" fmla="*/ 117 h 236"/>
                <a:gd name="T28" fmla="*/ 142 w 236"/>
                <a:gd name="T29" fmla="*/ 130 h 236"/>
                <a:gd name="T30" fmla="*/ 142 w 236"/>
                <a:gd name="T31" fmla="*/ 160 h 236"/>
                <a:gd name="T32" fmla="*/ 161 w 236"/>
                <a:gd name="T33" fmla="*/ 160 h 236"/>
                <a:gd name="T34" fmla="*/ 161 w 236"/>
                <a:gd name="T35" fmla="*/ 160 h 236"/>
                <a:gd name="T36" fmla="*/ 161 w 236"/>
                <a:gd name="T37" fmla="*/ 127 h 236"/>
                <a:gd name="T38" fmla="*/ 140 w 236"/>
                <a:gd name="T39" fmla="*/ 102 h 236"/>
                <a:gd name="T40" fmla="*/ 122 w 236"/>
                <a:gd name="T41" fmla="*/ 111 h 236"/>
                <a:gd name="T42" fmla="*/ 122 w 236"/>
                <a:gd name="T43" fmla="*/ 111 h 236"/>
                <a:gd name="T44" fmla="*/ 122 w 236"/>
                <a:gd name="T45" fmla="*/ 111 h 236"/>
                <a:gd name="T46" fmla="*/ 83 w 236"/>
                <a:gd name="T47" fmla="*/ 75 h 236"/>
                <a:gd name="T48" fmla="*/ 73 w 236"/>
                <a:gd name="T49" fmla="*/ 85 h 236"/>
                <a:gd name="T50" fmla="*/ 83 w 236"/>
                <a:gd name="T51" fmla="*/ 95 h 236"/>
                <a:gd name="T52" fmla="*/ 83 w 236"/>
                <a:gd name="T53" fmla="*/ 95 h 236"/>
                <a:gd name="T54" fmla="*/ 94 w 236"/>
                <a:gd name="T55" fmla="*/ 85 h 236"/>
                <a:gd name="T56" fmla="*/ 83 w 236"/>
                <a:gd name="T57" fmla="*/ 75 h 236"/>
                <a:gd name="T58" fmla="*/ 118 w 236"/>
                <a:gd name="T59" fmla="*/ 0 h 236"/>
                <a:gd name="T60" fmla="*/ 0 w 236"/>
                <a:gd name="T61" fmla="*/ 118 h 236"/>
                <a:gd name="T62" fmla="*/ 118 w 236"/>
                <a:gd name="T63" fmla="*/ 236 h 236"/>
                <a:gd name="T64" fmla="*/ 236 w 236"/>
                <a:gd name="T65" fmla="*/ 118 h 236"/>
                <a:gd name="T66" fmla="*/ 118 w 236"/>
                <a:gd name="T67" fmla="*/ 0 h 236"/>
                <a:gd name="T68" fmla="*/ 181 w 236"/>
                <a:gd name="T69" fmla="*/ 172 h 236"/>
                <a:gd name="T70" fmla="*/ 171 w 236"/>
                <a:gd name="T71" fmla="*/ 181 h 236"/>
                <a:gd name="T72" fmla="*/ 64 w 236"/>
                <a:gd name="T73" fmla="*/ 181 h 236"/>
                <a:gd name="T74" fmla="*/ 55 w 236"/>
                <a:gd name="T75" fmla="*/ 172 h 236"/>
                <a:gd name="T76" fmla="*/ 55 w 236"/>
                <a:gd name="T77" fmla="*/ 63 h 236"/>
                <a:gd name="T78" fmla="*/ 64 w 236"/>
                <a:gd name="T79" fmla="*/ 54 h 236"/>
                <a:gd name="T80" fmla="*/ 171 w 236"/>
                <a:gd name="T81" fmla="*/ 54 h 236"/>
                <a:gd name="T82" fmla="*/ 181 w 236"/>
                <a:gd name="T83" fmla="*/ 63 h 236"/>
                <a:gd name="T84" fmla="*/ 181 w 236"/>
                <a:gd name="T85"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36">
                  <a:moveTo>
                    <a:pt x="74" y="160"/>
                  </a:moveTo>
                  <a:cubicBezTo>
                    <a:pt x="93" y="160"/>
                    <a:pt x="93" y="160"/>
                    <a:pt x="93" y="160"/>
                  </a:cubicBezTo>
                  <a:cubicBezTo>
                    <a:pt x="93" y="103"/>
                    <a:pt x="93" y="103"/>
                    <a:pt x="93" y="103"/>
                  </a:cubicBezTo>
                  <a:cubicBezTo>
                    <a:pt x="74" y="103"/>
                    <a:pt x="74" y="103"/>
                    <a:pt x="74" y="103"/>
                  </a:cubicBezTo>
                  <a:lnTo>
                    <a:pt x="74" y="160"/>
                  </a:lnTo>
                  <a:close/>
                  <a:moveTo>
                    <a:pt x="140" y="102"/>
                  </a:moveTo>
                  <a:cubicBezTo>
                    <a:pt x="129" y="102"/>
                    <a:pt x="125" y="107"/>
                    <a:pt x="122" y="111"/>
                  </a:cubicBezTo>
                  <a:cubicBezTo>
                    <a:pt x="122" y="103"/>
                    <a:pt x="122" y="103"/>
                    <a:pt x="122" y="103"/>
                  </a:cubicBezTo>
                  <a:cubicBezTo>
                    <a:pt x="103" y="103"/>
                    <a:pt x="103" y="103"/>
                    <a:pt x="103" y="103"/>
                  </a:cubicBezTo>
                  <a:cubicBezTo>
                    <a:pt x="104" y="108"/>
                    <a:pt x="103" y="160"/>
                    <a:pt x="103" y="160"/>
                  </a:cubicBezTo>
                  <a:cubicBezTo>
                    <a:pt x="122" y="160"/>
                    <a:pt x="122" y="160"/>
                    <a:pt x="122" y="160"/>
                  </a:cubicBezTo>
                  <a:cubicBezTo>
                    <a:pt x="122" y="128"/>
                    <a:pt x="122" y="128"/>
                    <a:pt x="122" y="128"/>
                  </a:cubicBezTo>
                  <a:cubicBezTo>
                    <a:pt x="122" y="127"/>
                    <a:pt x="123" y="125"/>
                    <a:pt x="123" y="124"/>
                  </a:cubicBezTo>
                  <a:cubicBezTo>
                    <a:pt x="124" y="120"/>
                    <a:pt x="128" y="117"/>
                    <a:pt x="133" y="117"/>
                  </a:cubicBezTo>
                  <a:cubicBezTo>
                    <a:pt x="140" y="117"/>
                    <a:pt x="142" y="122"/>
                    <a:pt x="142" y="130"/>
                  </a:cubicBezTo>
                  <a:cubicBezTo>
                    <a:pt x="142" y="160"/>
                    <a:pt x="142" y="160"/>
                    <a:pt x="142" y="160"/>
                  </a:cubicBezTo>
                  <a:cubicBezTo>
                    <a:pt x="161" y="160"/>
                    <a:pt x="161" y="160"/>
                    <a:pt x="161" y="160"/>
                  </a:cubicBezTo>
                  <a:cubicBezTo>
                    <a:pt x="161" y="160"/>
                    <a:pt x="161" y="160"/>
                    <a:pt x="161" y="160"/>
                  </a:cubicBezTo>
                  <a:cubicBezTo>
                    <a:pt x="161" y="127"/>
                    <a:pt x="161" y="127"/>
                    <a:pt x="161" y="127"/>
                  </a:cubicBezTo>
                  <a:cubicBezTo>
                    <a:pt x="161" y="110"/>
                    <a:pt x="152" y="102"/>
                    <a:pt x="140" y="102"/>
                  </a:cubicBezTo>
                  <a:close/>
                  <a:moveTo>
                    <a:pt x="122" y="111"/>
                  </a:moveTo>
                  <a:cubicBezTo>
                    <a:pt x="122" y="111"/>
                    <a:pt x="122" y="111"/>
                    <a:pt x="122" y="111"/>
                  </a:cubicBezTo>
                  <a:cubicBezTo>
                    <a:pt x="122" y="111"/>
                    <a:pt x="122" y="111"/>
                    <a:pt x="122" y="111"/>
                  </a:cubicBezTo>
                  <a:close/>
                  <a:moveTo>
                    <a:pt x="83" y="75"/>
                  </a:moveTo>
                  <a:cubicBezTo>
                    <a:pt x="77" y="75"/>
                    <a:pt x="73" y="80"/>
                    <a:pt x="73" y="85"/>
                  </a:cubicBezTo>
                  <a:cubicBezTo>
                    <a:pt x="73" y="91"/>
                    <a:pt x="77" y="95"/>
                    <a:pt x="83" y="95"/>
                  </a:cubicBezTo>
                  <a:cubicBezTo>
                    <a:pt x="83" y="95"/>
                    <a:pt x="83" y="95"/>
                    <a:pt x="83" y="95"/>
                  </a:cubicBezTo>
                  <a:cubicBezTo>
                    <a:pt x="90" y="95"/>
                    <a:pt x="94" y="91"/>
                    <a:pt x="94" y="85"/>
                  </a:cubicBezTo>
                  <a:cubicBezTo>
                    <a:pt x="94" y="80"/>
                    <a:pt x="90" y="75"/>
                    <a:pt x="83" y="75"/>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1" y="172"/>
                  </a:moveTo>
                  <a:cubicBezTo>
                    <a:pt x="181" y="177"/>
                    <a:pt x="176" y="181"/>
                    <a:pt x="171" y="181"/>
                  </a:cubicBezTo>
                  <a:cubicBezTo>
                    <a:pt x="64" y="181"/>
                    <a:pt x="64" y="181"/>
                    <a:pt x="64" y="181"/>
                  </a:cubicBezTo>
                  <a:cubicBezTo>
                    <a:pt x="59" y="181"/>
                    <a:pt x="55" y="177"/>
                    <a:pt x="55" y="172"/>
                  </a:cubicBezTo>
                  <a:cubicBezTo>
                    <a:pt x="55" y="63"/>
                    <a:pt x="55" y="63"/>
                    <a:pt x="55" y="63"/>
                  </a:cubicBezTo>
                  <a:cubicBezTo>
                    <a:pt x="55" y="58"/>
                    <a:pt x="59" y="54"/>
                    <a:pt x="64" y="54"/>
                  </a:cubicBezTo>
                  <a:cubicBezTo>
                    <a:pt x="171" y="54"/>
                    <a:pt x="171" y="54"/>
                    <a:pt x="171" y="54"/>
                  </a:cubicBezTo>
                  <a:cubicBezTo>
                    <a:pt x="176" y="54"/>
                    <a:pt x="181" y="58"/>
                    <a:pt x="181" y="63"/>
                  </a:cubicBezTo>
                  <a:cubicBezTo>
                    <a:pt x="181" y="172"/>
                    <a:pt x="181" y="172"/>
                    <a:pt x="181" y="172"/>
                  </a:cubicBezTo>
                  <a:close/>
                </a:path>
              </a:pathLst>
            </a:custGeom>
            <a:solidFill>
              <a:schemeClr val="tx1">
                <a:lumMod val="50000"/>
                <a:lumOff val="50000"/>
              </a:schemeClr>
            </a:solidFill>
            <a:ln>
              <a:noFill/>
            </a:ln>
            <a:extLst/>
          </p:spPr>
          <p:txBody>
            <a:bodyPr wrap="square" lIns="91440" tIns="45720" rIns="91440" bIns="45720" anchor="ctr">
              <a:normAutofit/>
            </a:bodyPr>
            <a:lstStyle/>
            <a:p>
              <a:pPr algn="ctr"/>
              <a:endParaRPr/>
            </a:p>
          </p:txBody>
        </p:sp>
        <p:sp>
          <p:nvSpPr>
            <p:cNvPr id="15" name="ïŝ1iḋé">
              <a:extLst>
                <a:ext uri="{FF2B5EF4-FFF2-40B4-BE49-F238E27FC236}">
                  <a16:creationId xmlns:a16="http://schemas.microsoft.com/office/drawing/2014/main" id="{6CC6D169-FB26-4400-A18E-928F8DFC087D}"/>
                </a:ext>
              </a:extLst>
            </p:cNvPr>
            <p:cNvSpPr/>
            <p:nvPr/>
          </p:nvSpPr>
          <p:spPr bwMode="auto">
            <a:xfrm>
              <a:off x="6936451" y="4406549"/>
              <a:ext cx="467135" cy="467135"/>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tx1">
                <a:lumMod val="50000"/>
                <a:lumOff val="50000"/>
              </a:schemeClr>
            </a:solidFill>
            <a:ln>
              <a:noFill/>
            </a:ln>
            <a:extLst/>
          </p:spPr>
          <p:txBody>
            <a:bodyPr wrap="square" lIns="91440" tIns="45720" rIns="91440" bIns="45720" anchor="ctr">
              <a:normAutofit/>
            </a:bodyPr>
            <a:lstStyle/>
            <a:p>
              <a:pPr algn="ctr"/>
              <a:endParaRPr/>
            </a:p>
          </p:txBody>
        </p:sp>
        <p:sp>
          <p:nvSpPr>
            <p:cNvPr id="16" name="îşľïḍè">
              <a:extLst>
                <a:ext uri="{FF2B5EF4-FFF2-40B4-BE49-F238E27FC236}">
                  <a16:creationId xmlns:a16="http://schemas.microsoft.com/office/drawing/2014/main" id="{81ABA8A9-5079-4B33-940C-2FEB3C39556C}"/>
                </a:ext>
              </a:extLst>
            </p:cNvPr>
            <p:cNvSpPr/>
            <p:nvPr/>
          </p:nvSpPr>
          <p:spPr bwMode="auto">
            <a:xfrm>
              <a:off x="6933175" y="1069305"/>
              <a:ext cx="467085" cy="467085"/>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accent1"/>
            </a:solidFill>
            <a:ln>
              <a:noFill/>
            </a:ln>
            <a:extLst/>
          </p:spPr>
          <p:txBody>
            <a:bodyPr wrap="square" lIns="91440" tIns="45720" rIns="91440" bIns="45720" anchor="ctr">
              <a:normAutofit/>
            </a:bodyPr>
            <a:lstStyle/>
            <a:p>
              <a:pPr algn="ctr"/>
              <a:endParaRPr/>
            </a:p>
          </p:txBody>
        </p:sp>
      </p:grpSp>
      <p:sp>
        <p:nvSpPr>
          <p:cNvPr id="29" name="矩形 28">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30" name="标题 1"/>
          <p:cNvSpPr txBox="1">
            <a:spLocks/>
          </p:cNvSpPr>
          <p:nvPr/>
        </p:nvSpPr>
        <p:spPr>
          <a:xfrm>
            <a:off x="4755670" y="126244"/>
            <a:ext cx="2680660" cy="85887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zh-CN" sz="2400" dirty="0" smtClean="0"/>
              <a:t>偏</a:t>
            </a:r>
            <a:r>
              <a:rPr lang="zh-CN" altLang="zh-CN" sz="2400" dirty="0"/>
              <a:t>最小二乘</a:t>
            </a:r>
            <a:r>
              <a:rPr lang="zh-CN" altLang="zh-CN" sz="2400" dirty="0" smtClean="0"/>
              <a:t>回归</a:t>
            </a:r>
            <a:r>
              <a:rPr lang="zh-CN" altLang="en-US" sz="2400" dirty="0" smtClean="0"/>
              <a:t>计算流程</a:t>
            </a:r>
            <a:endParaRPr lang="zh-CN" altLang="en-US" sz="2400" dirty="0">
              <a:latin typeface="微软雅黑" panose="020B0503020204020204" pitchFamily="34" charset="-122"/>
              <a:ea typeface="微软雅黑" panose="020B0503020204020204" pitchFamily="34" charset="-122"/>
            </a:endParaRPr>
          </a:p>
        </p:txBody>
      </p:sp>
      <p:sp>
        <p:nvSpPr>
          <p:cNvPr id="31" name="矩形 30"/>
          <p:cNvSpPr/>
          <p:nvPr/>
        </p:nvSpPr>
        <p:spPr>
          <a:xfrm>
            <a:off x="6895414" y="2614814"/>
            <a:ext cx="4471281" cy="1040776"/>
          </a:xfrm>
          <a:prstGeom prst="rect">
            <a:avLst/>
          </a:prstGeom>
          <a:noFill/>
          <a:ln>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20000"/>
              </a:lnSpc>
              <a:buFont typeface="Arial" panose="020B0604020202020204" pitchFamily="34" charset="0"/>
              <a:buChar char="•"/>
            </a:pPr>
            <a:r>
              <a:rPr lang="en-US" altLang="zh-CN" i="1" dirty="0">
                <a:solidFill>
                  <a:schemeClr val="tx1"/>
                </a:solidFill>
              </a:rPr>
              <a:t>t</a:t>
            </a:r>
            <a:r>
              <a:rPr lang="en-US" altLang="zh-CN" i="1" baseline="-25000" dirty="0">
                <a:solidFill>
                  <a:schemeClr val="tx1"/>
                </a:solidFill>
              </a:rPr>
              <a:t>1</a:t>
            </a:r>
            <a:r>
              <a:rPr lang="zh-CN" altLang="zh-CN" dirty="0">
                <a:solidFill>
                  <a:schemeClr val="tx1"/>
                </a:solidFill>
              </a:rPr>
              <a:t>和</a:t>
            </a:r>
            <a:r>
              <a:rPr lang="en-US" altLang="zh-CN" i="1" dirty="0">
                <a:solidFill>
                  <a:schemeClr val="tx1"/>
                </a:solidFill>
              </a:rPr>
              <a:t>u</a:t>
            </a:r>
            <a:r>
              <a:rPr lang="en-US" altLang="zh-CN" i="1" baseline="-25000" dirty="0">
                <a:solidFill>
                  <a:schemeClr val="tx1"/>
                </a:solidFill>
              </a:rPr>
              <a:t>1</a:t>
            </a:r>
            <a:r>
              <a:rPr lang="zh-CN" altLang="zh-CN" dirty="0">
                <a:solidFill>
                  <a:schemeClr val="tx1"/>
                </a:solidFill>
              </a:rPr>
              <a:t>应尽可能大地携带他们各自数据表中的变异信息；</a:t>
            </a:r>
            <a:endParaRPr lang="en-US" altLang="zh-CN" dirty="0">
              <a:solidFill>
                <a:schemeClr val="tx1"/>
              </a:solidFill>
            </a:endParaRPr>
          </a:p>
          <a:p>
            <a:pPr marL="285750" indent="-285750">
              <a:lnSpc>
                <a:spcPct val="120000"/>
              </a:lnSpc>
              <a:buFont typeface="Arial" panose="020B0604020202020204" pitchFamily="34" charset="0"/>
              <a:buChar char="•"/>
            </a:pPr>
            <a:r>
              <a:rPr lang="en-US" altLang="zh-CN" i="1" dirty="0">
                <a:solidFill>
                  <a:schemeClr val="tx1"/>
                </a:solidFill>
              </a:rPr>
              <a:t>t</a:t>
            </a:r>
            <a:r>
              <a:rPr lang="en-US" altLang="zh-CN" i="1" baseline="-25000" dirty="0">
                <a:solidFill>
                  <a:schemeClr val="tx1"/>
                </a:solidFill>
              </a:rPr>
              <a:t>1</a:t>
            </a:r>
            <a:r>
              <a:rPr lang="zh-CN" altLang="zh-CN" dirty="0">
                <a:solidFill>
                  <a:schemeClr val="tx1"/>
                </a:solidFill>
              </a:rPr>
              <a:t>和</a:t>
            </a:r>
            <a:r>
              <a:rPr lang="en-US" altLang="zh-CN" i="1" dirty="0">
                <a:solidFill>
                  <a:schemeClr val="tx1"/>
                </a:solidFill>
              </a:rPr>
              <a:t>u</a:t>
            </a:r>
            <a:r>
              <a:rPr lang="en-US" altLang="zh-CN" i="1" baseline="-25000" dirty="0">
                <a:solidFill>
                  <a:schemeClr val="tx1"/>
                </a:solidFill>
              </a:rPr>
              <a:t>1</a:t>
            </a:r>
            <a:r>
              <a:rPr lang="zh-CN" altLang="zh-CN" dirty="0">
                <a:solidFill>
                  <a:schemeClr val="tx1"/>
                </a:solidFill>
              </a:rPr>
              <a:t>的相关程度能够达到最大。</a:t>
            </a:r>
            <a:endParaRPr lang="en-US" altLang="zh-CN" dirty="0">
              <a:solidFill>
                <a:schemeClr val="tx1"/>
              </a:solidFill>
            </a:endParaRPr>
          </a:p>
        </p:txBody>
      </p:sp>
      <p:sp>
        <p:nvSpPr>
          <p:cNvPr id="35" name="矩形 34"/>
          <p:cNvSpPr/>
          <p:nvPr/>
        </p:nvSpPr>
        <p:spPr>
          <a:xfrm>
            <a:off x="7083465" y="4062472"/>
            <a:ext cx="4031873" cy="400110"/>
          </a:xfrm>
          <a:prstGeom prst="rect">
            <a:avLst/>
          </a:prstGeom>
        </p:spPr>
        <p:txBody>
          <a:bodyPr wrap="none">
            <a:spAutoFit/>
          </a:bodyPr>
          <a:lstStyle/>
          <a:p>
            <a:r>
              <a:rPr lang="zh-CN" altLang="zh-CN" sz="2000" b="1" dirty="0">
                <a:solidFill>
                  <a:schemeClr val="accent2"/>
                </a:solidFill>
                <a:latin typeface="+mn-ea"/>
                <a:cs typeface="Times New Roman" panose="02020603050405020304" pitchFamily="18" charset="0"/>
              </a:rPr>
              <a:t>相比于主成分分析</a:t>
            </a:r>
            <a:r>
              <a:rPr lang="zh-CN" altLang="zh-CN" sz="2000" b="1" dirty="0" smtClean="0">
                <a:solidFill>
                  <a:schemeClr val="accent2"/>
                </a:solidFill>
                <a:latin typeface="+mn-ea"/>
                <a:cs typeface="Times New Roman" panose="02020603050405020304" pitchFamily="18" charset="0"/>
              </a:rPr>
              <a:t>方法</a:t>
            </a:r>
            <a:r>
              <a:rPr lang="zh-CN" altLang="en-US" sz="2000" b="1" dirty="0" smtClean="0">
                <a:solidFill>
                  <a:schemeClr val="accent2"/>
                </a:solidFill>
                <a:latin typeface="+mn-ea"/>
                <a:cs typeface="Times New Roman" panose="02020603050405020304" pitchFamily="18" charset="0"/>
              </a:rPr>
              <a:t>具有</a:t>
            </a:r>
            <a:r>
              <a:rPr lang="zh-CN" altLang="zh-CN" sz="2000" b="1" dirty="0" smtClean="0">
                <a:solidFill>
                  <a:schemeClr val="accent2"/>
                </a:solidFill>
                <a:latin typeface="+mn-ea"/>
                <a:cs typeface="Times New Roman" panose="02020603050405020304" pitchFamily="18" charset="0"/>
              </a:rPr>
              <a:t>的</a:t>
            </a:r>
            <a:r>
              <a:rPr lang="zh-CN" altLang="zh-CN" sz="2000" b="1" dirty="0">
                <a:solidFill>
                  <a:schemeClr val="accent2"/>
                </a:solidFill>
                <a:latin typeface="+mn-ea"/>
                <a:cs typeface="Times New Roman" panose="02020603050405020304" pitchFamily="18" charset="0"/>
              </a:rPr>
              <a:t>优势</a:t>
            </a:r>
            <a:endParaRPr lang="zh-CN" altLang="en-US" sz="2000" b="1" dirty="0">
              <a:solidFill>
                <a:schemeClr val="accent2"/>
              </a:solidFill>
              <a:latin typeface="+mn-ea"/>
            </a:endParaRPr>
          </a:p>
        </p:txBody>
      </p:sp>
      <p:sp>
        <p:nvSpPr>
          <p:cNvPr id="33" name="标题 1"/>
          <p:cNvSpPr txBox="1">
            <a:spLocks/>
          </p:cNvSpPr>
          <p:nvPr/>
        </p:nvSpPr>
        <p:spPr>
          <a:xfrm>
            <a:off x="163773" y="13648"/>
            <a:ext cx="1902173"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多重共线性</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89811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4" name="标题 1"/>
          <p:cNvSpPr txBox="1">
            <a:spLocks/>
          </p:cNvSpPr>
          <p:nvPr/>
        </p:nvSpPr>
        <p:spPr>
          <a:xfrm>
            <a:off x="4625315" y="224447"/>
            <a:ext cx="2941370" cy="791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a:t>应用</a:t>
            </a:r>
            <a:r>
              <a:rPr lang="zh-CN" altLang="en-US" sz="2400" dirty="0" smtClean="0"/>
              <a:t>实例</a:t>
            </a:r>
            <a:endParaRPr lang="zh-CN" altLang="en-US" sz="2400" dirty="0">
              <a:latin typeface="微软雅黑" panose="020B0503020204020204" pitchFamily="34" charset="-122"/>
              <a:ea typeface="微软雅黑" panose="020B0503020204020204" pitchFamily="34" charset="-122"/>
            </a:endParaRPr>
          </a:p>
        </p:txBody>
      </p:sp>
      <p:sp>
        <p:nvSpPr>
          <p:cNvPr id="5" name="矩形 4"/>
          <p:cNvSpPr/>
          <p:nvPr/>
        </p:nvSpPr>
        <p:spPr>
          <a:xfrm>
            <a:off x="968306" y="1395093"/>
            <a:ext cx="9625396" cy="338554"/>
          </a:xfrm>
          <a:prstGeom prst="rect">
            <a:avLst/>
          </a:prstGeom>
        </p:spPr>
        <p:txBody>
          <a:bodyPr wrap="square">
            <a:spAutoFit/>
          </a:bodyPr>
          <a:lstStyle/>
          <a:p>
            <a:r>
              <a:rPr lang="zh-CN" altLang="zh-CN" sz="1600" dirty="0"/>
              <a:t>本例依旧沿用上节的民航数据集，探讨多重共线性及其模型</a:t>
            </a:r>
            <a:r>
              <a:rPr lang="zh-CN" altLang="zh-CN" sz="1600" dirty="0" smtClean="0"/>
              <a:t>优化</a:t>
            </a:r>
            <a:r>
              <a:rPr lang="zh-CN" altLang="en-US" sz="1600" dirty="0" smtClean="0"/>
              <a:t>。</a:t>
            </a:r>
            <a:endParaRPr lang="zh-CN" altLang="en-US" sz="1600" dirty="0">
              <a:latin typeface="+mn-ea"/>
            </a:endParaRPr>
          </a:p>
        </p:txBody>
      </p:sp>
      <p:sp>
        <p:nvSpPr>
          <p:cNvPr id="6" name="help-black-button_16829"/>
          <p:cNvSpPr>
            <a:spLocks noChangeAspect="1"/>
          </p:cNvSpPr>
          <p:nvPr/>
        </p:nvSpPr>
        <p:spPr bwMode="auto">
          <a:xfrm>
            <a:off x="544601" y="1296244"/>
            <a:ext cx="438062" cy="437403"/>
          </a:xfrm>
          <a:custGeom>
            <a:avLst/>
            <a:gdLst>
              <a:gd name="T0" fmla="*/ 1984 w 3968"/>
              <a:gd name="T1" fmla="*/ 0 h 3968"/>
              <a:gd name="T2" fmla="*/ 0 w 3968"/>
              <a:gd name="T3" fmla="*/ 1984 h 3968"/>
              <a:gd name="T4" fmla="*/ 1984 w 3968"/>
              <a:gd name="T5" fmla="*/ 3968 h 3968"/>
              <a:gd name="T6" fmla="*/ 3968 w 3968"/>
              <a:gd name="T7" fmla="*/ 1984 h 3968"/>
              <a:gd name="T8" fmla="*/ 1984 w 3968"/>
              <a:gd name="T9" fmla="*/ 0 h 3968"/>
              <a:gd name="T10" fmla="*/ 1884 w 3968"/>
              <a:gd name="T11" fmla="*/ 3303 h 3968"/>
              <a:gd name="T12" fmla="*/ 1653 w 3968"/>
              <a:gd name="T13" fmla="*/ 3061 h 3968"/>
              <a:gd name="T14" fmla="*/ 1887 w 3968"/>
              <a:gd name="T15" fmla="*/ 2816 h 3968"/>
              <a:gd name="T16" fmla="*/ 2119 w 3968"/>
              <a:gd name="T17" fmla="*/ 3061 h 3968"/>
              <a:gd name="T18" fmla="*/ 1884 w 3968"/>
              <a:gd name="T19" fmla="*/ 3303 h 3968"/>
              <a:gd name="T20" fmla="*/ 2250 w 3968"/>
              <a:gd name="T21" fmla="*/ 1930 h 3968"/>
              <a:gd name="T22" fmla="*/ 2046 w 3968"/>
              <a:gd name="T23" fmla="*/ 2454 h 3968"/>
              <a:gd name="T24" fmla="*/ 2050 w 3968"/>
              <a:gd name="T25" fmla="*/ 2567 h 3968"/>
              <a:gd name="T26" fmla="*/ 1734 w 3968"/>
              <a:gd name="T27" fmla="*/ 2567 h 3968"/>
              <a:gd name="T28" fmla="*/ 1725 w 3968"/>
              <a:gd name="T29" fmla="*/ 2456 h 3968"/>
              <a:gd name="T30" fmla="*/ 1955 w 3968"/>
              <a:gd name="T31" fmla="*/ 1816 h 3968"/>
              <a:gd name="T32" fmla="*/ 2207 w 3968"/>
              <a:gd name="T33" fmla="*/ 1326 h 3968"/>
              <a:gd name="T34" fmla="*/ 1876 w 3968"/>
              <a:gd name="T35" fmla="*/ 1029 h 3968"/>
              <a:gd name="T36" fmla="*/ 1564 w 3968"/>
              <a:gd name="T37" fmla="*/ 1108 h 3968"/>
              <a:gd name="T38" fmla="*/ 1499 w 3968"/>
              <a:gd name="T39" fmla="*/ 1145 h 3968"/>
              <a:gd name="T40" fmla="*/ 1401 w 3968"/>
              <a:gd name="T41" fmla="*/ 888 h 3968"/>
              <a:gd name="T42" fmla="*/ 1447 w 3968"/>
              <a:gd name="T43" fmla="*/ 860 h 3968"/>
              <a:gd name="T44" fmla="*/ 1942 w 3968"/>
              <a:gd name="T45" fmla="*/ 734 h 3968"/>
              <a:gd name="T46" fmla="*/ 2567 w 3968"/>
              <a:gd name="T47" fmla="*/ 1286 h 3968"/>
              <a:gd name="T48" fmla="*/ 2250 w 3968"/>
              <a:gd name="T49" fmla="*/ 1930 h 3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68" h="3968">
                <a:moveTo>
                  <a:pt x="1984" y="0"/>
                </a:moveTo>
                <a:cubicBezTo>
                  <a:pt x="890" y="0"/>
                  <a:pt x="0" y="890"/>
                  <a:pt x="0" y="1984"/>
                </a:cubicBezTo>
                <a:cubicBezTo>
                  <a:pt x="0" y="3078"/>
                  <a:pt x="890" y="3968"/>
                  <a:pt x="1984" y="3968"/>
                </a:cubicBezTo>
                <a:cubicBezTo>
                  <a:pt x="3078" y="3968"/>
                  <a:pt x="3968" y="3078"/>
                  <a:pt x="3968" y="1984"/>
                </a:cubicBezTo>
                <a:cubicBezTo>
                  <a:pt x="3968" y="890"/>
                  <a:pt x="3078" y="0"/>
                  <a:pt x="1984" y="0"/>
                </a:cubicBezTo>
                <a:close/>
                <a:moveTo>
                  <a:pt x="1884" y="3303"/>
                </a:moveTo>
                <a:cubicBezTo>
                  <a:pt x="1750" y="3303"/>
                  <a:pt x="1653" y="3202"/>
                  <a:pt x="1653" y="3061"/>
                </a:cubicBezTo>
                <a:cubicBezTo>
                  <a:pt x="1653" y="2917"/>
                  <a:pt x="1749" y="2816"/>
                  <a:pt x="1887" y="2816"/>
                </a:cubicBezTo>
                <a:cubicBezTo>
                  <a:pt x="2023" y="2816"/>
                  <a:pt x="2119" y="2917"/>
                  <a:pt x="2119" y="3061"/>
                </a:cubicBezTo>
                <a:cubicBezTo>
                  <a:pt x="2119" y="3204"/>
                  <a:pt x="2022" y="3303"/>
                  <a:pt x="1884" y="3303"/>
                </a:cubicBezTo>
                <a:close/>
                <a:moveTo>
                  <a:pt x="2250" y="1930"/>
                </a:moveTo>
                <a:cubicBezTo>
                  <a:pt x="2096" y="2112"/>
                  <a:pt x="2035" y="2269"/>
                  <a:pt x="2046" y="2454"/>
                </a:cubicBezTo>
                <a:lnTo>
                  <a:pt x="2050" y="2567"/>
                </a:lnTo>
                <a:lnTo>
                  <a:pt x="1734" y="2567"/>
                </a:lnTo>
                <a:lnTo>
                  <a:pt x="1725" y="2456"/>
                </a:lnTo>
                <a:cubicBezTo>
                  <a:pt x="1702" y="2243"/>
                  <a:pt x="1779" y="2027"/>
                  <a:pt x="1955" y="1816"/>
                </a:cubicBezTo>
                <a:cubicBezTo>
                  <a:pt x="2115" y="1628"/>
                  <a:pt x="2207" y="1488"/>
                  <a:pt x="2207" y="1326"/>
                </a:cubicBezTo>
                <a:cubicBezTo>
                  <a:pt x="2207" y="1138"/>
                  <a:pt x="2089" y="1032"/>
                  <a:pt x="1876" y="1029"/>
                </a:cubicBezTo>
                <a:cubicBezTo>
                  <a:pt x="1769" y="1029"/>
                  <a:pt x="1652" y="1058"/>
                  <a:pt x="1564" y="1108"/>
                </a:cubicBezTo>
                <a:lnTo>
                  <a:pt x="1499" y="1145"/>
                </a:lnTo>
                <a:lnTo>
                  <a:pt x="1401" y="888"/>
                </a:lnTo>
                <a:lnTo>
                  <a:pt x="1447" y="860"/>
                </a:lnTo>
                <a:cubicBezTo>
                  <a:pt x="1574" y="782"/>
                  <a:pt x="1764" y="734"/>
                  <a:pt x="1942" y="734"/>
                </a:cubicBezTo>
                <a:cubicBezTo>
                  <a:pt x="2374" y="734"/>
                  <a:pt x="2567" y="1011"/>
                  <a:pt x="2567" y="1286"/>
                </a:cubicBezTo>
                <a:cubicBezTo>
                  <a:pt x="2567" y="1535"/>
                  <a:pt x="2436" y="1710"/>
                  <a:pt x="2250" y="1930"/>
                </a:cubicBezTo>
                <a:close/>
              </a:path>
            </a:pathLst>
          </a:custGeom>
          <a:solidFill>
            <a:schemeClr val="accent1"/>
          </a:solidFill>
          <a:ln>
            <a:noFill/>
          </a:ln>
        </p:spPr>
      </p:sp>
      <p:sp>
        <p:nvSpPr>
          <p:cNvPr id="7" name="success_149691"/>
          <p:cNvSpPr>
            <a:spLocks noChangeAspect="1"/>
          </p:cNvSpPr>
          <p:nvPr/>
        </p:nvSpPr>
        <p:spPr bwMode="auto">
          <a:xfrm>
            <a:off x="530244" y="2163966"/>
            <a:ext cx="438062" cy="437554"/>
          </a:xfrm>
          <a:custGeom>
            <a:avLst/>
            <a:gdLst>
              <a:gd name="T0" fmla="*/ 347 w 693"/>
              <a:gd name="T1" fmla="*/ 0 h 693"/>
              <a:gd name="T2" fmla="*/ 0 w 693"/>
              <a:gd name="T3" fmla="*/ 347 h 693"/>
              <a:gd name="T4" fmla="*/ 347 w 693"/>
              <a:gd name="T5" fmla="*/ 693 h 693"/>
              <a:gd name="T6" fmla="*/ 693 w 693"/>
              <a:gd name="T7" fmla="*/ 347 h 693"/>
              <a:gd name="T8" fmla="*/ 347 w 693"/>
              <a:gd name="T9" fmla="*/ 0 h 693"/>
              <a:gd name="T10" fmla="*/ 540 w 693"/>
              <a:gd name="T11" fmla="*/ 231 h 693"/>
              <a:gd name="T12" fmla="*/ 327 w 693"/>
              <a:gd name="T13" fmla="*/ 471 h 693"/>
              <a:gd name="T14" fmla="*/ 307 w 693"/>
              <a:gd name="T15" fmla="*/ 480 h 693"/>
              <a:gd name="T16" fmla="*/ 290 w 693"/>
              <a:gd name="T17" fmla="*/ 474 h 693"/>
              <a:gd name="T18" fmla="*/ 157 w 693"/>
              <a:gd name="T19" fmla="*/ 367 h 693"/>
              <a:gd name="T20" fmla="*/ 153 w 693"/>
              <a:gd name="T21" fmla="*/ 330 h 693"/>
              <a:gd name="T22" fmla="*/ 190 w 693"/>
              <a:gd name="T23" fmla="*/ 326 h 693"/>
              <a:gd name="T24" fmla="*/ 304 w 693"/>
              <a:gd name="T25" fmla="*/ 417 h 693"/>
              <a:gd name="T26" fmla="*/ 500 w 693"/>
              <a:gd name="T27" fmla="*/ 196 h 693"/>
              <a:gd name="T28" fmla="*/ 538 w 693"/>
              <a:gd name="T29" fmla="*/ 193 h 693"/>
              <a:gd name="T30" fmla="*/ 540 w 693"/>
              <a:gd name="T31" fmla="*/ 231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3" h="693">
                <a:moveTo>
                  <a:pt x="347" y="0"/>
                </a:moveTo>
                <a:cubicBezTo>
                  <a:pt x="156" y="0"/>
                  <a:pt x="0" y="156"/>
                  <a:pt x="0" y="347"/>
                </a:cubicBezTo>
                <a:cubicBezTo>
                  <a:pt x="0" y="538"/>
                  <a:pt x="156" y="693"/>
                  <a:pt x="347" y="693"/>
                </a:cubicBezTo>
                <a:cubicBezTo>
                  <a:pt x="538" y="693"/>
                  <a:pt x="693" y="538"/>
                  <a:pt x="693" y="347"/>
                </a:cubicBezTo>
                <a:cubicBezTo>
                  <a:pt x="693" y="156"/>
                  <a:pt x="538" y="0"/>
                  <a:pt x="347" y="0"/>
                </a:cubicBezTo>
                <a:close/>
                <a:moveTo>
                  <a:pt x="540" y="231"/>
                </a:moveTo>
                <a:lnTo>
                  <a:pt x="327" y="471"/>
                </a:lnTo>
                <a:cubicBezTo>
                  <a:pt x="321" y="477"/>
                  <a:pt x="314" y="480"/>
                  <a:pt x="307" y="480"/>
                </a:cubicBezTo>
                <a:cubicBezTo>
                  <a:pt x="301" y="480"/>
                  <a:pt x="295" y="478"/>
                  <a:pt x="290" y="474"/>
                </a:cubicBezTo>
                <a:lnTo>
                  <a:pt x="157" y="367"/>
                </a:lnTo>
                <a:cubicBezTo>
                  <a:pt x="145" y="358"/>
                  <a:pt x="143" y="342"/>
                  <a:pt x="153" y="330"/>
                </a:cubicBezTo>
                <a:cubicBezTo>
                  <a:pt x="162" y="319"/>
                  <a:pt x="178" y="317"/>
                  <a:pt x="190" y="326"/>
                </a:cubicBezTo>
                <a:lnTo>
                  <a:pt x="304" y="417"/>
                </a:lnTo>
                <a:lnTo>
                  <a:pt x="500" y="196"/>
                </a:lnTo>
                <a:cubicBezTo>
                  <a:pt x="510" y="185"/>
                  <a:pt x="527" y="184"/>
                  <a:pt x="538" y="193"/>
                </a:cubicBezTo>
                <a:cubicBezTo>
                  <a:pt x="549" y="203"/>
                  <a:pt x="550" y="220"/>
                  <a:pt x="540" y="231"/>
                </a:cubicBezTo>
                <a:close/>
              </a:path>
            </a:pathLst>
          </a:custGeom>
          <a:solidFill>
            <a:schemeClr val="accent1"/>
          </a:solidFill>
          <a:ln>
            <a:noFill/>
          </a:ln>
        </p:spPr>
      </p:sp>
      <p:sp>
        <p:nvSpPr>
          <p:cNvPr id="8" name="íşlidè">
            <a:extLst>
              <a:ext uri="{FF2B5EF4-FFF2-40B4-BE49-F238E27FC236}">
                <a16:creationId xmlns:a16="http://schemas.microsoft.com/office/drawing/2014/main" id="{B77CEAB2-CDDD-472C-9801-BAE00B25026D}"/>
              </a:ext>
            </a:extLst>
          </p:cNvPr>
          <p:cNvSpPr txBox="1"/>
          <p:nvPr/>
        </p:nvSpPr>
        <p:spPr bwMode="auto">
          <a:xfrm>
            <a:off x="966205" y="2165572"/>
            <a:ext cx="4605410" cy="44178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sz="1600" dirty="0" smtClean="0"/>
              <a:t>Step 1</a:t>
            </a:r>
            <a:r>
              <a:rPr lang="zh-CN" altLang="en-US" sz="1600" dirty="0" smtClean="0"/>
              <a:t>：</a:t>
            </a:r>
            <a:r>
              <a:rPr lang="zh-CN" altLang="zh-CN" sz="1600" dirty="0"/>
              <a:t>多重共线性的度量</a:t>
            </a:r>
            <a:endParaRPr lang="en-US" altLang="zh-CN" sz="1600" b="1" dirty="0"/>
          </a:p>
        </p:txBody>
      </p:sp>
      <p:sp>
        <p:nvSpPr>
          <p:cNvPr id="2" name="矩形 1"/>
          <p:cNvSpPr/>
          <p:nvPr/>
        </p:nvSpPr>
        <p:spPr>
          <a:xfrm>
            <a:off x="966205" y="2715327"/>
            <a:ext cx="4304870" cy="584775"/>
          </a:xfrm>
          <a:prstGeom prst="rect">
            <a:avLst/>
          </a:prstGeom>
        </p:spPr>
        <p:txBody>
          <a:bodyPr wrap="square">
            <a:spAutoFit/>
          </a:bodyPr>
          <a:lstStyle/>
          <a:p>
            <a:r>
              <a:rPr lang="zh-CN" altLang="en-US" sz="1600" dirty="0">
                <a:latin typeface="+mn-ea"/>
                <a:cs typeface="Times New Roman" panose="02020603050405020304" pitchFamily="18" charset="0"/>
              </a:rPr>
              <a:t>①</a:t>
            </a:r>
            <a:r>
              <a:rPr lang="zh-CN" altLang="zh-CN" sz="1600" dirty="0" smtClean="0">
                <a:latin typeface="+mn-ea"/>
                <a:cs typeface="Times New Roman" panose="02020603050405020304" pitchFamily="18" charset="0"/>
              </a:rPr>
              <a:t>使用</a:t>
            </a:r>
            <a:r>
              <a:rPr lang="zh-CN" altLang="zh-CN" sz="1600" dirty="0">
                <a:latin typeface="+mn-ea"/>
                <a:cs typeface="Times New Roman" panose="02020603050405020304" pitchFamily="18" charset="0"/>
              </a:rPr>
              <a:t>方差膨胀因子和条件数分别对该例的多重共线性进行度量。</a:t>
            </a:r>
            <a:endParaRPr lang="zh-CN" altLang="en-US" sz="1600" dirty="0">
              <a:latin typeface="+mn-ea"/>
            </a:endParaRPr>
          </a:p>
        </p:txBody>
      </p:sp>
      <p:pic>
        <p:nvPicPr>
          <p:cNvPr id="14" name="图片 13"/>
          <p:cNvPicPr>
            <a:picLocks noChangeAspect="1"/>
          </p:cNvPicPr>
          <p:nvPr/>
        </p:nvPicPr>
        <p:blipFill>
          <a:blip r:embed="rId2"/>
          <a:stretch>
            <a:fillRect/>
          </a:stretch>
        </p:blipFill>
        <p:spPr>
          <a:xfrm>
            <a:off x="1577315" y="3376617"/>
            <a:ext cx="4304870" cy="454184"/>
          </a:xfrm>
          <a:prstGeom prst="rect">
            <a:avLst/>
          </a:prstGeom>
        </p:spPr>
      </p:pic>
      <p:sp>
        <p:nvSpPr>
          <p:cNvPr id="17" name="矩形 16"/>
          <p:cNvSpPr/>
          <p:nvPr/>
        </p:nvSpPr>
        <p:spPr>
          <a:xfrm>
            <a:off x="6383338" y="2715327"/>
            <a:ext cx="4945039" cy="584775"/>
          </a:xfrm>
          <a:prstGeom prst="rect">
            <a:avLst/>
          </a:prstGeom>
        </p:spPr>
        <p:txBody>
          <a:bodyPr wrap="square">
            <a:spAutoFit/>
          </a:bodyPr>
          <a:lstStyle/>
          <a:p>
            <a:r>
              <a:rPr lang="zh-CN" altLang="en-US" sz="1600" dirty="0" smtClean="0">
                <a:latin typeface="+mn-ea"/>
                <a:cs typeface="Times New Roman" panose="02020603050405020304" pitchFamily="18" charset="0"/>
              </a:rPr>
              <a:t>②</a:t>
            </a:r>
            <a:r>
              <a:rPr lang="zh-CN" altLang="zh-CN" sz="1600" dirty="0" smtClean="0">
                <a:latin typeface="+mn-ea"/>
                <a:cs typeface="Times New Roman" panose="02020603050405020304" pitchFamily="18" charset="0"/>
              </a:rPr>
              <a:t>对</a:t>
            </a:r>
            <a:r>
              <a:rPr lang="zh-CN" altLang="zh-CN" sz="1600" dirty="0">
                <a:latin typeface="+mn-ea"/>
                <a:cs typeface="Times New Roman" panose="02020603050405020304" pitchFamily="18" charset="0"/>
              </a:rPr>
              <a:t>上节建立的多元回归方程使用条件数进行多重共线性的度量。</a:t>
            </a:r>
            <a:endParaRPr lang="zh-CN" altLang="en-US" sz="1600" dirty="0">
              <a:latin typeface="+mn-ea"/>
            </a:endParaRPr>
          </a:p>
        </p:txBody>
      </p:sp>
      <p:sp>
        <p:nvSpPr>
          <p:cNvPr id="18" name="矩形 17"/>
          <p:cNvSpPr/>
          <p:nvPr/>
        </p:nvSpPr>
        <p:spPr>
          <a:xfrm>
            <a:off x="966205" y="4001610"/>
            <a:ext cx="4304870" cy="1569660"/>
          </a:xfrm>
          <a:prstGeom prst="rect">
            <a:avLst/>
          </a:prstGeom>
        </p:spPr>
        <p:txBody>
          <a:bodyPr wrap="square">
            <a:spAutoFit/>
          </a:bodyPr>
          <a:lstStyle/>
          <a:p>
            <a:pPr marL="285750" indent="-285750">
              <a:buFont typeface="Arial" panose="020B0604020202020204" pitchFamily="34" charset="0"/>
              <a:buChar char="•"/>
            </a:pPr>
            <a:r>
              <a:rPr lang="en-US" altLang="zh-CN" sz="1600" i="1" dirty="0" smtClean="0">
                <a:latin typeface="+mn-ea"/>
              </a:rPr>
              <a:t>x</a:t>
            </a:r>
            <a:r>
              <a:rPr lang="en-US" altLang="zh-CN" sz="1600" i="1" baseline="-25000" dirty="0" smtClean="0">
                <a:latin typeface="+mn-ea"/>
              </a:rPr>
              <a:t>1</a:t>
            </a:r>
            <a:r>
              <a:rPr lang="zh-CN" altLang="zh-CN" sz="1600" dirty="0" smtClean="0">
                <a:latin typeface="+mn-ea"/>
                <a:cs typeface="Times New Roman" panose="02020603050405020304" pitchFamily="18" charset="0"/>
              </a:rPr>
              <a:t>是国民收入</a:t>
            </a:r>
            <a:r>
              <a:rPr lang="zh-CN" altLang="zh-CN" sz="1600" dirty="0">
                <a:latin typeface="+mn-ea"/>
                <a:cs typeface="Times New Roman" panose="02020603050405020304" pitchFamily="18" charset="0"/>
              </a:rPr>
              <a:t>，</a:t>
            </a:r>
            <a:r>
              <a:rPr lang="en-US" altLang="zh-CN" sz="1600" i="1" dirty="0">
                <a:latin typeface="+mn-ea"/>
              </a:rPr>
              <a:t>x</a:t>
            </a:r>
            <a:r>
              <a:rPr lang="en-US" altLang="zh-CN" sz="1600" i="1" baseline="-25000" dirty="0">
                <a:latin typeface="+mn-ea"/>
              </a:rPr>
              <a:t>2</a:t>
            </a:r>
            <a:r>
              <a:rPr lang="zh-CN" altLang="zh-CN" sz="1600" dirty="0">
                <a:latin typeface="+mn-ea"/>
                <a:cs typeface="Times New Roman" panose="02020603050405020304" pitchFamily="18" charset="0"/>
              </a:rPr>
              <a:t>是消费额</a:t>
            </a:r>
            <a:r>
              <a:rPr lang="zh-CN" altLang="zh-CN" sz="1600" dirty="0" smtClean="0">
                <a:latin typeface="+mn-ea"/>
                <a:cs typeface="Times New Roman" panose="02020603050405020304" pitchFamily="18" charset="0"/>
              </a:rPr>
              <a:t>，</a:t>
            </a:r>
            <a:r>
              <a:rPr lang="zh-CN" altLang="en-US" sz="1600" dirty="0" smtClean="0">
                <a:latin typeface="+mn-ea"/>
                <a:cs typeface="Times New Roman" panose="02020603050405020304" pitchFamily="18" charset="0"/>
              </a:rPr>
              <a:t>查看上一节，</a:t>
            </a:r>
            <a:r>
              <a:rPr lang="zh-CN" altLang="zh-CN" sz="1600" dirty="0" smtClean="0">
                <a:latin typeface="+mn-ea"/>
                <a:cs typeface="Times New Roman" panose="02020603050405020304" pitchFamily="18" charset="0"/>
              </a:rPr>
              <a:t>二者</a:t>
            </a:r>
            <a:r>
              <a:rPr lang="zh-CN" altLang="zh-CN" sz="1600" dirty="0">
                <a:latin typeface="+mn-ea"/>
                <a:cs typeface="Times New Roman" panose="02020603050405020304" pitchFamily="18" charset="0"/>
              </a:rPr>
              <a:t>的简单相关系数高达</a:t>
            </a:r>
            <a:r>
              <a:rPr lang="en-US" altLang="zh-CN" sz="1600" dirty="0">
                <a:latin typeface="+mn-ea"/>
              </a:rPr>
              <a:t>0.999</a:t>
            </a:r>
            <a:r>
              <a:rPr lang="zh-CN" altLang="zh-CN" sz="1600" dirty="0" smtClean="0">
                <a:latin typeface="+mn-ea"/>
                <a:cs typeface="Times New Roman" panose="02020603050405020304" pitchFamily="18" charset="0"/>
              </a:rPr>
              <a:t>。</a:t>
            </a:r>
            <a:endParaRPr lang="en-US" altLang="zh-CN" sz="1600" dirty="0" smtClean="0">
              <a:latin typeface="+mn-ea"/>
              <a:cs typeface="Times New Roman" panose="02020603050405020304" pitchFamily="18" charset="0"/>
            </a:endParaRPr>
          </a:p>
          <a:p>
            <a:pPr marL="285750" indent="-285750">
              <a:buFont typeface="Arial" panose="020B0604020202020204" pitchFamily="34" charset="0"/>
              <a:buChar char="•"/>
            </a:pPr>
            <a:r>
              <a:rPr lang="zh-CN" altLang="zh-CN" sz="1600" dirty="0" smtClean="0">
                <a:latin typeface="+mn-ea"/>
                <a:cs typeface="Times New Roman" panose="02020603050405020304" pitchFamily="18" charset="0"/>
              </a:rPr>
              <a:t>一般</a:t>
            </a:r>
            <a:r>
              <a:rPr lang="zh-CN" altLang="zh-CN" sz="1600" dirty="0">
                <a:latin typeface="+mn-ea"/>
                <a:cs typeface="Times New Roman" panose="02020603050405020304" pitchFamily="18" charset="0"/>
              </a:rPr>
              <a:t>情况下，回归方程的多重共线性的存在就是由</a:t>
            </a:r>
            <a:r>
              <a:rPr lang="zh-CN" altLang="zh-CN" sz="1600" dirty="0">
                <a:solidFill>
                  <a:schemeClr val="accent2"/>
                </a:solidFill>
                <a:latin typeface="+mn-ea"/>
                <a:cs typeface="Times New Roman" panose="02020603050405020304" pitchFamily="18" charset="0"/>
              </a:rPr>
              <a:t>方差膨胀因子超过</a:t>
            </a:r>
            <a:r>
              <a:rPr lang="en-US" altLang="zh-CN" sz="1600" dirty="0">
                <a:solidFill>
                  <a:schemeClr val="accent2"/>
                </a:solidFill>
                <a:latin typeface="+mn-ea"/>
              </a:rPr>
              <a:t>10</a:t>
            </a:r>
            <a:r>
              <a:rPr lang="zh-CN" altLang="zh-CN" sz="1600" dirty="0">
                <a:latin typeface="+mn-ea"/>
                <a:cs typeface="Times New Roman" panose="02020603050405020304" pitchFamily="18" charset="0"/>
              </a:rPr>
              <a:t>的数个变量引起的，说明这些自变量间有一定的多重共线性。</a:t>
            </a:r>
            <a:endParaRPr lang="zh-CN" altLang="en-US" sz="1600" dirty="0">
              <a:latin typeface="+mn-ea"/>
            </a:endParaRPr>
          </a:p>
        </p:txBody>
      </p:sp>
      <p:pic>
        <p:nvPicPr>
          <p:cNvPr id="19" name="图片 18"/>
          <p:cNvPicPr>
            <a:picLocks noChangeAspect="1"/>
          </p:cNvPicPr>
          <p:nvPr/>
        </p:nvPicPr>
        <p:blipFill>
          <a:blip r:embed="rId3"/>
          <a:stretch>
            <a:fillRect/>
          </a:stretch>
        </p:blipFill>
        <p:spPr>
          <a:xfrm>
            <a:off x="6478872" y="3475466"/>
            <a:ext cx="3175751" cy="1612521"/>
          </a:xfrm>
          <a:prstGeom prst="rect">
            <a:avLst/>
          </a:prstGeom>
        </p:spPr>
      </p:pic>
      <p:sp>
        <p:nvSpPr>
          <p:cNvPr id="20" name="矩形 19"/>
          <p:cNvSpPr/>
          <p:nvPr/>
        </p:nvSpPr>
        <p:spPr>
          <a:xfrm>
            <a:off x="6478872" y="5201795"/>
            <a:ext cx="3640187" cy="584775"/>
          </a:xfrm>
          <a:prstGeom prst="rect">
            <a:avLst/>
          </a:prstGeom>
        </p:spPr>
        <p:txBody>
          <a:bodyPr wrap="square">
            <a:spAutoFit/>
          </a:bodyPr>
          <a:lstStyle/>
          <a:p>
            <a:pPr marL="285750" indent="-285750">
              <a:buFont typeface="Arial" panose="020B0604020202020204" pitchFamily="34" charset="0"/>
              <a:buChar char="•"/>
            </a:pPr>
            <a:r>
              <a:rPr lang="zh-CN" altLang="zh-CN" sz="1600" dirty="0">
                <a:latin typeface="+mn-ea"/>
                <a:cs typeface="Times New Roman" panose="02020603050405020304" pitchFamily="18" charset="0"/>
              </a:rPr>
              <a:t>最大的条件数为</a:t>
            </a:r>
            <a:r>
              <a:rPr lang="en-US" altLang="zh-CN" sz="1600" dirty="0" smtClean="0">
                <a:latin typeface="+mn-ea"/>
              </a:rPr>
              <a:t>121.221</a:t>
            </a:r>
            <a:endParaRPr lang="en-US" altLang="zh-CN" sz="1600" dirty="0" smtClean="0">
              <a:latin typeface="+mn-ea"/>
              <a:cs typeface="Times New Roman" panose="02020603050405020304" pitchFamily="18" charset="0"/>
            </a:endParaRPr>
          </a:p>
          <a:p>
            <a:pPr marL="285750" indent="-285750">
              <a:buFont typeface="Arial" panose="020B0604020202020204" pitchFamily="34" charset="0"/>
              <a:buChar char="•"/>
            </a:pPr>
            <a:r>
              <a:rPr lang="zh-CN" altLang="zh-CN" sz="1600" dirty="0" smtClean="0">
                <a:latin typeface="+mn-ea"/>
                <a:cs typeface="Times New Roman" panose="02020603050405020304" pitchFamily="18" charset="0"/>
              </a:rPr>
              <a:t>最大</a:t>
            </a:r>
            <a:r>
              <a:rPr lang="zh-CN" altLang="zh-CN" sz="1600" dirty="0">
                <a:latin typeface="+mn-ea"/>
                <a:cs typeface="Times New Roman" panose="02020603050405020304" pitchFamily="18" charset="0"/>
              </a:rPr>
              <a:t>条件数主要是由</a:t>
            </a:r>
            <a:r>
              <a:rPr lang="en-US" altLang="zh-CN" sz="1600" i="1" dirty="0">
                <a:latin typeface="+mn-ea"/>
              </a:rPr>
              <a:t>x</a:t>
            </a:r>
            <a:r>
              <a:rPr lang="en-US" altLang="zh-CN" sz="1600" i="1" baseline="-25000" dirty="0">
                <a:latin typeface="+mn-ea"/>
              </a:rPr>
              <a:t>1</a:t>
            </a:r>
            <a:r>
              <a:rPr lang="zh-CN" altLang="zh-CN" sz="1600" dirty="0">
                <a:latin typeface="+mn-ea"/>
                <a:cs typeface="Times New Roman" panose="02020603050405020304" pitchFamily="18" charset="0"/>
              </a:rPr>
              <a:t>，</a:t>
            </a:r>
            <a:r>
              <a:rPr lang="en-US" altLang="zh-CN" sz="1600" i="1" dirty="0">
                <a:latin typeface="+mn-ea"/>
              </a:rPr>
              <a:t>x</a:t>
            </a:r>
            <a:r>
              <a:rPr lang="en-US" altLang="zh-CN" sz="1600" i="1" baseline="-25000" dirty="0">
                <a:latin typeface="+mn-ea"/>
              </a:rPr>
              <a:t>2</a:t>
            </a:r>
            <a:r>
              <a:rPr lang="zh-CN" altLang="zh-CN" sz="1600" dirty="0">
                <a:latin typeface="+mn-ea"/>
                <a:cs typeface="Times New Roman" panose="02020603050405020304" pitchFamily="18" charset="0"/>
              </a:rPr>
              <a:t>贡献</a:t>
            </a:r>
            <a:r>
              <a:rPr lang="zh-CN" altLang="zh-CN" sz="1600" dirty="0" smtClean="0">
                <a:latin typeface="+mn-ea"/>
                <a:cs typeface="Times New Roman" panose="02020603050405020304" pitchFamily="18" charset="0"/>
              </a:rPr>
              <a:t>的</a:t>
            </a:r>
            <a:endParaRPr lang="zh-CN" altLang="en-US" sz="1600" dirty="0">
              <a:latin typeface="+mn-ea"/>
            </a:endParaRPr>
          </a:p>
        </p:txBody>
      </p:sp>
      <p:sp>
        <p:nvSpPr>
          <p:cNvPr id="15" name="标题 1"/>
          <p:cNvSpPr txBox="1">
            <a:spLocks/>
          </p:cNvSpPr>
          <p:nvPr/>
        </p:nvSpPr>
        <p:spPr>
          <a:xfrm>
            <a:off x="163773" y="13648"/>
            <a:ext cx="1902173"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多重共线性</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02861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18593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146000" y="1792230"/>
            <a:ext cx="9900000" cy="3145530"/>
            <a:chOff x="876000" y="903181"/>
            <a:chExt cx="9900000" cy="3145530"/>
          </a:xfrm>
        </p:grpSpPr>
        <p:grpSp>
          <p:nvGrpSpPr>
            <p:cNvPr id="5" name="íş1ïďê">
              <a:extLst>
                <a:ext uri="{FF2B5EF4-FFF2-40B4-BE49-F238E27FC236}">
                  <a16:creationId xmlns:a16="http://schemas.microsoft.com/office/drawing/2014/main" id="{6A314EFB-1A54-468F-B2DE-EAE2C4BCA343}"/>
                </a:ext>
              </a:extLst>
            </p:cNvPr>
            <p:cNvGrpSpPr/>
            <p:nvPr/>
          </p:nvGrpSpPr>
          <p:grpSpPr>
            <a:xfrm>
              <a:off x="876000" y="903181"/>
              <a:ext cx="6903124" cy="3145530"/>
              <a:chOff x="1330885" y="613458"/>
              <a:chExt cx="6585938" cy="3145530"/>
            </a:xfrm>
          </p:grpSpPr>
          <p:sp>
            <p:nvSpPr>
              <p:cNvPr id="12" name="iṡ1íḋe">
                <a:extLst>
                  <a:ext uri="{FF2B5EF4-FFF2-40B4-BE49-F238E27FC236}">
                    <a16:creationId xmlns:a16="http://schemas.microsoft.com/office/drawing/2014/main" id="{65D33F67-31CB-4499-A178-EBC51978DB55}"/>
                  </a:ext>
                </a:extLst>
              </p:cNvPr>
              <p:cNvSpPr/>
              <p:nvPr/>
            </p:nvSpPr>
            <p:spPr bwMode="gray">
              <a:xfrm>
                <a:off x="1330888" y="3069000"/>
                <a:ext cx="2875112" cy="689988"/>
              </a:xfrm>
              <a:prstGeom prst="rect">
                <a:avLst/>
              </a:prstGeom>
              <a:no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t">
                <a:normAutofit/>
              </a:bodyPr>
              <a:lstStyle/>
              <a:p>
                <a:pPr>
                  <a:tabLst>
                    <a:tab pos="228594" algn="l"/>
                  </a:tabLst>
                  <a:defRPr/>
                </a:pPr>
                <a:r>
                  <a:rPr lang="zh-CN" altLang="zh-CN" dirty="0">
                    <a:solidFill>
                      <a:schemeClr val="tx1"/>
                    </a:solidFill>
                  </a:rPr>
                  <a:t>根据已得的试验结果以及以往的经验来建立统计模型</a:t>
                </a:r>
                <a:endParaRPr lang="en-US" altLang="zh-CN" dirty="0">
                  <a:solidFill>
                    <a:schemeClr val="tx1"/>
                  </a:solidFill>
                </a:endParaRPr>
              </a:p>
            </p:txBody>
          </p:sp>
          <p:sp>
            <p:nvSpPr>
              <p:cNvPr id="13" name="íṧlîḋe">
                <a:extLst>
                  <a:ext uri="{FF2B5EF4-FFF2-40B4-BE49-F238E27FC236}">
                    <a16:creationId xmlns:a16="http://schemas.microsoft.com/office/drawing/2014/main" id="{D7F8A300-3FCA-4A2D-A9AF-A5BBE8653376}"/>
                  </a:ext>
                </a:extLst>
              </p:cNvPr>
              <p:cNvSpPr/>
              <p:nvPr/>
            </p:nvSpPr>
            <p:spPr bwMode="gray">
              <a:xfrm>
                <a:off x="1330885" y="2414349"/>
                <a:ext cx="2875112" cy="592537"/>
              </a:xfrm>
              <a:prstGeom prst="rect">
                <a:avLst/>
              </a:prstGeom>
              <a:solidFill>
                <a:schemeClr val="tx1">
                  <a:lumMod val="50000"/>
                  <a:lumOff val="50000"/>
                </a:schemeClr>
              </a:solidFill>
              <a:ln w="19050">
                <a:noFill/>
                <a:miter lim="800000"/>
                <a:headEnd/>
                <a:tailEnd/>
              </a:ln>
              <a:effectLst/>
            </p:spPr>
            <p:style>
              <a:lnRef idx="3">
                <a:schemeClr val="lt1"/>
              </a:lnRef>
              <a:fillRef idx="1">
                <a:schemeClr val="accent1"/>
              </a:fillRef>
              <a:effectRef idx="1">
                <a:schemeClr val="accent1"/>
              </a:effectRef>
              <a:fontRef idx="minor">
                <a:schemeClr val="lt1"/>
              </a:fontRef>
            </p:style>
            <p:txBody>
              <a:bodyPr wrap="square" lIns="91440" tIns="45720" rIns="91440" bIns="45720" anchor="ctr">
                <a:normAutofit/>
              </a:bodyPr>
              <a:lstStyle/>
              <a:p>
                <a:pPr algn="ctr"/>
                <a:r>
                  <a:rPr lang="zh-CN" altLang="en-US" dirty="0" smtClean="0">
                    <a:solidFill>
                      <a:schemeClr val="bg1"/>
                    </a:solidFill>
                  </a:rPr>
                  <a:t>回归分析</a:t>
                </a:r>
                <a:r>
                  <a:rPr lang="zh-CN" altLang="en-US" sz="2000" dirty="0" smtClean="0">
                    <a:solidFill>
                      <a:schemeClr val="bg1"/>
                    </a:solidFill>
                  </a:rPr>
                  <a:t>模型</a:t>
                </a:r>
                <a:endParaRPr lang="en-US" altLang="zh-CN" dirty="0">
                  <a:solidFill>
                    <a:schemeClr val="bg1"/>
                  </a:solidFill>
                </a:endParaRPr>
              </a:p>
            </p:txBody>
          </p:sp>
          <p:sp>
            <p:nvSpPr>
              <p:cNvPr id="17" name="íṧlîḋe">
                <a:extLst>
                  <a:ext uri="{FF2B5EF4-FFF2-40B4-BE49-F238E27FC236}">
                    <a16:creationId xmlns:a16="http://schemas.microsoft.com/office/drawing/2014/main" id="{D7F8A300-3FCA-4A2D-A9AF-A5BBE8653376}"/>
                  </a:ext>
                </a:extLst>
              </p:cNvPr>
              <p:cNvSpPr/>
              <p:nvPr/>
            </p:nvSpPr>
            <p:spPr bwMode="gray">
              <a:xfrm>
                <a:off x="4190061" y="613458"/>
                <a:ext cx="3726762" cy="768055"/>
              </a:xfrm>
              <a:prstGeom prst="rect">
                <a:avLst/>
              </a:prstGeom>
              <a:solidFill>
                <a:schemeClr val="accent2"/>
              </a:solidFill>
              <a:ln w="19050">
                <a:noFill/>
                <a:miter lim="800000"/>
                <a:headEnd/>
                <a:tailEnd/>
              </a:ln>
              <a:effectLst/>
            </p:spPr>
            <p:style>
              <a:lnRef idx="3">
                <a:schemeClr val="lt1"/>
              </a:lnRef>
              <a:fillRef idx="1">
                <a:schemeClr val="accent1"/>
              </a:fillRef>
              <a:effectRef idx="1">
                <a:schemeClr val="accent1"/>
              </a:effectRef>
              <a:fontRef idx="minor">
                <a:schemeClr val="lt1"/>
              </a:fontRef>
            </p:style>
            <p:txBody>
              <a:bodyPr wrap="square" lIns="91440" tIns="45720" rIns="91440" bIns="45720" anchor="ctr">
                <a:normAutofit/>
              </a:bodyPr>
              <a:lstStyle/>
              <a:p>
                <a:pPr algn="ctr"/>
                <a:r>
                  <a:rPr lang="zh-CN" altLang="en-US" sz="2000" dirty="0" smtClean="0">
                    <a:solidFill>
                      <a:schemeClr val="bg1"/>
                    </a:solidFill>
                  </a:rPr>
                  <a:t>对统计关系进行定量分析</a:t>
                </a:r>
                <a:endParaRPr lang="en-US" altLang="zh-CN" sz="2000" dirty="0">
                  <a:solidFill>
                    <a:schemeClr val="bg1"/>
                  </a:solidFill>
                </a:endParaRPr>
              </a:p>
            </p:txBody>
          </p:sp>
        </p:grpSp>
        <p:grpSp>
          <p:nvGrpSpPr>
            <p:cNvPr id="6" name="îṡļíḋé">
              <a:extLst>
                <a:ext uri="{FF2B5EF4-FFF2-40B4-BE49-F238E27FC236}">
                  <a16:creationId xmlns:a16="http://schemas.microsoft.com/office/drawing/2014/main" id="{2E480489-FCBD-4657-B8FB-7CF5DA5F17AD}"/>
                </a:ext>
              </a:extLst>
            </p:cNvPr>
            <p:cNvGrpSpPr/>
            <p:nvPr/>
          </p:nvGrpSpPr>
          <p:grpSpPr>
            <a:xfrm>
              <a:off x="4319209" y="2704072"/>
              <a:ext cx="3013582" cy="1344639"/>
              <a:chOff x="1330886" y="2414349"/>
              <a:chExt cx="2875114" cy="1344639"/>
            </a:xfrm>
          </p:grpSpPr>
          <p:sp>
            <p:nvSpPr>
              <p:cNvPr id="10" name="íSlïḑè">
                <a:extLst>
                  <a:ext uri="{FF2B5EF4-FFF2-40B4-BE49-F238E27FC236}">
                    <a16:creationId xmlns:a16="http://schemas.microsoft.com/office/drawing/2014/main" id="{6BF54FA9-8668-44A2-AE2D-1C21B5D4D4F7}"/>
                  </a:ext>
                </a:extLst>
              </p:cNvPr>
              <p:cNvSpPr/>
              <p:nvPr/>
            </p:nvSpPr>
            <p:spPr bwMode="gray">
              <a:xfrm>
                <a:off x="1330888" y="3069000"/>
                <a:ext cx="2875112" cy="689988"/>
              </a:xfrm>
              <a:prstGeom prst="rect">
                <a:avLst/>
              </a:prstGeom>
              <a:no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t">
                <a:normAutofit/>
              </a:bodyPr>
              <a:lstStyle/>
              <a:p>
                <a:pPr>
                  <a:tabLst>
                    <a:tab pos="228594" algn="l"/>
                  </a:tabLst>
                  <a:defRPr/>
                </a:pPr>
                <a:r>
                  <a:rPr lang="zh-CN" altLang="zh-CN" dirty="0">
                    <a:solidFill>
                      <a:schemeClr val="tx1"/>
                    </a:solidFill>
                  </a:rPr>
                  <a:t>基于变量的协方差矩阵来分析变量</a:t>
                </a:r>
                <a:r>
                  <a:rPr lang="zh-CN" altLang="zh-CN" dirty="0" smtClean="0">
                    <a:solidFill>
                      <a:schemeClr val="tx1"/>
                    </a:solidFill>
                  </a:rPr>
                  <a:t>之间</a:t>
                </a:r>
                <a:r>
                  <a:rPr lang="zh-CN" altLang="en-US" dirty="0" smtClean="0">
                    <a:solidFill>
                      <a:schemeClr val="tx1"/>
                    </a:solidFill>
                  </a:rPr>
                  <a:t>的</a:t>
                </a:r>
                <a:r>
                  <a:rPr lang="zh-CN" altLang="zh-CN" dirty="0" smtClean="0">
                    <a:solidFill>
                      <a:schemeClr val="tx1"/>
                    </a:solidFill>
                  </a:rPr>
                  <a:t>关系</a:t>
                </a:r>
                <a:endParaRPr lang="en-US" altLang="zh-CN" dirty="0">
                  <a:solidFill>
                    <a:schemeClr val="tx1"/>
                  </a:solidFill>
                </a:endParaRPr>
              </a:p>
            </p:txBody>
          </p:sp>
          <p:sp>
            <p:nvSpPr>
              <p:cNvPr id="11" name="íśļîḓé">
                <a:extLst>
                  <a:ext uri="{FF2B5EF4-FFF2-40B4-BE49-F238E27FC236}">
                    <a16:creationId xmlns:a16="http://schemas.microsoft.com/office/drawing/2014/main" id="{6B5D22F3-BDEB-4670-B986-013407C9AB3A}"/>
                  </a:ext>
                </a:extLst>
              </p:cNvPr>
              <p:cNvSpPr/>
              <p:nvPr/>
            </p:nvSpPr>
            <p:spPr bwMode="gray">
              <a:xfrm>
                <a:off x="1330886" y="2414349"/>
                <a:ext cx="2875112" cy="592537"/>
              </a:xfrm>
              <a:prstGeom prst="rect">
                <a:avLst/>
              </a:prstGeom>
              <a:solidFill>
                <a:schemeClr val="accent1"/>
              </a:solidFill>
              <a:ln w="19050">
                <a:noFill/>
                <a:miter lim="800000"/>
                <a:headEnd/>
                <a:tailEnd/>
              </a:ln>
              <a:effectLst/>
            </p:spPr>
            <p:style>
              <a:lnRef idx="3">
                <a:schemeClr val="lt1"/>
              </a:lnRef>
              <a:fillRef idx="1">
                <a:schemeClr val="accent1"/>
              </a:fillRef>
              <a:effectRef idx="1">
                <a:schemeClr val="accent1"/>
              </a:effectRef>
              <a:fontRef idx="minor">
                <a:schemeClr val="lt1"/>
              </a:fontRef>
            </p:style>
            <p:txBody>
              <a:bodyPr wrap="square" lIns="91440" tIns="45720" rIns="91440" bIns="45720" anchor="ctr">
                <a:normAutofit/>
              </a:bodyPr>
              <a:lstStyle/>
              <a:p>
                <a:pPr algn="ctr"/>
                <a:r>
                  <a:rPr lang="zh-CN" altLang="en-US" sz="2000" dirty="0" smtClean="0">
                    <a:solidFill>
                      <a:schemeClr val="bg1"/>
                    </a:solidFill>
                  </a:rPr>
                  <a:t>结构方程模型</a:t>
                </a:r>
                <a:endParaRPr lang="en-US" altLang="zh-CN" sz="2000" dirty="0">
                  <a:solidFill>
                    <a:schemeClr val="bg1"/>
                  </a:solidFill>
                </a:endParaRPr>
              </a:p>
            </p:txBody>
          </p:sp>
        </p:grpSp>
        <p:grpSp>
          <p:nvGrpSpPr>
            <p:cNvPr id="7" name="îṡḻídé">
              <a:extLst>
                <a:ext uri="{FF2B5EF4-FFF2-40B4-BE49-F238E27FC236}">
                  <a16:creationId xmlns:a16="http://schemas.microsoft.com/office/drawing/2014/main" id="{461E20E1-7BAD-4E18-B095-9CC9DB2BC8B4}"/>
                </a:ext>
              </a:extLst>
            </p:cNvPr>
            <p:cNvGrpSpPr/>
            <p:nvPr/>
          </p:nvGrpSpPr>
          <p:grpSpPr>
            <a:xfrm>
              <a:off x="7762418" y="2704072"/>
              <a:ext cx="3013582" cy="1344639"/>
              <a:chOff x="1330886" y="2414349"/>
              <a:chExt cx="2875114" cy="1344639"/>
            </a:xfrm>
          </p:grpSpPr>
          <p:sp>
            <p:nvSpPr>
              <p:cNvPr id="8" name="íṩļïḑe">
                <a:extLst>
                  <a:ext uri="{FF2B5EF4-FFF2-40B4-BE49-F238E27FC236}">
                    <a16:creationId xmlns:a16="http://schemas.microsoft.com/office/drawing/2014/main" id="{016BE53C-7C97-4072-8215-1AA55D22BC5F}"/>
                  </a:ext>
                </a:extLst>
              </p:cNvPr>
              <p:cNvSpPr/>
              <p:nvPr/>
            </p:nvSpPr>
            <p:spPr bwMode="gray">
              <a:xfrm>
                <a:off x="1330888" y="3069000"/>
                <a:ext cx="2875112" cy="689988"/>
              </a:xfrm>
              <a:prstGeom prst="rect">
                <a:avLst/>
              </a:prstGeom>
              <a:no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t">
                <a:normAutofit/>
              </a:bodyPr>
              <a:lstStyle/>
              <a:p>
                <a:pPr>
                  <a:lnSpc>
                    <a:spcPct val="150000"/>
                  </a:lnSpc>
                  <a:tabLst>
                    <a:tab pos="228594" algn="l"/>
                  </a:tabLst>
                  <a:defRPr/>
                </a:pPr>
                <a:r>
                  <a:rPr lang="zh-CN" altLang="zh-CN" dirty="0">
                    <a:solidFill>
                      <a:schemeClr val="tx1"/>
                    </a:solidFill>
                  </a:rPr>
                  <a:t>根据时间特征分析变化趋势</a:t>
                </a:r>
                <a:endParaRPr lang="en-US" altLang="zh-CN" dirty="0">
                  <a:solidFill>
                    <a:schemeClr val="tx1"/>
                  </a:solidFill>
                </a:endParaRPr>
              </a:p>
            </p:txBody>
          </p:sp>
          <p:sp>
            <p:nvSpPr>
              <p:cNvPr id="9" name="ïšľíḋè">
                <a:extLst>
                  <a:ext uri="{FF2B5EF4-FFF2-40B4-BE49-F238E27FC236}">
                    <a16:creationId xmlns:a16="http://schemas.microsoft.com/office/drawing/2014/main" id="{0120662D-08EC-45F4-BE9C-84021ADB4C9A}"/>
                  </a:ext>
                </a:extLst>
              </p:cNvPr>
              <p:cNvSpPr/>
              <p:nvPr/>
            </p:nvSpPr>
            <p:spPr bwMode="gray">
              <a:xfrm>
                <a:off x="1330886" y="2414349"/>
                <a:ext cx="2875112" cy="592537"/>
              </a:xfrm>
              <a:prstGeom prst="rect">
                <a:avLst/>
              </a:prstGeom>
              <a:solidFill>
                <a:schemeClr val="accent3"/>
              </a:solidFill>
              <a:ln w="19050">
                <a:noFill/>
                <a:miter lim="800000"/>
                <a:headEnd/>
                <a:tailEnd/>
              </a:ln>
              <a:effectLst/>
            </p:spPr>
            <p:style>
              <a:lnRef idx="3">
                <a:schemeClr val="lt1"/>
              </a:lnRef>
              <a:fillRef idx="1">
                <a:schemeClr val="accent1"/>
              </a:fillRef>
              <a:effectRef idx="1">
                <a:schemeClr val="accent1"/>
              </a:effectRef>
              <a:fontRef idx="minor">
                <a:schemeClr val="lt1"/>
              </a:fontRef>
            </p:style>
            <p:txBody>
              <a:bodyPr wrap="square" lIns="91440" tIns="45720" rIns="91440" bIns="45720" anchor="ctr">
                <a:normAutofit/>
              </a:bodyPr>
              <a:lstStyle/>
              <a:p>
                <a:pPr algn="ctr"/>
                <a:r>
                  <a:rPr lang="zh-CN" altLang="en-US" sz="2000" dirty="0" smtClean="0">
                    <a:solidFill>
                      <a:schemeClr val="bg1"/>
                    </a:solidFill>
                  </a:rPr>
                  <a:t>时间序列分析</a:t>
                </a:r>
                <a:endParaRPr lang="en-US" altLang="zh-CN" sz="2000" dirty="0">
                  <a:solidFill>
                    <a:schemeClr val="bg1"/>
                  </a:solidFill>
                </a:endParaRPr>
              </a:p>
            </p:txBody>
          </p:sp>
        </p:grpSp>
      </p:grpSp>
      <p:sp>
        <p:nvSpPr>
          <p:cNvPr id="14" name="标题 1"/>
          <p:cNvSpPr txBox="1">
            <a:spLocks/>
          </p:cNvSpPr>
          <p:nvPr/>
        </p:nvSpPr>
        <p:spPr>
          <a:xfrm>
            <a:off x="4625315" y="224448"/>
            <a:ext cx="294137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a:latin typeface="微软雅黑" panose="020B0503020204020204" pitchFamily="34" charset="-122"/>
                <a:ea typeface="微软雅黑" panose="020B0503020204020204" pitchFamily="34" charset="-122"/>
              </a:rPr>
              <a:t>统计关系</a:t>
            </a:r>
            <a:r>
              <a:rPr lang="zh-CN" altLang="en-US" sz="2400" dirty="0" smtClean="0">
                <a:latin typeface="微软雅黑" panose="020B0503020204020204" pitchFamily="34" charset="-122"/>
                <a:ea typeface="微软雅黑" panose="020B0503020204020204" pitchFamily="34" charset="-122"/>
              </a:rPr>
              <a:t>分析模型</a:t>
            </a:r>
            <a:endParaRPr lang="zh-CN" altLang="en-US" sz="2400" dirty="0">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no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cxnSp>
        <p:nvCxnSpPr>
          <p:cNvPr id="19" name="肘形连接符 18"/>
          <p:cNvCxnSpPr>
            <a:stCxn id="17" idx="2"/>
            <a:endCxn id="13" idx="0"/>
          </p:cNvCxnSpPr>
          <p:nvPr/>
        </p:nvCxnSpPr>
        <p:spPr>
          <a:xfrm rot="5400000">
            <a:off x="3857978" y="1355098"/>
            <a:ext cx="1032836" cy="344321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17" idx="2"/>
            <a:endCxn id="9" idx="0"/>
          </p:cNvCxnSpPr>
          <p:nvPr/>
        </p:nvCxnSpPr>
        <p:spPr>
          <a:xfrm rot="16200000" flipH="1">
            <a:off x="7301186" y="1355099"/>
            <a:ext cx="1032836" cy="344320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095998" y="2560285"/>
            <a:ext cx="0" cy="10328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8982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4" name="标题 1"/>
          <p:cNvSpPr txBox="1">
            <a:spLocks/>
          </p:cNvSpPr>
          <p:nvPr/>
        </p:nvSpPr>
        <p:spPr>
          <a:xfrm>
            <a:off x="4625315" y="224447"/>
            <a:ext cx="2941370" cy="791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a:t>应用</a:t>
            </a:r>
            <a:r>
              <a:rPr lang="zh-CN" altLang="en-US" sz="2400" dirty="0" smtClean="0"/>
              <a:t>实例</a:t>
            </a:r>
            <a:endParaRPr lang="zh-CN" altLang="en-US" sz="2400" dirty="0">
              <a:latin typeface="微软雅黑" panose="020B0503020204020204" pitchFamily="34" charset="-122"/>
              <a:ea typeface="微软雅黑" panose="020B0503020204020204" pitchFamily="34" charset="-122"/>
            </a:endParaRPr>
          </a:p>
        </p:txBody>
      </p:sp>
      <p:sp>
        <p:nvSpPr>
          <p:cNvPr id="7" name="success_149691"/>
          <p:cNvSpPr>
            <a:spLocks noChangeAspect="1"/>
          </p:cNvSpPr>
          <p:nvPr/>
        </p:nvSpPr>
        <p:spPr bwMode="auto">
          <a:xfrm>
            <a:off x="544601" y="1316330"/>
            <a:ext cx="438062" cy="437554"/>
          </a:xfrm>
          <a:custGeom>
            <a:avLst/>
            <a:gdLst>
              <a:gd name="T0" fmla="*/ 347 w 693"/>
              <a:gd name="T1" fmla="*/ 0 h 693"/>
              <a:gd name="T2" fmla="*/ 0 w 693"/>
              <a:gd name="T3" fmla="*/ 347 h 693"/>
              <a:gd name="T4" fmla="*/ 347 w 693"/>
              <a:gd name="T5" fmla="*/ 693 h 693"/>
              <a:gd name="T6" fmla="*/ 693 w 693"/>
              <a:gd name="T7" fmla="*/ 347 h 693"/>
              <a:gd name="T8" fmla="*/ 347 w 693"/>
              <a:gd name="T9" fmla="*/ 0 h 693"/>
              <a:gd name="T10" fmla="*/ 540 w 693"/>
              <a:gd name="T11" fmla="*/ 231 h 693"/>
              <a:gd name="T12" fmla="*/ 327 w 693"/>
              <a:gd name="T13" fmla="*/ 471 h 693"/>
              <a:gd name="T14" fmla="*/ 307 w 693"/>
              <a:gd name="T15" fmla="*/ 480 h 693"/>
              <a:gd name="T16" fmla="*/ 290 w 693"/>
              <a:gd name="T17" fmla="*/ 474 h 693"/>
              <a:gd name="T18" fmla="*/ 157 w 693"/>
              <a:gd name="T19" fmla="*/ 367 h 693"/>
              <a:gd name="T20" fmla="*/ 153 w 693"/>
              <a:gd name="T21" fmla="*/ 330 h 693"/>
              <a:gd name="T22" fmla="*/ 190 w 693"/>
              <a:gd name="T23" fmla="*/ 326 h 693"/>
              <a:gd name="T24" fmla="*/ 304 w 693"/>
              <a:gd name="T25" fmla="*/ 417 h 693"/>
              <a:gd name="T26" fmla="*/ 500 w 693"/>
              <a:gd name="T27" fmla="*/ 196 h 693"/>
              <a:gd name="T28" fmla="*/ 538 w 693"/>
              <a:gd name="T29" fmla="*/ 193 h 693"/>
              <a:gd name="T30" fmla="*/ 540 w 693"/>
              <a:gd name="T31" fmla="*/ 231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3" h="693">
                <a:moveTo>
                  <a:pt x="347" y="0"/>
                </a:moveTo>
                <a:cubicBezTo>
                  <a:pt x="156" y="0"/>
                  <a:pt x="0" y="156"/>
                  <a:pt x="0" y="347"/>
                </a:cubicBezTo>
                <a:cubicBezTo>
                  <a:pt x="0" y="538"/>
                  <a:pt x="156" y="693"/>
                  <a:pt x="347" y="693"/>
                </a:cubicBezTo>
                <a:cubicBezTo>
                  <a:pt x="538" y="693"/>
                  <a:pt x="693" y="538"/>
                  <a:pt x="693" y="347"/>
                </a:cubicBezTo>
                <a:cubicBezTo>
                  <a:pt x="693" y="156"/>
                  <a:pt x="538" y="0"/>
                  <a:pt x="347" y="0"/>
                </a:cubicBezTo>
                <a:close/>
                <a:moveTo>
                  <a:pt x="540" y="231"/>
                </a:moveTo>
                <a:lnTo>
                  <a:pt x="327" y="471"/>
                </a:lnTo>
                <a:cubicBezTo>
                  <a:pt x="321" y="477"/>
                  <a:pt x="314" y="480"/>
                  <a:pt x="307" y="480"/>
                </a:cubicBezTo>
                <a:cubicBezTo>
                  <a:pt x="301" y="480"/>
                  <a:pt x="295" y="478"/>
                  <a:pt x="290" y="474"/>
                </a:cubicBezTo>
                <a:lnTo>
                  <a:pt x="157" y="367"/>
                </a:lnTo>
                <a:cubicBezTo>
                  <a:pt x="145" y="358"/>
                  <a:pt x="143" y="342"/>
                  <a:pt x="153" y="330"/>
                </a:cubicBezTo>
                <a:cubicBezTo>
                  <a:pt x="162" y="319"/>
                  <a:pt x="178" y="317"/>
                  <a:pt x="190" y="326"/>
                </a:cubicBezTo>
                <a:lnTo>
                  <a:pt x="304" y="417"/>
                </a:lnTo>
                <a:lnTo>
                  <a:pt x="500" y="196"/>
                </a:lnTo>
                <a:cubicBezTo>
                  <a:pt x="510" y="185"/>
                  <a:pt x="527" y="184"/>
                  <a:pt x="538" y="193"/>
                </a:cubicBezTo>
                <a:cubicBezTo>
                  <a:pt x="549" y="203"/>
                  <a:pt x="550" y="220"/>
                  <a:pt x="540" y="231"/>
                </a:cubicBezTo>
                <a:close/>
              </a:path>
            </a:pathLst>
          </a:custGeom>
          <a:solidFill>
            <a:schemeClr val="accent1"/>
          </a:solidFill>
          <a:ln>
            <a:noFill/>
          </a:ln>
        </p:spPr>
      </p:sp>
      <p:sp>
        <p:nvSpPr>
          <p:cNvPr id="8" name="íşlidè">
            <a:extLst>
              <a:ext uri="{FF2B5EF4-FFF2-40B4-BE49-F238E27FC236}">
                <a16:creationId xmlns:a16="http://schemas.microsoft.com/office/drawing/2014/main" id="{B77CEAB2-CDDD-472C-9801-BAE00B25026D}"/>
              </a:ext>
            </a:extLst>
          </p:cNvPr>
          <p:cNvSpPr txBox="1"/>
          <p:nvPr/>
        </p:nvSpPr>
        <p:spPr bwMode="auto">
          <a:xfrm>
            <a:off x="986703" y="1196966"/>
            <a:ext cx="4605410" cy="7786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sz="1600" dirty="0" smtClean="0"/>
              <a:t>Step 2</a:t>
            </a:r>
            <a:r>
              <a:rPr lang="zh-CN" altLang="en-US" sz="1600" dirty="0" smtClean="0"/>
              <a:t>：</a:t>
            </a:r>
            <a:r>
              <a:rPr lang="zh-CN" altLang="zh-CN" sz="1600" dirty="0"/>
              <a:t>剔除自变量的方法</a:t>
            </a:r>
            <a:endParaRPr lang="en-US" altLang="zh-CN" sz="1600" b="1" dirty="0"/>
          </a:p>
        </p:txBody>
      </p:sp>
      <p:sp>
        <p:nvSpPr>
          <p:cNvPr id="5" name="矩形 4"/>
          <p:cNvSpPr/>
          <p:nvPr/>
        </p:nvSpPr>
        <p:spPr>
          <a:xfrm>
            <a:off x="982663" y="1799170"/>
            <a:ext cx="9852500" cy="338554"/>
          </a:xfrm>
          <a:prstGeom prst="rect">
            <a:avLst/>
          </a:prstGeom>
        </p:spPr>
        <p:txBody>
          <a:bodyPr wrap="square">
            <a:spAutoFit/>
          </a:bodyPr>
          <a:lstStyle/>
          <a:p>
            <a:r>
              <a:rPr lang="zh-CN" altLang="en-US" sz="1600" dirty="0" smtClean="0">
                <a:latin typeface="+mn-ea"/>
              </a:rPr>
              <a:t>①</a:t>
            </a:r>
            <a:r>
              <a:rPr lang="en-US" altLang="zh-CN" sz="1600" i="1" dirty="0" smtClean="0">
                <a:latin typeface="+mn-ea"/>
              </a:rPr>
              <a:t>x</a:t>
            </a:r>
            <a:r>
              <a:rPr lang="en-US" altLang="zh-CN" sz="1600" i="1" baseline="-25000" dirty="0" smtClean="0">
                <a:latin typeface="+mn-ea"/>
              </a:rPr>
              <a:t>1</a:t>
            </a:r>
            <a:r>
              <a:rPr lang="zh-CN" altLang="zh-CN" sz="1600" dirty="0">
                <a:latin typeface="+mn-ea"/>
                <a:cs typeface="Times New Roman" panose="02020603050405020304" pitchFamily="18" charset="0"/>
              </a:rPr>
              <a:t>的</a:t>
            </a:r>
            <a:r>
              <a:rPr lang="en-US" altLang="zh-CN" sz="1600" dirty="0" err="1">
                <a:latin typeface="+mn-ea"/>
              </a:rPr>
              <a:t>VIF</a:t>
            </a:r>
            <a:r>
              <a:rPr lang="zh-CN" altLang="zh-CN" sz="1600" dirty="0">
                <a:latin typeface="+mn-ea"/>
                <a:cs typeface="Times New Roman" panose="02020603050405020304" pitchFamily="18" charset="0"/>
              </a:rPr>
              <a:t>值最大</a:t>
            </a:r>
            <a:r>
              <a:rPr lang="zh-CN" altLang="zh-CN" sz="1600" dirty="0" smtClean="0">
                <a:latin typeface="+mn-ea"/>
                <a:cs typeface="Times New Roman" panose="02020603050405020304" pitchFamily="18" charset="0"/>
              </a:rPr>
              <a:t>，首先</a:t>
            </a:r>
            <a:r>
              <a:rPr lang="zh-CN" altLang="zh-CN" sz="1600" dirty="0">
                <a:latin typeface="+mn-ea"/>
                <a:cs typeface="Times New Roman" panose="02020603050405020304" pitchFamily="18" charset="0"/>
              </a:rPr>
              <a:t>去除</a:t>
            </a:r>
            <a:r>
              <a:rPr lang="en-US" altLang="zh-CN" sz="1600" i="1" dirty="0">
                <a:latin typeface="+mn-ea"/>
              </a:rPr>
              <a:t>x</a:t>
            </a:r>
            <a:r>
              <a:rPr lang="en-US" altLang="zh-CN" sz="1600" i="1" baseline="-25000" dirty="0">
                <a:latin typeface="+mn-ea"/>
              </a:rPr>
              <a:t>1</a:t>
            </a:r>
            <a:r>
              <a:rPr lang="zh-CN" altLang="zh-CN" sz="1600" dirty="0">
                <a:latin typeface="+mn-ea"/>
                <a:cs typeface="Times New Roman" panose="02020603050405020304" pitchFamily="18" charset="0"/>
              </a:rPr>
              <a:t>，重新建立回归方程。相应地，再次计算</a:t>
            </a:r>
            <a:r>
              <a:rPr lang="en-US" altLang="zh-CN" sz="1600" dirty="0" err="1">
                <a:latin typeface="+mn-ea"/>
              </a:rPr>
              <a:t>VIF</a:t>
            </a:r>
            <a:r>
              <a:rPr lang="zh-CN" altLang="zh-CN" sz="1600" dirty="0">
                <a:latin typeface="+mn-ea"/>
                <a:cs typeface="Times New Roman" panose="02020603050405020304" pitchFamily="18" charset="0"/>
              </a:rPr>
              <a:t>值。</a:t>
            </a:r>
            <a:endParaRPr lang="zh-CN" altLang="en-US" sz="1600" dirty="0">
              <a:latin typeface="+mn-ea"/>
            </a:endParaRPr>
          </a:p>
        </p:txBody>
      </p:sp>
      <p:pic>
        <p:nvPicPr>
          <p:cNvPr id="6" name="图片 5"/>
          <p:cNvPicPr>
            <a:picLocks noChangeAspect="1"/>
          </p:cNvPicPr>
          <p:nvPr/>
        </p:nvPicPr>
        <p:blipFill>
          <a:blip r:embed="rId2"/>
          <a:stretch>
            <a:fillRect/>
          </a:stretch>
        </p:blipFill>
        <p:spPr>
          <a:xfrm>
            <a:off x="1493787" y="2285173"/>
            <a:ext cx="4051638" cy="530749"/>
          </a:xfrm>
          <a:prstGeom prst="rect">
            <a:avLst/>
          </a:prstGeom>
        </p:spPr>
      </p:pic>
      <p:sp>
        <p:nvSpPr>
          <p:cNvPr id="9" name="矩形 8"/>
          <p:cNvSpPr/>
          <p:nvPr/>
        </p:nvSpPr>
        <p:spPr>
          <a:xfrm>
            <a:off x="982663" y="2892401"/>
            <a:ext cx="10153650" cy="584775"/>
          </a:xfrm>
          <a:prstGeom prst="rect">
            <a:avLst/>
          </a:prstGeom>
        </p:spPr>
        <p:txBody>
          <a:bodyPr wrap="square">
            <a:spAutoFit/>
          </a:bodyPr>
          <a:lstStyle/>
          <a:p>
            <a:r>
              <a:rPr lang="zh-CN" altLang="en-US" sz="1600" dirty="0" smtClean="0">
                <a:latin typeface="+mn-ea"/>
                <a:cs typeface="Times New Roman" panose="02020603050405020304" pitchFamily="18" charset="0"/>
              </a:rPr>
              <a:t>②</a:t>
            </a:r>
            <a:r>
              <a:rPr lang="zh-CN" altLang="zh-CN" sz="1600" dirty="0" smtClean="0">
                <a:latin typeface="+mn-ea"/>
                <a:cs typeface="Times New Roman" panose="02020603050405020304" pitchFamily="18" charset="0"/>
              </a:rPr>
              <a:t>最大</a:t>
            </a:r>
            <a:r>
              <a:rPr lang="zh-CN" altLang="zh-CN" sz="1600" dirty="0">
                <a:latin typeface="+mn-ea"/>
                <a:cs typeface="Times New Roman" panose="02020603050405020304" pitchFamily="18" charset="0"/>
              </a:rPr>
              <a:t>的</a:t>
            </a:r>
            <a:r>
              <a:rPr lang="en-US" altLang="zh-CN" sz="1600" dirty="0" err="1">
                <a:latin typeface="+mn-ea"/>
              </a:rPr>
              <a:t>VIF</a:t>
            </a:r>
            <a:r>
              <a:rPr lang="zh-CN" altLang="zh-CN" sz="1600" dirty="0">
                <a:latin typeface="+mn-ea"/>
                <a:cs typeface="Times New Roman" panose="02020603050405020304" pitchFamily="18" charset="0"/>
              </a:rPr>
              <a:t>值依然远大于</a:t>
            </a:r>
            <a:r>
              <a:rPr lang="en-US" altLang="zh-CN" sz="1600" dirty="0">
                <a:latin typeface="+mn-ea"/>
              </a:rPr>
              <a:t>10</a:t>
            </a:r>
            <a:r>
              <a:rPr lang="zh-CN" altLang="zh-CN" sz="1600" dirty="0">
                <a:latin typeface="+mn-ea"/>
                <a:cs typeface="Times New Roman" panose="02020603050405020304" pitchFamily="18" charset="0"/>
              </a:rPr>
              <a:t>，回归方程依然存在多重共线性</a:t>
            </a:r>
            <a:r>
              <a:rPr lang="zh-CN" altLang="zh-CN" sz="1600" dirty="0" smtClean="0">
                <a:latin typeface="+mn-ea"/>
                <a:cs typeface="Times New Roman" panose="02020603050405020304" pitchFamily="18" charset="0"/>
              </a:rPr>
              <a:t>，需要</a:t>
            </a:r>
            <a:r>
              <a:rPr lang="zh-CN" altLang="zh-CN" sz="1600" dirty="0">
                <a:latin typeface="+mn-ea"/>
                <a:cs typeface="Times New Roman" panose="02020603050405020304" pitchFamily="18" charset="0"/>
              </a:rPr>
              <a:t>继续进行变量剔除，建立新的回归方程，并计算</a:t>
            </a:r>
            <a:r>
              <a:rPr lang="en-US" altLang="zh-CN" sz="1600" dirty="0" err="1">
                <a:latin typeface="+mn-ea"/>
              </a:rPr>
              <a:t>VIF</a:t>
            </a:r>
            <a:r>
              <a:rPr lang="zh-CN" altLang="zh-CN" sz="1600" dirty="0">
                <a:latin typeface="+mn-ea"/>
                <a:cs typeface="Times New Roman" panose="02020603050405020304" pitchFamily="18" charset="0"/>
              </a:rPr>
              <a:t>值。</a:t>
            </a:r>
            <a:endParaRPr lang="zh-CN" altLang="en-US" sz="1600" dirty="0">
              <a:latin typeface="+mn-ea"/>
            </a:endParaRPr>
          </a:p>
        </p:txBody>
      </p:sp>
      <p:pic>
        <p:nvPicPr>
          <p:cNvPr id="11" name="图片 10"/>
          <p:cNvPicPr>
            <a:picLocks noChangeAspect="1"/>
          </p:cNvPicPr>
          <p:nvPr/>
        </p:nvPicPr>
        <p:blipFill>
          <a:blip r:embed="rId3"/>
          <a:stretch>
            <a:fillRect/>
          </a:stretch>
        </p:blipFill>
        <p:spPr>
          <a:xfrm>
            <a:off x="1513146" y="3656546"/>
            <a:ext cx="2867785" cy="508682"/>
          </a:xfrm>
          <a:prstGeom prst="rect">
            <a:avLst/>
          </a:prstGeom>
        </p:spPr>
      </p:pic>
      <p:pic>
        <p:nvPicPr>
          <p:cNvPr id="12" name="图片 11"/>
          <p:cNvPicPr>
            <a:picLocks noChangeAspect="1"/>
          </p:cNvPicPr>
          <p:nvPr/>
        </p:nvPicPr>
        <p:blipFill>
          <a:blip r:embed="rId4"/>
          <a:stretch>
            <a:fillRect/>
          </a:stretch>
        </p:blipFill>
        <p:spPr>
          <a:xfrm>
            <a:off x="5267297" y="3506738"/>
            <a:ext cx="4231914" cy="1648288"/>
          </a:xfrm>
          <a:prstGeom prst="rect">
            <a:avLst/>
          </a:prstGeom>
        </p:spPr>
      </p:pic>
      <p:sp>
        <p:nvSpPr>
          <p:cNvPr id="14" name="矩形 13"/>
          <p:cNvSpPr/>
          <p:nvPr/>
        </p:nvSpPr>
        <p:spPr>
          <a:xfrm>
            <a:off x="982663" y="5249762"/>
            <a:ext cx="9852500" cy="338554"/>
          </a:xfrm>
          <a:prstGeom prst="rect">
            <a:avLst/>
          </a:prstGeom>
        </p:spPr>
        <p:txBody>
          <a:bodyPr wrap="square">
            <a:spAutoFit/>
          </a:bodyPr>
          <a:lstStyle/>
          <a:p>
            <a:r>
              <a:rPr lang="zh-CN" altLang="en-US" sz="1600" dirty="0" smtClean="0">
                <a:latin typeface="+mn-ea"/>
                <a:cs typeface="Times New Roman" panose="02020603050405020304" pitchFamily="18" charset="0"/>
              </a:rPr>
              <a:t>③</a:t>
            </a:r>
            <a:r>
              <a:rPr lang="zh-CN" altLang="zh-CN" sz="1600" dirty="0" smtClean="0">
                <a:latin typeface="+mn-ea"/>
                <a:cs typeface="Times New Roman" panose="02020603050405020304" pitchFamily="18" charset="0"/>
              </a:rPr>
              <a:t>此时</a:t>
            </a:r>
            <a:r>
              <a:rPr lang="zh-CN" altLang="zh-CN" sz="1600" dirty="0">
                <a:latin typeface="+mn-ea"/>
                <a:cs typeface="Times New Roman" panose="02020603050405020304" pitchFamily="18" charset="0"/>
              </a:rPr>
              <a:t>的回归模型不存在明显的多重共线性，可以作为最终的回归模型。最终的回归方程为</a:t>
            </a:r>
            <a:endParaRPr lang="zh-CN" altLang="en-US" sz="1600" dirty="0">
              <a:latin typeface="+mn-ea"/>
            </a:endParaRPr>
          </a:p>
        </p:txBody>
      </p:sp>
      <p:pic>
        <p:nvPicPr>
          <p:cNvPr id="20" name="图片 19"/>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59917" y="5687485"/>
            <a:ext cx="3058983" cy="306291"/>
          </a:xfrm>
          <a:prstGeom prst="rect">
            <a:avLst/>
          </a:prstGeom>
          <a:noFill/>
          <a:ln>
            <a:noFill/>
          </a:ln>
        </p:spPr>
      </p:pic>
      <p:sp>
        <p:nvSpPr>
          <p:cNvPr id="15" name="矩形 14"/>
          <p:cNvSpPr/>
          <p:nvPr/>
        </p:nvSpPr>
        <p:spPr>
          <a:xfrm>
            <a:off x="982663" y="6150646"/>
            <a:ext cx="4801314" cy="369332"/>
          </a:xfrm>
          <a:prstGeom prst="rect">
            <a:avLst/>
          </a:prstGeom>
        </p:spPr>
        <p:txBody>
          <a:bodyPr wrap="none">
            <a:spAutoFit/>
          </a:bodyPr>
          <a:lstStyle/>
          <a:p>
            <a:r>
              <a:rPr lang="zh-CN" altLang="en-US" dirty="0" smtClean="0">
                <a:solidFill>
                  <a:schemeClr val="accent2"/>
                </a:solidFill>
                <a:latin typeface="+mj-ea"/>
                <a:ea typeface="+mj-ea"/>
                <a:cs typeface="Times New Roman" panose="02020603050405020304" pitchFamily="18" charset="0"/>
              </a:rPr>
              <a:t>缺点：</a:t>
            </a:r>
            <a:r>
              <a:rPr lang="zh-CN" altLang="zh-CN" dirty="0" smtClean="0">
                <a:solidFill>
                  <a:schemeClr val="accent2"/>
                </a:solidFill>
                <a:latin typeface="+mj-ea"/>
                <a:ea typeface="+mj-ea"/>
                <a:cs typeface="Times New Roman" panose="02020603050405020304" pitchFamily="18" charset="0"/>
              </a:rPr>
              <a:t>剔除</a:t>
            </a:r>
            <a:r>
              <a:rPr lang="zh-CN" altLang="zh-CN" dirty="0">
                <a:solidFill>
                  <a:schemeClr val="accent2"/>
                </a:solidFill>
                <a:latin typeface="+mj-ea"/>
                <a:ea typeface="+mj-ea"/>
                <a:cs typeface="Times New Roman" panose="02020603050405020304" pitchFamily="18" charset="0"/>
              </a:rPr>
              <a:t>了多个变量，损失了部分原始信息</a:t>
            </a:r>
            <a:endParaRPr lang="zh-CN" altLang="en-US" dirty="0">
              <a:solidFill>
                <a:schemeClr val="accent2"/>
              </a:solidFill>
              <a:latin typeface="+mj-ea"/>
              <a:ea typeface="+mj-ea"/>
            </a:endParaRPr>
          </a:p>
        </p:txBody>
      </p:sp>
      <p:sp>
        <p:nvSpPr>
          <p:cNvPr id="16" name="标题 1"/>
          <p:cNvSpPr txBox="1">
            <a:spLocks/>
          </p:cNvSpPr>
          <p:nvPr/>
        </p:nvSpPr>
        <p:spPr>
          <a:xfrm>
            <a:off x="163773" y="13648"/>
            <a:ext cx="1902173"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多重共线性</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76777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4" name="标题 1"/>
          <p:cNvSpPr txBox="1">
            <a:spLocks/>
          </p:cNvSpPr>
          <p:nvPr/>
        </p:nvSpPr>
        <p:spPr>
          <a:xfrm>
            <a:off x="4625315" y="224447"/>
            <a:ext cx="2941370" cy="791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a:t>应用</a:t>
            </a:r>
            <a:r>
              <a:rPr lang="zh-CN" altLang="en-US" sz="2400" dirty="0" smtClean="0"/>
              <a:t>实例</a:t>
            </a:r>
            <a:endParaRPr lang="zh-CN" altLang="en-US" sz="2400" dirty="0">
              <a:latin typeface="微软雅黑" panose="020B0503020204020204" pitchFamily="34" charset="-122"/>
              <a:ea typeface="微软雅黑" panose="020B0503020204020204" pitchFamily="34" charset="-122"/>
            </a:endParaRPr>
          </a:p>
        </p:txBody>
      </p:sp>
      <p:sp>
        <p:nvSpPr>
          <p:cNvPr id="7" name="success_149691"/>
          <p:cNvSpPr>
            <a:spLocks noChangeAspect="1"/>
          </p:cNvSpPr>
          <p:nvPr/>
        </p:nvSpPr>
        <p:spPr bwMode="auto">
          <a:xfrm>
            <a:off x="515938" y="1316330"/>
            <a:ext cx="438062" cy="437554"/>
          </a:xfrm>
          <a:custGeom>
            <a:avLst/>
            <a:gdLst>
              <a:gd name="T0" fmla="*/ 347 w 693"/>
              <a:gd name="T1" fmla="*/ 0 h 693"/>
              <a:gd name="T2" fmla="*/ 0 w 693"/>
              <a:gd name="T3" fmla="*/ 347 h 693"/>
              <a:gd name="T4" fmla="*/ 347 w 693"/>
              <a:gd name="T5" fmla="*/ 693 h 693"/>
              <a:gd name="T6" fmla="*/ 693 w 693"/>
              <a:gd name="T7" fmla="*/ 347 h 693"/>
              <a:gd name="T8" fmla="*/ 347 w 693"/>
              <a:gd name="T9" fmla="*/ 0 h 693"/>
              <a:gd name="T10" fmla="*/ 540 w 693"/>
              <a:gd name="T11" fmla="*/ 231 h 693"/>
              <a:gd name="T12" fmla="*/ 327 w 693"/>
              <a:gd name="T13" fmla="*/ 471 h 693"/>
              <a:gd name="T14" fmla="*/ 307 w 693"/>
              <a:gd name="T15" fmla="*/ 480 h 693"/>
              <a:gd name="T16" fmla="*/ 290 w 693"/>
              <a:gd name="T17" fmla="*/ 474 h 693"/>
              <a:gd name="T18" fmla="*/ 157 w 693"/>
              <a:gd name="T19" fmla="*/ 367 h 693"/>
              <a:gd name="T20" fmla="*/ 153 w 693"/>
              <a:gd name="T21" fmla="*/ 330 h 693"/>
              <a:gd name="T22" fmla="*/ 190 w 693"/>
              <a:gd name="T23" fmla="*/ 326 h 693"/>
              <a:gd name="T24" fmla="*/ 304 w 693"/>
              <a:gd name="T25" fmla="*/ 417 h 693"/>
              <a:gd name="T26" fmla="*/ 500 w 693"/>
              <a:gd name="T27" fmla="*/ 196 h 693"/>
              <a:gd name="T28" fmla="*/ 538 w 693"/>
              <a:gd name="T29" fmla="*/ 193 h 693"/>
              <a:gd name="T30" fmla="*/ 540 w 693"/>
              <a:gd name="T31" fmla="*/ 231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3" h="693">
                <a:moveTo>
                  <a:pt x="347" y="0"/>
                </a:moveTo>
                <a:cubicBezTo>
                  <a:pt x="156" y="0"/>
                  <a:pt x="0" y="156"/>
                  <a:pt x="0" y="347"/>
                </a:cubicBezTo>
                <a:cubicBezTo>
                  <a:pt x="0" y="538"/>
                  <a:pt x="156" y="693"/>
                  <a:pt x="347" y="693"/>
                </a:cubicBezTo>
                <a:cubicBezTo>
                  <a:pt x="538" y="693"/>
                  <a:pt x="693" y="538"/>
                  <a:pt x="693" y="347"/>
                </a:cubicBezTo>
                <a:cubicBezTo>
                  <a:pt x="693" y="156"/>
                  <a:pt x="538" y="0"/>
                  <a:pt x="347" y="0"/>
                </a:cubicBezTo>
                <a:close/>
                <a:moveTo>
                  <a:pt x="540" y="231"/>
                </a:moveTo>
                <a:lnTo>
                  <a:pt x="327" y="471"/>
                </a:lnTo>
                <a:cubicBezTo>
                  <a:pt x="321" y="477"/>
                  <a:pt x="314" y="480"/>
                  <a:pt x="307" y="480"/>
                </a:cubicBezTo>
                <a:cubicBezTo>
                  <a:pt x="301" y="480"/>
                  <a:pt x="295" y="478"/>
                  <a:pt x="290" y="474"/>
                </a:cubicBezTo>
                <a:lnTo>
                  <a:pt x="157" y="367"/>
                </a:lnTo>
                <a:cubicBezTo>
                  <a:pt x="145" y="358"/>
                  <a:pt x="143" y="342"/>
                  <a:pt x="153" y="330"/>
                </a:cubicBezTo>
                <a:cubicBezTo>
                  <a:pt x="162" y="319"/>
                  <a:pt x="178" y="317"/>
                  <a:pt x="190" y="326"/>
                </a:cubicBezTo>
                <a:lnTo>
                  <a:pt x="304" y="417"/>
                </a:lnTo>
                <a:lnTo>
                  <a:pt x="500" y="196"/>
                </a:lnTo>
                <a:cubicBezTo>
                  <a:pt x="510" y="185"/>
                  <a:pt x="527" y="184"/>
                  <a:pt x="538" y="193"/>
                </a:cubicBezTo>
                <a:cubicBezTo>
                  <a:pt x="549" y="203"/>
                  <a:pt x="550" y="220"/>
                  <a:pt x="540" y="231"/>
                </a:cubicBezTo>
                <a:close/>
              </a:path>
            </a:pathLst>
          </a:custGeom>
          <a:solidFill>
            <a:schemeClr val="accent1"/>
          </a:solidFill>
          <a:ln>
            <a:noFill/>
          </a:ln>
        </p:spPr>
      </p:sp>
      <p:sp>
        <p:nvSpPr>
          <p:cNvPr id="8" name="íşlidè">
            <a:extLst>
              <a:ext uri="{FF2B5EF4-FFF2-40B4-BE49-F238E27FC236}">
                <a16:creationId xmlns:a16="http://schemas.microsoft.com/office/drawing/2014/main" id="{B77CEAB2-CDDD-472C-9801-BAE00B25026D}"/>
              </a:ext>
            </a:extLst>
          </p:cNvPr>
          <p:cNvSpPr txBox="1"/>
          <p:nvPr/>
        </p:nvSpPr>
        <p:spPr bwMode="auto">
          <a:xfrm>
            <a:off x="1003995" y="1145802"/>
            <a:ext cx="4605410" cy="7786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zh-CN" sz="1600" dirty="0" smtClean="0"/>
              <a:t>岭回归</a:t>
            </a:r>
            <a:endParaRPr lang="en-US" altLang="zh-CN" sz="1600" b="1" dirty="0"/>
          </a:p>
        </p:txBody>
      </p:sp>
      <p:sp>
        <p:nvSpPr>
          <p:cNvPr id="2" name="矩形 1"/>
          <p:cNvSpPr/>
          <p:nvPr/>
        </p:nvSpPr>
        <p:spPr>
          <a:xfrm>
            <a:off x="1032444" y="1728942"/>
            <a:ext cx="4244830" cy="584775"/>
          </a:xfrm>
          <a:prstGeom prst="rect">
            <a:avLst/>
          </a:prstGeom>
        </p:spPr>
        <p:txBody>
          <a:bodyPr wrap="square">
            <a:spAutoFit/>
          </a:bodyPr>
          <a:lstStyle/>
          <a:p>
            <a:r>
              <a:rPr lang="zh-CN" altLang="en-US" sz="1600" dirty="0" smtClean="0">
                <a:latin typeface="+mn-ea"/>
                <a:cs typeface="Times New Roman" panose="02020603050405020304" pitchFamily="18" charset="0"/>
              </a:rPr>
              <a:t>①</a:t>
            </a:r>
            <a:r>
              <a:rPr lang="zh-CN" altLang="zh-CN" sz="1600" dirty="0" smtClean="0">
                <a:latin typeface="+mn-ea"/>
                <a:cs typeface="Times New Roman" panose="02020603050405020304" pitchFamily="18" charset="0"/>
              </a:rPr>
              <a:t>设定</a:t>
            </a:r>
            <a:r>
              <a:rPr lang="zh-CN" altLang="zh-CN" sz="1600" dirty="0">
                <a:latin typeface="+mn-ea"/>
                <a:cs typeface="Times New Roman" panose="02020603050405020304" pitchFamily="18" charset="0"/>
              </a:rPr>
              <a:t>岭参数</a:t>
            </a:r>
            <a:r>
              <a:rPr lang="en-US" altLang="zh-CN" sz="1600" i="1" dirty="0">
                <a:latin typeface="+mn-ea"/>
              </a:rPr>
              <a:t>k</a:t>
            </a:r>
            <a:r>
              <a:rPr lang="zh-CN" altLang="zh-CN" sz="1600" dirty="0">
                <a:latin typeface="+mn-ea"/>
                <a:cs typeface="Times New Roman" panose="02020603050405020304" pitchFamily="18" charset="0"/>
              </a:rPr>
              <a:t>使其在</a:t>
            </a:r>
            <a:r>
              <a:rPr lang="en-US" altLang="zh-CN" sz="1600" dirty="0">
                <a:latin typeface="+mn-ea"/>
              </a:rPr>
              <a:t>0~1</a:t>
            </a:r>
            <a:r>
              <a:rPr lang="zh-CN" altLang="zh-CN" sz="1600" dirty="0">
                <a:latin typeface="+mn-ea"/>
                <a:cs typeface="Times New Roman" panose="02020603050405020304" pitchFamily="18" charset="0"/>
              </a:rPr>
              <a:t>之间以</a:t>
            </a:r>
            <a:r>
              <a:rPr lang="en-US" altLang="zh-CN" sz="1600" dirty="0">
                <a:latin typeface="+mn-ea"/>
              </a:rPr>
              <a:t>0.05</a:t>
            </a:r>
            <a:r>
              <a:rPr lang="zh-CN" altLang="zh-CN" sz="1600" dirty="0">
                <a:latin typeface="+mn-ea"/>
                <a:cs typeface="Times New Roman" panose="02020603050405020304" pitchFamily="18" charset="0"/>
              </a:rPr>
              <a:t>的步长变化，得到一份岭迹图</a:t>
            </a:r>
            <a:endParaRPr lang="zh-CN" altLang="en-US" sz="1600" dirty="0">
              <a:latin typeface="+mn-ea"/>
              <a:cs typeface="Times New Roman" panose="02020603050405020304" pitchFamily="18" charset="0"/>
            </a:endParaRPr>
          </a:p>
        </p:txBody>
      </p:sp>
      <p:pic>
        <p:nvPicPr>
          <p:cNvPr id="16" name="图片 15"/>
          <p:cNvPicPr/>
          <p:nvPr/>
        </p:nvPicPr>
        <p:blipFill rotWithShape="1">
          <a:blip r:embed="rId2">
            <a:grayscl/>
            <a:extLst>
              <a:ext uri="{28A0092B-C50C-407E-A947-70E740481C1C}">
                <a14:useLocalDpi xmlns:a14="http://schemas.microsoft.com/office/drawing/2010/main" val="0"/>
              </a:ext>
            </a:extLst>
          </a:blip>
          <a:srcRect l="2686" t="2603" r="1944" b="11306"/>
          <a:stretch/>
        </p:blipFill>
        <p:spPr bwMode="auto">
          <a:xfrm>
            <a:off x="1460512" y="2570838"/>
            <a:ext cx="2995365" cy="2170396"/>
          </a:xfrm>
          <a:prstGeom prst="rect">
            <a:avLst/>
          </a:prstGeom>
          <a:noFill/>
          <a:ln>
            <a:noFill/>
          </a:ln>
          <a:extLst>
            <a:ext uri="{53640926-AAD7-44D8-BBD7-CCE9431645EC}">
              <a14:shadowObscured xmlns:a14="http://schemas.microsoft.com/office/drawing/2010/main"/>
            </a:ext>
          </a:extLst>
        </p:spPr>
      </p:pic>
      <p:sp>
        <p:nvSpPr>
          <p:cNvPr id="12" name="矩形 11"/>
          <p:cNvSpPr/>
          <p:nvPr/>
        </p:nvSpPr>
        <p:spPr>
          <a:xfrm>
            <a:off x="5808663" y="1354958"/>
            <a:ext cx="5516451" cy="1323439"/>
          </a:xfrm>
          <a:prstGeom prst="rect">
            <a:avLst/>
          </a:prstGeom>
        </p:spPr>
        <p:txBody>
          <a:bodyPr wrap="square">
            <a:spAutoFit/>
          </a:bodyPr>
          <a:lstStyle/>
          <a:p>
            <a:pPr marL="285750" indent="-285750">
              <a:buFont typeface="Arial" panose="020B0604020202020204" pitchFamily="34" charset="0"/>
              <a:buChar char="•"/>
            </a:pPr>
            <a:r>
              <a:rPr lang="zh-CN" altLang="zh-CN" sz="1600" dirty="0" smtClean="0">
                <a:latin typeface="+mn-ea"/>
                <a:cs typeface="Times New Roman" panose="02020603050405020304" pitchFamily="18" charset="0"/>
              </a:rPr>
              <a:t>在</a:t>
            </a:r>
            <a:r>
              <a:rPr lang="en-US" altLang="zh-CN" sz="1600" i="1" dirty="0">
                <a:latin typeface="+mn-ea"/>
              </a:rPr>
              <a:t>k</a:t>
            </a:r>
            <a:r>
              <a:rPr lang="en-US" altLang="zh-CN" sz="1600" dirty="0">
                <a:latin typeface="+mn-ea"/>
              </a:rPr>
              <a:t>=0.05</a:t>
            </a:r>
            <a:r>
              <a:rPr lang="zh-CN" altLang="zh-CN" sz="1600" dirty="0">
                <a:latin typeface="+mn-ea"/>
                <a:cs typeface="Times New Roman" panose="02020603050405020304" pitchFamily="18" charset="0"/>
              </a:rPr>
              <a:t>前后，各变量的回归参数在岭迹图上趋于平稳</a:t>
            </a:r>
            <a:r>
              <a:rPr lang="zh-CN" altLang="zh-CN" sz="1600" dirty="0" smtClean="0">
                <a:latin typeface="+mn-ea"/>
                <a:cs typeface="Times New Roman" panose="02020603050405020304" pitchFamily="18" charset="0"/>
              </a:rPr>
              <a:t>，意味着</a:t>
            </a:r>
            <a:r>
              <a:rPr lang="zh-CN" altLang="zh-CN" sz="1600" dirty="0">
                <a:solidFill>
                  <a:schemeClr val="accent2"/>
                </a:solidFill>
                <a:latin typeface="+mn-ea"/>
                <a:cs typeface="Times New Roman" panose="02020603050405020304" pitchFamily="18" charset="0"/>
              </a:rPr>
              <a:t>最优的岭参数</a:t>
            </a:r>
            <a:r>
              <a:rPr lang="en-US" altLang="zh-CN" sz="1600" i="1" dirty="0">
                <a:solidFill>
                  <a:schemeClr val="accent2"/>
                </a:solidFill>
                <a:latin typeface="+mn-ea"/>
              </a:rPr>
              <a:t>k</a:t>
            </a:r>
            <a:r>
              <a:rPr lang="zh-CN" altLang="zh-CN" sz="1600" dirty="0">
                <a:solidFill>
                  <a:schemeClr val="accent2"/>
                </a:solidFill>
                <a:latin typeface="+mn-ea"/>
                <a:cs typeface="Times New Roman" panose="02020603050405020304" pitchFamily="18" charset="0"/>
              </a:rPr>
              <a:t>落在这个区间里</a:t>
            </a:r>
            <a:r>
              <a:rPr lang="zh-CN" altLang="zh-CN" sz="1600" dirty="0" smtClean="0">
                <a:latin typeface="+mn-ea"/>
                <a:cs typeface="Times New Roman" panose="02020603050405020304" pitchFamily="18" charset="0"/>
              </a:rPr>
              <a:t>。</a:t>
            </a:r>
            <a:endParaRPr lang="en-US" altLang="zh-CN" sz="1600" dirty="0" smtClean="0">
              <a:latin typeface="+mn-ea"/>
              <a:cs typeface="Times New Roman" panose="02020603050405020304" pitchFamily="18" charset="0"/>
            </a:endParaRPr>
          </a:p>
          <a:p>
            <a:pPr marL="285750" indent="-285750">
              <a:buFont typeface="Arial" panose="020B0604020202020204" pitchFamily="34" charset="0"/>
              <a:buChar char="•"/>
            </a:pPr>
            <a:r>
              <a:rPr lang="zh-CN" altLang="zh-CN" sz="1600" dirty="0" smtClean="0">
                <a:latin typeface="+mn-ea"/>
                <a:cs typeface="Times New Roman" panose="02020603050405020304" pitchFamily="18" charset="0"/>
              </a:rPr>
              <a:t>结合</a:t>
            </a:r>
            <a:r>
              <a:rPr lang="zh-CN" altLang="zh-CN" sz="1600" dirty="0">
                <a:latin typeface="+mn-ea"/>
                <a:cs typeface="Times New Roman" panose="02020603050405020304" pitchFamily="18" charset="0"/>
              </a:rPr>
              <a:t>回归参数</a:t>
            </a:r>
            <a:r>
              <a:rPr lang="zh-CN" altLang="zh-CN" sz="1600" dirty="0" smtClean="0">
                <a:latin typeface="+mn-ea"/>
                <a:cs typeface="Times New Roman" panose="02020603050405020304" pitchFamily="18" charset="0"/>
              </a:rPr>
              <a:t>表</a:t>
            </a:r>
            <a:r>
              <a:rPr lang="zh-CN" altLang="en-US" sz="1600" dirty="0" smtClean="0">
                <a:latin typeface="+mn-ea"/>
                <a:cs typeface="Times New Roman" panose="02020603050405020304" pitchFamily="18" charset="0"/>
              </a:rPr>
              <a:t>，</a:t>
            </a:r>
            <a:r>
              <a:rPr lang="zh-CN" altLang="zh-CN" sz="1600" dirty="0" smtClean="0">
                <a:latin typeface="+mn-ea"/>
                <a:cs typeface="Times New Roman" panose="02020603050405020304" pitchFamily="18" charset="0"/>
              </a:rPr>
              <a:t>发现</a:t>
            </a:r>
            <a:r>
              <a:rPr lang="zh-CN" altLang="zh-CN" sz="1600" dirty="0">
                <a:latin typeface="+mn-ea"/>
                <a:cs typeface="Times New Roman" panose="02020603050405020304" pitchFamily="18" charset="0"/>
              </a:rPr>
              <a:t>各项系数逐渐趋于平稳，相应地，方程的拟合优度在逐渐下降，这主要是由于岭回归</a:t>
            </a:r>
            <a:r>
              <a:rPr lang="zh-CN" altLang="zh-CN" sz="1600" dirty="0">
                <a:solidFill>
                  <a:schemeClr val="accent2"/>
                </a:solidFill>
                <a:latin typeface="+mn-ea"/>
                <a:cs typeface="Times New Roman" panose="02020603050405020304" pitchFamily="18" charset="0"/>
              </a:rPr>
              <a:t>有偏估计</a:t>
            </a:r>
            <a:r>
              <a:rPr lang="zh-CN" altLang="zh-CN" sz="1600" dirty="0">
                <a:latin typeface="+mn-ea"/>
                <a:cs typeface="Times New Roman" panose="02020603050405020304" pitchFamily="18" charset="0"/>
              </a:rPr>
              <a:t>的特性</a:t>
            </a:r>
            <a:r>
              <a:rPr lang="zh-CN" altLang="zh-CN" sz="1600" dirty="0" smtClean="0">
                <a:latin typeface="+mn-ea"/>
                <a:cs typeface="Times New Roman" panose="02020603050405020304" pitchFamily="18" charset="0"/>
              </a:rPr>
              <a:t>。</a:t>
            </a:r>
            <a:endParaRPr lang="en-US" altLang="zh-CN" sz="1600" dirty="0" smtClean="0">
              <a:latin typeface="+mn-ea"/>
              <a:cs typeface="Times New Roman" panose="02020603050405020304" pitchFamily="18" charset="0"/>
            </a:endParaRPr>
          </a:p>
        </p:txBody>
      </p:sp>
      <p:pic>
        <p:nvPicPr>
          <p:cNvPr id="15" name="图片 14"/>
          <p:cNvPicPr>
            <a:picLocks noChangeAspect="1"/>
          </p:cNvPicPr>
          <p:nvPr/>
        </p:nvPicPr>
        <p:blipFill>
          <a:blip r:embed="rId3"/>
          <a:stretch>
            <a:fillRect/>
          </a:stretch>
        </p:blipFill>
        <p:spPr>
          <a:xfrm>
            <a:off x="700313" y="4935069"/>
            <a:ext cx="4909092" cy="1535974"/>
          </a:xfrm>
          <a:prstGeom prst="rect">
            <a:avLst/>
          </a:prstGeom>
        </p:spPr>
      </p:pic>
      <p:sp>
        <p:nvSpPr>
          <p:cNvPr id="18" name="矩形 17"/>
          <p:cNvSpPr/>
          <p:nvPr/>
        </p:nvSpPr>
        <p:spPr>
          <a:xfrm>
            <a:off x="5808663" y="2815783"/>
            <a:ext cx="5516451" cy="584775"/>
          </a:xfrm>
          <a:prstGeom prst="rect">
            <a:avLst/>
          </a:prstGeom>
        </p:spPr>
        <p:txBody>
          <a:bodyPr wrap="square">
            <a:spAutoFit/>
          </a:bodyPr>
          <a:lstStyle/>
          <a:p>
            <a:r>
              <a:rPr lang="zh-CN" altLang="en-US" sz="1600" dirty="0" smtClean="0">
                <a:latin typeface="+mn-ea"/>
                <a:cs typeface="Times New Roman" panose="02020603050405020304" pitchFamily="18" charset="0"/>
              </a:rPr>
              <a:t>②</a:t>
            </a:r>
            <a:r>
              <a:rPr lang="en-US" altLang="zh-CN" sz="1600" i="1" dirty="0"/>
              <a:t>x</a:t>
            </a:r>
            <a:r>
              <a:rPr lang="en-US" altLang="zh-CN" sz="1600" i="1" baseline="-25000" dirty="0"/>
              <a:t>1</a:t>
            </a:r>
            <a:r>
              <a:rPr lang="zh-CN" altLang="zh-CN" sz="1600" dirty="0"/>
              <a:t>与</a:t>
            </a:r>
            <a:r>
              <a:rPr lang="en-US" altLang="zh-CN" sz="1600" i="1" dirty="0"/>
              <a:t>x</a:t>
            </a:r>
            <a:r>
              <a:rPr lang="en-US" altLang="zh-CN" sz="1600" i="1" baseline="-25000" dirty="0"/>
              <a:t>2</a:t>
            </a:r>
            <a:r>
              <a:rPr lang="zh-CN" altLang="zh-CN" sz="1600" dirty="0"/>
              <a:t>的</a:t>
            </a:r>
            <a:r>
              <a:rPr lang="zh-CN" altLang="zh-CN" sz="1600" dirty="0" smtClean="0"/>
              <a:t>系数发生</a:t>
            </a:r>
            <a:r>
              <a:rPr lang="zh-CN" altLang="zh-CN" sz="1600" dirty="0"/>
              <a:t>了剧烈</a:t>
            </a:r>
            <a:r>
              <a:rPr lang="zh-CN" altLang="zh-CN" sz="1600" dirty="0" smtClean="0"/>
              <a:t>变化</a:t>
            </a:r>
            <a:r>
              <a:rPr lang="zh-CN" altLang="en-US" sz="1600" dirty="0"/>
              <a:t>，</a:t>
            </a:r>
            <a:r>
              <a:rPr lang="zh-CN" altLang="zh-CN" sz="1600" dirty="0" smtClean="0"/>
              <a:t>结合</a:t>
            </a:r>
            <a:r>
              <a:rPr lang="zh-CN" altLang="zh-CN" sz="1600" dirty="0"/>
              <a:t>方差膨胀因子表</a:t>
            </a:r>
            <a:r>
              <a:rPr lang="zh-CN" altLang="zh-CN" sz="1600" dirty="0" smtClean="0"/>
              <a:t>，发现</a:t>
            </a:r>
            <a:r>
              <a:rPr lang="en-US" altLang="zh-CN" sz="1600" i="1" dirty="0"/>
              <a:t>k</a:t>
            </a:r>
            <a:r>
              <a:rPr lang="en-US" altLang="zh-CN" sz="1600" dirty="0"/>
              <a:t>=0</a:t>
            </a:r>
            <a:r>
              <a:rPr lang="zh-CN" altLang="zh-CN" sz="1600" dirty="0"/>
              <a:t>时</a:t>
            </a:r>
            <a:r>
              <a:rPr lang="en-US" altLang="zh-CN" sz="1600" i="1" dirty="0"/>
              <a:t>x</a:t>
            </a:r>
            <a:r>
              <a:rPr lang="en-US" altLang="zh-CN" sz="1600" i="1" baseline="-25000" dirty="0"/>
              <a:t>1</a:t>
            </a:r>
            <a:r>
              <a:rPr lang="zh-CN" altLang="zh-CN" sz="1600" dirty="0"/>
              <a:t>的</a:t>
            </a:r>
            <a:r>
              <a:rPr lang="zh-CN" altLang="zh-CN" sz="1600" dirty="0">
                <a:solidFill>
                  <a:schemeClr val="accent2"/>
                </a:solidFill>
              </a:rPr>
              <a:t>方差膨胀因子</a:t>
            </a:r>
            <a:r>
              <a:rPr lang="zh-CN" altLang="zh-CN" sz="1600" dirty="0"/>
              <a:t>比</a:t>
            </a:r>
            <a:r>
              <a:rPr lang="en-US" altLang="zh-CN" sz="1600" i="1" dirty="0"/>
              <a:t>x</a:t>
            </a:r>
            <a:r>
              <a:rPr lang="en-US" altLang="zh-CN" sz="1600" i="1" baseline="-25000" dirty="0"/>
              <a:t>2</a:t>
            </a:r>
            <a:r>
              <a:rPr lang="zh-CN" altLang="zh-CN" sz="1600" dirty="0"/>
              <a:t>大，应考虑首先剔除变量</a:t>
            </a:r>
            <a:r>
              <a:rPr lang="en-US" altLang="zh-CN" sz="1600" i="1" dirty="0"/>
              <a:t>x</a:t>
            </a:r>
            <a:r>
              <a:rPr lang="en-US" altLang="zh-CN" sz="1600" i="1" baseline="-25000" dirty="0"/>
              <a:t>1</a:t>
            </a:r>
            <a:r>
              <a:rPr lang="zh-CN" altLang="zh-CN" sz="1600" dirty="0"/>
              <a:t>。</a:t>
            </a:r>
            <a:endParaRPr lang="zh-CN" altLang="en-US" sz="1600" dirty="0">
              <a:latin typeface="+mn-ea"/>
              <a:cs typeface="Times New Roman" panose="02020603050405020304" pitchFamily="18" charset="0"/>
            </a:endParaRPr>
          </a:p>
        </p:txBody>
      </p:sp>
      <p:pic>
        <p:nvPicPr>
          <p:cNvPr id="17" name="图片 16"/>
          <p:cNvPicPr>
            <a:picLocks noChangeAspect="1"/>
          </p:cNvPicPr>
          <p:nvPr/>
        </p:nvPicPr>
        <p:blipFill>
          <a:blip r:embed="rId4"/>
          <a:stretch>
            <a:fillRect/>
          </a:stretch>
        </p:blipFill>
        <p:spPr>
          <a:xfrm>
            <a:off x="5874142" y="3400558"/>
            <a:ext cx="5275367" cy="1714205"/>
          </a:xfrm>
          <a:prstGeom prst="rect">
            <a:avLst/>
          </a:prstGeom>
        </p:spPr>
      </p:pic>
      <p:sp>
        <p:nvSpPr>
          <p:cNvPr id="19" name="矩形 18"/>
          <p:cNvSpPr/>
          <p:nvPr/>
        </p:nvSpPr>
        <p:spPr>
          <a:xfrm>
            <a:off x="5808663" y="5142371"/>
            <a:ext cx="4347665" cy="338554"/>
          </a:xfrm>
          <a:prstGeom prst="rect">
            <a:avLst/>
          </a:prstGeom>
        </p:spPr>
        <p:txBody>
          <a:bodyPr wrap="none">
            <a:spAutoFit/>
          </a:bodyPr>
          <a:lstStyle/>
          <a:p>
            <a:r>
              <a:rPr lang="zh-CN" altLang="en-US" sz="1600" dirty="0" smtClean="0">
                <a:latin typeface="+mn-ea"/>
                <a:cs typeface="Times New Roman" panose="02020603050405020304" pitchFamily="18" charset="0"/>
              </a:rPr>
              <a:t>③</a:t>
            </a:r>
            <a:r>
              <a:rPr lang="zh-CN" altLang="zh-CN" sz="1600" dirty="0" smtClean="0">
                <a:latin typeface="+mn-ea"/>
                <a:cs typeface="Times New Roman" panose="02020603050405020304" pitchFamily="18" charset="0"/>
              </a:rPr>
              <a:t>近似</a:t>
            </a:r>
            <a:r>
              <a:rPr lang="zh-CN" altLang="zh-CN" sz="1600" dirty="0">
                <a:latin typeface="+mn-ea"/>
                <a:cs typeface="Times New Roman" panose="02020603050405020304" pitchFamily="18" charset="0"/>
              </a:rPr>
              <a:t>地选定</a:t>
            </a:r>
            <a:r>
              <a:rPr lang="en-US" altLang="zh-CN" sz="1600" i="1" dirty="0">
                <a:latin typeface="+mn-ea"/>
              </a:rPr>
              <a:t>k</a:t>
            </a:r>
            <a:r>
              <a:rPr lang="en-US" altLang="zh-CN" sz="1600" dirty="0">
                <a:latin typeface="+mn-ea"/>
              </a:rPr>
              <a:t>=0.05</a:t>
            </a:r>
            <a:r>
              <a:rPr lang="zh-CN" altLang="zh-CN" sz="1600" dirty="0">
                <a:latin typeface="+mn-ea"/>
                <a:cs typeface="Times New Roman" panose="02020603050405020304" pitchFamily="18" charset="0"/>
              </a:rPr>
              <a:t>，建立相应的回归方程。</a:t>
            </a:r>
            <a:endParaRPr lang="zh-CN" altLang="en-US" sz="1600" dirty="0">
              <a:latin typeface="+mn-ea"/>
            </a:endParaRPr>
          </a:p>
        </p:txBody>
      </p:sp>
      <p:pic>
        <p:nvPicPr>
          <p:cNvPr id="20" name="图片 19"/>
          <p:cNvPicPr>
            <a:picLocks noChangeAspect="1"/>
          </p:cNvPicPr>
          <p:nvPr/>
        </p:nvPicPr>
        <p:blipFill>
          <a:blip r:embed="rId5"/>
          <a:stretch>
            <a:fillRect/>
          </a:stretch>
        </p:blipFill>
        <p:spPr>
          <a:xfrm>
            <a:off x="6096000" y="5480925"/>
            <a:ext cx="3133333" cy="266667"/>
          </a:xfrm>
          <a:prstGeom prst="rect">
            <a:avLst/>
          </a:prstGeom>
        </p:spPr>
      </p:pic>
      <p:sp>
        <p:nvSpPr>
          <p:cNvPr id="22" name="矩形 21"/>
          <p:cNvSpPr/>
          <p:nvPr/>
        </p:nvSpPr>
        <p:spPr>
          <a:xfrm>
            <a:off x="6686062" y="6101711"/>
            <a:ext cx="2723823" cy="369332"/>
          </a:xfrm>
          <a:prstGeom prst="rect">
            <a:avLst/>
          </a:prstGeom>
        </p:spPr>
        <p:txBody>
          <a:bodyPr wrap="none">
            <a:spAutoFit/>
          </a:bodyPr>
          <a:lstStyle/>
          <a:p>
            <a:r>
              <a:rPr lang="zh-CN" altLang="en-US" dirty="0" smtClean="0">
                <a:solidFill>
                  <a:schemeClr val="accent2"/>
                </a:solidFill>
                <a:latin typeface="+mn-ea"/>
                <a:cs typeface="Times New Roman" panose="02020603050405020304" pitchFamily="18" charset="0"/>
              </a:rPr>
              <a:t>优点：</a:t>
            </a:r>
            <a:r>
              <a:rPr lang="zh-CN" altLang="zh-CN" dirty="0">
                <a:solidFill>
                  <a:schemeClr val="accent2"/>
                </a:solidFill>
              </a:rPr>
              <a:t>多保留一些自变量</a:t>
            </a:r>
            <a:endParaRPr lang="zh-CN" altLang="en-US" dirty="0">
              <a:solidFill>
                <a:schemeClr val="accent2"/>
              </a:solidFill>
              <a:latin typeface="+mn-ea"/>
            </a:endParaRPr>
          </a:p>
        </p:txBody>
      </p:sp>
      <p:sp>
        <p:nvSpPr>
          <p:cNvPr id="21" name="标题 1"/>
          <p:cNvSpPr txBox="1">
            <a:spLocks/>
          </p:cNvSpPr>
          <p:nvPr/>
        </p:nvSpPr>
        <p:spPr>
          <a:xfrm>
            <a:off x="163773" y="13648"/>
            <a:ext cx="1902173"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多重共线性</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21523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4" name="标题 1"/>
          <p:cNvSpPr txBox="1">
            <a:spLocks/>
          </p:cNvSpPr>
          <p:nvPr/>
        </p:nvSpPr>
        <p:spPr>
          <a:xfrm>
            <a:off x="4625315" y="224447"/>
            <a:ext cx="2941370" cy="791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a:t>应用</a:t>
            </a:r>
            <a:r>
              <a:rPr lang="zh-CN" altLang="en-US" sz="2400" dirty="0" smtClean="0"/>
              <a:t>实例</a:t>
            </a:r>
            <a:endParaRPr lang="zh-CN" altLang="en-US" sz="2400" dirty="0">
              <a:latin typeface="微软雅黑" panose="020B0503020204020204" pitchFamily="34" charset="-122"/>
              <a:ea typeface="微软雅黑" panose="020B0503020204020204" pitchFamily="34" charset="-122"/>
            </a:endParaRPr>
          </a:p>
        </p:txBody>
      </p:sp>
      <p:sp>
        <p:nvSpPr>
          <p:cNvPr id="7" name="success_149691"/>
          <p:cNvSpPr>
            <a:spLocks noChangeAspect="1"/>
          </p:cNvSpPr>
          <p:nvPr/>
        </p:nvSpPr>
        <p:spPr bwMode="auto">
          <a:xfrm>
            <a:off x="515938" y="1316330"/>
            <a:ext cx="438062" cy="437554"/>
          </a:xfrm>
          <a:custGeom>
            <a:avLst/>
            <a:gdLst>
              <a:gd name="T0" fmla="*/ 347 w 693"/>
              <a:gd name="T1" fmla="*/ 0 h 693"/>
              <a:gd name="T2" fmla="*/ 0 w 693"/>
              <a:gd name="T3" fmla="*/ 347 h 693"/>
              <a:gd name="T4" fmla="*/ 347 w 693"/>
              <a:gd name="T5" fmla="*/ 693 h 693"/>
              <a:gd name="T6" fmla="*/ 693 w 693"/>
              <a:gd name="T7" fmla="*/ 347 h 693"/>
              <a:gd name="T8" fmla="*/ 347 w 693"/>
              <a:gd name="T9" fmla="*/ 0 h 693"/>
              <a:gd name="T10" fmla="*/ 540 w 693"/>
              <a:gd name="T11" fmla="*/ 231 h 693"/>
              <a:gd name="T12" fmla="*/ 327 w 693"/>
              <a:gd name="T13" fmla="*/ 471 h 693"/>
              <a:gd name="T14" fmla="*/ 307 w 693"/>
              <a:gd name="T15" fmla="*/ 480 h 693"/>
              <a:gd name="T16" fmla="*/ 290 w 693"/>
              <a:gd name="T17" fmla="*/ 474 h 693"/>
              <a:gd name="T18" fmla="*/ 157 w 693"/>
              <a:gd name="T19" fmla="*/ 367 h 693"/>
              <a:gd name="T20" fmla="*/ 153 w 693"/>
              <a:gd name="T21" fmla="*/ 330 h 693"/>
              <a:gd name="T22" fmla="*/ 190 w 693"/>
              <a:gd name="T23" fmla="*/ 326 h 693"/>
              <a:gd name="T24" fmla="*/ 304 w 693"/>
              <a:gd name="T25" fmla="*/ 417 h 693"/>
              <a:gd name="T26" fmla="*/ 500 w 693"/>
              <a:gd name="T27" fmla="*/ 196 h 693"/>
              <a:gd name="T28" fmla="*/ 538 w 693"/>
              <a:gd name="T29" fmla="*/ 193 h 693"/>
              <a:gd name="T30" fmla="*/ 540 w 693"/>
              <a:gd name="T31" fmla="*/ 231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3" h="693">
                <a:moveTo>
                  <a:pt x="347" y="0"/>
                </a:moveTo>
                <a:cubicBezTo>
                  <a:pt x="156" y="0"/>
                  <a:pt x="0" y="156"/>
                  <a:pt x="0" y="347"/>
                </a:cubicBezTo>
                <a:cubicBezTo>
                  <a:pt x="0" y="538"/>
                  <a:pt x="156" y="693"/>
                  <a:pt x="347" y="693"/>
                </a:cubicBezTo>
                <a:cubicBezTo>
                  <a:pt x="538" y="693"/>
                  <a:pt x="693" y="538"/>
                  <a:pt x="693" y="347"/>
                </a:cubicBezTo>
                <a:cubicBezTo>
                  <a:pt x="693" y="156"/>
                  <a:pt x="538" y="0"/>
                  <a:pt x="347" y="0"/>
                </a:cubicBezTo>
                <a:close/>
                <a:moveTo>
                  <a:pt x="540" y="231"/>
                </a:moveTo>
                <a:lnTo>
                  <a:pt x="327" y="471"/>
                </a:lnTo>
                <a:cubicBezTo>
                  <a:pt x="321" y="477"/>
                  <a:pt x="314" y="480"/>
                  <a:pt x="307" y="480"/>
                </a:cubicBezTo>
                <a:cubicBezTo>
                  <a:pt x="301" y="480"/>
                  <a:pt x="295" y="478"/>
                  <a:pt x="290" y="474"/>
                </a:cubicBezTo>
                <a:lnTo>
                  <a:pt x="157" y="367"/>
                </a:lnTo>
                <a:cubicBezTo>
                  <a:pt x="145" y="358"/>
                  <a:pt x="143" y="342"/>
                  <a:pt x="153" y="330"/>
                </a:cubicBezTo>
                <a:cubicBezTo>
                  <a:pt x="162" y="319"/>
                  <a:pt x="178" y="317"/>
                  <a:pt x="190" y="326"/>
                </a:cubicBezTo>
                <a:lnTo>
                  <a:pt x="304" y="417"/>
                </a:lnTo>
                <a:lnTo>
                  <a:pt x="500" y="196"/>
                </a:lnTo>
                <a:cubicBezTo>
                  <a:pt x="510" y="185"/>
                  <a:pt x="527" y="184"/>
                  <a:pt x="538" y="193"/>
                </a:cubicBezTo>
                <a:cubicBezTo>
                  <a:pt x="549" y="203"/>
                  <a:pt x="550" y="220"/>
                  <a:pt x="540" y="231"/>
                </a:cubicBezTo>
                <a:close/>
              </a:path>
            </a:pathLst>
          </a:custGeom>
          <a:solidFill>
            <a:schemeClr val="accent1"/>
          </a:solidFill>
          <a:ln>
            <a:noFill/>
          </a:ln>
        </p:spPr>
      </p:sp>
      <p:sp>
        <p:nvSpPr>
          <p:cNvPr id="8" name="íşlidè">
            <a:extLst>
              <a:ext uri="{FF2B5EF4-FFF2-40B4-BE49-F238E27FC236}">
                <a16:creationId xmlns:a16="http://schemas.microsoft.com/office/drawing/2014/main" id="{B77CEAB2-CDDD-472C-9801-BAE00B25026D}"/>
              </a:ext>
            </a:extLst>
          </p:cNvPr>
          <p:cNvSpPr txBox="1"/>
          <p:nvPr/>
        </p:nvSpPr>
        <p:spPr bwMode="auto">
          <a:xfrm>
            <a:off x="982663" y="1145802"/>
            <a:ext cx="4605410" cy="7786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zh-CN" sz="1600" dirty="0"/>
              <a:t>主成分回归</a:t>
            </a:r>
            <a:endParaRPr lang="en-US" altLang="zh-CN" sz="1600" b="1" dirty="0"/>
          </a:p>
        </p:txBody>
      </p:sp>
      <p:sp>
        <p:nvSpPr>
          <p:cNvPr id="2" name="矩形 1"/>
          <p:cNvSpPr/>
          <p:nvPr/>
        </p:nvSpPr>
        <p:spPr>
          <a:xfrm>
            <a:off x="991929" y="1753884"/>
            <a:ext cx="4816733" cy="1077218"/>
          </a:xfrm>
          <a:prstGeom prst="rect">
            <a:avLst/>
          </a:prstGeom>
        </p:spPr>
        <p:txBody>
          <a:bodyPr wrap="square">
            <a:spAutoFit/>
          </a:bodyPr>
          <a:lstStyle/>
          <a:p>
            <a:r>
              <a:rPr lang="zh-CN" altLang="en-US" sz="1600" dirty="0" smtClean="0">
                <a:latin typeface="+mn-ea"/>
                <a:cs typeface="Times New Roman" panose="02020603050405020304" pitchFamily="18" charset="0"/>
              </a:rPr>
              <a:t>①</a:t>
            </a:r>
            <a:r>
              <a:rPr lang="zh-CN" altLang="en-US" sz="1600" dirty="0"/>
              <a:t>对原始数据集进行</a:t>
            </a:r>
            <a:r>
              <a:rPr lang="zh-CN" altLang="en-US" sz="1600" dirty="0" smtClean="0"/>
              <a:t>主成分分析，得到方差</a:t>
            </a:r>
            <a:r>
              <a:rPr lang="zh-CN" altLang="en-US" sz="1600" dirty="0"/>
              <a:t>贡献分析</a:t>
            </a:r>
            <a:r>
              <a:rPr lang="zh-CN" altLang="en-US" sz="1600" dirty="0" smtClean="0"/>
              <a:t>结果。</a:t>
            </a:r>
            <a:r>
              <a:rPr lang="zh-CN" altLang="zh-CN" sz="1600" dirty="0"/>
              <a:t>在将原数据集分解为</a:t>
            </a:r>
            <a:r>
              <a:rPr lang="en-US" altLang="zh-CN" sz="1600" dirty="0"/>
              <a:t>2</a:t>
            </a:r>
            <a:r>
              <a:rPr lang="zh-CN" altLang="zh-CN" sz="1600" dirty="0"/>
              <a:t>个主成分时，可以解释</a:t>
            </a:r>
            <a:r>
              <a:rPr lang="en-US" altLang="zh-CN" sz="1600" dirty="0"/>
              <a:t>98.47%</a:t>
            </a:r>
            <a:r>
              <a:rPr lang="zh-CN" altLang="zh-CN" sz="1600" dirty="0"/>
              <a:t>的原始</a:t>
            </a:r>
            <a:r>
              <a:rPr lang="zh-CN" altLang="zh-CN" sz="1600" dirty="0" smtClean="0"/>
              <a:t>信息</a:t>
            </a:r>
            <a:r>
              <a:rPr lang="zh-CN" altLang="en-US" sz="1600" dirty="0"/>
              <a:t>。</a:t>
            </a:r>
            <a:endParaRPr lang="en-US" altLang="zh-CN" sz="1600" dirty="0">
              <a:latin typeface="+mn-ea"/>
              <a:cs typeface="Times New Roman" panose="02020603050405020304" pitchFamily="18" charset="0"/>
            </a:endParaRPr>
          </a:p>
          <a:p>
            <a:endParaRPr lang="zh-CN" altLang="en-US" sz="1600" dirty="0">
              <a:latin typeface="+mn-ea"/>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1094033" y="2602444"/>
            <a:ext cx="3148299" cy="570579"/>
          </a:xfrm>
          <a:prstGeom prst="rect">
            <a:avLst/>
          </a:prstGeom>
        </p:spPr>
      </p:pic>
      <p:sp>
        <p:nvSpPr>
          <p:cNvPr id="23" name="矩形 22"/>
          <p:cNvSpPr/>
          <p:nvPr/>
        </p:nvSpPr>
        <p:spPr>
          <a:xfrm>
            <a:off x="991930" y="3244127"/>
            <a:ext cx="4816733" cy="584775"/>
          </a:xfrm>
          <a:prstGeom prst="rect">
            <a:avLst/>
          </a:prstGeom>
        </p:spPr>
        <p:txBody>
          <a:bodyPr wrap="square">
            <a:spAutoFit/>
          </a:bodyPr>
          <a:lstStyle/>
          <a:p>
            <a:r>
              <a:rPr lang="zh-CN" altLang="en-US" sz="1600" dirty="0" smtClean="0">
                <a:latin typeface="+mn-ea"/>
                <a:cs typeface="Times New Roman" panose="02020603050405020304" pitchFamily="18" charset="0"/>
              </a:rPr>
              <a:t>②</a:t>
            </a:r>
            <a:r>
              <a:rPr lang="zh-CN" altLang="en-US" sz="1600" dirty="0"/>
              <a:t>以使用前两个主成分代表原始的</a:t>
            </a:r>
            <a:r>
              <a:rPr lang="en-US" altLang="zh-CN" sz="1600" dirty="0"/>
              <a:t>5 </a:t>
            </a:r>
            <a:r>
              <a:rPr lang="zh-CN" altLang="en-US" sz="1600" dirty="0"/>
              <a:t>个变量的信息，则对</a:t>
            </a:r>
            <a:r>
              <a:rPr lang="en-US" altLang="zh-CN" sz="1600" i="1" dirty="0" smtClean="0"/>
              <a:t>y</a:t>
            </a:r>
            <a:r>
              <a:rPr lang="zh-CN" altLang="en-US" sz="1600" dirty="0" smtClean="0"/>
              <a:t>与</a:t>
            </a:r>
            <a:r>
              <a:rPr lang="en-US" altLang="zh-CN" sz="1600" dirty="0" smtClean="0"/>
              <a:t>PC1</a:t>
            </a:r>
            <a:r>
              <a:rPr lang="zh-CN" altLang="en-US" sz="1600" dirty="0" smtClean="0"/>
              <a:t>和</a:t>
            </a:r>
            <a:r>
              <a:rPr lang="en-US" altLang="zh-CN" sz="1600" dirty="0" smtClean="0"/>
              <a:t>PC2</a:t>
            </a:r>
            <a:r>
              <a:rPr lang="zh-CN" altLang="en-US" sz="1600" dirty="0" smtClean="0"/>
              <a:t>构建线性关系</a:t>
            </a:r>
            <a:r>
              <a:rPr lang="zh-CN" altLang="zh-CN" sz="1600" dirty="0" smtClean="0"/>
              <a:t>。</a:t>
            </a:r>
            <a:endParaRPr lang="zh-CN" altLang="en-US" sz="1600" dirty="0">
              <a:latin typeface="+mn-ea"/>
              <a:cs typeface="Times New Roman" panose="02020603050405020304" pitchFamily="18" charset="0"/>
            </a:endParaRPr>
          </a:p>
        </p:txBody>
      </p:sp>
      <p:pic>
        <p:nvPicPr>
          <p:cNvPr id="9" name="图片 8"/>
          <p:cNvPicPr>
            <a:picLocks noChangeAspect="1"/>
          </p:cNvPicPr>
          <p:nvPr/>
        </p:nvPicPr>
        <p:blipFill>
          <a:blip r:embed="rId3"/>
          <a:stretch>
            <a:fillRect/>
          </a:stretch>
        </p:blipFill>
        <p:spPr>
          <a:xfrm>
            <a:off x="1094034" y="3775045"/>
            <a:ext cx="3069092" cy="290113"/>
          </a:xfrm>
          <a:prstGeom prst="rect">
            <a:avLst/>
          </a:prstGeom>
        </p:spPr>
      </p:pic>
      <p:pic>
        <p:nvPicPr>
          <p:cNvPr id="10" name="图片 9"/>
          <p:cNvPicPr>
            <a:picLocks noChangeAspect="1"/>
          </p:cNvPicPr>
          <p:nvPr/>
        </p:nvPicPr>
        <p:blipFill>
          <a:blip r:embed="rId4"/>
          <a:stretch>
            <a:fillRect/>
          </a:stretch>
        </p:blipFill>
        <p:spPr>
          <a:xfrm>
            <a:off x="1094035" y="4103485"/>
            <a:ext cx="3069091" cy="1182257"/>
          </a:xfrm>
          <a:prstGeom prst="rect">
            <a:avLst/>
          </a:prstGeom>
        </p:spPr>
      </p:pic>
      <p:sp>
        <p:nvSpPr>
          <p:cNvPr id="11" name="矩形 10"/>
          <p:cNvSpPr/>
          <p:nvPr/>
        </p:nvSpPr>
        <p:spPr>
          <a:xfrm>
            <a:off x="953999" y="5319534"/>
            <a:ext cx="1620957" cy="338554"/>
          </a:xfrm>
          <a:prstGeom prst="rect">
            <a:avLst/>
          </a:prstGeom>
        </p:spPr>
        <p:txBody>
          <a:bodyPr wrap="none">
            <a:spAutoFit/>
          </a:bodyPr>
          <a:lstStyle/>
          <a:p>
            <a:r>
              <a:rPr lang="zh-CN" altLang="en-US" sz="1600" dirty="0">
                <a:latin typeface="+mn-ea"/>
                <a:cs typeface="Times New Roman" panose="02020603050405020304" pitchFamily="18" charset="0"/>
              </a:rPr>
              <a:t>③</a:t>
            </a:r>
            <a:r>
              <a:rPr lang="zh-CN" altLang="zh-CN" sz="1600" dirty="0" smtClean="0">
                <a:latin typeface="+mn-ea"/>
                <a:cs typeface="Times New Roman" panose="02020603050405020304" pitchFamily="18" charset="0"/>
              </a:rPr>
              <a:t>还原回归方程</a:t>
            </a:r>
            <a:endParaRPr lang="zh-CN" altLang="en-US" sz="1600" dirty="0">
              <a:latin typeface="+mn-ea"/>
            </a:endParaRPr>
          </a:p>
        </p:txBody>
      </p:sp>
      <p:pic>
        <p:nvPicPr>
          <p:cNvPr id="24" name="图片 23"/>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6659" y="5636793"/>
            <a:ext cx="4662003" cy="266449"/>
          </a:xfrm>
          <a:prstGeom prst="rect">
            <a:avLst/>
          </a:prstGeom>
          <a:noFill/>
          <a:ln>
            <a:noFill/>
          </a:ln>
        </p:spPr>
      </p:pic>
      <p:sp>
        <p:nvSpPr>
          <p:cNvPr id="13" name="矩形 12"/>
          <p:cNvSpPr/>
          <p:nvPr/>
        </p:nvSpPr>
        <p:spPr>
          <a:xfrm>
            <a:off x="953999" y="5975347"/>
            <a:ext cx="4854663" cy="646331"/>
          </a:xfrm>
          <a:prstGeom prst="rect">
            <a:avLst/>
          </a:prstGeom>
        </p:spPr>
        <p:txBody>
          <a:bodyPr wrap="square">
            <a:spAutoFit/>
          </a:bodyPr>
          <a:lstStyle/>
          <a:p>
            <a:r>
              <a:rPr lang="zh-CN" altLang="en-US" dirty="0" smtClean="0">
                <a:solidFill>
                  <a:schemeClr val="accent2"/>
                </a:solidFill>
                <a:latin typeface="+mn-ea"/>
                <a:cs typeface="Times New Roman" panose="02020603050405020304" pitchFamily="18" charset="0"/>
              </a:rPr>
              <a:t>优点：</a:t>
            </a:r>
            <a:r>
              <a:rPr lang="zh-CN" altLang="zh-CN" dirty="0" smtClean="0">
                <a:solidFill>
                  <a:schemeClr val="accent2"/>
                </a:solidFill>
                <a:latin typeface="+mn-ea"/>
                <a:cs typeface="Times New Roman" panose="02020603050405020304" pitchFamily="18" charset="0"/>
              </a:rPr>
              <a:t>保留</a:t>
            </a:r>
            <a:r>
              <a:rPr lang="zh-CN" altLang="zh-CN" dirty="0">
                <a:solidFill>
                  <a:schemeClr val="accent2"/>
                </a:solidFill>
                <a:latin typeface="+mn-ea"/>
                <a:cs typeface="Times New Roman" panose="02020603050405020304" pitchFamily="18" charset="0"/>
              </a:rPr>
              <a:t>了所有的变量，回归方程显示的自变量与因变量间的关系符合实际意义</a:t>
            </a:r>
            <a:endParaRPr lang="zh-CN" altLang="en-US" dirty="0">
              <a:solidFill>
                <a:schemeClr val="accent2"/>
              </a:solidFill>
              <a:latin typeface="+mn-ea"/>
            </a:endParaRPr>
          </a:p>
        </p:txBody>
      </p:sp>
      <p:sp>
        <p:nvSpPr>
          <p:cNvPr id="25" name="íşlidè">
            <a:extLst>
              <a:ext uri="{FF2B5EF4-FFF2-40B4-BE49-F238E27FC236}">
                <a16:creationId xmlns:a16="http://schemas.microsoft.com/office/drawing/2014/main" id="{B77CEAB2-CDDD-472C-9801-BAE00B25026D}"/>
              </a:ext>
            </a:extLst>
          </p:cNvPr>
          <p:cNvSpPr txBox="1"/>
          <p:nvPr/>
        </p:nvSpPr>
        <p:spPr bwMode="auto">
          <a:xfrm>
            <a:off x="6383338" y="1145802"/>
            <a:ext cx="4605410" cy="7786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zh-CN" sz="1600" dirty="0">
                <a:latin typeface="+mj-ea"/>
                <a:ea typeface="+mj-ea"/>
              </a:rPr>
              <a:t>偏最小二乘回归</a:t>
            </a:r>
            <a:endParaRPr lang="en-US" altLang="zh-CN" sz="1600" b="1" dirty="0">
              <a:latin typeface="+mj-ea"/>
              <a:ea typeface="+mj-ea"/>
            </a:endParaRPr>
          </a:p>
        </p:txBody>
      </p:sp>
      <p:sp>
        <p:nvSpPr>
          <p:cNvPr id="14" name="矩形 13"/>
          <p:cNvSpPr/>
          <p:nvPr/>
        </p:nvSpPr>
        <p:spPr>
          <a:xfrm>
            <a:off x="6383338" y="1730643"/>
            <a:ext cx="4860925" cy="584775"/>
          </a:xfrm>
          <a:prstGeom prst="rect">
            <a:avLst/>
          </a:prstGeom>
        </p:spPr>
        <p:txBody>
          <a:bodyPr wrap="square">
            <a:spAutoFit/>
          </a:bodyPr>
          <a:lstStyle/>
          <a:p>
            <a:r>
              <a:rPr lang="zh-CN" altLang="en-US" sz="1600" dirty="0" smtClean="0">
                <a:latin typeface="+mn-ea"/>
              </a:rPr>
              <a:t>①对原始数据集进行偏</a:t>
            </a:r>
            <a:r>
              <a:rPr lang="zh-CN" altLang="en-US" sz="1600" dirty="0">
                <a:latin typeface="+mn-ea"/>
              </a:rPr>
              <a:t>最小二乘</a:t>
            </a:r>
            <a:r>
              <a:rPr lang="zh-CN" altLang="en-US" sz="1600" dirty="0" smtClean="0">
                <a:latin typeface="+mn-ea"/>
              </a:rPr>
              <a:t>回归，</a:t>
            </a:r>
            <a:r>
              <a:rPr lang="zh-CN" altLang="en-US" sz="1600" dirty="0">
                <a:latin typeface="+mn-ea"/>
              </a:rPr>
              <a:t>采用留一验证法进行验证，</a:t>
            </a:r>
            <a:r>
              <a:rPr lang="zh-CN" altLang="en-US" sz="1600" dirty="0" smtClean="0">
                <a:latin typeface="+mn-ea"/>
              </a:rPr>
              <a:t>得到交叉</a:t>
            </a:r>
            <a:r>
              <a:rPr lang="zh-CN" altLang="en-US" sz="1600" dirty="0">
                <a:latin typeface="+mn-ea"/>
              </a:rPr>
              <a:t>验证分析表和方差贡献</a:t>
            </a:r>
            <a:r>
              <a:rPr lang="zh-CN" altLang="en-US" sz="1600" dirty="0" smtClean="0">
                <a:latin typeface="+mn-ea"/>
              </a:rPr>
              <a:t>表。</a:t>
            </a:r>
            <a:endParaRPr lang="zh-CN" altLang="en-US" sz="1600" dirty="0">
              <a:latin typeface="+mn-ea"/>
            </a:endParaRPr>
          </a:p>
        </p:txBody>
      </p:sp>
      <p:pic>
        <p:nvPicPr>
          <p:cNvPr id="26" name="图片 25"/>
          <p:cNvPicPr/>
          <p:nvPr/>
        </p:nvPicPr>
        <p:blipFill rotWithShape="1">
          <a:blip r:embed="rId6"/>
          <a:srcRect r="9038"/>
          <a:stretch/>
        </p:blipFill>
        <p:spPr bwMode="auto">
          <a:xfrm>
            <a:off x="6485475" y="2338926"/>
            <a:ext cx="3160801" cy="953888"/>
          </a:xfrm>
          <a:prstGeom prst="rect">
            <a:avLst/>
          </a:prstGeom>
          <a:ln>
            <a:solidFill>
              <a:schemeClr val="tx1"/>
            </a:solidFill>
          </a:ln>
          <a:extLst>
            <a:ext uri="{53640926-AAD7-44d8-BBD7-CCE9431645EC}">
              <a14:shadowObscured xmlns:lc="http://schemas.openxmlformats.org/drawingml/2006/locked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aink="http://schemas.microsoft.com/office/drawing/2016/ink" xmlns:am3d="http://schemas.microsoft.com/office/drawing/2017/model3d" xmlns:w16cid="http://schemas.microsoft.com/office/word/2016/wordml/cid" xmlns:w16se="http://schemas.microsoft.com/office/word/2015/wordml/symex" xmlns:arto="http://schemas.microsoft.com/office/word/2006/arto" xmlns="" xmlns:mo="http://schemas.microsoft.com/office/mac/office/2008/main" xmlns:mv="urn:schemas-microsoft-com:mac:vml" xmlns:o="urn:schemas-microsoft-com:office:office" xmlns:v="urn:schemas-microsoft-com:vml" xmlns:w10="urn:schemas-microsoft-com:office:word" xmlns:w="http://schemas.openxmlformats.org/wordprocessingml/2006/main" xmlns:a14="http://schemas.microsoft.com/office/drawing/2010/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a:ext>
          </a:extLst>
        </p:spPr>
      </p:pic>
      <p:sp>
        <p:nvSpPr>
          <p:cNvPr id="27" name="矩形 26"/>
          <p:cNvSpPr/>
          <p:nvPr/>
        </p:nvSpPr>
        <p:spPr>
          <a:xfrm>
            <a:off x="6383337" y="3480383"/>
            <a:ext cx="4860925" cy="830997"/>
          </a:xfrm>
          <a:prstGeom prst="rect">
            <a:avLst/>
          </a:prstGeom>
        </p:spPr>
        <p:txBody>
          <a:bodyPr wrap="square">
            <a:spAutoFit/>
          </a:bodyPr>
          <a:lstStyle/>
          <a:p>
            <a:r>
              <a:rPr lang="zh-CN" altLang="en-US" sz="1600" dirty="0" smtClean="0">
                <a:latin typeface="+mn-ea"/>
              </a:rPr>
              <a:t>②</a:t>
            </a:r>
            <a:r>
              <a:rPr lang="zh-CN" altLang="en-US" sz="1600" dirty="0"/>
              <a:t>可以发现</a:t>
            </a:r>
            <a:r>
              <a:rPr lang="zh-CN" altLang="en-US" sz="1600" dirty="0" smtClean="0"/>
              <a:t>，前</a:t>
            </a:r>
            <a:r>
              <a:rPr lang="zh-CN" altLang="en-US" sz="1600" dirty="0"/>
              <a:t>两个</a:t>
            </a:r>
            <a:r>
              <a:rPr lang="zh-CN" altLang="en-US" sz="1600" dirty="0" smtClean="0"/>
              <a:t>主成分可以</a:t>
            </a:r>
            <a:r>
              <a:rPr lang="zh-CN" altLang="en-US" sz="1600" dirty="0"/>
              <a:t>解释原始自变量</a:t>
            </a:r>
            <a:r>
              <a:rPr lang="en-US" altLang="zh-CN" sz="1600" dirty="0"/>
              <a:t>98.84%</a:t>
            </a:r>
            <a:r>
              <a:rPr lang="zh-CN" altLang="en-US" sz="1600" dirty="0" smtClean="0"/>
              <a:t>的信息</a:t>
            </a:r>
            <a:r>
              <a:rPr lang="zh-CN" altLang="en-US" sz="1600" dirty="0"/>
              <a:t>。利用</a:t>
            </a:r>
            <a:r>
              <a:rPr lang="en-US" altLang="zh-CN" sz="1600" dirty="0"/>
              <a:t>R </a:t>
            </a:r>
            <a:r>
              <a:rPr lang="zh-CN" altLang="en-US" sz="1600" dirty="0"/>
              <a:t>软件的“</a:t>
            </a:r>
            <a:r>
              <a:rPr lang="en-US" altLang="zh-CN" sz="1600" dirty="0" err="1"/>
              <a:t>plsr</a:t>
            </a:r>
            <a:r>
              <a:rPr lang="zh-CN" altLang="en-US" sz="1600" dirty="0"/>
              <a:t>”包，设置主成分数为</a:t>
            </a:r>
            <a:r>
              <a:rPr lang="en-US" altLang="zh-CN" sz="1600" dirty="0"/>
              <a:t>2</a:t>
            </a:r>
            <a:r>
              <a:rPr lang="zh-CN" altLang="en-US" sz="1600" dirty="0"/>
              <a:t>，重新构建得到如下的结果</a:t>
            </a:r>
            <a:endParaRPr lang="zh-CN" altLang="en-US" sz="1600" dirty="0">
              <a:latin typeface="+mn-ea"/>
            </a:endParaRPr>
          </a:p>
        </p:txBody>
      </p:sp>
      <p:pic>
        <p:nvPicPr>
          <p:cNvPr id="28" name="图片 27"/>
          <p:cNvPicPr>
            <a:picLocks noChangeAspect="1"/>
          </p:cNvPicPr>
          <p:nvPr/>
        </p:nvPicPr>
        <p:blipFill>
          <a:blip r:embed="rId7"/>
          <a:stretch>
            <a:fillRect/>
          </a:stretch>
        </p:blipFill>
        <p:spPr>
          <a:xfrm>
            <a:off x="6485475" y="4329940"/>
            <a:ext cx="4306127" cy="255677"/>
          </a:xfrm>
          <a:prstGeom prst="rect">
            <a:avLst/>
          </a:prstGeom>
        </p:spPr>
      </p:pic>
      <p:sp>
        <p:nvSpPr>
          <p:cNvPr id="29" name="success_149691"/>
          <p:cNvSpPr>
            <a:spLocks noChangeAspect="1"/>
          </p:cNvSpPr>
          <p:nvPr/>
        </p:nvSpPr>
        <p:spPr bwMode="auto">
          <a:xfrm>
            <a:off x="5947594" y="1304925"/>
            <a:ext cx="438062" cy="437554"/>
          </a:xfrm>
          <a:custGeom>
            <a:avLst/>
            <a:gdLst>
              <a:gd name="T0" fmla="*/ 347 w 693"/>
              <a:gd name="T1" fmla="*/ 0 h 693"/>
              <a:gd name="T2" fmla="*/ 0 w 693"/>
              <a:gd name="T3" fmla="*/ 347 h 693"/>
              <a:gd name="T4" fmla="*/ 347 w 693"/>
              <a:gd name="T5" fmla="*/ 693 h 693"/>
              <a:gd name="T6" fmla="*/ 693 w 693"/>
              <a:gd name="T7" fmla="*/ 347 h 693"/>
              <a:gd name="T8" fmla="*/ 347 w 693"/>
              <a:gd name="T9" fmla="*/ 0 h 693"/>
              <a:gd name="T10" fmla="*/ 540 w 693"/>
              <a:gd name="T11" fmla="*/ 231 h 693"/>
              <a:gd name="T12" fmla="*/ 327 w 693"/>
              <a:gd name="T13" fmla="*/ 471 h 693"/>
              <a:gd name="T14" fmla="*/ 307 w 693"/>
              <a:gd name="T15" fmla="*/ 480 h 693"/>
              <a:gd name="T16" fmla="*/ 290 w 693"/>
              <a:gd name="T17" fmla="*/ 474 h 693"/>
              <a:gd name="T18" fmla="*/ 157 w 693"/>
              <a:gd name="T19" fmla="*/ 367 h 693"/>
              <a:gd name="T20" fmla="*/ 153 w 693"/>
              <a:gd name="T21" fmla="*/ 330 h 693"/>
              <a:gd name="T22" fmla="*/ 190 w 693"/>
              <a:gd name="T23" fmla="*/ 326 h 693"/>
              <a:gd name="T24" fmla="*/ 304 w 693"/>
              <a:gd name="T25" fmla="*/ 417 h 693"/>
              <a:gd name="T26" fmla="*/ 500 w 693"/>
              <a:gd name="T27" fmla="*/ 196 h 693"/>
              <a:gd name="T28" fmla="*/ 538 w 693"/>
              <a:gd name="T29" fmla="*/ 193 h 693"/>
              <a:gd name="T30" fmla="*/ 540 w 693"/>
              <a:gd name="T31" fmla="*/ 231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3" h="693">
                <a:moveTo>
                  <a:pt x="347" y="0"/>
                </a:moveTo>
                <a:cubicBezTo>
                  <a:pt x="156" y="0"/>
                  <a:pt x="0" y="156"/>
                  <a:pt x="0" y="347"/>
                </a:cubicBezTo>
                <a:cubicBezTo>
                  <a:pt x="0" y="538"/>
                  <a:pt x="156" y="693"/>
                  <a:pt x="347" y="693"/>
                </a:cubicBezTo>
                <a:cubicBezTo>
                  <a:pt x="538" y="693"/>
                  <a:pt x="693" y="538"/>
                  <a:pt x="693" y="347"/>
                </a:cubicBezTo>
                <a:cubicBezTo>
                  <a:pt x="693" y="156"/>
                  <a:pt x="538" y="0"/>
                  <a:pt x="347" y="0"/>
                </a:cubicBezTo>
                <a:close/>
                <a:moveTo>
                  <a:pt x="540" y="231"/>
                </a:moveTo>
                <a:lnTo>
                  <a:pt x="327" y="471"/>
                </a:lnTo>
                <a:cubicBezTo>
                  <a:pt x="321" y="477"/>
                  <a:pt x="314" y="480"/>
                  <a:pt x="307" y="480"/>
                </a:cubicBezTo>
                <a:cubicBezTo>
                  <a:pt x="301" y="480"/>
                  <a:pt x="295" y="478"/>
                  <a:pt x="290" y="474"/>
                </a:cubicBezTo>
                <a:lnTo>
                  <a:pt x="157" y="367"/>
                </a:lnTo>
                <a:cubicBezTo>
                  <a:pt x="145" y="358"/>
                  <a:pt x="143" y="342"/>
                  <a:pt x="153" y="330"/>
                </a:cubicBezTo>
                <a:cubicBezTo>
                  <a:pt x="162" y="319"/>
                  <a:pt x="178" y="317"/>
                  <a:pt x="190" y="326"/>
                </a:cubicBezTo>
                <a:lnTo>
                  <a:pt x="304" y="417"/>
                </a:lnTo>
                <a:lnTo>
                  <a:pt x="500" y="196"/>
                </a:lnTo>
                <a:cubicBezTo>
                  <a:pt x="510" y="185"/>
                  <a:pt x="527" y="184"/>
                  <a:pt x="538" y="193"/>
                </a:cubicBezTo>
                <a:cubicBezTo>
                  <a:pt x="549" y="203"/>
                  <a:pt x="550" y="220"/>
                  <a:pt x="540" y="231"/>
                </a:cubicBezTo>
                <a:close/>
              </a:path>
            </a:pathLst>
          </a:custGeom>
          <a:solidFill>
            <a:schemeClr val="accent1"/>
          </a:solidFill>
          <a:ln>
            <a:noFill/>
          </a:ln>
        </p:spPr>
      </p:sp>
      <p:sp>
        <p:nvSpPr>
          <p:cNvPr id="20" name="标题 1"/>
          <p:cNvSpPr txBox="1">
            <a:spLocks/>
          </p:cNvSpPr>
          <p:nvPr/>
        </p:nvSpPr>
        <p:spPr>
          <a:xfrm>
            <a:off x="163773" y="13648"/>
            <a:ext cx="1902173"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多重共线性</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89043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20411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69925" y="1165209"/>
            <a:ext cx="10850563" cy="4927632"/>
            <a:chOff x="669925" y="1165209"/>
            <a:chExt cx="10850563" cy="4927632"/>
          </a:xfrm>
        </p:grpSpPr>
        <p:sp>
          <p:nvSpPr>
            <p:cNvPr id="51" name="íslïḑé">
              <a:extLst>
                <a:ext uri="{FF2B5EF4-FFF2-40B4-BE49-F238E27FC236}">
                  <a16:creationId xmlns:a16="http://schemas.microsoft.com/office/drawing/2014/main" id="{D6A24625-F8D5-48C9-8BAE-260F0BDC44AC}"/>
                </a:ext>
              </a:extLst>
            </p:cNvPr>
            <p:cNvSpPr txBox="1"/>
            <p:nvPr/>
          </p:nvSpPr>
          <p:spPr bwMode="auto">
            <a:xfrm>
              <a:off x="7518400" y="1742222"/>
              <a:ext cx="400200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lnSpc>
                  <a:spcPct val="100000"/>
                </a:lnSpc>
                <a:spcBef>
                  <a:spcPct val="0"/>
                </a:spcBef>
              </a:pPr>
              <a:r>
                <a:rPr lang="zh-CN" altLang="en-US" sz="2000" b="1" dirty="0" smtClean="0"/>
                <a:t>要求</a:t>
              </a:r>
              <a:endParaRPr lang="en-US" altLang="zh-CN" sz="2000" b="1" dirty="0"/>
            </a:p>
          </p:txBody>
        </p:sp>
        <p:sp>
          <p:nvSpPr>
            <p:cNvPr id="52" name="îŝ1îḓê">
              <a:extLst>
                <a:ext uri="{FF2B5EF4-FFF2-40B4-BE49-F238E27FC236}">
                  <a16:creationId xmlns:a16="http://schemas.microsoft.com/office/drawing/2014/main" id="{A162249E-9DD7-4FAC-A336-2CD624B5B685}"/>
                </a:ext>
              </a:extLst>
            </p:cNvPr>
            <p:cNvSpPr/>
            <p:nvPr/>
          </p:nvSpPr>
          <p:spPr bwMode="auto">
            <a:xfrm>
              <a:off x="7519911" y="2184028"/>
              <a:ext cx="4000577" cy="75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dirty="0" smtClean="0"/>
                <a:t>因变量应</a:t>
              </a:r>
              <a:r>
                <a:rPr lang="zh-CN" altLang="zh-CN" dirty="0"/>
                <a:t>是连续型数值</a:t>
              </a:r>
              <a:r>
                <a:rPr lang="zh-CN" altLang="zh-CN" dirty="0" smtClean="0"/>
                <a:t>变量</a:t>
              </a:r>
              <a:r>
                <a:rPr lang="zh-CN" altLang="en-US" dirty="0" smtClean="0"/>
                <a:t>。</a:t>
              </a:r>
              <a:endParaRPr lang="en-US" altLang="zh-CN" dirty="0"/>
            </a:p>
          </p:txBody>
        </p:sp>
        <p:sp>
          <p:nvSpPr>
            <p:cNvPr id="53" name="îSļïďè">
              <a:extLst>
                <a:ext uri="{FF2B5EF4-FFF2-40B4-BE49-F238E27FC236}">
                  <a16:creationId xmlns:a16="http://schemas.microsoft.com/office/drawing/2014/main" id="{052BEB94-9F89-4860-B198-7E2A213E3330}"/>
                </a:ext>
              </a:extLst>
            </p:cNvPr>
            <p:cNvSpPr txBox="1"/>
            <p:nvPr/>
          </p:nvSpPr>
          <p:spPr bwMode="auto">
            <a:xfrm>
              <a:off x="7518400" y="3763678"/>
              <a:ext cx="400200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lnSpc>
                  <a:spcPct val="100000"/>
                </a:lnSpc>
                <a:spcBef>
                  <a:spcPct val="0"/>
                </a:spcBef>
              </a:pPr>
              <a:r>
                <a:rPr lang="zh-CN" altLang="en-US" sz="2000" b="1" dirty="0" smtClean="0"/>
                <a:t>解决方式</a:t>
              </a:r>
              <a:endParaRPr lang="en-US" altLang="zh-CN" sz="2000" b="1" dirty="0"/>
            </a:p>
          </p:txBody>
        </p:sp>
        <p:sp>
          <p:nvSpPr>
            <p:cNvPr id="54" name="i$1îḍé">
              <a:extLst>
                <a:ext uri="{FF2B5EF4-FFF2-40B4-BE49-F238E27FC236}">
                  <a16:creationId xmlns:a16="http://schemas.microsoft.com/office/drawing/2014/main" id="{EDBA53A8-1E1E-4225-BD9C-1A80A40AEBB4}"/>
                </a:ext>
              </a:extLst>
            </p:cNvPr>
            <p:cNvSpPr/>
            <p:nvPr/>
          </p:nvSpPr>
          <p:spPr bwMode="auto">
            <a:xfrm>
              <a:off x="7519911" y="4205484"/>
              <a:ext cx="4000577" cy="75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dirty="0" err="1"/>
                <a:t>Nelder</a:t>
              </a:r>
              <a:r>
                <a:rPr lang="en-US" altLang="zh-CN" dirty="0"/>
                <a:t> and </a:t>
              </a:r>
              <a:r>
                <a:rPr lang="en-US" altLang="zh-CN" dirty="0" err="1" smtClean="0"/>
                <a:t>Wedderburn</a:t>
              </a:r>
              <a:r>
                <a:rPr lang="zh-CN" altLang="zh-CN" dirty="0" smtClean="0"/>
                <a:t>提出了广义线性模型</a:t>
              </a:r>
              <a:r>
                <a:rPr lang="zh-CN" altLang="en-US" dirty="0" smtClean="0"/>
                <a:t>，放宽了限制：</a:t>
              </a:r>
              <a:endParaRPr lang="en-US" altLang="zh-CN" dirty="0" smtClean="0"/>
            </a:p>
            <a:p>
              <a:pPr marL="285750" indent="-285750">
                <a:lnSpc>
                  <a:spcPct val="150000"/>
                </a:lnSpc>
                <a:buFont typeface="Arial" panose="020B0604020202020204" pitchFamily="34" charset="0"/>
                <a:buChar char="•"/>
              </a:pPr>
              <a:r>
                <a:rPr lang="zh-CN" altLang="zh-CN" dirty="0" smtClean="0"/>
                <a:t>因变量</a:t>
              </a:r>
              <a:r>
                <a:rPr lang="zh-CN" altLang="zh-CN" dirty="0"/>
                <a:t>可以是连续</a:t>
              </a:r>
              <a:r>
                <a:rPr lang="zh-CN" altLang="zh-CN" dirty="0" smtClean="0"/>
                <a:t>或非</a:t>
              </a:r>
              <a:r>
                <a:rPr lang="zh-CN" altLang="zh-CN" dirty="0"/>
                <a:t>连续的</a:t>
              </a:r>
              <a:r>
                <a:rPr lang="zh-CN" altLang="zh-CN" dirty="0" smtClean="0"/>
                <a:t>类型</a:t>
              </a:r>
              <a:r>
                <a:rPr lang="zh-CN" altLang="en-US" dirty="0" smtClean="0"/>
                <a:t>。</a:t>
              </a:r>
              <a:endParaRPr lang="en-US" altLang="zh-CN" dirty="0" smtClean="0"/>
            </a:p>
            <a:p>
              <a:pPr marL="285750" indent="-285750">
                <a:lnSpc>
                  <a:spcPct val="150000"/>
                </a:lnSpc>
                <a:buFont typeface="Arial" panose="020B0604020202020204" pitchFamily="34" charset="0"/>
                <a:buChar char="•"/>
              </a:pPr>
              <a:r>
                <a:rPr lang="zh-CN" altLang="zh-CN" dirty="0" smtClean="0"/>
                <a:t>自变量</a:t>
              </a:r>
              <a:r>
                <a:rPr lang="zh-CN" altLang="zh-CN" dirty="0"/>
                <a:t>的线性预测值仅是因变量的函数</a:t>
              </a:r>
              <a:r>
                <a:rPr lang="zh-CN" altLang="zh-CN" dirty="0" smtClean="0"/>
                <a:t>估计</a:t>
              </a:r>
              <a:r>
                <a:rPr lang="zh-CN" altLang="en-US" dirty="0" smtClean="0"/>
                <a:t>。</a:t>
              </a:r>
              <a:endParaRPr lang="en-US" altLang="zh-CN" dirty="0"/>
            </a:p>
          </p:txBody>
        </p:sp>
        <p:grpSp>
          <p:nvGrpSpPr>
            <p:cNvPr id="55" name="ïṡ1iḓè">
              <a:extLst>
                <a:ext uri="{FF2B5EF4-FFF2-40B4-BE49-F238E27FC236}">
                  <a16:creationId xmlns:a16="http://schemas.microsoft.com/office/drawing/2014/main" id="{773E3CA7-B3B2-41AB-8C6F-C3DC5FED9CCA}"/>
                </a:ext>
              </a:extLst>
            </p:cNvPr>
            <p:cNvGrpSpPr/>
            <p:nvPr/>
          </p:nvGrpSpPr>
          <p:grpSpPr>
            <a:xfrm>
              <a:off x="669925" y="3146534"/>
              <a:ext cx="3924486" cy="1196466"/>
              <a:chOff x="7431450" y="1919492"/>
              <a:chExt cx="4092411" cy="1196466"/>
            </a:xfrm>
          </p:grpSpPr>
          <p:sp>
            <p:nvSpPr>
              <p:cNvPr id="63" name="iṧ1ïďe">
                <a:extLst>
                  <a:ext uri="{FF2B5EF4-FFF2-40B4-BE49-F238E27FC236}">
                    <a16:creationId xmlns:a16="http://schemas.microsoft.com/office/drawing/2014/main" id="{E7D41D40-34F5-4D44-A14F-06877FF3AE65}"/>
                  </a:ext>
                </a:extLst>
              </p:cNvPr>
              <p:cNvSpPr txBox="1"/>
              <p:nvPr/>
            </p:nvSpPr>
            <p:spPr bwMode="auto">
              <a:xfrm>
                <a:off x="7431450" y="1919492"/>
                <a:ext cx="4092330" cy="44180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lnSpc>
                    <a:spcPct val="100000"/>
                  </a:lnSpc>
                  <a:spcBef>
                    <a:spcPct val="0"/>
                  </a:spcBef>
                </a:pPr>
                <a:r>
                  <a:rPr lang="zh-CN" altLang="en-US" sz="2000" b="1" dirty="0" smtClean="0">
                    <a:solidFill>
                      <a:schemeClr val="bg1"/>
                    </a:solidFill>
                  </a:rPr>
                  <a:t>问题</a:t>
                </a:r>
                <a:endParaRPr lang="en-US" altLang="zh-CN" sz="2000" b="1" dirty="0">
                  <a:solidFill>
                    <a:schemeClr val="bg1"/>
                  </a:solidFill>
                </a:endParaRPr>
              </a:p>
            </p:txBody>
          </p:sp>
          <p:sp>
            <p:nvSpPr>
              <p:cNvPr id="64" name="ïslïde">
                <a:extLst>
                  <a:ext uri="{FF2B5EF4-FFF2-40B4-BE49-F238E27FC236}">
                    <a16:creationId xmlns:a16="http://schemas.microsoft.com/office/drawing/2014/main" id="{524E5560-2D79-42BE-BC6F-103523B7D060}"/>
                  </a:ext>
                </a:extLst>
              </p:cNvPr>
              <p:cNvSpPr/>
              <p:nvPr/>
            </p:nvSpPr>
            <p:spPr bwMode="auto">
              <a:xfrm>
                <a:off x="7432995" y="2361298"/>
                <a:ext cx="4090866" cy="75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50000"/>
                  </a:lnSpc>
                  <a:buFont typeface="Arial" panose="020B0604020202020204" pitchFamily="34" charset="0"/>
                  <a:buChar char="•"/>
                </a:pPr>
                <a:r>
                  <a:rPr lang="zh-CN" altLang="zh-CN" dirty="0"/>
                  <a:t>残差不再服从零均值的</a:t>
                </a:r>
                <a:r>
                  <a:rPr lang="zh-CN" altLang="zh-CN" dirty="0" smtClean="0"/>
                  <a:t>正态分布</a:t>
                </a:r>
                <a:endParaRPr lang="en-US" altLang="zh-CN" dirty="0" smtClean="0"/>
              </a:p>
              <a:p>
                <a:pPr marL="171450" indent="-171450">
                  <a:lnSpc>
                    <a:spcPct val="150000"/>
                  </a:lnSpc>
                  <a:buFont typeface="Arial" panose="020B0604020202020204" pitchFamily="34" charset="0"/>
                  <a:buChar char="•"/>
                </a:pPr>
                <a:r>
                  <a:rPr lang="zh-CN" altLang="zh-CN" dirty="0"/>
                  <a:t>因变量的取值区间受</a:t>
                </a:r>
                <a:r>
                  <a:rPr lang="zh-CN" altLang="zh-CN" dirty="0" smtClean="0"/>
                  <a:t>限制</a:t>
                </a:r>
                <a:endParaRPr lang="en-US" altLang="zh-CN" dirty="0" smtClean="0"/>
              </a:p>
              <a:p>
                <a:pPr marL="171450" indent="-171450">
                  <a:lnSpc>
                    <a:spcPct val="150000"/>
                  </a:lnSpc>
                  <a:buFont typeface="Arial" panose="020B0604020202020204" pitchFamily="34" charset="0"/>
                  <a:buChar char="•"/>
                </a:pPr>
                <a:r>
                  <a:rPr lang="en-US" altLang="zh-CN" dirty="0"/>
                  <a:t>……</a:t>
                </a:r>
              </a:p>
            </p:txBody>
          </p:sp>
        </p:grpSp>
        <p:cxnSp>
          <p:nvCxnSpPr>
            <p:cNvPr id="56" name="直接连接符 55">
              <a:extLst>
                <a:ext uri="{FF2B5EF4-FFF2-40B4-BE49-F238E27FC236}">
                  <a16:creationId xmlns:a16="http://schemas.microsoft.com/office/drawing/2014/main" id="{899F1600-5923-4330-9161-F086D3F63F54}"/>
                </a:ext>
              </a:extLst>
            </p:cNvPr>
            <p:cNvCxnSpPr>
              <a:cxnSpLocks/>
            </p:cNvCxnSpPr>
            <p:nvPr/>
          </p:nvCxnSpPr>
          <p:spPr>
            <a:xfrm>
              <a:off x="7518400" y="3161972"/>
              <a:ext cx="3922821"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ísļîḋê">
              <a:extLst>
                <a:ext uri="{FF2B5EF4-FFF2-40B4-BE49-F238E27FC236}">
                  <a16:creationId xmlns:a16="http://schemas.microsoft.com/office/drawing/2014/main" id="{00FD95A7-BB8F-4641-973B-EFFF5433EB48}"/>
                </a:ext>
              </a:extLst>
            </p:cNvPr>
            <p:cNvSpPr/>
            <p:nvPr/>
          </p:nvSpPr>
          <p:spPr>
            <a:xfrm>
              <a:off x="5247334" y="1165209"/>
              <a:ext cx="2350254" cy="2350493"/>
            </a:xfrm>
            <a:prstGeom prst="circularArrow">
              <a:avLst>
                <a:gd name="adj1" fmla="val 10980"/>
                <a:gd name="adj2" fmla="val 1142322"/>
                <a:gd name="adj3" fmla="val 4500000"/>
                <a:gd name="adj4" fmla="val 10800000"/>
                <a:gd name="adj5" fmla="val 12500"/>
              </a:avLst>
            </a:prstGeom>
            <a:solidFill>
              <a:schemeClr val="bg1">
                <a:lumMod val="95000"/>
              </a:scheme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p>
          </p:txBody>
        </p:sp>
        <p:sp>
          <p:nvSpPr>
            <p:cNvPr id="58" name="ïsľíḑe">
              <a:extLst>
                <a:ext uri="{FF2B5EF4-FFF2-40B4-BE49-F238E27FC236}">
                  <a16:creationId xmlns:a16="http://schemas.microsoft.com/office/drawing/2014/main" id="{E4EFC2F5-6F7E-49F9-B173-343FFE16C3B8}"/>
                </a:ext>
              </a:extLst>
            </p:cNvPr>
            <p:cNvSpPr/>
            <p:nvPr/>
          </p:nvSpPr>
          <p:spPr>
            <a:xfrm>
              <a:off x="4594411" y="2569521"/>
              <a:ext cx="2350254" cy="2350493"/>
            </a:xfrm>
            <a:prstGeom prst="leftCircularArrow">
              <a:avLst>
                <a:gd name="adj1" fmla="val 10980"/>
                <a:gd name="adj2" fmla="val 1142322"/>
                <a:gd name="adj3" fmla="val 6300000"/>
                <a:gd name="adj4" fmla="val 18900000"/>
                <a:gd name="adj5" fmla="val 12500"/>
              </a:avLst>
            </a:prstGeom>
            <a:solidFill>
              <a:schemeClr val="accent1"/>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p>
          </p:txBody>
        </p:sp>
        <p:sp>
          <p:nvSpPr>
            <p:cNvPr id="59" name="íṩḷiḋe">
              <a:extLst>
                <a:ext uri="{FF2B5EF4-FFF2-40B4-BE49-F238E27FC236}">
                  <a16:creationId xmlns:a16="http://schemas.microsoft.com/office/drawing/2014/main" id="{8404E946-36EC-4EE9-8809-0F99EECEAC9A}"/>
                </a:ext>
              </a:extLst>
            </p:cNvPr>
            <p:cNvSpPr/>
            <p:nvPr/>
          </p:nvSpPr>
          <p:spPr>
            <a:xfrm flipH="1">
              <a:off x="5343194" y="4072701"/>
              <a:ext cx="2019164" cy="2020140"/>
            </a:xfrm>
            <a:prstGeom prst="blockArc">
              <a:avLst>
                <a:gd name="adj1" fmla="val 0"/>
                <a:gd name="adj2" fmla="val 18900000"/>
                <a:gd name="adj3" fmla="val 12740"/>
              </a:avLst>
            </a:prstGeom>
            <a:solidFill>
              <a:schemeClr val="bg1">
                <a:lumMod val="95000"/>
              </a:schemeClr>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p>
          </p:txBody>
        </p:sp>
        <p:sp>
          <p:nvSpPr>
            <p:cNvPr id="60" name="işḷîďê">
              <a:extLst>
                <a:ext uri="{FF2B5EF4-FFF2-40B4-BE49-F238E27FC236}">
                  <a16:creationId xmlns:a16="http://schemas.microsoft.com/office/drawing/2014/main" id="{FD160623-7613-4D20-BAB3-EB1CDDCAC7A5}"/>
                </a:ext>
              </a:extLst>
            </p:cNvPr>
            <p:cNvSpPr/>
            <p:nvPr/>
          </p:nvSpPr>
          <p:spPr bwMode="auto">
            <a:xfrm>
              <a:off x="6203851" y="2122175"/>
              <a:ext cx="482695" cy="481966"/>
            </a:xfrm>
            <a:custGeom>
              <a:avLst/>
              <a:gdLst>
                <a:gd name="connsiteX0" fmla="*/ 210889 w 587787"/>
                <a:gd name="connsiteY0" fmla="*/ 405207 h 586899"/>
                <a:gd name="connsiteX1" fmla="*/ 327095 w 587787"/>
                <a:gd name="connsiteY1" fmla="*/ 405207 h 586899"/>
                <a:gd name="connsiteX2" fmla="*/ 340007 w 587787"/>
                <a:gd name="connsiteY2" fmla="*/ 440224 h 586899"/>
                <a:gd name="connsiteX3" fmla="*/ 210889 w 587787"/>
                <a:gd name="connsiteY3" fmla="*/ 440224 h 586899"/>
                <a:gd name="connsiteX4" fmla="*/ 122934 w 587787"/>
                <a:gd name="connsiteY4" fmla="*/ 395950 h 586899"/>
                <a:gd name="connsiteX5" fmla="*/ 121088 w 587787"/>
                <a:gd name="connsiteY5" fmla="*/ 397793 h 586899"/>
                <a:gd name="connsiteX6" fmla="*/ 121088 w 587787"/>
                <a:gd name="connsiteY6" fmla="*/ 447575 h 586899"/>
                <a:gd name="connsiteX7" fmla="*/ 122934 w 587787"/>
                <a:gd name="connsiteY7" fmla="*/ 449419 h 586899"/>
                <a:gd name="connsiteX8" fmla="*/ 172784 w 587787"/>
                <a:gd name="connsiteY8" fmla="*/ 449419 h 586899"/>
                <a:gd name="connsiteX9" fmla="*/ 174630 w 587787"/>
                <a:gd name="connsiteY9" fmla="*/ 447575 h 586899"/>
                <a:gd name="connsiteX10" fmla="*/ 174630 w 587787"/>
                <a:gd name="connsiteY10" fmla="*/ 397793 h 586899"/>
                <a:gd name="connsiteX11" fmla="*/ 172784 w 587787"/>
                <a:gd name="connsiteY11" fmla="*/ 395950 h 586899"/>
                <a:gd name="connsiteX12" fmla="*/ 122934 w 587787"/>
                <a:gd name="connsiteY12" fmla="*/ 384887 h 586899"/>
                <a:gd name="connsiteX13" fmla="*/ 172784 w 587787"/>
                <a:gd name="connsiteY13" fmla="*/ 384887 h 586899"/>
                <a:gd name="connsiteX14" fmla="*/ 183862 w 587787"/>
                <a:gd name="connsiteY14" fmla="*/ 395950 h 586899"/>
                <a:gd name="connsiteX15" fmla="*/ 183862 w 587787"/>
                <a:gd name="connsiteY15" fmla="*/ 445731 h 586899"/>
                <a:gd name="connsiteX16" fmla="*/ 172784 w 587787"/>
                <a:gd name="connsiteY16" fmla="*/ 456794 h 586899"/>
                <a:gd name="connsiteX17" fmla="*/ 122934 w 587787"/>
                <a:gd name="connsiteY17" fmla="*/ 456794 h 586899"/>
                <a:gd name="connsiteX18" fmla="*/ 111856 w 587787"/>
                <a:gd name="connsiteY18" fmla="*/ 445731 h 586899"/>
                <a:gd name="connsiteX19" fmla="*/ 111856 w 587787"/>
                <a:gd name="connsiteY19" fmla="*/ 395950 h 586899"/>
                <a:gd name="connsiteX20" fmla="*/ 122934 w 587787"/>
                <a:gd name="connsiteY20" fmla="*/ 384887 h 586899"/>
                <a:gd name="connsiteX21" fmla="*/ 212763 w 587787"/>
                <a:gd name="connsiteY21" fmla="*/ 276878 h 586899"/>
                <a:gd name="connsiteX22" fmla="*/ 341782 w 587787"/>
                <a:gd name="connsiteY22" fmla="*/ 276878 h 586899"/>
                <a:gd name="connsiteX23" fmla="*/ 330723 w 587787"/>
                <a:gd name="connsiteY23" fmla="*/ 311895 h 586899"/>
                <a:gd name="connsiteX24" fmla="*/ 212763 w 587787"/>
                <a:gd name="connsiteY24" fmla="*/ 311895 h 586899"/>
                <a:gd name="connsiteX25" fmla="*/ 122934 w 587787"/>
                <a:gd name="connsiteY25" fmla="*/ 256657 h 586899"/>
                <a:gd name="connsiteX26" fmla="*/ 172784 w 587787"/>
                <a:gd name="connsiteY26" fmla="*/ 256657 h 586899"/>
                <a:gd name="connsiteX27" fmla="*/ 183862 w 587787"/>
                <a:gd name="connsiteY27" fmla="*/ 267705 h 586899"/>
                <a:gd name="connsiteX28" fmla="*/ 183862 w 587787"/>
                <a:gd name="connsiteY28" fmla="*/ 317418 h 586899"/>
                <a:gd name="connsiteX29" fmla="*/ 172784 w 587787"/>
                <a:gd name="connsiteY29" fmla="*/ 328466 h 586899"/>
                <a:gd name="connsiteX30" fmla="*/ 122934 w 587787"/>
                <a:gd name="connsiteY30" fmla="*/ 328466 h 586899"/>
                <a:gd name="connsiteX31" fmla="*/ 111856 w 587787"/>
                <a:gd name="connsiteY31" fmla="*/ 317418 h 586899"/>
                <a:gd name="connsiteX32" fmla="*/ 111856 w 587787"/>
                <a:gd name="connsiteY32" fmla="*/ 267705 h 586899"/>
                <a:gd name="connsiteX33" fmla="*/ 122934 w 587787"/>
                <a:gd name="connsiteY33" fmla="*/ 256657 h 586899"/>
                <a:gd name="connsiteX34" fmla="*/ 453714 w 587787"/>
                <a:gd name="connsiteY34" fmla="*/ 243736 h 586899"/>
                <a:gd name="connsiteX35" fmla="*/ 455559 w 587787"/>
                <a:gd name="connsiteY35" fmla="*/ 243736 h 586899"/>
                <a:gd name="connsiteX36" fmla="*/ 448182 w 587787"/>
                <a:gd name="connsiteY36" fmla="*/ 249261 h 586899"/>
                <a:gd name="connsiteX37" fmla="*/ 448182 w 587787"/>
                <a:gd name="connsiteY37" fmla="*/ 262151 h 586899"/>
                <a:gd name="connsiteX38" fmla="*/ 466624 w 587787"/>
                <a:gd name="connsiteY38" fmla="*/ 275042 h 586899"/>
                <a:gd name="connsiteX39" fmla="*/ 482607 w 587787"/>
                <a:gd name="connsiteY39" fmla="*/ 302664 h 586899"/>
                <a:gd name="connsiteX40" fmla="*/ 482607 w 587787"/>
                <a:gd name="connsiteY40" fmla="*/ 343177 h 586899"/>
                <a:gd name="connsiteX41" fmla="*/ 486296 w 587787"/>
                <a:gd name="connsiteY41" fmla="*/ 348088 h 586899"/>
                <a:gd name="connsiteX42" fmla="*/ 489984 w 587787"/>
                <a:gd name="connsiteY42" fmla="*/ 366503 h 586899"/>
                <a:gd name="connsiteX43" fmla="*/ 484451 w 587787"/>
                <a:gd name="connsiteY43" fmla="*/ 383077 h 586899"/>
                <a:gd name="connsiteX44" fmla="*/ 480763 w 587787"/>
                <a:gd name="connsiteY44" fmla="*/ 386760 h 586899"/>
                <a:gd name="connsiteX45" fmla="*/ 466624 w 587787"/>
                <a:gd name="connsiteY45" fmla="*/ 429114 h 586899"/>
                <a:gd name="connsiteX46" fmla="*/ 462936 w 587787"/>
                <a:gd name="connsiteY46" fmla="*/ 434639 h 586899"/>
                <a:gd name="connsiteX47" fmla="*/ 464780 w 587787"/>
                <a:gd name="connsiteY47" fmla="*/ 458578 h 586899"/>
                <a:gd name="connsiteX48" fmla="*/ 466624 w 587787"/>
                <a:gd name="connsiteY48" fmla="*/ 464103 h 586899"/>
                <a:gd name="connsiteX49" fmla="*/ 475845 w 587787"/>
                <a:gd name="connsiteY49" fmla="*/ 473311 h 586899"/>
                <a:gd name="connsiteX50" fmla="*/ 486296 w 587787"/>
                <a:gd name="connsiteY50" fmla="*/ 494795 h 586899"/>
                <a:gd name="connsiteX51" fmla="*/ 531479 w 587787"/>
                <a:gd name="connsiteY51" fmla="*/ 508836 h 586899"/>
                <a:gd name="connsiteX52" fmla="*/ 550897 w 587787"/>
                <a:gd name="connsiteY52" fmla="*/ 515464 h 586899"/>
                <a:gd name="connsiteX53" fmla="*/ 550897 w 587787"/>
                <a:gd name="connsiteY53" fmla="*/ 531647 h 586899"/>
                <a:gd name="connsiteX54" fmla="*/ 530607 w 587787"/>
                <a:gd name="connsiteY54" fmla="*/ 550064 h 586899"/>
                <a:gd name="connsiteX55" fmla="*/ 262537 w 587787"/>
                <a:gd name="connsiteY55" fmla="*/ 550064 h 586899"/>
                <a:gd name="connsiteX56" fmla="*/ 232677 w 587787"/>
                <a:gd name="connsiteY56" fmla="*/ 550064 h 586899"/>
                <a:gd name="connsiteX57" fmla="*/ 238556 w 587787"/>
                <a:gd name="connsiteY57" fmla="*/ 537149 h 586899"/>
                <a:gd name="connsiteX58" fmla="*/ 256998 w 587787"/>
                <a:gd name="connsiteY58" fmla="*/ 524259 h 586899"/>
                <a:gd name="connsiteX59" fmla="*/ 344906 w 587787"/>
                <a:gd name="connsiteY59" fmla="*/ 491112 h 586899"/>
                <a:gd name="connsiteX60" fmla="*/ 355971 w 587787"/>
                <a:gd name="connsiteY60" fmla="*/ 469628 h 586899"/>
                <a:gd name="connsiteX61" fmla="*/ 363348 w 587787"/>
                <a:gd name="connsiteY61" fmla="*/ 460420 h 586899"/>
                <a:gd name="connsiteX62" fmla="*/ 367036 w 587787"/>
                <a:gd name="connsiteY62" fmla="*/ 456737 h 586899"/>
                <a:gd name="connsiteX63" fmla="*/ 368881 w 587787"/>
                <a:gd name="connsiteY63" fmla="*/ 432797 h 586899"/>
                <a:gd name="connsiteX64" fmla="*/ 367036 w 587787"/>
                <a:gd name="connsiteY64" fmla="*/ 427273 h 586899"/>
                <a:gd name="connsiteX65" fmla="*/ 352283 w 587787"/>
                <a:gd name="connsiteY65" fmla="*/ 384918 h 586899"/>
                <a:gd name="connsiteX66" fmla="*/ 348594 w 587787"/>
                <a:gd name="connsiteY66" fmla="*/ 381235 h 586899"/>
                <a:gd name="connsiteX67" fmla="*/ 343062 w 587787"/>
                <a:gd name="connsiteY67" fmla="*/ 362820 h 586899"/>
                <a:gd name="connsiteX68" fmla="*/ 346750 w 587787"/>
                <a:gd name="connsiteY68" fmla="*/ 346860 h 586899"/>
                <a:gd name="connsiteX69" fmla="*/ 350438 w 587787"/>
                <a:gd name="connsiteY69" fmla="*/ 343177 h 586899"/>
                <a:gd name="connsiteX70" fmla="*/ 350438 w 587787"/>
                <a:gd name="connsiteY70" fmla="*/ 302664 h 586899"/>
                <a:gd name="connsiteX71" fmla="*/ 368881 w 587787"/>
                <a:gd name="connsiteY71" fmla="*/ 271359 h 586899"/>
                <a:gd name="connsiteX72" fmla="*/ 418674 w 587787"/>
                <a:gd name="connsiteY72" fmla="*/ 249261 h 586899"/>
                <a:gd name="connsiteX73" fmla="*/ 453714 w 587787"/>
                <a:gd name="connsiteY73" fmla="*/ 243736 h 586899"/>
                <a:gd name="connsiteX74" fmla="*/ 210889 w 587787"/>
                <a:gd name="connsiteY74" fmla="*/ 148550 h 586899"/>
                <a:gd name="connsiteX75" fmla="*/ 475832 w 587787"/>
                <a:gd name="connsiteY75" fmla="*/ 148550 h 586899"/>
                <a:gd name="connsiteX76" fmla="*/ 475832 w 587787"/>
                <a:gd name="connsiteY76" fmla="*/ 183567 h 586899"/>
                <a:gd name="connsiteX77" fmla="*/ 210889 w 587787"/>
                <a:gd name="connsiteY77" fmla="*/ 183567 h 586899"/>
                <a:gd name="connsiteX78" fmla="*/ 122934 w 587787"/>
                <a:gd name="connsiteY78" fmla="*/ 128329 h 586899"/>
                <a:gd name="connsiteX79" fmla="*/ 172784 w 587787"/>
                <a:gd name="connsiteY79" fmla="*/ 128329 h 586899"/>
                <a:gd name="connsiteX80" fmla="*/ 183862 w 587787"/>
                <a:gd name="connsiteY80" fmla="*/ 139377 h 586899"/>
                <a:gd name="connsiteX81" fmla="*/ 183862 w 587787"/>
                <a:gd name="connsiteY81" fmla="*/ 189090 h 586899"/>
                <a:gd name="connsiteX82" fmla="*/ 172784 w 587787"/>
                <a:gd name="connsiteY82" fmla="*/ 200138 h 586899"/>
                <a:gd name="connsiteX83" fmla="*/ 122934 w 587787"/>
                <a:gd name="connsiteY83" fmla="*/ 200138 h 586899"/>
                <a:gd name="connsiteX84" fmla="*/ 111856 w 587787"/>
                <a:gd name="connsiteY84" fmla="*/ 189090 h 586899"/>
                <a:gd name="connsiteX85" fmla="*/ 111856 w 587787"/>
                <a:gd name="connsiteY85" fmla="*/ 139377 h 586899"/>
                <a:gd name="connsiteX86" fmla="*/ 122934 w 587787"/>
                <a:gd name="connsiteY86" fmla="*/ 128329 h 586899"/>
                <a:gd name="connsiteX87" fmla="*/ 55336 w 587787"/>
                <a:gd name="connsiteY87" fmla="*/ 36835 h 586899"/>
                <a:gd name="connsiteX88" fmla="*/ 36890 w 587787"/>
                <a:gd name="connsiteY88" fmla="*/ 55252 h 586899"/>
                <a:gd name="connsiteX89" fmla="*/ 36890 w 587787"/>
                <a:gd name="connsiteY89" fmla="*/ 531647 h 586899"/>
                <a:gd name="connsiteX90" fmla="*/ 55336 w 587787"/>
                <a:gd name="connsiteY90" fmla="*/ 550064 h 586899"/>
                <a:gd name="connsiteX91" fmla="*/ 232677 w 587787"/>
                <a:gd name="connsiteY91" fmla="*/ 550064 h 586899"/>
                <a:gd name="connsiteX92" fmla="*/ 229335 w 587787"/>
                <a:gd name="connsiteY92" fmla="*/ 557406 h 586899"/>
                <a:gd name="connsiteX93" fmla="*/ 574818 w 587787"/>
                <a:gd name="connsiteY93" fmla="*/ 557406 h 586899"/>
                <a:gd name="connsiteX94" fmla="*/ 584039 w 587787"/>
                <a:gd name="connsiteY94" fmla="*/ 531625 h 586899"/>
                <a:gd name="connsiteX95" fmla="*/ 576662 w 587787"/>
                <a:gd name="connsiteY95" fmla="*/ 524259 h 586899"/>
                <a:gd name="connsiteX96" fmla="*/ 550897 w 587787"/>
                <a:gd name="connsiteY96" fmla="*/ 515464 h 586899"/>
                <a:gd name="connsiteX97" fmla="*/ 550897 w 587787"/>
                <a:gd name="connsiteY97" fmla="*/ 55252 h 586899"/>
                <a:gd name="connsiteX98" fmla="*/ 532451 w 587787"/>
                <a:gd name="connsiteY98" fmla="*/ 36835 h 586899"/>
                <a:gd name="connsiteX99" fmla="*/ 55336 w 587787"/>
                <a:gd name="connsiteY99" fmla="*/ 0 h 586899"/>
                <a:gd name="connsiteX100" fmla="*/ 532451 w 587787"/>
                <a:gd name="connsiteY100" fmla="*/ 0 h 586899"/>
                <a:gd name="connsiteX101" fmla="*/ 587787 w 587787"/>
                <a:gd name="connsiteY101" fmla="*/ 55252 h 586899"/>
                <a:gd name="connsiteX102" fmla="*/ 587787 w 587787"/>
                <a:gd name="connsiteY102" fmla="*/ 531647 h 586899"/>
                <a:gd name="connsiteX103" fmla="*/ 532451 w 587787"/>
                <a:gd name="connsiteY103" fmla="*/ 586899 h 586899"/>
                <a:gd name="connsiteX104" fmla="*/ 55336 w 587787"/>
                <a:gd name="connsiteY104" fmla="*/ 586899 h 586899"/>
                <a:gd name="connsiteX105" fmla="*/ 0 w 587787"/>
                <a:gd name="connsiteY105" fmla="*/ 531647 h 586899"/>
                <a:gd name="connsiteX106" fmla="*/ 0 w 587787"/>
                <a:gd name="connsiteY106" fmla="*/ 55252 h 586899"/>
                <a:gd name="connsiteX107" fmla="*/ 55336 w 587787"/>
                <a:gd name="connsiteY107" fmla="*/ 0 h 586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587787" h="586899">
                  <a:moveTo>
                    <a:pt x="210889" y="405207"/>
                  </a:moveTo>
                  <a:lnTo>
                    <a:pt x="327095" y="405207"/>
                  </a:lnTo>
                  <a:cubicBezTo>
                    <a:pt x="328940" y="423637"/>
                    <a:pt x="340007" y="440224"/>
                    <a:pt x="340007" y="440224"/>
                  </a:cubicBezTo>
                  <a:lnTo>
                    <a:pt x="210889" y="440224"/>
                  </a:lnTo>
                  <a:close/>
                  <a:moveTo>
                    <a:pt x="122934" y="395950"/>
                  </a:moveTo>
                  <a:cubicBezTo>
                    <a:pt x="122934" y="395950"/>
                    <a:pt x="121088" y="395950"/>
                    <a:pt x="121088" y="397793"/>
                  </a:cubicBezTo>
                  <a:lnTo>
                    <a:pt x="121088" y="447575"/>
                  </a:lnTo>
                  <a:cubicBezTo>
                    <a:pt x="121088" y="447575"/>
                    <a:pt x="121088" y="449419"/>
                    <a:pt x="122934" y="449419"/>
                  </a:cubicBezTo>
                  <a:lnTo>
                    <a:pt x="172784" y="449419"/>
                  </a:lnTo>
                  <a:cubicBezTo>
                    <a:pt x="172784" y="449419"/>
                    <a:pt x="174630" y="449419"/>
                    <a:pt x="174630" y="447575"/>
                  </a:cubicBezTo>
                  <a:lnTo>
                    <a:pt x="174630" y="397793"/>
                  </a:lnTo>
                  <a:cubicBezTo>
                    <a:pt x="174630" y="397793"/>
                    <a:pt x="174630" y="395950"/>
                    <a:pt x="172784" y="395950"/>
                  </a:cubicBezTo>
                  <a:close/>
                  <a:moveTo>
                    <a:pt x="122934" y="384887"/>
                  </a:moveTo>
                  <a:lnTo>
                    <a:pt x="172784" y="384887"/>
                  </a:lnTo>
                  <a:cubicBezTo>
                    <a:pt x="180169" y="384887"/>
                    <a:pt x="183862" y="390418"/>
                    <a:pt x="183862" y="395950"/>
                  </a:cubicBezTo>
                  <a:lnTo>
                    <a:pt x="183862" y="445731"/>
                  </a:lnTo>
                  <a:cubicBezTo>
                    <a:pt x="183862" y="451263"/>
                    <a:pt x="180169" y="456794"/>
                    <a:pt x="172784" y="456794"/>
                  </a:cubicBezTo>
                  <a:lnTo>
                    <a:pt x="122934" y="456794"/>
                  </a:lnTo>
                  <a:cubicBezTo>
                    <a:pt x="117395" y="456794"/>
                    <a:pt x="111856" y="453106"/>
                    <a:pt x="111856" y="445731"/>
                  </a:cubicBezTo>
                  <a:lnTo>
                    <a:pt x="111856" y="395950"/>
                  </a:lnTo>
                  <a:cubicBezTo>
                    <a:pt x="111856" y="390418"/>
                    <a:pt x="115549" y="384887"/>
                    <a:pt x="122934" y="384887"/>
                  </a:cubicBezTo>
                  <a:close/>
                  <a:moveTo>
                    <a:pt x="212763" y="276878"/>
                  </a:moveTo>
                  <a:lnTo>
                    <a:pt x="341782" y="276878"/>
                  </a:lnTo>
                  <a:cubicBezTo>
                    <a:pt x="328880" y="289779"/>
                    <a:pt x="328880" y="306366"/>
                    <a:pt x="330723" y="311895"/>
                  </a:cubicBezTo>
                  <a:lnTo>
                    <a:pt x="212763" y="311895"/>
                  </a:lnTo>
                  <a:close/>
                  <a:moveTo>
                    <a:pt x="122934" y="256657"/>
                  </a:moveTo>
                  <a:lnTo>
                    <a:pt x="172784" y="256657"/>
                  </a:lnTo>
                  <a:cubicBezTo>
                    <a:pt x="180169" y="256657"/>
                    <a:pt x="183862" y="262181"/>
                    <a:pt x="183862" y="267705"/>
                  </a:cubicBezTo>
                  <a:lnTo>
                    <a:pt x="183862" y="317418"/>
                  </a:lnTo>
                  <a:cubicBezTo>
                    <a:pt x="183862" y="322942"/>
                    <a:pt x="180169" y="328466"/>
                    <a:pt x="172784" y="328466"/>
                  </a:cubicBezTo>
                  <a:lnTo>
                    <a:pt x="122934" y="328466"/>
                  </a:lnTo>
                  <a:cubicBezTo>
                    <a:pt x="117395" y="328466"/>
                    <a:pt x="111856" y="324783"/>
                    <a:pt x="111856" y="317418"/>
                  </a:cubicBezTo>
                  <a:lnTo>
                    <a:pt x="111856" y="267705"/>
                  </a:lnTo>
                  <a:cubicBezTo>
                    <a:pt x="111856" y="262181"/>
                    <a:pt x="115549" y="256657"/>
                    <a:pt x="122934" y="256657"/>
                  </a:cubicBezTo>
                  <a:close/>
                  <a:moveTo>
                    <a:pt x="453714" y="243736"/>
                  </a:moveTo>
                  <a:lnTo>
                    <a:pt x="455559" y="243736"/>
                  </a:lnTo>
                  <a:cubicBezTo>
                    <a:pt x="453714" y="245578"/>
                    <a:pt x="450026" y="247419"/>
                    <a:pt x="448182" y="249261"/>
                  </a:cubicBezTo>
                  <a:cubicBezTo>
                    <a:pt x="444493" y="254785"/>
                    <a:pt x="444493" y="258468"/>
                    <a:pt x="448182" y="262151"/>
                  </a:cubicBezTo>
                  <a:cubicBezTo>
                    <a:pt x="453714" y="265834"/>
                    <a:pt x="457403" y="267676"/>
                    <a:pt x="466624" y="275042"/>
                  </a:cubicBezTo>
                  <a:cubicBezTo>
                    <a:pt x="474001" y="278725"/>
                    <a:pt x="480763" y="287932"/>
                    <a:pt x="482607" y="302664"/>
                  </a:cubicBezTo>
                  <a:lnTo>
                    <a:pt x="482607" y="343177"/>
                  </a:lnTo>
                  <a:cubicBezTo>
                    <a:pt x="482607" y="348088"/>
                    <a:pt x="482607" y="349930"/>
                    <a:pt x="486296" y="348088"/>
                  </a:cubicBezTo>
                  <a:cubicBezTo>
                    <a:pt x="493672" y="348088"/>
                    <a:pt x="491828" y="360979"/>
                    <a:pt x="489984" y="366503"/>
                  </a:cubicBezTo>
                  <a:cubicBezTo>
                    <a:pt x="488140" y="373869"/>
                    <a:pt x="486296" y="375711"/>
                    <a:pt x="484451" y="383077"/>
                  </a:cubicBezTo>
                  <a:cubicBezTo>
                    <a:pt x="482607" y="388601"/>
                    <a:pt x="480763" y="386760"/>
                    <a:pt x="480763" y="386760"/>
                  </a:cubicBezTo>
                  <a:cubicBezTo>
                    <a:pt x="478919" y="395967"/>
                    <a:pt x="477075" y="414382"/>
                    <a:pt x="466624" y="429114"/>
                  </a:cubicBezTo>
                  <a:cubicBezTo>
                    <a:pt x="464780" y="430956"/>
                    <a:pt x="462936" y="432797"/>
                    <a:pt x="462936" y="434639"/>
                  </a:cubicBezTo>
                  <a:cubicBezTo>
                    <a:pt x="462936" y="436480"/>
                    <a:pt x="462936" y="443846"/>
                    <a:pt x="464780" y="458578"/>
                  </a:cubicBezTo>
                  <a:cubicBezTo>
                    <a:pt x="464780" y="464103"/>
                    <a:pt x="464780" y="464103"/>
                    <a:pt x="466624" y="464103"/>
                  </a:cubicBezTo>
                  <a:cubicBezTo>
                    <a:pt x="474001" y="464103"/>
                    <a:pt x="475845" y="467786"/>
                    <a:pt x="475845" y="473311"/>
                  </a:cubicBezTo>
                  <a:cubicBezTo>
                    <a:pt x="475845" y="487429"/>
                    <a:pt x="484451" y="492953"/>
                    <a:pt x="486296" y="494795"/>
                  </a:cubicBezTo>
                  <a:cubicBezTo>
                    <a:pt x="501971" y="500320"/>
                    <a:pt x="516725" y="504463"/>
                    <a:pt x="531479" y="508836"/>
                  </a:cubicBezTo>
                  <a:lnTo>
                    <a:pt x="550897" y="515464"/>
                  </a:lnTo>
                  <a:lnTo>
                    <a:pt x="550897" y="531647"/>
                  </a:lnTo>
                  <a:cubicBezTo>
                    <a:pt x="550897" y="542697"/>
                    <a:pt x="547208" y="550064"/>
                    <a:pt x="530607" y="550064"/>
                  </a:cubicBezTo>
                  <a:lnTo>
                    <a:pt x="262537" y="550064"/>
                  </a:lnTo>
                  <a:lnTo>
                    <a:pt x="232677" y="550064"/>
                  </a:lnTo>
                  <a:lnTo>
                    <a:pt x="238556" y="537149"/>
                  </a:lnTo>
                  <a:cubicBezTo>
                    <a:pt x="242245" y="531625"/>
                    <a:pt x="244089" y="527942"/>
                    <a:pt x="256998" y="524259"/>
                  </a:cubicBezTo>
                  <a:cubicBezTo>
                    <a:pt x="275440" y="518734"/>
                    <a:pt x="330767" y="502161"/>
                    <a:pt x="344906" y="491112"/>
                  </a:cubicBezTo>
                  <a:cubicBezTo>
                    <a:pt x="348594" y="489270"/>
                    <a:pt x="355971" y="480063"/>
                    <a:pt x="355971" y="469628"/>
                  </a:cubicBezTo>
                  <a:cubicBezTo>
                    <a:pt x="355971" y="465944"/>
                    <a:pt x="355971" y="460420"/>
                    <a:pt x="363348" y="460420"/>
                  </a:cubicBezTo>
                  <a:cubicBezTo>
                    <a:pt x="365192" y="460420"/>
                    <a:pt x="367036" y="458578"/>
                    <a:pt x="367036" y="456737"/>
                  </a:cubicBezTo>
                  <a:cubicBezTo>
                    <a:pt x="367036" y="449371"/>
                    <a:pt x="367036" y="440163"/>
                    <a:pt x="368881" y="432797"/>
                  </a:cubicBezTo>
                  <a:cubicBezTo>
                    <a:pt x="368881" y="430956"/>
                    <a:pt x="368881" y="429114"/>
                    <a:pt x="367036" y="427273"/>
                  </a:cubicBezTo>
                  <a:cubicBezTo>
                    <a:pt x="359660" y="416224"/>
                    <a:pt x="354127" y="395967"/>
                    <a:pt x="352283" y="384918"/>
                  </a:cubicBezTo>
                  <a:cubicBezTo>
                    <a:pt x="352283" y="384918"/>
                    <a:pt x="350438" y="386760"/>
                    <a:pt x="348594" y="381235"/>
                  </a:cubicBezTo>
                  <a:cubicBezTo>
                    <a:pt x="346750" y="373869"/>
                    <a:pt x="344906" y="370186"/>
                    <a:pt x="343062" y="362820"/>
                  </a:cubicBezTo>
                  <a:cubicBezTo>
                    <a:pt x="343062" y="360979"/>
                    <a:pt x="337529" y="344405"/>
                    <a:pt x="346750" y="346860"/>
                  </a:cubicBezTo>
                  <a:cubicBezTo>
                    <a:pt x="350438" y="348702"/>
                    <a:pt x="350438" y="346860"/>
                    <a:pt x="350438" y="343177"/>
                  </a:cubicBezTo>
                  <a:lnTo>
                    <a:pt x="350438" y="302664"/>
                  </a:lnTo>
                  <a:cubicBezTo>
                    <a:pt x="350438" y="289774"/>
                    <a:pt x="359660" y="278725"/>
                    <a:pt x="368881" y="271359"/>
                  </a:cubicBezTo>
                  <a:cubicBezTo>
                    <a:pt x="383634" y="258468"/>
                    <a:pt x="400232" y="252944"/>
                    <a:pt x="418674" y="249261"/>
                  </a:cubicBezTo>
                  <a:cubicBezTo>
                    <a:pt x="427895" y="247419"/>
                    <a:pt x="451870" y="243736"/>
                    <a:pt x="453714" y="243736"/>
                  </a:cubicBezTo>
                  <a:close/>
                  <a:moveTo>
                    <a:pt x="210889" y="148550"/>
                  </a:moveTo>
                  <a:lnTo>
                    <a:pt x="475832" y="148550"/>
                  </a:lnTo>
                  <a:lnTo>
                    <a:pt x="475832" y="183567"/>
                  </a:lnTo>
                  <a:lnTo>
                    <a:pt x="210889" y="183567"/>
                  </a:lnTo>
                  <a:close/>
                  <a:moveTo>
                    <a:pt x="122934" y="128329"/>
                  </a:moveTo>
                  <a:lnTo>
                    <a:pt x="172784" y="128329"/>
                  </a:lnTo>
                  <a:cubicBezTo>
                    <a:pt x="180169" y="128329"/>
                    <a:pt x="183862" y="133853"/>
                    <a:pt x="183862" y="139377"/>
                  </a:cubicBezTo>
                  <a:lnTo>
                    <a:pt x="183862" y="189090"/>
                  </a:lnTo>
                  <a:cubicBezTo>
                    <a:pt x="183862" y="194614"/>
                    <a:pt x="180169" y="200138"/>
                    <a:pt x="172784" y="200138"/>
                  </a:cubicBezTo>
                  <a:lnTo>
                    <a:pt x="122934" y="200138"/>
                  </a:lnTo>
                  <a:cubicBezTo>
                    <a:pt x="117395" y="200138"/>
                    <a:pt x="111856" y="196455"/>
                    <a:pt x="111856" y="189090"/>
                  </a:cubicBezTo>
                  <a:lnTo>
                    <a:pt x="111856" y="139377"/>
                  </a:lnTo>
                  <a:cubicBezTo>
                    <a:pt x="111856" y="133853"/>
                    <a:pt x="115549" y="128329"/>
                    <a:pt x="122934" y="128329"/>
                  </a:cubicBezTo>
                  <a:close/>
                  <a:moveTo>
                    <a:pt x="55336" y="36835"/>
                  </a:moveTo>
                  <a:cubicBezTo>
                    <a:pt x="44268" y="36835"/>
                    <a:pt x="36890" y="44202"/>
                    <a:pt x="36890" y="55252"/>
                  </a:cubicBezTo>
                  <a:lnTo>
                    <a:pt x="36890" y="531647"/>
                  </a:lnTo>
                  <a:cubicBezTo>
                    <a:pt x="36890" y="542697"/>
                    <a:pt x="44268" y="550064"/>
                    <a:pt x="55336" y="550064"/>
                  </a:cubicBezTo>
                  <a:lnTo>
                    <a:pt x="232677" y="550064"/>
                  </a:lnTo>
                  <a:lnTo>
                    <a:pt x="229335" y="557406"/>
                  </a:lnTo>
                  <a:lnTo>
                    <a:pt x="574818" y="557406"/>
                  </a:lnTo>
                  <a:lnTo>
                    <a:pt x="584039" y="531625"/>
                  </a:lnTo>
                  <a:cubicBezTo>
                    <a:pt x="580351" y="524259"/>
                    <a:pt x="584039" y="526100"/>
                    <a:pt x="576662" y="524259"/>
                  </a:cubicBezTo>
                  <a:lnTo>
                    <a:pt x="550897" y="515464"/>
                  </a:lnTo>
                  <a:lnTo>
                    <a:pt x="550897" y="55252"/>
                  </a:lnTo>
                  <a:cubicBezTo>
                    <a:pt x="550897" y="44202"/>
                    <a:pt x="543518" y="36835"/>
                    <a:pt x="532451" y="36835"/>
                  </a:cubicBezTo>
                  <a:close/>
                  <a:moveTo>
                    <a:pt x="55336" y="0"/>
                  </a:moveTo>
                  <a:lnTo>
                    <a:pt x="532451" y="0"/>
                  </a:lnTo>
                  <a:cubicBezTo>
                    <a:pt x="563808" y="0"/>
                    <a:pt x="587787" y="23943"/>
                    <a:pt x="587787" y="55252"/>
                  </a:cubicBezTo>
                  <a:lnTo>
                    <a:pt x="587787" y="531647"/>
                  </a:lnTo>
                  <a:cubicBezTo>
                    <a:pt x="587787" y="562956"/>
                    <a:pt x="563808" y="586899"/>
                    <a:pt x="532451" y="586899"/>
                  </a:cubicBezTo>
                  <a:lnTo>
                    <a:pt x="55336" y="586899"/>
                  </a:lnTo>
                  <a:cubicBezTo>
                    <a:pt x="23979" y="586899"/>
                    <a:pt x="0" y="562956"/>
                    <a:pt x="0" y="531647"/>
                  </a:cubicBezTo>
                  <a:lnTo>
                    <a:pt x="0" y="55252"/>
                  </a:lnTo>
                  <a:cubicBezTo>
                    <a:pt x="0" y="23943"/>
                    <a:pt x="23979" y="0"/>
                    <a:pt x="55336" y="0"/>
                  </a:cubicBezTo>
                  <a:close/>
                </a:path>
              </a:pathLst>
            </a:custGeom>
            <a:solidFill>
              <a:schemeClr val="tx1">
                <a:lumMod val="50000"/>
                <a:lumOff val="50000"/>
              </a:schemeClr>
            </a:solidFill>
            <a:ln>
              <a:noFill/>
            </a:ln>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 name="îṣḻiḑé">
              <a:extLst>
                <a:ext uri="{FF2B5EF4-FFF2-40B4-BE49-F238E27FC236}">
                  <a16:creationId xmlns:a16="http://schemas.microsoft.com/office/drawing/2014/main" id="{6BC3B0F8-7F1A-4994-97EA-6AF9FA3823D7}"/>
                </a:ext>
              </a:extLst>
            </p:cNvPr>
            <p:cNvSpPr/>
            <p:nvPr/>
          </p:nvSpPr>
          <p:spPr bwMode="auto">
            <a:xfrm>
              <a:off x="5553796" y="3484656"/>
              <a:ext cx="431328" cy="507634"/>
            </a:xfrm>
            <a:custGeom>
              <a:avLst/>
              <a:gdLst>
                <a:gd name="T0" fmla="*/ 473 w 627"/>
                <a:gd name="T1" fmla="*/ 0 h 739"/>
                <a:gd name="T2" fmla="*/ 153 w 627"/>
                <a:gd name="T3" fmla="*/ 0 h 739"/>
                <a:gd name="T4" fmla="*/ 0 w 627"/>
                <a:gd name="T5" fmla="*/ 153 h 739"/>
                <a:gd name="T6" fmla="*/ 0 w 627"/>
                <a:gd name="T7" fmla="*/ 586 h 739"/>
                <a:gd name="T8" fmla="*/ 153 w 627"/>
                <a:gd name="T9" fmla="*/ 739 h 739"/>
                <a:gd name="T10" fmla="*/ 473 w 627"/>
                <a:gd name="T11" fmla="*/ 739 h 739"/>
                <a:gd name="T12" fmla="*/ 627 w 627"/>
                <a:gd name="T13" fmla="*/ 586 h 739"/>
                <a:gd name="T14" fmla="*/ 627 w 627"/>
                <a:gd name="T15" fmla="*/ 153 h 739"/>
                <a:gd name="T16" fmla="*/ 473 w 627"/>
                <a:gd name="T17" fmla="*/ 0 h 739"/>
                <a:gd name="T18" fmla="*/ 587 w 627"/>
                <a:gd name="T19" fmla="*/ 586 h 739"/>
                <a:gd name="T20" fmla="*/ 473 w 627"/>
                <a:gd name="T21" fmla="*/ 699 h 739"/>
                <a:gd name="T22" fmla="*/ 346 w 627"/>
                <a:gd name="T23" fmla="*/ 699 h 739"/>
                <a:gd name="T24" fmla="*/ 354 w 627"/>
                <a:gd name="T25" fmla="*/ 693 h 739"/>
                <a:gd name="T26" fmla="*/ 374 w 627"/>
                <a:gd name="T27" fmla="*/ 644 h 739"/>
                <a:gd name="T28" fmla="*/ 355 w 627"/>
                <a:gd name="T29" fmla="*/ 597 h 739"/>
                <a:gd name="T30" fmla="*/ 308 w 627"/>
                <a:gd name="T31" fmla="*/ 578 h 739"/>
                <a:gd name="T32" fmla="*/ 260 w 627"/>
                <a:gd name="T33" fmla="*/ 597 h 739"/>
                <a:gd name="T34" fmla="*/ 241 w 627"/>
                <a:gd name="T35" fmla="*/ 644 h 739"/>
                <a:gd name="T36" fmla="*/ 261 w 627"/>
                <a:gd name="T37" fmla="*/ 693 h 739"/>
                <a:gd name="T38" fmla="*/ 269 w 627"/>
                <a:gd name="T39" fmla="*/ 699 h 739"/>
                <a:gd name="T40" fmla="*/ 153 w 627"/>
                <a:gd name="T41" fmla="*/ 699 h 739"/>
                <a:gd name="T42" fmla="*/ 40 w 627"/>
                <a:gd name="T43" fmla="*/ 586 h 739"/>
                <a:gd name="T44" fmla="*/ 40 w 627"/>
                <a:gd name="T45" fmla="*/ 153 h 739"/>
                <a:gd name="T46" fmla="*/ 153 w 627"/>
                <a:gd name="T47" fmla="*/ 40 h 739"/>
                <a:gd name="T48" fmla="*/ 280 w 627"/>
                <a:gd name="T49" fmla="*/ 40 h 739"/>
                <a:gd name="T50" fmla="*/ 197 w 627"/>
                <a:gd name="T51" fmla="*/ 66 h 739"/>
                <a:gd name="T52" fmla="*/ 118 w 627"/>
                <a:gd name="T53" fmla="*/ 138 h 739"/>
                <a:gd name="T54" fmla="*/ 91 w 627"/>
                <a:gd name="T55" fmla="*/ 223 h 739"/>
                <a:gd name="T56" fmla="*/ 108 w 627"/>
                <a:gd name="T57" fmla="*/ 261 h 739"/>
                <a:gd name="T58" fmla="*/ 150 w 627"/>
                <a:gd name="T59" fmla="*/ 279 h 739"/>
                <a:gd name="T60" fmla="*/ 208 w 627"/>
                <a:gd name="T61" fmla="*/ 229 h 739"/>
                <a:gd name="T62" fmla="*/ 247 w 627"/>
                <a:gd name="T63" fmla="*/ 156 h 739"/>
                <a:gd name="T64" fmla="*/ 319 w 627"/>
                <a:gd name="T65" fmla="*/ 131 h 739"/>
                <a:gd name="T66" fmla="*/ 387 w 627"/>
                <a:gd name="T67" fmla="*/ 156 h 739"/>
                <a:gd name="T68" fmla="*/ 413 w 627"/>
                <a:gd name="T69" fmla="*/ 216 h 739"/>
                <a:gd name="T70" fmla="*/ 405 w 627"/>
                <a:gd name="T71" fmla="*/ 250 h 739"/>
                <a:gd name="T72" fmla="*/ 383 w 627"/>
                <a:gd name="T73" fmla="*/ 278 h 739"/>
                <a:gd name="T74" fmla="*/ 342 w 627"/>
                <a:gd name="T75" fmla="*/ 315 h 739"/>
                <a:gd name="T76" fmla="*/ 291 w 627"/>
                <a:gd name="T77" fmla="*/ 364 h 739"/>
                <a:gd name="T78" fmla="*/ 260 w 627"/>
                <a:gd name="T79" fmla="*/ 412 h 739"/>
                <a:gd name="T80" fmla="*/ 249 w 627"/>
                <a:gd name="T81" fmla="*/ 477 h 739"/>
                <a:gd name="T82" fmla="*/ 264 w 627"/>
                <a:gd name="T83" fmla="*/ 522 h 739"/>
                <a:gd name="T84" fmla="*/ 303 w 627"/>
                <a:gd name="T85" fmla="*/ 537 h 739"/>
                <a:gd name="T86" fmla="*/ 356 w 627"/>
                <a:gd name="T87" fmla="*/ 491 h 739"/>
                <a:gd name="T88" fmla="*/ 363 w 627"/>
                <a:gd name="T89" fmla="*/ 460 h 739"/>
                <a:gd name="T90" fmla="*/ 370 w 627"/>
                <a:gd name="T91" fmla="*/ 443 h 739"/>
                <a:gd name="T92" fmla="*/ 384 w 627"/>
                <a:gd name="T93" fmla="*/ 424 h 739"/>
                <a:gd name="T94" fmla="*/ 408 w 627"/>
                <a:gd name="T95" fmla="*/ 400 h 739"/>
                <a:gd name="T96" fmla="*/ 484 w 627"/>
                <a:gd name="T97" fmla="*/ 330 h 739"/>
                <a:gd name="T98" fmla="*/ 520 w 627"/>
                <a:gd name="T99" fmla="*/ 281 h 739"/>
                <a:gd name="T100" fmla="*/ 536 w 627"/>
                <a:gd name="T101" fmla="*/ 215 h 739"/>
                <a:gd name="T102" fmla="*/ 509 w 627"/>
                <a:gd name="T103" fmla="*/ 126 h 739"/>
                <a:gd name="T104" fmla="*/ 433 w 627"/>
                <a:gd name="T105" fmla="*/ 61 h 739"/>
                <a:gd name="T106" fmla="*/ 357 w 627"/>
                <a:gd name="T107" fmla="*/ 40 h 739"/>
                <a:gd name="T108" fmla="*/ 473 w 627"/>
                <a:gd name="T109" fmla="*/ 40 h 739"/>
                <a:gd name="T110" fmla="*/ 587 w 627"/>
                <a:gd name="T111" fmla="*/ 153 h 739"/>
                <a:gd name="T112" fmla="*/ 587 w 627"/>
                <a:gd name="T113" fmla="*/ 586 h 739"/>
                <a:gd name="T114" fmla="*/ 587 w 627"/>
                <a:gd name="T115" fmla="*/ 586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7" h="739">
                  <a:moveTo>
                    <a:pt x="473" y="0"/>
                  </a:moveTo>
                  <a:lnTo>
                    <a:pt x="153" y="0"/>
                  </a:lnTo>
                  <a:cubicBezTo>
                    <a:pt x="69" y="0"/>
                    <a:pt x="0" y="69"/>
                    <a:pt x="0" y="153"/>
                  </a:cubicBezTo>
                  <a:lnTo>
                    <a:pt x="0" y="586"/>
                  </a:lnTo>
                  <a:cubicBezTo>
                    <a:pt x="0" y="670"/>
                    <a:pt x="69" y="739"/>
                    <a:pt x="153" y="739"/>
                  </a:cubicBezTo>
                  <a:lnTo>
                    <a:pt x="473" y="739"/>
                  </a:lnTo>
                  <a:cubicBezTo>
                    <a:pt x="558" y="739"/>
                    <a:pt x="627" y="670"/>
                    <a:pt x="627" y="586"/>
                  </a:cubicBezTo>
                  <a:lnTo>
                    <a:pt x="627" y="153"/>
                  </a:lnTo>
                  <a:cubicBezTo>
                    <a:pt x="627" y="69"/>
                    <a:pt x="558" y="0"/>
                    <a:pt x="473" y="0"/>
                  </a:cubicBezTo>
                  <a:close/>
                  <a:moveTo>
                    <a:pt x="587" y="586"/>
                  </a:moveTo>
                  <a:cubicBezTo>
                    <a:pt x="587" y="648"/>
                    <a:pt x="536" y="699"/>
                    <a:pt x="473" y="699"/>
                  </a:cubicBezTo>
                  <a:lnTo>
                    <a:pt x="346" y="699"/>
                  </a:lnTo>
                  <a:cubicBezTo>
                    <a:pt x="349" y="697"/>
                    <a:pt x="352" y="695"/>
                    <a:pt x="354" y="693"/>
                  </a:cubicBezTo>
                  <a:cubicBezTo>
                    <a:pt x="368" y="681"/>
                    <a:pt x="374" y="665"/>
                    <a:pt x="374" y="644"/>
                  </a:cubicBezTo>
                  <a:cubicBezTo>
                    <a:pt x="374" y="625"/>
                    <a:pt x="368" y="609"/>
                    <a:pt x="355" y="597"/>
                  </a:cubicBezTo>
                  <a:cubicBezTo>
                    <a:pt x="342" y="584"/>
                    <a:pt x="327" y="578"/>
                    <a:pt x="308" y="578"/>
                  </a:cubicBezTo>
                  <a:cubicBezTo>
                    <a:pt x="289" y="578"/>
                    <a:pt x="273" y="584"/>
                    <a:pt x="260" y="597"/>
                  </a:cubicBezTo>
                  <a:cubicBezTo>
                    <a:pt x="247" y="609"/>
                    <a:pt x="241" y="625"/>
                    <a:pt x="241" y="644"/>
                  </a:cubicBezTo>
                  <a:cubicBezTo>
                    <a:pt x="241" y="665"/>
                    <a:pt x="247" y="681"/>
                    <a:pt x="261" y="693"/>
                  </a:cubicBezTo>
                  <a:cubicBezTo>
                    <a:pt x="263" y="695"/>
                    <a:pt x="266" y="697"/>
                    <a:pt x="269" y="699"/>
                  </a:cubicBezTo>
                  <a:lnTo>
                    <a:pt x="153" y="699"/>
                  </a:lnTo>
                  <a:cubicBezTo>
                    <a:pt x="91" y="699"/>
                    <a:pt x="40" y="648"/>
                    <a:pt x="40" y="586"/>
                  </a:cubicBezTo>
                  <a:lnTo>
                    <a:pt x="40" y="153"/>
                  </a:lnTo>
                  <a:cubicBezTo>
                    <a:pt x="40" y="91"/>
                    <a:pt x="91" y="40"/>
                    <a:pt x="153" y="40"/>
                  </a:cubicBezTo>
                  <a:lnTo>
                    <a:pt x="280" y="40"/>
                  </a:lnTo>
                  <a:cubicBezTo>
                    <a:pt x="250" y="44"/>
                    <a:pt x="222" y="52"/>
                    <a:pt x="197" y="66"/>
                  </a:cubicBezTo>
                  <a:cubicBezTo>
                    <a:pt x="163" y="85"/>
                    <a:pt x="136" y="109"/>
                    <a:pt x="118" y="138"/>
                  </a:cubicBezTo>
                  <a:cubicBezTo>
                    <a:pt x="100" y="167"/>
                    <a:pt x="91" y="195"/>
                    <a:pt x="91" y="223"/>
                  </a:cubicBezTo>
                  <a:cubicBezTo>
                    <a:pt x="91" y="237"/>
                    <a:pt x="97" y="250"/>
                    <a:pt x="108" y="261"/>
                  </a:cubicBezTo>
                  <a:cubicBezTo>
                    <a:pt x="120" y="273"/>
                    <a:pt x="134" y="279"/>
                    <a:pt x="150" y="279"/>
                  </a:cubicBezTo>
                  <a:cubicBezTo>
                    <a:pt x="178" y="279"/>
                    <a:pt x="198" y="262"/>
                    <a:pt x="208" y="229"/>
                  </a:cubicBezTo>
                  <a:cubicBezTo>
                    <a:pt x="218" y="197"/>
                    <a:pt x="231" y="172"/>
                    <a:pt x="247" y="156"/>
                  </a:cubicBezTo>
                  <a:cubicBezTo>
                    <a:pt x="262" y="140"/>
                    <a:pt x="286" y="131"/>
                    <a:pt x="319" y="131"/>
                  </a:cubicBezTo>
                  <a:cubicBezTo>
                    <a:pt x="347" y="131"/>
                    <a:pt x="369" y="139"/>
                    <a:pt x="387" y="156"/>
                  </a:cubicBezTo>
                  <a:cubicBezTo>
                    <a:pt x="405" y="172"/>
                    <a:pt x="413" y="192"/>
                    <a:pt x="413" y="216"/>
                  </a:cubicBezTo>
                  <a:cubicBezTo>
                    <a:pt x="413" y="228"/>
                    <a:pt x="411" y="239"/>
                    <a:pt x="405" y="250"/>
                  </a:cubicBezTo>
                  <a:cubicBezTo>
                    <a:pt x="399" y="260"/>
                    <a:pt x="392" y="269"/>
                    <a:pt x="383" y="278"/>
                  </a:cubicBezTo>
                  <a:cubicBezTo>
                    <a:pt x="375" y="286"/>
                    <a:pt x="361" y="299"/>
                    <a:pt x="342" y="315"/>
                  </a:cubicBezTo>
                  <a:cubicBezTo>
                    <a:pt x="321" y="334"/>
                    <a:pt x="303" y="351"/>
                    <a:pt x="291" y="364"/>
                  </a:cubicBezTo>
                  <a:cubicBezTo>
                    <a:pt x="278" y="378"/>
                    <a:pt x="268" y="394"/>
                    <a:pt x="260" y="412"/>
                  </a:cubicBezTo>
                  <a:cubicBezTo>
                    <a:pt x="252" y="431"/>
                    <a:pt x="249" y="452"/>
                    <a:pt x="249" y="477"/>
                  </a:cubicBezTo>
                  <a:cubicBezTo>
                    <a:pt x="249" y="497"/>
                    <a:pt x="254" y="512"/>
                    <a:pt x="264" y="522"/>
                  </a:cubicBezTo>
                  <a:cubicBezTo>
                    <a:pt x="275" y="532"/>
                    <a:pt x="288" y="537"/>
                    <a:pt x="303" y="537"/>
                  </a:cubicBezTo>
                  <a:cubicBezTo>
                    <a:pt x="333" y="537"/>
                    <a:pt x="350" y="522"/>
                    <a:pt x="356" y="491"/>
                  </a:cubicBezTo>
                  <a:cubicBezTo>
                    <a:pt x="359" y="476"/>
                    <a:pt x="362" y="466"/>
                    <a:pt x="363" y="460"/>
                  </a:cubicBezTo>
                  <a:cubicBezTo>
                    <a:pt x="365" y="455"/>
                    <a:pt x="367" y="449"/>
                    <a:pt x="370" y="443"/>
                  </a:cubicBezTo>
                  <a:cubicBezTo>
                    <a:pt x="373" y="437"/>
                    <a:pt x="378" y="431"/>
                    <a:pt x="384" y="424"/>
                  </a:cubicBezTo>
                  <a:cubicBezTo>
                    <a:pt x="390" y="417"/>
                    <a:pt x="398" y="409"/>
                    <a:pt x="408" y="400"/>
                  </a:cubicBezTo>
                  <a:cubicBezTo>
                    <a:pt x="445" y="367"/>
                    <a:pt x="470" y="344"/>
                    <a:pt x="484" y="330"/>
                  </a:cubicBezTo>
                  <a:cubicBezTo>
                    <a:pt x="498" y="316"/>
                    <a:pt x="510" y="300"/>
                    <a:pt x="520" y="281"/>
                  </a:cubicBezTo>
                  <a:cubicBezTo>
                    <a:pt x="531" y="262"/>
                    <a:pt x="536" y="240"/>
                    <a:pt x="536" y="215"/>
                  </a:cubicBezTo>
                  <a:cubicBezTo>
                    <a:pt x="536" y="183"/>
                    <a:pt x="527" y="153"/>
                    <a:pt x="509" y="126"/>
                  </a:cubicBezTo>
                  <a:cubicBezTo>
                    <a:pt x="491" y="99"/>
                    <a:pt x="465" y="77"/>
                    <a:pt x="433" y="61"/>
                  </a:cubicBezTo>
                  <a:cubicBezTo>
                    <a:pt x="410" y="50"/>
                    <a:pt x="384" y="43"/>
                    <a:pt x="357" y="40"/>
                  </a:cubicBezTo>
                  <a:lnTo>
                    <a:pt x="473" y="40"/>
                  </a:lnTo>
                  <a:cubicBezTo>
                    <a:pt x="536" y="40"/>
                    <a:pt x="587" y="91"/>
                    <a:pt x="587" y="153"/>
                  </a:cubicBezTo>
                  <a:lnTo>
                    <a:pt x="587" y="586"/>
                  </a:lnTo>
                  <a:lnTo>
                    <a:pt x="587" y="586"/>
                  </a:lnTo>
                  <a:close/>
                </a:path>
              </a:pathLst>
            </a:custGeom>
            <a:solidFill>
              <a:schemeClr val="accent1"/>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 name="îṥḻíḋé">
              <a:extLst>
                <a:ext uri="{FF2B5EF4-FFF2-40B4-BE49-F238E27FC236}">
                  <a16:creationId xmlns:a16="http://schemas.microsoft.com/office/drawing/2014/main" id="{C9FA3E4C-1DAB-44CD-BE03-D6EF9CB1B87C}"/>
                </a:ext>
              </a:extLst>
            </p:cNvPr>
            <p:cNvSpPr/>
            <p:nvPr/>
          </p:nvSpPr>
          <p:spPr bwMode="auto">
            <a:xfrm>
              <a:off x="6086861" y="4799986"/>
              <a:ext cx="531829" cy="565570"/>
            </a:xfrm>
            <a:custGeom>
              <a:avLst/>
              <a:gdLst>
                <a:gd name="connsiteX0" fmla="*/ 254274 w 570592"/>
                <a:gd name="connsiteY0" fmla="*/ 495344 h 606792"/>
                <a:gd name="connsiteX1" fmla="*/ 254274 w 570592"/>
                <a:gd name="connsiteY1" fmla="*/ 520211 h 606792"/>
                <a:gd name="connsiteX2" fmla="*/ 316388 w 570592"/>
                <a:gd name="connsiteY2" fmla="*/ 520211 h 606792"/>
                <a:gd name="connsiteX3" fmla="*/ 316388 w 570592"/>
                <a:gd name="connsiteY3" fmla="*/ 495344 h 606792"/>
                <a:gd name="connsiteX4" fmla="*/ 462463 w 570592"/>
                <a:gd name="connsiteY4" fmla="*/ 362283 h 606792"/>
                <a:gd name="connsiteX5" fmla="*/ 474842 w 570592"/>
                <a:gd name="connsiteY5" fmla="*/ 365597 h 606792"/>
                <a:gd name="connsiteX6" fmla="*/ 523225 w 570592"/>
                <a:gd name="connsiteY6" fmla="*/ 393462 h 606792"/>
                <a:gd name="connsiteX7" fmla="*/ 534773 w 570592"/>
                <a:gd name="connsiteY7" fmla="*/ 408449 h 606792"/>
                <a:gd name="connsiteX8" fmla="*/ 532282 w 570592"/>
                <a:gd name="connsiteY8" fmla="*/ 427201 h 606792"/>
                <a:gd name="connsiteX9" fmla="*/ 510846 w 570592"/>
                <a:gd name="connsiteY9" fmla="*/ 439552 h 606792"/>
                <a:gd name="connsiteX10" fmla="*/ 498467 w 570592"/>
                <a:gd name="connsiteY10" fmla="*/ 436238 h 606792"/>
                <a:gd name="connsiteX11" fmla="*/ 450084 w 570592"/>
                <a:gd name="connsiteY11" fmla="*/ 408373 h 606792"/>
                <a:gd name="connsiteX12" fmla="*/ 438536 w 570592"/>
                <a:gd name="connsiteY12" fmla="*/ 393386 h 606792"/>
                <a:gd name="connsiteX13" fmla="*/ 441027 w 570592"/>
                <a:gd name="connsiteY13" fmla="*/ 374634 h 606792"/>
                <a:gd name="connsiteX14" fmla="*/ 462463 w 570592"/>
                <a:gd name="connsiteY14" fmla="*/ 362283 h 606792"/>
                <a:gd name="connsiteX15" fmla="*/ 107993 w 570592"/>
                <a:gd name="connsiteY15" fmla="*/ 362283 h 606792"/>
                <a:gd name="connsiteX16" fmla="*/ 129500 w 570592"/>
                <a:gd name="connsiteY16" fmla="*/ 374634 h 606792"/>
                <a:gd name="connsiteX17" fmla="*/ 131991 w 570592"/>
                <a:gd name="connsiteY17" fmla="*/ 393386 h 606792"/>
                <a:gd name="connsiteX18" fmla="*/ 120445 w 570592"/>
                <a:gd name="connsiteY18" fmla="*/ 408449 h 606792"/>
                <a:gd name="connsiteX19" fmla="*/ 72147 w 570592"/>
                <a:gd name="connsiteY19" fmla="*/ 436238 h 606792"/>
                <a:gd name="connsiteX20" fmla="*/ 59696 w 570592"/>
                <a:gd name="connsiteY20" fmla="*/ 439552 h 606792"/>
                <a:gd name="connsiteX21" fmla="*/ 38264 w 570592"/>
                <a:gd name="connsiteY21" fmla="*/ 427201 h 606792"/>
                <a:gd name="connsiteX22" fmla="*/ 47320 w 570592"/>
                <a:gd name="connsiteY22" fmla="*/ 393462 h 606792"/>
                <a:gd name="connsiteX23" fmla="*/ 95617 w 570592"/>
                <a:gd name="connsiteY23" fmla="*/ 365672 h 606792"/>
                <a:gd name="connsiteX24" fmla="*/ 107993 w 570592"/>
                <a:gd name="connsiteY24" fmla="*/ 362283 h 606792"/>
                <a:gd name="connsiteX25" fmla="*/ 489992 w 570592"/>
                <a:gd name="connsiteY25" fmla="*/ 260034 h 606792"/>
                <a:gd name="connsiteX26" fmla="*/ 545838 w 570592"/>
                <a:gd name="connsiteY26" fmla="*/ 260034 h 606792"/>
                <a:gd name="connsiteX27" fmla="*/ 570592 w 570592"/>
                <a:gd name="connsiteY27" fmla="*/ 284840 h 606792"/>
                <a:gd name="connsiteX28" fmla="*/ 545838 w 570592"/>
                <a:gd name="connsiteY28" fmla="*/ 309571 h 606792"/>
                <a:gd name="connsiteX29" fmla="*/ 489992 w 570592"/>
                <a:gd name="connsiteY29" fmla="*/ 309571 h 606792"/>
                <a:gd name="connsiteX30" fmla="*/ 465238 w 570592"/>
                <a:gd name="connsiteY30" fmla="*/ 284840 h 606792"/>
                <a:gd name="connsiteX31" fmla="*/ 489992 w 570592"/>
                <a:gd name="connsiteY31" fmla="*/ 260034 h 606792"/>
                <a:gd name="connsiteX32" fmla="*/ 24829 w 570592"/>
                <a:gd name="connsiteY32" fmla="*/ 260034 h 606792"/>
                <a:gd name="connsiteX33" fmla="*/ 80600 w 570592"/>
                <a:gd name="connsiteY33" fmla="*/ 260034 h 606792"/>
                <a:gd name="connsiteX34" fmla="*/ 105354 w 570592"/>
                <a:gd name="connsiteY34" fmla="*/ 284840 h 606792"/>
                <a:gd name="connsiteX35" fmla="*/ 80600 w 570592"/>
                <a:gd name="connsiteY35" fmla="*/ 309571 h 606792"/>
                <a:gd name="connsiteX36" fmla="*/ 24829 w 570592"/>
                <a:gd name="connsiteY36" fmla="*/ 309571 h 606792"/>
                <a:gd name="connsiteX37" fmla="*/ 0 w 570592"/>
                <a:gd name="connsiteY37" fmla="*/ 284840 h 606792"/>
                <a:gd name="connsiteX38" fmla="*/ 24829 w 570592"/>
                <a:gd name="connsiteY38" fmla="*/ 260034 h 606792"/>
                <a:gd name="connsiteX39" fmla="*/ 285185 w 570592"/>
                <a:gd name="connsiteY39" fmla="*/ 185305 h 606792"/>
                <a:gd name="connsiteX40" fmla="*/ 325864 w 570592"/>
                <a:gd name="connsiteY40" fmla="*/ 185305 h 606792"/>
                <a:gd name="connsiteX41" fmla="*/ 331902 w 570592"/>
                <a:gd name="connsiteY41" fmla="*/ 193972 h 606792"/>
                <a:gd name="connsiteX42" fmla="*/ 308506 w 570592"/>
                <a:gd name="connsiteY42" fmla="*/ 257959 h 606792"/>
                <a:gd name="connsiteX43" fmla="*/ 314543 w 570592"/>
                <a:gd name="connsiteY43" fmla="*/ 266626 h 606792"/>
                <a:gd name="connsiteX44" fmla="*/ 328959 w 570592"/>
                <a:gd name="connsiteY44" fmla="*/ 266626 h 606792"/>
                <a:gd name="connsiteX45" fmla="*/ 332657 w 570592"/>
                <a:gd name="connsiteY45" fmla="*/ 274012 h 606792"/>
                <a:gd name="connsiteX46" fmla="*/ 253487 w 570592"/>
                <a:gd name="connsiteY46" fmla="*/ 378395 h 606792"/>
                <a:gd name="connsiteX47" fmla="*/ 249109 w 570592"/>
                <a:gd name="connsiteY47" fmla="*/ 376586 h 606792"/>
                <a:gd name="connsiteX48" fmla="*/ 257336 w 570592"/>
                <a:gd name="connsiteY48" fmla="*/ 313580 h 606792"/>
                <a:gd name="connsiteX49" fmla="*/ 249260 w 570592"/>
                <a:gd name="connsiteY49" fmla="*/ 304385 h 606792"/>
                <a:gd name="connsiteX50" fmla="*/ 241562 w 570592"/>
                <a:gd name="connsiteY50" fmla="*/ 304385 h 606792"/>
                <a:gd name="connsiteX51" fmla="*/ 235524 w 570592"/>
                <a:gd name="connsiteY51" fmla="*/ 295718 h 606792"/>
                <a:gd name="connsiteX52" fmla="*/ 272732 w 570592"/>
                <a:gd name="connsiteY52" fmla="*/ 193972 h 606792"/>
                <a:gd name="connsiteX53" fmla="*/ 285185 w 570592"/>
                <a:gd name="connsiteY53" fmla="*/ 185305 h 606792"/>
                <a:gd name="connsiteX54" fmla="*/ 285293 w 570592"/>
                <a:gd name="connsiteY54" fmla="*/ 160925 h 606792"/>
                <a:gd name="connsiteX55" fmla="*/ 161215 w 570592"/>
                <a:gd name="connsiteY55" fmla="*/ 284882 h 606792"/>
                <a:gd name="connsiteX56" fmla="*/ 230273 w 570592"/>
                <a:gd name="connsiteY56" fmla="*/ 395199 h 606792"/>
                <a:gd name="connsiteX57" fmla="*/ 250877 w 570592"/>
                <a:gd name="connsiteY57" fmla="*/ 405447 h 606792"/>
                <a:gd name="connsiteX58" fmla="*/ 254274 w 570592"/>
                <a:gd name="connsiteY58" fmla="*/ 407105 h 606792"/>
                <a:gd name="connsiteX59" fmla="*/ 254274 w 570592"/>
                <a:gd name="connsiteY59" fmla="*/ 410948 h 606792"/>
                <a:gd name="connsiteX60" fmla="*/ 254274 w 570592"/>
                <a:gd name="connsiteY60" fmla="*/ 445912 h 606792"/>
                <a:gd name="connsiteX61" fmla="*/ 316388 w 570592"/>
                <a:gd name="connsiteY61" fmla="*/ 445912 h 606792"/>
                <a:gd name="connsiteX62" fmla="*/ 316388 w 570592"/>
                <a:gd name="connsiteY62" fmla="*/ 410948 h 606792"/>
                <a:gd name="connsiteX63" fmla="*/ 316388 w 570592"/>
                <a:gd name="connsiteY63" fmla="*/ 407105 h 606792"/>
                <a:gd name="connsiteX64" fmla="*/ 319785 w 570592"/>
                <a:gd name="connsiteY64" fmla="*/ 405447 h 606792"/>
                <a:gd name="connsiteX65" fmla="*/ 340313 w 570592"/>
                <a:gd name="connsiteY65" fmla="*/ 395199 h 606792"/>
                <a:gd name="connsiteX66" fmla="*/ 409371 w 570592"/>
                <a:gd name="connsiteY66" fmla="*/ 284882 h 606792"/>
                <a:gd name="connsiteX67" fmla="*/ 285293 w 570592"/>
                <a:gd name="connsiteY67" fmla="*/ 160925 h 606792"/>
                <a:gd name="connsiteX68" fmla="*/ 510845 w 570592"/>
                <a:gd name="connsiteY68" fmla="*/ 130052 h 606792"/>
                <a:gd name="connsiteX69" fmla="*/ 532282 w 570592"/>
                <a:gd name="connsiteY69" fmla="*/ 142414 h 606792"/>
                <a:gd name="connsiteX70" fmla="*/ 534773 w 570592"/>
                <a:gd name="connsiteY70" fmla="*/ 161184 h 606792"/>
                <a:gd name="connsiteX71" fmla="*/ 523224 w 570592"/>
                <a:gd name="connsiteY71" fmla="*/ 176185 h 606792"/>
                <a:gd name="connsiteX72" fmla="*/ 474839 w 570592"/>
                <a:gd name="connsiteY72" fmla="*/ 204075 h 606792"/>
                <a:gd name="connsiteX73" fmla="*/ 462460 w 570592"/>
                <a:gd name="connsiteY73" fmla="*/ 207392 h 606792"/>
                <a:gd name="connsiteX74" fmla="*/ 441098 w 570592"/>
                <a:gd name="connsiteY74" fmla="*/ 195030 h 606792"/>
                <a:gd name="connsiteX75" fmla="*/ 438532 w 570592"/>
                <a:gd name="connsiteY75" fmla="*/ 176260 h 606792"/>
                <a:gd name="connsiteX76" fmla="*/ 450081 w 570592"/>
                <a:gd name="connsiteY76" fmla="*/ 161259 h 606792"/>
                <a:gd name="connsiteX77" fmla="*/ 498541 w 570592"/>
                <a:gd name="connsiteY77" fmla="*/ 133293 h 606792"/>
                <a:gd name="connsiteX78" fmla="*/ 510845 w 570592"/>
                <a:gd name="connsiteY78" fmla="*/ 130052 h 606792"/>
                <a:gd name="connsiteX79" fmla="*/ 59770 w 570592"/>
                <a:gd name="connsiteY79" fmla="*/ 129981 h 606792"/>
                <a:gd name="connsiteX80" fmla="*/ 72070 w 570592"/>
                <a:gd name="connsiteY80" fmla="*/ 133297 h 606792"/>
                <a:gd name="connsiteX81" fmla="*/ 120440 w 570592"/>
                <a:gd name="connsiteY81" fmla="*/ 161262 h 606792"/>
                <a:gd name="connsiteX82" fmla="*/ 132061 w 570592"/>
                <a:gd name="connsiteY82" fmla="*/ 176261 h 606792"/>
                <a:gd name="connsiteX83" fmla="*/ 129571 w 570592"/>
                <a:gd name="connsiteY83" fmla="*/ 195030 h 606792"/>
                <a:gd name="connsiteX84" fmla="*/ 108064 w 570592"/>
                <a:gd name="connsiteY84" fmla="*/ 207391 h 606792"/>
                <a:gd name="connsiteX85" fmla="*/ 95689 w 570592"/>
                <a:gd name="connsiteY85" fmla="*/ 204075 h 606792"/>
                <a:gd name="connsiteX86" fmla="*/ 47319 w 570592"/>
                <a:gd name="connsiteY86" fmla="*/ 176186 h 606792"/>
                <a:gd name="connsiteX87" fmla="*/ 38263 w 570592"/>
                <a:gd name="connsiteY87" fmla="*/ 142418 h 606792"/>
                <a:gd name="connsiteX88" fmla="*/ 59770 w 570592"/>
                <a:gd name="connsiteY88" fmla="*/ 129981 h 606792"/>
                <a:gd name="connsiteX89" fmla="*/ 285293 w 570592"/>
                <a:gd name="connsiteY89" fmla="*/ 111493 h 606792"/>
                <a:gd name="connsiteX90" fmla="*/ 458957 w 570592"/>
                <a:gd name="connsiteY90" fmla="*/ 284882 h 606792"/>
                <a:gd name="connsiteX91" fmla="*/ 365899 w 570592"/>
                <a:gd name="connsiteY91" fmla="*/ 437623 h 606792"/>
                <a:gd name="connsiteX92" fmla="*/ 365899 w 570592"/>
                <a:gd name="connsiteY92" fmla="*/ 526390 h 606792"/>
                <a:gd name="connsiteX93" fmla="*/ 328313 w 570592"/>
                <a:gd name="connsiteY93" fmla="*/ 569266 h 606792"/>
                <a:gd name="connsiteX94" fmla="*/ 285293 w 570592"/>
                <a:gd name="connsiteY94" fmla="*/ 606792 h 606792"/>
                <a:gd name="connsiteX95" fmla="*/ 242349 w 570592"/>
                <a:gd name="connsiteY95" fmla="*/ 569266 h 606792"/>
                <a:gd name="connsiteX96" fmla="*/ 204688 w 570592"/>
                <a:gd name="connsiteY96" fmla="*/ 526314 h 606792"/>
                <a:gd name="connsiteX97" fmla="*/ 204688 w 570592"/>
                <a:gd name="connsiteY97" fmla="*/ 437623 h 606792"/>
                <a:gd name="connsiteX98" fmla="*/ 111705 w 570592"/>
                <a:gd name="connsiteY98" fmla="*/ 284882 h 606792"/>
                <a:gd name="connsiteX99" fmla="*/ 285293 w 570592"/>
                <a:gd name="connsiteY99" fmla="*/ 111493 h 606792"/>
                <a:gd name="connsiteX100" fmla="*/ 415515 w 570592"/>
                <a:gd name="connsiteY100" fmla="*/ 34859 h 606792"/>
                <a:gd name="connsiteX101" fmla="*/ 427892 w 570592"/>
                <a:gd name="connsiteY101" fmla="*/ 38099 h 606792"/>
                <a:gd name="connsiteX102" fmla="*/ 439439 w 570592"/>
                <a:gd name="connsiteY102" fmla="*/ 53171 h 606792"/>
                <a:gd name="connsiteX103" fmla="*/ 436949 w 570592"/>
                <a:gd name="connsiteY103" fmla="*/ 71859 h 606792"/>
                <a:gd name="connsiteX104" fmla="*/ 409024 w 570592"/>
                <a:gd name="connsiteY104" fmla="*/ 120163 h 606792"/>
                <a:gd name="connsiteX105" fmla="*/ 387590 w 570592"/>
                <a:gd name="connsiteY105" fmla="*/ 132522 h 606792"/>
                <a:gd name="connsiteX106" fmla="*/ 375213 w 570592"/>
                <a:gd name="connsiteY106" fmla="*/ 129206 h 606792"/>
                <a:gd name="connsiteX107" fmla="*/ 363666 w 570592"/>
                <a:gd name="connsiteY107" fmla="*/ 114210 h 606792"/>
                <a:gd name="connsiteX108" fmla="*/ 366156 w 570592"/>
                <a:gd name="connsiteY108" fmla="*/ 95446 h 606792"/>
                <a:gd name="connsiteX109" fmla="*/ 394081 w 570592"/>
                <a:gd name="connsiteY109" fmla="*/ 47142 h 606792"/>
                <a:gd name="connsiteX110" fmla="*/ 415515 w 570592"/>
                <a:gd name="connsiteY110" fmla="*/ 34859 h 606792"/>
                <a:gd name="connsiteX111" fmla="*/ 155005 w 570592"/>
                <a:gd name="connsiteY111" fmla="*/ 34789 h 606792"/>
                <a:gd name="connsiteX112" fmla="*/ 176517 w 570592"/>
                <a:gd name="connsiteY112" fmla="*/ 47148 h 606792"/>
                <a:gd name="connsiteX113" fmla="*/ 204370 w 570592"/>
                <a:gd name="connsiteY113" fmla="*/ 95376 h 606792"/>
                <a:gd name="connsiteX114" fmla="*/ 206860 w 570592"/>
                <a:gd name="connsiteY114" fmla="*/ 114140 h 606792"/>
                <a:gd name="connsiteX115" fmla="*/ 195236 w 570592"/>
                <a:gd name="connsiteY115" fmla="*/ 129136 h 606792"/>
                <a:gd name="connsiteX116" fmla="*/ 182933 w 570592"/>
                <a:gd name="connsiteY116" fmla="*/ 132452 h 606792"/>
                <a:gd name="connsiteX117" fmla="*/ 161421 w 570592"/>
                <a:gd name="connsiteY117" fmla="*/ 120093 h 606792"/>
                <a:gd name="connsiteX118" fmla="*/ 133568 w 570592"/>
                <a:gd name="connsiteY118" fmla="*/ 71865 h 606792"/>
                <a:gd name="connsiteX119" fmla="*/ 131078 w 570592"/>
                <a:gd name="connsiteY119" fmla="*/ 53176 h 606792"/>
                <a:gd name="connsiteX120" fmla="*/ 142626 w 570592"/>
                <a:gd name="connsiteY120" fmla="*/ 38180 h 606792"/>
                <a:gd name="connsiteX121" fmla="*/ 155005 w 570592"/>
                <a:gd name="connsiteY121" fmla="*/ 34789 h 606792"/>
                <a:gd name="connsiteX122" fmla="*/ 285297 w 570592"/>
                <a:gd name="connsiteY122" fmla="*/ 0 h 606792"/>
                <a:gd name="connsiteX123" fmla="*/ 310065 w 570592"/>
                <a:gd name="connsiteY123" fmla="*/ 24721 h 606792"/>
                <a:gd name="connsiteX124" fmla="*/ 310065 w 570592"/>
                <a:gd name="connsiteY124" fmla="*/ 80492 h 606792"/>
                <a:gd name="connsiteX125" fmla="*/ 285297 w 570592"/>
                <a:gd name="connsiteY125" fmla="*/ 105213 h 606792"/>
                <a:gd name="connsiteX126" fmla="*/ 260528 w 570592"/>
                <a:gd name="connsiteY126" fmla="*/ 80492 h 606792"/>
                <a:gd name="connsiteX127" fmla="*/ 260528 w 570592"/>
                <a:gd name="connsiteY127" fmla="*/ 24721 h 606792"/>
                <a:gd name="connsiteX128" fmla="*/ 285297 w 570592"/>
                <a:gd name="connsiteY128" fmla="*/ 0 h 60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570592" h="606792">
                  <a:moveTo>
                    <a:pt x="254274" y="495344"/>
                  </a:moveTo>
                  <a:lnTo>
                    <a:pt x="254274" y="520211"/>
                  </a:lnTo>
                  <a:lnTo>
                    <a:pt x="316388" y="520211"/>
                  </a:lnTo>
                  <a:lnTo>
                    <a:pt x="316388" y="495344"/>
                  </a:lnTo>
                  <a:close/>
                  <a:moveTo>
                    <a:pt x="462463" y="362283"/>
                  </a:moveTo>
                  <a:cubicBezTo>
                    <a:pt x="466841" y="362283"/>
                    <a:pt x="471068" y="363413"/>
                    <a:pt x="474842" y="365597"/>
                  </a:cubicBezTo>
                  <a:lnTo>
                    <a:pt x="523225" y="393462"/>
                  </a:lnTo>
                  <a:cubicBezTo>
                    <a:pt x="528961" y="396775"/>
                    <a:pt x="533112" y="402122"/>
                    <a:pt x="534773" y="408449"/>
                  </a:cubicBezTo>
                  <a:cubicBezTo>
                    <a:pt x="536509" y="414850"/>
                    <a:pt x="535603" y="421553"/>
                    <a:pt x="532282" y="427201"/>
                  </a:cubicBezTo>
                  <a:cubicBezTo>
                    <a:pt x="527904" y="434883"/>
                    <a:pt x="519677" y="439552"/>
                    <a:pt x="510846" y="439552"/>
                  </a:cubicBezTo>
                  <a:cubicBezTo>
                    <a:pt x="506543" y="439552"/>
                    <a:pt x="502241" y="438422"/>
                    <a:pt x="498467" y="436238"/>
                  </a:cubicBezTo>
                  <a:lnTo>
                    <a:pt x="450084" y="408373"/>
                  </a:lnTo>
                  <a:cubicBezTo>
                    <a:pt x="444348" y="405060"/>
                    <a:pt x="440272" y="399788"/>
                    <a:pt x="438536" y="393386"/>
                  </a:cubicBezTo>
                  <a:cubicBezTo>
                    <a:pt x="436800" y="386985"/>
                    <a:pt x="437706" y="380358"/>
                    <a:pt x="441027" y="374634"/>
                  </a:cubicBezTo>
                  <a:cubicBezTo>
                    <a:pt x="445405" y="367028"/>
                    <a:pt x="453632" y="362283"/>
                    <a:pt x="462463" y="362283"/>
                  </a:cubicBezTo>
                  <a:close/>
                  <a:moveTo>
                    <a:pt x="107993" y="362283"/>
                  </a:moveTo>
                  <a:cubicBezTo>
                    <a:pt x="116822" y="362283"/>
                    <a:pt x="125048" y="367028"/>
                    <a:pt x="129500" y="374634"/>
                  </a:cubicBezTo>
                  <a:cubicBezTo>
                    <a:pt x="132821" y="380358"/>
                    <a:pt x="133651" y="387060"/>
                    <a:pt x="131991" y="393386"/>
                  </a:cubicBezTo>
                  <a:cubicBezTo>
                    <a:pt x="130255" y="399788"/>
                    <a:pt x="126180" y="405135"/>
                    <a:pt x="120445" y="408449"/>
                  </a:cubicBezTo>
                  <a:lnTo>
                    <a:pt x="72147" y="436238"/>
                  </a:lnTo>
                  <a:cubicBezTo>
                    <a:pt x="68374" y="438422"/>
                    <a:pt x="64073" y="439552"/>
                    <a:pt x="59696" y="439552"/>
                  </a:cubicBezTo>
                  <a:cubicBezTo>
                    <a:pt x="50942" y="439552"/>
                    <a:pt x="42716" y="434883"/>
                    <a:pt x="38264" y="427201"/>
                  </a:cubicBezTo>
                  <a:cubicBezTo>
                    <a:pt x="31472" y="415453"/>
                    <a:pt x="35472" y="400315"/>
                    <a:pt x="47320" y="393462"/>
                  </a:cubicBezTo>
                  <a:lnTo>
                    <a:pt x="95617" y="365672"/>
                  </a:lnTo>
                  <a:cubicBezTo>
                    <a:pt x="99390" y="363488"/>
                    <a:pt x="103692" y="362283"/>
                    <a:pt x="107993" y="362283"/>
                  </a:cubicBezTo>
                  <a:close/>
                  <a:moveTo>
                    <a:pt x="489992" y="260034"/>
                  </a:moveTo>
                  <a:lnTo>
                    <a:pt x="545838" y="260034"/>
                  </a:lnTo>
                  <a:cubicBezTo>
                    <a:pt x="559498" y="260034"/>
                    <a:pt x="570592" y="271193"/>
                    <a:pt x="570592" y="284840"/>
                  </a:cubicBezTo>
                  <a:cubicBezTo>
                    <a:pt x="570592" y="298487"/>
                    <a:pt x="559498" y="309571"/>
                    <a:pt x="545838" y="309571"/>
                  </a:cubicBezTo>
                  <a:lnTo>
                    <a:pt x="489992" y="309571"/>
                  </a:lnTo>
                  <a:cubicBezTo>
                    <a:pt x="476332" y="309571"/>
                    <a:pt x="465238" y="298487"/>
                    <a:pt x="465238" y="284840"/>
                  </a:cubicBezTo>
                  <a:cubicBezTo>
                    <a:pt x="465238" y="271193"/>
                    <a:pt x="476332" y="260034"/>
                    <a:pt x="489992" y="260034"/>
                  </a:cubicBezTo>
                  <a:close/>
                  <a:moveTo>
                    <a:pt x="24829" y="260034"/>
                  </a:moveTo>
                  <a:lnTo>
                    <a:pt x="80600" y="260034"/>
                  </a:lnTo>
                  <a:cubicBezTo>
                    <a:pt x="94260" y="260034"/>
                    <a:pt x="105354" y="271193"/>
                    <a:pt x="105354" y="284840"/>
                  </a:cubicBezTo>
                  <a:cubicBezTo>
                    <a:pt x="105354" y="298412"/>
                    <a:pt x="94260" y="309571"/>
                    <a:pt x="80600" y="309571"/>
                  </a:cubicBezTo>
                  <a:lnTo>
                    <a:pt x="24829" y="309571"/>
                  </a:lnTo>
                  <a:cubicBezTo>
                    <a:pt x="11169" y="309571"/>
                    <a:pt x="0" y="298487"/>
                    <a:pt x="0" y="284840"/>
                  </a:cubicBezTo>
                  <a:cubicBezTo>
                    <a:pt x="0" y="271193"/>
                    <a:pt x="11169" y="260034"/>
                    <a:pt x="24829" y="260034"/>
                  </a:cubicBezTo>
                  <a:close/>
                  <a:moveTo>
                    <a:pt x="285185" y="185305"/>
                  </a:moveTo>
                  <a:lnTo>
                    <a:pt x="325864" y="185305"/>
                  </a:lnTo>
                  <a:cubicBezTo>
                    <a:pt x="330996" y="185305"/>
                    <a:pt x="333713" y="189224"/>
                    <a:pt x="331902" y="193972"/>
                  </a:cubicBezTo>
                  <a:lnTo>
                    <a:pt x="308506" y="257959"/>
                  </a:lnTo>
                  <a:cubicBezTo>
                    <a:pt x="306770" y="262782"/>
                    <a:pt x="309487" y="266626"/>
                    <a:pt x="314543" y="266626"/>
                  </a:cubicBezTo>
                  <a:lnTo>
                    <a:pt x="328959" y="266626"/>
                  </a:lnTo>
                  <a:cubicBezTo>
                    <a:pt x="334091" y="266626"/>
                    <a:pt x="335751" y="269942"/>
                    <a:pt x="332657" y="274012"/>
                  </a:cubicBezTo>
                  <a:lnTo>
                    <a:pt x="253487" y="378395"/>
                  </a:lnTo>
                  <a:cubicBezTo>
                    <a:pt x="250392" y="382465"/>
                    <a:pt x="248430" y="381636"/>
                    <a:pt x="249109" y="376586"/>
                  </a:cubicBezTo>
                  <a:lnTo>
                    <a:pt x="257336" y="313580"/>
                  </a:lnTo>
                  <a:cubicBezTo>
                    <a:pt x="258015" y="308530"/>
                    <a:pt x="254392" y="304385"/>
                    <a:pt x="249260" y="304385"/>
                  </a:cubicBezTo>
                  <a:lnTo>
                    <a:pt x="241562" y="304385"/>
                  </a:lnTo>
                  <a:cubicBezTo>
                    <a:pt x="236430" y="304385"/>
                    <a:pt x="233713" y="300541"/>
                    <a:pt x="235524" y="295718"/>
                  </a:cubicBezTo>
                  <a:lnTo>
                    <a:pt x="272732" y="193972"/>
                  </a:lnTo>
                  <a:cubicBezTo>
                    <a:pt x="274543" y="189224"/>
                    <a:pt x="280053" y="185305"/>
                    <a:pt x="285185" y="185305"/>
                  </a:cubicBezTo>
                  <a:close/>
                  <a:moveTo>
                    <a:pt x="285293" y="160925"/>
                  </a:moveTo>
                  <a:cubicBezTo>
                    <a:pt x="216915" y="160925"/>
                    <a:pt x="161215" y="216536"/>
                    <a:pt x="161215" y="284882"/>
                  </a:cubicBezTo>
                  <a:cubicBezTo>
                    <a:pt x="161215" y="331601"/>
                    <a:pt x="187706" y="373874"/>
                    <a:pt x="230273" y="395199"/>
                  </a:cubicBezTo>
                  <a:lnTo>
                    <a:pt x="250877" y="405447"/>
                  </a:lnTo>
                  <a:lnTo>
                    <a:pt x="254274" y="407105"/>
                  </a:lnTo>
                  <a:lnTo>
                    <a:pt x="254274" y="410948"/>
                  </a:lnTo>
                  <a:lnTo>
                    <a:pt x="254274" y="445912"/>
                  </a:lnTo>
                  <a:lnTo>
                    <a:pt x="316388" y="445912"/>
                  </a:lnTo>
                  <a:lnTo>
                    <a:pt x="316388" y="410948"/>
                  </a:lnTo>
                  <a:lnTo>
                    <a:pt x="316388" y="407105"/>
                  </a:lnTo>
                  <a:lnTo>
                    <a:pt x="319785" y="405447"/>
                  </a:lnTo>
                  <a:lnTo>
                    <a:pt x="340313" y="395199"/>
                  </a:lnTo>
                  <a:cubicBezTo>
                    <a:pt x="382956" y="373874"/>
                    <a:pt x="409371" y="331601"/>
                    <a:pt x="409371" y="284882"/>
                  </a:cubicBezTo>
                  <a:cubicBezTo>
                    <a:pt x="409371" y="216536"/>
                    <a:pt x="353747" y="160925"/>
                    <a:pt x="285293" y="160925"/>
                  </a:cubicBezTo>
                  <a:close/>
                  <a:moveTo>
                    <a:pt x="510845" y="130052"/>
                  </a:moveTo>
                  <a:cubicBezTo>
                    <a:pt x="519752" y="130052"/>
                    <a:pt x="527979" y="134801"/>
                    <a:pt x="532282" y="142414"/>
                  </a:cubicBezTo>
                  <a:cubicBezTo>
                    <a:pt x="535603" y="148143"/>
                    <a:pt x="536509" y="154777"/>
                    <a:pt x="534773" y="161184"/>
                  </a:cubicBezTo>
                  <a:cubicBezTo>
                    <a:pt x="533112" y="167516"/>
                    <a:pt x="528961" y="172868"/>
                    <a:pt x="523224" y="176185"/>
                  </a:cubicBezTo>
                  <a:lnTo>
                    <a:pt x="474839" y="204075"/>
                  </a:lnTo>
                  <a:cubicBezTo>
                    <a:pt x="471065" y="206261"/>
                    <a:pt x="466762" y="207392"/>
                    <a:pt x="462460" y="207392"/>
                  </a:cubicBezTo>
                  <a:cubicBezTo>
                    <a:pt x="453628" y="207392"/>
                    <a:pt x="445401" y="202643"/>
                    <a:pt x="441098" y="195030"/>
                  </a:cubicBezTo>
                  <a:cubicBezTo>
                    <a:pt x="437777" y="189301"/>
                    <a:pt x="436871" y="182667"/>
                    <a:pt x="438532" y="176260"/>
                  </a:cubicBezTo>
                  <a:cubicBezTo>
                    <a:pt x="440268" y="169853"/>
                    <a:pt x="444419" y="164501"/>
                    <a:pt x="450081" y="161259"/>
                  </a:cubicBezTo>
                  <a:lnTo>
                    <a:pt x="498541" y="133293"/>
                  </a:lnTo>
                  <a:cubicBezTo>
                    <a:pt x="502315" y="131183"/>
                    <a:pt x="506542" y="130052"/>
                    <a:pt x="510845" y="130052"/>
                  </a:cubicBezTo>
                  <a:close/>
                  <a:moveTo>
                    <a:pt x="59770" y="129981"/>
                  </a:moveTo>
                  <a:cubicBezTo>
                    <a:pt x="64071" y="129981"/>
                    <a:pt x="68297" y="131187"/>
                    <a:pt x="72070" y="133297"/>
                  </a:cubicBezTo>
                  <a:lnTo>
                    <a:pt x="120440" y="161262"/>
                  </a:lnTo>
                  <a:cubicBezTo>
                    <a:pt x="126175" y="164578"/>
                    <a:pt x="130325" y="169854"/>
                    <a:pt x="132061" y="176261"/>
                  </a:cubicBezTo>
                  <a:cubicBezTo>
                    <a:pt x="133721" y="182668"/>
                    <a:pt x="132891" y="189301"/>
                    <a:pt x="129571" y="195030"/>
                  </a:cubicBezTo>
                  <a:cubicBezTo>
                    <a:pt x="125119" y="202642"/>
                    <a:pt x="116893" y="207391"/>
                    <a:pt x="108064" y="207391"/>
                  </a:cubicBezTo>
                  <a:cubicBezTo>
                    <a:pt x="103763" y="207391"/>
                    <a:pt x="99462" y="206260"/>
                    <a:pt x="95689" y="204075"/>
                  </a:cubicBezTo>
                  <a:lnTo>
                    <a:pt x="47319" y="176186"/>
                  </a:lnTo>
                  <a:cubicBezTo>
                    <a:pt x="35547" y="169327"/>
                    <a:pt x="31472" y="154176"/>
                    <a:pt x="38263" y="142418"/>
                  </a:cubicBezTo>
                  <a:cubicBezTo>
                    <a:pt x="42640" y="134730"/>
                    <a:pt x="50865" y="129981"/>
                    <a:pt x="59770" y="129981"/>
                  </a:cubicBezTo>
                  <a:close/>
                  <a:moveTo>
                    <a:pt x="285293" y="111493"/>
                  </a:moveTo>
                  <a:cubicBezTo>
                    <a:pt x="381069" y="111493"/>
                    <a:pt x="458957" y="189258"/>
                    <a:pt x="458957" y="284882"/>
                  </a:cubicBezTo>
                  <a:cubicBezTo>
                    <a:pt x="458957" y="349233"/>
                    <a:pt x="423409" y="407406"/>
                    <a:pt x="365899" y="437623"/>
                  </a:cubicBezTo>
                  <a:lnTo>
                    <a:pt x="365899" y="526390"/>
                  </a:lnTo>
                  <a:cubicBezTo>
                    <a:pt x="365899" y="548242"/>
                    <a:pt x="349521" y="566478"/>
                    <a:pt x="328313" y="569266"/>
                  </a:cubicBezTo>
                  <a:cubicBezTo>
                    <a:pt x="325445" y="590440"/>
                    <a:pt x="307256" y="606792"/>
                    <a:pt x="285293" y="606792"/>
                  </a:cubicBezTo>
                  <a:cubicBezTo>
                    <a:pt x="263331" y="606792"/>
                    <a:pt x="245142" y="590440"/>
                    <a:pt x="242349" y="569266"/>
                  </a:cubicBezTo>
                  <a:cubicBezTo>
                    <a:pt x="221141" y="566478"/>
                    <a:pt x="204688" y="548242"/>
                    <a:pt x="204688" y="526314"/>
                  </a:cubicBezTo>
                  <a:lnTo>
                    <a:pt x="204688" y="437623"/>
                  </a:lnTo>
                  <a:cubicBezTo>
                    <a:pt x="147253" y="407406"/>
                    <a:pt x="111705" y="349233"/>
                    <a:pt x="111705" y="284882"/>
                  </a:cubicBezTo>
                  <a:cubicBezTo>
                    <a:pt x="111705" y="189258"/>
                    <a:pt x="189593" y="111493"/>
                    <a:pt x="285293" y="111493"/>
                  </a:cubicBezTo>
                  <a:close/>
                  <a:moveTo>
                    <a:pt x="415515" y="34859"/>
                  </a:moveTo>
                  <a:cubicBezTo>
                    <a:pt x="419817" y="34859"/>
                    <a:pt x="424118" y="35989"/>
                    <a:pt x="427892" y="38099"/>
                  </a:cubicBezTo>
                  <a:cubicBezTo>
                    <a:pt x="433628" y="41415"/>
                    <a:pt x="437703" y="46765"/>
                    <a:pt x="439439" y="53171"/>
                  </a:cubicBezTo>
                  <a:cubicBezTo>
                    <a:pt x="441175" y="59576"/>
                    <a:pt x="440269" y="66208"/>
                    <a:pt x="436949" y="71859"/>
                  </a:cubicBezTo>
                  <a:lnTo>
                    <a:pt x="409024" y="120163"/>
                  </a:lnTo>
                  <a:cubicBezTo>
                    <a:pt x="404647" y="127774"/>
                    <a:pt x="396420" y="132522"/>
                    <a:pt x="387590" y="132522"/>
                  </a:cubicBezTo>
                  <a:cubicBezTo>
                    <a:pt x="383213" y="132522"/>
                    <a:pt x="378987" y="131392"/>
                    <a:pt x="375213" y="129206"/>
                  </a:cubicBezTo>
                  <a:cubicBezTo>
                    <a:pt x="369477" y="125966"/>
                    <a:pt x="365402" y="120616"/>
                    <a:pt x="363666" y="114210"/>
                  </a:cubicBezTo>
                  <a:cubicBezTo>
                    <a:pt x="361930" y="107805"/>
                    <a:pt x="362836" y="101173"/>
                    <a:pt x="366156" y="95446"/>
                  </a:cubicBezTo>
                  <a:lnTo>
                    <a:pt x="394081" y="47142"/>
                  </a:lnTo>
                  <a:cubicBezTo>
                    <a:pt x="398458" y="39607"/>
                    <a:pt x="406685" y="34859"/>
                    <a:pt x="415515" y="34859"/>
                  </a:cubicBezTo>
                  <a:close/>
                  <a:moveTo>
                    <a:pt x="155005" y="34789"/>
                  </a:moveTo>
                  <a:cubicBezTo>
                    <a:pt x="163761" y="34789"/>
                    <a:pt x="171988" y="39537"/>
                    <a:pt x="176517" y="47148"/>
                  </a:cubicBezTo>
                  <a:lnTo>
                    <a:pt x="204370" y="95376"/>
                  </a:lnTo>
                  <a:cubicBezTo>
                    <a:pt x="207691" y="101103"/>
                    <a:pt x="208521" y="107735"/>
                    <a:pt x="206860" y="114140"/>
                  </a:cubicBezTo>
                  <a:cubicBezTo>
                    <a:pt x="205124" y="120546"/>
                    <a:pt x="201048" y="125821"/>
                    <a:pt x="195236" y="129136"/>
                  </a:cubicBezTo>
                  <a:cubicBezTo>
                    <a:pt x="191538" y="131322"/>
                    <a:pt x="187235" y="132452"/>
                    <a:pt x="182933" y="132452"/>
                  </a:cubicBezTo>
                  <a:cubicBezTo>
                    <a:pt x="174102" y="132452"/>
                    <a:pt x="165874" y="127704"/>
                    <a:pt x="161421" y="120093"/>
                  </a:cubicBezTo>
                  <a:lnTo>
                    <a:pt x="133568" y="71865"/>
                  </a:lnTo>
                  <a:cubicBezTo>
                    <a:pt x="130247" y="66213"/>
                    <a:pt x="129417" y="59506"/>
                    <a:pt x="131078" y="53176"/>
                  </a:cubicBezTo>
                  <a:cubicBezTo>
                    <a:pt x="132814" y="46771"/>
                    <a:pt x="136890" y="41420"/>
                    <a:pt x="142626" y="38180"/>
                  </a:cubicBezTo>
                  <a:cubicBezTo>
                    <a:pt x="146400" y="35995"/>
                    <a:pt x="150627" y="34789"/>
                    <a:pt x="155005" y="34789"/>
                  </a:cubicBezTo>
                  <a:close/>
                  <a:moveTo>
                    <a:pt x="285297" y="0"/>
                  </a:moveTo>
                  <a:cubicBezTo>
                    <a:pt x="298964" y="0"/>
                    <a:pt x="310065" y="11079"/>
                    <a:pt x="310065" y="24721"/>
                  </a:cubicBezTo>
                  <a:lnTo>
                    <a:pt x="310065" y="80492"/>
                  </a:lnTo>
                  <a:cubicBezTo>
                    <a:pt x="310065" y="94134"/>
                    <a:pt x="298964" y="105213"/>
                    <a:pt x="285297" y="105213"/>
                  </a:cubicBezTo>
                  <a:cubicBezTo>
                    <a:pt x="271629" y="105213"/>
                    <a:pt x="260528" y="94134"/>
                    <a:pt x="260528" y="80492"/>
                  </a:cubicBezTo>
                  <a:lnTo>
                    <a:pt x="260528" y="24721"/>
                  </a:lnTo>
                  <a:cubicBezTo>
                    <a:pt x="260528" y="11079"/>
                    <a:pt x="271629" y="0"/>
                    <a:pt x="285297" y="0"/>
                  </a:cubicBezTo>
                  <a:close/>
                </a:path>
              </a:pathLst>
            </a:custGeom>
            <a:solidFill>
              <a:schemeClr val="tx1">
                <a:lumMod val="50000"/>
                <a:lumOff val="50000"/>
              </a:schemeClr>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8" name="标题 1"/>
          <p:cNvSpPr txBox="1">
            <a:spLocks/>
          </p:cNvSpPr>
          <p:nvPr/>
        </p:nvSpPr>
        <p:spPr>
          <a:xfrm>
            <a:off x="4553370" y="306162"/>
            <a:ext cx="3079064" cy="6344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zh-CN" sz="2400" dirty="0"/>
              <a:t>普通多元回归</a:t>
            </a:r>
            <a:r>
              <a:rPr lang="zh-CN" altLang="zh-CN" sz="2400" dirty="0" smtClean="0"/>
              <a:t>模型</a:t>
            </a:r>
            <a:r>
              <a:rPr lang="zh-CN" altLang="en-US" sz="2400" dirty="0" smtClean="0"/>
              <a:t>的问题</a:t>
            </a:r>
            <a:endParaRPr lang="zh-CN" altLang="en-US" sz="2400" dirty="0">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no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20" name="标题 1"/>
          <p:cNvSpPr txBox="1">
            <a:spLocks/>
          </p:cNvSpPr>
          <p:nvPr/>
        </p:nvSpPr>
        <p:spPr>
          <a:xfrm>
            <a:off x="163773" y="13648"/>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广义线性模型</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30657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956603" y="852899"/>
            <a:ext cx="5162843" cy="537908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19446" y="-225083"/>
            <a:ext cx="5134708" cy="74840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1374010" y="2136525"/>
            <a:ext cx="3416320" cy="369332"/>
          </a:xfrm>
          <a:prstGeom prst="rect">
            <a:avLst/>
          </a:prstGeom>
        </p:spPr>
        <p:txBody>
          <a:bodyPr wrap="none">
            <a:spAutoFit/>
          </a:bodyPr>
          <a:lstStyle/>
          <a:p>
            <a:r>
              <a:rPr lang="zh-CN" altLang="zh-CN" dirty="0">
                <a:latin typeface="+mn-ea"/>
                <a:cs typeface="Times New Roman" panose="02020603050405020304" pitchFamily="18" charset="0"/>
              </a:rPr>
              <a:t>指数分布</a:t>
            </a:r>
            <a:r>
              <a:rPr lang="zh-CN" altLang="zh-CN" dirty="0" smtClean="0">
                <a:latin typeface="+mn-ea"/>
                <a:cs typeface="Times New Roman" panose="02020603050405020304" pitchFamily="18" charset="0"/>
              </a:rPr>
              <a:t>族的</a:t>
            </a:r>
            <a:r>
              <a:rPr lang="zh-CN" altLang="zh-CN" dirty="0">
                <a:latin typeface="+mn-ea"/>
                <a:cs typeface="Times New Roman" panose="02020603050405020304" pitchFamily="18" charset="0"/>
              </a:rPr>
              <a:t>概率分布形式如下</a:t>
            </a:r>
            <a:endParaRPr lang="zh-CN" altLang="en-US" dirty="0">
              <a:latin typeface="+mn-ea"/>
            </a:endParaRPr>
          </a:p>
        </p:txBody>
      </p:sp>
      <p:pic>
        <p:nvPicPr>
          <p:cNvPr id="45" name="图片 4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86317" y="2498992"/>
            <a:ext cx="4023068" cy="935091"/>
          </a:xfrm>
          <a:prstGeom prst="rect">
            <a:avLst/>
          </a:prstGeom>
          <a:noFill/>
          <a:ln>
            <a:noFill/>
          </a:ln>
        </p:spPr>
      </p:pic>
      <p:pic>
        <p:nvPicPr>
          <p:cNvPr id="46" name="图片 4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5575" y="3734369"/>
            <a:ext cx="268571" cy="393682"/>
          </a:xfrm>
          <a:prstGeom prst="rect">
            <a:avLst/>
          </a:prstGeom>
          <a:noFill/>
          <a:ln>
            <a:noFill/>
          </a:ln>
        </p:spPr>
      </p:pic>
      <p:sp>
        <p:nvSpPr>
          <p:cNvPr id="2" name="矩形 1"/>
          <p:cNvSpPr/>
          <p:nvPr/>
        </p:nvSpPr>
        <p:spPr>
          <a:xfrm>
            <a:off x="1714146" y="3734369"/>
            <a:ext cx="1677062" cy="369332"/>
          </a:xfrm>
          <a:prstGeom prst="rect">
            <a:avLst/>
          </a:prstGeom>
        </p:spPr>
        <p:txBody>
          <a:bodyPr wrap="none">
            <a:spAutoFit/>
          </a:bodyPr>
          <a:lstStyle/>
          <a:p>
            <a:r>
              <a:rPr lang="en-US" altLang="zh-CN" dirty="0" smtClean="0">
                <a:latin typeface="+mn-ea"/>
                <a:cs typeface="Times New Roman" panose="02020603050405020304" pitchFamily="18" charset="0"/>
              </a:rPr>
              <a:t>—— </a:t>
            </a:r>
            <a:r>
              <a:rPr lang="zh-CN" altLang="zh-CN" dirty="0" smtClean="0">
                <a:latin typeface="+mn-ea"/>
                <a:cs typeface="Times New Roman" panose="02020603050405020304" pitchFamily="18" charset="0"/>
              </a:rPr>
              <a:t>自然</a:t>
            </a:r>
            <a:r>
              <a:rPr lang="zh-CN" altLang="zh-CN" dirty="0">
                <a:latin typeface="+mn-ea"/>
                <a:cs typeface="Times New Roman" panose="02020603050405020304" pitchFamily="18" charset="0"/>
              </a:rPr>
              <a:t>参数</a:t>
            </a:r>
            <a:endParaRPr lang="zh-CN" altLang="en-US" dirty="0">
              <a:latin typeface="+mn-ea"/>
            </a:endParaRPr>
          </a:p>
        </p:txBody>
      </p:sp>
      <p:pic>
        <p:nvPicPr>
          <p:cNvPr id="47" name="图片 46"/>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74010" y="4271722"/>
            <a:ext cx="411700" cy="411700"/>
          </a:xfrm>
          <a:prstGeom prst="rect">
            <a:avLst/>
          </a:prstGeom>
          <a:noFill/>
          <a:ln>
            <a:noFill/>
          </a:ln>
        </p:spPr>
      </p:pic>
      <p:sp>
        <p:nvSpPr>
          <p:cNvPr id="49" name="矩形 48"/>
          <p:cNvSpPr/>
          <p:nvPr/>
        </p:nvSpPr>
        <p:spPr>
          <a:xfrm>
            <a:off x="1714146" y="4274638"/>
            <a:ext cx="1215397" cy="369332"/>
          </a:xfrm>
          <a:prstGeom prst="rect">
            <a:avLst/>
          </a:prstGeom>
        </p:spPr>
        <p:txBody>
          <a:bodyPr wrap="none">
            <a:spAutoFit/>
          </a:bodyPr>
          <a:lstStyle/>
          <a:p>
            <a:r>
              <a:rPr lang="en-US" altLang="zh-CN" dirty="0" smtClean="0">
                <a:latin typeface="+mn-ea"/>
                <a:cs typeface="Times New Roman" panose="02020603050405020304" pitchFamily="18" charset="0"/>
              </a:rPr>
              <a:t>—— </a:t>
            </a:r>
            <a:r>
              <a:rPr lang="zh-CN" altLang="zh-CN" dirty="0" smtClean="0"/>
              <a:t>均值</a:t>
            </a:r>
            <a:endParaRPr lang="zh-CN" altLang="en-US" dirty="0">
              <a:latin typeface="+mn-ea"/>
            </a:endParaRPr>
          </a:p>
        </p:txBody>
      </p:sp>
      <p:pic>
        <p:nvPicPr>
          <p:cNvPr id="50" name="图片 49"/>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14780" y="4821161"/>
            <a:ext cx="330160" cy="483961"/>
          </a:xfrm>
          <a:prstGeom prst="rect">
            <a:avLst/>
          </a:prstGeom>
          <a:noFill/>
          <a:ln>
            <a:noFill/>
          </a:ln>
        </p:spPr>
      </p:pic>
      <p:sp>
        <p:nvSpPr>
          <p:cNvPr id="51" name="矩形 50"/>
          <p:cNvSpPr/>
          <p:nvPr/>
        </p:nvSpPr>
        <p:spPr>
          <a:xfrm>
            <a:off x="1714146" y="4814907"/>
            <a:ext cx="1677062" cy="369332"/>
          </a:xfrm>
          <a:prstGeom prst="rect">
            <a:avLst/>
          </a:prstGeom>
        </p:spPr>
        <p:txBody>
          <a:bodyPr wrap="none">
            <a:spAutoFit/>
          </a:bodyPr>
          <a:lstStyle/>
          <a:p>
            <a:r>
              <a:rPr lang="en-US" altLang="zh-CN" dirty="0" smtClean="0">
                <a:latin typeface="+mn-ea"/>
                <a:cs typeface="Times New Roman" panose="02020603050405020304" pitchFamily="18" charset="0"/>
              </a:rPr>
              <a:t>—— </a:t>
            </a:r>
            <a:r>
              <a:rPr lang="zh-CN" altLang="zh-CN" dirty="0" smtClean="0"/>
              <a:t>散布</a:t>
            </a:r>
            <a:r>
              <a:rPr lang="zh-CN" altLang="zh-CN" dirty="0"/>
              <a:t>参数</a:t>
            </a:r>
            <a:endParaRPr lang="zh-CN" altLang="en-US" dirty="0">
              <a:latin typeface="+mn-ea"/>
            </a:endParaRPr>
          </a:p>
        </p:txBody>
      </p:sp>
      <p:cxnSp>
        <p:nvCxnSpPr>
          <p:cNvPr id="7" name="肘形连接符 6"/>
          <p:cNvCxnSpPr/>
          <p:nvPr/>
        </p:nvCxnSpPr>
        <p:spPr>
          <a:xfrm>
            <a:off x="3391208" y="4459304"/>
            <a:ext cx="632145" cy="224118"/>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肘形连接符 8"/>
          <p:cNvCxnSpPr>
            <a:stCxn id="51" idx="3"/>
          </p:cNvCxnSpPr>
          <p:nvPr/>
        </p:nvCxnSpPr>
        <p:spPr>
          <a:xfrm flipV="1">
            <a:off x="3391208" y="4683422"/>
            <a:ext cx="632145" cy="31615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4110925" y="4416810"/>
            <a:ext cx="1771562" cy="646331"/>
          </a:xfrm>
          <a:prstGeom prst="rect">
            <a:avLst/>
          </a:prstGeom>
        </p:spPr>
        <p:txBody>
          <a:bodyPr wrap="square">
            <a:spAutoFit/>
          </a:bodyPr>
          <a:lstStyle/>
          <a:p>
            <a:r>
              <a:rPr lang="zh-CN" altLang="en-US" dirty="0" smtClean="0">
                <a:latin typeface="+mn-ea"/>
                <a:cs typeface="Times New Roman" panose="02020603050405020304" pitchFamily="18" charset="0"/>
              </a:rPr>
              <a:t>用来表示因变量</a:t>
            </a:r>
            <a:r>
              <a:rPr lang="zh-CN" altLang="en-US" dirty="0">
                <a:latin typeface="+mn-ea"/>
                <a:cs typeface="Times New Roman" panose="02020603050405020304" pitchFamily="18" charset="0"/>
              </a:rPr>
              <a:t>的分布</a:t>
            </a:r>
            <a:endParaRPr lang="zh-CN" altLang="en-US" dirty="0"/>
          </a:p>
        </p:txBody>
      </p:sp>
      <p:sp>
        <p:nvSpPr>
          <p:cNvPr id="11" name="矩形 10"/>
          <p:cNvSpPr/>
          <p:nvPr/>
        </p:nvSpPr>
        <p:spPr>
          <a:xfrm>
            <a:off x="6963720" y="2065116"/>
            <a:ext cx="3767927" cy="1477328"/>
          </a:xfrm>
          <a:prstGeom prst="rect">
            <a:avLst/>
          </a:prstGeom>
        </p:spPr>
        <p:txBody>
          <a:bodyPr wrap="square">
            <a:spAutoFit/>
          </a:bodyPr>
          <a:lstStyle/>
          <a:p>
            <a:r>
              <a:rPr lang="zh-CN" altLang="zh-CN" dirty="0">
                <a:solidFill>
                  <a:schemeClr val="bg1"/>
                </a:solidFill>
                <a:latin typeface="+mn-ea"/>
                <a:cs typeface="Times New Roman" panose="02020603050405020304" pitchFamily="18" charset="0"/>
              </a:rPr>
              <a:t>每个观测值都有一个自然参数，而所有观测值的散布参数均</a:t>
            </a:r>
            <a:r>
              <a:rPr lang="zh-CN" altLang="zh-CN" dirty="0" smtClean="0">
                <a:solidFill>
                  <a:schemeClr val="bg1"/>
                </a:solidFill>
                <a:latin typeface="+mn-ea"/>
                <a:cs typeface="Times New Roman" panose="02020603050405020304" pitchFamily="18" charset="0"/>
              </a:rPr>
              <a:t>为</a:t>
            </a:r>
            <a:r>
              <a:rPr lang="az-Cyrl-AZ" altLang="zh-CN" dirty="0" smtClean="0">
                <a:solidFill>
                  <a:schemeClr val="bg1"/>
                </a:solidFill>
                <a:latin typeface="+mn-ea"/>
                <a:cs typeface="Times New Roman" panose="02020603050405020304" pitchFamily="18" charset="0"/>
              </a:rPr>
              <a:t>Ф</a:t>
            </a:r>
            <a:r>
              <a:rPr lang="zh-CN" altLang="en-US" dirty="0" smtClean="0">
                <a:solidFill>
                  <a:schemeClr val="bg1"/>
                </a:solidFill>
                <a:latin typeface="+mn-ea"/>
                <a:cs typeface="Times New Roman" panose="02020603050405020304" pitchFamily="18" charset="0"/>
              </a:rPr>
              <a:t>，</a:t>
            </a:r>
            <a:r>
              <a:rPr lang="zh-CN" altLang="zh-CN" dirty="0" smtClean="0">
                <a:solidFill>
                  <a:schemeClr val="bg1"/>
                </a:solidFill>
                <a:latin typeface="+mn-ea"/>
              </a:rPr>
              <a:t>这</a:t>
            </a:r>
            <a:r>
              <a:rPr lang="zh-CN" altLang="zh-CN" dirty="0">
                <a:solidFill>
                  <a:schemeClr val="bg1"/>
                </a:solidFill>
                <a:latin typeface="+mn-ea"/>
              </a:rPr>
              <a:t>表明，每个观测值都来自同一个分布，其均值因为自然参数的变化而不断变化，则称</a:t>
            </a:r>
            <a:r>
              <a:rPr lang="en-US" altLang="zh-CN" i="1" dirty="0">
                <a:solidFill>
                  <a:schemeClr val="bg1"/>
                </a:solidFill>
                <a:latin typeface="+mn-ea"/>
              </a:rPr>
              <a:t>y</a:t>
            </a:r>
            <a:r>
              <a:rPr lang="zh-CN" altLang="zh-CN" dirty="0" smtClean="0">
                <a:solidFill>
                  <a:schemeClr val="bg1"/>
                </a:solidFill>
                <a:latin typeface="+mn-ea"/>
              </a:rPr>
              <a:t>服从</a:t>
            </a:r>
            <a:r>
              <a:rPr lang="zh-CN" altLang="zh-CN" b="1" dirty="0" smtClean="0">
                <a:solidFill>
                  <a:schemeClr val="accent3"/>
                </a:solidFill>
                <a:latin typeface="+mn-ea"/>
              </a:rPr>
              <a:t>指数族分布</a:t>
            </a:r>
            <a:r>
              <a:rPr lang="zh-CN" altLang="zh-CN" dirty="0" smtClean="0">
                <a:solidFill>
                  <a:schemeClr val="bg1"/>
                </a:solidFill>
                <a:latin typeface="+mn-ea"/>
              </a:rPr>
              <a:t>。</a:t>
            </a:r>
            <a:endParaRPr lang="zh-CN" altLang="en-US" dirty="0">
              <a:solidFill>
                <a:schemeClr val="bg1"/>
              </a:solidFill>
              <a:latin typeface="+mn-ea"/>
            </a:endParaRPr>
          </a:p>
        </p:txBody>
      </p:sp>
      <p:sp>
        <p:nvSpPr>
          <p:cNvPr id="13" name="矩形 12"/>
          <p:cNvSpPr/>
          <p:nvPr/>
        </p:nvSpPr>
        <p:spPr>
          <a:xfrm>
            <a:off x="-180073" y="6231988"/>
            <a:ext cx="7185784" cy="9988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1254154" y="-126609"/>
            <a:ext cx="1139483" cy="1067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41" name="标题 1"/>
          <p:cNvSpPr txBox="1">
            <a:spLocks/>
          </p:cNvSpPr>
          <p:nvPr/>
        </p:nvSpPr>
        <p:spPr>
          <a:xfrm>
            <a:off x="4553370" y="306162"/>
            <a:ext cx="3079064" cy="6344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t>指数分布族</a:t>
            </a:r>
            <a:endParaRPr lang="zh-CN" altLang="en-US" sz="2400" dirty="0">
              <a:latin typeface="微软雅黑" panose="020B0503020204020204" pitchFamily="34" charset="-122"/>
              <a:ea typeface="微软雅黑" panose="020B0503020204020204" pitchFamily="34" charset="-122"/>
            </a:endParaRPr>
          </a:p>
        </p:txBody>
      </p:sp>
      <p:sp>
        <p:nvSpPr>
          <p:cNvPr id="17" name="矩形 16"/>
          <p:cNvSpPr/>
          <p:nvPr/>
        </p:nvSpPr>
        <p:spPr>
          <a:xfrm>
            <a:off x="6926531" y="4726070"/>
            <a:ext cx="1338828" cy="369332"/>
          </a:xfrm>
          <a:prstGeom prst="rect">
            <a:avLst/>
          </a:prstGeom>
        </p:spPr>
        <p:txBody>
          <a:bodyPr wrap="none">
            <a:spAutoFit/>
          </a:bodyPr>
          <a:lstStyle/>
          <a:p>
            <a:r>
              <a:rPr lang="zh-CN" altLang="zh-CN" dirty="0">
                <a:solidFill>
                  <a:schemeClr val="bg1"/>
                </a:solidFill>
                <a:latin typeface="+mn-ea"/>
              </a:rPr>
              <a:t>指数族分布</a:t>
            </a:r>
            <a:endParaRPr lang="zh-CN" altLang="en-US" dirty="0">
              <a:solidFill>
                <a:schemeClr val="bg1"/>
              </a:solidFill>
            </a:endParaRPr>
          </a:p>
        </p:txBody>
      </p:sp>
      <p:sp>
        <p:nvSpPr>
          <p:cNvPr id="19" name="双大括号 18"/>
          <p:cNvSpPr/>
          <p:nvPr/>
        </p:nvSpPr>
        <p:spPr>
          <a:xfrm>
            <a:off x="8401412" y="3805312"/>
            <a:ext cx="3360073" cy="2257863"/>
          </a:xfrm>
          <a:prstGeom prst="bracePair">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矩形 51"/>
          <p:cNvSpPr/>
          <p:nvPr/>
        </p:nvSpPr>
        <p:spPr>
          <a:xfrm>
            <a:off x="8891992" y="3684072"/>
            <a:ext cx="1107996" cy="369332"/>
          </a:xfrm>
          <a:prstGeom prst="rect">
            <a:avLst/>
          </a:prstGeom>
        </p:spPr>
        <p:txBody>
          <a:bodyPr wrap="none">
            <a:spAutoFit/>
          </a:bodyPr>
          <a:lstStyle/>
          <a:p>
            <a:r>
              <a:rPr lang="zh-CN" altLang="en-US" dirty="0">
                <a:solidFill>
                  <a:schemeClr val="bg1"/>
                </a:solidFill>
                <a:latin typeface="+mn-ea"/>
              </a:rPr>
              <a:t>泊松</a:t>
            </a:r>
            <a:r>
              <a:rPr lang="zh-CN" altLang="zh-CN" dirty="0" smtClean="0">
                <a:solidFill>
                  <a:schemeClr val="bg1"/>
                </a:solidFill>
                <a:latin typeface="+mn-ea"/>
              </a:rPr>
              <a:t>分布</a:t>
            </a:r>
            <a:endParaRPr lang="zh-CN" altLang="en-US" dirty="0">
              <a:solidFill>
                <a:schemeClr val="bg1"/>
              </a:solidFill>
            </a:endParaRPr>
          </a:p>
        </p:txBody>
      </p:sp>
      <p:sp>
        <p:nvSpPr>
          <p:cNvPr id="53" name="矩形 52"/>
          <p:cNvSpPr/>
          <p:nvPr/>
        </p:nvSpPr>
        <p:spPr>
          <a:xfrm>
            <a:off x="8902579" y="4108240"/>
            <a:ext cx="1107996" cy="369332"/>
          </a:xfrm>
          <a:prstGeom prst="rect">
            <a:avLst/>
          </a:prstGeom>
        </p:spPr>
        <p:txBody>
          <a:bodyPr wrap="none">
            <a:spAutoFit/>
          </a:bodyPr>
          <a:lstStyle/>
          <a:p>
            <a:r>
              <a:rPr lang="zh-CN" altLang="en-US" dirty="0" smtClean="0">
                <a:solidFill>
                  <a:schemeClr val="bg1"/>
                </a:solidFill>
                <a:latin typeface="+mn-ea"/>
              </a:rPr>
              <a:t>二项</a:t>
            </a:r>
            <a:r>
              <a:rPr lang="zh-CN" altLang="zh-CN" dirty="0" smtClean="0">
                <a:solidFill>
                  <a:schemeClr val="bg1"/>
                </a:solidFill>
                <a:latin typeface="+mn-ea"/>
              </a:rPr>
              <a:t>分布</a:t>
            </a:r>
            <a:endParaRPr lang="zh-CN" altLang="en-US" dirty="0">
              <a:solidFill>
                <a:schemeClr val="bg1"/>
              </a:solidFill>
            </a:endParaRPr>
          </a:p>
        </p:txBody>
      </p:sp>
      <p:sp>
        <p:nvSpPr>
          <p:cNvPr id="54" name="矩形 53"/>
          <p:cNvSpPr/>
          <p:nvPr/>
        </p:nvSpPr>
        <p:spPr>
          <a:xfrm>
            <a:off x="8891992" y="4532408"/>
            <a:ext cx="1107996" cy="369332"/>
          </a:xfrm>
          <a:prstGeom prst="rect">
            <a:avLst/>
          </a:prstGeom>
        </p:spPr>
        <p:txBody>
          <a:bodyPr wrap="none">
            <a:spAutoFit/>
          </a:bodyPr>
          <a:lstStyle/>
          <a:p>
            <a:r>
              <a:rPr lang="zh-CN" altLang="zh-CN" dirty="0" smtClean="0">
                <a:solidFill>
                  <a:schemeClr val="bg1"/>
                </a:solidFill>
                <a:latin typeface="+mn-ea"/>
              </a:rPr>
              <a:t>指数分布</a:t>
            </a:r>
            <a:endParaRPr lang="zh-CN" altLang="en-US" dirty="0">
              <a:solidFill>
                <a:schemeClr val="bg1"/>
              </a:solidFill>
            </a:endParaRPr>
          </a:p>
        </p:txBody>
      </p:sp>
      <p:sp>
        <p:nvSpPr>
          <p:cNvPr id="55" name="矩形 54"/>
          <p:cNvSpPr/>
          <p:nvPr/>
        </p:nvSpPr>
        <p:spPr>
          <a:xfrm>
            <a:off x="8891992" y="4955345"/>
            <a:ext cx="1107996" cy="369332"/>
          </a:xfrm>
          <a:prstGeom prst="rect">
            <a:avLst/>
          </a:prstGeom>
        </p:spPr>
        <p:txBody>
          <a:bodyPr wrap="none">
            <a:spAutoFit/>
          </a:bodyPr>
          <a:lstStyle/>
          <a:p>
            <a:r>
              <a:rPr lang="zh-CN" altLang="en-US" dirty="0" smtClean="0">
                <a:solidFill>
                  <a:schemeClr val="bg1"/>
                </a:solidFill>
                <a:latin typeface="+mn-ea"/>
              </a:rPr>
              <a:t>伽马</a:t>
            </a:r>
            <a:r>
              <a:rPr lang="zh-CN" altLang="zh-CN" dirty="0" smtClean="0">
                <a:solidFill>
                  <a:schemeClr val="bg1"/>
                </a:solidFill>
                <a:latin typeface="+mn-ea"/>
              </a:rPr>
              <a:t>分布</a:t>
            </a:r>
            <a:endParaRPr lang="zh-CN" altLang="en-US" dirty="0">
              <a:solidFill>
                <a:schemeClr val="bg1"/>
              </a:solidFill>
            </a:endParaRPr>
          </a:p>
        </p:txBody>
      </p:sp>
      <p:sp>
        <p:nvSpPr>
          <p:cNvPr id="56" name="矩形 55"/>
          <p:cNvSpPr/>
          <p:nvPr/>
        </p:nvSpPr>
        <p:spPr>
          <a:xfrm>
            <a:off x="8902579" y="5378282"/>
            <a:ext cx="1107996" cy="369332"/>
          </a:xfrm>
          <a:prstGeom prst="rect">
            <a:avLst/>
          </a:prstGeom>
        </p:spPr>
        <p:txBody>
          <a:bodyPr wrap="none">
            <a:spAutoFit/>
          </a:bodyPr>
          <a:lstStyle/>
          <a:p>
            <a:r>
              <a:rPr lang="zh-CN" altLang="en-US" dirty="0" smtClean="0">
                <a:solidFill>
                  <a:schemeClr val="bg1"/>
                </a:solidFill>
                <a:latin typeface="+mn-ea"/>
              </a:rPr>
              <a:t>几何</a:t>
            </a:r>
            <a:r>
              <a:rPr lang="zh-CN" altLang="zh-CN" dirty="0" smtClean="0">
                <a:solidFill>
                  <a:schemeClr val="bg1"/>
                </a:solidFill>
                <a:latin typeface="+mn-ea"/>
              </a:rPr>
              <a:t>分布</a:t>
            </a:r>
            <a:endParaRPr lang="zh-CN" altLang="en-US" dirty="0">
              <a:solidFill>
                <a:schemeClr val="bg1"/>
              </a:solidFill>
            </a:endParaRPr>
          </a:p>
        </p:txBody>
      </p:sp>
      <p:sp>
        <p:nvSpPr>
          <p:cNvPr id="57" name="矩形 56"/>
          <p:cNvSpPr/>
          <p:nvPr/>
        </p:nvSpPr>
        <p:spPr>
          <a:xfrm>
            <a:off x="8902579" y="5801219"/>
            <a:ext cx="1338828" cy="369332"/>
          </a:xfrm>
          <a:prstGeom prst="rect">
            <a:avLst/>
          </a:prstGeom>
        </p:spPr>
        <p:txBody>
          <a:bodyPr wrap="none">
            <a:spAutoFit/>
          </a:bodyPr>
          <a:lstStyle/>
          <a:p>
            <a:r>
              <a:rPr lang="zh-CN" altLang="en-US" dirty="0" smtClean="0">
                <a:solidFill>
                  <a:schemeClr val="bg1"/>
                </a:solidFill>
                <a:latin typeface="+mn-ea"/>
              </a:rPr>
              <a:t>负二项</a:t>
            </a:r>
            <a:r>
              <a:rPr lang="zh-CN" altLang="zh-CN" dirty="0" smtClean="0">
                <a:solidFill>
                  <a:schemeClr val="bg1"/>
                </a:solidFill>
                <a:latin typeface="+mn-ea"/>
              </a:rPr>
              <a:t>分布</a:t>
            </a:r>
            <a:endParaRPr lang="zh-CN" altLang="en-US" dirty="0">
              <a:solidFill>
                <a:schemeClr val="bg1"/>
              </a:solidFill>
            </a:endParaRPr>
          </a:p>
        </p:txBody>
      </p:sp>
      <p:sp>
        <p:nvSpPr>
          <p:cNvPr id="28" name="标题 1"/>
          <p:cNvSpPr txBox="1">
            <a:spLocks/>
          </p:cNvSpPr>
          <p:nvPr/>
        </p:nvSpPr>
        <p:spPr>
          <a:xfrm>
            <a:off x="163773" y="13648"/>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广义线性模型</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9950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 name="24805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57893" y="1401474"/>
            <a:ext cx="10876214" cy="4467334"/>
            <a:chOff x="673100" y="1612489"/>
            <a:chExt cx="10876214" cy="4467334"/>
          </a:xfrm>
        </p:grpSpPr>
        <p:sp>
          <p:nvSpPr>
            <p:cNvPr id="104" name="îṧḻïďe"/>
            <p:cNvSpPr/>
            <p:nvPr/>
          </p:nvSpPr>
          <p:spPr>
            <a:xfrm>
              <a:off x="5460069" y="4702872"/>
              <a:ext cx="1685304" cy="827610"/>
            </a:xfrm>
            <a:custGeom>
              <a:avLst/>
              <a:gdLst/>
              <a:ahLst/>
              <a:cxnLst>
                <a:cxn ang="0">
                  <a:pos x="wd2" y="hd2"/>
                </a:cxn>
                <a:cxn ang="5400000">
                  <a:pos x="wd2" y="hd2"/>
                </a:cxn>
                <a:cxn ang="10800000">
                  <a:pos x="wd2" y="hd2"/>
                </a:cxn>
                <a:cxn ang="16200000">
                  <a:pos x="wd2" y="hd2"/>
                </a:cxn>
              </a:cxnLst>
              <a:rect l="0" t="0" r="r" b="b"/>
              <a:pathLst>
                <a:path w="21600" h="21600" extrusionOk="0">
                  <a:moveTo>
                    <a:pt x="17950" y="0"/>
                  </a:moveTo>
                  <a:cubicBezTo>
                    <a:pt x="16358" y="8270"/>
                    <a:pt x="12511" y="13614"/>
                    <a:pt x="8151" y="13614"/>
                  </a:cubicBezTo>
                  <a:cubicBezTo>
                    <a:pt x="6842" y="13614"/>
                    <a:pt x="5553" y="13116"/>
                    <a:pt x="4321" y="12134"/>
                  </a:cubicBezTo>
                  <a:lnTo>
                    <a:pt x="4685" y="10242"/>
                  </a:lnTo>
                  <a:lnTo>
                    <a:pt x="0" y="12967"/>
                  </a:lnTo>
                  <a:lnTo>
                    <a:pt x="2527" y="21453"/>
                  </a:lnTo>
                  <a:lnTo>
                    <a:pt x="2889" y="19569"/>
                  </a:lnTo>
                  <a:cubicBezTo>
                    <a:pt x="4579" y="20916"/>
                    <a:pt x="6349" y="21600"/>
                    <a:pt x="8151" y="21600"/>
                  </a:cubicBezTo>
                  <a:cubicBezTo>
                    <a:pt x="11022" y="21600"/>
                    <a:pt x="13805" y="19874"/>
                    <a:pt x="16199" y="16609"/>
                  </a:cubicBezTo>
                  <a:cubicBezTo>
                    <a:pt x="18651" y="13265"/>
                    <a:pt x="20519" y="8530"/>
                    <a:pt x="21600" y="2916"/>
                  </a:cubicBezTo>
                  <a:cubicBezTo>
                    <a:pt x="21600" y="2916"/>
                    <a:pt x="17950" y="0"/>
                    <a:pt x="17950" y="0"/>
                  </a:cubicBezTo>
                  <a:close/>
                </a:path>
              </a:pathLst>
            </a:custGeom>
            <a:solidFill>
              <a:schemeClr val="bg1">
                <a:lumMod val="95000"/>
              </a:schemeClr>
            </a:solidFill>
            <a:ln w="12700" cap="flat">
              <a:noFill/>
              <a:miter lim="400000"/>
            </a:ln>
            <a:effectLst/>
          </p:spPr>
          <p:txBody>
            <a:bodyPr wrap="square" lIns="91440" tIns="45720" rIns="91440" bIns="45720" numCol="1"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554">
                <a:defRPr sz="3000">
                  <a:solidFill>
                    <a:srgbClr val="FFFFFF"/>
                  </a:solidFill>
                  <a:effectLst>
                    <a:outerShdw blurRad="38100" dist="12700" dir="5400000" rotWithShape="0">
                      <a:srgbClr val="000000">
                        <a:alpha val="50000"/>
                      </a:srgbClr>
                    </a:outerShdw>
                  </a:effectLst>
                </a:defRPr>
              </a:pPr>
              <a:endParaRPr/>
            </a:p>
          </p:txBody>
        </p:sp>
        <p:sp>
          <p:nvSpPr>
            <p:cNvPr id="105" name="iṧlîdê"/>
            <p:cNvSpPr/>
            <p:nvPr/>
          </p:nvSpPr>
          <p:spPr>
            <a:xfrm>
              <a:off x="4973318" y="3452265"/>
              <a:ext cx="755320" cy="1652460"/>
            </a:xfrm>
            <a:custGeom>
              <a:avLst/>
              <a:gdLst/>
              <a:ahLst/>
              <a:cxnLst>
                <a:cxn ang="0">
                  <a:pos x="wd2" y="hd2"/>
                </a:cxn>
                <a:cxn ang="5400000">
                  <a:pos x="wd2" y="hd2"/>
                </a:cxn>
                <a:cxn ang="10800000">
                  <a:pos x="wd2" y="hd2"/>
                </a:cxn>
                <a:cxn ang="16200000">
                  <a:pos x="wd2" y="hd2"/>
                </a:cxn>
              </a:cxnLst>
              <a:rect l="0" t="0" r="r" b="b"/>
              <a:pathLst>
                <a:path w="21251" h="21600" extrusionOk="0">
                  <a:moveTo>
                    <a:pt x="13651" y="19106"/>
                  </a:moveTo>
                  <a:cubicBezTo>
                    <a:pt x="7680" y="15628"/>
                    <a:pt x="6914" y="10891"/>
                    <a:pt x="11700" y="7039"/>
                  </a:cubicBezTo>
                  <a:cubicBezTo>
                    <a:pt x="13137" y="5882"/>
                    <a:pt x="15017" y="4869"/>
                    <a:pt x="17285" y="4026"/>
                  </a:cubicBezTo>
                  <a:lnTo>
                    <a:pt x="18651" y="4821"/>
                  </a:lnTo>
                  <a:lnTo>
                    <a:pt x="21251" y="0"/>
                  </a:lnTo>
                  <a:lnTo>
                    <a:pt x="10557" y="107"/>
                  </a:lnTo>
                  <a:lnTo>
                    <a:pt x="11917" y="899"/>
                  </a:lnTo>
                  <a:cubicBezTo>
                    <a:pt x="8805" y="2055"/>
                    <a:pt x="6224" y="3448"/>
                    <a:pt x="4247" y="5039"/>
                  </a:cubicBezTo>
                  <a:cubicBezTo>
                    <a:pt x="1095" y="7576"/>
                    <a:pt x="-349" y="10466"/>
                    <a:pt x="71" y="13399"/>
                  </a:cubicBezTo>
                  <a:cubicBezTo>
                    <a:pt x="500" y="16403"/>
                    <a:pt x="2870" y="19239"/>
                    <a:pt x="6923" y="21600"/>
                  </a:cubicBezTo>
                  <a:cubicBezTo>
                    <a:pt x="6923" y="21600"/>
                    <a:pt x="13651" y="19106"/>
                    <a:pt x="13651" y="19106"/>
                  </a:cubicBezTo>
                  <a:close/>
                </a:path>
              </a:pathLst>
            </a:custGeom>
            <a:solidFill>
              <a:schemeClr val="bg1">
                <a:lumMod val="95000"/>
              </a:schemeClr>
            </a:solidFill>
            <a:ln w="12700" cap="flat">
              <a:noFill/>
              <a:miter lim="400000"/>
            </a:ln>
            <a:effectLst/>
          </p:spPr>
          <p:txBody>
            <a:bodyPr wrap="square" lIns="91440" tIns="45720" rIns="91440" bIns="45720" numCol="1"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554">
                <a:defRPr sz="3000">
                  <a:solidFill>
                    <a:srgbClr val="FFFFFF"/>
                  </a:solidFill>
                  <a:effectLst>
                    <a:outerShdw blurRad="38100" dist="12700" dir="5400000" rotWithShape="0">
                      <a:srgbClr val="000000">
                        <a:alpha val="50000"/>
                      </a:srgbClr>
                    </a:outerShdw>
                  </a:effectLst>
                </a:defRPr>
              </a:pPr>
              <a:endParaRPr/>
            </a:p>
          </p:txBody>
        </p:sp>
        <p:sp>
          <p:nvSpPr>
            <p:cNvPr id="106" name="iṧḻîḓé"/>
            <p:cNvSpPr/>
            <p:nvPr/>
          </p:nvSpPr>
          <p:spPr>
            <a:xfrm>
              <a:off x="5927731" y="3280426"/>
              <a:ext cx="1359033" cy="1280159"/>
            </a:xfrm>
            <a:custGeom>
              <a:avLst/>
              <a:gdLst/>
              <a:ahLst/>
              <a:cxnLst>
                <a:cxn ang="0">
                  <a:pos x="wd2" y="hd2"/>
                </a:cxn>
                <a:cxn ang="5400000">
                  <a:pos x="wd2" y="hd2"/>
                </a:cxn>
                <a:cxn ang="10800000">
                  <a:pos x="wd2" y="hd2"/>
                </a:cxn>
                <a:cxn ang="16200000">
                  <a:pos x="wd2" y="hd2"/>
                </a:cxn>
              </a:cxnLst>
              <a:rect l="0" t="0" r="r" b="b"/>
              <a:pathLst>
                <a:path w="21600" h="21240" extrusionOk="0">
                  <a:moveTo>
                    <a:pt x="726" y="5232"/>
                  </a:moveTo>
                  <a:cubicBezTo>
                    <a:pt x="6074" y="4389"/>
                    <a:pt x="11276" y="7004"/>
                    <a:pt x="13980" y="11894"/>
                  </a:cubicBezTo>
                  <a:cubicBezTo>
                    <a:pt x="14791" y="13362"/>
                    <a:pt x="15328" y="14965"/>
                    <a:pt x="15574" y="16659"/>
                  </a:cubicBezTo>
                  <a:lnTo>
                    <a:pt x="14351" y="16852"/>
                  </a:lnTo>
                  <a:lnTo>
                    <a:pt x="18692" y="21240"/>
                  </a:lnTo>
                  <a:lnTo>
                    <a:pt x="21600" y="15709"/>
                  </a:lnTo>
                  <a:lnTo>
                    <a:pt x="20382" y="15901"/>
                  </a:lnTo>
                  <a:cubicBezTo>
                    <a:pt x="20044" y="13578"/>
                    <a:pt x="19307" y="11376"/>
                    <a:pt x="18190" y="9356"/>
                  </a:cubicBezTo>
                  <a:cubicBezTo>
                    <a:pt x="16410" y="6136"/>
                    <a:pt x="13775" y="3564"/>
                    <a:pt x="10569" y="1917"/>
                  </a:cubicBezTo>
                  <a:cubicBezTo>
                    <a:pt x="7285" y="229"/>
                    <a:pt x="3630" y="-360"/>
                    <a:pt x="0" y="212"/>
                  </a:cubicBezTo>
                  <a:cubicBezTo>
                    <a:pt x="0" y="212"/>
                    <a:pt x="726" y="5232"/>
                    <a:pt x="726" y="5232"/>
                  </a:cubicBezTo>
                  <a:close/>
                </a:path>
              </a:pathLst>
            </a:custGeom>
            <a:solidFill>
              <a:schemeClr val="bg1">
                <a:lumMod val="95000"/>
              </a:schemeClr>
            </a:solidFill>
            <a:ln w="12700" cap="flat">
              <a:noFill/>
              <a:miter lim="400000"/>
            </a:ln>
            <a:effectLst/>
          </p:spPr>
          <p:txBody>
            <a:bodyPr wrap="square" lIns="91440" tIns="45720" rIns="91440" bIns="45720" numCol="1"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554">
                <a:defRPr sz="3000">
                  <a:solidFill>
                    <a:srgbClr val="FFFFFF"/>
                  </a:solidFill>
                  <a:effectLst>
                    <a:outerShdw blurRad="38100" dist="12700" dir="5400000" rotWithShape="0">
                      <a:srgbClr val="000000">
                        <a:alpha val="50000"/>
                      </a:srgbClr>
                    </a:outerShdw>
                  </a:effectLst>
                </a:defRPr>
              </a:pPr>
              <a:endParaRPr/>
            </a:p>
          </p:txBody>
        </p:sp>
        <p:grpSp>
          <p:nvGrpSpPr>
            <p:cNvPr id="107" name="î$liḋe"/>
            <p:cNvGrpSpPr/>
            <p:nvPr/>
          </p:nvGrpSpPr>
          <p:grpSpPr>
            <a:xfrm>
              <a:off x="5681840" y="2979255"/>
              <a:ext cx="828320" cy="828508"/>
              <a:chOff x="5681840" y="2979255"/>
              <a:chExt cx="828320" cy="828508"/>
            </a:xfrm>
          </p:grpSpPr>
          <p:sp>
            <p:nvSpPr>
              <p:cNvPr id="123" name="îšļïďe"/>
              <p:cNvSpPr/>
              <p:nvPr/>
            </p:nvSpPr>
            <p:spPr>
              <a:xfrm>
                <a:off x="5681840" y="2979255"/>
                <a:ext cx="828320" cy="8285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6" y="0"/>
                      <a:pt x="10800" y="0"/>
                    </a:cubicBezTo>
                    <a:cubicBezTo>
                      <a:pt x="16765" y="0"/>
                      <a:pt x="21600" y="4835"/>
                      <a:pt x="21600" y="10800"/>
                    </a:cubicBezTo>
                    <a:cubicBezTo>
                      <a:pt x="21600" y="16764"/>
                      <a:pt x="16765" y="21600"/>
                      <a:pt x="10800" y="21600"/>
                    </a:cubicBezTo>
                    <a:cubicBezTo>
                      <a:pt x="4836" y="21600"/>
                      <a:pt x="0" y="16764"/>
                      <a:pt x="0" y="10800"/>
                    </a:cubicBezTo>
                    <a:close/>
                  </a:path>
                </a:pathLst>
              </a:custGeom>
              <a:solidFill>
                <a:schemeClr val="accent1"/>
              </a:solidFill>
              <a:ln w="38100" cap="flat">
                <a:solidFill>
                  <a:schemeClr val="bg1"/>
                </a:solidFill>
                <a:miter lim="400000"/>
              </a:ln>
              <a:effectLst/>
            </p:spPr>
            <p:txBody>
              <a:bodyPr wrap="square" lIns="91440" tIns="45720" rIns="91440" bIns="45720" numCol="1"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1300" cap="all"/>
                </a:pPr>
                <a:endParaRPr/>
              </a:p>
            </p:txBody>
          </p:sp>
          <p:sp>
            <p:nvSpPr>
              <p:cNvPr id="124" name="ïŝḷîḓe"/>
              <p:cNvSpPr/>
              <p:nvPr/>
            </p:nvSpPr>
            <p:spPr>
              <a:xfrm>
                <a:off x="5863010" y="3139657"/>
                <a:ext cx="465979" cy="50770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 name="connsiteX119" fmla="*/ 373273 h 605239"/>
                  <a:gd name="connsiteY119" fmla="*/ 373273 h 605239"/>
                  <a:gd name="connsiteX120" fmla="*/ 373273 h 605239"/>
                  <a:gd name="connsiteY120" fmla="*/ 373273 h 605239"/>
                  <a:gd name="connsiteX121" fmla="*/ 373273 h 605239"/>
                  <a:gd name="connsiteY121" fmla="*/ 373273 h 605239"/>
                  <a:gd name="connsiteX122" fmla="*/ 373273 h 605239"/>
                  <a:gd name="connsiteY122" fmla="*/ 373273 h 605239"/>
                  <a:gd name="connsiteX123" fmla="*/ 373273 h 605239"/>
                  <a:gd name="connsiteY123" fmla="*/ 373273 h 605239"/>
                  <a:gd name="connsiteX124" fmla="*/ 373273 h 605239"/>
                  <a:gd name="connsiteY124" fmla="*/ 373273 h 605239"/>
                  <a:gd name="connsiteX125" fmla="*/ 373273 h 605239"/>
                  <a:gd name="connsiteY125" fmla="*/ 373273 h 605239"/>
                  <a:gd name="connsiteX126" fmla="*/ 373273 h 605239"/>
                  <a:gd name="connsiteY126" fmla="*/ 373273 h 605239"/>
                  <a:gd name="connsiteX127" fmla="*/ 373273 h 605239"/>
                  <a:gd name="connsiteY127" fmla="*/ 373273 h 605239"/>
                  <a:gd name="connsiteX128" fmla="*/ 373273 h 605239"/>
                  <a:gd name="connsiteY128" fmla="*/ 373273 h 605239"/>
                  <a:gd name="connsiteX129" fmla="*/ 373273 h 605239"/>
                  <a:gd name="connsiteY129" fmla="*/ 373273 h 605239"/>
                  <a:gd name="connsiteX130" fmla="*/ 373273 h 605239"/>
                  <a:gd name="connsiteY130" fmla="*/ 373273 h 605239"/>
                  <a:gd name="connsiteX131" fmla="*/ 373273 h 605239"/>
                  <a:gd name="connsiteY131" fmla="*/ 373273 h 605239"/>
                  <a:gd name="connsiteX132" fmla="*/ 373273 h 605239"/>
                  <a:gd name="connsiteY132" fmla="*/ 373273 h 605239"/>
                  <a:gd name="connsiteX133" fmla="*/ 373273 h 605239"/>
                  <a:gd name="connsiteY133" fmla="*/ 373273 h 605239"/>
                  <a:gd name="connsiteX134" fmla="*/ 373273 h 605239"/>
                  <a:gd name="connsiteY134" fmla="*/ 373273 h 605239"/>
                  <a:gd name="connsiteX135" fmla="*/ 373273 h 605239"/>
                  <a:gd name="connsiteY135" fmla="*/ 373273 h 605239"/>
                  <a:gd name="connsiteX136" fmla="*/ 373273 h 605239"/>
                  <a:gd name="connsiteY136" fmla="*/ 373273 h 605239"/>
                  <a:gd name="connsiteX137" fmla="*/ 373273 h 605239"/>
                  <a:gd name="connsiteY137" fmla="*/ 373273 h 605239"/>
                  <a:gd name="connsiteX138" fmla="*/ 373273 h 605239"/>
                  <a:gd name="connsiteY138" fmla="*/ 373273 h 605239"/>
                  <a:gd name="connsiteX139" fmla="*/ 373273 h 605239"/>
                  <a:gd name="connsiteY139" fmla="*/ 373273 h 605239"/>
                  <a:gd name="connsiteX140" fmla="*/ 373273 h 605239"/>
                  <a:gd name="connsiteY140" fmla="*/ 373273 h 605239"/>
                  <a:gd name="connsiteX141" fmla="*/ 373273 h 605239"/>
                  <a:gd name="connsiteY141" fmla="*/ 373273 h 605239"/>
                  <a:gd name="connsiteX142" fmla="*/ 373273 h 605239"/>
                  <a:gd name="connsiteY142" fmla="*/ 373273 h 605239"/>
                  <a:gd name="connsiteX143" fmla="*/ 373273 h 605239"/>
                  <a:gd name="connsiteY143" fmla="*/ 373273 h 605239"/>
                  <a:gd name="connsiteX144" fmla="*/ 373273 h 605239"/>
                  <a:gd name="connsiteY144" fmla="*/ 373273 h 605239"/>
                  <a:gd name="connsiteX145" fmla="*/ 373273 h 605239"/>
                  <a:gd name="connsiteY145" fmla="*/ 373273 h 605239"/>
                  <a:gd name="connsiteX146" fmla="*/ 373273 h 605239"/>
                  <a:gd name="connsiteY146" fmla="*/ 373273 h 605239"/>
                  <a:gd name="connsiteX147" fmla="*/ 373273 h 605239"/>
                  <a:gd name="connsiteY147" fmla="*/ 373273 h 605239"/>
                  <a:gd name="connsiteX148" fmla="*/ 373273 h 605239"/>
                  <a:gd name="connsiteY148" fmla="*/ 373273 h 605239"/>
                  <a:gd name="connsiteX149" fmla="*/ 373273 h 605239"/>
                  <a:gd name="connsiteY149" fmla="*/ 373273 h 605239"/>
                  <a:gd name="connsiteX150" fmla="*/ 373273 h 605239"/>
                  <a:gd name="connsiteY150" fmla="*/ 373273 h 605239"/>
                  <a:gd name="connsiteX151" fmla="*/ 373273 h 605239"/>
                  <a:gd name="connsiteY151" fmla="*/ 373273 h 605239"/>
                  <a:gd name="connsiteX152" fmla="*/ 373273 h 605239"/>
                  <a:gd name="connsiteY152" fmla="*/ 373273 h 605239"/>
                  <a:gd name="connsiteX153" fmla="*/ 373273 h 605239"/>
                  <a:gd name="connsiteY153" fmla="*/ 373273 h 605239"/>
                  <a:gd name="connsiteX154" fmla="*/ 373273 h 605239"/>
                  <a:gd name="connsiteY154" fmla="*/ 373273 h 605239"/>
                  <a:gd name="connsiteX155" fmla="*/ 373273 h 605239"/>
                  <a:gd name="connsiteY155" fmla="*/ 373273 h 605239"/>
                  <a:gd name="connsiteX156" fmla="*/ 373273 h 605239"/>
                  <a:gd name="connsiteY156" fmla="*/ 373273 h 605239"/>
                  <a:gd name="connsiteX157" fmla="*/ 373273 h 605239"/>
                  <a:gd name="connsiteY157" fmla="*/ 373273 h 605239"/>
                  <a:gd name="connsiteX158" fmla="*/ 373273 h 605239"/>
                  <a:gd name="connsiteY158" fmla="*/ 373273 h 605239"/>
                  <a:gd name="connsiteX159" fmla="*/ 373273 h 605239"/>
                  <a:gd name="connsiteY159" fmla="*/ 373273 h 605239"/>
                  <a:gd name="connsiteX160" fmla="*/ 373273 h 605239"/>
                  <a:gd name="connsiteY160" fmla="*/ 373273 h 605239"/>
                  <a:gd name="connsiteX161" fmla="*/ 373273 h 605239"/>
                  <a:gd name="connsiteY161" fmla="*/ 373273 h 605239"/>
                  <a:gd name="connsiteX162" fmla="*/ 373273 h 605239"/>
                  <a:gd name="connsiteY162" fmla="*/ 373273 h 605239"/>
                  <a:gd name="connsiteX163" fmla="*/ 373273 h 605239"/>
                  <a:gd name="connsiteY163" fmla="*/ 373273 h 605239"/>
                  <a:gd name="connsiteX164" fmla="*/ 373273 h 605239"/>
                  <a:gd name="connsiteY164" fmla="*/ 373273 h 605239"/>
                  <a:gd name="connsiteX165" fmla="*/ 373273 h 605239"/>
                  <a:gd name="connsiteY165" fmla="*/ 373273 h 605239"/>
                  <a:gd name="connsiteX166" fmla="*/ 373273 h 605239"/>
                  <a:gd name="connsiteY166" fmla="*/ 373273 h 605239"/>
                  <a:gd name="connsiteX167" fmla="*/ 373273 h 605239"/>
                  <a:gd name="connsiteY167" fmla="*/ 373273 h 605239"/>
                  <a:gd name="connsiteX168" fmla="*/ 373273 h 605239"/>
                  <a:gd name="connsiteY168" fmla="*/ 373273 h 605239"/>
                  <a:gd name="connsiteX169" fmla="*/ 373273 h 605239"/>
                  <a:gd name="connsiteY169" fmla="*/ 373273 h 605239"/>
                  <a:gd name="connsiteX170" fmla="*/ 373273 h 605239"/>
                  <a:gd name="connsiteY170" fmla="*/ 373273 h 605239"/>
                  <a:gd name="connsiteX171" fmla="*/ 373273 h 605239"/>
                  <a:gd name="connsiteY171" fmla="*/ 373273 h 605239"/>
                  <a:gd name="connsiteX172" fmla="*/ 373273 h 605239"/>
                  <a:gd name="connsiteY172" fmla="*/ 373273 h 605239"/>
                  <a:gd name="connsiteX173" fmla="*/ 373273 h 605239"/>
                  <a:gd name="connsiteY173" fmla="*/ 373273 h 605239"/>
                  <a:gd name="connsiteX174" fmla="*/ 373273 h 605239"/>
                  <a:gd name="connsiteY174" fmla="*/ 373273 h 605239"/>
                  <a:gd name="connsiteX175" fmla="*/ 373273 h 605239"/>
                  <a:gd name="connsiteY175" fmla="*/ 373273 h 605239"/>
                  <a:gd name="connsiteX176" fmla="*/ 373273 h 605239"/>
                  <a:gd name="connsiteY176" fmla="*/ 373273 h 605239"/>
                  <a:gd name="connsiteX177" fmla="*/ 373273 h 605239"/>
                  <a:gd name="connsiteY177" fmla="*/ 373273 h 605239"/>
                  <a:gd name="connsiteX178" fmla="*/ 373273 h 605239"/>
                  <a:gd name="connsiteY178" fmla="*/ 373273 h 605239"/>
                  <a:gd name="connsiteX179" fmla="*/ 373273 h 605239"/>
                  <a:gd name="connsiteY179" fmla="*/ 373273 h 605239"/>
                  <a:gd name="connsiteX180" fmla="*/ 373273 h 605239"/>
                  <a:gd name="connsiteY180" fmla="*/ 373273 h 605239"/>
                  <a:gd name="connsiteX181" fmla="*/ 373273 h 605239"/>
                  <a:gd name="connsiteY181" fmla="*/ 373273 h 605239"/>
                  <a:gd name="connsiteX182" fmla="*/ 373273 h 605239"/>
                  <a:gd name="connsiteY182" fmla="*/ 373273 h 605239"/>
                  <a:gd name="connsiteX183" fmla="*/ 373273 h 605239"/>
                  <a:gd name="connsiteY183" fmla="*/ 373273 h 605239"/>
                  <a:gd name="connsiteX184" fmla="*/ 373273 h 605239"/>
                  <a:gd name="connsiteY184" fmla="*/ 373273 h 605239"/>
                  <a:gd name="connsiteX185" fmla="*/ 373273 h 605239"/>
                  <a:gd name="connsiteY185" fmla="*/ 373273 h 605239"/>
                  <a:gd name="connsiteX186" fmla="*/ 373273 h 605239"/>
                  <a:gd name="connsiteY186" fmla="*/ 373273 h 605239"/>
                  <a:gd name="connsiteX187" fmla="*/ 373273 h 605239"/>
                  <a:gd name="connsiteY187" fmla="*/ 373273 h 605239"/>
                  <a:gd name="connsiteX188" fmla="*/ 373273 h 605239"/>
                  <a:gd name="connsiteY188" fmla="*/ 373273 h 605239"/>
                  <a:gd name="connsiteX189" fmla="*/ 373273 h 605239"/>
                  <a:gd name="connsiteY189" fmla="*/ 373273 h 605239"/>
                  <a:gd name="connsiteX190" fmla="*/ 373273 h 605239"/>
                  <a:gd name="connsiteY190" fmla="*/ 373273 h 605239"/>
                  <a:gd name="connsiteX191" fmla="*/ 373273 h 605239"/>
                  <a:gd name="connsiteY191" fmla="*/ 373273 h 605239"/>
                  <a:gd name="connsiteX192" fmla="*/ 373273 h 605239"/>
                  <a:gd name="connsiteY192" fmla="*/ 373273 h 605239"/>
                  <a:gd name="connsiteX193" fmla="*/ 373273 h 605239"/>
                  <a:gd name="connsiteY193" fmla="*/ 373273 h 605239"/>
                  <a:gd name="connsiteX194" fmla="*/ 373273 h 605239"/>
                  <a:gd name="connsiteY194" fmla="*/ 373273 h 605239"/>
                  <a:gd name="connsiteX195" fmla="*/ 373273 h 605239"/>
                  <a:gd name="connsiteY195" fmla="*/ 373273 h 605239"/>
                  <a:gd name="connsiteX196" fmla="*/ 373273 h 605239"/>
                  <a:gd name="connsiteY196" fmla="*/ 373273 h 605239"/>
                  <a:gd name="connsiteX197" fmla="*/ 373273 h 605239"/>
                  <a:gd name="connsiteY197" fmla="*/ 373273 h 605239"/>
                  <a:gd name="connsiteX198" fmla="*/ 373273 h 605239"/>
                  <a:gd name="connsiteY198" fmla="*/ 373273 h 605239"/>
                  <a:gd name="connsiteX199" fmla="*/ 373273 h 605239"/>
                  <a:gd name="connsiteY199" fmla="*/ 373273 h 605239"/>
                  <a:gd name="connsiteX200" fmla="*/ 373273 h 605239"/>
                  <a:gd name="connsiteY200" fmla="*/ 373273 h 605239"/>
                  <a:gd name="connsiteX201" fmla="*/ 373273 h 605239"/>
                  <a:gd name="connsiteY201" fmla="*/ 373273 h 605239"/>
                  <a:gd name="connsiteX202" fmla="*/ 373273 h 605239"/>
                  <a:gd name="connsiteY202" fmla="*/ 373273 h 605239"/>
                  <a:gd name="connsiteX203" fmla="*/ 373273 h 605239"/>
                  <a:gd name="connsiteY203" fmla="*/ 373273 h 605239"/>
                  <a:gd name="connsiteX204" fmla="*/ 373273 h 605239"/>
                  <a:gd name="connsiteY204" fmla="*/ 373273 h 605239"/>
                  <a:gd name="connsiteX205" fmla="*/ 373273 h 605239"/>
                  <a:gd name="connsiteY205" fmla="*/ 373273 h 605239"/>
                  <a:gd name="connsiteX206" fmla="*/ 373273 h 605239"/>
                  <a:gd name="connsiteY206" fmla="*/ 373273 h 605239"/>
                  <a:gd name="connsiteX207" fmla="*/ 373273 h 605239"/>
                  <a:gd name="connsiteY207" fmla="*/ 373273 h 605239"/>
                  <a:gd name="connsiteX208" fmla="*/ 373273 h 605239"/>
                  <a:gd name="connsiteY208" fmla="*/ 373273 h 605239"/>
                  <a:gd name="connsiteX209" fmla="*/ 373273 h 605239"/>
                  <a:gd name="connsiteY209" fmla="*/ 373273 h 605239"/>
                  <a:gd name="connsiteX210" fmla="*/ 373273 h 605239"/>
                  <a:gd name="connsiteY210" fmla="*/ 373273 h 605239"/>
                  <a:gd name="connsiteX211" fmla="*/ 373273 h 605239"/>
                  <a:gd name="connsiteY211" fmla="*/ 373273 h 605239"/>
                  <a:gd name="connsiteX212" fmla="*/ 373273 h 605239"/>
                  <a:gd name="connsiteY212" fmla="*/ 373273 h 605239"/>
                  <a:gd name="connsiteX213" fmla="*/ 373273 h 605239"/>
                  <a:gd name="connsiteY213" fmla="*/ 373273 h 605239"/>
                  <a:gd name="connsiteX214" fmla="*/ 373273 h 605239"/>
                  <a:gd name="connsiteY21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556277" h="606087">
                    <a:moveTo>
                      <a:pt x="278159" y="172250"/>
                    </a:moveTo>
                    <a:lnTo>
                      <a:pt x="286828" y="180136"/>
                    </a:lnTo>
                    <a:cubicBezTo>
                      <a:pt x="286925" y="180424"/>
                      <a:pt x="316594" y="206774"/>
                      <a:pt x="394620" y="227257"/>
                    </a:cubicBezTo>
                    <a:lnTo>
                      <a:pt x="402904" y="229373"/>
                    </a:lnTo>
                    <a:lnTo>
                      <a:pt x="403964" y="238028"/>
                    </a:lnTo>
                    <a:cubicBezTo>
                      <a:pt x="404060" y="239374"/>
                      <a:pt x="418606" y="377084"/>
                      <a:pt x="282590" y="428340"/>
                    </a:cubicBezTo>
                    <a:lnTo>
                      <a:pt x="278159" y="430167"/>
                    </a:lnTo>
                    <a:lnTo>
                      <a:pt x="273728" y="428340"/>
                    </a:lnTo>
                    <a:cubicBezTo>
                      <a:pt x="137615" y="377084"/>
                      <a:pt x="152161" y="239374"/>
                      <a:pt x="152257" y="238028"/>
                    </a:cubicBezTo>
                    <a:lnTo>
                      <a:pt x="153317" y="229373"/>
                    </a:lnTo>
                    <a:lnTo>
                      <a:pt x="161601" y="227257"/>
                    </a:lnTo>
                    <a:cubicBezTo>
                      <a:pt x="239723" y="206774"/>
                      <a:pt x="269296" y="180424"/>
                      <a:pt x="269489" y="180136"/>
                    </a:cubicBezTo>
                    <a:close/>
                    <a:moveTo>
                      <a:pt x="230104" y="104060"/>
                    </a:moveTo>
                    <a:lnTo>
                      <a:pt x="122343" y="160995"/>
                    </a:lnTo>
                    <a:cubicBezTo>
                      <a:pt x="122632" y="161475"/>
                      <a:pt x="122632" y="162149"/>
                      <a:pt x="122824" y="162630"/>
                    </a:cubicBezTo>
                    <a:cubicBezTo>
                      <a:pt x="123210" y="163880"/>
                      <a:pt x="123787" y="165130"/>
                      <a:pt x="124173" y="166380"/>
                    </a:cubicBezTo>
                    <a:cubicBezTo>
                      <a:pt x="124365" y="167631"/>
                      <a:pt x="124654" y="168881"/>
                      <a:pt x="124847" y="170035"/>
                    </a:cubicBezTo>
                    <a:cubicBezTo>
                      <a:pt x="125232" y="171478"/>
                      <a:pt x="125521" y="172728"/>
                      <a:pt x="125810" y="173979"/>
                    </a:cubicBezTo>
                    <a:cubicBezTo>
                      <a:pt x="126002" y="175710"/>
                      <a:pt x="126195" y="177537"/>
                      <a:pt x="126291" y="179268"/>
                    </a:cubicBezTo>
                    <a:cubicBezTo>
                      <a:pt x="126291" y="180807"/>
                      <a:pt x="126387" y="182153"/>
                      <a:pt x="126291" y="183596"/>
                    </a:cubicBezTo>
                    <a:cubicBezTo>
                      <a:pt x="126291" y="185327"/>
                      <a:pt x="126291" y="187154"/>
                      <a:pt x="126195" y="188885"/>
                    </a:cubicBezTo>
                    <a:cubicBezTo>
                      <a:pt x="126002" y="189847"/>
                      <a:pt x="125906" y="190905"/>
                      <a:pt x="125617" y="191867"/>
                    </a:cubicBezTo>
                    <a:cubicBezTo>
                      <a:pt x="125521" y="193502"/>
                      <a:pt x="125136" y="195233"/>
                      <a:pt x="124847" y="196868"/>
                    </a:cubicBezTo>
                    <a:cubicBezTo>
                      <a:pt x="124654" y="197830"/>
                      <a:pt x="124365" y="198695"/>
                      <a:pt x="124173" y="199753"/>
                    </a:cubicBezTo>
                    <a:cubicBezTo>
                      <a:pt x="123595" y="201484"/>
                      <a:pt x="123113" y="203119"/>
                      <a:pt x="122535" y="204947"/>
                    </a:cubicBezTo>
                    <a:cubicBezTo>
                      <a:pt x="122150" y="205716"/>
                      <a:pt x="121861" y="206581"/>
                      <a:pt x="121476" y="207351"/>
                    </a:cubicBezTo>
                    <a:cubicBezTo>
                      <a:pt x="120513" y="209851"/>
                      <a:pt x="119357" y="212256"/>
                      <a:pt x="117913" y="214660"/>
                    </a:cubicBezTo>
                    <a:cubicBezTo>
                      <a:pt x="116565" y="216872"/>
                      <a:pt x="115024" y="219180"/>
                      <a:pt x="113387" y="221296"/>
                    </a:cubicBezTo>
                    <a:cubicBezTo>
                      <a:pt x="112905" y="222065"/>
                      <a:pt x="112135" y="222835"/>
                      <a:pt x="111653" y="223604"/>
                    </a:cubicBezTo>
                    <a:cubicBezTo>
                      <a:pt x="110498" y="224854"/>
                      <a:pt x="109342" y="226105"/>
                      <a:pt x="108187" y="227355"/>
                    </a:cubicBezTo>
                    <a:cubicBezTo>
                      <a:pt x="107416" y="228124"/>
                      <a:pt x="106549" y="228894"/>
                      <a:pt x="105683" y="229663"/>
                    </a:cubicBezTo>
                    <a:cubicBezTo>
                      <a:pt x="104623" y="230625"/>
                      <a:pt x="103564" y="231683"/>
                      <a:pt x="102408" y="232548"/>
                    </a:cubicBezTo>
                    <a:cubicBezTo>
                      <a:pt x="101349" y="233318"/>
                      <a:pt x="100386" y="233991"/>
                      <a:pt x="99519" y="234664"/>
                    </a:cubicBezTo>
                    <a:cubicBezTo>
                      <a:pt x="98364" y="235434"/>
                      <a:pt x="97112" y="236395"/>
                      <a:pt x="95956" y="237069"/>
                    </a:cubicBezTo>
                    <a:cubicBezTo>
                      <a:pt x="94801" y="237742"/>
                      <a:pt x="93838" y="238223"/>
                      <a:pt x="92778" y="238704"/>
                    </a:cubicBezTo>
                    <a:cubicBezTo>
                      <a:pt x="91526" y="239473"/>
                      <a:pt x="90274" y="240146"/>
                      <a:pt x="89023" y="240627"/>
                    </a:cubicBezTo>
                    <a:cubicBezTo>
                      <a:pt x="87867" y="241108"/>
                      <a:pt x="86711" y="241685"/>
                      <a:pt x="85556" y="242070"/>
                    </a:cubicBezTo>
                    <a:cubicBezTo>
                      <a:pt x="84304" y="242550"/>
                      <a:pt x="82956" y="243031"/>
                      <a:pt x="81607" y="243416"/>
                    </a:cubicBezTo>
                    <a:cubicBezTo>
                      <a:pt x="80548" y="243801"/>
                      <a:pt x="79296" y="244089"/>
                      <a:pt x="78140" y="244282"/>
                    </a:cubicBezTo>
                    <a:cubicBezTo>
                      <a:pt x="76696" y="244666"/>
                      <a:pt x="75348" y="244955"/>
                      <a:pt x="73903" y="245147"/>
                    </a:cubicBezTo>
                    <a:cubicBezTo>
                      <a:pt x="72844" y="245436"/>
                      <a:pt x="71496" y="245532"/>
                      <a:pt x="70436" y="245724"/>
                    </a:cubicBezTo>
                    <a:cubicBezTo>
                      <a:pt x="69859" y="245820"/>
                      <a:pt x="69377" y="245917"/>
                      <a:pt x="68992" y="245917"/>
                    </a:cubicBezTo>
                    <a:lnTo>
                      <a:pt x="68992" y="360075"/>
                    </a:lnTo>
                    <a:cubicBezTo>
                      <a:pt x="69859" y="360075"/>
                      <a:pt x="70822" y="360363"/>
                      <a:pt x="71785" y="360459"/>
                    </a:cubicBezTo>
                    <a:cubicBezTo>
                      <a:pt x="72651" y="360556"/>
                      <a:pt x="73711" y="360748"/>
                      <a:pt x="74674" y="360844"/>
                    </a:cubicBezTo>
                    <a:cubicBezTo>
                      <a:pt x="76696" y="361229"/>
                      <a:pt x="78718" y="361710"/>
                      <a:pt x="80644" y="362383"/>
                    </a:cubicBezTo>
                    <a:cubicBezTo>
                      <a:pt x="81415" y="362479"/>
                      <a:pt x="82185" y="362768"/>
                      <a:pt x="82956" y="362960"/>
                    </a:cubicBezTo>
                    <a:cubicBezTo>
                      <a:pt x="85556" y="363826"/>
                      <a:pt x="88252" y="364883"/>
                      <a:pt x="90756" y="366038"/>
                    </a:cubicBezTo>
                    <a:cubicBezTo>
                      <a:pt x="91237" y="366230"/>
                      <a:pt x="91623" y="366518"/>
                      <a:pt x="92104" y="366807"/>
                    </a:cubicBezTo>
                    <a:cubicBezTo>
                      <a:pt x="94126" y="367865"/>
                      <a:pt x="96149" y="369019"/>
                      <a:pt x="98075" y="370269"/>
                    </a:cubicBezTo>
                    <a:cubicBezTo>
                      <a:pt x="98845" y="370846"/>
                      <a:pt x="99712" y="371423"/>
                      <a:pt x="100482" y="372000"/>
                    </a:cubicBezTo>
                    <a:cubicBezTo>
                      <a:pt x="102023" y="373058"/>
                      <a:pt x="103371" y="374212"/>
                      <a:pt x="104912" y="375463"/>
                    </a:cubicBezTo>
                    <a:cubicBezTo>
                      <a:pt x="105683" y="376232"/>
                      <a:pt x="106453" y="376905"/>
                      <a:pt x="107224" y="377675"/>
                    </a:cubicBezTo>
                    <a:cubicBezTo>
                      <a:pt x="108572" y="379021"/>
                      <a:pt x="109824" y="380367"/>
                      <a:pt x="111268" y="381906"/>
                    </a:cubicBezTo>
                    <a:cubicBezTo>
                      <a:pt x="111750" y="382676"/>
                      <a:pt x="112424" y="383349"/>
                      <a:pt x="113002" y="384118"/>
                    </a:cubicBezTo>
                    <a:cubicBezTo>
                      <a:pt x="114735" y="386330"/>
                      <a:pt x="116468" y="388735"/>
                      <a:pt x="117913" y="391427"/>
                    </a:cubicBezTo>
                    <a:cubicBezTo>
                      <a:pt x="119357" y="393832"/>
                      <a:pt x="120513" y="396236"/>
                      <a:pt x="121476" y="398737"/>
                    </a:cubicBezTo>
                    <a:cubicBezTo>
                      <a:pt x="121861" y="399506"/>
                      <a:pt x="122150" y="400275"/>
                      <a:pt x="122343" y="400949"/>
                    </a:cubicBezTo>
                    <a:cubicBezTo>
                      <a:pt x="123017" y="402776"/>
                      <a:pt x="123595" y="404507"/>
                      <a:pt x="124173" y="406334"/>
                    </a:cubicBezTo>
                    <a:cubicBezTo>
                      <a:pt x="124365" y="407200"/>
                      <a:pt x="124558" y="408065"/>
                      <a:pt x="124750" y="408931"/>
                    </a:cubicBezTo>
                    <a:cubicBezTo>
                      <a:pt x="125136" y="410758"/>
                      <a:pt x="125521" y="412489"/>
                      <a:pt x="125810" y="414413"/>
                    </a:cubicBezTo>
                    <a:cubicBezTo>
                      <a:pt x="125906" y="415182"/>
                      <a:pt x="126002" y="416048"/>
                      <a:pt x="126002" y="416817"/>
                    </a:cubicBezTo>
                    <a:cubicBezTo>
                      <a:pt x="126291" y="419222"/>
                      <a:pt x="126387" y="421434"/>
                      <a:pt x="126387" y="423838"/>
                    </a:cubicBezTo>
                    <a:lnTo>
                      <a:pt x="126387" y="424607"/>
                    </a:lnTo>
                    <a:cubicBezTo>
                      <a:pt x="126291" y="427300"/>
                      <a:pt x="126002" y="429801"/>
                      <a:pt x="125617" y="432397"/>
                    </a:cubicBezTo>
                    <a:cubicBezTo>
                      <a:pt x="125521" y="433167"/>
                      <a:pt x="125424" y="433936"/>
                      <a:pt x="125136" y="434706"/>
                    </a:cubicBezTo>
                    <a:cubicBezTo>
                      <a:pt x="124847" y="436437"/>
                      <a:pt x="124365" y="438360"/>
                      <a:pt x="123884" y="440091"/>
                    </a:cubicBezTo>
                    <a:cubicBezTo>
                      <a:pt x="123595" y="441053"/>
                      <a:pt x="123402" y="441919"/>
                      <a:pt x="123113" y="442784"/>
                    </a:cubicBezTo>
                    <a:cubicBezTo>
                      <a:pt x="122824" y="443457"/>
                      <a:pt x="122632" y="444131"/>
                      <a:pt x="122343" y="444900"/>
                    </a:cubicBezTo>
                    <a:lnTo>
                      <a:pt x="230104" y="501835"/>
                    </a:lnTo>
                    <a:cubicBezTo>
                      <a:pt x="230682" y="501162"/>
                      <a:pt x="231452" y="500488"/>
                      <a:pt x="232127" y="499719"/>
                    </a:cubicBezTo>
                    <a:cubicBezTo>
                      <a:pt x="232608" y="499238"/>
                      <a:pt x="233090" y="498565"/>
                      <a:pt x="233764" y="498084"/>
                    </a:cubicBezTo>
                    <a:cubicBezTo>
                      <a:pt x="235112" y="496545"/>
                      <a:pt x="236749" y="495199"/>
                      <a:pt x="238386" y="493949"/>
                    </a:cubicBezTo>
                    <a:cubicBezTo>
                      <a:pt x="238771" y="493564"/>
                      <a:pt x="239060" y="493275"/>
                      <a:pt x="239542" y="492891"/>
                    </a:cubicBezTo>
                    <a:cubicBezTo>
                      <a:pt x="241564" y="491352"/>
                      <a:pt x="243683" y="489909"/>
                      <a:pt x="245898" y="488659"/>
                    </a:cubicBezTo>
                    <a:cubicBezTo>
                      <a:pt x="246379" y="488371"/>
                      <a:pt x="246764" y="488082"/>
                      <a:pt x="247150" y="487890"/>
                    </a:cubicBezTo>
                    <a:cubicBezTo>
                      <a:pt x="249076" y="486832"/>
                      <a:pt x="250809" y="485966"/>
                      <a:pt x="252735" y="485101"/>
                    </a:cubicBezTo>
                    <a:cubicBezTo>
                      <a:pt x="253505" y="484812"/>
                      <a:pt x="254372" y="484427"/>
                      <a:pt x="255143" y="484235"/>
                    </a:cubicBezTo>
                    <a:cubicBezTo>
                      <a:pt x="256780" y="483562"/>
                      <a:pt x="258417" y="482985"/>
                      <a:pt x="260054" y="482408"/>
                    </a:cubicBezTo>
                    <a:cubicBezTo>
                      <a:pt x="260921" y="482215"/>
                      <a:pt x="261787" y="481927"/>
                      <a:pt x="262654" y="481831"/>
                    </a:cubicBezTo>
                    <a:cubicBezTo>
                      <a:pt x="264291" y="481254"/>
                      <a:pt x="266121" y="480965"/>
                      <a:pt x="267854" y="480677"/>
                    </a:cubicBezTo>
                    <a:cubicBezTo>
                      <a:pt x="268625" y="480580"/>
                      <a:pt x="269492" y="480388"/>
                      <a:pt x="270262" y="480292"/>
                    </a:cubicBezTo>
                    <a:cubicBezTo>
                      <a:pt x="272958" y="479907"/>
                      <a:pt x="275462" y="479811"/>
                      <a:pt x="278159" y="479811"/>
                    </a:cubicBezTo>
                    <a:cubicBezTo>
                      <a:pt x="280759" y="479811"/>
                      <a:pt x="283263" y="479907"/>
                      <a:pt x="285959" y="480292"/>
                    </a:cubicBezTo>
                    <a:cubicBezTo>
                      <a:pt x="286729" y="480388"/>
                      <a:pt x="287596" y="480580"/>
                      <a:pt x="288367" y="480677"/>
                    </a:cubicBezTo>
                    <a:cubicBezTo>
                      <a:pt x="290100" y="480965"/>
                      <a:pt x="291930" y="481254"/>
                      <a:pt x="293567" y="481831"/>
                    </a:cubicBezTo>
                    <a:cubicBezTo>
                      <a:pt x="294434" y="481927"/>
                      <a:pt x="295300" y="482215"/>
                      <a:pt x="296167" y="482600"/>
                    </a:cubicBezTo>
                    <a:cubicBezTo>
                      <a:pt x="297804" y="482985"/>
                      <a:pt x="299441" y="483562"/>
                      <a:pt x="301175" y="484235"/>
                    </a:cubicBezTo>
                    <a:cubicBezTo>
                      <a:pt x="301849" y="484427"/>
                      <a:pt x="302812" y="484812"/>
                      <a:pt x="303486" y="485197"/>
                    </a:cubicBezTo>
                    <a:cubicBezTo>
                      <a:pt x="305412" y="485966"/>
                      <a:pt x="307242" y="486832"/>
                      <a:pt x="308975" y="487890"/>
                    </a:cubicBezTo>
                    <a:cubicBezTo>
                      <a:pt x="309360" y="488082"/>
                      <a:pt x="309842" y="488371"/>
                      <a:pt x="310323" y="488659"/>
                    </a:cubicBezTo>
                    <a:cubicBezTo>
                      <a:pt x="312538" y="489909"/>
                      <a:pt x="314657" y="491352"/>
                      <a:pt x="316679" y="492891"/>
                    </a:cubicBezTo>
                    <a:cubicBezTo>
                      <a:pt x="317161" y="493275"/>
                      <a:pt x="317546" y="493660"/>
                      <a:pt x="317931" y="494045"/>
                    </a:cubicBezTo>
                    <a:cubicBezTo>
                      <a:pt x="319568" y="495295"/>
                      <a:pt x="321109" y="496545"/>
                      <a:pt x="322457" y="498084"/>
                    </a:cubicBezTo>
                    <a:lnTo>
                      <a:pt x="324094" y="499719"/>
                    </a:lnTo>
                    <a:cubicBezTo>
                      <a:pt x="324769" y="500488"/>
                      <a:pt x="325539" y="501162"/>
                      <a:pt x="326117" y="501835"/>
                    </a:cubicBezTo>
                    <a:lnTo>
                      <a:pt x="433878" y="444900"/>
                    </a:lnTo>
                    <a:cubicBezTo>
                      <a:pt x="433589" y="444419"/>
                      <a:pt x="433493" y="443938"/>
                      <a:pt x="433397" y="443457"/>
                    </a:cubicBezTo>
                    <a:cubicBezTo>
                      <a:pt x="433011" y="442111"/>
                      <a:pt x="432530" y="440765"/>
                      <a:pt x="432145" y="439514"/>
                    </a:cubicBezTo>
                    <a:cubicBezTo>
                      <a:pt x="431856" y="438360"/>
                      <a:pt x="431567" y="437110"/>
                      <a:pt x="431182" y="435860"/>
                    </a:cubicBezTo>
                    <a:cubicBezTo>
                      <a:pt x="430989" y="434609"/>
                      <a:pt x="430700" y="433359"/>
                      <a:pt x="430508" y="432013"/>
                    </a:cubicBezTo>
                    <a:cubicBezTo>
                      <a:pt x="430219" y="430282"/>
                      <a:pt x="430122" y="428358"/>
                      <a:pt x="429930" y="426627"/>
                    </a:cubicBezTo>
                    <a:cubicBezTo>
                      <a:pt x="429930" y="425281"/>
                      <a:pt x="429834" y="423838"/>
                      <a:pt x="429930" y="422492"/>
                    </a:cubicBezTo>
                    <a:cubicBezTo>
                      <a:pt x="429930" y="420568"/>
                      <a:pt x="429930" y="418837"/>
                      <a:pt x="430122" y="417010"/>
                    </a:cubicBezTo>
                    <a:cubicBezTo>
                      <a:pt x="430219" y="416048"/>
                      <a:pt x="430315" y="414990"/>
                      <a:pt x="430604" y="414028"/>
                    </a:cubicBezTo>
                    <a:cubicBezTo>
                      <a:pt x="430700" y="412393"/>
                      <a:pt x="431085" y="410758"/>
                      <a:pt x="431374" y="409220"/>
                    </a:cubicBezTo>
                    <a:cubicBezTo>
                      <a:pt x="431567" y="408162"/>
                      <a:pt x="431856" y="407200"/>
                      <a:pt x="432145" y="406142"/>
                    </a:cubicBezTo>
                    <a:cubicBezTo>
                      <a:pt x="432626" y="404507"/>
                      <a:pt x="433108" y="402776"/>
                      <a:pt x="433782" y="401141"/>
                    </a:cubicBezTo>
                    <a:cubicBezTo>
                      <a:pt x="434167" y="400372"/>
                      <a:pt x="434360" y="399506"/>
                      <a:pt x="434745" y="398737"/>
                    </a:cubicBezTo>
                    <a:cubicBezTo>
                      <a:pt x="435804" y="396236"/>
                      <a:pt x="436960" y="393832"/>
                      <a:pt x="438308" y="391427"/>
                    </a:cubicBezTo>
                    <a:cubicBezTo>
                      <a:pt x="439656" y="388831"/>
                      <a:pt x="441486" y="386330"/>
                      <a:pt x="443219" y="384118"/>
                    </a:cubicBezTo>
                    <a:cubicBezTo>
                      <a:pt x="443701" y="383445"/>
                      <a:pt x="444375" y="382772"/>
                      <a:pt x="444857" y="382195"/>
                    </a:cubicBezTo>
                    <a:cubicBezTo>
                      <a:pt x="446301" y="380560"/>
                      <a:pt x="447649" y="379021"/>
                      <a:pt x="449190" y="377482"/>
                    </a:cubicBezTo>
                    <a:cubicBezTo>
                      <a:pt x="449768" y="376905"/>
                      <a:pt x="450442" y="376424"/>
                      <a:pt x="451212" y="375751"/>
                    </a:cubicBezTo>
                    <a:cubicBezTo>
                      <a:pt x="452850" y="374405"/>
                      <a:pt x="454487" y="372962"/>
                      <a:pt x="456220" y="371712"/>
                    </a:cubicBezTo>
                    <a:cubicBezTo>
                      <a:pt x="456798" y="371327"/>
                      <a:pt x="457376" y="370846"/>
                      <a:pt x="457857" y="370462"/>
                    </a:cubicBezTo>
                    <a:cubicBezTo>
                      <a:pt x="462865" y="367192"/>
                      <a:pt x="467969" y="364595"/>
                      <a:pt x="473554" y="362864"/>
                    </a:cubicBezTo>
                    <a:cubicBezTo>
                      <a:pt x="474036" y="362768"/>
                      <a:pt x="474614" y="362575"/>
                      <a:pt x="475095" y="362479"/>
                    </a:cubicBezTo>
                    <a:cubicBezTo>
                      <a:pt x="477406" y="361902"/>
                      <a:pt x="479525" y="361229"/>
                      <a:pt x="481836" y="360844"/>
                    </a:cubicBezTo>
                    <a:lnTo>
                      <a:pt x="484436" y="360459"/>
                    </a:lnTo>
                    <a:cubicBezTo>
                      <a:pt x="485303" y="360363"/>
                      <a:pt x="486362" y="360075"/>
                      <a:pt x="487229" y="360075"/>
                    </a:cubicBezTo>
                    <a:lnTo>
                      <a:pt x="487229" y="245917"/>
                    </a:lnTo>
                    <a:cubicBezTo>
                      <a:pt x="486844" y="245917"/>
                      <a:pt x="486362" y="245820"/>
                      <a:pt x="485881" y="245724"/>
                    </a:cubicBezTo>
                    <a:cubicBezTo>
                      <a:pt x="484725" y="245532"/>
                      <a:pt x="483473" y="245436"/>
                      <a:pt x="482318" y="245147"/>
                    </a:cubicBezTo>
                    <a:cubicBezTo>
                      <a:pt x="480873" y="244955"/>
                      <a:pt x="479525" y="244666"/>
                      <a:pt x="478081" y="244282"/>
                    </a:cubicBezTo>
                    <a:cubicBezTo>
                      <a:pt x="477021" y="244089"/>
                      <a:pt x="475769" y="243801"/>
                      <a:pt x="474614" y="243416"/>
                    </a:cubicBezTo>
                    <a:cubicBezTo>
                      <a:pt x="473362" y="243031"/>
                      <a:pt x="471917" y="242550"/>
                      <a:pt x="470665" y="242070"/>
                    </a:cubicBezTo>
                    <a:cubicBezTo>
                      <a:pt x="469510" y="241685"/>
                      <a:pt x="468354" y="241108"/>
                      <a:pt x="467295" y="240627"/>
                    </a:cubicBezTo>
                    <a:cubicBezTo>
                      <a:pt x="465947" y="240146"/>
                      <a:pt x="464695" y="239473"/>
                      <a:pt x="463443" y="238896"/>
                    </a:cubicBezTo>
                    <a:cubicBezTo>
                      <a:pt x="462480" y="238223"/>
                      <a:pt x="461420" y="237742"/>
                      <a:pt x="460265" y="237069"/>
                    </a:cubicBezTo>
                    <a:cubicBezTo>
                      <a:pt x="459205" y="236395"/>
                      <a:pt x="457857" y="235434"/>
                      <a:pt x="456798" y="234664"/>
                    </a:cubicBezTo>
                    <a:cubicBezTo>
                      <a:pt x="455835" y="234087"/>
                      <a:pt x="454872" y="233318"/>
                      <a:pt x="453813" y="232548"/>
                    </a:cubicBezTo>
                    <a:cubicBezTo>
                      <a:pt x="452753" y="231683"/>
                      <a:pt x="451598" y="230625"/>
                      <a:pt x="450538" y="229663"/>
                    </a:cubicBezTo>
                    <a:cubicBezTo>
                      <a:pt x="449672" y="228894"/>
                      <a:pt x="448805" y="228124"/>
                      <a:pt x="448034" y="227355"/>
                    </a:cubicBezTo>
                    <a:cubicBezTo>
                      <a:pt x="446879" y="226105"/>
                      <a:pt x="445723" y="224854"/>
                      <a:pt x="444664" y="223604"/>
                    </a:cubicBezTo>
                    <a:cubicBezTo>
                      <a:pt x="444086" y="222835"/>
                      <a:pt x="443316" y="222065"/>
                      <a:pt x="442834" y="221296"/>
                    </a:cubicBezTo>
                    <a:cubicBezTo>
                      <a:pt x="441197" y="219180"/>
                      <a:pt x="439656" y="217064"/>
                      <a:pt x="438308" y="214660"/>
                    </a:cubicBezTo>
                    <a:cubicBezTo>
                      <a:pt x="436960" y="212256"/>
                      <a:pt x="435804" y="209851"/>
                      <a:pt x="434745" y="207351"/>
                    </a:cubicBezTo>
                    <a:cubicBezTo>
                      <a:pt x="434360" y="206581"/>
                      <a:pt x="434167" y="205812"/>
                      <a:pt x="433878" y="205043"/>
                    </a:cubicBezTo>
                    <a:cubicBezTo>
                      <a:pt x="433204" y="203312"/>
                      <a:pt x="432626" y="201484"/>
                      <a:pt x="432145" y="199753"/>
                    </a:cubicBezTo>
                    <a:cubicBezTo>
                      <a:pt x="431856" y="198695"/>
                      <a:pt x="431567" y="197830"/>
                      <a:pt x="431471" y="196964"/>
                    </a:cubicBezTo>
                    <a:cubicBezTo>
                      <a:pt x="431085" y="195233"/>
                      <a:pt x="430700" y="193406"/>
                      <a:pt x="430508" y="191675"/>
                    </a:cubicBezTo>
                    <a:cubicBezTo>
                      <a:pt x="430315" y="190809"/>
                      <a:pt x="430219" y="190040"/>
                      <a:pt x="430219" y="189174"/>
                    </a:cubicBezTo>
                    <a:cubicBezTo>
                      <a:pt x="429930" y="186770"/>
                      <a:pt x="429834" y="184462"/>
                      <a:pt x="429834" y="182057"/>
                    </a:cubicBezTo>
                    <a:lnTo>
                      <a:pt x="429834" y="181288"/>
                    </a:lnTo>
                    <a:cubicBezTo>
                      <a:pt x="429930" y="178691"/>
                      <a:pt x="430219" y="176094"/>
                      <a:pt x="430604" y="173594"/>
                    </a:cubicBezTo>
                    <a:cubicBezTo>
                      <a:pt x="430700" y="172728"/>
                      <a:pt x="430989" y="171958"/>
                      <a:pt x="431085" y="171093"/>
                    </a:cubicBezTo>
                    <a:cubicBezTo>
                      <a:pt x="431471" y="169266"/>
                      <a:pt x="431856" y="167534"/>
                      <a:pt x="432337" y="165899"/>
                    </a:cubicBezTo>
                    <a:cubicBezTo>
                      <a:pt x="432626" y="164842"/>
                      <a:pt x="432915" y="163976"/>
                      <a:pt x="433204" y="163110"/>
                    </a:cubicBezTo>
                    <a:cubicBezTo>
                      <a:pt x="433493" y="162341"/>
                      <a:pt x="433589" y="161764"/>
                      <a:pt x="433878" y="160995"/>
                    </a:cubicBezTo>
                    <a:lnTo>
                      <a:pt x="326213" y="104060"/>
                    </a:lnTo>
                    <a:cubicBezTo>
                      <a:pt x="325539" y="104829"/>
                      <a:pt x="324865" y="105406"/>
                      <a:pt x="324287" y="106079"/>
                    </a:cubicBezTo>
                    <a:cubicBezTo>
                      <a:pt x="323613" y="106656"/>
                      <a:pt x="323131" y="107426"/>
                      <a:pt x="322457" y="108099"/>
                    </a:cubicBezTo>
                    <a:cubicBezTo>
                      <a:pt x="321109" y="109349"/>
                      <a:pt x="319568" y="110600"/>
                      <a:pt x="318220" y="111850"/>
                    </a:cubicBezTo>
                    <a:cubicBezTo>
                      <a:pt x="317739" y="112235"/>
                      <a:pt x="317161" y="112715"/>
                      <a:pt x="316679" y="113100"/>
                    </a:cubicBezTo>
                    <a:cubicBezTo>
                      <a:pt x="314657" y="114639"/>
                      <a:pt x="312538" y="115985"/>
                      <a:pt x="310323" y="117428"/>
                    </a:cubicBezTo>
                    <a:lnTo>
                      <a:pt x="308879" y="118197"/>
                    </a:lnTo>
                    <a:cubicBezTo>
                      <a:pt x="307049" y="119159"/>
                      <a:pt x="305316" y="120025"/>
                      <a:pt x="303582" y="120794"/>
                    </a:cubicBezTo>
                    <a:cubicBezTo>
                      <a:pt x="302812" y="121179"/>
                      <a:pt x="301849" y="121467"/>
                      <a:pt x="300982" y="121852"/>
                    </a:cubicBezTo>
                    <a:cubicBezTo>
                      <a:pt x="299441" y="122429"/>
                      <a:pt x="297804" y="123006"/>
                      <a:pt x="296360" y="123487"/>
                    </a:cubicBezTo>
                    <a:cubicBezTo>
                      <a:pt x="295397" y="123679"/>
                      <a:pt x="294434" y="123968"/>
                      <a:pt x="293567" y="124256"/>
                    </a:cubicBezTo>
                    <a:cubicBezTo>
                      <a:pt x="291930" y="124641"/>
                      <a:pt x="290100" y="125026"/>
                      <a:pt x="288367" y="125218"/>
                    </a:cubicBezTo>
                    <a:cubicBezTo>
                      <a:pt x="287596" y="125410"/>
                      <a:pt x="286729" y="125603"/>
                      <a:pt x="285959" y="125795"/>
                    </a:cubicBezTo>
                    <a:cubicBezTo>
                      <a:pt x="283263" y="125987"/>
                      <a:pt x="280759" y="126276"/>
                      <a:pt x="278159" y="126276"/>
                    </a:cubicBezTo>
                    <a:cubicBezTo>
                      <a:pt x="275462" y="126276"/>
                      <a:pt x="272958" y="125987"/>
                      <a:pt x="270262" y="125795"/>
                    </a:cubicBezTo>
                    <a:cubicBezTo>
                      <a:pt x="269492" y="125603"/>
                      <a:pt x="268625" y="125410"/>
                      <a:pt x="267854" y="125218"/>
                    </a:cubicBezTo>
                    <a:cubicBezTo>
                      <a:pt x="266121" y="125026"/>
                      <a:pt x="264388" y="124641"/>
                      <a:pt x="262654" y="124256"/>
                    </a:cubicBezTo>
                    <a:cubicBezTo>
                      <a:pt x="261787" y="123968"/>
                      <a:pt x="260824" y="123679"/>
                      <a:pt x="259958" y="123487"/>
                    </a:cubicBezTo>
                    <a:cubicBezTo>
                      <a:pt x="258417" y="123006"/>
                      <a:pt x="256780" y="122429"/>
                      <a:pt x="255239" y="121852"/>
                    </a:cubicBezTo>
                    <a:cubicBezTo>
                      <a:pt x="254372" y="121467"/>
                      <a:pt x="253505" y="121179"/>
                      <a:pt x="252735" y="120794"/>
                    </a:cubicBezTo>
                    <a:cubicBezTo>
                      <a:pt x="250905" y="120025"/>
                      <a:pt x="249172" y="119159"/>
                      <a:pt x="247535" y="118197"/>
                    </a:cubicBezTo>
                    <a:cubicBezTo>
                      <a:pt x="246861" y="117909"/>
                      <a:pt x="246379" y="117620"/>
                      <a:pt x="245898" y="117332"/>
                    </a:cubicBezTo>
                    <a:cubicBezTo>
                      <a:pt x="243779" y="115985"/>
                      <a:pt x="241564" y="114639"/>
                      <a:pt x="239542" y="113100"/>
                    </a:cubicBezTo>
                    <a:cubicBezTo>
                      <a:pt x="239060" y="112619"/>
                      <a:pt x="238579" y="112235"/>
                      <a:pt x="238001" y="111754"/>
                    </a:cubicBezTo>
                    <a:cubicBezTo>
                      <a:pt x="236556" y="110600"/>
                      <a:pt x="235112" y="109349"/>
                      <a:pt x="233860" y="108099"/>
                    </a:cubicBezTo>
                    <a:cubicBezTo>
                      <a:pt x="233282" y="107426"/>
                      <a:pt x="232608" y="106656"/>
                      <a:pt x="231934" y="106079"/>
                    </a:cubicBezTo>
                    <a:cubicBezTo>
                      <a:pt x="231356" y="105406"/>
                      <a:pt x="230586" y="104829"/>
                      <a:pt x="230104" y="104060"/>
                    </a:cubicBezTo>
                    <a:close/>
                    <a:moveTo>
                      <a:pt x="278159" y="0"/>
                    </a:moveTo>
                    <a:cubicBezTo>
                      <a:pt x="313020" y="0"/>
                      <a:pt x="341332" y="28275"/>
                      <a:pt x="341332" y="63090"/>
                    </a:cubicBezTo>
                    <a:cubicBezTo>
                      <a:pt x="341332" y="69533"/>
                      <a:pt x="340177" y="75881"/>
                      <a:pt x="338347" y="81940"/>
                    </a:cubicBezTo>
                    <a:lnTo>
                      <a:pt x="447264" y="139548"/>
                    </a:lnTo>
                    <a:cubicBezTo>
                      <a:pt x="451309" y="135316"/>
                      <a:pt x="456028" y="131565"/>
                      <a:pt x="461324" y="128392"/>
                    </a:cubicBezTo>
                    <a:cubicBezTo>
                      <a:pt x="491563" y="111080"/>
                      <a:pt x="530180" y="121371"/>
                      <a:pt x="547803" y="151473"/>
                    </a:cubicBezTo>
                    <a:cubicBezTo>
                      <a:pt x="556277" y="166188"/>
                      <a:pt x="558396" y="183211"/>
                      <a:pt x="553966" y="199465"/>
                    </a:cubicBezTo>
                    <a:cubicBezTo>
                      <a:pt x="549729" y="215814"/>
                      <a:pt x="539232" y="229278"/>
                      <a:pt x="524498" y="237646"/>
                    </a:cubicBezTo>
                    <a:cubicBezTo>
                      <a:pt x="520742" y="239858"/>
                      <a:pt x="516697" y="241493"/>
                      <a:pt x="512556" y="242935"/>
                    </a:cubicBezTo>
                    <a:lnTo>
                      <a:pt x="512556" y="362960"/>
                    </a:lnTo>
                    <a:cubicBezTo>
                      <a:pt x="516794" y="364403"/>
                      <a:pt x="520838" y="366134"/>
                      <a:pt x="524690" y="368442"/>
                    </a:cubicBezTo>
                    <a:cubicBezTo>
                      <a:pt x="539232" y="376617"/>
                      <a:pt x="549729" y="390273"/>
                      <a:pt x="553966" y="406527"/>
                    </a:cubicBezTo>
                    <a:cubicBezTo>
                      <a:pt x="555507" y="412105"/>
                      <a:pt x="556277" y="417683"/>
                      <a:pt x="556277" y="423261"/>
                    </a:cubicBezTo>
                    <a:cubicBezTo>
                      <a:pt x="556277" y="434032"/>
                      <a:pt x="553388" y="444804"/>
                      <a:pt x="547803" y="454517"/>
                    </a:cubicBezTo>
                    <a:cubicBezTo>
                      <a:pt x="536054" y="474714"/>
                      <a:pt x="514675" y="485966"/>
                      <a:pt x="492911" y="485966"/>
                    </a:cubicBezTo>
                    <a:cubicBezTo>
                      <a:pt x="482125" y="485966"/>
                      <a:pt x="471339" y="483273"/>
                      <a:pt x="461324" y="477503"/>
                    </a:cubicBezTo>
                    <a:cubicBezTo>
                      <a:pt x="456028" y="474522"/>
                      <a:pt x="451405" y="470675"/>
                      <a:pt x="447360" y="466443"/>
                    </a:cubicBezTo>
                    <a:lnTo>
                      <a:pt x="338251" y="524051"/>
                    </a:lnTo>
                    <a:cubicBezTo>
                      <a:pt x="340177" y="530110"/>
                      <a:pt x="341332" y="536457"/>
                      <a:pt x="341332" y="542901"/>
                    </a:cubicBezTo>
                    <a:cubicBezTo>
                      <a:pt x="341332" y="577620"/>
                      <a:pt x="313020" y="606087"/>
                      <a:pt x="278159" y="606087"/>
                    </a:cubicBezTo>
                    <a:cubicBezTo>
                      <a:pt x="243201" y="606087"/>
                      <a:pt x="214889" y="577620"/>
                      <a:pt x="214889" y="542901"/>
                    </a:cubicBezTo>
                    <a:cubicBezTo>
                      <a:pt x="214889" y="536457"/>
                      <a:pt x="216044" y="530110"/>
                      <a:pt x="217970" y="524051"/>
                    </a:cubicBezTo>
                    <a:lnTo>
                      <a:pt x="108861" y="466443"/>
                    </a:lnTo>
                    <a:cubicBezTo>
                      <a:pt x="104816" y="470675"/>
                      <a:pt x="100193" y="474522"/>
                      <a:pt x="94897" y="477503"/>
                    </a:cubicBezTo>
                    <a:cubicBezTo>
                      <a:pt x="84978" y="483273"/>
                      <a:pt x="74096" y="485966"/>
                      <a:pt x="63310" y="485966"/>
                    </a:cubicBezTo>
                    <a:cubicBezTo>
                      <a:pt x="41546" y="485966"/>
                      <a:pt x="20167" y="474714"/>
                      <a:pt x="8418" y="454517"/>
                    </a:cubicBezTo>
                    <a:cubicBezTo>
                      <a:pt x="-56" y="439899"/>
                      <a:pt x="-2175" y="422876"/>
                      <a:pt x="2255" y="406527"/>
                    </a:cubicBezTo>
                    <a:cubicBezTo>
                      <a:pt x="6588" y="390273"/>
                      <a:pt x="17085" y="376617"/>
                      <a:pt x="31723" y="368250"/>
                    </a:cubicBezTo>
                    <a:cubicBezTo>
                      <a:pt x="35479" y="366134"/>
                      <a:pt x="39524" y="364403"/>
                      <a:pt x="43761" y="362960"/>
                    </a:cubicBezTo>
                    <a:lnTo>
                      <a:pt x="43761" y="242935"/>
                    </a:lnTo>
                    <a:cubicBezTo>
                      <a:pt x="39427" y="241493"/>
                      <a:pt x="35383" y="239858"/>
                      <a:pt x="31627" y="237646"/>
                    </a:cubicBezTo>
                    <a:cubicBezTo>
                      <a:pt x="17085" y="229278"/>
                      <a:pt x="6588" y="215814"/>
                      <a:pt x="2255" y="199465"/>
                    </a:cubicBezTo>
                    <a:cubicBezTo>
                      <a:pt x="-2175" y="183211"/>
                      <a:pt x="-56" y="166188"/>
                      <a:pt x="8418" y="151473"/>
                    </a:cubicBezTo>
                    <a:cubicBezTo>
                      <a:pt x="26041" y="121371"/>
                      <a:pt x="64755" y="111080"/>
                      <a:pt x="94897" y="128392"/>
                    </a:cubicBezTo>
                    <a:cubicBezTo>
                      <a:pt x="100193" y="131565"/>
                      <a:pt x="104816" y="135316"/>
                      <a:pt x="108861" y="139548"/>
                    </a:cubicBezTo>
                    <a:lnTo>
                      <a:pt x="217970" y="81940"/>
                    </a:lnTo>
                    <a:cubicBezTo>
                      <a:pt x="216044" y="75881"/>
                      <a:pt x="214889" y="69533"/>
                      <a:pt x="214889" y="63090"/>
                    </a:cubicBezTo>
                    <a:cubicBezTo>
                      <a:pt x="214889" y="28275"/>
                      <a:pt x="243201" y="0"/>
                      <a:pt x="278159" y="0"/>
                    </a:cubicBezTo>
                    <a:close/>
                  </a:path>
                </a:pathLst>
              </a:custGeom>
              <a:solidFill>
                <a:schemeClr val="bg1"/>
              </a:solidFill>
              <a:ln w="38100" cap="flat">
                <a:noFill/>
                <a:miter lim="400000"/>
              </a:ln>
              <a:effectLst/>
            </p:spPr>
            <p:txBody>
              <a:bodyPr wrap="square" lIns="91440" tIns="45720" rIns="91440" bIns="45720" numCol="1"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1300" cap="all"/>
                </a:pPr>
                <a:endParaRPr/>
              </a:p>
            </p:txBody>
          </p:sp>
        </p:grpSp>
        <p:grpSp>
          <p:nvGrpSpPr>
            <p:cNvPr id="108" name="îślidè"/>
            <p:cNvGrpSpPr/>
            <p:nvPr/>
          </p:nvGrpSpPr>
          <p:grpSpPr>
            <a:xfrm>
              <a:off x="6553309" y="4493595"/>
              <a:ext cx="828438" cy="828658"/>
              <a:chOff x="6553309" y="4493595"/>
              <a:chExt cx="828438" cy="828658"/>
            </a:xfrm>
          </p:grpSpPr>
          <p:sp>
            <p:nvSpPr>
              <p:cNvPr id="121" name="iŝļïḑé"/>
              <p:cNvSpPr/>
              <p:nvPr/>
            </p:nvSpPr>
            <p:spPr>
              <a:xfrm>
                <a:off x="6553309" y="4493595"/>
                <a:ext cx="828438" cy="828658"/>
              </a:xfrm>
              <a:custGeom>
                <a:avLst/>
                <a:gdLst/>
                <a:ahLst/>
                <a:cxnLst>
                  <a:cxn ang="0">
                    <a:pos x="wd2" y="hd2"/>
                  </a:cxn>
                  <a:cxn ang="5400000">
                    <a:pos x="wd2" y="hd2"/>
                  </a:cxn>
                  <a:cxn ang="10800000">
                    <a:pos x="wd2" y="hd2"/>
                  </a:cxn>
                  <a:cxn ang="16200000">
                    <a:pos x="wd2" y="hd2"/>
                  </a:cxn>
                </a:cxnLst>
                <a:rect l="0" t="0" r="r" b="b"/>
                <a:pathLst>
                  <a:path w="18915" h="18915" extrusionOk="0">
                    <a:moveTo>
                      <a:pt x="14184" y="1268"/>
                    </a:moveTo>
                    <a:cubicBezTo>
                      <a:pt x="18708" y="3879"/>
                      <a:pt x="20257" y="9663"/>
                      <a:pt x="17646" y="14185"/>
                    </a:cubicBezTo>
                    <a:cubicBezTo>
                      <a:pt x="15035" y="18708"/>
                      <a:pt x="9252" y="20257"/>
                      <a:pt x="4729" y="17646"/>
                    </a:cubicBezTo>
                    <a:cubicBezTo>
                      <a:pt x="206" y="15035"/>
                      <a:pt x="-1343" y="9252"/>
                      <a:pt x="1268" y="4729"/>
                    </a:cubicBezTo>
                    <a:cubicBezTo>
                      <a:pt x="3879" y="207"/>
                      <a:pt x="9662" y="-1343"/>
                      <a:pt x="14184" y="1268"/>
                    </a:cubicBezTo>
                    <a:close/>
                  </a:path>
                </a:pathLst>
              </a:custGeom>
              <a:solidFill>
                <a:schemeClr val="accent1"/>
              </a:solidFill>
              <a:ln w="38100" cap="flat">
                <a:solidFill>
                  <a:schemeClr val="bg1"/>
                </a:solidFill>
                <a:miter lim="400000"/>
              </a:ln>
              <a:effectLst/>
            </p:spPr>
            <p:txBody>
              <a:bodyPr wrap="square" lIns="91440" tIns="45720" rIns="91440" bIns="45720" numCol="1"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1300" cap="all"/>
                </a:pPr>
                <a:endParaRPr/>
              </a:p>
            </p:txBody>
          </p:sp>
          <p:sp>
            <p:nvSpPr>
              <p:cNvPr id="122" name="islîḍé"/>
              <p:cNvSpPr/>
              <p:nvPr/>
            </p:nvSpPr>
            <p:spPr>
              <a:xfrm>
                <a:off x="6755657" y="4782624"/>
                <a:ext cx="423740" cy="250598"/>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 name="T66" fmla="*/ 472622 w 604011"/>
                  <a:gd name="T67" fmla="*/ 472622 w 604011"/>
                  <a:gd name="T68" fmla="*/ 472622 w 604011"/>
                  <a:gd name="T69"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7" h="247">
                    <a:moveTo>
                      <a:pt x="343" y="0"/>
                    </a:moveTo>
                    <a:cubicBezTo>
                      <a:pt x="302" y="0"/>
                      <a:pt x="269" y="33"/>
                      <a:pt x="269" y="74"/>
                    </a:cubicBezTo>
                    <a:cubicBezTo>
                      <a:pt x="269" y="81"/>
                      <a:pt x="270" y="88"/>
                      <a:pt x="272" y="94"/>
                    </a:cubicBezTo>
                    <a:lnTo>
                      <a:pt x="242" y="141"/>
                    </a:lnTo>
                    <a:cubicBezTo>
                      <a:pt x="238" y="140"/>
                      <a:pt x="234" y="139"/>
                      <a:pt x="230" y="139"/>
                    </a:cubicBezTo>
                    <a:cubicBezTo>
                      <a:pt x="217" y="139"/>
                      <a:pt x="205" y="144"/>
                      <a:pt x="196" y="152"/>
                    </a:cubicBezTo>
                    <a:lnTo>
                      <a:pt x="107" y="113"/>
                    </a:lnTo>
                    <a:cubicBezTo>
                      <a:pt x="107" y="112"/>
                      <a:pt x="108" y="111"/>
                      <a:pt x="108" y="110"/>
                    </a:cubicBezTo>
                    <a:cubicBezTo>
                      <a:pt x="108" y="80"/>
                      <a:pt x="83" y="56"/>
                      <a:pt x="54" y="56"/>
                    </a:cubicBezTo>
                    <a:cubicBezTo>
                      <a:pt x="24" y="56"/>
                      <a:pt x="0" y="80"/>
                      <a:pt x="0" y="110"/>
                    </a:cubicBezTo>
                    <a:cubicBezTo>
                      <a:pt x="0" y="140"/>
                      <a:pt x="24" y="164"/>
                      <a:pt x="54" y="164"/>
                    </a:cubicBezTo>
                    <a:cubicBezTo>
                      <a:pt x="65" y="164"/>
                      <a:pt x="75" y="160"/>
                      <a:pt x="84" y="155"/>
                    </a:cubicBezTo>
                    <a:lnTo>
                      <a:pt x="176" y="195"/>
                    </a:lnTo>
                    <a:cubicBezTo>
                      <a:pt x="178" y="224"/>
                      <a:pt x="201" y="247"/>
                      <a:pt x="230" y="247"/>
                    </a:cubicBezTo>
                    <a:cubicBezTo>
                      <a:pt x="260" y="247"/>
                      <a:pt x="284" y="223"/>
                      <a:pt x="284" y="193"/>
                    </a:cubicBezTo>
                    <a:cubicBezTo>
                      <a:pt x="284" y="191"/>
                      <a:pt x="283" y="189"/>
                      <a:pt x="283" y="186"/>
                    </a:cubicBezTo>
                    <a:lnTo>
                      <a:pt x="333" y="147"/>
                    </a:lnTo>
                    <a:cubicBezTo>
                      <a:pt x="336" y="148"/>
                      <a:pt x="340" y="148"/>
                      <a:pt x="343" y="148"/>
                    </a:cubicBezTo>
                    <a:cubicBezTo>
                      <a:pt x="384" y="148"/>
                      <a:pt x="417" y="115"/>
                      <a:pt x="417" y="74"/>
                    </a:cubicBezTo>
                    <a:cubicBezTo>
                      <a:pt x="417" y="33"/>
                      <a:pt x="384" y="0"/>
                      <a:pt x="343" y="0"/>
                    </a:cubicBezTo>
                    <a:close/>
                    <a:moveTo>
                      <a:pt x="29" y="110"/>
                    </a:moveTo>
                    <a:cubicBezTo>
                      <a:pt x="29" y="96"/>
                      <a:pt x="40" y="85"/>
                      <a:pt x="54" y="85"/>
                    </a:cubicBezTo>
                    <a:cubicBezTo>
                      <a:pt x="68" y="85"/>
                      <a:pt x="79" y="96"/>
                      <a:pt x="79" y="110"/>
                    </a:cubicBezTo>
                    <a:cubicBezTo>
                      <a:pt x="79" y="124"/>
                      <a:pt x="68" y="135"/>
                      <a:pt x="54" y="135"/>
                    </a:cubicBezTo>
                    <a:cubicBezTo>
                      <a:pt x="40" y="135"/>
                      <a:pt x="29" y="124"/>
                      <a:pt x="29" y="110"/>
                    </a:cubicBezTo>
                    <a:close/>
                    <a:moveTo>
                      <a:pt x="230" y="219"/>
                    </a:moveTo>
                    <a:cubicBezTo>
                      <a:pt x="216" y="219"/>
                      <a:pt x="204" y="207"/>
                      <a:pt x="204" y="193"/>
                    </a:cubicBezTo>
                    <a:cubicBezTo>
                      <a:pt x="204" y="179"/>
                      <a:pt x="216" y="167"/>
                      <a:pt x="230" y="167"/>
                    </a:cubicBezTo>
                    <a:cubicBezTo>
                      <a:pt x="244" y="167"/>
                      <a:pt x="256" y="179"/>
                      <a:pt x="256" y="193"/>
                    </a:cubicBezTo>
                    <a:cubicBezTo>
                      <a:pt x="256" y="207"/>
                      <a:pt x="244" y="219"/>
                      <a:pt x="230" y="219"/>
                    </a:cubicBezTo>
                    <a:close/>
                    <a:moveTo>
                      <a:pt x="343" y="117"/>
                    </a:moveTo>
                    <a:cubicBezTo>
                      <a:pt x="320" y="117"/>
                      <a:pt x="301" y="98"/>
                      <a:pt x="301" y="74"/>
                    </a:cubicBezTo>
                    <a:cubicBezTo>
                      <a:pt x="301" y="51"/>
                      <a:pt x="320" y="32"/>
                      <a:pt x="343" y="32"/>
                    </a:cubicBezTo>
                    <a:cubicBezTo>
                      <a:pt x="366" y="32"/>
                      <a:pt x="385" y="51"/>
                      <a:pt x="385" y="74"/>
                    </a:cubicBezTo>
                    <a:cubicBezTo>
                      <a:pt x="385" y="98"/>
                      <a:pt x="366" y="117"/>
                      <a:pt x="343" y="117"/>
                    </a:cubicBezTo>
                    <a:close/>
                  </a:path>
                </a:pathLst>
              </a:custGeom>
              <a:solidFill>
                <a:schemeClr val="bg1"/>
              </a:solidFill>
              <a:ln w="38100" cap="flat">
                <a:noFill/>
                <a:miter lim="400000"/>
              </a:ln>
              <a:effectLst/>
            </p:spPr>
            <p:txBody>
              <a:bodyPr wrap="square" lIns="91440" tIns="45720" rIns="91440" bIns="45720" numCol="1" anchor="ctr">
                <a:normAutofit fontScale="92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1300" cap="all"/>
                </a:pPr>
                <a:endParaRPr/>
              </a:p>
            </p:txBody>
          </p:sp>
        </p:grpSp>
        <p:grpSp>
          <p:nvGrpSpPr>
            <p:cNvPr id="109" name="íṩḻïḋe"/>
            <p:cNvGrpSpPr/>
            <p:nvPr/>
          </p:nvGrpSpPr>
          <p:grpSpPr>
            <a:xfrm>
              <a:off x="4810253" y="4493593"/>
              <a:ext cx="828440" cy="828662"/>
              <a:chOff x="4810253" y="4493593"/>
              <a:chExt cx="828440" cy="828662"/>
            </a:xfrm>
          </p:grpSpPr>
          <p:sp>
            <p:nvSpPr>
              <p:cNvPr id="119" name="íŝļíḑé"/>
              <p:cNvSpPr/>
              <p:nvPr/>
            </p:nvSpPr>
            <p:spPr>
              <a:xfrm>
                <a:off x="4810253" y="4493593"/>
                <a:ext cx="828440" cy="828662"/>
              </a:xfrm>
              <a:custGeom>
                <a:avLst/>
                <a:gdLst/>
                <a:ahLst/>
                <a:cxnLst>
                  <a:cxn ang="0">
                    <a:pos x="wd2" y="hd2"/>
                  </a:cxn>
                  <a:cxn ang="5400000">
                    <a:pos x="wd2" y="hd2"/>
                  </a:cxn>
                  <a:cxn ang="10800000">
                    <a:pos x="wd2" y="hd2"/>
                  </a:cxn>
                  <a:cxn ang="16200000">
                    <a:pos x="wd2" y="hd2"/>
                  </a:cxn>
                </a:cxnLst>
                <a:rect l="0" t="0" r="r" b="b"/>
                <a:pathLst>
                  <a:path w="18915" h="18914" extrusionOk="0">
                    <a:moveTo>
                      <a:pt x="14186" y="17646"/>
                    </a:moveTo>
                    <a:cubicBezTo>
                      <a:pt x="9662" y="20257"/>
                      <a:pt x="3880" y="18707"/>
                      <a:pt x="1269" y="14185"/>
                    </a:cubicBezTo>
                    <a:cubicBezTo>
                      <a:pt x="-1343" y="9662"/>
                      <a:pt x="207" y="3879"/>
                      <a:pt x="4730" y="1268"/>
                    </a:cubicBezTo>
                    <a:cubicBezTo>
                      <a:pt x="9252" y="-1343"/>
                      <a:pt x="15035" y="207"/>
                      <a:pt x="17647" y="4729"/>
                    </a:cubicBezTo>
                    <a:cubicBezTo>
                      <a:pt x="20257" y="9252"/>
                      <a:pt x="18708" y="15035"/>
                      <a:pt x="14186" y="17646"/>
                    </a:cubicBezTo>
                    <a:close/>
                  </a:path>
                </a:pathLst>
              </a:custGeom>
              <a:solidFill>
                <a:schemeClr val="accent1"/>
              </a:solidFill>
              <a:ln w="38100" cap="flat">
                <a:solidFill>
                  <a:schemeClr val="bg1"/>
                </a:solidFill>
                <a:miter lim="400000"/>
              </a:ln>
              <a:effectLst/>
            </p:spPr>
            <p:txBody>
              <a:bodyPr wrap="square" lIns="91440" tIns="45720" rIns="91440" bIns="45720" numCol="1"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1300" cap="all"/>
                </a:pPr>
                <a:endParaRPr/>
              </a:p>
            </p:txBody>
          </p:sp>
          <p:sp>
            <p:nvSpPr>
              <p:cNvPr id="120" name="ïṣľîdé"/>
              <p:cNvSpPr/>
              <p:nvPr/>
            </p:nvSpPr>
            <p:spPr>
              <a:xfrm>
                <a:off x="4995020" y="4699096"/>
                <a:ext cx="458906" cy="417655"/>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 name="T66" fmla="*/ 472622 w 604011"/>
                  <a:gd name="T67" fmla="*/ 472622 w 604011"/>
                  <a:gd name="T68" fmla="*/ 472622 w 604011"/>
                  <a:gd name="T69" fmla="*/ 472622 w 604011"/>
                  <a:gd name="T70" fmla="*/ 472622 w 604011"/>
                  <a:gd name="T71"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20" h="1750">
                    <a:moveTo>
                      <a:pt x="1536" y="0"/>
                    </a:moveTo>
                    <a:cubicBezTo>
                      <a:pt x="1332" y="0"/>
                      <a:pt x="1165" y="161"/>
                      <a:pt x="1154" y="363"/>
                    </a:cubicBezTo>
                    <a:lnTo>
                      <a:pt x="766" y="363"/>
                    </a:lnTo>
                    <a:cubicBezTo>
                      <a:pt x="755" y="161"/>
                      <a:pt x="588" y="0"/>
                      <a:pt x="384" y="0"/>
                    </a:cubicBezTo>
                    <a:cubicBezTo>
                      <a:pt x="172" y="0"/>
                      <a:pt x="0" y="173"/>
                      <a:pt x="0" y="384"/>
                    </a:cubicBezTo>
                    <a:cubicBezTo>
                      <a:pt x="0" y="596"/>
                      <a:pt x="172" y="768"/>
                      <a:pt x="384" y="768"/>
                    </a:cubicBezTo>
                    <a:cubicBezTo>
                      <a:pt x="447" y="768"/>
                      <a:pt x="506" y="751"/>
                      <a:pt x="559" y="724"/>
                    </a:cubicBezTo>
                    <a:lnTo>
                      <a:pt x="748" y="1046"/>
                    </a:lnTo>
                    <a:cubicBezTo>
                      <a:pt x="644" y="1115"/>
                      <a:pt x="576" y="1232"/>
                      <a:pt x="576" y="1366"/>
                    </a:cubicBezTo>
                    <a:cubicBezTo>
                      <a:pt x="576" y="1577"/>
                      <a:pt x="748" y="1750"/>
                      <a:pt x="960" y="1750"/>
                    </a:cubicBezTo>
                    <a:cubicBezTo>
                      <a:pt x="1172" y="1750"/>
                      <a:pt x="1344" y="1577"/>
                      <a:pt x="1344" y="1366"/>
                    </a:cubicBezTo>
                    <a:cubicBezTo>
                      <a:pt x="1344" y="1233"/>
                      <a:pt x="1276" y="1115"/>
                      <a:pt x="1173" y="1046"/>
                    </a:cubicBezTo>
                    <a:lnTo>
                      <a:pt x="1362" y="724"/>
                    </a:lnTo>
                    <a:cubicBezTo>
                      <a:pt x="1414" y="752"/>
                      <a:pt x="1473" y="768"/>
                      <a:pt x="1536" y="768"/>
                    </a:cubicBezTo>
                    <a:cubicBezTo>
                      <a:pt x="1748" y="768"/>
                      <a:pt x="1920" y="596"/>
                      <a:pt x="1920" y="384"/>
                    </a:cubicBezTo>
                    <a:cubicBezTo>
                      <a:pt x="1920" y="173"/>
                      <a:pt x="1748" y="0"/>
                      <a:pt x="1536" y="0"/>
                    </a:cubicBezTo>
                    <a:close/>
                    <a:moveTo>
                      <a:pt x="307" y="623"/>
                    </a:moveTo>
                    <a:cubicBezTo>
                      <a:pt x="307" y="623"/>
                      <a:pt x="358" y="597"/>
                      <a:pt x="337" y="548"/>
                    </a:cubicBezTo>
                    <a:cubicBezTo>
                      <a:pt x="327" y="550"/>
                      <a:pt x="301" y="555"/>
                      <a:pt x="280" y="557"/>
                    </a:cubicBezTo>
                    <a:cubicBezTo>
                      <a:pt x="259" y="560"/>
                      <a:pt x="241" y="548"/>
                      <a:pt x="237" y="537"/>
                    </a:cubicBezTo>
                    <a:cubicBezTo>
                      <a:pt x="233" y="527"/>
                      <a:pt x="244" y="508"/>
                      <a:pt x="240" y="502"/>
                    </a:cubicBezTo>
                    <a:cubicBezTo>
                      <a:pt x="235" y="496"/>
                      <a:pt x="219" y="479"/>
                      <a:pt x="225" y="464"/>
                    </a:cubicBezTo>
                    <a:cubicBezTo>
                      <a:pt x="230" y="449"/>
                      <a:pt x="228" y="442"/>
                      <a:pt x="228" y="442"/>
                    </a:cubicBezTo>
                    <a:cubicBezTo>
                      <a:pt x="228" y="442"/>
                      <a:pt x="197" y="436"/>
                      <a:pt x="195" y="425"/>
                    </a:cubicBezTo>
                    <a:cubicBezTo>
                      <a:pt x="192" y="414"/>
                      <a:pt x="236" y="346"/>
                      <a:pt x="236" y="346"/>
                    </a:cubicBezTo>
                    <a:cubicBezTo>
                      <a:pt x="236" y="346"/>
                      <a:pt x="227" y="330"/>
                      <a:pt x="224" y="321"/>
                    </a:cubicBezTo>
                    <a:cubicBezTo>
                      <a:pt x="222" y="312"/>
                      <a:pt x="224" y="265"/>
                      <a:pt x="253" y="211"/>
                    </a:cubicBezTo>
                    <a:cubicBezTo>
                      <a:pt x="281" y="157"/>
                      <a:pt x="347" y="138"/>
                      <a:pt x="434" y="149"/>
                    </a:cubicBezTo>
                    <a:cubicBezTo>
                      <a:pt x="521" y="160"/>
                      <a:pt x="573" y="248"/>
                      <a:pt x="573" y="301"/>
                    </a:cubicBezTo>
                    <a:cubicBezTo>
                      <a:pt x="573" y="406"/>
                      <a:pt x="499" y="455"/>
                      <a:pt x="498" y="493"/>
                    </a:cubicBezTo>
                    <a:cubicBezTo>
                      <a:pt x="496" y="561"/>
                      <a:pt x="573" y="623"/>
                      <a:pt x="573" y="623"/>
                    </a:cubicBezTo>
                    <a:lnTo>
                      <a:pt x="307" y="623"/>
                    </a:lnTo>
                    <a:close/>
                    <a:moveTo>
                      <a:pt x="883" y="1604"/>
                    </a:moveTo>
                    <a:cubicBezTo>
                      <a:pt x="883" y="1604"/>
                      <a:pt x="934" y="1579"/>
                      <a:pt x="913" y="1529"/>
                    </a:cubicBezTo>
                    <a:cubicBezTo>
                      <a:pt x="904" y="1531"/>
                      <a:pt x="877" y="1536"/>
                      <a:pt x="856" y="1539"/>
                    </a:cubicBezTo>
                    <a:cubicBezTo>
                      <a:pt x="835" y="1541"/>
                      <a:pt x="817" y="1529"/>
                      <a:pt x="813" y="1518"/>
                    </a:cubicBezTo>
                    <a:cubicBezTo>
                      <a:pt x="809" y="1508"/>
                      <a:pt x="820" y="1489"/>
                      <a:pt x="816" y="1483"/>
                    </a:cubicBezTo>
                    <a:cubicBezTo>
                      <a:pt x="811" y="1477"/>
                      <a:pt x="795" y="1460"/>
                      <a:pt x="801" y="1445"/>
                    </a:cubicBezTo>
                    <a:cubicBezTo>
                      <a:pt x="806" y="1430"/>
                      <a:pt x="804" y="1423"/>
                      <a:pt x="804" y="1423"/>
                    </a:cubicBezTo>
                    <a:cubicBezTo>
                      <a:pt x="804" y="1423"/>
                      <a:pt x="773" y="1417"/>
                      <a:pt x="771" y="1406"/>
                    </a:cubicBezTo>
                    <a:cubicBezTo>
                      <a:pt x="768" y="1395"/>
                      <a:pt x="812" y="1327"/>
                      <a:pt x="812" y="1327"/>
                    </a:cubicBezTo>
                    <a:cubicBezTo>
                      <a:pt x="812" y="1327"/>
                      <a:pt x="803" y="1311"/>
                      <a:pt x="800" y="1302"/>
                    </a:cubicBezTo>
                    <a:cubicBezTo>
                      <a:pt x="798" y="1293"/>
                      <a:pt x="800" y="1246"/>
                      <a:pt x="829" y="1192"/>
                    </a:cubicBezTo>
                    <a:cubicBezTo>
                      <a:pt x="857" y="1139"/>
                      <a:pt x="923" y="1119"/>
                      <a:pt x="1010" y="1130"/>
                    </a:cubicBezTo>
                    <a:cubicBezTo>
                      <a:pt x="1097" y="1141"/>
                      <a:pt x="1149" y="1229"/>
                      <a:pt x="1149" y="1282"/>
                    </a:cubicBezTo>
                    <a:cubicBezTo>
                      <a:pt x="1149" y="1388"/>
                      <a:pt x="1075" y="1436"/>
                      <a:pt x="1074" y="1474"/>
                    </a:cubicBezTo>
                    <a:cubicBezTo>
                      <a:pt x="1072" y="1542"/>
                      <a:pt x="1149" y="1604"/>
                      <a:pt x="1149" y="1604"/>
                    </a:cubicBezTo>
                    <a:lnTo>
                      <a:pt x="883" y="1604"/>
                    </a:lnTo>
                    <a:close/>
                    <a:moveTo>
                      <a:pt x="1135" y="1026"/>
                    </a:moveTo>
                    <a:cubicBezTo>
                      <a:pt x="1082" y="999"/>
                      <a:pt x="1023" y="982"/>
                      <a:pt x="960" y="982"/>
                    </a:cubicBezTo>
                    <a:cubicBezTo>
                      <a:pt x="897" y="982"/>
                      <a:pt x="838" y="998"/>
                      <a:pt x="785" y="1026"/>
                    </a:cubicBezTo>
                    <a:lnTo>
                      <a:pt x="596" y="704"/>
                    </a:lnTo>
                    <a:cubicBezTo>
                      <a:pt x="694" y="639"/>
                      <a:pt x="759" y="530"/>
                      <a:pt x="766" y="406"/>
                    </a:cubicBezTo>
                    <a:lnTo>
                      <a:pt x="1154" y="406"/>
                    </a:lnTo>
                    <a:cubicBezTo>
                      <a:pt x="1161" y="530"/>
                      <a:pt x="1226" y="639"/>
                      <a:pt x="1324" y="704"/>
                    </a:cubicBezTo>
                    <a:lnTo>
                      <a:pt x="1135" y="1026"/>
                    </a:lnTo>
                    <a:close/>
                    <a:moveTo>
                      <a:pt x="1459" y="623"/>
                    </a:moveTo>
                    <a:cubicBezTo>
                      <a:pt x="1459" y="623"/>
                      <a:pt x="1510" y="597"/>
                      <a:pt x="1489" y="548"/>
                    </a:cubicBezTo>
                    <a:cubicBezTo>
                      <a:pt x="1479" y="550"/>
                      <a:pt x="1453" y="555"/>
                      <a:pt x="1432" y="557"/>
                    </a:cubicBezTo>
                    <a:cubicBezTo>
                      <a:pt x="1411" y="560"/>
                      <a:pt x="1393" y="548"/>
                      <a:pt x="1389" y="537"/>
                    </a:cubicBezTo>
                    <a:cubicBezTo>
                      <a:pt x="1385" y="527"/>
                      <a:pt x="1396" y="508"/>
                      <a:pt x="1392" y="502"/>
                    </a:cubicBezTo>
                    <a:cubicBezTo>
                      <a:pt x="1387" y="496"/>
                      <a:pt x="1371" y="479"/>
                      <a:pt x="1377" y="464"/>
                    </a:cubicBezTo>
                    <a:cubicBezTo>
                      <a:pt x="1382" y="449"/>
                      <a:pt x="1380" y="442"/>
                      <a:pt x="1380" y="442"/>
                    </a:cubicBezTo>
                    <a:cubicBezTo>
                      <a:pt x="1380" y="442"/>
                      <a:pt x="1350" y="436"/>
                      <a:pt x="1347" y="425"/>
                    </a:cubicBezTo>
                    <a:cubicBezTo>
                      <a:pt x="1344" y="414"/>
                      <a:pt x="1388" y="346"/>
                      <a:pt x="1388" y="346"/>
                    </a:cubicBezTo>
                    <a:cubicBezTo>
                      <a:pt x="1388" y="346"/>
                      <a:pt x="1379" y="330"/>
                      <a:pt x="1376" y="321"/>
                    </a:cubicBezTo>
                    <a:cubicBezTo>
                      <a:pt x="1374" y="312"/>
                      <a:pt x="1376" y="265"/>
                      <a:pt x="1405" y="211"/>
                    </a:cubicBezTo>
                    <a:cubicBezTo>
                      <a:pt x="1433" y="157"/>
                      <a:pt x="1499" y="138"/>
                      <a:pt x="1586" y="149"/>
                    </a:cubicBezTo>
                    <a:cubicBezTo>
                      <a:pt x="1673" y="160"/>
                      <a:pt x="1725" y="248"/>
                      <a:pt x="1725" y="301"/>
                    </a:cubicBezTo>
                    <a:cubicBezTo>
                      <a:pt x="1725" y="406"/>
                      <a:pt x="1651" y="455"/>
                      <a:pt x="1650" y="493"/>
                    </a:cubicBezTo>
                    <a:cubicBezTo>
                      <a:pt x="1648" y="561"/>
                      <a:pt x="1725" y="623"/>
                      <a:pt x="1725" y="623"/>
                    </a:cubicBezTo>
                    <a:lnTo>
                      <a:pt x="1459" y="623"/>
                    </a:lnTo>
                    <a:close/>
                  </a:path>
                </a:pathLst>
              </a:custGeom>
              <a:solidFill>
                <a:schemeClr val="bg1"/>
              </a:solidFill>
              <a:ln w="38100" cap="flat">
                <a:noFill/>
                <a:miter lim="400000"/>
              </a:ln>
              <a:effectLst/>
            </p:spPr>
            <p:txBody>
              <a:bodyPr wrap="square" lIns="91440" tIns="45720" rIns="91440" bIns="45720" numCol="1"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1300" cap="all"/>
                </a:pPr>
                <a:endParaRPr/>
              </a:p>
            </p:txBody>
          </p:sp>
        </p:grpSp>
        <p:grpSp>
          <p:nvGrpSpPr>
            <p:cNvPr id="110" name="íś1ïḍè"/>
            <p:cNvGrpSpPr/>
            <p:nvPr/>
          </p:nvGrpSpPr>
          <p:grpSpPr>
            <a:xfrm>
              <a:off x="4351338" y="1612489"/>
              <a:ext cx="3524084" cy="1300725"/>
              <a:chOff x="4351338" y="1236382"/>
              <a:chExt cx="3524084" cy="1300725"/>
            </a:xfrm>
          </p:grpSpPr>
          <p:sp>
            <p:nvSpPr>
              <p:cNvPr id="117" name="íŝḻïďe">
                <a:extLst>
                  <a:ext uri="{FF2B5EF4-FFF2-40B4-BE49-F238E27FC236}">
                    <a16:creationId xmlns:a16="http://schemas.microsoft.com/office/drawing/2014/main" id="{CE8FB92D-27B0-49A1-BCA6-DB92F5D49307}"/>
                  </a:ext>
                </a:extLst>
              </p:cNvPr>
              <p:cNvSpPr/>
              <p:nvPr/>
            </p:nvSpPr>
            <p:spPr bwMode="auto">
              <a:xfrm>
                <a:off x="4386097" y="2101280"/>
                <a:ext cx="3489325" cy="43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zh-CN" dirty="0"/>
                  <a:t>系统成分是解释变量的线性组合</a:t>
                </a:r>
                <a:endParaRPr lang="en-US" altLang="zh-CN" dirty="0"/>
              </a:p>
            </p:txBody>
          </p:sp>
          <p:sp>
            <p:nvSpPr>
              <p:cNvPr id="118" name="îṡ1iḍè">
                <a:extLst>
                  <a:ext uri="{FF2B5EF4-FFF2-40B4-BE49-F238E27FC236}">
                    <a16:creationId xmlns:a16="http://schemas.microsoft.com/office/drawing/2014/main" id="{295FEF84-B090-45B0-B505-6C095F5B9C79}"/>
                  </a:ext>
                </a:extLst>
              </p:cNvPr>
              <p:cNvSpPr txBox="1"/>
              <p:nvPr/>
            </p:nvSpPr>
            <p:spPr bwMode="auto">
              <a:xfrm>
                <a:off x="4351338" y="1236382"/>
                <a:ext cx="3489325" cy="541692"/>
              </a:xfrm>
              <a:prstGeom prst="rect">
                <a:avLst/>
              </a:prstGeom>
              <a:noFill/>
              <a:ln>
                <a:noFill/>
              </a:ln>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altLang="zh-CN" sz="2000" b="1" u="sng" dirty="0" smtClean="0"/>
                  <a:t>01.</a:t>
                </a:r>
                <a:r>
                  <a:rPr lang="zh-CN" altLang="en-US" sz="2000" b="1" u="sng" dirty="0" smtClean="0"/>
                  <a:t>系统</a:t>
                </a:r>
                <a:r>
                  <a:rPr lang="zh-CN" altLang="en-US" sz="2000" b="1" u="sng" dirty="0"/>
                  <a:t>成分</a:t>
                </a:r>
                <a:endParaRPr lang="en-US" altLang="zh-CN" sz="2000" b="1" u="sng" dirty="0"/>
              </a:p>
            </p:txBody>
          </p:sp>
        </p:grpSp>
        <p:grpSp>
          <p:nvGrpSpPr>
            <p:cNvPr id="111" name="iṥļiḋê"/>
            <p:cNvGrpSpPr/>
            <p:nvPr/>
          </p:nvGrpSpPr>
          <p:grpSpPr>
            <a:xfrm>
              <a:off x="8029575" y="4302826"/>
              <a:ext cx="3519739" cy="1665026"/>
              <a:chOff x="4351338" y="1236382"/>
              <a:chExt cx="3519739" cy="1665026"/>
            </a:xfrm>
          </p:grpSpPr>
          <p:sp>
            <p:nvSpPr>
              <p:cNvPr id="115" name="iślíḑé">
                <a:extLst>
                  <a:ext uri="{FF2B5EF4-FFF2-40B4-BE49-F238E27FC236}">
                    <a16:creationId xmlns:a16="http://schemas.microsoft.com/office/drawing/2014/main" id="{CE8FB92D-27B0-49A1-BCA6-DB92F5D49307}"/>
                  </a:ext>
                </a:extLst>
              </p:cNvPr>
              <p:cNvSpPr/>
              <p:nvPr/>
            </p:nvSpPr>
            <p:spPr bwMode="auto">
              <a:xfrm>
                <a:off x="4381752" y="2232905"/>
                <a:ext cx="3489325" cy="668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dirty="0"/>
                  <a:t>随机成分指的是因变量</a:t>
                </a:r>
                <a:r>
                  <a:rPr lang="en-US" altLang="zh-CN" i="1" dirty="0"/>
                  <a:t>y</a:t>
                </a:r>
                <a:r>
                  <a:rPr lang="zh-CN" altLang="zh-CN" dirty="0"/>
                  <a:t>或随机误差</a:t>
                </a:r>
                <a:r>
                  <a:rPr lang="zh-CN" altLang="zh-CN" i="1" dirty="0"/>
                  <a:t>ε</a:t>
                </a:r>
                <a:r>
                  <a:rPr lang="zh-CN" altLang="zh-CN" dirty="0"/>
                  <a:t>的分布服从比正态分布更一般的概率分布</a:t>
                </a:r>
                <a:endParaRPr lang="en-US" altLang="zh-CN" dirty="0"/>
              </a:p>
            </p:txBody>
          </p:sp>
          <p:sp>
            <p:nvSpPr>
              <p:cNvPr id="116" name="íšľïḑe">
                <a:extLst>
                  <a:ext uri="{FF2B5EF4-FFF2-40B4-BE49-F238E27FC236}">
                    <a16:creationId xmlns:a16="http://schemas.microsoft.com/office/drawing/2014/main" id="{295FEF84-B090-45B0-B505-6C095F5B9C79}"/>
                  </a:ext>
                </a:extLst>
              </p:cNvPr>
              <p:cNvSpPr txBox="1"/>
              <p:nvPr/>
            </p:nvSpPr>
            <p:spPr bwMode="auto">
              <a:xfrm>
                <a:off x="4351338" y="1236382"/>
                <a:ext cx="3489325" cy="541692"/>
              </a:xfrm>
              <a:prstGeom prst="rect">
                <a:avLst/>
              </a:prstGeom>
              <a:noFill/>
              <a:ln>
                <a:noFill/>
              </a:ln>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lnSpc>
                    <a:spcPct val="100000"/>
                  </a:lnSpc>
                  <a:spcBef>
                    <a:spcPct val="0"/>
                  </a:spcBef>
                </a:pPr>
                <a:r>
                  <a:rPr lang="en-US" altLang="zh-CN" sz="2000" b="1" u="sng" dirty="0" smtClean="0"/>
                  <a:t>02.</a:t>
                </a:r>
                <a:r>
                  <a:rPr lang="zh-CN" altLang="en-US" sz="2000" b="1" u="sng" dirty="0" smtClean="0"/>
                  <a:t>随机成分</a:t>
                </a:r>
                <a:endParaRPr lang="en-US" altLang="zh-CN" sz="2000" b="1" u="sng" dirty="0"/>
              </a:p>
            </p:txBody>
          </p:sp>
        </p:grpSp>
        <p:grpSp>
          <p:nvGrpSpPr>
            <p:cNvPr id="112" name="î$ḷíḓè"/>
            <p:cNvGrpSpPr/>
            <p:nvPr/>
          </p:nvGrpSpPr>
          <p:grpSpPr>
            <a:xfrm>
              <a:off x="673100" y="4302826"/>
              <a:ext cx="3489325" cy="1776997"/>
              <a:chOff x="4351338" y="1236382"/>
              <a:chExt cx="3489325" cy="1776997"/>
            </a:xfrm>
          </p:grpSpPr>
          <p:sp>
            <p:nvSpPr>
              <p:cNvPr id="113" name="íṥ1ïḓe">
                <a:extLst>
                  <a:ext uri="{FF2B5EF4-FFF2-40B4-BE49-F238E27FC236}">
                    <a16:creationId xmlns:a16="http://schemas.microsoft.com/office/drawing/2014/main" id="{CE8FB92D-27B0-49A1-BCA6-DB92F5D49307}"/>
                  </a:ext>
                </a:extLst>
              </p:cNvPr>
              <p:cNvSpPr/>
              <p:nvPr/>
            </p:nvSpPr>
            <p:spPr bwMode="auto">
              <a:xfrm>
                <a:off x="4351338" y="2344877"/>
                <a:ext cx="3489325" cy="66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zh-CN" dirty="0"/>
                  <a:t>连接函数</a:t>
                </a:r>
                <a:r>
                  <a:rPr lang="en-US" altLang="zh-CN" i="1" dirty="0"/>
                  <a:t>g</a:t>
                </a:r>
                <a:r>
                  <a:rPr lang="zh-CN" altLang="zh-CN" dirty="0"/>
                  <a:t>是将自变量第</a:t>
                </a:r>
                <a:r>
                  <a:rPr lang="en-US" altLang="zh-CN" i="1" dirty="0" err="1"/>
                  <a:t>i</a:t>
                </a:r>
                <a:r>
                  <a:rPr lang="zh-CN" altLang="zh-CN" dirty="0"/>
                  <a:t>组观测值的</a:t>
                </a:r>
                <a:r>
                  <a:rPr lang="zh-CN" altLang="zh-CN" dirty="0" smtClean="0"/>
                  <a:t>线性组合</a:t>
                </a:r>
                <a:r>
                  <a:rPr lang="zh-CN" altLang="zh-CN" dirty="0"/>
                  <a:t>与因变量的第</a:t>
                </a:r>
                <a:r>
                  <a:rPr lang="en-US" altLang="zh-CN" i="1" dirty="0" err="1"/>
                  <a:t>i</a:t>
                </a:r>
                <a:r>
                  <a:rPr lang="zh-CN" altLang="zh-CN" dirty="0"/>
                  <a:t>个</a:t>
                </a:r>
                <a:r>
                  <a:rPr lang="zh-CN" altLang="zh-CN" dirty="0" smtClean="0"/>
                  <a:t>观测值</a:t>
                </a:r>
                <a:r>
                  <a:rPr lang="en-US" altLang="zh-CN" i="1" baseline="-25000" dirty="0" err="1" smtClean="0"/>
                  <a:t>i</a:t>
                </a:r>
                <a:r>
                  <a:rPr lang="zh-CN" altLang="zh-CN" dirty="0"/>
                  <a:t>的</a:t>
                </a:r>
                <a:r>
                  <a:rPr lang="zh-CN" altLang="zh-CN" dirty="0" smtClean="0"/>
                  <a:t>数学期望</a:t>
                </a:r>
                <a:r>
                  <a:rPr lang="zh-CN" altLang="zh-CN" dirty="0"/>
                  <a:t>联系起来的函数</a:t>
                </a:r>
                <a:endParaRPr lang="en-US" altLang="zh-CN" dirty="0"/>
              </a:p>
            </p:txBody>
          </p:sp>
          <p:sp>
            <p:nvSpPr>
              <p:cNvPr id="114" name="ïṣļïḑê">
                <a:extLst>
                  <a:ext uri="{FF2B5EF4-FFF2-40B4-BE49-F238E27FC236}">
                    <a16:creationId xmlns:a16="http://schemas.microsoft.com/office/drawing/2014/main" id="{295FEF84-B090-45B0-B505-6C095F5B9C79}"/>
                  </a:ext>
                </a:extLst>
              </p:cNvPr>
              <p:cNvSpPr txBox="1"/>
              <p:nvPr/>
            </p:nvSpPr>
            <p:spPr bwMode="auto">
              <a:xfrm>
                <a:off x="4351338" y="1236382"/>
                <a:ext cx="3489325" cy="541692"/>
              </a:xfrm>
              <a:prstGeom prst="rect">
                <a:avLst/>
              </a:prstGeom>
              <a:noFill/>
              <a:ln>
                <a:noFill/>
              </a:ln>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1" hangingPunct="1">
                  <a:lnSpc>
                    <a:spcPct val="100000"/>
                  </a:lnSpc>
                  <a:spcBef>
                    <a:spcPct val="0"/>
                  </a:spcBef>
                </a:pPr>
                <a:r>
                  <a:rPr lang="en-US" altLang="zh-CN" sz="2000" b="1" u="sng" dirty="0" smtClean="0"/>
                  <a:t>03.</a:t>
                </a:r>
                <a:r>
                  <a:rPr lang="zh-CN" altLang="en-US" sz="2000" b="1" u="sng" dirty="0" smtClean="0"/>
                  <a:t>连接函数</a:t>
                </a:r>
                <a:endParaRPr lang="en-US" altLang="zh-CN" sz="2000" b="1" u="sng" dirty="0"/>
              </a:p>
            </p:txBody>
          </p:sp>
        </p:grpSp>
      </p:grpSp>
      <p:sp>
        <p:nvSpPr>
          <p:cNvPr id="25" name="标题 1"/>
          <p:cNvSpPr txBox="1">
            <a:spLocks/>
          </p:cNvSpPr>
          <p:nvPr/>
        </p:nvSpPr>
        <p:spPr>
          <a:xfrm>
            <a:off x="4679916" y="320453"/>
            <a:ext cx="2832168" cy="6344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zh-CN" sz="2400" dirty="0"/>
              <a:t>广义线性模型基本</a:t>
            </a:r>
            <a:r>
              <a:rPr lang="zh-CN" altLang="zh-CN" sz="2400" dirty="0" smtClean="0"/>
              <a:t>思</a:t>
            </a:r>
            <a:r>
              <a:rPr lang="zh-CN" altLang="en-US" sz="2400" dirty="0" smtClean="0"/>
              <a:t>想</a:t>
            </a:r>
            <a:endParaRPr lang="zh-CN" altLang="en-US" sz="2400" dirty="0">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no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27" name="矩形 26"/>
          <p:cNvSpPr/>
          <p:nvPr/>
        </p:nvSpPr>
        <p:spPr>
          <a:xfrm>
            <a:off x="5437256" y="3791125"/>
            <a:ext cx="1553864" cy="646331"/>
          </a:xfrm>
          <a:prstGeom prst="rect">
            <a:avLst/>
          </a:prstGeom>
        </p:spPr>
        <p:txBody>
          <a:bodyPr wrap="square">
            <a:spAutoFit/>
          </a:bodyPr>
          <a:lstStyle/>
          <a:p>
            <a:r>
              <a:rPr lang="zh-CN" altLang="zh-CN" dirty="0" smtClean="0">
                <a:latin typeface="+mn-ea"/>
                <a:cs typeface="Times New Roman" panose="02020603050405020304" pitchFamily="18" charset="0"/>
              </a:rPr>
              <a:t>广义线性模型</a:t>
            </a:r>
            <a:r>
              <a:rPr lang="zh-CN" altLang="en-US" dirty="0" smtClean="0">
                <a:latin typeface="+mn-ea"/>
                <a:cs typeface="Times New Roman" panose="02020603050405020304" pitchFamily="18" charset="0"/>
              </a:rPr>
              <a:t>组成成分</a:t>
            </a:r>
            <a:endParaRPr lang="zh-CN" altLang="en-US" dirty="0">
              <a:latin typeface="+mn-ea"/>
            </a:endParaRPr>
          </a:p>
        </p:txBody>
      </p:sp>
      <p:pic>
        <p:nvPicPr>
          <p:cNvPr id="28" name="图片 2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6633" y="1937270"/>
            <a:ext cx="942222" cy="385394"/>
          </a:xfrm>
          <a:prstGeom prst="rect">
            <a:avLst/>
          </a:prstGeom>
          <a:noFill/>
          <a:ln>
            <a:noFill/>
          </a:ln>
        </p:spPr>
      </p:pic>
      <p:pic>
        <p:nvPicPr>
          <p:cNvPr id="29" name="图片 28"/>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78807" y="4654176"/>
            <a:ext cx="1179142" cy="413484"/>
          </a:xfrm>
          <a:prstGeom prst="rect">
            <a:avLst/>
          </a:prstGeom>
          <a:noFill/>
          <a:ln>
            <a:noFill/>
          </a:ln>
        </p:spPr>
      </p:pic>
      <p:sp>
        <p:nvSpPr>
          <p:cNvPr id="30" name="Rectangle 2"/>
          <p:cNvSpPr>
            <a:spLocks noChangeArrowheads="1"/>
          </p:cNvSpPr>
          <p:nvPr/>
        </p:nvSpPr>
        <p:spPr bwMode="auto">
          <a:xfrm>
            <a:off x="569287" y="3288635"/>
            <a:ext cx="1390612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1" name="对象 30"/>
          <p:cNvGraphicFramePr>
            <a:graphicFrameLocks noChangeAspect="1"/>
          </p:cNvGraphicFramePr>
          <p:nvPr>
            <p:extLst>
              <p:ext uri="{D42A27DB-BD31-4B8C-83A1-F6EECF244321}">
                <p14:modId xmlns:p14="http://schemas.microsoft.com/office/powerpoint/2010/main" val="2239871111"/>
              </p:ext>
            </p:extLst>
          </p:nvPr>
        </p:nvGraphicFramePr>
        <p:xfrm>
          <a:off x="1097527" y="4482854"/>
          <a:ext cx="3019277" cy="717452"/>
        </p:xfrm>
        <a:graphic>
          <a:graphicData uri="http://schemas.openxmlformats.org/presentationml/2006/ole">
            <mc:AlternateContent xmlns:mc="http://schemas.openxmlformats.org/markup-compatibility/2006">
              <mc:Choice xmlns:v="urn:schemas-microsoft-com:vml" Requires="v">
                <p:oleObj spid="_x0000_s15421" name="Equation" r:id="rId5" imgW="1943100" imgH="444500" progId="Equation.DSMT4">
                  <p:embed/>
                </p:oleObj>
              </mc:Choice>
              <mc:Fallback>
                <p:oleObj name="Equation" r:id="rId5" imgW="1943100" imgH="4445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7527" y="4482854"/>
                        <a:ext cx="3019277" cy="717452"/>
                      </a:xfrm>
                      <a:prstGeom prst="rect">
                        <a:avLst/>
                      </a:prstGeom>
                      <a:noFill/>
                    </p:spPr>
                  </p:pic>
                </p:oleObj>
              </mc:Fallback>
            </mc:AlternateContent>
          </a:graphicData>
        </a:graphic>
      </p:graphicFrame>
      <p:sp>
        <p:nvSpPr>
          <p:cNvPr id="32" name="标题 1"/>
          <p:cNvSpPr txBox="1">
            <a:spLocks/>
          </p:cNvSpPr>
          <p:nvPr/>
        </p:nvSpPr>
        <p:spPr>
          <a:xfrm>
            <a:off x="163773" y="13648"/>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广义线性模型</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667883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1"/>
          <p:cNvSpPr txBox="1">
            <a:spLocks/>
          </p:cNvSpPr>
          <p:nvPr/>
        </p:nvSpPr>
        <p:spPr>
          <a:xfrm>
            <a:off x="4679916" y="320453"/>
            <a:ext cx="2832168" cy="6344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zh-CN" sz="2400" dirty="0" smtClean="0"/>
              <a:t>广义线性模型</a:t>
            </a:r>
            <a:r>
              <a:rPr lang="zh-CN" altLang="en-US" sz="2400" dirty="0" smtClean="0"/>
              <a:t>一般形式</a:t>
            </a:r>
            <a:endParaRPr lang="zh-CN" altLang="en-US" sz="2400" dirty="0">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no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30" name="Rectangle 2"/>
          <p:cNvSpPr>
            <a:spLocks noChangeArrowheads="1"/>
          </p:cNvSpPr>
          <p:nvPr/>
        </p:nvSpPr>
        <p:spPr bwMode="auto">
          <a:xfrm>
            <a:off x="569287" y="3288635"/>
            <a:ext cx="1390612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1725261" y="2081357"/>
            <a:ext cx="2954655" cy="369332"/>
          </a:xfrm>
          <a:prstGeom prst="rect">
            <a:avLst/>
          </a:prstGeom>
        </p:spPr>
        <p:txBody>
          <a:bodyPr wrap="none">
            <a:spAutoFit/>
          </a:bodyPr>
          <a:lstStyle/>
          <a:p>
            <a:r>
              <a:rPr lang="zh-CN" altLang="zh-CN" dirty="0">
                <a:latin typeface="+mn-ea"/>
                <a:cs typeface="Times New Roman" panose="02020603050405020304" pitchFamily="18" charset="0"/>
              </a:rPr>
              <a:t>广义线性模型的一般</a:t>
            </a:r>
            <a:r>
              <a:rPr lang="zh-CN" altLang="zh-CN" dirty="0" smtClean="0">
                <a:latin typeface="+mn-ea"/>
                <a:cs typeface="Times New Roman" panose="02020603050405020304" pitchFamily="18" charset="0"/>
              </a:rPr>
              <a:t>形式</a:t>
            </a:r>
            <a:r>
              <a:rPr lang="zh-CN" altLang="en-US" dirty="0" smtClean="0">
                <a:latin typeface="+mn-ea"/>
                <a:cs typeface="Times New Roman" panose="02020603050405020304" pitchFamily="18" charset="0"/>
              </a:rPr>
              <a:t>：</a:t>
            </a:r>
            <a:endParaRPr lang="zh-CN" altLang="en-US" dirty="0">
              <a:latin typeface="+mn-ea"/>
            </a:endParaRPr>
          </a:p>
        </p:txBody>
      </p:sp>
      <p:pic>
        <p:nvPicPr>
          <p:cNvPr id="36" name="图片 3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9916" y="2010127"/>
            <a:ext cx="4385848" cy="440562"/>
          </a:xfrm>
          <a:prstGeom prst="rect">
            <a:avLst/>
          </a:prstGeom>
          <a:noFill/>
          <a:ln>
            <a:noFill/>
          </a:ln>
        </p:spPr>
      </p:pic>
      <p:graphicFrame>
        <p:nvGraphicFramePr>
          <p:cNvPr id="7" name="表格 6"/>
          <p:cNvGraphicFramePr>
            <a:graphicFrameLocks noGrp="1"/>
          </p:cNvGraphicFramePr>
          <p:nvPr>
            <p:extLst>
              <p:ext uri="{D42A27DB-BD31-4B8C-83A1-F6EECF244321}">
                <p14:modId xmlns:p14="http://schemas.microsoft.com/office/powerpoint/2010/main" val="2347074255"/>
              </p:ext>
            </p:extLst>
          </p:nvPr>
        </p:nvGraphicFramePr>
        <p:xfrm>
          <a:off x="1746876" y="3288634"/>
          <a:ext cx="9000841" cy="2061389"/>
        </p:xfrm>
        <a:graphic>
          <a:graphicData uri="http://schemas.openxmlformats.org/drawingml/2006/table">
            <a:tbl>
              <a:tblPr firstRow="1" firstCol="1" bandRow="1">
                <a:tableStyleId>{5C22544A-7EE6-4342-B048-85BDC9FD1C3A}</a:tableStyleId>
              </a:tblPr>
              <a:tblGrid>
                <a:gridCol w="2144156">
                  <a:extLst>
                    <a:ext uri="{9D8B030D-6E8A-4147-A177-3AD203B41FA5}">
                      <a16:colId xmlns:a16="http://schemas.microsoft.com/office/drawing/2014/main" val="20000"/>
                    </a:ext>
                  </a:extLst>
                </a:gridCol>
                <a:gridCol w="2145204">
                  <a:extLst>
                    <a:ext uri="{9D8B030D-6E8A-4147-A177-3AD203B41FA5}">
                      <a16:colId xmlns:a16="http://schemas.microsoft.com/office/drawing/2014/main" val="20001"/>
                    </a:ext>
                  </a:extLst>
                </a:gridCol>
                <a:gridCol w="2329738">
                  <a:extLst>
                    <a:ext uri="{9D8B030D-6E8A-4147-A177-3AD203B41FA5}">
                      <a16:colId xmlns:a16="http://schemas.microsoft.com/office/drawing/2014/main" val="20002"/>
                    </a:ext>
                  </a:extLst>
                </a:gridCol>
                <a:gridCol w="2381743">
                  <a:extLst>
                    <a:ext uri="{9D8B030D-6E8A-4147-A177-3AD203B41FA5}">
                      <a16:colId xmlns:a16="http://schemas.microsoft.com/office/drawing/2014/main" val="20003"/>
                    </a:ext>
                  </a:extLst>
                </a:gridCol>
              </a:tblGrid>
              <a:tr h="481508">
                <a:tc>
                  <a:txBody>
                    <a:bodyPr/>
                    <a:lstStyle/>
                    <a:p>
                      <a:pPr indent="229235" algn="ctr">
                        <a:spcAft>
                          <a:spcPts val="0"/>
                        </a:spcAft>
                      </a:pPr>
                      <a:r>
                        <a:rPr lang="zh-CN" sz="1500" kern="100" dirty="0">
                          <a:solidFill>
                            <a:schemeClr val="tx1"/>
                          </a:solidFill>
                          <a:effectLst/>
                        </a:rPr>
                        <a:t>模型</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3237" marR="113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500" kern="100">
                          <a:solidFill>
                            <a:schemeClr val="tx1"/>
                          </a:solidFill>
                          <a:effectLst/>
                        </a:rPr>
                        <a:t>分布</a:t>
                      </a:r>
                      <a:endParaRPr lang="zh-CN" sz="18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3237" marR="113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500" kern="100" dirty="0">
                          <a:solidFill>
                            <a:schemeClr val="tx1"/>
                          </a:solidFill>
                          <a:effectLst/>
                        </a:rPr>
                        <a:t>联系函数</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3237" marR="113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zh-CN" sz="18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3237" marR="113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26627">
                <a:tc>
                  <a:txBody>
                    <a:bodyPr/>
                    <a:lstStyle/>
                    <a:p>
                      <a:pPr algn="ctr">
                        <a:spcAft>
                          <a:spcPts val="0"/>
                        </a:spcAft>
                      </a:pPr>
                      <a:r>
                        <a:rPr lang="zh-CN" sz="1500" kern="100">
                          <a:solidFill>
                            <a:schemeClr val="tx1"/>
                          </a:solidFill>
                          <a:effectLst/>
                        </a:rPr>
                        <a:t>一般线性模型</a:t>
                      </a:r>
                      <a:endParaRPr lang="zh-CN" sz="18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3237" marR="113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500" kern="100">
                          <a:solidFill>
                            <a:schemeClr val="tx1"/>
                          </a:solidFill>
                          <a:effectLst/>
                        </a:rPr>
                        <a:t>正态分布</a:t>
                      </a:r>
                      <a:endParaRPr lang="zh-CN" sz="18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3237" marR="113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500" kern="100">
                          <a:solidFill>
                            <a:schemeClr val="tx1"/>
                          </a:solidFill>
                          <a:effectLst/>
                        </a:rPr>
                        <a:t>恒等函数</a:t>
                      </a:r>
                      <a:endParaRPr lang="zh-CN" sz="18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3237" marR="113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en-US" sz="15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3237" marR="113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26627">
                <a:tc>
                  <a:txBody>
                    <a:bodyPr/>
                    <a:lstStyle/>
                    <a:p>
                      <a:pPr algn="ctr">
                        <a:spcAft>
                          <a:spcPts val="0"/>
                        </a:spcAft>
                      </a:pPr>
                      <a:r>
                        <a:rPr lang="zh-CN" sz="1500" kern="100">
                          <a:solidFill>
                            <a:schemeClr val="tx1"/>
                          </a:solidFill>
                          <a:effectLst/>
                        </a:rPr>
                        <a:t>逻辑回归模型</a:t>
                      </a:r>
                      <a:endParaRPr lang="zh-CN" sz="18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3237" marR="113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500" kern="100">
                          <a:solidFill>
                            <a:schemeClr val="tx1"/>
                          </a:solidFill>
                          <a:effectLst/>
                        </a:rPr>
                        <a:t>二项分布</a:t>
                      </a:r>
                      <a:endParaRPr lang="zh-CN" sz="18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3237" marR="113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500" kern="100">
                          <a:solidFill>
                            <a:schemeClr val="tx1"/>
                          </a:solidFill>
                          <a:effectLst/>
                        </a:rPr>
                        <a:t>Logit</a:t>
                      </a:r>
                      <a:r>
                        <a:rPr lang="zh-CN" sz="1500" kern="100">
                          <a:solidFill>
                            <a:schemeClr val="tx1"/>
                          </a:solidFill>
                          <a:effectLst/>
                        </a:rPr>
                        <a:t>函数</a:t>
                      </a:r>
                      <a:endParaRPr lang="zh-CN" sz="18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3237" marR="113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en-US" sz="15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3237" marR="113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26627">
                <a:tc>
                  <a:txBody>
                    <a:bodyPr/>
                    <a:lstStyle/>
                    <a:p>
                      <a:pPr algn="ctr">
                        <a:spcAft>
                          <a:spcPts val="0"/>
                        </a:spcAft>
                      </a:pPr>
                      <a:r>
                        <a:rPr lang="zh-CN" sz="1500" kern="100">
                          <a:solidFill>
                            <a:schemeClr val="tx1"/>
                          </a:solidFill>
                          <a:effectLst/>
                        </a:rPr>
                        <a:t>泊松回归模型</a:t>
                      </a:r>
                      <a:endParaRPr lang="zh-CN" sz="18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3237" marR="113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500" kern="100">
                          <a:solidFill>
                            <a:schemeClr val="tx1"/>
                          </a:solidFill>
                          <a:effectLst/>
                        </a:rPr>
                        <a:t>泊松分布</a:t>
                      </a:r>
                      <a:endParaRPr lang="zh-CN" sz="18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3237" marR="113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500" kern="100" dirty="0">
                          <a:solidFill>
                            <a:schemeClr val="tx1"/>
                          </a:solidFill>
                          <a:effectLst/>
                        </a:rPr>
                        <a:t>对数函数</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3237" marR="113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en-US" sz="15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3237" marR="113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pic>
        <p:nvPicPr>
          <p:cNvPr id="42" name="图片 4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69671" y="3301635"/>
            <a:ext cx="976832" cy="442982"/>
          </a:xfrm>
          <a:prstGeom prst="rect">
            <a:avLst/>
          </a:prstGeom>
          <a:noFill/>
          <a:ln>
            <a:noFill/>
          </a:ln>
        </p:spPr>
      </p:pic>
      <p:pic>
        <p:nvPicPr>
          <p:cNvPr id="47" name="图片 46"/>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69671" y="3915936"/>
            <a:ext cx="711590" cy="390547"/>
          </a:xfrm>
          <a:prstGeom prst="rect">
            <a:avLst/>
          </a:prstGeom>
          <a:noFill/>
          <a:ln>
            <a:noFill/>
          </a:ln>
        </p:spPr>
      </p:pic>
      <p:pic>
        <p:nvPicPr>
          <p:cNvPr id="48" name="图片 47"/>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87436" y="4346130"/>
            <a:ext cx="2035198" cy="465188"/>
          </a:xfrm>
          <a:prstGeom prst="rect">
            <a:avLst/>
          </a:prstGeom>
          <a:noFill/>
          <a:ln>
            <a:noFill/>
          </a:ln>
        </p:spPr>
      </p:pic>
      <p:pic>
        <p:nvPicPr>
          <p:cNvPr id="49" name="图片 48"/>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69672" y="4863273"/>
            <a:ext cx="1090254" cy="465334"/>
          </a:xfrm>
          <a:prstGeom prst="rect">
            <a:avLst/>
          </a:prstGeom>
          <a:noFill/>
          <a:ln>
            <a:noFill/>
          </a:ln>
        </p:spPr>
      </p:pic>
      <p:sp>
        <p:nvSpPr>
          <p:cNvPr id="50" name="矩形 49"/>
          <p:cNvSpPr/>
          <p:nvPr/>
        </p:nvSpPr>
        <p:spPr>
          <a:xfrm>
            <a:off x="-168812" y="5976912"/>
            <a:ext cx="12759397" cy="1085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4" y="6203852"/>
            <a:ext cx="12421772" cy="56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14" y="6354592"/>
            <a:ext cx="12421772" cy="56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707896" y="2832269"/>
            <a:ext cx="3005951" cy="400110"/>
          </a:xfrm>
          <a:prstGeom prst="rect">
            <a:avLst/>
          </a:prstGeom>
        </p:spPr>
        <p:txBody>
          <a:bodyPr wrap="none">
            <a:spAutoFit/>
          </a:bodyPr>
          <a:lstStyle/>
          <a:p>
            <a:r>
              <a:rPr lang="zh-CN" altLang="zh-CN" sz="2000" b="1" dirty="0">
                <a:latin typeface="+mn-ea"/>
                <a:cs typeface="Times New Roman" panose="02020603050405020304" pitchFamily="18" charset="0"/>
              </a:rPr>
              <a:t>广义线性模型的联系函数</a:t>
            </a:r>
            <a:endParaRPr lang="zh-CN" altLang="en-US" sz="2000" b="1" dirty="0">
              <a:latin typeface="+mn-ea"/>
            </a:endParaRPr>
          </a:p>
        </p:txBody>
      </p:sp>
      <p:sp>
        <p:nvSpPr>
          <p:cNvPr id="16" name="标题 1"/>
          <p:cNvSpPr txBox="1">
            <a:spLocks/>
          </p:cNvSpPr>
          <p:nvPr/>
        </p:nvSpPr>
        <p:spPr>
          <a:xfrm>
            <a:off x="163773" y="13648"/>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广义线性模型</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47701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91144" y="771966"/>
            <a:ext cx="5034683" cy="53530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771966"/>
            <a:ext cx="7682223" cy="53530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821714" y="1786116"/>
            <a:ext cx="5762171" cy="339946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25" name="标题 1"/>
          <p:cNvSpPr txBox="1">
            <a:spLocks/>
          </p:cNvSpPr>
          <p:nvPr/>
        </p:nvSpPr>
        <p:spPr>
          <a:xfrm>
            <a:off x="4679916" y="320453"/>
            <a:ext cx="2832168" cy="6344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zh-CN" sz="2400" dirty="0" smtClean="0"/>
              <a:t>广义线性模型参数估计</a:t>
            </a:r>
            <a:r>
              <a:rPr lang="zh-CN" altLang="en-US" sz="2400" dirty="0" smtClean="0"/>
              <a:t>和假设检验</a:t>
            </a:r>
            <a:endParaRPr lang="zh-CN" altLang="en-US" sz="2400" dirty="0">
              <a:latin typeface="微软雅黑" panose="020B0503020204020204" pitchFamily="34" charset="-122"/>
              <a:ea typeface="微软雅黑" panose="020B0503020204020204" pitchFamily="34" charset="-122"/>
            </a:endParaRPr>
          </a:p>
        </p:txBody>
      </p:sp>
      <p:sp>
        <p:nvSpPr>
          <p:cNvPr id="5" name="矩形 4"/>
          <p:cNvSpPr/>
          <p:nvPr/>
        </p:nvSpPr>
        <p:spPr>
          <a:xfrm>
            <a:off x="1663429" y="1939638"/>
            <a:ext cx="1210588" cy="400110"/>
          </a:xfrm>
          <a:prstGeom prst="rect">
            <a:avLst/>
          </a:prstGeom>
        </p:spPr>
        <p:txBody>
          <a:bodyPr wrap="none">
            <a:spAutoFit/>
          </a:bodyPr>
          <a:lstStyle/>
          <a:p>
            <a:r>
              <a:rPr lang="zh-CN" altLang="zh-CN" sz="2000" b="1" dirty="0">
                <a:latin typeface="+mn-ea"/>
                <a:cs typeface="Times New Roman" panose="02020603050405020304" pitchFamily="18" charset="0"/>
              </a:rPr>
              <a:t>参数估计</a:t>
            </a:r>
            <a:endParaRPr lang="zh-CN" altLang="en-US" sz="2000" b="1" dirty="0">
              <a:latin typeface="+mn-ea"/>
            </a:endParaRPr>
          </a:p>
        </p:txBody>
      </p:sp>
      <p:sp>
        <p:nvSpPr>
          <p:cNvPr id="6" name="矩形 5"/>
          <p:cNvSpPr/>
          <p:nvPr/>
        </p:nvSpPr>
        <p:spPr>
          <a:xfrm>
            <a:off x="1663429" y="2469901"/>
            <a:ext cx="4105207" cy="923330"/>
          </a:xfrm>
          <a:prstGeom prst="rect">
            <a:avLst/>
          </a:prstGeom>
        </p:spPr>
        <p:txBody>
          <a:bodyPr wrap="square">
            <a:spAutoFit/>
          </a:bodyPr>
          <a:lstStyle/>
          <a:p>
            <a:r>
              <a:rPr lang="zh-CN" altLang="zh-CN" dirty="0"/>
              <a:t>由于不再符合最小二乘的前提条件，</a:t>
            </a:r>
            <a:r>
              <a:rPr lang="zh-CN" altLang="zh-CN" dirty="0" smtClean="0">
                <a:latin typeface="+mn-ea"/>
                <a:cs typeface="Times New Roman" panose="02020603050405020304" pitchFamily="18" charset="0"/>
              </a:rPr>
              <a:t>广义线性模型</a:t>
            </a:r>
            <a:r>
              <a:rPr lang="zh-CN" altLang="zh-CN" dirty="0">
                <a:latin typeface="+mn-ea"/>
                <a:cs typeface="Times New Roman" panose="02020603050405020304" pitchFamily="18" charset="0"/>
              </a:rPr>
              <a:t>采用</a:t>
            </a:r>
            <a:r>
              <a:rPr lang="zh-CN" altLang="zh-CN" dirty="0">
                <a:solidFill>
                  <a:schemeClr val="accent2"/>
                </a:solidFill>
                <a:latin typeface="+mn-ea"/>
                <a:cs typeface="Times New Roman" panose="02020603050405020304" pitchFamily="18" charset="0"/>
              </a:rPr>
              <a:t>极大似然估计法</a:t>
            </a:r>
            <a:r>
              <a:rPr lang="zh-CN" altLang="zh-CN" dirty="0">
                <a:latin typeface="+mn-ea"/>
                <a:cs typeface="Times New Roman" panose="02020603050405020304" pitchFamily="18" charset="0"/>
              </a:rPr>
              <a:t>进行</a:t>
            </a:r>
            <a:r>
              <a:rPr lang="zh-CN" altLang="zh-CN" dirty="0" smtClean="0">
                <a:latin typeface="+mn-ea"/>
                <a:cs typeface="Times New Roman" panose="02020603050405020304" pitchFamily="18" charset="0"/>
              </a:rPr>
              <a:t>参数估计</a:t>
            </a:r>
            <a:r>
              <a:rPr lang="zh-CN" altLang="en-US" dirty="0" smtClean="0">
                <a:latin typeface="+mn-ea"/>
                <a:cs typeface="Times New Roman" panose="02020603050405020304" pitchFamily="18" charset="0"/>
              </a:rPr>
              <a:t>，</a:t>
            </a:r>
            <a:r>
              <a:rPr lang="zh-CN" altLang="zh-CN" dirty="0"/>
              <a:t>其似然方程为</a:t>
            </a:r>
            <a:endParaRPr lang="zh-CN" altLang="en-US" dirty="0">
              <a:latin typeface="+mn-ea"/>
            </a:endParaRPr>
          </a:p>
        </p:txBody>
      </p:sp>
      <p:pic>
        <p:nvPicPr>
          <p:cNvPr id="9" name="图片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3429" y="3852761"/>
            <a:ext cx="4306671" cy="1489841"/>
          </a:xfrm>
          <a:prstGeom prst="rect">
            <a:avLst/>
          </a:prstGeom>
          <a:noFill/>
          <a:ln>
            <a:noFill/>
          </a:ln>
        </p:spPr>
      </p:pic>
      <p:sp>
        <p:nvSpPr>
          <p:cNvPr id="10" name="矩形 9"/>
          <p:cNvSpPr/>
          <p:nvPr/>
        </p:nvSpPr>
        <p:spPr>
          <a:xfrm>
            <a:off x="8452521" y="2314613"/>
            <a:ext cx="1210588" cy="400110"/>
          </a:xfrm>
          <a:prstGeom prst="rect">
            <a:avLst/>
          </a:prstGeom>
        </p:spPr>
        <p:txBody>
          <a:bodyPr wrap="none">
            <a:spAutoFit/>
          </a:bodyPr>
          <a:lstStyle/>
          <a:p>
            <a:r>
              <a:rPr lang="zh-CN" altLang="en-US" sz="2000" b="1" dirty="0" smtClean="0">
                <a:solidFill>
                  <a:schemeClr val="accent1"/>
                </a:solidFill>
                <a:latin typeface="+mn-ea"/>
                <a:cs typeface="Times New Roman" panose="02020603050405020304" pitchFamily="18" charset="0"/>
              </a:rPr>
              <a:t>假设检验</a:t>
            </a:r>
            <a:endParaRPr lang="zh-CN" altLang="en-US" sz="2000" b="1" dirty="0">
              <a:solidFill>
                <a:schemeClr val="accent1"/>
              </a:solidFill>
              <a:latin typeface="+mn-ea"/>
            </a:endParaRPr>
          </a:p>
        </p:txBody>
      </p:sp>
      <p:sp>
        <p:nvSpPr>
          <p:cNvPr id="13" name="media-play-symbol_31128"/>
          <p:cNvSpPr>
            <a:spLocks noChangeAspect="1"/>
          </p:cNvSpPr>
          <p:nvPr/>
        </p:nvSpPr>
        <p:spPr bwMode="auto">
          <a:xfrm>
            <a:off x="8599736" y="3207318"/>
            <a:ext cx="203658" cy="282920"/>
          </a:xfrm>
          <a:custGeom>
            <a:avLst/>
            <a:gdLst>
              <a:gd name="T0" fmla="*/ 129 w 3583"/>
              <a:gd name="T1" fmla="*/ 35 h 4985"/>
              <a:gd name="T2" fmla="*/ 258 w 3583"/>
              <a:gd name="T3" fmla="*/ 0 h 4985"/>
              <a:gd name="T4" fmla="*/ 386 w 3583"/>
              <a:gd name="T5" fmla="*/ 35 h 4985"/>
              <a:gd name="T6" fmla="*/ 3455 w 3583"/>
              <a:gd name="T7" fmla="*/ 2264 h 4985"/>
              <a:gd name="T8" fmla="*/ 3583 w 3583"/>
              <a:gd name="T9" fmla="*/ 2487 h 4985"/>
              <a:gd name="T10" fmla="*/ 3455 w 3583"/>
              <a:gd name="T11" fmla="*/ 2710 h 4985"/>
              <a:gd name="T12" fmla="*/ 386 w 3583"/>
              <a:gd name="T13" fmla="*/ 4939 h 4985"/>
              <a:gd name="T14" fmla="*/ 129 w 3583"/>
              <a:gd name="T15" fmla="*/ 4939 h 4985"/>
              <a:gd name="T16" fmla="*/ 0 w 3583"/>
              <a:gd name="T17" fmla="*/ 4716 h 4985"/>
              <a:gd name="T18" fmla="*/ 0 w 3583"/>
              <a:gd name="T19" fmla="*/ 257 h 4985"/>
              <a:gd name="T20" fmla="*/ 129 w 3583"/>
              <a:gd name="T21" fmla="*/ 35 h 4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83" h="4985">
                <a:moveTo>
                  <a:pt x="129" y="35"/>
                </a:moveTo>
                <a:cubicBezTo>
                  <a:pt x="169" y="12"/>
                  <a:pt x="213" y="0"/>
                  <a:pt x="258" y="0"/>
                </a:cubicBezTo>
                <a:cubicBezTo>
                  <a:pt x="302" y="0"/>
                  <a:pt x="346" y="12"/>
                  <a:pt x="386" y="35"/>
                </a:cubicBezTo>
                <a:lnTo>
                  <a:pt x="3455" y="2264"/>
                </a:lnTo>
                <a:cubicBezTo>
                  <a:pt x="3534" y="2310"/>
                  <a:pt x="3583" y="2395"/>
                  <a:pt x="3583" y="2487"/>
                </a:cubicBezTo>
                <a:cubicBezTo>
                  <a:pt x="3583" y="2579"/>
                  <a:pt x="3534" y="2664"/>
                  <a:pt x="3455" y="2710"/>
                </a:cubicBezTo>
                <a:lnTo>
                  <a:pt x="386" y="4939"/>
                </a:lnTo>
                <a:cubicBezTo>
                  <a:pt x="307" y="4985"/>
                  <a:pt x="209" y="4985"/>
                  <a:pt x="129" y="4939"/>
                </a:cubicBezTo>
                <a:cubicBezTo>
                  <a:pt x="49" y="4893"/>
                  <a:pt x="0" y="4808"/>
                  <a:pt x="0" y="4716"/>
                </a:cubicBezTo>
                <a:lnTo>
                  <a:pt x="0" y="257"/>
                </a:lnTo>
                <a:cubicBezTo>
                  <a:pt x="0" y="166"/>
                  <a:pt x="49" y="80"/>
                  <a:pt x="129" y="35"/>
                </a:cubicBezTo>
                <a:close/>
              </a:path>
            </a:pathLst>
          </a:custGeom>
          <a:solidFill>
            <a:schemeClr val="accent1"/>
          </a:solidFill>
          <a:ln>
            <a:noFill/>
          </a:ln>
        </p:spPr>
      </p:sp>
      <p:sp>
        <p:nvSpPr>
          <p:cNvPr id="8" name="矩形 7"/>
          <p:cNvSpPr/>
          <p:nvPr/>
        </p:nvSpPr>
        <p:spPr>
          <a:xfrm>
            <a:off x="8943926" y="3159396"/>
            <a:ext cx="1209370" cy="369332"/>
          </a:xfrm>
          <a:prstGeom prst="rect">
            <a:avLst/>
          </a:prstGeom>
        </p:spPr>
        <p:txBody>
          <a:bodyPr wrap="none">
            <a:spAutoFit/>
          </a:bodyPr>
          <a:lstStyle/>
          <a:p>
            <a:r>
              <a:rPr lang="en-US" altLang="zh-CN" dirty="0">
                <a:solidFill>
                  <a:schemeClr val="accent1"/>
                </a:solidFill>
                <a:latin typeface="+mn-ea"/>
              </a:rPr>
              <a:t>Wald</a:t>
            </a:r>
            <a:r>
              <a:rPr lang="zh-CN" altLang="zh-CN" dirty="0">
                <a:solidFill>
                  <a:schemeClr val="accent1"/>
                </a:solidFill>
                <a:latin typeface="+mn-ea"/>
                <a:cs typeface="Times New Roman" panose="02020603050405020304" pitchFamily="18" charset="0"/>
              </a:rPr>
              <a:t>检验</a:t>
            </a:r>
            <a:endParaRPr lang="zh-CN" altLang="en-US" dirty="0">
              <a:solidFill>
                <a:schemeClr val="accent1"/>
              </a:solidFill>
              <a:latin typeface="+mn-ea"/>
            </a:endParaRPr>
          </a:p>
        </p:txBody>
      </p:sp>
      <p:sp>
        <p:nvSpPr>
          <p:cNvPr id="15" name="media-play-symbol_31128"/>
          <p:cNvSpPr>
            <a:spLocks noChangeAspect="1"/>
          </p:cNvSpPr>
          <p:nvPr/>
        </p:nvSpPr>
        <p:spPr bwMode="auto">
          <a:xfrm>
            <a:off x="8599736" y="3712442"/>
            <a:ext cx="203658" cy="282920"/>
          </a:xfrm>
          <a:custGeom>
            <a:avLst/>
            <a:gdLst>
              <a:gd name="T0" fmla="*/ 129 w 3583"/>
              <a:gd name="T1" fmla="*/ 35 h 4985"/>
              <a:gd name="T2" fmla="*/ 258 w 3583"/>
              <a:gd name="T3" fmla="*/ 0 h 4985"/>
              <a:gd name="T4" fmla="*/ 386 w 3583"/>
              <a:gd name="T5" fmla="*/ 35 h 4985"/>
              <a:gd name="T6" fmla="*/ 3455 w 3583"/>
              <a:gd name="T7" fmla="*/ 2264 h 4985"/>
              <a:gd name="T8" fmla="*/ 3583 w 3583"/>
              <a:gd name="T9" fmla="*/ 2487 h 4985"/>
              <a:gd name="T10" fmla="*/ 3455 w 3583"/>
              <a:gd name="T11" fmla="*/ 2710 h 4985"/>
              <a:gd name="T12" fmla="*/ 386 w 3583"/>
              <a:gd name="T13" fmla="*/ 4939 h 4985"/>
              <a:gd name="T14" fmla="*/ 129 w 3583"/>
              <a:gd name="T15" fmla="*/ 4939 h 4985"/>
              <a:gd name="T16" fmla="*/ 0 w 3583"/>
              <a:gd name="T17" fmla="*/ 4716 h 4985"/>
              <a:gd name="T18" fmla="*/ 0 w 3583"/>
              <a:gd name="T19" fmla="*/ 257 h 4985"/>
              <a:gd name="T20" fmla="*/ 129 w 3583"/>
              <a:gd name="T21" fmla="*/ 35 h 4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83" h="4985">
                <a:moveTo>
                  <a:pt x="129" y="35"/>
                </a:moveTo>
                <a:cubicBezTo>
                  <a:pt x="169" y="12"/>
                  <a:pt x="213" y="0"/>
                  <a:pt x="258" y="0"/>
                </a:cubicBezTo>
                <a:cubicBezTo>
                  <a:pt x="302" y="0"/>
                  <a:pt x="346" y="12"/>
                  <a:pt x="386" y="35"/>
                </a:cubicBezTo>
                <a:lnTo>
                  <a:pt x="3455" y="2264"/>
                </a:lnTo>
                <a:cubicBezTo>
                  <a:pt x="3534" y="2310"/>
                  <a:pt x="3583" y="2395"/>
                  <a:pt x="3583" y="2487"/>
                </a:cubicBezTo>
                <a:cubicBezTo>
                  <a:pt x="3583" y="2579"/>
                  <a:pt x="3534" y="2664"/>
                  <a:pt x="3455" y="2710"/>
                </a:cubicBezTo>
                <a:lnTo>
                  <a:pt x="386" y="4939"/>
                </a:lnTo>
                <a:cubicBezTo>
                  <a:pt x="307" y="4985"/>
                  <a:pt x="209" y="4985"/>
                  <a:pt x="129" y="4939"/>
                </a:cubicBezTo>
                <a:cubicBezTo>
                  <a:pt x="49" y="4893"/>
                  <a:pt x="0" y="4808"/>
                  <a:pt x="0" y="4716"/>
                </a:cubicBezTo>
                <a:lnTo>
                  <a:pt x="0" y="257"/>
                </a:lnTo>
                <a:cubicBezTo>
                  <a:pt x="0" y="166"/>
                  <a:pt x="49" y="80"/>
                  <a:pt x="129" y="35"/>
                </a:cubicBezTo>
                <a:close/>
              </a:path>
            </a:pathLst>
          </a:custGeom>
          <a:solidFill>
            <a:schemeClr val="accent1"/>
          </a:solidFill>
          <a:ln>
            <a:noFill/>
          </a:ln>
        </p:spPr>
      </p:sp>
      <p:sp>
        <p:nvSpPr>
          <p:cNvPr id="16" name="矩形 15"/>
          <p:cNvSpPr/>
          <p:nvPr/>
        </p:nvSpPr>
        <p:spPr>
          <a:xfrm>
            <a:off x="8943926" y="3664520"/>
            <a:ext cx="1107996" cy="369332"/>
          </a:xfrm>
          <a:prstGeom prst="rect">
            <a:avLst/>
          </a:prstGeom>
        </p:spPr>
        <p:txBody>
          <a:bodyPr wrap="none">
            <a:spAutoFit/>
          </a:bodyPr>
          <a:lstStyle/>
          <a:p>
            <a:r>
              <a:rPr lang="zh-CN" altLang="zh-CN" dirty="0">
                <a:solidFill>
                  <a:schemeClr val="accent1"/>
                </a:solidFill>
              </a:rPr>
              <a:t>约束检验</a:t>
            </a:r>
            <a:endParaRPr lang="zh-CN" altLang="en-US" dirty="0">
              <a:solidFill>
                <a:schemeClr val="accent1"/>
              </a:solidFill>
              <a:latin typeface="+mn-ea"/>
            </a:endParaRPr>
          </a:p>
        </p:txBody>
      </p:sp>
      <p:sp>
        <p:nvSpPr>
          <p:cNvPr id="17" name="media-play-symbol_31128"/>
          <p:cNvSpPr>
            <a:spLocks noChangeAspect="1"/>
          </p:cNvSpPr>
          <p:nvPr/>
        </p:nvSpPr>
        <p:spPr bwMode="auto">
          <a:xfrm>
            <a:off x="8599736" y="4212685"/>
            <a:ext cx="203658" cy="282920"/>
          </a:xfrm>
          <a:custGeom>
            <a:avLst/>
            <a:gdLst>
              <a:gd name="T0" fmla="*/ 129 w 3583"/>
              <a:gd name="T1" fmla="*/ 35 h 4985"/>
              <a:gd name="T2" fmla="*/ 258 w 3583"/>
              <a:gd name="T3" fmla="*/ 0 h 4985"/>
              <a:gd name="T4" fmla="*/ 386 w 3583"/>
              <a:gd name="T5" fmla="*/ 35 h 4985"/>
              <a:gd name="T6" fmla="*/ 3455 w 3583"/>
              <a:gd name="T7" fmla="*/ 2264 h 4985"/>
              <a:gd name="T8" fmla="*/ 3583 w 3583"/>
              <a:gd name="T9" fmla="*/ 2487 h 4985"/>
              <a:gd name="T10" fmla="*/ 3455 w 3583"/>
              <a:gd name="T11" fmla="*/ 2710 h 4985"/>
              <a:gd name="T12" fmla="*/ 386 w 3583"/>
              <a:gd name="T13" fmla="*/ 4939 h 4985"/>
              <a:gd name="T14" fmla="*/ 129 w 3583"/>
              <a:gd name="T15" fmla="*/ 4939 h 4985"/>
              <a:gd name="T16" fmla="*/ 0 w 3583"/>
              <a:gd name="T17" fmla="*/ 4716 h 4985"/>
              <a:gd name="T18" fmla="*/ 0 w 3583"/>
              <a:gd name="T19" fmla="*/ 257 h 4985"/>
              <a:gd name="T20" fmla="*/ 129 w 3583"/>
              <a:gd name="T21" fmla="*/ 35 h 4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83" h="4985">
                <a:moveTo>
                  <a:pt x="129" y="35"/>
                </a:moveTo>
                <a:cubicBezTo>
                  <a:pt x="169" y="12"/>
                  <a:pt x="213" y="0"/>
                  <a:pt x="258" y="0"/>
                </a:cubicBezTo>
                <a:cubicBezTo>
                  <a:pt x="302" y="0"/>
                  <a:pt x="346" y="12"/>
                  <a:pt x="386" y="35"/>
                </a:cubicBezTo>
                <a:lnTo>
                  <a:pt x="3455" y="2264"/>
                </a:lnTo>
                <a:cubicBezTo>
                  <a:pt x="3534" y="2310"/>
                  <a:pt x="3583" y="2395"/>
                  <a:pt x="3583" y="2487"/>
                </a:cubicBezTo>
                <a:cubicBezTo>
                  <a:pt x="3583" y="2579"/>
                  <a:pt x="3534" y="2664"/>
                  <a:pt x="3455" y="2710"/>
                </a:cubicBezTo>
                <a:lnTo>
                  <a:pt x="386" y="4939"/>
                </a:lnTo>
                <a:cubicBezTo>
                  <a:pt x="307" y="4985"/>
                  <a:pt x="209" y="4985"/>
                  <a:pt x="129" y="4939"/>
                </a:cubicBezTo>
                <a:cubicBezTo>
                  <a:pt x="49" y="4893"/>
                  <a:pt x="0" y="4808"/>
                  <a:pt x="0" y="4716"/>
                </a:cubicBezTo>
                <a:lnTo>
                  <a:pt x="0" y="257"/>
                </a:lnTo>
                <a:cubicBezTo>
                  <a:pt x="0" y="166"/>
                  <a:pt x="49" y="80"/>
                  <a:pt x="129" y="35"/>
                </a:cubicBezTo>
                <a:close/>
              </a:path>
            </a:pathLst>
          </a:custGeom>
          <a:solidFill>
            <a:schemeClr val="accent1"/>
          </a:solidFill>
          <a:ln>
            <a:noFill/>
          </a:ln>
        </p:spPr>
      </p:sp>
      <p:sp>
        <p:nvSpPr>
          <p:cNvPr id="18" name="矩形 17"/>
          <p:cNvSpPr/>
          <p:nvPr/>
        </p:nvSpPr>
        <p:spPr>
          <a:xfrm>
            <a:off x="8943926" y="4164763"/>
            <a:ext cx="1569660" cy="369332"/>
          </a:xfrm>
          <a:prstGeom prst="rect">
            <a:avLst/>
          </a:prstGeom>
        </p:spPr>
        <p:txBody>
          <a:bodyPr wrap="none">
            <a:spAutoFit/>
          </a:bodyPr>
          <a:lstStyle/>
          <a:p>
            <a:r>
              <a:rPr lang="zh-CN" altLang="zh-CN" dirty="0">
                <a:solidFill>
                  <a:schemeClr val="accent1"/>
                </a:solidFill>
              </a:rPr>
              <a:t>拟似然比检验</a:t>
            </a:r>
            <a:endParaRPr lang="zh-CN" altLang="en-US" dirty="0">
              <a:solidFill>
                <a:schemeClr val="accent1"/>
              </a:solidFill>
              <a:latin typeface="+mn-ea"/>
            </a:endParaRPr>
          </a:p>
        </p:txBody>
      </p:sp>
      <p:sp>
        <p:nvSpPr>
          <p:cNvPr id="19" name="标题 1"/>
          <p:cNvSpPr txBox="1">
            <a:spLocks/>
          </p:cNvSpPr>
          <p:nvPr/>
        </p:nvSpPr>
        <p:spPr>
          <a:xfrm>
            <a:off x="163773" y="13648"/>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广义线性模型</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42211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7910287" y="-362857"/>
            <a:ext cx="4412342" cy="43167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04800" y="3953851"/>
            <a:ext cx="3410857" cy="30565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1599" y="-85505"/>
            <a:ext cx="8011886" cy="406825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25" name="标题 1"/>
          <p:cNvSpPr txBox="1">
            <a:spLocks/>
          </p:cNvSpPr>
          <p:nvPr/>
        </p:nvSpPr>
        <p:spPr>
          <a:xfrm>
            <a:off x="4679916" y="320453"/>
            <a:ext cx="2832168" cy="6344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t>逻辑回归模型思想</a:t>
            </a:r>
            <a:endParaRPr lang="zh-CN" altLang="en-US" sz="2400" dirty="0">
              <a:latin typeface="微软雅黑" panose="020B0503020204020204" pitchFamily="34" charset="-122"/>
              <a:ea typeface="微软雅黑" panose="020B0503020204020204" pitchFamily="34" charset="-122"/>
            </a:endParaRPr>
          </a:p>
        </p:txBody>
      </p:sp>
      <p:sp>
        <p:nvSpPr>
          <p:cNvPr id="7" name="矩形 6"/>
          <p:cNvSpPr/>
          <p:nvPr/>
        </p:nvSpPr>
        <p:spPr>
          <a:xfrm>
            <a:off x="879871" y="1575327"/>
            <a:ext cx="3962400" cy="646331"/>
          </a:xfrm>
          <a:prstGeom prst="rect">
            <a:avLst/>
          </a:prstGeom>
        </p:spPr>
        <p:txBody>
          <a:bodyPr wrap="square">
            <a:spAutoFit/>
          </a:bodyPr>
          <a:lstStyle/>
          <a:p>
            <a:r>
              <a:rPr lang="zh-CN" altLang="zh-CN" dirty="0" smtClean="0">
                <a:latin typeface="+mn-ea"/>
                <a:cs typeface="Times New Roman" panose="02020603050405020304" pitchFamily="18" charset="0"/>
              </a:rPr>
              <a:t>目标概率取值</a:t>
            </a:r>
            <a:r>
              <a:rPr lang="zh-CN" altLang="zh-CN" dirty="0">
                <a:latin typeface="+mn-ea"/>
                <a:cs typeface="Times New Roman" panose="02020603050405020304" pitchFamily="18" charset="0"/>
              </a:rPr>
              <a:t>在</a:t>
            </a:r>
            <a:r>
              <a:rPr lang="en-US" altLang="zh-CN" dirty="0">
                <a:latin typeface="+mn-ea"/>
              </a:rPr>
              <a:t>0~1</a:t>
            </a:r>
            <a:r>
              <a:rPr lang="zh-CN" altLang="zh-CN" dirty="0">
                <a:latin typeface="+mn-ea"/>
                <a:cs typeface="Times New Roman" panose="02020603050405020304" pitchFamily="18" charset="0"/>
              </a:rPr>
              <a:t>之间，但是回归方程的因变量取值却落在实数集当中</a:t>
            </a:r>
            <a:endParaRPr lang="zh-CN" altLang="en-US" dirty="0">
              <a:latin typeface="+mn-ea"/>
            </a:endParaRPr>
          </a:p>
        </p:txBody>
      </p:sp>
      <p:sp>
        <p:nvSpPr>
          <p:cNvPr id="19" name="íşļiḓê">
            <a:extLst>
              <a:ext uri="{FF2B5EF4-FFF2-40B4-BE49-F238E27FC236}">
                <a16:creationId xmlns:a16="http://schemas.microsoft.com/office/drawing/2014/main" id="{771FBCC0-23C4-403B-9F2E-5EA10345FCBA}"/>
              </a:ext>
            </a:extLst>
          </p:cNvPr>
          <p:cNvSpPr/>
          <p:nvPr/>
        </p:nvSpPr>
        <p:spPr>
          <a:xfrm>
            <a:off x="2166616" y="1898493"/>
            <a:ext cx="489027" cy="1099319"/>
          </a:xfrm>
          <a:prstGeom prst="rect">
            <a:avLst/>
          </a:prstGeom>
        </p:spPr>
        <p:txBody>
          <a:bodyPr wrap="square" lIns="91440" tIns="45720" rIns="91440" bIns="45720">
            <a:noAutofit/>
          </a:bodyPr>
          <a:lstStyle/>
          <a:p>
            <a:pPr>
              <a:lnSpc>
                <a:spcPct val="120000"/>
              </a:lnSpc>
            </a:pPr>
            <a:r>
              <a:rPr lang="zh-CN" altLang="en-US" sz="7200" dirty="0"/>
              <a:t>↓</a:t>
            </a:r>
            <a:endParaRPr lang="en-US" altLang="zh-CN" sz="7200" dirty="0"/>
          </a:p>
        </p:txBody>
      </p:sp>
      <p:sp>
        <p:nvSpPr>
          <p:cNvPr id="11" name="矩形 10"/>
          <p:cNvSpPr/>
          <p:nvPr/>
        </p:nvSpPr>
        <p:spPr>
          <a:xfrm>
            <a:off x="2655643" y="2448152"/>
            <a:ext cx="1358064" cy="400110"/>
          </a:xfrm>
          <a:prstGeom prst="rect">
            <a:avLst/>
          </a:prstGeom>
        </p:spPr>
        <p:txBody>
          <a:bodyPr wrap="none">
            <a:spAutoFit/>
          </a:bodyPr>
          <a:lstStyle/>
          <a:p>
            <a:r>
              <a:rPr lang="en-US" altLang="zh-CN" sz="2000" b="1" dirty="0" err="1">
                <a:solidFill>
                  <a:schemeClr val="accent2"/>
                </a:solidFill>
                <a:latin typeface="+mn-ea"/>
              </a:rPr>
              <a:t>Logit</a:t>
            </a:r>
            <a:r>
              <a:rPr lang="zh-CN" altLang="zh-CN" sz="2000" b="1" dirty="0">
                <a:solidFill>
                  <a:schemeClr val="accent2"/>
                </a:solidFill>
                <a:latin typeface="+mn-ea"/>
                <a:cs typeface="Times New Roman" panose="02020603050405020304" pitchFamily="18" charset="0"/>
              </a:rPr>
              <a:t>变换</a:t>
            </a:r>
            <a:endParaRPr lang="zh-CN" altLang="en-US" sz="2000" b="1" dirty="0">
              <a:solidFill>
                <a:schemeClr val="accent2"/>
              </a:solidFill>
              <a:latin typeface="+mn-ea"/>
            </a:endParaRPr>
          </a:p>
        </p:txBody>
      </p:sp>
      <p:sp>
        <p:nvSpPr>
          <p:cNvPr id="12" name="矩形 11"/>
          <p:cNvSpPr/>
          <p:nvPr/>
        </p:nvSpPr>
        <p:spPr>
          <a:xfrm>
            <a:off x="1499160" y="3200356"/>
            <a:ext cx="2723823" cy="369332"/>
          </a:xfrm>
          <a:prstGeom prst="rect">
            <a:avLst/>
          </a:prstGeom>
        </p:spPr>
        <p:txBody>
          <a:bodyPr wrap="none">
            <a:spAutoFit/>
          </a:bodyPr>
          <a:lstStyle/>
          <a:p>
            <a:r>
              <a:rPr lang="zh-CN" altLang="zh-CN" dirty="0">
                <a:latin typeface="+mn-ea"/>
                <a:cs typeface="Times New Roman" panose="02020603050405020304" pitchFamily="18" charset="0"/>
              </a:rPr>
              <a:t>取值</a:t>
            </a:r>
            <a:r>
              <a:rPr lang="zh-CN" altLang="zh-CN" dirty="0" smtClean="0">
                <a:latin typeface="+mn-ea"/>
                <a:cs typeface="Times New Roman" panose="02020603050405020304" pitchFamily="18" charset="0"/>
              </a:rPr>
              <a:t>区间变成整个</a:t>
            </a:r>
            <a:r>
              <a:rPr lang="zh-CN" altLang="zh-CN" dirty="0">
                <a:latin typeface="+mn-ea"/>
                <a:cs typeface="Times New Roman" panose="02020603050405020304" pitchFamily="18" charset="0"/>
              </a:rPr>
              <a:t>实数集</a:t>
            </a:r>
            <a:endParaRPr lang="zh-CN" altLang="en-US" dirty="0">
              <a:latin typeface="+mn-ea"/>
            </a:endParaRPr>
          </a:p>
        </p:txBody>
      </p:sp>
      <p:sp>
        <p:nvSpPr>
          <p:cNvPr id="14" name="矩形 13"/>
          <p:cNvSpPr/>
          <p:nvPr/>
        </p:nvSpPr>
        <p:spPr>
          <a:xfrm>
            <a:off x="6168101" y="2330282"/>
            <a:ext cx="1210588" cy="400110"/>
          </a:xfrm>
          <a:prstGeom prst="rect">
            <a:avLst/>
          </a:prstGeom>
        </p:spPr>
        <p:txBody>
          <a:bodyPr wrap="none">
            <a:spAutoFit/>
          </a:bodyPr>
          <a:lstStyle/>
          <a:p>
            <a:r>
              <a:rPr lang="zh-CN" altLang="zh-CN" sz="2000" b="1" dirty="0" smtClean="0">
                <a:latin typeface="+mn-ea"/>
                <a:cs typeface="Times New Roman" panose="02020603050405020304" pitchFamily="18" charset="0"/>
              </a:rPr>
              <a:t>逻辑回归</a:t>
            </a:r>
            <a:endParaRPr lang="zh-CN" altLang="en-US" sz="2000" b="1" dirty="0">
              <a:latin typeface="+mn-ea"/>
            </a:endParaRPr>
          </a:p>
        </p:txBody>
      </p:sp>
      <p:sp>
        <p:nvSpPr>
          <p:cNvPr id="21" name="矩形 20"/>
          <p:cNvSpPr/>
          <p:nvPr/>
        </p:nvSpPr>
        <p:spPr>
          <a:xfrm>
            <a:off x="590649" y="1305699"/>
            <a:ext cx="4416309" cy="237852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íşļiḓê">
            <a:extLst>
              <a:ext uri="{FF2B5EF4-FFF2-40B4-BE49-F238E27FC236}">
                <a16:creationId xmlns:a16="http://schemas.microsoft.com/office/drawing/2014/main" id="{771FBCC0-23C4-403B-9F2E-5EA10345FCBA}"/>
              </a:ext>
            </a:extLst>
          </p:cNvPr>
          <p:cNvSpPr/>
          <p:nvPr/>
        </p:nvSpPr>
        <p:spPr>
          <a:xfrm>
            <a:off x="5032275" y="1731951"/>
            <a:ext cx="489027" cy="1099319"/>
          </a:xfrm>
          <a:prstGeom prst="rect">
            <a:avLst/>
          </a:prstGeom>
        </p:spPr>
        <p:txBody>
          <a:bodyPr wrap="square" lIns="91440" tIns="45720" rIns="91440" bIns="45720">
            <a:noAutofit/>
          </a:bodyPr>
          <a:lstStyle/>
          <a:p>
            <a:pPr>
              <a:lnSpc>
                <a:spcPct val="120000"/>
              </a:lnSpc>
            </a:pPr>
            <a:r>
              <a:rPr lang="zh-CN" altLang="en-US" sz="7200" dirty="0" smtClean="0"/>
              <a:t>→</a:t>
            </a:r>
            <a:endParaRPr lang="en-US" altLang="zh-CN" sz="7200" dirty="0"/>
          </a:p>
        </p:txBody>
      </p:sp>
      <p:pic>
        <p:nvPicPr>
          <p:cNvPr id="27" name="图片 26"/>
          <p:cNvPicPr/>
          <p:nvPr/>
        </p:nvPicPr>
        <p:blipFill>
          <a:blip r:embed="rId2" cstate="print">
            <a:extLst>
              <a:ext uri="{28A0092B-C50C-407E-A947-70E740481C1C}">
                <a14:useLocalDpi xmlns:a14="http://schemas.microsoft.com/office/drawing/2010/main" val="0"/>
              </a:ext>
            </a:extLst>
          </a:blip>
          <a:stretch>
            <a:fillRect/>
          </a:stretch>
        </p:blipFill>
        <p:spPr bwMode="auto">
          <a:xfrm>
            <a:off x="4635489" y="4511279"/>
            <a:ext cx="3048000" cy="1978025"/>
          </a:xfrm>
          <a:prstGeom prst="rect">
            <a:avLst/>
          </a:prstGeom>
          <a:noFill/>
          <a:ln>
            <a:noFill/>
          </a:ln>
        </p:spPr>
      </p:pic>
      <p:sp>
        <p:nvSpPr>
          <p:cNvPr id="28" name="矩形 27"/>
          <p:cNvSpPr/>
          <p:nvPr/>
        </p:nvSpPr>
        <p:spPr>
          <a:xfrm>
            <a:off x="509888" y="4320075"/>
            <a:ext cx="1601721" cy="400110"/>
          </a:xfrm>
          <a:prstGeom prst="rect">
            <a:avLst/>
          </a:prstGeom>
        </p:spPr>
        <p:txBody>
          <a:bodyPr wrap="none">
            <a:spAutoFit/>
          </a:bodyPr>
          <a:lstStyle/>
          <a:p>
            <a:r>
              <a:rPr lang="en-US" altLang="zh-CN" sz="2000" b="1" dirty="0" smtClean="0">
                <a:solidFill>
                  <a:schemeClr val="bg1"/>
                </a:solidFill>
                <a:latin typeface="+mn-ea"/>
                <a:cs typeface="Times New Roman" panose="02020603050405020304" pitchFamily="18" charset="0"/>
              </a:rPr>
              <a:t>02.</a:t>
            </a:r>
            <a:r>
              <a:rPr lang="zh-CN" altLang="en-US" sz="2000" b="1" dirty="0" smtClean="0">
                <a:solidFill>
                  <a:schemeClr val="bg1"/>
                </a:solidFill>
                <a:latin typeface="+mn-ea"/>
                <a:cs typeface="Times New Roman" panose="02020603050405020304" pitchFamily="18" charset="0"/>
              </a:rPr>
              <a:t>适用情形</a:t>
            </a:r>
            <a:endParaRPr lang="zh-CN" altLang="en-US" sz="2000" b="1" dirty="0">
              <a:solidFill>
                <a:schemeClr val="bg1"/>
              </a:solidFill>
              <a:latin typeface="+mn-ea"/>
            </a:endParaRPr>
          </a:p>
        </p:txBody>
      </p:sp>
      <p:sp>
        <p:nvSpPr>
          <p:cNvPr id="23" name="矩形 22"/>
          <p:cNvSpPr/>
          <p:nvPr/>
        </p:nvSpPr>
        <p:spPr>
          <a:xfrm>
            <a:off x="514467" y="4912292"/>
            <a:ext cx="2141176" cy="1200329"/>
          </a:xfrm>
          <a:prstGeom prst="rect">
            <a:avLst/>
          </a:prstGeom>
        </p:spPr>
        <p:txBody>
          <a:bodyPr wrap="square">
            <a:spAutoFit/>
          </a:bodyPr>
          <a:lstStyle/>
          <a:p>
            <a:r>
              <a:rPr lang="zh-CN" altLang="zh-CN" dirty="0">
                <a:solidFill>
                  <a:schemeClr val="bg1"/>
                </a:solidFill>
                <a:latin typeface="+mn-ea"/>
                <a:cs typeface="Times New Roman" panose="02020603050405020304" pitchFamily="18" charset="0"/>
              </a:rPr>
              <a:t>因变量是二分类</a:t>
            </a:r>
            <a:r>
              <a:rPr lang="zh-CN" altLang="zh-CN" dirty="0" smtClean="0">
                <a:solidFill>
                  <a:schemeClr val="bg1"/>
                </a:solidFill>
                <a:latin typeface="+mn-ea"/>
                <a:cs typeface="Times New Roman" panose="02020603050405020304" pitchFamily="18" charset="0"/>
              </a:rPr>
              <a:t>变量</a:t>
            </a:r>
            <a:r>
              <a:rPr lang="zh-CN" altLang="en-US" dirty="0" smtClean="0">
                <a:solidFill>
                  <a:schemeClr val="bg1"/>
                </a:solidFill>
                <a:latin typeface="+mn-ea"/>
                <a:cs typeface="Times New Roman" panose="02020603050405020304" pitchFamily="18" charset="0"/>
              </a:rPr>
              <a:t>，</a:t>
            </a:r>
            <a:r>
              <a:rPr lang="zh-CN" altLang="zh-CN" dirty="0">
                <a:solidFill>
                  <a:schemeClr val="bg1"/>
                </a:solidFill>
              </a:rPr>
              <a:t>此时因变量服从</a:t>
            </a:r>
            <a:r>
              <a:rPr lang="zh-CN" altLang="zh-CN" dirty="0">
                <a:solidFill>
                  <a:schemeClr val="accent3"/>
                </a:solidFill>
              </a:rPr>
              <a:t>二项分布</a:t>
            </a:r>
            <a:r>
              <a:rPr lang="zh-CN" altLang="zh-CN" dirty="0">
                <a:solidFill>
                  <a:schemeClr val="bg1"/>
                </a:solidFill>
              </a:rPr>
              <a:t>，</a:t>
            </a:r>
            <a:r>
              <a:rPr lang="zh-CN" altLang="zh-CN" dirty="0" smtClean="0">
                <a:solidFill>
                  <a:schemeClr val="bg1"/>
                </a:solidFill>
              </a:rPr>
              <a:t>回归函数</a:t>
            </a:r>
            <a:r>
              <a:rPr lang="zh-CN" altLang="en-US" dirty="0" smtClean="0">
                <a:solidFill>
                  <a:schemeClr val="bg1"/>
                </a:solidFill>
              </a:rPr>
              <a:t>区间</a:t>
            </a:r>
            <a:r>
              <a:rPr lang="zh-CN" altLang="zh-CN" dirty="0" smtClean="0">
                <a:solidFill>
                  <a:schemeClr val="bg1"/>
                </a:solidFill>
              </a:rPr>
              <a:t>为</a:t>
            </a:r>
            <a:r>
              <a:rPr lang="en-US" altLang="zh-CN" dirty="0">
                <a:solidFill>
                  <a:schemeClr val="bg1"/>
                </a:solidFill>
              </a:rPr>
              <a:t>[0</a:t>
            </a:r>
            <a:r>
              <a:rPr lang="zh-CN" altLang="zh-CN" dirty="0">
                <a:solidFill>
                  <a:schemeClr val="bg1"/>
                </a:solidFill>
              </a:rPr>
              <a:t>，</a:t>
            </a:r>
            <a:r>
              <a:rPr lang="en-US" altLang="zh-CN" dirty="0" smtClean="0">
                <a:solidFill>
                  <a:schemeClr val="bg1"/>
                </a:solidFill>
              </a:rPr>
              <a:t>1]</a:t>
            </a:r>
            <a:r>
              <a:rPr lang="zh-CN" altLang="en-US" dirty="0" smtClean="0">
                <a:solidFill>
                  <a:schemeClr val="bg1"/>
                </a:solidFill>
              </a:rPr>
              <a:t>。</a:t>
            </a:r>
            <a:endParaRPr lang="zh-CN" altLang="en-US" dirty="0">
              <a:solidFill>
                <a:schemeClr val="bg1"/>
              </a:solidFill>
              <a:latin typeface="+mn-ea"/>
            </a:endParaRPr>
          </a:p>
        </p:txBody>
      </p:sp>
      <p:sp>
        <p:nvSpPr>
          <p:cNvPr id="30" name="矩形 29"/>
          <p:cNvSpPr/>
          <p:nvPr/>
        </p:nvSpPr>
        <p:spPr>
          <a:xfrm>
            <a:off x="3309177" y="4317640"/>
            <a:ext cx="2084225" cy="400110"/>
          </a:xfrm>
          <a:prstGeom prst="rect">
            <a:avLst/>
          </a:prstGeom>
        </p:spPr>
        <p:txBody>
          <a:bodyPr wrap="none">
            <a:spAutoFit/>
          </a:bodyPr>
          <a:lstStyle/>
          <a:p>
            <a:r>
              <a:rPr lang="en-US" altLang="zh-CN" sz="2000" b="1" dirty="0" smtClean="0">
                <a:latin typeface="+mn-ea"/>
              </a:rPr>
              <a:t>03.Logistic</a:t>
            </a:r>
            <a:r>
              <a:rPr lang="zh-CN" altLang="en-US" sz="2000" b="1" dirty="0" smtClean="0">
                <a:latin typeface="+mn-ea"/>
                <a:cs typeface="Times New Roman" panose="02020603050405020304" pitchFamily="18" charset="0"/>
              </a:rPr>
              <a:t>函数</a:t>
            </a:r>
            <a:endParaRPr lang="zh-CN" altLang="en-US" sz="2000" b="1" dirty="0">
              <a:latin typeface="+mn-ea"/>
            </a:endParaRPr>
          </a:p>
        </p:txBody>
      </p:sp>
      <p:pic>
        <p:nvPicPr>
          <p:cNvPr id="31" name="图片 3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9177" y="4852450"/>
            <a:ext cx="2039930" cy="842306"/>
          </a:xfrm>
          <a:prstGeom prst="rect">
            <a:avLst/>
          </a:prstGeom>
          <a:noFill/>
          <a:ln>
            <a:noFill/>
          </a:ln>
        </p:spPr>
      </p:pic>
      <p:sp>
        <p:nvSpPr>
          <p:cNvPr id="34" name="矩形 33"/>
          <p:cNvSpPr/>
          <p:nvPr/>
        </p:nvSpPr>
        <p:spPr>
          <a:xfrm>
            <a:off x="8422868" y="637667"/>
            <a:ext cx="1566454" cy="400110"/>
          </a:xfrm>
          <a:prstGeom prst="rect">
            <a:avLst/>
          </a:prstGeom>
        </p:spPr>
        <p:txBody>
          <a:bodyPr wrap="none">
            <a:spAutoFit/>
          </a:bodyPr>
          <a:lstStyle/>
          <a:p>
            <a:r>
              <a:rPr lang="en-US" altLang="zh-CN" sz="2000" b="1" dirty="0" smtClean="0"/>
              <a:t>04.</a:t>
            </a:r>
            <a:r>
              <a:rPr lang="zh-CN" altLang="zh-CN" sz="2000" b="1" dirty="0" smtClean="0"/>
              <a:t>回归</a:t>
            </a:r>
            <a:r>
              <a:rPr lang="zh-CN" altLang="zh-CN" sz="2000" b="1" dirty="0"/>
              <a:t>模型</a:t>
            </a:r>
            <a:endParaRPr lang="zh-CN" altLang="en-US" sz="2000" b="1" dirty="0">
              <a:latin typeface="+mn-ea"/>
            </a:endParaRPr>
          </a:p>
        </p:txBody>
      </p:sp>
      <p:sp>
        <p:nvSpPr>
          <p:cNvPr id="36" name="矩形 35"/>
          <p:cNvSpPr/>
          <p:nvPr/>
        </p:nvSpPr>
        <p:spPr>
          <a:xfrm>
            <a:off x="8422868" y="1253064"/>
            <a:ext cx="3183404" cy="1754326"/>
          </a:xfrm>
          <a:prstGeom prst="rect">
            <a:avLst/>
          </a:prstGeom>
        </p:spPr>
        <p:txBody>
          <a:bodyPr wrap="square">
            <a:spAutoFit/>
          </a:bodyPr>
          <a:lstStyle/>
          <a:p>
            <a:r>
              <a:rPr lang="zh-CN" altLang="zh-CN" dirty="0" smtClean="0"/>
              <a:t>回归函数</a:t>
            </a:r>
            <a:r>
              <a:rPr lang="en-US" altLang="zh-CN" i="1" dirty="0"/>
              <a:t>E(</a:t>
            </a:r>
            <a:r>
              <a:rPr lang="en-US" altLang="zh-CN" i="1" dirty="0" err="1"/>
              <a:t>y</a:t>
            </a:r>
            <a:r>
              <a:rPr lang="en-US" altLang="zh-CN" i="1" baseline="-25000" dirty="0" err="1"/>
              <a:t>i</a:t>
            </a:r>
            <a:r>
              <a:rPr lang="en-US" altLang="zh-CN" i="1" dirty="0"/>
              <a:t>)</a:t>
            </a:r>
            <a:r>
              <a:rPr lang="zh-CN" altLang="zh-CN" dirty="0"/>
              <a:t>表示在自变量为</a:t>
            </a:r>
            <a:r>
              <a:rPr lang="en-US" altLang="zh-CN" i="1" dirty="0">
                <a:solidFill>
                  <a:schemeClr val="accent1"/>
                </a:solidFill>
              </a:rPr>
              <a:t>x</a:t>
            </a:r>
            <a:r>
              <a:rPr lang="en-US" altLang="zh-CN" i="1" baseline="-25000" dirty="0">
                <a:solidFill>
                  <a:schemeClr val="accent1"/>
                </a:solidFill>
              </a:rPr>
              <a:t>i</a:t>
            </a:r>
            <a:r>
              <a:rPr lang="zh-CN" altLang="zh-CN" dirty="0">
                <a:solidFill>
                  <a:schemeClr val="accent1"/>
                </a:solidFill>
              </a:rPr>
              <a:t>的条件下</a:t>
            </a:r>
            <a:r>
              <a:rPr lang="en-US" altLang="zh-CN" i="1" dirty="0" err="1">
                <a:solidFill>
                  <a:schemeClr val="accent1"/>
                </a:solidFill>
              </a:rPr>
              <a:t>y</a:t>
            </a:r>
            <a:r>
              <a:rPr lang="en-US" altLang="zh-CN" i="1" baseline="-25000" dirty="0" err="1">
                <a:solidFill>
                  <a:schemeClr val="accent1"/>
                </a:solidFill>
              </a:rPr>
              <a:t>i</a:t>
            </a:r>
            <a:r>
              <a:rPr lang="zh-CN" altLang="zh-CN" dirty="0">
                <a:solidFill>
                  <a:schemeClr val="accent1"/>
                </a:solidFill>
              </a:rPr>
              <a:t>的平均值</a:t>
            </a:r>
            <a:r>
              <a:rPr lang="zh-CN" altLang="zh-CN" dirty="0"/>
              <a:t>，而</a:t>
            </a:r>
            <a:r>
              <a:rPr lang="en-US" altLang="zh-CN" i="1" dirty="0" err="1"/>
              <a:t>y</a:t>
            </a:r>
            <a:r>
              <a:rPr lang="en-US" altLang="zh-CN" i="1" baseline="-25000" dirty="0" err="1"/>
              <a:t>i</a:t>
            </a:r>
            <a:r>
              <a:rPr lang="zh-CN" altLang="zh-CN" dirty="0"/>
              <a:t>是</a:t>
            </a:r>
            <a:r>
              <a:rPr lang="en-US" altLang="zh-CN" dirty="0"/>
              <a:t>0-1</a:t>
            </a:r>
            <a:r>
              <a:rPr lang="zh-CN" altLang="zh-CN" dirty="0"/>
              <a:t>型随机变量，因而</a:t>
            </a:r>
            <a:r>
              <a:rPr lang="en-US" altLang="zh-CN" i="1" dirty="0"/>
              <a:t>E(</a:t>
            </a:r>
            <a:r>
              <a:rPr lang="en-US" altLang="zh-CN" i="1" dirty="0" err="1"/>
              <a:t>y</a:t>
            </a:r>
            <a:r>
              <a:rPr lang="en-US" altLang="zh-CN" i="1" baseline="-25000" dirty="0" err="1"/>
              <a:t>i</a:t>
            </a:r>
            <a:r>
              <a:rPr lang="en-US" altLang="zh-CN" i="1" dirty="0" smtClean="0"/>
              <a:t>)</a:t>
            </a:r>
            <a:r>
              <a:rPr lang="zh-CN" altLang="zh-CN" dirty="0" smtClean="0"/>
              <a:t>是</a:t>
            </a:r>
            <a:r>
              <a:rPr lang="zh-CN" altLang="zh-CN" dirty="0"/>
              <a:t>在自变量为</a:t>
            </a:r>
            <a:r>
              <a:rPr lang="en-US" altLang="zh-CN" i="1" dirty="0"/>
              <a:t>x</a:t>
            </a:r>
            <a:r>
              <a:rPr lang="en-US" altLang="zh-CN" i="1" baseline="-25000" dirty="0"/>
              <a:t>i</a:t>
            </a:r>
            <a:r>
              <a:rPr lang="zh-CN" altLang="zh-CN" dirty="0"/>
              <a:t>的条件下</a:t>
            </a:r>
            <a:r>
              <a:rPr lang="en-US" altLang="zh-CN" i="1" dirty="0" err="1"/>
              <a:t>y</a:t>
            </a:r>
            <a:r>
              <a:rPr lang="en-US" altLang="zh-CN" i="1" baseline="-25000" dirty="0" err="1"/>
              <a:t>i</a:t>
            </a:r>
            <a:r>
              <a:rPr lang="zh-CN" altLang="zh-CN" dirty="0"/>
              <a:t>等于</a:t>
            </a:r>
            <a:r>
              <a:rPr lang="en-US" altLang="zh-CN" dirty="0"/>
              <a:t>1</a:t>
            </a:r>
            <a:r>
              <a:rPr lang="zh-CN" altLang="zh-CN" dirty="0"/>
              <a:t>的比例</a:t>
            </a:r>
            <a:r>
              <a:rPr lang="zh-CN" altLang="zh-CN" dirty="0" smtClean="0"/>
              <a:t>。</a:t>
            </a:r>
            <a:r>
              <a:rPr lang="zh-CN" altLang="zh-CN" dirty="0"/>
              <a:t>可以用</a:t>
            </a:r>
            <a:r>
              <a:rPr lang="en-US" altLang="zh-CN" i="1" dirty="0" err="1">
                <a:solidFill>
                  <a:schemeClr val="accent1"/>
                </a:solidFill>
              </a:rPr>
              <a:t>y</a:t>
            </a:r>
            <a:r>
              <a:rPr lang="en-US" altLang="zh-CN" i="1" baseline="-25000" dirty="0" err="1">
                <a:solidFill>
                  <a:schemeClr val="accent1"/>
                </a:solidFill>
              </a:rPr>
              <a:t>i</a:t>
            </a:r>
            <a:r>
              <a:rPr lang="zh-CN" altLang="zh-CN" dirty="0">
                <a:solidFill>
                  <a:schemeClr val="accent1"/>
                </a:solidFill>
              </a:rPr>
              <a:t>等于</a:t>
            </a:r>
            <a:r>
              <a:rPr lang="en-US" altLang="zh-CN" dirty="0">
                <a:solidFill>
                  <a:schemeClr val="accent1"/>
                </a:solidFill>
              </a:rPr>
              <a:t>1</a:t>
            </a:r>
            <a:r>
              <a:rPr lang="zh-CN" altLang="zh-CN" dirty="0">
                <a:solidFill>
                  <a:schemeClr val="accent1"/>
                </a:solidFill>
              </a:rPr>
              <a:t>的比例</a:t>
            </a:r>
            <a:r>
              <a:rPr lang="en-US" altLang="zh-CN" i="1" dirty="0"/>
              <a:t>P</a:t>
            </a:r>
            <a:r>
              <a:rPr lang="zh-CN" altLang="zh-CN" dirty="0"/>
              <a:t>代替</a:t>
            </a:r>
            <a:r>
              <a:rPr lang="en-US" altLang="zh-CN" i="1" dirty="0" err="1"/>
              <a:t>y</a:t>
            </a:r>
            <a:r>
              <a:rPr lang="en-US" altLang="zh-CN" i="1" baseline="-25000" dirty="0" err="1"/>
              <a:t>i</a:t>
            </a:r>
            <a:r>
              <a:rPr lang="zh-CN" altLang="zh-CN" dirty="0"/>
              <a:t>本身作为因变量。</a:t>
            </a:r>
            <a:endParaRPr lang="zh-CN" altLang="en-US" dirty="0"/>
          </a:p>
        </p:txBody>
      </p:sp>
      <p:pic>
        <p:nvPicPr>
          <p:cNvPr id="37" name="图片 36"/>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08778" y="3007390"/>
            <a:ext cx="1321299" cy="755387"/>
          </a:xfrm>
          <a:prstGeom prst="rect">
            <a:avLst/>
          </a:prstGeom>
          <a:noFill/>
          <a:ln>
            <a:noFill/>
          </a:ln>
        </p:spPr>
      </p:pic>
      <p:sp>
        <p:nvSpPr>
          <p:cNvPr id="39" name="矩形 38"/>
          <p:cNvSpPr/>
          <p:nvPr/>
        </p:nvSpPr>
        <p:spPr>
          <a:xfrm>
            <a:off x="7910287" y="3953851"/>
            <a:ext cx="4412342" cy="36080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422868" y="4309128"/>
            <a:ext cx="3105337" cy="400110"/>
          </a:xfrm>
          <a:prstGeom prst="rect">
            <a:avLst/>
          </a:prstGeom>
        </p:spPr>
        <p:txBody>
          <a:bodyPr wrap="none">
            <a:spAutoFit/>
          </a:bodyPr>
          <a:lstStyle/>
          <a:p>
            <a:r>
              <a:rPr lang="en-US" altLang="zh-CN" sz="2000" b="1" dirty="0" smtClean="0"/>
              <a:t>05.</a:t>
            </a:r>
            <a:r>
              <a:rPr lang="zh-CN" altLang="zh-CN" sz="2000" b="1" dirty="0" smtClean="0"/>
              <a:t>与</a:t>
            </a:r>
            <a:r>
              <a:rPr lang="zh-CN" altLang="zh-CN" sz="2000" b="1" dirty="0"/>
              <a:t>普通线性模型</a:t>
            </a:r>
            <a:r>
              <a:rPr lang="zh-CN" altLang="zh-CN" sz="2000" b="1" dirty="0" smtClean="0"/>
              <a:t>的区别</a:t>
            </a:r>
            <a:endParaRPr lang="zh-CN" altLang="en-US" sz="2000" b="1" dirty="0">
              <a:latin typeface="+mn-ea"/>
            </a:endParaRPr>
          </a:p>
        </p:txBody>
      </p:sp>
      <p:sp>
        <p:nvSpPr>
          <p:cNvPr id="41" name="矩形 40"/>
          <p:cNvSpPr/>
          <p:nvPr/>
        </p:nvSpPr>
        <p:spPr>
          <a:xfrm>
            <a:off x="8422868" y="4912292"/>
            <a:ext cx="3262432" cy="1200329"/>
          </a:xfrm>
          <a:prstGeom prst="rect">
            <a:avLst/>
          </a:prstGeom>
        </p:spPr>
        <p:txBody>
          <a:bodyPr wrap="square">
            <a:spAutoFit/>
          </a:bodyPr>
          <a:lstStyle/>
          <a:p>
            <a:pPr marL="285750" indent="-285750">
              <a:buFont typeface="Arial" panose="020B0604020202020204" pitchFamily="34" charset="0"/>
              <a:buChar char="•"/>
            </a:pPr>
            <a:r>
              <a:rPr lang="zh-CN" altLang="zh-CN" dirty="0"/>
              <a:t>因变量和自变量之间不存在</a:t>
            </a:r>
            <a:r>
              <a:rPr lang="zh-CN" altLang="zh-CN" dirty="0" smtClean="0"/>
              <a:t>线性关系</a:t>
            </a:r>
            <a:r>
              <a:rPr lang="zh-CN" altLang="en-US" dirty="0" smtClean="0"/>
              <a:t>。</a:t>
            </a:r>
            <a:endParaRPr lang="en-US" altLang="zh-CN" dirty="0" smtClean="0"/>
          </a:p>
          <a:p>
            <a:pPr marL="285750" indent="-285750">
              <a:buFont typeface="Arial" panose="020B0604020202020204" pitchFamily="34" charset="0"/>
              <a:buChar char="•"/>
            </a:pPr>
            <a:r>
              <a:rPr lang="zh-CN" altLang="zh-CN" dirty="0"/>
              <a:t>可以是离散变量、连续变量甚至是哑</a:t>
            </a:r>
            <a:r>
              <a:rPr lang="zh-CN" altLang="zh-CN" dirty="0" smtClean="0"/>
              <a:t>变量</a:t>
            </a:r>
            <a:r>
              <a:rPr lang="zh-CN" altLang="en-US" dirty="0" smtClean="0"/>
              <a:t>。</a:t>
            </a:r>
            <a:endParaRPr lang="zh-CN" altLang="en-US" dirty="0"/>
          </a:p>
        </p:txBody>
      </p:sp>
      <p:sp>
        <p:nvSpPr>
          <p:cNvPr id="29" name="矩形 28"/>
          <p:cNvSpPr/>
          <p:nvPr/>
        </p:nvSpPr>
        <p:spPr>
          <a:xfrm>
            <a:off x="509888" y="698006"/>
            <a:ext cx="1088760" cy="400110"/>
          </a:xfrm>
          <a:prstGeom prst="rect">
            <a:avLst/>
          </a:prstGeom>
        </p:spPr>
        <p:txBody>
          <a:bodyPr wrap="none">
            <a:spAutoFit/>
          </a:bodyPr>
          <a:lstStyle/>
          <a:p>
            <a:r>
              <a:rPr lang="en-US" altLang="zh-CN" sz="2000" b="1" dirty="0" smtClean="0">
                <a:latin typeface="+mn-ea"/>
              </a:rPr>
              <a:t>01.</a:t>
            </a:r>
            <a:r>
              <a:rPr lang="zh-CN" altLang="en-US" sz="2000" b="1" dirty="0" smtClean="0">
                <a:latin typeface="+mn-ea"/>
              </a:rPr>
              <a:t>概念</a:t>
            </a:r>
            <a:endParaRPr lang="zh-CN" altLang="en-US" sz="2000" b="1" dirty="0">
              <a:latin typeface="+mn-ea"/>
            </a:endParaRPr>
          </a:p>
        </p:txBody>
      </p:sp>
      <p:sp>
        <p:nvSpPr>
          <p:cNvPr id="32" name="标题 1"/>
          <p:cNvSpPr txBox="1">
            <a:spLocks/>
          </p:cNvSpPr>
          <p:nvPr/>
        </p:nvSpPr>
        <p:spPr>
          <a:xfrm>
            <a:off x="163773" y="13648"/>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广义线性模型</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53566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90CDA59B-2616-40EF-91E9-23EDA5EAFFFB}"/>
              </a:ext>
            </a:extLst>
          </p:cNvPr>
          <p:cNvCxnSpPr/>
          <p:nvPr/>
        </p:nvCxnSpPr>
        <p:spPr>
          <a:xfrm>
            <a:off x="4824228" y="1151945"/>
            <a:ext cx="0" cy="496817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 name="ïşľîḓê">
            <a:extLst>
              <a:ext uri="{FF2B5EF4-FFF2-40B4-BE49-F238E27FC236}">
                <a16:creationId xmlns:a16="http://schemas.microsoft.com/office/drawing/2014/main" id="{1400F740-D4E5-4F0F-8C97-DA696E4C3A2D}"/>
              </a:ext>
            </a:extLst>
          </p:cNvPr>
          <p:cNvGrpSpPr/>
          <p:nvPr/>
        </p:nvGrpSpPr>
        <p:grpSpPr>
          <a:xfrm>
            <a:off x="5321769" y="1673765"/>
            <a:ext cx="4513587" cy="294824"/>
            <a:chOff x="7371406" y="1965639"/>
            <a:chExt cx="4513587" cy="294824"/>
          </a:xfrm>
        </p:grpSpPr>
        <p:sp>
          <p:nvSpPr>
            <p:cNvPr id="25" name="íşḻïḑè">
              <a:extLst>
                <a:ext uri="{FF2B5EF4-FFF2-40B4-BE49-F238E27FC236}">
                  <a16:creationId xmlns:a16="http://schemas.microsoft.com/office/drawing/2014/main" id="{A23F76D6-641D-447D-8210-5B1F76353CDF}"/>
                </a:ext>
              </a:extLst>
            </p:cNvPr>
            <p:cNvSpPr/>
            <p:nvPr/>
          </p:nvSpPr>
          <p:spPr bwMode="auto">
            <a:xfrm flipH="1">
              <a:off x="7371406" y="2052086"/>
              <a:ext cx="193585" cy="193589"/>
            </a:xfrm>
            <a:prstGeom prst="ellipse">
              <a:avLst/>
            </a:prstGeom>
            <a:solidFill>
              <a:schemeClr val="accent1"/>
            </a:solidFill>
            <a:ln w="9525">
              <a:noFill/>
              <a:round/>
            </a:ln>
          </p:spPr>
          <p:txBody>
            <a:bodyPr wrap="square" lIns="91440" tIns="45720" rIns="91440" bIns="45720" anchor="ctr">
              <a:normAutofit fontScale="25000" lnSpcReduction="20000"/>
            </a:bodyPr>
            <a:lstStyle/>
            <a:p>
              <a:pPr algn="ctr"/>
              <a:endParaRPr sz="1400"/>
            </a:p>
          </p:txBody>
        </p:sp>
        <p:sp>
          <p:nvSpPr>
            <p:cNvPr id="26" name="ïŝlïḑé">
              <a:extLst>
                <a:ext uri="{FF2B5EF4-FFF2-40B4-BE49-F238E27FC236}">
                  <a16:creationId xmlns:a16="http://schemas.microsoft.com/office/drawing/2014/main" id="{12D7CF73-2D89-4697-B410-10C036336E35}"/>
                </a:ext>
              </a:extLst>
            </p:cNvPr>
            <p:cNvSpPr txBox="1"/>
            <p:nvPr/>
          </p:nvSpPr>
          <p:spPr>
            <a:xfrm>
              <a:off x="7564993" y="1965639"/>
              <a:ext cx="4320000" cy="294824"/>
            </a:xfrm>
            <a:prstGeom prst="rect">
              <a:avLst/>
            </a:prstGeom>
            <a:noFill/>
          </p:spPr>
          <p:txBody>
            <a:bodyPr wrap="square" lIns="91440" tIns="45720" rIns="91440" bIns="45720">
              <a:noAutofit/>
            </a:bodyPr>
            <a:lstStyle/>
            <a:p>
              <a:pPr>
                <a:lnSpc>
                  <a:spcPct val="120000"/>
                </a:lnSpc>
              </a:pPr>
              <a:r>
                <a:rPr lang="en-US" altLang="zh-CN" sz="1400" dirty="0"/>
                <a:t>Logistic</a:t>
              </a:r>
              <a:r>
                <a:rPr lang="zh-CN" altLang="zh-CN" sz="1400" dirty="0"/>
                <a:t>回归广泛用于分类问题；</a:t>
              </a:r>
              <a:endParaRPr lang="zh-CN" altLang="en-US" sz="1400" dirty="0">
                <a:solidFill>
                  <a:srgbClr val="000000"/>
                </a:solidFill>
              </a:endParaRPr>
            </a:p>
          </p:txBody>
        </p:sp>
      </p:grpSp>
      <p:sp>
        <p:nvSpPr>
          <p:cNvPr id="23" name="ïṩḻîḋe">
            <a:extLst>
              <a:ext uri="{FF2B5EF4-FFF2-40B4-BE49-F238E27FC236}">
                <a16:creationId xmlns:a16="http://schemas.microsoft.com/office/drawing/2014/main" id="{77F82492-5995-4028-967D-C7115800BDF7}"/>
              </a:ext>
            </a:extLst>
          </p:cNvPr>
          <p:cNvSpPr/>
          <p:nvPr/>
        </p:nvSpPr>
        <p:spPr bwMode="auto">
          <a:xfrm flipH="1">
            <a:off x="5323753" y="2354231"/>
            <a:ext cx="193585" cy="193589"/>
          </a:xfrm>
          <a:prstGeom prst="ellipse">
            <a:avLst/>
          </a:prstGeom>
          <a:solidFill>
            <a:schemeClr val="accent3"/>
          </a:solidFill>
          <a:ln w="9525">
            <a:solidFill>
              <a:schemeClr val="bg1">
                <a:lumMod val="75000"/>
              </a:schemeClr>
            </a:solidFill>
            <a:round/>
          </a:ln>
        </p:spPr>
        <p:txBody>
          <a:bodyPr wrap="square" lIns="91440" tIns="45720" rIns="91440" bIns="45720" anchor="ctr">
            <a:normAutofit fontScale="25000" lnSpcReduction="20000"/>
          </a:bodyPr>
          <a:lstStyle/>
          <a:p>
            <a:pPr algn="ctr"/>
            <a:endParaRPr/>
          </a:p>
        </p:txBody>
      </p:sp>
      <p:sp>
        <p:nvSpPr>
          <p:cNvPr id="24" name="iṡļíďé">
            <a:extLst>
              <a:ext uri="{FF2B5EF4-FFF2-40B4-BE49-F238E27FC236}">
                <a16:creationId xmlns:a16="http://schemas.microsoft.com/office/drawing/2014/main" id="{7C4816A2-82FC-4B06-B611-824B5B8C780C}"/>
              </a:ext>
            </a:extLst>
          </p:cNvPr>
          <p:cNvSpPr txBox="1"/>
          <p:nvPr/>
        </p:nvSpPr>
        <p:spPr>
          <a:xfrm>
            <a:off x="5515354" y="2240365"/>
            <a:ext cx="5927346" cy="256323"/>
          </a:xfrm>
          <a:prstGeom prst="rect">
            <a:avLst/>
          </a:prstGeom>
          <a:noFill/>
        </p:spPr>
        <p:txBody>
          <a:bodyPr wrap="square" lIns="91440" tIns="45720" rIns="91440" bIns="45720">
            <a:noAutofit/>
          </a:bodyPr>
          <a:lstStyle/>
          <a:p>
            <a:pPr>
              <a:lnSpc>
                <a:spcPct val="120000"/>
              </a:lnSpc>
            </a:pPr>
            <a:r>
              <a:rPr lang="en-US" altLang="zh-CN" sz="1400" dirty="0"/>
              <a:t>Logistic</a:t>
            </a:r>
            <a:r>
              <a:rPr lang="zh-CN" altLang="zh-CN" sz="1400" dirty="0"/>
              <a:t>回归不要求自变量和因变量存在线性关系。它可以处理多种类型的关系，因为它对预测的相对风险指数使用了一个非线性的</a:t>
            </a:r>
            <a:r>
              <a:rPr lang="en-US" altLang="zh-CN" sz="1400" dirty="0"/>
              <a:t> log</a:t>
            </a:r>
            <a:r>
              <a:rPr lang="zh-CN" altLang="zh-CN" sz="1400" dirty="0"/>
              <a:t>转换；</a:t>
            </a:r>
            <a:endParaRPr lang="zh-CN" altLang="en-US" sz="1400" dirty="0">
              <a:solidFill>
                <a:srgbClr val="000000"/>
              </a:solidFill>
            </a:endParaRPr>
          </a:p>
        </p:txBody>
      </p:sp>
      <p:sp>
        <p:nvSpPr>
          <p:cNvPr id="21" name="îṩḻiḍé">
            <a:extLst>
              <a:ext uri="{FF2B5EF4-FFF2-40B4-BE49-F238E27FC236}">
                <a16:creationId xmlns:a16="http://schemas.microsoft.com/office/drawing/2014/main" id="{AB02E643-9187-4BA6-BFE7-00C27470CD38}"/>
              </a:ext>
            </a:extLst>
          </p:cNvPr>
          <p:cNvSpPr/>
          <p:nvPr/>
        </p:nvSpPr>
        <p:spPr bwMode="auto">
          <a:xfrm flipH="1">
            <a:off x="5321769" y="2998267"/>
            <a:ext cx="193585" cy="193589"/>
          </a:xfrm>
          <a:prstGeom prst="ellipse">
            <a:avLst/>
          </a:prstGeom>
          <a:solidFill>
            <a:schemeClr val="accent1"/>
          </a:solidFill>
          <a:ln w="9525">
            <a:solidFill>
              <a:schemeClr val="bg1">
                <a:lumMod val="75000"/>
              </a:schemeClr>
            </a:solidFill>
            <a:round/>
          </a:ln>
        </p:spPr>
        <p:txBody>
          <a:bodyPr wrap="square" lIns="91440" tIns="45720" rIns="91440" bIns="45720" anchor="ctr">
            <a:normAutofit fontScale="25000" lnSpcReduction="20000"/>
          </a:bodyPr>
          <a:lstStyle/>
          <a:p>
            <a:pPr algn="ctr"/>
            <a:endParaRPr/>
          </a:p>
        </p:txBody>
      </p:sp>
      <p:sp>
        <p:nvSpPr>
          <p:cNvPr id="22" name="íşḷïde">
            <a:extLst>
              <a:ext uri="{FF2B5EF4-FFF2-40B4-BE49-F238E27FC236}">
                <a16:creationId xmlns:a16="http://schemas.microsoft.com/office/drawing/2014/main" id="{27525161-057C-4042-B189-8A644C0A957A}"/>
              </a:ext>
            </a:extLst>
          </p:cNvPr>
          <p:cNvSpPr txBox="1"/>
          <p:nvPr/>
        </p:nvSpPr>
        <p:spPr>
          <a:xfrm>
            <a:off x="5515356" y="2947649"/>
            <a:ext cx="5927344" cy="419377"/>
          </a:xfrm>
          <a:prstGeom prst="rect">
            <a:avLst/>
          </a:prstGeom>
          <a:noFill/>
        </p:spPr>
        <p:txBody>
          <a:bodyPr wrap="square" lIns="91440" tIns="45720" rIns="91440" bIns="45720">
            <a:noAutofit/>
          </a:bodyPr>
          <a:lstStyle/>
          <a:p>
            <a:pPr>
              <a:lnSpc>
                <a:spcPct val="120000"/>
              </a:lnSpc>
            </a:pPr>
            <a:r>
              <a:rPr lang="zh-CN" altLang="zh-CN" sz="1400" dirty="0"/>
              <a:t>为了避免过拟合和欠拟合，我们应该包括所有重要的变量。有一个很好的方法来确保这种情况，就是使用逐步筛选方法来估计</a:t>
            </a:r>
            <a:r>
              <a:rPr lang="en-US" altLang="zh-CN" sz="1400" dirty="0"/>
              <a:t>Logistic</a:t>
            </a:r>
            <a:r>
              <a:rPr lang="zh-CN" altLang="zh-CN" sz="1400" dirty="0"/>
              <a:t>回归；</a:t>
            </a:r>
            <a:endParaRPr lang="zh-CN" altLang="en-US" sz="1400" dirty="0">
              <a:solidFill>
                <a:srgbClr val="000000"/>
              </a:solidFill>
            </a:endParaRPr>
          </a:p>
        </p:txBody>
      </p:sp>
      <p:sp>
        <p:nvSpPr>
          <p:cNvPr id="19" name="ïśļiḓê">
            <a:extLst>
              <a:ext uri="{FF2B5EF4-FFF2-40B4-BE49-F238E27FC236}">
                <a16:creationId xmlns:a16="http://schemas.microsoft.com/office/drawing/2014/main" id="{3DFF9B2F-32B1-4CB5-90E8-D34A8D9340B3}"/>
              </a:ext>
            </a:extLst>
          </p:cNvPr>
          <p:cNvSpPr/>
          <p:nvPr/>
        </p:nvSpPr>
        <p:spPr bwMode="auto">
          <a:xfrm flipH="1">
            <a:off x="5321769" y="3698642"/>
            <a:ext cx="193585" cy="193589"/>
          </a:xfrm>
          <a:prstGeom prst="ellipse">
            <a:avLst/>
          </a:prstGeom>
          <a:solidFill>
            <a:schemeClr val="accent3"/>
          </a:solidFill>
          <a:ln w="9525">
            <a:solidFill>
              <a:schemeClr val="bg1">
                <a:lumMod val="75000"/>
              </a:schemeClr>
            </a:solidFill>
            <a:round/>
          </a:ln>
        </p:spPr>
        <p:txBody>
          <a:bodyPr wrap="square" lIns="91440" tIns="45720" rIns="91440" bIns="45720" anchor="ctr">
            <a:normAutofit fontScale="25000" lnSpcReduction="20000"/>
          </a:bodyPr>
          <a:lstStyle/>
          <a:p>
            <a:pPr algn="ctr"/>
            <a:endParaRPr sz="1400"/>
          </a:p>
        </p:txBody>
      </p:sp>
      <p:sp>
        <p:nvSpPr>
          <p:cNvPr id="20" name="ïşlíḍe">
            <a:extLst>
              <a:ext uri="{FF2B5EF4-FFF2-40B4-BE49-F238E27FC236}">
                <a16:creationId xmlns:a16="http://schemas.microsoft.com/office/drawing/2014/main" id="{C9AE4E36-3EDA-41A9-9722-21C9F4F42F7D}"/>
              </a:ext>
            </a:extLst>
          </p:cNvPr>
          <p:cNvSpPr txBox="1"/>
          <p:nvPr/>
        </p:nvSpPr>
        <p:spPr>
          <a:xfrm>
            <a:off x="5515356" y="3648024"/>
            <a:ext cx="5927344" cy="510979"/>
          </a:xfrm>
          <a:prstGeom prst="rect">
            <a:avLst/>
          </a:prstGeom>
          <a:noFill/>
        </p:spPr>
        <p:txBody>
          <a:bodyPr wrap="square" lIns="91440" tIns="45720" rIns="91440" bIns="45720">
            <a:noAutofit/>
          </a:bodyPr>
          <a:lstStyle/>
          <a:p>
            <a:pPr>
              <a:lnSpc>
                <a:spcPct val="120000"/>
              </a:lnSpc>
            </a:pPr>
            <a:r>
              <a:rPr lang="en-US" altLang="zh-CN" sz="1400" dirty="0"/>
              <a:t>Logistic</a:t>
            </a:r>
            <a:r>
              <a:rPr lang="zh-CN" altLang="zh-CN" sz="1400" dirty="0"/>
              <a:t>回归需要较大的样本量，因为在样本数量较少的情况下，极大似然估计的效果比普通的最小二乘法差；</a:t>
            </a:r>
            <a:endParaRPr lang="zh-CN" altLang="en-US" sz="1400" dirty="0">
              <a:solidFill>
                <a:srgbClr val="000000"/>
              </a:solidFill>
            </a:endParaRPr>
          </a:p>
        </p:txBody>
      </p:sp>
      <p:sp>
        <p:nvSpPr>
          <p:cNvPr id="17" name="îşļidê">
            <a:extLst>
              <a:ext uri="{FF2B5EF4-FFF2-40B4-BE49-F238E27FC236}">
                <a16:creationId xmlns:a16="http://schemas.microsoft.com/office/drawing/2014/main" id="{32433CC9-40C4-4979-B666-F5D8C4FD807E}"/>
              </a:ext>
            </a:extLst>
          </p:cNvPr>
          <p:cNvSpPr/>
          <p:nvPr/>
        </p:nvSpPr>
        <p:spPr bwMode="auto">
          <a:xfrm flipH="1">
            <a:off x="5321769" y="4422614"/>
            <a:ext cx="193585" cy="193589"/>
          </a:xfrm>
          <a:prstGeom prst="ellipse">
            <a:avLst/>
          </a:prstGeom>
          <a:solidFill>
            <a:schemeClr val="accent1"/>
          </a:solidFill>
          <a:ln w="9525">
            <a:solidFill>
              <a:schemeClr val="bg1">
                <a:lumMod val="75000"/>
              </a:schemeClr>
            </a:solidFill>
            <a:round/>
          </a:ln>
        </p:spPr>
        <p:txBody>
          <a:bodyPr wrap="square" lIns="91440" tIns="45720" rIns="91440" bIns="45720" anchor="ctr">
            <a:normAutofit fontScale="25000" lnSpcReduction="20000"/>
          </a:bodyPr>
          <a:lstStyle/>
          <a:p>
            <a:pPr algn="ctr"/>
            <a:endParaRPr sz="1400"/>
          </a:p>
        </p:txBody>
      </p:sp>
      <p:sp>
        <p:nvSpPr>
          <p:cNvPr id="18" name="ïş1iḋe">
            <a:extLst>
              <a:ext uri="{FF2B5EF4-FFF2-40B4-BE49-F238E27FC236}">
                <a16:creationId xmlns:a16="http://schemas.microsoft.com/office/drawing/2014/main" id="{97274EE5-68B7-4B31-A9DF-EF20B9A7CB5B}"/>
              </a:ext>
            </a:extLst>
          </p:cNvPr>
          <p:cNvSpPr txBox="1"/>
          <p:nvPr/>
        </p:nvSpPr>
        <p:spPr>
          <a:xfrm>
            <a:off x="5515356" y="4349410"/>
            <a:ext cx="5927344" cy="622996"/>
          </a:xfrm>
          <a:prstGeom prst="rect">
            <a:avLst/>
          </a:prstGeom>
          <a:noFill/>
        </p:spPr>
        <p:txBody>
          <a:bodyPr wrap="square" lIns="91440" tIns="45720" rIns="91440" bIns="45720">
            <a:noAutofit/>
          </a:bodyPr>
          <a:lstStyle/>
          <a:p>
            <a:pPr>
              <a:lnSpc>
                <a:spcPct val="120000"/>
              </a:lnSpc>
            </a:pPr>
            <a:r>
              <a:rPr lang="zh-CN" altLang="zh-CN" sz="1400" dirty="0"/>
              <a:t>自变量之间应该互不相关，即不存在多重共线性。然而，在分析和建模中，我们可以选择包含分类变量相互作用的影响；</a:t>
            </a:r>
            <a:endParaRPr lang="zh-CN" altLang="en-US" sz="1400" dirty="0">
              <a:solidFill>
                <a:srgbClr val="000000"/>
              </a:solidFill>
            </a:endParaRPr>
          </a:p>
        </p:txBody>
      </p:sp>
      <p:sp>
        <p:nvSpPr>
          <p:cNvPr id="36" name="矩形 35">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37" name="标题 1"/>
          <p:cNvSpPr txBox="1">
            <a:spLocks/>
          </p:cNvSpPr>
          <p:nvPr/>
        </p:nvSpPr>
        <p:spPr>
          <a:xfrm>
            <a:off x="4679916" y="320453"/>
            <a:ext cx="2832168" cy="6344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zh-CN" sz="2400" dirty="0">
                <a:latin typeface="+mn-ea"/>
                <a:ea typeface="+mn-ea"/>
              </a:rPr>
              <a:t>二元</a:t>
            </a:r>
            <a:r>
              <a:rPr lang="en-US" altLang="zh-CN" sz="2400" dirty="0">
                <a:latin typeface="+mn-ea"/>
                <a:ea typeface="+mn-ea"/>
              </a:rPr>
              <a:t>Logistic</a:t>
            </a:r>
            <a:r>
              <a:rPr lang="zh-CN" altLang="zh-CN" sz="2400" dirty="0">
                <a:latin typeface="+mn-ea"/>
                <a:ea typeface="+mn-ea"/>
              </a:rPr>
              <a:t>回归</a:t>
            </a:r>
            <a:endParaRPr lang="zh-CN" altLang="en-US" sz="2400" dirty="0">
              <a:latin typeface="+mn-ea"/>
              <a:ea typeface="+mn-ea"/>
            </a:endParaRPr>
          </a:p>
        </p:txBody>
      </p:sp>
      <p:sp>
        <p:nvSpPr>
          <p:cNvPr id="39" name="îşļidê">
            <a:extLst>
              <a:ext uri="{FF2B5EF4-FFF2-40B4-BE49-F238E27FC236}">
                <a16:creationId xmlns:a16="http://schemas.microsoft.com/office/drawing/2014/main" id="{32433CC9-40C4-4979-B666-F5D8C4FD807E}"/>
              </a:ext>
            </a:extLst>
          </p:cNvPr>
          <p:cNvSpPr/>
          <p:nvPr/>
        </p:nvSpPr>
        <p:spPr bwMode="auto">
          <a:xfrm flipH="1">
            <a:off x="5321769" y="5120366"/>
            <a:ext cx="193585" cy="193589"/>
          </a:xfrm>
          <a:prstGeom prst="ellipse">
            <a:avLst/>
          </a:prstGeom>
          <a:solidFill>
            <a:schemeClr val="accent3"/>
          </a:solidFill>
          <a:ln w="9525">
            <a:solidFill>
              <a:schemeClr val="bg1">
                <a:lumMod val="75000"/>
              </a:schemeClr>
            </a:solidFill>
            <a:round/>
          </a:ln>
        </p:spPr>
        <p:txBody>
          <a:bodyPr wrap="square" lIns="91440" tIns="45720" rIns="91440" bIns="45720" anchor="ctr">
            <a:normAutofit fontScale="25000" lnSpcReduction="20000"/>
          </a:bodyPr>
          <a:lstStyle/>
          <a:p>
            <a:pPr algn="ctr"/>
            <a:endParaRPr sz="1400"/>
          </a:p>
        </p:txBody>
      </p:sp>
      <p:sp>
        <p:nvSpPr>
          <p:cNvPr id="40" name="ïş1iḋe">
            <a:extLst>
              <a:ext uri="{FF2B5EF4-FFF2-40B4-BE49-F238E27FC236}">
                <a16:creationId xmlns:a16="http://schemas.microsoft.com/office/drawing/2014/main" id="{97274EE5-68B7-4B31-A9DF-EF20B9A7CB5B}"/>
              </a:ext>
            </a:extLst>
          </p:cNvPr>
          <p:cNvSpPr txBox="1"/>
          <p:nvPr/>
        </p:nvSpPr>
        <p:spPr>
          <a:xfrm>
            <a:off x="5515356" y="5069748"/>
            <a:ext cx="5532970" cy="433041"/>
          </a:xfrm>
          <a:prstGeom prst="rect">
            <a:avLst/>
          </a:prstGeom>
          <a:noFill/>
        </p:spPr>
        <p:txBody>
          <a:bodyPr wrap="square" lIns="91440" tIns="45720" rIns="91440" bIns="45720">
            <a:normAutofit/>
          </a:bodyPr>
          <a:lstStyle/>
          <a:p>
            <a:pPr>
              <a:lnSpc>
                <a:spcPct val="120000"/>
              </a:lnSpc>
            </a:pPr>
            <a:r>
              <a:rPr lang="zh-CN" altLang="zh-CN" sz="1400" dirty="0"/>
              <a:t>如果因变量的值是定序变量，则称它为序</a:t>
            </a:r>
            <a:r>
              <a:rPr lang="en-US" altLang="zh-CN" sz="1400" dirty="0"/>
              <a:t>Logistic</a:t>
            </a:r>
            <a:r>
              <a:rPr lang="zh-CN" altLang="zh-CN" sz="1400" dirty="0"/>
              <a:t>回归；</a:t>
            </a:r>
            <a:endParaRPr lang="zh-CN" altLang="en-US" sz="1400" dirty="0">
              <a:solidFill>
                <a:srgbClr val="000000"/>
              </a:solidFill>
            </a:endParaRPr>
          </a:p>
        </p:txBody>
      </p:sp>
      <p:sp>
        <p:nvSpPr>
          <p:cNvPr id="43" name="îşļidê">
            <a:extLst>
              <a:ext uri="{FF2B5EF4-FFF2-40B4-BE49-F238E27FC236}">
                <a16:creationId xmlns:a16="http://schemas.microsoft.com/office/drawing/2014/main" id="{32433CC9-40C4-4979-B666-F5D8C4FD807E}"/>
              </a:ext>
            </a:extLst>
          </p:cNvPr>
          <p:cNvSpPr/>
          <p:nvPr/>
        </p:nvSpPr>
        <p:spPr bwMode="auto">
          <a:xfrm flipH="1">
            <a:off x="5321769" y="5739415"/>
            <a:ext cx="193585" cy="193589"/>
          </a:xfrm>
          <a:prstGeom prst="ellipse">
            <a:avLst/>
          </a:prstGeom>
          <a:solidFill>
            <a:schemeClr val="accent1"/>
          </a:solidFill>
          <a:ln w="9525">
            <a:solidFill>
              <a:schemeClr val="bg1">
                <a:lumMod val="75000"/>
              </a:schemeClr>
            </a:solidFill>
            <a:round/>
          </a:ln>
        </p:spPr>
        <p:txBody>
          <a:bodyPr wrap="square" lIns="91440" tIns="45720" rIns="91440" bIns="45720" anchor="ctr">
            <a:normAutofit fontScale="25000" lnSpcReduction="20000"/>
          </a:bodyPr>
          <a:lstStyle/>
          <a:p>
            <a:pPr algn="ctr"/>
            <a:endParaRPr sz="1400"/>
          </a:p>
        </p:txBody>
      </p:sp>
      <p:sp>
        <p:nvSpPr>
          <p:cNvPr id="44" name="ïş1iḋe">
            <a:extLst>
              <a:ext uri="{FF2B5EF4-FFF2-40B4-BE49-F238E27FC236}">
                <a16:creationId xmlns:a16="http://schemas.microsoft.com/office/drawing/2014/main" id="{97274EE5-68B7-4B31-A9DF-EF20B9A7CB5B}"/>
              </a:ext>
            </a:extLst>
          </p:cNvPr>
          <p:cNvSpPr txBox="1"/>
          <p:nvPr/>
        </p:nvSpPr>
        <p:spPr>
          <a:xfrm>
            <a:off x="5515356" y="5688797"/>
            <a:ext cx="5532970" cy="447091"/>
          </a:xfrm>
          <a:prstGeom prst="rect">
            <a:avLst/>
          </a:prstGeom>
          <a:noFill/>
        </p:spPr>
        <p:txBody>
          <a:bodyPr wrap="square" lIns="91440" tIns="45720" rIns="91440" bIns="45720">
            <a:normAutofit/>
          </a:bodyPr>
          <a:lstStyle/>
          <a:p>
            <a:pPr>
              <a:lnSpc>
                <a:spcPct val="120000"/>
              </a:lnSpc>
            </a:pPr>
            <a:r>
              <a:rPr lang="zh-CN" altLang="zh-CN" sz="1400" dirty="0"/>
              <a:t>如果因变量是多类的话，则称它为多元</a:t>
            </a:r>
            <a:r>
              <a:rPr lang="en-US" altLang="zh-CN" sz="1400" dirty="0"/>
              <a:t>Logistic</a:t>
            </a:r>
            <a:r>
              <a:rPr lang="zh-CN" altLang="zh-CN" sz="1400" dirty="0"/>
              <a:t>回归。</a:t>
            </a:r>
            <a:endParaRPr lang="zh-CN" altLang="en-US" sz="1400" dirty="0">
              <a:solidFill>
                <a:srgbClr val="000000"/>
              </a:solidFill>
            </a:endParaRPr>
          </a:p>
        </p:txBody>
      </p:sp>
      <p:sp>
        <p:nvSpPr>
          <p:cNvPr id="46" name="矩形 45"/>
          <p:cNvSpPr/>
          <p:nvPr/>
        </p:nvSpPr>
        <p:spPr>
          <a:xfrm>
            <a:off x="769019" y="1920863"/>
            <a:ext cx="4276089" cy="523220"/>
          </a:xfrm>
          <a:prstGeom prst="rect">
            <a:avLst/>
          </a:prstGeom>
        </p:spPr>
        <p:txBody>
          <a:bodyPr wrap="square">
            <a:spAutoFit/>
          </a:bodyPr>
          <a:lstStyle/>
          <a:p>
            <a:r>
              <a:rPr lang="en-US" altLang="zh-CN" sz="1400" dirty="0" smtClean="0">
                <a:latin typeface="+mn-ea"/>
                <a:cs typeface="Times New Roman" panose="02020603050405020304" pitchFamily="18" charset="0"/>
              </a:rPr>
              <a:t>p</a:t>
            </a:r>
            <a:r>
              <a:rPr lang="en-US" altLang="zh-CN" sz="1400" baseline="-25000" dirty="0" smtClean="0">
                <a:latin typeface="+mn-ea"/>
                <a:cs typeface="Times New Roman" panose="02020603050405020304" pitchFamily="18" charset="0"/>
              </a:rPr>
              <a:t>i</a:t>
            </a:r>
            <a:r>
              <a:rPr lang="zh-CN" altLang="en-US" sz="1400" dirty="0" smtClean="0">
                <a:latin typeface="+mn-ea"/>
              </a:rPr>
              <a:t>：</a:t>
            </a:r>
            <a:r>
              <a:rPr lang="zh-CN" altLang="zh-CN" sz="1400" dirty="0" smtClean="0">
                <a:latin typeface="+mn-ea"/>
              </a:rPr>
              <a:t>在</a:t>
            </a:r>
            <a:r>
              <a:rPr lang="zh-CN" altLang="zh-CN" sz="1400" dirty="0">
                <a:latin typeface="+mn-ea"/>
              </a:rPr>
              <a:t>第</a:t>
            </a:r>
            <a:r>
              <a:rPr lang="en-US" altLang="zh-CN" sz="1400" dirty="0" err="1">
                <a:latin typeface="+mn-ea"/>
              </a:rPr>
              <a:t>i</a:t>
            </a:r>
            <a:r>
              <a:rPr lang="zh-CN" altLang="zh-CN" sz="1400" dirty="0">
                <a:latin typeface="+mn-ea"/>
              </a:rPr>
              <a:t>个观测中事件发生的</a:t>
            </a:r>
            <a:r>
              <a:rPr lang="zh-CN" altLang="zh-CN" sz="1400" dirty="0" smtClean="0">
                <a:latin typeface="+mn-ea"/>
              </a:rPr>
              <a:t>概</a:t>
            </a:r>
            <a:r>
              <a:rPr lang="zh-CN" altLang="en-US" sz="1400" dirty="0" smtClean="0">
                <a:latin typeface="+mn-ea"/>
              </a:rPr>
              <a:t>率</a:t>
            </a:r>
            <a:endParaRPr lang="en-US" altLang="zh-CN" sz="1400" dirty="0">
              <a:latin typeface="+mn-ea"/>
            </a:endParaRPr>
          </a:p>
          <a:p>
            <a:r>
              <a:rPr lang="en-US" altLang="zh-CN" sz="1400" dirty="0" smtClean="0">
                <a:latin typeface="+mn-ea"/>
              </a:rPr>
              <a:t>1-p</a:t>
            </a:r>
            <a:r>
              <a:rPr lang="en-US" altLang="zh-CN" sz="1400" baseline="-25000" dirty="0" smtClean="0">
                <a:latin typeface="+mn-ea"/>
                <a:cs typeface="Times New Roman" panose="02020603050405020304" pitchFamily="18" charset="0"/>
              </a:rPr>
              <a:t>i</a:t>
            </a:r>
            <a:r>
              <a:rPr lang="zh-CN" altLang="en-US" sz="1400" dirty="0" smtClean="0">
                <a:latin typeface="+mn-ea"/>
              </a:rPr>
              <a:t>：第</a:t>
            </a:r>
            <a:r>
              <a:rPr lang="en-US" altLang="zh-CN" sz="1400" dirty="0" err="1" smtClean="0">
                <a:latin typeface="+mn-ea"/>
              </a:rPr>
              <a:t>i</a:t>
            </a:r>
            <a:r>
              <a:rPr lang="zh-CN" altLang="zh-CN" sz="1400" dirty="0"/>
              <a:t>个观测中事件不发生的</a:t>
            </a:r>
            <a:r>
              <a:rPr lang="zh-CN" altLang="zh-CN" sz="1400" dirty="0" smtClean="0"/>
              <a:t>概率</a:t>
            </a:r>
            <a:endParaRPr lang="zh-CN" altLang="en-US" sz="1400" dirty="0">
              <a:latin typeface="+mn-ea"/>
            </a:endParaRPr>
          </a:p>
        </p:txBody>
      </p:sp>
      <p:sp>
        <p:nvSpPr>
          <p:cNvPr id="50" name="矩形 49"/>
          <p:cNvSpPr/>
          <p:nvPr/>
        </p:nvSpPr>
        <p:spPr>
          <a:xfrm>
            <a:off x="769020" y="2923001"/>
            <a:ext cx="3557668" cy="1169551"/>
          </a:xfrm>
          <a:prstGeom prst="rect">
            <a:avLst/>
          </a:prstGeom>
        </p:spPr>
        <p:txBody>
          <a:bodyPr wrap="square">
            <a:spAutoFit/>
          </a:bodyPr>
          <a:lstStyle/>
          <a:p>
            <a:r>
              <a:rPr lang="zh-CN" altLang="zh-CN" sz="1400" dirty="0">
                <a:latin typeface="+mn-ea"/>
                <a:cs typeface="Times New Roman" panose="02020603050405020304" pitchFamily="18" charset="0"/>
              </a:rPr>
              <a:t>事件的发生</a:t>
            </a:r>
            <a:r>
              <a:rPr lang="zh-CN" altLang="zh-CN" sz="1400" dirty="0" smtClean="0">
                <a:latin typeface="+mn-ea"/>
                <a:cs typeface="Times New Roman" panose="02020603050405020304" pitchFamily="18" charset="0"/>
              </a:rPr>
              <a:t>比</a:t>
            </a:r>
            <a:r>
              <a:rPr lang="zh-CN" altLang="en-US" sz="1400" dirty="0" smtClean="0">
                <a:latin typeface="+mn-ea"/>
                <a:cs typeface="Times New Roman" panose="02020603050405020304" pitchFamily="18" charset="0"/>
              </a:rPr>
              <a:t>：</a:t>
            </a:r>
            <a:r>
              <a:rPr lang="en-US" altLang="zh-CN" sz="1400" dirty="0">
                <a:latin typeface="+mn-ea"/>
                <a:cs typeface="Times New Roman" panose="02020603050405020304" pitchFamily="18" charset="0"/>
              </a:rPr>
              <a:t> p</a:t>
            </a:r>
            <a:r>
              <a:rPr lang="en-US" altLang="zh-CN" sz="1400" baseline="-25000" dirty="0">
                <a:latin typeface="+mn-ea"/>
                <a:cs typeface="Times New Roman" panose="02020603050405020304" pitchFamily="18" charset="0"/>
              </a:rPr>
              <a:t>i</a:t>
            </a:r>
            <a:r>
              <a:rPr lang="zh-CN" altLang="en-US" sz="1400" dirty="0" smtClean="0">
                <a:latin typeface="+mn-ea"/>
                <a:cs typeface="Times New Roman" panose="02020603050405020304" pitchFamily="18" charset="0"/>
              </a:rPr>
              <a:t> </a:t>
            </a:r>
            <a:r>
              <a:rPr lang="en-US" altLang="zh-CN" sz="1400" dirty="0" smtClean="0">
                <a:latin typeface="+mn-ea"/>
                <a:cs typeface="Times New Roman" panose="02020603050405020304" pitchFamily="18" charset="0"/>
              </a:rPr>
              <a:t>/(</a:t>
            </a:r>
            <a:r>
              <a:rPr lang="en-US" altLang="zh-CN" sz="1400" dirty="0">
                <a:latin typeface="+mn-ea"/>
              </a:rPr>
              <a:t>1-p</a:t>
            </a:r>
            <a:r>
              <a:rPr lang="en-US" altLang="zh-CN" sz="1400" baseline="-25000" dirty="0">
                <a:latin typeface="+mn-ea"/>
                <a:cs typeface="Times New Roman" panose="02020603050405020304" pitchFamily="18" charset="0"/>
              </a:rPr>
              <a:t>i</a:t>
            </a:r>
            <a:r>
              <a:rPr lang="en-US" altLang="zh-CN" sz="1400" dirty="0" smtClean="0">
                <a:latin typeface="+mn-ea"/>
                <a:cs typeface="Times New Roman" panose="02020603050405020304" pitchFamily="18" charset="0"/>
              </a:rPr>
              <a:t>)</a:t>
            </a:r>
            <a:r>
              <a:rPr lang="zh-CN" altLang="en-US" sz="1400" dirty="0" smtClean="0">
                <a:latin typeface="+mn-ea"/>
                <a:cs typeface="Times New Roman" panose="02020603050405020304" pitchFamily="18" charset="0"/>
              </a:rPr>
              <a:t>，</a:t>
            </a:r>
            <a:r>
              <a:rPr lang="zh-CN" altLang="zh-CN" sz="1400" dirty="0" smtClean="0"/>
              <a:t>事件</a:t>
            </a:r>
            <a:r>
              <a:rPr lang="zh-CN" altLang="zh-CN" sz="1400" dirty="0"/>
              <a:t>发生与不发生的概率之</a:t>
            </a:r>
            <a:r>
              <a:rPr lang="zh-CN" altLang="zh-CN" sz="1400" dirty="0" smtClean="0"/>
              <a:t>比</a:t>
            </a:r>
            <a:r>
              <a:rPr lang="zh-CN" altLang="en-US" sz="1400" dirty="0" smtClean="0"/>
              <a:t>，</a:t>
            </a:r>
            <a:r>
              <a:rPr lang="zh-CN" altLang="zh-CN" sz="1400" dirty="0" smtClean="0"/>
              <a:t>简记</a:t>
            </a:r>
            <a:r>
              <a:rPr lang="zh-CN" altLang="zh-CN" sz="1400" dirty="0"/>
              <a:t>为</a:t>
            </a:r>
            <a:r>
              <a:rPr lang="en-US" altLang="zh-CN" sz="1400" dirty="0"/>
              <a:t>Odds</a:t>
            </a:r>
            <a:r>
              <a:rPr lang="zh-CN" altLang="zh-CN" sz="1400" dirty="0" smtClean="0"/>
              <a:t>。</a:t>
            </a:r>
            <a:r>
              <a:rPr lang="zh-CN" altLang="zh-CN" sz="1400" dirty="0">
                <a:latin typeface="+mn-ea"/>
                <a:cs typeface="Times New Roman" panose="02020603050405020304" pitchFamily="18" charset="0"/>
              </a:rPr>
              <a:t>对</a:t>
            </a:r>
            <a:r>
              <a:rPr lang="en-US" altLang="zh-CN" sz="1400" dirty="0">
                <a:latin typeface="+mn-ea"/>
              </a:rPr>
              <a:t>Odds</a:t>
            </a:r>
            <a:r>
              <a:rPr lang="zh-CN" altLang="zh-CN" sz="1400" dirty="0">
                <a:latin typeface="+mn-ea"/>
                <a:cs typeface="Times New Roman" panose="02020603050405020304" pitchFamily="18" charset="0"/>
              </a:rPr>
              <a:t>做对数变换，就能够得到</a:t>
            </a:r>
            <a:r>
              <a:rPr lang="en-US" altLang="zh-CN" sz="1400" dirty="0">
                <a:latin typeface="+mn-ea"/>
              </a:rPr>
              <a:t>Logistic</a:t>
            </a:r>
            <a:r>
              <a:rPr lang="zh-CN" altLang="zh-CN" sz="1400" dirty="0">
                <a:latin typeface="+mn-ea"/>
                <a:cs typeface="Times New Roman" panose="02020603050405020304" pitchFamily="18" charset="0"/>
              </a:rPr>
              <a:t>回归模型的线性模式</a:t>
            </a:r>
            <a:r>
              <a:rPr lang="zh-CN" altLang="en-US" sz="1400" dirty="0">
                <a:latin typeface="+mn-ea"/>
                <a:cs typeface="Times New Roman" panose="02020603050405020304" pitchFamily="18" charset="0"/>
              </a:rPr>
              <a:t>：</a:t>
            </a:r>
            <a:endParaRPr lang="zh-CN" altLang="en-US" sz="1400" dirty="0">
              <a:latin typeface="+mn-ea"/>
            </a:endParaRPr>
          </a:p>
          <a:p>
            <a:endParaRPr lang="zh-CN" altLang="en-US" sz="1400" dirty="0">
              <a:latin typeface="+mn-ea"/>
            </a:endParaRPr>
          </a:p>
        </p:txBody>
      </p:sp>
      <p:pic>
        <p:nvPicPr>
          <p:cNvPr id="57" name="图片 5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6475" y="3934413"/>
            <a:ext cx="2348362" cy="734778"/>
          </a:xfrm>
          <a:prstGeom prst="rect">
            <a:avLst/>
          </a:prstGeom>
          <a:noFill/>
          <a:ln>
            <a:noFill/>
          </a:ln>
        </p:spPr>
      </p:pic>
      <p:sp>
        <p:nvSpPr>
          <p:cNvPr id="56" name="矩形 55"/>
          <p:cNvSpPr/>
          <p:nvPr/>
        </p:nvSpPr>
        <p:spPr>
          <a:xfrm>
            <a:off x="769019" y="4782265"/>
            <a:ext cx="2366353" cy="307777"/>
          </a:xfrm>
          <a:prstGeom prst="rect">
            <a:avLst/>
          </a:prstGeom>
        </p:spPr>
        <p:txBody>
          <a:bodyPr wrap="none">
            <a:spAutoFit/>
          </a:bodyPr>
          <a:lstStyle/>
          <a:p>
            <a:r>
              <a:rPr lang="zh-CN" altLang="en-US" sz="1400" dirty="0" smtClean="0">
                <a:latin typeface="+mn-ea"/>
                <a:cs typeface="Times New Roman" panose="02020603050405020304" pitchFamily="18" charset="0"/>
              </a:rPr>
              <a:t>其中</a:t>
            </a:r>
            <a:r>
              <a:rPr lang="en-US" altLang="zh-CN" sz="1400" dirty="0" smtClean="0">
                <a:latin typeface="+mn-ea"/>
                <a:cs typeface="Times New Roman" panose="02020603050405020304" pitchFamily="18" charset="0"/>
              </a:rPr>
              <a:t>x</a:t>
            </a:r>
            <a:r>
              <a:rPr lang="en-US" altLang="zh-CN" sz="1400" baseline="-25000" dirty="0" smtClean="0">
                <a:latin typeface="+mn-ea"/>
                <a:cs typeface="Times New Roman" panose="02020603050405020304" pitchFamily="18" charset="0"/>
              </a:rPr>
              <a:t>i</a:t>
            </a:r>
            <a:r>
              <a:rPr lang="zh-CN" altLang="en-US" sz="1400" dirty="0" smtClean="0">
                <a:latin typeface="+mn-ea"/>
                <a:cs typeface="Times New Roman" panose="02020603050405020304" pitchFamily="18" charset="0"/>
              </a:rPr>
              <a:t>为</a:t>
            </a:r>
            <a:r>
              <a:rPr lang="zh-CN" altLang="zh-CN" sz="1400" dirty="0" smtClean="0">
                <a:latin typeface="+mn-ea"/>
                <a:cs typeface="Times New Roman" panose="02020603050405020304" pitchFamily="18" charset="0"/>
              </a:rPr>
              <a:t>影响</a:t>
            </a:r>
            <a:r>
              <a:rPr lang="en-US" altLang="zh-CN" sz="1400" i="1" dirty="0">
                <a:latin typeface="+mn-ea"/>
              </a:rPr>
              <a:t>y</a:t>
            </a:r>
            <a:r>
              <a:rPr lang="zh-CN" altLang="zh-CN" sz="1400" dirty="0">
                <a:latin typeface="+mn-ea"/>
                <a:cs typeface="Times New Roman" panose="02020603050405020304" pitchFamily="18" charset="0"/>
              </a:rPr>
              <a:t>的</a:t>
            </a:r>
            <a:r>
              <a:rPr lang="en-US" altLang="zh-CN" sz="1400" i="1" dirty="0">
                <a:latin typeface="+mn-ea"/>
              </a:rPr>
              <a:t>m</a:t>
            </a:r>
            <a:r>
              <a:rPr lang="zh-CN" altLang="zh-CN" sz="1400" dirty="0">
                <a:latin typeface="+mn-ea"/>
                <a:cs typeface="Times New Roman" panose="02020603050405020304" pitchFamily="18" charset="0"/>
              </a:rPr>
              <a:t>个</a:t>
            </a:r>
            <a:r>
              <a:rPr lang="zh-CN" altLang="zh-CN" sz="1400" dirty="0" smtClean="0">
                <a:latin typeface="+mn-ea"/>
                <a:cs typeface="Times New Roman" panose="02020603050405020304" pitchFamily="18" charset="0"/>
              </a:rPr>
              <a:t>自变量</a:t>
            </a:r>
            <a:endParaRPr lang="zh-CN" altLang="en-US" sz="1400" dirty="0">
              <a:latin typeface="+mn-ea"/>
            </a:endParaRPr>
          </a:p>
        </p:txBody>
      </p:sp>
      <p:sp>
        <p:nvSpPr>
          <p:cNvPr id="58" name="矩形 57"/>
          <p:cNvSpPr/>
          <p:nvPr/>
        </p:nvSpPr>
        <p:spPr>
          <a:xfrm>
            <a:off x="9805713" y="1073741"/>
            <a:ext cx="1636987" cy="400110"/>
          </a:xfrm>
          <a:prstGeom prst="rect">
            <a:avLst/>
          </a:prstGeom>
        </p:spPr>
        <p:txBody>
          <a:bodyPr wrap="none">
            <a:spAutoFit/>
          </a:bodyPr>
          <a:lstStyle/>
          <a:p>
            <a:r>
              <a:rPr lang="en-US" altLang="zh-CN" sz="2000" dirty="0">
                <a:latin typeface="+mn-ea"/>
              </a:rPr>
              <a:t>Logistic</a:t>
            </a:r>
            <a:r>
              <a:rPr lang="zh-CN" altLang="zh-CN" sz="2000" dirty="0">
                <a:latin typeface="+mn-ea"/>
                <a:cs typeface="Times New Roman" panose="02020603050405020304" pitchFamily="18" charset="0"/>
              </a:rPr>
              <a:t>要点</a:t>
            </a:r>
            <a:endParaRPr lang="zh-CN" altLang="en-US" sz="2000" dirty="0">
              <a:latin typeface="+mn-ea"/>
            </a:endParaRPr>
          </a:p>
        </p:txBody>
      </p:sp>
      <p:sp>
        <p:nvSpPr>
          <p:cNvPr id="27" name="标题 1"/>
          <p:cNvSpPr txBox="1">
            <a:spLocks/>
          </p:cNvSpPr>
          <p:nvPr/>
        </p:nvSpPr>
        <p:spPr>
          <a:xfrm>
            <a:off x="163773" y="13648"/>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广义线性模型</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2809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4625315" y="224448"/>
            <a:ext cx="294137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本章结构</a:t>
            </a:r>
            <a:endParaRPr lang="zh-CN" altLang="en-US" sz="24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no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8" name="Rectangle 2"/>
          <p:cNvSpPr>
            <a:spLocks noChangeArrowheads="1"/>
          </p:cNvSpPr>
          <p:nvPr/>
        </p:nvSpPr>
        <p:spPr bwMode="auto">
          <a:xfrm>
            <a:off x="-3567893" y="1016405"/>
            <a:ext cx="1964061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77587353"/>
              </p:ext>
            </p:extLst>
          </p:nvPr>
        </p:nvGraphicFramePr>
        <p:xfrm>
          <a:off x="1453546" y="1107098"/>
          <a:ext cx="10108628" cy="5750902"/>
        </p:xfrm>
        <a:graphic>
          <a:graphicData uri="http://schemas.openxmlformats.org/presentationml/2006/ole">
            <mc:AlternateContent xmlns:mc="http://schemas.openxmlformats.org/markup-compatibility/2006">
              <mc:Choice xmlns:v="urn:schemas-microsoft-com:vml" Requires="v">
                <p:oleObj spid="_x0000_s1095" name="Visio" r:id="rId3" imgW="7476990" imgH="4295671" progId="Visio.Drawing.15">
                  <p:embed/>
                </p:oleObj>
              </mc:Choice>
              <mc:Fallback>
                <p:oleObj name="Visio" r:id="rId3" imgW="7476990" imgH="4295671" progId="Visio.Drawing.15">
                  <p:embed/>
                  <p:pic>
                    <p:nvPicPr>
                      <p:cNvPr id="0" name="Object 1"/>
                      <p:cNvPicPr>
                        <a:picLocks noChangeAspect="1" noChangeArrowheads="1"/>
                      </p:cNvPicPr>
                      <p:nvPr/>
                    </p:nvPicPr>
                    <p:blipFill>
                      <a:blip r:embed="rId4"/>
                      <a:srcRect/>
                      <a:stretch>
                        <a:fillRect/>
                      </a:stretch>
                    </p:blipFill>
                    <p:spPr bwMode="auto">
                      <a:xfrm>
                        <a:off x="1453546" y="1107098"/>
                        <a:ext cx="10108628" cy="5750902"/>
                      </a:xfrm>
                      <a:prstGeom prst="rect">
                        <a:avLst/>
                      </a:prstGeom>
                      <a:noFill/>
                    </p:spPr>
                  </p:pic>
                </p:oleObj>
              </mc:Fallback>
            </mc:AlternateContent>
          </a:graphicData>
        </a:graphic>
      </p:graphicFrame>
    </p:spTree>
    <p:extLst>
      <p:ext uri="{BB962C8B-B14F-4D97-AF65-F5344CB8AC3E}">
        <p14:creationId xmlns:p14="http://schemas.microsoft.com/office/powerpoint/2010/main" val="33570311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4" name="标题 1"/>
          <p:cNvSpPr txBox="1">
            <a:spLocks/>
          </p:cNvSpPr>
          <p:nvPr/>
        </p:nvSpPr>
        <p:spPr>
          <a:xfrm>
            <a:off x="4625315" y="224447"/>
            <a:ext cx="2941370" cy="791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a:t>应用</a:t>
            </a:r>
            <a:r>
              <a:rPr lang="zh-CN" altLang="en-US" sz="2400" dirty="0" smtClean="0"/>
              <a:t>实例</a:t>
            </a:r>
            <a:endParaRPr lang="zh-CN" altLang="en-US" sz="2400" dirty="0">
              <a:latin typeface="微软雅黑" panose="020B0503020204020204" pitchFamily="34" charset="-122"/>
              <a:ea typeface="微软雅黑" panose="020B0503020204020204" pitchFamily="34" charset="-122"/>
            </a:endParaRPr>
          </a:p>
        </p:txBody>
      </p:sp>
      <p:sp>
        <p:nvSpPr>
          <p:cNvPr id="5" name="矩形 4"/>
          <p:cNvSpPr/>
          <p:nvPr/>
        </p:nvSpPr>
        <p:spPr>
          <a:xfrm>
            <a:off x="968306" y="1395093"/>
            <a:ext cx="9625396" cy="338554"/>
          </a:xfrm>
          <a:prstGeom prst="rect">
            <a:avLst/>
          </a:prstGeom>
        </p:spPr>
        <p:txBody>
          <a:bodyPr wrap="square">
            <a:spAutoFit/>
          </a:bodyPr>
          <a:lstStyle/>
          <a:p>
            <a:r>
              <a:rPr lang="zh-CN" altLang="zh-CN" sz="1600" dirty="0"/>
              <a:t>本例使用</a:t>
            </a:r>
            <a:r>
              <a:rPr lang="en-US" altLang="zh-CN" sz="1600" dirty="0"/>
              <a:t>iris</a:t>
            </a:r>
            <a:r>
              <a:rPr lang="zh-CN" altLang="zh-CN" sz="1600" dirty="0"/>
              <a:t>数据集中的部分数据进行建模。</a:t>
            </a:r>
            <a:endParaRPr lang="zh-CN" altLang="en-US" sz="1600" dirty="0">
              <a:latin typeface="+mn-ea"/>
            </a:endParaRPr>
          </a:p>
        </p:txBody>
      </p:sp>
      <p:sp>
        <p:nvSpPr>
          <p:cNvPr id="6" name="help-black-button_16829"/>
          <p:cNvSpPr>
            <a:spLocks noChangeAspect="1"/>
          </p:cNvSpPr>
          <p:nvPr/>
        </p:nvSpPr>
        <p:spPr bwMode="auto">
          <a:xfrm>
            <a:off x="544601" y="1296244"/>
            <a:ext cx="438062" cy="437403"/>
          </a:xfrm>
          <a:custGeom>
            <a:avLst/>
            <a:gdLst>
              <a:gd name="T0" fmla="*/ 1984 w 3968"/>
              <a:gd name="T1" fmla="*/ 0 h 3968"/>
              <a:gd name="T2" fmla="*/ 0 w 3968"/>
              <a:gd name="T3" fmla="*/ 1984 h 3968"/>
              <a:gd name="T4" fmla="*/ 1984 w 3968"/>
              <a:gd name="T5" fmla="*/ 3968 h 3968"/>
              <a:gd name="T6" fmla="*/ 3968 w 3968"/>
              <a:gd name="T7" fmla="*/ 1984 h 3968"/>
              <a:gd name="T8" fmla="*/ 1984 w 3968"/>
              <a:gd name="T9" fmla="*/ 0 h 3968"/>
              <a:gd name="T10" fmla="*/ 1884 w 3968"/>
              <a:gd name="T11" fmla="*/ 3303 h 3968"/>
              <a:gd name="T12" fmla="*/ 1653 w 3968"/>
              <a:gd name="T13" fmla="*/ 3061 h 3968"/>
              <a:gd name="T14" fmla="*/ 1887 w 3968"/>
              <a:gd name="T15" fmla="*/ 2816 h 3968"/>
              <a:gd name="T16" fmla="*/ 2119 w 3968"/>
              <a:gd name="T17" fmla="*/ 3061 h 3968"/>
              <a:gd name="T18" fmla="*/ 1884 w 3968"/>
              <a:gd name="T19" fmla="*/ 3303 h 3968"/>
              <a:gd name="T20" fmla="*/ 2250 w 3968"/>
              <a:gd name="T21" fmla="*/ 1930 h 3968"/>
              <a:gd name="T22" fmla="*/ 2046 w 3968"/>
              <a:gd name="T23" fmla="*/ 2454 h 3968"/>
              <a:gd name="T24" fmla="*/ 2050 w 3968"/>
              <a:gd name="T25" fmla="*/ 2567 h 3968"/>
              <a:gd name="T26" fmla="*/ 1734 w 3968"/>
              <a:gd name="T27" fmla="*/ 2567 h 3968"/>
              <a:gd name="T28" fmla="*/ 1725 w 3968"/>
              <a:gd name="T29" fmla="*/ 2456 h 3968"/>
              <a:gd name="T30" fmla="*/ 1955 w 3968"/>
              <a:gd name="T31" fmla="*/ 1816 h 3968"/>
              <a:gd name="T32" fmla="*/ 2207 w 3968"/>
              <a:gd name="T33" fmla="*/ 1326 h 3968"/>
              <a:gd name="T34" fmla="*/ 1876 w 3968"/>
              <a:gd name="T35" fmla="*/ 1029 h 3968"/>
              <a:gd name="T36" fmla="*/ 1564 w 3968"/>
              <a:gd name="T37" fmla="*/ 1108 h 3968"/>
              <a:gd name="T38" fmla="*/ 1499 w 3968"/>
              <a:gd name="T39" fmla="*/ 1145 h 3968"/>
              <a:gd name="T40" fmla="*/ 1401 w 3968"/>
              <a:gd name="T41" fmla="*/ 888 h 3968"/>
              <a:gd name="T42" fmla="*/ 1447 w 3968"/>
              <a:gd name="T43" fmla="*/ 860 h 3968"/>
              <a:gd name="T44" fmla="*/ 1942 w 3968"/>
              <a:gd name="T45" fmla="*/ 734 h 3968"/>
              <a:gd name="T46" fmla="*/ 2567 w 3968"/>
              <a:gd name="T47" fmla="*/ 1286 h 3968"/>
              <a:gd name="T48" fmla="*/ 2250 w 3968"/>
              <a:gd name="T49" fmla="*/ 1930 h 3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68" h="3968">
                <a:moveTo>
                  <a:pt x="1984" y="0"/>
                </a:moveTo>
                <a:cubicBezTo>
                  <a:pt x="890" y="0"/>
                  <a:pt x="0" y="890"/>
                  <a:pt x="0" y="1984"/>
                </a:cubicBezTo>
                <a:cubicBezTo>
                  <a:pt x="0" y="3078"/>
                  <a:pt x="890" y="3968"/>
                  <a:pt x="1984" y="3968"/>
                </a:cubicBezTo>
                <a:cubicBezTo>
                  <a:pt x="3078" y="3968"/>
                  <a:pt x="3968" y="3078"/>
                  <a:pt x="3968" y="1984"/>
                </a:cubicBezTo>
                <a:cubicBezTo>
                  <a:pt x="3968" y="890"/>
                  <a:pt x="3078" y="0"/>
                  <a:pt x="1984" y="0"/>
                </a:cubicBezTo>
                <a:close/>
                <a:moveTo>
                  <a:pt x="1884" y="3303"/>
                </a:moveTo>
                <a:cubicBezTo>
                  <a:pt x="1750" y="3303"/>
                  <a:pt x="1653" y="3202"/>
                  <a:pt x="1653" y="3061"/>
                </a:cubicBezTo>
                <a:cubicBezTo>
                  <a:pt x="1653" y="2917"/>
                  <a:pt x="1749" y="2816"/>
                  <a:pt x="1887" y="2816"/>
                </a:cubicBezTo>
                <a:cubicBezTo>
                  <a:pt x="2023" y="2816"/>
                  <a:pt x="2119" y="2917"/>
                  <a:pt x="2119" y="3061"/>
                </a:cubicBezTo>
                <a:cubicBezTo>
                  <a:pt x="2119" y="3204"/>
                  <a:pt x="2022" y="3303"/>
                  <a:pt x="1884" y="3303"/>
                </a:cubicBezTo>
                <a:close/>
                <a:moveTo>
                  <a:pt x="2250" y="1930"/>
                </a:moveTo>
                <a:cubicBezTo>
                  <a:pt x="2096" y="2112"/>
                  <a:pt x="2035" y="2269"/>
                  <a:pt x="2046" y="2454"/>
                </a:cubicBezTo>
                <a:lnTo>
                  <a:pt x="2050" y="2567"/>
                </a:lnTo>
                <a:lnTo>
                  <a:pt x="1734" y="2567"/>
                </a:lnTo>
                <a:lnTo>
                  <a:pt x="1725" y="2456"/>
                </a:lnTo>
                <a:cubicBezTo>
                  <a:pt x="1702" y="2243"/>
                  <a:pt x="1779" y="2027"/>
                  <a:pt x="1955" y="1816"/>
                </a:cubicBezTo>
                <a:cubicBezTo>
                  <a:pt x="2115" y="1628"/>
                  <a:pt x="2207" y="1488"/>
                  <a:pt x="2207" y="1326"/>
                </a:cubicBezTo>
                <a:cubicBezTo>
                  <a:pt x="2207" y="1138"/>
                  <a:pt x="2089" y="1032"/>
                  <a:pt x="1876" y="1029"/>
                </a:cubicBezTo>
                <a:cubicBezTo>
                  <a:pt x="1769" y="1029"/>
                  <a:pt x="1652" y="1058"/>
                  <a:pt x="1564" y="1108"/>
                </a:cubicBezTo>
                <a:lnTo>
                  <a:pt x="1499" y="1145"/>
                </a:lnTo>
                <a:lnTo>
                  <a:pt x="1401" y="888"/>
                </a:lnTo>
                <a:lnTo>
                  <a:pt x="1447" y="860"/>
                </a:lnTo>
                <a:cubicBezTo>
                  <a:pt x="1574" y="782"/>
                  <a:pt x="1764" y="734"/>
                  <a:pt x="1942" y="734"/>
                </a:cubicBezTo>
                <a:cubicBezTo>
                  <a:pt x="2374" y="734"/>
                  <a:pt x="2567" y="1011"/>
                  <a:pt x="2567" y="1286"/>
                </a:cubicBezTo>
                <a:cubicBezTo>
                  <a:pt x="2567" y="1535"/>
                  <a:pt x="2436" y="1710"/>
                  <a:pt x="2250" y="1930"/>
                </a:cubicBezTo>
                <a:close/>
              </a:path>
            </a:pathLst>
          </a:custGeom>
          <a:solidFill>
            <a:schemeClr val="accent1"/>
          </a:solidFill>
          <a:ln>
            <a:noFill/>
          </a:ln>
        </p:spPr>
      </p:sp>
      <p:sp>
        <p:nvSpPr>
          <p:cNvPr id="7" name="success_149691"/>
          <p:cNvSpPr>
            <a:spLocks noChangeAspect="1"/>
          </p:cNvSpPr>
          <p:nvPr/>
        </p:nvSpPr>
        <p:spPr bwMode="auto">
          <a:xfrm>
            <a:off x="530244" y="2163966"/>
            <a:ext cx="438062" cy="437554"/>
          </a:xfrm>
          <a:custGeom>
            <a:avLst/>
            <a:gdLst>
              <a:gd name="T0" fmla="*/ 347 w 693"/>
              <a:gd name="T1" fmla="*/ 0 h 693"/>
              <a:gd name="T2" fmla="*/ 0 w 693"/>
              <a:gd name="T3" fmla="*/ 347 h 693"/>
              <a:gd name="T4" fmla="*/ 347 w 693"/>
              <a:gd name="T5" fmla="*/ 693 h 693"/>
              <a:gd name="T6" fmla="*/ 693 w 693"/>
              <a:gd name="T7" fmla="*/ 347 h 693"/>
              <a:gd name="T8" fmla="*/ 347 w 693"/>
              <a:gd name="T9" fmla="*/ 0 h 693"/>
              <a:gd name="T10" fmla="*/ 540 w 693"/>
              <a:gd name="T11" fmla="*/ 231 h 693"/>
              <a:gd name="T12" fmla="*/ 327 w 693"/>
              <a:gd name="T13" fmla="*/ 471 h 693"/>
              <a:gd name="T14" fmla="*/ 307 w 693"/>
              <a:gd name="T15" fmla="*/ 480 h 693"/>
              <a:gd name="T16" fmla="*/ 290 w 693"/>
              <a:gd name="T17" fmla="*/ 474 h 693"/>
              <a:gd name="T18" fmla="*/ 157 w 693"/>
              <a:gd name="T19" fmla="*/ 367 h 693"/>
              <a:gd name="T20" fmla="*/ 153 w 693"/>
              <a:gd name="T21" fmla="*/ 330 h 693"/>
              <a:gd name="T22" fmla="*/ 190 w 693"/>
              <a:gd name="T23" fmla="*/ 326 h 693"/>
              <a:gd name="T24" fmla="*/ 304 w 693"/>
              <a:gd name="T25" fmla="*/ 417 h 693"/>
              <a:gd name="T26" fmla="*/ 500 w 693"/>
              <a:gd name="T27" fmla="*/ 196 h 693"/>
              <a:gd name="T28" fmla="*/ 538 w 693"/>
              <a:gd name="T29" fmla="*/ 193 h 693"/>
              <a:gd name="T30" fmla="*/ 540 w 693"/>
              <a:gd name="T31" fmla="*/ 231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3" h="693">
                <a:moveTo>
                  <a:pt x="347" y="0"/>
                </a:moveTo>
                <a:cubicBezTo>
                  <a:pt x="156" y="0"/>
                  <a:pt x="0" y="156"/>
                  <a:pt x="0" y="347"/>
                </a:cubicBezTo>
                <a:cubicBezTo>
                  <a:pt x="0" y="538"/>
                  <a:pt x="156" y="693"/>
                  <a:pt x="347" y="693"/>
                </a:cubicBezTo>
                <a:cubicBezTo>
                  <a:pt x="538" y="693"/>
                  <a:pt x="693" y="538"/>
                  <a:pt x="693" y="347"/>
                </a:cubicBezTo>
                <a:cubicBezTo>
                  <a:pt x="693" y="156"/>
                  <a:pt x="538" y="0"/>
                  <a:pt x="347" y="0"/>
                </a:cubicBezTo>
                <a:close/>
                <a:moveTo>
                  <a:pt x="540" y="231"/>
                </a:moveTo>
                <a:lnTo>
                  <a:pt x="327" y="471"/>
                </a:lnTo>
                <a:cubicBezTo>
                  <a:pt x="321" y="477"/>
                  <a:pt x="314" y="480"/>
                  <a:pt x="307" y="480"/>
                </a:cubicBezTo>
                <a:cubicBezTo>
                  <a:pt x="301" y="480"/>
                  <a:pt x="295" y="478"/>
                  <a:pt x="290" y="474"/>
                </a:cubicBezTo>
                <a:lnTo>
                  <a:pt x="157" y="367"/>
                </a:lnTo>
                <a:cubicBezTo>
                  <a:pt x="145" y="358"/>
                  <a:pt x="143" y="342"/>
                  <a:pt x="153" y="330"/>
                </a:cubicBezTo>
                <a:cubicBezTo>
                  <a:pt x="162" y="319"/>
                  <a:pt x="178" y="317"/>
                  <a:pt x="190" y="326"/>
                </a:cubicBezTo>
                <a:lnTo>
                  <a:pt x="304" y="417"/>
                </a:lnTo>
                <a:lnTo>
                  <a:pt x="500" y="196"/>
                </a:lnTo>
                <a:cubicBezTo>
                  <a:pt x="510" y="185"/>
                  <a:pt x="527" y="184"/>
                  <a:pt x="538" y="193"/>
                </a:cubicBezTo>
                <a:cubicBezTo>
                  <a:pt x="549" y="203"/>
                  <a:pt x="550" y="220"/>
                  <a:pt x="540" y="231"/>
                </a:cubicBezTo>
                <a:close/>
              </a:path>
            </a:pathLst>
          </a:custGeom>
          <a:solidFill>
            <a:schemeClr val="accent1"/>
          </a:solidFill>
          <a:ln>
            <a:noFill/>
          </a:ln>
        </p:spPr>
      </p:sp>
      <p:sp>
        <p:nvSpPr>
          <p:cNvPr id="8" name="íşlidè">
            <a:extLst>
              <a:ext uri="{FF2B5EF4-FFF2-40B4-BE49-F238E27FC236}">
                <a16:creationId xmlns:a16="http://schemas.microsoft.com/office/drawing/2014/main" id="{B77CEAB2-CDDD-472C-9801-BAE00B25026D}"/>
              </a:ext>
            </a:extLst>
          </p:cNvPr>
          <p:cNvSpPr txBox="1"/>
          <p:nvPr/>
        </p:nvSpPr>
        <p:spPr bwMode="auto">
          <a:xfrm>
            <a:off x="966205" y="2165572"/>
            <a:ext cx="4605410" cy="113453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zh-CN" sz="1600" dirty="0" smtClean="0"/>
              <a:t>通过</a:t>
            </a:r>
            <a:r>
              <a:rPr lang="zh-CN" altLang="zh-CN" sz="1600" dirty="0"/>
              <a:t>对原始数据进行预处理，提取种类（</a:t>
            </a:r>
            <a:r>
              <a:rPr lang="en-US" altLang="zh-CN" sz="1600" dirty="0"/>
              <a:t>Species</a:t>
            </a:r>
            <a:r>
              <a:rPr lang="zh-CN" altLang="zh-CN" sz="1600" dirty="0"/>
              <a:t>）中的两种花</a:t>
            </a:r>
            <a:r>
              <a:rPr lang="en-US" altLang="zh-CN" sz="1600" dirty="0" err="1"/>
              <a:t>Versicolor</a:t>
            </a:r>
            <a:r>
              <a:rPr lang="zh-CN" altLang="zh-CN" sz="1600" dirty="0"/>
              <a:t>和</a:t>
            </a:r>
            <a:r>
              <a:rPr lang="en-US" altLang="zh-CN" sz="1600" dirty="0" err="1"/>
              <a:t>Virginica</a:t>
            </a:r>
            <a:r>
              <a:rPr lang="zh-CN" altLang="zh-CN" sz="1600" dirty="0"/>
              <a:t>作为因变量，花瓣的长度（</a:t>
            </a:r>
            <a:r>
              <a:rPr lang="en-US" altLang="zh-CN" sz="1600" dirty="0" err="1"/>
              <a:t>Petel.Length</a:t>
            </a:r>
            <a:r>
              <a:rPr lang="zh-CN" altLang="zh-CN" sz="1600" dirty="0"/>
              <a:t>）和宽度（</a:t>
            </a:r>
            <a:r>
              <a:rPr lang="en-US" altLang="zh-CN" sz="1600" dirty="0" err="1"/>
              <a:t>Petal.Width</a:t>
            </a:r>
            <a:r>
              <a:rPr lang="zh-CN" altLang="zh-CN" sz="1600" dirty="0"/>
              <a:t>）作为解释变量建立模型。</a:t>
            </a:r>
            <a:endParaRPr lang="en-US" altLang="zh-CN" sz="1600" b="1" dirty="0"/>
          </a:p>
        </p:txBody>
      </p:sp>
      <p:sp>
        <p:nvSpPr>
          <p:cNvPr id="17" name="矩形 16"/>
          <p:cNvSpPr/>
          <p:nvPr/>
        </p:nvSpPr>
        <p:spPr>
          <a:xfrm>
            <a:off x="6383338" y="2163966"/>
            <a:ext cx="4945039" cy="584775"/>
          </a:xfrm>
          <a:prstGeom prst="rect">
            <a:avLst/>
          </a:prstGeom>
        </p:spPr>
        <p:txBody>
          <a:bodyPr wrap="square">
            <a:spAutoFit/>
          </a:bodyPr>
          <a:lstStyle/>
          <a:p>
            <a:r>
              <a:rPr lang="zh-CN" altLang="zh-CN" sz="1600" dirty="0"/>
              <a:t>结果表明，花瓣的长度和宽度能够有效区分这两种花。构建的模型的形式为</a:t>
            </a:r>
            <a:endParaRPr lang="zh-CN" altLang="en-US" sz="1600" dirty="0">
              <a:latin typeface="+mn-ea"/>
            </a:endParaRPr>
          </a:p>
        </p:txBody>
      </p:sp>
      <p:pic>
        <p:nvPicPr>
          <p:cNvPr id="15" name="图片 14"/>
          <p:cNvPicPr/>
          <p:nvPr/>
        </p:nvPicPr>
        <p:blipFill>
          <a:blip r:embed="rId2"/>
          <a:stretch>
            <a:fillRect/>
          </a:stretch>
        </p:blipFill>
        <p:spPr>
          <a:xfrm>
            <a:off x="1097839" y="3406075"/>
            <a:ext cx="4092348" cy="1681912"/>
          </a:xfrm>
          <a:prstGeom prst="rect">
            <a:avLst/>
          </a:prstGeom>
          <a:ln>
            <a:solidFill>
              <a:schemeClr val="tx1"/>
            </a:solidFill>
          </a:ln>
        </p:spPr>
      </p:pic>
      <p:pic>
        <p:nvPicPr>
          <p:cNvPr id="9" name="图片 8"/>
          <p:cNvPicPr>
            <a:picLocks noChangeAspect="1"/>
          </p:cNvPicPr>
          <p:nvPr/>
        </p:nvPicPr>
        <p:blipFill>
          <a:blip r:embed="rId3"/>
          <a:stretch>
            <a:fillRect/>
          </a:stretch>
        </p:blipFill>
        <p:spPr>
          <a:xfrm>
            <a:off x="6504998" y="2780551"/>
            <a:ext cx="2922338" cy="260104"/>
          </a:xfrm>
          <a:prstGeom prst="rect">
            <a:avLst/>
          </a:prstGeom>
        </p:spPr>
      </p:pic>
      <p:sp>
        <p:nvSpPr>
          <p:cNvPr id="16" name="矩形 15"/>
          <p:cNvSpPr/>
          <p:nvPr/>
        </p:nvSpPr>
        <p:spPr>
          <a:xfrm>
            <a:off x="6383338" y="3192254"/>
            <a:ext cx="4945039" cy="338554"/>
          </a:xfrm>
          <a:prstGeom prst="rect">
            <a:avLst/>
          </a:prstGeom>
        </p:spPr>
        <p:txBody>
          <a:bodyPr wrap="square">
            <a:spAutoFit/>
          </a:bodyPr>
          <a:lstStyle/>
          <a:p>
            <a:r>
              <a:rPr lang="zh-CN" altLang="en-US" sz="1600" dirty="0" smtClean="0"/>
              <a:t>即</a:t>
            </a:r>
            <a:endParaRPr lang="zh-CN" altLang="en-US" sz="1600" dirty="0">
              <a:latin typeface="+mn-ea"/>
            </a:endParaRPr>
          </a:p>
        </p:txBody>
      </p:sp>
      <p:pic>
        <p:nvPicPr>
          <p:cNvPr id="21" name="图片 20"/>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51090" y="3530808"/>
            <a:ext cx="2291595" cy="638676"/>
          </a:xfrm>
          <a:prstGeom prst="rect">
            <a:avLst/>
          </a:prstGeom>
          <a:noFill/>
          <a:ln>
            <a:noFill/>
          </a:ln>
        </p:spPr>
      </p:pic>
      <p:sp>
        <p:nvSpPr>
          <p:cNvPr id="13" name="标题 1"/>
          <p:cNvSpPr txBox="1">
            <a:spLocks/>
          </p:cNvSpPr>
          <p:nvPr/>
        </p:nvSpPr>
        <p:spPr>
          <a:xfrm>
            <a:off x="163773" y="13648"/>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广义线性模型</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97947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4837320" y="1361264"/>
            <a:ext cx="7354680" cy="45967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37" name="标题 1"/>
          <p:cNvSpPr txBox="1">
            <a:spLocks/>
          </p:cNvSpPr>
          <p:nvPr/>
        </p:nvSpPr>
        <p:spPr>
          <a:xfrm>
            <a:off x="4679916" y="320453"/>
            <a:ext cx="2832168" cy="6344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mn-ea"/>
                <a:ea typeface="+mn-ea"/>
              </a:rPr>
              <a:t>泊松回归</a:t>
            </a:r>
            <a:endParaRPr lang="zh-CN" altLang="en-US" sz="2400" dirty="0">
              <a:latin typeface="+mn-ea"/>
              <a:ea typeface="+mn-ea"/>
            </a:endParaRPr>
          </a:p>
        </p:txBody>
      </p:sp>
      <p:sp>
        <p:nvSpPr>
          <p:cNvPr id="6" name="矩形 5"/>
          <p:cNvSpPr/>
          <p:nvPr/>
        </p:nvSpPr>
        <p:spPr>
          <a:xfrm>
            <a:off x="0" y="-190500"/>
            <a:ext cx="876300" cy="759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08418" y="1341438"/>
            <a:ext cx="4956190" cy="461656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481014" y="3019229"/>
            <a:ext cx="2755900" cy="1477328"/>
          </a:xfrm>
          <a:prstGeom prst="rect">
            <a:avLst/>
          </a:prstGeom>
        </p:spPr>
        <p:txBody>
          <a:bodyPr wrap="square">
            <a:spAutoFit/>
          </a:bodyPr>
          <a:lstStyle/>
          <a:p>
            <a:r>
              <a:rPr lang="zh-CN" altLang="zh-CN" dirty="0" smtClean="0">
                <a:latin typeface="+mn-ea"/>
                <a:cs typeface="Times New Roman" panose="02020603050405020304" pitchFamily="18" charset="0"/>
              </a:rPr>
              <a:t>基于</a:t>
            </a:r>
            <a:r>
              <a:rPr lang="zh-CN" altLang="zh-CN" dirty="0">
                <a:latin typeface="+mn-ea"/>
                <a:cs typeface="Times New Roman" panose="02020603050405020304" pitchFamily="18" charset="0"/>
              </a:rPr>
              <a:t>事件</a:t>
            </a:r>
            <a:r>
              <a:rPr lang="zh-CN" altLang="zh-CN" dirty="0">
                <a:solidFill>
                  <a:srgbClr val="C00000"/>
                </a:solidFill>
                <a:latin typeface="+mn-ea"/>
                <a:cs typeface="Times New Roman" panose="02020603050405020304" pitchFamily="18" charset="0"/>
              </a:rPr>
              <a:t>计数变量</a:t>
            </a:r>
            <a:r>
              <a:rPr lang="zh-CN" altLang="zh-CN" dirty="0">
                <a:latin typeface="+mn-ea"/>
                <a:cs typeface="Times New Roman" panose="02020603050405020304" pitchFamily="18" charset="0"/>
              </a:rPr>
              <a:t>而建立的回归模型，能对</a:t>
            </a:r>
            <a:r>
              <a:rPr lang="zh-CN" altLang="zh-CN" dirty="0">
                <a:solidFill>
                  <a:srgbClr val="C00000"/>
                </a:solidFill>
                <a:latin typeface="+mn-ea"/>
                <a:cs typeface="Times New Roman" panose="02020603050405020304" pitchFamily="18" charset="0"/>
              </a:rPr>
              <a:t>离散型随机变量</a:t>
            </a:r>
            <a:r>
              <a:rPr lang="zh-CN" altLang="zh-CN" dirty="0">
                <a:latin typeface="+mn-ea"/>
                <a:cs typeface="Times New Roman" panose="02020603050405020304" pitchFamily="18" charset="0"/>
              </a:rPr>
              <a:t>进行回归建模，计数变量是指事件发生的次数。</a:t>
            </a:r>
            <a:endParaRPr lang="zh-CN" altLang="en-US" dirty="0">
              <a:latin typeface="+mn-ea"/>
            </a:endParaRPr>
          </a:p>
        </p:txBody>
      </p:sp>
      <p:sp>
        <p:nvSpPr>
          <p:cNvPr id="9" name="矩形 8"/>
          <p:cNvSpPr/>
          <p:nvPr/>
        </p:nvSpPr>
        <p:spPr>
          <a:xfrm>
            <a:off x="1818711" y="2448656"/>
            <a:ext cx="2080506" cy="400110"/>
          </a:xfrm>
          <a:prstGeom prst="rect">
            <a:avLst/>
          </a:prstGeom>
        </p:spPr>
        <p:txBody>
          <a:bodyPr wrap="none">
            <a:spAutoFit/>
          </a:bodyPr>
          <a:lstStyle/>
          <a:p>
            <a:r>
              <a:rPr lang="en-US" altLang="zh-CN" sz="2000" b="1" dirty="0" smtClean="0">
                <a:latin typeface="+mn-ea"/>
              </a:rPr>
              <a:t>01.Poisson</a:t>
            </a:r>
            <a:r>
              <a:rPr lang="zh-CN" altLang="zh-CN" sz="2000" b="1" dirty="0">
                <a:latin typeface="+mn-ea"/>
                <a:cs typeface="Times New Roman" panose="02020603050405020304" pitchFamily="18" charset="0"/>
              </a:rPr>
              <a:t>回归</a:t>
            </a:r>
            <a:endParaRPr lang="zh-CN" altLang="en-US" sz="2000" b="1" dirty="0"/>
          </a:p>
        </p:txBody>
      </p:sp>
      <p:sp>
        <p:nvSpPr>
          <p:cNvPr id="34" name="矩形 33"/>
          <p:cNvSpPr/>
          <p:nvPr/>
        </p:nvSpPr>
        <p:spPr>
          <a:xfrm>
            <a:off x="5448178" y="1626656"/>
            <a:ext cx="1601721" cy="400110"/>
          </a:xfrm>
          <a:prstGeom prst="rect">
            <a:avLst/>
          </a:prstGeom>
        </p:spPr>
        <p:txBody>
          <a:bodyPr wrap="none">
            <a:spAutoFit/>
          </a:bodyPr>
          <a:lstStyle/>
          <a:p>
            <a:r>
              <a:rPr lang="en-US" altLang="zh-CN" sz="2000" b="1" dirty="0" smtClean="0">
                <a:latin typeface="+mn-ea"/>
              </a:rPr>
              <a:t>02.</a:t>
            </a:r>
            <a:r>
              <a:rPr lang="zh-CN" altLang="en-US" sz="2000" b="1" dirty="0" smtClean="0">
                <a:latin typeface="+mn-ea"/>
              </a:rPr>
              <a:t>应用场景</a:t>
            </a:r>
            <a:endParaRPr lang="zh-CN" altLang="en-US" sz="2000" b="1" dirty="0"/>
          </a:p>
        </p:txBody>
      </p:sp>
      <p:sp>
        <p:nvSpPr>
          <p:cNvPr id="10" name="矩形 9"/>
          <p:cNvSpPr/>
          <p:nvPr/>
        </p:nvSpPr>
        <p:spPr>
          <a:xfrm>
            <a:off x="5448178" y="2158786"/>
            <a:ext cx="3928169" cy="646331"/>
          </a:xfrm>
          <a:prstGeom prst="rect">
            <a:avLst/>
          </a:prstGeom>
        </p:spPr>
        <p:txBody>
          <a:bodyPr wrap="square">
            <a:spAutoFit/>
          </a:bodyPr>
          <a:lstStyle/>
          <a:p>
            <a:r>
              <a:rPr lang="zh-CN" altLang="zh-CN" dirty="0" smtClean="0">
                <a:latin typeface="+mn-ea"/>
                <a:cs typeface="Times New Roman" panose="02020603050405020304" pitchFamily="18" charset="0"/>
              </a:rPr>
              <a:t>常用</a:t>
            </a:r>
            <a:r>
              <a:rPr lang="zh-CN" altLang="zh-CN" dirty="0">
                <a:latin typeface="+mn-ea"/>
                <a:cs typeface="Times New Roman" panose="02020603050405020304" pitchFamily="18" charset="0"/>
              </a:rPr>
              <a:t>于单位时间或单位空间内某稀有事件发生数的影响因素</a:t>
            </a:r>
            <a:r>
              <a:rPr lang="zh-CN" altLang="zh-CN" dirty="0" smtClean="0">
                <a:latin typeface="+mn-ea"/>
                <a:cs typeface="Times New Roman" panose="02020603050405020304" pitchFamily="18" charset="0"/>
              </a:rPr>
              <a:t>分析。</a:t>
            </a:r>
            <a:endParaRPr lang="zh-CN" altLang="en-US" dirty="0">
              <a:latin typeface="+mn-ea"/>
            </a:endParaRPr>
          </a:p>
        </p:txBody>
      </p:sp>
      <p:sp>
        <p:nvSpPr>
          <p:cNvPr id="38" name="矩形 37"/>
          <p:cNvSpPr/>
          <p:nvPr/>
        </p:nvSpPr>
        <p:spPr>
          <a:xfrm>
            <a:off x="5481424" y="3231908"/>
            <a:ext cx="1601721" cy="400110"/>
          </a:xfrm>
          <a:prstGeom prst="rect">
            <a:avLst/>
          </a:prstGeom>
        </p:spPr>
        <p:txBody>
          <a:bodyPr wrap="none">
            <a:spAutoFit/>
          </a:bodyPr>
          <a:lstStyle/>
          <a:p>
            <a:r>
              <a:rPr lang="en-US" altLang="zh-CN" sz="2000" b="1" dirty="0" smtClean="0">
                <a:latin typeface="+mn-ea"/>
              </a:rPr>
              <a:t>03.</a:t>
            </a:r>
            <a:r>
              <a:rPr lang="zh-CN" altLang="en-US" sz="2000" b="1" dirty="0" smtClean="0">
                <a:latin typeface="+mn-ea"/>
              </a:rPr>
              <a:t>回归模型</a:t>
            </a:r>
            <a:endParaRPr lang="zh-CN" altLang="en-US" sz="2000" b="1" dirty="0"/>
          </a:p>
        </p:txBody>
      </p:sp>
      <p:pic>
        <p:nvPicPr>
          <p:cNvPr id="41" name="图片 40"/>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2795" y="3751964"/>
            <a:ext cx="4047210" cy="418123"/>
          </a:xfrm>
          <a:prstGeom prst="rect">
            <a:avLst/>
          </a:prstGeom>
          <a:noFill/>
          <a:ln>
            <a:noFill/>
          </a:ln>
        </p:spPr>
      </p:pic>
      <p:sp>
        <p:nvSpPr>
          <p:cNvPr id="42" name="矩形 41"/>
          <p:cNvSpPr/>
          <p:nvPr/>
        </p:nvSpPr>
        <p:spPr>
          <a:xfrm>
            <a:off x="5497411" y="4578865"/>
            <a:ext cx="1088760" cy="400110"/>
          </a:xfrm>
          <a:prstGeom prst="rect">
            <a:avLst/>
          </a:prstGeom>
        </p:spPr>
        <p:txBody>
          <a:bodyPr wrap="none">
            <a:spAutoFit/>
          </a:bodyPr>
          <a:lstStyle/>
          <a:p>
            <a:r>
              <a:rPr lang="en-US" altLang="zh-CN" sz="2000" b="1" dirty="0" smtClean="0">
                <a:latin typeface="+mn-ea"/>
              </a:rPr>
              <a:t>04.</a:t>
            </a:r>
            <a:r>
              <a:rPr lang="zh-CN" altLang="en-US" sz="2000" b="1" dirty="0" smtClean="0">
                <a:latin typeface="+mn-ea"/>
              </a:rPr>
              <a:t>特点</a:t>
            </a:r>
            <a:endParaRPr lang="zh-CN" altLang="en-US" sz="2000" b="1" dirty="0"/>
          </a:p>
        </p:txBody>
      </p:sp>
      <p:sp>
        <p:nvSpPr>
          <p:cNvPr id="45" name="矩形 44"/>
          <p:cNvSpPr/>
          <p:nvPr/>
        </p:nvSpPr>
        <p:spPr>
          <a:xfrm>
            <a:off x="5497411" y="5034670"/>
            <a:ext cx="4831436" cy="923330"/>
          </a:xfrm>
          <a:prstGeom prst="rect">
            <a:avLst/>
          </a:prstGeom>
        </p:spPr>
        <p:txBody>
          <a:bodyPr wrap="square">
            <a:spAutoFit/>
          </a:bodyPr>
          <a:lstStyle/>
          <a:p>
            <a:pPr marL="285750" indent="-285750">
              <a:buFont typeface="Arial" panose="020B0604020202020204" pitchFamily="34" charset="0"/>
              <a:buChar char="•"/>
            </a:pPr>
            <a:r>
              <a:rPr lang="zh-CN" altLang="zh-CN" dirty="0"/>
              <a:t>因变量的对数与自变量呈</a:t>
            </a:r>
            <a:r>
              <a:rPr lang="zh-CN" altLang="zh-CN" dirty="0" smtClean="0"/>
              <a:t>线性关系</a:t>
            </a:r>
            <a:endParaRPr lang="en-US" altLang="zh-CN" dirty="0" smtClean="0"/>
          </a:p>
          <a:p>
            <a:pPr marL="285750" indent="-285750">
              <a:buFont typeface="Arial" panose="020B0604020202020204" pitchFamily="34" charset="0"/>
              <a:buChar char="•"/>
            </a:pPr>
            <a:r>
              <a:rPr lang="zh-CN" altLang="zh-CN" dirty="0"/>
              <a:t>各观测量之间相互</a:t>
            </a:r>
            <a:r>
              <a:rPr lang="zh-CN" altLang="zh-CN" dirty="0" smtClean="0"/>
              <a:t>独立</a:t>
            </a:r>
            <a:endParaRPr lang="en-US" altLang="zh-CN" dirty="0" smtClean="0"/>
          </a:p>
          <a:p>
            <a:pPr marL="285750" indent="-285750">
              <a:buFont typeface="Arial" panose="020B0604020202020204" pitchFamily="34" charset="0"/>
              <a:buChar char="•"/>
            </a:pPr>
            <a:r>
              <a:rPr lang="zh-CN" altLang="zh-CN" dirty="0"/>
              <a:t>各自变量水平上的因变量的方差与均值相等</a:t>
            </a:r>
            <a:endParaRPr lang="zh-CN" altLang="en-US" dirty="0">
              <a:latin typeface="+mn-ea"/>
            </a:endParaRPr>
          </a:p>
        </p:txBody>
      </p:sp>
      <p:sp>
        <p:nvSpPr>
          <p:cNvPr id="17" name="标题 1"/>
          <p:cNvSpPr txBox="1">
            <a:spLocks/>
          </p:cNvSpPr>
          <p:nvPr/>
        </p:nvSpPr>
        <p:spPr>
          <a:xfrm>
            <a:off x="163773" y="13648"/>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广义线性模型</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91011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4" name="标题 1"/>
          <p:cNvSpPr txBox="1">
            <a:spLocks/>
          </p:cNvSpPr>
          <p:nvPr/>
        </p:nvSpPr>
        <p:spPr>
          <a:xfrm>
            <a:off x="4625315" y="224447"/>
            <a:ext cx="2941370" cy="791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a:t>应用</a:t>
            </a:r>
            <a:r>
              <a:rPr lang="zh-CN" altLang="en-US" sz="2400" dirty="0" smtClean="0"/>
              <a:t>实例</a:t>
            </a:r>
            <a:endParaRPr lang="zh-CN" altLang="en-US" sz="2400" dirty="0">
              <a:latin typeface="微软雅黑" panose="020B0503020204020204" pitchFamily="34" charset="-122"/>
              <a:ea typeface="微软雅黑" panose="020B0503020204020204" pitchFamily="34" charset="-122"/>
            </a:endParaRPr>
          </a:p>
        </p:txBody>
      </p:sp>
      <p:sp>
        <p:nvSpPr>
          <p:cNvPr id="5" name="矩形 4"/>
          <p:cNvSpPr/>
          <p:nvPr/>
        </p:nvSpPr>
        <p:spPr>
          <a:xfrm>
            <a:off x="968305" y="1395093"/>
            <a:ext cx="10275957" cy="830997"/>
          </a:xfrm>
          <a:prstGeom prst="rect">
            <a:avLst/>
          </a:prstGeom>
        </p:spPr>
        <p:txBody>
          <a:bodyPr wrap="square">
            <a:spAutoFit/>
          </a:bodyPr>
          <a:lstStyle/>
          <a:p>
            <a:r>
              <a:rPr lang="zh-CN" altLang="zh-CN" sz="1600" dirty="0"/>
              <a:t>本例以</a:t>
            </a:r>
            <a:r>
              <a:rPr lang="en-US" altLang="zh-CN" sz="1600" dirty="0" err="1"/>
              <a:t>Breslow</a:t>
            </a:r>
            <a:r>
              <a:rPr lang="zh-CN" altLang="zh-CN" sz="1600" dirty="0"/>
              <a:t>癫痫数据集中的部分数据作为</a:t>
            </a:r>
            <a:r>
              <a:rPr lang="zh-CN" altLang="zh-CN" sz="1600" dirty="0" smtClean="0"/>
              <a:t>数据源。</a:t>
            </a:r>
            <a:r>
              <a:rPr lang="zh-CN" altLang="zh-CN" sz="1600" dirty="0"/>
              <a:t>数据记录了在对癫痫症患者实施药物治疗的最初八周内，抗癫痫药物对癫痫发病数的影响，提取的数据包括</a:t>
            </a:r>
            <a:r>
              <a:rPr lang="en-US" altLang="zh-CN" sz="1600" dirty="0" err="1"/>
              <a:t>sumY</a:t>
            </a:r>
            <a:r>
              <a:rPr lang="zh-CN" altLang="zh-CN" sz="1600" dirty="0"/>
              <a:t>（八周内的癫痫发病数），治疗条件（</a:t>
            </a:r>
            <a:r>
              <a:rPr lang="en-US" altLang="zh-CN" sz="1600" dirty="0" err="1"/>
              <a:t>Trt</a:t>
            </a:r>
            <a:r>
              <a:rPr lang="zh-CN" altLang="zh-CN" sz="1600" dirty="0"/>
              <a:t>），年龄（</a:t>
            </a:r>
            <a:r>
              <a:rPr lang="en-US" altLang="zh-CN" sz="1600" dirty="0"/>
              <a:t>Age</a:t>
            </a:r>
            <a:r>
              <a:rPr lang="zh-CN" altLang="zh-CN" sz="1600" dirty="0"/>
              <a:t>）和前八周内的基础癫痫发病数（</a:t>
            </a:r>
            <a:r>
              <a:rPr lang="en-US" altLang="zh-CN" sz="1600" dirty="0"/>
              <a:t>Base</a:t>
            </a:r>
            <a:r>
              <a:rPr lang="zh-CN" altLang="zh-CN" sz="1600" dirty="0"/>
              <a:t>）。</a:t>
            </a:r>
            <a:endParaRPr lang="zh-CN" altLang="en-US" sz="1600" dirty="0">
              <a:latin typeface="+mn-ea"/>
            </a:endParaRPr>
          </a:p>
        </p:txBody>
      </p:sp>
      <p:sp>
        <p:nvSpPr>
          <p:cNvPr id="6" name="help-black-button_16829"/>
          <p:cNvSpPr>
            <a:spLocks noChangeAspect="1"/>
          </p:cNvSpPr>
          <p:nvPr/>
        </p:nvSpPr>
        <p:spPr bwMode="auto">
          <a:xfrm>
            <a:off x="544601" y="1296244"/>
            <a:ext cx="438062" cy="437403"/>
          </a:xfrm>
          <a:custGeom>
            <a:avLst/>
            <a:gdLst>
              <a:gd name="T0" fmla="*/ 1984 w 3968"/>
              <a:gd name="T1" fmla="*/ 0 h 3968"/>
              <a:gd name="T2" fmla="*/ 0 w 3968"/>
              <a:gd name="T3" fmla="*/ 1984 h 3968"/>
              <a:gd name="T4" fmla="*/ 1984 w 3968"/>
              <a:gd name="T5" fmla="*/ 3968 h 3968"/>
              <a:gd name="T6" fmla="*/ 3968 w 3968"/>
              <a:gd name="T7" fmla="*/ 1984 h 3968"/>
              <a:gd name="T8" fmla="*/ 1984 w 3968"/>
              <a:gd name="T9" fmla="*/ 0 h 3968"/>
              <a:gd name="T10" fmla="*/ 1884 w 3968"/>
              <a:gd name="T11" fmla="*/ 3303 h 3968"/>
              <a:gd name="T12" fmla="*/ 1653 w 3968"/>
              <a:gd name="T13" fmla="*/ 3061 h 3968"/>
              <a:gd name="T14" fmla="*/ 1887 w 3968"/>
              <a:gd name="T15" fmla="*/ 2816 h 3968"/>
              <a:gd name="T16" fmla="*/ 2119 w 3968"/>
              <a:gd name="T17" fmla="*/ 3061 h 3968"/>
              <a:gd name="T18" fmla="*/ 1884 w 3968"/>
              <a:gd name="T19" fmla="*/ 3303 h 3968"/>
              <a:gd name="T20" fmla="*/ 2250 w 3968"/>
              <a:gd name="T21" fmla="*/ 1930 h 3968"/>
              <a:gd name="T22" fmla="*/ 2046 w 3968"/>
              <a:gd name="T23" fmla="*/ 2454 h 3968"/>
              <a:gd name="T24" fmla="*/ 2050 w 3968"/>
              <a:gd name="T25" fmla="*/ 2567 h 3968"/>
              <a:gd name="T26" fmla="*/ 1734 w 3968"/>
              <a:gd name="T27" fmla="*/ 2567 h 3968"/>
              <a:gd name="T28" fmla="*/ 1725 w 3968"/>
              <a:gd name="T29" fmla="*/ 2456 h 3968"/>
              <a:gd name="T30" fmla="*/ 1955 w 3968"/>
              <a:gd name="T31" fmla="*/ 1816 h 3968"/>
              <a:gd name="T32" fmla="*/ 2207 w 3968"/>
              <a:gd name="T33" fmla="*/ 1326 h 3968"/>
              <a:gd name="T34" fmla="*/ 1876 w 3968"/>
              <a:gd name="T35" fmla="*/ 1029 h 3968"/>
              <a:gd name="T36" fmla="*/ 1564 w 3968"/>
              <a:gd name="T37" fmla="*/ 1108 h 3968"/>
              <a:gd name="T38" fmla="*/ 1499 w 3968"/>
              <a:gd name="T39" fmla="*/ 1145 h 3968"/>
              <a:gd name="T40" fmla="*/ 1401 w 3968"/>
              <a:gd name="T41" fmla="*/ 888 h 3968"/>
              <a:gd name="T42" fmla="*/ 1447 w 3968"/>
              <a:gd name="T43" fmla="*/ 860 h 3968"/>
              <a:gd name="T44" fmla="*/ 1942 w 3968"/>
              <a:gd name="T45" fmla="*/ 734 h 3968"/>
              <a:gd name="T46" fmla="*/ 2567 w 3968"/>
              <a:gd name="T47" fmla="*/ 1286 h 3968"/>
              <a:gd name="T48" fmla="*/ 2250 w 3968"/>
              <a:gd name="T49" fmla="*/ 1930 h 3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68" h="3968">
                <a:moveTo>
                  <a:pt x="1984" y="0"/>
                </a:moveTo>
                <a:cubicBezTo>
                  <a:pt x="890" y="0"/>
                  <a:pt x="0" y="890"/>
                  <a:pt x="0" y="1984"/>
                </a:cubicBezTo>
                <a:cubicBezTo>
                  <a:pt x="0" y="3078"/>
                  <a:pt x="890" y="3968"/>
                  <a:pt x="1984" y="3968"/>
                </a:cubicBezTo>
                <a:cubicBezTo>
                  <a:pt x="3078" y="3968"/>
                  <a:pt x="3968" y="3078"/>
                  <a:pt x="3968" y="1984"/>
                </a:cubicBezTo>
                <a:cubicBezTo>
                  <a:pt x="3968" y="890"/>
                  <a:pt x="3078" y="0"/>
                  <a:pt x="1984" y="0"/>
                </a:cubicBezTo>
                <a:close/>
                <a:moveTo>
                  <a:pt x="1884" y="3303"/>
                </a:moveTo>
                <a:cubicBezTo>
                  <a:pt x="1750" y="3303"/>
                  <a:pt x="1653" y="3202"/>
                  <a:pt x="1653" y="3061"/>
                </a:cubicBezTo>
                <a:cubicBezTo>
                  <a:pt x="1653" y="2917"/>
                  <a:pt x="1749" y="2816"/>
                  <a:pt x="1887" y="2816"/>
                </a:cubicBezTo>
                <a:cubicBezTo>
                  <a:pt x="2023" y="2816"/>
                  <a:pt x="2119" y="2917"/>
                  <a:pt x="2119" y="3061"/>
                </a:cubicBezTo>
                <a:cubicBezTo>
                  <a:pt x="2119" y="3204"/>
                  <a:pt x="2022" y="3303"/>
                  <a:pt x="1884" y="3303"/>
                </a:cubicBezTo>
                <a:close/>
                <a:moveTo>
                  <a:pt x="2250" y="1930"/>
                </a:moveTo>
                <a:cubicBezTo>
                  <a:pt x="2096" y="2112"/>
                  <a:pt x="2035" y="2269"/>
                  <a:pt x="2046" y="2454"/>
                </a:cubicBezTo>
                <a:lnTo>
                  <a:pt x="2050" y="2567"/>
                </a:lnTo>
                <a:lnTo>
                  <a:pt x="1734" y="2567"/>
                </a:lnTo>
                <a:lnTo>
                  <a:pt x="1725" y="2456"/>
                </a:lnTo>
                <a:cubicBezTo>
                  <a:pt x="1702" y="2243"/>
                  <a:pt x="1779" y="2027"/>
                  <a:pt x="1955" y="1816"/>
                </a:cubicBezTo>
                <a:cubicBezTo>
                  <a:pt x="2115" y="1628"/>
                  <a:pt x="2207" y="1488"/>
                  <a:pt x="2207" y="1326"/>
                </a:cubicBezTo>
                <a:cubicBezTo>
                  <a:pt x="2207" y="1138"/>
                  <a:pt x="2089" y="1032"/>
                  <a:pt x="1876" y="1029"/>
                </a:cubicBezTo>
                <a:cubicBezTo>
                  <a:pt x="1769" y="1029"/>
                  <a:pt x="1652" y="1058"/>
                  <a:pt x="1564" y="1108"/>
                </a:cubicBezTo>
                <a:lnTo>
                  <a:pt x="1499" y="1145"/>
                </a:lnTo>
                <a:lnTo>
                  <a:pt x="1401" y="888"/>
                </a:lnTo>
                <a:lnTo>
                  <a:pt x="1447" y="860"/>
                </a:lnTo>
                <a:cubicBezTo>
                  <a:pt x="1574" y="782"/>
                  <a:pt x="1764" y="734"/>
                  <a:pt x="1942" y="734"/>
                </a:cubicBezTo>
                <a:cubicBezTo>
                  <a:pt x="2374" y="734"/>
                  <a:pt x="2567" y="1011"/>
                  <a:pt x="2567" y="1286"/>
                </a:cubicBezTo>
                <a:cubicBezTo>
                  <a:pt x="2567" y="1535"/>
                  <a:pt x="2436" y="1710"/>
                  <a:pt x="2250" y="1930"/>
                </a:cubicBezTo>
                <a:close/>
              </a:path>
            </a:pathLst>
          </a:custGeom>
          <a:solidFill>
            <a:schemeClr val="accent1"/>
          </a:solidFill>
          <a:ln>
            <a:noFill/>
          </a:ln>
        </p:spPr>
      </p:sp>
      <p:sp>
        <p:nvSpPr>
          <p:cNvPr id="7" name="success_149691"/>
          <p:cNvSpPr>
            <a:spLocks noChangeAspect="1"/>
          </p:cNvSpPr>
          <p:nvPr/>
        </p:nvSpPr>
        <p:spPr bwMode="auto">
          <a:xfrm>
            <a:off x="532345" y="2460180"/>
            <a:ext cx="438062" cy="437554"/>
          </a:xfrm>
          <a:custGeom>
            <a:avLst/>
            <a:gdLst>
              <a:gd name="T0" fmla="*/ 347 w 693"/>
              <a:gd name="T1" fmla="*/ 0 h 693"/>
              <a:gd name="T2" fmla="*/ 0 w 693"/>
              <a:gd name="T3" fmla="*/ 347 h 693"/>
              <a:gd name="T4" fmla="*/ 347 w 693"/>
              <a:gd name="T5" fmla="*/ 693 h 693"/>
              <a:gd name="T6" fmla="*/ 693 w 693"/>
              <a:gd name="T7" fmla="*/ 347 h 693"/>
              <a:gd name="T8" fmla="*/ 347 w 693"/>
              <a:gd name="T9" fmla="*/ 0 h 693"/>
              <a:gd name="T10" fmla="*/ 540 w 693"/>
              <a:gd name="T11" fmla="*/ 231 h 693"/>
              <a:gd name="T12" fmla="*/ 327 w 693"/>
              <a:gd name="T13" fmla="*/ 471 h 693"/>
              <a:gd name="T14" fmla="*/ 307 w 693"/>
              <a:gd name="T15" fmla="*/ 480 h 693"/>
              <a:gd name="T16" fmla="*/ 290 w 693"/>
              <a:gd name="T17" fmla="*/ 474 h 693"/>
              <a:gd name="T18" fmla="*/ 157 w 693"/>
              <a:gd name="T19" fmla="*/ 367 h 693"/>
              <a:gd name="T20" fmla="*/ 153 w 693"/>
              <a:gd name="T21" fmla="*/ 330 h 693"/>
              <a:gd name="T22" fmla="*/ 190 w 693"/>
              <a:gd name="T23" fmla="*/ 326 h 693"/>
              <a:gd name="T24" fmla="*/ 304 w 693"/>
              <a:gd name="T25" fmla="*/ 417 h 693"/>
              <a:gd name="T26" fmla="*/ 500 w 693"/>
              <a:gd name="T27" fmla="*/ 196 h 693"/>
              <a:gd name="T28" fmla="*/ 538 w 693"/>
              <a:gd name="T29" fmla="*/ 193 h 693"/>
              <a:gd name="T30" fmla="*/ 540 w 693"/>
              <a:gd name="T31" fmla="*/ 231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3" h="693">
                <a:moveTo>
                  <a:pt x="347" y="0"/>
                </a:moveTo>
                <a:cubicBezTo>
                  <a:pt x="156" y="0"/>
                  <a:pt x="0" y="156"/>
                  <a:pt x="0" y="347"/>
                </a:cubicBezTo>
                <a:cubicBezTo>
                  <a:pt x="0" y="538"/>
                  <a:pt x="156" y="693"/>
                  <a:pt x="347" y="693"/>
                </a:cubicBezTo>
                <a:cubicBezTo>
                  <a:pt x="538" y="693"/>
                  <a:pt x="693" y="538"/>
                  <a:pt x="693" y="347"/>
                </a:cubicBezTo>
                <a:cubicBezTo>
                  <a:pt x="693" y="156"/>
                  <a:pt x="538" y="0"/>
                  <a:pt x="347" y="0"/>
                </a:cubicBezTo>
                <a:close/>
                <a:moveTo>
                  <a:pt x="540" y="231"/>
                </a:moveTo>
                <a:lnTo>
                  <a:pt x="327" y="471"/>
                </a:lnTo>
                <a:cubicBezTo>
                  <a:pt x="321" y="477"/>
                  <a:pt x="314" y="480"/>
                  <a:pt x="307" y="480"/>
                </a:cubicBezTo>
                <a:cubicBezTo>
                  <a:pt x="301" y="480"/>
                  <a:pt x="295" y="478"/>
                  <a:pt x="290" y="474"/>
                </a:cubicBezTo>
                <a:lnTo>
                  <a:pt x="157" y="367"/>
                </a:lnTo>
                <a:cubicBezTo>
                  <a:pt x="145" y="358"/>
                  <a:pt x="143" y="342"/>
                  <a:pt x="153" y="330"/>
                </a:cubicBezTo>
                <a:cubicBezTo>
                  <a:pt x="162" y="319"/>
                  <a:pt x="178" y="317"/>
                  <a:pt x="190" y="326"/>
                </a:cubicBezTo>
                <a:lnTo>
                  <a:pt x="304" y="417"/>
                </a:lnTo>
                <a:lnTo>
                  <a:pt x="500" y="196"/>
                </a:lnTo>
                <a:cubicBezTo>
                  <a:pt x="510" y="185"/>
                  <a:pt x="527" y="184"/>
                  <a:pt x="538" y="193"/>
                </a:cubicBezTo>
                <a:cubicBezTo>
                  <a:pt x="549" y="203"/>
                  <a:pt x="550" y="220"/>
                  <a:pt x="540" y="231"/>
                </a:cubicBezTo>
                <a:close/>
              </a:path>
            </a:pathLst>
          </a:custGeom>
          <a:solidFill>
            <a:schemeClr val="accent1"/>
          </a:solidFill>
          <a:ln>
            <a:noFill/>
          </a:ln>
        </p:spPr>
      </p:sp>
      <p:sp>
        <p:nvSpPr>
          <p:cNvPr id="8" name="íşlidè">
            <a:extLst>
              <a:ext uri="{FF2B5EF4-FFF2-40B4-BE49-F238E27FC236}">
                <a16:creationId xmlns:a16="http://schemas.microsoft.com/office/drawing/2014/main" id="{B77CEAB2-CDDD-472C-9801-BAE00B25026D}"/>
              </a:ext>
            </a:extLst>
          </p:cNvPr>
          <p:cNvSpPr txBox="1"/>
          <p:nvPr/>
        </p:nvSpPr>
        <p:spPr bwMode="auto">
          <a:xfrm>
            <a:off x="968305" y="2461786"/>
            <a:ext cx="4840357" cy="49083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zh-CN" sz="1600" dirty="0" smtClean="0"/>
              <a:t>对</a:t>
            </a:r>
            <a:r>
              <a:rPr lang="zh-CN" altLang="zh-CN" sz="1600" dirty="0"/>
              <a:t>这些数据使用泊松回归进行</a:t>
            </a:r>
            <a:r>
              <a:rPr lang="zh-CN" altLang="zh-CN" sz="1600" dirty="0" smtClean="0"/>
              <a:t>拟合</a:t>
            </a:r>
            <a:endParaRPr lang="en-US" altLang="zh-CN" sz="1600" b="1" dirty="0"/>
          </a:p>
        </p:txBody>
      </p:sp>
      <p:pic>
        <p:nvPicPr>
          <p:cNvPr id="13" name="图片 12"/>
          <p:cNvPicPr/>
          <p:nvPr/>
        </p:nvPicPr>
        <p:blipFill>
          <a:blip r:embed="rId2"/>
          <a:stretch>
            <a:fillRect/>
          </a:stretch>
        </p:blipFill>
        <p:spPr>
          <a:xfrm>
            <a:off x="1110581" y="2930574"/>
            <a:ext cx="3397930" cy="1454341"/>
          </a:xfrm>
          <a:prstGeom prst="rect">
            <a:avLst/>
          </a:prstGeom>
          <a:ln>
            <a:solidFill>
              <a:schemeClr val="tx1"/>
            </a:solidFill>
          </a:ln>
        </p:spPr>
      </p:pic>
      <p:pic>
        <p:nvPicPr>
          <p:cNvPr id="14" name="图片 13"/>
          <p:cNvPicPr/>
          <p:nvPr/>
        </p:nvPicPr>
        <p:blipFill>
          <a:blip r:embed="rId3"/>
          <a:stretch>
            <a:fillRect/>
          </a:stretch>
        </p:blipFill>
        <p:spPr>
          <a:xfrm>
            <a:off x="1140973" y="4860773"/>
            <a:ext cx="3397930" cy="249848"/>
          </a:xfrm>
          <a:prstGeom prst="rect">
            <a:avLst/>
          </a:prstGeom>
          <a:ln>
            <a:solidFill>
              <a:schemeClr val="tx1"/>
            </a:solidFill>
          </a:ln>
        </p:spPr>
      </p:pic>
      <p:sp>
        <p:nvSpPr>
          <p:cNvPr id="2" name="矩形 1"/>
          <p:cNvSpPr/>
          <p:nvPr/>
        </p:nvSpPr>
        <p:spPr>
          <a:xfrm>
            <a:off x="2255547" y="4406346"/>
            <a:ext cx="1005403" cy="338554"/>
          </a:xfrm>
          <a:prstGeom prst="rect">
            <a:avLst/>
          </a:prstGeom>
        </p:spPr>
        <p:txBody>
          <a:bodyPr wrap="none">
            <a:spAutoFit/>
          </a:bodyPr>
          <a:lstStyle/>
          <a:p>
            <a:r>
              <a:rPr lang="zh-CN" altLang="zh-CN" sz="1600" dirty="0">
                <a:latin typeface="+mn-ea"/>
                <a:cs typeface="Times New Roman" panose="02020603050405020304" pitchFamily="18" charset="0"/>
              </a:rPr>
              <a:t>泊松回归</a:t>
            </a:r>
            <a:endParaRPr lang="zh-CN" altLang="en-US" sz="1600" dirty="0">
              <a:latin typeface="+mn-ea"/>
            </a:endParaRPr>
          </a:p>
        </p:txBody>
      </p:sp>
      <p:sp>
        <p:nvSpPr>
          <p:cNvPr id="10" name="矩形 9"/>
          <p:cNvSpPr/>
          <p:nvPr/>
        </p:nvSpPr>
        <p:spPr>
          <a:xfrm>
            <a:off x="1939691" y="5139863"/>
            <a:ext cx="1620957" cy="338554"/>
          </a:xfrm>
          <a:prstGeom prst="rect">
            <a:avLst/>
          </a:prstGeom>
        </p:spPr>
        <p:txBody>
          <a:bodyPr wrap="none">
            <a:spAutoFit/>
          </a:bodyPr>
          <a:lstStyle/>
          <a:p>
            <a:r>
              <a:rPr lang="zh-CN" altLang="zh-CN" sz="1600" dirty="0">
                <a:latin typeface="+mn-ea"/>
                <a:cs typeface="Times New Roman" panose="02020603050405020304" pitchFamily="18" charset="0"/>
              </a:rPr>
              <a:t>回归参数指数化</a:t>
            </a:r>
            <a:endParaRPr lang="zh-CN" altLang="en-US" sz="1600" dirty="0">
              <a:latin typeface="+mn-ea"/>
            </a:endParaRPr>
          </a:p>
        </p:txBody>
      </p:sp>
      <p:sp>
        <p:nvSpPr>
          <p:cNvPr id="12" name="矩形 11"/>
          <p:cNvSpPr/>
          <p:nvPr/>
        </p:nvSpPr>
        <p:spPr>
          <a:xfrm>
            <a:off x="1044524" y="5552721"/>
            <a:ext cx="3720659" cy="1077218"/>
          </a:xfrm>
          <a:prstGeom prst="rect">
            <a:avLst/>
          </a:prstGeom>
        </p:spPr>
        <p:txBody>
          <a:bodyPr wrap="square">
            <a:spAutoFit/>
          </a:bodyPr>
          <a:lstStyle/>
          <a:p>
            <a:r>
              <a:rPr lang="zh-CN" altLang="en-US" sz="1600" dirty="0" smtClean="0">
                <a:latin typeface="+mn-ea"/>
                <a:cs typeface="Times New Roman" panose="02020603050405020304" pitchFamily="18" charset="0"/>
              </a:rPr>
              <a:t>注：</a:t>
            </a:r>
            <a:r>
              <a:rPr lang="en-US" altLang="zh-CN" sz="1600" dirty="0" err="1" smtClean="0">
                <a:latin typeface="+mn-ea"/>
              </a:rPr>
              <a:t>Trt</a:t>
            </a:r>
            <a:r>
              <a:rPr lang="zh-CN" altLang="zh-CN" sz="1600" dirty="0" smtClean="0">
                <a:latin typeface="+mn-ea"/>
                <a:cs typeface="Times New Roman" panose="02020603050405020304" pitchFamily="18" charset="0"/>
              </a:rPr>
              <a:t>这一字段的记录</a:t>
            </a:r>
            <a:r>
              <a:rPr lang="zh-CN" altLang="zh-CN" sz="1600" dirty="0">
                <a:latin typeface="+mn-ea"/>
                <a:cs typeface="Times New Roman" panose="02020603050405020304" pitchFamily="18" charset="0"/>
              </a:rPr>
              <a:t>是一个二分类变量，为</a:t>
            </a:r>
            <a:r>
              <a:rPr lang="en-US" altLang="zh-CN" sz="1600" dirty="0" smtClean="0">
                <a:latin typeface="+mn-ea"/>
              </a:rPr>
              <a:t>placebo</a:t>
            </a:r>
            <a:r>
              <a:rPr lang="zh-CN" altLang="zh-CN" sz="1600" dirty="0" smtClean="0">
                <a:latin typeface="+mn-ea"/>
                <a:cs typeface="Times New Roman" panose="02020603050405020304" pitchFamily="18" charset="0"/>
              </a:rPr>
              <a:t>（对照组）和</a:t>
            </a:r>
            <a:r>
              <a:rPr lang="en-US" altLang="zh-CN" sz="1600" dirty="0" err="1">
                <a:latin typeface="+mn-ea"/>
              </a:rPr>
              <a:t>progabide</a:t>
            </a:r>
            <a:r>
              <a:rPr lang="zh-CN" altLang="zh-CN" sz="1600" dirty="0" smtClean="0">
                <a:latin typeface="+mn-ea"/>
                <a:cs typeface="Times New Roman" panose="02020603050405020304" pitchFamily="18" charset="0"/>
              </a:rPr>
              <a:t>（实验组</a:t>
            </a:r>
            <a:r>
              <a:rPr lang="zh-CN" altLang="zh-CN" sz="1600" dirty="0">
                <a:latin typeface="+mn-ea"/>
                <a:cs typeface="Times New Roman" panose="02020603050405020304" pitchFamily="18" charset="0"/>
              </a:rPr>
              <a:t>）</a:t>
            </a:r>
            <a:r>
              <a:rPr lang="zh-CN" altLang="zh-CN" sz="1600" dirty="0" smtClean="0">
                <a:latin typeface="+mn-ea"/>
                <a:cs typeface="Times New Roman" panose="02020603050405020304" pitchFamily="18" charset="0"/>
              </a:rPr>
              <a:t>。进一步</a:t>
            </a:r>
            <a:r>
              <a:rPr lang="zh-CN" altLang="zh-CN" sz="1600" dirty="0">
                <a:latin typeface="+mn-ea"/>
                <a:cs typeface="Times New Roman" panose="02020603050405020304" pitchFamily="18" charset="0"/>
              </a:rPr>
              <a:t>证实，泊松回归</a:t>
            </a:r>
            <a:r>
              <a:rPr lang="zh-CN" altLang="zh-CN" sz="1600" dirty="0">
                <a:solidFill>
                  <a:schemeClr val="accent2"/>
                </a:solidFill>
                <a:latin typeface="+mn-ea"/>
                <a:cs typeface="Times New Roman" panose="02020603050405020304" pitchFamily="18" charset="0"/>
              </a:rPr>
              <a:t>对于自变量的分布没有要求</a:t>
            </a:r>
            <a:r>
              <a:rPr lang="zh-CN" altLang="zh-CN" sz="1600" dirty="0">
                <a:latin typeface="+mn-ea"/>
                <a:cs typeface="Times New Roman" panose="02020603050405020304" pitchFamily="18" charset="0"/>
              </a:rPr>
              <a:t>。</a:t>
            </a:r>
            <a:endParaRPr lang="zh-CN" altLang="en-US" sz="1600" dirty="0">
              <a:latin typeface="+mn-ea"/>
            </a:endParaRPr>
          </a:p>
        </p:txBody>
      </p:sp>
      <p:sp>
        <p:nvSpPr>
          <p:cNvPr id="18" name="矩形 17"/>
          <p:cNvSpPr/>
          <p:nvPr/>
        </p:nvSpPr>
        <p:spPr>
          <a:xfrm>
            <a:off x="5254579" y="2604778"/>
            <a:ext cx="5989683" cy="830997"/>
          </a:xfrm>
          <a:prstGeom prst="rect">
            <a:avLst/>
          </a:prstGeom>
        </p:spPr>
        <p:txBody>
          <a:bodyPr wrap="square">
            <a:spAutoFit/>
          </a:bodyPr>
          <a:lstStyle/>
          <a:p>
            <a:pPr marL="285750" indent="-285750">
              <a:buFont typeface="Arial" panose="020B0604020202020204" pitchFamily="34" charset="0"/>
              <a:buChar char="•"/>
            </a:pPr>
            <a:r>
              <a:rPr lang="zh-CN" altLang="zh-CN" sz="1600" dirty="0" smtClean="0">
                <a:latin typeface="+mn-ea"/>
                <a:cs typeface="Times New Roman" panose="02020603050405020304" pitchFamily="18" charset="0"/>
              </a:rPr>
              <a:t>治疗</a:t>
            </a:r>
            <a:r>
              <a:rPr lang="zh-CN" altLang="zh-CN" sz="1600" dirty="0">
                <a:latin typeface="+mn-ea"/>
                <a:cs typeface="Times New Roman" panose="02020603050405020304" pitchFamily="18" charset="0"/>
              </a:rPr>
              <a:t>条件（</a:t>
            </a:r>
            <a:r>
              <a:rPr lang="en-US" altLang="zh-CN" sz="1600" dirty="0" err="1">
                <a:latin typeface="+mn-ea"/>
              </a:rPr>
              <a:t>Trt</a:t>
            </a:r>
            <a:r>
              <a:rPr lang="zh-CN" altLang="zh-CN" sz="1600" dirty="0">
                <a:latin typeface="+mn-ea"/>
                <a:cs typeface="Times New Roman" panose="02020603050405020304" pitchFamily="18" charset="0"/>
              </a:rPr>
              <a:t>），年龄（</a:t>
            </a:r>
            <a:r>
              <a:rPr lang="en-US" altLang="zh-CN" sz="1600" dirty="0">
                <a:latin typeface="+mn-ea"/>
              </a:rPr>
              <a:t>Age</a:t>
            </a:r>
            <a:r>
              <a:rPr lang="zh-CN" altLang="zh-CN" sz="1600" dirty="0">
                <a:latin typeface="+mn-ea"/>
                <a:cs typeface="Times New Roman" panose="02020603050405020304" pitchFamily="18" charset="0"/>
              </a:rPr>
              <a:t>）和前八周内的基础癫痫发病数（</a:t>
            </a:r>
            <a:r>
              <a:rPr lang="en-US" altLang="zh-CN" sz="1600" dirty="0">
                <a:latin typeface="+mn-ea"/>
              </a:rPr>
              <a:t>Base</a:t>
            </a:r>
            <a:r>
              <a:rPr lang="zh-CN" altLang="zh-CN" sz="1600" dirty="0">
                <a:latin typeface="+mn-ea"/>
                <a:cs typeface="Times New Roman" panose="02020603050405020304" pitchFamily="18" charset="0"/>
              </a:rPr>
              <a:t>）三个自变量是显著影响治疗效果（用药八周内的癫痫发病数）的</a:t>
            </a:r>
            <a:r>
              <a:rPr lang="zh-CN" altLang="zh-CN" sz="1600" dirty="0" smtClean="0">
                <a:latin typeface="+mn-ea"/>
                <a:cs typeface="Times New Roman" panose="02020603050405020304" pitchFamily="18" charset="0"/>
              </a:rPr>
              <a:t>。</a:t>
            </a:r>
          </a:p>
        </p:txBody>
      </p:sp>
      <p:sp>
        <p:nvSpPr>
          <p:cNvPr id="19" name="矩形 18"/>
          <p:cNvSpPr/>
          <p:nvPr/>
        </p:nvSpPr>
        <p:spPr>
          <a:xfrm>
            <a:off x="6461492" y="4696068"/>
            <a:ext cx="1072730" cy="338554"/>
          </a:xfrm>
          <a:prstGeom prst="rect">
            <a:avLst/>
          </a:prstGeom>
        </p:spPr>
        <p:txBody>
          <a:bodyPr wrap="none">
            <a:spAutoFit/>
          </a:bodyPr>
          <a:lstStyle/>
          <a:p>
            <a:r>
              <a:rPr lang="zh-CN" altLang="zh-CN" sz="1600" dirty="0" smtClean="0">
                <a:latin typeface="+mn-ea"/>
                <a:cs typeface="Times New Roman" panose="02020603050405020304" pitchFamily="18" charset="0"/>
              </a:rPr>
              <a:t>年龄</a:t>
            </a:r>
            <a:r>
              <a:rPr lang="en-US" altLang="zh-CN" sz="1600" dirty="0" smtClean="0">
                <a:latin typeface="+mn-ea"/>
                <a:cs typeface="Times New Roman" panose="02020603050405020304" pitchFamily="18" charset="0"/>
              </a:rPr>
              <a:t>+</a:t>
            </a:r>
            <a:r>
              <a:rPr lang="en-US" altLang="zh-CN" sz="1600" dirty="0" smtClean="0">
                <a:latin typeface="+mn-ea"/>
              </a:rPr>
              <a:t>1</a:t>
            </a:r>
            <a:r>
              <a:rPr lang="zh-CN" altLang="zh-CN" sz="1600" dirty="0">
                <a:latin typeface="+mn-ea"/>
                <a:cs typeface="Times New Roman" panose="02020603050405020304" pitchFamily="18" charset="0"/>
              </a:rPr>
              <a:t>岁</a:t>
            </a:r>
            <a:endParaRPr lang="zh-CN" altLang="en-US" sz="1600" dirty="0">
              <a:latin typeface="+mn-ea"/>
            </a:endParaRPr>
          </a:p>
        </p:txBody>
      </p:sp>
      <p:sp>
        <p:nvSpPr>
          <p:cNvPr id="20" name="矩形 19"/>
          <p:cNvSpPr/>
          <p:nvPr/>
        </p:nvSpPr>
        <p:spPr>
          <a:xfrm>
            <a:off x="5256127" y="3558194"/>
            <a:ext cx="4429418" cy="461665"/>
          </a:xfrm>
          <a:prstGeom prst="rect">
            <a:avLst/>
          </a:prstGeom>
        </p:spPr>
        <p:txBody>
          <a:bodyPr wrap="none">
            <a:spAutoFit/>
          </a:bodyPr>
          <a:lstStyle/>
          <a:p>
            <a:pPr marL="285750" indent="-285750">
              <a:buFont typeface="Arial" panose="020B0604020202020204" pitchFamily="34" charset="0"/>
              <a:buChar char="•"/>
            </a:pPr>
            <a:r>
              <a:rPr lang="zh-CN" altLang="zh-CN" sz="1600" dirty="0" smtClean="0"/>
              <a:t>年龄</a:t>
            </a:r>
            <a:r>
              <a:rPr lang="en-US" altLang="zh-CN" sz="1600" dirty="0" smtClean="0"/>
              <a:t>+1</a:t>
            </a:r>
            <a:r>
              <a:rPr lang="zh-CN" altLang="zh-CN" sz="1600" dirty="0" smtClean="0"/>
              <a:t>岁</a:t>
            </a:r>
            <a:r>
              <a:rPr lang="zh-CN" altLang="en-US" sz="2400" dirty="0"/>
              <a:t>→</a:t>
            </a:r>
            <a:r>
              <a:rPr lang="zh-CN" altLang="zh-CN" sz="1600" dirty="0"/>
              <a:t>癫痫发病数的对数</a:t>
            </a:r>
            <a:r>
              <a:rPr lang="zh-CN" altLang="zh-CN" sz="1600" dirty="0" smtClean="0"/>
              <a:t>均值</a:t>
            </a:r>
            <a:r>
              <a:rPr lang="en-US" altLang="zh-CN" sz="1600" dirty="0" smtClean="0"/>
              <a:t>+0.0227</a:t>
            </a:r>
            <a:endParaRPr lang="en-US" altLang="zh-CN" sz="1600" dirty="0">
              <a:latin typeface="+mn-ea"/>
              <a:cs typeface="Times New Roman" panose="02020603050405020304" pitchFamily="18" charset="0"/>
            </a:endParaRPr>
          </a:p>
        </p:txBody>
      </p:sp>
      <p:sp>
        <p:nvSpPr>
          <p:cNvPr id="22" name="矩形 21"/>
          <p:cNvSpPr/>
          <p:nvPr/>
        </p:nvSpPr>
        <p:spPr>
          <a:xfrm>
            <a:off x="7437404" y="4621764"/>
            <a:ext cx="492443" cy="461665"/>
          </a:xfrm>
          <a:prstGeom prst="rect">
            <a:avLst/>
          </a:prstGeom>
        </p:spPr>
        <p:txBody>
          <a:bodyPr wrap="none">
            <a:spAutoFit/>
          </a:bodyPr>
          <a:lstStyle/>
          <a:p>
            <a:r>
              <a:rPr lang="zh-CN" altLang="en-US" sz="2400" dirty="0"/>
              <a:t>→</a:t>
            </a:r>
          </a:p>
        </p:txBody>
      </p:sp>
      <p:sp>
        <p:nvSpPr>
          <p:cNvPr id="24" name="矩形 23"/>
          <p:cNvSpPr/>
          <p:nvPr/>
        </p:nvSpPr>
        <p:spPr>
          <a:xfrm>
            <a:off x="7842430" y="4708330"/>
            <a:ext cx="2509020" cy="338554"/>
          </a:xfrm>
          <a:prstGeom prst="rect">
            <a:avLst/>
          </a:prstGeom>
        </p:spPr>
        <p:txBody>
          <a:bodyPr wrap="none">
            <a:spAutoFit/>
          </a:bodyPr>
          <a:lstStyle/>
          <a:p>
            <a:r>
              <a:rPr lang="zh-CN" altLang="zh-CN" sz="1600" dirty="0">
                <a:latin typeface="+mn-ea"/>
                <a:cs typeface="Times New Roman" panose="02020603050405020304" pitchFamily="18" charset="0"/>
              </a:rPr>
              <a:t>期望的癫痫发病</a:t>
            </a:r>
            <a:r>
              <a:rPr lang="zh-CN" altLang="zh-CN" sz="1600" dirty="0" smtClean="0">
                <a:latin typeface="+mn-ea"/>
                <a:cs typeface="Times New Roman" panose="02020603050405020304" pitchFamily="18" charset="0"/>
              </a:rPr>
              <a:t>数</a:t>
            </a:r>
            <a:r>
              <a:rPr lang="en-US" altLang="zh-CN" sz="1600" dirty="0">
                <a:latin typeface="+mn-ea"/>
                <a:cs typeface="Times New Roman" panose="02020603050405020304" pitchFamily="18" charset="0"/>
              </a:rPr>
              <a:t>×</a:t>
            </a:r>
            <a:r>
              <a:rPr lang="en-US" altLang="zh-CN" sz="1600" dirty="0" smtClean="0">
                <a:latin typeface="+mn-ea"/>
              </a:rPr>
              <a:t>1.023</a:t>
            </a:r>
            <a:endParaRPr lang="zh-CN" altLang="en-US" sz="1600" dirty="0">
              <a:latin typeface="+mn-ea"/>
            </a:endParaRPr>
          </a:p>
        </p:txBody>
      </p:sp>
      <p:sp>
        <p:nvSpPr>
          <p:cNvPr id="25" name="矩形 24"/>
          <p:cNvSpPr/>
          <p:nvPr/>
        </p:nvSpPr>
        <p:spPr>
          <a:xfrm>
            <a:off x="6468596" y="3942075"/>
            <a:ext cx="389850" cy="584775"/>
          </a:xfrm>
          <a:prstGeom prst="rect">
            <a:avLst/>
          </a:prstGeom>
        </p:spPr>
        <p:txBody>
          <a:bodyPr wrap="none">
            <a:spAutoFit/>
          </a:bodyPr>
          <a:lstStyle/>
          <a:p>
            <a:r>
              <a:rPr lang="zh-CN" altLang="en-US" sz="3200" dirty="0"/>
              <a:t>↓</a:t>
            </a:r>
          </a:p>
        </p:txBody>
      </p:sp>
      <p:sp>
        <p:nvSpPr>
          <p:cNvPr id="26" name="矩形 25"/>
          <p:cNvSpPr/>
          <p:nvPr/>
        </p:nvSpPr>
        <p:spPr>
          <a:xfrm>
            <a:off x="5523076" y="3657744"/>
            <a:ext cx="4162469" cy="36211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408553" y="4705818"/>
            <a:ext cx="800219" cy="338554"/>
          </a:xfrm>
          <a:prstGeom prst="rect">
            <a:avLst/>
          </a:prstGeom>
        </p:spPr>
        <p:txBody>
          <a:bodyPr wrap="none">
            <a:spAutoFit/>
          </a:bodyPr>
          <a:lstStyle/>
          <a:p>
            <a:r>
              <a:rPr lang="zh-CN" altLang="en-US" sz="1600" dirty="0" smtClean="0"/>
              <a:t>无药物</a:t>
            </a:r>
            <a:endParaRPr lang="zh-CN" altLang="en-US" sz="1600" dirty="0"/>
          </a:p>
        </p:txBody>
      </p:sp>
      <p:sp>
        <p:nvSpPr>
          <p:cNvPr id="28" name="矩形 27"/>
          <p:cNvSpPr/>
          <p:nvPr/>
        </p:nvSpPr>
        <p:spPr>
          <a:xfrm>
            <a:off x="5408553" y="5142102"/>
            <a:ext cx="800219" cy="338554"/>
          </a:xfrm>
          <a:prstGeom prst="rect">
            <a:avLst/>
          </a:prstGeom>
        </p:spPr>
        <p:txBody>
          <a:bodyPr wrap="none">
            <a:spAutoFit/>
          </a:bodyPr>
          <a:lstStyle/>
          <a:p>
            <a:r>
              <a:rPr lang="zh-CN" altLang="en-US" sz="1600" dirty="0" smtClean="0"/>
              <a:t>有药物</a:t>
            </a:r>
            <a:endParaRPr lang="zh-CN" altLang="en-US" sz="1600" dirty="0"/>
          </a:p>
        </p:txBody>
      </p:sp>
      <p:sp>
        <p:nvSpPr>
          <p:cNvPr id="29" name="矩形 28"/>
          <p:cNvSpPr/>
          <p:nvPr/>
        </p:nvSpPr>
        <p:spPr>
          <a:xfrm>
            <a:off x="6461492" y="5160617"/>
            <a:ext cx="1072730" cy="338554"/>
          </a:xfrm>
          <a:prstGeom prst="rect">
            <a:avLst/>
          </a:prstGeom>
        </p:spPr>
        <p:txBody>
          <a:bodyPr wrap="none">
            <a:spAutoFit/>
          </a:bodyPr>
          <a:lstStyle/>
          <a:p>
            <a:r>
              <a:rPr lang="zh-CN" altLang="zh-CN" sz="1600" dirty="0" smtClean="0">
                <a:latin typeface="+mn-ea"/>
                <a:cs typeface="Times New Roman" panose="02020603050405020304" pitchFamily="18" charset="0"/>
              </a:rPr>
              <a:t>年龄</a:t>
            </a:r>
            <a:r>
              <a:rPr lang="en-US" altLang="zh-CN" sz="1600" dirty="0" smtClean="0">
                <a:latin typeface="+mn-ea"/>
                <a:cs typeface="Times New Roman" panose="02020603050405020304" pitchFamily="18" charset="0"/>
              </a:rPr>
              <a:t>+</a:t>
            </a:r>
            <a:r>
              <a:rPr lang="en-US" altLang="zh-CN" sz="1600" dirty="0" smtClean="0">
                <a:latin typeface="+mn-ea"/>
              </a:rPr>
              <a:t>1</a:t>
            </a:r>
            <a:r>
              <a:rPr lang="zh-CN" altLang="zh-CN" sz="1600" dirty="0">
                <a:latin typeface="+mn-ea"/>
                <a:cs typeface="Times New Roman" panose="02020603050405020304" pitchFamily="18" charset="0"/>
              </a:rPr>
              <a:t>岁</a:t>
            </a:r>
            <a:endParaRPr lang="zh-CN" altLang="en-US" sz="1600" dirty="0">
              <a:latin typeface="+mn-ea"/>
            </a:endParaRPr>
          </a:p>
        </p:txBody>
      </p:sp>
      <p:sp>
        <p:nvSpPr>
          <p:cNvPr id="30" name="矩形 29"/>
          <p:cNvSpPr/>
          <p:nvPr/>
        </p:nvSpPr>
        <p:spPr>
          <a:xfrm>
            <a:off x="7437404" y="5086313"/>
            <a:ext cx="492443" cy="461665"/>
          </a:xfrm>
          <a:prstGeom prst="rect">
            <a:avLst/>
          </a:prstGeom>
        </p:spPr>
        <p:txBody>
          <a:bodyPr wrap="none">
            <a:spAutoFit/>
          </a:bodyPr>
          <a:lstStyle/>
          <a:p>
            <a:r>
              <a:rPr lang="zh-CN" altLang="en-US" sz="2400" dirty="0"/>
              <a:t>→</a:t>
            </a:r>
          </a:p>
        </p:txBody>
      </p:sp>
      <p:sp>
        <p:nvSpPr>
          <p:cNvPr id="31" name="矩形 30"/>
          <p:cNvSpPr/>
          <p:nvPr/>
        </p:nvSpPr>
        <p:spPr>
          <a:xfrm>
            <a:off x="7842430" y="5172879"/>
            <a:ext cx="2449710" cy="338554"/>
          </a:xfrm>
          <a:prstGeom prst="rect">
            <a:avLst/>
          </a:prstGeom>
        </p:spPr>
        <p:txBody>
          <a:bodyPr wrap="none">
            <a:spAutoFit/>
          </a:bodyPr>
          <a:lstStyle/>
          <a:p>
            <a:r>
              <a:rPr lang="zh-CN" altLang="zh-CN" sz="1600" dirty="0">
                <a:latin typeface="+mn-ea"/>
                <a:cs typeface="Times New Roman" panose="02020603050405020304" pitchFamily="18" charset="0"/>
              </a:rPr>
              <a:t>期望的癫痫发病</a:t>
            </a:r>
            <a:r>
              <a:rPr lang="zh-CN" altLang="zh-CN" sz="1600" dirty="0" smtClean="0">
                <a:latin typeface="+mn-ea"/>
                <a:cs typeface="Times New Roman" panose="02020603050405020304" pitchFamily="18" charset="0"/>
              </a:rPr>
              <a:t>数</a:t>
            </a:r>
            <a:r>
              <a:rPr lang="en-US" altLang="zh-CN" sz="1600" dirty="0" smtClean="0">
                <a:latin typeface="+mn-ea"/>
                <a:cs typeface="Times New Roman" panose="02020603050405020304" pitchFamily="18" charset="0"/>
              </a:rPr>
              <a:t>×</a:t>
            </a:r>
            <a:r>
              <a:rPr lang="en-US" altLang="zh-CN" sz="1600" dirty="0">
                <a:latin typeface="+mn-ea"/>
              </a:rPr>
              <a:t> </a:t>
            </a:r>
            <a:r>
              <a:rPr lang="en-US" altLang="zh-CN" sz="1600" dirty="0" smtClean="0">
                <a:latin typeface="+mn-ea"/>
              </a:rPr>
              <a:t>0.86</a:t>
            </a:r>
            <a:endParaRPr lang="zh-CN" altLang="en-US" sz="1600" dirty="0">
              <a:latin typeface="+mn-ea"/>
            </a:endParaRPr>
          </a:p>
        </p:txBody>
      </p:sp>
      <p:sp>
        <p:nvSpPr>
          <p:cNvPr id="32" name="矩形 31"/>
          <p:cNvSpPr/>
          <p:nvPr/>
        </p:nvSpPr>
        <p:spPr>
          <a:xfrm>
            <a:off x="5408553" y="5606651"/>
            <a:ext cx="5512732" cy="584775"/>
          </a:xfrm>
          <a:prstGeom prst="rect">
            <a:avLst/>
          </a:prstGeom>
        </p:spPr>
        <p:txBody>
          <a:bodyPr wrap="square">
            <a:spAutoFit/>
          </a:bodyPr>
          <a:lstStyle/>
          <a:p>
            <a:r>
              <a:rPr lang="zh-CN" altLang="zh-CN" sz="1600" dirty="0">
                <a:latin typeface="+mn-ea"/>
                <a:cs typeface="Times New Roman" panose="02020603050405020304" pitchFamily="18" charset="0"/>
              </a:rPr>
              <a:t>在其他条件不变的情况下，实验组相对于对照的发病数降低了</a:t>
            </a:r>
            <a:r>
              <a:rPr lang="en-US" altLang="zh-CN" sz="1600" dirty="0">
                <a:latin typeface="+mn-ea"/>
              </a:rPr>
              <a:t>14%</a:t>
            </a:r>
            <a:r>
              <a:rPr lang="zh-CN" altLang="zh-CN" sz="1600" dirty="0" smtClean="0">
                <a:latin typeface="+mn-ea"/>
                <a:cs typeface="Times New Roman" panose="02020603050405020304" pitchFamily="18" charset="0"/>
              </a:rPr>
              <a:t>，药物</a:t>
            </a:r>
            <a:r>
              <a:rPr lang="zh-CN" altLang="zh-CN" sz="1600" dirty="0">
                <a:latin typeface="+mn-ea"/>
                <a:cs typeface="Times New Roman" panose="02020603050405020304" pitchFamily="18" charset="0"/>
              </a:rPr>
              <a:t>对于降低癫痫的发病次数有显著</a:t>
            </a:r>
            <a:r>
              <a:rPr lang="zh-CN" altLang="zh-CN" sz="1600" dirty="0" smtClean="0">
                <a:latin typeface="+mn-ea"/>
                <a:cs typeface="Times New Roman" panose="02020603050405020304" pitchFamily="18" charset="0"/>
              </a:rPr>
              <a:t>效果</a:t>
            </a:r>
            <a:r>
              <a:rPr lang="zh-CN" altLang="en-US" sz="1600" dirty="0" smtClean="0">
                <a:latin typeface="+mn-ea"/>
                <a:cs typeface="Times New Roman" panose="02020603050405020304" pitchFamily="18" charset="0"/>
              </a:rPr>
              <a:t>。</a:t>
            </a:r>
            <a:endParaRPr lang="zh-CN" altLang="en-US" sz="1600" dirty="0">
              <a:latin typeface="+mn-ea"/>
            </a:endParaRPr>
          </a:p>
        </p:txBody>
      </p:sp>
      <p:sp>
        <p:nvSpPr>
          <p:cNvPr id="33" name="矩形 32"/>
          <p:cNvSpPr/>
          <p:nvPr/>
        </p:nvSpPr>
        <p:spPr>
          <a:xfrm>
            <a:off x="5254579" y="4621764"/>
            <a:ext cx="5769736" cy="171330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6857872" y="4107833"/>
            <a:ext cx="1415772" cy="338554"/>
          </a:xfrm>
          <a:prstGeom prst="rect">
            <a:avLst/>
          </a:prstGeom>
        </p:spPr>
        <p:txBody>
          <a:bodyPr wrap="none">
            <a:spAutoFit/>
          </a:bodyPr>
          <a:lstStyle/>
          <a:p>
            <a:r>
              <a:rPr lang="zh-CN" altLang="zh-CN" sz="1600" dirty="0">
                <a:latin typeface="+mn-ea"/>
                <a:cs typeface="Times New Roman" panose="02020603050405020304" pitchFamily="18" charset="0"/>
              </a:rPr>
              <a:t>将参数指数化</a:t>
            </a:r>
            <a:endParaRPr lang="zh-CN" altLang="en-US" sz="1600" dirty="0">
              <a:latin typeface="+mn-ea"/>
            </a:endParaRPr>
          </a:p>
        </p:txBody>
      </p:sp>
      <p:sp>
        <p:nvSpPr>
          <p:cNvPr id="35" name="标题 1"/>
          <p:cNvSpPr txBox="1">
            <a:spLocks/>
          </p:cNvSpPr>
          <p:nvPr/>
        </p:nvSpPr>
        <p:spPr>
          <a:xfrm>
            <a:off x="163773" y="13648"/>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广义线性模型</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221135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362857" y="2902857"/>
            <a:ext cx="12917714" cy="4688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ï$1íḑe"/>
          <p:cNvSpPr txBox="1"/>
          <p:nvPr/>
        </p:nvSpPr>
        <p:spPr>
          <a:xfrm>
            <a:off x="2548410" y="3682116"/>
            <a:ext cx="3292492" cy="903283"/>
          </a:xfrm>
          <a:prstGeom prst="rect">
            <a:avLst/>
          </a:prstGeom>
        </p:spPr>
        <p:txBody>
          <a:bodyPr wrap="square" lIns="90000" tIns="46800" rIns="90000" bIns="46800" anchor="ctr" anchorCtr="0">
            <a:noAutofit/>
          </a:bodyPr>
          <a:lstStyle/>
          <a:p>
            <a:pPr>
              <a:lnSpc>
                <a:spcPct val="150000"/>
              </a:lnSpc>
            </a:pPr>
            <a:r>
              <a:rPr lang="zh-CN" altLang="zh-CN" dirty="0">
                <a:solidFill>
                  <a:schemeClr val="bg1"/>
                </a:solidFill>
              </a:rPr>
              <a:t>能够捕捉分布的尾部特征</a:t>
            </a:r>
            <a:r>
              <a:rPr lang="zh-CN" altLang="zh-CN" dirty="0" smtClean="0">
                <a:solidFill>
                  <a:schemeClr val="bg1"/>
                </a:solidFill>
              </a:rPr>
              <a:t>，更加</a:t>
            </a:r>
            <a:r>
              <a:rPr lang="zh-CN" altLang="zh-CN" dirty="0">
                <a:solidFill>
                  <a:schemeClr val="bg1"/>
                </a:solidFill>
              </a:rPr>
              <a:t>全面的刻画分布的</a:t>
            </a:r>
            <a:r>
              <a:rPr lang="zh-CN" altLang="zh-CN" dirty="0" smtClean="0">
                <a:solidFill>
                  <a:schemeClr val="bg1"/>
                </a:solidFill>
              </a:rPr>
              <a:t>特征</a:t>
            </a:r>
            <a:r>
              <a:rPr lang="zh-CN" altLang="en-US" dirty="0" smtClean="0">
                <a:solidFill>
                  <a:schemeClr val="bg1"/>
                </a:solidFill>
              </a:rPr>
              <a:t>。</a:t>
            </a:r>
            <a:endParaRPr lang="en-US" altLang="zh-CN" dirty="0">
              <a:solidFill>
                <a:schemeClr val="bg1"/>
              </a:solidFill>
            </a:endParaRPr>
          </a:p>
        </p:txBody>
      </p:sp>
      <p:sp>
        <p:nvSpPr>
          <p:cNvPr id="19" name="íşḻíďè"/>
          <p:cNvSpPr/>
          <p:nvPr/>
        </p:nvSpPr>
        <p:spPr bwMode="auto">
          <a:xfrm>
            <a:off x="1928781" y="3779727"/>
            <a:ext cx="442349" cy="442349"/>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headEnd/>
            <a:tailEnd/>
          </a:ln>
        </p:spPr>
        <p:txBody>
          <a:bodyPr anchor="ctr"/>
          <a:lstStyle/>
          <a:p>
            <a:pPr algn="ctr"/>
            <a:endParaRPr/>
          </a:p>
        </p:txBody>
      </p:sp>
      <p:sp>
        <p:nvSpPr>
          <p:cNvPr id="21" name="išlide"/>
          <p:cNvSpPr txBox="1"/>
          <p:nvPr/>
        </p:nvSpPr>
        <p:spPr>
          <a:xfrm>
            <a:off x="2548410" y="4927065"/>
            <a:ext cx="3198760" cy="1279549"/>
          </a:xfrm>
          <a:prstGeom prst="rect">
            <a:avLst/>
          </a:prstGeom>
        </p:spPr>
        <p:txBody>
          <a:bodyPr wrap="square" lIns="90000" tIns="46800" rIns="90000" bIns="46800" anchor="ctr" anchorCtr="0">
            <a:noAutofit/>
          </a:bodyPr>
          <a:lstStyle/>
          <a:p>
            <a:pPr>
              <a:lnSpc>
                <a:spcPct val="150000"/>
              </a:lnSpc>
            </a:pPr>
            <a:r>
              <a:rPr lang="zh-CN" altLang="zh-CN" dirty="0">
                <a:solidFill>
                  <a:schemeClr val="bg1"/>
                </a:solidFill>
              </a:rPr>
              <a:t>对误差项并不要求很强的假设条件，能够更加全面的描述因变量条件分布的</a:t>
            </a:r>
            <a:r>
              <a:rPr lang="zh-CN" altLang="zh-CN" dirty="0" smtClean="0">
                <a:solidFill>
                  <a:schemeClr val="bg1"/>
                </a:solidFill>
              </a:rPr>
              <a:t>全貌</a:t>
            </a:r>
            <a:r>
              <a:rPr lang="en-US" altLang="zh-CN" dirty="0">
                <a:solidFill>
                  <a:schemeClr val="bg1"/>
                </a:solidFill>
              </a:rPr>
              <a:t>.</a:t>
            </a:r>
          </a:p>
        </p:txBody>
      </p:sp>
      <p:sp>
        <p:nvSpPr>
          <p:cNvPr id="22" name="î$liḍe"/>
          <p:cNvSpPr/>
          <p:nvPr/>
        </p:nvSpPr>
        <p:spPr bwMode="auto">
          <a:xfrm>
            <a:off x="1928781" y="4939960"/>
            <a:ext cx="442349" cy="442349"/>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headEnd/>
            <a:tailEnd/>
          </a:ln>
        </p:spPr>
        <p:txBody>
          <a:bodyPr anchor="ctr"/>
          <a:lstStyle/>
          <a:p>
            <a:pPr algn="ctr"/>
            <a:endParaRPr/>
          </a:p>
        </p:txBody>
      </p:sp>
      <p:sp>
        <p:nvSpPr>
          <p:cNvPr id="24" name="işľîdê"/>
          <p:cNvSpPr txBox="1"/>
          <p:nvPr/>
        </p:nvSpPr>
        <p:spPr>
          <a:xfrm>
            <a:off x="7535839" y="3846515"/>
            <a:ext cx="3292493" cy="574484"/>
          </a:xfrm>
          <a:prstGeom prst="rect">
            <a:avLst/>
          </a:prstGeom>
        </p:spPr>
        <p:txBody>
          <a:bodyPr wrap="square" lIns="90000" tIns="46800" rIns="90000" bIns="46800" anchor="ctr" anchorCtr="0">
            <a:noAutofit/>
          </a:bodyPr>
          <a:lstStyle/>
          <a:p>
            <a:pPr>
              <a:lnSpc>
                <a:spcPct val="150000"/>
              </a:lnSpc>
            </a:pPr>
            <a:r>
              <a:rPr lang="zh-CN" altLang="zh-CN" dirty="0">
                <a:solidFill>
                  <a:schemeClr val="bg1"/>
                </a:solidFill>
              </a:rPr>
              <a:t>得到设定个数的分位数函数</a:t>
            </a:r>
            <a:r>
              <a:rPr lang="zh-CN" altLang="zh-CN" dirty="0" smtClean="0">
                <a:solidFill>
                  <a:schemeClr val="bg1"/>
                </a:solidFill>
              </a:rPr>
              <a:t>，</a:t>
            </a:r>
            <a:r>
              <a:rPr lang="zh-CN" altLang="zh-CN" dirty="0">
                <a:solidFill>
                  <a:schemeClr val="bg1"/>
                </a:solidFill>
              </a:rPr>
              <a:t>能</a:t>
            </a:r>
            <a:r>
              <a:rPr lang="zh-CN" altLang="zh-CN" dirty="0" smtClean="0">
                <a:solidFill>
                  <a:schemeClr val="bg1"/>
                </a:solidFill>
              </a:rPr>
              <a:t>挖掘</a:t>
            </a:r>
            <a:r>
              <a:rPr lang="zh-CN" altLang="zh-CN" dirty="0">
                <a:solidFill>
                  <a:schemeClr val="bg1"/>
                </a:solidFill>
              </a:rPr>
              <a:t>更加丰富</a:t>
            </a:r>
            <a:r>
              <a:rPr lang="zh-CN" altLang="zh-CN" dirty="0" smtClean="0">
                <a:solidFill>
                  <a:schemeClr val="bg1"/>
                </a:solidFill>
              </a:rPr>
              <a:t>的信息。</a:t>
            </a:r>
            <a:r>
              <a:rPr lang="en-US" altLang="zh-CN" dirty="0" smtClean="0">
                <a:solidFill>
                  <a:schemeClr val="bg1"/>
                </a:solidFill>
              </a:rPr>
              <a:t>.</a:t>
            </a:r>
            <a:endParaRPr lang="en-US" altLang="zh-CN" dirty="0">
              <a:solidFill>
                <a:schemeClr val="bg1"/>
              </a:solidFill>
            </a:endParaRPr>
          </a:p>
        </p:txBody>
      </p:sp>
      <p:sp>
        <p:nvSpPr>
          <p:cNvPr id="25" name="îṣḻíḓè"/>
          <p:cNvSpPr/>
          <p:nvPr/>
        </p:nvSpPr>
        <p:spPr bwMode="auto">
          <a:xfrm>
            <a:off x="6860999" y="3766833"/>
            <a:ext cx="442349" cy="442349"/>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headEnd/>
            <a:tailEnd/>
          </a:ln>
        </p:spPr>
        <p:txBody>
          <a:bodyPr anchor="ctr"/>
          <a:lstStyle/>
          <a:p>
            <a:pPr algn="ctr"/>
            <a:endParaRPr/>
          </a:p>
        </p:txBody>
      </p:sp>
      <p:sp>
        <p:nvSpPr>
          <p:cNvPr id="27" name="iŝliḓè"/>
          <p:cNvSpPr txBox="1"/>
          <p:nvPr/>
        </p:nvSpPr>
        <p:spPr>
          <a:xfrm>
            <a:off x="7566685" y="4994864"/>
            <a:ext cx="3292493" cy="1150219"/>
          </a:xfrm>
          <a:prstGeom prst="rect">
            <a:avLst/>
          </a:prstGeom>
        </p:spPr>
        <p:txBody>
          <a:bodyPr wrap="square" lIns="90000" tIns="46800" rIns="90000" bIns="46800" anchor="ctr" anchorCtr="0">
            <a:noAutofit/>
          </a:bodyPr>
          <a:lstStyle/>
          <a:p>
            <a:pPr>
              <a:lnSpc>
                <a:spcPct val="150000"/>
              </a:lnSpc>
            </a:pPr>
            <a:r>
              <a:rPr lang="zh-CN" altLang="zh-CN" dirty="0" smtClean="0">
                <a:solidFill>
                  <a:schemeClr val="bg1"/>
                </a:solidFill>
              </a:rPr>
              <a:t>解释</a:t>
            </a:r>
            <a:r>
              <a:rPr lang="zh-CN" altLang="zh-CN" dirty="0">
                <a:solidFill>
                  <a:schemeClr val="bg1"/>
                </a:solidFill>
              </a:rPr>
              <a:t>变量对不同水平因变量的影响</a:t>
            </a:r>
            <a:r>
              <a:rPr lang="zh-CN" altLang="zh-CN" dirty="0" smtClean="0">
                <a:solidFill>
                  <a:schemeClr val="bg1"/>
                </a:solidFill>
              </a:rPr>
              <a:t>不同</a:t>
            </a:r>
            <a:r>
              <a:rPr lang="zh-CN" altLang="en-US" dirty="0" smtClean="0">
                <a:solidFill>
                  <a:schemeClr val="bg1"/>
                </a:solidFill>
              </a:rPr>
              <a:t>，</a:t>
            </a:r>
            <a:r>
              <a:rPr lang="zh-CN" altLang="zh-CN" dirty="0" smtClean="0">
                <a:solidFill>
                  <a:schemeClr val="bg1"/>
                </a:solidFill>
              </a:rPr>
              <a:t>且估计</a:t>
            </a:r>
            <a:r>
              <a:rPr lang="zh-CN" altLang="zh-CN" dirty="0">
                <a:solidFill>
                  <a:schemeClr val="bg1"/>
                </a:solidFill>
              </a:rPr>
              <a:t>结果对离群值则表现的更加稳健</a:t>
            </a:r>
            <a:r>
              <a:rPr lang="zh-CN" altLang="en-US" dirty="0" smtClean="0">
                <a:solidFill>
                  <a:schemeClr val="bg1"/>
                </a:solidFill>
              </a:rPr>
              <a:t>。</a:t>
            </a:r>
            <a:endParaRPr lang="en-US" altLang="zh-CN" dirty="0">
              <a:solidFill>
                <a:schemeClr val="bg1"/>
              </a:solidFill>
            </a:endParaRPr>
          </a:p>
        </p:txBody>
      </p:sp>
      <p:sp>
        <p:nvSpPr>
          <p:cNvPr id="28" name="îśļîḋé"/>
          <p:cNvSpPr/>
          <p:nvPr/>
        </p:nvSpPr>
        <p:spPr bwMode="auto">
          <a:xfrm>
            <a:off x="6860999" y="4927065"/>
            <a:ext cx="442349" cy="442349"/>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anchor="ctr"/>
          <a:lstStyle/>
          <a:p>
            <a:pPr algn="ctr"/>
            <a:endParaRPr/>
          </a:p>
        </p:txBody>
      </p:sp>
      <p:sp>
        <p:nvSpPr>
          <p:cNvPr id="51" name="矩形 50">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50" name="标题 1"/>
          <p:cNvSpPr txBox="1">
            <a:spLocks/>
          </p:cNvSpPr>
          <p:nvPr/>
        </p:nvSpPr>
        <p:spPr>
          <a:xfrm>
            <a:off x="4625315" y="224448"/>
            <a:ext cx="294137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分位数回归</a:t>
            </a:r>
            <a:endParaRPr lang="zh-CN" altLang="en-US" sz="2400" dirty="0">
              <a:latin typeface="微软雅黑" panose="020B0503020204020204" pitchFamily="34" charset="-122"/>
              <a:ea typeface="微软雅黑" panose="020B0503020204020204" pitchFamily="34" charset="-122"/>
            </a:endParaRPr>
          </a:p>
        </p:txBody>
      </p:sp>
      <p:sp>
        <p:nvSpPr>
          <p:cNvPr id="52" name="iṣlíḑè"/>
          <p:cNvSpPr txBox="1"/>
          <p:nvPr/>
        </p:nvSpPr>
        <p:spPr bwMode="auto">
          <a:xfrm>
            <a:off x="1928782" y="1342800"/>
            <a:ext cx="300592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en-US" altLang="zh-CN" sz="2000" b="1" dirty="0" smtClean="0">
                <a:latin typeface="+mn-ea"/>
              </a:rPr>
              <a:t>01.</a:t>
            </a:r>
            <a:r>
              <a:rPr lang="zh-CN" altLang="en-US" sz="2000" b="1" dirty="0" smtClean="0">
                <a:latin typeface="+mn-ea"/>
              </a:rPr>
              <a:t>定义</a:t>
            </a:r>
            <a:endParaRPr lang="en-US" altLang="zh-CN" sz="2000" b="1" dirty="0">
              <a:latin typeface="+mn-ea"/>
            </a:endParaRPr>
          </a:p>
        </p:txBody>
      </p:sp>
      <p:sp>
        <p:nvSpPr>
          <p:cNvPr id="53" name="iṩľíḓé">
            <a:extLst>
              <a:ext uri="{FF2B5EF4-FFF2-40B4-BE49-F238E27FC236}">
                <a16:creationId xmlns:a16="http://schemas.microsoft.com/office/drawing/2014/main" id="{FC178AFD-9D9E-4266-BD7D-7B8FA1E65DCA}"/>
              </a:ext>
            </a:extLst>
          </p:cNvPr>
          <p:cNvSpPr/>
          <p:nvPr/>
        </p:nvSpPr>
        <p:spPr bwMode="auto">
          <a:xfrm>
            <a:off x="1928781" y="1889332"/>
            <a:ext cx="8680551" cy="161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40000"/>
              </a:lnSpc>
            </a:pPr>
            <a:r>
              <a:rPr lang="zh-CN" altLang="zh-CN" dirty="0"/>
              <a:t>利用解释变量的多个分位数（例如四分位、十分位、百分位等）来得到因变量的条件分布相对应的分位数</a:t>
            </a:r>
            <a:r>
              <a:rPr lang="zh-CN" altLang="zh-CN" dirty="0" smtClean="0"/>
              <a:t>方程</a:t>
            </a:r>
            <a:r>
              <a:rPr lang="zh-CN" altLang="en-US" dirty="0" smtClean="0"/>
              <a:t>。</a:t>
            </a:r>
            <a:endParaRPr lang="en-US" altLang="zh-CN" dirty="0"/>
          </a:p>
        </p:txBody>
      </p:sp>
      <p:sp>
        <p:nvSpPr>
          <p:cNvPr id="54" name="iṣlíḑè"/>
          <p:cNvSpPr txBox="1"/>
          <p:nvPr/>
        </p:nvSpPr>
        <p:spPr bwMode="auto">
          <a:xfrm>
            <a:off x="1928782" y="3065860"/>
            <a:ext cx="300592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en-US" altLang="zh-CN" sz="2000" b="1" dirty="0" smtClean="0">
                <a:solidFill>
                  <a:schemeClr val="bg1"/>
                </a:solidFill>
                <a:latin typeface="+mn-ea"/>
              </a:rPr>
              <a:t>02.</a:t>
            </a:r>
            <a:r>
              <a:rPr lang="zh-CN" altLang="en-US" sz="2000" b="1" dirty="0" smtClean="0">
                <a:solidFill>
                  <a:schemeClr val="bg1"/>
                </a:solidFill>
                <a:latin typeface="+mn-ea"/>
              </a:rPr>
              <a:t>特点</a:t>
            </a:r>
            <a:endParaRPr lang="en-US" altLang="zh-CN" sz="2000" b="1" dirty="0">
              <a:solidFill>
                <a:schemeClr val="bg1"/>
              </a:solidFill>
              <a:latin typeface="+mn-ea"/>
            </a:endParaRPr>
          </a:p>
        </p:txBody>
      </p:sp>
      <p:sp>
        <p:nvSpPr>
          <p:cNvPr id="16" name="标题 1"/>
          <p:cNvSpPr txBox="1">
            <a:spLocks/>
          </p:cNvSpPr>
          <p:nvPr/>
        </p:nvSpPr>
        <p:spPr>
          <a:xfrm>
            <a:off x="163773" y="13648"/>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分位数回归</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12451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íṣḷïḍê">
            <a:extLst>
              <a:ext uri="{FF2B5EF4-FFF2-40B4-BE49-F238E27FC236}">
                <a16:creationId xmlns:a16="http://schemas.microsoft.com/office/drawing/2014/main" id="{F21ECDEF-360B-48FF-AABF-8F2AA209C6A1}"/>
              </a:ext>
            </a:extLst>
          </p:cNvPr>
          <p:cNvSpPr txBox="1"/>
          <p:nvPr/>
        </p:nvSpPr>
        <p:spPr>
          <a:xfrm>
            <a:off x="1786366" y="1926423"/>
            <a:ext cx="5381791" cy="1249351"/>
          </a:xfrm>
          <a:prstGeom prst="rect">
            <a:avLst/>
          </a:prstGeom>
          <a:noFill/>
        </p:spPr>
        <p:txBody>
          <a:bodyPr wrap="square" lIns="91440" tIns="45720" rIns="91440" bIns="45720" rtlCol="0">
            <a:normAutofit/>
          </a:bodyPr>
          <a:lstStyle/>
          <a:p>
            <a:r>
              <a:rPr lang="zh-CN" altLang="en-US" sz="1600" dirty="0" smtClean="0"/>
              <a:t>假设</a:t>
            </a:r>
            <a:r>
              <a:rPr lang="zh-CN" altLang="zh-CN" sz="1600" dirty="0" smtClean="0"/>
              <a:t>条件分布</a:t>
            </a:r>
            <a:r>
              <a:rPr lang="en-US" altLang="zh-CN" sz="1600" dirty="0" err="1"/>
              <a:t>y|</a:t>
            </a:r>
            <a:r>
              <a:rPr lang="en-US" altLang="zh-CN" sz="1600" i="1" dirty="0" err="1"/>
              <a:t>x</a:t>
            </a:r>
            <a:r>
              <a:rPr lang="zh-CN" altLang="zh-CN" sz="1600" dirty="0"/>
              <a:t>的累积</a:t>
            </a:r>
            <a:r>
              <a:rPr lang="zh-CN" altLang="zh-CN" sz="1600" dirty="0" smtClean="0"/>
              <a:t>分布函数</a:t>
            </a:r>
            <a:r>
              <a:rPr lang="zh-CN" altLang="en-US" sz="1600" dirty="0" smtClean="0"/>
              <a:t>严格单调递增，</a:t>
            </a:r>
            <a:r>
              <a:rPr lang="zh-CN" altLang="zh-CN" sz="1600" dirty="0"/>
              <a:t>总体条件</a:t>
            </a:r>
            <a:r>
              <a:rPr lang="en-US" altLang="zh-CN" sz="1600" i="1" dirty="0"/>
              <a:t>τ</a:t>
            </a:r>
            <a:r>
              <a:rPr lang="zh-CN" altLang="zh-CN" sz="1600" dirty="0"/>
              <a:t>分位数依赖于</a:t>
            </a:r>
            <a:r>
              <a:rPr lang="en-US" altLang="zh-CN" sz="1600" dirty="0"/>
              <a:t>x</a:t>
            </a:r>
            <a:r>
              <a:rPr lang="zh-CN" altLang="zh-CN" sz="1600" dirty="0"/>
              <a:t>记</a:t>
            </a:r>
            <a:r>
              <a:rPr lang="zh-CN" altLang="zh-CN" sz="1600" dirty="0" smtClean="0"/>
              <a:t>做</a:t>
            </a:r>
            <a:r>
              <a:rPr lang="en-US" altLang="zh-CN" sz="1600" dirty="0" smtClean="0"/>
              <a:t>           ,</a:t>
            </a:r>
            <a:r>
              <a:rPr lang="zh-CN" altLang="zh-CN" sz="1600" dirty="0"/>
              <a:t>如果随机误差满足同方差的假设，或者其异方差形式为乘积，</a:t>
            </a:r>
            <a:r>
              <a:rPr lang="zh-CN" altLang="zh-CN" sz="1600" dirty="0" smtClean="0"/>
              <a:t>则</a:t>
            </a:r>
            <a:r>
              <a:rPr lang="en-US" altLang="zh-CN" sz="1600" dirty="0" smtClean="0"/>
              <a:t>          </a:t>
            </a:r>
            <a:r>
              <a:rPr lang="zh-CN" altLang="zh-CN" sz="1600" dirty="0" smtClean="0"/>
              <a:t>是</a:t>
            </a:r>
            <a:r>
              <a:rPr lang="en-US" altLang="zh-CN" sz="1600" dirty="0"/>
              <a:t>x</a:t>
            </a:r>
            <a:r>
              <a:rPr lang="zh-CN" altLang="zh-CN" sz="1600" dirty="0"/>
              <a:t>的线性函数。</a:t>
            </a:r>
            <a:endParaRPr lang="en-US" altLang="zh-CN" sz="1600" dirty="0"/>
          </a:p>
        </p:txBody>
      </p:sp>
      <p:sp>
        <p:nvSpPr>
          <p:cNvPr id="7" name="íSļiḑè">
            <a:extLst>
              <a:ext uri="{FF2B5EF4-FFF2-40B4-BE49-F238E27FC236}">
                <a16:creationId xmlns:a16="http://schemas.microsoft.com/office/drawing/2014/main" id="{CA4DEAAD-814A-4078-889F-33F165C7939B}"/>
              </a:ext>
            </a:extLst>
          </p:cNvPr>
          <p:cNvSpPr txBox="1"/>
          <p:nvPr/>
        </p:nvSpPr>
        <p:spPr>
          <a:xfrm>
            <a:off x="1786366" y="1454595"/>
            <a:ext cx="5547262" cy="471827"/>
          </a:xfrm>
          <a:prstGeom prst="rect">
            <a:avLst/>
          </a:prstGeom>
          <a:noFill/>
        </p:spPr>
        <p:txBody>
          <a:bodyPr wrap="square" lIns="91440" tIns="45720" rIns="91440" bIns="45720" rtlCol="0" anchor="ctr">
            <a:normAutofit/>
          </a:bodyPr>
          <a:lstStyle/>
          <a:p>
            <a:r>
              <a:rPr lang="zh-CN" altLang="en-US" sz="2000" b="1" dirty="0" smtClean="0">
                <a:solidFill>
                  <a:schemeClr val="accent1"/>
                </a:solidFill>
              </a:rPr>
              <a:t>总体分位数</a:t>
            </a:r>
            <a:endParaRPr lang="zh-CN" altLang="en-US" sz="2000" b="1" dirty="0">
              <a:solidFill>
                <a:schemeClr val="accent1"/>
              </a:solidFill>
            </a:endParaRPr>
          </a:p>
        </p:txBody>
      </p:sp>
      <p:grpSp>
        <p:nvGrpSpPr>
          <p:cNvPr id="8" name="ï$1íḑé">
            <a:extLst>
              <a:ext uri="{FF2B5EF4-FFF2-40B4-BE49-F238E27FC236}">
                <a16:creationId xmlns:a16="http://schemas.microsoft.com/office/drawing/2014/main" id="{2EA9927A-46DE-454A-97F0-3ACEC43E6FEB}"/>
              </a:ext>
            </a:extLst>
          </p:cNvPr>
          <p:cNvGrpSpPr>
            <a:grpSpLocks/>
          </p:cNvGrpSpPr>
          <p:nvPr/>
        </p:nvGrpSpPr>
        <p:grpSpPr>
          <a:xfrm>
            <a:off x="949372" y="1492865"/>
            <a:ext cx="675011" cy="675015"/>
            <a:chOff x="7209746" y="4153276"/>
            <a:chExt cx="675000" cy="675005"/>
          </a:xfrm>
        </p:grpSpPr>
        <p:sp>
          <p:nvSpPr>
            <p:cNvPr id="16" name="iśļiḍè">
              <a:extLst>
                <a:ext uri="{FF2B5EF4-FFF2-40B4-BE49-F238E27FC236}">
                  <a16:creationId xmlns:a16="http://schemas.microsoft.com/office/drawing/2014/main" id="{C7819A7D-8C39-4D77-B7E9-52C7ED3F2375}"/>
                </a:ext>
              </a:extLst>
            </p:cNvPr>
            <p:cNvSpPr/>
            <p:nvPr/>
          </p:nvSpPr>
          <p:spPr>
            <a:xfrm>
              <a:off x="7209746" y="4153276"/>
              <a:ext cx="675000" cy="675005"/>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17" name="í$1iḑè">
              <a:extLst>
                <a:ext uri="{FF2B5EF4-FFF2-40B4-BE49-F238E27FC236}">
                  <a16:creationId xmlns:a16="http://schemas.microsoft.com/office/drawing/2014/main" id="{D08B95F0-3C2E-468D-937C-6E4FDC7BAC9E}"/>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sp>
        <p:nvSpPr>
          <p:cNvPr id="9" name="íṧḷiḋe">
            <a:extLst>
              <a:ext uri="{FF2B5EF4-FFF2-40B4-BE49-F238E27FC236}">
                <a16:creationId xmlns:a16="http://schemas.microsoft.com/office/drawing/2014/main" id="{01334603-DF98-4FAE-BB38-F0463C32380D}"/>
              </a:ext>
            </a:extLst>
          </p:cNvPr>
          <p:cNvSpPr txBox="1"/>
          <p:nvPr/>
        </p:nvSpPr>
        <p:spPr>
          <a:xfrm>
            <a:off x="1786366" y="4298733"/>
            <a:ext cx="5547262" cy="943469"/>
          </a:xfrm>
          <a:prstGeom prst="rect">
            <a:avLst/>
          </a:prstGeom>
          <a:noFill/>
        </p:spPr>
        <p:txBody>
          <a:bodyPr wrap="square" lIns="91440" tIns="45720" rIns="91440" bIns="45720" rtlCol="0">
            <a:noAutofit/>
          </a:bodyPr>
          <a:lstStyle/>
          <a:p>
            <a:r>
              <a:rPr lang="zh-CN" altLang="zh-CN" sz="1600" dirty="0"/>
              <a:t>对于随机变量</a:t>
            </a:r>
            <a:r>
              <a:rPr lang="en-US" altLang="zh-CN" sz="1600" i="1" dirty="0"/>
              <a:t>y</a:t>
            </a:r>
            <a:r>
              <a:rPr lang="zh-CN" altLang="zh-CN" sz="1600" dirty="0"/>
              <a:t>，其总体</a:t>
            </a:r>
            <a:r>
              <a:rPr lang="en-US" altLang="zh-CN" sz="1600" i="1" dirty="0"/>
              <a:t>τ</a:t>
            </a:r>
            <a:r>
              <a:rPr lang="zh-CN" altLang="zh-CN" sz="1600" dirty="0"/>
              <a:t>分位数未知，可使用样本</a:t>
            </a:r>
            <a:r>
              <a:rPr lang="en-US" altLang="zh-CN" sz="1600" i="1" dirty="0"/>
              <a:t>τ</a:t>
            </a:r>
            <a:r>
              <a:rPr lang="zh-CN" altLang="zh-CN" sz="1600" dirty="0" smtClean="0"/>
              <a:t>分位数</a:t>
            </a:r>
            <a:r>
              <a:rPr lang="zh-CN" altLang="en-US" sz="1600" dirty="0" smtClean="0"/>
              <a:t>来 </a:t>
            </a:r>
            <a:r>
              <a:rPr lang="zh-CN" altLang="zh-CN" sz="1600" dirty="0" smtClean="0"/>
              <a:t>估计</a:t>
            </a:r>
            <a:r>
              <a:rPr lang="en-US" altLang="zh-CN" sz="1600" i="1" dirty="0"/>
              <a:t>y</a:t>
            </a:r>
            <a:r>
              <a:rPr lang="zh-CN" altLang="zh-CN" sz="1600" baseline="-25000" dirty="0"/>
              <a:t>（</a:t>
            </a:r>
            <a:r>
              <a:rPr lang="en-US" altLang="zh-CN" sz="1600" i="1" baseline="-25000" dirty="0"/>
              <a:t>τ</a:t>
            </a:r>
            <a:r>
              <a:rPr lang="zh-CN" altLang="zh-CN" sz="1600" baseline="-25000" dirty="0"/>
              <a:t>）</a:t>
            </a:r>
            <a:r>
              <a:rPr lang="zh-CN" altLang="zh-CN" sz="1600" dirty="0" smtClean="0"/>
              <a:t>。第</a:t>
            </a:r>
            <a:r>
              <a:rPr lang="zh-CN" altLang="zh-CN" sz="1600" i="1" dirty="0"/>
              <a:t>τ</a:t>
            </a:r>
            <a:r>
              <a:rPr lang="zh-CN" altLang="zh-CN" sz="1600" dirty="0"/>
              <a:t>分位数的回归方程表达式</a:t>
            </a:r>
            <a:r>
              <a:rPr lang="zh-CN" altLang="zh-CN" sz="1600" dirty="0" smtClean="0"/>
              <a:t>是</a:t>
            </a:r>
            <a:r>
              <a:rPr lang="en-US" altLang="zh-CN" sz="1600" dirty="0" smtClean="0"/>
              <a:t> </a:t>
            </a:r>
            <a:endParaRPr lang="en-US" altLang="zh-CN" sz="1600" dirty="0"/>
          </a:p>
        </p:txBody>
      </p:sp>
      <p:sp>
        <p:nvSpPr>
          <p:cNvPr id="10" name="íşľïḍè">
            <a:extLst>
              <a:ext uri="{FF2B5EF4-FFF2-40B4-BE49-F238E27FC236}">
                <a16:creationId xmlns:a16="http://schemas.microsoft.com/office/drawing/2014/main" id="{9CCFAE95-DD30-4721-A046-6D284FAACC4C}"/>
              </a:ext>
            </a:extLst>
          </p:cNvPr>
          <p:cNvSpPr txBox="1"/>
          <p:nvPr/>
        </p:nvSpPr>
        <p:spPr>
          <a:xfrm>
            <a:off x="1786366" y="3826905"/>
            <a:ext cx="5547262" cy="471827"/>
          </a:xfrm>
          <a:prstGeom prst="rect">
            <a:avLst/>
          </a:prstGeom>
          <a:noFill/>
        </p:spPr>
        <p:txBody>
          <a:bodyPr wrap="square" lIns="91440" tIns="45720" rIns="91440" bIns="45720" rtlCol="0" anchor="ctr">
            <a:normAutofit/>
          </a:bodyPr>
          <a:lstStyle/>
          <a:p>
            <a:r>
              <a:rPr lang="zh-CN" altLang="en-US" sz="2000" b="1" dirty="0">
                <a:solidFill>
                  <a:schemeClr val="tx1">
                    <a:lumMod val="75000"/>
                    <a:lumOff val="25000"/>
                  </a:schemeClr>
                </a:solidFill>
              </a:rPr>
              <a:t>样本分位数</a:t>
            </a:r>
          </a:p>
        </p:txBody>
      </p:sp>
      <p:grpSp>
        <p:nvGrpSpPr>
          <p:cNvPr id="11" name="iśḷîḓé">
            <a:extLst>
              <a:ext uri="{FF2B5EF4-FFF2-40B4-BE49-F238E27FC236}">
                <a16:creationId xmlns:a16="http://schemas.microsoft.com/office/drawing/2014/main" id="{0629E194-5CEB-462C-87CD-9A00F939F807}"/>
              </a:ext>
            </a:extLst>
          </p:cNvPr>
          <p:cNvGrpSpPr>
            <a:grpSpLocks/>
          </p:cNvGrpSpPr>
          <p:nvPr/>
        </p:nvGrpSpPr>
        <p:grpSpPr>
          <a:xfrm>
            <a:off x="949372" y="3865175"/>
            <a:ext cx="675011" cy="675015"/>
            <a:chOff x="7209746" y="4153276"/>
            <a:chExt cx="675000" cy="675005"/>
          </a:xfrm>
        </p:grpSpPr>
        <p:sp>
          <p:nvSpPr>
            <p:cNvPr id="14" name="islïďé">
              <a:extLst>
                <a:ext uri="{FF2B5EF4-FFF2-40B4-BE49-F238E27FC236}">
                  <a16:creationId xmlns:a16="http://schemas.microsoft.com/office/drawing/2014/main" id="{E830E6BF-92DD-44C6-A411-60939F18E892}"/>
                </a:ext>
              </a:extLst>
            </p:cNvPr>
            <p:cNvSpPr/>
            <p:nvPr/>
          </p:nvSpPr>
          <p:spPr>
            <a:xfrm>
              <a:off x="7209746" y="4153276"/>
              <a:ext cx="675000" cy="675005"/>
            </a:xfrm>
            <a:prstGeom prst="ellipse">
              <a:avLst/>
            </a:prstGeom>
            <a:solidFill>
              <a:schemeClr val="bg1">
                <a:lumMod val="6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15" name="iṥliḑê">
              <a:extLst>
                <a:ext uri="{FF2B5EF4-FFF2-40B4-BE49-F238E27FC236}">
                  <a16:creationId xmlns:a16="http://schemas.microsoft.com/office/drawing/2014/main" id="{2D0ED33D-E644-45F0-8556-D8769EDD617D}"/>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sp>
        <p:nvSpPr>
          <p:cNvPr id="20" name="标题 1"/>
          <p:cNvSpPr txBox="1">
            <a:spLocks/>
          </p:cNvSpPr>
          <p:nvPr/>
        </p:nvSpPr>
        <p:spPr>
          <a:xfrm>
            <a:off x="4729583" y="293905"/>
            <a:ext cx="2732834" cy="6344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分位数回归的模型思想</a:t>
            </a:r>
            <a:endParaRPr lang="zh-CN" altLang="en-US" sz="2400"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no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pic>
        <p:nvPicPr>
          <p:cNvPr id="25" name="图片 2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49229" y="2183347"/>
            <a:ext cx="600800" cy="335330"/>
          </a:xfrm>
          <a:prstGeom prst="rect">
            <a:avLst/>
          </a:prstGeom>
          <a:noFill/>
          <a:ln>
            <a:noFill/>
          </a:ln>
        </p:spPr>
      </p:pic>
      <p:pic>
        <p:nvPicPr>
          <p:cNvPr id="26" name="图片 2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9585" y="2393051"/>
            <a:ext cx="644990" cy="359995"/>
          </a:xfrm>
          <a:prstGeom prst="rect">
            <a:avLst/>
          </a:prstGeom>
          <a:noFill/>
          <a:ln>
            <a:noFill/>
          </a:ln>
        </p:spPr>
      </p:pic>
      <p:pic>
        <p:nvPicPr>
          <p:cNvPr id="27" name="图片 2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7025" y="2800539"/>
            <a:ext cx="2433004" cy="379739"/>
          </a:xfrm>
          <a:prstGeom prst="rect">
            <a:avLst/>
          </a:prstGeom>
          <a:noFill/>
          <a:ln>
            <a:noFill/>
          </a:ln>
        </p:spPr>
      </p:pic>
      <p:pic>
        <p:nvPicPr>
          <p:cNvPr id="29" name="图片 28"/>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17025" y="4964937"/>
            <a:ext cx="1054963" cy="448090"/>
          </a:xfrm>
          <a:prstGeom prst="rect">
            <a:avLst/>
          </a:prstGeom>
          <a:noFill/>
          <a:ln>
            <a:noFill/>
          </a:ln>
        </p:spPr>
      </p:pic>
      <p:pic>
        <p:nvPicPr>
          <p:cNvPr id="30" name="图片 29"/>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86366" y="5356528"/>
            <a:ext cx="5381791" cy="727461"/>
          </a:xfrm>
          <a:prstGeom prst="rect">
            <a:avLst/>
          </a:prstGeom>
          <a:noFill/>
          <a:ln>
            <a:noFill/>
          </a:ln>
        </p:spPr>
      </p:pic>
      <p:sp>
        <p:nvSpPr>
          <p:cNvPr id="32" name="矩形 31"/>
          <p:cNvSpPr/>
          <p:nvPr/>
        </p:nvSpPr>
        <p:spPr>
          <a:xfrm>
            <a:off x="7791596" y="1461577"/>
            <a:ext cx="2749471" cy="400110"/>
          </a:xfrm>
          <a:prstGeom prst="rect">
            <a:avLst/>
          </a:prstGeom>
        </p:spPr>
        <p:txBody>
          <a:bodyPr wrap="none">
            <a:spAutoFit/>
          </a:bodyPr>
          <a:lstStyle/>
          <a:p>
            <a:r>
              <a:rPr lang="zh-CN" altLang="zh-CN" sz="2000" b="1" dirty="0">
                <a:latin typeface="+mn-ea"/>
                <a:cs typeface="Times New Roman" panose="02020603050405020304" pitchFamily="18" charset="0"/>
              </a:rPr>
              <a:t>分位数回归估计的检验</a:t>
            </a:r>
            <a:endParaRPr lang="zh-CN" altLang="en-US" sz="2000" b="1" dirty="0">
              <a:latin typeface="+mn-ea"/>
            </a:endParaRPr>
          </a:p>
        </p:txBody>
      </p:sp>
      <p:sp>
        <p:nvSpPr>
          <p:cNvPr id="33" name="ï$1íḑe"/>
          <p:cNvSpPr txBox="1"/>
          <p:nvPr/>
        </p:nvSpPr>
        <p:spPr>
          <a:xfrm>
            <a:off x="8475619" y="2503035"/>
            <a:ext cx="2646878" cy="754929"/>
          </a:xfrm>
          <a:prstGeom prst="rect">
            <a:avLst/>
          </a:prstGeom>
        </p:spPr>
        <p:txBody>
          <a:bodyPr wrap="square" lIns="90000" tIns="46800" rIns="90000" bIns="46800" anchor="ctr" anchorCtr="0">
            <a:noAutofit/>
          </a:bodyPr>
          <a:lstStyle/>
          <a:p>
            <a:r>
              <a:rPr lang="zh-CN" altLang="zh-CN" sz="1600" dirty="0" smtClean="0"/>
              <a:t>可以对</a:t>
            </a:r>
            <a:r>
              <a:rPr lang="zh-CN" altLang="zh-CN" sz="1600" dirty="0">
                <a:solidFill>
                  <a:schemeClr val="accent2"/>
                </a:solidFill>
              </a:rPr>
              <a:t>单个</a:t>
            </a:r>
            <a:r>
              <a:rPr lang="zh-CN" altLang="zh-CN" sz="1600" dirty="0"/>
              <a:t>分位数回归方程中的参数有效性进行检验</a:t>
            </a:r>
            <a:endParaRPr lang="en-US" altLang="zh-CN" sz="1600" dirty="0"/>
          </a:p>
        </p:txBody>
      </p:sp>
      <p:sp>
        <p:nvSpPr>
          <p:cNvPr id="34" name="íşḻíďè"/>
          <p:cNvSpPr/>
          <p:nvPr/>
        </p:nvSpPr>
        <p:spPr bwMode="auto">
          <a:xfrm>
            <a:off x="7791596" y="2060686"/>
            <a:ext cx="442349" cy="442349"/>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headEnd/>
            <a:tailEnd/>
          </a:ln>
        </p:spPr>
        <p:txBody>
          <a:bodyPr anchor="ctr"/>
          <a:lstStyle/>
          <a:p>
            <a:pPr algn="ctr"/>
            <a:endParaRPr/>
          </a:p>
        </p:txBody>
      </p:sp>
      <p:sp>
        <p:nvSpPr>
          <p:cNvPr id="35" name="ï$1íḑe"/>
          <p:cNvSpPr txBox="1"/>
          <p:nvPr/>
        </p:nvSpPr>
        <p:spPr>
          <a:xfrm>
            <a:off x="8475619" y="4540190"/>
            <a:ext cx="2646878" cy="963880"/>
          </a:xfrm>
          <a:prstGeom prst="rect">
            <a:avLst/>
          </a:prstGeom>
        </p:spPr>
        <p:txBody>
          <a:bodyPr wrap="square" lIns="90000" tIns="46800" rIns="90000" bIns="46800" anchor="ctr" anchorCtr="0">
            <a:noAutofit/>
          </a:bodyPr>
          <a:lstStyle/>
          <a:p>
            <a:r>
              <a:rPr lang="zh-CN" altLang="zh-CN" sz="1600" dirty="0"/>
              <a:t>斜率相等</a:t>
            </a:r>
            <a:r>
              <a:rPr lang="zh-CN" altLang="zh-CN" sz="1600" dirty="0" smtClean="0"/>
              <a:t>检验</a:t>
            </a:r>
            <a:r>
              <a:rPr lang="zh-CN" altLang="en-US" sz="1600" dirty="0" smtClean="0"/>
              <a:t>，</a:t>
            </a:r>
            <a:r>
              <a:rPr lang="zh-CN" altLang="zh-CN" sz="1600" dirty="0" smtClean="0"/>
              <a:t>即</a:t>
            </a:r>
            <a:r>
              <a:rPr lang="zh-CN" altLang="zh-CN" sz="1600" dirty="0"/>
              <a:t>检验对于不同的分位点估计得到的</a:t>
            </a:r>
            <a:r>
              <a:rPr lang="zh-CN" altLang="zh-CN" sz="1600" dirty="0">
                <a:solidFill>
                  <a:schemeClr val="accent2"/>
                </a:solidFill>
              </a:rPr>
              <a:t>结构</a:t>
            </a:r>
            <a:r>
              <a:rPr lang="zh-CN" altLang="zh-CN" sz="1600" dirty="0" smtClean="0">
                <a:solidFill>
                  <a:schemeClr val="accent2"/>
                </a:solidFill>
              </a:rPr>
              <a:t>参数</a:t>
            </a:r>
            <a:r>
              <a:rPr lang="zh-CN" altLang="zh-CN" sz="1600" dirty="0" smtClean="0"/>
              <a:t>是否相等</a:t>
            </a:r>
            <a:r>
              <a:rPr lang="zh-CN" altLang="en-US" sz="1600" dirty="0" smtClean="0"/>
              <a:t>。</a:t>
            </a:r>
            <a:endParaRPr lang="en-US" altLang="zh-CN" sz="1600" dirty="0"/>
          </a:p>
        </p:txBody>
      </p:sp>
      <p:sp>
        <p:nvSpPr>
          <p:cNvPr id="36" name="íşḻíďè"/>
          <p:cNvSpPr/>
          <p:nvPr/>
        </p:nvSpPr>
        <p:spPr bwMode="auto">
          <a:xfrm>
            <a:off x="7791596" y="3868699"/>
            <a:ext cx="442349" cy="442349"/>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headEnd/>
            <a:tailEnd/>
          </a:ln>
        </p:spPr>
        <p:txBody>
          <a:bodyPr anchor="ctr"/>
          <a:lstStyle/>
          <a:p>
            <a:pPr algn="ctr"/>
            <a:endParaRPr/>
          </a:p>
        </p:txBody>
      </p:sp>
      <p:sp>
        <p:nvSpPr>
          <p:cNvPr id="37" name="矩形 36"/>
          <p:cNvSpPr/>
          <p:nvPr/>
        </p:nvSpPr>
        <p:spPr>
          <a:xfrm>
            <a:off x="8475619" y="2060686"/>
            <a:ext cx="2646878" cy="338554"/>
          </a:xfrm>
          <a:prstGeom prst="rect">
            <a:avLst/>
          </a:prstGeom>
        </p:spPr>
        <p:txBody>
          <a:bodyPr wrap="none">
            <a:spAutoFit/>
          </a:bodyPr>
          <a:lstStyle/>
          <a:p>
            <a:r>
              <a:rPr lang="zh-CN" altLang="zh-CN" sz="1600" b="1" dirty="0">
                <a:latin typeface="+mn-ea"/>
                <a:cs typeface="Times New Roman" panose="02020603050405020304" pitchFamily="18" charset="0"/>
              </a:rPr>
              <a:t>与普通线性回归类似的检验</a:t>
            </a:r>
            <a:endParaRPr lang="zh-CN" altLang="en-US" sz="1600" b="1" dirty="0">
              <a:latin typeface="+mn-ea"/>
            </a:endParaRPr>
          </a:p>
        </p:txBody>
      </p:sp>
      <p:sp>
        <p:nvSpPr>
          <p:cNvPr id="38" name="矩形 37"/>
          <p:cNvSpPr/>
          <p:nvPr/>
        </p:nvSpPr>
        <p:spPr>
          <a:xfrm>
            <a:off x="8475619" y="3905413"/>
            <a:ext cx="2646878" cy="584775"/>
          </a:xfrm>
          <a:prstGeom prst="rect">
            <a:avLst/>
          </a:prstGeom>
        </p:spPr>
        <p:txBody>
          <a:bodyPr wrap="square">
            <a:spAutoFit/>
          </a:bodyPr>
          <a:lstStyle/>
          <a:p>
            <a:r>
              <a:rPr lang="zh-CN" altLang="zh-CN" sz="1600" b="1" dirty="0">
                <a:latin typeface="+mn-ea"/>
                <a:cs typeface="Times New Roman" panose="02020603050405020304" pitchFamily="18" charset="0"/>
              </a:rPr>
              <a:t>分位数回归估计特殊要求的检验</a:t>
            </a:r>
            <a:endParaRPr lang="zh-CN" altLang="en-US" sz="1600" b="1" dirty="0">
              <a:latin typeface="+mn-ea"/>
            </a:endParaRPr>
          </a:p>
        </p:txBody>
      </p:sp>
      <p:cxnSp>
        <p:nvCxnSpPr>
          <p:cNvPr id="40" name="直接连接符 39"/>
          <p:cNvCxnSpPr/>
          <p:nvPr/>
        </p:nvCxnSpPr>
        <p:spPr>
          <a:xfrm>
            <a:off x="7462417" y="1339403"/>
            <a:ext cx="0" cy="493260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8" name="标题 1"/>
          <p:cNvSpPr txBox="1">
            <a:spLocks/>
          </p:cNvSpPr>
          <p:nvPr/>
        </p:nvSpPr>
        <p:spPr>
          <a:xfrm>
            <a:off x="163773" y="13648"/>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分位数回归</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440031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4" name="标题 1"/>
          <p:cNvSpPr txBox="1">
            <a:spLocks/>
          </p:cNvSpPr>
          <p:nvPr/>
        </p:nvSpPr>
        <p:spPr>
          <a:xfrm>
            <a:off x="4625315" y="224447"/>
            <a:ext cx="2941370" cy="791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a:t>应用</a:t>
            </a:r>
            <a:r>
              <a:rPr lang="zh-CN" altLang="en-US" sz="2400" dirty="0" smtClean="0"/>
              <a:t>实例</a:t>
            </a:r>
            <a:endParaRPr lang="zh-CN" altLang="en-US" sz="2400" dirty="0">
              <a:latin typeface="微软雅黑" panose="020B0503020204020204" pitchFamily="34" charset="-122"/>
              <a:ea typeface="微软雅黑" panose="020B0503020204020204" pitchFamily="34" charset="-122"/>
            </a:endParaRPr>
          </a:p>
        </p:txBody>
      </p:sp>
      <p:sp>
        <p:nvSpPr>
          <p:cNvPr id="5" name="矩形 4"/>
          <p:cNvSpPr/>
          <p:nvPr/>
        </p:nvSpPr>
        <p:spPr>
          <a:xfrm>
            <a:off x="968305" y="1395093"/>
            <a:ext cx="10275957" cy="584775"/>
          </a:xfrm>
          <a:prstGeom prst="rect">
            <a:avLst/>
          </a:prstGeom>
        </p:spPr>
        <p:txBody>
          <a:bodyPr wrap="square">
            <a:spAutoFit/>
          </a:bodyPr>
          <a:lstStyle/>
          <a:p>
            <a:r>
              <a:rPr lang="zh-CN" altLang="zh-CN" sz="1600" dirty="0"/>
              <a:t>本例采用的</a:t>
            </a:r>
            <a:r>
              <a:rPr lang="en-US" altLang="zh-CN" sz="1600" dirty="0"/>
              <a:t>Engel</a:t>
            </a:r>
            <a:r>
              <a:rPr lang="zh-CN" altLang="zh-CN" sz="1600" dirty="0"/>
              <a:t>数据集源自</a:t>
            </a:r>
            <a:r>
              <a:rPr lang="en-US" altLang="zh-CN" sz="1600" dirty="0"/>
              <a:t>19</a:t>
            </a:r>
            <a:r>
              <a:rPr lang="zh-CN" altLang="zh-CN" sz="1600" dirty="0"/>
              <a:t>世纪德国统计学家恩格尔的关于食品支出和个人消费支出关系的研究。数据集包含收入（</a:t>
            </a:r>
            <a:r>
              <a:rPr lang="en-US" altLang="zh-CN" sz="1600" dirty="0"/>
              <a:t>Income</a:t>
            </a:r>
            <a:r>
              <a:rPr lang="zh-CN" altLang="zh-CN" sz="1600" dirty="0"/>
              <a:t>）和食品支出（</a:t>
            </a:r>
            <a:r>
              <a:rPr lang="en-US" altLang="zh-CN" sz="1600" dirty="0" err="1"/>
              <a:t>Foodexp</a:t>
            </a:r>
            <a:r>
              <a:rPr lang="zh-CN" altLang="zh-CN" sz="1600" dirty="0"/>
              <a:t>）两个维度共</a:t>
            </a:r>
            <a:r>
              <a:rPr lang="en-US" altLang="zh-CN" sz="1600" dirty="0"/>
              <a:t>235</a:t>
            </a:r>
            <a:r>
              <a:rPr lang="zh-CN" altLang="zh-CN" sz="1600" dirty="0"/>
              <a:t>个观测数据。</a:t>
            </a:r>
            <a:endParaRPr lang="zh-CN" altLang="en-US" sz="1600" dirty="0">
              <a:latin typeface="+mn-ea"/>
            </a:endParaRPr>
          </a:p>
        </p:txBody>
      </p:sp>
      <p:sp>
        <p:nvSpPr>
          <p:cNvPr id="6" name="help-black-button_16829"/>
          <p:cNvSpPr>
            <a:spLocks noChangeAspect="1"/>
          </p:cNvSpPr>
          <p:nvPr/>
        </p:nvSpPr>
        <p:spPr bwMode="auto">
          <a:xfrm>
            <a:off x="544601" y="1296244"/>
            <a:ext cx="438062" cy="437403"/>
          </a:xfrm>
          <a:custGeom>
            <a:avLst/>
            <a:gdLst>
              <a:gd name="T0" fmla="*/ 1984 w 3968"/>
              <a:gd name="T1" fmla="*/ 0 h 3968"/>
              <a:gd name="T2" fmla="*/ 0 w 3968"/>
              <a:gd name="T3" fmla="*/ 1984 h 3968"/>
              <a:gd name="T4" fmla="*/ 1984 w 3968"/>
              <a:gd name="T5" fmla="*/ 3968 h 3968"/>
              <a:gd name="T6" fmla="*/ 3968 w 3968"/>
              <a:gd name="T7" fmla="*/ 1984 h 3968"/>
              <a:gd name="T8" fmla="*/ 1984 w 3968"/>
              <a:gd name="T9" fmla="*/ 0 h 3968"/>
              <a:gd name="T10" fmla="*/ 1884 w 3968"/>
              <a:gd name="T11" fmla="*/ 3303 h 3968"/>
              <a:gd name="T12" fmla="*/ 1653 w 3968"/>
              <a:gd name="T13" fmla="*/ 3061 h 3968"/>
              <a:gd name="T14" fmla="*/ 1887 w 3968"/>
              <a:gd name="T15" fmla="*/ 2816 h 3968"/>
              <a:gd name="T16" fmla="*/ 2119 w 3968"/>
              <a:gd name="T17" fmla="*/ 3061 h 3968"/>
              <a:gd name="T18" fmla="*/ 1884 w 3968"/>
              <a:gd name="T19" fmla="*/ 3303 h 3968"/>
              <a:gd name="T20" fmla="*/ 2250 w 3968"/>
              <a:gd name="T21" fmla="*/ 1930 h 3968"/>
              <a:gd name="T22" fmla="*/ 2046 w 3968"/>
              <a:gd name="T23" fmla="*/ 2454 h 3968"/>
              <a:gd name="T24" fmla="*/ 2050 w 3968"/>
              <a:gd name="T25" fmla="*/ 2567 h 3968"/>
              <a:gd name="T26" fmla="*/ 1734 w 3968"/>
              <a:gd name="T27" fmla="*/ 2567 h 3968"/>
              <a:gd name="T28" fmla="*/ 1725 w 3968"/>
              <a:gd name="T29" fmla="*/ 2456 h 3968"/>
              <a:gd name="T30" fmla="*/ 1955 w 3968"/>
              <a:gd name="T31" fmla="*/ 1816 h 3968"/>
              <a:gd name="T32" fmla="*/ 2207 w 3968"/>
              <a:gd name="T33" fmla="*/ 1326 h 3968"/>
              <a:gd name="T34" fmla="*/ 1876 w 3968"/>
              <a:gd name="T35" fmla="*/ 1029 h 3968"/>
              <a:gd name="T36" fmla="*/ 1564 w 3968"/>
              <a:gd name="T37" fmla="*/ 1108 h 3968"/>
              <a:gd name="T38" fmla="*/ 1499 w 3968"/>
              <a:gd name="T39" fmla="*/ 1145 h 3968"/>
              <a:gd name="T40" fmla="*/ 1401 w 3968"/>
              <a:gd name="T41" fmla="*/ 888 h 3968"/>
              <a:gd name="T42" fmla="*/ 1447 w 3968"/>
              <a:gd name="T43" fmla="*/ 860 h 3968"/>
              <a:gd name="T44" fmla="*/ 1942 w 3968"/>
              <a:gd name="T45" fmla="*/ 734 h 3968"/>
              <a:gd name="T46" fmla="*/ 2567 w 3968"/>
              <a:gd name="T47" fmla="*/ 1286 h 3968"/>
              <a:gd name="T48" fmla="*/ 2250 w 3968"/>
              <a:gd name="T49" fmla="*/ 1930 h 3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68" h="3968">
                <a:moveTo>
                  <a:pt x="1984" y="0"/>
                </a:moveTo>
                <a:cubicBezTo>
                  <a:pt x="890" y="0"/>
                  <a:pt x="0" y="890"/>
                  <a:pt x="0" y="1984"/>
                </a:cubicBezTo>
                <a:cubicBezTo>
                  <a:pt x="0" y="3078"/>
                  <a:pt x="890" y="3968"/>
                  <a:pt x="1984" y="3968"/>
                </a:cubicBezTo>
                <a:cubicBezTo>
                  <a:pt x="3078" y="3968"/>
                  <a:pt x="3968" y="3078"/>
                  <a:pt x="3968" y="1984"/>
                </a:cubicBezTo>
                <a:cubicBezTo>
                  <a:pt x="3968" y="890"/>
                  <a:pt x="3078" y="0"/>
                  <a:pt x="1984" y="0"/>
                </a:cubicBezTo>
                <a:close/>
                <a:moveTo>
                  <a:pt x="1884" y="3303"/>
                </a:moveTo>
                <a:cubicBezTo>
                  <a:pt x="1750" y="3303"/>
                  <a:pt x="1653" y="3202"/>
                  <a:pt x="1653" y="3061"/>
                </a:cubicBezTo>
                <a:cubicBezTo>
                  <a:pt x="1653" y="2917"/>
                  <a:pt x="1749" y="2816"/>
                  <a:pt x="1887" y="2816"/>
                </a:cubicBezTo>
                <a:cubicBezTo>
                  <a:pt x="2023" y="2816"/>
                  <a:pt x="2119" y="2917"/>
                  <a:pt x="2119" y="3061"/>
                </a:cubicBezTo>
                <a:cubicBezTo>
                  <a:pt x="2119" y="3204"/>
                  <a:pt x="2022" y="3303"/>
                  <a:pt x="1884" y="3303"/>
                </a:cubicBezTo>
                <a:close/>
                <a:moveTo>
                  <a:pt x="2250" y="1930"/>
                </a:moveTo>
                <a:cubicBezTo>
                  <a:pt x="2096" y="2112"/>
                  <a:pt x="2035" y="2269"/>
                  <a:pt x="2046" y="2454"/>
                </a:cubicBezTo>
                <a:lnTo>
                  <a:pt x="2050" y="2567"/>
                </a:lnTo>
                <a:lnTo>
                  <a:pt x="1734" y="2567"/>
                </a:lnTo>
                <a:lnTo>
                  <a:pt x="1725" y="2456"/>
                </a:lnTo>
                <a:cubicBezTo>
                  <a:pt x="1702" y="2243"/>
                  <a:pt x="1779" y="2027"/>
                  <a:pt x="1955" y="1816"/>
                </a:cubicBezTo>
                <a:cubicBezTo>
                  <a:pt x="2115" y="1628"/>
                  <a:pt x="2207" y="1488"/>
                  <a:pt x="2207" y="1326"/>
                </a:cubicBezTo>
                <a:cubicBezTo>
                  <a:pt x="2207" y="1138"/>
                  <a:pt x="2089" y="1032"/>
                  <a:pt x="1876" y="1029"/>
                </a:cubicBezTo>
                <a:cubicBezTo>
                  <a:pt x="1769" y="1029"/>
                  <a:pt x="1652" y="1058"/>
                  <a:pt x="1564" y="1108"/>
                </a:cubicBezTo>
                <a:lnTo>
                  <a:pt x="1499" y="1145"/>
                </a:lnTo>
                <a:lnTo>
                  <a:pt x="1401" y="888"/>
                </a:lnTo>
                <a:lnTo>
                  <a:pt x="1447" y="860"/>
                </a:lnTo>
                <a:cubicBezTo>
                  <a:pt x="1574" y="782"/>
                  <a:pt x="1764" y="734"/>
                  <a:pt x="1942" y="734"/>
                </a:cubicBezTo>
                <a:cubicBezTo>
                  <a:pt x="2374" y="734"/>
                  <a:pt x="2567" y="1011"/>
                  <a:pt x="2567" y="1286"/>
                </a:cubicBezTo>
                <a:cubicBezTo>
                  <a:pt x="2567" y="1535"/>
                  <a:pt x="2436" y="1710"/>
                  <a:pt x="2250" y="1930"/>
                </a:cubicBezTo>
                <a:close/>
              </a:path>
            </a:pathLst>
          </a:custGeom>
          <a:solidFill>
            <a:schemeClr val="accent1"/>
          </a:solidFill>
          <a:ln>
            <a:noFill/>
          </a:ln>
        </p:spPr>
      </p:sp>
      <p:sp>
        <p:nvSpPr>
          <p:cNvPr id="7" name="success_149691"/>
          <p:cNvSpPr>
            <a:spLocks noChangeAspect="1"/>
          </p:cNvSpPr>
          <p:nvPr/>
        </p:nvSpPr>
        <p:spPr bwMode="auto">
          <a:xfrm>
            <a:off x="544601" y="2202602"/>
            <a:ext cx="438062" cy="437554"/>
          </a:xfrm>
          <a:custGeom>
            <a:avLst/>
            <a:gdLst>
              <a:gd name="T0" fmla="*/ 347 w 693"/>
              <a:gd name="T1" fmla="*/ 0 h 693"/>
              <a:gd name="T2" fmla="*/ 0 w 693"/>
              <a:gd name="T3" fmla="*/ 347 h 693"/>
              <a:gd name="T4" fmla="*/ 347 w 693"/>
              <a:gd name="T5" fmla="*/ 693 h 693"/>
              <a:gd name="T6" fmla="*/ 693 w 693"/>
              <a:gd name="T7" fmla="*/ 347 h 693"/>
              <a:gd name="T8" fmla="*/ 347 w 693"/>
              <a:gd name="T9" fmla="*/ 0 h 693"/>
              <a:gd name="T10" fmla="*/ 540 w 693"/>
              <a:gd name="T11" fmla="*/ 231 h 693"/>
              <a:gd name="T12" fmla="*/ 327 w 693"/>
              <a:gd name="T13" fmla="*/ 471 h 693"/>
              <a:gd name="T14" fmla="*/ 307 w 693"/>
              <a:gd name="T15" fmla="*/ 480 h 693"/>
              <a:gd name="T16" fmla="*/ 290 w 693"/>
              <a:gd name="T17" fmla="*/ 474 h 693"/>
              <a:gd name="T18" fmla="*/ 157 w 693"/>
              <a:gd name="T19" fmla="*/ 367 h 693"/>
              <a:gd name="T20" fmla="*/ 153 w 693"/>
              <a:gd name="T21" fmla="*/ 330 h 693"/>
              <a:gd name="T22" fmla="*/ 190 w 693"/>
              <a:gd name="T23" fmla="*/ 326 h 693"/>
              <a:gd name="T24" fmla="*/ 304 w 693"/>
              <a:gd name="T25" fmla="*/ 417 h 693"/>
              <a:gd name="T26" fmla="*/ 500 w 693"/>
              <a:gd name="T27" fmla="*/ 196 h 693"/>
              <a:gd name="T28" fmla="*/ 538 w 693"/>
              <a:gd name="T29" fmla="*/ 193 h 693"/>
              <a:gd name="T30" fmla="*/ 540 w 693"/>
              <a:gd name="T31" fmla="*/ 231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3" h="693">
                <a:moveTo>
                  <a:pt x="347" y="0"/>
                </a:moveTo>
                <a:cubicBezTo>
                  <a:pt x="156" y="0"/>
                  <a:pt x="0" y="156"/>
                  <a:pt x="0" y="347"/>
                </a:cubicBezTo>
                <a:cubicBezTo>
                  <a:pt x="0" y="538"/>
                  <a:pt x="156" y="693"/>
                  <a:pt x="347" y="693"/>
                </a:cubicBezTo>
                <a:cubicBezTo>
                  <a:pt x="538" y="693"/>
                  <a:pt x="693" y="538"/>
                  <a:pt x="693" y="347"/>
                </a:cubicBezTo>
                <a:cubicBezTo>
                  <a:pt x="693" y="156"/>
                  <a:pt x="538" y="0"/>
                  <a:pt x="347" y="0"/>
                </a:cubicBezTo>
                <a:close/>
                <a:moveTo>
                  <a:pt x="540" y="231"/>
                </a:moveTo>
                <a:lnTo>
                  <a:pt x="327" y="471"/>
                </a:lnTo>
                <a:cubicBezTo>
                  <a:pt x="321" y="477"/>
                  <a:pt x="314" y="480"/>
                  <a:pt x="307" y="480"/>
                </a:cubicBezTo>
                <a:cubicBezTo>
                  <a:pt x="301" y="480"/>
                  <a:pt x="295" y="478"/>
                  <a:pt x="290" y="474"/>
                </a:cubicBezTo>
                <a:lnTo>
                  <a:pt x="157" y="367"/>
                </a:lnTo>
                <a:cubicBezTo>
                  <a:pt x="145" y="358"/>
                  <a:pt x="143" y="342"/>
                  <a:pt x="153" y="330"/>
                </a:cubicBezTo>
                <a:cubicBezTo>
                  <a:pt x="162" y="319"/>
                  <a:pt x="178" y="317"/>
                  <a:pt x="190" y="326"/>
                </a:cubicBezTo>
                <a:lnTo>
                  <a:pt x="304" y="417"/>
                </a:lnTo>
                <a:lnTo>
                  <a:pt x="500" y="196"/>
                </a:lnTo>
                <a:cubicBezTo>
                  <a:pt x="510" y="185"/>
                  <a:pt x="527" y="184"/>
                  <a:pt x="538" y="193"/>
                </a:cubicBezTo>
                <a:cubicBezTo>
                  <a:pt x="549" y="203"/>
                  <a:pt x="550" y="220"/>
                  <a:pt x="540" y="231"/>
                </a:cubicBezTo>
                <a:close/>
              </a:path>
            </a:pathLst>
          </a:custGeom>
          <a:solidFill>
            <a:schemeClr val="accent1"/>
          </a:solidFill>
          <a:ln>
            <a:noFill/>
          </a:ln>
        </p:spPr>
      </p:sp>
      <p:sp>
        <p:nvSpPr>
          <p:cNvPr id="8" name="íşlidè">
            <a:extLst>
              <a:ext uri="{FF2B5EF4-FFF2-40B4-BE49-F238E27FC236}">
                <a16:creationId xmlns:a16="http://schemas.microsoft.com/office/drawing/2014/main" id="{B77CEAB2-CDDD-472C-9801-BAE00B25026D}"/>
              </a:ext>
            </a:extLst>
          </p:cNvPr>
          <p:cNvSpPr txBox="1"/>
          <p:nvPr/>
        </p:nvSpPr>
        <p:spPr bwMode="auto">
          <a:xfrm>
            <a:off x="980561" y="2204208"/>
            <a:ext cx="4840357" cy="49083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sz="1600" dirty="0" err="1"/>
              <a:t>OLS</a:t>
            </a:r>
            <a:r>
              <a:rPr lang="zh-CN" altLang="zh-CN" sz="1600" dirty="0"/>
              <a:t>回归</a:t>
            </a:r>
            <a:endParaRPr lang="en-US" altLang="zh-CN" sz="1600" b="1" dirty="0"/>
          </a:p>
        </p:txBody>
      </p:sp>
      <p:sp>
        <p:nvSpPr>
          <p:cNvPr id="9" name="矩形 8"/>
          <p:cNvSpPr/>
          <p:nvPr/>
        </p:nvSpPr>
        <p:spPr>
          <a:xfrm>
            <a:off x="982663" y="2671413"/>
            <a:ext cx="4826000" cy="1077218"/>
          </a:xfrm>
          <a:prstGeom prst="rect">
            <a:avLst/>
          </a:prstGeom>
        </p:spPr>
        <p:txBody>
          <a:bodyPr wrap="square">
            <a:spAutoFit/>
          </a:bodyPr>
          <a:lstStyle/>
          <a:p>
            <a:r>
              <a:rPr lang="zh-CN" altLang="zh-CN" sz="1600" dirty="0" smtClean="0">
                <a:latin typeface="+mn-ea"/>
                <a:cs typeface="Times New Roman" panose="02020603050405020304" pitchFamily="18" charset="0"/>
              </a:rPr>
              <a:t>对</a:t>
            </a:r>
            <a:r>
              <a:rPr lang="zh-CN" altLang="zh-CN" sz="1600" dirty="0">
                <a:latin typeface="+mn-ea"/>
                <a:cs typeface="Times New Roman" panose="02020603050405020304" pitchFamily="18" charset="0"/>
              </a:rPr>
              <a:t>数据集中的两个变量做普通最小二乘</a:t>
            </a:r>
            <a:r>
              <a:rPr lang="zh-CN" altLang="zh-CN" sz="1600" dirty="0" smtClean="0">
                <a:latin typeface="+mn-ea"/>
                <a:cs typeface="Times New Roman" panose="02020603050405020304" pitchFamily="18" charset="0"/>
              </a:rPr>
              <a:t>回归发现</a:t>
            </a:r>
            <a:r>
              <a:rPr lang="zh-CN" altLang="zh-CN" sz="1600" dirty="0">
                <a:latin typeface="+mn-ea"/>
                <a:cs typeface="Times New Roman" panose="02020603050405020304" pitchFamily="18" charset="0"/>
              </a:rPr>
              <a:t>二者呈现</a:t>
            </a:r>
            <a:r>
              <a:rPr lang="zh-CN" altLang="zh-CN" sz="1600" dirty="0">
                <a:solidFill>
                  <a:schemeClr val="accent2"/>
                </a:solidFill>
                <a:latin typeface="+mn-ea"/>
                <a:cs typeface="Times New Roman" panose="02020603050405020304" pitchFamily="18" charset="0"/>
              </a:rPr>
              <a:t>正相关</a:t>
            </a:r>
            <a:r>
              <a:rPr lang="zh-CN" altLang="zh-CN" sz="1600" dirty="0">
                <a:latin typeface="+mn-ea"/>
                <a:cs typeface="Times New Roman" panose="02020603050405020304" pitchFamily="18" charset="0"/>
              </a:rPr>
              <a:t>的关系。且回归方程的</a:t>
            </a:r>
            <a:r>
              <a:rPr lang="en-US" altLang="zh-CN" sz="1600" i="1" dirty="0">
                <a:latin typeface="+mn-ea"/>
              </a:rPr>
              <a:t>R</a:t>
            </a:r>
            <a:r>
              <a:rPr lang="en-US" altLang="zh-CN" sz="1600" i="1" baseline="30000" dirty="0">
                <a:latin typeface="+mn-ea"/>
              </a:rPr>
              <a:t>2</a:t>
            </a:r>
            <a:r>
              <a:rPr lang="zh-CN" altLang="zh-CN" sz="1600" dirty="0">
                <a:latin typeface="+mn-ea"/>
                <a:cs typeface="Times New Roman" panose="02020603050405020304" pitchFamily="18" charset="0"/>
              </a:rPr>
              <a:t>很高，说明</a:t>
            </a:r>
            <a:r>
              <a:rPr lang="zh-CN" altLang="zh-CN" sz="1600" dirty="0">
                <a:solidFill>
                  <a:schemeClr val="accent2"/>
                </a:solidFill>
                <a:latin typeface="+mn-ea"/>
                <a:cs typeface="Times New Roman" panose="02020603050405020304" pitchFamily="18" charset="0"/>
              </a:rPr>
              <a:t>回归方程的拟合优度很好</a:t>
            </a:r>
            <a:r>
              <a:rPr lang="zh-CN" altLang="zh-CN" sz="1600" dirty="0">
                <a:latin typeface="+mn-ea"/>
                <a:cs typeface="Times New Roman" panose="02020603050405020304" pitchFamily="18" charset="0"/>
              </a:rPr>
              <a:t>，食品支出和收入二者整体上的线性关系很强。</a:t>
            </a:r>
            <a:endParaRPr lang="zh-CN" altLang="en-US" sz="1600" dirty="0">
              <a:latin typeface="+mn-ea"/>
            </a:endParaRPr>
          </a:p>
        </p:txBody>
      </p:sp>
      <p:pic>
        <p:nvPicPr>
          <p:cNvPr id="35" name="图片 34"/>
          <p:cNvPicPr/>
          <p:nvPr/>
        </p:nvPicPr>
        <p:blipFill rotWithShape="1">
          <a:blip r:embed="rId2"/>
          <a:srcRect r="17077" b="4299"/>
          <a:stretch/>
        </p:blipFill>
        <p:spPr>
          <a:xfrm>
            <a:off x="1114345" y="3879962"/>
            <a:ext cx="4373880" cy="2085975"/>
          </a:xfrm>
          <a:prstGeom prst="rect">
            <a:avLst/>
          </a:prstGeom>
          <a:ln w="3175">
            <a:solidFill>
              <a:schemeClr val="tx1"/>
            </a:solidFill>
          </a:ln>
        </p:spPr>
      </p:pic>
      <p:sp>
        <p:nvSpPr>
          <p:cNvPr id="36" name="success_149691"/>
          <p:cNvSpPr>
            <a:spLocks noChangeAspect="1"/>
          </p:cNvSpPr>
          <p:nvPr/>
        </p:nvSpPr>
        <p:spPr bwMode="auto">
          <a:xfrm>
            <a:off x="5910351" y="2202602"/>
            <a:ext cx="438062" cy="437554"/>
          </a:xfrm>
          <a:custGeom>
            <a:avLst/>
            <a:gdLst>
              <a:gd name="T0" fmla="*/ 347 w 693"/>
              <a:gd name="T1" fmla="*/ 0 h 693"/>
              <a:gd name="T2" fmla="*/ 0 w 693"/>
              <a:gd name="T3" fmla="*/ 347 h 693"/>
              <a:gd name="T4" fmla="*/ 347 w 693"/>
              <a:gd name="T5" fmla="*/ 693 h 693"/>
              <a:gd name="T6" fmla="*/ 693 w 693"/>
              <a:gd name="T7" fmla="*/ 347 h 693"/>
              <a:gd name="T8" fmla="*/ 347 w 693"/>
              <a:gd name="T9" fmla="*/ 0 h 693"/>
              <a:gd name="T10" fmla="*/ 540 w 693"/>
              <a:gd name="T11" fmla="*/ 231 h 693"/>
              <a:gd name="T12" fmla="*/ 327 w 693"/>
              <a:gd name="T13" fmla="*/ 471 h 693"/>
              <a:gd name="T14" fmla="*/ 307 w 693"/>
              <a:gd name="T15" fmla="*/ 480 h 693"/>
              <a:gd name="T16" fmla="*/ 290 w 693"/>
              <a:gd name="T17" fmla="*/ 474 h 693"/>
              <a:gd name="T18" fmla="*/ 157 w 693"/>
              <a:gd name="T19" fmla="*/ 367 h 693"/>
              <a:gd name="T20" fmla="*/ 153 w 693"/>
              <a:gd name="T21" fmla="*/ 330 h 693"/>
              <a:gd name="T22" fmla="*/ 190 w 693"/>
              <a:gd name="T23" fmla="*/ 326 h 693"/>
              <a:gd name="T24" fmla="*/ 304 w 693"/>
              <a:gd name="T25" fmla="*/ 417 h 693"/>
              <a:gd name="T26" fmla="*/ 500 w 693"/>
              <a:gd name="T27" fmla="*/ 196 h 693"/>
              <a:gd name="T28" fmla="*/ 538 w 693"/>
              <a:gd name="T29" fmla="*/ 193 h 693"/>
              <a:gd name="T30" fmla="*/ 540 w 693"/>
              <a:gd name="T31" fmla="*/ 231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3" h="693">
                <a:moveTo>
                  <a:pt x="347" y="0"/>
                </a:moveTo>
                <a:cubicBezTo>
                  <a:pt x="156" y="0"/>
                  <a:pt x="0" y="156"/>
                  <a:pt x="0" y="347"/>
                </a:cubicBezTo>
                <a:cubicBezTo>
                  <a:pt x="0" y="538"/>
                  <a:pt x="156" y="693"/>
                  <a:pt x="347" y="693"/>
                </a:cubicBezTo>
                <a:cubicBezTo>
                  <a:pt x="538" y="693"/>
                  <a:pt x="693" y="538"/>
                  <a:pt x="693" y="347"/>
                </a:cubicBezTo>
                <a:cubicBezTo>
                  <a:pt x="693" y="156"/>
                  <a:pt x="538" y="0"/>
                  <a:pt x="347" y="0"/>
                </a:cubicBezTo>
                <a:close/>
                <a:moveTo>
                  <a:pt x="540" y="231"/>
                </a:moveTo>
                <a:lnTo>
                  <a:pt x="327" y="471"/>
                </a:lnTo>
                <a:cubicBezTo>
                  <a:pt x="321" y="477"/>
                  <a:pt x="314" y="480"/>
                  <a:pt x="307" y="480"/>
                </a:cubicBezTo>
                <a:cubicBezTo>
                  <a:pt x="301" y="480"/>
                  <a:pt x="295" y="478"/>
                  <a:pt x="290" y="474"/>
                </a:cubicBezTo>
                <a:lnTo>
                  <a:pt x="157" y="367"/>
                </a:lnTo>
                <a:cubicBezTo>
                  <a:pt x="145" y="358"/>
                  <a:pt x="143" y="342"/>
                  <a:pt x="153" y="330"/>
                </a:cubicBezTo>
                <a:cubicBezTo>
                  <a:pt x="162" y="319"/>
                  <a:pt x="178" y="317"/>
                  <a:pt x="190" y="326"/>
                </a:cubicBezTo>
                <a:lnTo>
                  <a:pt x="304" y="417"/>
                </a:lnTo>
                <a:lnTo>
                  <a:pt x="500" y="196"/>
                </a:lnTo>
                <a:cubicBezTo>
                  <a:pt x="510" y="185"/>
                  <a:pt x="527" y="184"/>
                  <a:pt x="538" y="193"/>
                </a:cubicBezTo>
                <a:cubicBezTo>
                  <a:pt x="549" y="203"/>
                  <a:pt x="550" y="220"/>
                  <a:pt x="540" y="231"/>
                </a:cubicBezTo>
                <a:close/>
              </a:path>
            </a:pathLst>
          </a:custGeom>
          <a:solidFill>
            <a:schemeClr val="accent1"/>
          </a:solidFill>
          <a:ln>
            <a:noFill/>
          </a:ln>
        </p:spPr>
      </p:sp>
      <p:sp>
        <p:nvSpPr>
          <p:cNvPr id="37" name="íşlidè">
            <a:extLst>
              <a:ext uri="{FF2B5EF4-FFF2-40B4-BE49-F238E27FC236}">
                <a16:creationId xmlns:a16="http://schemas.microsoft.com/office/drawing/2014/main" id="{B77CEAB2-CDDD-472C-9801-BAE00B25026D}"/>
              </a:ext>
            </a:extLst>
          </p:cNvPr>
          <p:cNvSpPr txBox="1"/>
          <p:nvPr/>
        </p:nvSpPr>
        <p:spPr bwMode="auto">
          <a:xfrm>
            <a:off x="6348413" y="2204208"/>
            <a:ext cx="4840357" cy="49083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zh-CN" sz="1600" dirty="0"/>
              <a:t>中位数回归</a:t>
            </a:r>
            <a:endParaRPr lang="en-US" altLang="zh-CN" sz="1600" b="1" dirty="0"/>
          </a:p>
        </p:txBody>
      </p:sp>
      <p:sp>
        <p:nvSpPr>
          <p:cNvPr id="38" name="矩形 37"/>
          <p:cNvSpPr/>
          <p:nvPr/>
        </p:nvSpPr>
        <p:spPr>
          <a:xfrm>
            <a:off x="6349464" y="2671413"/>
            <a:ext cx="4826000" cy="584775"/>
          </a:xfrm>
          <a:prstGeom prst="rect">
            <a:avLst/>
          </a:prstGeom>
        </p:spPr>
        <p:txBody>
          <a:bodyPr wrap="square">
            <a:spAutoFit/>
          </a:bodyPr>
          <a:lstStyle/>
          <a:p>
            <a:r>
              <a:rPr lang="zh-CN" altLang="zh-CN" sz="1600" dirty="0"/>
              <a:t>首先对该数据集进行中位数回归，并对参数进行显著性检验。</a:t>
            </a:r>
            <a:endParaRPr lang="zh-CN" altLang="en-US" sz="1600" dirty="0">
              <a:latin typeface="+mn-ea"/>
            </a:endParaRPr>
          </a:p>
        </p:txBody>
      </p:sp>
      <p:pic>
        <p:nvPicPr>
          <p:cNvPr id="39" name="图片 38"/>
          <p:cNvPicPr/>
          <p:nvPr/>
        </p:nvPicPr>
        <p:blipFill rotWithShape="1">
          <a:blip r:embed="rId3"/>
          <a:srcRect r="34411"/>
          <a:stretch/>
        </p:blipFill>
        <p:spPr>
          <a:xfrm>
            <a:off x="7412136" y="3287445"/>
            <a:ext cx="2700655" cy="619125"/>
          </a:xfrm>
          <a:prstGeom prst="rect">
            <a:avLst/>
          </a:prstGeom>
          <a:ln>
            <a:solidFill>
              <a:schemeClr val="tx1"/>
            </a:solidFill>
          </a:ln>
        </p:spPr>
      </p:pic>
      <p:sp>
        <p:nvSpPr>
          <p:cNvPr id="15" name="矩形 14"/>
          <p:cNvSpPr/>
          <p:nvPr/>
        </p:nvSpPr>
        <p:spPr>
          <a:xfrm>
            <a:off x="6348413" y="4045786"/>
            <a:ext cx="4895850" cy="2062103"/>
          </a:xfrm>
          <a:prstGeom prst="rect">
            <a:avLst/>
          </a:prstGeom>
        </p:spPr>
        <p:txBody>
          <a:bodyPr wrap="square">
            <a:spAutoFit/>
          </a:bodyPr>
          <a:lstStyle/>
          <a:p>
            <a:pPr marL="285750" indent="-285750">
              <a:buFont typeface="Arial" panose="020B0604020202020204" pitchFamily="34" charset="0"/>
              <a:buChar char="•"/>
            </a:pPr>
            <a:r>
              <a:rPr lang="zh-CN" altLang="zh-CN" sz="1600" dirty="0">
                <a:latin typeface="+mn-ea"/>
                <a:cs typeface="Times New Roman" panose="02020603050405020304" pitchFamily="18" charset="0"/>
              </a:rPr>
              <a:t>食品支出与收入的中位数回归，回归参数为</a:t>
            </a:r>
            <a:r>
              <a:rPr lang="en-US" altLang="zh-CN" sz="1600" dirty="0">
                <a:latin typeface="+mn-ea"/>
              </a:rPr>
              <a:t>0.56</a:t>
            </a:r>
            <a:r>
              <a:rPr lang="zh-CN" altLang="zh-CN" sz="1600" dirty="0">
                <a:latin typeface="+mn-ea"/>
                <a:cs typeface="Times New Roman" panose="02020603050405020304" pitchFamily="18" charset="0"/>
              </a:rPr>
              <a:t>，截距为</a:t>
            </a:r>
            <a:r>
              <a:rPr lang="en-US" altLang="zh-CN" sz="1600" dirty="0">
                <a:latin typeface="+mn-ea"/>
              </a:rPr>
              <a:t>81.48</a:t>
            </a:r>
            <a:r>
              <a:rPr lang="zh-CN" altLang="zh-CN" sz="1600" dirty="0">
                <a:latin typeface="+mn-ea"/>
                <a:cs typeface="Times New Roman" panose="02020603050405020304" pitchFamily="18" charset="0"/>
              </a:rPr>
              <a:t>，且均显著。说明在中位数水平上收入越高食品支出越多，符合全体样本的线性关系的趋势</a:t>
            </a:r>
            <a:r>
              <a:rPr lang="zh-CN" altLang="zh-CN" sz="1600" dirty="0" smtClean="0">
                <a:latin typeface="+mn-ea"/>
                <a:cs typeface="Times New Roman" panose="02020603050405020304" pitchFamily="18" charset="0"/>
              </a:rPr>
              <a:t>。</a:t>
            </a:r>
            <a:endParaRPr lang="en-US" altLang="zh-CN" sz="1600" dirty="0" smtClean="0">
              <a:latin typeface="+mn-ea"/>
              <a:cs typeface="Times New Roman" panose="02020603050405020304" pitchFamily="18" charset="0"/>
            </a:endParaRPr>
          </a:p>
          <a:p>
            <a:pPr marL="285750" indent="-285750">
              <a:buFont typeface="Arial" panose="020B0604020202020204" pitchFamily="34" charset="0"/>
              <a:buChar char="•"/>
            </a:pPr>
            <a:r>
              <a:rPr lang="zh-CN" altLang="zh-CN" sz="1600" dirty="0" smtClean="0">
                <a:latin typeface="+mn-ea"/>
                <a:cs typeface="Times New Roman" panose="02020603050405020304" pitchFamily="18" charset="0"/>
              </a:rPr>
              <a:t>线性回归</a:t>
            </a:r>
            <a:r>
              <a:rPr lang="zh-CN" altLang="zh-CN" sz="1600" dirty="0">
                <a:latin typeface="+mn-ea"/>
                <a:cs typeface="Times New Roman" panose="02020603050405020304" pitchFamily="18" charset="0"/>
              </a:rPr>
              <a:t>方程的系数略小于中位数回归的系数，说明数据局部分布的可能与整体分布所得到的关系不一致，即</a:t>
            </a:r>
            <a:r>
              <a:rPr lang="zh-CN" altLang="zh-CN" sz="1600" dirty="0">
                <a:solidFill>
                  <a:schemeClr val="accent2"/>
                </a:solidFill>
                <a:latin typeface="+mn-ea"/>
                <a:cs typeface="Times New Roman" panose="02020603050405020304" pitchFamily="18" charset="0"/>
              </a:rPr>
              <a:t>传统的</a:t>
            </a:r>
            <a:r>
              <a:rPr lang="en-US" altLang="zh-CN" sz="1600" dirty="0" err="1">
                <a:solidFill>
                  <a:schemeClr val="accent2"/>
                </a:solidFill>
                <a:latin typeface="+mn-ea"/>
              </a:rPr>
              <a:t>OLS</a:t>
            </a:r>
            <a:r>
              <a:rPr lang="zh-CN" altLang="zh-CN" sz="1600" dirty="0">
                <a:solidFill>
                  <a:schemeClr val="accent2"/>
                </a:solidFill>
                <a:latin typeface="+mn-ea"/>
                <a:cs typeface="Times New Roman" panose="02020603050405020304" pitchFamily="18" charset="0"/>
              </a:rPr>
              <a:t>回归可能掩盖了数据的部分分布特征</a:t>
            </a:r>
            <a:r>
              <a:rPr lang="zh-CN" altLang="zh-CN" sz="1600" dirty="0">
                <a:latin typeface="+mn-ea"/>
                <a:cs typeface="Times New Roman" panose="02020603050405020304" pitchFamily="18" charset="0"/>
              </a:rPr>
              <a:t>。</a:t>
            </a:r>
            <a:endParaRPr lang="zh-CN" altLang="en-US" sz="1600" dirty="0">
              <a:latin typeface="+mn-ea"/>
            </a:endParaRPr>
          </a:p>
        </p:txBody>
      </p:sp>
      <p:sp>
        <p:nvSpPr>
          <p:cNvPr id="16" name="标题 1"/>
          <p:cNvSpPr txBox="1">
            <a:spLocks/>
          </p:cNvSpPr>
          <p:nvPr/>
        </p:nvSpPr>
        <p:spPr>
          <a:xfrm>
            <a:off x="163773" y="13648"/>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分位数回归</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72919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p:nvPr/>
        </p:nvPicPr>
        <p:blipFill>
          <a:blip r:embed="rId2"/>
          <a:stretch>
            <a:fillRect/>
          </a:stretch>
        </p:blipFill>
        <p:spPr bwMode="auto">
          <a:xfrm>
            <a:off x="954000" y="4092433"/>
            <a:ext cx="2062828" cy="2694797"/>
          </a:xfrm>
          <a:prstGeom prst="rect">
            <a:avLst/>
          </a:prstGeom>
          <a:ln>
            <a:noFill/>
          </a:ln>
          <a:extLst>
            <a:ext uri="{53640926-AAD7-44d8-BBD7-CCE9431645EC}">
              <a14:shadowObscured xmlns:lc="http://schemas.openxmlformats.org/drawingml/2006/locked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aink="http://schemas.microsoft.com/office/drawing/2016/ink" xmlns:am3d="http://schemas.microsoft.com/office/drawing/2017/model3d" xmlns:w16cid="http://schemas.microsoft.com/office/word/2016/wordml/cid" xmlns:w16se="http://schemas.microsoft.com/office/word/2015/wordml/symex" xmlns:arto="http://schemas.microsoft.com/office/word/2006/arto" xmlns="" xmlns:mo="http://schemas.microsoft.com/office/mac/office/2008/main" xmlns:mv="urn:schemas-microsoft-com:mac:vml" xmlns:o="urn:schemas-microsoft-com:office:office" xmlns:v="urn:schemas-microsoft-com:vml" xmlns:w10="urn:schemas-microsoft-com:office:word" xmlns:w="http://schemas.openxmlformats.org/wordprocessingml/2006/main" xmlns:a14="http://schemas.microsoft.com/office/drawing/2010/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a:ext>
          </a:extLst>
        </p:spPr>
      </p:pic>
      <p:sp>
        <p:nvSpPr>
          <p:cNvPr id="3" name="矩形 2">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4" name="标题 1"/>
          <p:cNvSpPr txBox="1">
            <a:spLocks/>
          </p:cNvSpPr>
          <p:nvPr/>
        </p:nvSpPr>
        <p:spPr>
          <a:xfrm>
            <a:off x="4625315" y="224447"/>
            <a:ext cx="2941370" cy="791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a:t>应用</a:t>
            </a:r>
            <a:r>
              <a:rPr lang="zh-CN" altLang="en-US" sz="2400" dirty="0" smtClean="0"/>
              <a:t>实例</a:t>
            </a:r>
            <a:endParaRPr lang="zh-CN" altLang="en-US" sz="2400" dirty="0">
              <a:latin typeface="微软雅黑" panose="020B0503020204020204" pitchFamily="34" charset="-122"/>
              <a:ea typeface="微软雅黑" panose="020B0503020204020204" pitchFamily="34" charset="-122"/>
            </a:endParaRPr>
          </a:p>
        </p:txBody>
      </p:sp>
      <p:sp>
        <p:nvSpPr>
          <p:cNvPr id="7" name="success_149691"/>
          <p:cNvSpPr>
            <a:spLocks noChangeAspect="1"/>
          </p:cNvSpPr>
          <p:nvPr/>
        </p:nvSpPr>
        <p:spPr bwMode="auto">
          <a:xfrm>
            <a:off x="515938" y="1316330"/>
            <a:ext cx="438062" cy="437554"/>
          </a:xfrm>
          <a:custGeom>
            <a:avLst/>
            <a:gdLst>
              <a:gd name="T0" fmla="*/ 347 w 693"/>
              <a:gd name="T1" fmla="*/ 0 h 693"/>
              <a:gd name="T2" fmla="*/ 0 w 693"/>
              <a:gd name="T3" fmla="*/ 347 h 693"/>
              <a:gd name="T4" fmla="*/ 347 w 693"/>
              <a:gd name="T5" fmla="*/ 693 h 693"/>
              <a:gd name="T6" fmla="*/ 693 w 693"/>
              <a:gd name="T7" fmla="*/ 347 h 693"/>
              <a:gd name="T8" fmla="*/ 347 w 693"/>
              <a:gd name="T9" fmla="*/ 0 h 693"/>
              <a:gd name="T10" fmla="*/ 540 w 693"/>
              <a:gd name="T11" fmla="*/ 231 h 693"/>
              <a:gd name="T12" fmla="*/ 327 w 693"/>
              <a:gd name="T13" fmla="*/ 471 h 693"/>
              <a:gd name="T14" fmla="*/ 307 w 693"/>
              <a:gd name="T15" fmla="*/ 480 h 693"/>
              <a:gd name="T16" fmla="*/ 290 w 693"/>
              <a:gd name="T17" fmla="*/ 474 h 693"/>
              <a:gd name="T18" fmla="*/ 157 w 693"/>
              <a:gd name="T19" fmla="*/ 367 h 693"/>
              <a:gd name="T20" fmla="*/ 153 w 693"/>
              <a:gd name="T21" fmla="*/ 330 h 693"/>
              <a:gd name="T22" fmla="*/ 190 w 693"/>
              <a:gd name="T23" fmla="*/ 326 h 693"/>
              <a:gd name="T24" fmla="*/ 304 w 693"/>
              <a:gd name="T25" fmla="*/ 417 h 693"/>
              <a:gd name="T26" fmla="*/ 500 w 693"/>
              <a:gd name="T27" fmla="*/ 196 h 693"/>
              <a:gd name="T28" fmla="*/ 538 w 693"/>
              <a:gd name="T29" fmla="*/ 193 h 693"/>
              <a:gd name="T30" fmla="*/ 540 w 693"/>
              <a:gd name="T31" fmla="*/ 231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3" h="693">
                <a:moveTo>
                  <a:pt x="347" y="0"/>
                </a:moveTo>
                <a:cubicBezTo>
                  <a:pt x="156" y="0"/>
                  <a:pt x="0" y="156"/>
                  <a:pt x="0" y="347"/>
                </a:cubicBezTo>
                <a:cubicBezTo>
                  <a:pt x="0" y="538"/>
                  <a:pt x="156" y="693"/>
                  <a:pt x="347" y="693"/>
                </a:cubicBezTo>
                <a:cubicBezTo>
                  <a:pt x="538" y="693"/>
                  <a:pt x="693" y="538"/>
                  <a:pt x="693" y="347"/>
                </a:cubicBezTo>
                <a:cubicBezTo>
                  <a:pt x="693" y="156"/>
                  <a:pt x="538" y="0"/>
                  <a:pt x="347" y="0"/>
                </a:cubicBezTo>
                <a:close/>
                <a:moveTo>
                  <a:pt x="540" y="231"/>
                </a:moveTo>
                <a:lnTo>
                  <a:pt x="327" y="471"/>
                </a:lnTo>
                <a:cubicBezTo>
                  <a:pt x="321" y="477"/>
                  <a:pt x="314" y="480"/>
                  <a:pt x="307" y="480"/>
                </a:cubicBezTo>
                <a:cubicBezTo>
                  <a:pt x="301" y="480"/>
                  <a:pt x="295" y="478"/>
                  <a:pt x="290" y="474"/>
                </a:cubicBezTo>
                <a:lnTo>
                  <a:pt x="157" y="367"/>
                </a:lnTo>
                <a:cubicBezTo>
                  <a:pt x="145" y="358"/>
                  <a:pt x="143" y="342"/>
                  <a:pt x="153" y="330"/>
                </a:cubicBezTo>
                <a:cubicBezTo>
                  <a:pt x="162" y="319"/>
                  <a:pt x="178" y="317"/>
                  <a:pt x="190" y="326"/>
                </a:cubicBezTo>
                <a:lnTo>
                  <a:pt x="304" y="417"/>
                </a:lnTo>
                <a:lnTo>
                  <a:pt x="500" y="196"/>
                </a:lnTo>
                <a:cubicBezTo>
                  <a:pt x="510" y="185"/>
                  <a:pt x="527" y="184"/>
                  <a:pt x="538" y="193"/>
                </a:cubicBezTo>
                <a:cubicBezTo>
                  <a:pt x="549" y="203"/>
                  <a:pt x="550" y="220"/>
                  <a:pt x="540" y="231"/>
                </a:cubicBezTo>
                <a:close/>
              </a:path>
            </a:pathLst>
          </a:custGeom>
          <a:solidFill>
            <a:schemeClr val="accent1"/>
          </a:solidFill>
          <a:ln>
            <a:noFill/>
          </a:ln>
        </p:spPr>
      </p:sp>
      <p:sp>
        <p:nvSpPr>
          <p:cNvPr id="8" name="íşlidè">
            <a:extLst>
              <a:ext uri="{FF2B5EF4-FFF2-40B4-BE49-F238E27FC236}">
                <a16:creationId xmlns:a16="http://schemas.microsoft.com/office/drawing/2014/main" id="{B77CEAB2-CDDD-472C-9801-BAE00B25026D}"/>
              </a:ext>
            </a:extLst>
          </p:cNvPr>
          <p:cNvSpPr txBox="1"/>
          <p:nvPr/>
        </p:nvSpPr>
        <p:spPr bwMode="auto">
          <a:xfrm>
            <a:off x="1003995" y="1145802"/>
            <a:ext cx="4605410" cy="7786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1600" dirty="0"/>
              <a:t>分位数回归</a:t>
            </a:r>
            <a:endParaRPr lang="en-US" altLang="zh-CN" sz="1600" b="1" dirty="0"/>
          </a:p>
        </p:txBody>
      </p:sp>
      <p:sp>
        <p:nvSpPr>
          <p:cNvPr id="5" name="矩形 4"/>
          <p:cNvSpPr/>
          <p:nvPr/>
        </p:nvSpPr>
        <p:spPr>
          <a:xfrm>
            <a:off x="1003995" y="1755949"/>
            <a:ext cx="4804668" cy="830997"/>
          </a:xfrm>
          <a:prstGeom prst="rect">
            <a:avLst/>
          </a:prstGeom>
        </p:spPr>
        <p:txBody>
          <a:bodyPr wrap="square">
            <a:spAutoFit/>
          </a:bodyPr>
          <a:lstStyle/>
          <a:p>
            <a:r>
              <a:rPr lang="en-US" altLang="zh-CN" sz="1600" dirty="0" smtClean="0">
                <a:latin typeface="+mn-ea"/>
                <a:cs typeface="Times New Roman" panose="02020603050405020304" pitchFamily="18" charset="0"/>
              </a:rPr>
              <a:t>Step 1</a:t>
            </a:r>
            <a:r>
              <a:rPr lang="zh-CN" altLang="en-US" sz="1600" dirty="0" smtClean="0">
                <a:latin typeface="+mn-ea"/>
                <a:cs typeface="Times New Roman" panose="02020603050405020304" pitchFamily="18" charset="0"/>
              </a:rPr>
              <a:t>：</a:t>
            </a:r>
            <a:r>
              <a:rPr lang="zh-CN" altLang="zh-CN" sz="1600" dirty="0" smtClean="0">
                <a:latin typeface="+mn-ea"/>
                <a:cs typeface="Times New Roman" panose="02020603050405020304" pitchFamily="18" charset="0"/>
              </a:rPr>
              <a:t>对</a:t>
            </a:r>
            <a:r>
              <a:rPr lang="zh-CN" altLang="zh-CN" sz="1600" dirty="0">
                <a:latin typeface="+mn-ea"/>
                <a:cs typeface="Times New Roman" panose="02020603050405020304" pitchFamily="18" charset="0"/>
              </a:rPr>
              <a:t>原始样本数据进行在</a:t>
            </a:r>
            <a:r>
              <a:rPr lang="en-US" altLang="zh-CN" sz="1600" dirty="0">
                <a:latin typeface="+mn-ea"/>
              </a:rPr>
              <a:t>0.05</a:t>
            </a:r>
            <a:r>
              <a:rPr lang="zh-CN" altLang="zh-CN" sz="1600" dirty="0">
                <a:latin typeface="+mn-ea"/>
                <a:cs typeface="Times New Roman" panose="02020603050405020304" pitchFamily="18" charset="0"/>
              </a:rPr>
              <a:t>，</a:t>
            </a:r>
            <a:r>
              <a:rPr lang="en-US" altLang="zh-CN" sz="1600" dirty="0">
                <a:latin typeface="+mn-ea"/>
              </a:rPr>
              <a:t>0.10</a:t>
            </a:r>
            <a:r>
              <a:rPr lang="zh-CN" altLang="zh-CN" sz="1600" dirty="0">
                <a:latin typeface="+mn-ea"/>
                <a:cs typeface="Times New Roman" panose="02020603050405020304" pitchFamily="18" charset="0"/>
              </a:rPr>
              <a:t>，</a:t>
            </a:r>
            <a:r>
              <a:rPr lang="en-US" altLang="zh-CN" sz="1600" dirty="0">
                <a:latin typeface="+mn-ea"/>
              </a:rPr>
              <a:t>0.25</a:t>
            </a:r>
            <a:r>
              <a:rPr lang="zh-CN" altLang="zh-CN" sz="1600" dirty="0">
                <a:latin typeface="+mn-ea"/>
                <a:cs typeface="Times New Roman" panose="02020603050405020304" pitchFamily="18" charset="0"/>
              </a:rPr>
              <a:t>，</a:t>
            </a:r>
            <a:r>
              <a:rPr lang="en-US" altLang="zh-CN" sz="1600" dirty="0">
                <a:latin typeface="+mn-ea"/>
              </a:rPr>
              <a:t>0.5</a:t>
            </a:r>
            <a:r>
              <a:rPr lang="zh-CN" altLang="zh-CN" sz="1600" dirty="0">
                <a:latin typeface="+mn-ea"/>
                <a:cs typeface="Times New Roman" panose="02020603050405020304" pitchFamily="18" charset="0"/>
              </a:rPr>
              <a:t>，</a:t>
            </a:r>
            <a:r>
              <a:rPr lang="en-US" altLang="zh-CN" sz="1600" dirty="0">
                <a:latin typeface="+mn-ea"/>
              </a:rPr>
              <a:t>0.75</a:t>
            </a:r>
            <a:r>
              <a:rPr lang="zh-CN" altLang="zh-CN" sz="1600" dirty="0">
                <a:latin typeface="+mn-ea"/>
                <a:cs typeface="Times New Roman" panose="02020603050405020304" pitchFamily="18" charset="0"/>
              </a:rPr>
              <a:t>，</a:t>
            </a:r>
            <a:r>
              <a:rPr lang="en-US" altLang="zh-CN" sz="1600" dirty="0">
                <a:latin typeface="+mn-ea"/>
              </a:rPr>
              <a:t>0.9</a:t>
            </a:r>
            <a:r>
              <a:rPr lang="zh-CN" altLang="zh-CN" sz="1600" dirty="0">
                <a:latin typeface="+mn-ea"/>
                <a:cs typeface="Times New Roman" panose="02020603050405020304" pitchFamily="18" charset="0"/>
              </a:rPr>
              <a:t>和</a:t>
            </a:r>
            <a:r>
              <a:rPr lang="en-US" altLang="zh-CN" sz="1600" dirty="0">
                <a:latin typeface="+mn-ea"/>
              </a:rPr>
              <a:t>0.95</a:t>
            </a:r>
            <a:r>
              <a:rPr lang="zh-CN" altLang="zh-CN" sz="1600" dirty="0">
                <a:latin typeface="+mn-ea"/>
                <a:cs typeface="Times New Roman" panose="02020603050405020304" pitchFamily="18" charset="0"/>
              </a:rPr>
              <a:t>共七个分位上进行分位数回归，得到的系数如下。</a:t>
            </a:r>
            <a:endParaRPr lang="zh-CN" altLang="en-US" sz="1600" dirty="0">
              <a:latin typeface="+mn-ea"/>
            </a:endParaRPr>
          </a:p>
        </p:txBody>
      </p:sp>
      <p:pic>
        <p:nvPicPr>
          <p:cNvPr id="21" name="图片 20"/>
          <p:cNvPicPr/>
          <p:nvPr/>
        </p:nvPicPr>
        <p:blipFill rotWithShape="1">
          <a:blip r:embed="rId3"/>
          <a:srcRect r="11283"/>
          <a:stretch/>
        </p:blipFill>
        <p:spPr>
          <a:xfrm>
            <a:off x="1632045" y="2663956"/>
            <a:ext cx="3237969" cy="959832"/>
          </a:xfrm>
          <a:prstGeom prst="rect">
            <a:avLst/>
          </a:prstGeom>
          <a:ln>
            <a:solidFill>
              <a:schemeClr val="tx1"/>
            </a:solidFill>
          </a:ln>
        </p:spPr>
      </p:pic>
      <p:sp>
        <p:nvSpPr>
          <p:cNvPr id="23" name="矩形 22"/>
          <p:cNvSpPr/>
          <p:nvPr/>
        </p:nvSpPr>
        <p:spPr>
          <a:xfrm>
            <a:off x="1003995" y="3702862"/>
            <a:ext cx="4804668" cy="584775"/>
          </a:xfrm>
          <a:prstGeom prst="rect">
            <a:avLst/>
          </a:prstGeom>
        </p:spPr>
        <p:txBody>
          <a:bodyPr wrap="square">
            <a:spAutoFit/>
          </a:bodyPr>
          <a:lstStyle/>
          <a:p>
            <a:r>
              <a:rPr lang="en-US" altLang="zh-CN" sz="1600" dirty="0" smtClean="0">
                <a:latin typeface="+mn-ea"/>
                <a:cs typeface="Times New Roman" panose="02020603050405020304" pitchFamily="18" charset="0"/>
              </a:rPr>
              <a:t>Step 2</a:t>
            </a:r>
            <a:r>
              <a:rPr lang="zh-CN" altLang="en-US" sz="1600" dirty="0" smtClean="0">
                <a:latin typeface="+mn-ea"/>
                <a:cs typeface="Times New Roman" panose="02020603050405020304" pitchFamily="18" charset="0"/>
              </a:rPr>
              <a:t>：</a:t>
            </a:r>
            <a:r>
              <a:rPr lang="zh-CN" altLang="zh-CN" sz="1600" dirty="0">
                <a:latin typeface="+mn-ea"/>
              </a:rPr>
              <a:t>结合普通线性回归的相关结果，将回归曲线绘制</a:t>
            </a:r>
            <a:r>
              <a:rPr lang="zh-CN" altLang="zh-CN" sz="1600" dirty="0" smtClean="0">
                <a:latin typeface="+mn-ea"/>
              </a:rPr>
              <a:t>出来</a:t>
            </a:r>
            <a:r>
              <a:rPr lang="zh-CN" altLang="en-US" sz="1600" dirty="0" smtClean="0">
                <a:latin typeface="+mn-ea"/>
              </a:rPr>
              <a:t>。</a:t>
            </a:r>
            <a:endParaRPr lang="zh-CN" altLang="en-US" sz="1600" dirty="0">
              <a:latin typeface="+mn-ea"/>
            </a:endParaRPr>
          </a:p>
        </p:txBody>
      </p:sp>
      <p:sp>
        <p:nvSpPr>
          <p:cNvPr id="6" name="矩形 5"/>
          <p:cNvSpPr/>
          <p:nvPr/>
        </p:nvSpPr>
        <p:spPr>
          <a:xfrm>
            <a:off x="2611400" y="4960812"/>
            <a:ext cx="2998005" cy="830997"/>
          </a:xfrm>
          <a:prstGeom prst="rect">
            <a:avLst/>
          </a:prstGeom>
        </p:spPr>
        <p:txBody>
          <a:bodyPr wrap="square">
            <a:spAutoFit/>
          </a:bodyPr>
          <a:lstStyle/>
          <a:p>
            <a:pPr marL="285750" indent="-285750">
              <a:buFont typeface="Arial" panose="020B0604020202020204" pitchFamily="34" charset="0"/>
              <a:buChar char="•"/>
            </a:pPr>
            <a:r>
              <a:rPr lang="zh-CN" altLang="zh-CN" sz="1600" dirty="0">
                <a:latin typeface="+mn-ea"/>
                <a:cs typeface="Times New Roman" panose="02020603050405020304" pitchFamily="18" charset="0"/>
              </a:rPr>
              <a:t>在不同分位下的分位数回归曲线不一致，即收入不同的家庭在食品支出上较为</a:t>
            </a:r>
            <a:r>
              <a:rPr lang="zh-CN" altLang="zh-CN" sz="1600" dirty="0" smtClean="0">
                <a:latin typeface="+mn-ea"/>
                <a:cs typeface="Times New Roman" panose="02020603050405020304" pitchFamily="18" charset="0"/>
              </a:rPr>
              <a:t>不同</a:t>
            </a:r>
            <a:r>
              <a:rPr lang="zh-CN" altLang="en-US" sz="1600" dirty="0" smtClean="0">
                <a:latin typeface="+mn-ea"/>
                <a:cs typeface="Times New Roman" panose="02020603050405020304" pitchFamily="18" charset="0"/>
              </a:rPr>
              <a:t>。</a:t>
            </a:r>
            <a:endParaRPr lang="en-US" altLang="zh-CN" sz="1600" dirty="0" smtClean="0">
              <a:latin typeface="+mn-ea"/>
              <a:cs typeface="Times New Roman" panose="02020603050405020304" pitchFamily="18" charset="0"/>
            </a:endParaRPr>
          </a:p>
        </p:txBody>
      </p:sp>
      <p:sp>
        <p:nvSpPr>
          <p:cNvPr id="25" name="矩形 24"/>
          <p:cNvSpPr/>
          <p:nvPr/>
        </p:nvSpPr>
        <p:spPr>
          <a:xfrm>
            <a:off x="6311900" y="1751720"/>
            <a:ext cx="4804668" cy="338554"/>
          </a:xfrm>
          <a:prstGeom prst="rect">
            <a:avLst/>
          </a:prstGeom>
        </p:spPr>
        <p:txBody>
          <a:bodyPr wrap="square">
            <a:spAutoFit/>
          </a:bodyPr>
          <a:lstStyle/>
          <a:p>
            <a:r>
              <a:rPr lang="en-US" altLang="zh-CN" sz="1600" dirty="0" smtClean="0">
                <a:latin typeface="+mn-ea"/>
                <a:cs typeface="Times New Roman" panose="02020603050405020304" pitchFamily="18" charset="0"/>
              </a:rPr>
              <a:t>Step 3</a:t>
            </a:r>
            <a:r>
              <a:rPr lang="zh-CN" altLang="en-US" sz="1600" dirty="0" smtClean="0">
                <a:latin typeface="+mn-ea"/>
                <a:cs typeface="Times New Roman" panose="02020603050405020304" pitchFamily="18" charset="0"/>
              </a:rPr>
              <a:t>：</a:t>
            </a:r>
            <a:r>
              <a:rPr lang="zh-CN" altLang="zh-CN" sz="1600" dirty="0"/>
              <a:t>使用偏差进行斜率相等性检验。</a:t>
            </a:r>
            <a:endParaRPr lang="zh-CN" altLang="en-US" sz="1600" dirty="0">
              <a:latin typeface="+mn-ea"/>
            </a:endParaRPr>
          </a:p>
        </p:txBody>
      </p:sp>
      <p:pic>
        <p:nvPicPr>
          <p:cNvPr id="27" name="图片 26"/>
          <p:cNvPicPr/>
          <p:nvPr/>
        </p:nvPicPr>
        <p:blipFill rotWithShape="1">
          <a:blip r:embed="rId4"/>
          <a:srcRect r="9109"/>
          <a:stretch/>
        </p:blipFill>
        <p:spPr>
          <a:xfrm>
            <a:off x="6549277" y="2215020"/>
            <a:ext cx="2975087" cy="1229793"/>
          </a:xfrm>
          <a:prstGeom prst="rect">
            <a:avLst/>
          </a:prstGeom>
          <a:ln>
            <a:solidFill>
              <a:schemeClr val="tx1"/>
            </a:solidFill>
          </a:ln>
        </p:spPr>
      </p:pic>
      <p:sp>
        <p:nvSpPr>
          <p:cNvPr id="9" name="矩形 8"/>
          <p:cNvSpPr/>
          <p:nvPr/>
        </p:nvSpPr>
        <p:spPr>
          <a:xfrm>
            <a:off x="9735100" y="2294558"/>
            <a:ext cx="1403257" cy="1077218"/>
          </a:xfrm>
          <a:prstGeom prst="rect">
            <a:avLst/>
          </a:prstGeom>
        </p:spPr>
        <p:txBody>
          <a:bodyPr wrap="square">
            <a:spAutoFit/>
          </a:bodyPr>
          <a:lstStyle/>
          <a:p>
            <a:r>
              <a:rPr lang="zh-CN" altLang="zh-CN" sz="1600" dirty="0">
                <a:latin typeface="+mn-ea"/>
                <a:cs typeface="Times New Roman" panose="02020603050405020304" pitchFamily="18" charset="0"/>
              </a:rPr>
              <a:t>不同分位点下收入对食品支出的影响机制是不相同的。</a:t>
            </a:r>
            <a:endParaRPr lang="zh-CN" altLang="en-US" sz="1600" dirty="0">
              <a:latin typeface="+mn-ea"/>
            </a:endParaRPr>
          </a:p>
        </p:txBody>
      </p:sp>
      <p:sp>
        <p:nvSpPr>
          <p:cNvPr id="28" name="矩形 27"/>
          <p:cNvSpPr/>
          <p:nvPr/>
        </p:nvSpPr>
        <p:spPr>
          <a:xfrm>
            <a:off x="6311900" y="3621268"/>
            <a:ext cx="4804668" cy="584775"/>
          </a:xfrm>
          <a:prstGeom prst="rect">
            <a:avLst/>
          </a:prstGeom>
        </p:spPr>
        <p:txBody>
          <a:bodyPr wrap="square">
            <a:spAutoFit/>
          </a:bodyPr>
          <a:lstStyle/>
          <a:p>
            <a:r>
              <a:rPr lang="en-US" altLang="zh-CN" sz="1600" dirty="0" smtClean="0">
                <a:latin typeface="+mn-ea"/>
                <a:cs typeface="Times New Roman" panose="02020603050405020304" pitchFamily="18" charset="0"/>
              </a:rPr>
              <a:t>Step 4</a:t>
            </a:r>
            <a:r>
              <a:rPr lang="zh-CN" altLang="en-US" sz="1600" dirty="0" smtClean="0">
                <a:latin typeface="+mn-ea"/>
                <a:cs typeface="Times New Roman" panose="02020603050405020304" pitchFamily="18" charset="0"/>
              </a:rPr>
              <a:t>：</a:t>
            </a:r>
            <a:r>
              <a:rPr lang="zh-CN" altLang="zh-CN" sz="1600" dirty="0">
                <a:latin typeface="+mn-ea"/>
              </a:rPr>
              <a:t>绘制出在</a:t>
            </a:r>
            <a:r>
              <a:rPr lang="en-US" altLang="zh-CN" sz="1600" dirty="0">
                <a:latin typeface="+mn-ea"/>
              </a:rPr>
              <a:t>1~99</a:t>
            </a:r>
            <a:r>
              <a:rPr lang="zh-CN" altLang="zh-CN" sz="1600" dirty="0">
                <a:latin typeface="+mn-ea"/>
              </a:rPr>
              <a:t>个分位下分位数回归的系数和相应的截距。</a:t>
            </a:r>
            <a:endParaRPr lang="zh-CN" altLang="en-US" sz="1600" dirty="0">
              <a:latin typeface="+mn-ea"/>
            </a:endParaRPr>
          </a:p>
        </p:txBody>
      </p:sp>
      <p:pic>
        <p:nvPicPr>
          <p:cNvPr id="29" name="图片 28" descr="co"/>
          <p:cNvPicPr/>
          <p:nvPr/>
        </p:nvPicPr>
        <p:blipFill>
          <a:blip r:embed="rId5">
            <a:grayscl/>
            <a:extLst>
              <a:ext uri="{28A0092B-C50C-407E-A947-70E740481C1C}">
                <a14:useLocalDpi xmlns:a14="http://schemas.microsoft.com/office/drawing/2010/main" val="0"/>
              </a:ext>
            </a:extLst>
          </a:blip>
          <a:srcRect/>
          <a:stretch>
            <a:fillRect/>
          </a:stretch>
        </p:blipFill>
        <p:spPr bwMode="auto">
          <a:xfrm>
            <a:off x="6646834" y="4206504"/>
            <a:ext cx="1726907" cy="1726907"/>
          </a:xfrm>
          <a:prstGeom prst="rect">
            <a:avLst/>
          </a:prstGeom>
          <a:noFill/>
          <a:ln>
            <a:noFill/>
          </a:ln>
        </p:spPr>
      </p:pic>
      <p:pic>
        <p:nvPicPr>
          <p:cNvPr id="30" name="图片 29" descr="C:\Users\DELL\AppData\Local\Microsoft\Windows\INetCache\Content.Word\inter.png"/>
          <p:cNvPicPr/>
          <p:nvPr/>
        </p:nvPicPr>
        <p:blipFill>
          <a:blip r:embed="rId6">
            <a:grayscl/>
            <a:extLst>
              <a:ext uri="{28A0092B-C50C-407E-A947-70E740481C1C}">
                <a14:useLocalDpi xmlns:a14="http://schemas.microsoft.com/office/drawing/2010/main" val="0"/>
              </a:ext>
            </a:extLst>
          </a:blip>
          <a:srcRect/>
          <a:stretch>
            <a:fillRect/>
          </a:stretch>
        </p:blipFill>
        <p:spPr bwMode="auto">
          <a:xfrm>
            <a:off x="9027564" y="4206043"/>
            <a:ext cx="1727368" cy="1727368"/>
          </a:xfrm>
          <a:prstGeom prst="rect">
            <a:avLst/>
          </a:prstGeom>
          <a:noFill/>
          <a:ln>
            <a:noFill/>
          </a:ln>
        </p:spPr>
      </p:pic>
      <p:sp>
        <p:nvSpPr>
          <p:cNvPr id="10" name="矩形 9"/>
          <p:cNvSpPr/>
          <p:nvPr/>
        </p:nvSpPr>
        <p:spPr>
          <a:xfrm>
            <a:off x="6311900" y="5933411"/>
            <a:ext cx="4932363" cy="584775"/>
          </a:xfrm>
          <a:prstGeom prst="rect">
            <a:avLst/>
          </a:prstGeom>
        </p:spPr>
        <p:txBody>
          <a:bodyPr wrap="square">
            <a:spAutoFit/>
          </a:bodyPr>
          <a:lstStyle/>
          <a:p>
            <a:r>
              <a:rPr lang="zh-CN" altLang="zh-CN" sz="1600" dirty="0">
                <a:latin typeface="+mn-ea"/>
                <a:cs typeface="Times New Roman" panose="02020603050405020304" pitchFamily="18" charset="0"/>
              </a:rPr>
              <a:t>不同的分位上，不同家庭的收入和支出间的线性关系的特征不同。</a:t>
            </a:r>
            <a:endParaRPr lang="zh-CN" altLang="en-US" sz="1600" dirty="0">
              <a:latin typeface="+mn-ea"/>
            </a:endParaRPr>
          </a:p>
        </p:txBody>
      </p:sp>
      <p:sp>
        <p:nvSpPr>
          <p:cNvPr id="18" name="标题 1"/>
          <p:cNvSpPr txBox="1">
            <a:spLocks/>
          </p:cNvSpPr>
          <p:nvPr/>
        </p:nvSpPr>
        <p:spPr>
          <a:xfrm>
            <a:off x="163773" y="13648"/>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分位数回归</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74564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6272981" y="-304800"/>
            <a:ext cx="5919019" cy="7968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30629" y="-304800"/>
            <a:ext cx="6403610" cy="844731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iś1idè"/>
          <p:cNvSpPr txBox="1"/>
          <p:nvPr/>
        </p:nvSpPr>
        <p:spPr bwMode="auto">
          <a:xfrm>
            <a:off x="1005416" y="1558589"/>
            <a:ext cx="300592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en-US" altLang="zh-CN" sz="2000" b="1" dirty="0" smtClean="0">
                <a:latin typeface="+mn-ea"/>
              </a:rPr>
              <a:t>01.</a:t>
            </a:r>
            <a:r>
              <a:rPr lang="zh-CN" altLang="en-US" sz="2000" b="1" dirty="0">
                <a:latin typeface="+mn-ea"/>
              </a:rPr>
              <a:t>概念</a:t>
            </a:r>
            <a:endParaRPr lang="en-US" altLang="zh-CN" sz="2000" b="1" dirty="0">
              <a:latin typeface="+mn-ea"/>
            </a:endParaRPr>
          </a:p>
        </p:txBody>
      </p:sp>
      <p:sp>
        <p:nvSpPr>
          <p:cNvPr id="19" name="íṡlîḓé">
            <a:extLst>
              <a:ext uri="{FF2B5EF4-FFF2-40B4-BE49-F238E27FC236}">
                <a16:creationId xmlns:a16="http://schemas.microsoft.com/office/drawing/2014/main" id="{FC178AFD-9D9E-4266-BD7D-7B8FA1E65DCA}"/>
              </a:ext>
            </a:extLst>
          </p:cNvPr>
          <p:cNvSpPr/>
          <p:nvPr/>
        </p:nvSpPr>
        <p:spPr bwMode="auto">
          <a:xfrm>
            <a:off x="1005415" y="1985683"/>
            <a:ext cx="4878644" cy="647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zh-CN" dirty="0"/>
              <a:t>分层</a:t>
            </a:r>
            <a:r>
              <a:rPr lang="zh-CN" altLang="zh-CN" dirty="0" smtClean="0"/>
              <a:t>回归</a:t>
            </a:r>
            <a:r>
              <a:rPr lang="zh-CN" altLang="en-US" dirty="0" smtClean="0"/>
              <a:t>：</a:t>
            </a:r>
            <a:r>
              <a:rPr lang="zh-CN" altLang="zh-CN" dirty="0" smtClean="0"/>
              <a:t>一</a:t>
            </a:r>
            <a:r>
              <a:rPr lang="zh-CN" altLang="zh-CN" dirty="0"/>
              <a:t>种用于多层嵌套结构数据的线性统计方法</a:t>
            </a:r>
            <a:endParaRPr lang="en-US" altLang="zh-CN" dirty="0"/>
          </a:p>
        </p:txBody>
      </p:sp>
      <p:sp>
        <p:nvSpPr>
          <p:cNvPr id="20" name="î$lïďè">
            <a:extLst>
              <a:ext uri="{FF2B5EF4-FFF2-40B4-BE49-F238E27FC236}">
                <a16:creationId xmlns:a16="http://schemas.microsoft.com/office/drawing/2014/main" id="{FC178AFD-9D9E-4266-BD7D-7B8FA1E65DCA}"/>
              </a:ext>
            </a:extLst>
          </p:cNvPr>
          <p:cNvSpPr/>
          <p:nvPr/>
        </p:nvSpPr>
        <p:spPr bwMode="auto">
          <a:xfrm>
            <a:off x="1005416" y="3462317"/>
            <a:ext cx="4878644" cy="647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dirty="0"/>
              <a:t>Harvey </a:t>
            </a:r>
            <a:r>
              <a:rPr lang="en-US" altLang="zh-CN" dirty="0" smtClean="0"/>
              <a:t>Goldstein                  </a:t>
            </a:r>
            <a:r>
              <a:rPr lang="zh-CN" altLang="zh-CN" dirty="0" smtClean="0"/>
              <a:t>多</a:t>
            </a:r>
            <a:r>
              <a:rPr lang="zh-CN" altLang="zh-CN" dirty="0"/>
              <a:t>层分析</a:t>
            </a:r>
            <a:r>
              <a:rPr lang="en-US" altLang="zh-CN" dirty="0"/>
              <a:t>(Multilevel Analysis)</a:t>
            </a:r>
          </a:p>
        </p:txBody>
      </p:sp>
      <p:sp>
        <p:nvSpPr>
          <p:cNvPr id="14" name="ïṧḻîḓé"/>
          <p:cNvSpPr txBox="1"/>
          <p:nvPr/>
        </p:nvSpPr>
        <p:spPr bwMode="auto">
          <a:xfrm>
            <a:off x="7081796" y="1558589"/>
            <a:ext cx="300592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en-US" altLang="zh-CN" sz="2000" b="1" dirty="0" smtClean="0">
                <a:solidFill>
                  <a:schemeClr val="bg1"/>
                </a:solidFill>
              </a:rPr>
              <a:t>04.</a:t>
            </a:r>
            <a:r>
              <a:rPr lang="zh-CN" altLang="en-US" sz="2000" b="1" dirty="0" smtClean="0">
                <a:solidFill>
                  <a:schemeClr val="bg1"/>
                </a:solidFill>
              </a:rPr>
              <a:t>优点</a:t>
            </a:r>
            <a:endParaRPr lang="en-US" altLang="zh-CN" sz="2000" b="1" dirty="0">
              <a:solidFill>
                <a:schemeClr val="bg1"/>
              </a:solidFill>
            </a:endParaRPr>
          </a:p>
        </p:txBody>
      </p:sp>
      <p:sp>
        <p:nvSpPr>
          <p:cNvPr id="15" name="íŝľiḓe">
            <a:extLst>
              <a:ext uri="{FF2B5EF4-FFF2-40B4-BE49-F238E27FC236}">
                <a16:creationId xmlns:a16="http://schemas.microsoft.com/office/drawing/2014/main" id="{FC178AFD-9D9E-4266-BD7D-7B8FA1E65DCA}"/>
              </a:ext>
            </a:extLst>
          </p:cNvPr>
          <p:cNvSpPr/>
          <p:nvPr/>
        </p:nvSpPr>
        <p:spPr bwMode="auto">
          <a:xfrm>
            <a:off x="7081795" y="2105121"/>
            <a:ext cx="4214921" cy="3300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a:lnSpc>
                <a:spcPct val="140000"/>
              </a:lnSpc>
              <a:buFont typeface="Arial" panose="020B0604020202020204" pitchFamily="34" charset="0"/>
              <a:buChar char="•"/>
            </a:pPr>
            <a:r>
              <a:rPr lang="zh-CN" altLang="zh-CN" dirty="0">
                <a:solidFill>
                  <a:schemeClr val="bg1"/>
                </a:solidFill>
              </a:rPr>
              <a:t>能对多层数据进行综合</a:t>
            </a:r>
            <a:r>
              <a:rPr lang="zh-CN" altLang="zh-CN" dirty="0" smtClean="0">
                <a:solidFill>
                  <a:schemeClr val="bg1"/>
                </a:solidFill>
              </a:rPr>
              <a:t>分析</a:t>
            </a:r>
            <a:endParaRPr lang="en-US" altLang="zh-CN" dirty="0" smtClean="0">
              <a:solidFill>
                <a:schemeClr val="bg1"/>
              </a:solidFill>
            </a:endParaRPr>
          </a:p>
          <a:p>
            <a:pPr marL="285750" indent="-285750">
              <a:lnSpc>
                <a:spcPct val="140000"/>
              </a:lnSpc>
              <a:buFont typeface="Arial" panose="020B0604020202020204" pitchFamily="34" charset="0"/>
              <a:buChar char="•"/>
            </a:pPr>
            <a:r>
              <a:rPr lang="zh-CN" altLang="zh-CN" dirty="0">
                <a:solidFill>
                  <a:schemeClr val="bg1"/>
                </a:solidFill>
              </a:rPr>
              <a:t>减少传统最小二元回归方法分析的</a:t>
            </a:r>
            <a:r>
              <a:rPr lang="zh-CN" altLang="zh-CN" dirty="0" smtClean="0">
                <a:solidFill>
                  <a:schemeClr val="bg1"/>
                </a:solidFill>
              </a:rPr>
              <a:t>统计误差</a:t>
            </a:r>
            <a:endParaRPr lang="en-US" altLang="zh-CN" dirty="0" smtClean="0">
              <a:solidFill>
                <a:schemeClr val="bg1"/>
              </a:solidFill>
            </a:endParaRPr>
          </a:p>
          <a:p>
            <a:pPr marL="285750" indent="-285750">
              <a:lnSpc>
                <a:spcPct val="140000"/>
              </a:lnSpc>
              <a:buFont typeface="Arial" panose="020B0604020202020204" pitchFamily="34" charset="0"/>
              <a:buChar char="•"/>
            </a:pPr>
            <a:r>
              <a:rPr lang="zh-CN" altLang="zh-CN" dirty="0">
                <a:solidFill>
                  <a:schemeClr val="bg1"/>
                </a:solidFill>
              </a:rPr>
              <a:t>避免由人为选择分析单位可能出现的</a:t>
            </a:r>
            <a:r>
              <a:rPr lang="zh-CN" altLang="zh-CN" dirty="0" smtClean="0">
                <a:solidFill>
                  <a:schemeClr val="bg1"/>
                </a:solidFill>
              </a:rPr>
              <a:t>错误</a:t>
            </a:r>
            <a:endParaRPr lang="en-US" altLang="zh-CN" dirty="0" smtClean="0">
              <a:solidFill>
                <a:schemeClr val="bg1"/>
              </a:solidFill>
            </a:endParaRPr>
          </a:p>
          <a:p>
            <a:pPr marL="285750" indent="-285750">
              <a:lnSpc>
                <a:spcPct val="140000"/>
              </a:lnSpc>
              <a:buFont typeface="Arial" panose="020B0604020202020204" pitchFamily="34" charset="0"/>
              <a:buChar char="•"/>
            </a:pPr>
            <a:r>
              <a:rPr lang="zh-CN" altLang="zh-CN" dirty="0">
                <a:solidFill>
                  <a:schemeClr val="bg1"/>
                </a:solidFill>
              </a:rPr>
              <a:t>各层样本均可作为分析单位，并且还可以研究不同层次之间的</a:t>
            </a:r>
            <a:r>
              <a:rPr lang="zh-CN" altLang="zh-CN" dirty="0" smtClean="0">
                <a:solidFill>
                  <a:schemeClr val="bg1"/>
                </a:solidFill>
              </a:rPr>
              <a:t>交互作用</a:t>
            </a:r>
            <a:r>
              <a:rPr lang="zh-CN" altLang="en-US" dirty="0" smtClean="0">
                <a:solidFill>
                  <a:schemeClr val="bg1"/>
                </a:solidFill>
              </a:rPr>
              <a:t>，</a:t>
            </a:r>
            <a:r>
              <a:rPr lang="zh-CN" altLang="zh-CN" dirty="0">
                <a:solidFill>
                  <a:schemeClr val="bg1"/>
                </a:solidFill>
              </a:rPr>
              <a:t>从而拓宽了各专业的研究范围，深化了各专业的研究思路。</a:t>
            </a:r>
            <a:endParaRPr lang="en-US" altLang="zh-CN" dirty="0">
              <a:solidFill>
                <a:schemeClr val="bg1"/>
              </a:solidFill>
            </a:endParaRPr>
          </a:p>
        </p:txBody>
      </p:sp>
      <p:sp>
        <p:nvSpPr>
          <p:cNvPr id="29" name="矩形 28">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28" name="标题 1"/>
          <p:cNvSpPr txBox="1">
            <a:spLocks/>
          </p:cNvSpPr>
          <p:nvPr/>
        </p:nvSpPr>
        <p:spPr>
          <a:xfrm>
            <a:off x="4625315" y="224448"/>
            <a:ext cx="294137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分层回归简介</a:t>
            </a:r>
            <a:endParaRPr lang="zh-CN" altLang="en-US" sz="2400" dirty="0">
              <a:latin typeface="微软雅黑" panose="020B0503020204020204" pitchFamily="34" charset="-122"/>
              <a:ea typeface="微软雅黑" panose="020B0503020204020204" pitchFamily="34" charset="-122"/>
            </a:endParaRPr>
          </a:p>
        </p:txBody>
      </p:sp>
      <p:sp>
        <p:nvSpPr>
          <p:cNvPr id="30" name="î$lïďè">
            <a:extLst>
              <a:ext uri="{FF2B5EF4-FFF2-40B4-BE49-F238E27FC236}">
                <a16:creationId xmlns:a16="http://schemas.microsoft.com/office/drawing/2014/main" id="{FC178AFD-9D9E-4266-BD7D-7B8FA1E65DCA}"/>
              </a:ext>
            </a:extLst>
          </p:cNvPr>
          <p:cNvSpPr/>
          <p:nvPr/>
        </p:nvSpPr>
        <p:spPr bwMode="auto">
          <a:xfrm>
            <a:off x="1005415" y="4034108"/>
            <a:ext cx="4878645" cy="647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dirty="0"/>
              <a:t>Stephen </a:t>
            </a:r>
            <a:r>
              <a:rPr lang="en-US" altLang="zh-CN" dirty="0" err="1" smtClean="0"/>
              <a:t>W.Raudenbush</a:t>
            </a:r>
            <a:r>
              <a:rPr lang="zh-CN" altLang="zh-CN" dirty="0" smtClean="0"/>
              <a:t>等人</a:t>
            </a:r>
            <a:r>
              <a:rPr lang="zh-CN" altLang="en-US" sz="2800" dirty="0"/>
              <a:t> </a:t>
            </a:r>
            <a:r>
              <a:rPr lang="zh-CN" altLang="en-US" sz="2800" dirty="0" smtClean="0"/>
              <a:t>            </a:t>
            </a:r>
            <a:r>
              <a:rPr lang="zh-CN" altLang="zh-CN" dirty="0" smtClean="0"/>
              <a:t>分层</a:t>
            </a:r>
            <a:r>
              <a:rPr lang="zh-CN" altLang="zh-CN" dirty="0"/>
              <a:t>线性模型结构</a:t>
            </a:r>
            <a:r>
              <a:rPr lang="en-US" altLang="zh-CN" dirty="0"/>
              <a:t>(Hierarchical Linear Modeling)</a:t>
            </a:r>
          </a:p>
        </p:txBody>
      </p:sp>
      <p:sp>
        <p:nvSpPr>
          <p:cNvPr id="31" name="iś1idè"/>
          <p:cNvSpPr txBox="1"/>
          <p:nvPr/>
        </p:nvSpPr>
        <p:spPr bwMode="auto">
          <a:xfrm>
            <a:off x="1037686" y="3060685"/>
            <a:ext cx="300592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en-US" altLang="zh-CN" sz="2000" b="1" dirty="0" smtClean="0">
                <a:latin typeface="+mn-ea"/>
              </a:rPr>
              <a:t>02.</a:t>
            </a:r>
            <a:r>
              <a:rPr lang="zh-CN" altLang="en-US" sz="2000" b="1" dirty="0" smtClean="0">
                <a:latin typeface="+mn-ea"/>
              </a:rPr>
              <a:t>名称</a:t>
            </a:r>
            <a:endParaRPr lang="en-US" altLang="zh-CN" sz="2000" b="1" dirty="0">
              <a:latin typeface="+mn-ea"/>
            </a:endParaRPr>
          </a:p>
        </p:txBody>
      </p:sp>
      <p:sp>
        <p:nvSpPr>
          <p:cNvPr id="32" name="矩形 31"/>
          <p:cNvSpPr/>
          <p:nvPr/>
        </p:nvSpPr>
        <p:spPr>
          <a:xfrm>
            <a:off x="2447307" y="3340669"/>
            <a:ext cx="748923" cy="769441"/>
          </a:xfrm>
          <a:prstGeom prst="rect">
            <a:avLst/>
          </a:prstGeom>
        </p:spPr>
        <p:txBody>
          <a:bodyPr wrap="none">
            <a:spAutoFit/>
          </a:bodyPr>
          <a:lstStyle/>
          <a:p>
            <a:r>
              <a:rPr lang="zh-CN" altLang="en-US" sz="4400" b="1" dirty="0"/>
              <a:t>→</a:t>
            </a:r>
            <a:endParaRPr lang="zh-CN" altLang="en-US" sz="4400" dirty="0"/>
          </a:p>
        </p:txBody>
      </p:sp>
      <p:sp>
        <p:nvSpPr>
          <p:cNvPr id="33" name="矩形 32"/>
          <p:cNvSpPr/>
          <p:nvPr/>
        </p:nvSpPr>
        <p:spPr>
          <a:xfrm>
            <a:off x="3426584" y="4000404"/>
            <a:ext cx="748923" cy="769441"/>
          </a:xfrm>
          <a:prstGeom prst="rect">
            <a:avLst/>
          </a:prstGeom>
        </p:spPr>
        <p:txBody>
          <a:bodyPr wrap="none">
            <a:spAutoFit/>
          </a:bodyPr>
          <a:lstStyle/>
          <a:p>
            <a:r>
              <a:rPr lang="zh-CN" altLang="en-US" sz="4400" b="1" dirty="0"/>
              <a:t>→</a:t>
            </a:r>
            <a:endParaRPr lang="zh-CN" altLang="en-US" sz="4400" dirty="0"/>
          </a:p>
        </p:txBody>
      </p:sp>
      <p:sp>
        <p:nvSpPr>
          <p:cNvPr id="34" name="î$lïďè">
            <a:extLst>
              <a:ext uri="{FF2B5EF4-FFF2-40B4-BE49-F238E27FC236}">
                <a16:creationId xmlns:a16="http://schemas.microsoft.com/office/drawing/2014/main" id="{FC178AFD-9D9E-4266-BD7D-7B8FA1E65DCA}"/>
              </a:ext>
            </a:extLst>
          </p:cNvPr>
          <p:cNvSpPr/>
          <p:nvPr/>
        </p:nvSpPr>
        <p:spPr bwMode="auto">
          <a:xfrm>
            <a:off x="1037686" y="5405810"/>
            <a:ext cx="4846374" cy="647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zh-CN" dirty="0"/>
              <a:t>系统地解决了困扰社会科学半个多世纪的生态谬误（</a:t>
            </a:r>
            <a:r>
              <a:rPr lang="en-US" altLang="zh-CN" dirty="0"/>
              <a:t>Ecological Fallacy</a:t>
            </a:r>
            <a:r>
              <a:rPr lang="zh-CN" altLang="zh-CN" dirty="0"/>
              <a:t>）</a:t>
            </a:r>
            <a:r>
              <a:rPr lang="zh-CN" altLang="zh-CN" dirty="0" smtClean="0"/>
              <a:t>问题</a:t>
            </a:r>
            <a:r>
              <a:rPr lang="zh-CN" altLang="en-US" dirty="0" smtClean="0"/>
              <a:t>。</a:t>
            </a:r>
            <a:endParaRPr lang="en-US" altLang="zh-CN" dirty="0"/>
          </a:p>
        </p:txBody>
      </p:sp>
      <p:sp>
        <p:nvSpPr>
          <p:cNvPr id="35" name="iś1idè"/>
          <p:cNvSpPr txBox="1"/>
          <p:nvPr/>
        </p:nvSpPr>
        <p:spPr bwMode="auto">
          <a:xfrm>
            <a:off x="1037686" y="4964005"/>
            <a:ext cx="300592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en-US" altLang="zh-CN" sz="2000" b="1" dirty="0" smtClean="0">
                <a:latin typeface="+mn-ea"/>
              </a:rPr>
              <a:t>03.</a:t>
            </a:r>
            <a:r>
              <a:rPr lang="zh-CN" altLang="en-US" sz="2000" b="1" dirty="0" smtClean="0">
                <a:latin typeface="+mn-ea"/>
              </a:rPr>
              <a:t>影响</a:t>
            </a:r>
            <a:endParaRPr lang="en-US" altLang="zh-CN" sz="2000" b="1" dirty="0">
              <a:latin typeface="+mn-ea"/>
            </a:endParaRPr>
          </a:p>
        </p:txBody>
      </p:sp>
      <p:sp>
        <p:nvSpPr>
          <p:cNvPr id="17" name="标题 1"/>
          <p:cNvSpPr txBox="1">
            <a:spLocks/>
          </p:cNvSpPr>
          <p:nvPr/>
        </p:nvSpPr>
        <p:spPr>
          <a:xfrm>
            <a:off x="14313" y="18419"/>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分层回归</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99464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335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2792708"/>
            <a:ext cx="12192000" cy="2839801"/>
            <a:chOff x="0" y="2110594"/>
            <a:chExt cx="12192000" cy="2839801"/>
          </a:xfrm>
        </p:grpSpPr>
        <p:cxnSp>
          <p:nvCxnSpPr>
            <p:cNvPr id="4" name="直接连接符 3">
              <a:extLst>
                <a:ext uri="{FF2B5EF4-FFF2-40B4-BE49-F238E27FC236}">
                  <a16:creationId xmlns:a16="http://schemas.microsoft.com/office/drawing/2014/main" id="{EF13A7C4-B372-4F02-A6F0-46FF893034EA}"/>
                </a:ext>
              </a:extLst>
            </p:cNvPr>
            <p:cNvCxnSpPr/>
            <p:nvPr/>
          </p:nvCxnSpPr>
          <p:spPr>
            <a:xfrm>
              <a:off x="2677538" y="2890044"/>
              <a:ext cx="0" cy="479333"/>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 name="iṧļîḓê">
              <a:extLst>
                <a:ext uri="{FF2B5EF4-FFF2-40B4-BE49-F238E27FC236}">
                  <a16:creationId xmlns:a16="http://schemas.microsoft.com/office/drawing/2014/main" id="{5BDAAD31-9442-4706-9CEE-B4CD95D42352}"/>
                </a:ext>
              </a:extLst>
            </p:cNvPr>
            <p:cNvSpPr txBox="1"/>
            <p:nvPr/>
          </p:nvSpPr>
          <p:spPr>
            <a:xfrm>
              <a:off x="1859008" y="2110594"/>
              <a:ext cx="1691358" cy="828169"/>
            </a:xfrm>
            <a:prstGeom prst="rect">
              <a:avLst/>
            </a:prstGeom>
            <a:noFill/>
          </p:spPr>
          <p:txBody>
            <a:bodyPr wrap="none" lIns="0" tIns="0" rIns="0" bIns="0" anchor="ctr" anchorCtr="1">
              <a:noAutofit/>
            </a:bodyPr>
            <a:lstStyle/>
            <a:p>
              <a:pPr algn="ctr"/>
              <a:r>
                <a:rPr lang="zh-CN" altLang="zh-CN" dirty="0"/>
                <a:t>参数估计</a:t>
              </a:r>
              <a:r>
                <a:rPr lang="zh-CN" altLang="zh-CN" dirty="0" smtClean="0"/>
                <a:t>方法</a:t>
              </a:r>
              <a:r>
                <a:rPr lang="zh-CN" altLang="en-US" dirty="0" smtClean="0"/>
                <a:t>：</a:t>
              </a:r>
              <a:endParaRPr lang="en-US" altLang="zh-CN" dirty="0" smtClean="0"/>
            </a:p>
            <a:p>
              <a:pPr algn="ctr"/>
              <a:r>
                <a:rPr lang="zh-CN" altLang="zh-CN" dirty="0" smtClean="0"/>
                <a:t>收缩</a:t>
              </a:r>
              <a:r>
                <a:rPr lang="zh-CN" altLang="zh-CN" dirty="0"/>
                <a:t>估计</a:t>
              </a:r>
              <a:endParaRPr lang="zh-CN" altLang="en-US" dirty="0">
                <a:solidFill>
                  <a:schemeClr val="accent1"/>
                </a:solidFill>
              </a:endParaRPr>
            </a:p>
          </p:txBody>
        </p:sp>
        <p:cxnSp>
          <p:nvCxnSpPr>
            <p:cNvPr id="6" name="直接连接符 5">
              <a:extLst>
                <a:ext uri="{FF2B5EF4-FFF2-40B4-BE49-F238E27FC236}">
                  <a16:creationId xmlns:a16="http://schemas.microsoft.com/office/drawing/2014/main" id="{FAC8143B-45A0-4688-8953-E98C1AFC140B}"/>
                </a:ext>
              </a:extLst>
            </p:cNvPr>
            <p:cNvCxnSpPr/>
            <p:nvPr/>
          </p:nvCxnSpPr>
          <p:spPr>
            <a:xfrm>
              <a:off x="6101517" y="2876516"/>
              <a:ext cx="0" cy="479333"/>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işļíḋe">
              <a:extLst>
                <a:ext uri="{FF2B5EF4-FFF2-40B4-BE49-F238E27FC236}">
                  <a16:creationId xmlns:a16="http://schemas.microsoft.com/office/drawing/2014/main" id="{BCDA0BC8-F29E-4FE6-8D3E-55F7AC5052FF}"/>
                </a:ext>
              </a:extLst>
            </p:cNvPr>
            <p:cNvSpPr txBox="1"/>
            <p:nvPr/>
          </p:nvSpPr>
          <p:spPr>
            <a:xfrm>
              <a:off x="5485198" y="2524861"/>
              <a:ext cx="1232292" cy="197616"/>
            </a:xfrm>
            <a:prstGeom prst="rect">
              <a:avLst/>
            </a:prstGeom>
            <a:noFill/>
          </p:spPr>
          <p:txBody>
            <a:bodyPr wrap="none" lIns="0" tIns="0" rIns="0" bIns="0" anchor="ctr" anchorCtr="1">
              <a:noAutofit/>
            </a:bodyPr>
            <a:lstStyle/>
            <a:p>
              <a:pPr algn="ctr"/>
              <a:r>
                <a:rPr lang="zh-CN" altLang="zh-CN" dirty="0"/>
                <a:t>普通最小二乘回归</a:t>
              </a:r>
              <a:endParaRPr lang="zh-CN" altLang="en-US" dirty="0">
                <a:solidFill>
                  <a:schemeClr val="accent1"/>
                </a:solidFill>
              </a:endParaRPr>
            </a:p>
          </p:txBody>
        </p:sp>
        <p:cxnSp>
          <p:nvCxnSpPr>
            <p:cNvPr id="8" name="直接连接符 7">
              <a:extLst>
                <a:ext uri="{FF2B5EF4-FFF2-40B4-BE49-F238E27FC236}">
                  <a16:creationId xmlns:a16="http://schemas.microsoft.com/office/drawing/2014/main" id="{ECF3F4CA-3FA0-4065-A4CA-F815971FDC1C}"/>
                </a:ext>
              </a:extLst>
            </p:cNvPr>
            <p:cNvCxnSpPr/>
            <p:nvPr/>
          </p:nvCxnSpPr>
          <p:spPr>
            <a:xfrm>
              <a:off x="9523597" y="2890044"/>
              <a:ext cx="0" cy="479333"/>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9" name="í$ļîḍe">
              <a:extLst>
                <a:ext uri="{FF2B5EF4-FFF2-40B4-BE49-F238E27FC236}">
                  <a16:creationId xmlns:a16="http://schemas.microsoft.com/office/drawing/2014/main" id="{0CD2AC83-6C9C-46FC-8787-97D7C334C0BB}"/>
                </a:ext>
              </a:extLst>
            </p:cNvPr>
            <p:cNvSpPr txBox="1"/>
            <p:nvPr/>
          </p:nvSpPr>
          <p:spPr>
            <a:xfrm>
              <a:off x="8907450" y="2574868"/>
              <a:ext cx="1232292" cy="197616"/>
            </a:xfrm>
            <a:prstGeom prst="rect">
              <a:avLst/>
            </a:prstGeom>
            <a:noFill/>
          </p:spPr>
          <p:txBody>
            <a:bodyPr wrap="none" lIns="0" tIns="0" rIns="0" bIns="0" anchor="ctr" anchorCtr="1">
              <a:noAutofit/>
            </a:bodyPr>
            <a:lstStyle/>
            <a:p>
              <a:pPr algn="ctr"/>
              <a:r>
                <a:rPr lang="en-US" altLang="zh-CN" dirty="0" err="1"/>
                <a:t>HLM</a:t>
              </a:r>
              <a:r>
                <a:rPr lang="zh-CN" altLang="zh-CN" dirty="0"/>
                <a:t>的基本形式</a:t>
              </a:r>
              <a:endParaRPr lang="zh-CN" altLang="en-US" dirty="0">
                <a:solidFill>
                  <a:schemeClr val="accent1"/>
                </a:solidFill>
              </a:endParaRPr>
            </a:p>
          </p:txBody>
        </p:sp>
        <p:cxnSp>
          <p:nvCxnSpPr>
            <p:cNvPr id="10" name="直接连接符 9">
              <a:extLst>
                <a:ext uri="{FF2B5EF4-FFF2-40B4-BE49-F238E27FC236}">
                  <a16:creationId xmlns:a16="http://schemas.microsoft.com/office/drawing/2014/main" id="{64685878-1430-4DAA-A04D-84E5F148CCB8}"/>
                </a:ext>
              </a:extLst>
            </p:cNvPr>
            <p:cNvCxnSpPr/>
            <p:nvPr/>
          </p:nvCxnSpPr>
          <p:spPr>
            <a:xfrm>
              <a:off x="4384787" y="3822402"/>
              <a:ext cx="0" cy="479333"/>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ïṣļiḍè">
              <a:extLst>
                <a:ext uri="{FF2B5EF4-FFF2-40B4-BE49-F238E27FC236}">
                  <a16:creationId xmlns:a16="http://schemas.microsoft.com/office/drawing/2014/main" id="{A42A33E9-E327-4E66-BEE1-C80B29217C6E}"/>
                </a:ext>
              </a:extLst>
            </p:cNvPr>
            <p:cNvSpPr txBox="1"/>
            <p:nvPr/>
          </p:nvSpPr>
          <p:spPr>
            <a:xfrm>
              <a:off x="3783158" y="4388593"/>
              <a:ext cx="1232292" cy="561802"/>
            </a:xfrm>
            <a:prstGeom prst="rect">
              <a:avLst/>
            </a:prstGeom>
            <a:noFill/>
          </p:spPr>
          <p:txBody>
            <a:bodyPr wrap="none" lIns="0" tIns="0" rIns="0" bIns="0" anchor="ctr" anchorCtr="1">
              <a:noAutofit/>
            </a:bodyPr>
            <a:lstStyle/>
            <a:p>
              <a:pPr algn="ctr"/>
              <a:r>
                <a:rPr lang="zh-CN" altLang="zh-CN" dirty="0"/>
                <a:t>样本大小与统计</a:t>
              </a:r>
              <a:r>
                <a:rPr lang="zh-CN" altLang="zh-CN" dirty="0" smtClean="0"/>
                <a:t>判断</a:t>
              </a:r>
              <a:endParaRPr lang="en-US" altLang="zh-CN" dirty="0" smtClean="0"/>
            </a:p>
            <a:p>
              <a:pPr algn="ctr"/>
              <a:r>
                <a:rPr lang="zh-CN" altLang="zh-CN" dirty="0" smtClean="0"/>
                <a:t>与</a:t>
              </a:r>
              <a:r>
                <a:rPr lang="zh-CN" altLang="zh-CN" dirty="0"/>
                <a:t>假设检验有关</a:t>
              </a:r>
              <a:endParaRPr lang="zh-CN" altLang="en-US" dirty="0">
                <a:solidFill>
                  <a:schemeClr val="accent1"/>
                </a:solidFill>
              </a:endParaRPr>
            </a:p>
          </p:txBody>
        </p:sp>
        <p:cxnSp>
          <p:nvCxnSpPr>
            <p:cNvPr id="12" name="直接连接符 11">
              <a:extLst>
                <a:ext uri="{FF2B5EF4-FFF2-40B4-BE49-F238E27FC236}">
                  <a16:creationId xmlns:a16="http://schemas.microsoft.com/office/drawing/2014/main" id="{5918DA0C-FA94-4EE1-80E6-470F10F94B65}"/>
                </a:ext>
              </a:extLst>
            </p:cNvPr>
            <p:cNvCxnSpPr/>
            <p:nvPr/>
          </p:nvCxnSpPr>
          <p:spPr>
            <a:xfrm>
              <a:off x="7780351" y="3808874"/>
              <a:ext cx="0" cy="479333"/>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3" name="îṧlíḍê">
              <a:extLst>
                <a:ext uri="{FF2B5EF4-FFF2-40B4-BE49-F238E27FC236}">
                  <a16:creationId xmlns:a16="http://schemas.microsoft.com/office/drawing/2014/main" id="{5B2C8284-590E-460A-9A00-C0B1852F6786}"/>
                </a:ext>
              </a:extLst>
            </p:cNvPr>
            <p:cNvSpPr txBox="1"/>
            <p:nvPr/>
          </p:nvSpPr>
          <p:spPr>
            <a:xfrm>
              <a:off x="7197942" y="4419476"/>
              <a:ext cx="1232292" cy="530919"/>
            </a:xfrm>
            <a:prstGeom prst="rect">
              <a:avLst/>
            </a:prstGeom>
            <a:noFill/>
          </p:spPr>
          <p:txBody>
            <a:bodyPr wrap="none" lIns="0" tIns="0" rIns="0" bIns="0" anchor="ctr" anchorCtr="1">
              <a:noAutofit/>
            </a:bodyPr>
            <a:lstStyle/>
            <a:p>
              <a:pPr algn="ctr"/>
              <a:r>
                <a:rPr lang="zh-CN" altLang="zh-CN" dirty="0"/>
                <a:t>样本个数同</a:t>
              </a:r>
              <a:r>
                <a:rPr lang="zh-CN" altLang="zh-CN" dirty="0" smtClean="0"/>
                <a:t>样本量</a:t>
              </a:r>
              <a:endParaRPr lang="en-US" altLang="zh-CN" dirty="0" smtClean="0"/>
            </a:p>
            <a:p>
              <a:pPr algn="ctr"/>
              <a:r>
                <a:rPr lang="zh-CN" altLang="zh-CN" dirty="0" smtClean="0"/>
                <a:t>的</a:t>
              </a:r>
              <a:r>
                <a:rPr lang="zh-CN" altLang="zh-CN" dirty="0"/>
                <a:t>比例</a:t>
              </a:r>
              <a:endParaRPr lang="zh-CN" altLang="en-US" dirty="0">
                <a:solidFill>
                  <a:schemeClr val="accent1"/>
                </a:solidFill>
              </a:endParaRPr>
            </a:p>
          </p:txBody>
        </p:sp>
        <p:sp>
          <p:nvSpPr>
            <p:cNvPr id="14" name="ïṡľïḑê">
              <a:extLst>
                <a:ext uri="{FF2B5EF4-FFF2-40B4-BE49-F238E27FC236}">
                  <a16:creationId xmlns:a16="http://schemas.microsoft.com/office/drawing/2014/main" id="{5F959F8E-7003-4430-978B-ECD359182155}"/>
                </a:ext>
              </a:extLst>
            </p:cNvPr>
            <p:cNvSpPr/>
            <p:nvPr/>
          </p:nvSpPr>
          <p:spPr>
            <a:xfrm flipV="1">
              <a:off x="3414799" y="2595572"/>
              <a:ext cx="1951356" cy="961958"/>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ï$1ïḑe">
              <a:extLst>
                <a:ext uri="{FF2B5EF4-FFF2-40B4-BE49-F238E27FC236}">
                  <a16:creationId xmlns:a16="http://schemas.microsoft.com/office/drawing/2014/main" id="{F128163D-2E1E-4160-982C-61C0B921E444}"/>
                </a:ext>
              </a:extLst>
            </p:cNvPr>
            <p:cNvSpPr/>
            <p:nvPr/>
          </p:nvSpPr>
          <p:spPr>
            <a:xfrm>
              <a:off x="1712744" y="3625170"/>
              <a:ext cx="1951356" cy="961958"/>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íṥļíḋè">
              <a:extLst>
                <a:ext uri="{FF2B5EF4-FFF2-40B4-BE49-F238E27FC236}">
                  <a16:creationId xmlns:a16="http://schemas.microsoft.com/office/drawing/2014/main" id="{35261E5A-2C38-48EA-AA3F-A8B9223C4929}"/>
                </a:ext>
              </a:extLst>
            </p:cNvPr>
            <p:cNvSpPr/>
            <p:nvPr/>
          </p:nvSpPr>
          <p:spPr>
            <a:xfrm flipV="1">
              <a:off x="6818910" y="2595572"/>
              <a:ext cx="1951356" cy="961958"/>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îsḻïde">
              <a:extLst>
                <a:ext uri="{FF2B5EF4-FFF2-40B4-BE49-F238E27FC236}">
                  <a16:creationId xmlns:a16="http://schemas.microsoft.com/office/drawing/2014/main" id="{30CAC833-CF92-4AB4-A6D2-CC936C35DDB9}"/>
                </a:ext>
              </a:extLst>
            </p:cNvPr>
            <p:cNvSpPr/>
            <p:nvPr/>
          </p:nvSpPr>
          <p:spPr>
            <a:xfrm>
              <a:off x="5124084" y="3625170"/>
              <a:ext cx="1931487" cy="961958"/>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işľíde">
              <a:extLst>
                <a:ext uri="{FF2B5EF4-FFF2-40B4-BE49-F238E27FC236}">
                  <a16:creationId xmlns:a16="http://schemas.microsoft.com/office/drawing/2014/main" id="{DA5D58EA-8340-47E1-A26F-F5FB9FA8D340}"/>
                </a:ext>
              </a:extLst>
            </p:cNvPr>
            <p:cNvSpPr/>
            <p:nvPr/>
          </p:nvSpPr>
          <p:spPr>
            <a:xfrm>
              <a:off x="8528195" y="3625170"/>
              <a:ext cx="1951356" cy="961958"/>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îšľîḍê">
              <a:extLst>
                <a:ext uri="{FF2B5EF4-FFF2-40B4-BE49-F238E27FC236}">
                  <a16:creationId xmlns:a16="http://schemas.microsoft.com/office/drawing/2014/main" id="{E1A01C57-2115-4039-8654-4B40C3D0D020}"/>
                </a:ext>
              </a:extLst>
            </p:cNvPr>
            <p:cNvSpPr/>
            <p:nvPr/>
          </p:nvSpPr>
          <p:spPr>
            <a:xfrm>
              <a:off x="2459720" y="3364970"/>
              <a:ext cx="440366" cy="440480"/>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chemeClr val="accent1"/>
            </a:solidFill>
            <a:ln w="25400" cap="flat" cmpd="sng">
              <a:solidFill>
                <a:schemeClr val="accent1"/>
              </a:solidFill>
              <a:prstDash val="solid"/>
              <a:miter/>
              <a:headEnd type="none" w="med" len="med"/>
              <a:tailEnd type="none" w="med" len="med"/>
            </a:ln>
          </p:spPr>
          <p:txBody>
            <a:bodyPr anchor="ctr"/>
            <a:lstStyle/>
            <a:p>
              <a:pPr algn="ctr"/>
              <a:endParaRPr/>
            </a:p>
          </p:txBody>
        </p:sp>
        <p:sp>
          <p:nvSpPr>
            <p:cNvPr id="20" name="ïṩļîďè">
              <a:extLst>
                <a:ext uri="{FF2B5EF4-FFF2-40B4-BE49-F238E27FC236}">
                  <a16:creationId xmlns:a16="http://schemas.microsoft.com/office/drawing/2014/main" id="{40167F3E-1C9A-4DE5-8DFD-83D5B1E1B564}"/>
                </a:ext>
              </a:extLst>
            </p:cNvPr>
            <p:cNvSpPr/>
            <p:nvPr/>
          </p:nvSpPr>
          <p:spPr>
            <a:xfrm>
              <a:off x="7563330" y="3364970"/>
              <a:ext cx="440366" cy="440480"/>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chemeClr val="bg1"/>
            </a:solidFill>
            <a:ln w="25400" cap="flat" cmpd="sng">
              <a:solidFill>
                <a:schemeClr val="accent1"/>
              </a:solidFill>
              <a:prstDash val="solid"/>
              <a:miter/>
              <a:headEnd type="none" w="med" len="med"/>
              <a:tailEnd type="none" w="med" len="med"/>
            </a:ln>
          </p:spPr>
          <p:txBody>
            <a:bodyPr anchor="ctr"/>
            <a:lstStyle/>
            <a:p>
              <a:pPr algn="ctr"/>
              <a:endParaRPr/>
            </a:p>
          </p:txBody>
        </p:sp>
        <p:sp>
          <p:nvSpPr>
            <p:cNvPr id="21" name="isḻîḓê">
              <a:extLst>
                <a:ext uri="{FF2B5EF4-FFF2-40B4-BE49-F238E27FC236}">
                  <a16:creationId xmlns:a16="http://schemas.microsoft.com/office/drawing/2014/main" id="{E67CC55E-F8C4-4823-BDC1-C21A273E2BB9}"/>
                </a:ext>
              </a:extLst>
            </p:cNvPr>
            <p:cNvSpPr/>
            <p:nvPr/>
          </p:nvSpPr>
          <p:spPr>
            <a:xfrm>
              <a:off x="4160755" y="3364970"/>
              <a:ext cx="440366" cy="440480"/>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chemeClr val="bg1"/>
            </a:solidFill>
            <a:ln w="25400" cap="flat" cmpd="sng">
              <a:solidFill>
                <a:schemeClr val="accent1"/>
              </a:solidFill>
              <a:prstDash val="solid"/>
              <a:miter/>
              <a:headEnd type="none" w="med" len="med"/>
              <a:tailEnd type="none" w="med" len="med"/>
            </a:ln>
          </p:spPr>
          <p:txBody>
            <a:bodyPr anchor="ctr"/>
            <a:lstStyle/>
            <a:p>
              <a:pPr algn="ctr"/>
              <a:endParaRPr/>
            </a:p>
          </p:txBody>
        </p:sp>
        <p:sp>
          <p:nvSpPr>
            <p:cNvPr id="22" name="ïSľïḑè">
              <a:extLst>
                <a:ext uri="{FF2B5EF4-FFF2-40B4-BE49-F238E27FC236}">
                  <a16:creationId xmlns:a16="http://schemas.microsoft.com/office/drawing/2014/main" id="{E6F1253E-16B6-473C-9109-193566219AAC}"/>
                </a:ext>
              </a:extLst>
            </p:cNvPr>
            <p:cNvSpPr/>
            <p:nvPr/>
          </p:nvSpPr>
          <p:spPr>
            <a:xfrm>
              <a:off x="9304787" y="3364970"/>
              <a:ext cx="439321" cy="440480"/>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chemeClr val="bg1"/>
            </a:solidFill>
            <a:ln w="25400" cap="flat" cmpd="sng">
              <a:solidFill>
                <a:schemeClr val="accent1"/>
              </a:solidFill>
              <a:prstDash val="solid"/>
              <a:miter/>
              <a:headEnd type="none" w="med" len="med"/>
              <a:tailEnd type="none" w="med" len="med"/>
            </a:ln>
          </p:spPr>
          <p:txBody>
            <a:bodyPr anchor="ctr"/>
            <a:lstStyle/>
            <a:p>
              <a:pPr algn="ctr"/>
              <a:endParaRPr/>
            </a:p>
          </p:txBody>
        </p:sp>
        <p:sp>
          <p:nvSpPr>
            <p:cNvPr id="23" name="ïsľiďé">
              <a:extLst>
                <a:ext uri="{FF2B5EF4-FFF2-40B4-BE49-F238E27FC236}">
                  <a16:creationId xmlns:a16="http://schemas.microsoft.com/office/drawing/2014/main" id="{0707479B-8F1B-40AB-865C-E1607BECD2F6}"/>
                </a:ext>
              </a:extLst>
            </p:cNvPr>
            <p:cNvSpPr/>
            <p:nvPr/>
          </p:nvSpPr>
          <p:spPr>
            <a:xfrm>
              <a:off x="5888081" y="3364970"/>
              <a:ext cx="439321" cy="440480"/>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chemeClr val="bg1"/>
            </a:solidFill>
            <a:ln w="25400" cap="flat" cmpd="sng">
              <a:solidFill>
                <a:schemeClr val="accent1"/>
              </a:solidFill>
              <a:prstDash val="solid"/>
              <a:miter/>
              <a:headEnd type="none" w="med" len="med"/>
              <a:tailEnd type="none" w="med" len="med"/>
            </a:ln>
          </p:spPr>
          <p:txBody>
            <a:bodyPr anchor="ctr"/>
            <a:lstStyle/>
            <a:p>
              <a:pPr algn="ctr"/>
              <a:endParaRPr/>
            </a:p>
          </p:txBody>
        </p:sp>
        <p:sp>
          <p:nvSpPr>
            <p:cNvPr id="24" name="îṩ1iḋê">
              <a:extLst>
                <a:ext uri="{FF2B5EF4-FFF2-40B4-BE49-F238E27FC236}">
                  <a16:creationId xmlns:a16="http://schemas.microsoft.com/office/drawing/2014/main" id="{C0A34117-881B-4A30-931D-D800B16228DB}"/>
                </a:ext>
              </a:extLst>
            </p:cNvPr>
            <p:cNvSpPr txBox="1"/>
            <p:nvPr/>
          </p:nvSpPr>
          <p:spPr>
            <a:xfrm>
              <a:off x="2442873" y="3457518"/>
              <a:ext cx="475578" cy="296541"/>
            </a:xfrm>
            <a:prstGeom prst="rect">
              <a:avLst/>
            </a:prstGeom>
            <a:noFill/>
          </p:spPr>
          <p:txBody>
            <a:bodyPr wrap="square">
              <a:normAutofit fontScale="92500" lnSpcReduction="10000"/>
            </a:bodyPr>
            <a:lstStyle/>
            <a:p>
              <a:pPr algn="ctr"/>
              <a:r>
                <a:rPr lang="de-DE" sz="1501" dirty="0">
                  <a:solidFill>
                    <a:schemeClr val="bg1"/>
                  </a:solidFill>
                  <a:latin typeface="Impact" panose="020B0806030902050204" pitchFamily="34" charset="0"/>
                </a:rPr>
                <a:t>01</a:t>
              </a:r>
            </a:p>
          </p:txBody>
        </p:sp>
        <p:sp>
          <p:nvSpPr>
            <p:cNvPr id="25" name="îṣ1îḑê">
              <a:extLst>
                <a:ext uri="{FF2B5EF4-FFF2-40B4-BE49-F238E27FC236}">
                  <a16:creationId xmlns:a16="http://schemas.microsoft.com/office/drawing/2014/main" id="{177DFE08-9D2D-4485-A721-EFC9A3DB7CF9}"/>
                </a:ext>
              </a:extLst>
            </p:cNvPr>
            <p:cNvSpPr txBox="1"/>
            <p:nvPr/>
          </p:nvSpPr>
          <p:spPr>
            <a:xfrm>
              <a:off x="4143282" y="3457518"/>
              <a:ext cx="475578" cy="296541"/>
            </a:xfrm>
            <a:prstGeom prst="rect">
              <a:avLst/>
            </a:prstGeom>
            <a:noFill/>
          </p:spPr>
          <p:txBody>
            <a:bodyPr wrap="square">
              <a:normAutofit fontScale="92500" lnSpcReduction="10000"/>
            </a:bodyPr>
            <a:lstStyle/>
            <a:p>
              <a:pPr algn="ctr"/>
              <a:r>
                <a:rPr lang="de-DE" sz="1501">
                  <a:solidFill>
                    <a:schemeClr val="accent1"/>
                  </a:solidFill>
                  <a:latin typeface="Impact" panose="020B0806030902050204" pitchFamily="34" charset="0"/>
                </a:rPr>
                <a:t>02</a:t>
              </a:r>
            </a:p>
          </p:txBody>
        </p:sp>
        <p:sp>
          <p:nvSpPr>
            <p:cNvPr id="26" name="ïS1îḑê">
              <a:extLst>
                <a:ext uri="{FF2B5EF4-FFF2-40B4-BE49-F238E27FC236}">
                  <a16:creationId xmlns:a16="http://schemas.microsoft.com/office/drawing/2014/main" id="{DFF170CA-0E5F-4B84-BA2B-3843B2AEE5B0}"/>
                </a:ext>
              </a:extLst>
            </p:cNvPr>
            <p:cNvSpPr txBox="1"/>
            <p:nvPr/>
          </p:nvSpPr>
          <p:spPr>
            <a:xfrm>
              <a:off x="5875590" y="3457518"/>
              <a:ext cx="475578" cy="296541"/>
            </a:xfrm>
            <a:prstGeom prst="rect">
              <a:avLst/>
            </a:prstGeom>
            <a:noFill/>
          </p:spPr>
          <p:txBody>
            <a:bodyPr wrap="square">
              <a:normAutofit fontScale="92500" lnSpcReduction="10000"/>
            </a:bodyPr>
            <a:lstStyle/>
            <a:p>
              <a:pPr algn="ctr"/>
              <a:r>
                <a:rPr lang="de-DE" sz="1501">
                  <a:solidFill>
                    <a:schemeClr val="accent1"/>
                  </a:solidFill>
                  <a:latin typeface="Impact" panose="020B0806030902050204" pitchFamily="34" charset="0"/>
                </a:rPr>
                <a:t>03</a:t>
              </a:r>
            </a:p>
          </p:txBody>
        </p:sp>
        <p:sp>
          <p:nvSpPr>
            <p:cNvPr id="27" name="iṩlîḍe">
              <a:extLst>
                <a:ext uri="{FF2B5EF4-FFF2-40B4-BE49-F238E27FC236}">
                  <a16:creationId xmlns:a16="http://schemas.microsoft.com/office/drawing/2014/main" id="{131E6923-B59A-4ABF-B91D-F3BA08DD7992}"/>
                </a:ext>
              </a:extLst>
            </p:cNvPr>
            <p:cNvSpPr txBox="1"/>
            <p:nvPr/>
          </p:nvSpPr>
          <p:spPr>
            <a:xfrm>
              <a:off x="7556755" y="3457518"/>
              <a:ext cx="475578" cy="296541"/>
            </a:xfrm>
            <a:prstGeom prst="rect">
              <a:avLst/>
            </a:prstGeom>
            <a:noFill/>
          </p:spPr>
          <p:txBody>
            <a:bodyPr wrap="square">
              <a:normAutofit fontScale="92500" lnSpcReduction="10000"/>
            </a:bodyPr>
            <a:lstStyle/>
            <a:p>
              <a:pPr algn="ctr"/>
              <a:r>
                <a:rPr lang="de-DE" sz="1501">
                  <a:solidFill>
                    <a:schemeClr val="accent1"/>
                  </a:solidFill>
                  <a:latin typeface="Impact" panose="020B0806030902050204" pitchFamily="34" charset="0"/>
                </a:rPr>
                <a:t>04</a:t>
              </a:r>
            </a:p>
          </p:txBody>
        </p:sp>
        <p:sp>
          <p:nvSpPr>
            <p:cNvPr id="28" name="îŝliḓè">
              <a:extLst>
                <a:ext uri="{FF2B5EF4-FFF2-40B4-BE49-F238E27FC236}">
                  <a16:creationId xmlns:a16="http://schemas.microsoft.com/office/drawing/2014/main" id="{A5EB1F8A-1999-41E2-83F3-9411700639AB}"/>
                </a:ext>
              </a:extLst>
            </p:cNvPr>
            <p:cNvSpPr txBox="1"/>
            <p:nvPr/>
          </p:nvSpPr>
          <p:spPr>
            <a:xfrm>
              <a:off x="9297058" y="3457518"/>
              <a:ext cx="475578" cy="296541"/>
            </a:xfrm>
            <a:prstGeom prst="rect">
              <a:avLst/>
            </a:prstGeom>
            <a:noFill/>
          </p:spPr>
          <p:txBody>
            <a:bodyPr wrap="square">
              <a:normAutofit fontScale="92500" lnSpcReduction="10000"/>
            </a:bodyPr>
            <a:lstStyle/>
            <a:p>
              <a:pPr algn="ctr"/>
              <a:r>
                <a:rPr lang="de-DE" sz="1501">
                  <a:solidFill>
                    <a:schemeClr val="accent1"/>
                  </a:solidFill>
                  <a:latin typeface="Impact" panose="020B0806030902050204" pitchFamily="34" charset="0"/>
                </a:rPr>
                <a:t>05</a:t>
              </a:r>
            </a:p>
          </p:txBody>
        </p:sp>
        <p:sp>
          <p:nvSpPr>
            <p:cNvPr id="29" name="îŝľïdè">
              <a:extLst>
                <a:ext uri="{FF2B5EF4-FFF2-40B4-BE49-F238E27FC236}">
                  <a16:creationId xmlns:a16="http://schemas.microsoft.com/office/drawing/2014/main" id="{21EB5D27-A261-4367-9417-08DF2919A997}"/>
                </a:ext>
              </a:extLst>
            </p:cNvPr>
            <p:cNvSpPr/>
            <p:nvPr/>
          </p:nvSpPr>
          <p:spPr>
            <a:xfrm flipV="1">
              <a:off x="10240644" y="2595572"/>
              <a:ext cx="1951356" cy="961958"/>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chemeClr val="bg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isḻiďe">
              <a:extLst>
                <a:ext uri="{FF2B5EF4-FFF2-40B4-BE49-F238E27FC236}">
                  <a16:creationId xmlns:a16="http://schemas.microsoft.com/office/drawing/2014/main" id="{DCC366CB-88C5-4664-93E5-0BC4FA29320F}"/>
                </a:ext>
              </a:extLst>
            </p:cNvPr>
            <p:cNvSpPr/>
            <p:nvPr/>
          </p:nvSpPr>
          <p:spPr>
            <a:xfrm flipV="1">
              <a:off x="0" y="2595572"/>
              <a:ext cx="1951356" cy="961958"/>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chemeClr val="bg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31" name="标题 1"/>
          <p:cNvSpPr txBox="1">
            <a:spLocks/>
          </p:cNvSpPr>
          <p:nvPr/>
        </p:nvSpPr>
        <p:spPr>
          <a:xfrm>
            <a:off x="4608604" y="327552"/>
            <a:ext cx="2941370" cy="6344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分层回归的基本统计原理</a:t>
            </a:r>
            <a:endParaRPr lang="zh-CN" altLang="en-US" sz="2400" dirty="0">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no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33" name="矩形 32"/>
          <p:cNvSpPr/>
          <p:nvPr/>
        </p:nvSpPr>
        <p:spPr>
          <a:xfrm>
            <a:off x="309196" y="4139632"/>
            <a:ext cx="1217000" cy="400110"/>
          </a:xfrm>
          <a:prstGeom prst="rect">
            <a:avLst/>
          </a:prstGeom>
        </p:spPr>
        <p:txBody>
          <a:bodyPr wrap="none">
            <a:spAutoFit/>
          </a:bodyPr>
          <a:lstStyle/>
          <a:p>
            <a:r>
              <a:rPr lang="zh-CN" altLang="zh-CN" sz="2000" b="1" dirty="0">
                <a:latin typeface="+mn-ea"/>
                <a:cs typeface="Times New Roman" panose="02020603050405020304" pitchFamily="18" charset="0"/>
              </a:rPr>
              <a:t>样本要求</a:t>
            </a:r>
            <a:endParaRPr lang="zh-CN" altLang="en-US" sz="2000" b="1" dirty="0">
              <a:latin typeface="+mn-ea"/>
            </a:endParaRPr>
          </a:p>
        </p:txBody>
      </p:sp>
      <p:sp>
        <p:nvSpPr>
          <p:cNvPr id="34" name="矩形 33"/>
          <p:cNvSpPr/>
          <p:nvPr/>
        </p:nvSpPr>
        <p:spPr>
          <a:xfrm>
            <a:off x="1324407" y="1712816"/>
            <a:ext cx="3151358" cy="646331"/>
          </a:xfrm>
          <a:prstGeom prst="rect">
            <a:avLst/>
          </a:prstGeom>
        </p:spPr>
        <p:txBody>
          <a:bodyPr wrap="square">
            <a:spAutoFit/>
          </a:bodyPr>
          <a:lstStyle/>
          <a:p>
            <a:pPr marL="285750" indent="-285750">
              <a:buFont typeface="Arial" panose="020B0604020202020204" pitchFamily="34" charset="0"/>
              <a:buChar char="•"/>
            </a:pPr>
            <a:r>
              <a:rPr lang="en-US" altLang="zh-CN" dirty="0" err="1" smtClean="0">
                <a:latin typeface="+mn-ea"/>
              </a:rPr>
              <a:t>OLS</a:t>
            </a:r>
            <a:r>
              <a:rPr lang="zh-CN" altLang="zh-CN" dirty="0" smtClean="0">
                <a:latin typeface="+mn-ea"/>
                <a:cs typeface="Times New Roman" panose="02020603050405020304" pitchFamily="18" charset="0"/>
              </a:rPr>
              <a:t>估计</a:t>
            </a:r>
            <a:endParaRPr lang="en-US" altLang="zh-CN" dirty="0" smtClean="0">
              <a:latin typeface="+mn-ea"/>
              <a:cs typeface="Times New Roman" panose="02020603050405020304" pitchFamily="18" charset="0"/>
            </a:endParaRPr>
          </a:p>
          <a:p>
            <a:pPr marL="285750" indent="-285750">
              <a:buFont typeface="Arial" panose="020B0604020202020204" pitchFamily="34" charset="0"/>
              <a:buChar char="•"/>
            </a:pPr>
            <a:r>
              <a:rPr lang="zh-CN" altLang="zh-CN" dirty="0" smtClean="0">
                <a:latin typeface="+mn-ea"/>
                <a:cs typeface="Times New Roman" panose="02020603050405020304" pitchFamily="18" charset="0"/>
              </a:rPr>
              <a:t>加权最小二乘估计</a:t>
            </a:r>
            <a:r>
              <a:rPr lang="zh-CN" altLang="zh-CN" dirty="0">
                <a:latin typeface="+mn-ea"/>
                <a:cs typeface="Times New Roman" panose="02020603050405020304" pitchFamily="18" charset="0"/>
              </a:rPr>
              <a:t>。</a:t>
            </a:r>
            <a:endParaRPr lang="zh-CN" altLang="en-US" dirty="0">
              <a:latin typeface="+mn-ea"/>
            </a:endParaRPr>
          </a:p>
        </p:txBody>
      </p:sp>
      <p:sp>
        <p:nvSpPr>
          <p:cNvPr id="35" name="矩形 34"/>
          <p:cNvSpPr/>
          <p:nvPr/>
        </p:nvSpPr>
        <p:spPr>
          <a:xfrm>
            <a:off x="5063700" y="1686400"/>
            <a:ext cx="2097049" cy="646331"/>
          </a:xfrm>
          <a:prstGeom prst="rect">
            <a:avLst/>
          </a:prstGeom>
        </p:spPr>
        <p:txBody>
          <a:bodyPr wrap="none">
            <a:spAutoFit/>
          </a:bodyPr>
          <a:lstStyle/>
          <a:p>
            <a:r>
              <a:rPr lang="zh-CN" altLang="en-US" dirty="0" smtClean="0">
                <a:latin typeface="+mn-ea"/>
              </a:rPr>
              <a:t>公式：</a:t>
            </a:r>
            <a:endParaRPr lang="en-US" altLang="zh-CN" dirty="0" smtClean="0">
              <a:latin typeface="+mn-ea"/>
            </a:endParaRPr>
          </a:p>
          <a:p>
            <a:r>
              <a:rPr lang="en-US" altLang="zh-CN" dirty="0" smtClean="0">
                <a:latin typeface="+mn-ea"/>
              </a:rPr>
              <a:t>Y</a:t>
            </a:r>
            <a:r>
              <a:rPr lang="en-US" altLang="zh-CN" baseline="-25000" dirty="0" smtClean="0">
                <a:latin typeface="+mn-ea"/>
              </a:rPr>
              <a:t>i</a:t>
            </a:r>
            <a:r>
              <a:rPr lang="en-US" altLang="zh-CN" dirty="0" smtClean="0">
                <a:latin typeface="+mn-ea"/>
              </a:rPr>
              <a:t> </a:t>
            </a:r>
            <a:r>
              <a:rPr lang="en-US" altLang="zh-CN" dirty="0">
                <a:latin typeface="+mn-ea"/>
              </a:rPr>
              <a:t>=  β</a:t>
            </a:r>
            <a:r>
              <a:rPr lang="en-US" altLang="zh-CN" baseline="-25000" dirty="0">
                <a:latin typeface="+mn-ea"/>
              </a:rPr>
              <a:t>0</a:t>
            </a:r>
            <a:r>
              <a:rPr lang="zh-CN" altLang="zh-CN" dirty="0">
                <a:latin typeface="+mn-ea"/>
                <a:cs typeface="Times New Roman" panose="02020603050405020304" pitchFamily="18" charset="0"/>
              </a:rPr>
              <a:t>＋</a:t>
            </a:r>
            <a:r>
              <a:rPr lang="en-US" altLang="zh-CN" dirty="0">
                <a:latin typeface="+mn-ea"/>
              </a:rPr>
              <a:t>β</a:t>
            </a:r>
            <a:r>
              <a:rPr lang="en-US" altLang="zh-CN" baseline="-25000" dirty="0">
                <a:latin typeface="+mn-ea"/>
              </a:rPr>
              <a:t>1</a:t>
            </a:r>
            <a:r>
              <a:rPr lang="en-US" altLang="zh-CN" dirty="0">
                <a:latin typeface="+mn-ea"/>
              </a:rPr>
              <a:t>X</a:t>
            </a:r>
            <a:r>
              <a:rPr lang="en-US" altLang="zh-CN" baseline="-25000" dirty="0">
                <a:latin typeface="+mn-ea"/>
              </a:rPr>
              <a:t>i</a:t>
            </a:r>
            <a:r>
              <a:rPr lang="zh-CN" altLang="zh-CN" dirty="0">
                <a:latin typeface="+mn-ea"/>
                <a:cs typeface="Times New Roman" panose="02020603050405020304" pitchFamily="18" charset="0"/>
              </a:rPr>
              <a:t>＋</a:t>
            </a:r>
            <a:r>
              <a:rPr lang="en-US" altLang="zh-CN" dirty="0" err="1">
                <a:latin typeface="+mn-ea"/>
              </a:rPr>
              <a:t>γ</a:t>
            </a:r>
            <a:r>
              <a:rPr lang="en-US" altLang="zh-CN" baseline="-25000" dirty="0" err="1">
                <a:latin typeface="+mn-ea"/>
              </a:rPr>
              <a:t>i</a:t>
            </a:r>
            <a:r>
              <a:rPr lang="en-US" altLang="zh-CN" dirty="0">
                <a:latin typeface="+mn-ea"/>
              </a:rPr>
              <a:t> </a:t>
            </a:r>
            <a:endParaRPr lang="zh-CN" altLang="en-US" dirty="0">
              <a:latin typeface="+mn-ea"/>
            </a:endParaRPr>
          </a:p>
        </p:txBody>
      </p:sp>
      <p:sp>
        <p:nvSpPr>
          <p:cNvPr id="36" name="矩形 35"/>
          <p:cNvSpPr/>
          <p:nvPr/>
        </p:nvSpPr>
        <p:spPr>
          <a:xfrm>
            <a:off x="975678" y="1401096"/>
            <a:ext cx="3167604" cy="137110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528423" y="1401096"/>
            <a:ext cx="3167604" cy="139161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081166" y="1558190"/>
            <a:ext cx="3411575" cy="369332"/>
          </a:xfrm>
          <a:prstGeom prst="rect">
            <a:avLst/>
          </a:prstGeom>
        </p:spPr>
        <p:txBody>
          <a:bodyPr wrap="none">
            <a:spAutoFit/>
          </a:bodyPr>
          <a:lstStyle/>
          <a:p>
            <a:r>
              <a:rPr lang="zh-CN" altLang="zh-CN" dirty="0">
                <a:ea typeface="Times New Roman" panose="02020603050405020304" pitchFamily="18" charset="0"/>
              </a:rPr>
              <a:t> </a:t>
            </a:r>
            <a:r>
              <a:rPr lang="en-US" altLang="zh-CN" dirty="0" err="1">
                <a:ea typeface="Times New Roman" panose="02020603050405020304" pitchFamily="18" charset="0"/>
              </a:rPr>
              <a:t>Y</a:t>
            </a:r>
            <a:r>
              <a:rPr lang="en-US" altLang="zh-CN" baseline="-25000" dirty="0" err="1">
                <a:ea typeface="Times New Roman" panose="02020603050405020304" pitchFamily="18" charset="0"/>
              </a:rPr>
              <a:t>ij</a:t>
            </a:r>
            <a:r>
              <a:rPr lang="en-US" altLang="zh-CN" baseline="-25000" dirty="0">
                <a:ea typeface="Times New Roman" panose="02020603050405020304" pitchFamily="18" charset="0"/>
              </a:rPr>
              <a:t> </a:t>
            </a:r>
            <a:r>
              <a:rPr lang="en-US" altLang="zh-CN" dirty="0">
                <a:ea typeface="Times New Roman" panose="02020603050405020304" pitchFamily="18" charset="0"/>
              </a:rPr>
              <a:t> = γ</a:t>
            </a:r>
            <a:r>
              <a:rPr lang="en-US" altLang="zh-CN" baseline="-25000" dirty="0">
                <a:ea typeface="Times New Roman" panose="02020603050405020304" pitchFamily="18" charset="0"/>
              </a:rPr>
              <a:t>00</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rPr>
              <a:t>γ</a:t>
            </a:r>
            <a:r>
              <a:rPr lang="en-US" altLang="zh-CN" baseline="-25000" dirty="0">
                <a:latin typeface="Times New Roman" panose="02020603050405020304" pitchFamily="18" charset="0"/>
                <a:ea typeface="宋体" panose="02010600030101010101" pitchFamily="2" charset="-122"/>
              </a:rPr>
              <a:t>10</a:t>
            </a:r>
            <a:r>
              <a:rPr lang="en-US" altLang="zh-CN" dirty="0">
                <a:latin typeface="Times New Roman" panose="02020603050405020304" pitchFamily="18" charset="0"/>
                <a:ea typeface="宋体" panose="02010600030101010101" pitchFamily="2" charset="-122"/>
              </a:rPr>
              <a:t>X</a:t>
            </a:r>
            <a:r>
              <a:rPr lang="en-US" altLang="zh-CN" baseline="-25000" dirty="0">
                <a:latin typeface="Times New Roman" panose="02020603050405020304" pitchFamily="18" charset="0"/>
                <a:ea typeface="宋体" panose="02010600030101010101" pitchFamily="2" charset="-122"/>
              </a:rPr>
              <a:t>ij</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rPr>
              <a:t>μ</a:t>
            </a:r>
            <a:r>
              <a:rPr lang="en-US" altLang="zh-CN" baseline="-25000" dirty="0">
                <a:latin typeface="Times New Roman" panose="02020603050405020304" pitchFamily="18" charset="0"/>
                <a:ea typeface="宋体" panose="02010600030101010101" pitchFamily="2" charset="-122"/>
              </a:rPr>
              <a:t>0j</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rPr>
              <a:t>μ</a:t>
            </a:r>
            <a:r>
              <a:rPr lang="en-US" altLang="zh-CN" baseline="-25000" dirty="0">
                <a:latin typeface="Times New Roman" panose="02020603050405020304" pitchFamily="18" charset="0"/>
                <a:ea typeface="宋体" panose="02010600030101010101" pitchFamily="2" charset="-122"/>
              </a:rPr>
              <a:t>1j</a:t>
            </a:r>
            <a:r>
              <a:rPr lang="en-US" altLang="zh-CN" dirty="0">
                <a:latin typeface="Times New Roman" panose="02020603050405020304" pitchFamily="18" charset="0"/>
                <a:ea typeface="宋体" panose="02010600030101010101" pitchFamily="2" charset="-122"/>
              </a:rPr>
              <a:t>X</a:t>
            </a:r>
            <a:r>
              <a:rPr lang="en-US" altLang="zh-CN" baseline="-25000" dirty="0">
                <a:latin typeface="Times New Roman" panose="02020603050405020304" pitchFamily="18" charset="0"/>
                <a:ea typeface="宋体" panose="02010600030101010101" pitchFamily="2" charset="-122"/>
              </a:rPr>
              <a:t>ij</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rPr>
              <a:t>γ</a:t>
            </a:r>
            <a:r>
              <a:rPr lang="en-US" altLang="zh-CN" baseline="-25000" dirty="0" err="1">
                <a:latin typeface="Times New Roman" panose="02020603050405020304" pitchFamily="18" charset="0"/>
                <a:ea typeface="宋体" panose="02010600030101010101" pitchFamily="2" charset="-122"/>
              </a:rPr>
              <a:t>ij</a:t>
            </a:r>
            <a:endParaRPr lang="zh-CN" altLang="en-US" dirty="0"/>
          </a:p>
        </p:txBody>
      </p:sp>
      <p:sp>
        <p:nvSpPr>
          <p:cNvPr id="40" name="矩形 39"/>
          <p:cNvSpPr/>
          <p:nvPr/>
        </p:nvSpPr>
        <p:spPr>
          <a:xfrm>
            <a:off x="8081167" y="1401096"/>
            <a:ext cx="3525813" cy="139244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8081166" y="2011348"/>
            <a:ext cx="3525814" cy="646331"/>
          </a:xfrm>
          <a:prstGeom prst="rect">
            <a:avLst/>
          </a:prstGeom>
        </p:spPr>
        <p:txBody>
          <a:bodyPr wrap="square">
            <a:spAutoFit/>
          </a:bodyPr>
          <a:lstStyle/>
          <a:p>
            <a:r>
              <a:rPr lang="en-US" altLang="zh-CN" dirty="0" err="1">
                <a:latin typeface="+mn-ea"/>
              </a:rPr>
              <a:t>HLM</a:t>
            </a:r>
            <a:r>
              <a:rPr lang="zh-CN" altLang="zh-CN" dirty="0">
                <a:latin typeface="+mn-ea"/>
                <a:cs typeface="Times New Roman" panose="02020603050405020304" pitchFamily="18" charset="0"/>
              </a:rPr>
              <a:t>将残差项进行了</a:t>
            </a:r>
            <a:r>
              <a:rPr lang="zh-CN" altLang="zh-CN" dirty="0">
                <a:solidFill>
                  <a:schemeClr val="accent2"/>
                </a:solidFill>
                <a:latin typeface="+mn-ea"/>
                <a:cs typeface="Times New Roman" panose="02020603050405020304" pitchFamily="18" charset="0"/>
              </a:rPr>
              <a:t>分解</a:t>
            </a:r>
            <a:r>
              <a:rPr lang="zh-CN" altLang="zh-CN" dirty="0">
                <a:latin typeface="+mn-ea"/>
                <a:cs typeface="Times New Roman" panose="02020603050405020304" pitchFamily="18" charset="0"/>
              </a:rPr>
              <a:t>，更符合</a:t>
            </a:r>
            <a:r>
              <a:rPr lang="zh-CN" altLang="zh-CN" dirty="0" smtClean="0">
                <a:latin typeface="+mn-ea"/>
                <a:cs typeface="Times New Roman" panose="02020603050405020304" pitchFamily="18" charset="0"/>
              </a:rPr>
              <a:t>实际情况</a:t>
            </a:r>
            <a:r>
              <a:rPr lang="zh-CN" altLang="en-US" dirty="0" smtClean="0">
                <a:latin typeface="+mn-ea"/>
                <a:cs typeface="Times New Roman" panose="02020603050405020304" pitchFamily="18" charset="0"/>
              </a:rPr>
              <a:t>。</a:t>
            </a:r>
            <a:endParaRPr lang="zh-CN" altLang="en-US" dirty="0">
              <a:latin typeface="+mn-ea"/>
            </a:endParaRPr>
          </a:p>
        </p:txBody>
      </p:sp>
      <p:sp>
        <p:nvSpPr>
          <p:cNvPr id="44" name="矩形 43"/>
          <p:cNvSpPr/>
          <p:nvPr/>
        </p:nvSpPr>
        <p:spPr>
          <a:xfrm>
            <a:off x="9002223" y="5564459"/>
            <a:ext cx="2954655" cy="369332"/>
          </a:xfrm>
          <a:prstGeom prst="rect">
            <a:avLst/>
          </a:prstGeom>
        </p:spPr>
        <p:txBody>
          <a:bodyPr wrap="none">
            <a:spAutoFit/>
          </a:bodyPr>
          <a:lstStyle/>
          <a:p>
            <a:r>
              <a:rPr lang="zh-CN" altLang="zh-CN" b="1" dirty="0">
                <a:latin typeface="+mn-ea"/>
                <a:cs typeface="Times New Roman" panose="02020603050405020304" pitchFamily="18" charset="0"/>
              </a:rPr>
              <a:t>适用数据形式</a:t>
            </a:r>
            <a:r>
              <a:rPr lang="zh-CN" altLang="zh-CN" dirty="0">
                <a:latin typeface="+mn-ea"/>
                <a:cs typeface="Times New Roman" panose="02020603050405020304" pitchFamily="18" charset="0"/>
              </a:rPr>
              <a:t>：镶嵌型数据</a:t>
            </a:r>
            <a:endParaRPr lang="zh-CN" altLang="en-US" dirty="0">
              <a:latin typeface="+mn-ea"/>
            </a:endParaRPr>
          </a:p>
        </p:txBody>
      </p:sp>
      <p:sp>
        <p:nvSpPr>
          <p:cNvPr id="41" name="标题 1"/>
          <p:cNvSpPr txBox="1">
            <a:spLocks/>
          </p:cNvSpPr>
          <p:nvPr/>
        </p:nvSpPr>
        <p:spPr>
          <a:xfrm>
            <a:off x="14313" y="18419"/>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分层回归</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42628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矩形 66"/>
          <p:cNvSpPr/>
          <p:nvPr/>
        </p:nvSpPr>
        <p:spPr>
          <a:xfrm>
            <a:off x="8124291" y="-676414"/>
            <a:ext cx="4299938" cy="82150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0" y="-420914"/>
            <a:ext cx="4193758" cy="80699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íşḻïḓé"/>
          <p:cNvSpPr txBox="1"/>
          <p:nvPr/>
        </p:nvSpPr>
        <p:spPr bwMode="auto">
          <a:xfrm>
            <a:off x="729240" y="1705888"/>
            <a:ext cx="300592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en-US" altLang="zh-CN" sz="2000" b="1" dirty="0">
                <a:solidFill>
                  <a:schemeClr val="bg1"/>
                </a:solidFill>
              </a:rPr>
              <a:t>01</a:t>
            </a:r>
            <a:r>
              <a:rPr lang="en-US" altLang="zh-CN" sz="2000" b="1" dirty="0" smtClean="0">
                <a:solidFill>
                  <a:schemeClr val="bg1"/>
                </a:solidFill>
              </a:rPr>
              <a:t>.</a:t>
            </a:r>
            <a:r>
              <a:rPr lang="zh-CN" altLang="zh-CN" sz="2000" b="1" dirty="0">
                <a:solidFill>
                  <a:schemeClr val="bg1"/>
                </a:solidFill>
              </a:rPr>
              <a:t>零</a:t>
            </a:r>
            <a:r>
              <a:rPr lang="zh-CN" altLang="zh-CN" sz="2000" b="1" dirty="0" smtClean="0">
                <a:solidFill>
                  <a:schemeClr val="bg1"/>
                </a:solidFill>
              </a:rPr>
              <a:t>模型</a:t>
            </a:r>
            <a:endParaRPr lang="en-US" altLang="zh-CN" sz="2000" b="1" dirty="0">
              <a:solidFill>
                <a:schemeClr val="bg1"/>
              </a:solidFill>
            </a:endParaRPr>
          </a:p>
        </p:txBody>
      </p:sp>
      <p:sp>
        <p:nvSpPr>
          <p:cNvPr id="14" name="îṣľïďe"/>
          <p:cNvSpPr txBox="1"/>
          <p:nvPr/>
        </p:nvSpPr>
        <p:spPr bwMode="auto">
          <a:xfrm>
            <a:off x="4652356" y="1705888"/>
            <a:ext cx="300592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en-US" altLang="zh-CN" sz="2000" b="1" dirty="0" smtClean="0"/>
              <a:t>02.</a:t>
            </a:r>
            <a:r>
              <a:rPr lang="zh-CN" altLang="en-US" sz="2000" b="1" dirty="0" smtClean="0"/>
              <a:t>完整模型</a:t>
            </a:r>
            <a:endParaRPr lang="en-US" altLang="zh-CN" sz="2000" b="1" dirty="0"/>
          </a:p>
        </p:txBody>
      </p:sp>
      <p:sp>
        <p:nvSpPr>
          <p:cNvPr id="11" name="ïŝlïḑè"/>
          <p:cNvSpPr txBox="1"/>
          <p:nvPr/>
        </p:nvSpPr>
        <p:spPr bwMode="auto">
          <a:xfrm>
            <a:off x="8575470" y="1705888"/>
            <a:ext cx="300592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en-US" altLang="zh-CN" sz="2000" b="1" dirty="0" smtClean="0">
                <a:solidFill>
                  <a:schemeClr val="bg1"/>
                </a:solidFill>
              </a:rPr>
              <a:t>03.</a:t>
            </a:r>
            <a:r>
              <a:rPr lang="zh-CN" altLang="zh-CN" sz="2000" b="1" dirty="0">
                <a:solidFill>
                  <a:schemeClr val="bg1"/>
                </a:solidFill>
              </a:rPr>
              <a:t>协方差分析模型</a:t>
            </a:r>
            <a:endParaRPr lang="en-US" altLang="zh-CN" sz="2000" b="1" dirty="0">
              <a:solidFill>
                <a:schemeClr val="bg1"/>
              </a:solidFill>
            </a:endParaRPr>
          </a:p>
        </p:txBody>
      </p:sp>
      <p:sp>
        <p:nvSpPr>
          <p:cNvPr id="28" name="标题 1"/>
          <p:cNvSpPr txBox="1">
            <a:spLocks/>
          </p:cNvSpPr>
          <p:nvPr/>
        </p:nvSpPr>
        <p:spPr>
          <a:xfrm>
            <a:off x="4545565" y="342225"/>
            <a:ext cx="3074885" cy="6344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400" dirty="0" err="1"/>
              <a:t>HLM</a:t>
            </a:r>
            <a:r>
              <a:rPr lang="zh-CN" altLang="zh-CN" sz="2400" dirty="0"/>
              <a:t>的基本模型形式</a:t>
            </a:r>
            <a:endParaRPr lang="zh-CN" altLang="en-US" sz="2400" dirty="0">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no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34" name="矩形 33"/>
          <p:cNvSpPr/>
          <p:nvPr/>
        </p:nvSpPr>
        <p:spPr>
          <a:xfrm>
            <a:off x="1671056" y="2362149"/>
            <a:ext cx="2262158"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个体差异造成的部分</a:t>
            </a:r>
            <a:endParaRPr lang="zh-CN" altLang="en-US" dirty="0">
              <a:solidFill>
                <a:schemeClr val="bg1"/>
              </a:solidFill>
              <a:latin typeface="+mn-ea"/>
            </a:endParaRPr>
          </a:p>
        </p:txBody>
      </p:sp>
      <p:sp>
        <p:nvSpPr>
          <p:cNvPr id="35" name="矩形 34"/>
          <p:cNvSpPr/>
          <p:nvPr/>
        </p:nvSpPr>
        <p:spPr>
          <a:xfrm>
            <a:off x="1671056" y="2752681"/>
            <a:ext cx="2262158"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组间差异造成的部分</a:t>
            </a:r>
            <a:endParaRPr lang="zh-CN" altLang="en-US" dirty="0">
              <a:solidFill>
                <a:schemeClr val="bg1"/>
              </a:solidFill>
              <a:latin typeface="+mn-ea"/>
            </a:endParaRPr>
          </a:p>
        </p:txBody>
      </p:sp>
      <p:sp>
        <p:nvSpPr>
          <p:cNvPr id="36" name="矩形 35"/>
          <p:cNvSpPr/>
          <p:nvPr/>
        </p:nvSpPr>
        <p:spPr>
          <a:xfrm>
            <a:off x="754199" y="2568015"/>
            <a:ext cx="646331" cy="369332"/>
          </a:xfrm>
          <a:prstGeom prst="rect">
            <a:avLst/>
          </a:prstGeom>
        </p:spPr>
        <p:txBody>
          <a:bodyPr wrap="none">
            <a:spAutoFit/>
          </a:bodyPr>
          <a:lstStyle/>
          <a:p>
            <a:r>
              <a:rPr lang="zh-CN" altLang="en-US" dirty="0" smtClean="0">
                <a:solidFill>
                  <a:schemeClr val="bg1"/>
                </a:solidFill>
                <a:latin typeface="+mn-ea"/>
                <a:cs typeface="Times New Roman" panose="02020603050405020304" pitchFamily="18" charset="0"/>
              </a:rPr>
              <a:t>方程</a:t>
            </a:r>
            <a:endParaRPr lang="zh-CN" altLang="en-US" dirty="0">
              <a:solidFill>
                <a:schemeClr val="bg1"/>
              </a:solidFill>
              <a:latin typeface="+mn-ea"/>
            </a:endParaRPr>
          </a:p>
        </p:txBody>
      </p:sp>
      <p:sp>
        <p:nvSpPr>
          <p:cNvPr id="37" name="左大括号 36"/>
          <p:cNvSpPr/>
          <p:nvPr/>
        </p:nvSpPr>
        <p:spPr>
          <a:xfrm>
            <a:off x="1505976" y="2511574"/>
            <a:ext cx="69617" cy="434174"/>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endParaRPr>
          </a:p>
        </p:txBody>
      </p:sp>
      <p:sp>
        <p:nvSpPr>
          <p:cNvPr id="38" name="矩形 37"/>
          <p:cNvSpPr/>
          <p:nvPr/>
        </p:nvSpPr>
        <p:spPr>
          <a:xfrm>
            <a:off x="763756" y="3263455"/>
            <a:ext cx="1627369"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第一层方程：</a:t>
            </a:r>
            <a:r>
              <a:rPr lang="en-US" altLang="zh-CN" dirty="0">
                <a:solidFill>
                  <a:schemeClr val="bg1"/>
                </a:solidFill>
                <a:latin typeface="+mn-ea"/>
              </a:rPr>
              <a:t> </a:t>
            </a:r>
            <a:endParaRPr lang="zh-CN" altLang="en-US" dirty="0">
              <a:solidFill>
                <a:schemeClr val="bg1"/>
              </a:solidFill>
              <a:latin typeface="+mn-ea"/>
            </a:endParaRPr>
          </a:p>
        </p:txBody>
      </p:sp>
      <p:sp>
        <p:nvSpPr>
          <p:cNvPr id="39" name="矩形 38"/>
          <p:cNvSpPr/>
          <p:nvPr/>
        </p:nvSpPr>
        <p:spPr>
          <a:xfrm>
            <a:off x="2332902" y="3246463"/>
            <a:ext cx="1308435" cy="369332"/>
          </a:xfrm>
          <a:prstGeom prst="rect">
            <a:avLst/>
          </a:prstGeom>
        </p:spPr>
        <p:txBody>
          <a:bodyPr wrap="none">
            <a:spAutoFit/>
          </a:bodyPr>
          <a:lstStyle/>
          <a:p>
            <a:r>
              <a:rPr lang="en-US" altLang="zh-CN" dirty="0" err="1">
                <a:solidFill>
                  <a:schemeClr val="bg1"/>
                </a:solidFill>
                <a:latin typeface="Times New Roman" panose="02020603050405020304" pitchFamily="18" charset="0"/>
                <a:ea typeface="宋体" panose="02010600030101010101" pitchFamily="2" charset="-122"/>
              </a:rPr>
              <a:t>Y</a:t>
            </a:r>
            <a:r>
              <a:rPr lang="en-US" altLang="zh-CN" baseline="-25000" dirty="0" err="1">
                <a:solidFill>
                  <a:schemeClr val="bg1"/>
                </a:solidFill>
                <a:latin typeface="Times New Roman" panose="02020603050405020304" pitchFamily="18" charset="0"/>
                <a:ea typeface="宋体" panose="02010600030101010101" pitchFamily="2" charset="-122"/>
              </a:rPr>
              <a:t>ij</a:t>
            </a:r>
            <a:r>
              <a:rPr lang="en-US" altLang="zh-CN" baseline="-25000" dirty="0">
                <a:solidFill>
                  <a:schemeClr val="bg1"/>
                </a:solidFill>
                <a:latin typeface="Times New Roman" panose="02020603050405020304" pitchFamily="18" charset="0"/>
                <a:ea typeface="宋体" panose="02010600030101010101" pitchFamily="2" charset="-122"/>
              </a:rPr>
              <a:t> </a:t>
            </a:r>
            <a:r>
              <a:rPr lang="en-US" altLang="zh-CN" dirty="0">
                <a:solidFill>
                  <a:schemeClr val="bg1"/>
                </a:solidFill>
                <a:latin typeface="Times New Roman" panose="02020603050405020304" pitchFamily="18" charset="0"/>
                <a:ea typeface="宋体" panose="02010600030101010101" pitchFamily="2" charset="-122"/>
              </a:rPr>
              <a:t>= β</a:t>
            </a:r>
            <a:r>
              <a:rPr lang="en-US" altLang="zh-CN" baseline="-25000" dirty="0">
                <a:solidFill>
                  <a:schemeClr val="bg1"/>
                </a:solidFill>
                <a:latin typeface="Times New Roman" panose="02020603050405020304" pitchFamily="18" charset="0"/>
                <a:ea typeface="宋体" panose="02010600030101010101" pitchFamily="2" charset="-122"/>
              </a:rPr>
              <a:t>0j</a:t>
            </a:r>
            <a:r>
              <a:rPr lang="zh-CN" altLang="zh-CN"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solidFill>
                  <a:schemeClr val="bg1"/>
                </a:solidFill>
                <a:latin typeface="Times New Roman" panose="02020603050405020304" pitchFamily="18" charset="0"/>
                <a:ea typeface="宋体" panose="02010600030101010101" pitchFamily="2" charset="-122"/>
              </a:rPr>
              <a:t>γ</a:t>
            </a:r>
            <a:r>
              <a:rPr lang="en-US" altLang="zh-CN" baseline="-25000" dirty="0" err="1">
                <a:solidFill>
                  <a:schemeClr val="bg1"/>
                </a:solidFill>
                <a:latin typeface="Times New Roman" panose="02020603050405020304" pitchFamily="18" charset="0"/>
                <a:ea typeface="宋体" panose="02010600030101010101" pitchFamily="2" charset="-122"/>
              </a:rPr>
              <a:t>ij</a:t>
            </a:r>
            <a:endParaRPr lang="zh-CN" altLang="en-US" dirty="0">
              <a:solidFill>
                <a:schemeClr val="bg1"/>
              </a:solidFill>
            </a:endParaRPr>
          </a:p>
        </p:txBody>
      </p:sp>
      <p:sp>
        <p:nvSpPr>
          <p:cNvPr id="40" name="矩形 39"/>
          <p:cNvSpPr/>
          <p:nvPr/>
        </p:nvSpPr>
        <p:spPr>
          <a:xfrm>
            <a:off x="763756" y="3766886"/>
            <a:ext cx="1638590" cy="369332"/>
          </a:xfrm>
          <a:prstGeom prst="rect">
            <a:avLst/>
          </a:prstGeom>
        </p:spPr>
        <p:txBody>
          <a:bodyPr wrap="none">
            <a:spAutoFit/>
          </a:bodyPr>
          <a:lstStyle/>
          <a:p>
            <a:r>
              <a:rPr lang="zh-CN" altLang="zh-CN" dirty="0" smtClean="0">
                <a:solidFill>
                  <a:schemeClr val="bg1"/>
                </a:solidFill>
                <a:latin typeface="+mn-ea"/>
                <a:cs typeface="Times New Roman" panose="02020603050405020304" pitchFamily="18" charset="0"/>
              </a:rPr>
              <a:t>第</a:t>
            </a:r>
            <a:r>
              <a:rPr lang="zh-CN" altLang="en-US" dirty="0">
                <a:solidFill>
                  <a:schemeClr val="bg1"/>
                </a:solidFill>
                <a:latin typeface="+mn-ea"/>
                <a:cs typeface="Times New Roman" panose="02020603050405020304" pitchFamily="18" charset="0"/>
              </a:rPr>
              <a:t>二</a:t>
            </a:r>
            <a:r>
              <a:rPr lang="zh-CN" altLang="zh-CN" dirty="0" smtClean="0">
                <a:solidFill>
                  <a:schemeClr val="bg1"/>
                </a:solidFill>
                <a:latin typeface="+mn-ea"/>
                <a:cs typeface="Times New Roman" panose="02020603050405020304" pitchFamily="18" charset="0"/>
              </a:rPr>
              <a:t>层</a:t>
            </a:r>
            <a:r>
              <a:rPr lang="zh-CN" altLang="zh-CN" dirty="0">
                <a:solidFill>
                  <a:schemeClr val="bg1"/>
                </a:solidFill>
                <a:latin typeface="+mn-ea"/>
                <a:cs typeface="Times New Roman" panose="02020603050405020304" pitchFamily="18" charset="0"/>
              </a:rPr>
              <a:t>方程：</a:t>
            </a:r>
            <a:r>
              <a:rPr lang="en-US" altLang="zh-CN" dirty="0">
                <a:solidFill>
                  <a:schemeClr val="bg1"/>
                </a:solidFill>
                <a:latin typeface="+mn-ea"/>
              </a:rPr>
              <a:t> </a:t>
            </a:r>
            <a:endParaRPr lang="zh-CN" altLang="en-US" dirty="0">
              <a:solidFill>
                <a:schemeClr val="bg1"/>
              </a:solidFill>
              <a:latin typeface="+mn-ea"/>
            </a:endParaRPr>
          </a:p>
        </p:txBody>
      </p:sp>
      <p:sp>
        <p:nvSpPr>
          <p:cNvPr id="41" name="矩形 40"/>
          <p:cNvSpPr/>
          <p:nvPr/>
        </p:nvSpPr>
        <p:spPr>
          <a:xfrm>
            <a:off x="2320977" y="3701847"/>
            <a:ext cx="1398140" cy="369332"/>
          </a:xfrm>
          <a:prstGeom prst="rect">
            <a:avLst/>
          </a:prstGeom>
        </p:spPr>
        <p:txBody>
          <a:bodyPr wrap="none">
            <a:spAutoFit/>
          </a:bodyPr>
          <a:lstStyle/>
          <a:p>
            <a:r>
              <a:rPr lang="en-US" altLang="zh-CN" dirty="0">
                <a:solidFill>
                  <a:schemeClr val="bg1"/>
                </a:solidFill>
                <a:latin typeface="Times New Roman" panose="02020603050405020304" pitchFamily="18" charset="0"/>
                <a:ea typeface="宋体" panose="02010600030101010101" pitchFamily="2" charset="-122"/>
              </a:rPr>
              <a:t>β</a:t>
            </a:r>
            <a:r>
              <a:rPr lang="en-US" altLang="zh-CN" baseline="-25000" dirty="0">
                <a:solidFill>
                  <a:schemeClr val="bg1"/>
                </a:solidFill>
                <a:latin typeface="Times New Roman" panose="02020603050405020304" pitchFamily="18" charset="0"/>
                <a:ea typeface="宋体" panose="02010600030101010101" pitchFamily="2" charset="-122"/>
              </a:rPr>
              <a:t>0j</a:t>
            </a:r>
            <a:r>
              <a:rPr lang="en-US" altLang="zh-CN" dirty="0">
                <a:solidFill>
                  <a:schemeClr val="bg1"/>
                </a:solidFill>
                <a:latin typeface="Times New Roman" panose="02020603050405020304" pitchFamily="18" charset="0"/>
                <a:ea typeface="宋体" panose="02010600030101010101" pitchFamily="2" charset="-122"/>
              </a:rPr>
              <a:t> = γ</a:t>
            </a:r>
            <a:r>
              <a:rPr lang="en-US" altLang="zh-CN" baseline="-25000" dirty="0">
                <a:solidFill>
                  <a:schemeClr val="bg1"/>
                </a:solidFill>
                <a:latin typeface="Times New Roman" panose="02020603050405020304" pitchFamily="18" charset="0"/>
                <a:ea typeface="宋体" panose="02010600030101010101" pitchFamily="2" charset="-122"/>
              </a:rPr>
              <a:t>00</a:t>
            </a:r>
            <a:r>
              <a:rPr lang="zh-CN" altLang="zh-CN"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chemeClr val="bg1"/>
                </a:solidFill>
                <a:latin typeface="Times New Roman" panose="02020603050405020304" pitchFamily="18" charset="0"/>
                <a:ea typeface="宋体" panose="02010600030101010101" pitchFamily="2" charset="-122"/>
              </a:rPr>
              <a:t>μ</a:t>
            </a:r>
            <a:r>
              <a:rPr lang="en-US" altLang="zh-CN" baseline="-25000" dirty="0">
                <a:solidFill>
                  <a:schemeClr val="bg1"/>
                </a:solidFill>
                <a:latin typeface="Times New Roman" panose="02020603050405020304" pitchFamily="18" charset="0"/>
                <a:ea typeface="宋体" panose="02010600030101010101" pitchFamily="2" charset="-122"/>
              </a:rPr>
              <a:t>0j</a:t>
            </a:r>
            <a:endParaRPr lang="zh-CN" altLang="en-US" dirty="0">
              <a:solidFill>
                <a:schemeClr val="bg1"/>
              </a:solidFill>
            </a:endParaRPr>
          </a:p>
        </p:txBody>
      </p:sp>
      <p:sp>
        <p:nvSpPr>
          <p:cNvPr id="42" name="矩形 41"/>
          <p:cNvSpPr/>
          <p:nvPr/>
        </p:nvSpPr>
        <p:spPr>
          <a:xfrm>
            <a:off x="758918" y="4259950"/>
            <a:ext cx="2262158" cy="369332"/>
          </a:xfrm>
          <a:prstGeom prst="rect">
            <a:avLst/>
          </a:prstGeom>
        </p:spPr>
        <p:txBody>
          <a:bodyPr wrap="none">
            <a:spAutoFit/>
          </a:bodyPr>
          <a:lstStyle/>
          <a:p>
            <a:r>
              <a:rPr lang="zh-CN" altLang="en-US" dirty="0" smtClean="0">
                <a:solidFill>
                  <a:schemeClr val="bg1"/>
                </a:solidFill>
                <a:latin typeface="+mn-ea"/>
                <a:cs typeface="Times New Roman" panose="02020603050405020304" pitchFamily="18" charset="0"/>
              </a:rPr>
              <a:t>又叫作</a:t>
            </a:r>
            <a:r>
              <a:rPr lang="zh-CN" altLang="zh-CN" dirty="0" smtClean="0">
                <a:solidFill>
                  <a:schemeClr val="bg1"/>
                </a:solidFill>
                <a:latin typeface="+mn-ea"/>
                <a:cs typeface="Times New Roman" panose="02020603050405020304" pitchFamily="18" charset="0"/>
              </a:rPr>
              <a:t>方差</a:t>
            </a:r>
            <a:r>
              <a:rPr lang="zh-CN" altLang="zh-CN" dirty="0">
                <a:solidFill>
                  <a:schemeClr val="bg1"/>
                </a:solidFill>
                <a:latin typeface="+mn-ea"/>
                <a:cs typeface="Times New Roman" panose="02020603050405020304" pitchFamily="18" charset="0"/>
              </a:rPr>
              <a:t>成分</a:t>
            </a:r>
            <a:r>
              <a:rPr lang="zh-CN" altLang="zh-CN" dirty="0" smtClean="0">
                <a:solidFill>
                  <a:schemeClr val="bg1"/>
                </a:solidFill>
                <a:latin typeface="+mn-ea"/>
                <a:cs typeface="Times New Roman" panose="02020603050405020304" pitchFamily="18" charset="0"/>
              </a:rPr>
              <a:t>分析</a:t>
            </a:r>
            <a:endParaRPr lang="zh-CN" altLang="en-US" dirty="0">
              <a:solidFill>
                <a:schemeClr val="bg1"/>
              </a:solidFill>
              <a:latin typeface="+mn-ea"/>
            </a:endParaRPr>
          </a:p>
        </p:txBody>
      </p:sp>
      <p:sp>
        <p:nvSpPr>
          <p:cNvPr id="44" name="矩形 43"/>
          <p:cNvSpPr/>
          <p:nvPr/>
        </p:nvSpPr>
        <p:spPr>
          <a:xfrm>
            <a:off x="763756" y="4904236"/>
            <a:ext cx="1800493"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跨级</a:t>
            </a:r>
            <a:r>
              <a:rPr lang="zh-CN" altLang="zh-CN" dirty="0" smtClean="0">
                <a:solidFill>
                  <a:schemeClr val="bg1"/>
                </a:solidFill>
                <a:latin typeface="+mn-ea"/>
                <a:cs typeface="Times New Roman" panose="02020603050405020304" pitchFamily="18" charset="0"/>
              </a:rPr>
              <a:t>相关系数</a:t>
            </a:r>
            <a:r>
              <a:rPr lang="zh-CN" altLang="zh-CN" dirty="0">
                <a:solidFill>
                  <a:schemeClr val="bg1"/>
                </a:solidFill>
                <a:latin typeface="+mn-ea"/>
                <a:cs typeface="Times New Roman" panose="02020603050405020304" pitchFamily="18" charset="0"/>
              </a:rPr>
              <a:t>：</a:t>
            </a:r>
            <a:endParaRPr lang="zh-CN" altLang="en-US" dirty="0">
              <a:solidFill>
                <a:schemeClr val="bg1"/>
              </a:solidFill>
              <a:latin typeface="+mn-ea"/>
            </a:endParaRPr>
          </a:p>
        </p:txBody>
      </p:sp>
      <p:sp>
        <p:nvSpPr>
          <p:cNvPr id="45" name="矩形 44"/>
          <p:cNvSpPr/>
          <p:nvPr/>
        </p:nvSpPr>
        <p:spPr>
          <a:xfrm>
            <a:off x="2332902" y="4895458"/>
            <a:ext cx="1781257" cy="369332"/>
          </a:xfrm>
          <a:prstGeom prst="rect">
            <a:avLst/>
          </a:prstGeom>
        </p:spPr>
        <p:txBody>
          <a:bodyPr wrap="none">
            <a:spAutoFit/>
          </a:bodyPr>
          <a:lstStyle/>
          <a:p>
            <a:r>
              <a:rPr lang="en-US" altLang="zh-CN" dirty="0">
                <a:solidFill>
                  <a:schemeClr val="bg1"/>
                </a:solidFill>
                <a:latin typeface="Times New Roman" panose="02020603050405020304" pitchFamily="18" charset="0"/>
                <a:ea typeface="宋体" panose="02010600030101010101" pitchFamily="2" charset="-122"/>
              </a:rPr>
              <a:t>ρ = τ</a:t>
            </a:r>
            <a:r>
              <a:rPr lang="en-US" altLang="zh-CN" baseline="-25000" dirty="0">
                <a:solidFill>
                  <a:schemeClr val="bg1"/>
                </a:solidFill>
                <a:latin typeface="Times New Roman" panose="02020603050405020304" pitchFamily="18" charset="0"/>
                <a:ea typeface="宋体" panose="02010600030101010101" pitchFamily="2" charset="-122"/>
              </a:rPr>
              <a:t>00</a:t>
            </a:r>
            <a:r>
              <a:rPr lang="en-US" altLang="zh-CN" dirty="0">
                <a:solidFill>
                  <a:schemeClr val="bg1"/>
                </a:solidFill>
                <a:latin typeface="Times New Roman" panose="02020603050405020304" pitchFamily="18" charset="0"/>
                <a:ea typeface="宋体" panose="02010600030101010101" pitchFamily="2" charset="-122"/>
              </a:rPr>
              <a:t> /(τ</a:t>
            </a:r>
            <a:r>
              <a:rPr lang="en-US" altLang="zh-CN" baseline="-25000" dirty="0">
                <a:solidFill>
                  <a:schemeClr val="bg1"/>
                </a:solidFill>
                <a:latin typeface="Times New Roman" panose="02020603050405020304" pitchFamily="18" charset="0"/>
                <a:ea typeface="宋体" panose="02010600030101010101" pitchFamily="2" charset="-122"/>
              </a:rPr>
              <a:t>00</a:t>
            </a:r>
            <a:r>
              <a:rPr lang="en-US" altLang="zh-CN" dirty="0">
                <a:solidFill>
                  <a:schemeClr val="bg1"/>
                </a:solidFill>
                <a:latin typeface="Times New Roman" panose="02020603050405020304" pitchFamily="18" charset="0"/>
                <a:ea typeface="宋体" panose="02010600030101010101" pitchFamily="2" charset="-122"/>
              </a:rPr>
              <a:t>+σ</a:t>
            </a:r>
            <a:r>
              <a:rPr lang="zh-CN" altLang="zh-CN" baseline="-250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２</a:t>
            </a:r>
            <a:r>
              <a:rPr lang="en-US" altLang="zh-CN" dirty="0">
                <a:solidFill>
                  <a:schemeClr val="bg1"/>
                </a:solidFill>
                <a:latin typeface="Times New Roman" panose="02020603050405020304" pitchFamily="18" charset="0"/>
                <a:ea typeface="宋体" panose="02010600030101010101" pitchFamily="2" charset="-122"/>
              </a:rPr>
              <a:t>) </a:t>
            </a:r>
            <a:endParaRPr lang="zh-CN" altLang="en-US" dirty="0">
              <a:solidFill>
                <a:schemeClr val="bg1"/>
              </a:solidFill>
            </a:endParaRPr>
          </a:p>
        </p:txBody>
      </p:sp>
      <p:sp>
        <p:nvSpPr>
          <p:cNvPr id="46" name="矩形 45"/>
          <p:cNvSpPr/>
          <p:nvPr/>
        </p:nvSpPr>
        <p:spPr>
          <a:xfrm>
            <a:off x="750033" y="5302405"/>
            <a:ext cx="3183181" cy="923330"/>
          </a:xfrm>
          <a:prstGeom prst="rect">
            <a:avLst/>
          </a:prstGeom>
        </p:spPr>
        <p:txBody>
          <a:bodyPr wrap="square">
            <a:spAutoFit/>
          </a:bodyPr>
          <a:lstStyle/>
          <a:p>
            <a:r>
              <a:rPr lang="zh-CN" altLang="zh-CN" dirty="0">
                <a:solidFill>
                  <a:schemeClr val="bg1"/>
                </a:solidFill>
                <a:latin typeface="+mn-ea"/>
                <a:cs typeface="Times New Roman" panose="02020603050405020304" pitchFamily="18" charset="0"/>
              </a:rPr>
              <a:t>确定</a:t>
            </a:r>
            <a:r>
              <a:rPr lang="en-US" altLang="zh-CN" dirty="0">
                <a:solidFill>
                  <a:schemeClr val="bg1"/>
                </a:solidFill>
                <a:latin typeface="+mn-ea"/>
              </a:rPr>
              <a:t>Y</a:t>
            </a:r>
            <a:r>
              <a:rPr lang="zh-CN" altLang="zh-CN" dirty="0">
                <a:solidFill>
                  <a:schemeClr val="bg1"/>
                </a:solidFill>
                <a:latin typeface="+mn-ea"/>
                <a:cs typeface="Times New Roman" panose="02020603050405020304" pitchFamily="18" charset="0"/>
              </a:rPr>
              <a:t>的总体变异中有多大程度是由于第二层或者组间差异造成的</a:t>
            </a:r>
            <a:endParaRPr lang="zh-CN" altLang="en-US" dirty="0">
              <a:solidFill>
                <a:schemeClr val="bg1"/>
              </a:solidFill>
              <a:latin typeface="+mn-ea"/>
            </a:endParaRPr>
          </a:p>
        </p:txBody>
      </p:sp>
      <p:sp>
        <p:nvSpPr>
          <p:cNvPr id="47" name="矩形 46"/>
          <p:cNvSpPr/>
          <p:nvPr/>
        </p:nvSpPr>
        <p:spPr>
          <a:xfrm>
            <a:off x="5736510" y="2362149"/>
            <a:ext cx="2031325" cy="369332"/>
          </a:xfrm>
          <a:prstGeom prst="rect">
            <a:avLst/>
          </a:prstGeom>
        </p:spPr>
        <p:txBody>
          <a:bodyPr wrap="none">
            <a:spAutoFit/>
          </a:bodyPr>
          <a:lstStyle/>
          <a:p>
            <a:r>
              <a:rPr lang="zh-CN" altLang="zh-CN" dirty="0"/>
              <a:t>第一层的预测变量</a:t>
            </a:r>
            <a:endParaRPr lang="zh-CN" altLang="en-US" dirty="0">
              <a:latin typeface="+mn-ea"/>
            </a:endParaRPr>
          </a:p>
        </p:txBody>
      </p:sp>
      <p:sp>
        <p:nvSpPr>
          <p:cNvPr id="48" name="矩形 47"/>
          <p:cNvSpPr/>
          <p:nvPr/>
        </p:nvSpPr>
        <p:spPr>
          <a:xfrm>
            <a:off x="5736510" y="2752681"/>
            <a:ext cx="2031325" cy="369332"/>
          </a:xfrm>
          <a:prstGeom prst="rect">
            <a:avLst/>
          </a:prstGeom>
        </p:spPr>
        <p:txBody>
          <a:bodyPr wrap="none">
            <a:spAutoFit/>
          </a:bodyPr>
          <a:lstStyle/>
          <a:p>
            <a:r>
              <a:rPr lang="zh-CN" altLang="zh-CN" dirty="0"/>
              <a:t>第二层的预测变量</a:t>
            </a:r>
            <a:endParaRPr lang="zh-CN" altLang="en-US" dirty="0">
              <a:latin typeface="+mn-ea"/>
            </a:endParaRPr>
          </a:p>
        </p:txBody>
      </p:sp>
      <p:sp>
        <p:nvSpPr>
          <p:cNvPr id="49" name="矩形 48"/>
          <p:cNvSpPr/>
          <p:nvPr/>
        </p:nvSpPr>
        <p:spPr>
          <a:xfrm>
            <a:off x="4380347" y="2568015"/>
            <a:ext cx="1107996" cy="369332"/>
          </a:xfrm>
          <a:prstGeom prst="rect">
            <a:avLst/>
          </a:prstGeom>
        </p:spPr>
        <p:txBody>
          <a:bodyPr wrap="none">
            <a:spAutoFit/>
          </a:bodyPr>
          <a:lstStyle/>
          <a:p>
            <a:r>
              <a:rPr lang="zh-CN" altLang="en-US" dirty="0" smtClean="0">
                <a:latin typeface="+mn-ea"/>
              </a:rPr>
              <a:t>完整模型</a:t>
            </a:r>
            <a:endParaRPr lang="zh-CN" altLang="en-US" dirty="0">
              <a:latin typeface="+mn-ea"/>
            </a:endParaRPr>
          </a:p>
        </p:txBody>
      </p:sp>
      <p:sp>
        <p:nvSpPr>
          <p:cNvPr id="50" name="左大括号 49"/>
          <p:cNvSpPr/>
          <p:nvPr/>
        </p:nvSpPr>
        <p:spPr>
          <a:xfrm>
            <a:off x="5571430" y="2511574"/>
            <a:ext cx="69617" cy="43417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 name="矩形 50"/>
          <p:cNvSpPr/>
          <p:nvPr/>
        </p:nvSpPr>
        <p:spPr>
          <a:xfrm>
            <a:off x="4372375" y="3263455"/>
            <a:ext cx="1627369" cy="369332"/>
          </a:xfrm>
          <a:prstGeom prst="rect">
            <a:avLst/>
          </a:prstGeom>
        </p:spPr>
        <p:txBody>
          <a:bodyPr wrap="none">
            <a:spAutoFit/>
          </a:bodyPr>
          <a:lstStyle/>
          <a:p>
            <a:r>
              <a:rPr lang="zh-CN" altLang="zh-CN" dirty="0">
                <a:latin typeface="+mn-ea"/>
                <a:cs typeface="Times New Roman" panose="02020603050405020304" pitchFamily="18" charset="0"/>
              </a:rPr>
              <a:t>第一层方程：</a:t>
            </a:r>
            <a:r>
              <a:rPr lang="en-US" altLang="zh-CN" dirty="0">
                <a:latin typeface="+mn-ea"/>
              </a:rPr>
              <a:t> </a:t>
            </a:r>
            <a:endParaRPr lang="zh-CN" altLang="en-US" dirty="0">
              <a:latin typeface="+mn-ea"/>
            </a:endParaRPr>
          </a:p>
        </p:txBody>
      </p:sp>
      <p:sp>
        <p:nvSpPr>
          <p:cNvPr id="52" name="矩形 51"/>
          <p:cNvSpPr/>
          <p:nvPr/>
        </p:nvSpPr>
        <p:spPr>
          <a:xfrm>
            <a:off x="5769139" y="3246463"/>
            <a:ext cx="2170209" cy="369332"/>
          </a:xfrm>
          <a:prstGeom prst="rect">
            <a:avLst/>
          </a:prstGeom>
        </p:spPr>
        <p:txBody>
          <a:bodyPr wrap="none">
            <a:spAutoFit/>
          </a:bodyPr>
          <a:lstStyle/>
          <a:p>
            <a:r>
              <a:rPr lang="en-US" altLang="zh-CN" dirty="0" err="1"/>
              <a:t>Y</a:t>
            </a:r>
            <a:r>
              <a:rPr lang="en-US" altLang="zh-CN" baseline="-25000" dirty="0" err="1"/>
              <a:t>ij</a:t>
            </a:r>
            <a:r>
              <a:rPr lang="en-US" altLang="zh-CN" dirty="0"/>
              <a:t>  = β</a:t>
            </a:r>
            <a:r>
              <a:rPr lang="en-US" altLang="zh-CN" baseline="-25000" dirty="0"/>
              <a:t>0j</a:t>
            </a:r>
            <a:r>
              <a:rPr lang="zh-CN" altLang="zh-CN" dirty="0"/>
              <a:t>＋</a:t>
            </a:r>
            <a:r>
              <a:rPr lang="en-US" altLang="zh-CN" dirty="0"/>
              <a:t>β</a:t>
            </a:r>
            <a:r>
              <a:rPr lang="en-US" altLang="zh-CN" baseline="-25000" dirty="0"/>
              <a:t>1j</a:t>
            </a:r>
            <a:r>
              <a:rPr lang="zh-CN" altLang="zh-CN" dirty="0"/>
              <a:t>Ｘ</a:t>
            </a:r>
            <a:r>
              <a:rPr lang="en-US" altLang="zh-CN" baseline="-25000" dirty="0" err="1"/>
              <a:t>ij</a:t>
            </a:r>
            <a:r>
              <a:rPr lang="zh-CN" altLang="zh-CN" dirty="0"/>
              <a:t>＋</a:t>
            </a:r>
            <a:r>
              <a:rPr lang="en-US" altLang="zh-CN" dirty="0" err="1"/>
              <a:t>γ</a:t>
            </a:r>
            <a:r>
              <a:rPr lang="en-US" altLang="zh-CN" baseline="-25000" dirty="0" err="1"/>
              <a:t>ij</a:t>
            </a:r>
            <a:endParaRPr lang="zh-CN" altLang="en-US" dirty="0"/>
          </a:p>
        </p:txBody>
      </p:sp>
      <p:sp>
        <p:nvSpPr>
          <p:cNvPr id="53" name="矩形 52"/>
          <p:cNvSpPr/>
          <p:nvPr/>
        </p:nvSpPr>
        <p:spPr>
          <a:xfrm>
            <a:off x="4372375" y="3766886"/>
            <a:ext cx="1638590" cy="369332"/>
          </a:xfrm>
          <a:prstGeom prst="rect">
            <a:avLst/>
          </a:prstGeom>
        </p:spPr>
        <p:txBody>
          <a:bodyPr wrap="none">
            <a:spAutoFit/>
          </a:bodyPr>
          <a:lstStyle/>
          <a:p>
            <a:r>
              <a:rPr lang="zh-CN" altLang="zh-CN" dirty="0" smtClean="0">
                <a:latin typeface="+mn-ea"/>
                <a:cs typeface="Times New Roman" panose="02020603050405020304" pitchFamily="18" charset="0"/>
              </a:rPr>
              <a:t>第</a:t>
            </a:r>
            <a:r>
              <a:rPr lang="zh-CN" altLang="en-US" dirty="0">
                <a:latin typeface="+mn-ea"/>
                <a:cs typeface="Times New Roman" panose="02020603050405020304" pitchFamily="18" charset="0"/>
              </a:rPr>
              <a:t>二</a:t>
            </a:r>
            <a:r>
              <a:rPr lang="zh-CN" altLang="zh-CN" dirty="0" smtClean="0">
                <a:latin typeface="+mn-ea"/>
                <a:cs typeface="Times New Roman" panose="02020603050405020304" pitchFamily="18" charset="0"/>
              </a:rPr>
              <a:t>层</a:t>
            </a:r>
            <a:r>
              <a:rPr lang="zh-CN" altLang="zh-CN" dirty="0">
                <a:latin typeface="+mn-ea"/>
                <a:cs typeface="Times New Roman" panose="02020603050405020304" pitchFamily="18" charset="0"/>
              </a:rPr>
              <a:t>方程：</a:t>
            </a:r>
            <a:r>
              <a:rPr lang="en-US" altLang="zh-CN" dirty="0">
                <a:latin typeface="+mn-ea"/>
              </a:rPr>
              <a:t> </a:t>
            </a:r>
            <a:endParaRPr lang="zh-CN" altLang="en-US" dirty="0">
              <a:latin typeface="+mn-ea"/>
            </a:endParaRPr>
          </a:p>
        </p:txBody>
      </p:sp>
      <p:sp>
        <p:nvSpPr>
          <p:cNvPr id="54" name="矩形 53"/>
          <p:cNvSpPr/>
          <p:nvPr/>
        </p:nvSpPr>
        <p:spPr>
          <a:xfrm>
            <a:off x="5769889" y="3761445"/>
            <a:ext cx="2319866" cy="646331"/>
          </a:xfrm>
          <a:prstGeom prst="rect">
            <a:avLst/>
          </a:prstGeom>
        </p:spPr>
        <p:txBody>
          <a:bodyPr wrap="none">
            <a:spAutoFit/>
          </a:bodyPr>
          <a:lstStyle/>
          <a:p>
            <a:r>
              <a:rPr lang="en-US" altLang="zh-CN" dirty="0"/>
              <a:t>β</a:t>
            </a:r>
            <a:r>
              <a:rPr lang="en-US" altLang="zh-CN" baseline="-25000" dirty="0"/>
              <a:t>0j</a:t>
            </a:r>
            <a:r>
              <a:rPr lang="en-US" altLang="zh-CN" dirty="0"/>
              <a:t> = γ</a:t>
            </a:r>
            <a:r>
              <a:rPr lang="en-US" altLang="zh-CN" baseline="-25000" dirty="0"/>
              <a:t>00</a:t>
            </a:r>
            <a:r>
              <a:rPr lang="zh-CN" altLang="zh-CN" dirty="0"/>
              <a:t>＋</a:t>
            </a:r>
            <a:r>
              <a:rPr lang="en-US" altLang="zh-CN" dirty="0"/>
              <a:t>γ</a:t>
            </a:r>
            <a:r>
              <a:rPr lang="en-US" altLang="zh-CN" baseline="-25000" dirty="0"/>
              <a:t>01</a:t>
            </a:r>
            <a:r>
              <a:rPr lang="en-US" altLang="zh-CN" dirty="0"/>
              <a:t>W</a:t>
            </a:r>
            <a:r>
              <a:rPr lang="en-US" altLang="zh-CN" baseline="-25000" dirty="0"/>
              <a:t>1j</a:t>
            </a:r>
            <a:r>
              <a:rPr lang="zh-CN" altLang="zh-CN" dirty="0"/>
              <a:t>＋</a:t>
            </a:r>
            <a:r>
              <a:rPr lang="en-US" altLang="zh-CN" dirty="0" smtClean="0"/>
              <a:t>μ</a:t>
            </a:r>
            <a:r>
              <a:rPr lang="en-US" altLang="zh-CN" baseline="-25000" dirty="0" smtClean="0"/>
              <a:t>0j</a:t>
            </a:r>
          </a:p>
          <a:p>
            <a:r>
              <a:rPr lang="en-US" altLang="zh-CN" dirty="0"/>
              <a:t>β</a:t>
            </a:r>
            <a:r>
              <a:rPr lang="en-US" altLang="zh-CN" baseline="-25000" dirty="0"/>
              <a:t>1j </a:t>
            </a:r>
            <a:r>
              <a:rPr lang="en-US" altLang="zh-CN" dirty="0"/>
              <a:t>= γ</a:t>
            </a:r>
            <a:r>
              <a:rPr lang="en-US" altLang="zh-CN" baseline="-25000" dirty="0"/>
              <a:t>10</a:t>
            </a:r>
            <a:r>
              <a:rPr lang="zh-CN" altLang="zh-CN" dirty="0"/>
              <a:t>＋</a:t>
            </a:r>
            <a:r>
              <a:rPr lang="en-US" altLang="zh-CN" dirty="0"/>
              <a:t>γ</a:t>
            </a:r>
            <a:r>
              <a:rPr lang="en-US" altLang="zh-CN" baseline="-25000" dirty="0"/>
              <a:t>11</a:t>
            </a:r>
            <a:r>
              <a:rPr lang="en-US" altLang="zh-CN" dirty="0"/>
              <a:t>W</a:t>
            </a:r>
            <a:r>
              <a:rPr lang="en-US" altLang="zh-CN" baseline="-25000" dirty="0"/>
              <a:t>1j</a:t>
            </a:r>
            <a:r>
              <a:rPr lang="zh-CN" altLang="zh-CN" dirty="0"/>
              <a:t>＋</a:t>
            </a:r>
            <a:r>
              <a:rPr lang="en-US" altLang="zh-CN" dirty="0"/>
              <a:t>μ</a:t>
            </a:r>
            <a:r>
              <a:rPr lang="en-US" altLang="zh-CN" baseline="-25000" dirty="0"/>
              <a:t>1j</a:t>
            </a:r>
            <a:endParaRPr lang="zh-CN" altLang="en-US" dirty="0"/>
          </a:p>
        </p:txBody>
      </p:sp>
      <p:sp>
        <p:nvSpPr>
          <p:cNvPr id="56" name="矩形 55"/>
          <p:cNvSpPr/>
          <p:nvPr/>
        </p:nvSpPr>
        <p:spPr>
          <a:xfrm>
            <a:off x="6072479" y="4719570"/>
            <a:ext cx="2031325" cy="369332"/>
          </a:xfrm>
          <a:prstGeom prst="rect">
            <a:avLst/>
          </a:prstGeom>
        </p:spPr>
        <p:txBody>
          <a:bodyPr wrap="none">
            <a:spAutoFit/>
          </a:bodyPr>
          <a:lstStyle/>
          <a:p>
            <a:r>
              <a:rPr lang="zh-CN" altLang="zh-CN" dirty="0"/>
              <a:t>随机效应回归模型</a:t>
            </a:r>
            <a:endParaRPr lang="zh-CN" altLang="en-US" dirty="0">
              <a:latin typeface="+mn-ea"/>
            </a:endParaRPr>
          </a:p>
        </p:txBody>
      </p:sp>
      <p:sp>
        <p:nvSpPr>
          <p:cNvPr id="57" name="矩形 56"/>
          <p:cNvSpPr/>
          <p:nvPr/>
        </p:nvSpPr>
        <p:spPr>
          <a:xfrm>
            <a:off x="6072479" y="5110102"/>
            <a:ext cx="1800493" cy="369332"/>
          </a:xfrm>
          <a:prstGeom prst="rect">
            <a:avLst/>
          </a:prstGeom>
        </p:spPr>
        <p:txBody>
          <a:bodyPr wrap="square">
            <a:spAutoFit/>
          </a:bodyPr>
          <a:lstStyle/>
          <a:p>
            <a:r>
              <a:rPr lang="zh-CN" altLang="zh-CN" dirty="0"/>
              <a:t>协方差模型</a:t>
            </a:r>
            <a:endParaRPr lang="zh-CN" altLang="en-US" dirty="0">
              <a:latin typeface="+mn-ea"/>
            </a:endParaRPr>
          </a:p>
        </p:txBody>
      </p:sp>
      <p:sp>
        <p:nvSpPr>
          <p:cNvPr id="58" name="矩形 57"/>
          <p:cNvSpPr/>
          <p:nvPr/>
        </p:nvSpPr>
        <p:spPr>
          <a:xfrm>
            <a:off x="4366882" y="4930504"/>
            <a:ext cx="1569660" cy="369332"/>
          </a:xfrm>
          <a:prstGeom prst="rect">
            <a:avLst/>
          </a:prstGeom>
        </p:spPr>
        <p:txBody>
          <a:bodyPr wrap="none">
            <a:spAutoFit/>
          </a:bodyPr>
          <a:lstStyle/>
          <a:p>
            <a:r>
              <a:rPr lang="zh-CN" altLang="en-US" dirty="0" smtClean="0">
                <a:latin typeface="+mn-ea"/>
              </a:rPr>
              <a:t>构建分析模型</a:t>
            </a:r>
            <a:endParaRPr lang="zh-CN" altLang="en-US" dirty="0">
              <a:latin typeface="+mn-ea"/>
            </a:endParaRPr>
          </a:p>
        </p:txBody>
      </p:sp>
      <p:sp>
        <p:nvSpPr>
          <p:cNvPr id="59" name="左大括号 58"/>
          <p:cNvSpPr/>
          <p:nvPr/>
        </p:nvSpPr>
        <p:spPr>
          <a:xfrm>
            <a:off x="5969002" y="4868995"/>
            <a:ext cx="69617" cy="43417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0" name="矩形 59"/>
          <p:cNvSpPr/>
          <p:nvPr/>
        </p:nvSpPr>
        <p:spPr>
          <a:xfrm>
            <a:off x="8333657" y="2361848"/>
            <a:ext cx="3357293" cy="1477328"/>
          </a:xfrm>
          <a:prstGeom prst="rect">
            <a:avLst/>
          </a:prstGeom>
        </p:spPr>
        <p:txBody>
          <a:bodyPr wrap="square">
            <a:spAutoFit/>
          </a:bodyPr>
          <a:lstStyle/>
          <a:p>
            <a:r>
              <a:rPr lang="zh-CN" altLang="en-US" dirty="0" smtClean="0">
                <a:solidFill>
                  <a:schemeClr val="bg1"/>
                </a:solidFill>
              </a:rPr>
              <a:t>定义：</a:t>
            </a:r>
            <a:r>
              <a:rPr lang="zh-CN" altLang="zh-CN" dirty="0" smtClean="0">
                <a:solidFill>
                  <a:schemeClr val="bg1"/>
                </a:solidFill>
              </a:rPr>
              <a:t>在</a:t>
            </a:r>
            <a:r>
              <a:rPr lang="zh-CN" altLang="zh-CN" dirty="0">
                <a:solidFill>
                  <a:schemeClr val="bg1"/>
                </a:solidFill>
              </a:rPr>
              <a:t>零模型和完整模型之间，可以通过向各层方程中增加不同的变量，设定不同的随机成分和固定成分来构建各种</a:t>
            </a:r>
            <a:r>
              <a:rPr lang="zh-CN" altLang="zh-CN" dirty="0" smtClean="0">
                <a:solidFill>
                  <a:schemeClr val="bg1"/>
                </a:solidFill>
              </a:rPr>
              <a:t>分析模型</a:t>
            </a:r>
            <a:r>
              <a:rPr lang="zh-CN" altLang="en-US" dirty="0" smtClean="0">
                <a:solidFill>
                  <a:schemeClr val="bg1"/>
                </a:solidFill>
              </a:rPr>
              <a:t>。</a:t>
            </a:r>
            <a:endParaRPr lang="zh-CN" altLang="en-US" dirty="0">
              <a:solidFill>
                <a:schemeClr val="bg1"/>
              </a:solidFill>
              <a:latin typeface="+mn-ea"/>
            </a:endParaRPr>
          </a:p>
        </p:txBody>
      </p:sp>
      <p:sp>
        <p:nvSpPr>
          <p:cNvPr id="61" name="矩形 60"/>
          <p:cNvSpPr/>
          <p:nvPr/>
        </p:nvSpPr>
        <p:spPr>
          <a:xfrm>
            <a:off x="8331570" y="3968544"/>
            <a:ext cx="1176925"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第一</a:t>
            </a:r>
            <a:r>
              <a:rPr lang="zh-CN" altLang="zh-CN" dirty="0" smtClean="0">
                <a:solidFill>
                  <a:schemeClr val="bg1"/>
                </a:solidFill>
                <a:latin typeface="+mn-ea"/>
                <a:cs typeface="Times New Roman" panose="02020603050405020304" pitchFamily="18" charset="0"/>
              </a:rPr>
              <a:t>层：</a:t>
            </a:r>
            <a:r>
              <a:rPr lang="en-US" altLang="zh-CN" dirty="0">
                <a:solidFill>
                  <a:schemeClr val="bg1"/>
                </a:solidFill>
                <a:latin typeface="+mn-ea"/>
              </a:rPr>
              <a:t> </a:t>
            </a:r>
            <a:endParaRPr lang="zh-CN" altLang="en-US" dirty="0">
              <a:solidFill>
                <a:schemeClr val="bg1"/>
              </a:solidFill>
              <a:latin typeface="+mn-ea"/>
            </a:endParaRPr>
          </a:p>
        </p:txBody>
      </p:sp>
      <p:sp>
        <p:nvSpPr>
          <p:cNvPr id="62" name="矩形 61"/>
          <p:cNvSpPr/>
          <p:nvPr/>
        </p:nvSpPr>
        <p:spPr>
          <a:xfrm>
            <a:off x="9265544" y="3951552"/>
            <a:ext cx="2654316" cy="369332"/>
          </a:xfrm>
          <a:prstGeom prst="rect">
            <a:avLst/>
          </a:prstGeom>
        </p:spPr>
        <p:txBody>
          <a:bodyPr wrap="none">
            <a:spAutoFit/>
          </a:bodyPr>
          <a:lstStyle/>
          <a:p>
            <a:r>
              <a:rPr lang="en-US" altLang="zh-CN" dirty="0" err="1">
                <a:solidFill>
                  <a:schemeClr val="bg1"/>
                </a:solidFill>
              </a:rPr>
              <a:t>Y</a:t>
            </a:r>
            <a:r>
              <a:rPr lang="en-US" altLang="zh-CN" baseline="-25000" dirty="0" err="1">
                <a:solidFill>
                  <a:schemeClr val="bg1"/>
                </a:solidFill>
              </a:rPr>
              <a:t>ij</a:t>
            </a:r>
            <a:r>
              <a:rPr lang="en-US" altLang="zh-CN" baseline="-25000" dirty="0">
                <a:solidFill>
                  <a:schemeClr val="bg1"/>
                </a:solidFill>
              </a:rPr>
              <a:t> </a:t>
            </a:r>
            <a:r>
              <a:rPr lang="en-US" altLang="zh-CN" dirty="0">
                <a:solidFill>
                  <a:schemeClr val="bg1"/>
                </a:solidFill>
              </a:rPr>
              <a:t> = β</a:t>
            </a:r>
            <a:r>
              <a:rPr lang="en-US" altLang="zh-CN" baseline="-25000" dirty="0">
                <a:solidFill>
                  <a:schemeClr val="bg1"/>
                </a:solidFill>
              </a:rPr>
              <a:t>0j</a:t>
            </a:r>
            <a:r>
              <a:rPr lang="zh-CN" altLang="zh-CN" dirty="0">
                <a:solidFill>
                  <a:schemeClr val="bg1"/>
                </a:solidFill>
              </a:rPr>
              <a:t>＋</a:t>
            </a:r>
            <a:r>
              <a:rPr lang="en-US" altLang="zh-CN" dirty="0">
                <a:solidFill>
                  <a:schemeClr val="bg1"/>
                </a:solidFill>
              </a:rPr>
              <a:t>β</a:t>
            </a:r>
            <a:r>
              <a:rPr lang="en-US" altLang="zh-CN" baseline="-25000" dirty="0">
                <a:solidFill>
                  <a:schemeClr val="bg1"/>
                </a:solidFill>
              </a:rPr>
              <a:t>1j</a:t>
            </a:r>
            <a:r>
              <a:rPr lang="en-US" altLang="zh-CN" dirty="0">
                <a:solidFill>
                  <a:schemeClr val="bg1"/>
                </a:solidFill>
              </a:rPr>
              <a:t>(</a:t>
            </a:r>
            <a:r>
              <a:rPr lang="en-US" altLang="zh-CN" dirty="0" err="1">
                <a:solidFill>
                  <a:schemeClr val="bg1"/>
                </a:solidFill>
              </a:rPr>
              <a:t>X</a:t>
            </a:r>
            <a:r>
              <a:rPr lang="en-US" altLang="zh-CN" baseline="-25000" dirty="0" err="1">
                <a:solidFill>
                  <a:schemeClr val="bg1"/>
                </a:solidFill>
              </a:rPr>
              <a:t>ij</a:t>
            </a:r>
            <a:r>
              <a:rPr lang="en-US" altLang="zh-CN" baseline="-25000" dirty="0">
                <a:solidFill>
                  <a:schemeClr val="bg1"/>
                </a:solidFill>
              </a:rPr>
              <a:t> </a:t>
            </a:r>
            <a:r>
              <a:rPr lang="en-US" altLang="zh-CN" dirty="0">
                <a:solidFill>
                  <a:schemeClr val="bg1"/>
                </a:solidFill>
              </a:rPr>
              <a:t>-X</a:t>
            </a:r>
            <a:r>
              <a:rPr lang="zh-CN" altLang="zh-CN" baseline="-25000" dirty="0">
                <a:solidFill>
                  <a:schemeClr val="bg1"/>
                </a:solidFill>
              </a:rPr>
              <a:t>均</a:t>
            </a:r>
            <a:r>
              <a:rPr lang="en-US" altLang="zh-CN" dirty="0">
                <a:solidFill>
                  <a:schemeClr val="bg1"/>
                </a:solidFill>
              </a:rPr>
              <a:t>)</a:t>
            </a:r>
            <a:r>
              <a:rPr lang="zh-CN" altLang="zh-CN" dirty="0">
                <a:solidFill>
                  <a:schemeClr val="bg1"/>
                </a:solidFill>
              </a:rPr>
              <a:t>＋</a:t>
            </a:r>
            <a:r>
              <a:rPr lang="en-US" altLang="zh-CN" dirty="0" err="1">
                <a:solidFill>
                  <a:schemeClr val="bg1"/>
                </a:solidFill>
              </a:rPr>
              <a:t>γ</a:t>
            </a:r>
            <a:r>
              <a:rPr lang="en-US" altLang="zh-CN" baseline="-25000" dirty="0" err="1">
                <a:solidFill>
                  <a:schemeClr val="bg1"/>
                </a:solidFill>
              </a:rPr>
              <a:t>ij</a:t>
            </a:r>
            <a:endParaRPr lang="zh-CN" altLang="en-US" dirty="0">
              <a:solidFill>
                <a:schemeClr val="bg1"/>
              </a:solidFill>
            </a:endParaRPr>
          </a:p>
        </p:txBody>
      </p:sp>
      <p:sp>
        <p:nvSpPr>
          <p:cNvPr id="63" name="矩形 62"/>
          <p:cNvSpPr/>
          <p:nvPr/>
        </p:nvSpPr>
        <p:spPr>
          <a:xfrm>
            <a:off x="8327455" y="4419213"/>
            <a:ext cx="1176925" cy="369332"/>
          </a:xfrm>
          <a:prstGeom prst="rect">
            <a:avLst/>
          </a:prstGeom>
        </p:spPr>
        <p:txBody>
          <a:bodyPr wrap="none">
            <a:spAutoFit/>
          </a:bodyPr>
          <a:lstStyle/>
          <a:p>
            <a:r>
              <a:rPr lang="zh-CN" altLang="zh-CN" dirty="0" smtClean="0">
                <a:solidFill>
                  <a:schemeClr val="bg1"/>
                </a:solidFill>
                <a:latin typeface="+mn-ea"/>
                <a:cs typeface="Times New Roman" panose="02020603050405020304" pitchFamily="18" charset="0"/>
              </a:rPr>
              <a:t>第</a:t>
            </a:r>
            <a:r>
              <a:rPr lang="zh-CN" altLang="en-US" dirty="0">
                <a:solidFill>
                  <a:schemeClr val="bg1"/>
                </a:solidFill>
                <a:latin typeface="+mn-ea"/>
                <a:cs typeface="Times New Roman" panose="02020603050405020304" pitchFamily="18" charset="0"/>
              </a:rPr>
              <a:t>二</a:t>
            </a:r>
            <a:r>
              <a:rPr lang="zh-CN" altLang="zh-CN" dirty="0" smtClean="0">
                <a:solidFill>
                  <a:schemeClr val="bg1"/>
                </a:solidFill>
                <a:latin typeface="+mn-ea"/>
                <a:cs typeface="Times New Roman" panose="02020603050405020304" pitchFamily="18" charset="0"/>
              </a:rPr>
              <a:t>层：</a:t>
            </a:r>
            <a:r>
              <a:rPr lang="en-US" altLang="zh-CN" dirty="0">
                <a:solidFill>
                  <a:schemeClr val="bg1"/>
                </a:solidFill>
                <a:latin typeface="+mn-ea"/>
              </a:rPr>
              <a:t> </a:t>
            </a:r>
            <a:endParaRPr lang="zh-CN" altLang="en-US" dirty="0">
              <a:solidFill>
                <a:schemeClr val="bg1"/>
              </a:solidFill>
              <a:latin typeface="+mn-ea"/>
            </a:endParaRPr>
          </a:p>
        </p:txBody>
      </p:sp>
      <p:sp>
        <p:nvSpPr>
          <p:cNvPr id="64" name="矩形 63"/>
          <p:cNvSpPr/>
          <p:nvPr/>
        </p:nvSpPr>
        <p:spPr>
          <a:xfrm>
            <a:off x="9293776" y="4400799"/>
            <a:ext cx="2287614" cy="646331"/>
          </a:xfrm>
          <a:prstGeom prst="rect">
            <a:avLst/>
          </a:prstGeom>
        </p:spPr>
        <p:txBody>
          <a:bodyPr wrap="none">
            <a:spAutoFit/>
          </a:bodyPr>
          <a:lstStyle/>
          <a:p>
            <a:r>
              <a:rPr lang="en-US" altLang="zh-CN" dirty="0">
                <a:solidFill>
                  <a:schemeClr val="bg1"/>
                </a:solidFill>
              </a:rPr>
              <a:t>β</a:t>
            </a:r>
            <a:r>
              <a:rPr lang="en-US" altLang="zh-CN" baseline="-25000" dirty="0">
                <a:solidFill>
                  <a:schemeClr val="bg1"/>
                </a:solidFill>
              </a:rPr>
              <a:t>0j </a:t>
            </a:r>
            <a:r>
              <a:rPr lang="en-US" altLang="zh-CN" dirty="0">
                <a:solidFill>
                  <a:schemeClr val="bg1"/>
                </a:solidFill>
              </a:rPr>
              <a:t>= γ</a:t>
            </a:r>
            <a:r>
              <a:rPr lang="en-US" altLang="zh-CN" baseline="-25000" dirty="0">
                <a:solidFill>
                  <a:schemeClr val="bg1"/>
                </a:solidFill>
              </a:rPr>
              <a:t>00</a:t>
            </a:r>
            <a:r>
              <a:rPr lang="zh-CN" altLang="zh-CN" dirty="0">
                <a:solidFill>
                  <a:schemeClr val="bg1"/>
                </a:solidFill>
              </a:rPr>
              <a:t>＋</a:t>
            </a:r>
            <a:r>
              <a:rPr lang="en-US" altLang="zh-CN" dirty="0" smtClean="0">
                <a:solidFill>
                  <a:schemeClr val="bg1"/>
                </a:solidFill>
              </a:rPr>
              <a:t>μ</a:t>
            </a:r>
            <a:r>
              <a:rPr lang="en-US" altLang="zh-CN" baseline="-25000" dirty="0" smtClean="0">
                <a:solidFill>
                  <a:schemeClr val="bg1"/>
                </a:solidFill>
              </a:rPr>
              <a:t>0j</a:t>
            </a:r>
          </a:p>
          <a:p>
            <a:r>
              <a:rPr lang="en-US" altLang="zh-CN" dirty="0">
                <a:solidFill>
                  <a:schemeClr val="bg1"/>
                </a:solidFill>
              </a:rPr>
              <a:t>β</a:t>
            </a:r>
            <a:r>
              <a:rPr lang="en-US" altLang="zh-CN" baseline="-25000" dirty="0">
                <a:solidFill>
                  <a:schemeClr val="bg1"/>
                </a:solidFill>
              </a:rPr>
              <a:t>1j </a:t>
            </a:r>
            <a:r>
              <a:rPr lang="en-US" altLang="zh-CN" dirty="0">
                <a:solidFill>
                  <a:schemeClr val="bg1"/>
                </a:solidFill>
              </a:rPr>
              <a:t>= γ</a:t>
            </a:r>
            <a:r>
              <a:rPr lang="en-US" altLang="zh-CN" baseline="-25000" dirty="0">
                <a:solidFill>
                  <a:schemeClr val="bg1"/>
                </a:solidFill>
              </a:rPr>
              <a:t>10</a:t>
            </a:r>
            <a:r>
              <a:rPr lang="zh-CN" altLang="zh-CN" dirty="0">
                <a:solidFill>
                  <a:schemeClr val="bg1"/>
                </a:solidFill>
              </a:rPr>
              <a:t>＋</a:t>
            </a:r>
            <a:r>
              <a:rPr lang="en-US" altLang="zh-CN" dirty="0">
                <a:solidFill>
                  <a:schemeClr val="bg1"/>
                </a:solidFill>
              </a:rPr>
              <a:t>γ</a:t>
            </a:r>
            <a:r>
              <a:rPr lang="en-US" altLang="zh-CN" baseline="-25000" dirty="0">
                <a:solidFill>
                  <a:schemeClr val="bg1"/>
                </a:solidFill>
              </a:rPr>
              <a:t>11</a:t>
            </a:r>
            <a:r>
              <a:rPr lang="en-US" altLang="zh-CN" dirty="0">
                <a:solidFill>
                  <a:schemeClr val="bg1"/>
                </a:solidFill>
              </a:rPr>
              <a:t>W</a:t>
            </a:r>
            <a:r>
              <a:rPr lang="en-US" altLang="zh-CN" baseline="-25000" dirty="0">
                <a:solidFill>
                  <a:schemeClr val="bg1"/>
                </a:solidFill>
              </a:rPr>
              <a:t>1j</a:t>
            </a:r>
            <a:r>
              <a:rPr lang="zh-CN" altLang="zh-CN" dirty="0">
                <a:solidFill>
                  <a:schemeClr val="bg1"/>
                </a:solidFill>
              </a:rPr>
              <a:t>＋</a:t>
            </a:r>
            <a:r>
              <a:rPr lang="en-US" altLang="zh-CN" dirty="0">
                <a:solidFill>
                  <a:schemeClr val="bg1"/>
                </a:solidFill>
              </a:rPr>
              <a:t>μ</a:t>
            </a:r>
            <a:r>
              <a:rPr lang="en-US" altLang="zh-CN" baseline="-25000" dirty="0">
                <a:solidFill>
                  <a:schemeClr val="bg1"/>
                </a:solidFill>
              </a:rPr>
              <a:t>1j</a:t>
            </a:r>
            <a:endParaRPr lang="zh-CN" altLang="en-US" dirty="0">
              <a:solidFill>
                <a:schemeClr val="bg1"/>
              </a:solidFill>
            </a:endParaRPr>
          </a:p>
        </p:txBody>
      </p:sp>
      <p:sp>
        <p:nvSpPr>
          <p:cNvPr id="65" name="矩形 64"/>
          <p:cNvSpPr/>
          <p:nvPr/>
        </p:nvSpPr>
        <p:spPr>
          <a:xfrm>
            <a:off x="8294401" y="5264790"/>
            <a:ext cx="3286989" cy="646331"/>
          </a:xfrm>
          <a:prstGeom prst="rect">
            <a:avLst/>
          </a:prstGeom>
        </p:spPr>
        <p:txBody>
          <a:bodyPr wrap="square">
            <a:spAutoFit/>
          </a:bodyPr>
          <a:lstStyle/>
          <a:p>
            <a:r>
              <a:rPr lang="zh-CN" altLang="zh-CN" dirty="0">
                <a:solidFill>
                  <a:schemeClr val="bg1"/>
                </a:solidFill>
                <a:latin typeface="+mn-ea"/>
                <a:cs typeface="Times New Roman" panose="02020603050405020304" pitchFamily="18" charset="0"/>
              </a:rPr>
              <a:t>重要</a:t>
            </a:r>
            <a:r>
              <a:rPr lang="zh-CN" altLang="zh-CN" dirty="0" smtClean="0">
                <a:solidFill>
                  <a:schemeClr val="bg1"/>
                </a:solidFill>
                <a:latin typeface="+mn-ea"/>
                <a:cs typeface="Times New Roman" panose="02020603050405020304" pitchFamily="18" charset="0"/>
              </a:rPr>
              <a:t>前提</a:t>
            </a:r>
            <a:r>
              <a:rPr lang="zh-CN" altLang="en-US" dirty="0">
                <a:solidFill>
                  <a:schemeClr val="bg1"/>
                </a:solidFill>
                <a:latin typeface="+mn-ea"/>
                <a:cs typeface="Times New Roman" panose="02020603050405020304" pitchFamily="18" charset="0"/>
              </a:rPr>
              <a:t>：</a:t>
            </a:r>
            <a:r>
              <a:rPr lang="zh-CN" altLang="zh-CN" dirty="0" smtClean="0">
                <a:solidFill>
                  <a:schemeClr val="bg1"/>
                </a:solidFill>
                <a:latin typeface="+mn-ea"/>
                <a:cs typeface="Times New Roman" panose="02020603050405020304" pitchFamily="18" charset="0"/>
              </a:rPr>
              <a:t>协方差</a:t>
            </a:r>
            <a:r>
              <a:rPr lang="zh-CN" altLang="zh-CN" dirty="0">
                <a:solidFill>
                  <a:schemeClr val="bg1"/>
                </a:solidFill>
                <a:latin typeface="+mn-ea"/>
                <a:cs typeface="Times New Roman" panose="02020603050405020304" pitchFamily="18" charset="0"/>
              </a:rPr>
              <a:t>对因变量的回归系数的</a:t>
            </a:r>
            <a:r>
              <a:rPr lang="zh-CN" altLang="zh-CN" dirty="0">
                <a:solidFill>
                  <a:schemeClr val="accent1"/>
                </a:solidFill>
                <a:latin typeface="+mn-ea"/>
                <a:cs typeface="Times New Roman" panose="02020603050405020304" pitchFamily="18" charset="0"/>
              </a:rPr>
              <a:t>组间一致性</a:t>
            </a:r>
            <a:endParaRPr lang="zh-CN" altLang="en-US" dirty="0">
              <a:solidFill>
                <a:schemeClr val="accent1"/>
              </a:solidFill>
              <a:latin typeface="+mn-ea"/>
            </a:endParaRPr>
          </a:p>
        </p:txBody>
      </p:sp>
      <p:sp>
        <p:nvSpPr>
          <p:cNvPr id="43" name="标题 1"/>
          <p:cNvSpPr txBox="1">
            <a:spLocks/>
          </p:cNvSpPr>
          <p:nvPr/>
        </p:nvSpPr>
        <p:spPr>
          <a:xfrm>
            <a:off x="14313" y="18419"/>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solidFill>
                  <a:schemeClr val="bg1"/>
                </a:solidFill>
                <a:latin typeface="微软雅黑" panose="020B0503020204020204" pitchFamily="34" charset="-122"/>
                <a:ea typeface="微软雅黑" panose="020B0503020204020204" pitchFamily="34" charset="-122"/>
              </a:rPr>
              <a:t>分层回归</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564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019778" y="661183"/>
            <a:ext cx="5172222" cy="55004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21972" y="661182"/>
            <a:ext cx="7341750" cy="55004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22" name="矩形 21"/>
          <p:cNvSpPr/>
          <p:nvPr/>
        </p:nvSpPr>
        <p:spPr>
          <a:xfrm>
            <a:off x="-200025" y="1169120"/>
            <a:ext cx="7219804" cy="84493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标题 1"/>
          <p:cNvSpPr txBox="1">
            <a:spLocks/>
          </p:cNvSpPr>
          <p:nvPr/>
        </p:nvSpPr>
        <p:spPr>
          <a:xfrm>
            <a:off x="4625315" y="224448"/>
            <a:ext cx="294137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线性回归模型</a:t>
            </a:r>
            <a:endParaRPr lang="zh-CN" altLang="en-US" sz="2400" dirty="0">
              <a:latin typeface="微软雅黑" panose="020B0503020204020204" pitchFamily="34" charset="-122"/>
              <a:ea typeface="微软雅黑" panose="020B0503020204020204" pitchFamily="34" charset="-122"/>
            </a:endParaRPr>
          </a:p>
        </p:txBody>
      </p:sp>
      <p:sp>
        <p:nvSpPr>
          <p:cNvPr id="4" name="矩形 3"/>
          <p:cNvSpPr/>
          <p:nvPr/>
        </p:nvSpPr>
        <p:spPr>
          <a:xfrm>
            <a:off x="301032" y="2020372"/>
            <a:ext cx="2954655" cy="369332"/>
          </a:xfrm>
          <a:prstGeom prst="rect">
            <a:avLst/>
          </a:prstGeom>
        </p:spPr>
        <p:txBody>
          <a:bodyPr wrap="none">
            <a:spAutoFit/>
          </a:bodyPr>
          <a:lstStyle/>
          <a:p>
            <a:r>
              <a:rPr lang="zh-CN" altLang="zh-CN" dirty="0">
                <a:latin typeface="+mn-ea"/>
                <a:cs typeface="Times New Roman" panose="02020603050405020304" pitchFamily="18" charset="0"/>
              </a:rPr>
              <a:t>线性回归模型的一般</a:t>
            </a:r>
            <a:r>
              <a:rPr lang="zh-CN" altLang="zh-CN" dirty="0" smtClean="0">
                <a:latin typeface="+mn-ea"/>
                <a:cs typeface="Times New Roman" panose="02020603050405020304" pitchFamily="18" charset="0"/>
              </a:rPr>
              <a:t>形式</a:t>
            </a:r>
            <a:r>
              <a:rPr lang="zh-CN" altLang="en-US" dirty="0" smtClean="0">
                <a:latin typeface="+mn-ea"/>
                <a:cs typeface="Times New Roman" panose="02020603050405020304" pitchFamily="18" charset="0"/>
              </a:rPr>
              <a:t>：</a:t>
            </a:r>
            <a:endParaRPr lang="zh-CN" altLang="en-US" dirty="0">
              <a:latin typeface="+mn-ea"/>
            </a:endParaRPr>
          </a:p>
        </p:txBody>
      </p:sp>
      <p:pic>
        <p:nvPicPr>
          <p:cNvPr id="39" name="图片 3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6301" y="2542420"/>
            <a:ext cx="3929621" cy="424089"/>
          </a:xfrm>
          <a:prstGeom prst="rect">
            <a:avLst/>
          </a:prstGeom>
          <a:noFill/>
          <a:ln>
            <a:noFill/>
          </a:ln>
        </p:spPr>
      </p:pic>
      <p:sp>
        <p:nvSpPr>
          <p:cNvPr id="6" name="矩形 5"/>
          <p:cNvSpPr/>
          <p:nvPr/>
        </p:nvSpPr>
        <p:spPr>
          <a:xfrm>
            <a:off x="301032" y="3287917"/>
            <a:ext cx="6198242" cy="646331"/>
          </a:xfrm>
          <a:prstGeom prst="rect">
            <a:avLst/>
          </a:prstGeom>
        </p:spPr>
        <p:txBody>
          <a:bodyPr wrap="square">
            <a:spAutoFit/>
          </a:bodyPr>
          <a:lstStyle/>
          <a:p>
            <a:r>
              <a:rPr lang="zh-CN" altLang="zh-CN" dirty="0">
                <a:latin typeface="+mn-ea"/>
                <a:cs typeface="Times New Roman" panose="02020603050405020304" pitchFamily="18" charset="0"/>
              </a:rPr>
              <a:t>对于一个实际问题，如果获取了</a:t>
            </a:r>
            <a:r>
              <a:rPr lang="en-US" altLang="zh-CN" i="1" dirty="0">
                <a:latin typeface="+mn-ea"/>
              </a:rPr>
              <a:t>n</a:t>
            </a:r>
            <a:r>
              <a:rPr lang="zh-CN" altLang="zh-CN" dirty="0">
                <a:latin typeface="+mn-ea"/>
                <a:cs typeface="Times New Roman" panose="02020603050405020304" pitchFamily="18" charset="0"/>
              </a:rPr>
              <a:t>个空间单元上的观测数据，则线性回归方程可以表示为</a:t>
            </a:r>
            <a:endParaRPr lang="zh-CN" altLang="en-US" dirty="0">
              <a:latin typeface="+mn-ea"/>
            </a:endParaRPr>
          </a:p>
        </p:txBody>
      </p:sp>
      <p:pic>
        <p:nvPicPr>
          <p:cNvPr id="40" name="图片 3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032" y="4088070"/>
            <a:ext cx="4941282" cy="1973527"/>
          </a:xfrm>
          <a:prstGeom prst="rect">
            <a:avLst/>
          </a:prstGeom>
          <a:noFill/>
          <a:ln>
            <a:noFill/>
          </a:ln>
        </p:spPr>
      </p:pic>
      <p:pic>
        <p:nvPicPr>
          <p:cNvPr id="42" name="图片 4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6738" y="2694438"/>
            <a:ext cx="2686006" cy="1837113"/>
          </a:xfrm>
          <a:prstGeom prst="rect">
            <a:avLst/>
          </a:prstGeom>
          <a:noFill/>
          <a:ln>
            <a:noFill/>
          </a:ln>
        </p:spPr>
      </p:pic>
      <p:sp>
        <p:nvSpPr>
          <p:cNvPr id="9" name="矩形 8"/>
          <p:cNvSpPr/>
          <p:nvPr/>
        </p:nvSpPr>
        <p:spPr>
          <a:xfrm>
            <a:off x="7683489" y="4776155"/>
            <a:ext cx="4372523" cy="646331"/>
          </a:xfrm>
          <a:prstGeom prst="rect">
            <a:avLst/>
          </a:prstGeom>
        </p:spPr>
        <p:txBody>
          <a:bodyPr wrap="square">
            <a:spAutoFit/>
          </a:bodyPr>
          <a:lstStyle/>
          <a:p>
            <a:r>
              <a:rPr lang="en-US" altLang="zh-CN" i="1" dirty="0">
                <a:latin typeface="+mn-ea"/>
              </a:rPr>
              <a:t>X</a:t>
            </a:r>
            <a:r>
              <a:rPr lang="zh-CN" altLang="zh-CN" dirty="0">
                <a:latin typeface="+mn-ea"/>
                <a:cs typeface="Times New Roman" panose="02020603050405020304" pitchFamily="18" charset="0"/>
              </a:rPr>
              <a:t>是一个</a:t>
            </a:r>
            <a:r>
              <a:rPr lang="en-US" altLang="zh-CN" i="1" dirty="0">
                <a:latin typeface="+mn-ea"/>
              </a:rPr>
              <a:t>n</a:t>
            </a:r>
            <a:r>
              <a:rPr lang="zh-CN" altLang="zh-CN" dirty="0">
                <a:latin typeface="+mn-ea"/>
                <a:cs typeface="Times New Roman" panose="02020603050405020304" pitchFamily="18" charset="0"/>
              </a:rPr>
              <a:t>×</a:t>
            </a:r>
            <a:r>
              <a:rPr lang="en-US" altLang="zh-CN" dirty="0" smtClean="0">
                <a:latin typeface="+mn-ea"/>
              </a:rPr>
              <a:t>(</a:t>
            </a:r>
            <a:r>
              <a:rPr lang="en-US" altLang="zh-CN" i="1" dirty="0" smtClean="0">
                <a:latin typeface="+mn-ea"/>
              </a:rPr>
              <a:t>p</a:t>
            </a:r>
            <a:r>
              <a:rPr lang="en-US" altLang="zh-CN" dirty="0" smtClean="0">
                <a:latin typeface="+mn-ea"/>
              </a:rPr>
              <a:t>+1</a:t>
            </a:r>
            <a:r>
              <a:rPr lang="en-US" altLang="zh-CN" dirty="0">
                <a:latin typeface="+mn-ea"/>
              </a:rPr>
              <a:t>)</a:t>
            </a:r>
            <a:r>
              <a:rPr lang="zh-CN" altLang="zh-CN" dirty="0">
                <a:latin typeface="+mn-ea"/>
                <a:cs typeface="Times New Roman" panose="02020603050405020304" pitchFamily="18" charset="0"/>
              </a:rPr>
              <a:t>阶矩阵，称为回归设计矩阵。</a:t>
            </a:r>
            <a:endParaRPr lang="zh-CN" altLang="en-US" dirty="0">
              <a:latin typeface="+mn-ea"/>
            </a:endParaRPr>
          </a:p>
        </p:txBody>
      </p:sp>
      <p:sp>
        <p:nvSpPr>
          <p:cNvPr id="2" name="矩形 1"/>
          <p:cNvSpPr/>
          <p:nvPr/>
        </p:nvSpPr>
        <p:spPr>
          <a:xfrm>
            <a:off x="7566685" y="1603746"/>
            <a:ext cx="1800493" cy="369332"/>
          </a:xfrm>
          <a:prstGeom prst="rect">
            <a:avLst/>
          </a:prstGeom>
        </p:spPr>
        <p:txBody>
          <a:bodyPr wrap="none">
            <a:spAutoFit/>
          </a:bodyPr>
          <a:lstStyle/>
          <a:p>
            <a:r>
              <a:rPr lang="zh-CN" altLang="zh-CN" dirty="0">
                <a:latin typeface="+mn-ea"/>
                <a:cs typeface="Times New Roman" panose="02020603050405020304" pitchFamily="18" charset="0"/>
              </a:rPr>
              <a:t>矩阵表达形式为</a:t>
            </a:r>
            <a:endParaRPr lang="zh-CN" altLang="en-US" dirty="0">
              <a:latin typeface="+mn-ea"/>
            </a:endParaRPr>
          </a:p>
        </p:txBody>
      </p:sp>
      <p:pic>
        <p:nvPicPr>
          <p:cNvPr id="16" name="图片 1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31045" y="1570402"/>
            <a:ext cx="1545147" cy="443656"/>
          </a:xfrm>
          <a:prstGeom prst="rect">
            <a:avLst/>
          </a:prstGeom>
          <a:noFill/>
          <a:ln>
            <a:noFill/>
          </a:ln>
        </p:spPr>
      </p:pic>
      <p:sp>
        <p:nvSpPr>
          <p:cNvPr id="14" name="标题 1"/>
          <p:cNvSpPr txBox="1">
            <a:spLocks/>
          </p:cNvSpPr>
          <p:nvPr/>
        </p:nvSpPr>
        <p:spPr>
          <a:xfrm>
            <a:off x="0" y="22560"/>
            <a:ext cx="1902173"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线性回归</a:t>
            </a:r>
            <a:endParaRPr lang="zh-CN" altLang="en-US" sz="24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320911" y="1297130"/>
            <a:ext cx="3470039" cy="646331"/>
          </a:xfrm>
          <a:prstGeom prst="rect">
            <a:avLst/>
          </a:prstGeom>
          <a:noFill/>
        </p:spPr>
        <p:txBody>
          <a:bodyPr wrap="square" rtlCol="0">
            <a:spAutoFit/>
          </a:bodyPr>
          <a:lstStyle/>
          <a:p>
            <a:r>
              <a:rPr lang="zh-CN" altLang="zh-CN" b="1" dirty="0" smtClean="0">
                <a:solidFill>
                  <a:srgbClr val="C00000"/>
                </a:solidFill>
              </a:rPr>
              <a:t>回归分析</a:t>
            </a:r>
            <a:r>
              <a:rPr lang="zh-CN" altLang="en-US" dirty="0"/>
              <a:t>：</a:t>
            </a:r>
            <a:r>
              <a:rPr lang="zh-CN" altLang="zh-CN" dirty="0" smtClean="0"/>
              <a:t>通过</a:t>
            </a:r>
            <a:r>
              <a:rPr lang="zh-CN" altLang="zh-CN" dirty="0"/>
              <a:t>自变量的给定值来估计或预测因变量的</a:t>
            </a:r>
            <a:r>
              <a:rPr lang="zh-CN" altLang="zh-CN" dirty="0" smtClean="0"/>
              <a:t>均值。</a:t>
            </a:r>
            <a:endParaRPr lang="zh-CN" altLang="en-US" dirty="0"/>
          </a:p>
        </p:txBody>
      </p:sp>
      <p:pic>
        <p:nvPicPr>
          <p:cNvPr id="21" name="图片 20"/>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34975" y="1373035"/>
            <a:ext cx="1827843" cy="541583"/>
          </a:xfrm>
          <a:prstGeom prst="rect">
            <a:avLst/>
          </a:prstGeom>
          <a:noFill/>
          <a:ln>
            <a:noFill/>
          </a:ln>
        </p:spPr>
      </p:pic>
    </p:spTree>
    <p:extLst>
      <p:ext uri="{BB962C8B-B14F-4D97-AF65-F5344CB8AC3E}">
        <p14:creationId xmlns:p14="http://schemas.microsoft.com/office/powerpoint/2010/main" val="17584363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矩形 70"/>
          <p:cNvSpPr/>
          <p:nvPr/>
        </p:nvSpPr>
        <p:spPr>
          <a:xfrm>
            <a:off x="8124290" y="-676414"/>
            <a:ext cx="4270910" cy="82150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0" y="-420914"/>
            <a:ext cx="4193758" cy="80699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íşḻïḓé"/>
          <p:cNvSpPr txBox="1"/>
          <p:nvPr/>
        </p:nvSpPr>
        <p:spPr bwMode="auto">
          <a:xfrm>
            <a:off x="729240" y="1705888"/>
            <a:ext cx="300592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en-US" altLang="zh-CN" sz="2000" b="1" dirty="0" smtClean="0">
                <a:solidFill>
                  <a:schemeClr val="bg1"/>
                </a:solidFill>
              </a:rPr>
              <a:t>04.</a:t>
            </a:r>
            <a:r>
              <a:rPr lang="zh-CN" altLang="zh-CN" sz="2000" b="1" dirty="0">
                <a:solidFill>
                  <a:schemeClr val="bg1"/>
                </a:solidFill>
              </a:rPr>
              <a:t>随机效应回归模型</a:t>
            </a:r>
            <a:endParaRPr lang="en-US" altLang="zh-CN" sz="2000" b="1" dirty="0">
              <a:solidFill>
                <a:schemeClr val="bg1"/>
              </a:solidFill>
            </a:endParaRPr>
          </a:p>
        </p:txBody>
      </p:sp>
      <p:sp>
        <p:nvSpPr>
          <p:cNvPr id="14" name="îṣľïďe"/>
          <p:cNvSpPr txBox="1"/>
          <p:nvPr/>
        </p:nvSpPr>
        <p:spPr bwMode="auto">
          <a:xfrm>
            <a:off x="4652356" y="1705888"/>
            <a:ext cx="300592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en-US" altLang="zh-CN" sz="2000" b="1" dirty="0" smtClean="0"/>
              <a:t>05.</a:t>
            </a:r>
            <a:r>
              <a:rPr lang="zh-CN" altLang="zh-CN" sz="2000" b="1" dirty="0"/>
              <a:t>发展模型</a:t>
            </a:r>
            <a:endParaRPr lang="en-US" altLang="zh-CN" sz="2000" b="1" dirty="0"/>
          </a:p>
        </p:txBody>
      </p:sp>
      <p:sp>
        <p:nvSpPr>
          <p:cNvPr id="11" name="ïŝlïḑè"/>
          <p:cNvSpPr txBox="1"/>
          <p:nvPr/>
        </p:nvSpPr>
        <p:spPr bwMode="auto">
          <a:xfrm>
            <a:off x="8575470" y="1705888"/>
            <a:ext cx="300592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en-US" altLang="zh-CN" sz="2000" b="1" dirty="0" smtClean="0">
                <a:solidFill>
                  <a:schemeClr val="bg1"/>
                </a:solidFill>
              </a:rPr>
              <a:t>06.</a:t>
            </a:r>
            <a:r>
              <a:rPr lang="zh-CN" altLang="zh-CN" sz="2000" b="1" dirty="0">
                <a:solidFill>
                  <a:schemeClr val="bg1"/>
                </a:solidFill>
              </a:rPr>
              <a:t>三层及以上多层模型</a:t>
            </a:r>
            <a:endParaRPr lang="en-US" altLang="zh-CN" sz="2000" b="1" dirty="0">
              <a:solidFill>
                <a:schemeClr val="bg1"/>
              </a:solidFill>
            </a:endParaRPr>
          </a:p>
        </p:txBody>
      </p:sp>
      <p:cxnSp>
        <p:nvCxnSpPr>
          <p:cNvPr id="10" name="直接连接符 9"/>
          <p:cNvCxnSpPr/>
          <p:nvPr/>
        </p:nvCxnSpPr>
        <p:spPr>
          <a:xfrm>
            <a:off x="8116874" y="1828942"/>
            <a:ext cx="0" cy="4365381"/>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8" name="标题 1"/>
          <p:cNvSpPr txBox="1">
            <a:spLocks/>
          </p:cNvSpPr>
          <p:nvPr/>
        </p:nvSpPr>
        <p:spPr>
          <a:xfrm>
            <a:off x="4545565" y="342225"/>
            <a:ext cx="3074885" cy="6344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400" dirty="0" err="1"/>
              <a:t>HLM</a:t>
            </a:r>
            <a:r>
              <a:rPr lang="zh-CN" altLang="zh-CN" sz="2400" dirty="0"/>
              <a:t>的基本模型形式</a:t>
            </a:r>
            <a:endParaRPr lang="zh-CN" altLang="en-US" sz="2400" dirty="0">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no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38" name="矩形 37"/>
          <p:cNvSpPr/>
          <p:nvPr/>
        </p:nvSpPr>
        <p:spPr>
          <a:xfrm>
            <a:off x="702106" y="2413774"/>
            <a:ext cx="1176925"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第一</a:t>
            </a:r>
            <a:r>
              <a:rPr lang="zh-CN" altLang="zh-CN" dirty="0" smtClean="0">
                <a:solidFill>
                  <a:schemeClr val="bg1"/>
                </a:solidFill>
                <a:latin typeface="+mn-ea"/>
                <a:cs typeface="Times New Roman" panose="02020603050405020304" pitchFamily="18" charset="0"/>
              </a:rPr>
              <a:t>层：</a:t>
            </a:r>
            <a:r>
              <a:rPr lang="en-US" altLang="zh-CN" dirty="0">
                <a:solidFill>
                  <a:schemeClr val="bg1"/>
                </a:solidFill>
                <a:latin typeface="+mn-ea"/>
              </a:rPr>
              <a:t> </a:t>
            </a:r>
            <a:endParaRPr lang="zh-CN" altLang="en-US" dirty="0">
              <a:solidFill>
                <a:schemeClr val="bg1"/>
              </a:solidFill>
              <a:latin typeface="+mn-ea"/>
            </a:endParaRPr>
          </a:p>
        </p:txBody>
      </p:sp>
      <p:sp>
        <p:nvSpPr>
          <p:cNvPr id="39" name="矩形 38"/>
          <p:cNvSpPr/>
          <p:nvPr/>
        </p:nvSpPr>
        <p:spPr>
          <a:xfrm>
            <a:off x="1697446" y="2413774"/>
            <a:ext cx="2115707" cy="369332"/>
          </a:xfrm>
          <a:prstGeom prst="rect">
            <a:avLst/>
          </a:prstGeom>
        </p:spPr>
        <p:txBody>
          <a:bodyPr wrap="none">
            <a:spAutoFit/>
          </a:bodyPr>
          <a:lstStyle/>
          <a:p>
            <a:r>
              <a:rPr lang="en-US" altLang="zh-CN" dirty="0" err="1">
                <a:solidFill>
                  <a:schemeClr val="bg1"/>
                </a:solidFill>
              </a:rPr>
              <a:t>Y</a:t>
            </a:r>
            <a:r>
              <a:rPr lang="en-US" altLang="zh-CN" baseline="-25000" dirty="0" err="1">
                <a:solidFill>
                  <a:schemeClr val="bg1"/>
                </a:solidFill>
              </a:rPr>
              <a:t>ij</a:t>
            </a:r>
            <a:r>
              <a:rPr lang="en-US" altLang="zh-CN" baseline="-25000" dirty="0">
                <a:solidFill>
                  <a:schemeClr val="bg1"/>
                </a:solidFill>
              </a:rPr>
              <a:t> </a:t>
            </a:r>
            <a:r>
              <a:rPr lang="en-US" altLang="zh-CN" dirty="0">
                <a:solidFill>
                  <a:schemeClr val="bg1"/>
                </a:solidFill>
              </a:rPr>
              <a:t> = β</a:t>
            </a:r>
            <a:r>
              <a:rPr lang="en-US" altLang="zh-CN" baseline="-25000" dirty="0">
                <a:solidFill>
                  <a:schemeClr val="bg1"/>
                </a:solidFill>
              </a:rPr>
              <a:t>0j</a:t>
            </a:r>
            <a:r>
              <a:rPr lang="zh-CN" altLang="zh-CN" dirty="0">
                <a:solidFill>
                  <a:schemeClr val="bg1"/>
                </a:solidFill>
              </a:rPr>
              <a:t>＋</a:t>
            </a:r>
            <a:r>
              <a:rPr lang="en-US" altLang="zh-CN" dirty="0">
                <a:solidFill>
                  <a:schemeClr val="bg1"/>
                </a:solidFill>
              </a:rPr>
              <a:t>β</a:t>
            </a:r>
            <a:r>
              <a:rPr lang="en-US" altLang="zh-CN" baseline="-25000" dirty="0">
                <a:solidFill>
                  <a:schemeClr val="bg1"/>
                </a:solidFill>
              </a:rPr>
              <a:t>1j</a:t>
            </a:r>
            <a:r>
              <a:rPr lang="en-US" altLang="zh-CN" dirty="0">
                <a:solidFill>
                  <a:schemeClr val="bg1"/>
                </a:solidFill>
              </a:rPr>
              <a:t>X</a:t>
            </a:r>
            <a:r>
              <a:rPr lang="en-US" altLang="zh-CN" baseline="-25000" dirty="0">
                <a:solidFill>
                  <a:schemeClr val="bg1"/>
                </a:solidFill>
              </a:rPr>
              <a:t>ij </a:t>
            </a:r>
            <a:r>
              <a:rPr lang="zh-CN" altLang="zh-CN" dirty="0">
                <a:solidFill>
                  <a:schemeClr val="bg1"/>
                </a:solidFill>
              </a:rPr>
              <a:t>＋</a:t>
            </a:r>
            <a:r>
              <a:rPr lang="en-US" altLang="zh-CN" dirty="0" err="1">
                <a:solidFill>
                  <a:schemeClr val="bg1"/>
                </a:solidFill>
              </a:rPr>
              <a:t>γ</a:t>
            </a:r>
            <a:r>
              <a:rPr lang="en-US" altLang="zh-CN" baseline="-25000" dirty="0" err="1">
                <a:solidFill>
                  <a:schemeClr val="bg1"/>
                </a:solidFill>
              </a:rPr>
              <a:t>ij</a:t>
            </a:r>
            <a:endParaRPr lang="zh-CN" altLang="en-US" dirty="0">
              <a:solidFill>
                <a:schemeClr val="bg1"/>
              </a:solidFill>
            </a:endParaRPr>
          </a:p>
        </p:txBody>
      </p:sp>
      <p:sp>
        <p:nvSpPr>
          <p:cNvPr id="40" name="矩形 39"/>
          <p:cNvSpPr/>
          <p:nvPr/>
        </p:nvSpPr>
        <p:spPr>
          <a:xfrm>
            <a:off x="701259" y="3337662"/>
            <a:ext cx="1176925" cy="369332"/>
          </a:xfrm>
          <a:prstGeom prst="rect">
            <a:avLst/>
          </a:prstGeom>
        </p:spPr>
        <p:txBody>
          <a:bodyPr wrap="none">
            <a:spAutoFit/>
          </a:bodyPr>
          <a:lstStyle/>
          <a:p>
            <a:r>
              <a:rPr lang="zh-CN" altLang="zh-CN" dirty="0" smtClean="0">
                <a:solidFill>
                  <a:schemeClr val="bg1"/>
                </a:solidFill>
                <a:latin typeface="+mn-ea"/>
                <a:cs typeface="Times New Roman" panose="02020603050405020304" pitchFamily="18" charset="0"/>
              </a:rPr>
              <a:t>第</a:t>
            </a:r>
            <a:r>
              <a:rPr lang="zh-CN" altLang="en-US" dirty="0">
                <a:solidFill>
                  <a:schemeClr val="bg1"/>
                </a:solidFill>
                <a:latin typeface="+mn-ea"/>
                <a:cs typeface="Times New Roman" panose="02020603050405020304" pitchFamily="18" charset="0"/>
              </a:rPr>
              <a:t>二</a:t>
            </a:r>
            <a:r>
              <a:rPr lang="zh-CN" altLang="zh-CN" dirty="0" smtClean="0">
                <a:solidFill>
                  <a:schemeClr val="bg1"/>
                </a:solidFill>
                <a:latin typeface="+mn-ea"/>
                <a:cs typeface="Times New Roman" panose="02020603050405020304" pitchFamily="18" charset="0"/>
              </a:rPr>
              <a:t>层：</a:t>
            </a:r>
            <a:r>
              <a:rPr lang="en-US" altLang="zh-CN" dirty="0">
                <a:solidFill>
                  <a:schemeClr val="bg1"/>
                </a:solidFill>
                <a:latin typeface="+mn-ea"/>
              </a:rPr>
              <a:t> </a:t>
            </a:r>
            <a:endParaRPr lang="zh-CN" altLang="en-US" dirty="0">
              <a:solidFill>
                <a:schemeClr val="bg1"/>
              </a:solidFill>
              <a:latin typeface="+mn-ea"/>
            </a:endParaRPr>
          </a:p>
        </p:txBody>
      </p:sp>
      <p:sp>
        <p:nvSpPr>
          <p:cNvPr id="41" name="矩形 40"/>
          <p:cNvSpPr/>
          <p:nvPr/>
        </p:nvSpPr>
        <p:spPr>
          <a:xfrm>
            <a:off x="1697446" y="3298389"/>
            <a:ext cx="1446230" cy="646331"/>
          </a:xfrm>
          <a:prstGeom prst="rect">
            <a:avLst/>
          </a:prstGeom>
        </p:spPr>
        <p:txBody>
          <a:bodyPr wrap="none">
            <a:spAutoFit/>
          </a:bodyPr>
          <a:lstStyle/>
          <a:p>
            <a:r>
              <a:rPr lang="en-US" altLang="zh-CN" dirty="0">
                <a:solidFill>
                  <a:schemeClr val="bg1"/>
                </a:solidFill>
                <a:latin typeface="Times New Roman" panose="02020603050405020304" pitchFamily="18" charset="0"/>
                <a:ea typeface="宋体" panose="02010600030101010101" pitchFamily="2" charset="-122"/>
              </a:rPr>
              <a:t>β</a:t>
            </a:r>
            <a:r>
              <a:rPr lang="en-US" altLang="zh-CN" baseline="-25000" dirty="0">
                <a:solidFill>
                  <a:schemeClr val="bg1"/>
                </a:solidFill>
                <a:latin typeface="Times New Roman" panose="02020603050405020304" pitchFamily="18" charset="0"/>
                <a:ea typeface="宋体" panose="02010600030101010101" pitchFamily="2" charset="-122"/>
              </a:rPr>
              <a:t>0j</a:t>
            </a:r>
            <a:r>
              <a:rPr lang="en-US" altLang="zh-CN" dirty="0">
                <a:solidFill>
                  <a:schemeClr val="bg1"/>
                </a:solidFill>
                <a:latin typeface="Times New Roman" panose="02020603050405020304" pitchFamily="18" charset="0"/>
                <a:ea typeface="宋体" panose="02010600030101010101" pitchFamily="2" charset="-122"/>
              </a:rPr>
              <a:t> = γ</a:t>
            </a:r>
            <a:r>
              <a:rPr lang="en-US" altLang="zh-CN" baseline="-25000" dirty="0">
                <a:solidFill>
                  <a:schemeClr val="bg1"/>
                </a:solidFill>
                <a:latin typeface="Times New Roman" panose="02020603050405020304" pitchFamily="18" charset="0"/>
                <a:ea typeface="宋体" panose="02010600030101010101" pitchFamily="2" charset="-122"/>
              </a:rPr>
              <a:t>00</a:t>
            </a:r>
            <a:r>
              <a:rPr lang="zh-CN" altLang="zh-CN"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solidFill>
                  <a:schemeClr val="bg1"/>
                </a:solidFill>
                <a:latin typeface="Times New Roman" panose="02020603050405020304" pitchFamily="18" charset="0"/>
                <a:ea typeface="宋体" panose="02010600030101010101" pitchFamily="2" charset="-122"/>
              </a:rPr>
              <a:t>μ</a:t>
            </a:r>
            <a:r>
              <a:rPr lang="en-US" altLang="zh-CN" baseline="-25000" dirty="0" smtClean="0">
                <a:solidFill>
                  <a:schemeClr val="bg1"/>
                </a:solidFill>
                <a:latin typeface="Times New Roman" panose="02020603050405020304" pitchFamily="18" charset="0"/>
                <a:ea typeface="宋体" panose="02010600030101010101" pitchFamily="2" charset="-122"/>
              </a:rPr>
              <a:t>0j</a:t>
            </a:r>
          </a:p>
          <a:p>
            <a:r>
              <a:rPr lang="en-US" altLang="zh-CN" dirty="0">
                <a:solidFill>
                  <a:schemeClr val="bg1"/>
                </a:solidFill>
              </a:rPr>
              <a:t>β</a:t>
            </a:r>
            <a:r>
              <a:rPr lang="en-US" altLang="zh-CN" baseline="-25000" dirty="0">
                <a:solidFill>
                  <a:schemeClr val="bg1"/>
                </a:solidFill>
              </a:rPr>
              <a:t>1j </a:t>
            </a:r>
            <a:r>
              <a:rPr lang="en-US" altLang="zh-CN" dirty="0">
                <a:solidFill>
                  <a:schemeClr val="bg1"/>
                </a:solidFill>
              </a:rPr>
              <a:t>= γ</a:t>
            </a:r>
            <a:r>
              <a:rPr lang="en-US" altLang="zh-CN" baseline="-25000" dirty="0">
                <a:solidFill>
                  <a:schemeClr val="bg1"/>
                </a:solidFill>
              </a:rPr>
              <a:t>10</a:t>
            </a:r>
            <a:r>
              <a:rPr lang="zh-CN" altLang="zh-CN" dirty="0">
                <a:solidFill>
                  <a:schemeClr val="bg1"/>
                </a:solidFill>
              </a:rPr>
              <a:t>＋</a:t>
            </a:r>
            <a:r>
              <a:rPr lang="en-US" altLang="zh-CN" dirty="0">
                <a:solidFill>
                  <a:schemeClr val="bg1"/>
                </a:solidFill>
              </a:rPr>
              <a:t>μ</a:t>
            </a:r>
            <a:r>
              <a:rPr lang="en-US" altLang="zh-CN" baseline="-25000" dirty="0">
                <a:solidFill>
                  <a:schemeClr val="bg1"/>
                </a:solidFill>
              </a:rPr>
              <a:t>1j</a:t>
            </a:r>
            <a:endParaRPr lang="zh-CN" altLang="en-US" dirty="0">
              <a:solidFill>
                <a:schemeClr val="bg1"/>
              </a:solidFill>
            </a:endParaRPr>
          </a:p>
        </p:txBody>
      </p:sp>
      <p:sp>
        <p:nvSpPr>
          <p:cNvPr id="60" name="矩形 59"/>
          <p:cNvSpPr/>
          <p:nvPr/>
        </p:nvSpPr>
        <p:spPr>
          <a:xfrm>
            <a:off x="8587625" y="2394491"/>
            <a:ext cx="2993765" cy="1200329"/>
          </a:xfrm>
          <a:prstGeom prst="rect">
            <a:avLst/>
          </a:prstGeom>
        </p:spPr>
        <p:txBody>
          <a:bodyPr wrap="square">
            <a:spAutoFit/>
          </a:bodyPr>
          <a:lstStyle/>
          <a:p>
            <a:r>
              <a:rPr lang="zh-CN" altLang="zh-CN" dirty="0">
                <a:solidFill>
                  <a:schemeClr val="bg1"/>
                </a:solidFill>
              </a:rPr>
              <a:t>三层模型是前面讨论的二层模型的直接扩展</a:t>
            </a:r>
            <a:r>
              <a:rPr lang="zh-CN" altLang="zh-CN" dirty="0" smtClean="0">
                <a:solidFill>
                  <a:schemeClr val="bg1"/>
                </a:solidFill>
              </a:rPr>
              <a:t>。</a:t>
            </a:r>
            <a:r>
              <a:rPr lang="zh-CN" altLang="zh-CN" dirty="0">
                <a:solidFill>
                  <a:schemeClr val="bg1"/>
                </a:solidFill>
              </a:rPr>
              <a:t>以选择使用</a:t>
            </a:r>
            <a:r>
              <a:rPr lang="zh-CN" altLang="zh-CN" dirty="0">
                <a:solidFill>
                  <a:schemeClr val="accent1"/>
                </a:solidFill>
              </a:rPr>
              <a:t>零模型</a:t>
            </a:r>
            <a:r>
              <a:rPr lang="zh-CN" altLang="zh-CN" dirty="0">
                <a:solidFill>
                  <a:schemeClr val="bg1"/>
                </a:solidFill>
              </a:rPr>
              <a:t>和</a:t>
            </a:r>
            <a:r>
              <a:rPr lang="zh-CN" altLang="zh-CN" dirty="0">
                <a:solidFill>
                  <a:schemeClr val="accent1"/>
                </a:solidFill>
              </a:rPr>
              <a:t>完整模型</a:t>
            </a:r>
            <a:r>
              <a:rPr lang="zh-CN" altLang="zh-CN" dirty="0">
                <a:solidFill>
                  <a:schemeClr val="bg1"/>
                </a:solidFill>
              </a:rPr>
              <a:t>之间的任何一种模型。</a:t>
            </a:r>
            <a:endParaRPr lang="zh-CN" altLang="en-US" dirty="0">
              <a:solidFill>
                <a:schemeClr val="bg1"/>
              </a:solidFill>
              <a:latin typeface="+mn-ea"/>
            </a:endParaRPr>
          </a:p>
        </p:txBody>
      </p:sp>
      <p:sp>
        <p:nvSpPr>
          <p:cNvPr id="61" name="矩形 60"/>
          <p:cNvSpPr/>
          <p:nvPr/>
        </p:nvSpPr>
        <p:spPr>
          <a:xfrm>
            <a:off x="8590647" y="3656952"/>
            <a:ext cx="1176925"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第一</a:t>
            </a:r>
            <a:r>
              <a:rPr lang="zh-CN" altLang="zh-CN" dirty="0" smtClean="0">
                <a:solidFill>
                  <a:schemeClr val="bg1"/>
                </a:solidFill>
                <a:latin typeface="+mn-ea"/>
                <a:cs typeface="Times New Roman" panose="02020603050405020304" pitchFamily="18" charset="0"/>
              </a:rPr>
              <a:t>层：</a:t>
            </a:r>
            <a:r>
              <a:rPr lang="en-US" altLang="zh-CN" dirty="0">
                <a:solidFill>
                  <a:schemeClr val="bg1"/>
                </a:solidFill>
                <a:latin typeface="+mn-ea"/>
              </a:rPr>
              <a:t> </a:t>
            </a:r>
            <a:endParaRPr lang="zh-CN" altLang="en-US" dirty="0">
              <a:solidFill>
                <a:schemeClr val="bg1"/>
              </a:solidFill>
              <a:latin typeface="+mn-ea"/>
            </a:endParaRPr>
          </a:p>
        </p:txBody>
      </p:sp>
      <p:sp>
        <p:nvSpPr>
          <p:cNvPr id="62" name="矩形 61"/>
          <p:cNvSpPr/>
          <p:nvPr/>
        </p:nvSpPr>
        <p:spPr>
          <a:xfrm>
            <a:off x="9524621" y="3639960"/>
            <a:ext cx="1522596" cy="369332"/>
          </a:xfrm>
          <a:prstGeom prst="rect">
            <a:avLst/>
          </a:prstGeom>
        </p:spPr>
        <p:txBody>
          <a:bodyPr wrap="none">
            <a:spAutoFit/>
          </a:bodyPr>
          <a:lstStyle/>
          <a:p>
            <a:r>
              <a:rPr lang="en-US" altLang="zh-CN" dirty="0" err="1">
                <a:solidFill>
                  <a:schemeClr val="bg1"/>
                </a:solidFill>
              </a:rPr>
              <a:t>Y</a:t>
            </a:r>
            <a:r>
              <a:rPr lang="en-US" altLang="zh-CN" baseline="-25000" dirty="0" err="1">
                <a:solidFill>
                  <a:schemeClr val="bg1"/>
                </a:solidFill>
              </a:rPr>
              <a:t>ij</a:t>
            </a:r>
            <a:r>
              <a:rPr lang="en-US" altLang="zh-CN" baseline="-25000" dirty="0">
                <a:solidFill>
                  <a:schemeClr val="bg1"/>
                </a:solidFill>
              </a:rPr>
              <a:t> </a:t>
            </a:r>
            <a:r>
              <a:rPr lang="en-US" altLang="zh-CN" dirty="0">
                <a:solidFill>
                  <a:schemeClr val="bg1"/>
                </a:solidFill>
              </a:rPr>
              <a:t> = β</a:t>
            </a:r>
            <a:r>
              <a:rPr lang="en-US" altLang="zh-CN" baseline="-25000" dirty="0">
                <a:solidFill>
                  <a:schemeClr val="bg1"/>
                </a:solidFill>
              </a:rPr>
              <a:t>0jk</a:t>
            </a:r>
            <a:r>
              <a:rPr lang="zh-CN" altLang="zh-CN" dirty="0">
                <a:solidFill>
                  <a:schemeClr val="bg1"/>
                </a:solidFill>
              </a:rPr>
              <a:t>＋</a:t>
            </a:r>
            <a:r>
              <a:rPr lang="en-US" altLang="zh-CN" dirty="0" err="1">
                <a:solidFill>
                  <a:schemeClr val="bg1"/>
                </a:solidFill>
              </a:rPr>
              <a:t>γ</a:t>
            </a:r>
            <a:r>
              <a:rPr lang="en-US" altLang="zh-CN" baseline="-25000" dirty="0" err="1">
                <a:solidFill>
                  <a:schemeClr val="bg1"/>
                </a:solidFill>
              </a:rPr>
              <a:t>ijk</a:t>
            </a:r>
            <a:endParaRPr lang="zh-CN" altLang="en-US" dirty="0">
              <a:solidFill>
                <a:schemeClr val="bg1"/>
              </a:solidFill>
            </a:endParaRPr>
          </a:p>
        </p:txBody>
      </p:sp>
      <p:sp>
        <p:nvSpPr>
          <p:cNvPr id="63" name="矩形 62"/>
          <p:cNvSpPr/>
          <p:nvPr/>
        </p:nvSpPr>
        <p:spPr>
          <a:xfrm>
            <a:off x="8590647" y="4108027"/>
            <a:ext cx="1176925" cy="369332"/>
          </a:xfrm>
          <a:prstGeom prst="rect">
            <a:avLst/>
          </a:prstGeom>
        </p:spPr>
        <p:txBody>
          <a:bodyPr wrap="none">
            <a:spAutoFit/>
          </a:bodyPr>
          <a:lstStyle/>
          <a:p>
            <a:r>
              <a:rPr lang="zh-CN" altLang="zh-CN" dirty="0" smtClean="0">
                <a:solidFill>
                  <a:schemeClr val="bg1"/>
                </a:solidFill>
                <a:latin typeface="+mn-ea"/>
                <a:cs typeface="Times New Roman" panose="02020603050405020304" pitchFamily="18" charset="0"/>
              </a:rPr>
              <a:t>第</a:t>
            </a:r>
            <a:r>
              <a:rPr lang="zh-CN" altLang="en-US" dirty="0">
                <a:solidFill>
                  <a:schemeClr val="bg1"/>
                </a:solidFill>
                <a:latin typeface="+mn-ea"/>
                <a:cs typeface="Times New Roman" panose="02020603050405020304" pitchFamily="18" charset="0"/>
              </a:rPr>
              <a:t>二</a:t>
            </a:r>
            <a:r>
              <a:rPr lang="zh-CN" altLang="zh-CN" dirty="0" smtClean="0">
                <a:solidFill>
                  <a:schemeClr val="bg1"/>
                </a:solidFill>
                <a:latin typeface="+mn-ea"/>
                <a:cs typeface="Times New Roman" panose="02020603050405020304" pitchFamily="18" charset="0"/>
              </a:rPr>
              <a:t>层：</a:t>
            </a:r>
            <a:r>
              <a:rPr lang="en-US" altLang="zh-CN" dirty="0">
                <a:solidFill>
                  <a:schemeClr val="bg1"/>
                </a:solidFill>
                <a:latin typeface="+mn-ea"/>
              </a:rPr>
              <a:t> </a:t>
            </a:r>
            <a:endParaRPr lang="zh-CN" altLang="en-US" dirty="0">
              <a:solidFill>
                <a:schemeClr val="bg1"/>
              </a:solidFill>
              <a:latin typeface="+mn-ea"/>
            </a:endParaRPr>
          </a:p>
        </p:txBody>
      </p:sp>
      <p:sp>
        <p:nvSpPr>
          <p:cNvPr id="64" name="矩形 63"/>
          <p:cNvSpPr/>
          <p:nvPr/>
        </p:nvSpPr>
        <p:spPr>
          <a:xfrm>
            <a:off x="9556968" y="4089613"/>
            <a:ext cx="1677062" cy="369332"/>
          </a:xfrm>
          <a:prstGeom prst="rect">
            <a:avLst/>
          </a:prstGeom>
        </p:spPr>
        <p:txBody>
          <a:bodyPr wrap="none">
            <a:spAutoFit/>
          </a:bodyPr>
          <a:lstStyle/>
          <a:p>
            <a:r>
              <a:rPr lang="en-US" altLang="zh-CN" dirty="0">
                <a:solidFill>
                  <a:schemeClr val="bg1"/>
                </a:solidFill>
              </a:rPr>
              <a:t>β</a:t>
            </a:r>
            <a:r>
              <a:rPr lang="en-US" altLang="zh-CN" baseline="-25000" dirty="0">
                <a:solidFill>
                  <a:schemeClr val="bg1"/>
                </a:solidFill>
              </a:rPr>
              <a:t>0jk </a:t>
            </a:r>
            <a:r>
              <a:rPr lang="en-US" altLang="zh-CN" dirty="0">
                <a:solidFill>
                  <a:schemeClr val="bg1"/>
                </a:solidFill>
              </a:rPr>
              <a:t>= γ</a:t>
            </a:r>
            <a:r>
              <a:rPr lang="en-US" altLang="zh-CN" baseline="-25000" dirty="0">
                <a:solidFill>
                  <a:schemeClr val="bg1"/>
                </a:solidFill>
              </a:rPr>
              <a:t>00k</a:t>
            </a:r>
            <a:r>
              <a:rPr lang="zh-CN" altLang="zh-CN" dirty="0">
                <a:solidFill>
                  <a:schemeClr val="bg1"/>
                </a:solidFill>
              </a:rPr>
              <a:t>＋</a:t>
            </a:r>
            <a:r>
              <a:rPr lang="en-US" altLang="zh-CN" dirty="0" smtClean="0">
                <a:solidFill>
                  <a:schemeClr val="bg1"/>
                </a:solidFill>
              </a:rPr>
              <a:t>μ</a:t>
            </a:r>
            <a:r>
              <a:rPr lang="en-US" altLang="zh-CN" baseline="-25000" dirty="0" smtClean="0">
                <a:solidFill>
                  <a:schemeClr val="bg1"/>
                </a:solidFill>
              </a:rPr>
              <a:t>0jk</a:t>
            </a:r>
          </a:p>
        </p:txBody>
      </p:sp>
      <p:sp>
        <p:nvSpPr>
          <p:cNvPr id="65" name="矩形 64"/>
          <p:cNvSpPr/>
          <p:nvPr/>
        </p:nvSpPr>
        <p:spPr>
          <a:xfrm>
            <a:off x="8587625" y="5200209"/>
            <a:ext cx="3049260" cy="923330"/>
          </a:xfrm>
          <a:prstGeom prst="rect">
            <a:avLst/>
          </a:prstGeom>
        </p:spPr>
        <p:txBody>
          <a:bodyPr wrap="square">
            <a:spAutoFit/>
          </a:bodyPr>
          <a:lstStyle/>
          <a:p>
            <a:r>
              <a:rPr lang="zh-CN" altLang="zh-CN" dirty="0">
                <a:solidFill>
                  <a:schemeClr val="bg1"/>
                </a:solidFill>
              </a:rPr>
              <a:t>在三层的零模型中，主要关注的是三个层之间的</a:t>
            </a:r>
            <a:r>
              <a:rPr lang="zh-CN" altLang="zh-CN" dirty="0">
                <a:solidFill>
                  <a:schemeClr val="accent1"/>
                </a:solidFill>
              </a:rPr>
              <a:t>方差</a:t>
            </a:r>
            <a:r>
              <a:rPr lang="zh-CN" altLang="zh-CN" dirty="0" smtClean="0">
                <a:solidFill>
                  <a:schemeClr val="accent1"/>
                </a:solidFill>
              </a:rPr>
              <a:t>分解</a:t>
            </a:r>
            <a:endParaRPr lang="zh-CN" altLang="en-US" dirty="0">
              <a:solidFill>
                <a:schemeClr val="accent1"/>
              </a:solidFill>
              <a:latin typeface="+mn-ea"/>
            </a:endParaRPr>
          </a:p>
        </p:txBody>
      </p:sp>
      <p:cxnSp>
        <p:nvCxnSpPr>
          <p:cNvPr id="3" name="直接连接符 2"/>
          <p:cNvCxnSpPr/>
          <p:nvPr/>
        </p:nvCxnSpPr>
        <p:spPr>
          <a:xfrm>
            <a:off x="2298148" y="2783106"/>
            <a:ext cx="3244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681606" y="2783106"/>
            <a:ext cx="32446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59576" y="2818598"/>
            <a:ext cx="1731564" cy="338554"/>
          </a:xfrm>
          <a:prstGeom prst="rect">
            <a:avLst/>
          </a:prstGeom>
        </p:spPr>
        <p:txBody>
          <a:bodyPr wrap="none">
            <a:spAutoFit/>
          </a:bodyPr>
          <a:lstStyle/>
          <a:p>
            <a:r>
              <a:rPr lang="en-US" altLang="zh-CN" sz="1600" dirty="0">
                <a:solidFill>
                  <a:schemeClr val="bg1"/>
                </a:solidFill>
                <a:latin typeface="+mn-ea"/>
              </a:rPr>
              <a:t>β</a:t>
            </a:r>
            <a:r>
              <a:rPr lang="en-US" altLang="zh-CN" sz="1600" baseline="-25000" dirty="0">
                <a:solidFill>
                  <a:schemeClr val="bg1"/>
                </a:solidFill>
                <a:latin typeface="+mn-ea"/>
              </a:rPr>
              <a:t>0j</a:t>
            </a:r>
            <a:r>
              <a:rPr lang="zh-CN" altLang="zh-CN" sz="1600" dirty="0">
                <a:solidFill>
                  <a:schemeClr val="bg1"/>
                </a:solidFill>
                <a:latin typeface="+mn-ea"/>
                <a:cs typeface="Times New Roman" panose="02020603050405020304" pitchFamily="18" charset="0"/>
              </a:rPr>
              <a:t>和</a:t>
            </a:r>
            <a:r>
              <a:rPr lang="en-US" altLang="zh-CN" sz="1600" dirty="0">
                <a:solidFill>
                  <a:schemeClr val="bg1"/>
                </a:solidFill>
                <a:latin typeface="+mn-ea"/>
              </a:rPr>
              <a:t>β</a:t>
            </a:r>
            <a:r>
              <a:rPr lang="en-US" altLang="zh-CN" sz="1600" baseline="-25000" dirty="0">
                <a:solidFill>
                  <a:schemeClr val="bg1"/>
                </a:solidFill>
                <a:latin typeface="+mn-ea"/>
              </a:rPr>
              <a:t>1j </a:t>
            </a:r>
            <a:r>
              <a:rPr lang="zh-CN" altLang="zh-CN" sz="1600" dirty="0">
                <a:solidFill>
                  <a:schemeClr val="bg1"/>
                </a:solidFill>
                <a:latin typeface="+mn-ea"/>
                <a:cs typeface="Times New Roman" panose="02020603050405020304" pitchFamily="18" charset="0"/>
              </a:rPr>
              <a:t>是随机的</a:t>
            </a:r>
            <a:endParaRPr lang="zh-CN" altLang="en-US" sz="1600" dirty="0">
              <a:solidFill>
                <a:schemeClr val="bg1"/>
              </a:solidFill>
              <a:latin typeface="+mn-ea"/>
            </a:endParaRPr>
          </a:p>
        </p:txBody>
      </p:sp>
      <p:cxnSp>
        <p:nvCxnSpPr>
          <p:cNvPr id="12" name="直接连接符 11"/>
          <p:cNvCxnSpPr/>
          <p:nvPr/>
        </p:nvCxnSpPr>
        <p:spPr>
          <a:xfrm>
            <a:off x="1147774" y="3706994"/>
            <a:ext cx="0" cy="339572"/>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28488" y="4055179"/>
            <a:ext cx="1415772" cy="338554"/>
          </a:xfrm>
          <a:prstGeom prst="rect">
            <a:avLst/>
          </a:prstGeom>
        </p:spPr>
        <p:txBody>
          <a:bodyPr wrap="none">
            <a:spAutoFit/>
          </a:bodyPr>
          <a:lstStyle/>
          <a:p>
            <a:r>
              <a:rPr lang="zh-CN" altLang="zh-CN" sz="1600" dirty="0">
                <a:solidFill>
                  <a:schemeClr val="bg1"/>
                </a:solidFill>
                <a:latin typeface="+mn-ea"/>
                <a:cs typeface="Times New Roman" panose="02020603050405020304" pitchFamily="18" charset="0"/>
              </a:rPr>
              <a:t>没有预测变量</a:t>
            </a:r>
            <a:endParaRPr lang="zh-CN" altLang="en-US" sz="1600" dirty="0">
              <a:solidFill>
                <a:schemeClr val="bg1"/>
              </a:solidFill>
              <a:latin typeface="+mn-ea"/>
            </a:endParaRPr>
          </a:p>
        </p:txBody>
      </p:sp>
      <p:sp>
        <p:nvSpPr>
          <p:cNvPr id="16" name="矩形 15"/>
          <p:cNvSpPr/>
          <p:nvPr/>
        </p:nvSpPr>
        <p:spPr>
          <a:xfrm>
            <a:off x="723018" y="4739006"/>
            <a:ext cx="3226913" cy="646331"/>
          </a:xfrm>
          <a:prstGeom prst="rect">
            <a:avLst/>
          </a:prstGeom>
        </p:spPr>
        <p:txBody>
          <a:bodyPr wrap="square">
            <a:spAutoFit/>
          </a:bodyPr>
          <a:lstStyle/>
          <a:p>
            <a:r>
              <a:rPr lang="zh-CN" altLang="zh-CN" dirty="0" smtClean="0">
                <a:solidFill>
                  <a:schemeClr val="bg1"/>
                </a:solidFill>
                <a:latin typeface="+mn-ea"/>
                <a:cs typeface="Times New Roman" panose="02020603050405020304" pitchFamily="18" charset="0"/>
              </a:rPr>
              <a:t>目的</a:t>
            </a:r>
            <a:r>
              <a:rPr lang="zh-CN" altLang="en-US" dirty="0" smtClean="0">
                <a:solidFill>
                  <a:schemeClr val="bg1"/>
                </a:solidFill>
                <a:latin typeface="+mn-ea"/>
                <a:cs typeface="Times New Roman" panose="02020603050405020304" pitchFamily="18" charset="0"/>
              </a:rPr>
              <a:t>：</a:t>
            </a:r>
            <a:r>
              <a:rPr lang="zh-CN" altLang="zh-CN" dirty="0" smtClean="0">
                <a:solidFill>
                  <a:schemeClr val="bg1"/>
                </a:solidFill>
                <a:latin typeface="+mn-ea"/>
                <a:cs typeface="Times New Roman" panose="02020603050405020304" pitchFamily="18" charset="0"/>
              </a:rPr>
              <a:t>寻找</a:t>
            </a:r>
            <a:r>
              <a:rPr lang="zh-CN" altLang="zh-CN" dirty="0">
                <a:solidFill>
                  <a:schemeClr val="bg1"/>
                </a:solidFill>
                <a:latin typeface="+mn-ea"/>
                <a:cs typeface="Times New Roman" panose="02020603050405020304" pitchFamily="18" charset="0"/>
              </a:rPr>
              <a:t>第一层的截距、斜率在第二层单位上的变异</a:t>
            </a:r>
            <a:endParaRPr lang="zh-CN" altLang="en-US" dirty="0">
              <a:solidFill>
                <a:schemeClr val="bg1"/>
              </a:solidFill>
              <a:latin typeface="+mn-ea"/>
            </a:endParaRPr>
          </a:p>
        </p:txBody>
      </p:sp>
      <p:sp>
        <p:nvSpPr>
          <p:cNvPr id="17" name="矩形 16"/>
          <p:cNvSpPr/>
          <p:nvPr/>
        </p:nvSpPr>
        <p:spPr>
          <a:xfrm>
            <a:off x="4919463" y="3299837"/>
            <a:ext cx="877163" cy="369332"/>
          </a:xfrm>
          <a:prstGeom prst="rect">
            <a:avLst/>
          </a:prstGeom>
        </p:spPr>
        <p:txBody>
          <a:bodyPr wrap="none">
            <a:spAutoFit/>
          </a:bodyPr>
          <a:lstStyle/>
          <a:p>
            <a:pPr>
              <a:spcBef>
                <a:spcPct val="0"/>
              </a:spcBef>
            </a:pPr>
            <a:r>
              <a:rPr lang="zh-CN" altLang="zh-CN" dirty="0"/>
              <a:t>零模型</a:t>
            </a:r>
            <a:endParaRPr lang="en-US" altLang="zh-CN" dirty="0"/>
          </a:p>
        </p:txBody>
      </p:sp>
      <p:sp>
        <p:nvSpPr>
          <p:cNvPr id="19" name="矩形 18"/>
          <p:cNvSpPr/>
          <p:nvPr/>
        </p:nvSpPr>
        <p:spPr>
          <a:xfrm>
            <a:off x="4919463" y="3748445"/>
            <a:ext cx="1107996" cy="369332"/>
          </a:xfrm>
          <a:prstGeom prst="rect">
            <a:avLst/>
          </a:prstGeom>
        </p:spPr>
        <p:txBody>
          <a:bodyPr wrap="none">
            <a:spAutoFit/>
          </a:bodyPr>
          <a:lstStyle/>
          <a:p>
            <a:pPr>
              <a:spcBef>
                <a:spcPct val="0"/>
              </a:spcBef>
            </a:pPr>
            <a:r>
              <a:rPr lang="zh-CN" altLang="en-US" dirty="0"/>
              <a:t>完整模型</a:t>
            </a:r>
            <a:endParaRPr lang="en-US" altLang="zh-CN" dirty="0"/>
          </a:p>
        </p:txBody>
      </p:sp>
      <p:sp>
        <p:nvSpPr>
          <p:cNvPr id="20" name="矩形 19"/>
          <p:cNvSpPr/>
          <p:nvPr/>
        </p:nvSpPr>
        <p:spPr>
          <a:xfrm>
            <a:off x="4919463" y="4169131"/>
            <a:ext cx="1800493" cy="369332"/>
          </a:xfrm>
          <a:prstGeom prst="rect">
            <a:avLst/>
          </a:prstGeom>
        </p:spPr>
        <p:txBody>
          <a:bodyPr wrap="none">
            <a:spAutoFit/>
          </a:bodyPr>
          <a:lstStyle/>
          <a:p>
            <a:pPr>
              <a:spcBef>
                <a:spcPct val="0"/>
              </a:spcBef>
            </a:pPr>
            <a:r>
              <a:rPr lang="zh-CN" altLang="zh-CN" dirty="0"/>
              <a:t>协方差分析模型</a:t>
            </a:r>
            <a:endParaRPr lang="en-US" altLang="zh-CN" dirty="0"/>
          </a:p>
        </p:txBody>
      </p:sp>
      <p:sp>
        <p:nvSpPr>
          <p:cNvPr id="21" name="矩形 20"/>
          <p:cNvSpPr/>
          <p:nvPr/>
        </p:nvSpPr>
        <p:spPr>
          <a:xfrm>
            <a:off x="4919463" y="4584357"/>
            <a:ext cx="2031325" cy="369332"/>
          </a:xfrm>
          <a:prstGeom prst="rect">
            <a:avLst/>
          </a:prstGeom>
        </p:spPr>
        <p:txBody>
          <a:bodyPr wrap="none">
            <a:spAutoFit/>
          </a:bodyPr>
          <a:lstStyle/>
          <a:p>
            <a:pPr>
              <a:spcBef>
                <a:spcPct val="0"/>
              </a:spcBef>
            </a:pPr>
            <a:r>
              <a:rPr lang="zh-CN" altLang="zh-CN" dirty="0"/>
              <a:t>随机效应回归模型</a:t>
            </a:r>
            <a:endParaRPr lang="en-US" altLang="zh-CN" dirty="0"/>
          </a:p>
        </p:txBody>
      </p:sp>
      <p:sp>
        <p:nvSpPr>
          <p:cNvPr id="27" name="矩形 26"/>
          <p:cNvSpPr/>
          <p:nvPr/>
        </p:nvSpPr>
        <p:spPr>
          <a:xfrm>
            <a:off x="4404062" y="2413774"/>
            <a:ext cx="3535286" cy="646331"/>
          </a:xfrm>
          <a:prstGeom prst="rect">
            <a:avLst/>
          </a:prstGeom>
        </p:spPr>
        <p:txBody>
          <a:bodyPr wrap="square">
            <a:spAutoFit/>
          </a:bodyPr>
          <a:lstStyle/>
          <a:p>
            <a:r>
              <a:rPr lang="zh-CN" altLang="en-US" dirty="0" smtClean="0">
                <a:latin typeface="+mn-ea"/>
                <a:cs typeface="Times New Roman" panose="02020603050405020304" pitchFamily="18" charset="0"/>
              </a:rPr>
              <a:t>当</a:t>
            </a:r>
            <a:r>
              <a:rPr lang="zh-CN" altLang="zh-CN" dirty="0" smtClean="0">
                <a:latin typeface="+mn-ea"/>
                <a:cs typeface="Times New Roman" panose="02020603050405020304" pitchFamily="18" charset="0"/>
              </a:rPr>
              <a:t>不同</a:t>
            </a:r>
            <a:r>
              <a:rPr lang="zh-CN" altLang="zh-CN" dirty="0">
                <a:latin typeface="+mn-ea"/>
                <a:cs typeface="Times New Roman" panose="02020603050405020304" pitchFamily="18" charset="0"/>
              </a:rPr>
              <a:t>时间的观察结果（第一层）嵌套于被观察的个体（第二层</a:t>
            </a:r>
            <a:r>
              <a:rPr lang="zh-CN" altLang="zh-CN" dirty="0" smtClean="0">
                <a:latin typeface="+mn-ea"/>
                <a:cs typeface="Times New Roman" panose="02020603050405020304" pitchFamily="18" charset="0"/>
              </a:rPr>
              <a:t>）</a:t>
            </a:r>
            <a:r>
              <a:rPr lang="zh-CN" altLang="en-US" dirty="0" smtClean="0">
                <a:latin typeface="+mn-ea"/>
                <a:cs typeface="Times New Roman" panose="02020603050405020304" pitchFamily="18" charset="0"/>
              </a:rPr>
              <a:t>。</a:t>
            </a:r>
            <a:endParaRPr lang="zh-CN" altLang="en-US" dirty="0">
              <a:latin typeface="+mn-ea"/>
            </a:endParaRPr>
          </a:p>
        </p:txBody>
      </p:sp>
      <p:sp>
        <p:nvSpPr>
          <p:cNvPr id="30" name="双大括号 29"/>
          <p:cNvSpPr/>
          <p:nvPr/>
        </p:nvSpPr>
        <p:spPr>
          <a:xfrm>
            <a:off x="4664917" y="3255141"/>
            <a:ext cx="2401874" cy="1720258"/>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矩形 65"/>
          <p:cNvSpPr/>
          <p:nvPr/>
        </p:nvSpPr>
        <p:spPr>
          <a:xfrm>
            <a:off x="6993780" y="3255141"/>
            <a:ext cx="1135247" cy="1631216"/>
          </a:xfrm>
          <a:prstGeom prst="rect">
            <a:avLst/>
          </a:prstGeom>
        </p:spPr>
        <p:txBody>
          <a:bodyPr wrap="none">
            <a:spAutoFit/>
          </a:bodyPr>
          <a:lstStyle/>
          <a:p>
            <a:pPr>
              <a:spcBef>
                <a:spcPct val="0"/>
              </a:spcBef>
            </a:pPr>
            <a:r>
              <a:rPr lang="en-US" altLang="zh-CN" sz="10000" dirty="0">
                <a:solidFill>
                  <a:schemeClr val="accent1"/>
                </a:solidFill>
              </a:rPr>
              <a:t>×</a:t>
            </a:r>
          </a:p>
        </p:txBody>
      </p:sp>
      <p:sp>
        <p:nvSpPr>
          <p:cNvPr id="32" name="矩形 31"/>
          <p:cNvSpPr/>
          <p:nvPr/>
        </p:nvSpPr>
        <p:spPr>
          <a:xfrm>
            <a:off x="4341583" y="5200209"/>
            <a:ext cx="3531463" cy="646331"/>
          </a:xfrm>
          <a:prstGeom prst="rect">
            <a:avLst/>
          </a:prstGeom>
        </p:spPr>
        <p:txBody>
          <a:bodyPr wrap="square">
            <a:spAutoFit/>
          </a:bodyPr>
          <a:lstStyle/>
          <a:p>
            <a:r>
              <a:rPr lang="zh-CN" altLang="zh-CN" dirty="0">
                <a:latin typeface="+mn-ea"/>
                <a:cs typeface="Times New Roman" panose="02020603050405020304" pitchFamily="18" charset="0"/>
              </a:rPr>
              <a:t>发展</a:t>
            </a:r>
            <a:r>
              <a:rPr lang="zh-CN" altLang="zh-CN" dirty="0" smtClean="0">
                <a:latin typeface="+mn-ea"/>
                <a:cs typeface="Times New Roman" panose="02020603050405020304" pitchFamily="18" charset="0"/>
              </a:rPr>
              <a:t>模型</a:t>
            </a:r>
            <a:r>
              <a:rPr lang="en-US" altLang="zh-CN" dirty="0" smtClean="0">
                <a:latin typeface="+mn-ea"/>
                <a:cs typeface="Times New Roman" panose="02020603050405020304" pitchFamily="18" charset="0"/>
              </a:rPr>
              <a:t>:</a:t>
            </a:r>
            <a:r>
              <a:rPr lang="zh-CN" altLang="zh-CN" dirty="0" smtClean="0">
                <a:latin typeface="+mn-ea"/>
                <a:cs typeface="Times New Roman" panose="02020603050405020304" pitchFamily="18" charset="0"/>
              </a:rPr>
              <a:t>把</a:t>
            </a:r>
            <a:r>
              <a:rPr lang="zh-CN" altLang="zh-CN" dirty="0">
                <a:solidFill>
                  <a:schemeClr val="accent2"/>
                </a:solidFill>
                <a:latin typeface="+mn-ea"/>
                <a:cs typeface="Times New Roman" panose="02020603050405020304" pitchFamily="18" charset="0"/>
              </a:rPr>
              <a:t>多次的观察结果</a:t>
            </a:r>
            <a:r>
              <a:rPr lang="zh-CN" altLang="zh-CN" dirty="0">
                <a:latin typeface="+mn-ea"/>
                <a:cs typeface="Times New Roman" panose="02020603050405020304" pitchFamily="18" charset="0"/>
              </a:rPr>
              <a:t>作为时间的某种数学函数来建构模型</a:t>
            </a:r>
            <a:endParaRPr lang="zh-CN" altLang="en-US" dirty="0">
              <a:latin typeface="+mn-ea"/>
            </a:endParaRPr>
          </a:p>
        </p:txBody>
      </p:sp>
      <p:cxnSp>
        <p:nvCxnSpPr>
          <p:cNvPr id="55" name="曲线连接符 54"/>
          <p:cNvCxnSpPr>
            <a:stCxn id="27" idx="1"/>
          </p:cNvCxnSpPr>
          <p:nvPr/>
        </p:nvCxnSpPr>
        <p:spPr>
          <a:xfrm rot="10800000" flipH="1" flipV="1">
            <a:off x="4404061" y="2736939"/>
            <a:ext cx="141503" cy="2463269"/>
          </a:xfrm>
          <a:prstGeom prst="curvedConnector4">
            <a:avLst>
              <a:gd name="adj1" fmla="val -38465"/>
              <a:gd name="adj2" fmla="val 96038"/>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8590647" y="4554339"/>
            <a:ext cx="1176925" cy="369332"/>
          </a:xfrm>
          <a:prstGeom prst="rect">
            <a:avLst/>
          </a:prstGeom>
        </p:spPr>
        <p:txBody>
          <a:bodyPr wrap="none">
            <a:spAutoFit/>
          </a:bodyPr>
          <a:lstStyle/>
          <a:p>
            <a:r>
              <a:rPr lang="zh-CN" altLang="zh-CN" dirty="0" smtClean="0">
                <a:solidFill>
                  <a:schemeClr val="bg1"/>
                </a:solidFill>
                <a:latin typeface="+mn-ea"/>
                <a:cs typeface="Times New Roman" panose="02020603050405020304" pitchFamily="18" charset="0"/>
              </a:rPr>
              <a:t>第</a:t>
            </a:r>
            <a:r>
              <a:rPr lang="zh-CN" altLang="en-US" dirty="0">
                <a:solidFill>
                  <a:schemeClr val="bg1"/>
                </a:solidFill>
                <a:latin typeface="+mn-ea"/>
                <a:cs typeface="Times New Roman" panose="02020603050405020304" pitchFamily="18" charset="0"/>
              </a:rPr>
              <a:t>二</a:t>
            </a:r>
            <a:r>
              <a:rPr lang="zh-CN" altLang="zh-CN" dirty="0" smtClean="0">
                <a:solidFill>
                  <a:schemeClr val="bg1"/>
                </a:solidFill>
                <a:latin typeface="+mn-ea"/>
                <a:cs typeface="Times New Roman" panose="02020603050405020304" pitchFamily="18" charset="0"/>
              </a:rPr>
              <a:t>层：</a:t>
            </a:r>
            <a:r>
              <a:rPr lang="en-US" altLang="zh-CN" dirty="0">
                <a:solidFill>
                  <a:schemeClr val="bg1"/>
                </a:solidFill>
                <a:latin typeface="+mn-ea"/>
              </a:rPr>
              <a:t> </a:t>
            </a:r>
            <a:endParaRPr lang="zh-CN" altLang="en-US" dirty="0">
              <a:solidFill>
                <a:schemeClr val="bg1"/>
              </a:solidFill>
              <a:latin typeface="+mn-ea"/>
            </a:endParaRPr>
          </a:p>
        </p:txBody>
      </p:sp>
      <p:sp>
        <p:nvSpPr>
          <p:cNvPr id="70" name="矩形 69"/>
          <p:cNvSpPr/>
          <p:nvPr/>
        </p:nvSpPr>
        <p:spPr>
          <a:xfrm>
            <a:off x="9556968" y="4535925"/>
            <a:ext cx="1821332" cy="369332"/>
          </a:xfrm>
          <a:prstGeom prst="rect">
            <a:avLst/>
          </a:prstGeom>
        </p:spPr>
        <p:txBody>
          <a:bodyPr wrap="none">
            <a:spAutoFit/>
          </a:bodyPr>
          <a:lstStyle/>
          <a:p>
            <a:r>
              <a:rPr lang="en-US" altLang="zh-CN" dirty="0">
                <a:solidFill>
                  <a:schemeClr val="bg1"/>
                </a:solidFill>
              </a:rPr>
              <a:t>γ</a:t>
            </a:r>
            <a:r>
              <a:rPr lang="en-US" altLang="zh-CN" baseline="-25000" dirty="0">
                <a:solidFill>
                  <a:schemeClr val="bg1"/>
                </a:solidFill>
              </a:rPr>
              <a:t>00k</a:t>
            </a:r>
            <a:r>
              <a:rPr lang="en-US" altLang="zh-CN" dirty="0">
                <a:solidFill>
                  <a:schemeClr val="bg1"/>
                </a:solidFill>
              </a:rPr>
              <a:t> = </a:t>
            </a:r>
            <a:r>
              <a:rPr lang="zh-CN" altLang="zh-CN" dirty="0">
                <a:solidFill>
                  <a:schemeClr val="bg1"/>
                </a:solidFill>
              </a:rPr>
              <a:t>π</a:t>
            </a:r>
            <a:r>
              <a:rPr lang="en-US" altLang="zh-CN" baseline="-25000" dirty="0">
                <a:solidFill>
                  <a:schemeClr val="bg1"/>
                </a:solidFill>
              </a:rPr>
              <a:t>000 </a:t>
            </a:r>
            <a:r>
              <a:rPr lang="zh-CN" altLang="zh-CN" dirty="0">
                <a:solidFill>
                  <a:schemeClr val="bg1"/>
                </a:solidFill>
              </a:rPr>
              <a:t>＋</a:t>
            </a:r>
            <a:r>
              <a:rPr lang="en-US" altLang="zh-CN" dirty="0">
                <a:solidFill>
                  <a:schemeClr val="bg1"/>
                </a:solidFill>
              </a:rPr>
              <a:t>e</a:t>
            </a:r>
            <a:r>
              <a:rPr lang="en-US" altLang="zh-CN" baseline="-25000" dirty="0">
                <a:solidFill>
                  <a:schemeClr val="bg1"/>
                </a:solidFill>
              </a:rPr>
              <a:t>0jk</a:t>
            </a:r>
            <a:endParaRPr lang="en-US" altLang="zh-CN" baseline="-25000" dirty="0" smtClean="0">
              <a:solidFill>
                <a:schemeClr val="bg1"/>
              </a:solidFill>
            </a:endParaRPr>
          </a:p>
        </p:txBody>
      </p:sp>
      <p:sp>
        <p:nvSpPr>
          <p:cNvPr id="37" name="标题 1"/>
          <p:cNvSpPr txBox="1">
            <a:spLocks/>
          </p:cNvSpPr>
          <p:nvPr/>
        </p:nvSpPr>
        <p:spPr>
          <a:xfrm>
            <a:off x="14313" y="18419"/>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solidFill>
                  <a:schemeClr val="bg1"/>
                </a:solidFill>
                <a:latin typeface="微软雅黑" panose="020B0503020204020204" pitchFamily="34" charset="-122"/>
                <a:ea typeface="微软雅黑" panose="020B0503020204020204" pitchFamily="34" charset="-122"/>
              </a:rPr>
              <a:t>分层回归</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68986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63677" y="1463665"/>
            <a:ext cx="3881888" cy="807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663677" y="2444648"/>
            <a:ext cx="3881888" cy="807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663677" y="3440974"/>
            <a:ext cx="3881888" cy="807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63677" y="4397370"/>
            <a:ext cx="3881888" cy="807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63677" y="5374341"/>
            <a:ext cx="3881888" cy="807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îṩ1ïḍê">
            <a:extLst>
              <a:ext uri="{FF2B5EF4-FFF2-40B4-BE49-F238E27FC236}">
                <a16:creationId xmlns:a16="http://schemas.microsoft.com/office/drawing/2014/main" id="{93234EA0-894F-44D1-8C78-110A1A1F517A}"/>
              </a:ext>
            </a:extLst>
          </p:cNvPr>
          <p:cNvSpPr/>
          <p:nvPr/>
        </p:nvSpPr>
        <p:spPr>
          <a:xfrm>
            <a:off x="8922203" y="1345745"/>
            <a:ext cx="2872804" cy="49569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523" y="10800"/>
                </a:lnTo>
                <a:lnTo>
                  <a:pt x="0" y="21600"/>
                </a:lnTo>
                <a:lnTo>
                  <a:pt x="8079" y="21600"/>
                </a:lnTo>
                <a:lnTo>
                  <a:pt x="21600" y="10800"/>
                </a:lnTo>
                <a:lnTo>
                  <a:pt x="8079" y="0"/>
                </a:lnTo>
                <a:lnTo>
                  <a:pt x="0" y="0"/>
                </a:lnTo>
                <a:close/>
              </a:path>
            </a:pathLst>
          </a:custGeom>
          <a:solidFill>
            <a:schemeClr val="bg1">
              <a:lumMod val="85000"/>
            </a:schemeClr>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a:solidFill>
                <a:schemeClr val="lt1"/>
              </a:solidFill>
            </a:endParaRPr>
          </a:p>
        </p:txBody>
      </p:sp>
      <p:sp>
        <p:nvSpPr>
          <p:cNvPr id="5" name="ïsľiḑè">
            <a:extLst>
              <a:ext uri="{FF2B5EF4-FFF2-40B4-BE49-F238E27FC236}">
                <a16:creationId xmlns:a16="http://schemas.microsoft.com/office/drawing/2014/main" id="{C947D3D2-EBC5-49F9-98AD-6A0862943C2C}"/>
              </a:ext>
            </a:extLst>
          </p:cNvPr>
          <p:cNvSpPr/>
          <p:nvPr/>
        </p:nvSpPr>
        <p:spPr>
          <a:xfrm>
            <a:off x="4545565" y="4397369"/>
            <a:ext cx="5672548" cy="807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9368" y="21600"/>
                </a:lnTo>
                <a:lnTo>
                  <a:pt x="21600"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a:p>
        </p:txBody>
      </p:sp>
      <p:sp>
        <p:nvSpPr>
          <p:cNvPr id="6" name="íş1ïdê">
            <a:extLst>
              <a:ext uri="{FF2B5EF4-FFF2-40B4-BE49-F238E27FC236}">
                <a16:creationId xmlns:a16="http://schemas.microsoft.com/office/drawing/2014/main" id="{007C67B5-6087-4E3F-ADF5-885C9C72AD99}"/>
              </a:ext>
            </a:extLst>
          </p:cNvPr>
          <p:cNvSpPr/>
          <p:nvPr/>
        </p:nvSpPr>
        <p:spPr>
          <a:xfrm>
            <a:off x="4545565" y="5374341"/>
            <a:ext cx="4963374" cy="807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9049" y="21600"/>
                </a:lnTo>
                <a:lnTo>
                  <a:pt x="21600"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a:p>
        </p:txBody>
      </p:sp>
      <p:sp>
        <p:nvSpPr>
          <p:cNvPr id="7" name="íšlïďe">
            <a:extLst>
              <a:ext uri="{FF2B5EF4-FFF2-40B4-BE49-F238E27FC236}">
                <a16:creationId xmlns:a16="http://schemas.microsoft.com/office/drawing/2014/main" id="{61CCF152-9334-4ACC-BEB1-2DE25945E508}"/>
              </a:ext>
            </a:extLst>
          </p:cNvPr>
          <p:cNvSpPr/>
          <p:nvPr/>
        </p:nvSpPr>
        <p:spPr>
          <a:xfrm>
            <a:off x="4545565" y="3420398"/>
            <a:ext cx="6088404" cy="807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0560" y="21600"/>
                </a:lnTo>
                <a:lnTo>
                  <a:pt x="21600" y="10800"/>
                </a:lnTo>
                <a:lnTo>
                  <a:pt x="20560"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a:p>
        </p:txBody>
      </p:sp>
      <p:sp>
        <p:nvSpPr>
          <p:cNvPr id="8" name="îṣľîḍê">
            <a:extLst>
              <a:ext uri="{FF2B5EF4-FFF2-40B4-BE49-F238E27FC236}">
                <a16:creationId xmlns:a16="http://schemas.microsoft.com/office/drawing/2014/main" id="{279579C5-D8C1-4A23-8F5A-95BFCF498327}"/>
              </a:ext>
            </a:extLst>
          </p:cNvPr>
          <p:cNvSpPr/>
          <p:nvPr/>
        </p:nvSpPr>
        <p:spPr>
          <a:xfrm>
            <a:off x="4545565" y="2444648"/>
            <a:ext cx="5672548" cy="807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19368"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a:p>
        </p:txBody>
      </p:sp>
      <p:sp>
        <p:nvSpPr>
          <p:cNvPr id="9" name="ïšlîdé">
            <a:extLst>
              <a:ext uri="{FF2B5EF4-FFF2-40B4-BE49-F238E27FC236}">
                <a16:creationId xmlns:a16="http://schemas.microsoft.com/office/drawing/2014/main" id="{5B585B44-635C-438B-8EED-B3531D40D196}"/>
              </a:ext>
            </a:extLst>
          </p:cNvPr>
          <p:cNvSpPr/>
          <p:nvPr/>
        </p:nvSpPr>
        <p:spPr>
          <a:xfrm>
            <a:off x="4545565" y="1466455"/>
            <a:ext cx="4963374" cy="807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19049"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dirty="0"/>
          </a:p>
        </p:txBody>
      </p:sp>
      <p:sp>
        <p:nvSpPr>
          <p:cNvPr id="12" name="íṡļíde">
            <a:extLst>
              <a:ext uri="{FF2B5EF4-FFF2-40B4-BE49-F238E27FC236}">
                <a16:creationId xmlns:a16="http://schemas.microsoft.com/office/drawing/2014/main" id="{2EBFD118-784B-46B5-A8F7-BA38172B062C}"/>
              </a:ext>
            </a:extLst>
          </p:cNvPr>
          <p:cNvSpPr/>
          <p:nvPr/>
        </p:nvSpPr>
        <p:spPr>
          <a:xfrm>
            <a:off x="9233664" y="1546317"/>
            <a:ext cx="2640318" cy="45557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523" y="10800"/>
                </a:lnTo>
                <a:lnTo>
                  <a:pt x="0" y="21600"/>
                </a:lnTo>
                <a:lnTo>
                  <a:pt x="8079" y="21600"/>
                </a:lnTo>
                <a:lnTo>
                  <a:pt x="21600" y="10800"/>
                </a:lnTo>
                <a:lnTo>
                  <a:pt x="8079" y="0"/>
                </a:lnTo>
                <a:lnTo>
                  <a:pt x="0" y="0"/>
                </a:lnTo>
                <a:close/>
              </a:path>
            </a:pathLst>
          </a:custGeom>
          <a:solidFill>
            <a:schemeClr val="accent1">
              <a:alpha val="70000"/>
            </a:schemeClr>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a:solidFill>
                <a:schemeClr val="lt1"/>
              </a:solidFill>
            </a:endParaRPr>
          </a:p>
        </p:txBody>
      </p:sp>
      <p:sp>
        <p:nvSpPr>
          <p:cNvPr id="13" name="iŝļïḋé">
            <a:extLst>
              <a:ext uri="{FF2B5EF4-FFF2-40B4-BE49-F238E27FC236}">
                <a16:creationId xmlns:a16="http://schemas.microsoft.com/office/drawing/2014/main" id="{6987B6D3-A240-4E55-9F01-F769AF3DBEB8}"/>
              </a:ext>
            </a:extLst>
          </p:cNvPr>
          <p:cNvSpPr/>
          <p:nvPr/>
        </p:nvSpPr>
        <p:spPr bwMode="auto">
          <a:xfrm>
            <a:off x="796413" y="1607464"/>
            <a:ext cx="7508640" cy="72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pPr>
            <a:r>
              <a:rPr lang="zh-CN" altLang="zh-CN" dirty="0" smtClean="0"/>
              <a:t>多层模型可以</a:t>
            </a:r>
            <a:r>
              <a:rPr lang="zh-CN" altLang="zh-CN" dirty="0"/>
              <a:t>广泛应用于组织和管理研究。</a:t>
            </a:r>
            <a:endParaRPr lang="en-US" altLang="zh-CN" dirty="0"/>
          </a:p>
        </p:txBody>
      </p:sp>
      <p:sp>
        <p:nvSpPr>
          <p:cNvPr id="14" name="íṡḷîḋé">
            <a:extLst>
              <a:ext uri="{FF2B5EF4-FFF2-40B4-BE49-F238E27FC236}">
                <a16:creationId xmlns:a16="http://schemas.microsoft.com/office/drawing/2014/main" id="{6987B6D3-A240-4E55-9F01-F769AF3DBEB8}"/>
              </a:ext>
            </a:extLst>
          </p:cNvPr>
          <p:cNvSpPr/>
          <p:nvPr/>
        </p:nvSpPr>
        <p:spPr bwMode="auto">
          <a:xfrm>
            <a:off x="796413" y="2585657"/>
            <a:ext cx="7508640" cy="72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pPr>
            <a:r>
              <a:rPr lang="zh-CN" altLang="zh-CN" dirty="0" smtClean="0"/>
              <a:t>多层模型的第二个应用体现在对</a:t>
            </a:r>
            <a:r>
              <a:rPr lang="zh-CN" altLang="zh-CN" dirty="0"/>
              <a:t>个体进行追踪、多测观测的发展</a:t>
            </a:r>
            <a:r>
              <a:rPr lang="zh-CN" altLang="zh-CN" dirty="0" smtClean="0"/>
              <a:t>研究中。</a:t>
            </a:r>
            <a:endParaRPr lang="en-US" altLang="zh-CN" dirty="0"/>
          </a:p>
        </p:txBody>
      </p:sp>
      <p:sp>
        <p:nvSpPr>
          <p:cNvPr id="15" name="iṧḻíďê">
            <a:extLst>
              <a:ext uri="{FF2B5EF4-FFF2-40B4-BE49-F238E27FC236}">
                <a16:creationId xmlns:a16="http://schemas.microsoft.com/office/drawing/2014/main" id="{6987B6D3-A240-4E55-9F01-F769AF3DBEB8}"/>
              </a:ext>
            </a:extLst>
          </p:cNvPr>
          <p:cNvSpPr/>
          <p:nvPr/>
        </p:nvSpPr>
        <p:spPr bwMode="auto">
          <a:xfrm>
            <a:off x="796413" y="4538378"/>
            <a:ext cx="7508640" cy="72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pPr>
            <a:r>
              <a:rPr lang="zh-CN" altLang="zh-CN" dirty="0" smtClean="0"/>
              <a:t>多层模型还可以</a:t>
            </a:r>
            <a:r>
              <a:rPr lang="zh-CN" altLang="zh-CN" dirty="0"/>
              <a:t>用来做文献综述，即对众多的研究成果进行定量综合。</a:t>
            </a:r>
            <a:endParaRPr lang="en-US" altLang="zh-CN" dirty="0"/>
          </a:p>
        </p:txBody>
      </p:sp>
      <p:sp>
        <p:nvSpPr>
          <p:cNvPr id="16" name="îSľide">
            <a:extLst>
              <a:ext uri="{FF2B5EF4-FFF2-40B4-BE49-F238E27FC236}">
                <a16:creationId xmlns:a16="http://schemas.microsoft.com/office/drawing/2014/main" id="{6987B6D3-A240-4E55-9F01-F769AF3DBEB8}"/>
              </a:ext>
            </a:extLst>
          </p:cNvPr>
          <p:cNvSpPr/>
          <p:nvPr/>
        </p:nvSpPr>
        <p:spPr bwMode="auto">
          <a:xfrm>
            <a:off x="796413" y="3561407"/>
            <a:ext cx="8163885" cy="72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pPr>
            <a:r>
              <a:rPr lang="zh-CN" altLang="zh-CN" dirty="0" smtClean="0"/>
              <a:t>多层模型的第三种应用可以视为前面</a:t>
            </a:r>
            <a:r>
              <a:rPr lang="zh-CN" altLang="zh-CN" dirty="0"/>
              <a:t>两种</a:t>
            </a:r>
            <a:r>
              <a:rPr lang="zh-CN" altLang="zh-CN" dirty="0" smtClean="0"/>
              <a:t>应用的综合，</a:t>
            </a:r>
            <a:r>
              <a:rPr lang="zh-CN" altLang="zh-CN" dirty="0"/>
              <a:t>在教育研究中广为适用。</a:t>
            </a:r>
            <a:endParaRPr lang="en-US" altLang="zh-CN" dirty="0"/>
          </a:p>
        </p:txBody>
      </p:sp>
      <p:sp>
        <p:nvSpPr>
          <p:cNvPr id="17" name="îsliḋe">
            <a:extLst>
              <a:ext uri="{FF2B5EF4-FFF2-40B4-BE49-F238E27FC236}">
                <a16:creationId xmlns:a16="http://schemas.microsoft.com/office/drawing/2014/main" id="{6987B6D3-A240-4E55-9F01-F769AF3DBEB8}"/>
              </a:ext>
            </a:extLst>
          </p:cNvPr>
          <p:cNvSpPr/>
          <p:nvPr/>
        </p:nvSpPr>
        <p:spPr bwMode="auto">
          <a:xfrm>
            <a:off x="796413" y="5321276"/>
            <a:ext cx="7508640" cy="72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zh-CN" altLang="zh-CN" dirty="0" smtClean="0"/>
              <a:t>多层模型的另一种应用是利用</a:t>
            </a:r>
            <a:r>
              <a:rPr lang="zh-CN" altLang="zh-CN" dirty="0"/>
              <a:t>多层的数据来回答单层数据的问题，这种方法充分利用多层模型中较为高级的统计估计方法，来改善单层回归的估计和分析。</a:t>
            </a:r>
            <a:endParaRPr lang="en-US" altLang="zh-CN" dirty="0"/>
          </a:p>
        </p:txBody>
      </p:sp>
      <p:sp>
        <p:nvSpPr>
          <p:cNvPr id="30" name="iṥḷiḑè">
            <a:extLst>
              <a:ext uri="{FF2B5EF4-FFF2-40B4-BE49-F238E27FC236}">
                <a16:creationId xmlns:a16="http://schemas.microsoft.com/office/drawing/2014/main" id="{1914F080-4BA1-4D25-ABC5-F63D36A31475}"/>
              </a:ext>
            </a:extLst>
          </p:cNvPr>
          <p:cNvSpPr/>
          <p:nvPr/>
        </p:nvSpPr>
        <p:spPr>
          <a:xfrm>
            <a:off x="8515640" y="1646104"/>
            <a:ext cx="441015" cy="448302"/>
          </a:xfrm>
          <a:custGeom>
            <a:avLst/>
            <a:gdLst>
              <a:gd name="connsiteX0" fmla="*/ 24879 w 541917"/>
              <a:gd name="connsiteY0" fmla="*/ 387059 h 550871"/>
              <a:gd name="connsiteX1" fmla="*/ 518330 w 541917"/>
              <a:gd name="connsiteY1" fmla="*/ 387059 h 550871"/>
              <a:gd name="connsiteX2" fmla="*/ 536414 w 541917"/>
              <a:gd name="connsiteY2" fmla="*/ 396088 h 550871"/>
              <a:gd name="connsiteX3" fmla="*/ 541581 w 541917"/>
              <a:gd name="connsiteY3" fmla="*/ 415436 h 550871"/>
              <a:gd name="connsiteX4" fmla="*/ 522205 w 541917"/>
              <a:gd name="connsiteY4" fmla="*/ 550871 h 550871"/>
              <a:gd name="connsiteX5" fmla="*/ 19712 w 541917"/>
              <a:gd name="connsiteY5" fmla="*/ 550871 h 550871"/>
              <a:gd name="connsiteX6" fmla="*/ 336 w 541917"/>
              <a:gd name="connsiteY6" fmla="*/ 415436 h 550871"/>
              <a:gd name="connsiteX7" fmla="*/ 5503 w 541917"/>
              <a:gd name="connsiteY7" fmla="*/ 396088 h 550871"/>
              <a:gd name="connsiteX8" fmla="*/ 24879 w 541917"/>
              <a:gd name="connsiteY8" fmla="*/ 387059 h 550871"/>
              <a:gd name="connsiteX9" fmla="*/ 292206 w 541917"/>
              <a:gd name="connsiteY9" fmla="*/ 330316 h 550871"/>
              <a:gd name="connsiteX10" fmla="*/ 417595 w 541917"/>
              <a:gd name="connsiteY10" fmla="*/ 330316 h 550871"/>
              <a:gd name="connsiteX11" fmla="*/ 426644 w 541917"/>
              <a:gd name="connsiteY11" fmla="*/ 341907 h 550871"/>
              <a:gd name="connsiteX12" fmla="*/ 424058 w 541917"/>
              <a:gd name="connsiteY12" fmla="*/ 359937 h 550871"/>
              <a:gd name="connsiteX13" fmla="*/ 411132 w 541917"/>
              <a:gd name="connsiteY13" fmla="*/ 371528 h 550871"/>
              <a:gd name="connsiteX14" fmla="*/ 267645 w 541917"/>
              <a:gd name="connsiteY14" fmla="*/ 371528 h 550871"/>
              <a:gd name="connsiteX15" fmla="*/ 267645 w 541917"/>
              <a:gd name="connsiteY15" fmla="*/ 361225 h 550871"/>
              <a:gd name="connsiteX16" fmla="*/ 268938 w 541917"/>
              <a:gd name="connsiteY16" fmla="*/ 359937 h 550871"/>
              <a:gd name="connsiteX17" fmla="*/ 292206 w 541917"/>
              <a:gd name="connsiteY17" fmla="*/ 330316 h 550871"/>
              <a:gd name="connsiteX18" fmla="*/ 274065 w 541917"/>
              <a:gd name="connsiteY18" fmla="*/ 245200 h 550871"/>
              <a:gd name="connsiteX19" fmla="*/ 429145 w 541917"/>
              <a:gd name="connsiteY19" fmla="*/ 245200 h 550871"/>
              <a:gd name="connsiteX20" fmla="*/ 439484 w 541917"/>
              <a:gd name="connsiteY20" fmla="*/ 259348 h 550871"/>
              <a:gd name="connsiteX21" fmla="*/ 436899 w 541917"/>
              <a:gd name="connsiteY21" fmla="*/ 279927 h 550871"/>
              <a:gd name="connsiteX22" fmla="*/ 422684 w 541917"/>
              <a:gd name="connsiteY22" fmla="*/ 294074 h 550871"/>
              <a:gd name="connsiteX23" fmla="*/ 289573 w 541917"/>
              <a:gd name="connsiteY23" fmla="*/ 294074 h 550871"/>
              <a:gd name="connsiteX24" fmla="*/ 281819 w 541917"/>
              <a:gd name="connsiteY24" fmla="*/ 283785 h 550871"/>
              <a:gd name="connsiteX25" fmla="*/ 274065 w 541917"/>
              <a:gd name="connsiteY25" fmla="*/ 245200 h 550871"/>
              <a:gd name="connsiteX26" fmla="*/ 205692 w 541917"/>
              <a:gd name="connsiteY26" fmla="*/ 219313 h 550871"/>
              <a:gd name="connsiteX27" fmla="*/ 267629 w 541917"/>
              <a:gd name="connsiteY27" fmla="*/ 298025 h 550871"/>
              <a:gd name="connsiteX28" fmla="*/ 270210 w 541917"/>
              <a:gd name="connsiteY28" fmla="*/ 296735 h 550871"/>
              <a:gd name="connsiteX29" fmla="*/ 279242 w 541917"/>
              <a:gd name="connsiteY29" fmla="*/ 318671 h 550871"/>
              <a:gd name="connsiteX30" fmla="*/ 262468 w 541917"/>
              <a:gd name="connsiteY30" fmla="*/ 345768 h 550871"/>
              <a:gd name="connsiteX31" fmla="*/ 259887 w 541917"/>
              <a:gd name="connsiteY31" fmla="*/ 344478 h 550871"/>
              <a:gd name="connsiteX32" fmla="*/ 243112 w 541917"/>
              <a:gd name="connsiteY32" fmla="*/ 370285 h 550871"/>
              <a:gd name="connsiteX33" fmla="*/ 187627 w 541917"/>
              <a:gd name="connsiteY33" fmla="*/ 370285 h 550871"/>
              <a:gd name="connsiteX34" fmla="*/ 168272 w 541917"/>
              <a:gd name="connsiteY34" fmla="*/ 345768 h 550871"/>
              <a:gd name="connsiteX35" fmla="*/ 165691 w 541917"/>
              <a:gd name="connsiteY35" fmla="*/ 345768 h 550871"/>
              <a:gd name="connsiteX36" fmla="*/ 146336 w 541917"/>
              <a:gd name="connsiteY36" fmla="*/ 318671 h 550871"/>
              <a:gd name="connsiteX37" fmla="*/ 152787 w 541917"/>
              <a:gd name="connsiteY37" fmla="*/ 296735 h 550871"/>
              <a:gd name="connsiteX38" fmla="*/ 154078 w 541917"/>
              <a:gd name="connsiteY38" fmla="*/ 296735 h 550871"/>
              <a:gd name="connsiteX39" fmla="*/ 205692 w 541917"/>
              <a:gd name="connsiteY39" fmla="*/ 219313 h 550871"/>
              <a:gd name="connsiteX40" fmla="*/ 76563 w 541917"/>
              <a:gd name="connsiteY40" fmla="*/ 122600 h 550871"/>
              <a:gd name="connsiteX41" fmla="*/ 464111 w 541917"/>
              <a:gd name="connsiteY41" fmla="*/ 122600 h 550871"/>
              <a:gd name="connsiteX42" fmla="*/ 536453 w 541917"/>
              <a:gd name="connsiteY42" fmla="*/ 194836 h 550871"/>
              <a:gd name="connsiteX43" fmla="*/ 513200 w 541917"/>
              <a:gd name="connsiteY43" fmla="*/ 362527 h 550871"/>
              <a:gd name="connsiteX44" fmla="*/ 479613 w 541917"/>
              <a:gd name="connsiteY44" fmla="*/ 362527 h 550871"/>
              <a:gd name="connsiteX45" fmla="*/ 501574 w 541917"/>
              <a:gd name="connsiteY45" fmla="*/ 194836 h 550871"/>
              <a:gd name="connsiteX46" fmla="*/ 464111 w 541917"/>
              <a:gd name="connsiteY46" fmla="*/ 157428 h 550871"/>
              <a:gd name="connsiteX47" fmla="*/ 76563 w 541917"/>
              <a:gd name="connsiteY47" fmla="*/ 157428 h 550871"/>
              <a:gd name="connsiteX48" fmla="*/ 39100 w 541917"/>
              <a:gd name="connsiteY48" fmla="*/ 194836 h 550871"/>
              <a:gd name="connsiteX49" fmla="*/ 63645 w 541917"/>
              <a:gd name="connsiteY49" fmla="*/ 365107 h 550871"/>
              <a:gd name="connsiteX50" fmla="*/ 30057 w 541917"/>
              <a:gd name="connsiteY50" fmla="*/ 365107 h 550871"/>
              <a:gd name="connsiteX51" fmla="*/ 4221 w 541917"/>
              <a:gd name="connsiteY51" fmla="*/ 194836 h 550871"/>
              <a:gd name="connsiteX52" fmla="*/ 76563 w 541917"/>
              <a:gd name="connsiteY52" fmla="*/ 122600 h 550871"/>
              <a:gd name="connsiteX53" fmla="*/ 89318 w 541917"/>
              <a:gd name="connsiteY53" fmla="*/ 57986 h 550871"/>
              <a:gd name="connsiteX54" fmla="*/ 436859 w 541917"/>
              <a:gd name="connsiteY54" fmla="*/ 57986 h 550871"/>
              <a:gd name="connsiteX55" fmla="*/ 444611 w 541917"/>
              <a:gd name="connsiteY55" fmla="*/ 61864 h 550871"/>
              <a:gd name="connsiteX56" fmla="*/ 445903 w 541917"/>
              <a:gd name="connsiteY56" fmla="*/ 69619 h 550871"/>
              <a:gd name="connsiteX57" fmla="*/ 440735 w 541917"/>
              <a:gd name="connsiteY57" fmla="*/ 95470 h 550871"/>
              <a:gd name="connsiteX58" fmla="*/ 86734 w 541917"/>
              <a:gd name="connsiteY58" fmla="*/ 95470 h 550871"/>
              <a:gd name="connsiteX59" fmla="*/ 80274 w 541917"/>
              <a:gd name="connsiteY59" fmla="*/ 69619 h 550871"/>
              <a:gd name="connsiteX60" fmla="*/ 81566 w 541917"/>
              <a:gd name="connsiteY60" fmla="*/ 61864 h 550871"/>
              <a:gd name="connsiteX61" fmla="*/ 89318 w 541917"/>
              <a:gd name="connsiteY61" fmla="*/ 57986 h 550871"/>
              <a:gd name="connsiteX62" fmla="*/ 125555 w 541917"/>
              <a:gd name="connsiteY62" fmla="*/ 0 h 550871"/>
              <a:gd name="connsiteX63" fmla="*/ 401914 w 541917"/>
              <a:gd name="connsiteY63" fmla="*/ 0 h 550871"/>
              <a:gd name="connsiteX64" fmla="*/ 408371 w 541917"/>
              <a:gd name="connsiteY64" fmla="*/ 3878 h 550871"/>
              <a:gd name="connsiteX65" fmla="*/ 409663 w 541917"/>
              <a:gd name="connsiteY65" fmla="*/ 10341 h 550871"/>
              <a:gd name="connsiteX66" fmla="*/ 405789 w 541917"/>
              <a:gd name="connsiteY66" fmla="*/ 37484 h 550871"/>
              <a:gd name="connsiteX67" fmla="*/ 121681 w 541917"/>
              <a:gd name="connsiteY67" fmla="*/ 37484 h 550871"/>
              <a:gd name="connsiteX68" fmla="*/ 116516 w 541917"/>
              <a:gd name="connsiteY68" fmla="*/ 10341 h 550871"/>
              <a:gd name="connsiteX69" fmla="*/ 117807 w 541917"/>
              <a:gd name="connsiteY69" fmla="*/ 3878 h 550871"/>
              <a:gd name="connsiteX70" fmla="*/ 125555 w 541917"/>
              <a:gd name="connsiteY70" fmla="*/ 0 h 55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41917" h="550871">
                <a:moveTo>
                  <a:pt x="24879" y="387059"/>
                </a:moveTo>
                <a:lnTo>
                  <a:pt x="518330" y="387059"/>
                </a:lnTo>
                <a:cubicBezTo>
                  <a:pt x="524789" y="387059"/>
                  <a:pt x="531247" y="390929"/>
                  <a:pt x="536414" y="396088"/>
                </a:cubicBezTo>
                <a:cubicBezTo>
                  <a:pt x="540290" y="401248"/>
                  <a:pt x="542873" y="407697"/>
                  <a:pt x="541581" y="415436"/>
                </a:cubicBezTo>
                <a:lnTo>
                  <a:pt x="522205" y="550871"/>
                </a:lnTo>
                <a:lnTo>
                  <a:pt x="19712" y="550871"/>
                </a:lnTo>
                <a:lnTo>
                  <a:pt x="336" y="415436"/>
                </a:lnTo>
                <a:cubicBezTo>
                  <a:pt x="-956" y="407697"/>
                  <a:pt x="1627" y="401248"/>
                  <a:pt x="5503" y="396088"/>
                </a:cubicBezTo>
                <a:cubicBezTo>
                  <a:pt x="10670" y="390929"/>
                  <a:pt x="17128" y="387059"/>
                  <a:pt x="24879" y="387059"/>
                </a:cubicBezTo>
                <a:close/>
                <a:moveTo>
                  <a:pt x="292206" y="330316"/>
                </a:moveTo>
                <a:lnTo>
                  <a:pt x="417595" y="330316"/>
                </a:lnTo>
                <a:cubicBezTo>
                  <a:pt x="424058" y="330316"/>
                  <a:pt x="427936" y="335468"/>
                  <a:pt x="426644" y="341907"/>
                </a:cubicBezTo>
                <a:lnTo>
                  <a:pt x="424058" y="359937"/>
                </a:lnTo>
                <a:cubicBezTo>
                  <a:pt x="422766" y="366377"/>
                  <a:pt x="417595" y="371528"/>
                  <a:pt x="411132" y="371528"/>
                </a:cubicBezTo>
                <a:lnTo>
                  <a:pt x="267645" y="371528"/>
                </a:lnTo>
                <a:lnTo>
                  <a:pt x="267645" y="361225"/>
                </a:lnTo>
                <a:cubicBezTo>
                  <a:pt x="267645" y="359937"/>
                  <a:pt x="268938" y="359937"/>
                  <a:pt x="268938" y="359937"/>
                </a:cubicBezTo>
                <a:cubicBezTo>
                  <a:pt x="279279" y="356074"/>
                  <a:pt x="288328" y="343195"/>
                  <a:pt x="292206" y="330316"/>
                </a:cubicBezTo>
                <a:close/>
                <a:moveTo>
                  <a:pt x="274065" y="245200"/>
                </a:moveTo>
                <a:lnTo>
                  <a:pt x="429145" y="245200"/>
                </a:lnTo>
                <a:cubicBezTo>
                  <a:pt x="436899" y="245200"/>
                  <a:pt x="440776" y="251631"/>
                  <a:pt x="439484" y="259348"/>
                </a:cubicBezTo>
                <a:lnTo>
                  <a:pt x="436899" y="279927"/>
                </a:lnTo>
                <a:cubicBezTo>
                  <a:pt x="435607" y="287643"/>
                  <a:pt x="429145" y="292788"/>
                  <a:pt x="422684" y="294074"/>
                </a:cubicBezTo>
                <a:lnTo>
                  <a:pt x="289573" y="294074"/>
                </a:lnTo>
                <a:cubicBezTo>
                  <a:pt x="286989" y="288930"/>
                  <a:pt x="285696" y="286357"/>
                  <a:pt x="281819" y="283785"/>
                </a:cubicBezTo>
                <a:cubicBezTo>
                  <a:pt x="280527" y="268351"/>
                  <a:pt x="277942" y="255490"/>
                  <a:pt x="274065" y="245200"/>
                </a:cubicBezTo>
                <a:close/>
                <a:moveTo>
                  <a:pt x="205692" y="219313"/>
                </a:moveTo>
                <a:cubicBezTo>
                  <a:pt x="257306" y="219313"/>
                  <a:pt x="266339" y="264476"/>
                  <a:pt x="267629" y="298025"/>
                </a:cubicBezTo>
                <a:cubicBezTo>
                  <a:pt x="267629" y="296735"/>
                  <a:pt x="268919" y="296735"/>
                  <a:pt x="270210" y="296735"/>
                </a:cubicBezTo>
                <a:cubicBezTo>
                  <a:pt x="277952" y="296735"/>
                  <a:pt x="279242" y="307058"/>
                  <a:pt x="279242" y="318671"/>
                </a:cubicBezTo>
                <a:cubicBezTo>
                  <a:pt x="277952" y="330284"/>
                  <a:pt x="270210" y="345768"/>
                  <a:pt x="262468" y="345768"/>
                </a:cubicBezTo>
                <a:cubicBezTo>
                  <a:pt x="261177" y="345768"/>
                  <a:pt x="259887" y="345768"/>
                  <a:pt x="259887" y="344478"/>
                </a:cubicBezTo>
                <a:cubicBezTo>
                  <a:pt x="254725" y="354801"/>
                  <a:pt x="249564" y="363833"/>
                  <a:pt x="243112" y="370285"/>
                </a:cubicBezTo>
                <a:lnTo>
                  <a:pt x="187627" y="370285"/>
                </a:lnTo>
                <a:cubicBezTo>
                  <a:pt x="179885" y="363833"/>
                  <a:pt x="173433" y="354801"/>
                  <a:pt x="168272" y="345768"/>
                </a:cubicBezTo>
                <a:cubicBezTo>
                  <a:pt x="166981" y="345768"/>
                  <a:pt x="166981" y="345768"/>
                  <a:pt x="165691" y="345768"/>
                </a:cubicBezTo>
                <a:cubicBezTo>
                  <a:pt x="157949" y="345768"/>
                  <a:pt x="147626" y="330284"/>
                  <a:pt x="146336" y="318671"/>
                </a:cubicBezTo>
                <a:cubicBezTo>
                  <a:pt x="145045" y="307058"/>
                  <a:pt x="145045" y="296735"/>
                  <a:pt x="152787" y="296735"/>
                </a:cubicBezTo>
                <a:cubicBezTo>
                  <a:pt x="152787" y="296735"/>
                  <a:pt x="154078" y="296735"/>
                  <a:pt x="154078" y="296735"/>
                </a:cubicBezTo>
                <a:cubicBezTo>
                  <a:pt x="151497" y="263185"/>
                  <a:pt x="157949" y="219313"/>
                  <a:pt x="205692" y="219313"/>
                </a:cubicBezTo>
                <a:close/>
                <a:moveTo>
                  <a:pt x="76563" y="122600"/>
                </a:moveTo>
                <a:lnTo>
                  <a:pt x="464111" y="122600"/>
                </a:lnTo>
                <a:cubicBezTo>
                  <a:pt x="504158" y="122600"/>
                  <a:pt x="536453" y="154849"/>
                  <a:pt x="536453" y="194836"/>
                </a:cubicBezTo>
                <a:lnTo>
                  <a:pt x="513200" y="362527"/>
                </a:lnTo>
                <a:lnTo>
                  <a:pt x="479613" y="362527"/>
                </a:lnTo>
                <a:lnTo>
                  <a:pt x="501574" y="194836"/>
                </a:lnTo>
                <a:cubicBezTo>
                  <a:pt x="501574" y="174197"/>
                  <a:pt x="484780" y="157428"/>
                  <a:pt x="464111" y="157428"/>
                </a:cubicBezTo>
                <a:lnTo>
                  <a:pt x="76563" y="157428"/>
                </a:lnTo>
                <a:cubicBezTo>
                  <a:pt x="55894" y="157428"/>
                  <a:pt x="39100" y="174197"/>
                  <a:pt x="39100" y="194836"/>
                </a:cubicBezTo>
                <a:lnTo>
                  <a:pt x="63645" y="365107"/>
                </a:lnTo>
                <a:lnTo>
                  <a:pt x="30057" y="365107"/>
                </a:lnTo>
                <a:lnTo>
                  <a:pt x="4221" y="194836"/>
                </a:lnTo>
                <a:cubicBezTo>
                  <a:pt x="4221" y="154849"/>
                  <a:pt x="36516" y="122600"/>
                  <a:pt x="76563" y="122600"/>
                </a:cubicBezTo>
                <a:close/>
                <a:moveTo>
                  <a:pt x="89318" y="57986"/>
                </a:moveTo>
                <a:lnTo>
                  <a:pt x="436859" y="57986"/>
                </a:lnTo>
                <a:cubicBezTo>
                  <a:pt x="440735" y="57986"/>
                  <a:pt x="443319" y="59279"/>
                  <a:pt x="444611" y="61864"/>
                </a:cubicBezTo>
                <a:cubicBezTo>
                  <a:pt x="445903" y="64449"/>
                  <a:pt x="447195" y="67034"/>
                  <a:pt x="445903" y="69619"/>
                </a:cubicBezTo>
                <a:lnTo>
                  <a:pt x="440735" y="95470"/>
                </a:lnTo>
                <a:lnTo>
                  <a:pt x="86734" y="95470"/>
                </a:lnTo>
                <a:lnTo>
                  <a:pt x="80274" y="69619"/>
                </a:lnTo>
                <a:cubicBezTo>
                  <a:pt x="78982" y="67034"/>
                  <a:pt x="80274" y="64449"/>
                  <a:pt x="81566" y="61864"/>
                </a:cubicBezTo>
                <a:cubicBezTo>
                  <a:pt x="84150" y="59279"/>
                  <a:pt x="86734" y="57986"/>
                  <a:pt x="89318" y="57986"/>
                </a:cubicBezTo>
                <a:close/>
                <a:moveTo>
                  <a:pt x="125555" y="0"/>
                </a:moveTo>
                <a:lnTo>
                  <a:pt x="401914" y="0"/>
                </a:lnTo>
                <a:cubicBezTo>
                  <a:pt x="404497" y="0"/>
                  <a:pt x="407080" y="1293"/>
                  <a:pt x="408371" y="3878"/>
                </a:cubicBezTo>
                <a:cubicBezTo>
                  <a:pt x="409663" y="5170"/>
                  <a:pt x="410954" y="7756"/>
                  <a:pt x="409663" y="10341"/>
                </a:cubicBezTo>
                <a:lnTo>
                  <a:pt x="405789" y="37484"/>
                </a:lnTo>
                <a:lnTo>
                  <a:pt x="121681" y="37484"/>
                </a:lnTo>
                <a:lnTo>
                  <a:pt x="116516" y="10341"/>
                </a:lnTo>
                <a:cubicBezTo>
                  <a:pt x="115224" y="7756"/>
                  <a:pt x="116516" y="5170"/>
                  <a:pt x="117807" y="3878"/>
                </a:cubicBezTo>
                <a:cubicBezTo>
                  <a:pt x="120390" y="1293"/>
                  <a:pt x="122973" y="0"/>
                  <a:pt x="125555" y="0"/>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977900">
              <a:lnSpc>
                <a:spcPct val="90000"/>
              </a:lnSpc>
              <a:spcBef>
                <a:spcPct val="0"/>
              </a:spcBef>
              <a:spcAft>
                <a:spcPct val="35000"/>
              </a:spcAft>
            </a:pPr>
            <a:endParaRPr lang="en-US" sz="2200" kern="1200"/>
          </a:p>
        </p:txBody>
      </p:sp>
      <p:sp>
        <p:nvSpPr>
          <p:cNvPr id="19" name="işḷîďe">
            <a:extLst>
              <a:ext uri="{FF2B5EF4-FFF2-40B4-BE49-F238E27FC236}">
                <a16:creationId xmlns:a16="http://schemas.microsoft.com/office/drawing/2014/main" id="{5DB4FBF6-1A32-4CB2-BBA2-04831712163A}"/>
              </a:ext>
            </a:extLst>
          </p:cNvPr>
          <p:cNvSpPr/>
          <p:nvPr/>
        </p:nvSpPr>
        <p:spPr>
          <a:xfrm>
            <a:off x="8513793" y="5576133"/>
            <a:ext cx="446506" cy="404016"/>
          </a:xfrm>
          <a:custGeom>
            <a:avLst/>
            <a:gdLst>
              <a:gd name="connsiteX0" fmla="*/ 407586 w 606580"/>
              <a:gd name="connsiteY0" fmla="*/ 252695 h 548858"/>
              <a:gd name="connsiteX1" fmla="*/ 502285 w 606580"/>
              <a:gd name="connsiteY1" fmla="*/ 252695 h 548858"/>
              <a:gd name="connsiteX2" fmla="*/ 502285 w 606580"/>
              <a:gd name="connsiteY2" fmla="*/ 346759 h 548858"/>
              <a:gd name="connsiteX3" fmla="*/ 407586 w 606580"/>
              <a:gd name="connsiteY3" fmla="*/ 346759 h 548858"/>
              <a:gd name="connsiteX4" fmla="*/ 104296 w 606580"/>
              <a:gd name="connsiteY4" fmla="*/ 205698 h 548858"/>
              <a:gd name="connsiteX5" fmla="*/ 199065 w 606580"/>
              <a:gd name="connsiteY5" fmla="*/ 205698 h 548858"/>
              <a:gd name="connsiteX6" fmla="*/ 199065 w 606580"/>
              <a:gd name="connsiteY6" fmla="*/ 346758 h 548858"/>
              <a:gd name="connsiteX7" fmla="*/ 104296 w 606580"/>
              <a:gd name="connsiteY7" fmla="*/ 346758 h 548858"/>
              <a:gd name="connsiteX8" fmla="*/ 255870 w 606580"/>
              <a:gd name="connsiteY8" fmla="*/ 96040 h 548858"/>
              <a:gd name="connsiteX9" fmla="*/ 350710 w 606580"/>
              <a:gd name="connsiteY9" fmla="*/ 96040 h 548858"/>
              <a:gd name="connsiteX10" fmla="*/ 350710 w 606580"/>
              <a:gd name="connsiteY10" fmla="*/ 346759 h 548858"/>
              <a:gd name="connsiteX11" fmla="*/ 255870 w 606580"/>
              <a:gd name="connsiteY11" fmla="*/ 346759 h 548858"/>
              <a:gd name="connsiteX12" fmla="*/ 37882 w 606580"/>
              <a:gd name="connsiteY12" fmla="*/ 37913 h 548858"/>
              <a:gd name="connsiteX13" fmla="*/ 37882 w 606580"/>
              <a:gd name="connsiteY13" fmla="*/ 405363 h 548858"/>
              <a:gd name="connsiteX14" fmla="*/ 568698 w 606580"/>
              <a:gd name="connsiteY14" fmla="*/ 405363 h 548858"/>
              <a:gd name="connsiteX15" fmla="*/ 568698 w 606580"/>
              <a:gd name="connsiteY15" fmla="*/ 37913 h 548858"/>
              <a:gd name="connsiteX16" fmla="*/ 18941 w 606580"/>
              <a:gd name="connsiteY16" fmla="*/ 0 h 548858"/>
              <a:gd name="connsiteX17" fmla="*/ 587639 w 606580"/>
              <a:gd name="connsiteY17" fmla="*/ 0 h 548858"/>
              <a:gd name="connsiteX18" fmla="*/ 606580 w 606580"/>
              <a:gd name="connsiteY18" fmla="*/ 18910 h 548858"/>
              <a:gd name="connsiteX19" fmla="*/ 606580 w 606580"/>
              <a:gd name="connsiteY19" fmla="*/ 424274 h 548858"/>
              <a:gd name="connsiteX20" fmla="*/ 587639 w 606580"/>
              <a:gd name="connsiteY20" fmla="*/ 443184 h 548858"/>
              <a:gd name="connsiteX21" fmla="*/ 322278 w 606580"/>
              <a:gd name="connsiteY21" fmla="*/ 443184 h 548858"/>
              <a:gd name="connsiteX22" fmla="*/ 322278 w 606580"/>
              <a:gd name="connsiteY22" fmla="*/ 511038 h 548858"/>
              <a:gd name="connsiteX23" fmla="*/ 450223 w 606580"/>
              <a:gd name="connsiteY23" fmla="*/ 511038 h 548858"/>
              <a:gd name="connsiteX24" fmla="*/ 450223 w 606580"/>
              <a:gd name="connsiteY24" fmla="*/ 548858 h 548858"/>
              <a:gd name="connsiteX25" fmla="*/ 156357 w 606580"/>
              <a:gd name="connsiteY25" fmla="*/ 548858 h 548858"/>
              <a:gd name="connsiteX26" fmla="*/ 156357 w 606580"/>
              <a:gd name="connsiteY26" fmla="*/ 511038 h 548858"/>
              <a:gd name="connsiteX27" fmla="*/ 284302 w 606580"/>
              <a:gd name="connsiteY27" fmla="*/ 511038 h 548858"/>
              <a:gd name="connsiteX28" fmla="*/ 284302 w 606580"/>
              <a:gd name="connsiteY28" fmla="*/ 443184 h 548858"/>
              <a:gd name="connsiteX29" fmla="*/ 18941 w 606580"/>
              <a:gd name="connsiteY29" fmla="*/ 443184 h 548858"/>
              <a:gd name="connsiteX30" fmla="*/ 0 w 606580"/>
              <a:gd name="connsiteY30" fmla="*/ 424274 h 548858"/>
              <a:gd name="connsiteX31" fmla="*/ 0 w 606580"/>
              <a:gd name="connsiteY31" fmla="*/ 18910 h 548858"/>
              <a:gd name="connsiteX32" fmla="*/ 18941 w 606580"/>
              <a:gd name="connsiteY32" fmla="*/ 0 h 54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6580" h="548858">
                <a:moveTo>
                  <a:pt x="407586" y="252695"/>
                </a:moveTo>
                <a:lnTo>
                  <a:pt x="502285" y="252695"/>
                </a:lnTo>
                <a:lnTo>
                  <a:pt x="502285" y="346759"/>
                </a:lnTo>
                <a:lnTo>
                  <a:pt x="407586" y="346759"/>
                </a:lnTo>
                <a:close/>
                <a:moveTo>
                  <a:pt x="104296" y="205698"/>
                </a:moveTo>
                <a:lnTo>
                  <a:pt x="199065" y="205698"/>
                </a:lnTo>
                <a:lnTo>
                  <a:pt x="199065" y="346758"/>
                </a:lnTo>
                <a:lnTo>
                  <a:pt x="104296" y="346758"/>
                </a:lnTo>
                <a:close/>
                <a:moveTo>
                  <a:pt x="255870" y="96040"/>
                </a:moveTo>
                <a:lnTo>
                  <a:pt x="350710" y="96040"/>
                </a:lnTo>
                <a:lnTo>
                  <a:pt x="350710" y="346759"/>
                </a:lnTo>
                <a:lnTo>
                  <a:pt x="255870" y="346759"/>
                </a:lnTo>
                <a:close/>
                <a:moveTo>
                  <a:pt x="37882" y="37913"/>
                </a:moveTo>
                <a:lnTo>
                  <a:pt x="37882" y="405363"/>
                </a:lnTo>
                <a:lnTo>
                  <a:pt x="568698" y="405363"/>
                </a:lnTo>
                <a:lnTo>
                  <a:pt x="568698" y="37913"/>
                </a:lnTo>
                <a:close/>
                <a:moveTo>
                  <a:pt x="18941" y="0"/>
                </a:moveTo>
                <a:lnTo>
                  <a:pt x="587639" y="0"/>
                </a:lnTo>
                <a:cubicBezTo>
                  <a:pt x="598038" y="0"/>
                  <a:pt x="606580" y="8528"/>
                  <a:pt x="606580" y="18910"/>
                </a:cubicBezTo>
                <a:lnTo>
                  <a:pt x="606580" y="424274"/>
                </a:lnTo>
                <a:cubicBezTo>
                  <a:pt x="606580" y="434656"/>
                  <a:pt x="598038" y="443184"/>
                  <a:pt x="587639" y="443184"/>
                </a:cubicBezTo>
                <a:lnTo>
                  <a:pt x="322278" y="443184"/>
                </a:lnTo>
                <a:lnTo>
                  <a:pt x="322278" y="511038"/>
                </a:lnTo>
                <a:lnTo>
                  <a:pt x="450223" y="511038"/>
                </a:lnTo>
                <a:lnTo>
                  <a:pt x="450223" y="548858"/>
                </a:lnTo>
                <a:lnTo>
                  <a:pt x="156357" y="548858"/>
                </a:lnTo>
                <a:lnTo>
                  <a:pt x="156357" y="511038"/>
                </a:lnTo>
                <a:lnTo>
                  <a:pt x="284302" y="511038"/>
                </a:lnTo>
                <a:lnTo>
                  <a:pt x="284302" y="443184"/>
                </a:lnTo>
                <a:lnTo>
                  <a:pt x="18941" y="443184"/>
                </a:lnTo>
                <a:cubicBezTo>
                  <a:pt x="8542" y="443184"/>
                  <a:pt x="0" y="434656"/>
                  <a:pt x="0" y="424274"/>
                </a:cubicBezTo>
                <a:lnTo>
                  <a:pt x="0" y="18910"/>
                </a:lnTo>
                <a:cubicBezTo>
                  <a:pt x="0" y="8528"/>
                  <a:pt x="8542" y="0"/>
                  <a:pt x="18941" y="0"/>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90000"/>
              </a:lnSpc>
              <a:spcBef>
                <a:spcPct val="0"/>
              </a:spcBef>
              <a:spcAft>
                <a:spcPct val="35000"/>
              </a:spcAft>
            </a:pPr>
            <a:endParaRPr lang="en-US" sz="2200" kern="1200"/>
          </a:p>
        </p:txBody>
      </p:sp>
      <p:sp>
        <p:nvSpPr>
          <p:cNvPr id="20" name="í$ľîḍé">
            <a:extLst>
              <a:ext uri="{FF2B5EF4-FFF2-40B4-BE49-F238E27FC236}">
                <a16:creationId xmlns:a16="http://schemas.microsoft.com/office/drawing/2014/main" id="{6AB76EF1-B3E5-4CA0-B01E-C662A1B17243}"/>
              </a:ext>
            </a:extLst>
          </p:cNvPr>
          <p:cNvSpPr/>
          <p:nvPr/>
        </p:nvSpPr>
        <p:spPr>
          <a:xfrm>
            <a:off x="9196516" y="2619916"/>
            <a:ext cx="435404" cy="428414"/>
          </a:xfrm>
          <a:custGeom>
            <a:avLst/>
            <a:gdLst>
              <a:gd name="connsiteX0" fmla="*/ 396980 w 599394"/>
              <a:gd name="connsiteY0" fmla="*/ 411566 h 589770"/>
              <a:gd name="connsiteX1" fmla="*/ 485009 w 599394"/>
              <a:gd name="connsiteY1" fmla="*/ 411566 h 589770"/>
              <a:gd name="connsiteX2" fmla="*/ 485009 w 599394"/>
              <a:gd name="connsiteY2" fmla="*/ 499521 h 589770"/>
              <a:gd name="connsiteX3" fmla="*/ 396980 w 599394"/>
              <a:gd name="connsiteY3" fmla="*/ 499521 h 589770"/>
              <a:gd name="connsiteX4" fmla="*/ 255424 w 599394"/>
              <a:gd name="connsiteY4" fmla="*/ 411566 h 589770"/>
              <a:gd name="connsiteX5" fmla="*/ 343453 w 599394"/>
              <a:gd name="connsiteY5" fmla="*/ 411566 h 589770"/>
              <a:gd name="connsiteX6" fmla="*/ 343453 w 599394"/>
              <a:gd name="connsiteY6" fmla="*/ 499521 h 589770"/>
              <a:gd name="connsiteX7" fmla="*/ 255424 w 599394"/>
              <a:gd name="connsiteY7" fmla="*/ 499521 h 589770"/>
              <a:gd name="connsiteX8" fmla="*/ 114311 w 599394"/>
              <a:gd name="connsiteY8" fmla="*/ 411566 h 589770"/>
              <a:gd name="connsiteX9" fmla="*/ 202414 w 599394"/>
              <a:gd name="connsiteY9" fmla="*/ 411566 h 589770"/>
              <a:gd name="connsiteX10" fmla="*/ 202414 w 599394"/>
              <a:gd name="connsiteY10" fmla="*/ 499521 h 589770"/>
              <a:gd name="connsiteX11" fmla="*/ 114311 w 599394"/>
              <a:gd name="connsiteY11" fmla="*/ 499521 h 589770"/>
              <a:gd name="connsiteX12" fmla="*/ 396980 w 599394"/>
              <a:gd name="connsiteY12" fmla="*/ 289110 h 589770"/>
              <a:gd name="connsiteX13" fmla="*/ 485009 w 599394"/>
              <a:gd name="connsiteY13" fmla="*/ 289110 h 589770"/>
              <a:gd name="connsiteX14" fmla="*/ 485009 w 599394"/>
              <a:gd name="connsiteY14" fmla="*/ 377065 h 589770"/>
              <a:gd name="connsiteX15" fmla="*/ 396980 w 599394"/>
              <a:gd name="connsiteY15" fmla="*/ 377065 h 589770"/>
              <a:gd name="connsiteX16" fmla="*/ 255424 w 599394"/>
              <a:gd name="connsiteY16" fmla="*/ 289110 h 589770"/>
              <a:gd name="connsiteX17" fmla="*/ 343453 w 599394"/>
              <a:gd name="connsiteY17" fmla="*/ 289110 h 589770"/>
              <a:gd name="connsiteX18" fmla="*/ 343453 w 599394"/>
              <a:gd name="connsiteY18" fmla="*/ 377065 h 589770"/>
              <a:gd name="connsiteX19" fmla="*/ 255424 w 599394"/>
              <a:gd name="connsiteY19" fmla="*/ 377065 h 589770"/>
              <a:gd name="connsiteX20" fmla="*/ 114311 w 599394"/>
              <a:gd name="connsiteY20" fmla="*/ 289110 h 589770"/>
              <a:gd name="connsiteX21" fmla="*/ 202414 w 599394"/>
              <a:gd name="connsiteY21" fmla="*/ 289110 h 589770"/>
              <a:gd name="connsiteX22" fmla="*/ 202414 w 599394"/>
              <a:gd name="connsiteY22" fmla="*/ 377065 h 589770"/>
              <a:gd name="connsiteX23" fmla="*/ 114311 w 599394"/>
              <a:gd name="connsiteY23" fmla="*/ 377065 h 589770"/>
              <a:gd name="connsiteX24" fmla="*/ 73311 w 599394"/>
              <a:gd name="connsiteY24" fmla="*/ 262427 h 589770"/>
              <a:gd name="connsiteX25" fmla="*/ 64089 w 599394"/>
              <a:gd name="connsiteY25" fmla="*/ 271635 h 589770"/>
              <a:gd name="connsiteX26" fmla="*/ 64089 w 599394"/>
              <a:gd name="connsiteY26" fmla="*/ 517027 h 589770"/>
              <a:gd name="connsiteX27" fmla="*/ 73311 w 599394"/>
              <a:gd name="connsiteY27" fmla="*/ 526235 h 589770"/>
              <a:gd name="connsiteX28" fmla="*/ 526083 w 599394"/>
              <a:gd name="connsiteY28" fmla="*/ 526235 h 589770"/>
              <a:gd name="connsiteX29" fmla="*/ 535305 w 599394"/>
              <a:gd name="connsiteY29" fmla="*/ 517027 h 589770"/>
              <a:gd name="connsiteX30" fmla="*/ 535305 w 599394"/>
              <a:gd name="connsiteY30" fmla="*/ 271635 h 589770"/>
              <a:gd name="connsiteX31" fmla="*/ 526083 w 599394"/>
              <a:gd name="connsiteY31" fmla="*/ 262427 h 589770"/>
              <a:gd name="connsiteX32" fmla="*/ 437558 w 599394"/>
              <a:gd name="connsiteY32" fmla="*/ 35911 h 589770"/>
              <a:gd name="connsiteX33" fmla="*/ 428336 w 599394"/>
              <a:gd name="connsiteY33" fmla="*/ 45119 h 589770"/>
              <a:gd name="connsiteX34" fmla="*/ 428336 w 599394"/>
              <a:gd name="connsiteY34" fmla="*/ 169887 h 589770"/>
              <a:gd name="connsiteX35" fmla="*/ 437558 w 599394"/>
              <a:gd name="connsiteY35" fmla="*/ 179095 h 589770"/>
              <a:gd name="connsiteX36" fmla="*/ 473982 w 599394"/>
              <a:gd name="connsiteY36" fmla="*/ 179095 h 589770"/>
              <a:gd name="connsiteX37" fmla="*/ 483204 w 599394"/>
              <a:gd name="connsiteY37" fmla="*/ 169887 h 589770"/>
              <a:gd name="connsiteX38" fmla="*/ 483204 w 599394"/>
              <a:gd name="connsiteY38" fmla="*/ 45119 h 589770"/>
              <a:gd name="connsiteX39" fmla="*/ 473982 w 599394"/>
              <a:gd name="connsiteY39" fmla="*/ 35911 h 589770"/>
              <a:gd name="connsiteX40" fmla="*/ 125412 w 599394"/>
              <a:gd name="connsiteY40" fmla="*/ 35911 h 589770"/>
              <a:gd name="connsiteX41" fmla="*/ 116190 w 599394"/>
              <a:gd name="connsiteY41" fmla="*/ 45119 h 589770"/>
              <a:gd name="connsiteX42" fmla="*/ 116190 w 599394"/>
              <a:gd name="connsiteY42" fmla="*/ 169887 h 589770"/>
              <a:gd name="connsiteX43" fmla="*/ 125412 w 599394"/>
              <a:gd name="connsiteY43" fmla="*/ 179095 h 589770"/>
              <a:gd name="connsiteX44" fmla="*/ 161836 w 599394"/>
              <a:gd name="connsiteY44" fmla="*/ 179095 h 589770"/>
              <a:gd name="connsiteX45" fmla="*/ 171058 w 599394"/>
              <a:gd name="connsiteY45" fmla="*/ 169887 h 589770"/>
              <a:gd name="connsiteX46" fmla="*/ 171058 w 599394"/>
              <a:gd name="connsiteY46" fmla="*/ 45119 h 589770"/>
              <a:gd name="connsiteX47" fmla="*/ 161836 w 599394"/>
              <a:gd name="connsiteY47" fmla="*/ 35911 h 589770"/>
              <a:gd name="connsiteX48" fmla="*/ 92676 w 599394"/>
              <a:gd name="connsiteY48" fmla="*/ 0 h 589770"/>
              <a:gd name="connsiteX49" fmla="*/ 194573 w 599394"/>
              <a:gd name="connsiteY49" fmla="*/ 0 h 589770"/>
              <a:gd name="connsiteX50" fmla="*/ 207021 w 599394"/>
              <a:gd name="connsiteY50" fmla="*/ 12431 h 589770"/>
              <a:gd name="connsiteX51" fmla="*/ 207021 w 599394"/>
              <a:gd name="connsiteY51" fmla="*/ 84713 h 589770"/>
              <a:gd name="connsiteX52" fmla="*/ 392373 w 599394"/>
              <a:gd name="connsiteY52" fmla="*/ 84713 h 589770"/>
              <a:gd name="connsiteX53" fmla="*/ 392373 w 599394"/>
              <a:gd name="connsiteY53" fmla="*/ 12431 h 589770"/>
              <a:gd name="connsiteX54" fmla="*/ 404360 w 599394"/>
              <a:gd name="connsiteY54" fmla="*/ 0 h 589770"/>
              <a:gd name="connsiteX55" fmla="*/ 506718 w 599394"/>
              <a:gd name="connsiteY55" fmla="*/ 0 h 589770"/>
              <a:gd name="connsiteX56" fmla="*/ 519167 w 599394"/>
              <a:gd name="connsiteY56" fmla="*/ 12431 h 589770"/>
              <a:gd name="connsiteX57" fmla="*/ 519167 w 599394"/>
              <a:gd name="connsiteY57" fmla="*/ 84713 h 589770"/>
              <a:gd name="connsiteX58" fmla="*/ 586945 w 599394"/>
              <a:gd name="connsiteY58" fmla="*/ 84713 h 589770"/>
              <a:gd name="connsiteX59" fmla="*/ 599394 w 599394"/>
              <a:gd name="connsiteY59" fmla="*/ 97144 h 589770"/>
              <a:gd name="connsiteX60" fmla="*/ 599394 w 599394"/>
              <a:gd name="connsiteY60" fmla="*/ 577800 h 589770"/>
              <a:gd name="connsiteX61" fmla="*/ 586945 w 599394"/>
              <a:gd name="connsiteY61" fmla="*/ 589770 h 589770"/>
              <a:gd name="connsiteX62" fmla="*/ 12449 w 599394"/>
              <a:gd name="connsiteY62" fmla="*/ 589770 h 589770"/>
              <a:gd name="connsiteX63" fmla="*/ 0 w 599394"/>
              <a:gd name="connsiteY63" fmla="*/ 577800 h 589770"/>
              <a:gd name="connsiteX64" fmla="*/ 0 w 599394"/>
              <a:gd name="connsiteY64" fmla="*/ 97144 h 589770"/>
              <a:gd name="connsiteX65" fmla="*/ 12449 w 599394"/>
              <a:gd name="connsiteY65" fmla="*/ 84713 h 589770"/>
              <a:gd name="connsiteX66" fmla="*/ 80227 w 599394"/>
              <a:gd name="connsiteY66" fmla="*/ 84713 h 589770"/>
              <a:gd name="connsiteX67" fmla="*/ 80227 w 599394"/>
              <a:gd name="connsiteY67" fmla="*/ 12431 h 589770"/>
              <a:gd name="connsiteX68" fmla="*/ 92676 w 599394"/>
              <a:gd name="connsiteY68" fmla="*/ 0 h 589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99394" h="589770">
                <a:moveTo>
                  <a:pt x="396980" y="411566"/>
                </a:moveTo>
                <a:lnTo>
                  <a:pt x="485009" y="411566"/>
                </a:lnTo>
                <a:lnTo>
                  <a:pt x="485009" y="499521"/>
                </a:lnTo>
                <a:lnTo>
                  <a:pt x="396980" y="499521"/>
                </a:lnTo>
                <a:close/>
                <a:moveTo>
                  <a:pt x="255424" y="411566"/>
                </a:moveTo>
                <a:lnTo>
                  <a:pt x="343453" y="411566"/>
                </a:lnTo>
                <a:lnTo>
                  <a:pt x="343453" y="499521"/>
                </a:lnTo>
                <a:lnTo>
                  <a:pt x="255424" y="499521"/>
                </a:lnTo>
                <a:close/>
                <a:moveTo>
                  <a:pt x="114311" y="411566"/>
                </a:moveTo>
                <a:lnTo>
                  <a:pt x="202414" y="411566"/>
                </a:lnTo>
                <a:lnTo>
                  <a:pt x="202414" y="499521"/>
                </a:lnTo>
                <a:lnTo>
                  <a:pt x="114311" y="499521"/>
                </a:lnTo>
                <a:close/>
                <a:moveTo>
                  <a:pt x="396980" y="289110"/>
                </a:moveTo>
                <a:lnTo>
                  <a:pt x="485009" y="289110"/>
                </a:lnTo>
                <a:lnTo>
                  <a:pt x="485009" y="377065"/>
                </a:lnTo>
                <a:lnTo>
                  <a:pt x="396980" y="377065"/>
                </a:lnTo>
                <a:close/>
                <a:moveTo>
                  <a:pt x="255424" y="289110"/>
                </a:moveTo>
                <a:lnTo>
                  <a:pt x="343453" y="289110"/>
                </a:lnTo>
                <a:lnTo>
                  <a:pt x="343453" y="377065"/>
                </a:lnTo>
                <a:lnTo>
                  <a:pt x="255424" y="377065"/>
                </a:lnTo>
                <a:close/>
                <a:moveTo>
                  <a:pt x="114311" y="289110"/>
                </a:moveTo>
                <a:lnTo>
                  <a:pt x="202414" y="289110"/>
                </a:lnTo>
                <a:lnTo>
                  <a:pt x="202414" y="377065"/>
                </a:lnTo>
                <a:lnTo>
                  <a:pt x="114311" y="377065"/>
                </a:lnTo>
                <a:close/>
                <a:moveTo>
                  <a:pt x="73311" y="262427"/>
                </a:moveTo>
                <a:cubicBezTo>
                  <a:pt x="68239" y="262427"/>
                  <a:pt x="64089" y="266570"/>
                  <a:pt x="64089" y="271635"/>
                </a:cubicBezTo>
                <a:lnTo>
                  <a:pt x="64089" y="517027"/>
                </a:lnTo>
                <a:cubicBezTo>
                  <a:pt x="64089" y="522091"/>
                  <a:pt x="68239" y="526235"/>
                  <a:pt x="73311" y="526235"/>
                </a:cubicBezTo>
                <a:lnTo>
                  <a:pt x="526083" y="526235"/>
                </a:lnTo>
                <a:cubicBezTo>
                  <a:pt x="531155" y="526235"/>
                  <a:pt x="535305" y="522091"/>
                  <a:pt x="535305" y="517027"/>
                </a:cubicBezTo>
                <a:lnTo>
                  <a:pt x="535305" y="271635"/>
                </a:lnTo>
                <a:cubicBezTo>
                  <a:pt x="535305" y="266570"/>
                  <a:pt x="531155" y="262427"/>
                  <a:pt x="526083" y="262427"/>
                </a:cubicBezTo>
                <a:close/>
                <a:moveTo>
                  <a:pt x="437558" y="35911"/>
                </a:moveTo>
                <a:cubicBezTo>
                  <a:pt x="432486" y="35911"/>
                  <a:pt x="428336" y="40055"/>
                  <a:pt x="428336" y="45119"/>
                </a:cubicBezTo>
                <a:lnTo>
                  <a:pt x="428336" y="169887"/>
                </a:lnTo>
                <a:cubicBezTo>
                  <a:pt x="428336" y="174951"/>
                  <a:pt x="432486" y="179095"/>
                  <a:pt x="437558" y="179095"/>
                </a:cubicBezTo>
                <a:lnTo>
                  <a:pt x="473982" y="179095"/>
                </a:lnTo>
                <a:cubicBezTo>
                  <a:pt x="479054" y="179095"/>
                  <a:pt x="483204" y="174951"/>
                  <a:pt x="483204" y="169887"/>
                </a:cubicBezTo>
                <a:lnTo>
                  <a:pt x="483204" y="45119"/>
                </a:lnTo>
                <a:cubicBezTo>
                  <a:pt x="483204" y="40055"/>
                  <a:pt x="479054" y="35911"/>
                  <a:pt x="473982" y="35911"/>
                </a:cubicBezTo>
                <a:close/>
                <a:moveTo>
                  <a:pt x="125412" y="35911"/>
                </a:moveTo>
                <a:cubicBezTo>
                  <a:pt x="120340" y="35911"/>
                  <a:pt x="116190" y="40055"/>
                  <a:pt x="116190" y="45119"/>
                </a:cubicBezTo>
                <a:lnTo>
                  <a:pt x="116190" y="169887"/>
                </a:lnTo>
                <a:cubicBezTo>
                  <a:pt x="116190" y="174951"/>
                  <a:pt x="120340" y="179095"/>
                  <a:pt x="125412" y="179095"/>
                </a:cubicBezTo>
                <a:lnTo>
                  <a:pt x="161836" y="179095"/>
                </a:lnTo>
                <a:cubicBezTo>
                  <a:pt x="166908" y="179095"/>
                  <a:pt x="171058" y="174951"/>
                  <a:pt x="171058" y="169887"/>
                </a:cubicBezTo>
                <a:lnTo>
                  <a:pt x="171058" y="45119"/>
                </a:lnTo>
                <a:cubicBezTo>
                  <a:pt x="171058" y="40055"/>
                  <a:pt x="166908" y="35911"/>
                  <a:pt x="161836" y="35911"/>
                </a:cubicBezTo>
                <a:close/>
                <a:moveTo>
                  <a:pt x="92676" y="0"/>
                </a:moveTo>
                <a:lnTo>
                  <a:pt x="194573" y="0"/>
                </a:lnTo>
                <a:cubicBezTo>
                  <a:pt x="201489" y="0"/>
                  <a:pt x="207021" y="5525"/>
                  <a:pt x="207021" y="12431"/>
                </a:cubicBezTo>
                <a:lnTo>
                  <a:pt x="207021" y="84713"/>
                </a:lnTo>
                <a:lnTo>
                  <a:pt x="392373" y="84713"/>
                </a:lnTo>
                <a:lnTo>
                  <a:pt x="392373" y="12431"/>
                </a:lnTo>
                <a:cubicBezTo>
                  <a:pt x="392373" y="5525"/>
                  <a:pt x="397905" y="0"/>
                  <a:pt x="404360" y="0"/>
                </a:cubicBezTo>
                <a:lnTo>
                  <a:pt x="506718" y="0"/>
                </a:lnTo>
                <a:cubicBezTo>
                  <a:pt x="513635" y="0"/>
                  <a:pt x="519167" y="5525"/>
                  <a:pt x="519167" y="12431"/>
                </a:cubicBezTo>
                <a:lnTo>
                  <a:pt x="519167" y="84713"/>
                </a:lnTo>
                <a:lnTo>
                  <a:pt x="586945" y="84713"/>
                </a:lnTo>
                <a:cubicBezTo>
                  <a:pt x="593861" y="84713"/>
                  <a:pt x="599394" y="90238"/>
                  <a:pt x="599394" y="97144"/>
                </a:cubicBezTo>
                <a:lnTo>
                  <a:pt x="599394" y="577800"/>
                </a:lnTo>
                <a:cubicBezTo>
                  <a:pt x="599394" y="584245"/>
                  <a:pt x="593861" y="589770"/>
                  <a:pt x="586945" y="589770"/>
                </a:cubicBezTo>
                <a:lnTo>
                  <a:pt x="12449" y="589770"/>
                </a:lnTo>
                <a:cubicBezTo>
                  <a:pt x="5533" y="589770"/>
                  <a:pt x="0" y="584245"/>
                  <a:pt x="0" y="577800"/>
                </a:cubicBezTo>
                <a:lnTo>
                  <a:pt x="0" y="97144"/>
                </a:lnTo>
                <a:cubicBezTo>
                  <a:pt x="0" y="90238"/>
                  <a:pt x="5533" y="84713"/>
                  <a:pt x="12449" y="84713"/>
                </a:cubicBezTo>
                <a:lnTo>
                  <a:pt x="80227" y="84713"/>
                </a:lnTo>
                <a:lnTo>
                  <a:pt x="80227" y="12431"/>
                </a:lnTo>
                <a:cubicBezTo>
                  <a:pt x="80227" y="5525"/>
                  <a:pt x="85759" y="0"/>
                  <a:pt x="92676" y="0"/>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90000"/>
              </a:lnSpc>
              <a:spcBef>
                <a:spcPct val="0"/>
              </a:spcBef>
              <a:spcAft>
                <a:spcPct val="35000"/>
              </a:spcAft>
            </a:pPr>
            <a:endParaRPr lang="en-US" sz="2200" kern="1200"/>
          </a:p>
        </p:txBody>
      </p:sp>
      <p:sp>
        <p:nvSpPr>
          <p:cNvPr id="31" name="íSľîḓe">
            <a:extLst>
              <a:ext uri="{FF2B5EF4-FFF2-40B4-BE49-F238E27FC236}">
                <a16:creationId xmlns:a16="http://schemas.microsoft.com/office/drawing/2014/main" id="{8B5DD835-08D9-4C00-B6D8-9DEBFF55F514}"/>
              </a:ext>
            </a:extLst>
          </p:cNvPr>
          <p:cNvSpPr/>
          <p:nvPr/>
        </p:nvSpPr>
        <p:spPr>
          <a:xfrm>
            <a:off x="9831518" y="3639605"/>
            <a:ext cx="452336" cy="437604"/>
          </a:xfrm>
          <a:custGeom>
            <a:avLst/>
            <a:gdLst>
              <a:gd name="connsiteX0" fmla="*/ 453585 w 600029"/>
              <a:gd name="connsiteY0" fmla="*/ 282542 h 580488"/>
              <a:gd name="connsiteX1" fmla="*/ 549682 w 600029"/>
              <a:gd name="connsiteY1" fmla="*/ 282542 h 580488"/>
              <a:gd name="connsiteX2" fmla="*/ 549682 w 600029"/>
              <a:gd name="connsiteY2" fmla="*/ 318406 h 580488"/>
              <a:gd name="connsiteX3" fmla="*/ 453585 w 600029"/>
              <a:gd name="connsiteY3" fmla="*/ 318406 h 580488"/>
              <a:gd name="connsiteX4" fmla="*/ 430645 w 600029"/>
              <a:gd name="connsiteY4" fmla="*/ 219282 h 580488"/>
              <a:gd name="connsiteX5" fmla="*/ 424903 w 600029"/>
              <a:gd name="connsiteY5" fmla="*/ 223582 h 580488"/>
              <a:gd name="connsiteX6" fmla="*/ 424903 w 600029"/>
              <a:gd name="connsiteY6" fmla="*/ 227882 h 580488"/>
              <a:gd name="connsiteX7" fmla="*/ 427774 w 600029"/>
              <a:gd name="connsiteY7" fmla="*/ 232182 h 580488"/>
              <a:gd name="connsiteX8" fmla="*/ 436387 w 600029"/>
              <a:gd name="connsiteY8" fmla="*/ 229315 h 580488"/>
              <a:gd name="connsiteX9" fmla="*/ 433516 w 600029"/>
              <a:gd name="connsiteY9" fmla="*/ 220715 h 580488"/>
              <a:gd name="connsiteX10" fmla="*/ 430645 w 600029"/>
              <a:gd name="connsiteY10" fmla="*/ 219282 h 580488"/>
              <a:gd name="connsiteX11" fmla="*/ 354564 w 600029"/>
              <a:gd name="connsiteY11" fmla="*/ 219282 h 580488"/>
              <a:gd name="connsiteX12" fmla="*/ 348822 w 600029"/>
              <a:gd name="connsiteY12" fmla="*/ 222148 h 580488"/>
              <a:gd name="connsiteX13" fmla="*/ 347387 w 600029"/>
              <a:gd name="connsiteY13" fmla="*/ 226448 h 580488"/>
              <a:gd name="connsiteX14" fmla="*/ 350258 w 600029"/>
              <a:gd name="connsiteY14" fmla="*/ 230748 h 580488"/>
              <a:gd name="connsiteX15" fmla="*/ 358871 w 600029"/>
              <a:gd name="connsiteY15" fmla="*/ 227882 h 580488"/>
              <a:gd name="connsiteX16" fmla="*/ 357435 w 600029"/>
              <a:gd name="connsiteY16" fmla="*/ 219282 h 580488"/>
              <a:gd name="connsiteX17" fmla="*/ 354564 w 600029"/>
              <a:gd name="connsiteY17" fmla="*/ 219282 h 580488"/>
              <a:gd name="connsiteX18" fmla="*/ 469403 w 600029"/>
              <a:gd name="connsiteY18" fmla="*/ 199215 h 580488"/>
              <a:gd name="connsiteX19" fmla="*/ 462225 w 600029"/>
              <a:gd name="connsiteY19" fmla="*/ 204948 h 580488"/>
              <a:gd name="connsiteX20" fmla="*/ 465096 w 600029"/>
              <a:gd name="connsiteY20" fmla="*/ 209248 h 580488"/>
              <a:gd name="connsiteX21" fmla="*/ 469403 w 600029"/>
              <a:gd name="connsiteY21" fmla="*/ 212115 h 580488"/>
              <a:gd name="connsiteX22" fmla="*/ 475145 w 600029"/>
              <a:gd name="connsiteY22" fmla="*/ 204948 h 580488"/>
              <a:gd name="connsiteX23" fmla="*/ 469403 w 600029"/>
              <a:gd name="connsiteY23" fmla="*/ 199215 h 580488"/>
              <a:gd name="connsiteX24" fmla="*/ 391887 w 600029"/>
              <a:gd name="connsiteY24" fmla="*/ 197781 h 580488"/>
              <a:gd name="connsiteX25" fmla="*/ 386145 w 600029"/>
              <a:gd name="connsiteY25" fmla="*/ 204948 h 580488"/>
              <a:gd name="connsiteX26" fmla="*/ 391887 w 600029"/>
              <a:gd name="connsiteY26" fmla="*/ 210681 h 580488"/>
              <a:gd name="connsiteX27" fmla="*/ 399064 w 600029"/>
              <a:gd name="connsiteY27" fmla="*/ 204948 h 580488"/>
              <a:gd name="connsiteX28" fmla="*/ 391887 w 600029"/>
              <a:gd name="connsiteY28" fmla="*/ 197781 h 580488"/>
              <a:gd name="connsiteX29" fmla="*/ 315806 w 600029"/>
              <a:gd name="connsiteY29" fmla="*/ 197781 h 580488"/>
              <a:gd name="connsiteX30" fmla="*/ 310064 w 600029"/>
              <a:gd name="connsiteY30" fmla="*/ 200648 h 580488"/>
              <a:gd name="connsiteX31" fmla="*/ 310064 w 600029"/>
              <a:gd name="connsiteY31" fmla="*/ 206381 h 580488"/>
              <a:gd name="connsiteX32" fmla="*/ 312935 w 600029"/>
              <a:gd name="connsiteY32" fmla="*/ 209248 h 580488"/>
              <a:gd name="connsiteX33" fmla="*/ 321548 w 600029"/>
              <a:gd name="connsiteY33" fmla="*/ 207815 h 580488"/>
              <a:gd name="connsiteX34" fmla="*/ 318677 w 600029"/>
              <a:gd name="connsiteY34" fmla="*/ 199215 h 580488"/>
              <a:gd name="connsiteX35" fmla="*/ 315806 w 600029"/>
              <a:gd name="connsiteY35" fmla="*/ 197781 h 580488"/>
              <a:gd name="connsiteX36" fmla="*/ 469403 w 600029"/>
              <a:gd name="connsiteY36" fmla="*/ 156214 h 580488"/>
              <a:gd name="connsiteX37" fmla="*/ 462225 w 600029"/>
              <a:gd name="connsiteY37" fmla="*/ 161947 h 580488"/>
              <a:gd name="connsiteX38" fmla="*/ 469403 w 600029"/>
              <a:gd name="connsiteY38" fmla="*/ 169114 h 580488"/>
              <a:gd name="connsiteX39" fmla="*/ 475145 w 600029"/>
              <a:gd name="connsiteY39" fmla="*/ 161947 h 580488"/>
              <a:gd name="connsiteX40" fmla="*/ 473709 w 600029"/>
              <a:gd name="connsiteY40" fmla="*/ 157647 h 580488"/>
              <a:gd name="connsiteX41" fmla="*/ 469403 w 600029"/>
              <a:gd name="connsiteY41" fmla="*/ 156214 h 580488"/>
              <a:gd name="connsiteX42" fmla="*/ 391887 w 600029"/>
              <a:gd name="connsiteY42" fmla="*/ 154780 h 580488"/>
              <a:gd name="connsiteX43" fmla="*/ 386145 w 600029"/>
              <a:gd name="connsiteY43" fmla="*/ 160514 h 580488"/>
              <a:gd name="connsiteX44" fmla="*/ 391887 w 600029"/>
              <a:gd name="connsiteY44" fmla="*/ 167681 h 580488"/>
              <a:gd name="connsiteX45" fmla="*/ 397629 w 600029"/>
              <a:gd name="connsiteY45" fmla="*/ 160514 h 580488"/>
              <a:gd name="connsiteX46" fmla="*/ 396193 w 600029"/>
              <a:gd name="connsiteY46" fmla="*/ 156214 h 580488"/>
              <a:gd name="connsiteX47" fmla="*/ 391887 w 600029"/>
              <a:gd name="connsiteY47" fmla="*/ 154780 h 580488"/>
              <a:gd name="connsiteX48" fmla="*/ 311500 w 600029"/>
              <a:gd name="connsiteY48" fmla="*/ 154780 h 580488"/>
              <a:gd name="connsiteX49" fmla="*/ 310064 w 600029"/>
              <a:gd name="connsiteY49" fmla="*/ 163381 h 580488"/>
              <a:gd name="connsiteX50" fmla="*/ 318677 w 600029"/>
              <a:gd name="connsiteY50" fmla="*/ 166247 h 580488"/>
              <a:gd name="connsiteX51" fmla="*/ 321548 w 600029"/>
              <a:gd name="connsiteY51" fmla="*/ 161947 h 580488"/>
              <a:gd name="connsiteX52" fmla="*/ 320113 w 600029"/>
              <a:gd name="connsiteY52" fmla="*/ 157647 h 580488"/>
              <a:gd name="connsiteX53" fmla="*/ 314371 w 600029"/>
              <a:gd name="connsiteY53" fmla="*/ 154780 h 580488"/>
              <a:gd name="connsiteX54" fmla="*/ 311500 w 600029"/>
              <a:gd name="connsiteY54" fmla="*/ 154780 h 580488"/>
              <a:gd name="connsiteX55" fmla="*/ 417725 w 600029"/>
              <a:gd name="connsiteY55" fmla="*/ 147614 h 580488"/>
              <a:gd name="connsiteX56" fmla="*/ 404806 w 600029"/>
              <a:gd name="connsiteY56" fmla="*/ 156214 h 580488"/>
              <a:gd name="connsiteX57" fmla="*/ 406241 w 600029"/>
              <a:gd name="connsiteY57" fmla="*/ 160514 h 580488"/>
              <a:gd name="connsiteX58" fmla="*/ 397629 w 600029"/>
              <a:gd name="connsiteY58" fmla="*/ 173414 h 580488"/>
              <a:gd name="connsiteX59" fmla="*/ 397629 w 600029"/>
              <a:gd name="connsiteY59" fmla="*/ 192048 h 580488"/>
              <a:gd name="connsiteX60" fmla="*/ 406241 w 600029"/>
              <a:gd name="connsiteY60" fmla="*/ 204948 h 580488"/>
              <a:gd name="connsiteX61" fmla="*/ 404806 w 600029"/>
              <a:gd name="connsiteY61" fmla="*/ 209248 h 580488"/>
              <a:gd name="connsiteX62" fmla="*/ 419161 w 600029"/>
              <a:gd name="connsiteY62" fmla="*/ 217848 h 580488"/>
              <a:gd name="connsiteX63" fmla="*/ 430645 w 600029"/>
              <a:gd name="connsiteY63" fmla="*/ 212115 h 580488"/>
              <a:gd name="connsiteX64" fmla="*/ 437822 w 600029"/>
              <a:gd name="connsiteY64" fmla="*/ 213548 h 580488"/>
              <a:gd name="connsiteX65" fmla="*/ 442129 w 600029"/>
              <a:gd name="connsiteY65" fmla="*/ 217848 h 580488"/>
              <a:gd name="connsiteX66" fmla="*/ 455048 w 600029"/>
              <a:gd name="connsiteY66" fmla="*/ 209248 h 580488"/>
              <a:gd name="connsiteX67" fmla="*/ 455048 w 600029"/>
              <a:gd name="connsiteY67" fmla="*/ 204948 h 580488"/>
              <a:gd name="connsiteX68" fmla="*/ 467967 w 600029"/>
              <a:gd name="connsiteY68" fmla="*/ 192048 h 580488"/>
              <a:gd name="connsiteX69" fmla="*/ 467967 w 600029"/>
              <a:gd name="connsiteY69" fmla="*/ 176281 h 580488"/>
              <a:gd name="connsiteX70" fmla="*/ 455048 w 600029"/>
              <a:gd name="connsiteY70" fmla="*/ 161947 h 580488"/>
              <a:gd name="connsiteX71" fmla="*/ 455048 w 600029"/>
              <a:gd name="connsiteY71" fmla="*/ 160514 h 580488"/>
              <a:gd name="connsiteX72" fmla="*/ 439258 w 600029"/>
              <a:gd name="connsiteY72" fmla="*/ 150480 h 580488"/>
              <a:gd name="connsiteX73" fmla="*/ 429209 w 600029"/>
              <a:gd name="connsiteY73" fmla="*/ 154780 h 580488"/>
              <a:gd name="connsiteX74" fmla="*/ 423467 w 600029"/>
              <a:gd name="connsiteY74" fmla="*/ 153347 h 580488"/>
              <a:gd name="connsiteX75" fmla="*/ 417725 w 600029"/>
              <a:gd name="connsiteY75" fmla="*/ 147614 h 580488"/>
              <a:gd name="connsiteX76" fmla="*/ 341645 w 600029"/>
              <a:gd name="connsiteY76" fmla="*/ 147614 h 580488"/>
              <a:gd name="connsiteX77" fmla="*/ 327290 w 600029"/>
              <a:gd name="connsiteY77" fmla="*/ 154780 h 580488"/>
              <a:gd name="connsiteX78" fmla="*/ 328725 w 600029"/>
              <a:gd name="connsiteY78" fmla="*/ 163381 h 580488"/>
              <a:gd name="connsiteX79" fmla="*/ 321548 w 600029"/>
              <a:gd name="connsiteY79" fmla="*/ 171981 h 580488"/>
              <a:gd name="connsiteX80" fmla="*/ 318677 w 600029"/>
              <a:gd name="connsiteY80" fmla="*/ 173414 h 580488"/>
              <a:gd name="connsiteX81" fmla="*/ 318677 w 600029"/>
              <a:gd name="connsiteY81" fmla="*/ 190614 h 580488"/>
              <a:gd name="connsiteX82" fmla="*/ 322983 w 600029"/>
              <a:gd name="connsiteY82" fmla="*/ 192048 h 580488"/>
              <a:gd name="connsiteX83" fmla="*/ 328725 w 600029"/>
              <a:gd name="connsiteY83" fmla="*/ 209248 h 580488"/>
              <a:gd name="connsiteX84" fmla="*/ 343080 w 600029"/>
              <a:gd name="connsiteY84" fmla="*/ 216415 h 580488"/>
              <a:gd name="connsiteX85" fmla="*/ 354564 w 600029"/>
              <a:gd name="connsiteY85" fmla="*/ 210681 h 580488"/>
              <a:gd name="connsiteX86" fmla="*/ 360306 w 600029"/>
              <a:gd name="connsiteY86" fmla="*/ 213548 h 580488"/>
              <a:gd name="connsiteX87" fmla="*/ 364612 w 600029"/>
              <a:gd name="connsiteY87" fmla="*/ 216415 h 580488"/>
              <a:gd name="connsiteX88" fmla="*/ 378967 w 600029"/>
              <a:gd name="connsiteY88" fmla="*/ 207815 h 580488"/>
              <a:gd name="connsiteX89" fmla="*/ 377532 w 600029"/>
              <a:gd name="connsiteY89" fmla="*/ 203515 h 580488"/>
              <a:gd name="connsiteX90" fmla="*/ 387580 w 600029"/>
              <a:gd name="connsiteY90" fmla="*/ 190614 h 580488"/>
              <a:gd name="connsiteX91" fmla="*/ 387580 w 600029"/>
              <a:gd name="connsiteY91" fmla="*/ 173414 h 580488"/>
              <a:gd name="connsiteX92" fmla="*/ 377532 w 600029"/>
              <a:gd name="connsiteY92" fmla="*/ 160514 h 580488"/>
              <a:gd name="connsiteX93" fmla="*/ 377532 w 600029"/>
              <a:gd name="connsiteY93" fmla="*/ 159080 h 580488"/>
              <a:gd name="connsiteX94" fmla="*/ 363177 w 600029"/>
              <a:gd name="connsiteY94" fmla="*/ 149047 h 580488"/>
              <a:gd name="connsiteX95" fmla="*/ 353129 w 600029"/>
              <a:gd name="connsiteY95" fmla="*/ 153347 h 580488"/>
              <a:gd name="connsiteX96" fmla="*/ 345951 w 600029"/>
              <a:gd name="connsiteY96" fmla="*/ 151914 h 580488"/>
              <a:gd name="connsiteX97" fmla="*/ 341645 w 600029"/>
              <a:gd name="connsiteY97" fmla="*/ 147614 h 580488"/>
              <a:gd name="connsiteX98" fmla="*/ 429209 w 600029"/>
              <a:gd name="connsiteY98" fmla="*/ 134713 h 580488"/>
              <a:gd name="connsiteX99" fmla="*/ 423467 w 600029"/>
              <a:gd name="connsiteY99" fmla="*/ 137580 h 580488"/>
              <a:gd name="connsiteX100" fmla="*/ 426338 w 600029"/>
              <a:gd name="connsiteY100" fmla="*/ 146180 h 580488"/>
              <a:gd name="connsiteX101" fmla="*/ 434951 w 600029"/>
              <a:gd name="connsiteY101" fmla="*/ 144747 h 580488"/>
              <a:gd name="connsiteX102" fmla="*/ 436387 w 600029"/>
              <a:gd name="connsiteY102" fmla="*/ 139013 h 580488"/>
              <a:gd name="connsiteX103" fmla="*/ 433516 w 600029"/>
              <a:gd name="connsiteY103" fmla="*/ 136147 h 580488"/>
              <a:gd name="connsiteX104" fmla="*/ 429209 w 600029"/>
              <a:gd name="connsiteY104" fmla="*/ 134713 h 580488"/>
              <a:gd name="connsiteX105" fmla="*/ 353129 w 600029"/>
              <a:gd name="connsiteY105" fmla="*/ 133280 h 580488"/>
              <a:gd name="connsiteX106" fmla="*/ 347387 w 600029"/>
              <a:gd name="connsiteY106" fmla="*/ 136147 h 580488"/>
              <a:gd name="connsiteX107" fmla="*/ 350258 w 600029"/>
              <a:gd name="connsiteY107" fmla="*/ 144747 h 580488"/>
              <a:gd name="connsiteX108" fmla="*/ 358871 w 600029"/>
              <a:gd name="connsiteY108" fmla="*/ 143313 h 580488"/>
              <a:gd name="connsiteX109" fmla="*/ 358871 w 600029"/>
              <a:gd name="connsiteY109" fmla="*/ 137580 h 580488"/>
              <a:gd name="connsiteX110" fmla="*/ 356000 w 600029"/>
              <a:gd name="connsiteY110" fmla="*/ 134713 h 580488"/>
              <a:gd name="connsiteX111" fmla="*/ 353129 w 600029"/>
              <a:gd name="connsiteY111" fmla="*/ 133280 h 580488"/>
              <a:gd name="connsiteX112" fmla="*/ 429209 w 600029"/>
              <a:gd name="connsiteY112" fmla="*/ 90279 h 580488"/>
              <a:gd name="connsiteX113" fmla="*/ 423467 w 600029"/>
              <a:gd name="connsiteY113" fmla="*/ 97446 h 580488"/>
              <a:gd name="connsiteX114" fmla="*/ 429209 w 600029"/>
              <a:gd name="connsiteY114" fmla="*/ 103179 h 580488"/>
              <a:gd name="connsiteX115" fmla="*/ 436387 w 600029"/>
              <a:gd name="connsiteY115" fmla="*/ 97446 h 580488"/>
              <a:gd name="connsiteX116" fmla="*/ 433516 w 600029"/>
              <a:gd name="connsiteY116" fmla="*/ 93146 h 580488"/>
              <a:gd name="connsiteX117" fmla="*/ 429209 w 600029"/>
              <a:gd name="connsiteY117" fmla="*/ 90279 h 580488"/>
              <a:gd name="connsiteX118" fmla="*/ 353129 w 600029"/>
              <a:gd name="connsiteY118" fmla="*/ 90279 h 580488"/>
              <a:gd name="connsiteX119" fmla="*/ 345951 w 600029"/>
              <a:gd name="connsiteY119" fmla="*/ 96013 h 580488"/>
              <a:gd name="connsiteX120" fmla="*/ 353129 w 600029"/>
              <a:gd name="connsiteY120" fmla="*/ 103179 h 580488"/>
              <a:gd name="connsiteX121" fmla="*/ 358871 w 600029"/>
              <a:gd name="connsiteY121" fmla="*/ 96013 h 580488"/>
              <a:gd name="connsiteX122" fmla="*/ 357435 w 600029"/>
              <a:gd name="connsiteY122" fmla="*/ 91713 h 580488"/>
              <a:gd name="connsiteX123" fmla="*/ 353129 w 600029"/>
              <a:gd name="connsiteY123" fmla="*/ 90279 h 580488"/>
              <a:gd name="connsiteX124" fmla="*/ 378967 w 600029"/>
              <a:gd name="connsiteY124" fmla="*/ 83112 h 580488"/>
              <a:gd name="connsiteX125" fmla="*/ 366048 w 600029"/>
              <a:gd name="connsiteY125" fmla="*/ 90279 h 580488"/>
              <a:gd name="connsiteX126" fmla="*/ 366048 w 600029"/>
              <a:gd name="connsiteY126" fmla="*/ 96013 h 580488"/>
              <a:gd name="connsiteX127" fmla="*/ 358871 w 600029"/>
              <a:gd name="connsiteY127" fmla="*/ 108913 h 580488"/>
              <a:gd name="connsiteX128" fmla="*/ 358871 w 600029"/>
              <a:gd name="connsiteY128" fmla="*/ 127547 h 580488"/>
              <a:gd name="connsiteX129" fmla="*/ 361742 w 600029"/>
              <a:gd name="connsiteY129" fmla="*/ 128980 h 580488"/>
              <a:gd name="connsiteX130" fmla="*/ 366048 w 600029"/>
              <a:gd name="connsiteY130" fmla="*/ 136147 h 580488"/>
              <a:gd name="connsiteX131" fmla="*/ 366048 w 600029"/>
              <a:gd name="connsiteY131" fmla="*/ 143313 h 580488"/>
              <a:gd name="connsiteX132" fmla="*/ 381838 w 600029"/>
              <a:gd name="connsiteY132" fmla="*/ 151914 h 580488"/>
              <a:gd name="connsiteX133" fmla="*/ 391887 w 600029"/>
              <a:gd name="connsiteY133" fmla="*/ 147614 h 580488"/>
              <a:gd name="connsiteX134" fmla="*/ 400500 w 600029"/>
              <a:gd name="connsiteY134" fmla="*/ 149047 h 580488"/>
              <a:gd name="connsiteX135" fmla="*/ 416290 w 600029"/>
              <a:gd name="connsiteY135" fmla="*/ 140447 h 580488"/>
              <a:gd name="connsiteX136" fmla="*/ 417725 w 600029"/>
              <a:gd name="connsiteY136" fmla="*/ 134713 h 580488"/>
              <a:gd name="connsiteX137" fmla="*/ 427774 w 600029"/>
              <a:gd name="connsiteY137" fmla="*/ 127547 h 580488"/>
              <a:gd name="connsiteX138" fmla="*/ 427774 w 600029"/>
              <a:gd name="connsiteY138" fmla="*/ 110346 h 580488"/>
              <a:gd name="connsiteX139" fmla="*/ 414854 w 600029"/>
              <a:gd name="connsiteY139" fmla="*/ 97446 h 580488"/>
              <a:gd name="connsiteX140" fmla="*/ 416290 w 600029"/>
              <a:gd name="connsiteY140" fmla="*/ 94579 h 580488"/>
              <a:gd name="connsiteX141" fmla="*/ 400500 w 600029"/>
              <a:gd name="connsiteY141" fmla="*/ 85979 h 580488"/>
              <a:gd name="connsiteX142" fmla="*/ 390451 w 600029"/>
              <a:gd name="connsiteY142" fmla="*/ 90279 h 580488"/>
              <a:gd name="connsiteX143" fmla="*/ 383274 w 600029"/>
              <a:gd name="connsiteY143" fmla="*/ 88846 h 580488"/>
              <a:gd name="connsiteX144" fmla="*/ 378967 w 600029"/>
              <a:gd name="connsiteY144" fmla="*/ 83112 h 580488"/>
              <a:gd name="connsiteX145" fmla="*/ 390451 w 600029"/>
              <a:gd name="connsiteY145" fmla="*/ 70212 h 580488"/>
              <a:gd name="connsiteX146" fmla="*/ 384709 w 600029"/>
              <a:gd name="connsiteY146" fmla="*/ 73079 h 580488"/>
              <a:gd name="connsiteX147" fmla="*/ 387580 w 600029"/>
              <a:gd name="connsiteY147" fmla="*/ 81679 h 580488"/>
              <a:gd name="connsiteX148" fmla="*/ 396193 w 600029"/>
              <a:gd name="connsiteY148" fmla="*/ 78812 h 580488"/>
              <a:gd name="connsiteX149" fmla="*/ 396193 w 600029"/>
              <a:gd name="connsiteY149" fmla="*/ 74512 h 580488"/>
              <a:gd name="connsiteX150" fmla="*/ 393322 w 600029"/>
              <a:gd name="connsiteY150" fmla="*/ 70212 h 580488"/>
              <a:gd name="connsiteX151" fmla="*/ 390451 w 600029"/>
              <a:gd name="connsiteY151" fmla="*/ 70212 h 580488"/>
              <a:gd name="connsiteX152" fmla="*/ 390451 w 600029"/>
              <a:gd name="connsiteY152" fmla="*/ 61612 h 580488"/>
              <a:gd name="connsiteX153" fmla="*/ 397629 w 600029"/>
              <a:gd name="connsiteY153" fmla="*/ 64479 h 580488"/>
              <a:gd name="connsiteX154" fmla="*/ 403370 w 600029"/>
              <a:gd name="connsiteY154" fmla="*/ 73079 h 580488"/>
              <a:gd name="connsiteX155" fmla="*/ 403370 w 600029"/>
              <a:gd name="connsiteY155" fmla="*/ 78812 h 580488"/>
              <a:gd name="connsiteX156" fmla="*/ 419161 w 600029"/>
              <a:gd name="connsiteY156" fmla="*/ 88846 h 580488"/>
              <a:gd name="connsiteX157" fmla="*/ 429209 w 600029"/>
              <a:gd name="connsiteY157" fmla="*/ 83112 h 580488"/>
              <a:gd name="connsiteX158" fmla="*/ 439258 w 600029"/>
              <a:gd name="connsiteY158" fmla="*/ 87412 h 580488"/>
              <a:gd name="connsiteX159" fmla="*/ 443564 w 600029"/>
              <a:gd name="connsiteY159" fmla="*/ 97446 h 580488"/>
              <a:gd name="connsiteX160" fmla="*/ 434951 w 600029"/>
              <a:gd name="connsiteY160" fmla="*/ 110346 h 580488"/>
              <a:gd name="connsiteX161" fmla="*/ 436387 w 600029"/>
              <a:gd name="connsiteY161" fmla="*/ 127547 h 580488"/>
              <a:gd name="connsiteX162" fmla="*/ 439258 w 600029"/>
              <a:gd name="connsiteY162" fmla="*/ 130413 h 580488"/>
              <a:gd name="connsiteX163" fmla="*/ 443564 w 600029"/>
              <a:gd name="connsiteY163" fmla="*/ 137580 h 580488"/>
              <a:gd name="connsiteX164" fmla="*/ 443564 w 600029"/>
              <a:gd name="connsiteY164" fmla="*/ 144747 h 580488"/>
              <a:gd name="connsiteX165" fmla="*/ 457919 w 600029"/>
              <a:gd name="connsiteY165" fmla="*/ 153347 h 580488"/>
              <a:gd name="connsiteX166" fmla="*/ 469403 w 600029"/>
              <a:gd name="connsiteY166" fmla="*/ 147614 h 580488"/>
              <a:gd name="connsiteX167" fmla="*/ 479451 w 600029"/>
              <a:gd name="connsiteY167" fmla="*/ 151914 h 580488"/>
              <a:gd name="connsiteX168" fmla="*/ 482322 w 600029"/>
              <a:gd name="connsiteY168" fmla="*/ 161947 h 580488"/>
              <a:gd name="connsiteX169" fmla="*/ 475145 w 600029"/>
              <a:gd name="connsiteY169" fmla="*/ 174847 h 580488"/>
              <a:gd name="connsiteX170" fmla="*/ 475145 w 600029"/>
              <a:gd name="connsiteY170" fmla="*/ 193481 h 580488"/>
              <a:gd name="connsiteX171" fmla="*/ 482322 w 600029"/>
              <a:gd name="connsiteY171" fmla="*/ 206381 h 580488"/>
              <a:gd name="connsiteX172" fmla="*/ 469403 w 600029"/>
              <a:gd name="connsiteY172" fmla="*/ 219282 h 580488"/>
              <a:gd name="connsiteX173" fmla="*/ 459354 w 600029"/>
              <a:gd name="connsiteY173" fmla="*/ 216415 h 580488"/>
              <a:gd name="connsiteX174" fmla="*/ 444999 w 600029"/>
              <a:gd name="connsiteY174" fmla="*/ 225015 h 580488"/>
              <a:gd name="connsiteX175" fmla="*/ 443564 w 600029"/>
              <a:gd name="connsiteY175" fmla="*/ 233615 h 580488"/>
              <a:gd name="connsiteX176" fmla="*/ 430645 w 600029"/>
              <a:gd name="connsiteY176" fmla="*/ 239349 h 580488"/>
              <a:gd name="connsiteX177" fmla="*/ 423467 w 600029"/>
              <a:gd name="connsiteY177" fmla="*/ 237915 h 580488"/>
              <a:gd name="connsiteX178" fmla="*/ 417725 w 600029"/>
              <a:gd name="connsiteY178" fmla="*/ 229315 h 580488"/>
              <a:gd name="connsiteX179" fmla="*/ 416290 w 600029"/>
              <a:gd name="connsiteY179" fmla="*/ 225015 h 580488"/>
              <a:gd name="connsiteX180" fmla="*/ 400500 w 600029"/>
              <a:gd name="connsiteY180" fmla="*/ 214981 h 580488"/>
              <a:gd name="connsiteX181" fmla="*/ 391887 w 600029"/>
              <a:gd name="connsiteY181" fmla="*/ 217848 h 580488"/>
              <a:gd name="connsiteX182" fmla="*/ 383274 w 600029"/>
              <a:gd name="connsiteY182" fmla="*/ 214981 h 580488"/>
              <a:gd name="connsiteX183" fmla="*/ 367483 w 600029"/>
              <a:gd name="connsiteY183" fmla="*/ 223582 h 580488"/>
              <a:gd name="connsiteX184" fmla="*/ 366048 w 600029"/>
              <a:gd name="connsiteY184" fmla="*/ 232182 h 580488"/>
              <a:gd name="connsiteX185" fmla="*/ 353129 w 600029"/>
              <a:gd name="connsiteY185" fmla="*/ 239349 h 580488"/>
              <a:gd name="connsiteX186" fmla="*/ 347387 w 600029"/>
              <a:gd name="connsiteY186" fmla="*/ 236482 h 580488"/>
              <a:gd name="connsiteX187" fmla="*/ 340209 w 600029"/>
              <a:gd name="connsiteY187" fmla="*/ 229315 h 580488"/>
              <a:gd name="connsiteX188" fmla="*/ 340209 w 600029"/>
              <a:gd name="connsiteY188" fmla="*/ 223582 h 580488"/>
              <a:gd name="connsiteX189" fmla="*/ 324419 w 600029"/>
              <a:gd name="connsiteY189" fmla="*/ 214981 h 580488"/>
              <a:gd name="connsiteX190" fmla="*/ 315806 w 600029"/>
              <a:gd name="connsiteY190" fmla="*/ 217848 h 580488"/>
              <a:gd name="connsiteX191" fmla="*/ 308629 w 600029"/>
              <a:gd name="connsiteY191" fmla="*/ 216415 h 580488"/>
              <a:gd name="connsiteX192" fmla="*/ 302887 w 600029"/>
              <a:gd name="connsiteY192" fmla="*/ 207815 h 580488"/>
              <a:gd name="connsiteX193" fmla="*/ 304322 w 600029"/>
              <a:gd name="connsiteY193" fmla="*/ 196348 h 580488"/>
              <a:gd name="connsiteX194" fmla="*/ 311500 w 600029"/>
              <a:gd name="connsiteY194" fmla="*/ 190614 h 580488"/>
              <a:gd name="connsiteX195" fmla="*/ 310064 w 600029"/>
              <a:gd name="connsiteY195" fmla="*/ 173414 h 580488"/>
              <a:gd name="connsiteX196" fmla="*/ 304322 w 600029"/>
              <a:gd name="connsiteY196" fmla="*/ 170547 h 580488"/>
              <a:gd name="connsiteX197" fmla="*/ 289967 w 600029"/>
              <a:gd name="connsiteY197" fmla="*/ 180581 h 580488"/>
              <a:gd name="connsiteX198" fmla="*/ 295709 w 600029"/>
              <a:gd name="connsiteY198" fmla="*/ 192048 h 580488"/>
              <a:gd name="connsiteX199" fmla="*/ 169387 w 600029"/>
              <a:gd name="connsiteY199" fmla="*/ 256549 h 580488"/>
              <a:gd name="connsiteX200" fmla="*/ 162210 w 600029"/>
              <a:gd name="connsiteY200" fmla="*/ 388418 h 580488"/>
              <a:gd name="connsiteX201" fmla="*/ 157903 w 600029"/>
              <a:gd name="connsiteY201" fmla="*/ 388418 h 580488"/>
              <a:gd name="connsiteX202" fmla="*/ 157903 w 600029"/>
              <a:gd name="connsiteY202" fmla="*/ 405618 h 580488"/>
              <a:gd name="connsiteX203" fmla="*/ 157903 w 600029"/>
              <a:gd name="connsiteY203" fmla="*/ 417085 h 580488"/>
              <a:gd name="connsiteX204" fmla="*/ 157903 w 600029"/>
              <a:gd name="connsiteY204" fmla="*/ 547521 h 580488"/>
              <a:gd name="connsiteX205" fmla="*/ 162210 w 600029"/>
              <a:gd name="connsiteY205" fmla="*/ 547521 h 580488"/>
              <a:gd name="connsiteX206" fmla="*/ 192355 w 600029"/>
              <a:gd name="connsiteY206" fmla="*/ 554688 h 580488"/>
              <a:gd name="connsiteX207" fmla="*/ 192355 w 600029"/>
              <a:gd name="connsiteY207" fmla="*/ 580488 h 580488"/>
              <a:gd name="connsiteX208" fmla="*/ 166516 w 600029"/>
              <a:gd name="connsiteY208" fmla="*/ 580488 h 580488"/>
              <a:gd name="connsiteX209" fmla="*/ 137806 w 600029"/>
              <a:gd name="connsiteY209" fmla="*/ 576188 h 580488"/>
              <a:gd name="connsiteX210" fmla="*/ 137806 w 600029"/>
              <a:gd name="connsiteY210" fmla="*/ 580488 h 580488"/>
              <a:gd name="connsiteX211" fmla="*/ 104790 w 600029"/>
              <a:gd name="connsiteY211" fmla="*/ 580488 h 580488"/>
              <a:gd name="connsiteX212" fmla="*/ 104790 w 600029"/>
              <a:gd name="connsiteY212" fmla="*/ 550388 h 580488"/>
              <a:gd name="connsiteX213" fmla="*/ 104790 w 600029"/>
              <a:gd name="connsiteY213" fmla="*/ 547521 h 580488"/>
              <a:gd name="connsiteX214" fmla="*/ 104790 w 600029"/>
              <a:gd name="connsiteY214" fmla="*/ 417085 h 580488"/>
              <a:gd name="connsiteX215" fmla="*/ 86129 w 600029"/>
              <a:gd name="connsiteY215" fmla="*/ 417085 h 580488"/>
              <a:gd name="connsiteX216" fmla="*/ 86129 w 600029"/>
              <a:gd name="connsiteY216" fmla="*/ 547521 h 580488"/>
              <a:gd name="connsiteX217" fmla="*/ 86129 w 600029"/>
              <a:gd name="connsiteY217" fmla="*/ 550388 h 580488"/>
              <a:gd name="connsiteX218" fmla="*/ 86129 w 600029"/>
              <a:gd name="connsiteY218" fmla="*/ 580488 h 580488"/>
              <a:gd name="connsiteX219" fmla="*/ 54548 w 600029"/>
              <a:gd name="connsiteY219" fmla="*/ 580488 h 580488"/>
              <a:gd name="connsiteX220" fmla="*/ 54548 w 600029"/>
              <a:gd name="connsiteY220" fmla="*/ 576188 h 580488"/>
              <a:gd name="connsiteX221" fmla="*/ 24403 w 600029"/>
              <a:gd name="connsiteY221" fmla="*/ 580488 h 580488"/>
              <a:gd name="connsiteX222" fmla="*/ 0 w 600029"/>
              <a:gd name="connsiteY222" fmla="*/ 580488 h 580488"/>
              <a:gd name="connsiteX223" fmla="*/ 0 w 600029"/>
              <a:gd name="connsiteY223" fmla="*/ 554688 h 580488"/>
              <a:gd name="connsiteX224" fmla="*/ 28710 w 600029"/>
              <a:gd name="connsiteY224" fmla="*/ 547521 h 580488"/>
              <a:gd name="connsiteX225" fmla="*/ 34452 w 600029"/>
              <a:gd name="connsiteY225" fmla="*/ 547521 h 580488"/>
              <a:gd name="connsiteX226" fmla="*/ 34452 w 600029"/>
              <a:gd name="connsiteY226" fmla="*/ 417085 h 580488"/>
              <a:gd name="connsiteX227" fmla="*/ 34452 w 600029"/>
              <a:gd name="connsiteY227" fmla="*/ 405618 h 580488"/>
              <a:gd name="connsiteX228" fmla="*/ 34452 w 600029"/>
              <a:gd name="connsiteY228" fmla="*/ 388418 h 580488"/>
              <a:gd name="connsiteX229" fmla="*/ 30145 w 600029"/>
              <a:gd name="connsiteY229" fmla="*/ 388418 h 580488"/>
              <a:gd name="connsiteX230" fmla="*/ 28710 w 600029"/>
              <a:gd name="connsiteY230" fmla="*/ 361184 h 580488"/>
              <a:gd name="connsiteX231" fmla="*/ 4306 w 600029"/>
              <a:gd name="connsiteY231" fmla="*/ 361184 h 580488"/>
              <a:gd name="connsiteX232" fmla="*/ 7177 w 600029"/>
              <a:gd name="connsiteY232" fmla="*/ 230748 h 580488"/>
              <a:gd name="connsiteX233" fmla="*/ 67468 w 600029"/>
              <a:gd name="connsiteY233" fmla="*/ 219282 h 580488"/>
              <a:gd name="connsiteX234" fmla="*/ 94742 w 600029"/>
              <a:gd name="connsiteY234" fmla="*/ 252249 h 580488"/>
              <a:gd name="connsiteX235" fmla="*/ 122016 w 600029"/>
              <a:gd name="connsiteY235" fmla="*/ 219282 h 580488"/>
              <a:gd name="connsiteX236" fmla="*/ 163645 w 600029"/>
              <a:gd name="connsiteY236" fmla="*/ 219282 h 580488"/>
              <a:gd name="connsiteX237" fmla="*/ 278484 w 600029"/>
              <a:gd name="connsiteY237" fmla="*/ 159080 h 580488"/>
              <a:gd name="connsiteX238" fmla="*/ 285661 w 600029"/>
              <a:gd name="connsiteY238" fmla="*/ 171981 h 580488"/>
              <a:gd name="connsiteX239" fmla="*/ 301451 w 600029"/>
              <a:gd name="connsiteY239" fmla="*/ 161947 h 580488"/>
              <a:gd name="connsiteX240" fmla="*/ 307193 w 600029"/>
              <a:gd name="connsiteY240" fmla="*/ 149047 h 580488"/>
              <a:gd name="connsiteX241" fmla="*/ 314371 w 600029"/>
              <a:gd name="connsiteY241" fmla="*/ 146180 h 580488"/>
              <a:gd name="connsiteX242" fmla="*/ 322983 w 600029"/>
              <a:gd name="connsiteY242" fmla="*/ 149047 h 580488"/>
              <a:gd name="connsiteX243" fmla="*/ 338774 w 600029"/>
              <a:gd name="connsiteY243" fmla="*/ 139013 h 580488"/>
              <a:gd name="connsiteX244" fmla="*/ 340209 w 600029"/>
              <a:gd name="connsiteY244" fmla="*/ 133280 h 580488"/>
              <a:gd name="connsiteX245" fmla="*/ 348822 w 600029"/>
              <a:gd name="connsiteY245" fmla="*/ 126113 h 580488"/>
              <a:gd name="connsiteX246" fmla="*/ 348822 w 600029"/>
              <a:gd name="connsiteY246" fmla="*/ 108913 h 580488"/>
              <a:gd name="connsiteX247" fmla="*/ 338774 w 600029"/>
              <a:gd name="connsiteY247" fmla="*/ 98879 h 580488"/>
              <a:gd name="connsiteX248" fmla="*/ 341645 w 600029"/>
              <a:gd name="connsiteY248" fmla="*/ 87412 h 580488"/>
              <a:gd name="connsiteX249" fmla="*/ 353129 w 600029"/>
              <a:gd name="connsiteY249" fmla="*/ 81679 h 580488"/>
              <a:gd name="connsiteX250" fmla="*/ 360306 w 600029"/>
              <a:gd name="connsiteY250" fmla="*/ 84546 h 580488"/>
              <a:gd name="connsiteX251" fmla="*/ 376096 w 600029"/>
              <a:gd name="connsiteY251" fmla="*/ 75946 h 580488"/>
              <a:gd name="connsiteX252" fmla="*/ 378967 w 600029"/>
              <a:gd name="connsiteY252" fmla="*/ 68779 h 580488"/>
              <a:gd name="connsiteX253" fmla="*/ 390451 w 600029"/>
              <a:gd name="connsiteY253" fmla="*/ 61612 h 580488"/>
              <a:gd name="connsiteX254" fmla="*/ 94832 w 600029"/>
              <a:gd name="connsiteY254" fmla="*/ 61612 h 580488"/>
              <a:gd name="connsiteX255" fmla="*/ 168054 w 600029"/>
              <a:gd name="connsiteY255" fmla="*/ 134719 h 580488"/>
              <a:gd name="connsiteX256" fmla="*/ 94832 w 600029"/>
              <a:gd name="connsiteY256" fmla="*/ 207826 h 580488"/>
              <a:gd name="connsiteX257" fmla="*/ 21610 w 600029"/>
              <a:gd name="connsiteY257" fmla="*/ 134719 h 580488"/>
              <a:gd name="connsiteX258" fmla="*/ 94832 w 600029"/>
              <a:gd name="connsiteY258" fmla="*/ 61612 h 580488"/>
              <a:gd name="connsiteX259" fmla="*/ 56095 w 600029"/>
              <a:gd name="connsiteY259" fmla="*/ 0 h 580488"/>
              <a:gd name="connsiteX260" fmla="*/ 600029 w 600029"/>
              <a:gd name="connsiteY260" fmla="*/ 0 h 580488"/>
              <a:gd name="connsiteX261" fmla="*/ 600029 w 600029"/>
              <a:gd name="connsiteY261" fmla="*/ 364156 h 580488"/>
              <a:gd name="connsiteX262" fmla="*/ 180956 w 600029"/>
              <a:gd name="connsiteY262" fmla="*/ 364156 h 580488"/>
              <a:gd name="connsiteX263" fmla="*/ 182391 w 600029"/>
              <a:gd name="connsiteY263" fmla="*/ 339783 h 580488"/>
              <a:gd name="connsiteX264" fmla="*/ 574196 w 600029"/>
              <a:gd name="connsiteY264" fmla="*/ 339783 h 580488"/>
              <a:gd name="connsiteX265" fmla="*/ 574196 w 600029"/>
              <a:gd name="connsiteY265" fmla="*/ 24373 h 580488"/>
              <a:gd name="connsiteX266" fmla="*/ 80493 w 600029"/>
              <a:gd name="connsiteY266" fmla="*/ 24373 h 580488"/>
              <a:gd name="connsiteX267" fmla="*/ 80493 w 600029"/>
              <a:gd name="connsiteY267" fmla="*/ 48745 h 580488"/>
              <a:gd name="connsiteX268" fmla="*/ 56095 w 600029"/>
              <a:gd name="connsiteY268" fmla="*/ 57347 h 58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Lst>
            <a:rect l="l" t="t" r="r" b="b"/>
            <a:pathLst>
              <a:path w="600029" h="580488">
                <a:moveTo>
                  <a:pt x="453585" y="282542"/>
                </a:moveTo>
                <a:lnTo>
                  <a:pt x="549682" y="282542"/>
                </a:lnTo>
                <a:lnTo>
                  <a:pt x="549682" y="318406"/>
                </a:lnTo>
                <a:lnTo>
                  <a:pt x="453585" y="318406"/>
                </a:lnTo>
                <a:close/>
                <a:moveTo>
                  <a:pt x="430645" y="219282"/>
                </a:moveTo>
                <a:cubicBezTo>
                  <a:pt x="429209" y="219282"/>
                  <a:pt x="426338" y="220715"/>
                  <a:pt x="424903" y="223582"/>
                </a:cubicBezTo>
                <a:cubicBezTo>
                  <a:pt x="424903" y="225015"/>
                  <a:pt x="424903" y="226448"/>
                  <a:pt x="424903" y="227882"/>
                </a:cubicBezTo>
                <a:cubicBezTo>
                  <a:pt x="424903" y="229315"/>
                  <a:pt x="426338" y="230748"/>
                  <a:pt x="427774" y="232182"/>
                </a:cubicBezTo>
                <a:cubicBezTo>
                  <a:pt x="430645" y="233615"/>
                  <a:pt x="434951" y="232182"/>
                  <a:pt x="436387" y="229315"/>
                </a:cubicBezTo>
                <a:cubicBezTo>
                  <a:pt x="437822" y="226448"/>
                  <a:pt x="436387" y="222148"/>
                  <a:pt x="433516" y="220715"/>
                </a:cubicBezTo>
                <a:cubicBezTo>
                  <a:pt x="433516" y="220715"/>
                  <a:pt x="432080" y="219282"/>
                  <a:pt x="430645" y="219282"/>
                </a:cubicBezTo>
                <a:close/>
                <a:moveTo>
                  <a:pt x="354564" y="219282"/>
                </a:moveTo>
                <a:cubicBezTo>
                  <a:pt x="351693" y="219282"/>
                  <a:pt x="348822" y="219282"/>
                  <a:pt x="348822" y="222148"/>
                </a:cubicBezTo>
                <a:cubicBezTo>
                  <a:pt x="347387" y="223582"/>
                  <a:pt x="347387" y="225015"/>
                  <a:pt x="347387" y="226448"/>
                </a:cubicBezTo>
                <a:cubicBezTo>
                  <a:pt x="348822" y="227882"/>
                  <a:pt x="348822" y="229315"/>
                  <a:pt x="350258" y="230748"/>
                </a:cubicBezTo>
                <a:cubicBezTo>
                  <a:pt x="353129" y="232182"/>
                  <a:pt x="357435" y="230748"/>
                  <a:pt x="358871" y="227882"/>
                </a:cubicBezTo>
                <a:cubicBezTo>
                  <a:pt x="361742" y="225015"/>
                  <a:pt x="360306" y="220715"/>
                  <a:pt x="357435" y="219282"/>
                </a:cubicBezTo>
                <a:cubicBezTo>
                  <a:pt x="356000" y="219282"/>
                  <a:pt x="354564" y="219282"/>
                  <a:pt x="354564" y="219282"/>
                </a:cubicBezTo>
                <a:close/>
                <a:moveTo>
                  <a:pt x="469403" y="199215"/>
                </a:moveTo>
                <a:cubicBezTo>
                  <a:pt x="465096" y="199215"/>
                  <a:pt x="462225" y="202081"/>
                  <a:pt x="462225" y="204948"/>
                </a:cubicBezTo>
                <a:cubicBezTo>
                  <a:pt x="462225" y="207815"/>
                  <a:pt x="463661" y="209248"/>
                  <a:pt x="465096" y="209248"/>
                </a:cubicBezTo>
                <a:cubicBezTo>
                  <a:pt x="465096" y="210681"/>
                  <a:pt x="466532" y="212115"/>
                  <a:pt x="469403" y="212115"/>
                </a:cubicBezTo>
                <a:cubicBezTo>
                  <a:pt x="472274" y="212115"/>
                  <a:pt x="475145" y="209248"/>
                  <a:pt x="475145" y="204948"/>
                </a:cubicBezTo>
                <a:cubicBezTo>
                  <a:pt x="475145" y="202081"/>
                  <a:pt x="472274" y="199215"/>
                  <a:pt x="469403" y="199215"/>
                </a:cubicBezTo>
                <a:close/>
                <a:moveTo>
                  <a:pt x="391887" y="197781"/>
                </a:moveTo>
                <a:cubicBezTo>
                  <a:pt x="389016" y="197781"/>
                  <a:pt x="386145" y="200648"/>
                  <a:pt x="386145" y="204948"/>
                </a:cubicBezTo>
                <a:cubicBezTo>
                  <a:pt x="386145" y="207815"/>
                  <a:pt x="389016" y="210681"/>
                  <a:pt x="391887" y="210681"/>
                </a:cubicBezTo>
                <a:cubicBezTo>
                  <a:pt x="396193" y="210681"/>
                  <a:pt x="399064" y="207815"/>
                  <a:pt x="399064" y="204948"/>
                </a:cubicBezTo>
                <a:cubicBezTo>
                  <a:pt x="399064" y="200648"/>
                  <a:pt x="396193" y="197781"/>
                  <a:pt x="391887" y="197781"/>
                </a:cubicBezTo>
                <a:close/>
                <a:moveTo>
                  <a:pt x="315806" y="197781"/>
                </a:moveTo>
                <a:cubicBezTo>
                  <a:pt x="312935" y="197781"/>
                  <a:pt x="311500" y="199215"/>
                  <a:pt x="310064" y="200648"/>
                </a:cubicBezTo>
                <a:cubicBezTo>
                  <a:pt x="310064" y="202081"/>
                  <a:pt x="308629" y="203515"/>
                  <a:pt x="310064" y="206381"/>
                </a:cubicBezTo>
                <a:cubicBezTo>
                  <a:pt x="310064" y="207815"/>
                  <a:pt x="311500" y="209248"/>
                  <a:pt x="312935" y="209248"/>
                </a:cubicBezTo>
                <a:cubicBezTo>
                  <a:pt x="315806" y="210681"/>
                  <a:pt x="320113" y="210681"/>
                  <a:pt x="321548" y="207815"/>
                </a:cubicBezTo>
                <a:cubicBezTo>
                  <a:pt x="322983" y="203515"/>
                  <a:pt x="321548" y="200648"/>
                  <a:pt x="318677" y="199215"/>
                </a:cubicBezTo>
                <a:cubicBezTo>
                  <a:pt x="318677" y="197781"/>
                  <a:pt x="317242" y="197781"/>
                  <a:pt x="315806" y="197781"/>
                </a:cubicBezTo>
                <a:close/>
                <a:moveTo>
                  <a:pt x="469403" y="156214"/>
                </a:moveTo>
                <a:cubicBezTo>
                  <a:pt x="465096" y="156214"/>
                  <a:pt x="462225" y="159080"/>
                  <a:pt x="462225" y="161947"/>
                </a:cubicBezTo>
                <a:cubicBezTo>
                  <a:pt x="462225" y="166247"/>
                  <a:pt x="465096" y="169114"/>
                  <a:pt x="469403" y="169114"/>
                </a:cubicBezTo>
                <a:cubicBezTo>
                  <a:pt x="472274" y="169114"/>
                  <a:pt x="475145" y="166247"/>
                  <a:pt x="475145" y="161947"/>
                </a:cubicBezTo>
                <a:cubicBezTo>
                  <a:pt x="475145" y="160514"/>
                  <a:pt x="475145" y="159080"/>
                  <a:pt x="473709" y="157647"/>
                </a:cubicBezTo>
                <a:cubicBezTo>
                  <a:pt x="472274" y="156214"/>
                  <a:pt x="470838" y="156214"/>
                  <a:pt x="469403" y="156214"/>
                </a:cubicBezTo>
                <a:close/>
                <a:moveTo>
                  <a:pt x="391887" y="154780"/>
                </a:moveTo>
                <a:cubicBezTo>
                  <a:pt x="389016" y="154780"/>
                  <a:pt x="386145" y="157647"/>
                  <a:pt x="386145" y="160514"/>
                </a:cubicBezTo>
                <a:cubicBezTo>
                  <a:pt x="386145" y="164814"/>
                  <a:pt x="389016" y="167681"/>
                  <a:pt x="391887" y="167681"/>
                </a:cubicBezTo>
                <a:cubicBezTo>
                  <a:pt x="394758" y="167681"/>
                  <a:pt x="397629" y="164814"/>
                  <a:pt x="397629" y="160514"/>
                </a:cubicBezTo>
                <a:cubicBezTo>
                  <a:pt x="399064" y="159080"/>
                  <a:pt x="397629" y="157647"/>
                  <a:pt x="396193" y="156214"/>
                </a:cubicBezTo>
                <a:cubicBezTo>
                  <a:pt x="394758" y="154780"/>
                  <a:pt x="393322" y="154780"/>
                  <a:pt x="391887" y="154780"/>
                </a:cubicBezTo>
                <a:close/>
                <a:moveTo>
                  <a:pt x="311500" y="154780"/>
                </a:moveTo>
                <a:cubicBezTo>
                  <a:pt x="308629" y="156214"/>
                  <a:pt x="307193" y="160514"/>
                  <a:pt x="310064" y="163381"/>
                </a:cubicBezTo>
                <a:cubicBezTo>
                  <a:pt x="311500" y="166247"/>
                  <a:pt x="315806" y="167681"/>
                  <a:pt x="318677" y="166247"/>
                </a:cubicBezTo>
                <a:cubicBezTo>
                  <a:pt x="320113" y="164814"/>
                  <a:pt x="320113" y="163381"/>
                  <a:pt x="321548" y="161947"/>
                </a:cubicBezTo>
                <a:cubicBezTo>
                  <a:pt x="321548" y="160514"/>
                  <a:pt x="321548" y="159080"/>
                  <a:pt x="320113" y="157647"/>
                </a:cubicBezTo>
                <a:cubicBezTo>
                  <a:pt x="318677" y="154780"/>
                  <a:pt x="317242" y="154780"/>
                  <a:pt x="314371" y="154780"/>
                </a:cubicBezTo>
                <a:cubicBezTo>
                  <a:pt x="314371" y="154780"/>
                  <a:pt x="312935" y="154780"/>
                  <a:pt x="311500" y="154780"/>
                </a:cubicBezTo>
                <a:close/>
                <a:moveTo>
                  <a:pt x="417725" y="147614"/>
                </a:moveTo>
                <a:lnTo>
                  <a:pt x="404806" y="156214"/>
                </a:lnTo>
                <a:cubicBezTo>
                  <a:pt x="404806" y="157647"/>
                  <a:pt x="406241" y="159080"/>
                  <a:pt x="406241" y="160514"/>
                </a:cubicBezTo>
                <a:cubicBezTo>
                  <a:pt x="406241" y="166247"/>
                  <a:pt x="401935" y="171981"/>
                  <a:pt x="397629" y="173414"/>
                </a:cubicBezTo>
                <a:lnTo>
                  <a:pt x="397629" y="192048"/>
                </a:lnTo>
                <a:cubicBezTo>
                  <a:pt x="403370" y="194914"/>
                  <a:pt x="406241" y="199215"/>
                  <a:pt x="406241" y="204948"/>
                </a:cubicBezTo>
                <a:cubicBezTo>
                  <a:pt x="406241" y="206381"/>
                  <a:pt x="406241" y="207815"/>
                  <a:pt x="404806" y="209248"/>
                </a:cubicBezTo>
                <a:lnTo>
                  <a:pt x="419161" y="217848"/>
                </a:lnTo>
                <a:cubicBezTo>
                  <a:pt x="422032" y="214981"/>
                  <a:pt x="426338" y="212115"/>
                  <a:pt x="430645" y="212115"/>
                </a:cubicBezTo>
                <a:cubicBezTo>
                  <a:pt x="433516" y="212115"/>
                  <a:pt x="434951" y="213548"/>
                  <a:pt x="437822" y="213548"/>
                </a:cubicBezTo>
                <a:cubicBezTo>
                  <a:pt x="439258" y="214981"/>
                  <a:pt x="440693" y="216415"/>
                  <a:pt x="442129" y="217848"/>
                </a:cubicBezTo>
                <a:lnTo>
                  <a:pt x="455048" y="209248"/>
                </a:lnTo>
                <a:cubicBezTo>
                  <a:pt x="455048" y="207815"/>
                  <a:pt x="455048" y="206381"/>
                  <a:pt x="455048" y="204948"/>
                </a:cubicBezTo>
                <a:cubicBezTo>
                  <a:pt x="455048" y="197781"/>
                  <a:pt x="460790" y="192048"/>
                  <a:pt x="467967" y="192048"/>
                </a:cubicBezTo>
                <a:lnTo>
                  <a:pt x="467967" y="176281"/>
                </a:lnTo>
                <a:cubicBezTo>
                  <a:pt x="460790" y="174847"/>
                  <a:pt x="455048" y="169114"/>
                  <a:pt x="455048" y="161947"/>
                </a:cubicBezTo>
                <a:cubicBezTo>
                  <a:pt x="455048" y="160514"/>
                  <a:pt x="455048" y="160514"/>
                  <a:pt x="455048" y="160514"/>
                </a:cubicBezTo>
                <a:lnTo>
                  <a:pt x="439258" y="150480"/>
                </a:lnTo>
                <a:cubicBezTo>
                  <a:pt x="436387" y="153347"/>
                  <a:pt x="433516" y="154780"/>
                  <a:pt x="429209" y="154780"/>
                </a:cubicBezTo>
                <a:cubicBezTo>
                  <a:pt x="427774" y="154780"/>
                  <a:pt x="424903" y="154780"/>
                  <a:pt x="423467" y="153347"/>
                </a:cubicBezTo>
                <a:cubicBezTo>
                  <a:pt x="420596" y="151914"/>
                  <a:pt x="419161" y="150480"/>
                  <a:pt x="417725" y="147614"/>
                </a:cubicBezTo>
                <a:close/>
                <a:moveTo>
                  <a:pt x="341645" y="147614"/>
                </a:moveTo>
                <a:lnTo>
                  <a:pt x="327290" y="154780"/>
                </a:lnTo>
                <a:cubicBezTo>
                  <a:pt x="328725" y="157647"/>
                  <a:pt x="328725" y="160514"/>
                  <a:pt x="328725" y="163381"/>
                </a:cubicBezTo>
                <a:cubicBezTo>
                  <a:pt x="327290" y="167681"/>
                  <a:pt x="325854" y="170547"/>
                  <a:pt x="321548" y="171981"/>
                </a:cubicBezTo>
                <a:cubicBezTo>
                  <a:pt x="320113" y="173414"/>
                  <a:pt x="320113" y="173414"/>
                  <a:pt x="318677" y="173414"/>
                </a:cubicBezTo>
                <a:lnTo>
                  <a:pt x="318677" y="190614"/>
                </a:lnTo>
                <a:cubicBezTo>
                  <a:pt x="320113" y="190614"/>
                  <a:pt x="321548" y="190614"/>
                  <a:pt x="322983" y="192048"/>
                </a:cubicBezTo>
                <a:cubicBezTo>
                  <a:pt x="328725" y="194914"/>
                  <a:pt x="331596" y="203515"/>
                  <a:pt x="328725" y="209248"/>
                </a:cubicBezTo>
                <a:lnTo>
                  <a:pt x="343080" y="216415"/>
                </a:lnTo>
                <a:cubicBezTo>
                  <a:pt x="344516" y="213548"/>
                  <a:pt x="348822" y="210681"/>
                  <a:pt x="354564" y="210681"/>
                </a:cubicBezTo>
                <a:cubicBezTo>
                  <a:pt x="356000" y="210681"/>
                  <a:pt x="358871" y="212115"/>
                  <a:pt x="360306" y="213548"/>
                </a:cubicBezTo>
                <a:cubicBezTo>
                  <a:pt x="361742" y="213548"/>
                  <a:pt x="363177" y="214981"/>
                  <a:pt x="364612" y="216415"/>
                </a:cubicBezTo>
                <a:lnTo>
                  <a:pt x="378967" y="207815"/>
                </a:lnTo>
                <a:cubicBezTo>
                  <a:pt x="378967" y="206381"/>
                  <a:pt x="377532" y="204948"/>
                  <a:pt x="377532" y="203515"/>
                </a:cubicBezTo>
                <a:cubicBezTo>
                  <a:pt x="377532" y="197781"/>
                  <a:pt x="381838" y="193481"/>
                  <a:pt x="387580" y="190614"/>
                </a:cubicBezTo>
                <a:lnTo>
                  <a:pt x="387580" y="173414"/>
                </a:lnTo>
                <a:cubicBezTo>
                  <a:pt x="381838" y="171981"/>
                  <a:pt x="377532" y="167681"/>
                  <a:pt x="377532" y="160514"/>
                </a:cubicBezTo>
                <a:cubicBezTo>
                  <a:pt x="377532" y="160514"/>
                  <a:pt x="377532" y="159080"/>
                  <a:pt x="377532" y="159080"/>
                </a:cubicBezTo>
                <a:lnTo>
                  <a:pt x="363177" y="149047"/>
                </a:lnTo>
                <a:cubicBezTo>
                  <a:pt x="360306" y="151914"/>
                  <a:pt x="356000" y="153347"/>
                  <a:pt x="353129" y="153347"/>
                </a:cubicBezTo>
                <a:cubicBezTo>
                  <a:pt x="350258" y="153347"/>
                  <a:pt x="347387" y="153347"/>
                  <a:pt x="345951" y="151914"/>
                </a:cubicBezTo>
                <a:cubicBezTo>
                  <a:pt x="344516" y="150480"/>
                  <a:pt x="341645" y="149047"/>
                  <a:pt x="341645" y="147614"/>
                </a:cubicBezTo>
                <a:close/>
                <a:moveTo>
                  <a:pt x="429209" y="134713"/>
                </a:moveTo>
                <a:cubicBezTo>
                  <a:pt x="427774" y="134713"/>
                  <a:pt x="424903" y="136147"/>
                  <a:pt x="423467" y="137580"/>
                </a:cubicBezTo>
                <a:cubicBezTo>
                  <a:pt x="422032" y="140447"/>
                  <a:pt x="423467" y="144747"/>
                  <a:pt x="426338" y="146180"/>
                </a:cubicBezTo>
                <a:cubicBezTo>
                  <a:pt x="429209" y="147614"/>
                  <a:pt x="433516" y="147614"/>
                  <a:pt x="434951" y="144747"/>
                </a:cubicBezTo>
                <a:cubicBezTo>
                  <a:pt x="436387" y="143313"/>
                  <a:pt x="436387" y="140447"/>
                  <a:pt x="436387" y="139013"/>
                </a:cubicBezTo>
                <a:cubicBezTo>
                  <a:pt x="434951" y="137580"/>
                  <a:pt x="434951" y="136147"/>
                  <a:pt x="433516" y="136147"/>
                </a:cubicBezTo>
                <a:cubicBezTo>
                  <a:pt x="432080" y="134713"/>
                  <a:pt x="430645" y="134713"/>
                  <a:pt x="429209" y="134713"/>
                </a:cubicBezTo>
                <a:close/>
                <a:moveTo>
                  <a:pt x="353129" y="133280"/>
                </a:moveTo>
                <a:cubicBezTo>
                  <a:pt x="350258" y="133280"/>
                  <a:pt x="348822" y="134713"/>
                  <a:pt x="347387" y="136147"/>
                </a:cubicBezTo>
                <a:cubicBezTo>
                  <a:pt x="345951" y="139013"/>
                  <a:pt x="345951" y="143313"/>
                  <a:pt x="350258" y="144747"/>
                </a:cubicBezTo>
                <a:cubicBezTo>
                  <a:pt x="353129" y="147614"/>
                  <a:pt x="356000" y="146180"/>
                  <a:pt x="358871" y="143313"/>
                </a:cubicBezTo>
                <a:cubicBezTo>
                  <a:pt x="358871" y="141880"/>
                  <a:pt x="358871" y="140447"/>
                  <a:pt x="358871" y="137580"/>
                </a:cubicBezTo>
                <a:cubicBezTo>
                  <a:pt x="358871" y="136147"/>
                  <a:pt x="357435" y="134713"/>
                  <a:pt x="356000" y="134713"/>
                </a:cubicBezTo>
                <a:cubicBezTo>
                  <a:pt x="354564" y="133280"/>
                  <a:pt x="354564" y="133280"/>
                  <a:pt x="353129" y="133280"/>
                </a:cubicBezTo>
                <a:close/>
                <a:moveTo>
                  <a:pt x="429209" y="90279"/>
                </a:moveTo>
                <a:cubicBezTo>
                  <a:pt x="426338" y="90279"/>
                  <a:pt x="423467" y="93146"/>
                  <a:pt x="423467" y="97446"/>
                </a:cubicBezTo>
                <a:cubicBezTo>
                  <a:pt x="423467" y="100313"/>
                  <a:pt x="426338" y="103179"/>
                  <a:pt x="429209" y="103179"/>
                </a:cubicBezTo>
                <a:cubicBezTo>
                  <a:pt x="433516" y="103179"/>
                  <a:pt x="436387" y="100313"/>
                  <a:pt x="436387" y="97446"/>
                </a:cubicBezTo>
                <a:cubicBezTo>
                  <a:pt x="436387" y="96013"/>
                  <a:pt x="434951" y="94579"/>
                  <a:pt x="433516" y="93146"/>
                </a:cubicBezTo>
                <a:cubicBezTo>
                  <a:pt x="433516" y="91713"/>
                  <a:pt x="430645" y="90279"/>
                  <a:pt x="429209" y="90279"/>
                </a:cubicBezTo>
                <a:close/>
                <a:moveTo>
                  <a:pt x="353129" y="90279"/>
                </a:moveTo>
                <a:cubicBezTo>
                  <a:pt x="348822" y="90279"/>
                  <a:pt x="345951" y="93146"/>
                  <a:pt x="345951" y="96013"/>
                </a:cubicBezTo>
                <a:cubicBezTo>
                  <a:pt x="345951" y="98879"/>
                  <a:pt x="348822" y="103179"/>
                  <a:pt x="353129" y="103179"/>
                </a:cubicBezTo>
                <a:cubicBezTo>
                  <a:pt x="356000" y="103179"/>
                  <a:pt x="358871" y="100313"/>
                  <a:pt x="358871" y="96013"/>
                </a:cubicBezTo>
                <a:cubicBezTo>
                  <a:pt x="358871" y="94579"/>
                  <a:pt x="358871" y="93146"/>
                  <a:pt x="357435" y="91713"/>
                </a:cubicBezTo>
                <a:cubicBezTo>
                  <a:pt x="356000" y="90279"/>
                  <a:pt x="354564" y="90279"/>
                  <a:pt x="353129" y="90279"/>
                </a:cubicBezTo>
                <a:close/>
                <a:moveTo>
                  <a:pt x="378967" y="83112"/>
                </a:moveTo>
                <a:lnTo>
                  <a:pt x="366048" y="90279"/>
                </a:lnTo>
                <a:cubicBezTo>
                  <a:pt x="366048" y="93146"/>
                  <a:pt x="366048" y="94579"/>
                  <a:pt x="366048" y="96013"/>
                </a:cubicBezTo>
                <a:cubicBezTo>
                  <a:pt x="366048" y="101746"/>
                  <a:pt x="363177" y="106046"/>
                  <a:pt x="358871" y="108913"/>
                </a:cubicBezTo>
                <a:lnTo>
                  <a:pt x="358871" y="127547"/>
                </a:lnTo>
                <a:cubicBezTo>
                  <a:pt x="360306" y="127547"/>
                  <a:pt x="360306" y="127547"/>
                  <a:pt x="361742" y="128980"/>
                </a:cubicBezTo>
                <a:cubicBezTo>
                  <a:pt x="363177" y="130413"/>
                  <a:pt x="366048" y="133280"/>
                  <a:pt x="366048" y="136147"/>
                </a:cubicBezTo>
                <a:cubicBezTo>
                  <a:pt x="367483" y="139013"/>
                  <a:pt x="367483" y="140447"/>
                  <a:pt x="366048" y="143313"/>
                </a:cubicBezTo>
                <a:lnTo>
                  <a:pt x="381838" y="151914"/>
                </a:lnTo>
                <a:cubicBezTo>
                  <a:pt x="384709" y="149047"/>
                  <a:pt x="387580" y="147614"/>
                  <a:pt x="391887" y="147614"/>
                </a:cubicBezTo>
                <a:cubicBezTo>
                  <a:pt x="394758" y="147614"/>
                  <a:pt x="397629" y="147614"/>
                  <a:pt x="400500" y="149047"/>
                </a:cubicBezTo>
                <a:lnTo>
                  <a:pt x="416290" y="140447"/>
                </a:lnTo>
                <a:cubicBezTo>
                  <a:pt x="416290" y="139013"/>
                  <a:pt x="416290" y="136147"/>
                  <a:pt x="417725" y="134713"/>
                </a:cubicBezTo>
                <a:cubicBezTo>
                  <a:pt x="419161" y="130413"/>
                  <a:pt x="423467" y="127547"/>
                  <a:pt x="427774" y="127547"/>
                </a:cubicBezTo>
                <a:lnTo>
                  <a:pt x="427774" y="110346"/>
                </a:lnTo>
                <a:cubicBezTo>
                  <a:pt x="420596" y="110346"/>
                  <a:pt x="414854" y="104613"/>
                  <a:pt x="414854" y="97446"/>
                </a:cubicBezTo>
                <a:cubicBezTo>
                  <a:pt x="414854" y="96013"/>
                  <a:pt x="416290" y="96013"/>
                  <a:pt x="416290" y="94579"/>
                </a:cubicBezTo>
                <a:lnTo>
                  <a:pt x="400500" y="85979"/>
                </a:lnTo>
                <a:cubicBezTo>
                  <a:pt x="397629" y="88846"/>
                  <a:pt x="393322" y="90279"/>
                  <a:pt x="390451" y="90279"/>
                </a:cubicBezTo>
                <a:cubicBezTo>
                  <a:pt x="387580" y="90279"/>
                  <a:pt x="386145" y="88846"/>
                  <a:pt x="383274" y="88846"/>
                </a:cubicBezTo>
                <a:cubicBezTo>
                  <a:pt x="381838" y="87412"/>
                  <a:pt x="380403" y="84546"/>
                  <a:pt x="378967" y="83112"/>
                </a:cubicBezTo>
                <a:close/>
                <a:moveTo>
                  <a:pt x="390451" y="70212"/>
                </a:moveTo>
                <a:cubicBezTo>
                  <a:pt x="387580" y="70212"/>
                  <a:pt x="386145" y="70212"/>
                  <a:pt x="384709" y="73079"/>
                </a:cubicBezTo>
                <a:cubicBezTo>
                  <a:pt x="383274" y="75946"/>
                  <a:pt x="384709" y="80246"/>
                  <a:pt x="387580" y="81679"/>
                </a:cubicBezTo>
                <a:cubicBezTo>
                  <a:pt x="390451" y="83112"/>
                  <a:pt x="394758" y="81679"/>
                  <a:pt x="396193" y="78812"/>
                </a:cubicBezTo>
                <a:cubicBezTo>
                  <a:pt x="396193" y="77379"/>
                  <a:pt x="397629" y="75946"/>
                  <a:pt x="396193" y="74512"/>
                </a:cubicBezTo>
                <a:cubicBezTo>
                  <a:pt x="396193" y="73079"/>
                  <a:pt x="394758" y="71646"/>
                  <a:pt x="393322" y="70212"/>
                </a:cubicBezTo>
                <a:cubicBezTo>
                  <a:pt x="391887" y="70212"/>
                  <a:pt x="391887" y="70212"/>
                  <a:pt x="390451" y="70212"/>
                </a:cubicBezTo>
                <a:close/>
                <a:moveTo>
                  <a:pt x="390451" y="61612"/>
                </a:moveTo>
                <a:cubicBezTo>
                  <a:pt x="393322" y="61612"/>
                  <a:pt x="394758" y="63045"/>
                  <a:pt x="397629" y="64479"/>
                </a:cubicBezTo>
                <a:cubicBezTo>
                  <a:pt x="400500" y="65912"/>
                  <a:pt x="403370" y="68779"/>
                  <a:pt x="403370" y="73079"/>
                </a:cubicBezTo>
                <a:cubicBezTo>
                  <a:pt x="404806" y="74512"/>
                  <a:pt x="404806" y="77379"/>
                  <a:pt x="403370" y="78812"/>
                </a:cubicBezTo>
                <a:lnTo>
                  <a:pt x="419161" y="88846"/>
                </a:lnTo>
                <a:cubicBezTo>
                  <a:pt x="422032" y="84546"/>
                  <a:pt x="424903" y="83112"/>
                  <a:pt x="429209" y="83112"/>
                </a:cubicBezTo>
                <a:cubicBezTo>
                  <a:pt x="433516" y="83112"/>
                  <a:pt x="436387" y="84546"/>
                  <a:pt x="439258" y="87412"/>
                </a:cubicBezTo>
                <a:cubicBezTo>
                  <a:pt x="442129" y="90279"/>
                  <a:pt x="443564" y="93146"/>
                  <a:pt x="443564" y="97446"/>
                </a:cubicBezTo>
                <a:cubicBezTo>
                  <a:pt x="443564" y="103179"/>
                  <a:pt x="440693" y="107480"/>
                  <a:pt x="434951" y="110346"/>
                </a:cubicBezTo>
                <a:lnTo>
                  <a:pt x="436387" y="127547"/>
                </a:lnTo>
                <a:cubicBezTo>
                  <a:pt x="437822" y="128980"/>
                  <a:pt x="437822" y="130413"/>
                  <a:pt x="439258" y="130413"/>
                </a:cubicBezTo>
                <a:cubicBezTo>
                  <a:pt x="440693" y="133280"/>
                  <a:pt x="442129" y="134713"/>
                  <a:pt x="443564" y="137580"/>
                </a:cubicBezTo>
                <a:cubicBezTo>
                  <a:pt x="443564" y="139013"/>
                  <a:pt x="443564" y="141880"/>
                  <a:pt x="443564" y="144747"/>
                </a:cubicBezTo>
                <a:lnTo>
                  <a:pt x="457919" y="153347"/>
                </a:lnTo>
                <a:cubicBezTo>
                  <a:pt x="460790" y="150480"/>
                  <a:pt x="465096" y="147614"/>
                  <a:pt x="469403" y="147614"/>
                </a:cubicBezTo>
                <a:cubicBezTo>
                  <a:pt x="472274" y="147614"/>
                  <a:pt x="476580" y="150480"/>
                  <a:pt x="479451" y="151914"/>
                </a:cubicBezTo>
                <a:cubicBezTo>
                  <a:pt x="480887" y="154780"/>
                  <a:pt x="482322" y="159080"/>
                  <a:pt x="482322" y="161947"/>
                </a:cubicBezTo>
                <a:cubicBezTo>
                  <a:pt x="482322" y="167681"/>
                  <a:pt x="479451" y="171981"/>
                  <a:pt x="475145" y="174847"/>
                </a:cubicBezTo>
                <a:lnTo>
                  <a:pt x="475145" y="193481"/>
                </a:lnTo>
                <a:cubicBezTo>
                  <a:pt x="479451" y="194914"/>
                  <a:pt x="482322" y="200648"/>
                  <a:pt x="482322" y="206381"/>
                </a:cubicBezTo>
                <a:cubicBezTo>
                  <a:pt x="482322" y="213548"/>
                  <a:pt x="476580" y="219282"/>
                  <a:pt x="469403" y="219282"/>
                </a:cubicBezTo>
                <a:cubicBezTo>
                  <a:pt x="465096" y="219282"/>
                  <a:pt x="462225" y="217848"/>
                  <a:pt x="459354" y="216415"/>
                </a:cubicBezTo>
                <a:lnTo>
                  <a:pt x="444999" y="225015"/>
                </a:lnTo>
                <a:cubicBezTo>
                  <a:pt x="444999" y="227882"/>
                  <a:pt x="444999" y="230748"/>
                  <a:pt x="443564" y="233615"/>
                </a:cubicBezTo>
                <a:cubicBezTo>
                  <a:pt x="440693" y="237915"/>
                  <a:pt x="436387" y="239349"/>
                  <a:pt x="430645" y="239349"/>
                </a:cubicBezTo>
                <a:cubicBezTo>
                  <a:pt x="427774" y="239349"/>
                  <a:pt x="426338" y="239349"/>
                  <a:pt x="423467" y="237915"/>
                </a:cubicBezTo>
                <a:cubicBezTo>
                  <a:pt x="420596" y="236482"/>
                  <a:pt x="417725" y="233615"/>
                  <a:pt x="417725" y="229315"/>
                </a:cubicBezTo>
                <a:cubicBezTo>
                  <a:pt x="416290" y="227882"/>
                  <a:pt x="416290" y="226448"/>
                  <a:pt x="416290" y="225015"/>
                </a:cubicBezTo>
                <a:lnTo>
                  <a:pt x="400500" y="214981"/>
                </a:lnTo>
                <a:cubicBezTo>
                  <a:pt x="397629" y="217848"/>
                  <a:pt x="394758" y="217848"/>
                  <a:pt x="391887" y="217848"/>
                </a:cubicBezTo>
                <a:cubicBezTo>
                  <a:pt x="389016" y="217848"/>
                  <a:pt x="384709" y="216415"/>
                  <a:pt x="383274" y="214981"/>
                </a:cubicBezTo>
                <a:lnTo>
                  <a:pt x="367483" y="223582"/>
                </a:lnTo>
                <a:cubicBezTo>
                  <a:pt x="367483" y="226448"/>
                  <a:pt x="367483" y="229315"/>
                  <a:pt x="366048" y="232182"/>
                </a:cubicBezTo>
                <a:cubicBezTo>
                  <a:pt x="363177" y="236482"/>
                  <a:pt x="358871" y="239349"/>
                  <a:pt x="353129" y="239349"/>
                </a:cubicBezTo>
                <a:cubicBezTo>
                  <a:pt x="351693" y="239349"/>
                  <a:pt x="348822" y="237915"/>
                  <a:pt x="347387" y="236482"/>
                </a:cubicBezTo>
                <a:cubicBezTo>
                  <a:pt x="343080" y="235049"/>
                  <a:pt x="341645" y="232182"/>
                  <a:pt x="340209" y="229315"/>
                </a:cubicBezTo>
                <a:cubicBezTo>
                  <a:pt x="340209" y="226448"/>
                  <a:pt x="340209" y="225015"/>
                  <a:pt x="340209" y="223582"/>
                </a:cubicBezTo>
                <a:lnTo>
                  <a:pt x="324419" y="214981"/>
                </a:lnTo>
                <a:cubicBezTo>
                  <a:pt x="321548" y="216415"/>
                  <a:pt x="318677" y="217848"/>
                  <a:pt x="315806" y="217848"/>
                </a:cubicBezTo>
                <a:cubicBezTo>
                  <a:pt x="312935" y="217848"/>
                  <a:pt x="311500" y="217848"/>
                  <a:pt x="308629" y="216415"/>
                </a:cubicBezTo>
                <a:cubicBezTo>
                  <a:pt x="305758" y="213548"/>
                  <a:pt x="302887" y="210681"/>
                  <a:pt x="302887" y="207815"/>
                </a:cubicBezTo>
                <a:cubicBezTo>
                  <a:pt x="301451" y="203515"/>
                  <a:pt x="301451" y="200648"/>
                  <a:pt x="304322" y="196348"/>
                </a:cubicBezTo>
                <a:cubicBezTo>
                  <a:pt x="305758" y="194914"/>
                  <a:pt x="308629" y="192048"/>
                  <a:pt x="311500" y="190614"/>
                </a:cubicBezTo>
                <a:lnTo>
                  <a:pt x="310064" y="173414"/>
                </a:lnTo>
                <a:cubicBezTo>
                  <a:pt x="308629" y="173414"/>
                  <a:pt x="307193" y="171981"/>
                  <a:pt x="304322" y="170547"/>
                </a:cubicBezTo>
                <a:lnTo>
                  <a:pt x="289967" y="180581"/>
                </a:lnTo>
                <a:lnTo>
                  <a:pt x="295709" y="192048"/>
                </a:lnTo>
                <a:lnTo>
                  <a:pt x="169387" y="256549"/>
                </a:lnTo>
                <a:lnTo>
                  <a:pt x="162210" y="388418"/>
                </a:lnTo>
                <a:lnTo>
                  <a:pt x="157903" y="388418"/>
                </a:lnTo>
                <a:lnTo>
                  <a:pt x="157903" y="405618"/>
                </a:lnTo>
                <a:lnTo>
                  <a:pt x="157903" y="417085"/>
                </a:lnTo>
                <a:lnTo>
                  <a:pt x="157903" y="547521"/>
                </a:lnTo>
                <a:lnTo>
                  <a:pt x="162210" y="547521"/>
                </a:lnTo>
                <a:lnTo>
                  <a:pt x="192355" y="554688"/>
                </a:lnTo>
                <a:lnTo>
                  <a:pt x="192355" y="580488"/>
                </a:lnTo>
                <a:lnTo>
                  <a:pt x="166516" y="580488"/>
                </a:lnTo>
                <a:lnTo>
                  <a:pt x="137806" y="576188"/>
                </a:lnTo>
                <a:lnTo>
                  <a:pt x="137806" y="580488"/>
                </a:lnTo>
                <a:lnTo>
                  <a:pt x="104790" y="580488"/>
                </a:lnTo>
                <a:lnTo>
                  <a:pt x="104790" y="550388"/>
                </a:lnTo>
                <a:lnTo>
                  <a:pt x="104790" y="547521"/>
                </a:lnTo>
                <a:lnTo>
                  <a:pt x="104790" y="417085"/>
                </a:lnTo>
                <a:lnTo>
                  <a:pt x="86129" y="417085"/>
                </a:lnTo>
                <a:lnTo>
                  <a:pt x="86129" y="547521"/>
                </a:lnTo>
                <a:lnTo>
                  <a:pt x="86129" y="550388"/>
                </a:lnTo>
                <a:lnTo>
                  <a:pt x="86129" y="580488"/>
                </a:lnTo>
                <a:lnTo>
                  <a:pt x="54548" y="580488"/>
                </a:lnTo>
                <a:lnTo>
                  <a:pt x="54548" y="576188"/>
                </a:lnTo>
                <a:lnTo>
                  <a:pt x="24403" y="580488"/>
                </a:lnTo>
                <a:lnTo>
                  <a:pt x="0" y="580488"/>
                </a:lnTo>
                <a:lnTo>
                  <a:pt x="0" y="554688"/>
                </a:lnTo>
                <a:lnTo>
                  <a:pt x="28710" y="547521"/>
                </a:lnTo>
                <a:lnTo>
                  <a:pt x="34452" y="547521"/>
                </a:lnTo>
                <a:lnTo>
                  <a:pt x="34452" y="417085"/>
                </a:lnTo>
                <a:lnTo>
                  <a:pt x="34452" y="405618"/>
                </a:lnTo>
                <a:lnTo>
                  <a:pt x="34452" y="388418"/>
                </a:lnTo>
                <a:lnTo>
                  <a:pt x="30145" y="388418"/>
                </a:lnTo>
                <a:lnTo>
                  <a:pt x="28710" y="361184"/>
                </a:lnTo>
                <a:lnTo>
                  <a:pt x="4306" y="361184"/>
                </a:lnTo>
                <a:lnTo>
                  <a:pt x="7177" y="230748"/>
                </a:lnTo>
                <a:lnTo>
                  <a:pt x="67468" y="219282"/>
                </a:lnTo>
                <a:lnTo>
                  <a:pt x="94742" y="252249"/>
                </a:lnTo>
                <a:lnTo>
                  <a:pt x="122016" y="219282"/>
                </a:lnTo>
                <a:lnTo>
                  <a:pt x="163645" y="219282"/>
                </a:lnTo>
                <a:lnTo>
                  <a:pt x="278484" y="159080"/>
                </a:lnTo>
                <a:lnTo>
                  <a:pt x="285661" y="171981"/>
                </a:lnTo>
                <a:lnTo>
                  <a:pt x="301451" y="161947"/>
                </a:lnTo>
                <a:cubicBezTo>
                  <a:pt x="301451" y="156214"/>
                  <a:pt x="302887" y="151914"/>
                  <a:pt x="307193" y="149047"/>
                </a:cubicBezTo>
                <a:cubicBezTo>
                  <a:pt x="310064" y="147614"/>
                  <a:pt x="312935" y="146180"/>
                  <a:pt x="314371" y="146180"/>
                </a:cubicBezTo>
                <a:cubicBezTo>
                  <a:pt x="317242" y="146180"/>
                  <a:pt x="320113" y="147614"/>
                  <a:pt x="322983" y="149047"/>
                </a:cubicBezTo>
                <a:lnTo>
                  <a:pt x="338774" y="139013"/>
                </a:lnTo>
                <a:cubicBezTo>
                  <a:pt x="338774" y="137580"/>
                  <a:pt x="340209" y="134713"/>
                  <a:pt x="340209" y="133280"/>
                </a:cubicBezTo>
                <a:cubicBezTo>
                  <a:pt x="343080" y="130413"/>
                  <a:pt x="345951" y="127547"/>
                  <a:pt x="348822" y="126113"/>
                </a:cubicBezTo>
                <a:lnTo>
                  <a:pt x="348822" y="108913"/>
                </a:lnTo>
                <a:cubicBezTo>
                  <a:pt x="344516" y="108913"/>
                  <a:pt x="340209" y="106046"/>
                  <a:pt x="338774" y="98879"/>
                </a:cubicBezTo>
                <a:cubicBezTo>
                  <a:pt x="337338" y="91713"/>
                  <a:pt x="341645" y="88846"/>
                  <a:pt x="341645" y="87412"/>
                </a:cubicBezTo>
                <a:cubicBezTo>
                  <a:pt x="343080" y="84546"/>
                  <a:pt x="348822" y="81679"/>
                  <a:pt x="353129" y="81679"/>
                </a:cubicBezTo>
                <a:cubicBezTo>
                  <a:pt x="356000" y="81679"/>
                  <a:pt x="358871" y="83112"/>
                  <a:pt x="360306" y="84546"/>
                </a:cubicBezTo>
                <a:lnTo>
                  <a:pt x="376096" y="75946"/>
                </a:lnTo>
                <a:cubicBezTo>
                  <a:pt x="376096" y="73079"/>
                  <a:pt x="377532" y="71646"/>
                  <a:pt x="378967" y="68779"/>
                </a:cubicBezTo>
                <a:cubicBezTo>
                  <a:pt x="380403" y="64479"/>
                  <a:pt x="384709" y="61612"/>
                  <a:pt x="390451" y="61612"/>
                </a:cubicBezTo>
                <a:close/>
                <a:moveTo>
                  <a:pt x="94832" y="61612"/>
                </a:moveTo>
                <a:cubicBezTo>
                  <a:pt x="135271" y="61612"/>
                  <a:pt x="168054" y="94343"/>
                  <a:pt x="168054" y="134719"/>
                </a:cubicBezTo>
                <a:cubicBezTo>
                  <a:pt x="168054" y="175095"/>
                  <a:pt x="135271" y="207826"/>
                  <a:pt x="94832" y="207826"/>
                </a:cubicBezTo>
                <a:cubicBezTo>
                  <a:pt x="54393" y="207826"/>
                  <a:pt x="21610" y="175095"/>
                  <a:pt x="21610" y="134719"/>
                </a:cubicBezTo>
                <a:cubicBezTo>
                  <a:pt x="21610" y="94343"/>
                  <a:pt x="54393" y="61612"/>
                  <a:pt x="94832" y="61612"/>
                </a:cubicBezTo>
                <a:close/>
                <a:moveTo>
                  <a:pt x="56095" y="0"/>
                </a:moveTo>
                <a:lnTo>
                  <a:pt x="600029" y="0"/>
                </a:lnTo>
                <a:lnTo>
                  <a:pt x="600029" y="364156"/>
                </a:lnTo>
                <a:lnTo>
                  <a:pt x="180956" y="364156"/>
                </a:lnTo>
                <a:lnTo>
                  <a:pt x="182391" y="339783"/>
                </a:lnTo>
                <a:lnTo>
                  <a:pt x="574196" y="339783"/>
                </a:lnTo>
                <a:lnTo>
                  <a:pt x="574196" y="24373"/>
                </a:lnTo>
                <a:lnTo>
                  <a:pt x="80493" y="24373"/>
                </a:lnTo>
                <a:lnTo>
                  <a:pt x="80493" y="48745"/>
                </a:lnTo>
                <a:lnTo>
                  <a:pt x="56095" y="57347"/>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977900">
              <a:lnSpc>
                <a:spcPct val="90000"/>
              </a:lnSpc>
              <a:spcBef>
                <a:spcPct val="0"/>
              </a:spcBef>
              <a:spcAft>
                <a:spcPct val="35000"/>
              </a:spcAft>
            </a:pPr>
            <a:endParaRPr lang="en-US" sz="2200" kern="1200"/>
          </a:p>
        </p:txBody>
      </p:sp>
      <p:sp>
        <p:nvSpPr>
          <p:cNvPr id="22" name="îşļíḋe">
            <a:extLst>
              <a:ext uri="{FF2B5EF4-FFF2-40B4-BE49-F238E27FC236}">
                <a16:creationId xmlns:a16="http://schemas.microsoft.com/office/drawing/2014/main" id="{E326F17C-EC10-4BEB-AE07-E6964392F390}"/>
              </a:ext>
            </a:extLst>
          </p:cNvPr>
          <p:cNvSpPr/>
          <p:nvPr/>
        </p:nvSpPr>
        <p:spPr>
          <a:xfrm>
            <a:off x="9181166" y="4538378"/>
            <a:ext cx="466104" cy="549000"/>
          </a:xfrm>
          <a:custGeom>
            <a:avLst/>
            <a:gdLst>
              <a:gd name="T0" fmla="*/ 94 w 294"/>
              <a:gd name="T1" fmla="*/ 150 h 347"/>
              <a:gd name="T2" fmla="*/ 94 w 294"/>
              <a:gd name="T3" fmla="*/ 277 h 347"/>
              <a:gd name="T4" fmla="*/ 85 w 294"/>
              <a:gd name="T5" fmla="*/ 290 h 347"/>
              <a:gd name="T6" fmla="*/ 58 w 294"/>
              <a:gd name="T7" fmla="*/ 294 h 347"/>
              <a:gd name="T8" fmla="*/ 58 w 294"/>
              <a:gd name="T9" fmla="*/ 294 h 347"/>
              <a:gd name="T10" fmla="*/ 1 w 294"/>
              <a:gd name="T11" fmla="*/ 257 h 347"/>
              <a:gd name="T12" fmla="*/ 1 w 294"/>
              <a:gd name="T13" fmla="*/ 94 h 347"/>
              <a:gd name="T14" fmla="*/ 23 w 294"/>
              <a:gd name="T15" fmla="*/ 52 h 347"/>
              <a:gd name="T16" fmla="*/ 100 w 294"/>
              <a:gd name="T17" fmla="*/ 3 h 347"/>
              <a:gd name="T18" fmla="*/ 114 w 294"/>
              <a:gd name="T19" fmla="*/ 3 h 347"/>
              <a:gd name="T20" fmla="*/ 121 w 294"/>
              <a:gd name="T21" fmla="*/ 14 h 347"/>
              <a:gd name="T22" fmla="*/ 121 w 294"/>
              <a:gd name="T23" fmla="*/ 34 h 347"/>
              <a:gd name="T24" fmla="*/ 107 w 294"/>
              <a:gd name="T25" fmla="*/ 47 h 347"/>
              <a:gd name="T26" fmla="*/ 95 w 294"/>
              <a:gd name="T27" fmla="*/ 38 h 347"/>
              <a:gd name="T28" fmla="*/ 36 w 294"/>
              <a:gd name="T29" fmla="*/ 76 h 347"/>
              <a:gd name="T30" fmla="*/ 27 w 294"/>
              <a:gd name="T31" fmla="*/ 90 h 347"/>
              <a:gd name="T32" fmla="*/ 30 w 294"/>
              <a:gd name="T33" fmla="*/ 100 h 347"/>
              <a:gd name="T34" fmla="*/ 68 w 294"/>
              <a:gd name="T35" fmla="*/ 92 h 347"/>
              <a:gd name="T36" fmla="*/ 166 w 294"/>
              <a:gd name="T37" fmla="*/ 27 h 347"/>
              <a:gd name="T38" fmla="*/ 180 w 294"/>
              <a:gd name="T39" fmla="*/ 26 h 347"/>
              <a:gd name="T40" fmla="*/ 187 w 294"/>
              <a:gd name="T41" fmla="*/ 38 h 347"/>
              <a:gd name="T42" fmla="*/ 187 w 294"/>
              <a:gd name="T43" fmla="*/ 40 h 347"/>
              <a:gd name="T44" fmla="*/ 181 w 294"/>
              <a:gd name="T45" fmla="*/ 51 h 347"/>
              <a:gd name="T46" fmla="*/ 120 w 294"/>
              <a:gd name="T47" fmla="*/ 92 h 347"/>
              <a:gd name="T48" fmla="*/ 94 w 294"/>
              <a:gd name="T49" fmla="*/ 150 h 347"/>
              <a:gd name="T50" fmla="*/ 294 w 294"/>
              <a:gd name="T51" fmla="*/ 85 h 347"/>
              <a:gd name="T52" fmla="*/ 294 w 294"/>
              <a:gd name="T53" fmla="*/ 258 h 347"/>
              <a:gd name="T54" fmla="*/ 288 w 294"/>
              <a:gd name="T55" fmla="*/ 270 h 347"/>
              <a:gd name="T56" fmla="*/ 194 w 294"/>
              <a:gd name="T57" fmla="*/ 340 h 347"/>
              <a:gd name="T58" fmla="*/ 164 w 294"/>
              <a:gd name="T59" fmla="*/ 347 h 347"/>
              <a:gd name="T60" fmla="*/ 107 w 294"/>
              <a:gd name="T61" fmla="*/ 307 h 347"/>
              <a:gd name="T62" fmla="*/ 107 w 294"/>
              <a:gd name="T63" fmla="*/ 146 h 347"/>
              <a:gd name="T64" fmla="*/ 107 w 294"/>
              <a:gd name="T65" fmla="*/ 142 h 347"/>
              <a:gd name="T66" fmla="*/ 107 w 294"/>
              <a:gd name="T67" fmla="*/ 142 h 347"/>
              <a:gd name="T68" fmla="*/ 128 w 294"/>
              <a:gd name="T69" fmla="*/ 105 h 347"/>
              <a:gd name="T70" fmla="*/ 206 w 294"/>
              <a:gd name="T71" fmla="*/ 50 h 347"/>
              <a:gd name="T72" fmla="*/ 220 w 294"/>
              <a:gd name="T73" fmla="*/ 50 h 347"/>
              <a:gd name="T74" fmla="*/ 227 w 294"/>
              <a:gd name="T75" fmla="*/ 61 h 347"/>
              <a:gd name="T76" fmla="*/ 227 w 294"/>
              <a:gd name="T77" fmla="*/ 81 h 347"/>
              <a:gd name="T78" fmla="*/ 214 w 294"/>
              <a:gd name="T79" fmla="*/ 94 h 347"/>
              <a:gd name="T80" fmla="*/ 202 w 294"/>
              <a:gd name="T81" fmla="*/ 86 h 347"/>
              <a:gd name="T82" fmla="*/ 144 w 294"/>
              <a:gd name="T83" fmla="*/ 126 h 347"/>
              <a:gd name="T84" fmla="*/ 134 w 294"/>
              <a:gd name="T85" fmla="*/ 142 h 347"/>
              <a:gd name="T86" fmla="*/ 137 w 294"/>
              <a:gd name="T87" fmla="*/ 151 h 347"/>
              <a:gd name="T88" fmla="*/ 180 w 294"/>
              <a:gd name="T89" fmla="*/ 144 h 347"/>
              <a:gd name="T90" fmla="*/ 272 w 294"/>
              <a:gd name="T91" fmla="*/ 75 h 347"/>
              <a:gd name="T92" fmla="*/ 286 w 294"/>
              <a:gd name="T93" fmla="*/ 73 h 347"/>
              <a:gd name="T94" fmla="*/ 294 w 294"/>
              <a:gd name="T95" fmla="*/ 85 h 347"/>
              <a:gd name="T96" fmla="*/ 267 w 294"/>
              <a:gd name="T97" fmla="*/ 145 h 347"/>
              <a:gd name="T98" fmla="*/ 201 w 294"/>
              <a:gd name="T99" fmla="*/ 196 h 347"/>
              <a:gd name="T100" fmla="*/ 201 w 294"/>
              <a:gd name="T101" fmla="*/ 223 h 347"/>
              <a:gd name="T102" fmla="*/ 267 w 294"/>
              <a:gd name="T103" fmla="*/ 171 h 347"/>
              <a:gd name="T104" fmla="*/ 267 w 294"/>
              <a:gd name="T105" fmla="*/ 1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4" h="347">
                <a:moveTo>
                  <a:pt x="94" y="150"/>
                </a:moveTo>
                <a:lnTo>
                  <a:pt x="94" y="277"/>
                </a:lnTo>
                <a:cubicBezTo>
                  <a:pt x="94" y="283"/>
                  <a:pt x="90" y="288"/>
                  <a:pt x="85" y="290"/>
                </a:cubicBezTo>
                <a:cubicBezTo>
                  <a:pt x="77" y="292"/>
                  <a:pt x="68" y="294"/>
                  <a:pt x="58" y="294"/>
                </a:cubicBezTo>
                <a:lnTo>
                  <a:pt x="58" y="294"/>
                </a:lnTo>
                <a:cubicBezTo>
                  <a:pt x="31" y="294"/>
                  <a:pt x="1" y="282"/>
                  <a:pt x="1" y="257"/>
                </a:cubicBezTo>
                <a:lnTo>
                  <a:pt x="1" y="94"/>
                </a:lnTo>
                <a:cubicBezTo>
                  <a:pt x="0" y="83"/>
                  <a:pt x="4" y="63"/>
                  <a:pt x="23" y="52"/>
                </a:cubicBezTo>
                <a:cubicBezTo>
                  <a:pt x="31" y="47"/>
                  <a:pt x="77" y="18"/>
                  <a:pt x="100" y="3"/>
                </a:cubicBezTo>
                <a:cubicBezTo>
                  <a:pt x="104" y="0"/>
                  <a:pt x="109" y="0"/>
                  <a:pt x="114" y="3"/>
                </a:cubicBezTo>
                <a:cubicBezTo>
                  <a:pt x="118" y="5"/>
                  <a:pt x="121" y="9"/>
                  <a:pt x="121" y="14"/>
                </a:cubicBezTo>
                <a:lnTo>
                  <a:pt x="121" y="34"/>
                </a:lnTo>
                <a:cubicBezTo>
                  <a:pt x="121" y="41"/>
                  <a:pt x="115" y="47"/>
                  <a:pt x="107" y="47"/>
                </a:cubicBezTo>
                <a:cubicBezTo>
                  <a:pt x="101" y="47"/>
                  <a:pt x="97" y="43"/>
                  <a:pt x="95" y="38"/>
                </a:cubicBezTo>
                <a:cubicBezTo>
                  <a:pt x="74" y="52"/>
                  <a:pt x="43" y="71"/>
                  <a:pt x="36" y="76"/>
                </a:cubicBezTo>
                <a:cubicBezTo>
                  <a:pt x="29" y="79"/>
                  <a:pt x="27" y="87"/>
                  <a:pt x="27" y="90"/>
                </a:cubicBezTo>
                <a:cubicBezTo>
                  <a:pt x="27" y="95"/>
                  <a:pt x="28" y="98"/>
                  <a:pt x="30" y="100"/>
                </a:cubicBezTo>
                <a:cubicBezTo>
                  <a:pt x="35" y="105"/>
                  <a:pt x="50" y="102"/>
                  <a:pt x="68" y="92"/>
                </a:cubicBezTo>
                <a:cubicBezTo>
                  <a:pt x="84" y="82"/>
                  <a:pt x="166" y="28"/>
                  <a:pt x="166" y="27"/>
                </a:cubicBezTo>
                <a:cubicBezTo>
                  <a:pt x="171" y="24"/>
                  <a:pt x="176" y="24"/>
                  <a:pt x="180" y="26"/>
                </a:cubicBezTo>
                <a:cubicBezTo>
                  <a:pt x="184" y="29"/>
                  <a:pt x="187" y="33"/>
                  <a:pt x="187" y="38"/>
                </a:cubicBezTo>
                <a:lnTo>
                  <a:pt x="187" y="40"/>
                </a:lnTo>
                <a:cubicBezTo>
                  <a:pt x="187" y="44"/>
                  <a:pt x="185" y="48"/>
                  <a:pt x="181" y="51"/>
                </a:cubicBezTo>
                <a:cubicBezTo>
                  <a:pt x="181" y="51"/>
                  <a:pt x="125" y="89"/>
                  <a:pt x="120" y="92"/>
                </a:cubicBezTo>
                <a:cubicBezTo>
                  <a:pt x="100" y="104"/>
                  <a:pt x="94" y="119"/>
                  <a:pt x="94" y="150"/>
                </a:cubicBezTo>
                <a:close/>
                <a:moveTo>
                  <a:pt x="294" y="85"/>
                </a:moveTo>
                <a:lnTo>
                  <a:pt x="294" y="258"/>
                </a:lnTo>
                <a:cubicBezTo>
                  <a:pt x="294" y="263"/>
                  <a:pt x="291" y="267"/>
                  <a:pt x="288" y="270"/>
                </a:cubicBezTo>
                <a:cubicBezTo>
                  <a:pt x="288" y="270"/>
                  <a:pt x="210" y="330"/>
                  <a:pt x="194" y="340"/>
                </a:cubicBezTo>
                <a:cubicBezTo>
                  <a:pt x="186" y="345"/>
                  <a:pt x="175" y="347"/>
                  <a:pt x="164" y="347"/>
                </a:cubicBezTo>
                <a:cubicBezTo>
                  <a:pt x="136" y="347"/>
                  <a:pt x="107" y="332"/>
                  <a:pt x="107" y="307"/>
                </a:cubicBezTo>
                <a:lnTo>
                  <a:pt x="107" y="146"/>
                </a:lnTo>
                <a:lnTo>
                  <a:pt x="107" y="142"/>
                </a:lnTo>
                <a:cubicBezTo>
                  <a:pt x="107" y="142"/>
                  <a:pt x="107" y="142"/>
                  <a:pt x="107" y="142"/>
                </a:cubicBezTo>
                <a:cubicBezTo>
                  <a:pt x="107" y="132"/>
                  <a:pt x="110" y="118"/>
                  <a:pt x="128" y="105"/>
                </a:cubicBezTo>
                <a:cubicBezTo>
                  <a:pt x="139" y="97"/>
                  <a:pt x="204" y="52"/>
                  <a:pt x="206" y="50"/>
                </a:cubicBezTo>
                <a:cubicBezTo>
                  <a:pt x="210" y="48"/>
                  <a:pt x="216" y="47"/>
                  <a:pt x="220" y="50"/>
                </a:cubicBezTo>
                <a:cubicBezTo>
                  <a:pt x="224" y="52"/>
                  <a:pt x="227" y="57"/>
                  <a:pt x="227" y="61"/>
                </a:cubicBezTo>
                <a:lnTo>
                  <a:pt x="227" y="81"/>
                </a:lnTo>
                <a:cubicBezTo>
                  <a:pt x="227" y="88"/>
                  <a:pt x="221" y="94"/>
                  <a:pt x="214" y="94"/>
                </a:cubicBezTo>
                <a:cubicBezTo>
                  <a:pt x="208" y="94"/>
                  <a:pt x="204" y="91"/>
                  <a:pt x="202" y="86"/>
                </a:cubicBezTo>
                <a:cubicBezTo>
                  <a:pt x="181" y="100"/>
                  <a:pt x="151" y="121"/>
                  <a:pt x="144" y="126"/>
                </a:cubicBezTo>
                <a:cubicBezTo>
                  <a:pt x="135" y="132"/>
                  <a:pt x="134" y="137"/>
                  <a:pt x="134" y="142"/>
                </a:cubicBezTo>
                <a:cubicBezTo>
                  <a:pt x="134" y="146"/>
                  <a:pt x="135" y="149"/>
                  <a:pt x="137" y="151"/>
                </a:cubicBezTo>
                <a:cubicBezTo>
                  <a:pt x="144" y="157"/>
                  <a:pt x="162" y="155"/>
                  <a:pt x="180" y="144"/>
                </a:cubicBezTo>
                <a:cubicBezTo>
                  <a:pt x="194" y="136"/>
                  <a:pt x="251" y="91"/>
                  <a:pt x="272" y="75"/>
                </a:cubicBezTo>
                <a:cubicBezTo>
                  <a:pt x="276" y="72"/>
                  <a:pt x="282" y="71"/>
                  <a:pt x="286" y="73"/>
                </a:cubicBezTo>
                <a:cubicBezTo>
                  <a:pt x="291" y="76"/>
                  <a:pt x="294" y="80"/>
                  <a:pt x="294" y="85"/>
                </a:cubicBezTo>
                <a:close/>
                <a:moveTo>
                  <a:pt x="267" y="145"/>
                </a:moveTo>
                <a:lnTo>
                  <a:pt x="201" y="196"/>
                </a:lnTo>
                <a:lnTo>
                  <a:pt x="201" y="223"/>
                </a:lnTo>
                <a:lnTo>
                  <a:pt x="267" y="171"/>
                </a:lnTo>
                <a:lnTo>
                  <a:pt x="267" y="145"/>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90000"/>
              </a:lnSpc>
              <a:spcBef>
                <a:spcPct val="0"/>
              </a:spcBef>
              <a:spcAft>
                <a:spcPct val="35000"/>
              </a:spcAft>
            </a:pPr>
            <a:endParaRPr lang="en-US" sz="2200" kern="1200"/>
          </a:p>
        </p:txBody>
      </p:sp>
      <p:sp>
        <p:nvSpPr>
          <p:cNvPr id="23" name="标题 1"/>
          <p:cNvSpPr txBox="1">
            <a:spLocks/>
          </p:cNvSpPr>
          <p:nvPr/>
        </p:nvSpPr>
        <p:spPr>
          <a:xfrm>
            <a:off x="4545565" y="342225"/>
            <a:ext cx="3074885" cy="6344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zh-CN" sz="2400" dirty="0" smtClean="0"/>
              <a:t>模型</a:t>
            </a:r>
            <a:r>
              <a:rPr lang="zh-CN" altLang="en-US" sz="2400" dirty="0" smtClean="0"/>
              <a:t>应用范围</a:t>
            </a:r>
            <a:endParaRPr lang="zh-CN" altLang="en-US" sz="2400" dirty="0">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no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32" name="标题 1"/>
          <p:cNvSpPr txBox="1">
            <a:spLocks/>
          </p:cNvSpPr>
          <p:nvPr/>
        </p:nvSpPr>
        <p:spPr>
          <a:xfrm>
            <a:off x="14313" y="18419"/>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分层回归</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06756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6306850" y="-289204"/>
            <a:ext cx="5885150" cy="785222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145143" y="-203200"/>
            <a:ext cx="6517061" cy="74893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23" name="标题 1"/>
          <p:cNvSpPr txBox="1">
            <a:spLocks/>
          </p:cNvSpPr>
          <p:nvPr/>
        </p:nvSpPr>
        <p:spPr>
          <a:xfrm>
            <a:off x="4545565" y="342225"/>
            <a:ext cx="3074885" cy="6344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zh-CN" sz="2400" dirty="0"/>
              <a:t>分层</a:t>
            </a:r>
            <a:r>
              <a:rPr lang="zh-CN" altLang="zh-CN" sz="2400" dirty="0" smtClean="0"/>
              <a:t>回归</a:t>
            </a:r>
            <a:r>
              <a:rPr lang="zh-CN" altLang="en-US" sz="2400" dirty="0"/>
              <a:t>评述</a:t>
            </a:r>
            <a:endParaRPr lang="zh-CN" altLang="en-US" sz="2400" dirty="0">
              <a:latin typeface="微软雅黑" panose="020B0503020204020204" pitchFamily="34" charset="-122"/>
              <a:ea typeface="微软雅黑" panose="020B0503020204020204" pitchFamily="34" charset="-122"/>
            </a:endParaRPr>
          </a:p>
        </p:txBody>
      </p:sp>
      <p:sp>
        <p:nvSpPr>
          <p:cNvPr id="2" name="矩形 1"/>
          <p:cNvSpPr/>
          <p:nvPr/>
        </p:nvSpPr>
        <p:spPr>
          <a:xfrm>
            <a:off x="823226" y="2126184"/>
            <a:ext cx="4709653" cy="923330"/>
          </a:xfrm>
          <a:prstGeom prst="rect">
            <a:avLst/>
          </a:prstGeom>
        </p:spPr>
        <p:txBody>
          <a:bodyPr wrap="square">
            <a:spAutoFit/>
          </a:bodyPr>
          <a:lstStyle/>
          <a:p>
            <a:r>
              <a:rPr lang="zh-CN" altLang="zh-CN" dirty="0">
                <a:solidFill>
                  <a:schemeClr val="bg1"/>
                </a:solidFill>
                <a:latin typeface="+mn-ea"/>
                <a:cs typeface="Times New Roman" panose="02020603050405020304" pitchFamily="18" charset="0"/>
              </a:rPr>
              <a:t>避免了没有考虑数据混合时的分析谬误。一元回归（或散点图）揭示出的规律可能是假的，因为没有控制其它变量的影响。</a:t>
            </a:r>
            <a:endParaRPr lang="zh-CN" altLang="en-US" dirty="0">
              <a:solidFill>
                <a:schemeClr val="bg1"/>
              </a:solidFill>
              <a:latin typeface="+mn-ea"/>
            </a:endParaRPr>
          </a:p>
        </p:txBody>
      </p:sp>
      <p:sp>
        <p:nvSpPr>
          <p:cNvPr id="32" name="矩形 31"/>
          <p:cNvSpPr/>
          <p:nvPr/>
        </p:nvSpPr>
        <p:spPr>
          <a:xfrm>
            <a:off x="823226" y="1503732"/>
            <a:ext cx="786581" cy="400110"/>
          </a:xfrm>
          <a:prstGeom prst="rect">
            <a:avLst/>
          </a:prstGeom>
        </p:spPr>
        <p:txBody>
          <a:bodyPr wrap="square">
            <a:spAutoFit/>
          </a:bodyPr>
          <a:lstStyle/>
          <a:p>
            <a:r>
              <a:rPr lang="zh-CN" altLang="en-US" sz="2000" b="1" dirty="0" smtClean="0">
                <a:solidFill>
                  <a:schemeClr val="bg1"/>
                </a:solidFill>
                <a:latin typeface="+mn-ea"/>
                <a:cs typeface="Times New Roman" panose="02020603050405020304" pitchFamily="18" charset="0"/>
              </a:rPr>
              <a:t>优点</a:t>
            </a:r>
            <a:endParaRPr lang="zh-CN" altLang="en-US" sz="2000" b="1" dirty="0">
              <a:solidFill>
                <a:schemeClr val="bg1"/>
              </a:solidFill>
              <a:latin typeface="+mn-ea"/>
            </a:endParaRPr>
          </a:p>
        </p:txBody>
      </p:sp>
      <p:sp>
        <p:nvSpPr>
          <p:cNvPr id="3" name="矩形 2"/>
          <p:cNvSpPr/>
          <p:nvPr/>
        </p:nvSpPr>
        <p:spPr>
          <a:xfrm>
            <a:off x="6704491" y="1497978"/>
            <a:ext cx="1980029" cy="400110"/>
          </a:xfrm>
          <a:prstGeom prst="rect">
            <a:avLst/>
          </a:prstGeom>
        </p:spPr>
        <p:txBody>
          <a:bodyPr wrap="none">
            <a:spAutoFit/>
          </a:bodyPr>
          <a:lstStyle/>
          <a:p>
            <a:r>
              <a:rPr lang="zh-CN" altLang="zh-CN" sz="2000" b="1" dirty="0">
                <a:latin typeface="+mn-ea"/>
                <a:cs typeface="Times New Roman" panose="02020603050405020304" pitchFamily="18" charset="0"/>
              </a:rPr>
              <a:t>销售额悖论例子</a:t>
            </a:r>
            <a:endParaRPr lang="zh-CN" altLang="en-US" sz="2000" b="1" dirty="0">
              <a:latin typeface="+mn-ea"/>
            </a:endParaRPr>
          </a:p>
        </p:txBody>
      </p:sp>
      <p:pic>
        <p:nvPicPr>
          <p:cNvPr id="33" name="图片 32" descr="E:\空间数据分析书稿\产品与销售额P.png"/>
          <p:cNvPicPr/>
          <p:nvPr/>
        </p:nvPicPr>
        <p:blipFill>
          <a:blip r:embed="rId2">
            <a:extLst>
              <a:ext uri="{28A0092B-C50C-407E-A947-70E740481C1C}">
                <a14:useLocalDpi xmlns:a14="http://schemas.microsoft.com/office/drawing/2010/main" val="0"/>
              </a:ext>
            </a:extLst>
          </a:blip>
          <a:srcRect/>
          <a:stretch>
            <a:fillRect/>
          </a:stretch>
        </p:blipFill>
        <p:spPr bwMode="auto">
          <a:xfrm>
            <a:off x="6704491" y="2064841"/>
            <a:ext cx="4904467" cy="3022720"/>
          </a:xfrm>
          <a:prstGeom prst="rect">
            <a:avLst/>
          </a:prstGeom>
          <a:noFill/>
          <a:ln>
            <a:noFill/>
          </a:ln>
        </p:spPr>
      </p:pic>
      <p:sp>
        <p:nvSpPr>
          <p:cNvPr id="10" name="矩形 9"/>
          <p:cNvSpPr/>
          <p:nvPr/>
        </p:nvSpPr>
        <p:spPr>
          <a:xfrm>
            <a:off x="6704491" y="5254313"/>
            <a:ext cx="1082348" cy="369332"/>
          </a:xfrm>
          <a:prstGeom prst="rect">
            <a:avLst/>
          </a:prstGeom>
        </p:spPr>
        <p:txBody>
          <a:bodyPr wrap="none">
            <a:spAutoFit/>
          </a:bodyPr>
          <a:lstStyle/>
          <a:p>
            <a:r>
              <a:rPr lang="en-US" altLang="zh-CN" dirty="0" err="1">
                <a:latin typeface="+mn-ea"/>
              </a:rPr>
              <a:t>OLS</a:t>
            </a:r>
            <a:r>
              <a:rPr lang="zh-CN" altLang="zh-CN" dirty="0" smtClean="0">
                <a:latin typeface="+mn-ea"/>
                <a:cs typeface="Times New Roman" panose="02020603050405020304" pitchFamily="18" charset="0"/>
              </a:rPr>
              <a:t>模型</a:t>
            </a:r>
            <a:endParaRPr lang="zh-CN" altLang="en-US" dirty="0">
              <a:latin typeface="+mn-ea"/>
            </a:endParaRPr>
          </a:p>
        </p:txBody>
      </p:sp>
      <p:sp>
        <p:nvSpPr>
          <p:cNvPr id="11" name="矩形 10"/>
          <p:cNvSpPr/>
          <p:nvPr/>
        </p:nvSpPr>
        <p:spPr>
          <a:xfrm>
            <a:off x="8377178" y="5254313"/>
            <a:ext cx="1292341" cy="369332"/>
          </a:xfrm>
          <a:prstGeom prst="rect">
            <a:avLst/>
          </a:prstGeom>
        </p:spPr>
        <p:txBody>
          <a:bodyPr wrap="none">
            <a:spAutoFit/>
          </a:bodyPr>
          <a:lstStyle/>
          <a:p>
            <a:r>
              <a:rPr lang="zh-CN" altLang="zh-CN" dirty="0">
                <a:latin typeface="+mn-ea"/>
                <a:cs typeface="Times New Roman" panose="02020603050405020304" pitchFamily="18" charset="0"/>
              </a:rPr>
              <a:t>产品</a:t>
            </a:r>
            <a:r>
              <a:rPr lang="zh-CN" altLang="zh-CN" dirty="0" smtClean="0">
                <a:latin typeface="+mn-ea"/>
                <a:cs typeface="Times New Roman" panose="02020603050405020304" pitchFamily="18" charset="0"/>
              </a:rPr>
              <a:t>价格</a:t>
            </a:r>
            <a:r>
              <a:rPr lang="en-US" altLang="zh-CN" dirty="0" smtClean="0">
                <a:latin typeface="+mn-ea"/>
                <a:cs typeface="Times New Roman" panose="02020603050405020304" pitchFamily="18" charset="0"/>
              </a:rPr>
              <a:t> </a:t>
            </a:r>
            <a:r>
              <a:rPr lang="zh-CN" altLang="en-US" dirty="0" smtClean="0">
                <a:latin typeface="+mn-ea"/>
                <a:cs typeface="Times New Roman" panose="02020603050405020304" pitchFamily="18" charset="0"/>
              </a:rPr>
              <a:t>↑</a:t>
            </a:r>
            <a:endParaRPr lang="zh-CN" altLang="en-US" dirty="0">
              <a:latin typeface="+mn-ea"/>
            </a:endParaRPr>
          </a:p>
        </p:txBody>
      </p:sp>
      <p:sp>
        <p:nvSpPr>
          <p:cNvPr id="18" name="矩形 17"/>
          <p:cNvSpPr/>
          <p:nvPr/>
        </p:nvSpPr>
        <p:spPr>
          <a:xfrm>
            <a:off x="10440147" y="5254312"/>
            <a:ext cx="1061509" cy="369332"/>
          </a:xfrm>
          <a:prstGeom prst="rect">
            <a:avLst/>
          </a:prstGeom>
        </p:spPr>
        <p:txBody>
          <a:bodyPr wrap="none">
            <a:spAutoFit/>
          </a:bodyPr>
          <a:lstStyle/>
          <a:p>
            <a:r>
              <a:rPr lang="zh-CN" altLang="zh-CN" dirty="0" smtClean="0">
                <a:latin typeface="+mn-ea"/>
                <a:cs typeface="Times New Roman" panose="02020603050405020304" pitchFamily="18" charset="0"/>
              </a:rPr>
              <a:t>销售额</a:t>
            </a:r>
            <a:r>
              <a:rPr lang="en-US" altLang="zh-CN" dirty="0" smtClean="0">
                <a:latin typeface="+mn-ea"/>
                <a:cs typeface="Times New Roman" panose="02020603050405020304" pitchFamily="18" charset="0"/>
              </a:rPr>
              <a:t> </a:t>
            </a:r>
            <a:r>
              <a:rPr lang="zh-CN" altLang="en-US" dirty="0" smtClean="0">
                <a:latin typeface="+mn-ea"/>
                <a:cs typeface="Times New Roman" panose="02020603050405020304" pitchFamily="18" charset="0"/>
              </a:rPr>
              <a:t>↓</a:t>
            </a:r>
            <a:endParaRPr lang="zh-CN" altLang="en-US" dirty="0">
              <a:latin typeface="+mn-ea"/>
            </a:endParaRPr>
          </a:p>
        </p:txBody>
      </p:sp>
      <p:sp>
        <p:nvSpPr>
          <p:cNvPr id="35" name="矩形 34"/>
          <p:cNvSpPr/>
          <p:nvPr/>
        </p:nvSpPr>
        <p:spPr>
          <a:xfrm>
            <a:off x="9691224" y="4937183"/>
            <a:ext cx="748923" cy="769441"/>
          </a:xfrm>
          <a:prstGeom prst="rect">
            <a:avLst/>
          </a:prstGeom>
        </p:spPr>
        <p:txBody>
          <a:bodyPr wrap="none">
            <a:spAutoFit/>
          </a:bodyPr>
          <a:lstStyle/>
          <a:p>
            <a:r>
              <a:rPr lang="zh-CN" altLang="en-US" sz="4400" b="1" dirty="0"/>
              <a:t>→</a:t>
            </a:r>
            <a:endParaRPr lang="zh-CN" altLang="en-US" sz="4400" dirty="0"/>
          </a:p>
        </p:txBody>
      </p:sp>
      <p:sp>
        <p:nvSpPr>
          <p:cNvPr id="36" name="矩形 35"/>
          <p:cNvSpPr/>
          <p:nvPr/>
        </p:nvSpPr>
        <p:spPr>
          <a:xfrm>
            <a:off x="6704491" y="5688711"/>
            <a:ext cx="1569660" cy="369332"/>
          </a:xfrm>
          <a:prstGeom prst="rect">
            <a:avLst/>
          </a:prstGeom>
        </p:spPr>
        <p:txBody>
          <a:bodyPr wrap="none">
            <a:spAutoFit/>
          </a:bodyPr>
          <a:lstStyle/>
          <a:p>
            <a:r>
              <a:rPr lang="zh-CN" altLang="zh-CN" dirty="0"/>
              <a:t>分层回归模型</a:t>
            </a:r>
            <a:endParaRPr lang="zh-CN" altLang="en-US" dirty="0">
              <a:latin typeface="+mn-ea"/>
            </a:endParaRPr>
          </a:p>
        </p:txBody>
      </p:sp>
      <p:sp>
        <p:nvSpPr>
          <p:cNvPr id="37" name="矩形 36"/>
          <p:cNvSpPr/>
          <p:nvPr/>
        </p:nvSpPr>
        <p:spPr>
          <a:xfrm>
            <a:off x="8377178" y="5688711"/>
            <a:ext cx="1292341" cy="369332"/>
          </a:xfrm>
          <a:prstGeom prst="rect">
            <a:avLst/>
          </a:prstGeom>
        </p:spPr>
        <p:txBody>
          <a:bodyPr wrap="none">
            <a:spAutoFit/>
          </a:bodyPr>
          <a:lstStyle/>
          <a:p>
            <a:r>
              <a:rPr lang="zh-CN" altLang="zh-CN" dirty="0">
                <a:latin typeface="+mn-ea"/>
                <a:cs typeface="Times New Roman" panose="02020603050405020304" pitchFamily="18" charset="0"/>
              </a:rPr>
              <a:t>产品</a:t>
            </a:r>
            <a:r>
              <a:rPr lang="zh-CN" altLang="zh-CN" dirty="0" smtClean="0">
                <a:latin typeface="+mn-ea"/>
                <a:cs typeface="Times New Roman" panose="02020603050405020304" pitchFamily="18" charset="0"/>
              </a:rPr>
              <a:t>价格</a:t>
            </a:r>
            <a:r>
              <a:rPr lang="en-US" altLang="zh-CN" dirty="0" smtClean="0">
                <a:latin typeface="+mn-ea"/>
                <a:cs typeface="Times New Roman" panose="02020603050405020304" pitchFamily="18" charset="0"/>
              </a:rPr>
              <a:t> </a:t>
            </a:r>
            <a:r>
              <a:rPr lang="zh-CN" altLang="en-US" dirty="0" smtClean="0">
                <a:latin typeface="+mn-ea"/>
                <a:cs typeface="Times New Roman" panose="02020603050405020304" pitchFamily="18" charset="0"/>
              </a:rPr>
              <a:t>↑</a:t>
            </a:r>
            <a:endParaRPr lang="zh-CN" altLang="en-US" dirty="0">
              <a:latin typeface="+mn-ea"/>
            </a:endParaRPr>
          </a:p>
        </p:txBody>
      </p:sp>
      <p:sp>
        <p:nvSpPr>
          <p:cNvPr id="38" name="矩形 37"/>
          <p:cNvSpPr/>
          <p:nvPr/>
        </p:nvSpPr>
        <p:spPr>
          <a:xfrm>
            <a:off x="10440147" y="5688710"/>
            <a:ext cx="1061509" cy="369332"/>
          </a:xfrm>
          <a:prstGeom prst="rect">
            <a:avLst/>
          </a:prstGeom>
        </p:spPr>
        <p:txBody>
          <a:bodyPr wrap="none">
            <a:spAutoFit/>
          </a:bodyPr>
          <a:lstStyle/>
          <a:p>
            <a:r>
              <a:rPr lang="zh-CN" altLang="zh-CN" dirty="0" smtClean="0">
                <a:latin typeface="+mn-ea"/>
                <a:cs typeface="Times New Roman" panose="02020603050405020304" pitchFamily="18" charset="0"/>
              </a:rPr>
              <a:t>销售</a:t>
            </a:r>
            <a:r>
              <a:rPr lang="zh-CN" altLang="en-US" dirty="0" smtClean="0">
                <a:latin typeface="+mn-ea"/>
                <a:cs typeface="Times New Roman" panose="02020603050405020304" pitchFamily="18" charset="0"/>
              </a:rPr>
              <a:t>量 ↑</a:t>
            </a:r>
            <a:endParaRPr lang="zh-CN" altLang="en-US" dirty="0">
              <a:latin typeface="+mn-ea"/>
            </a:endParaRPr>
          </a:p>
        </p:txBody>
      </p:sp>
      <p:sp>
        <p:nvSpPr>
          <p:cNvPr id="39" name="矩形 38"/>
          <p:cNvSpPr/>
          <p:nvPr/>
        </p:nvSpPr>
        <p:spPr>
          <a:xfrm>
            <a:off x="9691224" y="5354437"/>
            <a:ext cx="748923" cy="769441"/>
          </a:xfrm>
          <a:prstGeom prst="rect">
            <a:avLst/>
          </a:prstGeom>
        </p:spPr>
        <p:txBody>
          <a:bodyPr wrap="none">
            <a:spAutoFit/>
          </a:bodyPr>
          <a:lstStyle/>
          <a:p>
            <a:r>
              <a:rPr lang="zh-CN" altLang="en-US" sz="4400" b="1" dirty="0"/>
              <a:t>→</a:t>
            </a:r>
            <a:endParaRPr lang="zh-CN" altLang="en-US" sz="4400" dirty="0"/>
          </a:p>
        </p:txBody>
      </p:sp>
      <p:sp>
        <p:nvSpPr>
          <p:cNvPr id="21" name="矩形 20"/>
          <p:cNvSpPr/>
          <p:nvPr/>
        </p:nvSpPr>
        <p:spPr>
          <a:xfrm>
            <a:off x="823226" y="3271856"/>
            <a:ext cx="3108543"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数据具有簇</a:t>
            </a:r>
            <a:r>
              <a:rPr lang="en-US" altLang="zh-CN" dirty="0">
                <a:solidFill>
                  <a:schemeClr val="bg1"/>
                </a:solidFill>
                <a:latin typeface="+mn-ea"/>
              </a:rPr>
              <a:t>(</a:t>
            </a:r>
            <a:r>
              <a:rPr lang="zh-CN" altLang="zh-CN" dirty="0">
                <a:solidFill>
                  <a:schemeClr val="bg1"/>
                </a:solidFill>
                <a:latin typeface="+mn-ea"/>
                <a:cs typeface="Times New Roman" panose="02020603050405020304" pitchFamily="18" charset="0"/>
              </a:rPr>
              <a:t>面板或表格</a:t>
            </a:r>
            <a:r>
              <a:rPr lang="en-US" altLang="zh-CN" dirty="0">
                <a:solidFill>
                  <a:schemeClr val="bg1"/>
                </a:solidFill>
                <a:latin typeface="+mn-ea"/>
              </a:rPr>
              <a:t>)</a:t>
            </a:r>
            <a:r>
              <a:rPr lang="zh-CN" altLang="zh-CN" dirty="0">
                <a:solidFill>
                  <a:schemeClr val="bg1"/>
                </a:solidFill>
                <a:latin typeface="+mn-ea"/>
                <a:cs typeface="Times New Roman" panose="02020603050405020304" pitchFamily="18" charset="0"/>
              </a:rPr>
              <a:t>结构</a:t>
            </a:r>
            <a:endParaRPr lang="zh-CN" altLang="en-US" dirty="0">
              <a:solidFill>
                <a:schemeClr val="bg1"/>
              </a:solidFill>
              <a:latin typeface="+mn-ea"/>
            </a:endParaRPr>
          </a:p>
        </p:txBody>
      </p:sp>
      <p:sp>
        <p:nvSpPr>
          <p:cNvPr id="40" name="矩形 39"/>
          <p:cNvSpPr/>
          <p:nvPr/>
        </p:nvSpPr>
        <p:spPr>
          <a:xfrm>
            <a:off x="823226" y="3636911"/>
            <a:ext cx="1107996"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经典</a:t>
            </a:r>
            <a:r>
              <a:rPr lang="zh-CN" altLang="zh-CN" dirty="0" smtClean="0">
                <a:solidFill>
                  <a:schemeClr val="bg1"/>
                </a:solidFill>
                <a:latin typeface="+mn-ea"/>
                <a:cs typeface="Times New Roman" panose="02020603050405020304" pitchFamily="18" charset="0"/>
              </a:rPr>
              <a:t>统计</a:t>
            </a:r>
            <a:endParaRPr lang="zh-CN" altLang="en-US" dirty="0">
              <a:solidFill>
                <a:schemeClr val="bg1"/>
              </a:solidFill>
              <a:latin typeface="+mn-ea"/>
            </a:endParaRPr>
          </a:p>
        </p:txBody>
      </p:sp>
      <p:sp>
        <p:nvSpPr>
          <p:cNvPr id="41" name="矩形 40"/>
          <p:cNvSpPr/>
          <p:nvPr/>
        </p:nvSpPr>
        <p:spPr>
          <a:xfrm>
            <a:off x="2448623" y="3636911"/>
            <a:ext cx="3416320"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观测变量都是独立且恒等分布的</a:t>
            </a:r>
            <a:endParaRPr lang="zh-CN" altLang="en-US" dirty="0">
              <a:solidFill>
                <a:schemeClr val="bg1"/>
              </a:solidFill>
              <a:latin typeface="+mn-ea"/>
            </a:endParaRPr>
          </a:p>
        </p:txBody>
      </p:sp>
      <p:sp>
        <p:nvSpPr>
          <p:cNvPr id="42" name="矩形 41"/>
          <p:cNvSpPr/>
          <p:nvPr/>
        </p:nvSpPr>
        <p:spPr>
          <a:xfrm>
            <a:off x="1815461" y="3402065"/>
            <a:ext cx="748923" cy="769441"/>
          </a:xfrm>
          <a:prstGeom prst="rect">
            <a:avLst/>
          </a:prstGeom>
        </p:spPr>
        <p:txBody>
          <a:bodyPr wrap="none">
            <a:spAutoFit/>
          </a:bodyPr>
          <a:lstStyle/>
          <a:p>
            <a:r>
              <a:rPr lang="zh-CN" altLang="en-US" sz="4400" b="1" dirty="0">
                <a:solidFill>
                  <a:schemeClr val="bg1"/>
                </a:solidFill>
              </a:rPr>
              <a:t>→</a:t>
            </a:r>
            <a:endParaRPr lang="zh-CN" altLang="en-US" sz="4400" dirty="0">
              <a:solidFill>
                <a:schemeClr val="bg1"/>
              </a:solidFill>
            </a:endParaRPr>
          </a:p>
        </p:txBody>
      </p:sp>
      <p:sp>
        <p:nvSpPr>
          <p:cNvPr id="43" name="矩形 42"/>
          <p:cNvSpPr/>
          <p:nvPr/>
        </p:nvSpPr>
        <p:spPr>
          <a:xfrm>
            <a:off x="2150290" y="4160884"/>
            <a:ext cx="1569660"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混合效应模型</a:t>
            </a:r>
            <a:endParaRPr lang="zh-CN" altLang="en-US" dirty="0">
              <a:solidFill>
                <a:schemeClr val="bg1"/>
              </a:solidFill>
              <a:latin typeface="+mn-ea"/>
            </a:endParaRPr>
          </a:p>
        </p:txBody>
      </p:sp>
      <p:sp>
        <p:nvSpPr>
          <p:cNvPr id="44" name="矩形 43"/>
          <p:cNvSpPr/>
          <p:nvPr/>
        </p:nvSpPr>
        <p:spPr>
          <a:xfrm>
            <a:off x="2717349" y="4336675"/>
            <a:ext cx="466794" cy="769441"/>
          </a:xfrm>
          <a:prstGeom prst="rect">
            <a:avLst/>
          </a:prstGeom>
        </p:spPr>
        <p:txBody>
          <a:bodyPr wrap="none">
            <a:spAutoFit/>
          </a:bodyPr>
          <a:lstStyle/>
          <a:p>
            <a:r>
              <a:rPr lang="zh-CN" altLang="en-US" sz="4400" b="1" dirty="0">
                <a:solidFill>
                  <a:schemeClr val="bg1"/>
                </a:solidFill>
              </a:rPr>
              <a:t>↓</a:t>
            </a:r>
            <a:endParaRPr lang="zh-CN" altLang="en-US" sz="4400" dirty="0">
              <a:solidFill>
                <a:schemeClr val="bg1"/>
              </a:solidFill>
            </a:endParaRPr>
          </a:p>
        </p:txBody>
      </p:sp>
      <p:sp>
        <p:nvSpPr>
          <p:cNvPr id="45" name="左大括号 44"/>
          <p:cNvSpPr/>
          <p:nvPr/>
        </p:nvSpPr>
        <p:spPr>
          <a:xfrm rot="5400000">
            <a:off x="2883069" y="4257007"/>
            <a:ext cx="167469" cy="2607529"/>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endParaRPr>
          </a:p>
        </p:txBody>
      </p:sp>
      <p:sp>
        <p:nvSpPr>
          <p:cNvPr id="46" name="矩形 45"/>
          <p:cNvSpPr/>
          <p:nvPr/>
        </p:nvSpPr>
        <p:spPr>
          <a:xfrm>
            <a:off x="2627579" y="5053883"/>
            <a:ext cx="646331"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变异</a:t>
            </a:r>
            <a:endParaRPr lang="zh-CN" altLang="en-US" dirty="0">
              <a:solidFill>
                <a:schemeClr val="bg1"/>
              </a:solidFill>
              <a:latin typeface="+mn-ea"/>
            </a:endParaRPr>
          </a:p>
        </p:txBody>
      </p:sp>
      <p:sp>
        <p:nvSpPr>
          <p:cNvPr id="47" name="矩形 46"/>
          <p:cNvSpPr/>
          <p:nvPr/>
        </p:nvSpPr>
        <p:spPr>
          <a:xfrm>
            <a:off x="1226960" y="5698328"/>
            <a:ext cx="2492990"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簇</a:t>
            </a:r>
            <a:r>
              <a:rPr lang="zh-CN" altLang="zh-CN" dirty="0" smtClean="0">
                <a:solidFill>
                  <a:schemeClr val="bg1"/>
                </a:solidFill>
                <a:latin typeface="+mn-ea"/>
                <a:cs typeface="Times New Roman" panose="02020603050405020304" pitchFamily="18" charset="0"/>
              </a:rPr>
              <a:t>内部</a:t>
            </a:r>
            <a:r>
              <a:rPr lang="en-US" altLang="zh-CN" dirty="0" smtClean="0">
                <a:solidFill>
                  <a:schemeClr val="bg1"/>
                </a:solidFill>
                <a:latin typeface="+mn-ea"/>
                <a:cs typeface="Times New Roman" panose="02020603050405020304" pitchFamily="18" charset="0"/>
              </a:rPr>
              <a:t>—</a:t>
            </a:r>
            <a:r>
              <a:rPr lang="zh-CN" altLang="zh-CN" dirty="0">
                <a:solidFill>
                  <a:schemeClr val="bg1"/>
                </a:solidFill>
                <a:latin typeface="+mn-ea"/>
                <a:cs typeface="Times New Roman" panose="02020603050405020304" pitchFamily="18" charset="0"/>
              </a:rPr>
              <a:t>总体平均</a:t>
            </a:r>
            <a:r>
              <a:rPr lang="zh-CN" altLang="zh-CN" dirty="0" smtClean="0">
                <a:solidFill>
                  <a:schemeClr val="bg1"/>
                </a:solidFill>
                <a:latin typeface="+mn-ea"/>
                <a:cs typeface="Times New Roman" panose="02020603050405020304" pitchFamily="18" charset="0"/>
              </a:rPr>
              <a:t>水平</a:t>
            </a:r>
            <a:endParaRPr lang="zh-CN" altLang="en-US" dirty="0">
              <a:solidFill>
                <a:schemeClr val="bg1"/>
              </a:solidFill>
              <a:latin typeface="+mn-ea"/>
            </a:endParaRPr>
          </a:p>
        </p:txBody>
      </p:sp>
      <p:sp>
        <p:nvSpPr>
          <p:cNvPr id="49" name="矩形 48"/>
          <p:cNvSpPr/>
          <p:nvPr/>
        </p:nvSpPr>
        <p:spPr>
          <a:xfrm>
            <a:off x="3864792" y="5697917"/>
            <a:ext cx="2262158"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不同簇</a:t>
            </a:r>
            <a:r>
              <a:rPr lang="zh-CN" altLang="zh-CN" dirty="0" smtClean="0">
                <a:solidFill>
                  <a:schemeClr val="bg1"/>
                </a:solidFill>
                <a:latin typeface="+mn-ea"/>
                <a:cs typeface="Times New Roman" panose="02020603050405020304" pitchFamily="18" charset="0"/>
              </a:rPr>
              <a:t>间</a:t>
            </a:r>
            <a:r>
              <a:rPr lang="en-US" altLang="zh-CN" dirty="0" smtClean="0">
                <a:solidFill>
                  <a:schemeClr val="bg1"/>
                </a:solidFill>
                <a:latin typeface="+mn-ea"/>
                <a:cs typeface="Times New Roman" panose="02020603050405020304" pitchFamily="18" charset="0"/>
              </a:rPr>
              <a:t>—</a:t>
            </a:r>
            <a:r>
              <a:rPr lang="zh-CN" altLang="zh-CN" dirty="0">
                <a:solidFill>
                  <a:schemeClr val="bg1"/>
                </a:solidFill>
                <a:latin typeface="+mn-ea"/>
              </a:rPr>
              <a:t>簇特异性</a:t>
            </a:r>
            <a:endParaRPr lang="zh-CN" altLang="en-US" dirty="0">
              <a:solidFill>
                <a:schemeClr val="bg1"/>
              </a:solidFill>
              <a:latin typeface="+mn-ea"/>
            </a:endParaRPr>
          </a:p>
        </p:txBody>
      </p:sp>
      <p:cxnSp>
        <p:nvCxnSpPr>
          <p:cNvPr id="51" name="肘形连接符 50"/>
          <p:cNvCxnSpPr>
            <a:stCxn id="47" idx="1"/>
          </p:cNvCxnSpPr>
          <p:nvPr/>
        </p:nvCxnSpPr>
        <p:spPr>
          <a:xfrm rot="10800000">
            <a:off x="1049370" y="5264640"/>
            <a:ext cx="177591" cy="618354"/>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803420" y="4613862"/>
            <a:ext cx="1569660" cy="646331"/>
          </a:xfrm>
          <a:prstGeom prst="rect">
            <a:avLst/>
          </a:prstGeom>
        </p:spPr>
        <p:txBody>
          <a:bodyPr wrap="none">
            <a:spAutoFit/>
          </a:bodyPr>
          <a:lstStyle/>
          <a:p>
            <a:r>
              <a:rPr lang="zh-CN" altLang="en-US" dirty="0" smtClean="0">
                <a:solidFill>
                  <a:schemeClr val="bg1"/>
                </a:solidFill>
                <a:latin typeface="+mn-ea"/>
                <a:cs typeface="Times New Roman" panose="02020603050405020304" pitchFamily="18" charset="0"/>
              </a:rPr>
              <a:t>与</a:t>
            </a:r>
            <a:r>
              <a:rPr lang="zh-CN" altLang="zh-CN" dirty="0" smtClean="0">
                <a:solidFill>
                  <a:schemeClr val="bg1"/>
                </a:solidFill>
                <a:latin typeface="+mn-ea"/>
                <a:cs typeface="Times New Roman" panose="02020603050405020304" pitchFamily="18" charset="0"/>
              </a:rPr>
              <a:t>经典</a:t>
            </a:r>
            <a:r>
              <a:rPr lang="zh-CN" altLang="zh-CN" dirty="0">
                <a:solidFill>
                  <a:schemeClr val="bg1"/>
                </a:solidFill>
                <a:latin typeface="+mn-ea"/>
                <a:cs typeface="Times New Roman" panose="02020603050405020304" pitchFamily="18" charset="0"/>
              </a:rPr>
              <a:t>统计</a:t>
            </a:r>
            <a:r>
              <a:rPr lang="zh-CN" altLang="zh-CN" dirty="0" smtClean="0">
                <a:solidFill>
                  <a:schemeClr val="bg1"/>
                </a:solidFill>
                <a:latin typeface="+mn-ea"/>
                <a:cs typeface="Times New Roman" panose="02020603050405020304" pitchFamily="18" charset="0"/>
              </a:rPr>
              <a:t>中</a:t>
            </a:r>
            <a:endParaRPr lang="en-US" altLang="zh-CN" dirty="0" smtClean="0">
              <a:solidFill>
                <a:schemeClr val="bg1"/>
              </a:solidFill>
              <a:latin typeface="+mn-ea"/>
              <a:cs typeface="Times New Roman" panose="02020603050405020304" pitchFamily="18" charset="0"/>
            </a:endParaRPr>
          </a:p>
          <a:p>
            <a:r>
              <a:rPr lang="zh-CN" altLang="zh-CN" dirty="0" smtClean="0">
                <a:solidFill>
                  <a:schemeClr val="bg1"/>
                </a:solidFill>
                <a:latin typeface="+mn-ea"/>
                <a:cs typeface="Times New Roman" panose="02020603050405020304" pitchFamily="18" charset="0"/>
              </a:rPr>
              <a:t>意义</a:t>
            </a:r>
            <a:r>
              <a:rPr lang="zh-CN" altLang="zh-CN" dirty="0">
                <a:solidFill>
                  <a:schemeClr val="bg1"/>
                </a:solidFill>
                <a:latin typeface="+mn-ea"/>
                <a:cs typeface="Times New Roman" panose="02020603050405020304" pitchFamily="18" charset="0"/>
              </a:rPr>
              <a:t>相同</a:t>
            </a:r>
            <a:endParaRPr lang="zh-CN" altLang="en-US" dirty="0">
              <a:solidFill>
                <a:schemeClr val="bg1"/>
              </a:solidFill>
              <a:latin typeface="+mn-ea"/>
            </a:endParaRPr>
          </a:p>
        </p:txBody>
      </p:sp>
      <p:cxnSp>
        <p:nvCxnSpPr>
          <p:cNvPr id="56" name="肘形连接符 55"/>
          <p:cNvCxnSpPr/>
          <p:nvPr/>
        </p:nvCxnSpPr>
        <p:spPr>
          <a:xfrm rot="5400000" flipH="1" flipV="1">
            <a:off x="4516086" y="5304045"/>
            <a:ext cx="431482" cy="357441"/>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4111199" y="4643261"/>
            <a:ext cx="1800493" cy="646331"/>
          </a:xfrm>
          <a:prstGeom prst="rect">
            <a:avLst/>
          </a:prstGeom>
        </p:spPr>
        <p:txBody>
          <a:bodyPr wrap="none">
            <a:spAutoFit/>
          </a:bodyPr>
          <a:lstStyle/>
          <a:p>
            <a:r>
              <a:rPr lang="zh-CN" altLang="zh-CN" dirty="0" smtClean="0">
                <a:solidFill>
                  <a:schemeClr val="bg1"/>
                </a:solidFill>
                <a:latin typeface="+mn-ea"/>
                <a:cs typeface="Times New Roman" panose="02020603050405020304" pitchFamily="18" charset="0"/>
              </a:rPr>
              <a:t>随机的</a:t>
            </a:r>
            <a:r>
              <a:rPr lang="zh-CN" altLang="en-US" dirty="0" smtClean="0">
                <a:solidFill>
                  <a:schemeClr val="bg1"/>
                </a:solidFill>
                <a:latin typeface="+mn-ea"/>
                <a:cs typeface="Times New Roman" panose="02020603050405020304" pitchFamily="18" charset="0"/>
              </a:rPr>
              <a:t>，</a:t>
            </a:r>
            <a:endParaRPr lang="en-US" altLang="zh-CN" dirty="0">
              <a:solidFill>
                <a:schemeClr val="bg1"/>
              </a:solidFill>
              <a:latin typeface="+mn-ea"/>
              <a:cs typeface="Times New Roman" panose="02020603050405020304" pitchFamily="18" charset="0"/>
            </a:endParaRPr>
          </a:p>
          <a:p>
            <a:r>
              <a:rPr lang="zh-CN" altLang="zh-CN" dirty="0" smtClean="0">
                <a:solidFill>
                  <a:schemeClr val="bg1"/>
                </a:solidFill>
                <a:latin typeface="+mn-ea"/>
                <a:cs typeface="Times New Roman" panose="02020603050405020304" pitchFamily="18" charset="0"/>
              </a:rPr>
              <a:t>用</a:t>
            </a:r>
            <a:r>
              <a:rPr lang="zh-CN" altLang="zh-CN" dirty="0">
                <a:solidFill>
                  <a:schemeClr val="bg1"/>
                </a:solidFill>
                <a:latin typeface="+mn-ea"/>
                <a:cs typeface="Times New Roman" panose="02020603050405020304" pitchFamily="18" charset="0"/>
              </a:rPr>
              <a:t>后验概率估算</a:t>
            </a:r>
            <a:endParaRPr lang="zh-CN" altLang="en-US" dirty="0">
              <a:solidFill>
                <a:schemeClr val="bg1"/>
              </a:solidFill>
              <a:latin typeface="+mn-ea"/>
            </a:endParaRPr>
          </a:p>
        </p:txBody>
      </p:sp>
      <p:sp>
        <p:nvSpPr>
          <p:cNvPr id="34" name="标题 1"/>
          <p:cNvSpPr txBox="1">
            <a:spLocks/>
          </p:cNvSpPr>
          <p:nvPr/>
        </p:nvSpPr>
        <p:spPr>
          <a:xfrm>
            <a:off x="14313" y="18419"/>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solidFill>
                  <a:schemeClr val="bg1"/>
                </a:solidFill>
                <a:latin typeface="微软雅黑" panose="020B0503020204020204" pitchFamily="34" charset="-122"/>
                <a:ea typeface="微软雅黑" panose="020B0503020204020204" pitchFamily="34" charset="-122"/>
              </a:rPr>
              <a:t>分层回归</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99185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6982" y="1717964"/>
            <a:ext cx="5500255" cy="3823854"/>
          </a:xfrm>
          <a:prstGeom prst="rect">
            <a:avLst/>
          </a:prstGeom>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23" name="标题 1"/>
          <p:cNvSpPr txBox="1">
            <a:spLocks/>
          </p:cNvSpPr>
          <p:nvPr/>
        </p:nvSpPr>
        <p:spPr>
          <a:xfrm>
            <a:off x="4545565" y="342225"/>
            <a:ext cx="3074885" cy="6344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t>概述</a:t>
            </a:r>
            <a:endParaRPr lang="zh-CN" altLang="en-US" sz="2400" dirty="0">
              <a:latin typeface="微软雅黑" panose="020B0503020204020204" pitchFamily="34" charset="-122"/>
              <a:ea typeface="微软雅黑" panose="020B0503020204020204" pitchFamily="34" charset="-122"/>
            </a:endParaRPr>
          </a:p>
        </p:txBody>
      </p:sp>
      <p:sp>
        <p:nvSpPr>
          <p:cNvPr id="4" name="矩形 3"/>
          <p:cNvSpPr/>
          <p:nvPr/>
        </p:nvSpPr>
        <p:spPr>
          <a:xfrm>
            <a:off x="1318036" y="2752728"/>
            <a:ext cx="2687783" cy="1754326"/>
          </a:xfrm>
          <a:prstGeom prst="rect">
            <a:avLst/>
          </a:prstGeom>
        </p:spPr>
        <p:txBody>
          <a:bodyPr wrap="square">
            <a:spAutoFit/>
          </a:bodyPr>
          <a:lstStyle/>
          <a:p>
            <a:r>
              <a:rPr lang="zh-CN" altLang="zh-CN" dirty="0">
                <a:solidFill>
                  <a:schemeClr val="bg1"/>
                </a:solidFill>
                <a:latin typeface="+mn-ea"/>
                <a:cs typeface="Times New Roman" panose="02020603050405020304" pitchFamily="18" charset="0"/>
              </a:rPr>
              <a:t>分段</a:t>
            </a:r>
            <a:r>
              <a:rPr lang="zh-CN" altLang="zh-CN" dirty="0" smtClean="0">
                <a:solidFill>
                  <a:schemeClr val="bg1"/>
                </a:solidFill>
                <a:latin typeface="+mn-ea"/>
                <a:cs typeface="Times New Roman" panose="02020603050405020304" pitchFamily="18" charset="0"/>
              </a:rPr>
              <a:t>函数</a:t>
            </a:r>
            <a:r>
              <a:rPr lang="zh-CN" altLang="en-US" dirty="0" smtClean="0">
                <a:solidFill>
                  <a:schemeClr val="bg1"/>
                </a:solidFill>
                <a:latin typeface="+mn-ea"/>
                <a:cs typeface="Times New Roman" panose="02020603050405020304" pitchFamily="18" charset="0"/>
              </a:rPr>
              <a:t>：</a:t>
            </a:r>
            <a:r>
              <a:rPr lang="zh-CN" altLang="zh-CN" dirty="0" smtClean="0">
                <a:solidFill>
                  <a:schemeClr val="bg1"/>
                </a:solidFill>
                <a:latin typeface="+mn-ea"/>
                <a:cs typeface="Times New Roman" panose="02020603050405020304" pitchFamily="18" charset="0"/>
              </a:rPr>
              <a:t>是</a:t>
            </a:r>
            <a:r>
              <a:rPr lang="zh-CN" altLang="zh-CN" dirty="0">
                <a:solidFill>
                  <a:schemeClr val="bg1"/>
                </a:solidFill>
                <a:latin typeface="+mn-ea"/>
                <a:cs typeface="Times New Roman" panose="02020603050405020304" pitchFamily="18" charset="0"/>
              </a:rPr>
              <a:t>指在函数定义域的不同部分不是用一个解析式表示，而是用几个不同的解析式来表达的函数，有时可能要用无穷多个解析式。</a:t>
            </a:r>
            <a:endParaRPr lang="zh-CN" altLang="en-US" dirty="0">
              <a:solidFill>
                <a:schemeClr val="bg1"/>
              </a:solidFill>
              <a:latin typeface="+mn-ea"/>
            </a:endParaRPr>
          </a:p>
        </p:txBody>
      </p:sp>
      <p:pic>
        <p:nvPicPr>
          <p:cNvPr id="34" name="图片 33"/>
          <p:cNvPicPr/>
          <p:nvPr/>
        </p:nvPicPr>
        <p:blipFill>
          <a:blip r:embed="rId2">
            <a:extLst>
              <a:ext uri="{28A0092B-C50C-407E-A947-70E740481C1C}">
                <a14:useLocalDpi xmlns:a14="http://schemas.microsoft.com/office/drawing/2010/main" val="0"/>
              </a:ext>
            </a:extLst>
          </a:blip>
          <a:srcRect/>
          <a:stretch>
            <a:fillRect/>
          </a:stretch>
        </p:blipFill>
        <p:spPr bwMode="auto">
          <a:xfrm>
            <a:off x="6234088" y="2150451"/>
            <a:ext cx="5137530" cy="2544035"/>
          </a:xfrm>
          <a:prstGeom prst="rect">
            <a:avLst/>
          </a:prstGeom>
          <a:noFill/>
        </p:spPr>
      </p:pic>
      <p:sp>
        <p:nvSpPr>
          <p:cNvPr id="5" name="矩形 4"/>
          <p:cNvSpPr/>
          <p:nvPr/>
        </p:nvSpPr>
        <p:spPr>
          <a:xfrm>
            <a:off x="6758521" y="4796703"/>
            <a:ext cx="1505540" cy="369332"/>
          </a:xfrm>
          <a:prstGeom prst="rect">
            <a:avLst/>
          </a:prstGeom>
        </p:spPr>
        <p:txBody>
          <a:bodyPr wrap="none">
            <a:spAutoFit/>
          </a:bodyPr>
          <a:lstStyle/>
          <a:p>
            <a:r>
              <a:rPr lang="zh-CN" altLang="zh-CN" dirty="0" smtClean="0">
                <a:latin typeface="+mn-ea"/>
                <a:cs typeface="Times New Roman" panose="02020603050405020304" pitchFamily="18" charset="0"/>
              </a:rPr>
              <a:t>以</a:t>
            </a:r>
            <a:r>
              <a:rPr lang="en-US" altLang="zh-CN" dirty="0">
                <a:latin typeface="+mn-ea"/>
              </a:rPr>
              <a:t>A</a:t>
            </a:r>
            <a:r>
              <a:rPr lang="zh-CN" altLang="zh-CN" dirty="0">
                <a:latin typeface="+mn-ea"/>
                <a:cs typeface="Times New Roman" panose="02020603050405020304" pitchFamily="18" charset="0"/>
              </a:rPr>
              <a:t>为分界点</a:t>
            </a:r>
            <a:endParaRPr lang="zh-CN" altLang="en-US" dirty="0">
              <a:latin typeface="+mn-ea"/>
            </a:endParaRPr>
          </a:p>
        </p:txBody>
      </p:sp>
      <p:sp>
        <p:nvSpPr>
          <p:cNvPr id="6" name="矩形 5"/>
          <p:cNvSpPr/>
          <p:nvPr/>
        </p:nvSpPr>
        <p:spPr>
          <a:xfrm>
            <a:off x="9553871" y="4796703"/>
            <a:ext cx="1492716" cy="369332"/>
          </a:xfrm>
          <a:prstGeom prst="rect">
            <a:avLst/>
          </a:prstGeom>
        </p:spPr>
        <p:txBody>
          <a:bodyPr wrap="none">
            <a:spAutoFit/>
          </a:bodyPr>
          <a:lstStyle/>
          <a:p>
            <a:r>
              <a:rPr lang="zh-CN" altLang="zh-CN" dirty="0">
                <a:latin typeface="+mn-ea"/>
                <a:cs typeface="Times New Roman" panose="02020603050405020304" pitchFamily="18" charset="0"/>
              </a:rPr>
              <a:t>以</a:t>
            </a:r>
            <a:r>
              <a:rPr lang="en-US" altLang="zh-CN" dirty="0">
                <a:latin typeface="+mn-ea"/>
              </a:rPr>
              <a:t>B</a:t>
            </a:r>
            <a:r>
              <a:rPr lang="zh-CN" altLang="zh-CN" dirty="0">
                <a:latin typeface="+mn-ea"/>
                <a:cs typeface="Times New Roman" panose="02020603050405020304" pitchFamily="18" charset="0"/>
              </a:rPr>
              <a:t>为分界点</a:t>
            </a:r>
            <a:endParaRPr lang="zh-CN" altLang="en-US" dirty="0">
              <a:latin typeface="+mn-ea"/>
            </a:endParaRPr>
          </a:p>
        </p:txBody>
      </p:sp>
      <p:sp>
        <p:nvSpPr>
          <p:cNvPr id="8" name="矩形 7"/>
          <p:cNvSpPr/>
          <p:nvPr/>
        </p:nvSpPr>
        <p:spPr>
          <a:xfrm>
            <a:off x="5403273" y="1717964"/>
            <a:ext cx="7035470" cy="3823854"/>
          </a:xfrm>
          <a:prstGeom prst="rect">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txBox="1">
            <a:spLocks/>
          </p:cNvSpPr>
          <p:nvPr/>
        </p:nvSpPr>
        <p:spPr>
          <a:xfrm>
            <a:off x="14313" y="18419"/>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分段回归</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76574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šḻîḑe">
            <a:extLst>
              <a:ext uri="{FF2B5EF4-FFF2-40B4-BE49-F238E27FC236}">
                <a16:creationId xmlns:a16="http://schemas.microsoft.com/office/drawing/2014/main" id="{C309BEEB-5E97-408E-B526-94E348DF5E38}"/>
              </a:ext>
            </a:extLst>
          </p:cNvPr>
          <p:cNvSpPr txBox="1"/>
          <p:nvPr/>
        </p:nvSpPr>
        <p:spPr>
          <a:xfrm>
            <a:off x="651935" y="2385809"/>
            <a:ext cx="3214257" cy="395607"/>
          </a:xfrm>
          <a:prstGeom prst="rect">
            <a:avLst/>
          </a:prstGeom>
          <a:noFill/>
        </p:spPr>
        <p:txBody>
          <a:bodyPr wrap="square" lIns="91440" tIns="45720" rIns="91440" bIns="45720" rtlCol="0" anchor="ctr">
            <a:normAutofit/>
          </a:bodyPr>
          <a:lstStyle/>
          <a:p>
            <a:pPr>
              <a:spcBef>
                <a:spcPct val="0"/>
              </a:spcBef>
            </a:pPr>
            <a:r>
              <a:rPr lang="zh-CN" altLang="zh-CN" b="1" dirty="0"/>
              <a:t>有一个转折点的分段线性回归</a:t>
            </a:r>
            <a:endParaRPr lang="en-US" altLang="zh-CN" b="1" dirty="0"/>
          </a:p>
        </p:txBody>
      </p:sp>
      <p:sp>
        <p:nvSpPr>
          <p:cNvPr id="8" name="iṧľíḋè">
            <a:extLst>
              <a:ext uri="{FF2B5EF4-FFF2-40B4-BE49-F238E27FC236}">
                <a16:creationId xmlns:a16="http://schemas.microsoft.com/office/drawing/2014/main" id="{063725F5-AF6C-4E10-BF72-A2FCA6E3BB8D}"/>
              </a:ext>
            </a:extLst>
          </p:cNvPr>
          <p:cNvSpPr/>
          <p:nvPr/>
        </p:nvSpPr>
        <p:spPr bwMode="auto">
          <a:xfrm>
            <a:off x="766235" y="1910007"/>
            <a:ext cx="478639" cy="314632"/>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bg1">
              <a:lumMod val="65000"/>
            </a:schemeClr>
          </a:solidFill>
          <a:ln>
            <a:noFill/>
          </a:ln>
          <a:extLst/>
        </p:spPr>
        <p:txBody>
          <a:bodyPr wrap="square" lIns="91440" tIns="45720" rIns="91440" bIns="45720" anchor="ctr">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sp>
        <p:nvSpPr>
          <p:cNvPr id="10" name="ïSḷíḋê">
            <a:extLst>
              <a:ext uri="{FF2B5EF4-FFF2-40B4-BE49-F238E27FC236}">
                <a16:creationId xmlns:a16="http://schemas.microsoft.com/office/drawing/2014/main" id="{CDBBFCA2-17FB-4C88-8C4E-2F1E3137B388}"/>
              </a:ext>
            </a:extLst>
          </p:cNvPr>
          <p:cNvSpPr txBox="1"/>
          <p:nvPr/>
        </p:nvSpPr>
        <p:spPr>
          <a:xfrm>
            <a:off x="4406193" y="2385809"/>
            <a:ext cx="3214257" cy="395607"/>
          </a:xfrm>
          <a:prstGeom prst="rect">
            <a:avLst/>
          </a:prstGeom>
          <a:noFill/>
        </p:spPr>
        <p:txBody>
          <a:bodyPr wrap="square" lIns="91440" tIns="45720" rIns="91440" bIns="45720" rtlCol="0" anchor="ctr">
            <a:normAutofit/>
          </a:bodyPr>
          <a:lstStyle/>
          <a:p>
            <a:pPr>
              <a:spcBef>
                <a:spcPct val="0"/>
              </a:spcBef>
            </a:pPr>
            <a:r>
              <a:rPr lang="zh-CN" altLang="zh-CN" b="1" dirty="0"/>
              <a:t>两个以上转折点的分段回归</a:t>
            </a:r>
            <a:endParaRPr lang="en-US" altLang="zh-CN" b="1" dirty="0"/>
          </a:p>
        </p:txBody>
      </p:sp>
      <p:sp>
        <p:nvSpPr>
          <p:cNvPr id="11" name="isḷíḓe">
            <a:extLst>
              <a:ext uri="{FF2B5EF4-FFF2-40B4-BE49-F238E27FC236}">
                <a16:creationId xmlns:a16="http://schemas.microsoft.com/office/drawing/2014/main" id="{CD53CE82-F65F-463F-94C0-00CFEB0E65E3}"/>
              </a:ext>
            </a:extLst>
          </p:cNvPr>
          <p:cNvSpPr/>
          <p:nvPr/>
        </p:nvSpPr>
        <p:spPr bwMode="auto">
          <a:xfrm>
            <a:off x="4520493" y="1910007"/>
            <a:ext cx="478639" cy="314632"/>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accent1"/>
          </a:solidFill>
          <a:ln>
            <a:noFill/>
          </a:ln>
          <a:extLst/>
        </p:spPr>
        <p:txBody>
          <a:bodyPr wrap="square" lIns="91440" tIns="45720" rIns="91440" bIns="45720" anchor="ctr">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sp>
        <p:nvSpPr>
          <p:cNvPr id="13" name="ïṥlïḋé">
            <a:extLst>
              <a:ext uri="{FF2B5EF4-FFF2-40B4-BE49-F238E27FC236}">
                <a16:creationId xmlns:a16="http://schemas.microsoft.com/office/drawing/2014/main" id="{C6BEF8E5-D5A0-4DD1-A610-8C965A2DD346}"/>
              </a:ext>
            </a:extLst>
          </p:cNvPr>
          <p:cNvSpPr txBox="1"/>
          <p:nvPr/>
        </p:nvSpPr>
        <p:spPr>
          <a:xfrm>
            <a:off x="8344786" y="2385809"/>
            <a:ext cx="3214257" cy="395607"/>
          </a:xfrm>
          <a:prstGeom prst="rect">
            <a:avLst/>
          </a:prstGeom>
          <a:noFill/>
        </p:spPr>
        <p:txBody>
          <a:bodyPr wrap="square" lIns="91440" tIns="45720" rIns="91440" bIns="45720" rtlCol="0" anchor="ctr">
            <a:normAutofit/>
          </a:bodyPr>
          <a:lstStyle/>
          <a:p>
            <a:pPr>
              <a:spcBef>
                <a:spcPct val="0"/>
              </a:spcBef>
            </a:pPr>
            <a:r>
              <a:rPr lang="zh-CN" altLang="zh-CN" b="1" dirty="0"/>
              <a:t>回归函数不连续的情况</a:t>
            </a:r>
            <a:endParaRPr lang="en-US" altLang="zh-CN" b="1" dirty="0"/>
          </a:p>
        </p:txBody>
      </p:sp>
      <p:sp>
        <p:nvSpPr>
          <p:cNvPr id="14" name="ïš1idê">
            <a:extLst>
              <a:ext uri="{FF2B5EF4-FFF2-40B4-BE49-F238E27FC236}">
                <a16:creationId xmlns:a16="http://schemas.microsoft.com/office/drawing/2014/main" id="{E37D0832-F737-4093-9EC3-AEE03CDFF5EE}"/>
              </a:ext>
            </a:extLst>
          </p:cNvPr>
          <p:cNvSpPr/>
          <p:nvPr/>
        </p:nvSpPr>
        <p:spPr bwMode="auto">
          <a:xfrm>
            <a:off x="8459086" y="1910007"/>
            <a:ext cx="478639" cy="314632"/>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bg1">
              <a:lumMod val="65000"/>
            </a:schemeClr>
          </a:solidFill>
          <a:ln>
            <a:noFill/>
          </a:ln>
          <a:extLst/>
        </p:spPr>
        <p:txBody>
          <a:bodyPr wrap="square" lIns="91440" tIns="45720" rIns="91440" bIns="45720" anchor="ctr">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cxnSp>
        <p:nvCxnSpPr>
          <p:cNvPr id="15" name="直接连接符 14">
            <a:extLst>
              <a:ext uri="{FF2B5EF4-FFF2-40B4-BE49-F238E27FC236}">
                <a16:creationId xmlns:a16="http://schemas.microsoft.com/office/drawing/2014/main" id="{34AE3F4C-DC5E-4993-946B-29948E996C8A}"/>
              </a:ext>
            </a:extLst>
          </p:cNvPr>
          <p:cNvCxnSpPr/>
          <p:nvPr/>
        </p:nvCxnSpPr>
        <p:spPr>
          <a:xfrm>
            <a:off x="4116465" y="2495007"/>
            <a:ext cx="0" cy="193500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17EBEF00-787A-4399-B300-43A4548A49BC}"/>
              </a:ext>
            </a:extLst>
          </p:cNvPr>
          <p:cNvCxnSpPr/>
          <p:nvPr/>
        </p:nvCxnSpPr>
        <p:spPr>
          <a:xfrm>
            <a:off x="7961193" y="2495007"/>
            <a:ext cx="0" cy="193500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20" name="标题 1"/>
          <p:cNvSpPr txBox="1">
            <a:spLocks/>
          </p:cNvSpPr>
          <p:nvPr/>
        </p:nvSpPr>
        <p:spPr>
          <a:xfrm>
            <a:off x="4545565" y="342225"/>
            <a:ext cx="3074885" cy="6344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t>分段回归方法</a:t>
            </a:r>
            <a:endParaRPr lang="zh-CN" altLang="en-US" sz="2400" dirty="0">
              <a:latin typeface="微软雅黑" panose="020B0503020204020204" pitchFamily="34" charset="-122"/>
              <a:ea typeface="微软雅黑" panose="020B0503020204020204" pitchFamily="34" charset="-122"/>
            </a:endParaRPr>
          </a:p>
        </p:txBody>
      </p:sp>
      <p:pic>
        <p:nvPicPr>
          <p:cNvPr id="21" name="图片 20"/>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8763" y="3046721"/>
            <a:ext cx="3575050" cy="1489075"/>
          </a:xfrm>
          <a:prstGeom prst="rect">
            <a:avLst/>
          </a:prstGeom>
          <a:noFill/>
        </p:spPr>
      </p:pic>
      <p:pic>
        <p:nvPicPr>
          <p:cNvPr id="23" name="图片 2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0949" y="2938197"/>
            <a:ext cx="3695065" cy="1729105"/>
          </a:xfrm>
          <a:prstGeom prst="rect">
            <a:avLst/>
          </a:prstGeom>
          <a:noFill/>
        </p:spPr>
      </p:pic>
      <p:pic>
        <p:nvPicPr>
          <p:cNvPr id="24" name="图片 2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44786" y="2932103"/>
            <a:ext cx="2654935" cy="1718310"/>
          </a:xfrm>
          <a:prstGeom prst="rect">
            <a:avLst/>
          </a:prstGeom>
          <a:noFill/>
        </p:spPr>
      </p:pic>
      <p:sp>
        <p:nvSpPr>
          <p:cNvPr id="25" name="矩形 24"/>
          <p:cNvSpPr/>
          <p:nvPr/>
        </p:nvSpPr>
        <p:spPr>
          <a:xfrm>
            <a:off x="766235" y="4801101"/>
            <a:ext cx="2659702" cy="369332"/>
          </a:xfrm>
          <a:prstGeom prst="rect">
            <a:avLst/>
          </a:prstGeom>
        </p:spPr>
        <p:txBody>
          <a:bodyPr wrap="none">
            <a:spAutoFit/>
          </a:bodyPr>
          <a:lstStyle/>
          <a:p>
            <a:r>
              <a:rPr lang="zh-CN" altLang="zh-CN" dirty="0">
                <a:latin typeface="+mn-ea"/>
                <a:cs typeface="Times New Roman" panose="02020603050405020304" pitchFamily="18" charset="0"/>
              </a:rPr>
              <a:t>回归曲线在</a:t>
            </a:r>
            <a:r>
              <a:rPr lang="en-US" altLang="zh-CN" dirty="0">
                <a:latin typeface="+mn-ea"/>
              </a:rPr>
              <a:t>A</a:t>
            </a:r>
            <a:r>
              <a:rPr lang="zh-CN" altLang="zh-CN" dirty="0">
                <a:latin typeface="+mn-ea"/>
                <a:cs typeface="Times New Roman" panose="02020603050405020304" pitchFamily="18" charset="0"/>
              </a:rPr>
              <a:t>处为转折点</a:t>
            </a:r>
            <a:endParaRPr lang="zh-CN" altLang="en-US" dirty="0">
              <a:latin typeface="+mn-ea"/>
            </a:endParaRPr>
          </a:p>
        </p:txBody>
      </p:sp>
      <p:sp>
        <p:nvSpPr>
          <p:cNvPr id="26" name="矩形 25"/>
          <p:cNvSpPr/>
          <p:nvPr/>
        </p:nvSpPr>
        <p:spPr>
          <a:xfrm>
            <a:off x="4711685" y="4801101"/>
            <a:ext cx="2813591" cy="369332"/>
          </a:xfrm>
          <a:prstGeom prst="rect">
            <a:avLst/>
          </a:prstGeom>
        </p:spPr>
        <p:txBody>
          <a:bodyPr wrap="none">
            <a:spAutoFit/>
          </a:bodyPr>
          <a:lstStyle/>
          <a:p>
            <a:r>
              <a:rPr lang="zh-CN" altLang="en-US" dirty="0" smtClean="0">
                <a:latin typeface="+mn-ea"/>
              </a:rPr>
              <a:t>回归曲线在</a:t>
            </a:r>
            <a:r>
              <a:rPr lang="en-US" altLang="zh-CN" dirty="0" smtClean="0">
                <a:latin typeface="+mn-ea"/>
              </a:rPr>
              <a:t>A</a:t>
            </a:r>
            <a:r>
              <a:rPr lang="zh-CN" altLang="zh-CN" dirty="0">
                <a:latin typeface="+mn-ea"/>
                <a:cs typeface="Times New Roman" panose="02020603050405020304" pitchFamily="18" charset="0"/>
              </a:rPr>
              <a:t>和</a:t>
            </a:r>
            <a:r>
              <a:rPr lang="en-US" altLang="zh-CN" dirty="0" smtClean="0">
                <a:latin typeface="+mn-ea"/>
              </a:rPr>
              <a:t>C</a:t>
            </a:r>
            <a:r>
              <a:rPr lang="zh-CN" altLang="en-US" dirty="0" smtClean="0">
                <a:latin typeface="+mn-ea"/>
                <a:cs typeface="Times New Roman" panose="02020603050405020304" pitchFamily="18" charset="0"/>
              </a:rPr>
              <a:t>为</a:t>
            </a:r>
            <a:r>
              <a:rPr lang="zh-CN" altLang="zh-CN" dirty="0" smtClean="0">
                <a:latin typeface="+mn-ea"/>
                <a:cs typeface="Times New Roman" panose="02020603050405020304" pitchFamily="18" charset="0"/>
              </a:rPr>
              <a:t>转折点</a:t>
            </a:r>
            <a:endParaRPr lang="zh-CN" altLang="en-US" dirty="0">
              <a:latin typeface="+mn-ea"/>
            </a:endParaRPr>
          </a:p>
        </p:txBody>
      </p:sp>
      <p:sp>
        <p:nvSpPr>
          <p:cNvPr id="27" name="矩形 26"/>
          <p:cNvSpPr/>
          <p:nvPr/>
        </p:nvSpPr>
        <p:spPr>
          <a:xfrm>
            <a:off x="8344786" y="4801101"/>
            <a:ext cx="3108543" cy="369332"/>
          </a:xfrm>
          <a:prstGeom prst="rect">
            <a:avLst/>
          </a:prstGeom>
        </p:spPr>
        <p:txBody>
          <a:bodyPr wrap="none">
            <a:spAutoFit/>
          </a:bodyPr>
          <a:lstStyle/>
          <a:p>
            <a:r>
              <a:rPr lang="zh-CN" altLang="zh-CN" dirty="0">
                <a:latin typeface="+mn-ea"/>
                <a:cs typeface="Times New Roman" panose="02020603050405020304" pitchFamily="18" charset="0"/>
              </a:rPr>
              <a:t>分段直线在</a:t>
            </a:r>
            <a:r>
              <a:rPr lang="en-US" altLang="zh-CN" dirty="0">
                <a:latin typeface="+mn-ea"/>
              </a:rPr>
              <a:t>B</a:t>
            </a:r>
            <a:r>
              <a:rPr lang="zh-CN" altLang="zh-CN" dirty="0">
                <a:latin typeface="+mn-ea"/>
                <a:cs typeface="Times New Roman" panose="02020603050405020304" pitchFamily="18" charset="0"/>
              </a:rPr>
              <a:t>处有一个跳跃点</a:t>
            </a:r>
            <a:endParaRPr lang="zh-CN" altLang="en-US" dirty="0">
              <a:latin typeface="+mn-ea"/>
            </a:endParaRPr>
          </a:p>
        </p:txBody>
      </p:sp>
      <p:sp>
        <p:nvSpPr>
          <p:cNvPr id="18" name="标题 1"/>
          <p:cNvSpPr txBox="1">
            <a:spLocks/>
          </p:cNvSpPr>
          <p:nvPr/>
        </p:nvSpPr>
        <p:spPr>
          <a:xfrm>
            <a:off x="14313" y="18419"/>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分段回归</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88966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7354097" y="-406400"/>
            <a:ext cx="4939503" cy="399142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33829" y="3585029"/>
            <a:ext cx="12627429" cy="35705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20" name="标题 1"/>
          <p:cNvSpPr txBox="1">
            <a:spLocks/>
          </p:cNvSpPr>
          <p:nvPr/>
        </p:nvSpPr>
        <p:spPr>
          <a:xfrm>
            <a:off x="4653126" y="339744"/>
            <a:ext cx="2885748" cy="6344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t>结构方程模型</a:t>
            </a:r>
            <a:r>
              <a:rPr lang="zh-CN" altLang="zh-CN" sz="2400" dirty="0" smtClean="0"/>
              <a:t>基本原理</a:t>
            </a:r>
            <a:endParaRPr lang="zh-CN" altLang="en-US" sz="2400" dirty="0">
              <a:latin typeface="微软雅黑" panose="020B0503020204020204" pitchFamily="34" charset="-122"/>
              <a:ea typeface="微软雅黑" panose="020B0503020204020204" pitchFamily="34" charset="-122"/>
            </a:endParaRPr>
          </a:p>
        </p:txBody>
      </p:sp>
      <p:sp>
        <p:nvSpPr>
          <p:cNvPr id="2" name="矩形 1"/>
          <p:cNvSpPr/>
          <p:nvPr/>
        </p:nvSpPr>
        <p:spPr>
          <a:xfrm>
            <a:off x="1045029" y="2033058"/>
            <a:ext cx="6066971" cy="923330"/>
          </a:xfrm>
          <a:prstGeom prst="rect">
            <a:avLst/>
          </a:prstGeom>
        </p:spPr>
        <p:txBody>
          <a:bodyPr wrap="square">
            <a:spAutoFit/>
          </a:bodyPr>
          <a:lstStyle/>
          <a:p>
            <a:r>
              <a:rPr lang="zh-CN" altLang="zh-CN" dirty="0">
                <a:latin typeface="+mn-ea"/>
                <a:cs typeface="Times New Roman" panose="02020603050405020304" pitchFamily="18" charset="0"/>
              </a:rPr>
              <a:t>结构方程</a:t>
            </a:r>
            <a:r>
              <a:rPr lang="zh-CN" altLang="zh-CN" dirty="0" smtClean="0">
                <a:latin typeface="+mn-ea"/>
                <a:cs typeface="Times New Roman" panose="02020603050405020304" pitchFamily="18" charset="0"/>
              </a:rPr>
              <a:t>模型是</a:t>
            </a:r>
            <a:r>
              <a:rPr lang="zh-CN" altLang="zh-CN" dirty="0">
                <a:latin typeface="+mn-ea"/>
                <a:cs typeface="Times New Roman" panose="02020603050405020304" pitchFamily="18" charset="0"/>
              </a:rPr>
              <a:t>一种建立、估计和检验因果关系模型的方法，是基于变量的协方差矩阵来分析变量之间关系的一种综合性统计方法，因此又称为协方差结构分析。</a:t>
            </a:r>
            <a:endParaRPr lang="zh-CN" altLang="en-US" dirty="0">
              <a:latin typeface="+mn-ea"/>
            </a:endParaRPr>
          </a:p>
        </p:txBody>
      </p:sp>
      <p:sp>
        <p:nvSpPr>
          <p:cNvPr id="22" name="矩形 21"/>
          <p:cNvSpPr/>
          <p:nvPr/>
        </p:nvSpPr>
        <p:spPr>
          <a:xfrm>
            <a:off x="1045029" y="1470145"/>
            <a:ext cx="1107996" cy="400110"/>
          </a:xfrm>
          <a:prstGeom prst="rect">
            <a:avLst/>
          </a:prstGeom>
        </p:spPr>
        <p:txBody>
          <a:bodyPr wrap="square">
            <a:spAutoFit/>
          </a:bodyPr>
          <a:lstStyle/>
          <a:p>
            <a:r>
              <a:rPr lang="en-US" altLang="zh-CN" sz="2000" b="1" dirty="0" smtClean="0">
                <a:latin typeface="+mn-ea"/>
                <a:cs typeface="Times New Roman" panose="02020603050405020304" pitchFamily="18" charset="0"/>
              </a:rPr>
              <a:t>01.</a:t>
            </a:r>
            <a:r>
              <a:rPr lang="zh-CN" altLang="en-US" sz="2000" b="1" dirty="0" smtClean="0">
                <a:latin typeface="+mn-ea"/>
                <a:cs typeface="Times New Roman" panose="02020603050405020304" pitchFamily="18" charset="0"/>
              </a:rPr>
              <a:t>定义</a:t>
            </a:r>
            <a:endParaRPr lang="zh-CN" altLang="en-US" sz="2000" b="1" dirty="0">
              <a:latin typeface="+mn-ea"/>
            </a:endParaRPr>
          </a:p>
        </p:txBody>
      </p:sp>
      <p:sp>
        <p:nvSpPr>
          <p:cNvPr id="30" name="矩形 29"/>
          <p:cNvSpPr/>
          <p:nvPr/>
        </p:nvSpPr>
        <p:spPr>
          <a:xfrm>
            <a:off x="1045029" y="4213140"/>
            <a:ext cx="1082162" cy="400110"/>
          </a:xfrm>
          <a:prstGeom prst="rect">
            <a:avLst/>
          </a:prstGeom>
        </p:spPr>
        <p:txBody>
          <a:bodyPr wrap="square">
            <a:spAutoFit/>
          </a:bodyPr>
          <a:lstStyle/>
          <a:p>
            <a:r>
              <a:rPr lang="en-US" altLang="zh-CN" sz="2000" b="1" dirty="0" smtClean="0">
                <a:solidFill>
                  <a:schemeClr val="bg1"/>
                </a:solidFill>
                <a:latin typeface="+mn-ea"/>
                <a:cs typeface="Times New Roman" panose="02020603050405020304" pitchFamily="18" charset="0"/>
              </a:rPr>
              <a:t>03.</a:t>
            </a:r>
            <a:r>
              <a:rPr lang="zh-CN" altLang="en-US" sz="2000" b="1" dirty="0" smtClean="0">
                <a:solidFill>
                  <a:schemeClr val="bg1"/>
                </a:solidFill>
                <a:latin typeface="+mn-ea"/>
                <a:cs typeface="Times New Roman" panose="02020603050405020304" pitchFamily="18" charset="0"/>
              </a:rPr>
              <a:t>实质</a:t>
            </a:r>
            <a:endParaRPr lang="zh-CN" altLang="en-US" sz="2000" b="1" dirty="0">
              <a:solidFill>
                <a:schemeClr val="bg1"/>
              </a:solidFill>
              <a:latin typeface="+mn-ea"/>
            </a:endParaRPr>
          </a:p>
        </p:txBody>
      </p:sp>
      <p:sp>
        <p:nvSpPr>
          <p:cNvPr id="4" name="矩形 3"/>
          <p:cNvSpPr/>
          <p:nvPr/>
        </p:nvSpPr>
        <p:spPr>
          <a:xfrm>
            <a:off x="1045029" y="5032301"/>
            <a:ext cx="1107996"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统计方法</a:t>
            </a:r>
            <a:endParaRPr lang="zh-CN" altLang="en-US" dirty="0">
              <a:solidFill>
                <a:schemeClr val="bg1"/>
              </a:solidFill>
              <a:latin typeface="+mn-ea"/>
            </a:endParaRPr>
          </a:p>
        </p:txBody>
      </p:sp>
      <p:sp>
        <p:nvSpPr>
          <p:cNvPr id="5" name="左大括号 4"/>
          <p:cNvSpPr/>
          <p:nvPr/>
        </p:nvSpPr>
        <p:spPr>
          <a:xfrm>
            <a:off x="2153025" y="4875472"/>
            <a:ext cx="130629" cy="682990"/>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latin typeface="+mn-ea"/>
            </a:endParaRPr>
          </a:p>
        </p:txBody>
      </p:sp>
      <p:sp>
        <p:nvSpPr>
          <p:cNvPr id="6" name="矩形 5"/>
          <p:cNvSpPr/>
          <p:nvPr/>
        </p:nvSpPr>
        <p:spPr>
          <a:xfrm>
            <a:off x="2283654" y="4797916"/>
            <a:ext cx="1107996"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因素分析</a:t>
            </a:r>
            <a:endParaRPr lang="zh-CN" altLang="en-US" dirty="0">
              <a:solidFill>
                <a:schemeClr val="bg1"/>
              </a:solidFill>
              <a:latin typeface="+mn-ea"/>
            </a:endParaRPr>
          </a:p>
        </p:txBody>
      </p:sp>
      <p:sp>
        <p:nvSpPr>
          <p:cNvPr id="9" name="矩形 8"/>
          <p:cNvSpPr/>
          <p:nvPr/>
        </p:nvSpPr>
        <p:spPr>
          <a:xfrm>
            <a:off x="2283654" y="5266686"/>
            <a:ext cx="1107996"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路径分析</a:t>
            </a:r>
            <a:endParaRPr lang="zh-CN" altLang="en-US" dirty="0">
              <a:solidFill>
                <a:schemeClr val="bg1"/>
              </a:solidFill>
              <a:latin typeface="+mn-ea"/>
            </a:endParaRPr>
          </a:p>
        </p:txBody>
      </p:sp>
      <p:sp>
        <p:nvSpPr>
          <p:cNvPr id="12" name="矩形 11"/>
          <p:cNvSpPr/>
          <p:nvPr/>
        </p:nvSpPr>
        <p:spPr>
          <a:xfrm>
            <a:off x="3417484" y="5082020"/>
            <a:ext cx="1107996"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检验模型</a:t>
            </a:r>
            <a:endParaRPr lang="zh-CN" altLang="en-US" dirty="0">
              <a:solidFill>
                <a:schemeClr val="bg1"/>
              </a:solidFill>
              <a:latin typeface="+mn-ea"/>
            </a:endParaRPr>
          </a:p>
        </p:txBody>
      </p:sp>
      <p:sp>
        <p:nvSpPr>
          <p:cNvPr id="31" name="左大括号 30"/>
          <p:cNvSpPr/>
          <p:nvPr/>
        </p:nvSpPr>
        <p:spPr>
          <a:xfrm>
            <a:off x="4499645" y="4789741"/>
            <a:ext cx="130629" cy="939169"/>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latin typeface="+mn-ea"/>
            </a:endParaRPr>
          </a:p>
        </p:txBody>
      </p:sp>
      <p:sp>
        <p:nvSpPr>
          <p:cNvPr id="17" name="矩形 16"/>
          <p:cNvSpPr/>
          <p:nvPr/>
        </p:nvSpPr>
        <p:spPr>
          <a:xfrm>
            <a:off x="4630274" y="4690806"/>
            <a:ext cx="2031325"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可观测的显性变量</a:t>
            </a:r>
            <a:endParaRPr lang="zh-CN" altLang="en-US" dirty="0">
              <a:solidFill>
                <a:schemeClr val="bg1"/>
              </a:solidFill>
              <a:latin typeface="+mn-ea"/>
            </a:endParaRPr>
          </a:p>
        </p:txBody>
      </p:sp>
      <p:sp>
        <p:nvSpPr>
          <p:cNvPr id="18" name="矩形 17"/>
          <p:cNvSpPr/>
          <p:nvPr/>
        </p:nvSpPr>
        <p:spPr>
          <a:xfrm>
            <a:off x="4630274" y="5068373"/>
            <a:ext cx="2723823"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无法直接观测的潜在变量</a:t>
            </a:r>
            <a:endParaRPr lang="zh-CN" altLang="en-US" dirty="0">
              <a:solidFill>
                <a:schemeClr val="bg1"/>
              </a:solidFill>
              <a:latin typeface="+mn-ea"/>
            </a:endParaRPr>
          </a:p>
        </p:txBody>
      </p:sp>
      <p:sp>
        <p:nvSpPr>
          <p:cNvPr id="32" name="矩形 31"/>
          <p:cNvSpPr/>
          <p:nvPr/>
        </p:nvSpPr>
        <p:spPr>
          <a:xfrm>
            <a:off x="4630274" y="5445940"/>
            <a:ext cx="1800493"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干扰或误差变量</a:t>
            </a:r>
            <a:endParaRPr lang="zh-CN" altLang="en-US" dirty="0">
              <a:solidFill>
                <a:schemeClr val="bg1"/>
              </a:solidFill>
              <a:latin typeface="+mn-ea"/>
            </a:endParaRPr>
          </a:p>
        </p:txBody>
      </p:sp>
      <p:sp>
        <p:nvSpPr>
          <p:cNvPr id="33" name="矩形 32"/>
          <p:cNvSpPr/>
          <p:nvPr/>
        </p:nvSpPr>
        <p:spPr>
          <a:xfrm>
            <a:off x="7431313" y="5060138"/>
            <a:ext cx="2723823"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获得自变量对依变量影响</a:t>
            </a:r>
            <a:endParaRPr lang="zh-CN" altLang="en-US" dirty="0">
              <a:solidFill>
                <a:schemeClr val="bg1"/>
              </a:solidFill>
              <a:latin typeface="+mn-ea"/>
            </a:endParaRPr>
          </a:p>
        </p:txBody>
      </p:sp>
      <p:sp>
        <p:nvSpPr>
          <p:cNvPr id="35" name="左大括号 34"/>
          <p:cNvSpPr/>
          <p:nvPr/>
        </p:nvSpPr>
        <p:spPr>
          <a:xfrm>
            <a:off x="10134451" y="4785345"/>
            <a:ext cx="130629" cy="939169"/>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latin typeface="+mn-ea"/>
            </a:endParaRPr>
          </a:p>
        </p:txBody>
      </p:sp>
      <p:sp>
        <p:nvSpPr>
          <p:cNvPr id="36" name="矩形 35"/>
          <p:cNvSpPr/>
          <p:nvPr/>
        </p:nvSpPr>
        <p:spPr>
          <a:xfrm>
            <a:off x="10265080" y="4700792"/>
            <a:ext cx="1107996"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直接效果</a:t>
            </a:r>
            <a:endParaRPr lang="zh-CN" altLang="en-US" dirty="0">
              <a:solidFill>
                <a:schemeClr val="bg1"/>
              </a:solidFill>
              <a:latin typeface="+mn-ea"/>
            </a:endParaRPr>
          </a:p>
        </p:txBody>
      </p:sp>
      <p:sp>
        <p:nvSpPr>
          <p:cNvPr id="37" name="矩形 36"/>
          <p:cNvSpPr/>
          <p:nvPr/>
        </p:nvSpPr>
        <p:spPr>
          <a:xfrm>
            <a:off x="10272951" y="5060138"/>
            <a:ext cx="1107996"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间接效果</a:t>
            </a:r>
            <a:endParaRPr lang="zh-CN" altLang="en-US" dirty="0">
              <a:solidFill>
                <a:schemeClr val="bg1"/>
              </a:solidFill>
              <a:latin typeface="+mn-ea"/>
            </a:endParaRPr>
          </a:p>
        </p:txBody>
      </p:sp>
      <p:sp>
        <p:nvSpPr>
          <p:cNvPr id="38" name="矩形 37"/>
          <p:cNvSpPr/>
          <p:nvPr/>
        </p:nvSpPr>
        <p:spPr>
          <a:xfrm>
            <a:off x="10272951" y="5445940"/>
            <a:ext cx="877163"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总效果</a:t>
            </a:r>
            <a:endParaRPr lang="zh-CN" altLang="en-US" dirty="0">
              <a:solidFill>
                <a:schemeClr val="bg1"/>
              </a:solidFill>
              <a:latin typeface="+mn-ea"/>
            </a:endParaRPr>
          </a:p>
        </p:txBody>
      </p:sp>
      <p:sp>
        <p:nvSpPr>
          <p:cNvPr id="39" name="矩形 38"/>
          <p:cNvSpPr/>
          <p:nvPr/>
        </p:nvSpPr>
        <p:spPr>
          <a:xfrm>
            <a:off x="8052996" y="1470145"/>
            <a:ext cx="1207117" cy="400110"/>
          </a:xfrm>
          <a:prstGeom prst="rect">
            <a:avLst/>
          </a:prstGeom>
        </p:spPr>
        <p:txBody>
          <a:bodyPr wrap="square">
            <a:spAutoFit/>
          </a:bodyPr>
          <a:lstStyle/>
          <a:p>
            <a:r>
              <a:rPr lang="en-US" altLang="zh-CN" sz="2000" b="1" dirty="0" smtClean="0">
                <a:latin typeface="+mn-ea"/>
                <a:cs typeface="Times New Roman" panose="02020603050405020304" pitchFamily="18" charset="0"/>
              </a:rPr>
              <a:t>02.</a:t>
            </a:r>
            <a:r>
              <a:rPr lang="zh-CN" altLang="en-US" sz="2000" b="1" dirty="0" smtClean="0">
                <a:latin typeface="+mn-ea"/>
                <a:cs typeface="Times New Roman" panose="02020603050405020304" pitchFamily="18" charset="0"/>
              </a:rPr>
              <a:t>要求</a:t>
            </a:r>
            <a:endParaRPr lang="zh-CN" altLang="en-US" sz="2000" b="1" dirty="0">
              <a:latin typeface="+mn-ea"/>
            </a:endParaRPr>
          </a:p>
        </p:txBody>
      </p:sp>
      <p:sp>
        <p:nvSpPr>
          <p:cNvPr id="40" name="矩形 39"/>
          <p:cNvSpPr/>
          <p:nvPr/>
        </p:nvSpPr>
        <p:spPr>
          <a:xfrm>
            <a:off x="8360230" y="2004982"/>
            <a:ext cx="1107996" cy="369332"/>
          </a:xfrm>
          <a:prstGeom prst="rect">
            <a:avLst/>
          </a:prstGeom>
        </p:spPr>
        <p:txBody>
          <a:bodyPr wrap="none">
            <a:spAutoFit/>
          </a:bodyPr>
          <a:lstStyle/>
          <a:p>
            <a:r>
              <a:rPr lang="zh-CN" altLang="zh-CN" dirty="0">
                <a:latin typeface="+mn-ea"/>
                <a:cs typeface="Times New Roman" panose="02020603050405020304" pitchFamily="18" charset="0"/>
              </a:rPr>
              <a:t>样本数据</a:t>
            </a:r>
            <a:endParaRPr lang="zh-CN" altLang="en-US" dirty="0">
              <a:latin typeface="+mn-ea"/>
            </a:endParaRPr>
          </a:p>
        </p:txBody>
      </p:sp>
      <p:sp>
        <p:nvSpPr>
          <p:cNvPr id="41" name="矩形 40"/>
          <p:cNvSpPr/>
          <p:nvPr/>
        </p:nvSpPr>
        <p:spPr>
          <a:xfrm>
            <a:off x="9657250" y="2004982"/>
            <a:ext cx="2031325" cy="369332"/>
          </a:xfrm>
          <a:prstGeom prst="rect">
            <a:avLst/>
          </a:prstGeom>
        </p:spPr>
        <p:txBody>
          <a:bodyPr wrap="none">
            <a:spAutoFit/>
          </a:bodyPr>
          <a:lstStyle/>
          <a:p>
            <a:r>
              <a:rPr lang="zh-CN" altLang="zh-CN" dirty="0">
                <a:latin typeface="+mn-ea"/>
                <a:cs typeface="Times New Roman" panose="02020603050405020304" pitchFamily="18" charset="0"/>
              </a:rPr>
              <a:t>符合多变量正态性</a:t>
            </a:r>
            <a:endParaRPr lang="zh-CN" altLang="en-US" dirty="0">
              <a:latin typeface="+mn-ea"/>
            </a:endParaRPr>
          </a:p>
        </p:txBody>
      </p:sp>
      <p:sp>
        <p:nvSpPr>
          <p:cNvPr id="42" name="矩形 41"/>
          <p:cNvSpPr/>
          <p:nvPr/>
        </p:nvSpPr>
        <p:spPr>
          <a:xfrm>
            <a:off x="8367041" y="2374314"/>
            <a:ext cx="646331" cy="369332"/>
          </a:xfrm>
          <a:prstGeom prst="rect">
            <a:avLst/>
          </a:prstGeom>
        </p:spPr>
        <p:txBody>
          <a:bodyPr wrap="none">
            <a:spAutoFit/>
          </a:bodyPr>
          <a:lstStyle/>
          <a:p>
            <a:r>
              <a:rPr lang="zh-CN" altLang="zh-CN" dirty="0">
                <a:latin typeface="+mn-ea"/>
                <a:cs typeface="Times New Roman" panose="02020603050405020304" pitchFamily="18" charset="0"/>
              </a:rPr>
              <a:t>数据</a:t>
            </a:r>
            <a:endParaRPr lang="zh-CN" altLang="en-US" dirty="0">
              <a:latin typeface="+mn-ea"/>
            </a:endParaRPr>
          </a:p>
        </p:txBody>
      </p:sp>
      <p:sp>
        <p:nvSpPr>
          <p:cNvPr id="43" name="矩形 42"/>
          <p:cNvSpPr/>
          <p:nvPr/>
        </p:nvSpPr>
        <p:spPr>
          <a:xfrm>
            <a:off x="9650931" y="2374314"/>
            <a:ext cx="1569660" cy="369332"/>
          </a:xfrm>
          <a:prstGeom prst="rect">
            <a:avLst/>
          </a:prstGeom>
        </p:spPr>
        <p:txBody>
          <a:bodyPr wrap="none">
            <a:spAutoFit/>
          </a:bodyPr>
          <a:lstStyle/>
          <a:p>
            <a:r>
              <a:rPr lang="zh-CN" altLang="zh-CN" dirty="0">
                <a:latin typeface="+mn-ea"/>
                <a:cs typeface="Times New Roman" panose="02020603050405020304" pitchFamily="18" charset="0"/>
              </a:rPr>
              <a:t>正态分布数据</a:t>
            </a:r>
            <a:endParaRPr lang="zh-CN" altLang="en-US" dirty="0">
              <a:latin typeface="+mn-ea"/>
            </a:endParaRPr>
          </a:p>
        </p:txBody>
      </p:sp>
      <p:sp>
        <p:nvSpPr>
          <p:cNvPr id="44" name="矩形 43"/>
          <p:cNvSpPr/>
          <p:nvPr/>
        </p:nvSpPr>
        <p:spPr>
          <a:xfrm>
            <a:off x="8367041" y="2771722"/>
            <a:ext cx="1107996" cy="369332"/>
          </a:xfrm>
          <a:prstGeom prst="rect">
            <a:avLst/>
          </a:prstGeom>
        </p:spPr>
        <p:txBody>
          <a:bodyPr wrap="none">
            <a:spAutoFit/>
          </a:bodyPr>
          <a:lstStyle/>
          <a:p>
            <a:r>
              <a:rPr lang="zh-CN" altLang="zh-CN" dirty="0">
                <a:latin typeface="+mn-ea"/>
                <a:cs typeface="Times New Roman" panose="02020603050405020304" pitchFamily="18" charset="0"/>
              </a:rPr>
              <a:t>测量指标</a:t>
            </a:r>
            <a:endParaRPr lang="zh-CN" altLang="en-US" dirty="0">
              <a:latin typeface="+mn-ea"/>
            </a:endParaRPr>
          </a:p>
        </p:txBody>
      </p:sp>
      <p:sp>
        <p:nvSpPr>
          <p:cNvPr id="45" name="矩形 44"/>
          <p:cNvSpPr/>
          <p:nvPr/>
        </p:nvSpPr>
        <p:spPr>
          <a:xfrm>
            <a:off x="9650931" y="2748800"/>
            <a:ext cx="1107996" cy="369332"/>
          </a:xfrm>
          <a:prstGeom prst="rect">
            <a:avLst/>
          </a:prstGeom>
        </p:spPr>
        <p:txBody>
          <a:bodyPr wrap="none">
            <a:spAutoFit/>
          </a:bodyPr>
          <a:lstStyle/>
          <a:p>
            <a:r>
              <a:rPr lang="zh-CN" altLang="zh-CN" dirty="0" smtClean="0">
                <a:latin typeface="+mn-ea"/>
                <a:cs typeface="Times New Roman" panose="02020603050405020304" pitchFamily="18" charset="0"/>
              </a:rPr>
              <a:t>线性关</a:t>
            </a:r>
            <a:r>
              <a:rPr lang="zh-CN" altLang="en-US" dirty="0" smtClean="0">
                <a:latin typeface="+mn-ea"/>
                <a:cs typeface="Times New Roman" panose="02020603050405020304" pitchFamily="18" charset="0"/>
              </a:rPr>
              <a:t>系</a:t>
            </a:r>
            <a:endParaRPr lang="zh-CN" altLang="en-US" dirty="0">
              <a:latin typeface="+mn-ea"/>
            </a:endParaRPr>
          </a:p>
        </p:txBody>
      </p:sp>
      <p:sp>
        <p:nvSpPr>
          <p:cNvPr id="46" name="左大括号 45"/>
          <p:cNvSpPr/>
          <p:nvPr/>
        </p:nvSpPr>
        <p:spPr>
          <a:xfrm>
            <a:off x="8206969" y="2085184"/>
            <a:ext cx="130629" cy="93916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n-ea"/>
            </a:endParaRPr>
          </a:p>
        </p:txBody>
      </p:sp>
      <p:sp>
        <p:nvSpPr>
          <p:cNvPr id="34" name="标题 1"/>
          <p:cNvSpPr txBox="1">
            <a:spLocks/>
          </p:cNvSpPr>
          <p:nvPr/>
        </p:nvSpPr>
        <p:spPr>
          <a:xfrm>
            <a:off x="137143" y="0"/>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结构方程模型</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60709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i$ḷide">
            <a:extLst>
              <a:ext uri="{FF2B5EF4-FFF2-40B4-BE49-F238E27FC236}">
                <a16:creationId xmlns:a16="http://schemas.microsoft.com/office/drawing/2014/main" id="{3EB21C9D-CB02-4849-9396-EFFB66348DF2}"/>
              </a:ext>
            </a:extLst>
          </p:cNvPr>
          <p:cNvSpPr/>
          <p:nvPr/>
        </p:nvSpPr>
        <p:spPr bwMode="auto">
          <a:xfrm>
            <a:off x="1419223" y="1611086"/>
            <a:ext cx="3070436" cy="2155427"/>
          </a:xfrm>
          <a:prstGeom prst="rect">
            <a:avLst/>
          </a:prstGeom>
          <a:noFill/>
          <a:ln w="19050" cap="flat" cmpd="sng" algn="ctr">
            <a:solidFill>
              <a:schemeClr val="accent1">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wrap="square" lIns="91440" tIns="45720" rIns="91440" bIns="45720" anchor="ctr">
            <a:normAutofit/>
          </a:bodyPr>
          <a:lstStyle/>
          <a:p>
            <a:pPr algn="ctr"/>
            <a:endParaRPr/>
          </a:p>
        </p:txBody>
      </p:sp>
      <p:sp>
        <p:nvSpPr>
          <p:cNvPr id="41" name="íṣḻíďe">
            <a:extLst>
              <a:ext uri="{FF2B5EF4-FFF2-40B4-BE49-F238E27FC236}">
                <a16:creationId xmlns:a16="http://schemas.microsoft.com/office/drawing/2014/main" id="{D05007BD-BDAF-4A38-B6A0-8F04F94808E8}"/>
              </a:ext>
            </a:extLst>
          </p:cNvPr>
          <p:cNvSpPr txBox="1"/>
          <p:nvPr/>
        </p:nvSpPr>
        <p:spPr>
          <a:xfrm>
            <a:off x="1565649" y="1835822"/>
            <a:ext cx="2072023" cy="435850"/>
          </a:xfrm>
          <a:prstGeom prst="rect">
            <a:avLst/>
          </a:prstGeom>
          <a:noFill/>
        </p:spPr>
        <p:txBody>
          <a:bodyPr wrap="square" lIns="91440" tIns="45720" rIns="91440" bIns="45720" anchor="ctr" anchorCtr="0">
            <a:normAutofit/>
          </a:bodyPr>
          <a:lstStyle/>
          <a:p>
            <a:pPr>
              <a:spcBef>
                <a:spcPct val="0"/>
              </a:spcBef>
            </a:pPr>
            <a:r>
              <a:rPr lang="en-US" altLang="zh-CN" sz="2000" b="1" dirty="0" smtClean="0"/>
              <a:t>01.</a:t>
            </a:r>
            <a:r>
              <a:rPr lang="zh-CN" altLang="zh-CN" sz="2000" b="1" dirty="0" smtClean="0"/>
              <a:t>测量变量</a:t>
            </a:r>
            <a:endParaRPr lang="en-US" altLang="zh-CN" sz="2000" b="1" dirty="0"/>
          </a:p>
        </p:txBody>
      </p:sp>
      <p:sp>
        <p:nvSpPr>
          <p:cNvPr id="32" name="íṧliḓé">
            <a:extLst>
              <a:ext uri="{FF2B5EF4-FFF2-40B4-BE49-F238E27FC236}">
                <a16:creationId xmlns:a16="http://schemas.microsoft.com/office/drawing/2014/main" id="{58A5B619-41DF-4AB6-9CC8-BF5756954FE1}"/>
              </a:ext>
            </a:extLst>
          </p:cNvPr>
          <p:cNvSpPr/>
          <p:nvPr/>
        </p:nvSpPr>
        <p:spPr bwMode="auto">
          <a:xfrm>
            <a:off x="1419223" y="3843452"/>
            <a:ext cx="3070436" cy="2155427"/>
          </a:xfrm>
          <a:prstGeom prst="rect">
            <a:avLst/>
          </a:prstGeom>
          <a:noFill/>
          <a:ln w="19050" cap="flat" cmpd="sng" algn="ctr">
            <a:solidFill>
              <a:schemeClr val="bg1">
                <a:lumMod val="75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wrap="square" lIns="91440" tIns="45720" rIns="91440" bIns="45720" anchor="ctr">
            <a:normAutofit/>
          </a:bodyPr>
          <a:lstStyle/>
          <a:p>
            <a:pPr algn="ctr"/>
            <a:endParaRPr/>
          </a:p>
        </p:txBody>
      </p:sp>
      <p:sp>
        <p:nvSpPr>
          <p:cNvPr id="27" name="ïşľîḋè">
            <a:extLst>
              <a:ext uri="{FF2B5EF4-FFF2-40B4-BE49-F238E27FC236}">
                <a16:creationId xmlns:a16="http://schemas.microsoft.com/office/drawing/2014/main" id="{B3E816FB-E32B-4548-9867-403D4690701A}"/>
              </a:ext>
            </a:extLst>
          </p:cNvPr>
          <p:cNvSpPr/>
          <p:nvPr/>
        </p:nvSpPr>
        <p:spPr bwMode="auto">
          <a:xfrm>
            <a:off x="4560783" y="1611086"/>
            <a:ext cx="3070436" cy="2155427"/>
          </a:xfrm>
          <a:prstGeom prst="rect">
            <a:avLst/>
          </a:prstGeom>
          <a:noFill/>
          <a:ln w="19050" cap="flat" cmpd="sng" algn="ctr">
            <a:solidFill>
              <a:schemeClr val="bg1">
                <a:lumMod val="75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wrap="square" lIns="91440" tIns="45720" rIns="91440" bIns="45720" anchor="ctr">
            <a:normAutofit/>
          </a:bodyPr>
          <a:lstStyle/>
          <a:p>
            <a:pPr algn="ctr"/>
            <a:endParaRPr/>
          </a:p>
        </p:txBody>
      </p:sp>
      <p:sp>
        <p:nvSpPr>
          <p:cNvPr id="22" name="îṩlîḋe">
            <a:extLst>
              <a:ext uri="{FF2B5EF4-FFF2-40B4-BE49-F238E27FC236}">
                <a16:creationId xmlns:a16="http://schemas.microsoft.com/office/drawing/2014/main" id="{B23D85E6-1096-4A67-8034-D0636AC78090}"/>
              </a:ext>
            </a:extLst>
          </p:cNvPr>
          <p:cNvSpPr/>
          <p:nvPr/>
        </p:nvSpPr>
        <p:spPr bwMode="auto">
          <a:xfrm>
            <a:off x="4560783" y="3843452"/>
            <a:ext cx="3070436" cy="2155427"/>
          </a:xfrm>
          <a:prstGeom prst="rect">
            <a:avLst/>
          </a:prstGeom>
          <a:noFill/>
          <a:ln w="19050" cap="flat" cmpd="sng" algn="ctr">
            <a:solidFill>
              <a:schemeClr val="accent1"/>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wrap="square" lIns="91440" tIns="45720" rIns="91440" bIns="45720" anchor="ctr">
            <a:normAutofit/>
          </a:bodyPr>
          <a:lstStyle/>
          <a:p>
            <a:pPr algn="ctr"/>
            <a:endParaRPr/>
          </a:p>
        </p:txBody>
      </p:sp>
      <p:sp>
        <p:nvSpPr>
          <p:cNvPr id="17" name="iŝ1iḓè">
            <a:extLst>
              <a:ext uri="{FF2B5EF4-FFF2-40B4-BE49-F238E27FC236}">
                <a16:creationId xmlns:a16="http://schemas.microsoft.com/office/drawing/2014/main" id="{ED8F24B7-EEB2-43BD-A490-D36DC5BC99E7}"/>
              </a:ext>
            </a:extLst>
          </p:cNvPr>
          <p:cNvSpPr/>
          <p:nvPr/>
        </p:nvSpPr>
        <p:spPr bwMode="auto">
          <a:xfrm>
            <a:off x="7702342" y="1611086"/>
            <a:ext cx="3070436" cy="2155427"/>
          </a:xfrm>
          <a:prstGeom prst="rect">
            <a:avLst/>
          </a:prstGeom>
          <a:noFill/>
          <a:ln w="19050" cap="flat" cmpd="sng" algn="ctr">
            <a:solidFill>
              <a:schemeClr val="accent1"/>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wrap="square" lIns="91440" tIns="45720" rIns="91440" bIns="45720" anchor="ctr">
            <a:normAutofit/>
          </a:bodyPr>
          <a:lstStyle/>
          <a:p>
            <a:pPr algn="ctr"/>
            <a:endParaRPr/>
          </a:p>
        </p:txBody>
      </p:sp>
      <p:sp>
        <p:nvSpPr>
          <p:cNvPr id="12" name="ísḷîḓé">
            <a:extLst>
              <a:ext uri="{FF2B5EF4-FFF2-40B4-BE49-F238E27FC236}">
                <a16:creationId xmlns:a16="http://schemas.microsoft.com/office/drawing/2014/main" id="{FE7AE223-38CD-4E23-BE6B-5B6CEA0DC51F}"/>
              </a:ext>
            </a:extLst>
          </p:cNvPr>
          <p:cNvSpPr/>
          <p:nvPr/>
        </p:nvSpPr>
        <p:spPr bwMode="auto">
          <a:xfrm>
            <a:off x="7702342" y="3843452"/>
            <a:ext cx="3070436" cy="2155427"/>
          </a:xfrm>
          <a:prstGeom prst="rect">
            <a:avLst/>
          </a:prstGeom>
          <a:noFill/>
          <a:ln w="19050" cap="flat" cmpd="sng" algn="ctr">
            <a:solidFill>
              <a:schemeClr val="bg1">
                <a:lumMod val="75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wrap="square" lIns="91440" tIns="45720" rIns="91440" bIns="45720" anchor="ctr">
            <a:normAutofit/>
          </a:bodyPr>
          <a:lstStyle/>
          <a:p>
            <a:pPr algn="ctr"/>
            <a:endParaRPr/>
          </a:p>
        </p:txBody>
      </p:sp>
      <p:sp>
        <p:nvSpPr>
          <p:cNvPr id="42" name="矩形 41">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43" name="标题 1"/>
          <p:cNvSpPr txBox="1">
            <a:spLocks/>
          </p:cNvSpPr>
          <p:nvPr/>
        </p:nvSpPr>
        <p:spPr>
          <a:xfrm>
            <a:off x="4703925" y="381977"/>
            <a:ext cx="2784149" cy="6344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zh-CN" sz="2400" dirty="0"/>
              <a:t>结构方程</a:t>
            </a:r>
            <a:r>
              <a:rPr lang="zh-CN" altLang="zh-CN" sz="2400" dirty="0" smtClean="0"/>
              <a:t>模型</a:t>
            </a:r>
            <a:r>
              <a:rPr lang="zh-CN" altLang="en-US" sz="2400" dirty="0" smtClean="0"/>
              <a:t>组成部分</a:t>
            </a:r>
            <a:endParaRPr lang="zh-CN" altLang="en-US" sz="2400" dirty="0">
              <a:latin typeface="微软雅黑" panose="020B0503020204020204" pitchFamily="34" charset="-122"/>
              <a:ea typeface="微软雅黑" panose="020B0503020204020204" pitchFamily="34" charset="-122"/>
            </a:endParaRPr>
          </a:p>
        </p:txBody>
      </p:sp>
      <p:sp>
        <p:nvSpPr>
          <p:cNvPr id="44" name="矩形 43"/>
          <p:cNvSpPr/>
          <p:nvPr/>
        </p:nvSpPr>
        <p:spPr>
          <a:xfrm>
            <a:off x="1821317" y="2742307"/>
            <a:ext cx="1569660" cy="369332"/>
          </a:xfrm>
          <a:prstGeom prst="rect">
            <a:avLst/>
          </a:prstGeom>
        </p:spPr>
        <p:txBody>
          <a:bodyPr wrap="none">
            <a:spAutoFit/>
          </a:bodyPr>
          <a:lstStyle/>
          <a:p>
            <a:r>
              <a:rPr lang="zh-CN" altLang="zh-CN" dirty="0" smtClean="0">
                <a:latin typeface="+mn-ea"/>
                <a:cs typeface="Times New Roman" panose="02020603050405020304" pitchFamily="18" charset="0"/>
              </a:rPr>
              <a:t>内生测量变量</a:t>
            </a:r>
            <a:endParaRPr lang="zh-CN" altLang="en-US" dirty="0">
              <a:latin typeface="+mn-ea"/>
            </a:endParaRPr>
          </a:p>
        </p:txBody>
      </p:sp>
      <p:sp>
        <p:nvSpPr>
          <p:cNvPr id="45" name="矩形 44"/>
          <p:cNvSpPr/>
          <p:nvPr/>
        </p:nvSpPr>
        <p:spPr>
          <a:xfrm>
            <a:off x="1821317" y="3122285"/>
            <a:ext cx="1569660" cy="369332"/>
          </a:xfrm>
          <a:prstGeom prst="rect">
            <a:avLst/>
          </a:prstGeom>
        </p:spPr>
        <p:txBody>
          <a:bodyPr wrap="none">
            <a:spAutoFit/>
          </a:bodyPr>
          <a:lstStyle/>
          <a:p>
            <a:r>
              <a:rPr lang="zh-CN" altLang="zh-CN" dirty="0">
                <a:latin typeface="+mn-ea"/>
                <a:cs typeface="Times New Roman" panose="02020603050405020304" pitchFamily="18" charset="0"/>
              </a:rPr>
              <a:t>外生测量变量</a:t>
            </a:r>
            <a:endParaRPr lang="zh-CN" altLang="en-US" dirty="0">
              <a:latin typeface="+mn-ea"/>
            </a:endParaRPr>
          </a:p>
        </p:txBody>
      </p:sp>
      <p:sp>
        <p:nvSpPr>
          <p:cNvPr id="46" name="左大括号 45"/>
          <p:cNvSpPr/>
          <p:nvPr/>
        </p:nvSpPr>
        <p:spPr>
          <a:xfrm>
            <a:off x="1696870" y="2824218"/>
            <a:ext cx="124447" cy="5748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n-ea"/>
            </a:endParaRPr>
          </a:p>
        </p:txBody>
      </p:sp>
      <p:sp>
        <p:nvSpPr>
          <p:cNvPr id="48" name="íṣḻíďe">
            <a:extLst>
              <a:ext uri="{FF2B5EF4-FFF2-40B4-BE49-F238E27FC236}">
                <a16:creationId xmlns:a16="http://schemas.microsoft.com/office/drawing/2014/main" id="{D05007BD-BDAF-4A38-B6A0-8F04F94808E8}"/>
              </a:ext>
            </a:extLst>
          </p:cNvPr>
          <p:cNvSpPr txBox="1"/>
          <p:nvPr/>
        </p:nvSpPr>
        <p:spPr>
          <a:xfrm>
            <a:off x="4703925" y="1826053"/>
            <a:ext cx="2072023" cy="435850"/>
          </a:xfrm>
          <a:prstGeom prst="rect">
            <a:avLst/>
          </a:prstGeom>
          <a:noFill/>
        </p:spPr>
        <p:txBody>
          <a:bodyPr wrap="square" lIns="91440" tIns="45720" rIns="91440" bIns="45720" anchor="ctr" anchorCtr="0">
            <a:normAutofit/>
          </a:bodyPr>
          <a:lstStyle/>
          <a:p>
            <a:pPr>
              <a:spcBef>
                <a:spcPct val="0"/>
              </a:spcBef>
            </a:pPr>
            <a:r>
              <a:rPr lang="en-US" altLang="zh-CN" sz="2000" b="1" dirty="0" smtClean="0"/>
              <a:t>02.</a:t>
            </a:r>
            <a:r>
              <a:rPr lang="zh-CN" altLang="zh-CN" sz="2000" b="1" dirty="0"/>
              <a:t>潜在变量</a:t>
            </a:r>
            <a:endParaRPr lang="en-US" altLang="zh-CN" sz="2000" b="1" dirty="0"/>
          </a:p>
        </p:txBody>
      </p:sp>
      <p:sp>
        <p:nvSpPr>
          <p:cNvPr id="49" name="矩形 48"/>
          <p:cNvSpPr/>
          <p:nvPr/>
        </p:nvSpPr>
        <p:spPr>
          <a:xfrm>
            <a:off x="4976776" y="2742307"/>
            <a:ext cx="1569660" cy="369332"/>
          </a:xfrm>
          <a:prstGeom prst="rect">
            <a:avLst/>
          </a:prstGeom>
        </p:spPr>
        <p:txBody>
          <a:bodyPr wrap="none">
            <a:spAutoFit/>
          </a:bodyPr>
          <a:lstStyle/>
          <a:p>
            <a:r>
              <a:rPr lang="zh-CN" altLang="zh-CN" dirty="0" smtClean="0">
                <a:latin typeface="+mn-ea"/>
                <a:cs typeface="Times New Roman" panose="02020603050405020304" pitchFamily="18" charset="0"/>
              </a:rPr>
              <a:t>内生</a:t>
            </a:r>
            <a:r>
              <a:rPr lang="zh-CN" altLang="en-US" dirty="0">
                <a:latin typeface="+mn-ea"/>
                <a:cs typeface="Times New Roman" panose="02020603050405020304" pitchFamily="18" charset="0"/>
              </a:rPr>
              <a:t>潜在</a:t>
            </a:r>
            <a:r>
              <a:rPr lang="zh-CN" altLang="zh-CN" dirty="0" smtClean="0">
                <a:latin typeface="+mn-ea"/>
                <a:cs typeface="Times New Roman" panose="02020603050405020304" pitchFamily="18" charset="0"/>
              </a:rPr>
              <a:t>变量</a:t>
            </a:r>
            <a:endParaRPr lang="zh-CN" altLang="en-US" dirty="0">
              <a:latin typeface="+mn-ea"/>
            </a:endParaRPr>
          </a:p>
        </p:txBody>
      </p:sp>
      <p:sp>
        <p:nvSpPr>
          <p:cNvPr id="50" name="矩形 49"/>
          <p:cNvSpPr/>
          <p:nvPr/>
        </p:nvSpPr>
        <p:spPr>
          <a:xfrm>
            <a:off x="4976776" y="3122285"/>
            <a:ext cx="1569660" cy="369332"/>
          </a:xfrm>
          <a:prstGeom prst="rect">
            <a:avLst/>
          </a:prstGeom>
        </p:spPr>
        <p:txBody>
          <a:bodyPr wrap="none">
            <a:spAutoFit/>
          </a:bodyPr>
          <a:lstStyle/>
          <a:p>
            <a:r>
              <a:rPr lang="zh-CN" altLang="zh-CN" dirty="0">
                <a:latin typeface="+mn-ea"/>
                <a:cs typeface="Times New Roman" panose="02020603050405020304" pitchFamily="18" charset="0"/>
              </a:rPr>
              <a:t>外</a:t>
            </a:r>
            <a:r>
              <a:rPr lang="zh-CN" altLang="zh-CN" dirty="0" smtClean="0">
                <a:latin typeface="+mn-ea"/>
                <a:cs typeface="Times New Roman" panose="02020603050405020304" pitchFamily="18" charset="0"/>
              </a:rPr>
              <a:t>生</a:t>
            </a:r>
            <a:r>
              <a:rPr lang="zh-CN" altLang="en-US" dirty="0" smtClean="0">
                <a:latin typeface="+mn-ea"/>
                <a:cs typeface="Times New Roman" panose="02020603050405020304" pitchFamily="18" charset="0"/>
              </a:rPr>
              <a:t>潜在</a:t>
            </a:r>
            <a:r>
              <a:rPr lang="zh-CN" altLang="zh-CN" dirty="0" smtClean="0">
                <a:latin typeface="+mn-ea"/>
                <a:cs typeface="Times New Roman" panose="02020603050405020304" pitchFamily="18" charset="0"/>
              </a:rPr>
              <a:t>变量</a:t>
            </a:r>
            <a:endParaRPr lang="zh-CN" altLang="en-US" dirty="0">
              <a:latin typeface="+mn-ea"/>
            </a:endParaRPr>
          </a:p>
        </p:txBody>
      </p:sp>
      <p:sp>
        <p:nvSpPr>
          <p:cNvPr id="51" name="左大括号 50"/>
          <p:cNvSpPr/>
          <p:nvPr/>
        </p:nvSpPr>
        <p:spPr>
          <a:xfrm>
            <a:off x="4852329" y="2824218"/>
            <a:ext cx="124447" cy="5748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n-ea"/>
            </a:endParaRPr>
          </a:p>
        </p:txBody>
      </p:sp>
      <p:sp>
        <p:nvSpPr>
          <p:cNvPr id="52" name="íṣḻíďe">
            <a:extLst>
              <a:ext uri="{FF2B5EF4-FFF2-40B4-BE49-F238E27FC236}">
                <a16:creationId xmlns:a16="http://schemas.microsoft.com/office/drawing/2014/main" id="{D05007BD-BDAF-4A38-B6A0-8F04F94808E8}"/>
              </a:ext>
            </a:extLst>
          </p:cNvPr>
          <p:cNvSpPr txBox="1"/>
          <p:nvPr/>
        </p:nvSpPr>
        <p:spPr>
          <a:xfrm>
            <a:off x="7901727" y="1826053"/>
            <a:ext cx="2072023" cy="435850"/>
          </a:xfrm>
          <a:prstGeom prst="rect">
            <a:avLst/>
          </a:prstGeom>
          <a:noFill/>
        </p:spPr>
        <p:txBody>
          <a:bodyPr wrap="square" lIns="91440" tIns="45720" rIns="91440" bIns="45720" anchor="ctr" anchorCtr="0">
            <a:normAutofit/>
          </a:bodyPr>
          <a:lstStyle/>
          <a:p>
            <a:pPr>
              <a:spcBef>
                <a:spcPct val="0"/>
              </a:spcBef>
            </a:pPr>
            <a:r>
              <a:rPr lang="en-US" altLang="zh-CN" sz="2000" b="1" dirty="0" smtClean="0"/>
              <a:t>03.</a:t>
            </a:r>
            <a:r>
              <a:rPr lang="zh-CN" altLang="en-US" sz="2000" b="1" dirty="0" smtClean="0"/>
              <a:t>外生</a:t>
            </a:r>
            <a:r>
              <a:rPr lang="zh-CN" altLang="zh-CN" sz="2000" b="1" dirty="0" smtClean="0"/>
              <a:t>变量</a:t>
            </a:r>
            <a:endParaRPr lang="en-US" altLang="zh-CN" sz="2000" b="1" dirty="0"/>
          </a:p>
        </p:txBody>
      </p:sp>
      <p:sp>
        <p:nvSpPr>
          <p:cNvPr id="53" name="矩形 52"/>
          <p:cNvSpPr/>
          <p:nvPr/>
        </p:nvSpPr>
        <p:spPr>
          <a:xfrm>
            <a:off x="1565649" y="2327646"/>
            <a:ext cx="2262158" cy="369332"/>
          </a:xfrm>
          <a:prstGeom prst="rect">
            <a:avLst/>
          </a:prstGeom>
        </p:spPr>
        <p:txBody>
          <a:bodyPr wrap="none">
            <a:spAutoFit/>
          </a:bodyPr>
          <a:lstStyle/>
          <a:p>
            <a:r>
              <a:rPr lang="zh-CN" altLang="zh-CN" dirty="0">
                <a:latin typeface="+mn-ea"/>
                <a:cs typeface="Times New Roman" panose="02020603050405020304" pitchFamily="18" charset="0"/>
              </a:rPr>
              <a:t>可以直接测量的变量</a:t>
            </a:r>
            <a:endParaRPr lang="zh-CN" altLang="en-US" dirty="0">
              <a:latin typeface="+mn-ea"/>
            </a:endParaRPr>
          </a:p>
        </p:txBody>
      </p:sp>
      <p:sp>
        <p:nvSpPr>
          <p:cNvPr id="54" name="矩形 53"/>
          <p:cNvSpPr/>
          <p:nvPr/>
        </p:nvSpPr>
        <p:spPr>
          <a:xfrm>
            <a:off x="4656756" y="2311176"/>
            <a:ext cx="2954655" cy="369332"/>
          </a:xfrm>
          <a:prstGeom prst="rect">
            <a:avLst/>
          </a:prstGeom>
        </p:spPr>
        <p:txBody>
          <a:bodyPr wrap="none">
            <a:spAutoFit/>
          </a:bodyPr>
          <a:lstStyle/>
          <a:p>
            <a:r>
              <a:rPr lang="zh-CN" altLang="zh-CN" dirty="0">
                <a:latin typeface="+mn-ea"/>
                <a:cs typeface="Times New Roman" panose="02020603050405020304" pitchFamily="18" charset="0"/>
              </a:rPr>
              <a:t>无法直接观测并测量的变量</a:t>
            </a:r>
            <a:endParaRPr lang="zh-CN" altLang="en-US" dirty="0">
              <a:latin typeface="+mn-ea"/>
            </a:endParaRPr>
          </a:p>
        </p:txBody>
      </p:sp>
      <p:sp>
        <p:nvSpPr>
          <p:cNvPr id="55" name="矩形 54"/>
          <p:cNvSpPr/>
          <p:nvPr/>
        </p:nvSpPr>
        <p:spPr>
          <a:xfrm>
            <a:off x="7901727" y="2305472"/>
            <a:ext cx="2723823" cy="369332"/>
          </a:xfrm>
          <a:prstGeom prst="rect">
            <a:avLst/>
          </a:prstGeom>
        </p:spPr>
        <p:txBody>
          <a:bodyPr wrap="none">
            <a:spAutoFit/>
          </a:bodyPr>
          <a:lstStyle/>
          <a:p>
            <a:r>
              <a:rPr lang="zh-CN" altLang="zh-CN" dirty="0">
                <a:latin typeface="+mn-ea"/>
                <a:cs typeface="Times New Roman" panose="02020603050405020304" pitchFamily="18" charset="0"/>
              </a:rPr>
              <a:t>只起解释变量作用的变量</a:t>
            </a:r>
            <a:endParaRPr lang="zh-CN" altLang="en-US" dirty="0">
              <a:latin typeface="+mn-ea"/>
            </a:endParaRPr>
          </a:p>
        </p:txBody>
      </p:sp>
      <p:sp>
        <p:nvSpPr>
          <p:cNvPr id="56" name="矩形 55"/>
          <p:cNvSpPr/>
          <p:nvPr/>
        </p:nvSpPr>
        <p:spPr>
          <a:xfrm>
            <a:off x="7901727" y="2788472"/>
            <a:ext cx="2550698" cy="646331"/>
          </a:xfrm>
          <a:prstGeom prst="rect">
            <a:avLst/>
          </a:prstGeom>
        </p:spPr>
        <p:txBody>
          <a:bodyPr wrap="none">
            <a:spAutoFit/>
          </a:bodyPr>
          <a:lstStyle/>
          <a:p>
            <a:pPr marL="285750" indent="-285750">
              <a:buFont typeface="Arial" panose="020B0604020202020204" pitchFamily="34" charset="0"/>
              <a:buChar char="•"/>
            </a:pPr>
            <a:r>
              <a:rPr lang="zh-CN" altLang="zh-CN" dirty="0">
                <a:latin typeface="+mn-ea"/>
                <a:cs typeface="Times New Roman" panose="02020603050405020304" pitchFamily="18" charset="0"/>
              </a:rPr>
              <a:t>不受其他变量的</a:t>
            </a:r>
            <a:r>
              <a:rPr lang="zh-CN" altLang="zh-CN" dirty="0" smtClean="0">
                <a:latin typeface="+mn-ea"/>
                <a:cs typeface="Times New Roman" panose="02020603050405020304" pitchFamily="18" charset="0"/>
              </a:rPr>
              <a:t>影响</a:t>
            </a:r>
            <a:endParaRPr lang="en-US" altLang="zh-CN" dirty="0" smtClean="0">
              <a:latin typeface="+mn-ea"/>
              <a:cs typeface="Times New Roman" panose="02020603050405020304" pitchFamily="18" charset="0"/>
            </a:endParaRPr>
          </a:p>
          <a:p>
            <a:pPr marL="285750" indent="-285750">
              <a:buFont typeface="Arial" panose="020B0604020202020204" pitchFamily="34" charset="0"/>
              <a:buChar char="•"/>
            </a:pPr>
            <a:r>
              <a:rPr lang="zh-CN" altLang="zh-CN" dirty="0">
                <a:latin typeface="+mn-ea"/>
              </a:rPr>
              <a:t>不产生测量误差</a:t>
            </a:r>
            <a:endParaRPr lang="zh-CN" altLang="en-US" dirty="0">
              <a:latin typeface="+mn-ea"/>
            </a:endParaRPr>
          </a:p>
        </p:txBody>
      </p:sp>
      <p:sp>
        <p:nvSpPr>
          <p:cNvPr id="57" name="íṣḻíďe">
            <a:extLst>
              <a:ext uri="{FF2B5EF4-FFF2-40B4-BE49-F238E27FC236}">
                <a16:creationId xmlns:a16="http://schemas.microsoft.com/office/drawing/2014/main" id="{D05007BD-BDAF-4A38-B6A0-8F04F94808E8}"/>
              </a:ext>
            </a:extLst>
          </p:cNvPr>
          <p:cNvSpPr txBox="1"/>
          <p:nvPr/>
        </p:nvSpPr>
        <p:spPr>
          <a:xfrm>
            <a:off x="1565649" y="4029641"/>
            <a:ext cx="2072023" cy="435850"/>
          </a:xfrm>
          <a:prstGeom prst="rect">
            <a:avLst/>
          </a:prstGeom>
          <a:noFill/>
        </p:spPr>
        <p:txBody>
          <a:bodyPr wrap="square" lIns="91440" tIns="45720" rIns="91440" bIns="45720" anchor="ctr" anchorCtr="0">
            <a:normAutofit/>
          </a:bodyPr>
          <a:lstStyle/>
          <a:p>
            <a:pPr>
              <a:spcBef>
                <a:spcPct val="0"/>
              </a:spcBef>
            </a:pPr>
            <a:r>
              <a:rPr lang="en-US" altLang="zh-CN" sz="2000" b="1" dirty="0" smtClean="0"/>
              <a:t>04.</a:t>
            </a:r>
            <a:r>
              <a:rPr lang="zh-CN" altLang="zh-CN" sz="2000" b="1" dirty="0"/>
              <a:t>内生变量</a:t>
            </a:r>
            <a:endParaRPr lang="en-US" altLang="zh-CN" sz="2000" b="1" dirty="0"/>
          </a:p>
        </p:txBody>
      </p:sp>
      <p:sp>
        <p:nvSpPr>
          <p:cNvPr id="58" name="íṣḻíďe">
            <a:extLst>
              <a:ext uri="{FF2B5EF4-FFF2-40B4-BE49-F238E27FC236}">
                <a16:creationId xmlns:a16="http://schemas.microsoft.com/office/drawing/2014/main" id="{D05007BD-BDAF-4A38-B6A0-8F04F94808E8}"/>
              </a:ext>
            </a:extLst>
          </p:cNvPr>
          <p:cNvSpPr txBox="1"/>
          <p:nvPr/>
        </p:nvSpPr>
        <p:spPr>
          <a:xfrm>
            <a:off x="4703925" y="4019872"/>
            <a:ext cx="2072023" cy="435850"/>
          </a:xfrm>
          <a:prstGeom prst="rect">
            <a:avLst/>
          </a:prstGeom>
          <a:noFill/>
        </p:spPr>
        <p:txBody>
          <a:bodyPr wrap="square" lIns="91440" tIns="45720" rIns="91440" bIns="45720" anchor="ctr" anchorCtr="0">
            <a:normAutofit/>
          </a:bodyPr>
          <a:lstStyle/>
          <a:p>
            <a:pPr>
              <a:spcBef>
                <a:spcPct val="0"/>
              </a:spcBef>
            </a:pPr>
            <a:r>
              <a:rPr lang="en-US" altLang="zh-CN" sz="2000" b="1" dirty="0" smtClean="0"/>
              <a:t>05.</a:t>
            </a:r>
            <a:r>
              <a:rPr lang="zh-CN" altLang="en-US" sz="2000" b="1" dirty="0" smtClean="0"/>
              <a:t>测量方程</a:t>
            </a:r>
            <a:endParaRPr lang="en-US" altLang="zh-CN" sz="2000" b="1" dirty="0"/>
          </a:p>
        </p:txBody>
      </p:sp>
      <p:sp>
        <p:nvSpPr>
          <p:cNvPr id="59" name="íṣḻíďe">
            <a:extLst>
              <a:ext uri="{FF2B5EF4-FFF2-40B4-BE49-F238E27FC236}">
                <a16:creationId xmlns:a16="http://schemas.microsoft.com/office/drawing/2014/main" id="{D05007BD-BDAF-4A38-B6A0-8F04F94808E8}"/>
              </a:ext>
            </a:extLst>
          </p:cNvPr>
          <p:cNvSpPr txBox="1"/>
          <p:nvPr/>
        </p:nvSpPr>
        <p:spPr>
          <a:xfrm>
            <a:off x="7901727" y="4019872"/>
            <a:ext cx="2072023" cy="435850"/>
          </a:xfrm>
          <a:prstGeom prst="rect">
            <a:avLst/>
          </a:prstGeom>
          <a:noFill/>
        </p:spPr>
        <p:txBody>
          <a:bodyPr wrap="square" lIns="91440" tIns="45720" rIns="91440" bIns="45720" anchor="ctr" anchorCtr="0">
            <a:normAutofit/>
          </a:bodyPr>
          <a:lstStyle/>
          <a:p>
            <a:pPr>
              <a:spcBef>
                <a:spcPct val="0"/>
              </a:spcBef>
            </a:pPr>
            <a:r>
              <a:rPr lang="en-US" altLang="zh-CN" sz="2000" b="1" dirty="0" smtClean="0"/>
              <a:t>06.</a:t>
            </a:r>
            <a:r>
              <a:rPr lang="zh-CN" altLang="en-US" sz="2000" b="1" dirty="0" smtClean="0"/>
              <a:t>结构方程</a:t>
            </a:r>
            <a:endParaRPr lang="en-US" altLang="zh-CN" sz="2000" b="1" dirty="0"/>
          </a:p>
        </p:txBody>
      </p:sp>
      <p:sp>
        <p:nvSpPr>
          <p:cNvPr id="60" name="矩形 59"/>
          <p:cNvSpPr/>
          <p:nvPr/>
        </p:nvSpPr>
        <p:spPr>
          <a:xfrm>
            <a:off x="1537081" y="4455722"/>
            <a:ext cx="2924010" cy="646331"/>
          </a:xfrm>
          <a:prstGeom prst="rect">
            <a:avLst/>
          </a:prstGeom>
        </p:spPr>
        <p:txBody>
          <a:bodyPr wrap="square">
            <a:spAutoFit/>
          </a:bodyPr>
          <a:lstStyle/>
          <a:p>
            <a:r>
              <a:rPr lang="zh-CN" altLang="zh-CN" dirty="0" smtClean="0">
                <a:latin typeface="+mn-ea"/>
                <a:cs typeface="Times New Roman" panose="02020603050405020304" pitchFamily="18" charset="0"/>
              </a:rPr>
              <a:t>受其它</a:t>
            </a:r>
            <a:r>
              <a:rPr lang="zh-CN" altLang="zh-CN" dirty="0">
                <a:latin typeface="+mn-ea"/>
                <a:cs typeface="Times New Roman" panose="02020603050405020304" pitchFamily="18" charset="0"/>
              </a:rPr>
              <a:t>变量包括外生变量和内生变量影响的变量</a:t>
            </a:r>
            <a:endParaRPr lang="zh-CN" altLang="en-US" dirty="0">
              <a:latin typeface="+mn-ea"/>
            </a:endParaRPr>
          </a:p>
        </p:txBody>
      </p:sp>
      <p:sp>
        <p:nvSpPr>
          <p:cNvPr id="61" name="矩形 60"/>
          <p:cNvSpPr/>
          <p:nvPr/>
        </p:nvSpPr>
        <p:spPr>
          <a:xfrm>
            <a:off x="1565649" y="5158506"/>
            <a:ext cx="1858201" cy="646331"/>
          </a:xfrm>
          <a:prstGeom prst="rect">
            <a:avLst/>
          </a:prstGeom>
        </p:spPr>
        <p:txBody>
          <a:bodyPr wrap="none">
            <a:spAutoFit/>
          </a:bodyPr>
          <a:lstStyle/>
          <a:p>
            <a:pPr marL="285750" indent="-285750">
              <a:buFont typeface="Arial" panose="020B0604020202020204" pitchFamily="34" charset="0"/>
              <a:buChar char="•"/>
            </a:pPr>
            <a:r>
              <a:rPr lang="zh-CN" altLang="zh-CN" dirty="0"/>
              <a:t>影响其它</a:t>
            </a:r>
            <a:r>
              <a:rPr lang="zh-CN" altLang="zh-CN" dirty="0" smtClean="0"/>
              <a:t>变量</a:t>
            </a:r>
            <a:endParaRPr lang="en-US" altLang="zh-CN" dirty="0" smtClean="0"/>
          </a:p>
          <a:p>
            <a:pPr marL="285750" indent="-285750">
              <a:buFont typeface="Arial" panose="020B0604020202020204" pitchFamily="34" charset="0"/>
              <a:buChar char="•"/>
            </a:pPr>
            <a:r>
              <a:rPr lang="zh-CN" altLang="zh-CN" dirty="0" smtClean="0">
                <a:latin typeface="+mn-ea"/>
              </a:rPr>
              <a:t>产生</a:t>
            </a:r>
            <a:r>
              <a:rPr lang="zh-CN" altLang="zh-CN" dirty="0">
                <a:latin typeface="+mn-ea"/>
              </a:rPr>
              <a:t>测量误差</a:t>
            </a:r>
            <a:endParaRPr lang="zh-CN" altLang="en-US" dirty="0">
              <a:latin typeface="+mn-ea"/>
            </a:endParaRPr>
          </a:p>
        </p:txBody>
      </p:sp>
      <p:sp>
        <p:nvSpPr>
          <p:cNvPr id="62" name="矩形 61"/>
          <p:cNvSpPr/>
          <p:nvPr/>
        </p:nvSpPr>
        <p:spPr>
          <a:xfrm>
            <a:off x="4656756" y="4455721"/>
            <a:ext cx="2954655" cy="646331"/>
          </a:xfrm>
          <a:prstGeom prst="rect">
            <a:avLst/>
          </a:prstGeom>
        </p:spPr>
        <p:txBody>
          <a:bodyPr wrap="square">
            <a:spAutoFit/>
          </a:bodyPr>
          <a:lstStyle/>
          <a:p>
            <a:r>
              <a:rPr lang="zh-CN" altLang="zh-CN" dirty="0">
                <a:latin typeface="+mn-ea"/>
                <a:cs typeface="Times New Roman" panose="02020603050405020304" pitchFamily="18" charset="0"/>
              </a:rPr>
              <a:t>使用测量变量来建构潜在变量的模型</a:t>
            </a:r>
            <a:endParaRPr lang="zh-CN" altLang="en-US" dirty="0">
              <a:latin typeface="+mn-ea"/>
            </a:endParaRPr>
          </a:p>
        </p:txBody>
      </p:sp>
      <mc:AlternateContent xmlns:mc="http://schemas.openxmlformats.org/markup-compatibility/2006" xmlns:a14="http://schemas.microsoft.com/office/drawing/2010/main">
        <mc:Choice Requires="a14">
          <p:sp>
            <p:nvSpPr>
              <p:cNvPr id="63" name="矩形 62"/>
              <p:cNvSpPr/>
              <p:nvPr/>
            </p:nvSpPr>
            <p:spPr>
              <a:xfrm>
                <a:off x="4692598" y="5102052"/>
                <a:ext cx="1441485" cy="369332"/>
              </a:xfrm>
              <a:prstGeom prst="rect">
                <a:avLst/>
              </a:prstGeom>
            </p:spPr>
            <p:txBody>
              <a:bodyPr wrap="none">
                <a:spAutoFit/>
              </a:bodyPr>
              <a:lstStyle/>
              <a:p>
                <a14:m>
                  <m:oMath xmlns:m="http://schemas.openxmlformats.org/officeDocument/2006/math">
                    <m:r>
                      <m:rPr>
                        <m:sty m:val="p"/>
                      </m:rPr>
                      <a:rPr lang="en-US" altLang="zh-CN">
                        <a:latin typeface="Cambria Math" panose="02040503050406030204" pitchFamily="18" charset="0"/>
                        <a:ea typeface="宋体" panose="02010600030101010101" pitchFamily="2" charset="-122"/>
                        <a:cs typeface="Times New Roman" panose="02020603050405020304" pitchFamily="18" charset="0"/>
                      </a:rPr>
                      <m:t>x</m:t>
                    </m:r>
                    <m:r>
                      <a:rPr lang="en-US" altLang="zh-CN">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𝛬</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𝑥</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𝜉</m:t>
                    </m:r>
                    <m:r>
                      <a:rPr lang="en-US" altLang="zh-CN">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𝛿</m:t>
                    </m:r>
                  </m:oMath>
                </a14:m>
                <a:r>
                  <a:rPr lang="en-US" altLang="zh-CN" dirty="0">
                    <a:effectLst/>
                    <a:latin typeface="Times New Roman" panose="02020603050405020304" pitchFamily="18" charset="0"/>
                    <a:ea typeface="宋体" panose="02010600030101010101" pitchFamily="2" charset="-122"/>
                  </a:rPr>
                  <a:t> </a:t>
                </a:r>
                <a:endParaRPr lang="zh-CN" altLang="en-US" dirty="0"/>
              </a:p>
            </p:txBody>
          </p:sp>
        </mc:Choice>
        <mc:Fallback xmlns="">
          <p:sp>
            <p:nvSpPr>
              <p:cNvPr id="63" name="矩形 62"/>
              <p:cNvSpPr>
                <a:spLocks noRot="1" noChangeAspect="1" noMove="1" noResize="1" noEditPoints="1" noAdjustHandles="1" noChangeArrowheads="1" noChangeShapeType="1" noTextEdit="1"/>
              </p:cNvSpPr>
              <p:nvPr/>
            </p:nvSpPr>
            <p:spPr>
              <a:xfrm>
                <a:off x="4692598" y="5102052"/>
                <a:ext cx="1441485" cy="369332"/>
              </a:xfrm>
              <a:prstGeom prst="rect">
                <a:avLst/>
              </a:prstGeom>
              <a:blipFill rotWithShape="0">
                <a:blip r:embed="rId2"/>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矩形 63"/>
              <p:cNvSpPr/>
              <p:nvPr/>
            </p:nvSpPr>
            <p:spPr>
              <a:xfrm>
                <a:off x="4690611" y="5357121"/>
                <a:ext cx="1443472" cy="391261"/>
              </a:xfrm>
              <a:prstGeom prst="rect">
                <a:avLst/>
              </a:prstGeom>
            </p:spPr>
            <p:txBody>
              <a:bodyPr wrap="none">
                <a:spAutoFit/>
              </a:bodyPr>
              <a:lstStyle/>
              <a:p>
                <a14:m>
                  <m:oMath xmlns:m="http://schemas.openxmlformats.org/officeDocument/2006/math">
                    <m:r>
                      <m:rPr>
                        <m:sty m:val="p"/>
                      </m:rPr>
                      <a:rPr lang="en-US" altLang="zh-CN">
                        <a:latin typeface="Cambria Math" panose="02040503050406030204" pitchFamily="18" charset="0"/>
                        <a:ea typeface="宋体" panose="02010600030101010101" pitchFamily="2" charset="-122"/>
                        <a:cs typeface="Times New Roman" panose="02020603050405020304" pitchFamily="18" charset="0"/>
                      </a:rPr>
                      <m:t>y</m:t>
                    </m:r>
                    <m:r>
                      <a:rPr lang="en-US" altLang="zh-CN">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𝛬</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𝑦</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𝜂</m:t>
                    </m:r>
                    <m:r>
                      <a:rPr lang="en-US" altLang="zh-CN">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𝜀</m:t>
                    </m:r>
                  </m:oMath>
                </a14:m>
                <a:r>
                  <a:rPr lang="en-US" altLang="zh-CN" dirty="0">
                    <a:effectLst/>
                    <a:latin typeface="Times New Roman" panose="02020603050405020304" pitchFamily="18" charset="0"/>
                    <a:ea typeface="宋体" panose="02010600030101010101" pitchFamily="2" charset="-122"/>
                  </a:rPr>
                  <a:t> </a:t>
                </a:r>
                <a:endParaRPr lang="zh-CN" altLang="en-US" dirty="0"/>
              </a:p>
            </p:txBody>
          </p:sp>
        </mc:Choice>
        <mc:Fallback xmlns="">
          <p:sp>
            <p:nvSpPr>
              <p:cNvPr id="64" name="矩形 63"/>
              <p:cNvSpPr>
                <a:spLocks noRot="1" noChangeAspect="1" noMove="1" noResize="1" noEditPoints="1" noAdjustHandles="1" noChangeArrowheads="1" noChangeShapeType="1" noTextEdit="1"/>
              </p:cNvSpPr>
              <p:nvPr/>
            </p:nvSpPr>
            <p:spPr>
              <a:xfrm>
                <a:off x="4690611" y="5357121"/>
                <a:ext cx="1443472" cy="391261"/>
              </a:xfrm>
              <a:prstGeom prst="rect">
                <a:avLst/>
              </a:prstGeom>
              <a:blipFill rotWithShape="0">
                <a:blip r:embed="rId3"/>
                <a:stretch>
                  <a:fillRect b="-3125"/>
                </a:stretch>
              </a:blipFill>
            </p:spPr>
            <p:txBody>
              <a:bodyPr/>
              <a:lstStyle/>
              <a:p>
                <a:r>
                  <a:rPr lang="zh-CN" altLang="en-US">
                    <a:noFill/>
                  </a:rPr>
                  <a:t> </a:t>
                </a:r>
              </a:p>
            </p:txBody>
          </p:sp>
        </mc:Fallback>
      </mc:AlternateContent>
      <p:sp>
        <p:nvSpPr>
          <p:cNvPr id="65" name="矩形 64"/>
          <p:cNvSpPr/>
          <p:nvPr/>
        </p:nvSpPr>
        <p:spPr>
          <a:xfrm>
            <a:off x="7875648" y="4465491"/>
            <a:ext cx="2723823" cy="646331"/>
          </a:xfrm>
          <a:prstGeom prst="rect">
            <a:avLst/>
          </a:prstGeom>
        </p:spPr>
        <p:txBody>
          <a:bodyPr wrap="square">
            <a:spAutoFit/>
          </a:bodyPr>
          <a:lstStyle/>
          <a:p>
            <a:r>
              <a:rPr lang="zh-CN" altLang="zh-CN" dirty="0">
                <a:latin typeface="+mn-ea"/>
                <a:cs typeface="Times New Roman" panose="02020603050405020304" pitchFamily="18" charset="0"/>
              </a:rPr>
              <a:t>建立潜在变量与潜在变量之间的关系</a:t>
            </a:r>
            <a:endParaRPr lang="zh-CN" altLang="en-US" dirty="0">
              <a:latin typeface="+mn-ea"/>
            </a:endParaRPr>
          </a:p>
        </p:txBody>
      </p:sp>
      <mc:AlternateContent xmlns:mc="http://schemas.openxmlformats.org/markup-compatibility/2006" xmlns:a14="http://schemas.microsoft.com/office/drawing/2010/main">
        <mc:Choice Requires="a14">
          <p:sp>
            <p:nvSpPr>
              <p:cNvPr id="66" name="矩形 65"/>
              <p:cNvSpPr/>
              <p:nvPr/>
            </p:nvSpPr>
            <p:spPr>
              <a:xfrm>
                <a:off x="7901727" y="5168056"/>
                <a:ext cx="1784784" cy="394019"/>
              </a:xfrm>
              <a:prstGeom prst="rect">
                <a:avLst/>
              </a:prstGeom>
            </p:spPr>
            <p:txBody>
              <a:bodyPr wrap="none">
                <a:spAutoFit/>
              </a:bodyPr>
              <a:lstStyle/>
              <a:p>
                <a14:m>
                  <m:oMath xmlns:m="http://schemas.openxmlformats.org/officeDocument/2006/math">
                    <m:r>
                      <m:rPr>
                        <m:sty m:val="p"/>
                      </m:rPr>
                      <a:rPr lang="en-US" altLang="zh-CN">
                        <a:latin typeface="Cambria Math" panose="02040503050406030204" pitchFamily="18" charset="0"/>
                        <a:ea typeface="宋体" panose="02010600030101010101" pitchFamily="2" charset="-122"/>
                        <a:cs typeface="Times New Roman" panose="02020603050405020304" pitchFamily="18" charset="0"/>
                      </a:rPr>
                      <m:t>η</m:t>
                    </m:r>
                    <m:r>
                      <a:rPr lang="en-US" altLang="zh-CN">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𝛣</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𝜂</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𝛤</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𝜉</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𝜁</m:t>
                    </m:r>
                  </m:oMath>
                </a14:m>
                <a:r>
                  <a:rPr lang="en-US" altLang="zh-CN" dirty="0">
                    <a:effectLst/>
                    <a:latin typeface="Times New Roman" panose="02020603050405020304" pitchFamily="18" charset="0"/>
                    <a:ea typeface="宋体" panose="02010600030101010101" pitchFamily="2" charset="-122"/>
                  </a:rPr>
                  <a:t> </a:t>
                </a:r>
                <a:endParaRPr lang="zh-CN" altLang="en-US" dirty="0"/>
              </a:p>
            </p:txBody>
          </p:sp>
        </mc:Choice>
        <mc:Fallback xmlns="">
          <p:sp>
            <p:nvSpPr>
              <p:cNvPr id="66" name="矩形 65"/>
              <p:cNvSpPr>
                <a:spLocks noRot="1" noChangeAspect="1" noMove="1" noResize="1" noEditPoints="1" noAdjustHandles="1" noChangeArrowheads="1" noChangeShapeType="1" noTextEdit="1"/>
              </p:cNvSpPr>
              <p:nvPr/>
            </p:nvSpPr>
            <p:spPr>
              <a:xfrm>
                <a:off x="7901727" y="5168056"/>
                <a:ext cx="1784784" cy="394019"/>
              </a:xfrm>
              <a:prstGeom prst="rect">
                <a:avLst/>
              </a:prstGeom>
              <a:blipFill rotWithShape="0">
                <a:blip r:embed="rId4"/>
                <a:stretch>
                  <a:fillRect b="-10938"/>
                </a:stretch>
              </a:blipFill>
            </p:spPr>
            <p:txBody>
              <a:bodyPr/>
              <a:lstStyle/>
              <a:p>
                <a:r>
                  <a:rPr lang="zh-CN" altLang="en-US">
                    <a:noFill/>
                  </a:rPr>
                  <a:t> </a:t>
                </a:r>
              </a:p>
            </p:txBody>
          </p:sp>
        </mc:Fallback>
      </mc:AlternateContent>
      <p:sp>
        <p:nvSpPr>
          <p:cNvPr id="33" name="标题 1"/>
          <p:cNvSpPr txBox="1">
            <a:spLocks/>
          </p:cNvSpPr>
          <p:nvPr/>
        </p:nvSpPr>
        <p:spPr>
          <a:xfrm>
            <a:off x="137143" y="0"/>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结构方程模型</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23170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a:stCxn id="18" idx="4"/>
            <a:endCxn id="20" idx="0"/>
          </p:cNvCxnSpPr>
          <p:nvPr/>
        </p:nvCxnSpPr>
        <p:spPr>
          <a:xfrm>
            <a:off x="1477097" y="2633664"/>
            <a:ext cx="0" cy="2285999"/>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stCxn id="20" idx="6"/>
            <a:endCxn id="30" idx="2"/>
          </p:cNvCxnSpPr>
          <p:nvPr/>
        </p:nvCxnSpPr>
        <p:spPr>
          <a:xfrm>
            <a:off x="1824759" y="5267325"/>
            <a:ext cx="2723429" cy="0"/>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stCxn id="30" idx="0"/>
            <a:endCxn id="34" idx="4"/>
          </p:cNvCxnSpPr>
          <p:nvPr/>
        </p:nvCxnSpPr>
        <p:spPr>
          <a:xfrm flipV="1">
            <a:off x="4895850" y="2357438"/>
            <a:ext cx="0" cy="2562225"/>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34" idx="6"/>
            <a:endCxn id="28" idx="2"/>
          </p:cNvCxnSpPr>
          <p:nvPr/>
        </p:nvCxnSpPr>
        <p:spPr>
          <a:xfrm>
            <a:off x="5243512" y="2009776"/>
            <a:ext cx="2999655" cy="0"/>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28" idx="4"/>
            <a:endCxn id="24" idx="0"/>
          </p:cNvCxnSpPr>
          <p:nvPr/>
        </p:nvCxnSpPr>
        <p:spPr>
          <a:xfrm>
            <a:off x="8590829" y="2357438"/>
            <a:ext cx="0" cy="2285999"/>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sp>
        <p:nvSpPr>
          <p:cNvPr id="34" name="íṡlidè"/>
          <p:cNvSpPr/>
          <p:nvPr/>
        </p:nvSpPr>
        <p:spPr>
          <a:xfrm>
            <a:off x="4548188" y="1662114"/>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5</a:t>
            </a:r>
            <a:endParaRPr lang="zh-CN" altLang="en-US" sz="1600" b="1" i="1" dirty="0">
              <a:solidFill>
                <a:schemeClr val="tx1"/>
              </a:solidFill>
            </a:endParaRPr>
          </a:p>
        </p:txBody>
      </p:sp>
      <p:sp>
        <p:nvSpPr>
          <p:cNvPr id="32" name="íṧḷíďè"/>
          <p:cNvSpPr/>
          <p:nvPr/>
        </p:nvSpPr>
        <p:spPr>
          <a:xfrm>
            <a:off x="4548188" y="3295651"/>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smtClean="0">
                <a:solidFill>
                  <a:schemeClr val="tx1"/>
                </a:solidFill>
              </a:rPr>
              <a:t>4</a:t>
            </a:r>
            <a:endParaRPr lang="zh-CN" altLang="en-US" sz="1600" b="1" i="1" dirty="0">
              <a:solidFill>
                <a:schemeClr val="tx1"/>
              </a:solidFill>
            </a:endParaRPr>
          </a:p>
        </p:txBody>
      </p:sp>
      <p:sp>
        <p:nvSpPr>
          <p:cNvPr id="33" name="îṧḷiḍê">
            <a:extLst>
              <a:ext uri="{FF2B5EF4-FFF2-40B4-BE49-F238E27FC236}">
                <a16:creationId xmlns:a16="http://schemas.microsoft.com/office/drawing/2014/main" id="{FEE17612-1FBF-4C44-97BE-F40296C4D8E0}"/>
              </a:ext>
            </a:extLst>
          </p:cNvPr>
          <p:cNvSpPr txBox="1"/>
          <p:nvPr/>
        </p:nvSpPr>
        <p:spPr>
          <a:xfrm>
            <a:off x="5279229" y="3106983"/>
            <a:ext cx="2651994" cy="1481141"/>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SzPct val="25000"/>
            </a:pPr>
            <a:r>
              <a:rPr lang="zh-CN" altLang="zh-CN" b="1" dirty="0"/>
              <a:t>模型</a:t>
            </a:r>
            <a:r>
              <a:rPr lang="zh-CN" altLang="zh-CN" b="1" dirty="0" smtClean="0"/>
              <a:t>估计</a:t>
            </a:r>
            <a:endParaRPr lang="en-US" altLang="zh-CN" b="1" dirty="0" smtClean="0"/>
          </a:p>
          <a:p>
            <a:pPr>
              <a:buSzPct val="25000"/>
            </a:pPr>
            <a:r>
              <a:rPr lang="zh-CN" altLang="zh-CN" dirty="0"/>
              <a:t>推导出一个方差协方差矩阵</a:t>
            </a:r>
            <a:r>
              <a:rPr lang="en-US" altLang="zh-CN" dirty="0" smtClean="0"/>
              <a:t>∑</a:t>
            </a:r>
            <a:r>
              <a:rPr lang="zh-CN" altLang="en-US" dirty="0" smtClean="0"/>
              <a:t>，</a:t>
            </a:r>
            <a:r>
              <a:rPr lang="zh-CN" altLang="zh-CN" dirty="0"/>
              <a:t>使</a:t>
            </a:r>
            <a:r>
              <a:rPr lang="en-US" altLang="zh-CN" dirty="0"/>
              <a:t>∑</a:t>
            </a:r>
            <a:r>
              <a:rPr lang="zh-CN" altLang="zh-CN" dirty="0"/>
              <a:t>与</a:t>
            </a:r>
            <a:r>
              <a:rPr lang="en-US" altLang="zh-CN" dirty="0"/>
              <a:t>S</a:t>
            </a:r>
            <a:r>
              <a:rPr lang="zh-CN" altLang="zh-CN" dirty="0"/>
              <a:t>之间的差异最小化。</a:t>
            </a:r>
            <a:endParaRPr lang="en-US" altLang="zh-CN" dirty="0"/>
          </a:p>
        </p:txBody>
      </p:sp>
      <p:sp>
        <p:nvSpPr>
          <p:cNvPr id="30" name="îṥlîďè"/>
          <p:cNvSpPr/>
          <p:nvPr/>
        </p:nvSpPr>
        <p:spPr>
          <a:xfrm>
            <a:off x="4548188" y="4919663"/>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3</a:t>
            </a:r>
            <a:endParaRPr lang="zh-CN" altLang="en-US" sz="1600" b="1" i="1" dirty="0">
              <a:solidFill>
                <a:schemeClr val="tx1"/>
              </a:solidFill>
            </a:endParaRPr>
          </a:p>
        </p:txBody>
      </p:sp>
      <p:sp>
        <p:nvSpPr>
          <p:cNvPr id="31" name="í$ļiḑe">
            <a:extLst>
              <a:ext uri="{FF2B5EF4-FFF2-40B4-BE49-F238E27FC236}">
                <a16:creationId xmlns:a16="http://schemas.microsoft.com/office/drawing/2014/main" id="{FEE17612-1FBF-4C44-97BE-F40296C4D8E0}"/>
              </a:ext>
            </a:extLst>
          </p:cNvPr>
          <p:cNvSpPr txBox="1"/>
          <p:nvPr/>
        </p:nvSpPr>
        <p:spPr>
          <a:xfrm>
            <a:off x="5263350" y="4759786"/>
            <a:ext cx="2683752" cy="1015078"/>
          </a:xfrm>
          <a:prstGeom prst="rect">
            <a:avLst/>
          </a:prstGeom>
          <a:noFill/>
          <a:ln>
            <a:noFill/>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SzPct val="25000"/>
            </a:pPr>
            <a:r>
              <a:rPr lang="zh-CN" altLang="zh-CN" b="1" dirty="0"/>
              <a:t>模型</a:t>
            </a:r>
            <a:r>
              <a:rPr lang="zh-CN" altLang="zh-CN" b="1" dirty="0" smtClean="0"/>
              <a:t>识别</a:t>
            </a:r>
            <a:endParaRPr lang="en-US" altLang="zh-CN" b="1" dirty="0" smtClean="0"/>
          </a:p>
          <a:p>
            <a:pPr>
              <a:buSzPct val="25000"/>
            </a:pPr>
            <a:r>
              <a:rPr lang="zh-CN" altLang="zh-CN" dirty="0" smtClean="0"/>
              <a:t>基本原则</a:t>
            </a:r>
            <a:r>
              <a:rPr lang="zh-CN" altLang="en-US" dirty="0"/>
              <a:t>：</a:t>
            </a:r>
            <a:r>
              <a:rPr lang="zh-CN" altLang="zh-CN" dirty="0" smtClean="0"/>
              <a:t>模型</a:t>
            </a:r>
            <a:r>
              <a:rPr lang="zh-CN" altLang="zh-CN" dirty="0"/>
              <a:t>的自由参数不能多余观测数据的方差和协方差总数。</a:t>
            </a:r>
            <a:endParaRPr lang="en-US" altLang="zh-CN" dirty="0"/>
          </a:p>
        </p:txBody>
      </p:sp>
      <p:sp>
        <p:nvSpPr>
          <p:cNvPr id="28" name="íṧ1ïďê"/>
          <p:cNvSpPr/>
          <p:nvPr/>
        </p:nvSpPr>
        <p:spPr>
          <a:xfrm>
            <a:off x="8243167" y="1662114"/>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6</a:t>
            </a:r>
            <a:endParaRPr lang="zh-CN" altLang="en-US" sz="1600" b="1" i="1" dirty="0">
              <a:solidFill>
                <a:schemeClr val="tx1"/>
              </a:solidFill>
            </a:endParaRPr>
          </a:p>
        </p:txBody>
      </p:sp>
      <p:sp>
        <p:nvSpPr>
          <p:cNvPr id="26" name="iṥľïḋé"/>
          <p:cNvSpPr/>
          <p:nvPr/>
        </p:nvSpPr>
        <p:spPr>
          <a:xfrm>
            <a:off x="8243167" y="3295651"/>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7</a:t>
            </a:r>
            <a:endParaRPr lang="zh-CN" altLang="en-US" sz="1600" b="1" i="1" dirty="0">
              <a:solidFill>
                <a:schemeClr val="tx1"/>
              </a:solidFill>
            </a:endParaRPr>
          </a:p>
        </p:txBody>
      </p:sp>
      <p:sp>
        <p:nvSpPr>
          <p:cNvPr id="53" name="işḻiḓe"/>
          <p:cNvSpPr/>
          <p:nvPr/>
        </p:nvSpPr>
        <p:spPr>
          <a:xfrm>
            <a:off x="7966941" y="4644382"/>
            <a:ext cx="1247776" cy="1245886"/>
          </a:xfrm>
          <a:custGeom>
            <a:avLst/>
            <a:gdLst>
              <a:gd name="T0" fmla="*/ 5443 w 5443"/>
              <a:gd name="T1" fmla="*/ 2721 h 5443"/>
              <a:gd name="T2" fmla="*/ 2721 w 5443"/>
              <a:gd name="T3" fmla="*/ 0 h 5443"/>
              <a:gd name="T4" fmla="*/ 0 w 5443"/>
              <a:gd name="T5" fmla="*/ 2721 h 5443"/>
              <a:gd name="T6" fmla="*/ 2721 w 5443"/>
              <a:gd name="T7" fmla="*/ 5443 h 5443"/>
              <a:gd name="T8" fmla="*/ 5443 w 5443"/>
              <a:gd name="T9" fmla="*/ 2721 h 5443"/>
              <a:gd name="T10" fmla="*/ 3942 w 5443"/>
              <a:gd name="T11" fmla="*/ 3540 h 5443"/>
              <a:gd name="T12" fmla="*/ 3540 w 5443"/>
              <a:gd name="T13" fmla="*/ 3942 h 5443"/>
              <a:gd name="T14" fmla="*/ 1903 w 5443"/>
              <a:gd name="T15" fmla="*/ 3942 h 5443"/>
              <a:gd name="T16" fmla="*/ 1501 w 5443"/>
              <a:gd name="T17" fmla="*/ 3540 h 5443"/>
              <a:gd name="T18" fmla="*/ 1501 w 5443"/>
              <a:gd name="T19" fmla="*/ 1903 h 5443"/>
              <a:gd name="T20" fmla="*/ 1903 w 5443"/>
              <a:gd name="T21" fmla="*/ 1501 h 5443"/>
              <a:gd name="T22" fmla="*/ 3540 w 5443"/>
              <a:gd name="T23" fmla="*/ 1501 h 5443"/>
              <a:gd name="T24" fmla="*/ 3942 w 5443"/>
              <a:gd name="T25" fmla="*/ 1903 h 5443"/>
              <a:gd name="T26" fmla="*/ 3942 w 5443"/>
              <a:gd name="T27" fmla="*/ 3540 h 5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443" y="2721"/>
                </a:moveTo>
                <a:cubicBezTo>
                  <a:pt x="5443" y="1219"/>
                  <a:pt x="4225" y="0"/>
                  <a:pt x="2721" y="0"/>
                </a:cubicBezTo>
                <a:cubicBezTo>
                  <a:pt x="1219" y="0"/>
                  <a:pt x="0" y="1219"/>
                  <a:pt x="0" y="2721"/>
                </a:cubicBezTo>
                <a:cubicBezTo>
                  <a:pt x="0" y="4224"/>
                  <a:pt x="1219" y="5443"/>
                  <a:pt x="2721" y="5443"/>
                </a:cubicBezTo>
                <a:cubicBezTo>
                  <a:pt x="4225" y="5443"/>
                  <a:pt x="5443" y="4224"/>
                  <a:pt x="5443" y="2721"/>
                </a:cubicBezTo>
                <a:close/>
                <a:moveTo>
                  <a:pt x="3942" y="3540"/>
                </a:moveTo>
                <a:cubicBezTo>
                  <a:pt x="3942" y="3762"/>
                  <a:pt x="3762" y="3942"/>
                  <a:pt x="3540" y="3942"/>
                </a:cubicBezTo>
                <a:lnTo>
                  <a:pt x="1903" y="3942"/>
                </a:lnTo>
                <a:cubicBezTo>
                  <a:pt x="1681" y="3942"/>
                  <a:pt x="1501" y="3762"/>
                  <a:pt x="1501" y="3540"/>
                </a:cubicBezTo>
                <a:lnTo>
                  <a:pt x="1501" y="1903"/>
                </a:lnTo>
                <a:cubicBezTo>
                  <a:pt x="1501" y="1681"/>
                  <a:pt x="1681" y="1501"/>
                  <a:pt x="1903" y="1501"/>
                </a:cubicBezTo>
                <a:lnTo>
                  <a:pt x="3540" y="1501"/>
                </a:lnTo>
                <a:cubicBezTo>
                  <a:pt x="3762" y="1501"/>
                  <a:pt x="3942" y="1681"/>
                  <a:pt x="3942" y="1903"/>
                </a:cubicBezTo>
                <a:lnTo>
                  <a:pt x="3942" y="3540"/>
                </a:lnTo>
                <a:close/>
              </a:path>
            </a:pathLst>
          </a:custGeom>
          <a:solidFill>
            <a:schemeClr val="accent2"/>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i="1">
              <a:solidFill>
                <a:schemeClr val="tx1"/>
              </a:solidFill>
            </a:endParaRPr>
          </a:p>
        </p:txBody>
      </p:sp>
      <p:sp>
        <p:nvSpPr>
          <p:cNvPr id="22" name="iṣḻïḍè"/>
          <p:cNvSpPr/>
          <p:nvPr/>
        </p:nvSpPr>
        <p:spPr>
          <a:xfrm>
            <a:off x="1129435" y="3295651"/>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1</a:t>
            </a:r>
            <a:endParaRPr lang="zh-CN" altLang="en-US" sz="1600" b="1" i="1" dirty="0">
              <a:solidFill>
                <a:schemeClr val="tx1"/>
              </a:solidFill>
            </a:endParaRPr>
          </a:p>
        </p:txBody>
      </p:sp>
      <p:sp>
        <p:nvSpPr>
          <p:cNvPr id="23" name="iṧḻïḑè">
            <a:extLst>
              <a:ext uri="{FF2B5EF4-FFF2-40B4-BE49-F238E27FC236}">
                <a16:creationId xmlns:a16="http://schemas.microsoft.com/office/drawing/2014/main" id="{FEE17612-1FBF-4C44-97BE-F40296C4D8E0}"/>
              </a:ext>
            </a:extLst>
          </p:cNvPr>
          <p:cNvSpPr txBox="1"/>
          <p:nvPr/>
        </p:nvSpPr>
        <p:spPr>
          <a:xfrm>
            <a:off x="1942738" y="3229723"/>
            <a:ext cx="2534015" cy="1358401"/>
          </a:xfrm>
          <a:prstGeom prst="rect">
            <a:avLst/>
          </a:prstGeom>
          <a:noFill/>
          <a:ln>
            <a:noFill/>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SzPct val="25000"/>
            </a:pPr>
            <a:r>
              <a:rPr lang="zh-CN" altLang="zh-CN" b="1" dirty="0" smtClean="0"/>
              <a:t>理论</a:t>
            </a:r>
            <a:endParaRPr lang="en-US" altLang="zh-CN" b="1" dirty="0" smtClean="0"/>
          </a:p>
          <a:p>
            <a:pPr>
              <a:buSzPct val="25000"/>
            </a:pPr>
            <a:r>
              <a:rPr lang="zh-CN" altLang="zh-CN" dirty="0"/>
              <a:t>理论是假设模型成立的主要解释依据</a:t>
            </a:r>
            <a:endParaRPr lang="en-US" altLang="zh-CN" dirty="0" smtClean="0"/>
          </a:p>
          <a:p>
            <a:pPr>
              <a:buSzPct val="25000"/>
            </a:pPr>
            <a:endParaRPr lang="en-US" altLang="zh-CN" dirty="0"/>
          </a:p>
        </p:txBody>
      </p:sp>
      <p:sp>
        <p:nvSpPr>
          <p:cNvPr id="20" name="ïṥḻïḓe"/>
          <p:cNvSpPr/>
          <p:nvPr/>
        </p:nvSpPr>
        <p:spPr>
          <a:xfrm>
            <a:off x="1129435" y="4919663"/>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2</a:t>
            </a:r>
            <a:endParaRPr lang="zh-CN" altLang="en-US" sz="1600" b="1" i="1" dirty="0">
              <a:solidFill>
                <a:schemeClr val="tx1"/>
              </a:solidFill>
            </a:endParaRPr>
          </a:p>
        </p:txBody>
      </p:sp>
      <p:sp>
        <p:nvSpPr>
          <p:cNvPr id="21" name="iS1îďê">
            <a:extLst>
              <a:ext uri="{FF2B5EF4-FFF2-40B4-BE49-F238E27FC236}">
                <a16:creationId xmlns:a16="http://schemas.microsoft.com/office/drawing/2014/main" id="{FEE17612-1FBF-4C44-97BE-F40296C4D8E0}"/>
              </a:ext>
            </a:extLst>
          </p:cNvPr>
          <p:cNvSpPr txBox="1"/>
          <p:nvPr/>
        </p:nvSpPr>
        <p:spPr>
          <a:xfrm>
            <a:off x="1939283" y="4995861"/>
            <a:ext cx="2569228" cy="542928"/>
          </a:xfrm>
          <a:prstGeom prst="rect">
            <a:avLst/>
          </a:prstGeom>
          <a:noFill/>
          <a:ln>
            <a:noFill/>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SzPct val="25000"/>
            </a:pPr>
            <a:r>
              <a:rPr lang="zh-CN" altLang="en-US" b="1" dirty="0" smtClean="0"/>
              <a:t>模型设定</a:t>
            </a:r>
            <a:endParaRPr lang="en-US" altLang="zh-CN" b="1" dirty="0" smtClean="0"/>
          </a:p>
          <a:p>
            <a:pPr>
              <a:buSzPct val="25000"/>
            </a:pPr>
            <a:r>
              <a:rPr lang="zh-CN" altLang="en-US" dirty="0" smtClean="0"/>
              <a:t>设定一个</a:t>
            </a:r>
            <a:r>
              <a:rPr lang="zh-CN" altLang="zh-CN" dirty="0" smtClean="0"/>
              <a:t>关于</a:t>
            </a:r>
            <a:r>
              <a:rPr lang="zh-CN" altLang="zh-CN" dirty="0"/>
              <a:t>一组变量之间的相互关系（常常是因果关系）的模型</a:t>
            </a:r>
            <a:endParaRPr lang="en-US" altLang="zh-CN" dirty="0"/>
          </a:p>
        </p:txBody>
      </p:sp>
      <p:sp>
        <p:nvSpPr>
          <p:cNvPr id="55" name="ïṥlîdè"/>
          <p:cNvSpPr/>
          <p:nvPr/>
        </p:nvSpPr>
        <p:spPr>
          <a:xfrm>
            <a:off x="853209" y="1386978"/>
            <a:ext cx="1247775" cy="1245596"/>
          </a:xfrm>
          <a:custGeom>
            <a:avLst/>
            <a:gdLst>
              <a:gd name="T0" fmla="*/ 2301 w 4601"/>
              <a:gd name="T1" fmla="*/ 0 h 4601"/>
              <a:gd name="T2" fmla="*/ 0 w 4601"/>
              <a:gd name="T3" fmla="*/ 2300 h 4601"/>
              <a:gd name="T4" fmla="*/ 2301 w 4601"/>
              <a:gd name="T5" fmla="*/ 4601 h 4601"/>
              <a:gd name="T6" fmla="*/ 4601 w 4601"/>
              <a:gd name="T7" fmla="*/ 2300 h 4601"/>
              <a:gd name="T8" fmla="*/ 2301 w 4601"/>
              <a:gd name="T9" fmla="*/ 0 h 4601"/>
              <a:gd name="T10" fmla="*/ 2912 w 4601"/>
              <a:gd name="T11" fmla="*/ 2536 h 4601"/>
              <a:gd name="T12" fmla="*/ 2032 w 4601"/>
              <a:gd name="T13" fmla="*/ 3176 h 4601"/>
              <a:gd name="T14" fmla="*/ 1861 w 4601"/>
              <a:gd name="T15" fmla="*/ 3232 h 4601"/>
              <a:gd name="T16" fmla="*/ 1729 w 4601"/>
              <a:gd name="T17" fmla="*/ 3200 h 4601"/>
              <a:gd name="T18" fmla="*/ 1570 w 4601"/>
              <a:gd name="T19" fmla="*/ 2941 h 4601"/>
              <a:gd name="T20" fmla="*/ 1570 w 4601"/>
              <a:gd name="T21" fmla="*/ 1660 h 4601"/>
              <a:gd name="T22" fmla="*/ 1729 w 4601"/>
              <a:gd name="T23" fmla="*/ 1401 h 4601"/>
              <a:gd name="T24" fmla="*/ 2032 w 4601"/>
              <a:gd name="T25" fmla="*/ 1425 h 4601"/>
              <a:gd name="T26" fmla="*/ 2912 w 4601"/>
              <a:gd name="T27" fmla="*/ 2065 h 4601"/>
              <a:gd name="T28" fmla="*/ 3031 w 4601"/>
              <a:gd name="T29" fmla="*/ 2301 h 4601"/>
              <a:gd name="T30" fmla="*/ 2912 w 4601"/>
              <a:gd name="T31" fmla="*/ 2536 h 4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01" h="4601">
                <a:moveTo>
                  <a:pt x="2301" y="0"/>
                </a:moveTo>
                <a:cubicBezTo>
                  <a:pt x="1032" y="0"/>
                  <a:pt x="0" y="1032"/>
                  <a:pt x="0" y="2300"/>
                </a:cubicBezTo>
                <a:cubicBezTo>
                  <a:pt x="0" y="3569"/>
                  <a:pt x="1032" y="4601"/>
                  <a:pt x="2301" y="4601"/>
                </a:cubicBezTo>
                <a:cubicBezTo>
                  <a:pt x="3569" y="4601"/>
                  <a:pt x="4601" y="3569"/>
                  <a:pt x="4601" y="2300"/>
                </a:cubicBezTo>
                <a:cubicBezTo>
                  <a:pt x="4601" y="1032"/>
                  <a:pt x="3569" y="0"/>
                  <a:pt x="2301" y="0"/>
                </a:cubicBezTo>
                <a:close/>
                <a:moveTo>
                  <a:pt x="2912" y="2536"/>
                </a:moveTo>
                <a:lnTo>
                  <a:pt x="2032" y="3176"/>
                </a:lnTo>
                <a:cubicBezTo>
                  <a:pt x="1981" y="3213"/>
                  <a:pt x="1921" y="3232"/>
                  <a:pt x="1861" y="3232"/>
                </a:cubicBezTo>
                <a:cubicBezTo>
                  <a:pt x="1816" y="3232"/>
                  <a:pt x="1770" y="3222"/>
                  <a:pt x="1729" y="3200"/>
                </a:cubicBezTo>
                <a:cubicBezTo>
                  <a:pt x="1631" y="3151"/>
                  <a:pt x="1570" y="3051"/>
                  <a:pt x="1570" y="2941"/>
                </a:cubicBezTo>
                <a:lnTo>
                  <a:pt x="1570" y="1660"/>
                </a:lnTo>
                <a:cubicBezTo>
                  <a:pt x="1570" y="1551"/>
                  <a:pt x="1631" y="1450"/>
                  <a:pt x="1729" y="1401"/>
                </a:cubicBezTo>
                <a:cubicBezTo>
                  <a:pt x="1826" y="1351"/>
                  <a:pt x="1944" y="1360"/>
                  <a:pt x="2032" y="1425"/>
                </a:cubicBezTo>
                <a:lnTo>
                  <a:pt x="2912" y="2065"/>
                </a:lnTo>
                <a:cubicBezTo>
                  <a:pt x="2987" y="2120"/>
                  <a:pt x="3031" y="2208"/>
                  <a:pt x="3031" y="2301"/>
                </a:cubicBezTo>
                <a:cubicBezTo>
                  <a:pt x="3031" y="2394"/>
                  <a:pt x="2987" y="2481"/>
                  <a:pt x="2912" y="2536"/>
                </a:cubicBezTo>
                <a:close/>
              </a:path>
            </a:pathLst>
          </a:custGeom>
          <a:solidFill>
            <a:schemeClr val="accent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i="1">
              <a:solidFill>
                <a:schemeClr val="tx1"/>
              </a:solidFill>
            </a:endParaRPr>
          </a:p>
        </p:txBody>
      </p:sp>
      <p:sp>
        <p:nvSpPr>
          <p:cNvPr id="36" name="矩形 35">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37" name="标题 1"/>
          <p:cNvSpPr txBox="1">
            <a:spLocks/>
          </p:cNvSpPr>
          <p:nvPr/>
        </p:nvSpPr>
        <p:spPr>
          <a:xfrm>
            <a:off x="4703925" y="381977"/>
            <a:ext cx="2784149" cy="6344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zh-CN" sz="2400" dirty="0"/>
              <a:t>结构方程</a:t>
            </a:r>
            <a:r>
              <a:rPr lang="zh-CN" altLang="zh-CN" sz="2400" dirty="0" smtClean="0"/>
              <a:t>模型</a:t>
            </a:r>
            <a:r>
              <a:rPr lang="zh-CN" altLang="en-US" sz="2400" dirty="0"/>
              <a:t>建模过程</a:t>
            </a:r>
            <a:endParaRPr lang="zh-CN" altLang="en-US" sz="2400" dirty="0">
              <a:latin typeface="微软雅黑" panose="020B0503020204020204" pitchFamily="34" charset="-122"/>
              <a:ea typeface="微软雅黑" panose="020B0503020204020204" pitchFamily="34" charset="-122"/>
            </a:endParaRPr>
          </a:p>
        </p:txBody>
      </p:sp>
      <p:sp>
        <p:nvSpPr>
          <p:cNvPr id="57" name="矩形 56"/>
          <p:cNvSpPr/>
          <p:nvPr/>
        </p:nvSpPr>
        <p:spPr>
          <a:xfrm>
            <a:off x="5263350" y="1681075"/>
            <a:ext cx="2651994" cy="1200329"/>
          </a:xfrm>
          <a:prstGeom prst="rect">
            <a:avLst/>
          </a:prstGeom>
        </p:spPr>
        <p:txBody>
          <a:bodyPr wrap="square">
            <a:spAutoFit/>
          </a:bodyPr>
          <a:lstStyle/>
          <a:p>
            <a:r>
              <a:rPr lang="zh-CN" altLang="zh-CN" b="1" dirty="0">
                <a:latin typeface="+mn-ea"/>
                <a:cs typeface="Times New Roman" panose="02020603050405020304" pitchFamily="18" charset="0"/>
              </a:rPr>
              <a:t>模型适配度</a:t>
            </a:r>
            <a:r>
              <a:rPr lang="zh-CN" altLang="zh-CN" b="1" dirty="0" smtClean="0">
                <a:latin typeface="+mn-ea"/>
                <a:cs typeface="Times New Roman" panose="02020603050405020304" pitchFamily="18" charset="0"/>
              </a:rPr>
              <a:t>评价</a:t>
            </a:r>
            <a:endParaRPr lang="en-US" altLang="zh-CN" b="1" dirty="0" smtClean="0">
              <a:latin typeface="+mn-ea"/>
              <a:cs typeface="Times New Roman" panose="02020603050405020304" pitchFamily="18" charset="0"/>
            </a:endParaRPr>
          </a:p>
          <a:p>
            <a:r>
              <a:rPr lang="zh-CN" altLang="zh-CN" dirty="0">
                <a:latin typeface="+mn-ea"/>
              </a:rPr>
              <a:t>在已有的证据与理论范围内，考察所提出的模型拟合样本数据的程度。</a:t>
            </a:r>
            <a:endParaRPr lang="zh-CN" altLang="en-US" dirty="0">
              <a:latin typeface="+mn-ea"/>
            </a:endParaRPr>
          </a:p>
        </p:txBody>
      </p:sp>
      <p:sp>
        <p:nvSpPr>
          <p:cNvPr id="58" name="矩形 57"/>
          <p:cNvSpPr/>
          <p:nvPr/>
        </p:nvSpPr>
        <p:spPr>
          <a:xfrm>
            <a:off x="8938490" y="1662114"/>
            <a:ext cx="2400301" cy="923330"/>
          </a:xfrm>
          <a:prstGeom prst="rect">
            <a:avLst/>
          </a:prstGeom>
        </p:spPr>
        <p:txBody>
          <a:bodyPr wrap="square">
            <a:spAutoFit/>
          </a:bodyPr>
          <a:lstStyle/>
          <a:p>
            <a:r>
              <a:rPr lang="zh-CN" altLang="zh-CN" b="1" dirty="0">
                <a:latin typeface="+mn-ea"/>
                <a:cs typeface="Times New Roman" panose="02020603050405020304" pitchFamily="18" charset="0"/>
              </a:rPr>
              <a:t>模型</a:t>
            </a:r>
            <a:r>
              <a:rPr lang="zh-CN" altLang="zh-CN" b="1" dirty="0" smtClean="0">
                <a:latin typeface="+mn-ea"/>
                <a:cs typeface="Times New Roman" panose="02020603050405020304" pitchFamily="18" charset="0"/>
              </a:rPr>
              <a:t>修正</a:t>
            </a:r>
            <a:endParaRPr lang="en-US" altLang="zh-CN" b="1" dirty="0" smtClean="0">
              <a:latin typeface="+mn-ea"/>
              <a:cs typeface="Times New Roman" panose="02020603050405020304" pitchFamily="18" charset="0"/>
            </a:endParaRPr>
          </a:p>
          <a:p>
            <a:r>
              <a:rPr lang="zh-CN" altLang="en-US" dirty="0" smtClean="0">
                <a:latin typeface="+mn-ea"/>
              </a:rPr>
              <a:t>目的：</a:t>
            </a:r>
            <a:r>
              <a:rPr lang="zh-CN" altLang="zh-CN" dirty="0" smtClean="0">
                <a:latin typeface="+mn-ea"/>
              </a:rPr>
              <a:t>改进</a:t>
            </a:r>
            <a:r>
              <a:rPr lang="zh-CN" altLang="zh-CN" dirty="0">
                <a:latin typeface="+mn-ea"/>
              </a:rPr>
              <a:t>初始模型的适合程度</a:t>
            </a:r>
            <a:endParaRPr lang="zh-CN" altLang="en-US" dirty="0">
              <a:latin typeface="+mn-ea"/>
            </a:endParaRPr>
          </a:p>
        </p:txBody>
      </p:sp>
      <p:sp>
        <p:nvSpPr>
          <p:cNvPr id="59" name="矩形 58"/>
          <p:cNvSpPr/>
          <p:nvPr/>
        </p:nvSpPr>
        <p:spPr>
          <a:xfrm>
            <a:off x="8938490" y="3294767"/>
            <a:ext cx="2400301" cy="923330"/>
          </a:xfrm>
          <a:prstGeom prst="rect">
            <a:avLst/>
          </a:prstGeom>
        </p:spPr>
        <p:txBody>
          <a:bodyPr wrap="square">
            <a:spAutoFit/>
          </a:bodyPr>
          <a:lstStyle/>
          <a:p>
            <a:r>
              <a:rPr lang="zh-CN" altLang="zh-CN" b="1" dirty="0">
                <a:latin typeface="+mn-ea"/>
                <a:cs typeface="Times New Roman" panose="02020603050405020304" pitchFamily="18" charset="0"/>
              </a:rPr>
              <a:t>分析</a:t>
            </a:r>
            <a:r>
              <a:rPr lang="zh-CN" altLang="zh-CN" b="1" dirty="0" smtClean="0">
                <a:latin typeface="+mn-ea"/>
                <a:cs typeface="Times New Roman" panose="02020603050405020304" pitchFamily="18" charset="0"/>
              </a:rPr>
              <a:t>解释</a:t>
            </a:r>
            <a:endParaRPr lang="en-US" altLang="zh-CN" b="1" dirty="0" smtClean="0">
              <a:latin typeface="+mn-ea"/>
              <a:cs typeface="Times New Roman" panose="02020603050405020304" pitchFamily="18" charset="0"/>
            </a:endParaRPr>
          </a:p>
          <a:p>
            <a:r>
              <a:rPr lang="zh-CN" altLang="zh-CN" dirty="0">
                <a:latin typeface="+mn-ea"/>
              </a:rPr>
              <a:t>是对模型的统计结果进行分析、解释。</a:t>
            </a:r>
            <a:endParaRPr lang="zh-CN" altLang="en-US" dirty="0">
              <a:latin typeface="+mn-ea"/>
            </a:endParaRPr>
          </a:p>
        </p:txBody>
      </p:sp>
      <p:sp>
        <p:nvSpPr>
          <p:cNvPr id="25" name="标题 1"/>
          <p:cNvSpPr txBox="1">
            <a:spLocks/>
          </p:cNvSpPr>
          <p:nvPr/>
        </p:nvSpPr>
        <p:spPr>
          <a:xfrm>
            <a:off x="137143" y="0"/>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结构方程模型</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934277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iš1îdè"/>
          <p:cNvGrpSpPr/>
          <p:nvPr/>
        </p:nvGrpSpPr>
        <p:grpSpPr>
          <a:xfrm>
            <a:off x="3857524" y="2212960"/>
            <a:ext cx="4476949" cy="1619283"/>
            <a:chOff x="3868401" y="2619360"/>
            <a:chExt cx="4476949" cy="1619283"/>
          </a:xfrm>
        </p:grpSpPr>
        <p:sp>
          <p:nvSpPr>
            <p:cNvPr id="15" name="ïṥļiḑê"/>
            <p:cNvSpPr/>
            <p:nvPr/>
          </p:nvSpPr>
          <p:spPr>
            <a:xfrm>
              <a:off x="6147753" y="2619360"/>
              <a:ext cx="2197597" cy="1619283"/>
            </a:xfrm>
            <a:prstGeom prst="homePlat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chorCtr="0">
              <a:normAutofit/>
            </a:bodyPr>
            <a:lstStyle/>
            <a:p>
              <a:pPr lvl="0" defTabSz="914378">
                <a:spcBef>
                  <a:spcPct val="0"/>
                </a:spcBef>
                <a:defRPr/>
              </a:pPr>
              <a:r>
                <a:rPr lang="zh-CN" altLang="zh-CN" sz="2000" b="1" dirty="0"/>
                <a:t>协方差</a:t>
              </a:r>
              <a:r>
                <a:rPr lang="zh-CN" altLang="zh-CN" sz="2000" b="1" dirty="0" smtClean="0"/>
                <a:t>方法</a:t>
              </a:r>
              <a:endParaRPr lang="en-US" altLang="zh-CN" sz="2000" b="1" dirty="0" smtClean="0"/>
            </a:p>
            <a:p>
              <a:pPr lvl="0" defTabSz="914378">
                <a:spcBef>
                  <a:spcPct val="0"/>
                </a:spcBef>
                <a:defRPr/>
              </a:pPr>
              <a:r>
                <a:rPr lang="en-US" altLang="zh-CN" sz="2000" dirty="0"/>
                <a:t>ML-</a:t>
              </a:r>
              <a:r>
                <a:rPr lang="en-US" altLang="zh-CN" sz="2000" dirty="0" err="1"/>
                <a:t>LISREL</a:t>
              </a:r>
              <a:endParaRPr lang="zh-CN" altLang="en-US" sz="2000" b="1" dirty="0">
                <a:solidFill>
                  <a:schemeClr val="bg1"/>
                </a:solidFill>
              </a:endParaRPr>
            </a:p>
          </p:txBody>
        </p:sp>
        <p:sp>
          <p:nvSpPr>
            <p:cNvPr id="16" name="išḷiḍe"/>
            <p:cNvSpPr/>
            <p:nvPr/>
          </p:nvSpPr>
          <p:spPr>
            <a:xfrm flipH="1">
              <a:off x="3868401" y="2619360"/>
              <a:ext cx="2197597" cy="1619283"/>
            </a:xfrm>
            <a:prstGeom prst="homePlate">
              <a:avLst/>
            </a:prstGeom>
            <a:solidFill>
              <a:schemeClr val="tx1">
                <a:lumMod val="50000"/>
                <a:lumOff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anchor="ctr" anchorCtr="0">
              <a:normAutofit/>
            </a:bodyPr>
            <a:lstStyle/>
            <a:p>
              <a:pPr lvl="0" algn="r" defTabSz="914378">
                <a:spcBef>
                  <a:spcPct val="0"/>
                </a:spcBef>
                <a:defRPr/>
              </a:pPr>
              <a:r>
                <a:rPr lang="zh-CN" altLang="zh-CN" sz="2000" b="1" dirty="0" smtClean="0"/>
                <a:t>偏最小二乘法</a:t>
              </a:r>
              <a:endParaRPr lang="en-US" altLang="zh-CN" sz="2000" b="1" dirty="0" smtClean="0"/>
            </a:p>
            <a:p>
              <a:pPr lvl="0" algn="r" defTabSz="914378">
                <a:spcBef>
                  <a:spcPct val="0"/>
                </a:spcBef>
                <a:defRPr/>
              </a:pPr>
              <a:r>
                <a:rPr lang="en-US" altLang="zh-CN" sz="2000" dirty="0" err="1"/>
                <a:t>PLS</a:t>
              </a:r>
              <a:endParaRPr lang="zh-CN" altLang="en-US" sz="2000" b="1" dirty="0">
                <a:solidFill>
                  <a:schemeClr val="bg1"/>
                </a:solidFill>
              </a:endParaRPr>
            </a:p>
          </p:txBody>
        </p:sp>
      </p:grpSp>
      <p:sp>
        <p:nvSpPr>
          <p:cNvPr id="17" name="矩形 16">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18" name="标题 1"/>
          <p:cNvSpPr txBox="1">
            <a:spLocks/>
          </p:cNvSpPr>
          <p:nvPr/>
        </p:nvSpPr>
        <p:spPr>
          <a:xfrm>
            <a:off x="4703925" y="381977"/>
            <a:ext cx="2784149" cy="6344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zh-CN" sz="2400" dirty="0"/>
              <a:t>结构方程</a:t>
            </a:r>
            <a:r>
              <a:rPr lang="zh-CN" altLang="zh-CN" sz="2400" dirty="0" smtClean="0"/>
              <a:t>模型</a:t>
            </a:r>
            <a:r>
              <a:rPr lang="zh-CN" altLang="en-US" sz="2400" dirty="0" smtClean="0"/>
              <a:t>分析方法</a:t>
            </a:r>
            <a:endParaRPr lang="zh-CN" altLang="en-US" sz="2400" dirty="0">
              <a:latin typeface="微软雅黑" panose="020B0503020204020204" pitchFamily="34" charset="-122"/>
              <a:ea typeface="微软雅黑" panose="020B0503020204020204" pitchFamily="34" charset="-122"/>
            </a:endParaRPr>
          </a:p>
        </p:txBody>
      </p:sp>
      <p:sp>
        <p:nvSpPr>
          <p:cNvPr id="19" name="矩形 18"/>
          <p:cNvSpPr/>
          <p:nvPr/>
        </p:nvSpPr>
        <p:spPr>
          <a:xfrm>
            <a:off x="867216" y="1673110"/>
            <a:ext cx="2779142" cy="29518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dirty="0">
                <a:latin typeface="+mn-ea"/>
                <a:cs typeface="Times New Roman" panose="02020603050405020304" pitchFamily="18" charset="0"/>
              </a:rPr>
              <a:t>完全根据原始数据，通过迭代算法，找到各个变量之间完全的线性关系，而且估计出全部隐变量的值</a:t>
            </a:r>
            <a:r>
              <a:rPr lang="zh-CN" altLang="zh-CN" dirty="0" smtClean="0">
                <a:latin typeface="+mn-ea"/>
                <a:cs typeface="Times New Roman" panose="02020603050405020304" pitchFamily="18" charset="0"/>
              </a:rPr>
              <a:t>。</a:t>
            </a:r>
            <a:endParaRPr lang="en-US" altLang="zh-CN" dirty="0" smtClean="0">
              <a:latin typeface="+mn-ea"/>
              <a:cs typeface="Times New Roman" panose="02020603050405020304" pitchFamily="18" charset="0"/>
            </a:endParaRPr>
          </a:p>
          <a:p>
            <a:pPr marL="285750" indent="-285750">
              <a:lnSpc>
                <a:spcPct val="150000"/>
              </a:lnSpc>
              <a:buFont typeface="Arial" panose="020B0604020202020204" pitchFamily="34" charset="0"/>
              <a:buChar char="•"/>
            </a:pPr>
            <a:r>
              <a:rPr lang="zh-CN" altLang="zh-CN" dirty="0">
                <a:latin typeface="+mn-ea"/>
              </a:rPr>
              <a:t>假定变量之间</a:t>
            </a:r>
            <a:r>
              <a:rPr lang="zh-CN" altLang="zh-CN" dirty="0" smtClean="0">
                <a:latin typeface="+mn-ea"/>
              </a:rPr>
              <a:t>相关</a:t>
            </a:r>
            <a:r>
              <a:rPr lang="zh-CN" altLang="en-US" dirty="0" smtClean="0">
                <a:latin typeface="+mn-ea"/>
              </a:rPr>
              <a:t>，</a:t>
            </a:r>
            <a:r>
              <a:rPr lang="zh-CN" altLang="zh-CN" dirty="0" smtClean="0"/>
              <a:t>图</a:t>
            </a:r>
            <a:r>
              <a:rPr lang="zh-CN" altLang="zh-CN" dirty="0"/>
              <a:t>上及公式中无须</a:t>
            </a:r>
            <a:r>
              <a:rPr lang="zh-CN" altLang="zh-CN" dirty="0" smtClean="0"/>
              <a:t>注明</a:t>
            </a:r>
            <a:r>
              <a:rPr lang="zh-CN" altLang="en-US" dirty="0" smtClean="0"/>
              <a:t>。</a:t>
            </a:r>
            <a:endParaRPr lang="zh-CN" altLang="en-US" dirty="0">
              <a:latin typeface="+mn-ea"/>
            </a:endParaRPr>
          </a:p>
        </p:txBody>
      </p:sp>
      <p:sp>
        <p:nvSpPr>
          <p:cNvPr id="20" name="矩形 19"/>
          <p:cNvSpPr/>
          <p:nvPr/>
        </p:nvSpPr>
        <p:spPr>
          <a:xfrm>
            <a:off x="8416228" y="1673110"/>
            <a:ext cx="2779142" cy="383181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dirty="0">
                <a:latin typeface="+mn-ea"/>
                <a:cs typeface="Times New Roman" panose="02020603050405020304" pitchFamily="18" charset="0"/>
              </a:rPr>
              <a:t>在对数据的多元正态性的假定之下，加上图模型所确定的协方差</a:t>
            </a:r>
            <a:r>
              <a:rPr lang="zh-CN" altLang="zh-CN" dirty="0" smtClean="0">
                <a:latin typeface="+mn-ea"/>
                <a:cs typeface="Times New Roman" panose="02020603050405020304" pitchFamily="18" charset="0"/>
              </a:rPr>
              <a:t>关系</a:t>
            </a:r>
            <a:r>
              <a:rPr lang="zh-CN" altLang="zh-CN" dirty="0">
                <a:latin typeface="+mn-ea"/>
              </a:rPr>
              <a:t>，得到似然函数，然后以最大似然法来得到各种</a:t>
            </a:r>
            <a:r>
              <a:rPr lang="zh-CN" altLang="zh-CN" dirty="0" smtClean="0">
                <a:latin typeface="+mn-ea"/>
              </a:rPr>
              <a:t>估计</a:t>
            </a:r>
            <a:r>
              <a:rPr lang="zh-CN" altLang="en-US" dirty="0" smtClean="0">
                <a:latin typeface="+mn-ea"/>
              </a:rPr>
              <a:t>。</a:t>
            </a:r>
            <a:endParaRPr lang="en-US" altLang="zh-CN" dirty="0" smtClean="0">
              <a:latin typeface="+mn-ea"/>
            </a:endParaRPr>
          </a:p>
          <a:p>
            <a:pPr marL="285750" indent="-285750">
              <a:lnSpc>
                <a:spcPct val="150000"/>
              </a:lnSpc>
              <a:buFont typeface="Arial" panose="020B0604020202020204" pitchFamily="34" charset="0"/>
              <a:buChar char="•"/>
            </a:pPr>
            <a:r>
              <a:rPr lang="zh-CN" altLang="zh-CN" dirty="0">
                <a:latin typeface="+mn-ea"/>
              </a:rPr>
              <a:t>可以仅用均值、协方差矩阵及样本量来得到所有</a:t>
            </a:r>
            <a:r>
              <a:rPr lang="zh-CN" altLang="zh-CN" dirty="0" smtClean="0">
                <a:latin typeface="+mn-ea"/>
              </a:rPr>
              <a:t>结果</a:t>
            </a:r>
            <a:r>
              <a:rPr lang="zh-CN" altLang="en-US" dirty="0" smtClean="0">
                <a:latin typeface="+mn-ea"/>
              </a:rPr>
              <a:t>。</a:t>
            </a:r>
            <a:endParaRPr lang="zh-CN" altLang="en-US" dirty="0">
              <a:latin typeface="+mn-ea"/>
            </a:endParaRPr>
          </a:p>
        </p:txBody>
      </p:sp>
      <p:sp>
        <p:nvSpPr>
          <p:cNvPr id="21" name="矩形 20"/>
          <p:cNvSpPr/>
          <p:nvPr/>
        </p:nvSpPr>
        <p:spPr>
          <a:xfrm>
            <a:off x="4400344" y="4163343"/>
            <a:ext cx="3261898" cy="923330"/>
          </a:xfrm>
          <a:prstGeom prst="rect">
            <a:avLst/>
          </a:prstGeom>
        </p:spPr>
        <p:txBody>
          <a:bodyPr wrap="square">
            <a:spAutoFit/>
          </a:bodyPr>
          <a:lstStyle/>
          <a:p>
            <a:pPr>
              <a:lnSpc>
                <a:spcPct val="150000"/>
              </a:lnSpc>
            </a:pPr>
            <a:r>
              <a:rPr lang="en-US" altLang="zh-CN" dirty="0" err="1" smtClean="0">
                <a:latin typeface="+mn-ea"/>
              </a:rPr>
              <a:t>PLS</a:t>
            </a:r>
            <a:r>
              <a:rPr lang="zh-CN" altLang="zh-CN" dirty="0">
                <a:latin typeface="+mn-ea"/>
                <a:cs typeface="Times New Roman" panose="02020603050405020304" pitchFamily="18" charset="0"/>
              </a:rPr>
              <a:t>结构方程模型与</a:t>
            </a:r>
            <a:r>
              <a:rPr lang="en-US" altLang="zh-CN" dirty="0">
                <a:latin typeface="+mn-ea"/>
              </a:rPr>
              <a:t>ML-</a:t>
            </a:r>
            <a:r>
              <a:rPr lang="en-US" altLang="zh-CN" dirty="0" err="1">
                <a:latin typeface="+mn-ea"/>
              </a:rPr>
              <a:t>LSREL</a:t>
            </a:r>
            <a:r>
              <a:rPr lang="zh-CN" altLang="zh-CN" dirty="0">
                <a:latin typeface="+mn-ea"/>
                <a:cs typeface="Times New Roman" panose="02020603050405020304" pitchFamily="18" charset="0"/>
              </a:rPr>
              <a:t>完全模型</a:t>
            </a:r>
            <a:r>
              <a:rPr lang="zh-CN" altLang="zh-CN" dirty="0" smtClean="0">
                <a:latin typeface="+mn-ea"/>
                <a:cs typeface="Times New Roman" panose="02020603050405020304" pitchFamily="18" charset="0"/>
              </a:rPr>
              <a:t>一样</a:t>
            </a:r>
            <a:r>
              <a:rPr lang="zh-CN" altLang="zh-CN" dirty="0"/>
              <a:t>，可以表示为：</a:t>
            </a:r>
            <a:endParaRPr lang="zh-CN" altLang="en-US" dirty="0">
              <a:latin typeface="+mn-ea"/>
            </a:endParaRPr>
          </a:p>
        </p:txBody>
      </p:sp>
      <p:pic>
        <p:nvPicPr>
          <p:cNvPr id="22" name="图片 2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6807" y="5149486"/>
            <a:ext cx="3088971" cy="710883"/>
          </a:xfrm>
          <a:prstGeom prst="rect">
            <a:avLst/>
          </a:prstGeom>
          <a:noFill/>
          <a:ln>
            <a:noFill/>
          </a:ln>
        </p:spPr>
      </p:pic>
      <p:sp>
        <p:nvSpPr>
          <p:cNvPr id="11" name="标题 1"/>
          <p:cNvSpPr txBox="1">
            <a:spLocks/>
          </p:cNvSpPr>
          <p:nvPr/>
        </p:nvSpPr>
        <p:spPr>
          <a:xfrm>
            <a:off x="137143" y="0"/>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结构方程模型</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96662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179245" y="-365307"/>
            <a:ext cx="7796525" cy="8403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18" name="标题 1"/>
          <p:cNvSpPr txBox="1">
            <a:spLocks/>
          </p:cNvSpPr>
          <p:nvPr/>
        </p:nvSpPr>
        <p:spPr>
          <a:xfrm>
            <a:off x="4703925" y="381977"/>
            <a:ext cx="2784149" cy="6344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400" dirty="0" err="1"/>
              <a:t>PLS</a:t>
            </a:r>
            <a:r>
              <a:rPr lang="zh-CN" altLang="zh-CN" sz="2400" dirty="0"/>
              <a:t>方法</a:t>
            </a:r>
            <a:endParaRPr lang="zh-CN" altLang="en-US" sz="2400" dirty="0">
              <a:latin typeface="微软雅黑" panose="020B0503020204020204" pitchFamily="34" charset="-122"/>
              <a:ea typeface="微软雅黑" panose="020B0503020204020204" pitchFamily="34" charset="-122"/>
            </a:endParaRPr>
          </a:p>
        </p:txBody>
      </p:sp>
      <p:sp>
        <p:nvSpPr>
          <p:cNvPr id="2" name="矩形 1"/>
          <p:cNvSpPr/>
          <p:nvPr/>
        </p:nvSpPr>
        <p:spPr>
          <a:xfrm>
            <a:off x="814095" y="2167775"/>
            <a:ext cx="3889830" cy="923330"/>
          </a:xfrm>
          <a:prstGeom prst="rect">
            <a:avLst/>
          </a:prstGeom>
        </p:spPr>
        <p:txBody>
          <a:bodyPr wrap="square">
            <a:spAutoFit/>
          </a:bodyPr>
          <a:lstStyle/>
          <a:p>
            <a:pPr>
              <a:lnSpc>
                <a:spcPct val="150000"/>
              </a:lnSpc>
            </a:pPr>
            <a:r>
              <a:rPr lang="zh-CN" altLang="zh-CN" dirty="0" smtClean="0">
                <a:latin typeface="+mn-ea"/>
                <a:cs typeface="Times New Roman" panose="02020603050405020304" pitchFamily="18" charset="0"/>
              </a:rPr>
              <a:t>是</a:t>
            </a:r>
            <a:r>
              <a:rPr lang="zh-CN" altLang="zh-CN" dirty="0">
                <a:latin typeface="+mn-ea"/>
                <a:cs typeface="Times New Roman" panose="02020603050405020304" pitchFamily="18" charset="0"/>
              </a:rPr>
              <a:t>将主成分分析与多元回归结合起来的迭代估计，是一种因果建模的方法。</a:t>
            </a:r>
            <a:endParaRPr lang="zh-CN" altLang="en-US" dirty="0">
              <a:latin typeface="+mn-ea"/>
            </a:endParaRPr>
          </a:p>
        </p:txBody>
      </p:sp>
      <p:sp>
        <p:nvSpPr>
          <p:cNvPr id="12" name="矩形 11"/>
          <p:cNvSpPr/>
          <p:nvPr/>
        </p:nvSpPr>
        <p:spPr>
          <a:xfrm>
            <a:off x="814094" y="1644555"/>
            <a:ext cx="1210587" cy="400110"/>
          </a:xfrm>
          <a:prstGeom prst="rect">
            <a:avLst/>
          </a:prstGeom>
        </p:spPr>
        <p:txBody>
          <a:bodyPr wrap="square">
            <a:spAutoFit/>
          </a:bodyPr>
          <a:lstStyle/>
          <a:p>
            <a:r>
              <a:rPr lang="en-US" altLang="zh-CN" sz="2000" b="1" dirty="0" smtClean="0">
                <a:latin typeface="+mn-ea"/>
              </a:rPr>
              <a:t>01.</a:t>
            </a:r>
            <a:r>
              <a:rPr lang="zh-CN" altLang="en-US" sz="2000" b="1" dirty="0" smtClean="0">
                <a:latin typeface="+mn-ea"/>
              </a:rPr>
              <a:t>定义</a:t>
            </a:r>
            <a:endParaRPr lang="zh-CN" altLang="en-US" sz="2000" b="1" dirty="0">
              <a:latin typeface="+mn-ea"/>
            </a:endParaRPr>
          </a:p>
        </p:txBody>
      </p:sp>
      <p:sp>
        <p:nvSpPr>
          <p:cNvPr id="3" name="矩形 2"/>
          <p:cNvSpPr/>
          <p:nvPr/>
        </p:nvSpPr>
        <p:spPr>
          <a:xfrm>
            <a:off x="814094" y="3436469"/>
            <a:ext cx="1601721" cy="400110"/>
          </a:xfrm>
          <a:prstGeom prst="rect">
            <a:avLst/>
          </a:prstGeom>
        </p:spPr>
        <p:txBody>
          <a:bodyPr wrap="none">
            <a:spAutoFit/>
          </a:bodyPr>
          <a:lstStyle/>
          <a:p>
            <a:r>
              <a:rPr lang="en-US" altLang="zh-CN" sz="2000" b="1" dirty="0" smtClean="0">
                <a:latin typeface="+mn-ea"/>
                <a:cs typeface="Times New Roman" panose="02020603050405020304" pitchFamily="18" charset="0"/>
              </a:rPr>
              <a:t>02.</a:t>
            </a:r>
            <a:r>
              <a:rPr lang="zh-CN" altLang="zh-CN" sz="2000" b="1" dirty="0" smtClean="0">
                <a:latin typeface="+mn-ea"/>
                <a:cs typeface="Times New Roman" panose="02020603050405020304" pitchFamily="18" charset="0"/>
              </a:rPr>
              <a:t>基本</a:t>
            </a:r>
            <a:r>
              <a:rPr lang="zh-CN" altLang="zh-CN" sz="2000" b="1" dirty="0">
                <a:latin typeface="+mn-ea"/>
                <a:cs typeface="Times New Roman" panose="02020603050405020304" pitchFamily="18" charset="0"/>
              </a:rPr>
              <a:t>思路</a:t>
            </a:r>
            <a:endParaRPr lang="zh-CN" altLang="en-US" sz="2000" b="1" dirty="0">
              <a:latin typeface="+mn-ea"/>
            </a:endParaRPr>
          </a:p>
        </p:txBody>
      </p:sp>
      <p:sp>
        <p:nvSpPr>
          <p:cNvPr id="5" name="矩形 4"/>
          <p:cNvSpPr/>
          <p:nvPr/>
        </p:nvSpPr>
        <p:spPr>
          <a:xfrm>
            <a:off x="814095" y="3997277"/>
            <a:ext cx="3773716" cy="1754326"/>
          </a:xfrm>
          <a:prstGeom prst="rect">
            <a:avLst/>
          </a:prstGeom>
        </p:spPr>
        <p:txBody>
          <a:bodyPr wrap="square">
            <a:spAutoFit/>
          </a:bodyPr>
          <a:lstStyle/>
          <a:p>
            <a:pPr marL="342900" indent="-342900">
              <a:lnSpc>
                <a:spcPct val="150000"/>
              </a:lnSpc>
              <a:buFont typeface="+mj-lt"/>
              <a:buAutoNum type="arabicPeriod"/>
            </a:pPr>
            <a:r>
              <a:rPr lang="zh-CN" altLang="zh-CN" dirty="0">
                <a:latin typeface="+mn-ea"/>
                <a:cs typeface="Times New Roman" panose="02020603050405020304" pitchFamily="18" charset="0"/>
              </a:rPr>
              <a:t>对不同隐变量的测量变量子集抽取主成分估计潜变量</a:t>
            </a:r>
            <a:r>
              <a:rPr lang="zh-CN" altLang="zh-CN" dirty="0" smtClean="0">
                <a:latin typeface="+mn-ea"/>
                <a:cs typeface="Times New Roman" panose="02020603050405020304" pitchFamily="18" charset="0"/>
              </a:rPr>
              <a:t>得分</a:t>
            </a:r>
            <a:endParaRPr lang="en-US" altLang="zh-CN" dirty="0" smtClean="0">
              <a:latin typeface="+mn-ea"/>
              <a:cs typeface="Times New Roman" panose="02020603050405020304" pitchFamily="18" charset="0"/>
            </a:endParaRPr>
          </a:p>
          <a:p>
            <a:pPr marL="342900" indent="-342900">
              <a:lnSpc>
                <a:spcPct val="150000"/>
              </a:lnSpc>
              <a:buFont typeface="+mj-lt"/>
              <a:buAutoNum type="arabicPeriod"/>
            </a:pPr>
            <a:r>
              <a:rPr lang="zh-CN" altLang="zh-CN" dirty="0">
                <a:latin typeface="+mn-ea"/>
              </a:rPr>
              <a:t>使用普通最小二乘估计载荷系数和路径系数</a:t>
            </a:r>
            <a:endParaRPr lang="zh-CN" altLang="en-US" dirty="0">
              <a:latin typeface="+mn-ea"/>
            </a:endParaRPr>
          </a:p>
        </p:txBody>
      </p:sp>
      <p:sp>
        <p:nvSpPr>
          <p:cNvPr id="6" name="矩形 5"/>
          <p:cNvSpPr/>
          <p:nvPr/>
        </p:nvSpPr>
        <p:spPr>
          <a:xfrm>
            <a:off x="5709577" y="1657371"/>
            <a:ext cx="3347391" cy="400110"/>
          </a:xfrm>
          <a:prstGeom prst="rect">
            <a:avLst/>
          </a:prstGeom>
        </p:spPr>
        <p:txBody>
          <a:bodyPr wrap="none">
            <a:spAutoFit/>
          </a:bodyPr>
          <a:lstStyle/>
          <a:p>
            <a:r>
              <a:rPr lang="en-US" altLang="zh-CN" sz="2000" b="1" dirty="0" smtClean="0">
                <a:solidFill>
                  <a:schemeClr val="bg1"/>
                </a:solidFill>
                <a:latin typeface="+mn-ea"/>
                <a:cs typeface="Times New Roman" panose="02020603050405020304" pitchFamily="18" charset="0"/>
              </a:rPr>
              <a:t>03.PLS</a:t>
            </a:r>
            <a:r>
              <a:rPr lang="zh-CN" altLang="zh-CN" sz="2000" b="1" dirty="0" smtClean="0">
                <a:solidFill>
                  <a:schemeClr val="bg1"/>
                </a:solidFill>
                <a:latin typeface="+mn-ea"/>
                <a:cs typeface="Times New Roman" panose="02020603050405020304" pitchFamily="18" charset="0"/>
              </a:rPr>
              <a:t>路径</a:t>
            </a:r>
            <a:r>
              <a:rPr lang="zh-CN" altLang="zh-CN" sz="2000" b="1" dirty="0">
                <a:solidFill>
                  <a:schemeClr val="bg1"/>
                </a:solidFill>
                <a:latin typeface="+mn-ea"/>
                <a:cs typeface="Times New Roman" panose="02020603050405020304" pitchFamily="18" charset="0"/>
              </a:rPr>
              <a:t>估计的具体步骤</a:t>
            </a:r>
            <a:endParaRPr lang="zh-CN" altLang="en-US" sz="2000" b="1" dirty="0">
              <a:solidFill>
                <a:schemeClr val="bg1"/>
              </a:solidFill>
              <a:latin typeface="+mn-ea"/>
            </a:endParaRPr>
          </a:p>
        </p:txBody>
      </p:sp>
      <p:sp>
        <p:nvSpPr>
          <p:cNvPr id="8" name="矩形 7"/>
          <p:cNvSpPr/>
          <p:nvPr/>
        </p:nvSpPr>
        <p:spPr>
          <a:xfrm>
            <a:off x="5474149" y="2149813"/>
            <a:ext cx="6282422" cy="3000821"/>
          </a:xfrm>
          <a:prstGeom prst="rect">
            <a:avLst/>
          </a:prstGeom>
        </p:spPr>
        <p:txBody>
          <a:bodyPr wrap="square">
            <a:spAutoFit/>
          </a:bodyPr>
          <a:lstStyle/>
          <a:p>
            <a:pPr indent="266700" algn="just">
              <a:lnSpc>
                <a:spcPct val="150000"/>
              </a:lnSpc>
              <a:spcAft>
                <a:spcPts val="0"/>
              </a:spcAft>
            </a:pPr>
            <a:r>
              <a:rPr lang="en-US" altLang="zh-CN" kern="100" dirty="0" smtClean="0">
                <a:solidFill>
                  <a:schemeClr val="bg1"/>
                </a:solidFill>
                <a:latin typeface="+mn-ea"/>
                <a:cs typeface="宋体" panose="02010600030101010101" pitchFamily="2" charset="-122"/>
              </a:rPr>
              <a:t>Step 1</a:t>
            </a:r>
            <a:r>
              <a:rPr lang="zh-CN" altLang="zh-CN" kern="100" dirty="0" smtClean="0">
                <a:solidFill>
                  <a:schemeClr val="bg1"/>
                </a:solidFill>
                <a:latin typeface="+mn-ea"/>
                <a:cs typeface="Times New Roman" panose="02020603050405020304" pitchFamily="18" charset="0"/>
              </a:rPr>
              <a:t>：</a:t>
            </a:r>
            <a:r>
              <a:rPr lang="zh-CN" altLang="zh-CN" kern="100" dirty="0">
                <a:solidFill>
                  <a:schemeClr val="bg1"/>
                </a:solidFill>
                <a:latin typeface="+mn-ea"/>
                <a:cs typeface="Times New Roman" panose="02020603050405020304" pitchFamily="18" charset="0"/>
              </a:rPr>
              <a:t>用迭代方法估计权重和潜变量得分</a:t>
            </a:r>
            <a:r>
              <a:rPr lang="zh-CN" altLang="zh-CN" kern="100" dirty="0" smtClean="0">
                <a:solidFill>
                  <a:schemeClr val="bg1"/>
                </a:solidFill>
                <a:latin typeface="+mn-ea"/>
                <a:cs typeface="Times New Roman" panose="02020603050405020304" pitchFamily="18" charset="0"/>
              </a:rPr>
              <a:t>。</a:t>
            </a:r>
            <a:endParaRPr lang="en-US" altLang="zh-CN" kern="100" dirty="0" smtClean="0">
              <a:solidFill>
                <a:schemeClr val="bg1"/>
              </a:solidFill>
              <a:latin typeface="+mn-ea"/>
              <a:cs typeface="Times New Roman" panose="02020603050405020304" pitchFamily="18" charset="0"/>
            </a:endParaRPr>
          </a:p>
          <a:p>
            <a:pPr indent="266700" algn="just">
              <a:lnSpc>
                <a:spcPct val="150000"/>
              </a:lnSpc>
              <a:spcAft>
                <a:spcPts val="0"/>
              </a:spcAft>
            </a:pPr>
            <a:r>
              <a:rPr lang="en-US" altLang="zh-CN" kern="100" dirty="0">
                <a:solidFill>
                  <a:schemeClr val="bg1"/>
                </a:solidFill>
                <a:effectLst/>
                <a:latin typeface="+mn-ea"/>
                <a:cs typeface="Times New Roman" panose="02020603050405020304" pitchFamily="18" charset="0"/>
              </a:rPr>
              <a:t>	</a:t>
            </a:r>
            <a:r>
              <a:rPr lang="zh-CN" altLang="en-US" kern="100" dirty="0" smtClean="0">
                <a:solidFill>
                  <a:schemeClr val="bg1"/>
                </a:solidFill>
                <a:effectLst/>
                <a:latin typeface="+mn-ea"/>
                <a:cs typeface="Times New Roman" panose="02020603050405020304" pitchFamily="18" charset="0"/>
              </a:rPr>
              <a:t>①</a:t>
            </a:r>
            <a:r>
              <a:rPr lang="zh-CN" altLang="zh-CN" dirty="0" smtClean="0">
                <a:solidFill>
                  <a:schemeClr val="bg1"/>
                </a:solidFill>
                <a:latin typeface="+mn-ea"/>
              </a:rPr>
              <a:t>对</a:t>
            </a:r>
            <a:r>
              <a:rPr lang="zh-CN" altLang="zh-CN" dirty="0">
                <a:solidFill>
                  <a:schemeClr val="bg1"/>
                </a:solidFill>
                <a:latin typeface="+mn-ea"/>
              </a:rPr>
              <a:t>潜变量进行标准化变化后</a:t>
            </a:r>
            <a:r>
              <a:rPr lang="zh-CN" altLang="zh-CN" dirty="0" smtClean="0">
                <a:solidFill>
                  <a:schemeClr val="bg1"/>
                </a:solidFill>
                <a:latin typeface="+mn-ea"/>
              </a:rPr>
              <a:t>，</a:t>
            </a:r>
            <a:r>
              <a:rPr lang="zh-CN" altLang="en-US" dirty="0" smtClean="0">
                <a:solidFill>
                  <a:schemeClr val="bg1"/>
                </a:solidFill>
                <a:latin typeface="+mn-ea"/>
              </a:rPr>
              <a:t>计算</a:t>
            </a:r>
            <a:r>
              <a:rPr lang="zh-CN" altLang="zh-CN" dirty="0" smtClean="0">
                <a:solidFill>
                  <a:schemeClr val="bg1"/>
                </a:solidFill>
                <a:latin typeface="+mn-ea"/>
              </a:rPr>
              <a:t>它</a:t>
            </a:r>
            <a:r>
              <a:rPr lang="zh-CN" altLang="zh-CN" dirty="0">
                <a:solidFill>
                  <a:schemeClr val="bg1"/>
                </a:solidFill>
                <a:latin typeface="+mn-ea"/>
              </a:rPr>
              <a:t>的外部</a:t>
            </a:r>
            <a:r>
              <a:rPr lang="zh-CN" altLang="zh-CN" dirty="0" smtClean="0">
                <a:solidFill>
                  <a:schemeClr val="bg1"/>
                </a:solidFill>
                <a:latin typeface="+mn-ea"/>
              </a:rPr>
              <a:t>估计</a:t>
            </a:r>
            <a:endParaRPr lang="en-US" altLang="zh-CN" dirty="0" smtClean="0">
              <a:solidFill>
                <a:schemeClr val="bg1"/>
              </a:solidFill>
              <a:latin typeface="+mn-ea"/>
            </a:endParaRPr>
          </a:p>
          <a:p>
            <a:pPr indent="266700" algn="just">
              <a:lnSpc>
                <a:spcPct val="150000"/>
              </a:lnSpc>
              <a:spcAft>
                <a:spcPts val="0"/>
              </a:spcAft>
            </a:pPr>
            <a:r>
              <a:rPr lang="en-US" altLang="zh-CN" kern="100" dirty="0">
                <a:solidFill>
                  <a:schemeClr val="bg1"/>
                </a:solidFill>
                <a:effectLst/>
                <a:latin typeface="+mn-ea"/>
                <a:cs typeface="Times New Roman" panose="02020603050405020304" pitchFamily="18" charset="0"/>
              </a:rPr>
              <a:t>	</a:t>
            </a:r>
            <a:r>
              <a:rPr lang="zh-CN" altLang="en-US" kern="100" dirty="0" smtClean="0">
                <a:solidFill>
                  <a:schemeClr val="bg1"/>
                </a:solidFill>
                <a:effectLst/>
                <a:latin typeface="+mn-ea"/>
                <a:cs typeface="Times New Roman" panose="02020603050405020304" pitchFamily="18" charset="0"/>
              </a:rPr>
              <a:t>②</a:t>
            </a:r>
            <a:r>
              <a:rPr lang="zh-CN" altLang="zh-CN" dirty="0">
                <a:solidFill>
                  <a:schemeClr val="bg1"/>
                </a:solidFill>
                <a:latin typeface="+mn-ea"/>
              </a:rPr>
              <a:t>对潜变量进行标准化变化后</a:t>
            </a:r>
            <a:r>
              <a:rPr lang="zh-CN" altLang="zh-CN" dirty="0" smtClean="0">
                <a:solidFill>
                  <a:schemeClr val="bg1"/>
                </a:solidFill>
                <a:latin typeface="+mn-ea"/>
              </a:rPr>
              <a:t>，</a:t>
            </a:r>
            <a:r>
              <a:rPr lang="zh-CN" altLang="en-US" dirty="0" smtClean="0">
                <a:solidFill>
                  <a:schemeClr val="bg1"/>
                </a:solidFill>
                <a:latin typeface="+mn-ea"/>
              </a:rPr>
              <a:t>计算</a:t>
            </a:r>
            <a:r>
              <a:rPr lang="zh-CN" altLang="zh-CN" dirty="0" smtClean="0">
                <a:solidFill>
                  <a:schemeClr val="bg1"/>
                </a:solidFill>
                <a:latin typeface="+mn-ea"/>
              </a:rPr>
              <a:t>它</a:t>
            </a:r>
            <a:r>
              <a:rPr lang="zh-CN" altLang="zh-CN" dirty="0">
                <a:solidFill>
                  <a:schemeClr val="bg1"/>
                </a:solidFill>
                <a:latin typeface="+mn-ea"/>
              </a:rPr>
              <a:t>的内部</a:t>
            </a:r>
            <a:r>
              <a:rPr lang="zh-CN" altLang="zh-CN" dirty="0" smtClean="0">
                <a:solidFill>
                  <a:schemeClr val="bg1"/>
                </a:solidFill>
                <a:latin typeface="+mn-ea"/>
              </a:rPr>
              <a:t>估计</a:t>
            </a:r>
            <a:endParaRPr lang="en-US" altLang="zh-CN" dirty="0" smtClean="0">
              <a:solidFill>
                <a:schemeClr val="bg1"/>
              </a:solidFill>
              <a:latin typeface="+mn-ea"/>
            </a:endParaRPr>
          </a:p>
          <a:p>
            <a:pPr indent="266700" algn="just">
              <a:lnSpc>
                <a:spcPct val="150000"/>
              </a:lnSpc>
              <a:spcAft>
                <a:spcPts val="0"/>
              </a:spcAft>
            </a:pPr>
            <a:r>
              <a:rPr lang="en-US" altLang="zh-CN" kern="100" dirty="0">
                <a:solidFill>
                  <a:schemeClr val="bg1"/>
                </a:solidFill>
                <a:effectLst/>
                <a:latin typeface="+mn-ea"/>
                <a:cs typeface="Times New Roman" panose="02020603050405020304" pitchFamily="18" charset="0"/>
              </a:rPr>
              <a:t>	</a:t>
            </a:r>
            <a:r>
              <a:rPr lang="zh-CN" altLang="en-US" kern="100" dirty="0" smtClean="0">
                <a:solidFill>
                  <a:schemeClr val="bg1"/>
                </a:solidFill>
                <a:effectLst/>
                <a:latin typeface="+mn-ea"/>
                <a:cs typeface="Times New Roman" panose="02020603050405020304" pitchFamily="18" charset="0"/>
              </a:rPr>
              <a:t>③计算内部权重</a:t>
            </a:r>
            <a:endParaRPr lang="en-US" altLang="zh-CN" kern="100" dirty="0" smtClean="0">
              <a:solidFill>
                <a:schemeClr val="bg1"/>
              </a:solidFill>
              <a:effectLst/>
              <a:latin typeface="+mn-ea"/>
              <a:cs typeface="Times New Roman" panose="02020603050405020304" pitchFamily="18" charset="0"/>
            </a:endParaRPr>
          </a:p>
          <a:p>
            <a:pPr indent="266700" algn="just">
              <a:lnSpc>
                <a:spcPct val="150000"/>
              </a:lnSpc>
              <a:spcAft>
                <a:spcPts val="0"/>
              </a:spcAft>
            </a:pPr>
            <a:r>
              <a:rPr lang="en-US" altLang="zh-CN" kern="100" dirty="0">
                <a:solidFill>
                  <a:schemeClr val="bg1"/>
                </a:solidFill>
                <a:latin typeface="+mn-ea"/>
                <a:cs typeface="Times New Roman" panose="02020603050405020304" pitchFamily="18" charset="0"/>
              </a:rPr>
              <a:t>	</a:t>
            </a:r>
            <a:r>
              <a:rPr lang="zh-CN" altLang="en-US" kern="100" dirty="0" smtClean="0">
                <a:solidFill>
                  <a:schemeClr val="bg1"/>
                </a:solidFill>
                <a:latin typeface="+mn-ea"/>
                <a:cs typeface="Times New Roman" panose="02020603050405020304" pitchFamily="18" charset="0"/>
              </a:rPr>
              <a:t>④计算外部权重</a:t>
            </a:r>
            <a:endParaRPr lang="en-US" altLang="zh-CN" kern="100" dirty="0" smtClean="0">
              <a:solidFill>
                <a:schemeClr val="bg1"/>
              </a:solidFill>
              <a:latin typeface="+mn-ea"/>
              <a:cs typeface="Times New Roman" panose="02020603050405020304" pitchFamily="18" charset="0"/>
            </a:endParaRPr>
          </a:p>
          <a:p>
            <a:pPr indent="266700" algn="just">
              <a:lnSpc>
                <a:spcPct val="150000"/>
              </a:lnSpc>
              <a:spcAft>
                <a:spcPts val="0"/>
              </a:spcAft>
            </a:pPr>
            <a:r>
              <a:rPr lang="en-US" altLang="zh-CN" kern="100" dirty="0" smtClean="0">
                <a:solidFill>
                  <a:schemeClr val="bg1"/>
                </a:solidFill>
                <a:effectLst/>
                <a:latin typeface="+mn-ea"/>
                <a:cs typeface="Times New Roman" panose="02020603050405020304" pitchFamily="18" charset="0"/>
              </a:rPr>
              <a:t>Step 2</a:t>
            </a:r>
            <a:r>
              <a:rPr lang="zh-CN" altLang="en-US" kern="100" dirty="0" smtClean="0">
                <a:solidFill>
                  <a:schemeClr val="bg1"/>
                </a:solidFill>
                <a:effectLst/>
                <a:latin typeface="+mn-ea"/>
                <a:cs typeface="Times New Roman" panose="02020603050405020304" pitchFamily="18" charset="0"/>
              </a:rPr>
              <a:t>：</a:t>
            </a:r>
            <a:r>
              <a:rPr lang="zh-CN" altLang="zh-CN" dirty="0">
                <a:solidFill>
                  <a:schemeClr val="bg1"/>
                </a:solidFill>
                <a:latin typeface="+mn-ea"/>
              </a:rPr>
              <a:t>估计路径系数和载荷系数</a:t>
            </a:r>
            <a:r>
              <a:rPr lang="zh-CN" altLang="zh-CN" dirty="0" smtClean="0">
                <a:solidFill>
                  <a:schemeClr val="bg1"/>
                </a:solidFill>
                <a:latin typeface="+mn-ea"/>
              </a:rPr>
              <a:t>。</a:t>
            </a:r>
            <a:endParaRPr lang="en-US" altLang="zh-CN" dirty="0" smtClean="0">
              <a:solidFill>
                <a:schemeClr val="bg1"/>
              </a:solidFill>
              <a:latin typeface="+mn-ea"/>
            </a:endParaRPr>
          </a:p>
          <a:p>
            <a:pPr indent="266700" algn="just">
              <a:lnSpc>
                <a:spcPct val="150000"/>
              </a:lnSpc>
              <a:spcAft>
                <a:spcPts val="0"/>
              </a:spcAft>
            </a:pPr>
            <a:r>
              <a:rPr lang="en-US" altLang="zh-CN" kern="100" dirty="0" smtClean="0">
                <a:solidFill>
                  <a:schemeClr val="bg1"/>
                </a:solidFill>
                <a:effectLst/>
                <a:latin typeface="+mn-ea"/>
                <a:cs typeface="Times New Roman" panose="02020603050405020304" pitchFamily="18" charset="0"/>
              </a:rPr>
              <a:t>Step 3</a:t>
            </a:r>
            <a:r>
              <a:rPr lang="zh-CN" altLang="en-US" kern="100" dirty="0" smtClean="0">
                <a:solidFill>
                  <a:schemeClr val="bg1"/>
                </a:solidFill>
                <a:effectLst/>
                <a:latin typeface="+mn-ea"/>
                <a:cs typeface="Times New Roman" panose="02020603050405020304" pitchFamily="18" charset="0"/>
              </a:rPr>
              <a:t>：</a:t>
            </a:r>
            <a:r>
              <a:rPr lang="zh-CN" altLang="zh-CN" dirty="0">
                <a:solidFill>
                  <a:schemeClr val="bg1"/>
                </a:solidFill>
                <a:latin typeface="+mn-ea"/>
              </a:rPr>
              <a:t>估计位置参数</a:t>
            </a:r>
            <a:endParaRPr lang="zh-CN" altLang="zh-CN" kern="100" dirty="0">
              <a:solidFill>
                <a:schemeClr val="bg1"/>
              </a:solidFill>
              <a:effectLst/>
              <a:latin typeface="+mn-ea"/>
              <a:cs typeface="Times New Roman" panose="02020603050405020304" pitchFamily="18" charset="0"/>
            </a:endParaRPr>
          </a:p>
        </p:txBody>
      </p:sp>
      <p:sp>
        <p:nvSpPr>
          <p:cNvPr id="11" name="标题 1"/>
          <p:cNvSpPr txBox="1">
            <a:spLocks/>
          </p:cNvSpPr>
          <p:nvPr/>
        </p:nvSpPr>
        <p:spPr>
          <a:xfrm>
            <a:off x="137143" y="0"/>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结构方程模型</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7705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1991043"/>
            <a:ext cx="12192000" cy="42136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í$ļíḓè">
            <a:extLst>
              <a:ext uri="{FF2B5EF4-FFF2-40B4-BE49-F238E27FC236}">
                <a16:creationId xmlns:a16="http://schemas.microsoft.com/office/drawing/2014/main" id="{63FCB3EE-33EA-462C-AD54-10D0FD4ACF89}"/>
              </a:ext>
            </a:extLst>
          </p:cNvPr>
          <p:cNvSpPr txBox="1"/>
          <p:nvPr/>
        </p:nvSpPr>
        <p:spPr>
          <a:xfrm>
            <a:off x="394125" y="1341438"/>
            <a:ext cx="1855595" cy="502624"/>
          </a:xfrm>
          <a:prstGeom prst="rect">
            <a:avLst/>
          </a:prstGeom>
          <a:noFill/>
        </p:spPr>
        <p:txBody>
          <a:bodyPr wrap="square" lIns="91440" tIns="45720" rIns="91440" bIns="45720" rtlCol="0" anchor="ctr">
            <a:normAutofit lnSpcReduction="10000"/>
          </a:bodyPr>
          <a:lstStyle/>
          <a:p>
            <a:pPr marL="0" marR="0" lvl="0" indent="0" algn="ctr" defTabSz="913765" rtl="0" eaLnBrk="1" fontAlgn="auto" latinLnBrk="0" hangingPunct="1">
              <a:lnSpc>
                <a:spcPct val="120000"/>
              </a:lnSpc>
              <a:spcBef>
                <a:spcPts val="0"/>
              </a:spcBef>
              <a:spcAft>
                <a:spcPts val="0"/>
              </a:spcAft>
              <a:buClrTx/>
              <a:buSzTx/>
              <a:buFontTx/>
              <a:buNone/>
              <a:defRPr/>
            </a:pPr>
            <a:r>
              <a:rPr kumimoji="0" lang="zh-CN" altLang="en-US" sz="2400" b="1" i="0" u="none" strike="noStrike" kern="1200" cap="none" spc="0" normalizeH="0" baseline="0" noProof="0" dirty="0" smtClean="0">
                <a:ln>
                  <a:noFill/>
                </a:ln>
                <a:solidFill>
                  <a:srgbClr val="000000">
                    <a:lumMod val="65000"/>
                    <a:lumOff val="35000"/>
                  </a:srgbClr>
                </a:solidFill>
                <a:effectLst/>
                <a:uLnTx/>
                <a:uFillTx/>
              </a:rPr>
              <a:t>要点总结</a:t>
            </a:r>
            <a:endParaRPr kumimoji="0" lang="en-US" altLang="zh-CN" sz="2400" b="1" i="0" u="none" strike="noStrike" kern="1200" cap="none" spc="0" normalizeH="0" baseline="0" noProof="0" dirty="0">
              <a:ln>
                <a:noFill/>
              </a:ln>
              <a:solidFill>
                <a:srgbClr val="000000">
                  <a:lumMod val="65000"/>
                  <a:lumOff val="35000"/>
                </a:srgbClr>
              </a:solidFill>
              <a:effectLst/>
              <a:uLnTx/>
              <a:uFillTx/>
            </a:endParaRPr>
          </a:p>
        </p:txBody>
      </p:sp>
      <p:sp>
        <p:nvSpPr>
          <p:cNvPr id="21" name="í$ľïďê">
            <a:extLst>
              <a:ext uri="{FF2B5EF4-FFF2-40B4-BE49-F238E27FC236}">
                <a16:creationId xmlns:a16="http://schemas.microsoft.com/office/drawing/2014/main" id="{8757991A-5BEB-4E8A-B1B0-900519C14224}"/>
              </a:ext>
            </a:extLst>
          </p:cNvPr>
          <p:cNvSpPr/>
          <p:nvPr/>
        </p:nvSpPr>
        <p:spPr bwMode="auto">
          <a:xfrm>
            <a:off x="1228243" y="2416040"/>
            <a:ext cx="4061935" cy="83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50000"/>
              </a:lnSpc>
              <a:defRPr/>
            </a:pPr>
            <a:r>
              <a:rPr lang="zh-CN" altLang="zh-CN" dirty="0"/>
              <a:t>自变量与因变量之间必须有</a:t>
            </a:r>
            <a:r>
              <a:rPr lang="zh-CN" altLang="zh-CN" dirty="0">
                <a:solidFill>
                  <a:schemeClr val="accent2"/>
                </a:solidFill>
              </a:rPr>
              <a:t>线性</a:t>
            </a:r>
            <a:r>
              <a:rPr lang="zh-CN" altLang="zh-CN" dirty="0"/>
              <a:t>关系；</a:t>
            </a:r>
          </a:p>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endParaRPr kumimoji="0" lang="en-US" altLang="zh-CN" b="0" i="0" u="none" strike="noStrike" kern="1200" cap="none" spc="0" normalizeH="0" baseline="0" noProof="0" dirty="0" smtClean="0">
              <a:ln>
                <a:noFill/>
              </a:ln>
              <a:solidFill>
                <a:srgbClr val="000000"/>
              </a:solidFill>
              <a:effectLst/>
              <a:uLnTx/>
              <a:uFillTx/>
            </a:endParaRPr>
          </a:p>
        </p:txBody>
      </p:sp>
      <p:sp>
        <p:nvSpPr>
          <p:cNvPr id="19" name="íşḻíďé">
            <a:extLst>
              <a:ext uri="{FF2B5EF4-FFF2-40B4-BE49-F238E27FC236}">
                <a16:creationId xmlns:a16="http://schemas.microsoft.com/office/drawing/2014/main" id="{3DA76C80-6705-42BA-9F50-20CC2CBB6A3E}"/>
              </a:ext>
            </a:extLst>
          </p:cNvPr>
          <p:cNvSpPr/>
          <p:nvPr/>
        </p:nvSpPr>
        <p:spPr bwMode="auto">
          <a:xfrm>
            <a:off x="1262134" y="3360436"/>
            <a:ext cx="3994151" cy="83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nSpc>
                <a:spcPct val="150000"/>
              </a:lnSpc>
              <a:defRPr/>
            </a:pPr>
            <a:r>
              <a:rPr lang="zh-CN" altLang="zh-CN" dirty="0"/>
              <a:t>多元回归存在</a:t>
            </a:r>
            <a:r>
              <a:rPr lang="zh-CN" altLang="zh-CN" dirty="0">
                <a:solidFill>
                  <a:schemeClr val="accent2"/>
                </a:solidFill>
              </a:rPr>
              <a:t>多重共线性</a:t>
            </a:r>
            <a:r>
              <a:rPr lang="zh-CN" altLang="zh-CN" dirty="0"/>
              <a:t>、</a:t>
            </a:r>
            <a:r>
              <a:rPr lang="zh-CN" altLang="zh-CN" dirty="0">
                <a:solidFill>
                  <a:schemeClr val="accent2"/>
                </a:solidFill>
              </a:rPr>
              <a:t>自相关性</a:t>
            </a:r>
            <a:r>
              <a:rPr lang="zh-CN" altLang="zh-CN" dirty="0"/>
              <a:t>和</a:t>
            </a:r>
            <a:r>
              <a:rPr lang="zh-CN" altLang="zh-CN" dirty="0">
                <a:solidFill>
                  <a:schemeClr val="accent2"/>
                </a:solidFill>
              </a:rPr>
              <a:t>异方差性</a:t>
            </a:r>
            <a:r>
              <a:rPr lang="zh-CN" altLang="zh-CN" dirty="0"/>
              <a:t>；</a:t>
            </a:r>
            <a:endParaRPr kumimoji="0" lang="en-US" altLang="zh-CN" b="0" i="0" u="none" strike="noStrike" kern="1200" cap="none" spc="0" normalizeH="0" baseline="0" noProof="0" dirty="0">
              <a:ln>
                <a:noFill/>
              </a:ln>
              <a:solidFill>
                <a:srgbClr val="000000"/>
              </a:solidFill>
              <a:effectLst/>
              <a:uLnTx/>
              <a:uFillTx/>
            </a:endParaRPr>
          </a:p>
        </p:txBody>
      </p:sp>
      <p:sp>
        <p:nvSpPr>
          <p:cNvPr id="17" name="îs1ide">
            <a:extLst>
              <a:ext uri="{FF2B5EF4-FFF2-40B4-BE49-F238E27FC236}">
                <a16:creationId xmlns:a16="http://schemas.microsoft.com/office/drawing/2014/main" id="{A519D405-EF22-414C-B330-808D8AB8CD82}"/>
              </a:ext>
            </a:extLst>
          </p:cNvPr>
          <p:cNvSpPr/>
          <p:nvPr/>
        </p:nvSpPr>
        <p:spPr bwMode="auto">
          <a:xfrm>
            <a:off x="1262134" y="4508542"/>
            <a:ext cx="4061935" cy="83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nSpc>
                <a:spcPct val="150000"/>
              </a:lnSpc>
              <a:defRPr/>
            </a:pPr>
            <a:r>
              <a:rPr lang="zh-CN" altLang="zh-CN" dirty="0"/>
              <a:t>线性回归对</a:t>
            </a:r>
            <a:r>
              <a:rPr lang="zh-CN" altLang="zh-CN" dirty="0">
                <a:solidFill>
                  <a:schemeClr val="accent2"/>
                </a:solidFill>
              </a:rPr>
              <a:t>异常值</a:t>
            </a:r>
            <a:r>
              <a:rPr lang="zh-CN" altLang="zh-CN" dirty="0"/>
              <a:t>非常敏感。它会严重影响回归线，最终影响预测</a:t>
            </a:r>
            <a:r>
              <a:rPr lang="zh-CN" altLang="zh-CN" dirty="0" smtClean="0"/>
              <a:t>值</a:t>
            </a:r>
            <a:r>
              <a:rPr lang="zh-CN" altLang="en-US" dirty="0" smtClean="0"/>
              <a:t>；</a:t>
            </a:r>
            <a:endParaRPr kumimoji="0" lang="en-US" altLang="zh-CN" b="0" i="0" u="none" strike="noStrike" kern="1200" cap="none" spc="0" normalizeH="0" baseline="0" noProof="0" dirty="0">
              <a:ln>
                <a:noFill/>
              </a:ln>
              <a:solidFill>
                <a:srgbClr val="000000"/>
              </a:solidFill>
              <a:effectLst/>
              <a:uLnTx/>
              <a:uFillTx/>
            </a:endParaRPr>
          </a:p>
        </p:txBody>
      </p:sp>
      <p:sp>
        <p:nvSpPr>
          <p:cNvPr id="15" name="ïŝlïḍê">
            <a:extLst>
              <a:ext uri="{FF2B5EF4-FFF2-40B4-BE49-F238E27FC236}">
                <a16:creationId xmlns:a16="http://schemas.microsoft.com/office/drawing/2014/main" id="{CEE541C6-A512-433C-89AF-BFED8BD04B26}"/>
              </a:ext>
            </a:extLst>
          </p:cNvPr>
          <p:cNvSpPr/>
          <p:nvPr/>
        </p:nvSpPr>
        <p:spPr bwMode="auto">
          <a:xfrm>
            <a:off x="6848475" y="2454068"/>
            <a:ext cx="4572000" cy="83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nSpc>
                <a:spcPct val="150000"/>
              </a:lnSpc>
              <a:defRPr/>
            </a:pPr>
            <a:r>
              <a:rPr lang="zh-CN" altLang="zh-CN" dirty="0">
                <a:solidFill>
                  <a:schemeClr val="accent2"/>
                </a:solidFill>
              </a:rPr>
              <a:t>多重共线性</a:t>
            </a:r>
            <a:r>
              <a:rPr lang="zh-CN" altLang="zh-CN" dirty="0"/>
              <a:t>会增加系数估计值的</a:t>
            </a:r>
            <a:r>
              <a:rPr lang="zh-CN" altLang="zh-CN" dirty="0">
                <a:solidFill>
                  <a:schemeClr val="accent2"/>
                </a:solidFill>
              </a:rPr>
              <a:t>方差</a:t>
            </a:r>
            <a:r>
              <a:rPr lang="zh-CN" altLang="zh-CN" dirty="0"/>
              <a:t>，使得估计值对于模型的轻微变化异常敏感，结果就是系数估计值不稳定；</a:t>
            </a:r>
            <a:endParaRPr kumimoji="0" lang="en-US" altLang="zh-CN" b="0" i="0" u="none" strike="noStrike" kern="1200" cap="none" spc="0" normalizeH="0" baseline="0" noProof="0" dirty="0">
              <a:ln>
                <a:noFill/>
              </a:ln>
              <a:solidFill>
                <a:srgbClr val="000000"/>
              </a:solidFill>
              <a:effectLst/>
              <a:uLnTx/>
              <a:uFillTx/>
            </a:endParaRPr>
          </a:p>
        </p:txBody>
      </p:sp>
      <p:sp>
        <p:nvSpPr>
          <p:cNvPr id="13" name="íṩľïďè">
            <a:extLst>
              <a:ext uri="{FF2B5EF4-FFF2-40B4-BE49-F238E27FC236}">
                <a16:creationId xmlns:a16="http://schemas.microsoft.com/office/drawing/2014/main" id="{7A2A5B54-0A19-4555-B982-A837CB47359E}"/>
              </a:ext>
            </a:extLst>
          </p:cNvPr>
          <p:cNvSpPr/>
          <p:nvPr/>
        </p:nvSpPr>
        <p:spPr bwMode="auto">
          <a:xfrm>
            <a:off x="6854824" y="4092644"/>
            <a:ext cx="4565651" cy="83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50000"/>
              </a:lnSpc>
              <a:defRPr/>
            </a:pPr>
            <a:r>
              <a:rPr lang="zh-CN" altLang="zh-CN" dirty="0" smtClean="0"/>
              <a:t>在</a:t>
            </a:r>
            <a:r>
              <a:rPr lang="zh-CN" altLang="zh-CN" dirty="0"/>
              <a:t>存在</a:t>
            </a:r>
            <a:r>
              <a:rPr lang="zh-CN" altLang="zh-CN" dirty="0">
                <a:solidFill>
                  <a:schemeClr val="accent2"/>
                </a:solidFill>
              </a:rPr>
              <a:t>多个自变量</a:t>
            </a:r>
            <a:r>
              <a:rPr lang="zh-CN" altLang="zh-CN" dirty="0"/>
              <a:t>的情况下，我们可以使用向前选择法，向后剔除法和逐步筛选法来选择最重要的自变量。</a:t>
            </a:r>
          </a:p>
          <a:p>
            <a:pPr marR="0" lvl="0" defTabSz="913765" rtl="0" eaLnBrk="1" fontAlgn="auto" latinLnBrk="0" hangingPunct="1">
              <a:lnSpc>
                <a:spcPct val="150000"/>
              </a:lnSpc>
              <a:spcBef>
                <a:spcPts val="0"/>
              </a:spcBef>
              <a:spcAft>
                <a:spcPts val="0"/>
              </a:spcAft>
              <a:buClrTx/>
              <a:buSzTx/>
              <a:defRPr/>
            </a:pPr>
            <a:r>
              <a:rPr kumimoji="0" lang="en-US" altLang="zh-CN" b="0" i="0" u="none" strike="noStrike" kern="1200" cap="none" spc="0" normalizeH="0" baseline="0" noProof="0" dirty="0" smtClean="0">
                <a:ln>
                  <a:noFill/>
                </a:ln>
                <a:solidFill>
                  <a:srgbClr val="000000"/>
                </a:solidFill>
                <a:effectLst/>
                <a:uLnTx/>
                <a:uFillTx/>
              </a:rPr>
              <a:t>.</a:t>
            </a:r>
          </a:p>
        </p:txBody>
      </p:sp>
      <p:sp>
        <p:nvSpPr>
          <p:cNvPr id="41" name="矩形 40">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42" name="标题 1"/>
          <p:cNvSpPr txBox="1">
            <a:spLocks/>
          </p:cNvSpPr>
          <p:nvPr/>
        </p:nvSpPr>
        <p:spPr>
          <a:xfrm>
            <a:off x="4625315" y="224448"/>
            <a:ext cx="294137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线性回归</a:t>
            </a:r>
            <a:r>
              <a:rPr lang="zh-CN" altLang="en-US" sz="2400" dirty="0">
                <a:latin typeface="微软雅黑" panose="020B0503020204020204" pitchFamily="34" charset="-122"/>
                <a:ea typeface="微软雅黑" panose="020B0503020204020204" pitchFamily="34" charset="-122"/>
              </a:rPr>
              <a:t>要点</a:t>
            </a:r>
          </a:p>
        </p:txBody>
      </p:sp>
      <p:sp>
        <p:nvSpPr>
          <p:cNvPr id="40" name="标题 1"/>
          <p:cNvSpPr txBox="1">
            <a:spLocks/>
          </p:cNvSpPr>
          <p:nvPr/>
        </p:nvSpPr>
        <p:spPr>
          <a:xfrm>
            <a:off x="0" y="22560"/>
            <a:ext cx="1902173"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线性回归</a:t>
            </a:r>
            <a:endParaRPr lang="zh-CN" altLang="en-US" sz="2400" dirty="0">
              <a:latin typeface="微软雅黑" panose="020B0503020204020204" pitchFamily="34" charset="-122"/>
              <a:ea typeface="微软雅黑" panose="020B0503020204020204" pitchFamily="34" charset="-122"/>
            </a:endParaRPr>
          </a:p>
        </p:txBody>
      </p:sp>
      <p:sp>
        <p:nvSpPr>
          <p:cNvPr id="29" name="íṡ1íḍê">
            <a:extLst>
              <a:ext uri="{FF2B5EF4-FFF2-40B4-BE49-F238E27FC236}">
                <a16:creationId xmlns:a16="http://schemas.microsoft.com/office/drawing/2014/main" id="{AD79562A-564A-4734-A742-EC1BE24A6068}"/>
              </a:ext>
            </a:extLst>
          </p:cNvPr>
          <p:cNvSpPr/>
          <p:nvPr/>
        </p:nvSpPr>
        <p:spPr>
          <a:xfrm>
            <a:off x="640103" y="2454068"/>
            <a:ext cx="537820" cy="537824"/>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10000"/>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dirty="0">
                <a:latin typeface="Impact" panose="020B0806030902050204" pitchFamily="34" charset="0"/>
              </a:rPr>
              <a:t>01</a:t>
            </a:r>
            <a:endParaRPr lang="zh-CN" altLang="en-US" dirty="0">
              <a:latin typeface="Impact" panose="020B0806030902050204" pitchFamily="34" charset="0"/>
            </a:endParaRPr>
          </a:p>
        </p:txBody>
      </p:sp>
      <p:sp>
        <p:nvSpPr>
          <p:cNvPr id="30" name="íṡ1íḍê">
            <a:extLst>
              <a:ext uri="{FF2B5EF4-FFF2-40B4-BE49-F238E27FC236}">
                <a16:creationId xmlns:a16="http://schemas.microsoft.com/office/drawing/2014/main" id="{AD79562A-564A-4734-A742-EC1BE24A6068}"/>
              </a:ext>
            </a:extLst>
          </p:cNvPr>
          <p:cNvSpPr/>
          <p:nvPr/>
        </p:nvSpPr>
        <p:spPr>
          <a:xfrm>
            <a:off x="640103" y="3493214"/>
            <a:ext cx="537820" cy="537824"/>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10000"/>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31" name="íṡ1íḍê">
            <a:extLst>
              <a:ext uri="{FF2B5EF4-FFF2-40B4-BE49-F238E27FC236}">
                <a16:creationId xmlns:a16="http://schemas.microsoft.com/office/drawing/2014/main" id="{AD79562A-564A-4734-A742-EC1BE24A6068}"/>
              </a:ext>
            </a:extLst>
          </p:cNvPr>
          <p:cNvSpPr/>
          <p:nvPr/>
        </p:nvSpPr>
        <p:spPr>
          <a:xfrm>
            <a:off x="640103" y="4532361"/>
            <a:ext cx="537820" cy="537824"/>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77500" lnSpcReduction="20000"/>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32" name="íṡ1íḍê">
            <a:extLst>
              <a:ext uri="{FF2B5EF4-FFF2-40B4-BE49-F238E27FC236}">
                <a16:creationId xmlns:a16="http://schemas.microsoft.com/office/drawing/2014/main" id="{AD79562A-564A-4734-A742-EC1BE24A6068}"/>
              </a:ext>
            </a:extLst>
          </p:cNvPr>
          <p:cNvSpPr/>
          <p:nvPr/>
        </p:nvSpPr>
        <p:spPr>
          <a:xfrm>
            <a:off x="6192551" y="2454068"/>
            <a:ext cx="537820" cy="537824"/>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10000"/>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dirty="0" smtClean="0">
                <a:latin typeface="Impact" panose="020B0806030902050204" pitchFamily="34" charset="0"/>
              </a:rPr>
              <a:t>04</a:t>
            </a:r>
            <a:endParaRPr lang="zh-CN" altLang="en-US" dirty="0">
              <a:latin typeface="Impact" panose="020B0806030902050204" pitchFamily="34" charset="0"/>
            </a:endParaRPr>
          </a:p>
        </p:txBody>
      </p:sp>
      <p:sp>
        <p:nvSpPr>
          <p:cNvPr id="34" name="íṡ1íḍê">
            <a:extLst>
              <a:ext uri="{FF2B5EF4-FFF2-40B4-BE49-F238E27FC236}">
                <a16:creationId xmlns:a16="http://schemas.microsoft.com/office/drawing/2014/main" id="{AD79562A-564A-4734-A742-EC1BE24A6068}"/>
              </a:ext>
            </a:extLst>
          </p:cNvPr>
          <p:cNvSpPr/>
          <p:nvPr/>
        </p:nvSpPr>
        <p:spPr>
          <a:xfrm>
            <a:off x="6192551" y="4092644"/>
            <a:ext cx="537820" cy="537824"/>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77500" lnSpcReduction="20000"/>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dirty="0" smtClean="0">
                <a:latin typeface="Impact" panose="020B0806030902050204" pitchFamily="34" charset="0"/>
              </a:rPr>
              <a:t>05</a:t>
            </a:r>
            <a:endParaRPr lang="zh-CN" altLang="en-US" dirty="0">
              <a:latin typeface="Impact" panose="020B0806030902050204" pitchFamily="34" charset="0"/>
            </a:endParaRPr>
          </a:p>
        </p:txBody>
      </p:sp>
    </p:spTree>
    <p:extLst>
      <p:ext uri="{BB962C8B-B14F-4D97-AF65-F5344CB8AC3E}">
        <p14:creationId xmlns:p14="http://schemas.microsoft.com/office/powerpoint/2010/main" val="15465270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18" name="标题 1"/>
          <p:cNvSpPr txBox="1">
            <a:spLocks/>
          </p:cNvSpPr>
          <p:nvPr/>
        </p:nvSpPr>
        <p:spPr>
          <a:xfrm>
            <a:off x="4703925" y="381977"/>
            <a:ext cx="2784149" cy="6344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400" dirty="0"/>
              <a:t>ML-</a:t>
            </a:r>
            <a:r>
              <a:rPr lang="en-US" altLang="zh-CN" sz="2400" dirty="0" err="1"/>
              <a:t>LSREL</a:t>
            </a:r>
            <a:r>
              <a:rPr lang="zh-CN" altLang="zh-CN" sz="2400" dirty="0"/>
              <a:t>方法</a:t>
            </a:r>
            <a:endParaRPr lang="zh-CN" altLang="en-US" sz="2400" dirty="0">
              <a:latin typeface="微软雅黑" panose="020B0503020204020204" pitchFamily="34" charset="-122"/>
              <a:ea typeface="微软雅黑" panose="020B0503020204020204" pitchFamily="34" charset="-122"/>
            </a:endParaRPr>
          </a:p>
        </p:txBody>
      </p:sp>
      <p:sp>
        <p:nvSpPr>
          <p:cNvPr id="11" name="矩形 10"/>
          <p:cNvSpPr/>
          <p:nvPr/>
        </p:nvSpPr>
        <p:spPr>
          <a:xfrm>
            <a:off x="1438208" y="1707389"/>
            <a:ext cx="1210588" cy="400110"/>
          </a:xfrm>
          <a:prstGeom prst="rect">
            <a:avLst/>
          </a:prstGeom>
        </p:spPr>
        <p:txBody>
          <a:bodyPr wrap="none">
            <a:spAutoFit/>
          </a:bodyPr>
          <a:lstStyle/>
          <a:p>
            <a:r>
              <a:rPr lang="zh-CN" altLang="zh-CN" sz="2000" b="1" dirty="0">
                <a:latin typeface="+mn-ea"/>
                <a:cs typeface="Times New Roman" panose="02020603050405020304" pitchFamily="18" charset="0"/>
              </a:rPr>
              <a:t>基本思路</a:t>
            </a:r>
            <a:endParaRPr lang="zh-CN" altLang="en-US" sz="2000" b="1" dirty="0">
              <a:latin typeface="+mn-ea"/>
            </a:endParaRPr>
          </a:p>
        </p:txBody>
      </p:sp>
      <p:sp>
        <p:nvSpPr>
          <p:cNvPr id="13" name="矩形 12"/>
          <p:cNvSpPr/>
          <p:nvPr/>
        </p:nvSpPr>
        <p:spPr>
          <a:xfrm>
            <a:off x="3092836" y="1688149"/>
            <a:ext cx="7763849" cy="646331"/>
          </a:xfrm>
          <a:prstGeom prst="rect">
            <a:avLst/>
          </a:prstGeom>
        </p:spPr>
        <p:txBody>
          <a:bodyPr wrap="square">
            <a:spAutoFit/>
          </a:bodyPr>
          <a:lstStyle/>
          <a:p>
            <a:r>
              <a:rPr lang="zh-CN" altLang="zh-CN" dirty="0">
                <a:latin typeface="+mn-ea"/>
                <a:cs typeface="Times New Roman" panose="02020603050405020304" pitchFamily="18" charset="0"/>
              </a:rPr>
              <a:t>从变量之间的协方差结构入手，通过拟合模拟模拟估计</a:t>
            </a:r>
            <a:r>
              <a:rPr lang="zh-CN" altLang="zh-CN" dirty="0" smtClean="0">
                <a:latin typeface="+mn-ea"/>
                <a:cs typeface="Times New Roman" panose="02020603050405020304" pitchFamily="18" charset="0"/>
              </a:rPr>
              <a:t>协方差</a:t>
            </a:r>
            <a:r>
              <a:rPr lang="zh-CN" altLang="zh-CN" dirty="0">
                <a:latin typeface="+mn-ea"/>
              </a:rPr>
              <a:t>与</a:t>
            </a:r>
            <a:r>
              <a:rPr lang="zh-CN" altLang="zh-CN" dirty="0" smtClean="0">
                <a:latin typeface="+mn-ea"/>
              </a:rPr>
              <a:t>样本协方差</a:t>
            </a:r>
            <a:r>
              <a:rPr lang="zh-CN" altLang="zh-CN" dirty="0">
                <a:latin typeface="+mn-ea"/>
              </a:rPr>
              <a:t>来估计模型参数。</a:t>
            </a:r>
            <a:endParaRPr lang="zh-CN" altLang="en-US" dirty="0">
              <a:latin typeface="+mn-ea"/>
            </a:endParaRPr>
          </a:p>
        </p:txBody>
      </p:sp>
      <p:sp>
        <p:nvSpPr>
          <p:cNvPr id="19" name="矩形 18"/>
          <p:cNvSpPr/>
          <p:nvPr/>
        </p:nvSpPr>
        <p:spPr>
          <a:xfrm>
            <a:off x="1951169" y="2687481"/>
            <a:ext cx="697627" cy="400110"/>
          </a:xfrm>
          <a:prstGeom prst="rect">
            <a:avLst/>
          </a:prstGeom>
        </p:spPr>
        <p:txBody>
          <a:bodyPr wrap="none">
            <a:spAutoFit/>
          </a:bodyPr>
          <a:lstStyle/>
          <a:p>
            <a:r>
              <a:rPr lang="zh-CN" altLang="en-US" sz="2000" b="1" dirty="0">
                <a:latin typeface="+mn-ea"/>
                <a:cs typeface="Times New Roman" panose="02020603050405020304" pitchFamily="18" charset="0"/>
              </a:rPr>
              <a:t>方法</a:t>
            </a:r>
            <a:endParaRPr lang="zh-CN" altLang="en-US" sz="2000" b="1" dirty="0">
              <a:latin typeface="+mn-ea"/>
            </a:endParaRPr>
          </a:p>
        </p:txBody>
      </p:sp>
      <p:sp>
        <p:nvSpPr>
          <p:cNvPr id="20" name="矩形 19"/>
          <p:cNvSpPr/>
          <p:nvPr/>
        </p:nvSpPr>
        <p:spPr>
          <a:xfrm>
            <a:off x="2835058" y="1707389"/>
            <a:ext cx="73709" cy="607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835058" y="2705376"/>
            <a:ext cx="73709" cy="607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左大括号 13"/>
          <p:cNvSpPr/>
          <p:nvPr/>
        </p:nvSpPr>
        <p:spPr>
          <a:xfrm>
            <a:off x="3280228" y="2705375"/>
            <a:ext cx="101601" cy="13876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n-ea"/>
            </a:endParaRPr>
          </a:p>
        </p:txBody>
      </p:sp>
      <p:sp>
        <p:nvSpPr>
          <p:cNvPr id="15" name="矩形 14"/>
          <p:cNvSpPr/>
          <p:nvPr/>
        </p:nvSpPr>
        <p:spPr>
          <a:xfrm>
            <a:off x="3381830" y="2636892"/>
            <a:ext cx="4690579" cy="369332"/>
          </a:xfrm>
          <a:prstGeom prst="rect">
            <a:avLst/>
          </a:prstGeom>
        </p:spPr>
        <p:txBody>
          <a:bodyPr wrap="none">
            <a:spAutoFit/>
          </a:bodyPr>
          <a:lstStyle/>
          <a:p>
            <a:r>
              <a:rPr lang="zh-CN" altLang="zh-CN" dirty="0" smtClean="0">
                <a:latin typeface="+mn-ea"/>
                <a:cs typeface="Times New Roman" panose="02020603050405020304" pitchFamily="18" charset="0"/>
              </a:rPr>
              <a:t>极大似然法（</a:t>
            </a:r>
            <a:r>
              <a:rPr lang="en-US" altLang="zh-CN" dirty="0" smtClean="0">
                <a:latin typeface="+mn-ea"/>
              </a:rPr>
              <a:t>Maximum Likelihood</a:t>
            </a:r>
            <a:r>
              <a:rPr lang="zh-CN" altLang="zh-CN" dirty="0" smtClean="0">
                <a:latin typeface="+mn-ea"/>
                <a:cs typeface="Times New Roman" panose="02020603050405020304" pitchFamily="18" charset="0"/>
              </a:rPr>
              <a:t>，</a:t>
            </a:r>
            <a:r>
              <a:rPr lang="en-US" altLang="zh-CN" dirty="0" smtClean="0">
                <a:latin typeface="+mn-ea"/>
              </a:rPr>
              <a:t>ML</a:t>
            </a:r>
            <a:r>
              <a:rPr lang="zh-CN" altLang="zh-CN" dirty="0" smtClean="0">
                <a:latin typeface="+mn-ea"/>
                <a:cs typeface="Times New Roman" panose="02020603050405020304" pitchFamily="18" charset="0"/>
              </a:rPr>
              <a:t>）</a:t>
            </a:r>
            <a:endParaRPr lang="zh-CN" altLang="en-US" dirty="0">
              <a:latin typeface="+mn-ea"/>
            </a:endParaRPr>
          </a:p>
        </p:txBody>
      </p:sp>
      <p:sp>
        <p:nvSpPr>
          <p:cNvPr id="16" name="矩形 15"/>
          <p:cNvSpPr/>
          <p:nvPr/>
        </p:nvSpPr>
        <p:spPr>
          <a:xfrm>
            <a:off x="3381830" y="3011254"/>
            <a:ext cx="5846472" cy="369332"/>
          </a:xfrm>
          <a:prstGeom prst="rect">
            <a:avLst/>
          </a:prstGeom>
        </p:spPr>
        <p:txBody>
          <a:bodyPr wrap="none">
            <a:spAutoFit/>
          </a:bodyPr>
          <a:lstStyle/>
          <a:p>
            <a:r>
              <a:rPr lang="zh-CN" altLang="zh-CN" dirty="0">
                <a:latin typeface="+mn-ea"/>
                <a:cs typeface="Times New Roman" panose="02020603050405020304" pitchFamily="18" charset="0"/>
              </a:rPr>
              <a:t>非加权最小二</a:t>
            </a:r>
            <a:r>
              <a:rPr lang="zh-CN" altLang="zh-CN" dirty="0" smtClean="0">
                <a:latin typeface="+mn-ea"/>
                <a:cs typeface="Times New Roman" panose="02020603050405020304" pitchFamily="18" charset="0"/>
              </a:rPr>
              <a:t>乘（</a:t>
            </a:r>
            <a:r>
              <a:rPr lang="en-US" altLang="zh-CN" dirty="0" err="1" smtClean="0">
                <a:latin typeface="+mn-ea"/>
              </a:rPr>
              <a:t>Unweighted</a:t>
            </a:r>
            <a:r>
              <a:rPr lang="en-US" altLang="zh-CN" dirty="0" smtClean="0">
                <a:latin typeface="+mn-ea"/>
              </a:rPr>
              <a:t> Least Squares</a:t>
            </a:r>
            <a:r>
              <a:rPr lang="zh-CN" altLang="zh-CN" dirty="0" smtClean="0">
                <a:latin typeface="+mn-ea"/>
                <a:cs typeface="Times New Roman" panose="02020603050405020304" pitchFamily="18" charset="0"/>
              </a:rPr>
              <a:t>，</a:t>
            </a:r>
            <a:r>
              <a:rPr lang="en-US" altLang="zh-CN" dirty="0" err="1" smtClean="0">
                <a:latin typeface="+mn-ea"/>
              </a:rPr>
              <a:t>ULS</a:t>
            </a:r>
            <a:r>
              <a:rPr lang="zh-CN" altLang="zh-CN" dirty="0" smtClean="0">
                <a:latin typeface="+mn-ea"/>
                <a:cs typeface="Times New Roman" panose="02020603050405020304" pitchFamily="18" charset="0"/>
              </a:rPr>
              <a:t>）</a:t>
            </a:r>
            <a:endParaRPr lang="zh-CN" altLang="en-US" dirty="0">
              <a:latin typeface="+mn-ea"/>
            </a:endParaRPr>
          </a:p>
        </p:txBody>
      </p:sp>
      <p:sp>
        <p:nvSpPr>
          <p:cNvPr id="22" name="矩形 21"/>
          <p:cNvSpPr/>
          <p:nvPr/>
        </p:nvSpPr>
        <p:spPr>
          <a:xfrm>
            <a:off x="3381830" y="3401228"/>
            <a:ext cx="5578707" cy="369332"/>
          </a:xfrm>
          <a:prstGeom prst="rect">
            <a:avLst/>
          </a:prstGeom>
        </p:spPr>
        <p:txBody>
          <a:bodyPr wrap="none">
            <a:spAutoFit/>
          </a:bodyPr>
          <a:lstStyle/>
          <a:p>
            <a:r>
              <a:rPr lang="zh-CN" altLang="zh-CN" smtClean="0">
                <a:latin typeface="+mn-ea"/>
                <a:cs typeface="Times New Roman" panose="02020603050405020304" pitchFamily="18" charset="0"/>
              </a:rPr>
              <a:t>广义最小二乘（</a:t>
            </a:r>
            <a:r>
              <a:rPr lang="en-US" altLang="zh-CN" smtClean="0">
                <a:latin typeface="+mn-ea"/>
              </a:rPr>
              <a:t>Generalized Least Squares</a:t>
            </a:r>
            <a:r>
              <a:rPr lang="zh-CN" altLang="zh-CN" smtClean="0">
                <a:latin typeface="+mn-ea"/>
                <a:cs typeface="Times New Roman" panose="02020603050405020304" pitchFamily="18" charset="0"/>
              </a:rPr>
              <a:t>，</a:t>
            </a:r>
            <a:r>
              <a:rPr lang="en-US" altLang="zh-CN" smtClean="0">
                <a:latin typeface="+mn-ea"/>
              </a:rPr>
              <a:t>GLS</a:t>
            </a:r>
            <a:r>
              <a:rPr lang="zh-CN" altLang="zh-CN" smtClean="0">
                <a:latin typeface="+mn-ea"/>
                <a:cs typeface="Times New Roman" panose="02020603050405020304" pitchFamily="18" charset="0"/>
              </a:rPr>
              <a:t>）</a:t>
            </a:r>
            <a:endParaRPr lang="zh-CN" altLang="en-US" dirty="0">
              <a:latin typeface="+mn-ea"/>
            </a:endParaRPr>
          </a:p>
        </p:txBody>
      </p:sp>
      <p:sp>
        <p:nvSpPr>
          <p:cNvPr id="23" name="矩形 22"/>
          <p:cNvSpPr/>
          <p:nvPr/>
        </p:nvSpPr>
        <p:spPr>
          <a:xfrm>
            <a:off x="3381829" y="3792179"/>
            <a:ext cx="1107996" cy="369332"/>
          </a:xfrm>
          <a:prstGeom prst="rect">
            <a:avLst/>
          </a:prstGeom>
        </p:spPr>
        <p:txBody>
          <a:bodyPr wrap="none">
            <a:spAutoFit/>
          </a:bodyPr>
          <a:lstStyle/>
          <a:p>
            <a:r>
              <a:rPr lang="zh-CN" altLang="zh-CN" dirty="0">
                <a:latin typeface="+mn-ea"/>
                <a:cs typeface="Times New Roman" panose="02020603050405020304" pitchFamily="18" charset="0"/>
              </a:rPr>
              <a:t>其他方法</a:t>
            </a:r>
            <a:endParaRPr lang="zh-CN" altLang="en-US" dirty="0">
              <a:latin typeface="+mn-ea"/>
            </a:endParaRPr>
          </a:p>
        </p:txBody>
      </p:sp>
      <p:sp>
        <p:nvSpPr>
          <p:cNvPr id="28" name="íşļiḓê">
            <a:extLst>
              <a:ext uri="{FF2B5EF4-FFF2-40B4-BE49-F238E27FC236}">
                <a16:creationId xmlns:a16="http://schemas.microsoft.com/office/drawing/2014/main" id="{771FBCC0-23C4-403B-9F2E-5EA10345FCBA}"/>
              </a:ext>
            </a:extLst>
          </p:cNvPr>
          <p:cNvSpPr/>
          <p:nvPr/>
        </p:nvSpPr>
        <p:spPr>
          <a:xfrm>
            <a:off x="4346912" y="3770560"/>
            <a:ext cx="489027" cy="1099319"/>
          </a:xfrm>
          <a:prstGeom prst="rect">
            <a:avLst/>
          </a:prstGeom>
        </p:spPr>
        <p:txBody>
          <a:bodyPr wrap="square" lIns="91440" tIns="45720" rIns="91440" bIns="45720">
            <a:noAutofit/>
          </a:bodyPr>
          <a:lstStyle/>
          <a:p>
            <a:pPr>
              <a:lnSpc>
                <a:spcPct val="120000"/>
              </a:lnSpc>
            </a:pPr>
            <a:r>
              <a:rPr lang="zh-CN" altLang="en-US" sz="7200" dirty="0"/>
              <a:t>↓</a:t>
            </a:r>
            <a:endParaRPr lang="en-US" altLang="zh-CN" sz="7200" dirty="0"/>
          </a:p>
        </p:txBody>
      </p:sp>
      <p:sp>
        <p:nvSpPr>
          <p:cNvPr id="25" name="矩形 24"/>
          <p:cNvSpPr/>
          <p:nvPr/>
        </p:nvSpPr>
        <p:spPr>
          <a:xfrm>
            <a:off x="2534100" y="5179606"/>
            <a:ext cx="4339650" cy="369332"/>
          </a:xfrm>
          <a:prstGeom prst="rect">
            <a:avLst/>
          </a:prstGeom>
        </p:spPr>
        <p:txBody>
          <a:bodyPr wrap="none">
            <a:spAutoFit/>
          </a:bodyPr>
          <a:lstStyle/>
          <a:p>
            <a:r>
              <a:rPr lang="zh-CN" altLang="zh-CN" dirty="0">
                <a:latin typeface="+mn-ea"/>
                <a:cs typeface="Times New Roman" panose="02020603050405020304" pitchFamily="18" charset="0"/>
              </a:rPr>
              <a:t>模型估计协方差与样本协方差的拟合函数</a:t>
            </a:r>
            <a:endParaRPr lang="zh-CN" altLang="en-US" dirty="0">
              <a:latin typeface="+mn-ea"/>
            </a:endParaRPr>
          </a:p>
        </p:txBody>
      </p:sp>
      <p:sp>
        <p:nvSpPr>
          <p:cNvPr id="30" name="íşļiḓê">
            <a:extLst>
              <a:ext uri="{FF2B5EF4-FFF2-40B4-BE49-F238E27FC236}">
                <a16:creationId xmlns:a16="http://schemas.microsoft.com/office/drawing/2014/main" id="{771FBCC0-23C4-403B-9F2E-5EA10345FCBA}"/>
              </a:ext>
            </a:extLst>
          </p:cNvPr>
          <p:cNvSpPr/>
          <p:nvPr/>
        </p:nvSpPr>
        <p:spPr>
          <a:xfrm>
            <a:off x="6873750" y="4398681"/>
            <a:ext cx="489027" cy="1099319"/>
          </a:xfrm>
          <a:prstGeom prst="rect">
            <a:avLst/>
          </a:prstGeom>
        </p:spPr>
        <p:txBody>
          <a:bodyPr wrap="square" lIns="91440" tIns="45720" rIns="91440" bIns="45720">
            <a:noAutofit/>
          </a:bodyPr>
          <a:lstStyle/>
          <a:p>
            <a:pPr>
              <a:lnSpc>
                <a:spcPct val="120000"/>
              </a:lnSpc>
            </a:pPr>
            <a:r>
              <a:rPr lang="zh-CN" altLang="en-US" sz="9600" dirty="0"/>
              <a:t>→</a:t>
            </a:r>
            <a:endParaRPr lang="en-US" altLang="zh-CN" sz="9600" dirty="0"/>
          </a:p>
        </p:txBody>
      </p:sp>
      <p:sp>
        <p:nvSpPr>
          <p:cNvPr id="27" name="矩形 26"/>
          <p:cNvSpPr/>
          <p:nvPr/>
        </p:nvSpPr>
        <p:spPr>
          <a:xfrm>
            <a:off x="6934076" y="4685213"/>
            <a:ext cx="1107996" cy="369332"/>
          </a:xfrm>
          <a:prstGeom prst="rect">
            <a:avLst/>
          </a:prstGeom>
        </p:spPr>
        <p:txBody>
          <a:bodyPr wrap="none">
            <a:spAutoFit/>
          </a:bodyPr>
          <a:lstStyle/>
          <a:p>
            <a:r>
              <a:rPr lang="zh-CN" altLang="zh-CN" dirty="0">
                <a:latin typeface="+mn-ea"/>
                <a:cs typeface="Times New Roman" panose="02020603050405020304" pitchFamily="18" charset="0"/>
              </a:rPr>
              <a:t>迭代方法</a:t>
            </a:r>
            <a:endParaRPr lang="zh-CN" altLang="en-US" dirty="0">
              <a:latin typeface="+mn-ea"/>
            </a:endParaRPr>
          </a:p>
        </p:txBody>
      </p:sp>
      <p:sp>
        <p:nvSpPr>
          <p:cNvPr id="29" name="矩形 28"/>
          <p:cNvSpPr/>
          <p:nvPr/>
        </p:nvSpPr>
        <p:spPr>
          <a:xfrm>
            <a:off x="8258745" y="5179606"/>
            <a:ext cx="2954655" cy="369332"/>
          </a:xfrm>
          <a:prstGeom prst="rect">
            <a:avLst/>
          </a:prstGeom>
        </p:spPr>
        <p:txBody>
          <a:bodyPr wrap="none">
            <a:spAutoFit/>
          </a:bodyPr>
          <a:lstStyle/>
          <a:p>
            <a:r>
              <a:rPr lang="zh-CN" altLang="zh-CN" dirty="0">
                <a:latin typeface="+mn-ea"/>
                <a:cs typeface="Times New Roman" panose="02020603050405020304" pitchFamily="18" charset="0"/>
              </a:rPr>
              <a:t>使拟合函数最优的参数估计</a:t>
            </a:r>
            <a:endParaRPr lang="zh-CN" altLang="en-US" dirty="0">
              <a:latin typeface="+mn-ea"/>
            </a:endParaRPr>
          </a:p>
        </p:txBody>
      </p:sp>
      <p:sp>
        <p:nvSpPr>
          <p:cNvPr id="24" name="标题 1"/>
          <p:cNvSpPr txBox="1">
            <a:spLocks/>
          </p:cNvSpPr>
          <p:nvPr/>
        </p:nvSpPr>
        <p:spPr>
          <a:xfrm>
            <a:off x="137143" y="0"/>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结构方程模型</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362962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iŝḻídè">
            <a:extLst>
              <a:ext uri="{FF2B5EF4-FFF2-40B4-BE49-F238E27FC236}">
                <a16:creationId xmlns:a16="http://schemas.microsoft.com/office/drawing/2014/main" id="{BDD5D5FA-C94D-4090-B7EB-DE09C9BB858D}"/>
              </a:ext>
            </a:extLst>
          </p:cNvPr>
          <p:cNvSpPr/>
          <p:nvPr/>
        </p:nvSpPr>
        <p:spPr bwMode="auto">
          <a:xfrm>
            <a:off x="6525348" y="1676445"/>
            <a:ext cx="504056" cy="504056"/>
          </a:xfrm>
          <a:prstGeom prst="roundRect">
            <a:avLst>
              <a:gd name="adj" fmla="val 11236"/>
            </a:avLst>
          </a:prstGeom>
          <a:solidFill>
            <a:schemeClr val="accent3"/>
          </a:solidFill>
          <a:ln w="19050">
            <a:noFill/>
          </a:ln>
          <a:extLst/>
        </p:spPr>
        <p:txBody>
          <a:bodyPr wrap="none" anchor="ctr">
            <a:normAutofit/>
          </a:bodyPr>
          <a:lstStyle/>
          <a:p>
            <a:pPr algn="ctr"/>
            <a:r>
              <a:rPr lang="en-US" altLang="zh-CN" b="1" dirty="0" smtClean="0">
                <a:solidFill>
                  <a:schemeClr val="bg1"/>
                </a:solidFill>
              </a:rPr>
              <a:t>05</a:t>
            </a:r>
            <a:endParaRPr b="1" dirty="0">
              <a:solidFill>
                <a:schemeClr val="bg1"/>
              </a:solidFill>
            </a:endParaRPr>
          </a:p>
        </p:txBody>
      </p:sp>
      <p:sp>
        <p:nvSpPr>
          <p:cNvPr id="31" name="îs1ïḍê">
            <a:extLst>
              <a:ext uri="{FF2B5EF4-FFF2-40B4-BE49-F238E27FC236}">
                <a16:creationId xmlns:a16="http://schemas.microsoft.com/office/drawing/2014/main" id="{5128D76B-85A1-49C0-A3E0-F2EA50AE21A1}"/>
              </a:ext>
            </a:extLst>
          </p:cNvPr>
          <p:cNvSpPr/>
          <p:nvPr/>
        </p:nvSpPr>
        <p:spPr bwMode="auto">
          <a:xfrm>
            <a:off x="6525348" y="2750454"/>
            <a:ext cx="504056" cy="504056"/>
          </a:xfrm>
          <a:prstGeom prst="roundRect">
            <a:avLst>
              <a:gd name="adj" fmla="val 11236"/>
            </a:avLst>
          </a:prstGeom>
          <a:solidFill>
            <a:schemeClr val="accent3"/>
          </a:solidFill>
          <a:ln w="19050">
            <a:noFill/>
          </a:ln>
          <a:extLst/>
        </p:spPr>
        <p:txBody>
          <a:bodyPr wrap="none" anchor="ctr">
            <a:normAutofit/>
          </a:bodyPr>
          <a:lstStyle/>
          <a:p>
            <a:pPr algn="ctr"/>
            <a:r>
              <a:rPr lang="en-US" altLang="zh-CN" b="1" dirty="0" smtClean="0">
                <a:solidFill>
                  <a:schemeClr val="bg1"/>
                </a:solidFill>
              </a:rPr>
              <a:t>06</a:t>
            </a:r>
            <a:endParaRPr lang="en-US" altLang="zh-CN" b="1" dirty="0">
              <a:solidFill>
                <a:schemeClr val="bg1"/>
              </a:solidFill>
            </a:endParaRPr>
          </a:p>
        </p:txBody>
      </p:sp>
      <p:sp>
        <p:nvSpPr>
          <p:cNvPr id="34" name="íš1íḑé">
            <a:extLst>
              <a:ext uri="{FF2B5EF4-FFF2-40B4-BE49-F238E27FC236}">
                <a16:creationId xmlns:a16="http://schemas.microsoft.com/office/drawing/2014/main" id="{12A020C2-CA22-4974-B792-C3C605723CD8}"/>
              </a:ext>
            </a:extLst>
          </p:cNvPr>
          <p:cNvSpPr/>
          <p:nvPr/>
        </p:nvSpPr>
        <p:spPr bwMode="auto">
          <a:xfrm>
            <a:off x="6525348" y="3824463"/>
            <a:ext cx="504056" cy="504056"/>
          </a:xfrm>
          <a:prstGeom prst="roundRect">
            <a:avLst>
              <a:gd name="adj" fmla="val 11236"/>
            </a:avLst>
          </a:prstGeom>
          <a:solidFill>
            <a:schemeClr val="accent3"/>
          </a:solidFill>
          <a:ln w="19050">
            <a:noFill/>
          </a:ln>
          <a:extLst/>
        </p:spPr>
        <p:txBody>
          <a:bodyPr wrap="none" anchor="ctr">
            <a:normAutofit/>
          </a:bodyPr>
          <a:lstStyle/>
          <a:p>
            <a:pPr algn="ctr"/>
            <a:r>
              <a:rPr lang="en-US" b="1" dirty="0" smtClean="0">
                <a:solidFill>
                  <a:schemeClr val="bg1"/>
                </a:solidFill>
              </a:rPr>
              <a:t>07</a:t>
            </a:r>
            <a:endParaRPr b="1" dirty="0">
              <a:solidFill>
                <a:schemeClr val="bg1"/>
              </a:solidFill>
            </a:endParaRPr>
          </a:p>
        </p:txBody>
      </p:sp>
      <p:sp>
        <p:nvSpPr>
          <p:cNvPr id="37" name="îsliḋe">
            <a:extLst>
              <a:ext uri="{FF2B5EF4-FFF2-40B4-BE49-F238E27FC236}">
                <a16:creationId xmlns:a16="http://schemas.microsoft.com/office/drawing/2014/main" id="{31FD67CF-68FD-40C0-AEF1-0BCC999BC53E}"/>
              </a:ext>
            </a:extLst>
          </p:cNvPr>
          <p:cNvSpPr/>
          <p:nvPr/>
        </p:nvSpPr>
        <p:spPr bwMode="auto">
          <a:xfrm>
            <a:off x="6525348" y="4898472"/>
            <a:ext cx="504056" cy="504056"/>
          </a:xfrm>
          <a:prstGeom prst="roundRect">
            <a:avLst>
              <a:gd name="adj" fmla="val 11236"/>
            </a:avLst>
          </a:prstGeom>
          <a:solidFill>
            <a:schemeClr val="accent3"/>
          </a:solidFill>
          <a:ln w="19050">
            <a:noFill/>
          </a:ln>
          <a:extLst/>
        </p:spPr>
        <p:txBody>
          <a:bodyPr wrap="none" anchor="ctr">
            <a:normAutofit/>
          </a:bodyPr>
          <a:lstStyle/>
          <a:p>
            <a:pPr algn="ctr"/>
            <a:r>
              <a:rPr lang="en-US" b="1" dirty="0" smtClean="0">
                <a:solidFill>
                  <a:schemeClr val="bg1"/>
                </a:solidFill>
              </a:rPr>
              <a:t>08</a:t>
            </a:r>
            <a:endParaRPr b="1" dirty="0">
              <a:solidFill>
                <a:schemeClr val="bg1"/>
              </a:solidFill>
            </a:endParaRPr>
          </a:p>
        </p:txBody>
      </p:sp>
      <p:cxnSp>
        <p:nvCxnSpPr>
          <p:cNvPr id="42" name="直接连接符 41">
            <a:extLst>
              <a:ext uri="{FF2B5EF4-FFF2-40B4-BE49-F238E27FC236}">
                <a16:creationId xmlns:a16="http://schemas.microsoft.com/office/drawing/2014/main" id="{71FE984A-45C8-49B8-9163-DCEFB793376E}"/>
              </a:ext>
            </a:extLst>
          </p:cNvPr>
          <p:cNvCxnSpPr/>
          <p:nvPr/>
        </p:nvCxnSpPr>
        <p:spPr>
          <a:xfrm>
            <a:off x="685045" y="2528698"/>
            <a:ext cx="2973775" cy="0"/>
          </a:xfrm>
          <a:prstGeom prst="line">
            <a:avLst/>
          </a:prstGeom>
          <a:ln w="317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B5C242E1-193D-4F29-8D50-7BBCFDCC9712}"/>
              </a:ext>
            </a:extLst>
          </p:cNvPr>
          <p:cNvCxnSpPr/>
          <p:nvPr/>
        </p:nvCxnSpPr>
        <p:spPr>
          <a:xfrm>
            <a:off x="685045" y="3584477"/>
            <a:ext cx="2973775" cy="0"/>
          </a:xfrm>
          <a:prstGeom prst="line">
            <a:avLst/>
          </a:prstGeom>
          <a:ln w="317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1930623F-A95C-40F1-9069-53FD2E3EDC7D}"/>
              </a:ext>
            </a:extLst>
          </p:cNvPr>
          <p:cNvCxnSpPr/>
          <p:nvPr/>
        </p:nvCxnSpPr>
        <p:spPr>
          <a:xfrm>
            <a:off x="685045" y="4716756"/>
            <a:ext cx="2973775" cy="0"/>
          </a:xfrm>
          <a:prstGeom prst="line">
            <a:avLst/>
          </a:prstGeom>
          <a:ln w="317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78B396DC-E41B-4EB4-A1EB-6B65D04A3A3B}"/>
              </a:ext>
            </a:extLst>
          </p:cNvPr>
          <p:cNvCxnSpPr/>
          <p:nvPr/>
        </p:nvCxnSpPr>
        <p:spPr>
          <a:xfrm>
            <a:off x="6525348" y="2528698"/>
            <a:ext cx="3006683" cy="0"/>
          </a:xfrm>
          <a:prstGeom prst="line">
            <a:avLst/>
          </a:prstGeom>
          <a:ln w="317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EA9320C7-0CFA-4F7B-B2DA-3924BB75122D}"/>
              </a:ext>
            </a:extLst>
          </p:cNvPr>
          <p:cNvCxnSpPr/>
          <p:nvPr/>
        </p:nvCxnSpPr>
        <p:spPr>
          <a:xfrm>
            <a:off x="6525348" y="3584477"/>
            <a:ext cx="3006683" cy="0"/>
          </a:xfrm>
          <a:prstGeom prst="line">
            <a:avLst/>
          </a:prstGeom>
          <a:ln w="317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6F2A75D9-5EA8-42D1-B681-D6C65CF0D7D7}"/>
              </a:ext>
            </a:extLst>
          </p:cNvPr>
          <p:cNvCxnSpPr/>
          <p:nvPr/>
        </p:nvCxnSpPr>
        <p:spPr>
          <a:xfrm>
            <a:off x="6525348" y="4716756"/>
            <a:ext cx="3006683" cy="0"/>
          </a:xfrm>
          <a:prstGeom prst="line">
            <a:avLst/>
          </a:prstGeom>
          <a:ln w="317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50" name="ïṧ1iďe">
            <a:extLst>
              <a:ext uri="{FF2B5EF4-FFF2-40B4-BE49-F238E27FC236}">
                <a16:creationId xmlns:a16="http://schemas.microsoft.com/office/drawing/2014/main" id="{694DDAEF-9C1B-4F1D-AA44-7068EABE9701}"/>
              </a:ext>
            </a:extLst>
          </p:cNvPr>
          <p:cNvSpPr/>
          <p:nvPr/>
        </p:nvSpPr>
        <p:spPr bwMode="auto">
          <a:xfrm>
            <a:off x="685045" y="1676445"/>
            <a:ext cx="504056" cy="504056"/>
          </a:xfrm>
          <a:prstGeom prst="roundRect">
            <a:avLst>
              <a:gd name="adj" fmla="val 11236"/>
            </a:avLst>
          </a:prstGeom>
          <a:solidFill>
            <a:schemeClr val="accent1"/>
          </a:solidFill>
          <a:ln w="19050">
            <a:noFill/>
          </a:ln>
          <a:extLst/>
        </p:spPr>
        <p:txBody>
          <a:bodyPr wrap="none" anchor="ctr">
            <a:normAutofit/>
          </a:bodyPr>
          <a:lstStyle/>
          <a:p>
            <a:pPr algn="ctr"/>
            <a:r>
              <a:rPr lang="en-US" altLang="zh-CN" b="1" dirty="0" smtClean="0">
                <a:solidFill>
                  <a:schemeClr val="bg1"/>
                </a:solidFill>
              </a:rPr>
              <a:t>01</a:t>
            </a:r>
            <a:endParaRPr b="1" dirty="0">
              <a:solidFill>
                <a:schemeClr val="bg1"/>
              </a:solidFill>
            </a:endParaRPr>
          </a:p>
        </p:txBody>
      </p:sp>
      <p:sp>
        <p:nvSpPr>
          <p:cNvPr id="51" name="îṡļiḓe">
            <a:extLst>
              <a:ext uri="{FF2B5EF4-FFF2-40B4-BE49-F238E27FC236}">
                <a16:creationId xmlns:a16="http://schemas.microsoft.com/office/drawing/2014/main" id="{098B6671-18C0-442D-B08B-79EF7CD6814B}"/>
              </a:ext>
            </a:extLst>
          </p:cNvPr>
          <p:cNvSpPr/>
          <p:nvPr/>
        </p:nvSpPr>
        <p:spPr bwMode="auto">
          <a:xfrm>
            <a:off x="685045" y="2750454"/>
            <a:ext cx="504056" cy="504056"/>
          </a:xfrm>
          <a:prstGeom prst="roundRect">
            <a:avLst>
              <a:gd name="adj" fmla="val 11236"/>
            </a:avLst>
          </a:prstGeom>
          <a:solidFill>
            <a:schemeClr val="accent1"/>
          </a:solidFill>
          <a:ln w="19050">
            <a:noFill/>
          </a:ln>
          <a:extLst/>
        </p:spPr>
        <p:txBody>
          <a:bodyPr wrap="none" anchor="ctr">
            <a:normAutofit/>
          </a:bodyPr>
          <a:lstStyle/>
          <a:p>
            <a:pPr algn="ctr"/>
            <a:r>
              <a:rPr lang="en-US" altLang="zh-CN" b="1" dirty="0" smtClean="0">
                <a:solidFill>
                  <a:schemeClr val="bg1"/>
                </a:solidFill>
              </a:rPr>
              <a:t>02</a:t>
            </a:r>
            <a:endParaRPr lang="en-US" altLang="zh-CN" b="1" dirty="0">
              <a:solidFill>
                <a:schemeClr val="bg1"/>
              </a:solidFill>
            </a:endParaRPr>
          </a:p>
        </p:txBody>
      </p:sp>
      <p:sp>
        <p:nvSpPr>
          <p:cNvPr id="52" name="ïśļîďê">
            <a:extLst>
              <a:ext uri="{FF2B5EF4-FFF2-40B4-BE49-F238E27FC236}">
                <a16:creationId xmlns:a16="http://schemas.microsoft.com/office/drawing/2014/main" id="{59DF501A-0C6E-4D72-AA4E-EA91C1AC4E6C}"/>
              </a:ext>
            </a:extLst>
          </p:cNvPr>
          <p:cNvSpPr/>
          <p:nvPr/>
        </p:nvSpPr>
        <p:spPr bwMode="auto">
          <a:xfrm>
            <a:off x="685045" y="3824463"/>
            <a:ext cx="504056" cy="504056"/>
          </a:xfrm>
          <a:prstGeom prst="roundRect">
            <a:avLst>
              <a:gd name="adj" fmla="val 11236"/>
            </a:avLst>
          </a:prstGeom>
          <a:solidFill>
            <a:schemeClr val="accent1"/>
          </a:solidFill>
          <a:ln w="19050">
            <a:noFill/>
          </a:ln>
          <a:extLst/>
        </p:spPr>
        <p:txBody>
          <a:bodyPr wrap="none" anchor="ctr">
            <a:normAutofit/>
          </a:bodyPr>
          <a:lstStyle/>
          <a:p>
            <a:pPr algn="ctr"/>
            <a:r>
              <a:rPr lang="en-US" b="1" dirty="0" smtClean="0">
                <a:solidFill>
                  <a:schemeClr val="bg1"/>
                </a:solidFill>
              </a:rPr>
              <a:t>03</a:t>
            </a:r>
            <a:endParaRPr b="1" dirty="0">
              <a:solidFill>
                <a:schemeClr val="bg1"/>
              </a:solidFill>
            </a:endParaRPr>
          </a:p>
        </p:txBody>
      </p:sp>
      <p:sp>
        <p:nvSpPr>
          <p:cNvPr id="53" name="îs1îdé">
            <a:extLst>
              <a:ext uri="{FF2B5EF4-FFF2-40B4-BE49-F238E27FC236}">
                <a16:creationId xmlns:a16="http://schemas.microsoft.com/office/drawing/2014/main" id="{A92ED34D-57DD-4A34-8B43-1A80E6D84815}"/>
              </a:ext>
            </a:extLst>
          </p:cNvPr>
          <p:cNvSpPr/>
          <p:nvPr/>
        </p:nvSpPr>
        <p:spPr bwMode="auto">
          <a:xfrm>
            <a:off x="685045" y="4898472"/>
            <a:ext cx="504056" cy="504056"/>
          </a:xfrm>
          <a:prstGeom prst="roundRect">
            <a:avLst>
              <a:gd name="adj" fmla="val 11236"/>
            </a:avLst>
          </a:prstGeom>
          <a:solidFill>
            <a:schemeClr val="accent1"/>
          </a:solidFill>
          <a:ln w="19050">
            <a:noFill/>
          </a:ln>
          <a:extLst/>
        </p:spPr>
        <p:txBody>
          <a:bodyPr wrap="none" anchor="ctr">
            <a:normAutofit/>
          </a:bodyPr>
          <a:lstStyle/>
          <a:p>
            <a:pPr algn="ctr"/>
            <a:r>
              <a:rPr lang="en-US" b="1" dirty="0" smtClean="0">
                <a:solidFill>
                  <a:schemeClr val="bg1"/>
                </a:solidFill>
              </a:rPr>
              <a:t>04</a:t>
            </a:r>
            <a:endParaRPr b="1" dirty="0">
              <a:solidFill>
                <a:schemeClr val="bg1"/>
              </a:solidFill>
            </a:endParaRPr>
          </a:p>
        </p:txBody>
      </p:sp>
      <p:sp>
        <p:nvSpPr>
          <p:cNvPr id="54" name="矩形 53">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55" name="标题 1"/>
          <p:cNvSpPr txBox="1">
            <a:spLocks/>
          </p:cNvSpPr>
          <p:nvPr/>
        </p:nvSpPr>
        <p:spPr>
          <a:xfrm>
            <a:off x="4536362" y="381977"/>
            <a:ext cx="3119275" cy="6344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400" dirty="0" err="1" smtClean="0"/>
              <a:t>PLS</a:t>
            </a:r>
            <a:r>
              <a:rPr lang="zh-CN" altLang="en-US" sz="2400" dirty="0" smtClean="0"/>
              <a:t>方法与</a:t>
            </a:r>
            <a:r>
              <a:rPr lang="en-US" altLang="zh-CN" sz="2400" dirty="0" smtClean="0"/>
              <a:t>ML-</a:t>
            </a:r>
            <a:r>
              <a:rPr lang="en-US" altLang="zh-CN" sz="2400" dirty="0" err="1" smtClean="0"/>
              <a:t>LSREL</a:t>
            </a:r>
            <a:r>
              <a:rPr lang="zh-CN" altLang="zh-CN" sz="2400" dirty="0" smtClean="0"/>
              <a:t>方法</a:t>
            </a:r>
            <a:r>
              <a:rPr lang="zh-CN" altLang="en-US" sz="2400" dirty="0" smtClean="0"/>
              <a:t>的区别</a:t>
            </a:r>
            <a:endParaRPr lang="zh-CN" altLang="en-US" sz="2400" dirty="0">
              <a:latin typeface="微软雅黑" panose="020B0503020204020204" pitchFamily="34" charset="-122"/>
              <a:ea typeface="微软雅黑" panose="020B0503020204020204" pitchFamily="34" charset="-122"/>
            </a:endParaRPr>
          </a:p>
        </p:txBody>
      </p:sp>
      <p:sp>
        <p:nvSpPr>
          <p:cNvPr id="56" name="矩形 55"/>
          <p:cNvSpPr/>
          <p:nvPr/>
        </p:nvSpPr>
        <p:spPr>
          <a:xfrm>
            <a:off x="1272645" y="1639394"/>
            <a:ext cx="4649184" cy="584775"/>
          </a:xfrm>
          <a:prstGeom prst="rect">
            <a:avLst/>
          </a:prstGeom>
        </p:spPr>
        <p:txBody>
          <a:bodyPr wrap="square">
            <a:spAutoFit/>
          </a:bodyPr>
          <a:lstStyle/>
          <a:p>
            <a:r>
              <a:rPr lang="en-US" altLang="zh-CN" sz="1600" dirty="0" err="1">
                <a:latin typeface="+mn-ea"/>
              </a:rPr>
              <a:t>PLS</a:t>
            </a:r>
            <a:r>
              <a:rPr lang="zh-CN" altLang="zh-CN" sz="1600" dirty="0">
                <a:latin typeface="+mn-ea"/>
                <a:cs typeface="Times New Roman" panose="02020603050405020304" pitchFamily="18" charset="0"/>
              </a:rPr>
              <a:t>方法不用对数据做任何分布假定，而</a:t>
            </a:r>
            <a:r>
              <a:rPr lang="en-US" altLang="zh-CN" sz="1600" dirty="0">
                <a:latin typeface="+mn-ea"/>
              </a:rPr>
              <a:t>ML-</a:t>
            </a:r>
            <a:r>
              <a:rPr lang="en-US" altLang="zh-CN" sz="1600" dirty="0" err="1">
                <a:latin typeface="+mn-ea"/>
              </a:rPr>
              <a:t>LSREL</a:t>
            </a:r>
            <a:r>
              <a:rPr lang="zh-CN" altLang="zh-CN" sz="1600" dirty="0">
                <a:latin typeface="+mn-ea"/>
                <a:cs typeface="Times New Roman" panose="02020603050405020304" pitchFamily="18" charset="0"/>
              </a:rPr>
              <a:t>方法必须假定数据服从</a:t>
            </a:r>
            <a:r>
              <a:rPr lang="zh-CN" altLang="zh-CN" sz="1600" dirty="0">
                <a:solidFill>
                  <a:schemeClr val="accent2"/>
                </a:solidFill>
                <a:latin typeface="+mn-ea"/>
                <a:cs typeface="Times New Roman" panose="02020603050405020304" pitchFamily="18" charset="0"/>
              </a:rPr>
              <a:t>多元正态分布</a:t>
            </a:r>
            <a:r>
              <a:rPr lang="zh-CN" altLang="zh-CN" sz="1600" dirty="0">
                <a:latin typeface="+mn-ea"/>
                <a:cs typeface="Times New Roman" panose="02020603050405020304" pitchFamily="18" charset="0"/>
              </a:rPr>
              <a:t>。</a:t>
            </a:r>
            <a:endParaRPr lang="zh-CN" altLang="en-US" sz="1600" dirty="0">
              <a:latin typeface="+mn-ea"/>
            </a:endParaRPr>
          </a:p>
        </p:txBody>
      </p:sp>
      <p:sp>
        <p:nvSpPr>
          <p:cNvPr id="57" name="矩形 56"/>
          <p:cNvSpPr/>
          <p:nvPr/>
        </p:nvSpPr>
        <p:spPr>
          <a:xfrm>
            <a:off x="1272645" y="2676062"/>
            <a:ext cx="4504041" cy="830997"/>
          </a:xfrm>
          <a:prstGeom prst="rect">
            <a:avLst/>
          </a:prstGeom>
        </p:spPr>
        <p:txBody>
          <a:bodyPr wrap="square">
            <a:spAutoFit/>
          </a:bodyPr>
          <a:lstStyle/>
          <a:p>
            <a:r>
              <a:rPr lang="en-US" altLang="zh-CN" sz="1600" dirty="0" err="1">
                <a:latin typeface="+mn-ea"/>
              </a:rPr>
              <a:t>PLS</a:t>
            </a:r>
            <a:r>
              <a:rPr lang="zh-CN" altLang="zh-CN" sz="1600" dirty="0">
                <a:latin typeface="+mn-ea"/>
                <a:cs typeface="Times New Roman" panose="02020603050405020304" pitchFamily="18" charset="0"/>
              </a:rPr>
              <a:t>方法假定所有</a:t>
            </a:r>
            <a:r>
              <a:rPr lang="zh-CN" altLang="zh-CN" sz="1600" dirty="0">
                <a:solidFill>
                  <a:schemeClr val="accent2"/>
                </a:solidFill>
                <a:latin typeface="+mn-ea"/>
                <a:cs typeface="Times New Roman" panose="02020603050405020304" pitchFamily="18" charset="0"/>
              </a:rPr>
              <a:t>隐变量</a:t>
            </a:r>
            <a:r>
              <a:rPr lang="zh-CN" altLang="zh-CN" sz="1600" dirty="0">
                <a:latin typeface="+mn-ea"/>
                <a:cs typeface="Times New Roman" panose="02020603050405020304" pitchFamily="18" charset="0"/>
              </a:rPr>
              <a:t>都是</a:t>
            </a:r>
            <a:r>
              <a:rPr lang="zh-CN" altLang="zh-CN" sz="1600" dirty="0">
                <a:solidFill>
                  <a:schemeClr val="accent2"/>
                </a:solidFill>
                <a:latin typeface="+mn-ea"/>
                <a:cs typeface="Times New Roman" panose="02020603050405020304" pitchFamily="18" charset="0"/>
              </a:rPr>
              <a:t>相关</a:t>
            </a:r>
            <a:r>
              <a:rPr lang="zh-CN" altLang="zh-CN" sz="1600" dirty="0">
                <a:latin typeface="+mn-ea"/>
                <a:cs typeface="Times New Roman" panose="02020603050405020304" pitchFamily="18" charset="0"/>
              </a:rPr>
              <a:t>的</a:t>
            </a:r>
            <a:r>
              <a:rPr lang="en-US" altLang="zh-CN" sz="1600" dirty="0">
                <a:latin typeface="+mn-ea"/>
              </a:rPr>
              <a:t> (</a:t>
            </a:r>
            <a:r>
              <a:rPr lang="zh-CN" altLang="zh-CN" sz="1600" dirty="0">
                <a:latin typeface="+mn-ea"/>
                <a:cs typeface="Times New Roman" panose="02020603050405020304" pitchFamily="18" charset="0"/>
              </a:rPr>
              <a:t>即使在图模型中它们之间没有箭头</a:t>
            </a:r>
            <a:r>
              <a:rPr lang="en-US" altLang="zh-CN" sz="1600" dirty="0">
                <a:latin typeface="+mn-ea"/>
              </a:rPr>
              <a:t>) </a:t>
            </a:r>
            <a:r>
              <a:rPr lang="zh-CN" altLang="zh-CN" sz="1600" dirty="0">
                <a:latin typeface="+mn-ea"/>
                <a:cs typeface="Times New Roman" panose="02020603050405020304" pitchFamily="18" charset="0"/>
              </a:rPr>
              <a:t>就假定它们之间的相关严格为零，并体现在后续的计算之中。</a:t>
            </a:r>
            <a:endParaRPr lang="zh-CN" altLang="en-US" sz="1600" dirty="0">
              <a:latin typeface="+mn-ea"/>
            </a:endParaRPr>
          </a:p>
        </p:txBody>
      </p:sp>
      <p:sp>
        <p:nvSpPr>
          <p:cNvPr id="58" name="矩形 57"/>
          <p:cNvSpPr/>
          <p:nvPr/>
        </p:nvSpPr>
        <p:spPr>
          <a:xfrm>
            <a:off x="1272645" y="3782875"/>
            <a:ext cx="4504041" cy="830997"/>
          </a:xfrm>
          <a:prstGeom prst="rect">
            <a:avLst/>
          </a:prstGeom>
        </p:spPr>
        <p:txBody>
          <a:bodyPr wrap="square">
            <a:spAutoFit/>
          </a:bodyPr>
          <a:lstStyle/>
          <a:p>
            <a:r>
              <a:rPr lang="en-US" altLang="zh-CN" sz="1600" dirty="0" err="1">
                <a:latin typeface="+mn-ea"/>
              </a:rPr>
              <a:t>PLS</a:t>
            </a:r>
            <a:r>
              <a:rPr lang="zh-CN" altLang="zh-CN" sz="1600" dirty="0">
                <a:latin typeface="+mn-ea"/>
                <a:cs typeface="Times New Roman" panose="02020603050405020304" pitchFamily="18" charset="0"/>
              </a:rPr>
              <a:t>方法用</a:t>
            </a:r>
            <a:r>
              <a:rPr lang="zh-CN" altLang="zh-CN" sz="1600" dirty="0">
                <a:solidFill>
                  <a:schemeClr val="accent2"/>
                </a:solidFill>
                <a:latin typeface="+mn-ea"/>
                <a:cs typeface="Times New Roman" panose="02020603050405020304" pitchFamily="18" charset="0"/>
              </a:rPr>
              <a:t>全部数据</a:t>
            </a:r>
            <a:r>
              <a:rPr lang="zh-CN" altLang="zh-CN" sz="1600" dirty="0">
                <a:latin typeface="+mn-ea"/>
                <a:cs typeface="Times New Roman" panose="02020603050405020304" pitchFamily="18" charset="0"/>
              </a:rPr>
              <a:t>建模，而</a:t>
            </a:r>
            <a:r>
              <a:rPr lang="en-US" altLang="zh-CN" sz="1600" dirty="0">
                <a:latin typeface="+mn-ea"/>
              </a:rPr>
              <a:t>ML-</a:t>
            </a:r>
            <a:r>
              <a:rPr lang="en-US" altLang="zh-CN" sz="1600" dirty="0" err="1">
                <a:latin typeface="+mn-ea"/>
              </a:rPr>
              <a:t>LISREL</a:t>
            </a:r>
            <a:r>
              <a:rPr lang="zh-CN" altLang="zh-CN" sz="1600" dirty="0">
                <a:latin typeface="+mn-ea"/>
                <a:cs typeface="Times New Roman" panose="02020603050405020304" pitchFamily="18" charset="0"/>
              </a:rPr>
              <a:t>方法由于假定了分布，只要有各变量的</a:t>
            </a:r>
            <a:r>
              <a:rPr lang="zh-CN" altLang="zh-CN" sz="1600" dirty="0">
                <a:solidFill>
                  <a:schemeClr val="accent2"/>
                </a:solidFill>
                <a:latin typeface="+mn-ea"/>
                <a:cs typeface="Times New Roman" panose="02020603050405020304" pitchFamily="18" charset="0"/>
              </a:rPr>
              <a:t>均值</a:t>
            </a:r>
            <a:r>
              <a:rPr lang="zh-CN" altLang="zh-CN" sz="1600" dirty="0">
                <a:latin typeface="+mn-ea"/>
                <a:cs typeface="Times New Roman" panose="02020603050405020304" pitchFamily="18" charset="0"/>
              </a:rPr>
              <a:t>，协方差矩阵和样本量就可以计算。</a:t>
            </a:r>
            <a:endParaRPr lang="zh-CN" altLang="en-US" sz="1600" dirty="0">
              <a:latin typeface="+mn-ea"/>
            </a:endParaRPr>
          </a:p>
        </p:txBody>
      </p:sp>
      <p:sp>
        <p:nvSpPr>
          <p:cNvPr id="59" name="矩形 58"/>
          <p:cNvSpPr/>
          <p:nvPr/>
        </p:nvSpPr>
        <p:spPr>
          <a:xfrm>
            <a:off x="1272645" y="4913963"/>
            <a:ext cx="4504041" cy="1077218"/>
          </a:xfrm>
          <a:prstGeom prst="rect">
            <a:avLst/>
          </a:prstGeom>
        </p:spPr>
        <p:txBody>
          <a:bodyPr wrap="square">
            <a:spAutoFit/>
          </a:bodyPr>
          <a:lstStyle/>
          <a:p>
            <a:r>
              <a:rPr lang="zh-CN" altLang="zh-CN" sz="1600" dirty="0">
                <a:latin typeface="+mn-ea"/>
                <a:cs typeface="Times New Roman" panose="02020603050405020304" pitchFamily="18" charset="0"/>
              </a:rPr>
              <a:t>如果假定了数据变量的</a:t>
            </a:r>
            <a:r>
              <a:rPr lang="zh-CN" altLang="zh-CN" sz="1600" dirty="0">
                <a:solidFill>
                  <a:schemeClr val="accent2"/>
                </a:solidFill>
                <a:latin typeface="+mn-ea"/>
                <a:cs typeface="Times New Roman" panose="02020603050405020304" pitchFamily="18" charset="0"/>
              </a:rPr>
              <a:t>正态性</a:t>
            </a:r>
            <a:r>
              <a:rPr lang="zh-CN" altLang="zh-CN" sz="1600" dirty="0">
                <a:latin typeface="+mn-ea"/>
                <a:cs typeface="Times New Roman" panose="02020603050405020304" pitchFamily="18" charset="0"/>
              </a:rPr>
              <a:t>，则</a:t>
            </a:r>
            <a:r>
              <a:rPr lang="en-US" altLang="zh-CN" sz="1600" dirty="0">
                <a:latin typeface="+mn-ea"/>
              </a:rPr>
              <a:t>ML-</a:t>
            </a:r>
            <a:r>
              <a:rPr lang="en-US" altLang="zh-CN" sz="1600" dirty="0" err="1">
                <a:latin typeface="+mn-ea"/>
              </a:rPr>
              <a:t>LISREL</a:t>
            </a:r>
            <a:r>
              <a:rPr lang="zh-CN" altLang="zh-CN" sz="1600" dirty="0">
                <a:latin typeface="+mn-ea"/>
                <a:cs typeface="Times New Roman" panose="02020603050405020304" pitchFamily="18" charset="0"/>
              </a:rPr>
              <a:t>方法可以输出多达四十多种不同的统计量，检验的</a:t>
            </a:r>
            <a:r>
              <a:rPr lang="en-US" altLang="zh-CN" sz="1600" dirty="0">
                <a:latin typeface="+mn-ea"/>
              </a:rPr>
              <a:t>p</a:t>
            </a:r>
            <a:r>
              <a:rPr lang="zh-CN" altLang="zh-CN" sz="1600" dirty="0">
                <a:latin typeface="+mn-ea"/>
                <a:cs typeface="Times New Roman" panose="02020603050405020304" pitchFamily="18" charset="0"/>
              </a:rPr>
              <a:t>值等，而</a:t>
            </a:r>
            <a:r>
              <a:rPr lang="en-US" altLang="zh-CN" sz="1600" dirty="0">
                <a:latin typeface="+mn-ea"/>
              </a:rPr>
              <a:t>PIS</a:t>
            </a:r>
            <a:r>
              <a:rPr lang="zh-CN" altLang="zh-CN" sz="1600" dirty="0">
                <a:latin typeface="+mn-ea"/>
                <a:cs typeface="Times New Roman" panose="02020603050405020304" pitchFamily="18" charset="0"/>
              </a:rPr>
              <a:t>方法无法做这些检验，</a:t>
            </a:r>
            <a:r>
              <a:rPr lang="en-US" altLang="zh-CN" sz="1600" dirty="0" err="1">
                <a:latin typeface="+mn-ea"/>
              </a:rPr>
              <a:t>PLS</a:t>
            </a:r>
            <a:r>
              <a:rPr lang="zh-CN" altLang="zh-CN" sz="1600" dirty="0">
                <a:latin typeface="+mn-ea"/>
                <a:cs typeface="Times New Roman" panose="02020603050405020304" pitchFamily="18" charset="0"/>
              </a:rPr>
              <a:t>有一些其他指标。</a:t>
            </a:r>
            <a:endParaRPr lang="zh-CN" altLang="en-US" sz="1600" dirty="0">
              <a:latin typeface="+mn-ea"/>
            </a:endParaRPr>
          </a:p>
        </p:txBody>
      </p:sp>
      <p:sp>
        <p:nvSpPr>
          <p:cNvPr id="60" name="矩形 59"/>
          <p:cNvSpPr/>
          <p:nvPr/>
        </p:nvSpPr>
        <p:spPr>
          <a:xfrm>
            <a:off x="7112948" y="1645279"/>
            <a:ext cx="4512995" cy="830997"/>
          </a:xfrm>
          <a:prstGeom prst="rect">
            <a:avLst/>
          </a:prstGeom>
        </p:spPr>
        <p:txBody>
          <a:bodyPr wrap="square">
            <a:spAutoFit/>
          </a:bodyPr>
          <a:lstStyle/>
          <a:p>
            <a:r>
              <a:rPr lang="en-US" altLang="zh-CN" sz="1600" dirty="0" err="1">
                <a:latin typeface="+mn-ea"/>
              </a:rPr>
              <a:t>PLS</a:t>
            </a:r>
            <a:r>
              <a:rPr lang="zh-CN" altLang="zh-CN" sz="1600" dirty="0">
                <a:latin typeface="+mn-ea"/>
                <a:cs typeface="Times New Roman" panose="02020603050405020304" pitchFamily="18" charset="0"/>
              </a:rPr>
              <a:t>适用于关注</a:t>
            </a:r>
            <a:r>
              <a:rPr lang="zh-CN" altLang="zh-CN" sz="1600" dirty="0">
                <a:solidFill>
                  <a:schemeClr val="accent2"/>
                </a:solidFill>
                <a:latin typeface="+mn-ea"/>
                <a:cs typeface="Times New Roman" panose="02020603050405020304" pitchFamily="18" charset="0"/>
              </a:rPr>
              <a:t>隐变量得分</a:t>
            </a:r>
            <a:r>
              <a:rPr lang="zh-CN" altLang="zh-CN" sz="1600" dirty="0">
                <a:latin typeface="+mn-ea"/>
                <a:cs typeface="Times New Roman" panose="02020603050405020304" pitchFamily="18" charset="0"/>
              </a:rPr>
              <a:t>的情况，比如满意度指数。则</a:t>
            </a:r>
            <a:r>
              <a:rPr lang="en-US" altLang="zh-CN" sz="1600" dirty="0">
                <a:latin typeface="+mn-ea"/>
              </a:rPr>
              <a:t>ML-</a:t>
            </a:r>
            <a:r>
              <a:rPr lang="en-US" altLang="zh-CN" sz="1600" dirty="0" err="1">
                <a:latin typeface="+mn-ea"/>
              </a:rPr>
              <a:t>LISREL</a:t>
            </a:r>
            <a:r>
              <a:rPr lang="zh-CN" altLang="zh-CN" sz="1600" dirty="0">
                <a:latin typeface="+mn-ea"/>
                <a:cs typeface="Times New Roman" panose="02020603050405020304" pitchFamily="18" charset="0"/>
              </a:rPr>
              <a:t>方法无法直接得到隐变量得分，因此各国在计算满意度指数时都用</a:t>
            </a:r>
            <a:r>
              <a:rPr lang="en-US" altLang="zh-CN" sz="1600" dirty="0" err="1" smtClean="0">
                <a:latin typeface="+mn-ea"/>
              </a:rPr>
              <a:t>PLS</a:t>
            </a:r>
            <a:r>
              <a:rPr lang="zh-CN" altLang="zh-CN" sz="1600" dirty="0">
                <a:latin typeface="+mn-ea"/>
                <a:cs typeface="Times New Roman" panose="02020603050405020304" pitchFamily="18" charset="0"/>
              </a:rPr>
              <a:t>方法。</a:t>
            </a:r>
            <a:endParaRPr lang="zh-CN" altLang="en-US" sz="1600" dirty="0">
              <a:latin typeface="+mn-ea"/>
            </a:endParaRPr>
          </a:p>
        </p:txBody>
      </p:sp>
      <p:sp>
        <p:nvSpPr>
          <p:cNvPr id="61" name="矩形 60"/>
          <p:cNvSpPr/>
          <p:nvPr/>
        </p:nvSpPr>
        <p:spPr>
          <a:xfrm>
            <a:off x="7112948" y="2693886"/>
            <a:ext cx="2383986" cy="338554"/>
          </a:xfrm>
          <a:prstGeom prst="rect">
            <a:avLst/>
          </a:prstGeom>
        </p:spPr>
        <p:txBody>
          <a:bodyPr wrap="none">
            <a:spAutoFit/>
          </a:bodyPr>
          <a:lstStyle/>
          <a:p>
            <a:r>
              <a:rPr lang="en-US" altLang="zh-CN" sz="1600" dirty="0" err="1">
                <a:latin typeface="+mn-ea"/>
              </a:rPr>
              <a:t>PLS</a:t>
            </a:r>
            <a:r>
              <a:rPr lang="zh-CN" altLang="zh-CN" sz="1600" dirty="0">
                <a:latin typeface="+mn-ea"/>
                <a:cs typeface="Times New Roman" panose="02020603050405020304" pitchFamily="18" charset="0"/>
              </a:rPr>
              <a:t>适用于</a:t>
            </a:r>
            <a:r>
              <a:rPr lang="zh-CN" altLang="zh-CN" sz="1600" dirty="0">
                <a:solidFill>
                  <a:schemeClr val="accent2"/>
                </a:solidFill>
                <a:latin typeface="+mn-ea"/>
                <a:cs typeface="Times New Roman" panose="02020603050405020304" pitchFamily="18" charset="0"/>
              </a:rPr>
              <a:t>小样本</a:t>
            </a:r>
            <a:r>
              <a:rPr lang="zh-CN" altLang="zh-CN" sz="1600" dirty="0">
                <a:latin typeface="+mn-ea"/>
                <a:cs typeface="Times New Roman" panose="02020603050405020304" pitchFamily="18" charset="0"/>
              </a:rPr>
              <a:t>情形。</a:t>
            </a:r>
            <a:endParaRPr lang="zh-CN" altLang="en-US" sz="1600" dirty="0">
              <a:latin typeface="+mn-ea"/>
            </a:endParaRPr>
          </a:p>
        </p:txBody>
      </p:sp>
      <p:sp>
        <p:nvSpPr>
          <p:cNvPr id="62" name="矩形 61"/>
          <p:cNvSpPr/>
          <p:nvPr/>
        </p:nvSpPr>
        <p:spPr>
          <a:xfrm>
            <a:off x="7112948" y="3797881"/>
            <a:ext cx="4512995" cy="584775"/>
          </a:xfrm>
          <a:prstGeom prst="rect">
            <a:avLst/>
          </a:prstGeom>
        </p:spPr>
        <p:txBody>
          <a:bodyPr wrap="square">
            <a:spAutoFit/>
          </a:bodyPr>
          <a:lstStyle/>
          <a:p>
            <a:r>
              <a:rPr lang="en-US" altLang="zh-CN" sz="1600" dirty="0" err="1">
                <a:latin typeface="+mn-ea"/>
              </a:rPr>
              <a:t>PLS</a:t>
            </a:r>
            <a:r>
              <a:rPr lang="zh-CN" altLang="zh-CN" sz="1600" dirty="0">
                <a:latin typeface="+mn-ea"/>
                <a:cs typeface="Times New Roman" panose="02020603050405020304" pitchFamily="18" charset="0"/>
              </a:rPr>
              <a:t>由于</a:t>
            </a:r>
            <a:r>
              <a:rPr lang="zh-CN" altLang="zh-CN" sz="1600" dirty="0">
                <a:solidFill>
                  <a:schemeClr val="accent2"/>
                </a:solidFill>
                <a:latin typeface="+mn-ea"/>
                <a:cs typeface="Times New Roman" panose="02020603050405020304" pitchFamily="18" charset="0"/>
              </a:rPr>
              <a:t>收敛速度快</a:t>
            </a:r>
            <a:r>
              <a:rPr lang="zh-CN" altLang="zh-CN" sz="1600" dirty="0">
                <a:latin typeface="+mn-ea"/>
                <a:cs typeface="Times New Roman" panose="02020603050405020304" pitchFamily="18" charset="0"/>
              </a:rPr>
              <a:t>，因此适用于较大、较复杂的结构方程模型，</a:t>
            </a:r>
            <a:r>
              <a:rPr lang="zh-CN" altLang="zh-CN" sz="1600" dirty="0">
                <a:solidFill>
                  <a:schemeClr val="accent2"/>
                </a:solidFill>
                <a:latin typeface="+mn-ea"/>
                <a:cs typeface="Times New Roman" panose="02020603050405020304" pitchFamily="18" charset="0"/>
              </a:rPr>
              <a:t>计算效率</a:t>
            </a:r>
            <a:r>
              <a:rPr lang="zh-CN" altLang="zh-CN" sz="1600" dirty="0">
                <a:latin typeface="+mn-ea"/>
                <a:cs typeface="Times New Roman" panose="02020603050405020304" pitchFamily="18" charset="0"/>
              </a:rPr>
              <a:t>比</a:t>
            </a:r>
            <a:r>
              <a:rPr lang="en-US" altLang="zh-CN" sz="1600" dirty="0">
                <a:latin typeface="+mn-ea"/>
              </a:rPr>
              <a:t>ML-</a:t>
            </a:r>
            <a:r>
              <a:rPr lang="en-US" altLang="zh-CN" sz="1600" dirty="0" err="1">
                <a:latin typeface="+mn-ea"/>
              </a:rPr>
              <a:t>LISREL</a:t>
            </a:r>
            <a:r>
              <a:rPr lang="zh-CN" altLang="zh-CN" sz="1600" dirty="0">
                <a:latin typeface="+mn-ea"/>
                <a:cs typeface="Times New Roman" panose="02020603050405020304" pitchFamily="18" charset="0"/>
              </a:rPr>
              <a:t>更高。</a:t>
            </a:r>
            <a:endParaRPr lang="zh-CN" altLang="en-US" sz="1600" dirty="0">
              <a:latin typeface="+mn-ea"/>
            </a:endParaRPr>
          </a:p>
        </p:txBody>
      </p:sp>
      <p:sp>
        <p:nvSpPr>
          <p:cNvPr id="63" name="矩形 62"/>
          <p:cNvSpPr/>
          <p:nvPr/>
        </p:nvSpPr>
        <p:spPr>
          <a:xfrm>
            <a:off x="7112948" y="4853660"/>
            <a:ext cx="4338823" cy="830997"/>
          </a:xfrm>
          <a:prstGeom prst="rect">
            <a:avLst/>
          </a:prstGeom>
        </p:spPr>
        <p:txBody>
          <a:bodyPr wrap="square">
            <a:spAutoFit/>
          </a:bodyPr>
          <a:lstStyle/>
          <a:p>
            <a:r>
              <a:rPr lang="en-US" altLang="zh-CN" sz="1600" dirty="0">
                <a:latin typeface="+mn-ea"/>
              </a:rPr>
              <a:t>ML-</a:t>
            </a:r>
            <a:r>
              <a:rPr lang="en-US" altLang="zh-CN" sz="1600" dirty="0" err="1">
                <a:latin typeface="+mn-ea"/>
              </a:rPr>
              <a:t>LISREL</a:t>
            </a:r>
            <a:r>
              <a:rPr lang="zh-CN" altLang="zh-CN" sz="1600" dirty="0">
                <a:latin typeface="+mn-ea"/>
                <a:cs typeface="Times New Roman" panose="02020603050405020304" pitchFamily="18" charset="0"/>
              </a:rPr>
              <a:t>方法是理论导向的，强调</a:t>
            </a:r>
            <a:r>
              <a:rPr lang="zh-CN" altLang="zh-CN" sz="1600" dirty="0">
                <a:solidFill>
                  <a:schemeClr val="accent2"/>
                </a:solidFill>
                <a:latin typeface="+mn-ea"/>
                <a:cs typeface="Times New Roman" panose="02020603050405020304" pitchFamily="18" charset="0"/>
              </a:rPr>
              <a:t>从探索到确认性分析的转换</a:t>
            </a:r>
            <a:r>
              <a:rPr lang="zh-CN" altLang="zh-CN" sz="1600" dirty="0">
                <a:latin typeface="+mn-ea"/>
                <a:cs typeface="Times New Roman" panose="02020603050405020304" pitchFamily="18" charset="0"/>
              </a:rPr>
              <a:t>，</a:t>
            </a:r>
            <a:r>
              <a:rPr lang="en-US" altLang="zh-CN" sz="1600" dirty="0" err="1">
                <a:latin typeface="+mn-ea"/>
              </a:rPr>
              <a:t>PLS</a:t>
            </a:r>
            <a:r>
              <a:rPr lang="zh-CN" altLang="zh-CN" sz="1600" dirty="0">
                <a:latin typeface="+mn-ea"/>
                <a:cs typeface="Times New Roman" panose="02020603050405020304" pitchFamily="18" charset="0"/>
              </a:rPr>
              <a:t>主要是在高度复杂但又没有什么理论信息时做因果预测分析。</a:t>
            </a:r>
            <a:endParaRPr lang="zh-CN" altLang="en-US" sz="1600" dirty="0">
              <a:latin typeface="+mn-ea"/>
            </a:endParaRPr>
          </a:p>
        </p:txBody>
      </p:sp>
      <p:sp>
        <p:nvSpPr>
          <p:cNvPr id="26" name="标题 1"/>
          <p:cNvSpPr txBox="1">
            <a:spLocks/>
          </p:cNvSpPr>
          <p:nvPr/>
        </p:nvSpPr>
        <p:spPr>
          <a:xfrm>
            <a:off x="137143" y="0"/>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结构方程模型</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31748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a:off x="7119703" y="3030319"/>
            <a:ext cx="5188411" cy="39510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7119703" y="-319314"/>
            <a:ext cx="5188411" cy="334963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116114" y="-217714"/>
            <a:ext cx="7235817" cy="42236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18" name="标题 1"/>
          <p:cNvSpPr txBox="1">
            <a:spLocks/>
          </p:cNvSpPr>
          <p:nvPr/>
        </p:nvSpPr>
        <p:spPr>
          <a:xfrm>
            <a:off x="4703925" y="381977"/>
            <a:ext cx="2784149" cy="6344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t>通径分析</a:t>
            </a:r>
            <a:endParaRPr lang="zh-CN" altLang="en-US" sz="2400" dirty="0">
              <a:latin typeface="微软雅黑" panose="020B0503020204020204" pitchFamily="34" charset="-122"/>
              <a:ea typeface="微软雅黑" panose="020B0503020204020204" pitchFamily="34" charset="-122"/>
            </a:endParaRPr>
          </a:p>
        </p:txBody>
      </p:sp>
      <p:sp>
        <p:nvSpPr>
          <p:cNvPr id="3" name="矩形 2"/>
          <p:cNvSpPr/>
          <p:nvPr/>
        </p:nvSpPr>
        <p:spPr>
          <a:xfrm>
            <a:off x="617989" y="1377719"/>
            <a:ext cx="1088760" cy="400110"/>
          </a:xfrm>
          <a:prstGeom prst="rect">
            <a:avLst/>
          </a:prstGeom>
        </p:spPr>
        <p:txBody>
          <a:bodyPr wrap="none">
            <a:spAutoFit/>
          </a:bodyPr>
          <a:lstStyle/>
          <a:p>
            <a:r>
              <a:rPr lang="en-US" altLang="zh-CN" sz="2000" b="1" dirty="0" smtClean="0">
                <a:solidFill>
                  <a:schemeClr val="bg1"/>
                </a:solidFill>
                <a:latin typeface="+mn-ea"/>
                <a:cs typeface="Times New Roman" panose="02020603050405020304" pitchFamily="18" charset="0"/>
              </a:rPr>
              <a:t>01.</a:t>
            </a:r>
            <a:r>
              <a:rPr lang="zh-CN" altLang="zh-CN" sz="2000" b="1" dirty="0" smtClean="0">
                <a:solidFill>
                  <a:schemeClr val="bg1"/>
                </a:solidFill>
                <a:latin typeface="+mn-ea"/>
                <a:cs typeface="Times New Roman" panose="02020603050405020304" pitchFamily="18" charset="0"/>
              </a:rPr>
              <a:t>目的</a:t>
            </a:r>
            <a:endParaRPr lang="zh-CN" altLang="en-US" sz="2000" b="1" dirty="0">
              <a:solidFill>
                <a:schemeClr val="bg1"/>
              </a:solidFill>
              <a:latin typeface="+mn-ea"/>
            </a:endParaRPr>
          </a:p>
        </p:txBody>
      </p:sp>
      <p:sp>
        <p:nvSpPr>
          <p:cNvPr id="12" name="矩形 11"/>
          <p:cNvSpPr/>
          <p:nvPr/>
        </p:nvSpPr>
        <p:spPr>
          <a:xfrm>
            <a:off x="1549314" y="2598558"/>
            <a:ext cx="5133216" cy="1200329"/>
          </a:xfrm>
          <a:prstGeom prst="rect">
            <a:avLst/>
          </a:prstGeom>
        </p:spPr>
        <p:txBody>
          <a:bodyPr wrap="square">
            <a:spAutoFit/>
          </a:bodyPr>
          <a:lstStyle/>
          <a:p>
            <a:r>
              <a:rPr lang="zh-CN" altLang="zh-CN" dirty="0" smtClean="0">
                <a:solidFill>
                  <a:schemeClr val="bg1"/>
                </a:solidFill>
                <a:latin typeface="+mn-ea"/>
                <a:cs typeface="Times New Roman" panose="02020603050405020304" pitchFamily="18" charset="0"/>
              </a:rPr>
              <a:t>两变量</a:t>
            </a:r>
            <a:r>
              <a:rPr lang="en-US" altLang="zh-CN" dirty="0" err="1" smtClean="0">
                <a:solidFill>
                  <a:schemeClr val="bg1"/>
                </a:solidFill>
                <a:latin typeface="+mn-ea"/>
                <a:cs typeface="Times New Roman" panose="02020603050405020304" pitchFamily="18" charset="0"/>
              </a:rPr>
              <a:t>x</a:t>
            </a:r>
            <a:r>
              <a:rPr lang="en-US" altLang="zh-CN" baseline="-25000" dirty="0" err="1" smtClean="0">
                <a:solidFill>
                  <a:schemeClr val="bg1"/>
                </a:solidFill>
                <a:latin typeface="+mn-ea"/>
                <a:cs typeface="Times New Roman" panose="02020603050405020304" pitchFamily="18" charset="0"/>
              </a:rPr>
              <a:t>j</a:t>
            </a:r>
            <a:r>
              <a:rPr lang="zh-CN" altLang="en-US" dirty="0" smtClean="0">
                <a:solidFill>
                  <a:schemeClr val="bg1"/>
                </a:solidFill>
                <a:latin typeface="+mn-ea"/>
                <a:cs typeface="Times New Roman" panose="02020603050405020304" pitchFamily="18" charset="0"/>
              </a:rPr>
              <a:t>与</a:t>
            </a:r>
            <a:r>
              <a:rPr lang="en-US" altLang="zh-CN" dirty="0" smtClean="0">
                <a:solidFill>
                  <a:schemeClr val="bg1"/>
                </a:solidFill>
                <a:latin typeface="+mn-ea"/>
                <a:cs typeface="Times New Roman" panose="02020603050405020304" pitchFamily="18" charset="0"/>
              </a:rPr>
              <a:t>x</a:t>
            </a:r>
            <a:r>
              <a:rPr lang="en-US" altLang="zh-CN" baseline="-25000" dirty="0" smtClean="0">
                <a:solidFill>
                  <a:schemeClr val="bg1"/>
                </a:solidFill>
                <a:latin typeface="+mn-ea"/>
                <a:cs typeface="Times New Roman" panose="02020603050405020304" pitchFamily="18" charset="0"/>
              </a:rPr>
              <a:t>i</a:t>
            </a:r>
            <a:r>
              <a:rPr lang="zh-CN" altLang="zh-CN" dirty="0" smtClean="0">
                <a:solidFill>
                  <a:schemeClr val="bg1"/>
                </a:solidFill>
                <a:latin typeface="+mn-ea"/>
              </a:rPr>
              <a:t>间</a:t>
            </a:r>
            <a:r>
              <a:rPr lang="zh-CN" altLang="zh-CN" dirty="0">
                <a:solidFill>
                  <a:schemeClr val="bg1"/>
                </a:solidFill>
                <a:latin typeface="+mn-ea"/>
              </a:rPr>
              <a:t>是否存在相关</a:t>
            </a:r>
            <a:r>
              <a:rPr lang="zh-CN" altLang="zh-CN" dirty="0" smtClean="0">
                <a:solidFill>
                  <a:schemeClr val="bg1"/>
                </a:solidFill>
                <a:latin typeface="+mn-ea"/>
              </a:rPr>
              <a:t>关系</a:t>
            </a:r>
            <a:r>
              <a:rPr lang="en-US" altLang="zh-CN" dirty="0" smtClean="0">
                <a:solidFill>
                  <a:schemeClr val="bg1"/>
                </a:solidFill>
                <a:latin typeface="+mn-ea"/>
              </a:rPr>
              <a:t>?</a:t>
            </a:r>
          </a:p>
          <a:p>
            <a:r>
              <a:rPr lang="zh-CN" altLang="zh-CN" dirty="0" smtClean="0">
                <a:solidFill>
                  <a:schemeClr val="bg1"/>
                </a:solidFill>
                <a:latin typeface="+mn-ea"/>
              </a:rPr>
              <a:t>两者</a:t>
            </a:r>
            <a:r>
              <a:rPr lang="zh-CN" altLang="zh-CN" dirty="0">
                <a:solidFill>
                  <a:schemeClr val="bg1"/>
                </a:solidFill>
                <a:latin typeface="+mn-ea"/>
              </a:rPr>
              <a:t>间是否有因果</a:t>
            </a:r>
            <a:r>
              <a:rPr lang="zh-CN" altLang="zh-CN" dirty="0" smtClean="0">
                <a:solidFill>
                  <a:schemeClr val="bg1"/>
                </a:solidFill>
                <a:latin typeface="+mn-ea"/>
              </a:rPr>
              <a:t>关系</a:t>
            </a:r>
            <a:r>
              <a:rPr lang="en-US" altLang="zh-CN" dirty="0" smtClean="0">
                <a:solidFill>
                  <a:schemeClr val="bg1"/>
                </a:solidFill>
                <a:latin typeface="+mn-ea"/>
              </a:rPr>
              <a:t>?</a:t>
            </a:r>
          </a:p>
          <a:p>
            <a:r>
              <a:rPr lang="zh-CN" altLang="en-US" dirty="0" smtClean="0">
                <a:solidFill>
                  <a:schemeClr val="bg1"/>
                </a:solidFill>
                <a:latin typeface="+mn-ea"/>
              </a:rPr>
              <a:t>若</a:t>
            </a:r>
            <a:r>
              <a:rPr lang="en-US" altLang="zh-CN" dirty="0" err="1" smtClean="0">
                <a:solidFill>
                  <a:schemeClr val="bg1"/>
                </a:solidFill>
                <a:latin typeface="+mn-ea"/>
              </a:rPr>
              <a:t>x</a:t>
            </a:r>
            <a:r>
              <a:rPr lang="en-US" altLang="zh-CN" baseline="-25000" dirty="0" err="1" smtClean="0">
                <a:solidFill>
                  <a:schemeClr val="bg1"/>
                </a:solidFill>
                <a:latin typeface="+mn-ea"/>
              </a:rPr>
              <a:t>j</a:t>
            </a:r>
            <a:r>
              <a:rPr lang="zh-CN" altLang="en-US" dirty="0" smtClean="0">
                <a:solidFill>
                  <a:schemeClr val="bg1"/>
                </a:solidFill>
                <a:latin typeface="+mn-ea"/>
              </a:rPr>
              <a:t>影响</a:t>
            </a:r>
            <a:r>
              <a:rPr lang="en-US" altLang="zh-CN" dirty="0" smtClean="0">
                <a:solidFill>
                  <a:schemeClr val="bg1"/>
                </a:solidFill>
                <a:latin typeface="+mn-ea"/>
              </a:rPr>
              <a:t>x</a:t>
            </a:r>
            <a:r>
              <a:rPr lang="en-US" altLang="zh-CN" baseline="-25000" dirty="0" smtClean="0">
                <a:solidFill>
                  <a:schemeClr val="bg1"/>
                </a:solidFill>
                <a:latin typeface="+mn-ea"/>
              </a:rPr>
              <a:t>i</a:t>
            </a:r>
            <a:r>
              <a:rPr lang="zh-CN" altLang="en-US" dirty="0" smtClean="0">
                <a:solidFill>
                  <a:schemeClr val="bg1"/>
                </a:solidFill>
                <a:latin typeface="+mn-ea"/>
              </a:rPr>
              <a:t>，是直接影响的</a:t>
            </a:r>
            <a:r>
              <a:rPr lang="zh-CN" altLang="en-US" dirty="0">
                <a:solidFill>
                  <a:schemeClr val="bg1"/>
                </a:solidFill>
                <a:latin typeface="+mn-ea"/>
              </a:rPr>
              <a:t>、</a:t>
            </a:r>
            <a:r>
              <a:rPr lang="zh-CN" altLang="zh-CN" dirty="0" smtClean="0">
                <a:solidFill>
                  <a:schemeClr val="bg1"/>
                </a:solidFill>
              </a:rPr>
              <a:t>间接</a:t>
            </a:r>
            <a:r>
              <a:rPr lang="zh-CN" altLang="zh-CN" dirty="0">
                <a:solidFill>
                  <a:schemeClr val="bg1"/>
                </a:solidFill>
              </a:rPr>
              <a:t>影响</a:t>
            </a:r>
            <a:r>
              <a:rPr lang="zh-CN" altLang="zh-CN" dirty="0" smtClean="0">
                <a:solidFill>
                  <a:schemeClr val="bg1"/>
                </a:solidFill>
              </a:rPr>
              <a:t>或</a:t>
            </a:r>
            <a:r>
              <a:rPr lang="zh-CN" altLang="en-US" dirty="0" smtClean="0">
                <a:solidFill>
                  <a:schemeClr val="bg1"/>
                </a:solidFill>
              </a:rPr>
              <a:t>两者</a:t>
            </a:r>
            <a:r>
              <a:rPr lang="zh-CN" altLang="zh-CN" dirty="0" smtClean="0">
                <a:solidFill>
                  <a:schemeClr val="bg1"/>
                </a:solidFill>
              </a:rPr>
              <a:t>都有</a:t>
            </a:r>
            <a:r>
              <a:rPr lang="zh-CN" altLang="en-US" dirty="0" smtClean="0">
                <a:solidFill>
                  <a:schemeClr val="bg1"/>
                </a:solidFill>
              </a:rPr>
              <a:t>？</a:t>
            </a:r>
            <a:endParaRPr lang="en-US" altLang="zh-CN" dirty="0" smtClean="0">
              <a:solidFill>
                <a:schemeClr val="bg1"/>
              </a:solidFill>
            </a:endParaRPr>
          </a:p>
          <a:p>
            <a:r>
              <a:rPr lang="zh-CN" altLang="zh-CN" dirty="0">
                <a:solidFill>
                  <a:schemeClr val="bg1"/>
                </a:solidFill>
              </a:rPr>
              <a:t>直接影响与间接影响两者大小</a:t>
            </a:r>
            <a:r>
              <a:rPr lang="zh-CN" altLang="zh-CN" dirty="0" smtClean="0">
                <a:solidFill>
                  <a:schemeClr val="bg1"/>
                </a:solidFill>
              </a:rPr>
              <a:t>如何</a:t>
            </a:r>
            <a:r>
              <a:rPr lang="zh-CN" altLang="en-US" dirty="0" smtClean="0">
                <a:solidFill>
                  <a:schemeClr val="bg1"/>
                </a:solidFill>
              </a:rPr>
              <a:t>？</a:t>
            </a:r>
            <a:endParaRPr lang="zh-CN" altLang="en-US" dirty="0">
              <a:solidFill>
                <a:schemeClr val="bg1"/>
              </a:solidFill>
              <a:latin typeface="+mn-ea"/>
            </a:endParaRPr>
          </a:p>
        </p:txBody>
      </p:sp>
      <p:sp>
        <p:nvSpPr>
          <p:cNvPr id="43" name="矩形 42"/>
          <p:cNvSpPr/>
          <p:nvPr/>
        </p:nvSpPr>
        <p:spPr>
          <a:xfrm>
            <a:off x="580078" y="4191205"/>
            <a:ext cx="2884123" cy="400110"/>
          </a:xfrm>
          <a:prstGeom prst="rect">
            <a:avLst/>
          </a:prstGeom>
        </p:spPr>
        <p:txBody>
          <a:bodyPr wrap="none">
            <a:spAutoFit/>
          </a:bodyPr>
          <a:lstStyle/>
          <a:p>
            <a:r>
              <a:rPr lang="en-US" altLang="zh-CN" sz="2000" b="1" dirty="0" smtClean="0">
                <a:latin typeface="+mn-ea"/>
                <a:cs typeface="Times New Roman" panose="02020603050405020304" pitchFamily="18" charset="0"/>
              </a:rPr>
              <a:t>02.</a:t>
            </a:r>
            <a:r>
              <a:rPr lang="zh-CN" altLang="en-US" sz="2000" b="1" dirty="0" smtClean="0">
                <a:latin typeface="+mn-ea"/>
                <a:cs typeface="Times New Roman" panose="02020603050405020304" pitchFamily="18" charset="0"/>
              </a:rPr>
              <a:t>通径分析的基本模型</a:t>
            </a:r>
            <a:endParaRPr lang="zh-CN" altLang="en-US" sz="2000" b="1" dirty="0">
              <a:latin typeface="+mn-ea"/>
            </a:endParaRPr>
          </a:p>
        </p:txBody>
      </p:sp>
      <p:pic>
        <p:nvPicPr>
          <p:cNvPr id="44" name="图片 4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31353" y="4596887"/>
            <a:ext cx="3255051" cy="1552301"/>
          </a:xfrm>
          <a:prstGeom prst="rect">
            <a:avLst/>
          </a:prstGeom>
          <a:noFill/>
          <a:ln>
            <a:noFill/>
          </a:ln>
        </p:spPr>
      </p:pic>
      <p:sp>
        <p:nvSpPr>
          <p:cNvPr id="35" name="左大括号 34"/>
          <p:cNvSpPr/>
          <p:nvPr/>
        </p:nvSpPr>
        <p:spPr>
          <a:xfrm>
            <a:off x="632503" y="1902248"/>
            <a:ext cx="145143" cy="1383219"/>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endParaRPr>
          </a:p>
        </p:txBody>
      </p:sp>
      <p:sp>
        <p:nvSpPr>
          <p:cNvPr id="36" name="矩形 35"/>
          <p:cNvSpPr/>
          <p:nvPr/>
        </p:nvSpPr>
        <p:spPr>
          <a:xfrm>
            <a:off x="789514" y="1782916"/>
            <a:ext cx="4570482"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检验一个假想的因果模型的准确和可靠程度</a:t>
            </a:r>
            <a:endParaRPr lang="zh-CN" altLang="en-US" dirty="0">
              <a:solidFill>
                <a:schemeClr val="bg1"/>
              </a:solidFill>
            </a:endParaRPr>
          </a:p>
        </p:txBody>
      </p:sp>
      <p:sp>
        <p:nvSpPr>
          <p:cNvPr id="37" name="矩形 36"/>
          <p:cNvSpPr/>
          <p:nvPr/>
        </p:nvSpPr>
        <p:spPr>
          <a:xfrm>
            <a:off x="789514" y="2152248"/>
            <a:ext cx="2954655"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测量变量间因果关系的强弱</a:t>
            </a:r>
            <a:endParaRPr lang="zh-CN" altLang="en-US" dirty="0">
              <a:solidFill>
                <a:schemeClr val="bg1"/>
              </a:solidFill>
            </a:endParaRPr>
          </a:p>
        </p:txBody>
      </p:sp>
      <p:sp>
        <p:nvSpPr>
          <p:cNvPr id="39" name="矩形 38"/>
          <p:cNvSpPr/>
          <p:nvPr/>
        </p:nvSpPr>
        <p:spPr>
          <a:xfrm>
            <a:off x="789514" y="3021364"/>
            <a:ext cx="646331" cy="369332"/>
          </a:xfrm>
          <a:prstGeom prst="rect">
            <a:avLst/>
          </a:prstGeom>
        </p:spPr>
        <p:txBody>
          <a:bodyPr wrap="none">
            <a:spAutoFit/>
          </a:bodyPr>
          <a:lstStyle/>
          <a:p>
            <a:r>
              <a:rPr lang="zh-CN" altLang="zh-CN" dirty="0" smtClean="0">
                <a:solidFill>
                  <a:schemeClr val="bg1"/>
                </a:solidFill>
                <a:latin typeface="+mn-ea"/>
                <a:cs typeface="Times New Roman" panose="02020603050405020304" pitchFamily="18" charset="0"/>
              </a:rPr>
              <a:t>回答</a:t>
            </a:r>
            <a:endParaRPr lang="zh-CN" altLang="en-US" dirty="0">
              <a:solidFill>
                <a:schemeClr val="bg1"/>
              </a:solidFill>
            </a:endParaRPr>
          </a:p>
        </p:txBody>
      </p:sp>
      <p:sp>
        <p:nvSpPr>
          <p:cNvPr id="41" name="左大括号 40"/>
          <p:cNvSpPr/>
          <p:nvPr/>
        </p:nvSpPr>
        <p:spPr>
          <a:xfrm>
            <a:off x="1435845" y="2696846"/>
            <a:ext cx="101600" cy="985620"/>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endParaRPr>
          </a:p>
        </p:txBody>
      </p:sp>
      <p:sp>
        <p:nvSpPr>
          <p:cNvPr id="42" name="矩形 41"/>
          <p:cNvSpPr/>
          <p:nvPr/>
        </p:nvSpPr>
        <p:spPr>
          <a:xfrm>
            <a:off x="7488074" y="1386674"/>
            <a:ext cx="1827120" cy="400110"/>
          </a:xfrm>
          <a:prstGeom prst="rect">
            <a:avLst/>
          </a:prstGeom>
        </p:spPr>
        <p:txBody>
          <a:bodyPr wrap="square">
            <a:spAutoFit/>
          </a:bodyPr>
          <a:lstStyle/>
          <a:p>
            <a:r>
              <a:rPr lang="en-US" altLang="zh-CN" sz="2000" b="1" dirty="0" smtClean="0">
                <a:latin typeface="+mn-ea"/>
                <a:cs typeface="Times New Roman" panose="02020603050405020304" pitchFamily="18" charset="0"/>
              </a:rPr>
              <a:t>03.</a:t>
            </a:r>
            <a:r>
              <a:rPr lang="zh-CN" altLang="zh-CN" sz="2000" b="1" dirty="0" smtClean="0">
                <a:latin typeface="+mn-ea"/>
                <a:cs typeface="Times New Roman" panose="02020603050405020304" pitchFamily="18" charset="0"/>
              </a:rPr>
              <a:t>剩余</a:t>
            </a:r>
            <a:r>
              <a:rPr lang="zh-CN" altLang="zh-CN" sz="2000" b="1" dirty="0">
                <a:latin typeface="+mn-ea"/>
                <a:cs typeface="Times New Roman" panose="02020603050405020304" pitchFamily="18" charset="0"/>
              </a:rPr>
              <a:t>效应</a:t>
            </a:r>
            <a:endParaRPr lang="zh-CN" altLang="en-US" sz="2000" b="1" dirty="0">
              <a:latin typeface="+mn-ea"/>
            </a:endParaRPr>
          </a:p>
        </p:txBody>
      </p:sp>
      <p:sp>
        <p:nvSpPr>
          <p:cNvPr id="45" name="矩形 44"/>
          <p:cNvSpPr/>
          <p:nvPr/>
        </p:nvSpPr>
        <p:spPr>
          <a:xfrm>
            <a:off x="7488073" y="1809326"/>
            <a:ext cx="4137869" cy="1200329"/>
          </a:xfrm>
          <a:prstGeom prst="rect">
            <a:avLst/>
          </a:prstGeom>
        </p:spPr>
        <p:txBody>
          <a:bodyPr wrap="square">
            <a:spAutoFit/>
          </a:bodyPr>
          <a:lstStyle/>
          <a:p>
            <a:r>
              <a:rPr lang="zh-CN" altLang="zh-CN" dirty="0">
                <a:latin typeface="+mn-ea"/>
                <a:cs typeface="Times New Roman" panose="02020603050405020304" pitchFamily="18" charset="0"/>
              </a:rPr>
              <a:t>实际工作中不可能把所有因变量的所有影响因素都包括在内</a:t>
            </a:r>
            <a:r>
              <a:rPr lang="zh-CN" altLang="zh-CN" dirty="0" smtClean="0">
                <a:latin typeface="+mn-ea"/>
                <a:cs typeface="Times New Roman" panose="02020603050405020304" pitchFamily="18" charset="0"/>
              </a:rPr>
              <a:t>，应</a:t>
            </a:r>
            <a:r>
              <a:rPr lang="zh-CN" altLang="zh-CN" dirty="0">
                <a:latin typeface="+mn-ea"/>
                <a:cs typeface="Times New Roman" panose="02020603050405020304" pitchFamily="18" charset="0"/>
              </a:rPr>
              <a:t>进一步计算未研究的自变量和误差对</a:t>
            </a:r>
            <a:r>
              <a:rPr lang="zh-CN" altLang="zh-CN" dirty="0" smtClean="0">
                <a:latin typeface="+mn-ea"/>
                <a:cs typeface="Times New Roman" panose="02020603050405020304" pitchFamily="18" charset="0"/>
              </a:rPr>
              <a:t>因变量</a:t>
            </a:r>
            <a:r>
              <a:rPr lang="en-US" altLang="zh-CN" dirty="0" smtClean="0">
                <a:latin typeface="+mn-ea"/>
                <a:cs typeface="Times New Roman" panose="02020603050405020304" pitchFamily="18" charset="0"/>
              </a:rPr>
              <a:t>Y</a:t>
            </a:r>
            <a:r>
              <a:rPr lang="zh-CN" altLang="zh-CN" dirty="0" smtClean="0">
                <a:latin typeface="+mn-ea"/>
              </a:rPr>
              <a:t>的</a:t>
            </a:r>
            <a:r>
              <a:rPr lang="zh-CN" altLang="zh-CN" dirty="0">
                <a:solidFill>
                  <a:schemeClr val="accent1"/>
                </a:solidFill>
                <a:latin typeface="+mn-ea"/>
              </a:rPr>
              <a:t>通径效应</a:t>
            </a:r>
            <a:r>
              <a:rPr lang="zh-CN" altLang="zh-CN" dirty="0" smtClean="0">
                <a:solidFill>
                  <a:schemeClr val="accent1"/>
                </a:solidFill>
                <a:latin typeface="+mn-ea"/>
              </a:rPr>
              <a:t>系数</a:t>
            </a:r>
            <a:r>
              <a:rPr lang="en-US" altLang="zh-CN" dirty="0" smtClean="0">
                <a:latin typeface="+mn-ea"/>
              </a:rPr>
              <a:t>P</a:t>
            </a:r>
            <a:r>
              <a:rPr lang="en-US" altLang="zh-CN" baseline="-25000" dirty="0" smtClean="0">
                <a:latin typeface="+mn-ea"/>
              </a:rPr>
              <a:t>ry</a:t>
            </a:r>
            <a:r>
              <a:rPr lang="zh-CN" altLang="en-US" dirty="0" smtClean="0">
                <a:latin typeface="+mn-ea"/>
              </a:rPr>
              <a:t>。</a:t>
            </a:r>
            <a:endParaRPr lang="zh-CN" altLang="en-US" dirty="0">
              <a:latin typeface="+mn-ea"/>
            </a:endParaRPr>
          </a:p>
        </p:txBody>
      </p:sp>
      <p:sp>
        <p:nvSpPr>
          <p:cNvPr id="46" name="矩形 45"/>
          <p:cNvSpPr/>
          <p:nvPr/>
        </p:nvSpPr>
        <p:spPr>
          <a:xfrm>
            <a:off x="7488073" y="3326462"/>
            <a:ext cx="3397084" cy="400110"/>
          </a:xfrm>
          <a:prstGeom prst="rect">
            <a:avLst/>
          </a:prstGeom>
        </p:spPr>
        <p:txBody>
          <a:bodyPr wrap="none">
            <a:spAutoFit/>
          </a:bodyPr>
          <a:lstStyle/>
          <a:p>
            <a:r>
              <a:rPr lang="en-US" altLang="zh-CN" sz="2000" b="1" dirty="0" smtClean="0">
                <a:solidFill>
                  <a:schemeClr val="bg1"/>
                </a:solidFill>
                <a:latin typeface="+mn-ea"/>
                <a:cs typeface="Times New Roman" panose="02020603050405020304" pitchFamily="18" charset="0"/>
              </a:rPr>
              <a:t>04.</a:t>
            </a:r>
            <a:r>
              <a:rPr lang="zh-CN" altLang="zh-CN" sz="2000" b="1" dirty="0" smtClean="0">
                <a:solidFill>
                  <a:schemeClr val="bg1"/>
                </a:solidFill>
                <a:latin typeface="+mn-ea"/>
                <a:cs typeface="Times New Roman" panose="02020603050405020304" pitchFamily="18" charset="0"/>
              </a:rPr>
              <a:t>通径系数</a:t>
            </a:r>
            <a:r>
              <a:rPr lang="zh-CN" altLang="en-US" sz="2000" b="1" dirty="0">
                <a:solidFill>
                  <a:schemeClr val="bg1"/>
                </a:solidFill>
                <a:latin typeface="+mn-ea"/>
                <a:cs typeface="Times New Roman" panose="02020603050405020304" pitchFamily="18" charset="0"/>
              </a:rPr>
              <a:t>可</a:t>
            </a:r>
            <a:r>
              <a:rPr lang="zh-CN" altLang="zh-CN" sz="2000" b="1" dirty="0" smtClean="0">
                <a:solidFill>
                  <a:schemeClr val="bg1"/>
                </a:solidFill>
                <a:latin typeface="+mn-ea"/>
                <a:cs typeface="Times New Roman" panose="02020603050405020304" pitchFamily="18" charset="0"/>
              </a:rPr>
              <a:t>进行</a:t>
            </a:r>
            <a:r>
              <a:rPr lang="zh-CN" altLang="zh-CN" sz="2000" b="1" dirty="0">
                <a:solidFill>
                  <a:schemeClr val="bg1"/>
                </a:solidFill>
                <a:latin typeface="+mn-ea"/>
                <a:cs typeface="Times New Roman" panose="02020603050405020304" pitchFamily="18" charset="0"/>
              </a:rPr>
              <a:t>如下分析</a:t>
            </a:r>
            <a:endParaRPr lang="zh-CN" altLang="en-US" sz="2000" b="1" dirty="0">
              <a:solidFill>
                <a:schemeClr val="bg1"/>
              </a:solidFill>
              <a:latin typeface="+mn-ea"/>
            </a:endParaRPr>
          </a:p>
        </p:txBody>
      </p:sp>
      <p:sp>
        <p:nvSpPr>
          <p:cNvPr id="47" name="矩形 46"/>
          <p:cNvSpPr/>
          <p:nvPr/>
        </p:nvSpPr>
        <p:spPr>
          <a:xfrm>
            <a:off x="7488073" y="3822905"/>
            <a:ext cx="4137869" cy="2862322"/>
          </a:xfrm>
          <a:prstGeom prst="rect">
            <a:avLst/>
          </a:prstGeom>
        </p:spPr>
        <p:txBody>
          <a:bodyPr wrap="square">
            <a:spAutoFit/>
          </a:bodyPr>
          <a:lstStyle/>
          <a:p>
            <a:pPr marL="285750" indent="-285750">
              <a:buFont typeface="Arial" panose="020B0604020202020204" pitchFamily="34" charset="0"/>
              <a:buChar char="•"/>
            </a:pPr>
            <a:r>
              <a:rPr lang="zh-CN" altLang="zh-CN" dirty="0">
                <a:solidFill>
                  <a:schemeClr val="bg1"/>
                </a:solidFill>
                <a:latin typeface="+mn-ea"/>
                <a:cs typeface="Times New Roman" panose="02020603050405020304" pitchFamily="18" charset="0"/>
              </a:rPr>
              <a:t>按绝对值的大小排列通径系数，用以说明每一通径效应对因变量</a:t>
            </a:r>
            <a:r>
              <a:rPr lang="en-US" altLang="zh-CN" dirty="0">
                <a:solidFill>
                  <a:schemeClr val="bg1"/>
                </a:solidFill>
                <a:latin typeface="+mn-ea"/>
              </a:rPr>
              <a:t>Y</a:t>
            </a:r>
            <a:r>
              <a:rPr lang="zh-CN" altLang="zh-CN" dirty="0">
                <a:solidFill>
                  <a:schemeClr val="bg1"/>
                </a:solidFill>
                <a:latin typeface="+mn-ea"/>
                <a:cs typeface="Times New Roman" panose="02020603050405020304" pitchFamily="18" charset="0"/>
              </a:rPr>
              <a:t>的作用</a:t>
            </a:r>
            <a:r>
              <a:rPr lang="zh-CN" altLang="zh-CN" dirty="0">
                <a:solidFill>
                  <a:schemeClr val="bg1"/>
                </a:solidFill>
                <a:latin typeface="+mn-ea"/>
              </a:rPr>
              <a:t> </a:t>
            </a:r>
            <a:r>
              <a:rPr lang="zh-CN" altLang="zh-CN" dirty="0" smtClean="0">
                <a:solidFill>
                  <a:schemeClr val="bg1"/>
                </a:solidFill>
                <a:latin typeface="+mn-ea"/>
                <a:cs typeface="Times New Roman" panose="02020603050405020304" pitchFamily="18" charset="0"/>
              </a:rPr>
              <a:t>所占</a:t>
            </a:r>
            <a:r>
              <a:rPr lang="zh-CN" altLang="zh-CN" dirty="0">
                <a:solidFill>
                  <a:schemeClr val="bg1"/>
                </a:solidFill>
                <a:latin typeface="+mn-ea"/>
                <a:cs typeface="Times New Roman" panose="02020603050405020304" pitchFamily="18" charset="0"/>
              </a:rPr>
              <a:t>位置的相对重要性</a:t>
            </a:r>
            <a:r>
              <a:rPr lang="zh-CN" altLang="zh-CN" dirty="0" smtClean="0">
                <a:solidFill>
                  <a:schemeClr val="bg1"/>
                </a:solidFill>
                <a:latin typeface="+mn-ea"/>
                <a:cs typeface="Times New Roman" panose="02020603050405020304" pitchFamily="18" charset="0"/>
              </a:rPr>
              <a:t>。</a:t>
            </a:r>
            <a:endParaRPr lang="en-US" altLang="zh-CN" dirty="0" smtClean="0">
              <a:solidFill>
                <a:schemeClr val="bg1"/>
              </a:solidFill>
              <a:latin typeface="+mn-ea"/>
              <a:cs typeface="Times New Roman" panose="02020603050405020304" pitchFamily="18" charset="0"/>
            </a:endParaRPr>
          </a:p>
          <a:p>
            <a:pPr marL="285750" lvl="0" indent="-285750">
              <a:buFont typeface="Arial" panose="020B0604020202020204" pitchFamily="34" charset="0"/>
              <a:buChar char="•"/>
            </a:pPr>
            <a:r>
              <a:rPr lang="zh-CN" altLang="zh-CN" dirty="0">
                <a:solidFill>
                  <a:schemeClr val="bg1"/>
                </a:solidFill>
                <a:effectLst>
                  <a:glow>
                    <a:srgbClr val="000000"/>
                  </a:glow>
                  <a:outerShdw sx="0" sy="0">
                    <a:srgbClr val="000000"/>
                  </a:outerShdw>
                  <a:reflection stA="0" endPos="0" fadeDir="0" sx="0" sy="0"/>
                </a:effectLst>
                <a:latin typeface="+mn-ea"/>
              </a:rPr>
              <a:t>如果</a:t>
            </a:r>
            <a:r>
              <a:rPr lang="en-US" altLang="zh-CN" dirty="0" err="1">
                <a:solidFill>
                  <a:schemeClr val="bg1"/>
                </a:solidFill>
                <a:effectLst>
                  <a:glow>
                    <a:srgbClr val="000000"/>
                  </a:glow>
                  <a:outerShdw sx="0" sy="0">
                    <a:srgbClr val="000000"/>
                  </a:outerShdw>
                  <a:reflection stA="0" endPos="0" fadeDir="0" sx="0" sy="0"/>
                </a:effectLst>
                <a:latin typeface="+mn-ea"/>
              </a:rPr>
              <a:t>P</a:t>
            </a:r>
            <a:r>
              <a:rPr lang="en-US" altLang="zh-CN" baseline="-25000" dirty="0" err="1">
                <a:solidFill>
                  <a:schemeClr val="bg1"/>
                </a:solidFill>
                <a:effectLst>
                  <a:glow>
                    <a:srgbClr val="000000"/>
                  </a:glow>
                  <a:outerShdw sx="0" sy="0">
                    <a:srgbClr val="000000"/>
                  </a:outerShdw>
                  <a:reflection stA="0" endPos="0" fadeDir="0" sx="0" sy="0"/>
                </a:effectLst>
                <a:latin typeface="+mn-ea"/>
              </a:rPr>
              <a:t>iy</a:t>
            </a:r>
            <a:r>
              <a:rPr lang="zh-CN" altLang="zh-CN" dirty="0">
                <a:solidFill>
                  <a:schemeClr val="bg1"/>
                </a:solidFill>
                <a:effectLst>
                  <a:glow>
                    <a:srgbClr val="000000"/>
                  </a:glow>
                  <a:outerShdw sx="0" sy="0">
                    <a:srgbClr val="000000"/>
                  </a:outerShdw>
                  <a:reflection stA="0" endPos="0" fadeDir="0" sx="0" sy="0"/>
                </a:effectLst>
                <a:latin typeface="+mn-ea"/>
              </a:rPr>
              <a:t>接近于</a:t>
            </a:r>
            <a:r>
              <a:rPr lang="en-US" altLang="zh-CN" dirty="0" err="1">
                <a:solidFill>
                  <a:schemeClr val="bg1"/>
                </a:solidFill>
                <a:effectLst>
                  <a:glow>
                    <a:srgbClr val="000000"/>
                  </a:glow>
                  <a:outerShdw sx="0" sy="0">
                    <a:srgbClr val="000000"/>
                  </a:outerShdw>
                  <a:reflection stA="0" endPos="0" fadeDir="0" sx="0" sy="0"/>
                </a:effectLst>
                <a:latin typeface="+mn-ea"/>
              </a:rPr>
              <a:t>r</a:t>
            </a:r>
            <a:r>
              <a:rPr lang="en-US" altLang="zh-CN" baseline="-25000" dirty="0" err="1">
                <a:solidFill>
                  <a:schemeClr val="bg1"/>
                </a:solidFill>
                <a:effectLst>
                  <a:glow>
                    <a:srgbClr val="000000"/>
                  </a:glow>
                  <a:outerShdw sx="0" sy="0">
                    <a:srgbClr val="000000"/>
                  </a:outerShdw>
                  <a:reflection stA="0" endPos="0" fadeDir="0" sx="0" sy="0"/>
                </a:effectLst>
                <a:latin typeface="+mn-ea"/>
              </a:rPr>
              <a:t>iy</a:t>
            </a:r>
            <a:r>
              <a:rPr lang="zh-CN" altLang="zh-CN" dirty="0">
                <a:solidFill>
                  <a:schemeClr val="bg1"/>
                </a:solidFill>
                <a:effectLst>
                  <a:glow>
                    <a:srgbClr val="000000"/>
                  </a:glow>
                  <a:outerShdw sx="0" sy="0">
                    <a:srgbClr val="000000"/>
                  </a:outerShdw>
                  <a:reflection stA="0" endPos="0" fadeDir="0" sx="0" sy="0"/>
                </a:effectLst>
                <a:latin typeface="+mn-ea"/>
              </a:rPr>
              <a:t>说明</a:t>
            </a:r>
            <a:r>
              <a:rPr lang="en-US" altLang="zh-CN" dirty="0" err="1">
                <a:solidFill>
                  <a:schemeClr val="bg1"/>
                </a:solidFill>
                <a:effectLst>
                  <a:glow>
                    <a:srgbClr val="000000"/>
                  </a:glow>
                  <a:outerShdw sx="0" sy="0">
                    <a:srgbClr val="000000"/>
                  </a:outerShdw>
                  <a:reflection stA="0" endPos="0" fadeDir="0" sx="0" sy="0"/>
                </a:effectLst>
                <a:latin typeface="+mn-ea"/>
              </a:rPr>
              <a:t>r</a:t>
            </a:r>
            <a:r>
              <a:rPr lang="en-US" altLang="zh-CN" baseline="-25000" dirty="0" err="1">
                <a:solidFill>
                  <a:schemeClr val="bg1"/>
                </a:solidFill>
                <a:effectLst>
                  <a:glow>
                    <a:srgbClr val="000000"/>
                  </a:glow>
                  <a:outerShdw sx="0" sy="0">
                    <a:srgbClr val="000000"/>
                  </a:outerShdw>
                  <a:reflection stA="0" endPos="0" fadeDir="0" sx="0" sy="0"/>
                </a:effectLst>
                <a:latin typeface="+mn-ea"/>
              </a:rPr>
              <a:t>iy</a:t>
            </a:r>
            <a:r>
              <a:rPr lang="zh-CN" altLang="zh-CN" dirty="0">
                <a:solidFill>
                  <a:schemeClr val="bg1"/>
                </a:solidFill>
                <a:effectLst>
                  <a:glow>
                    <a:srgbClr val="000000"/>
                  </a:glow>
                  <a:outerShdw sx="0" sy="0">
                    <a:srgbClr val="000000"/>
                  </a:outerShdw>
                  <a:reflection stA="0" endPos="0" fadeDir="0" sx="0" sy="0"/>
                </a:effectLst>
                <a:latin typeface="+mn-ea"/>
              </a:rPr>
              <a:t>反应了</a:t>
            </a:r>
            <a:r>
              <a:rPr lang="en-US" altLang="zh-CN" dirty="0">
                <a:solidFill>
                  <a:schemeClr val="bg1"/>
                </a:solidFill>
                <a:effectLst>
                  <a:glow>
                    <a:srgbClr val="000000"/>
                  </a:glow>
                  <a:outerShdw sx="0" sy="0">
                    <a:srgbClr val="000000"/>
                  </a:outerShdw>
                  <a:reflection stA="0" endPos="0" fadeDir="0" sx="0" sy="0"/>
                </a:effectLst>
                <a:latin typeface="+mn-ea"/>
              </a:rPr>
              <a:t>X</a:t>
            </a:r>
            <a:r>
              <a:rPr lang="en-US" altLang="zh-CN" baseline="-25000" dirty="0">
                <a:solidFill>
                  <a:schemeClr val="bg1"/>
                </a:solidFill>
                <a:effectLst>
                  <a:glow>
                    <a:srgbClr val="000000"/>
                  </a:glow>
                  <a:outerShdw sx="0" sy="0">
                    <a:srgbClr val="000000"/>
                  </a:outerShdw>
                  <a:reflection stA="0" endPos="0" fadeDir="0" sx="0" sy="0"/>
                </a:effectLst>
                <a:latin typeface="+mn-ea"/>
              </a:rPr>
              <a:t>i</a:t>
            </a:r>
            <a:r>
              <a:rPr lang="zh-CN" altLang="zh-CN" dirty="0">
                <a:solidFill>
                  <a:schemeClr val="bg1"/>
                </a:solidFill>
                <a:effectLst>
                  <a:glow>
                    <a:srgbClr val="000000"/>
                  </a:glow>
                  <a:outerShdw sx="0" sy="0">
                    <a:srgbClr val="000000"/>
                  </a:outerShdw>
                  <a:reflection stA="0" endPos="0" fadeDir="0" sx="0" sy="0"/>
                </a:effectLst>
                <a:latin typeface="+mn-ea"/>
              </a:rPr>
              <a:t>和</a:t>
            </a:r>
            <a:r>
              <a:rPr lang="en-US" altLang="zh-CN" dirty="0">
                <a:solidFill>
                  <a:schemeClr val="bg1"/>
                </a:solidFill>
                <a:effectLst>
                  <a:glow>
                    <a:srgbClr val="000000"/>
                  </a:glow>
                  <a:outerShdw sx="0" sy="0">
                    <a:srgbClr val="000000"/>
                  </a:outerShdw>
                  <a:reflection stA="0" endPos="0" fadeDir="0" sx="0" sy="0"/>
                </a:effectLst>
                <a:latin typeface="+mn-ea"/>
              </a:rPr>
              <a:t>Y</a:t>
            </a:r>
            <a:r>
              <a:rPr lang="zh-CN" altLang="zh-CN" dirty="0">
                <a:solidFill>
                  <a:schemeClr val="bg1"/>
                </a:solidFill>
                <a:effectLst>
                  <a:glow>
                    <a:srgbClr val="000000"/>
                  </a:glow>
                  <a:outerShdw sx="0" sy="0">
                    <a:srgbClr val="000000"/>
                  </a:outerShdw>
                  <a:reflection stA="0" endPos="0" fadeDir="0" sx="0" sy="0"/>
                </a:effectLst>
                <a:latin typeface="+mn-ea"/>
              </a:rPr>
              <a:t>的真实关系，通过改变</a:t>
            </a:r>
            <a:r>
              <a:rPr lang="en-US" altLang="zh-CN" dirty="0">
                <a:solidFill>
                  <a:schemeClr val="bg1"/>
                </a:solidFill>
                <a:effectLst>
                  <a:glow>
                    <a:srgbClr val="000000"/>
                  </a:glow>
                  <a:outerShdw sx="0" sy="0">
                    <a:srgbClr val="000000"/>
                  </a:outerShdw>
                  <a:reflection stA="0" endPos="0" fadeDir="0" sx="0" sy="0"/>
                </a:effectLst>
                <a:latin typeface="+mn-ea"/>
              </a:rPr>
              <a:t>X</a:t>
            </a:r>
            <a:r>
              <a:rPr lang="en-US" altLang="zh-CN" baseline="-25000" dirty="0">
                <a:solidFill>
                  <a:schemeClr val="bg1"/>
                </a:solidFill>
                <a:effectLst>
                  <a:glow>
                    <a:srgbClr val="000000"/>
                  </a:glow>
                  <a:outerShdw sx="0" sy="0">
                    <a:srgbClr val="000000"/>
                  </a:outerShdw>
                  <a:reflection stA="0" endPos="0" fadeDir="0" sx="0" sy="0"/>
                </a:effectLst>
                <a:latin typeface="+mn-ea"/>
              </a:rPr>
              <a:t>i</a:t>
            </a:r>
            <a:r>
              <a:rPr lang="zh-CN" altLang="zh-CN" dirty="0">
                <a:solidFill>
                  <a:schemeClr val="bg1"/>
                </a:solidFill>
                <a:effectLst>
                  <a:glow>
                    <a:srgbClr val="000000"/>
                  </a:glow>
                  <a:outerShdw sx="0" sy="0">
                    <a:srgbClr val="000000"/>
                  </a:outerShdw>
                  <a:reflection stA="0" endPos="0" fadeDir="0" sx="0" sy="0"/>
                </a:effectLst>
                <a:latin typeface="+mn-ea"/>
              </a:rPr>
              <a:t>的数量来改变</a:t>
            </a:r>
            <a:r>
              <a:rPr lang="en-US" altLang="zh-CN" dirty="0">
                <a:solidFill>
                  <a:schemeClr val="bg1"/>
                </a:solidFill>
                <a:effectLst>
                  <a:glow>
                    <a:srgbClr val="000000"/>
                  </a:glow>
                  <a:outerShdw sx="0" sy="0">
                    <a:srgbClr val="000000"/>
                  </a:outerShdw>
                  <a:reflection stA="0" endPos="0" fadeDir="0" sx="0" sy="0"/>
                </a:effectLst>
                <a:latin typeface="+mn-ea"/>
              </a:rPr>
              <a:t>Y</a:t>
            </a:r>
            <a:r>
              <a:rPr lang="zh-CN" altLang="zh-CN" dirty="0">
                <a:solidFill>
                  <a:schemeClr val="bg1"/>
                </a:solidFill>
                <a:effectLst>
                  <a:glow>
                    <a:srgbClr val="000000"/>
                  </a:glow>
                  <a:outerShdw sx="0" sy="0">
                    <a:srgbClr val="000000"/>
                  </a:outerShdw>
                  <a:reflection stA="0" endPos="0" fadeDir="0" sx="0" sy="0"/>
                </a:effectLst>
                <a:latin typeface="+mn-ea"/>
              </a:rPr>
              <a:t>是有效的。</a:t>
            </a:r>
          </a:p>
          <a:p>
            <a:pPr marL="285750" lvl="0" indent="-285750" fontAlgn="base">
              <a:buFont typeface="Arial" panose="020B0604020202020204" pitchFamily="34" charset="0"/>
              <a:buChar char="•"/>
            </a:pPr>
            <a:r>
              <a:rPr lang="zh-CN" altLang="zh-CN" dirty="0">
                <a:solidFill>
                  <a:schemeClr val="bg1"/>
                </a:solidFill>
                <a:effectLst>
                  <a:glow>
                    <a:srgbClr val="000000"/>
                  </a:glow>
                  <a:outerShdw sx="0" sy="0">
                    <a:srgbClr val="000000"/>
                  </a:outerShdw>
                  <a:reflection stA="0" endPos="0" fadeDir="0" sx="0" sy="0"/>
                </a:effectLst>
                <a:latin typeface="+mn-ea"/>
              </a:rPr>
              <a:t>如果</a:t>
            </a:r>
            <a:r>
              <a:rPr lang="en-US" altLang="zh-CN" dirty="0" err="1">
                <a:solidFill>
                  <a:schemeClr val="bg1"/>
                </a:solidFill>
                <a:effectLst>
                  <a:glow>
                    <a:srgbClr val="000000"/>
                  </a:glow>
                  <a:outerShdw sx="0" sy="0">
                    <a:srgbClr val="000000"/>
                  </a:outerShdw>
                  <a:reflection stA="0" endPos="0" fadeDir="0" sx="0" sy="0"/>
                </a:effectLst>
                <a:latin typeface="+mn-ea"/>
              </a:rPr>
              <a:t>r</a:t>
            </a:r>
            <a:r>
              <a:rPr lang="en-US" altLang="zh-CN" baseline="-25000" dirty="0" err="1">
                <a:solidFill>
                  <a:schemeClr val="bg1"/>
                </a:solidFill>
                <a:effectLst>
                  <a:glow>
                    <a:srgbClr val="000000"/>
                  </a:glow>
                  <a:outerShdw sx="0" sy="0">
                    <a:srgbClr val="000000"/>
                  </a:outerShdw>
                  <a:reflection stA="0" endPos="0" fadeDir="0" sx="0" sy="0"/>
                </a:effectLst>
                <a:latin typeface="+mn-ea"/>
              </a:rPr>
              <a:t>iy</a:t>
            </a:r>
            <a:r>
              <a:rPr lang="zh-CN" altLang="zh-CN" dirty="0">
                <a:solidFill>
                  <a:schemeClr val="bg1"/>
                </a:solidFill>
                <a:effectLst>
                  <a:glow>
                    <a:srgbClr val="000000"/>
                  </a:glow>
                  <a:outerShdw sx="0" sy="0">
                    <a:srgbClr val="000000"/>
                  </a:outerShdw>
                  <a:reflection stA="0" endPos="0" fadeDir="0" sx="0" sy="0"/>
                </a:effectLst>
                <a:latin typeface="+mn-ea"/>
              </a:rPr>
              <a:t>大于</a:t>
            </a:r>
            <a:r>
              <a:rPr lang="en-US" altLang="zh-CN" dirty="0">
                <a:solidFill>
                  <a:schemeClr val="bg1"/>
                </a:solidFill>
                <a:effectLst>
                  <a:glow>
                    <a:srgbClr val="000000"/>
                  </a:glow>
                  <a:outerShdw sx="0" sy="0">
                    <a:srgbClr val="000000"/>
                  </a:outerShdw>
                  <a:reflection stA="0" endPos="0" fadeDir="0" sx="0" sy="0"/>
                </a:effectLst>
                <a:latin typeface="+mn-ea"/>
              </a:rPr>
              <a:t>0</a:t>
            </a:r>
            <a:r>
              <a:rPr lang="zh-CN" altLang="zh-CN" dirty="0">
                <a:solidFill>
                  <a:schemeClr val="bg1"/>
                </a:solidFill>
                <a:effectLst>
                  <a:glow>
                    <a:srgbClr val="000000"/>
                  </a:glow>
                  <a:outerShdw sx="0" sy="0">
                    <a:srgbClr val="000000"/>
                  </a:outerShdw>
                  <a:reflection stA="0" endPos="0" fadeDir="0" sx="0" sy="0"/>
                </a:effectLst>
                <a:latin typeface="+mn-ea"/>
              </a:rPr>
              <a:t>。但</a:t>
            </a:r>
            <a:r>
              <a:rPr lang="en-US" altLang="zh-CN" dirty="0" err="1">
                <a:solidFill>
                  <a:schemeClr val="bg1"/>
                </a:solidFill>
                <a:effectLst>
                  <a:glow>
                    <a:srgbClr val="000000"/>
                  </a:glow>
                  <a:outerShdw sx="0" sy="0">
                    <a:srgbClr val="000000"/>
                  </a:outerShdw>
                  <a:reflection stA="0" endPos="0" fadeDir="0" sx="0" sy="0"/>
                </a:effectLst>
                <a:latin typeface="+mn-ea"/>
              </a:rPr>
              <a:t>P</a:t>
            </a:r>
            <a:r>
              <a:rPr lang="en-US" altLang="zh-CN" baseline="-25000" dirty="0" err="1">
                <a:solidFill>
                  <a:schemeClr val="bg1"/>
                </a:solidFill>
                <a:effectLst>
                  <a:glow>
                    <a:srgbClr val="000000"/>
                  </a:glow>
                  <a:outerShdw sx="0" sy="0">
                    <a:srgbClr val="000000"/>
                  </a:outerShdw>
                  <a:reflection stA="0" endPos="0" fadeDir="0" sx="0" sy="0"/>
                </a:effectLst>
                <a:latin typeface="+mn-ea"/>
              </a:rPr>
              <a:t>iy</a:t>
            </a:r>
            <a:r>
              <a:rPr lang="zh-CN" altLang="zh-CN" dirty="0">
                <a:solidFill>
                  <a:schemeClr val="bg1"/>
                </a:solidFill>
                <a:effectLst>
                  <a:glow>
                    <a:srgbClr val="000000"/>
                  </a:glow>
                  <a:outerShdw sx="0" sy="0">
                    <a:srgbClr val="000000"/>
                  </a:outerShdw>
                  <a:reflection stA="0" endPos="0" fadeDir="0" sx="0" sy="0"/>
                </a:effectLst>
                <a:latin typeface="+mn-ea"/>
              </a:rPr>
              <a:t>小于</a:t>
            </a:r>
            <a:r>
              <a:rPr lang="en-US" altLang="zh-CN" dirty="0">
                <a:solidFill>
                  <a:schemeClr val="bg1"/>
                </a:solidFill>
                <a:effectLst>
                  <a:glow>
                    <a:srgbClr val="000000"/>
                  </a:glow>
                  <a:outerShdw sx="0" sy="0">
                    <a:srgbClr val="000000"/>
                  </a:outerShdw>
                  <a:reflection stA="0" endPos="0" fadeDir="0" sx="0" sy="0"/>
                </a:effectLst>
                <a:latin typeface="+mn-ea"/>
              </a:rPr>
              <a:t>0</a:t>
            </a:r>
            <a:r>
              <a:rPr lang="zh-CN" altLang="zh-CN" dirty="0">
                <a:solidFill>
                  <a:schemeClr val="bg1"/>
                </a:solidFill>
                <a:effectLst>
                  <a:glow>
                    <a:srgbClr val="000000"/>
                  </a:glow>
                  <a:outerShdw sx="0" sy="0">
                    <a:srgbClr val="000000"/>
                  </a:outerShdw>
                  <a:reflection stA="0" endPos="0" fadeDir="0" sx="0" sy="0"/>
                </a:effectLst>
                <a:latin typeface="+mn-ea"/>
              </a:rPr>
              <a:t>。则说明间接效应是相关的主要原因，直接通过</a:t>
            </a:r>
            <a:r>
              <a:rPr lang="en-US" altLang="zh-CN" dirty="0">
                <a:solidFill>
                  <a:schemeClr val="bg1"/>
                </a:solidFill>
                <a:effectLst>
                  <a:glow>
                    <a:srgbClr val="000000"/>
                  </a:glow>
                  <a:outerShdw sx="0" sy="0">
                    <a:srgbClr val="000000"/>
                  </a:outerShdw>
                  <a:reflection stA="0" endPos="0" fadeDir="0" sx="0" sy="0"/>
                </a:effectLst>
                <a:latin typeface="+mn-ea"/>
              </a:rPr>
              <a:t>X</a:t>
            </a:r>
            <a:r>
              <a:rPr lang="en-US" altLang="zh-CN" baseline="-25000" dirty="0">
                <a:solidFill>
                  <a:schemeClr val="bg1"/>
                </a:solidFill>
                <a:effectLst>
                  <a:glow>
                    <a:srgbClr val="000000"/>
                  </a:glow>
                  <a:outerShdw sx="0" sy="0">
                    <a:srgbClr val="000000"/>
                  </a:outerShdw>
                  <a:reflection stA="0" endPos="0" fadeDir="0" sx="0" sy="0"/>
                </a:effectLst>
                <a:latin typeface="+mn-ea"/>
              </a:rPr>
              <a:t>i</a:t>
            </a:r>
            <a:r>
              <a:rPr lang="zh-CN" altLang="zh-CN" dirty="0">
                <a:solidFill>
                  <a:schemeClr val="bg1"/>
                </a:solidFill>
                <a:effectLst>
                  <a:glow>
                    <a:srgbClr val="000000"/>
                  </a:glow>
                  <a:outerShdw sx="0" sy="0">
                    <a:srgbClr val="000000"/>
                  </a:outerShdw>
                  <a:reflection stA="0" endPos="0" fadeDir="0" sx="0" sy="0"/>
                </a:effectLst>
                <a:latin typeface="+mn-ea"/>
              </a:rPr>
              <a:t>改变</a:t>
            </a:r>
            <a:r>
              <a:rPr lang="en-US" altLang="zh-CN" dirty="0">
                <a:solidFill>
                  <a:schemeClr val="bg1"/>
                </a:solidFill>
                <a:effectLst>
                  <a:glow>
                    <a:srgbClr val="000000"/>
                  </a:glow>
                  <a:outerShdw sx="0" sy="0">
                    <a:srgbClr val="000000"/>
                  </a:outerShdw>
                  <a:reflection stA="0" endPos="0" fadeDir="0" sx="0" sy="0"/>
                </a:effectLst>
                <a:latin typeface="+mn-ea"/>
              </a:rPr>
              <a:t>Y</a:t>
            </a:r>
            <a:r>
              <a:rPr lang="zh-CN" altLang="zh-CN" dirty="0">
                <a:solidFill>
                  <a:schemeClr val="bg1"/>
                </a:solidFill>
                <a:effectLst>
                  <a:glow>
                    <a:srgbClr val="000000"/>
                  </a:glow>
                  <a:outerShdw sx="0" sy="0">
                    <a:srgbClr val="000000"/>
                  </a:outerShdw>
                  <a:reflection stA="0" endPos="0" fadeDir="0" sx="0" sy="0"/>
                </a:effectLst>
                <a:latin typeface="+mn-ea"/>
              </a:rPr>
              <a:t>是无效的，必须通过</a:t>
            </a:r>
            <a:r>
              <a:rPr lang="en-US" altLang="zh-CN" dirty="0" err="1">
                <a:solidFill>
                  <a:schemeClr val="bg1"/>
                </a:solidFill>
                <a:effectLst>
                  <a:glow>
                    <a:srgbClr val="000000"/>
                  </a:glow>
                  <a:outerShdw sx="0" sy="0">
                    <a:srgbClr val="000000"/>
                  </a:outerShdw>
                  <a:reflection stA="0" endPos="0" fadeDir="0" sx="0" sy="0"/>
                </a:effectLst>
                <a:latin typeface="+mn-ea"/>
              </a:rPr>
              <a:t>X</a:t>
            </a:r>
            <a:r>
              <a:rPr lang="en-US" altLang="zh-CN" baseline="-25000" dirty="0" err="1">
                <a:solidFill>
                  <a:schemeClr val="bg1"/>
                </a:solidFill>
                <a:effectLst>
                  <a:glow>
                    <a:srgbClr val="000000"/>
                  </a:glow>
                  <a:outerShdw sx="0" sy="0">
                    <a:srgbClr val="000000"/>
                  </a:outerShdw>
                  <a:reflection stA="0" endPos="0" fadeDir="0" sx="0" sy="0"/>
                </a:effectLst>
                <a:latin typeface="+mn-ea"/>
              </a:rPr>
              <a:t>j</a:t>
            </a:r>
            <a:r>
              <a:rPr lang="zh-CN" altLang="zh-CN" dirty="0">
                <a:solidFill>
                  <a:schemeClr val="bg1"/>
                </a:solidFill>
                <a:effectLst>
                  <a:glow>
                    <a:srgbClr val="000000"/>
                  </a:glow>
                  <a:outerShdw sx="0" sy="0">
                    <a:srgbClr val="000000"/>
                  </a:outerShdw>
                  <a:reflection stA="0" endPos="0" fadeDir="0" sx="0" sy="0"/>
                </a:effectLst>
                <a:latin typeface="+mn-ea"/>
              </a:rPr>
              <a:t>方可成效。</a:t>
            </a:r>
          </a:p>
        </p:txBody>
      </p:sp>
      <p:sp>
        <p:nvSpPr>
          <p:cNvPr id="48" name="矩形 47"/>
          <p:cNvSpPr/>
          <p:nvPr/>
        </p:nvSpPr>
        <p:spPr>
          <a:xfrm>
            <a:off x="580078" y="4895731"/>
            <a:ext cx="2761566" cy="1200329"/>
          </a:xfrm>
          <a:prstGeom prst="rect">
            <a:avLst/>
          </a:prstGeom>
        </p:spPr>
        <p:txBody>
          <a:bodyPr wrap="square">
            <a:spAutoFit/>
          </a:bodyPr>
          <a:lstStyle/>
          <a:p>
            <a:pPr marL="285750" indent="-285750">
              <a:buFont typeface="Arial" panose="020B0604020202020204" pitchFamily="34" charset="0"/>
              <a:buChar char="•"/>
            </a:pPr>
            <a:r>
              <a:rPr lang="en-US" altLang="zh-CN" dirty="0" err="1"/>
              <a:t>SEM</a:t>
            </a:r>
            <a:r>
              <a:rPr lang="zh-CN" altLang="zh-CN" dirty="0"/>
              <a:t>的单变量</a:t>
            </a:r>
            <a:r>
              <a:rPr lang="zh-CN" altLang="zh-CN" dirty="0" smtClean="0"/>
              <a:t>形式</a:t>
            </a:r>
            <a:endParaRPr lang="en-US" altLang="zh-CN" dirty="0" smtClean="0"/>
          </a:p>
          <a:p>
            <a:pPr marL="285750" indent="-285750">
              <a:buFont typeface="Arial" panose="020B0604020202020204" pitchFamily="34" charset="0"/>
              <a:buChar char="•"/>
            </a:pPr>
            <a:r>
              <a:rPr lang="zh-CN" altLang="zh-CN" dirty="0" smtClean="0"/>
              <a:t>只有</a:t>
            </a:r>
            <a:r>
              <a:rPr lang="zh-CN" altLang="zh-CN" dirty="0"/>
              <a:t>观测变量而无潜在</a:t>
            </a:r>
            <a:r>
              <a:rPr lang="zh-CN" altLang="zh-CN" dirty="0" smtClean="0"/>
              <a:t>变量</a:t>
            </a:r>
            <a:endParaRPr lang="en-US" altLang="zh-CN" dirty="0" smtClean="0"/>
          </a:p>
          <a:p>
            <a:pPr marL="285750" indent="-285750">
              <a:buFont typeface="Arial" panose="020B0604020202020204" pitchFamily="34" charset="0"/>
              <a:buChar char="•"/>
            </a:pPr>
            <a:endParaRPr lang="zh-CN" altLang="en-US" dirty="0"/>
          </a:p>
        </p:txBody>
      </p:sp>
      <p:sp>
        <p:nvSpPr>
          <p:cNvPr id="21" name="标题 1"/>
          <p:cNvSpPr txBox="1">
            <a:spLocks/>
          </p:cNvSpPr>
          <p:nvPr/>
        </p:nvSpPr>
        <p:spPr>
          <a:xfrm>
            <a:off x="137143" y="0"/>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solidFill>
                  <a:schemeClr val="bg1"/>
                </a:solidFill>
                <a:latin typeface="微软雅黑" panose="020B0503020204020204" pitchFamily="34" charset="-122"/>
                <a:ea typeface="微软雅黑" panose="020B0503020204020204" pitchFamily="34" charset="-122"/>
              </a:rPr>
              <a:t>结构方程模型</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54042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4" name="标题 1"/>
          <p:cNvSpPr txBox="1">
            <a:spLocks/>
          </p:cNvSpPr>
          <p:nvPr/>
        </p:nvSpPr>
        <p:spPr>
          <a:xfrm>
            <a:off x="4625315" y="224447"/>
            <a:ext cx="2941370" cy="791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a:t>应用</a:t>
            </a:r>
            <a:r>
              <a:rPr lang="zh-CN" altLang="en-US" sz="2400" dirty="0" smtClean="0"/>
              <a:t>实例</a:t>
            </a:r>
            <a:endParaRPr lang="zh-CN" altLang="en-US" sz="2400" dirty="0">
              <a:latin typeface="微软雅黑" panose="020B0503020204020204" pitchFamily="34" charset="-122"/>
              <a:ea typeface="微软雅黑" panose="020B0503020204020204" pitchFamily="34" charset="-122"/>
            </a:endParaRPr>
          </a:p>
        </p:txBody>
      </p:sp>
      <p:sp>
        <p:nvSpPr>
          <p:cNvPr id="5" name="矩形 4"/>
          <p:cNvSpPr/>
          <p:nvPr/>
        </p:nvSpPr>
        <p:spPr>
          <a:xfrm>
            <a:off x="968305" y="1395093"/>
            <a:ext cx="10275957" cy="584775"/>
          </a:xfrm>
          <a:prstGeom prst="rect">
            <a:avLst/>
          </a:prstGeom>
        </p:spPr>
        <p:txBody>
          <a:bodyPr wrap="square">
            <a:spAutoFit/>
          </a:bodyPr>
          <a:lstStyle/>
          <a:p>
            <a:r>
              <a:rPr lang="zh-CN" altLang="zh-CN" sz="1600" dirty="0"/>
              <a:t>借助结构方程模型分析空气污染暴露（本例中采用</a:t>
            </a:r>
            <a:r>
              <a:rPr lang="en-US" altLang="zh-CN" sz="1600" dirty="0"/>
              <a:t>PM</a:t>
            </a:r>
            <a:r>
              <a:rPr lang="en-US" altLang="zh-CN" sz="1600" baseline="-25000" dirty="0"/>
              <a:t>2.5</a:t>
            </a:r>
            <a:r>
              <a:rPr lang="zh-CN" altLang="zh-CN" sz="1600" dirty="0"/>
              <a:t>污染表征）、土地利用格局（本例采用植被覆盖率、工业用地覆盖率和建设用地覆盖率表征）和邻里社会经济地位（本例采用低学历率表征）三者之间的潜在关联机制。</a:t>
            </a:r>
            <a:endParaRPr lang="zh-CN" altLang="en-US" sz="1600" dirty="0">
              <a:latin typeface="+mn-ea"/>
            </a:endParaRPr>
          </a:p>
        </p:txBody>
      </p:sp>
      <p:sp>
        <p:nvSpPr>
          <p:cNvPr id="6" name="help-black-button_16829"/>
          <p:cNvSpPr>
            <a:spLocks noChangeAspect="1"/>
          </p:cNvSpPr>
          <p:nvPr/>
        </p:nvSpPr>
        <p:spPr bwMode="auto">
          <a:xfrm>
            <a:off x="544601" y="1296244"/>
            <a:ext cx="438062" cy="437403"/>
          </a:xfrm>
          <a:custGeom>
            <a:avLst/>
            <a:gdLst>
              <a:gd name="T0" fmla="*/ 1984 w 3968"/>
              <a:gd name="T1" fmla="*/ 0 h 3968"/>
              <a:gd name="T2" fmla="*/ 0 w 3968"/>
              <a:gd name="T3" fmla="*/ 1984 h 3968"/>
              <a:gd name="T4" fmla="*/ 1984 w 3968"/>
              <a:gd name="T5" fmla="*/ 3968 h 3968"/>
              <a:gd name="T6" fmla="*/ 3968 w 3968"/>
              <a:gd name="T7" fmla="*/ 1984 h 3968"/>
              <a:gd name="T8" fmla="*/ 1984 w 3968"/>
              <a:gd name="T9" fmla="*/ 0 h 3968"/>
              <a:gd name="T10" fmla="*/ 1884 w 3968"/>
              <a:gd name="T11" fmla="*/ 3303 h 3968"/>
              <a:gd name="T12" fmla="*/ 1653 w 3968"/>
              <a:gd name="T13" fmla="*/ 3061 h 3968"/>
              <a:gd name="T14" fmla="*/ 1887 w 3968"/>
              <a:gd name="T15" fmla="*/ 2816 h 3968"/>
              <a:gd name="T16" fmla="*/ 2119 w 3968"/>
              <a:gd name="T17" fmla="*/ 3061 h 3968"/>
              <a:gd name="T18" fmla="*/ 1884 w 3968"/>
              <a:gd name="T19" fmla="*/ 3303 h 3968"/>
              <a:gd name="T20" fmla="*/ 2250 w 3968"/>
              <a:gd name="T21" fmla="*/ 1930 h 3968"/>
              <a:gd name="T22" fmla="*/ 2046 w 3968"/>
              <a:gd name="T23" fmla="*/ 2454 h 3968"/>
              <a:gd name="T24" fmla="*/ 2050 w 3968"/>
              <a:gd name="T25" fmla="*/ 2567 h 3968"/>
              <a:gd name="T26" fmla="*/ 1734 w 3968"/>
              <a:gd name="T27" fmla="*/ 2567 h 3968"/>
              <a:gd name="T28" fmla="*/ 1725 w 3968"/>
              <a:gd name="T29" fmla="*/ 2456 h 3968"/>
              <a:gd name="T30" fmla="*/ 1955 w 3968"/>
              <a:gd name="T31" fmla="*/ 1816 h 3968"/>
              <a:gd name="T32" fmla="*/ 2207 w 3968"/>
              <a:gd name="T33" fmla="*/ 1326 h 3968"/>
              <a:gd name="T34" fmla="*/ 1876 w 3968"/>
              <a:gd name="T35" fmla="*/ 1029 h 3968"/>
              <a:gd name="T36" fmla="*/ 1564 w 3968"/>
              <a:gd name="T37" fmla="*/ 1108 h 3968"/>
              <a:gd name="T38" fmla="*/ 1499 w 3968"/>
              <a:gd name="T39" fmla="*/ 1145 h 3968"/>
              <a:gd name="T40" fmla="*/ 1401 w 3968"/>
              <a:gd name="T41" fmla="*/ 888 h 3968"/>
              <a:gd name="T42" fmla="*/ 1447 w 3968"/>
              <a:gd name="T43" fmla="*/ 860 h 3968"/>
              <a:gd name="T44" fmla="*/ 1942 w 3968"/>
              <a:gd name="T45" fmla="*/ 734 h 3968"/>
              <a:gd name="T46" fmla="*/ 2567 w 3968"/>
              <a:gd name="T47" fmla="*/ 1286 h 3968"/>
              <a:gd name="T48" fmla="*/ 2250 w 3968"/>
              <a:gd name="T49" fmla="*/ 1930 h 3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68" h="3968">
                <a:moveTo>
                  <a:pt x="1984" y="0"/>
                </a:moveTo>
                <a:cubicBezTo>
                  <a:pt x="890" y="0"/>
                  <a:pt x="0" y="890"/>
                  <a:pt x="0" y="1984"/>
                </a:cubicBezTo>
                <a:cubicBezTo>
                  <a:pt x="0" y="3078"/>
                  <a:pt x="890" y="3968"/>
                  <a:pt x="1984" y="3968"/>
                </a:cubicBezTo>
                <a:cubicBezTo>
                  <a:pt x="3078" y="3968"/>
                  <a:pt x="3968" y="3078"/>
                  <a:pt x="3968" y="1984"/>
                </a:cubicBezTo>
                <a:cubicBezTo>
                  <a:pt x="3968" y="890"/>
                  <a:pt x="3078" y="0"/>
                  <a:pt x="1984" y="0"/>
                </a:cubicBezTo>
                <a:close/>
                <a:moveTo>
                  <a:pt x="1884" y="3303"/>
                </a:moveTo>
                <a:cubicBezTo>
                  <a:pt x="1750" y="3303"/>
                  <a:pt x="1653" y="3202"/>
                  <a:pt x="1653" y="3061"/>
                </a:cubicBezTo>
                <a:cubicBezTo>
                  <a:pt x="1653" y="2917"/>
                  <a:pt x="1749" y="2816"/>
                  <a:pt x="1887" y="2816"/>
                </a:cubicBezTo>
                <a:cubicBezTo>
                  <a:pt x="2023" y="2816"/>
                  <a:pt x="2119" y="2917"/>
                  <a:pt x="2119" y="3061"/>
                </a:cubicBezTo>
                <a:cubicBezTo>
                  <a:pt x="2119" y="3204"/>
                  <a:pt x="2022" y="3303"/>
                  <a:pt x="1884" y="3303"/>
                </a:cubicBezTo>
                <a:close/>
                <a:moveTo>
                  <a:pt x="2250" y="1930"/>
                </a:moveTo>
                <a:cubicBezTo>
                  <a:pt x="2096" y="2112"/>
                  <a:pt x="2035" y="2269"/>
                  <a:pt x="2046" y="2454"/>
                </a:cubicBezTo>
                <a:lnTo>
                  <a:pt x="2050" y="2567"/>
                </a:lnTo>
                <a:lnTo>
                  <a:pt x="1734" y="2567"/>
                </a:lnTo>
                <a:lnTo>
                  <a:pt x="1725" y="2456"/>
                </a:lnTo>
                <a:cubicBezTo>
                  <a:pt x="1702" y="2243"/>
                  <a:pt x="1779" y="2027"/>
                  <a:pt x="1955" y="1816"/>
                </a:cubicBezTo>
                <a:cubicBezTo>
                  <a:pt x="2115" y="1628"/>
                  <a:pt x="2207" y="1488"/>
                  <a:pt x="2207" y="1326"/>
                </a:cubicBezTo>
                <a:cubicBezTo>
                  <a:pt x="2207" y="1138"/>
                  <a:pt x="2089" y="1032"/>
                  <a:pt x="1876" y="1029"/>
                </a:cubicBezTo>
                <a:cubicBezTo>
                  <a:pt x="1769" y="1029"/>
                  <a:pt x="1652" y="1058"/>
                  <a:pt x="1564" y="1108"/>
                </a:cubicBezTo>
                <a:lnTo>
                  <a:pt x="1499" y="1145"/>
                </a:lnTo>
                <a:lnTo>
                  <a:pt x="1401" y="888"/>
                </a:lnTo>
                <a:lnTo>
                  <a:pt x="1447" y="860"/>
                </a:lnTo>
                <a:cubicBezTo>
                  <a:pt x="1574" y="782"/>
                  <a:pt x="1764" y="734"/>
                  <a:pt x="1942" y="734"/>
                </a:cubicBezTo>
                <a:cubicBezTo>
                  <a:pt x="2374" y="734"/>
                  <a:pt x="2567" y="1011"/>
                  <a:pt x="2567" y="1286"/>
                </a:cubicBezTo>
                <a:cubicBezTo>
                  <a:pt x="2567" y="1535"/>
                  <a:pt x="2436" y="1710"/>
                  <a:pt x="2250" y="1930"/>
                </a:cubicBezTo>
                <a:close/>
              </a:path>
            </a:pathLst>
          </a:custGeom>
          <a:solidFill>
            <a:schemeClr val="accent1"/>
          </a:solidFill>
          <a:ln>
            <a:noFill/>
          </a:ln>
        </p:spPr>
      </p:sp>
      <p:sp>
        <p:nvSpPr>
          <p:cNvPr id="7" name="success_149691"/>
          <p:cNvSpPr>
            <a:spLocks noChangeAspect="1"/>
          </p:cNvSpPr>
          <p:nvPr/>
        </p:nvSpPr>
        <p:spPr bwMode="auto">
          <a:xfrm>
            <a:off x="544601" y="2202602"/>
            <a:ext cx="438062" cy="437554"/>
          </a:xfrm>
          <a:custGeom>
            <a:avLst/>
            <a:gdLst>
              <a:gd name="T0" fmla="*/ 347 w 693"/>
              <a:gd name="T1" fmla="*/ 0 h 693"/>
              <a:gd name="T2" fmla="*/ 0 w 693"/>
              <a:gd name="T3" fmla="*/ 347 h 693"/>
              <a:gd name="T4" fmla="*/ 347 w 693"/>
              <a:gd name="T5" fmla="*/ 693 h 693"/>
              <a:gd name="T6" fmla="*/ 693 w 693"/>
              <a:gd name="T7" fmla="*/ 347 h 693"/>
              <a:gd name="T8" fmla="*/ 347 w 693"/>
              <a:gd name="T9" fmla="*/ 0 h 693"/>
              <a:gd name="T10" fmla="*/ 540 w 693"/>
              <a:gd name="T11" fmla="*/ 231 h 693"/>
              <a:gd name="T12" fmla="*/ 327 w 693"/>
              <a:gd name="T13" fmla="*/ 471 h 693"/>
              <a:gd name="T14" fmla="*/ 307 w 693"/>
              <a:gd name="T15" fmla="*/ 480 h 693"/>
              <a:gd name="T16" fmla="*/ 290 w 693"/>
              <a:gd name="T17" fmla="*/ 474 h 693"/>
              <a:gd name="T18" fmla="*/ 157 w 693"/>
              <a:gd name="T19" fmla="*/ 367 h 693"/>
              <a:gd name="T20" fmla="*/ 153 w 693"/>
              <a:gd name="T21" fmla="*/ 330 h 693"/>
              <a:gd name="T22" fmla="*/ 190 w 693"/>
              <a:gd name="T23" fmla="*/ 326 h 693"/>
              <a:gd name="T24" fmla="*/ 304 w 693"/>
              <a:gd name="T25" fmla="*/ 417 h 693"/>
              <a:gd name="T26" fmla="*/ 500 w 693"/>
              <a:gd name="T27" fmla="*/ 196 h 693"/>
              <a:gd name="T28" fmla="*/ 538 w 693"/>
              <a:gd name="T29" fmla="*/ 193 h 693"/>
              <a:gd name="T30" fmla="*/ 540 w 693"/>
              <a:gd name="T31" fmla="*/ 231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3" h="693">
                <a:moveTo>
                  <a:pt x="347" y="0"/>
                </a:moveTo>
                <a:cubicBezTo>
                  <a:pt x="156" y="0"/>
                  <a:pt x="0" y="156"/>
                  <a:pt x="0" y="347"/>
                </a:cubicBezTo>
                <a:cubicBezTo>
                  <a:pt x="0" y="538"/>
                  <a:pt x="156" y="693"/>
                  <a:pt x="347" y="693"/>
                </a:cubicBezTo>
                <a:cubicBezTo>
                  <a:pt x="538" y="693"/>
                  <a:pt x="693" y="538"/>
                  <a:pt x="693" y="347"/>
                </a:cubicBezTo>
                <a:cubicBezTo>
                  <a:pt x="693" y="156"/>
                  <a:pt x="538" y="0"/>
                  <a:pt x="347" y="0"/>
                </a:cubicBezTo>
                <a:close/>
                <a:moveTo>
                  <a:pt x="540" y="231"/>
                </a:moveTo>
                <a:lnTo>
                  <a:pt x="327" y="471"/>
                </a:lnTo>
                <a:cubicBezTo>
                  <a:pt x="321" y="477"/>
                  <a:pt x="314" y="480"/>
                  <a:pt x="307" y="480"/>
                </a:cubicBezTo>
                <a:cubicBezTo>
                  <a:pt x="301" y="480"/>
                  <a:pt x="295" y="478"/>
                  <a:pt x="290" y="474"/>
                </a:cubicBezTo>
                <a:lnTo>
                  <a:pt x="157" y="367"/>
                </a:lnTo>
                <a:cubicBezTo>
                  <a:pt x="145" y="358"/>
                  <a:pt x="143" y="342"/>
                  <a:pt x="153" y="330"/>
                </a:cubicBezTo>
                <a:cubicBezTo>
                  <a:pt x="162" y="319"/>
                  <a:pt x="178" y="317"/>
                  <a:pt x="190" y="326"/>
                </a:cubicBezTo>
                <a:lnTo>
                  <a:pt x="304" y="417"/>
                </a:lnTo>
                <a:lnTo>
                  <a:pt x="500" y="196"/>
                </a:lnTo>
                <a:cubicBezTo>
                  <a:pt x="510" y="185"/>
                  <a:pt x="527" y="184"/>
                  <a:pt x="538" y="193"/>
                </a:cubicBezTo>
                <a:cubicBezTo>
                  <a:pt x="549" y="203"/>
                  <a:pt x="550" y="220"/>
                  <a:pt x="540" y="231"/>
                </a:cubicBezTo>
                <a:close/>
              </a:path>
            </a:pathLst>
          </a:custGeom>
          <a:solidFill>
            <a:schemeClr val="accent1"/>
          </a:solidFill>
          <a:ln>
            <a:noFill/>
          </a:ln>
        </p:spPr>
      </p:sp>
      <p:sp>
        <p:nvSpPr>
          <p:cNvPr id="8" name="íşlidè">
            <a:extLst>
              <a:ext uri="{FF2B5EF4-FFF2-40B4-BE49-F238E27FC236}">
                <a16:creationId xmlns:a16="http://schemas.microsoft.com/office/drawing/2014/main" id="{B77CEAB2-CDDD-472C-9801-BAE00B25026D}"/>
              </a:ext>
            </a:extLst>
          </p:cNvPr>
          <p:cNvSpPr txBox="1"/>
          <p:nvPr/>
        </p:nvSpPr>
        <p:spPr bwMode="auto">
          <a:xfrm>
            <a:off x="980561" y="2204208"/>
            <a:ext cx="4840357" cy="240873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sz="1600" dirty="0" smtClean="0"/>
              <a:t>Step 1</a:t>
            </a:r>
            <a:r>
              <a:rPr lang="zh-CN" altLang="en-US" sz="1600" dirty="0" smtClean="0"/>
              <a:t>：</a:t>
            </a:r>
            <a:r>
              <a:rPr lang="zh-CN" altLang="zh-CN" sz="1600" dirty="0"/>
              <a:t>通过空气污染空间格局可以发现，研究区域内</a:t>
            </a:r>
            <a:r>
              <a:rPr lang="en-US" altLang="zh-CN" sz="1600" dirty="0"/>
              <a:t>PM</a:t>
            </a:r>
            <a:r>
              <a:rPr lang="en-US" altLang="zh-CN" sz="1600" baseline="-25000" dirty="0"/>
              <a:t>2.5</a:t>
            </a:r>
            <a:r>
              <a:rPr lang="zh-CN" altLang="zh-CN" sz="1600" dirty="0"/>
              <a:t>浓度并不是均匀分布的，不同社会经济地位的居民小区暴露</a:t>
            </a:r>
            <a:r>
              <a:rPr lang="en-US" altLang="zh-CN" sz="1600" dirty="0"/>
              <a:t>PM</a:t>
            </a:r>
            <a:r>
              <a:rPr lang="en-US" altLang="zh-CN" sz="1600" baseline="-25000" dirty="0"/>
              <a:t>2.5</a:t>
            </a:r>
            <a:r>
              <a:rPr lang="zh-CN" altLang="zh-CN" sz="1600" dirty="0"/>
              <a:t>浓度是不同的，这初步揭示了环境不平等现象的存在</a:t>
            </a:r>
            <a:r>
              <a:rPr lang="zh-CN" altLang="zh-CN" sz="1600" dirty="0" smtClean="0"/>
              <a:t>。</a:t>
            </a:r>
            <a:endParaRPr lang="en-US" altLang="zh-CN" sz="1600" dirty="0" smtClean="0"/>
          </a:p>
          <a:p>
            <a:pPr>
              <a:spcBef>
                <a:spcPct val="0"/>
              </a:spcBef>
            </a:pPr>
            <a:r>
              <a:rPr lang="zh-CN" altLang="zh-CN" sz="1600" dirty="0" smtClean="0"/>
              <a:t>相关</a:t>
            </a:r>
            <a:r>
              <a:rPr lang="zh-CN" altLang="zh-CN" sz="1600" dirty="0"/>
              <a:t>领域的文献指出，弱势群体（如低学历、低收入人群）聚集区的周边工业用地比重较高，绿化率较低，从而可能造成空气污染暴露。基于此，本例初步构建的三者关联假设模型如下图。</a:t>
            </a:r>
          </a:p>
          <a:p>
            <a:pPr>
              <a:spcBef>
                <a:spcPct val="0"/>
              </a:spcBef>
            </a:pPr>
            <a:endParaRPr lang="en-US" altLang="zh-CN" sz="1600" b="1" dirty="0"/>
          </a:p>
        </p:txBody>
      </p:sp>
      <p:sp>
        <p:nvSpPr>
          <p:cNvPr id="16" name="标题 1"/>
          <p:cNvSpPr txBox="1">
            <a:spLocks/>
          </p:cNvSpPr>
          <p:nvPr/>
        </p:nvSpPr>
        <p:spPr>
          <a:xfrm>
            <a:off x="137143" y="0"/>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结构方程模型</a:t>
            </a:r>
            <a:endParaRPr lang="zh-CN" altLang="en-US" sz="2400" dirty="0">
              <a:latin typeface="微软雅黑" panose="020B0503020204020204" pitchFamily="34" charset="-122"/>
              <a:ea typeface="微软雅黑" panose="020B0503020204020204" pitchFamily="34" charset="-122"/>
            </a:endParaRPr>
          </a:p>
        </p:txBody>
      </p:sp>
      <p:pic>
        <p:nvPicPr>
          <p:cNvPr id="18" name="图片 17" descr="C:\Users\xh\Desktop\QQ图片20171122195706.png"/>
          <p:cNvPicPr/>
          <p:nvPr/>
        </p:nvPicPr>
        <p:blipFill>
          <a:blip r:embed="rId2">
            <a:extLst>
              <a:ext uri="{28A0092B-C50C-407E-A947-70E740481C1C}">
                <a14:useLocalDpi xmlns:a14="http://schemas.microsoft.com/office/drawing/2010/main" val="0"/>
              </a:ext>
            </a:extLst>
          </a:blip>
          <a:srcRect/>
          <a:stretch>
            <a:fillRect/>
          </a:stretch>
        </p:blipFill>
        <p:spPr bwMode="auto">
          <a:xfrm>
            <a:off x="1523715" y="4515755"/>
            <a:ext cx="3467100" cy="1757045"/>
          </a:xfrm>
          <a:prstGeom prst="rect">
            <a:avLst/>
          </a:prstGeom>
          <a:noFill/>
          <a:ln>
            <a:noFill/>
          </a:ln>
        </p:spPr>
      </p:pic>
      <p:sp>
        <p:nvSpPr>
          <p:cNvPr id="19" name="íşlidè">
            <a:extLst>
              <a:ext uri="{FF2B5EF4-FFF2-40B4-BE49-F238E27FC236}">
                <a16:creationId xmlns:a16="http://schemas.microsoft.com/office/drawing/2014/main" id="{B77CEAB2-CDDD-472C-9801-BAE00B25026D}"/>
              </a:ext>
            </a:extLst>
          </p:cNvPr>
          <p:cNvSpPr txBox="1"/>
          <p:nvPr/>
        </p:nvSpPr>
        <p:spPr bwMode="auto">
          <a:xfrm>
            <a:off x="6311900" y="2209520"/>
            <a:ext cx="4840357" cy="116147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en-US" altLang="zh-CN" sz="1600" dirty="0" smtClean="0"/>
              <a:t>Step 2</a:t>
            </a:r>
            <a:r>
              <a:rPr lang="zh-CN" altLang="en-US" sz="1600" dirty="0" smtClean="0"/>
              <a:t>：</a:t>
            </a:r>
            <a:r>
              <a:rPr lang="zh-CN" altLang="zh-CN" sz="1600" dirty="0"/>
              <a:t>在假设模型的基础上，准备好各小区评价指标数据，构建</a:t>
            </a:r>
            <a:r>
              <a:rPr lang="en-US" altLang="zh-CN" sz="1600" dirty="0"/>
              <a:t>AMOS</a:t>
            </a:r>
            <a:r>
              <a:rPr lang="zh-CN" altLang="zh-CN" sz="1600" dirty="0"/>
              <a:t>结构方程模型，并通过输出结果中提供的修正指标来修正假设关系。</a:t>
            </a:r>
          </a:p>
          <a:p>
            <a:pPr>
              <a:spcBef>
                <a:spcPct val="0"/>
              </a:spcBef>
            </a:pPr>
            <a:endParaRPr lang="en-US" altLang="zh-CN" sz="1600" b="1" dirty="0"/>
          </a:p>
        </p:txBody>
      </p:sp>
      <p:pic>
        <p:nvPicPr>
          <p:cNvPr id="20" name="图片 19" descr="C:\Users\xh\Desktop\QQ图片20171122195706.png"/>
          <p:cNvPicPr/>
          <p:nvPr/>
        </p:nvPicPr>
        <p:blipFill rotWithShape="1">
          <a:blip r:embed="rId3">
            <a:extLst>
              <a:ext uri="{28A0092B-C50C-407E-A947-70E740481C1C}">
                <a14:useLocalDpi xmlns:a14="http://schemas.microsoft.com/office/drawing/2010/main" val="0"/>
              </a:ext>
            </a:extLst>
          </a:blip>
          <a:srcRect t="4945"/>
          <a:stretch/>
        </p:blipFill>
        <p:spPr bwMode="auto">
          <a:xfrm>
            <a:off x="6918518" y="3316557"/>
            <a:ext cx="3627120" cy="239839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86247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029823" y="4772025"/>
            <a:ext cx="6278291" cy="22093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029823" y="1341438"/>
            <a:ext cx="6278291" cy="34305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6113" y="1341438"/>
            <a:ext cx="6145936" cy="15112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18" name="标题 1"/>
          <p:cNvSpPr txBox="1">
            <a:spLocks/>
          </p:cNvSpPr>
          <p:nvPr/>
        </p:nvSpPr>
        <p:spPr>
          <a:xfrm>
            <a:off x="4703925" y="381977"/>
            <a:ext cx="2784149" cy="6344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t>时间序列分析基本原理</a:t>
            </a:r>
            <a:endParaRPr lang="zh-CN" altLang="en-US" sz="2400" dirty="0">
              <a:latin typeface="微软雅黑" panose="020B0503020204020204" pitchFamily="34" charset="-122"/>
              <a:ea typeface="微软雅黑" panose="020B0503020204020204" pitchFamily="34" charset="-122"/>
            </a:endParaRPr>
          </a:p>
        </p:txBody>
      </p:sp>
      <p:sp>
        <p:nvSpPr>
          <p:cNvPr id="2" name="矩形 1"/>
          <p:cNvSpPr/>
          <p:nvPr/>
        </p:nvSpPr>
        <p:spPr>
          <a:xfrm>
            <a:off x="530854" y="2073499"/>
            <a:ext cx="5276851" cy="646331"/>
          </a:xfrm>
          <a:prstGeom prst="rect">
            <a:avLst/>
          </a:prstGeom>
        </p:spPr>
        <p:txBody>
          <a:bodyPr wrap="square">
            <a:spAutoFit/>
          </a:bodyPr>
          <a:lstStyle/>
          <a:p>
            <a:r>
              <a:rPr lang="zh-CN" altLang="zh-CN" dirty="0" smtClean="0">
                <a:solidFill>
                  <a:schemeClr val="bg1"/>
                </a:solidFill>
                <a:latin typeface="+mn-ea"/>
                <a:cs typeface="Times New Roman" panose="02020603050405020304" pitchFamily="18" charset="0"/>
              </a:rPr>
              <a:t>时间序列</a:t>
            </a:r>
            <a:r>
              <a:rPr lang="zh-CN" altLang="en-US" dirty="0" smtClean="0">
                <a:solidFill>
                  <a:schemeClr val="bg1"/>
                </a:solidFill>
                <a:latin typeface="+mn-ea"/>
                <a:cs typeface="Times New Roman" panose="02020603050405020304" pitchFamily="18" charset="0"/>
              </a:rPr>
              <a:t>：</a:t>
            </a:r>
            <a:r>
              <a:rPr lang="zh-CN" altLang="zh-CN" dirty="0" smtClean="0">
                <a:solidFill>
                  <a:schemeClr val="bg1"/>
                </a:solidFill>
                <a:latin typeface="+mn-ea"/>
                <a:cs typeface="Times New Roman" panose="02020603050405020304" pitchFamily="18" charset="0"/>
              </a:rPr>
              <a:t>同</a:t>
            </a:r>
            <a:r>
              <a:rPr lang="zh-CN" altLang="zh-CN" dirty="0">
                <a:solidFill>
                  <a:schemeClr val="bg1"/>
                </a:solidFill>
                <a:latin typeface="+mn-ea"/>
                <a:cs typeface="Times New Roman" panose="02020603050405020304" pitchFamily="18" charset="0"/>
              </a:rPr>
              <a:t>一现象在不同时间上的相继观察值排列而成的序列。</a:t>
            </a:r>
            <a:endParaRPr lang="zh-CN" altLang="en-US" dirty="0">
              <a:solidFill>
                <a:schemeClr val="bg1"/>
              </a:solidFill>
              <a:latin typeface="+mn-ea"/>
            </a:endParaRPr>
          </a:p>
        </p:txBody>
      </p:sp>
      <p:sp>
        <p:nvSpPr>
          <p:cNvPr id="24" name="矩形 23"/>
          <p:cNvSpPr/>
          <p:nvPr/>
        </p:nvSpPr>
        <p:spPr>
          <a:xfrm>
            <a:off x="530856" y="1549649"/>
            <a:ext cx="3559726" cy="400110"/>
          </a:xfrm>
          <a:prstGeom prst="rect">
            <a:avLst/>
          </a:prstGeom>
        </p:spPr>
        <p:txBody>
          <a:bodyPr wrap="square">
            <a:spAutoFit/>
          </a:bodyPr>
          <a:lstStyle/>
          <a:p>
            <a:r>
              <a:rPr lang="en-US" altLang="zh-CN" sz="2000" b="1" dirty="0" smtClean="0">
                <a:solidFill>
                  <a:schemeClr val="bg1"/>
                </a:solidFill>
                <a:latin typeface="+mn-ea"/>
                <a:cs typeface="Times New Roman" panose="02020603050405020304" pitchFamily="18" charset="0"/>
              </a:rPr>
              <a:t>01.</a:t>
            </a:r>
            <a:r>
              <a:rPr lang="zh-CN" altLang="en-US" sz="2000" b="1" dirty="0" smtClean="0">
                <a:solidFill>
                  <a:schemeClr val="bg1"/>
                </a:solidFill>
                <a:latin typeface="+mn-ea"/>
                <a:cs typeface="Times New Roman" panose="02020603050405020304" pitchFamily="18" charset="0"/>
              </a:rPr>
              <a:t>定义</a:t>
            </a:r>
            <a:endParaRPr lang="zh-CN" altLang="en-US" sz="2000" b="1" dirty="0">
              <a:solidFill>
                <a:schemeClr val="bg1"/>
              </a:solidFill>
              <a:latin typeface="+mn-ea"/>
            </a:endParaRPr>
          </a:p>
        </p:txBody>
      </p:sp>
      <p:sp>
        <p:nvSpPr>
          <p:cNvPr id="26" name="矩形 25"/>
          <p:cNvSpPr/>
          <p:nvPr/>
        </p:nvSpPr>
        <p:spPr>
          <a:xfrm>
            <a:off x="6225237" y="1531695"/>
            <a:ext cx="2380531" cy="400110"/>
          </a:xfrm>
          <a:prstGeom prst="rect">
            <a:avLst/>
          </a:prstGeom>
        </p:spPr>
        <p:txBody>
          <a:bodyPr wrap="square">
            <a:spAutoFit/>
          </a:bodyPr>
          <a:lstStyle/>
          <a:p>
            <a:r>
              <a:rPr lang="en-US" altLang="zh-CN" sz="2000" b="1" dirty="0" smtClean="0">
                <a:latin typeface="+mn-ea"/>
                <a:cs typeface="Times New Roman" panose="02020603050405020304" pitchFamily="18" charset="0"/>
              </a:rPr>
              <a:t>02.</a:t>
            </a:r>
            <a:r>
              <a:rPr lang="zh-CN" altLang="en-US" sz="2000" b="1" dirty="0" smtClean="0">
                <a:latin typeface="+mn-ea"/>
                <a:cs typeface="Times New Roman" panose="02020603050405020304" pitchFamily="18" charset="0"/>
              </a:rPr>
              <a:t>分类</a:t>
            </a:r>
            <a:endParaRPr lang="zh-CN" altLang="en-US" sz="2000" b="1" dirty="0">
              <a:latin typeface="+mn-ea"/>
            </a:endParaRPr>
          </a:p>
        </p:txBody>
      </p:sp>
      <p:sp>
        <p:nvSpPr>
          <p:cNvPr id="6" name="矩形 5"/>
          <p:cNvSpPr/>
          <p:nvPr/>
        </p:nvSpPr>
        <p:spPr>
          <a:xfrm>
            <a:off x="6225237" y="2040574"/>
            <a:ext cx="2168274" cy="2585323"/>
          </a:xfrm>
          <a:prstGeom prst="rect">
            <a:avLst/>
          </a:prstGeom>
        </p:spPr>
        <p:txBody>
          <a:bodyPr wrap="square">
            <a:spAutoFit/>
          </a:bodyPr>
          <a:lstStyle/>
          <a:p>
            <a:r>
              <a:rPr lang="zh-CN" altLang="en-US" dirty="0" smtClean="0">
                <a:latin typeface="+mn-ea"/>
                <a:cs typeface="Times New Roman" panose="02020603050405020304" pitchFamily="18" charset="0"/>
              </a:rPr>
              <a:t>①</a:t>
            </a:r>
            <a:r>
              <a:rPr lang="zh-CN" altLang="zh-CN" dirty="0" smtClean="0">
                <a:latin typeface="+mn-ea"/>
                <a:cs typeface="Times New Roman" panose="02020603050405020304" pitchFamily="18" charset="0"/>
              </a:rPr>
              <a:t>平稳序列</a:t>
            </a:r>
            <a:r>
              <a:rPr lang="zh-CN" altLang="en-US" dirty="0" smtClean="0">
                <a:latin typeface="+mn-ea"/>
              </a:rPr>
              <a:t>：</a:t>
            </a:r>
            <a:r>
              <a:rPr lang="zh-CN" altLang="zh-CN" dirty="0">
                <a:latin typeface="+mn-ea"/>
              </a:rPr>
              <a:t>各观察值基本上在某个</a:t>
            </a:r>
            <a:r>
              <a:rPr lang="zh-CN" altLang="zh-CN" dirty="0">
                <a:solidFill>
                  <a:schemeClr val="accent2"/>
                </a:solidFill>
                <a:latin typeface="+mn-ea"/>
              </a:rPr>
              <a:t>固定的水平上</a:t>
            </a:r>
            <a:r>
              <a:rPr lang="zh-CN" altLang="zh-CN" dirty="0">
                <a:latin typeface="+mn-ea"/>
              </a:rPr>
              <a:t>波动，虽然在不同的时间段波动的程度不同，但并不存在某种规律，其波动可以看成是</a:t>
            </a:r>
            <a:r>
              <a:rPr lang="zh-CN" altLang="zh-CN" dirty="0" smtClean="0">
                <a:solidFill>
                  <a:schemeClr val="accent2"/>
                </a:solidFill>
                <a:latin typeface="+mn-ea"/>
              </a:rPr>
              <a:t>随机的</a:t>
            </a:r>
            <a:r>
              <a:rPr lang="zh-CN" altLang="en-US" dirty="0" smtClean="0">
                <a:latin typeface="+mn-ea"/>
              </a:rPr>
              <a:t>。基</a:t>
            </a:r>
            <a:r>
              <a:rPr lang="zh-CN" altLang="zh-CN" dirty="0" smtClean="0">
                <a:latin typeface="+mn-ea"/>
              </a:rPr>
              <a:t>本上</a:t>
            </a:r>
            <a:r>
              <a:rPr lang="zh-CN" altLang="zh-CN" dirty="0">
                <a:solidFill>
                  <a:schemeClr val="accent2"/>
                </a:solidFill>
                <a:latin typeface="+mn-ea"/>
              </a:rPr>
              <a:t>不存在</a:t>
            </a:r>
            <a:r>
              <a:rPr lang="zh-CN" altLang="zh-CN" dirty="0" smtClean="0">
                <a:solidFill>
                  <a:schemeClr val="accent2"/>
                </a:solidFill>
                <a:latin typeface="+mn-ea"/>
              </a:rPr>
              <a:t>趋势</a:t>
            </a:r>
            <a:r>
              <a:rPr lang="zh-CN" altLang="en-US" dirty="0" smtClean="0">
                <a:latin typeface="+mn-ea"/>
              </a:rPr>
              <a:t>。</a:t>
            </a:r>
            <a:endParaRPr lang="zh-CN" altLang="en-US" dirty="0">
              <a:latin typeface="+mn-ea"/>
            </a:endParaRPr>
          </a:p>
        </p:txBody>
      </p:sp>
      <p:sp>
        <p:nvSpPr>
          <p:cNvPr id="7" name="矩形 6"/>
          <p:cNvSpPr/>
          <p:nvPr/>
        </p:nvSpPr>
        <p:spPr>
          <a:xfrm>
            <a:off x="6225237" y="5072288"/>
            <a:ext cx="5690992" cy="646331"/>
          </a:xfrm>
          <a:prstGeom prst="rect">
            <a:avLst/>
          </a:prstGeom>
        </p:spPr>
        <p:txBody>
          <a:bodyPr wrap="square">
            <a:spAutoFit/>
          </a:bodyPr>
          <a:lstStyle/>
          <a:p>
            <a:r>
              <a:rPr lang="zh-CN" altLang="en-US" dirty="0" smtClean="0">
                <a:latin typeface="+mn-ea"/>
                <a:cs typeface="Times New Roman" panose="02020603050405020304" pitchFamily="18" charset="0"/>
              </a:rPr>
              <a:t>②</a:t>
            </a:r>
            <a:r>
              <a:rPr lang="zh-CN" altLang="zh-CN" dirty="0" smtClean="0">
                <a:latin typeface="+mn-ea"/>
                <a:cs typeface="Times New Roman" panose="02020603050405020304" pitchFamily="18" charset="0"/>
              </a:rPr>
              <a:t>非</a:t>
            </a:r>
            <a:r>
              <a:rPr lang="zh-CN" altLang="zh-CN" dirty="0">
                <a:latin typeface="+mn-ea"/>
                <a:cs typeface="Times New Roman" panose="02020603050405020304" pitchFamily="18" charset="0"/>
              </a:rPr>
              <a:t>平稳</a:t>
            </a:r>
            <a:r>
              <a:rPr lang="zh-CN" altLang="zh-CN" dirty="0" smtClean="0">
                <a:latin typeface="+mn-ea"/>
                <a:cs typeface="Times New Roman" panose="02020603050405020304" pitchFamily="18" charset="0"/>
              </a:rPr>
              <a:t>序列</a:t>
            </a:r>
            <a:r>
              <a:rPr lang="zh-CN" altLang="en-US" dirty="0" smtClean="0">
                <a:latin typeface="+mn-ea"/>
              </a:rPr>
              <a:t>：</a:t>
            </a:r>
            <a:r>
              <a:rPr lang="zh-CN" altLang="zh-CN" dirty="0" smtClean="0">
                <a:latin typeface="+mn-ea"/>
                <a:cs typeface="Times New Roman" panose="02020603050405020304" pitchFamily="18" charset="0"/>
              </a:rPr>
              <a:t>包含</a:t>
            </a:r>
            <a:r>
              <a:rPr lang="zh-CN" altLang="zh-CN" dirty="0">
                <a:solidFill>
                  <a:schemeClr val="accent2"/>
                </a:solidFill>
                <a:latin typeface="+mn-ea"/>
                <a:cs typeface="Times New Roman" panose="02020603050405020304" pitchFamily="18" charset="0"/>
              </a:rPr>
              <a:t>趋势</a:t>
            </a:r>
            <a:r>
              <a:rPr lang="zh-CN" altLang="zh-CN" dirty="0">
                <a:latin typeface="+mn-ea"/>
                <a:cs typeface="Times New Roman" panose="02020603050405020304" pitchFamily="18" charset="0"/>
              </a:rPr>
              <a:t>、</a:t>
            </a:r>
            <a:r>
              <a:rPr lang="zh-CN" altLang="zh-CN" dirty="0">
                <a:solidFill>
                  <a:schemeClr val="accent2"/>
                </a:solidFill>
                <a:latin typeface="+mn-ea"/>
                <a:cs typeface="Times New Roman" panose="02020603050405020304" pitchFamily="18" charset="0"/>
              </a:rPr>
              <a:t>季节性</a:t>
            </a:r>
            <a:r>
              <a:rPr lang="zh-CN" altLang="zh-CN" dirty="0">
                <a:latin typeface="+mn-ea"/>
                <a:cs typeface="Times New Roman" panose="02020603050405020304" pitchFamily="18" charset="0"/>
              </a:rPr>
              <a:t>或</a:t>
            </a:r>
            <a:r>
              <a:rPr lang="zh-CN" altLang="zh-CN" dirty="0">
                <a:solidFill>
                  <a:schemeClr val="accent2"/>
                </a:solidFill>
                <a:latin typeface="+mn-ea"/>
                <a:cs typeface="Times New Roman" panose="02020603050405020304" pitchFamily="18" charset="0"/>
              </a:rPr>
              <a:t>周期性</a:t>
            </a:r>
            <a:r>
              <a:rPr lang="zh-CN" altLang="zh-CN" dirty="0">
                <a:latin typeface="+mn-ea"/>
                <a:cs typeface="Times New Roman" panose="02020603050405020304" pitchFamily="18" charset="0"/>
              </a:rPr>
              <a:t>的序列，它可能只含有其中一种成分，也可能是几种成分的组合。</a:t>
            </a:r>
            <a:endParaRPr lang="zh-CN" altLang="en-US" dirty="0">
              <a:latin typeface="+mn-ea"/>
            </a:endParaRPr>
          </a:p>
        </p:txBody>
      </p:sp>
      <p:pic>
        <p:nvPicPr>
          <p:cNvPr id="31" name="图片 30" descr="E:\面向规划决策的地理国情服务\1212修改\时间序列-01.png"/>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8498750" y="2041469"/>
            <a:ext cx="3242145" cy="2570540"/>
          </a:xfrm>
          <a:prstGeom prst="rect">
            <a:avLst/>
          </a:prstGeom>
          <a:noFill/>
          <a:ln>
            <a:noFill/>
          </a:ln>
        </p:spPr>
      </p:pic>
      <p:sp>
        <p:nvSpPr>
          <p:cNvPr id="8" name="矩形 7"/>
          <p:cNvSpPr/>
          <p:nvPr/>
        </p:nvSpPr>
        <p:spPr>
          <a:xfrm>
            <a:off x="530855" y="2977432"/>
            <a:ext cx="1167316" cy="400110"/>
          </a:xfrm>
          <a:prstGeom prst="rect">
            <a:avLst/>
          </a:prstGeom>
        </p:spPr>
        <p:txBody>
          <a:bodyPr wrap="square">
            <a:spAutoFit/>
          </a:bodyPr>
          <a:lstStyle/>
          <a:p>
            <a:r>
              <a:rPr lang="en-US" altLang="zh-CN" sz="2000" b="1" dirty="0" smtClean="0">
                <a:latin typeface="+mn-ea"/>
                <a:cs typeface="Times New Roman" panose="02020603050405020304" pitchFamily="18" charset="0"/>
              </a:rPr>
              <a:t>03.</a:t>
            </a:r>
            <a:r>
              <a:rPr lang="zh-CN" altLang="zh-CN" sz="2000" b="1" dirty="0" smtClean="0">
                <a:latin typeface="+mn-ea"/>
                <a:cs typeface="Times New Roman" panose="02020603050405020304" pitchFamily="18" charset="0"/>
              </a:rPr>
              <a:t>趋势</a:t>
            </a:r>
            <a:endParaRPr lang="zh-CN" altLang="en-US" sz="2000" b="1" dirty="0">
              <a:latin typeface="+mn-ea"/>
            </a:endParaRPr>
          </a:p>
        </p:txBody>
      </p:sp>
      <p:sp>
        <p:nvSpPr>
          <p:cNvPr id="9" name="矩形 8"/>
          <p:cNvSpPr/>
          <p:nvPr/>
        </p:nvSpPr>
        <p:spPr>
          <a:xfrm>
            <a:off x="530855" y="3424339"/>
            <a:ext cx="5276851" cy="646331"/>
          </a:xfrm>
          <a:prstGeom prst="rect">
            <a:avLst/>
          </a:prstGeom>
        </p:spPr>
        <p:txBody>
          <a:bodyPr wrap="square">
            <a:spAutoFit/>
          </a:bodyPr>
          <a:lstStyle/>
          <a:p>
            <a:r>
              <a:rPr lang="zh-CN" altLang="zh-CN" dirty="0">
                <a:latin typeface="+mn-ea"/>
                <a:cs typeface="Times New Roman" panose="02020603050405020304" pitchFamily="18" charset="0"/>
              </a:rPr>
              <a:t>时间序列在</a:t>
            </a:r>
            <a:r>
              <a:rPr lang="zh-CN" altLang="zh-CN" dirty="0">
                <a:solidFill>
                  <a:schemeClr val="accent2"/>
                </a:solidFill>
                <a:latin typeface="+mn-ea"/>
                <a:cs typeface="Times New Roman" panose="02020603050405020304" pitchFamily="18" charset="0"/>
              </a:rPr>
              <a:t>长时期内</a:t>
            </a:r>
            <a:r>
              <a:rPr lang="zh-CN" altLang="zh-CN" dirty="0">
                <a:latin typeface="+mn-ea"/>
                <a:cs typeface="Times New Roman" panose="02020603050405020304" pitchFamily="18" charset="0"/>
              </a:rPr>
              <a:t>呈现出来的某种</a:t>
            </a:r>
            <a:r>
              <a:rPr lang="zh-CN" altLang="zh-CN" dirty="0">
                <a:solidFill>
                  <a:schemeClr val="accent2"/>
                </a:solidFill>
                <a:latin typeface="+mn-ea"/>
                <a:cs typeface="Times New Roman" panose="02020603050405020304" pitchFamily="18" charset="0"/>
              </a:rPr>
              <a:t>持续上升</a:t>
            </a:r>
            <a:r>
              <a:rPr lang="zh-CN" altLang="zh-CN" dirty="0">
                <a:latin typeface="+mn-ea"/>
                <a:cs typeface="Times New Roman" panose="02020603050405020304" pitchFamily="18" charset="0"/>
              </a:rPr>
              <a:t>或</a:t>
            </a:r>
            <a:r>
              <a:rPr lang="zh-CN" altLang="zh-CN" dirty="0">
                <a:solidFill>
                  <a:schemeClr val="accent2"/>
                </a:solidFill>
                <a:latin typeface="+mn-ea"/>
                <a:cs typeface="Times New Roman" panose="02020603050405020304" pitchFamily="18" charset="0"/>
              </a:rPr>
              <a:t>持续下降</a:t>
            </a:r>
            <a:r>
              <a:rPr lang="zh-CN" altLang="zh-CN" dirty="0">
                <a:latin typeface="+mn-ea"/>
                <a:cs typeface="Times New Roman" panose="02020603050405020304" pitchFamily="18" charset="0"/>
              </a:rPr>
              <a:t>的变动，也称长期趋势</a:t>
            </a:r>
            <a:r>
              <a:rPr lang="zh-CN" altLang="zh-CN" dirty="0" smtClean="0">
                <a:latin typeface="+mn-ea"/>
                <a:cs typeface="Times New Roman" panose="02020603050405020304" pitchFamily="18" charset="0"/>
              </a:rPr>
              <a:t>。</a:t>
            </a:r>
            <a:endParaRPr lang="zh-CN" altLang="en-US" dirty="0">
              <a:latin typeface="+mn-ea"/>
            </a:endParaRPr>
          </a:p>
        </p:txBody>
      </p:sp>
      <p:pic>
        <p:nvPicPr>
          <p:cNvPr id="32" name="图片 31" descr="E:\空间数据分析书稿\插图\简单时间序列数据.jpg"/>
          <p:cNvPicPr/>
          <p:nvPr/>
        </p:nvPicPr>
        <p:blipFill rotWithShape="1">
          <a:blip r:embed="rId3">
            <a:extLst>
              <a:ext uri="{28A0092B-C50C-407E-A947-70E740481C1C}">
                <a14:useLocalDpi xmlns:a14="http://schemas.microsoft.com/office/drawing/2010/main" val="0"/>
              </a:ext>
            </a:extLst>
          </a:blip>
          <a:srcRect b="68020"/>
          <a:stretch/>
        </p:blipFill>
        <p:spPr bwMode="auto">
          <a:xfrm>
            <a:off x="530854" y="4195393"/>
            <a:ext cx="5276850" cy="1800225"/>
          </a:xfrm>
          <a:prstGeom prst="rect">
            <a:avLst/>
          </a:prstGeom>
          <a:noFill/>
          <a:ln>
            <a:noFill/>
          </a:ln>
          <a:extLst>
            <a:ext uri="{53640926-AAD7-44D8-BBD7-CCE9431645EC}">
              <a14:shadowObscured xmlns:a14="http://schemas.microsoft.com/office/drawing/2010/main"/>
            </a:ext>
          </a:extLst>
        </p:spPr>
      </p:pic>
      <p:sp>
        <p:nvSpPr>
          <p:cNvPr id="13" name="标题 1"/>
          <p:cNvSpPr txBox="1">
            <a:spLocks/>
          </p:cNvSpPr>
          <p:nvPr/>
        </p:nvSpPr>
        <p:spPr>
          <a:xfrm>
            <a:off x="137143" y="0"/>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时间序列分析</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7876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7878903" y="3269275"/>
            <a:ext cx="4937211" cy="426363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78903" y="-388325"/>
            <a:ext cx="3173866" cy="3657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1176934" y="4238462"/>
            <a:ext cx="6701969" cy="29019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18" name="标题 1"/>
          <p:cNvSpPr txBox="1">
            <a:spLocks/>
          </p:cNvSpPr>
          <p:nvPr/>
        </p:nvSpPr>
        <p:spPr>
          <a:xfrm>
            <a:off x="4703925" y="381977"/>
            <a:ext cx="2784149" cy="6344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t>时间序列分析的</a:t>
            </a:r>
            <a:r>
              <a:rPr lang="zh-CN" altLang="zh-CN" sz="2400" dirty="0"/>
              <a:t>模型及检验</a:t>
            </a:r>
            <a:endParaRPr lang="zh-CN" altLang="en-US" sz="2400" dirty="0">
              <a:latin typeface="微软雅黑" panose="020B0503020204020204" pitchFamily="34" charset="-122"/>
              <a:ea typeface="微软雅黑" panose="020B0503020204020204" pitchFamily="34" charset="-122"/>
            </a:endParaRPr>
          </a:p>
        </p:txBody>
      </p:sp>
      <p:sp>
        <p:nvSpPr>
          <p:cNvPr id="5" name="矩形 4"/>
          <p:cNvSpPr/>
          <p:nvPr/>
        </p:nvSpPr>
        <p:spPr>
          <a:xfrm>
            <a:off x="1710996" y="1240420"/>
            <a:ext cx="1088760" cy="400110"/>
          </a:xfrm>
          <a:prstGeom prst="rect">
            <a:avLst/>
          </a:prstGeom>
        </p:spPr>
        <p:txBody>
          <a:bodyPr wrap="none">
            <a:spAutoFit/>
          </a:bodyPr>
          <a:lstStyle/>
          <a:p>
            <a:r>
              <a:rPr lang="en-US" altLang="zh-CN" sz="2000" b="1" dirty="0" smtClean="0">
                <a:latin typeface="+mn-ea"/>
                <a:cs typeface="Times New Roman" panose="02020603050405020304" pitchFamily="18" charset="0"/>
              </a:rPr>
              <a:t>01.</a:t>
            </a:r>
            <a:r>
              <a:rPr lang="zh-CN" altLang="en-US" sz="2000" b="1" dirty="0" smtClean="0">
                <a:latin typeface="+mn-ea"/>
                <a:cs typeface="Times New Roman" panose="02020603050405020304" pitchFamily="18" charset="0"/>
              </a:rPr>
              <a:t>分类</a:t>
            </a:r>
            <a:endParaRPr lang="zh-CN" altLang="en-US" sz="2000" b="1" dirty="0">
              <a:latin typeface="+mn-ea"/>
            </a:endParaRPr>
          </a:p>
        </p:txBody>
      </p:sp>
      <p:graphicFrame>
        <p:nvGraphicFramePr>
          <p:cNvPr id="11" name="表格 10"/>
          <p:cNvGraphicFramePr>
            <a:graphicFrameLocks noGrp="1"/>
          </p:cNvGraphicFramePr>
          <p:nvPr>
            <p:extLst>
              <p:ext uri="{D42A27DB-BD31-4B8C-83A1-F6EECF244321}">
                <p14:modId xmlns:p14="http://schemas.microsoft.com/office/powerpoint/2010/main" val="213346519"/>
              </p:ext>
            </p:extLst>
          </p:nvPr>
        </p:nvGraphicFramePr>
        <p:xfrm>
          <a:off x="1818047" y="1818580"/>
          <a:ext cx="5167087" cy="1972330"/>
        </p:xfrm>
        <a:graphic>
          <a:graphicData uri="http://schemas.openxmlformats.org/drawingml/2006/table">
            <a:tbl>
              <a:tblPr firstRow="1" bandRow="1">
                <a:tableStyleId>{5C22544A-7EE6-4342-B048-85BDC9FD1C3A}</a:tableStyleId>
              </a:tblPr>
              <a:tblGrid>
                <a:gridCol w="1814287">
                  <a:extLst>
                    <a:ext uri="{9D8B030D-6E8A-4147-A177-3AD203B41FA5}">
                      <a16:colId xmlns:a16="http://schemas.microsoft.com/office/drawing/2014/main" val="20000"/>
                    </a:ext>
                  </a:extLst>
                </a:gridCol>
                <a:gridCol w="1712686">
                  <a:extLst>
                    <a:ext uri="{9D8B030D-6E8A-4147-A177-3AD203B41FA5}">
                      <a16:colId xmlns:a16="http://schemas.microsoft.com/office/drawing/2014/main" val="20001"/>
                    </a:ext>
                  </a:extLst>
                </a:gridCol>
                <a:gridCol w="1640114">
                  <a:extLst>
                    <a:ext uri="{9D8B030D-6E8A-4147-A177-3AD203B41FA5}">
                      <a16:colId xmlns:a16="http://schemas.microsoft.com/office/drawing/2014/main" val="20002"/>
                    </a:ext>
                  </a:extLst>
                </a:gridCol>
              </a:tblGrid>
              <a:tr h="368905">
                <a:tc>
                  <a:txBody>
                    <a:bodyPr/>
                    <a:lstStyle/>
                    <a:p>
                      <a:r>
                        <a:rPr lang="zh-CN" altLang="zh-CN" sz="1800" b="0" kern="1200" dirty="0" smtClean="0">
                          <a:solidFill>
                            <a:schemeClr val="tx1"/>
                          </a:solidFill>
                          <a:effectLst/>
                          <a:latin typeface="+mn-lt"/>
                          <a:ea typeface="+mn-ea"/>
                          <a:cs typeface="+mn-cs"/>
                        </a:rPr>
                        <a:t>按分析目的不同</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zh-CN" sz="1800" b="0" kern="1200" dirty="0" smtClean="0">
                          <a:solidFill>
                            <a:schemeClr val="tx1"/>
                          </a:solidFill>
                          <a:effectLst/>
                          <a:latin typeface="+mn-lt"/>
                          <a:ea typeface="+mn-ea"/>
                          <a:cs typeface="+mn-cs"/>
                        </a:rPr>
                        <a:t>时域分析</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zh-CN" sz="1800" b="0" kern="1200" dirty="0" smtClean="0">
                          <a:solidFill>
                            <a:schemeClr val="tx1"/>
                          </a:solidFill>
                          <a:effectLst/>
                          <a:latin typeface="+mn-lt"/>
                          <a:ea typeface="+mn-ea"/>
                          <a:cs typeface="+mn-cs"/>
                        </a:rPr>
                        <a:t>频域分析</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89025">
                <a:tc>
                  <a:txBody>
                    <a:bodyPr/>
                    <a:lstStyle/>
                    <a:p>
                      <a:r>
                        <a:rPr lang="zh-CN" altLang="zh-CN" sz="1800" kern="1200" dirty="0" smtClean="0">
                          <a:solidFill>
                            <a:schemeClr val="dk1"/>
                          </a:solidFill>
                          <a:effectLst/>
                          <a:latin typeface="+mn-lt"/>
                          <a:ea typeface="+mn-ea"/>
                          <a:cs typeface="+mn-cs"/>
                        </a:rPr>
                        <a:t>序列</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zh-CN" sz="1800" kern="1200" dirty="0" smtClean="0">
                          <a:solidFill>
                            <a:schemeClr val="dk1"/>
                          </a:solidFill>
                          <a:effectLst/>
                          <a:latin typeface="+mn-lt"/>
                          <a:ea typeface="+mn-ea"/>
                          <a:cs typeface="+mn-cs"/>
                        </a:rPr>
                        <a:t>历史值的函数</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zh-CN" sz="1800" kern="1200" dirty="0" smtClean="0">
                          <a:solidFill>
                            <a:schemeClr val="dk1"/>
                          </a:solidFill>
                          <a:effectLst/>
                          <a:latin typeface="+mn-lt"/>
                          <a:ea typeface="+mn-ea"/>
                          <a:cs typeface="+mn-cs"/>
                        </a:rPr>
                        <a:t>不同频率的正弦或余弦波叠加的结果</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89025">
                <a:tc>
                  <a:txBody>
                    <a:bodyPr/>
                    <a:lstStyle/>
                    <a:p>
                      <a:r>
                        <a:rPr lang="zh-CN" altLang="en-US" b="0" dirty="0" smtClean="0">
                          <a:solidFill>
                            <a:schemeClr val="tx1"/>
                          </a:solidFill>
                        </a:rPr>
                        <a:t>分析目标</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zh-CN" sz="1800" kern="1200" dirty="0" smtClean="0">
                          <a:solidFill>
                            <a:schemeClr val="dk1"/>
                          </a:solidFill>
                          <a:effectLst/>
                          <a:latin typeface="+mn-lt"/>
                          <a:ea typeface="+mn-ea"/>
                          <a:cs typeface="+mn-cs"/>
                        </a:rPr>
                        <a:t>事物随时间发展变迁的趋势</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zh-CN" sz="1800" kern="1200" dirty="0" smtClean="0">
                          <a:solidFill>
                            <a:schemeClr val="dk1"/>
                          </a:solidFill>
                          <a:effectLst/>
                          <a:latin typeface="+mn-lt"/>
                          <a:ea typeface="+mn-ea"/>
                          <a:cs typeface="+mn-cs"/>
                        </a:rPr>
                        <a:t>频率特征</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20" name="矩形 19"/>
          <p:cNvSpPr/>
          <p:nvPr/>
        </p:nvSpPr>
        <p:spPr>
          <a:xfrm>
            <a:off x="1752524" y="4673722"/>
            <a:ext cx="1088760" cy="400110"/>
          </a:xfrm>
          <a:prstGeom prst="rect">
            <a:avLst/>
          </a:prstGeom>
        </p:spPr>
        <p:txBody>
          <a:bodyPr wrap="none">
            <a:spAutoFit/>
          </a:bodyPr>
          <a:lstStyle/>
          <a:p>
            <a:r>
              <a:rPr lang="en-US" altLang="zh-CN" sz="2000" b="1" dirty="0" smtClean="0">
                <a:solidFill>
                  <a:schemeClr val="bg1"/>
                </a:solidFill>
                <a:latin typeface="+mn-ea"/>
                <a:cs typeface="Times New Roman" panose="02020603050405020304" pitchFamily="18" charset="0"/>
              </a:rPr>
              <a:t>02.</a:t>
            </a:r>
            <a:r>
              <a:rPr lang="zh-CN" altLang="en-US" sz="2000" b="1" dirty="0" smtClean="0">
                <a:solidFill>
                  <a:schemeClr val="bg1"/>
                </a:solidFill>
                <a:latin typeface="+mn-ea"/>
                <a:cs typeface="Times New Roman" panose="02020603050405020304" pitchFamily="18" charset="0"/>
              </a:rPr>
              <a:t>发展</a:t>
            </a:r>
            <a:endParaRPr lang="zh-CN" altLang="en-US" sz="2000" b="1" dirty="0">
              <a:solidFill>
                <a:schemeClr val="bg1"/>
              </a:solidFill>
              <a:latin typeface="+mn-ea"/>
            </a:endParaRPr>
          </a:p>
        </p:txBody>
      </p:sp>
      <p:sp>
        <p:nvSpPr>
          <p:cNvPr id="12" name="矩形 11"/>
          <p:cNvSpPr/>
          <p:nvPr/>
        </p:nvSpPr>
        <p:spPr>
          <a:xfrm>
            <a:off x="1803820" y="5515943"/>
            <a:ext cx="646331"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早期</a:t>
            </a:r>
            <a:endParaRPr lang="zh-CN" altLang="en-US" dirty="0">
              <a:solidFill>
                <a:schemeClr val="bg1"/>
              </a:solidFill>
              <a:latin typeface="+mn-ea"/>
            </a:endParaRPr>
          </a:p>
        </p:txBody>
      </p:sp>
      <p:sp>
        <p:nvSpPr>
          <p:cNvPr id="13" name="左大括号 12"/>
          <p:cNvSpPr/>
          <p:nvPr/>
        </p:nvSpPr>
        <p:spPr>
          <a:xfrm>
            <a:off x="2450151" y="5352266"/>
            <a:ext cx="45719" cy="696686"/>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latin typeface="+mn-ea"/>
            </a:endParaRPr>
          </a:p>
        </p:txBody>
      </p:sp>
      <p:sp>
        <p:nvSpPr>
          <p:cNvPr id="16" name="矩形 15"/>
          <p:cNvSpPr/>
          <p:nvPr/>
        </p:nvSpPr>
        <p:spPr>
          <a:xfrm>
            <a:off x="2495870" y="5320391"/>
            <a:ext cx="1338828"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移动平均法</a:t>
            </a:r>
            <a:endParaRPr lang="zh-CN" altLang="en-US" dirty="0">
              <a:solidFill>
                <a:schemeClr val="bg1"/>
              </a:solidFill>
              <a:latin typeface="+mn-ea"/>
            </a:endParaRPr>
          </a:p>
        </p:txBody>
      </p:sp>
      <p:sp>
        <p:nvSpPr>
          <p:cNvPr id="19" name="矩形 18"/>
          <p:cNvSpPr/>
          <p:nvPr/>
        </p:nvSpPr>
        <p:spPr>
          <a:xfrm>
            <a:off x="2495870" y="5721598"/>
            <a:ext cx="1338828"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指数平滑法</a:t>
            </a:r>
            <a:endParaRPr lang="zh-CN" altLang="en-US" dirty="0">
              <a:solidFill>
                <a:schemeClr val="bg1"/>
              </a:solidFill>
              <a:latin typeface="+mn-ea"/>
            </a:endParaRPr>
          </a:p>
        </p:txBody>
      </p:sp>
      <p:sp>
        <p:nvSpPr>
          <p:cNvPr id="21" name="矩形 20"/>
          <p:cNvSpPr/>
          <p:nvPr/>
        </p:nvSpPr>
        <p:spPr>
          <a:xfrm>
            <a:off x="4237269" y="5501774"/>
            <a:ext cx="954107" cy="369332"/>
          </a:xfrm>
          <a:prstGeom prst="rect">
            <a:avLst/>
          </a:prstGeom>
        </p:spPr>
        <p:txBody>
          <a:bodyPr wrap="none">
            <a:spAutoFit/>
          </a:bodyPr>
          <a:lstStyle/>
          <a:p>
            <a:r>
              <a:rPr lang="en-US" altLang="zh-CN" dirty="0" smtClean="0">
                <a:solidFill>
                  <a:schemeClr val="bg1"/>
                </a:solidFill>
                <a:latin typeface="+mn-ea"/>
              </a:rPr>
              <a:t>1970</a:t>
            </a:r>
            <a:r>
              <a:rPr lang="zh-CN" altLang="en-US" dirty="0" smtClean="0">
                <a:solidFill>
                  <a:schemeClr val="bg1"/>
                </a:solidFill>
                <a:latin typeface="+mn-ea"/>
              </a:rPr>
              <a:t>后</a:t>
            </a:r>
            <a:endParaRPr lang="zh-CN" altLang="en-US" dirty="0">
              <a:solidFill>
                <a:schemeClr val="bg1"/>
              </a:solidFill>
              <a:latin typeface="+mn-ea"/>
            </a:endParaRPr>
          </a:p>
        </p:txBody>
      </p:sp>
      <p:sp>
        <p:nvSpPr>
          <p:cNvPr id="22" name="矩形 21"/>
          <p:cNvSpPr/>
          <p:nvPr/>
        </p:nvSpPr>
        <p:spPr>
          <a:xfrm>
            <a:off x="5191376" y="5366557"/>
            <a:ext cx="2195154" cy="646331"/>
          </a:xfrm>
          <a:prstGeom prst="rect">
            <a:avLst/>
          </a:prstGeom>
        </p:spPr>
        <p:txBody>
          <a:bodyPr wrap="square">
            <a:spAutoFit/>
          </a:bodyPr>
          <a:lstStyle/>
          <a:p>
            <a:r>
              <a:rPr lang="en-US" altLang="zh-CN" dirty="0" err="1">
                <a:solidFill>
                  <a:schemeClr val="bg1"/>
                </a:solidFill>
                <a:latin typeface="+mn-ea"/>
              </a:rPr>
              <a:t>ARIMA</a:t>
            </a:r>
            <a:r>
              <a:rPr lang="zh-CN" altLang="zh-CN" dirty="0">
                <a:solidFill>
                  <a:schemeClr val="bg1"/>
                </a:solidFill>
                <a:latin typeface="+mn-ea"/>
                <a:cs typeface="Times New Roman" panose="02020603050405020304" pitchFamily="18" charset="0"/>
              </a:rPr>
              <a:t>（求和自回归滑动平均模型）</a:t>
            </a:r>
            <a:endParaRPr lang="zh-CN" altLang="en-US" dirty="0">
              <a:solidFill>
                <a:schemeClr val="bg1"/>
              </a:solidFill>
              <a:latin typeface="+mn-ea"/>
            </a:endParaRPr>
          </a:p>
        </p:txBody>
      </p:sp>
      <p:sp>
        <p:nvSpPr>
          <p:cNvPr id="27" name="矩形 26"/>
          <p:cNvSpPr/>
          <p:nvPr/>
        </p:nvSpPr>
        <p:spPr>
          <a:xfrm>
            <a:off x="8565123" y="1371139"/>
            <a:ext cx="1601721" cy="400110"/>
          </a:xfrm>
          <a:prstGeom prst="rect">
            <a:avLst/>
          </a:prstGeom>
        </p:spPr>
        <p:txBody>
          <a:bodyPr wrap="none">
            <a:spAutoFit/>
          </a:bodyPr>
          <a:lstStyle/>
          <a:p>
            <a:r>
              <a:rPr lang="en-US" altLang="zh-CN" sz="2000" b="1" dirty="0" smtClean="0">
                <a:solidFill>
                  <a:schemeClr val="bg1"/>
                </a:solidFill>
                <a:latin typeface="+mn-ea"/>
                <a:cs typeface="Times New Roman" panose="02020603050405020304" pitchFamily="18" charset="0"/>
              </a:rPr>
              <a:t>03.</a:t>
            </a:r>
            <a:r>
              <a:rPr lang="zh-CN" altLang="en-US" sz="2000" b="1" dirty="0" smtClean="0">
                <a:solidFill>
                  <a:schemeClr val="bg1"/>
                </a:solidFill>
                <a:latin typeface="+mn-ea"/>
                <a:cs typeface="Times New Roman" panose="02020603050405020304" pitchFamily="18" charset="0"/>
              </a:rPr>
              <a:t>分析内容</a:t>
            </a:r>
            <a:endParaRPr lang="zh-CN" altLang="en-US" sz="2000" b="1" dirty="0">
              <a:solidFill>
                <a:schemeClr val="bg1"/>
              </a:solidFill>
              <a:latin typeface="+mn-ea"/>
            </a:endParaRPr>
          </a:p>
        </p:txBody>
      </p:sp>
      <p:sp>
        <p:nvSpPr>
          <p:cNvPr id="29" name="左大括号 28"/>
          <p:cNvSpPr/>
          <p:nvPr/>
        </p:nvSpPr>
        <p:spPr>
          <a:xfrm>
            <a:off x="8718522" y="1885408"/>
            <a:ext cx="128729" cy="958932"/>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latin typeface="+mn-ea"/>
            </a:endParaRPr>
          </a:p>
        </p:txBody>
      </p:sp>
      <p:sp>
        <p:nvSpPr>
          <p:cNvPr id="25" name="矩形 24"/>
          <p:cNvSpPr/>
          <p:nvPr/>
        </p:nvSpPr>
        <p:spPr>
          <a:xfrm>
            <a:off x="8856535" y="1864419"/>
            <a:ext cx="646331"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预测</a:t>
            </a:r>
            <a:endParaRPr lang="zh-CN" altLang="en-US" dirty="0">
              <a:solidFill>
                <a:schemeClr val="bg1"/>
              </a:solidFill>
              <a:latin typeface="+mn-ea"/>
            </a:endParaRPr>
          </a:p>
        </p:txBody>
      </p:sp>
      <p:sp>
        <p:nvSpPr>
          <p:cNvPr id="28" name="矩形 27"/>
          <p:cNvSpPr/>
          <p:nvPr/>
        </p:nvSpPr>
        <p:spPr>
          <a:xfrm>
            <a:off x="8847251" y="2233751"/>
            <a:ext cx="1338828" cy="369332"/>
          </a:xfrm>
          <a:prstGeom prst="rect">
            <a:avLst/>
          </a:prstGeom>
        </p:spPr>
        <p:txBody>
          <a:bodyPr wrap="none">
            <a:spAutoFit/>
          </a:bodyPr>
          <a:lstStyle/>
          <a:p>
            <a:r>
              <a:rPr lang="zh-CN" altLang="zh-CN" dirty="0">
                <a:solidFill>
                  <a:schemeClr val="bg1"/>
                </a:solidFill>
                <a:latin typeface="+mn-ea"/>
                <a:cs typeface="Times New Roman" panose="02020603050405020304" pitchFamily="18" charset="0"/>
              </a:rPr>
              <a:t>缺失值填补</a:t>
            </a:r>
            <a:endParaRPr lang="zh-CN" altLang="en-US" dirty="0">
              <a:solidFill>
                <a:schemeClr val="bg1"/>
              </a:solidFill>
              <a:latin typeface="+mn-ea"/>
            </a:endParaRPr>
          </a:p>
        </p:txBody>
      </p:sp>
      <p:sp>
        <p:nvSpPr>
          <p:cNvPr id="33" name="矩形 32"/>
          <p:cNvSpPr/>
          <p:nvPr/>
        </p:nvSpPr>
        <p:spPr>
          <a:xfrm>
            <a:off x="8856535" y="2613454"/>
            <a:ext cx="559769" cy="369332"/>
          </a:xfrm>
          <a:prstGeom prst="rect">
            <a:avLst/>
          </a:prstGeom>
        </p:spPr>
        <p:txBody>
          <a:bodyPr wrap="none">
            <a:spAutoFit/>
          </a:bodyPr>
          <a:lstStyle/>
          <a:p>
            <a:r>
              <a:rPr lang="en-US" altLang="zh-CN" dirty="0" smtClean="0">
                <a:solidFill>
                  <a:schemeClr val="bg1"/>
                </a:solidFill>
                <a:latin typeface="+mn-ea"/>
                <a:cs typeface="Times New Roman" panose="02020603050405020304" pitchFamily="18" charset="0"/>
              </a:rPr>
              <a:t>……</a:t>
            </a:r>
            <a:endParaRPr lang="zh-CN" altLang="en-US" dirty="0">
              <a:solidFill>
                <a:schemeClr val="bg1"/>
              </a:solidFill>
              <a:latin typeface="+mn-ea"/>
            </a:endParaRPr>
          </a:p>
        </p:txBody>
      </p:sp>
      <p:cxnSp>
        <p:nvCxnSpPr>
          <p:cNvPr id="34" name="曲线连接符 33"/>
          <p:cNvCxnSpPr>
            <a:stCxn id="25" idx="3"/>
            <a:endCxn id="28" idx="3"/>
          </p:cNvCxnSpPr>
          <p:nvPr/>
        </p:nvCxnSpPr>
        <p:spPr>
          <a:xfrm>
            <a:off x="9502866" y="2049085"/>
            <a:ext cx="683213" cy="369332"/>
          </a:xfrm>
          <a:prstGeom prst="curvedConnector3">
            <a:avLst>
              <a:gd name="adj1" fmla="val 12071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8702868" y="4238462"/>
            <a:ext cx="1088760" cy="400110"/>
          </a:xfrm>
          <a:prstGeom prst="rect">
            <a:avLst/>
          </a:prstGeom>
        </p:spPr>
        <p:txBody>
          <a:bodyPr wrap="none">
            <a:spAutoFit/>
          </a:bodyPr>
          <a:lstStyle/>
          <a:p>
            <a:r>
              <a:rPr lang="en-US" altLang="zh-CN" sz="2000" b="1" dirty="0" smtClean="0">
                <a:latin typeface="+mn-ea"/>
                <a:cs typeface="Times New Roman" panose="02020603050405020304" pitchFamily="18" charset="0"/>
              </a:rPr>
              <a:t>04.</a:t>
            </a:r>
            <a:r>
              <a:rPr lang="zh-CN" altLang="zh-CN" sz="2000" b="1" dirty="0" smtClean="0">
                <a:latin typeface="+mn-ea"/>
                <a:cs typeface="Times New Roman" panose="02020603050405020304" pitchFamily="18" charset="0"/>
              </a:rPr>
              <a:t>模型</a:t>
            </a:r>
            <a:endParaRPr lang="zh-CN" altLang="en-US" sz="2000" b="1" dirty="0">
              <a:latin typeface="+mn-ea"/>
            </a:endParaRPr>
          </a:p>
        </p:txBody>
      </p:sp>
      <p:sp>
        <p:nvSpPr>
          <p:cNvPr id="37" name="左大括号 36"/>
          <p:cNvSpPr/>
          <p:nvPr/>
        </p:nvSpPr>
        <p:spPr>
          <a:xfrm>
            <a:off x="8856266" y="4850023"/>
            <a:ext cx="128729" cy="958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n-ea"/>
            </a:endParaRPr>
          </a:p>
        </p:txBody>
      </p:sp>
      <p:sp>
        <p:nvSpPr>
          <p:cNvPr id="38" name="矩形 37"/>
          <p:cNvSpPr/>
          <p:nvPr/>
        </p:nvSpPr>
        <p:spPr>
          <a:xfrm>
            <a:off x="8994280" y="4700964"/>
            <a:ext cx="1569660" cy="369332"/>
          </a:xfrm>
          <a:prstGeom prst="rect">
            <a:avLst/>
          </a:prstGeom>
        </p:spPr>
        <p:txBody>
          <a:bodyPr wrap="none">
            <a:spAutoFit/>
          </a:bodyPr>
          <a:lstStyle/>
          <a:p>
            <a:r>
              <a:rPr lang="zh-CN" altLang="zh-CN" dirty="0">
                <a:latin typeface="+mn-ea"/>
                <a:cs typeface="Times New Roman" panose="02020603050405020304" pitchFamily="18" charset="0"/>
              </a:rPr>
              <a:t>指数平滑模型</a:t>
            </a:r>
            <a:endParaRPr lang="zh-CN" altLang="en-US" dirty="0">
              <a:latin typeface="+mn-ea"/>
            </a:endParaRPr>
          </a:p>
        </p:txBody>
      </p:sp>
      <p:sp>
        <p:nvSpPr>
          <p:cNvPr id="39" name="矩形 38"/>
          <p:cNvSpPr/>
          <p:nvPr/>
        </p:nvSpPr>
        <p:spPr>
          <a:xfrm>
            <a:off x="9026033" y="5080667"/>
            <a:ext cx="1415772" cy="369332"/>
          </a:xfrm>
          <a:prstGeom prst="rect">
            <a:avLst/>
          </a:prstGeom>
        </p:spPr>
        <p:txBody>
          <a:bodyPr wrap="none">
            <a:spAutoFit/>
          </a:bodyPr>
          <a:lstStyle/>
          <a:p>
            <a:r>
              <a:rPr lang="en-US" altLang="zh-CN" dirty="0" err="1">
                <a:latin typeface="+mn-ea"/>
              </a:rPr>
              <a:t>ARIMA</a:t>
            </a:r>
            <a:r>
              <a:rPr lang="zh-CN" altLang="zh-CN" dirty="0">
                <a:latin typeface="+mn-ea"/>
                <a:cs typeface="Times New Roman" panose="02020603050405020304" pitchFamily="18" charset="0"/>
              </a:rPr>
              <a:t>模型</a:t>
            </a:r>
            <a:endParaRPr lang="zh-CN" altLang="en-US" dirty="0">
              <a:latin typeface="+mn-ea"/>
            </a:endParaRPr>
          </a:p>
        </p:txBody>
      </p:sp>
      <p:sp>
        <p:nvSpPr>
          <p:cNvPr id="40" name="矩形 39"/>
          <p:cNvSpPr/>
          <p:nvPr/>
        </p:nvSpPr>
        <p:spPr>
          <a:xfrm>
            <a:off x="9026033" y="5505556"/>
            <a:ext cx="1569660" cy="369332"/>
          </a:xfrm>
          <a:prstGeom prst="rect">
            <a:avLst/>
          </a:prstGeom>
        </p:spPr>
        <p:txBody>
          <a:bodyPr wrap="none">
            <a:spAutoFit/>
          </a:bodyPr>
          <a:lstStyle/>
          <a:p>
            <a:r>
              <a:rPr lang="zh-CN" altLang="zh-CN" dirty="0">
                <a:latin typeface="+mn-ea"/>
                <a:cs typeface="Times New Roman" panose="02020603050405020304" pitchFamily="18" charset="0"/>
              </a:rPr>
              <a:t>季节分解模型</a:t>
            </a:r>
            <a:endParaRPr lang="zh-CN" altLang="en-US" dirty="0">
              <a:latin typeface="+mn-ea"/>
            </a:endParaRPr>
          </a:p>
        </p:txBody>
      </p:sp>
      <p:sp>
        <p:nvSpPr>
          <p:cNvPr id="44" name="矩形 43"/>
          <p:cNvSpPr/>
          <p:nvPr/>
        </p:nvSpPr>
        <p:spPr>
          <a:xfrm>
            <a:off x="-56036" y="-203200"/>
            <a:ext cx="1219605" cy="1219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标题 1"/>
          <p:cNvSpPr txBox="1">
            <a:spLocks/>
          </p:cNvSpPr>
          <p:nvPr/>
        </p:nvSpPr>
        <p:spPr>
          <a:xfrm>
            <a:off x="137143" y="0"/>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时间序列分析</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32276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6081485" y="493487"/>
            <a:ext cx="7170057" cy="577668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493487"/>
            <a:ext cx="6081486" cy="577668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íṩļïḋe">
            <a:extLst>
              <a:ext uri="{FF2B5EF4-FFF2-40B4-BE49-F238E27FC236}">
                <a16:creationId xmlns:a16="http://schemas.microsoft.com/office/drawing/2014/main" id="{6AA6077F-38DD-4262-AC34-AE83BF962372}"/>
              </a:ext>
            </a:extLst>
          </p:cNvPr>
          <p:cNvGrpSpPr/>
          <p:nvPr/>
        </p:nvGrpSpPr>
        <p:grpSpPr>
          <a:xfrm>
            <a:off x="6447709" y="1443474"/>
            <a:ext cx="7388720" cy="441805"/>
            <a:chOff x="687279" y="2984347"/>
            <a:chExt cx="7388720" cy="441805"/>
          </a:xfrm>
        </p:grpSpPr>
        <p:sp>
          <p:nvSpPr>
            <p:cNvPr id="13" name="íṡļîḍè">
              <a:extLst>
                <a:ext uri="{FF2B5EF4-FFF2-40B4-BE49-F238E27FC236}">
                  <a16:creationId xmlns:a16="http://schemas.microsoft.com/office/drawing/2014/main" id="{1BF6C4F5-EC31-4DD6-A576-B83C878677DE}"/>
                </a:ext>
              </a:extLst>
            </p:cNvPr>
            <p:cNvSpPr/>
            <p:nvPr/>
          </p:nvSpPr>
          <p:spPr>
            <a:xfrm>
              <a:off x="687279" y="3124978"/>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chemeClr val="accent1"/>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defRPr>
              </a:pPr>
              <a:endParaRPr b="1">
                <a:solidFill>
                  <a:schemeClr val="bg2"/>
                </a:solidFill>
              </a:endParaRPr>
            </a:p>
          </p:txBody>
        </p:sp>
        <p:sp>
          <p:nvSpPr>
            <p:cNvPr id="14" name="ïşliďè">
              <a:extLst>
                <a:ext uri="{FF2B5EF4-FFF2-40B4-BE49-F238E27FC236}">
                  <a16:creationId xmlns:a16="http://schemas.microsoft.com/office/drawing/2014/main" id="{6B042116-3EBE-4B6F-ACEA-24962CBBCE7B}"/>
                </a:ext>
              </a:extLst>
            </p:cNvPr>
            <p:cNvSpPr txBox="1"/>
            <p:nvPr/>
          </p:nvSpPr>
          <p:spPr bwMode="auto">
            <a:xfrm>
              <a:off x="1011000" y="2984347"/>
              <a:ext cx="706499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sz="2000" b="1" dirty="0" smtClean="0"/>
                <a:t>01.</a:t>
              </a:r>
              <a:r>
                <a:rPr lang="zh-CN" altLang="zh-CN" sz="2000" b="1" dirty="0"/>
                <a:t>简单加权平均</a:t>
              </a:r>
              <a:endParaRPr lang="en-US" altLang="zh-CN" sz="2000" b="1" dirty="0"/>
            </a:p>
          </p:txBody>
        </p:sp>
      </p:grpSp>
      <p:grpSp>
        <p:nvGrpSpPr>
          <p:cNvPr id="8" name="îSľíḑe">
            <a:extLst>
              <a:ext uri="{FF2B5EF4-FFF2-40B4-BE49-F238E27FC236}">
                <a16:creationId xmlns:a16="http://schemas.microsoft.com/office/drawing/2014/main" id="{A23CB678-485B-45EB-9489-6489401FF97F}"/>
              </a:ext>
            </a:extLst>
          </p:cNvPr>
          <p:cNvGrpSpPr/>
          <p:nvPr/>
        </p:nvGrpSpPr>
        <p:grpSpPr>
          <a:xfrm>
            <a:off x="6447709" y="3065078"/>
            <a:ext cx="7388720" cy="441805"/>
            <a:chOff x="687279" y="2984347"/>
            <a:chExt cx="7388720" cy="441805"/>
          </a:xfrm>
        </p:grpSpPr>
        <p:sp>
          <p:nvSpPr>
            <p:cNvPr id="10" name="iṣ1iďè">
              <a:extLst>
                <a:ext uri="{FF2B5EF4-FFF2-40B4-BE49-F238E27FC236}">
                  <a16:creationId xmlns:a16="http://schemas.microsoft.com/office/drawing/2014/main" id="{237E73C7-7F17-41D7-82B4-221D9D65E3B8}"/>
                </a:ext>
              </a:extLst>
            </p:cNvPr>
            <p:cNvSpPr/>
            <p:nvPr/>
          </p:nvSpPr>
          <p:spPr>
            <a:xfrm>
              <a:off x="687279" y="3124978"/>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chemeClr val="accent1"/>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defRPr>
              </a:pPr>
              <a:endParaRPr b="1">
                <a:solidFill>
                  <a:schemeClr val="bg2"/>
                </a:solidFill>
              </a:endParaRPr>
            </a:p>
          </p:txBody>
        </p:sp>
        <p:sp>
          <p:nvSpPr>
            <p:cNvPr id="11" name="i$ḻíḋê">
              <a:extLst>
                <a:ext uri="{FF2B5EF4-FFF2-40B4-BE49-F238E27FC236}">
                  <a16:creationId xmlns:a16="http://schemas.microsoft.com/office/drawing/2014/main" id="{677FC162-06E9-43B5-ADB3-2D262B7EAC02}"/>
                </a:ext>
              </a:extLst>
            </p:cNvPr>
            <p:cNvSpPr txBox="1"/>
            <p:nvPr/>
          </p:nvSpPr>
          <p:spPr bwMode="auto">
            <a:xfrm>
              <a:off x="1011000" y="2984347"/>
              <a:ext cx="706499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sz="2000" b="1" dirty="0"/>
                <a:t>02</a:t>
              </a:r>
              <a:r>
                <a:rPr lang="en-US" altLang="zh-CN" sz="2000" b="1" dirty="0" smtClean="0"/>
                <a:t>.</a:t>
              </a:r>
              <a:r>
                <a:rPr lang="zh-CN" altLang="zh-CN" sz="2000" b="1" dirty="0"/>
                <a:t>自动加权平均</a:t>
              </a:r>
              <a:endParaRPr lang="en-US" altLang="zh-CN" sz="2000" b="1" dirty="0"/>
            </a:p>
          </p:txBody>
        </p:sp>
      </p:grpSp>
      <p:sp>
        <p:nvSpPr>
          <p:cNvPr id="18" name="矩形 17">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19" name="标题 1"/>
          <p:cNvSpPr txBox="1">
            <a:spLocks/>
          </p:cNvSpPr>
          <p:nvPr/>
        </p:nvSpPr>
        <p:spPr>
          <a:xfrm>
            <a:off x="4703925" y="381977"/>
            <a:ext cx="2784149" cy="6344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zh-CN" sz="2400" dirty="0"/>
              <a:t>指数平滑模型</a:t>
            </a:r>
            <a:endParaRPr lang="zh-CN" altLang="en-US" sz="2400" dirty="0">
              <a:latin typeface="微软雅黑" panose="020B0503020204020204" pitchFamily="34" charset="-122"/>
              <a:ea typeface="微软雅黑" panose="020B0503020204020204" pitchFamily="34" charset="-122"/>
            </a:endParaRPr>
          </a:p>
        </p:txBody>
      </p:sp>
      <p:sp>
        <p:nvSpPr>
          <p:cNvPr id="20" name="矩形 19"/>
          <p:cNvSpPr/>
          <p:nvPr/>
        </p:nvSpPr>
        <p:spPr>
          <a:xfrm>
            <a:off x="1055098" y="2259529"/>
            <a:ext cx="4494321" cy="400110"/>
          </a:xfrm>
          <a:prstGeom prst="rect">
            <a:avLst/>
          </a:prstGeom>
        </p:spPr>
        <p:txBody>
          <a:bodyPr wrap="square">
            <a:spAutoFit/>
          </a:bodyPr>
          <a:lstStyle/>
          <a:p>
            <a:r>
              <a:rPr lang="zh-CN" altLang="en-US" sz="2000" b="1" dirty="0" smtClean="0">
                <a:latin typeface="+mn-ea"/>
                <a:cs typeface="Times New Roman" panose="02020603050405020304" pitchFamily="18" charset="0"/>
              </a:rPr>
              <a:t>目标</a:t>
            </a:r>
            <a:endParaRPr lang="zh-CN" altLang="en-US" dirty="0">
              <a:latin typeface="+mn-ea"/>
            </a:endParaRPr>
          </a:p>
        </p:txBody>
      </p:sp>
      <p:sp>
        <p:nvSpPr>
          <p:cNvPr id="21" name="矩形 20"/>
          <p:cNvSpPr/>
          <p:nvPr/>
        </p:nvSpPr>
        <p:spPr>
          <a:xfrm>
            <a:off x="1055098" y="1578903"/>
            <a:ext cx="697627" cy="400110"/>
          </a:xfrm>
          <a:prstGeom prst="rect">
            <a:avLst/>
          </a:prstGeom>
        </p:spPr>
        <p:txBody>
          <a:bodyPr wrap="none">
            <a:spAutoFit/>
          </a:bodyPr>
          <a:lstStyle/>
          <a:p>
            <a:r>
              <a:rPr lang="zh-CN" altLang="en-US" sz="2000" b="1" dirty="0" smtClean="0">
                <a:latin typeface="+mn-ea"/>
                <a:cs typeface="Times New Roman" panose="02020603050405020304" pitchFamily="18" charset="0"/>
              </a:rPr>
              <a:t>性质</a:t>
            </a:r>
            <a:endParaRPr lang="zh-CN" altLang="en-US" dirty="0">
              <a:latin typeface="+mn-ea"/>
            </a:endParaRPr>
          </a:p>
        </p:txBody>
      </p:sp>
      <p:pic>
        <p:nvPicPr>
          <p:cNvPr id="22" name="图片 2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4212" y="1975004"/>
            <a:ext cx="3017322" cy="734801"/>
          </a:xfrm>
          <a:prstGeom prst="rect">
            <a:avLst/>
          </a:prstGeom>
          <a:noFill/>
          <a:ln>
            <a:noFill/>
          </a:ln>
        </p:spPr>
      </p:pic>
      <p:sp>
        <p:nvSpPr>
          <p:cNvPr id="23" name="矩形 22"/>
          <p:cNvSpPr/>
          <p:nvPr/>
        </p:nvSpPr>
        <p:spPr>
          <a:xfrm>
            <a:off x="10054082" y="2240552"/>
            <a:ext cx="1627369" cy="646331"/>
          </a:xfrm>
          <a:prstGeom prst="rect">
            <a:avLst/>
          </a:prstGeom>
        </p:spPr>
        <p:txBody>
          <a:bodyPr wrap="none">
            <a:spAutoFit/>
          </a:bodyPr>
          <a:lstStyle/>
          <a:p>
            <a:pPr marL="285750" indent="-285750">
              <a:buFont typeface="Arial" panose="020B0604020202020204" pitchFamily="34" charset="0"/>
              <a:buChar char="•"/>
            </a:pPr>
            <a:r>
              <a:rPr lang="zh-CN" altLang="zh-CN" dirty="0">
                <a:latin typeface="+mn-ea"/>
                <a:cs typeface="Times New Roman" panose="02020603050405020304" pitchFamily="18" charset="0"/>
              </a:rPr>
              <a:t>主观性</a:t>
            </a:r>
            <a:r>
              <a:rPr lang="zh-CN" altLang="zh-CN" dirty="0" smtClean="0">
                <a:latin typeface="+mn-ea"/>
                <a:cs typeface="Times New Roman" panose="02020603050405020304" pitchFamily="18" charset="0"/>
              </a:rPr>
              <a:t>较大</a:t>
            </a:r>
            <a:endParaRPr lang="en-US" altLang="zh-CN" dirty="0" smtClean="0">
              <a:latin typeface="+mn-ea"/>
              <a:cs typeface="Times New Roman" panose="02020603050405020304" pitchFamily="18" charset="0"/>
            </a:endParaRPr>
          </a:p>
          <a:p>
            <a:pPr marL="285750" indent="-285750">
              <a:buFont typeface="Arial" panose="020B0604020202020204" pitchFamily="34" charset="0"/>
              <a:buChar char="•"/>
            </a:pPr>
            <a:r>
              <a:rPr lang="zh-CN" altLang="zh-CN" dirty="0" smtClean="0">
                <a:latin typeface="+mn-ea"/>
                <a:cs typeface="Times New Roman" panose="02020603050405020304" pitchFamily="18" charset="0"/>
              </a:rPr>
              <a:t>计算</a:t>
            </a:r>
            <a:r>
              <a:rPr lang="zh-CN" altLang="zh-CN" dirty="0">
                <a:latin typeface="+mn-ea"/>
                <a:cs typeface="Times New Roman" panose="02020603050405020304" pitchFamily="18" charset="0"/>
              </a:rPr>
              <a:t>复杂</a:t>
            </a:r>
            <a:endParaRPr lang="zh-CN" altLang="en-US" dirty="0">
              <a:latin typeface="+mn-ea"/>
            </a:endParaRPr>
          </a:p>
        </p:txBody>
      </p:sp>
      <p:sp>
        <p:nvSpPr>
          <p:cNvPr id="24" name="矩形 23"/>
          <p:cNvSpPr/>
          <p:nvPr/>
        </p:nvSpPr>
        <p:spPr>
          <a:xfrm>
            <a:off x="10054082" y="1823108"/>
            <a:ext cx="646331" cy="369332"/>
          </a:xfrm>
          <a:prstGeom prst="rect">
            <a:avLst/>
          </a:prstGeom>
        </p:spPr>
        <p:txBody>
          <a:bodyPr wrap="none">
            <a:spAutoFit/>
          </a:bodyPr>
          <a:lstStyle/>
          <a:p>
            <a:r>
              <a:rPr lang="zh-CN" altLang="en-US" b="1" dirty="0">
                <a:latin typeface="+mn-ea"/>
                <a:cs typeface="Times New Roman" panose="02020603050405020304" pitchFamily="18" charset="0"/>
              </a:rPr>
              <a:t>缺点</a:t>
            </a:r>
            <a:endParaRPr lang="zh-CN" altLang="en-US" b="1" dirty="0">
              <a:latin typeface="+mn-ea"/>
            </a:endParaRPr>
          </a:p>
        </p:txBody>
      </p:sp>
      <p:sp>
        <p:nvSpPr>
          <p:cNvPr id="25" name="矩形 24"/>
          <p:cNvSpPr/>
          <p:nvPr/>
        </p:nvSpPr>
        <p:spPr>
          <a:xfrm>
            <a:off x="6822209" y="3624892"/>
            <a:ext cx="646331" cy="369332"/>
          </a:xfrm>
          <a:prstGeom prst="rect">
            <a:avLst/>
          </a:prstGeom>
        </p:spPr>
        <p:txBody>
          <a:bodyPr wrap="none">
            <a:spAutoFit/>
          </a:bodyPr>
          <a:lstStyle/>
          <a:p>
            <a:r>
              <a:rPr lang="zh-CN" altLang="en-US" b="1" dirty="0">
                <a:latin typeface="+mn-ea"/>
                <a:cs typeface="Times New Roman" panose="02020603050405020304" pitchFamily="18" charset="0"/>
              </a:rPr>
              <a:t>思路</a:t>
            </a:r>
            <a:endParaRPr lang="zh-CN" altLang="en-US" b="1" dirty="0">
              <a:latin typeface="+mn-ea"/>
            </a:endParaRPr>
          </a:p>
        </p:txBody>
      </p:sp>
      <p:sp>
        <p:nvSpPr>
          <p:cNvPr id="26" name="矩形 25"/>
          <p:cNvSpPr/>
          <p:nvPr/>
        </p:nvSpPr>
        <p:spPr>
          <a:xfrm>
            <a:off x="7560298" y="3619596"/>
            <a:ext cx="4121153" cy="1200329"/>
          </a:xfrm>
          <a:prstGeom prst="rect">
            <a:avLst/>
          </a:prstGeom>
        </p:spPr>
        <p:txBody>
          <a:bodyPr wrap="square">
            <a:spAutoFit/>
          </a:bodyPr>
          <a:lstStyle/>
          <a:p>
            <a:r>
              <a:rPr lang="zh-CN" altLang="zh-CN" dirty="0">
                <a:latin typeface="+mn-ea"/>
                <a:cs typeface="Times New Roman" panose="02020603050405020304" pitchFamily="18" charset="0"/>
              </a:rPr>
              <a:t>自当前期向前，让各期权重按指数规律下降</a:t>
            </a:r>
            <a:r>
              <a:rPr lang="zh-CN" altLang="zh-CN" dirty="0" smtClean="0">
                <a:latin typeface="+mn-ea"/>
                <a:cs typeface="Times New Roman" panose="02020603050405020304" pitchFamily="18" charset="0"/>
              </a:rPr>
              <a:t>，</a:t>
            </a:r>
            <a:r>
              <a:rPr lang="zh-CN" altLang="en-US" dirty="0" smtClean="0">
                <a:latin typeface="+mn-ea"/>
                <a:cs typeface="Times New Roman" panose="02020603050405020304" pitchFamily="18" charset="0"/>
              </a:rPr>
              <a:t>为各期观测赋权重，使</a:t>
            </a:r>
            <a:r>
              <a:rPr lang="zh-CN" altLang="zh-CN" dirty="0">
                <a:latin typeface="+mn-ea"/>
              </a:rPr>
              <a:t>权重之和等于</a:t>
            </a:r>
            <a:r>
              <a:rPr lang="en-US" altLang="zh-CN" dirty="0" smtClean="0">
                <a:latin typeface="+mn-ea"/>
              </a:rPr>
              <a:t>1</a:t>
            </a:r>
            <a:r>
              <a:rPr lang="zh-CN" altLang="en-US" dirty="0" smtClean="0">
                <a:latin typeface="+mn-ea"/>
              </a:rPr>
              <a:t>；考虑</a:t>
            </a:r>
            <a:r>
              <a:rPr lang="en-US" altLang="zh-CN" dirty="0" smtClean="0">
                <a:latin typeface="+mn-ea"/>
              </a:rPr>
              <a:t>t</a:t>
            </a:r>
            <a:r>
              <a:rPr lang="zh-CN" altLang="en-US" dirty="0" smtClean="0">
                <a:latin typeface="+mn-ea"/>
              </a:rPr>
              <a:t>充分大的情形，</a:t>
            </a:r>
            <a:r>
              <a:rPr lang="zh-CN" altLang="zh-CN" dirty="0">
                <a:latin typeface="+mn-ea"/>
              </a:rPr>
              <a:t>把滞后</a:t>
            </a:r>
            <a:r>
              <a:rPr lang="en-US" altLang="zh-CN" dirty="0">
                <a:latin typeface="+mn-ea"/>
              </a:rPr>
              <a:t>1</a:t>
            </a:r>
            <a:r>
              <a:rPr lang="zh-CN" altLang="zh-CN" dirty="0">
                <a:latin typeface="+mn-ea"/>
              </a:rPr>
              <a:t>期的估计值单独</a:t>
            </a:r>
            <a:r>
              <a:rPr lang="zh-CN" altLang="zh-CN" dirty="0" smtClean="0">
                <a:latin typeface="+mn-ea"/>
              </a:rPr>
              <a:t>提出</a:t>
            </a:r>
            <a:r>
              <a:rPr lang="zh-CN" altLang="en-US" dirty="0" smtClean="0">
                <a:latin typeface="+mn-ea"/>
              </a:rPr>
              <a:t>。</a:t>
            </a:r>
            <a:endParaRPr lang="zh-CN" altLang="en-US" dirty="0">
              <a:latin typeface="+mn-ea"/>
            </a:endParaRPr>
          </a:p>
        </p:txBody>
      </p:sp>
      <p:sp>
        <p:nvSpPr>
          <p:cNvPr id="29" name="矩形 28"/>
          <p:cNvSpPr/>
          <p:nvPr/>
        </p:nvSpPr>
        <p:spPr>
          <a:xfrm>
            <a:off x="1953388" y="2266332"/>
            <a:ext cx="4269485" cy="646331"/>
          </a:xfrm>
          <a:prstGeom prst="rect">
            <a:avLst/>
          </a:prstGeom>
        </p:spPr>
        <p:txBody>
          <a:bodyPr wrap="square">
            <a:spAutoFit/>
          </a:bodyPr>
          <a:lstStyle/>
          <a:p>
            <a:r>
              <a:rPr lang="zh-CN" altLang="zh-CN" dirty="0">
                <a:latin typeface="+mn-ea"/>
                <a:cs typeface="Times New Roman" panose="02020603050405020304" pitchFamily="18" charset="0"/>
              </a:rPr>
              <a:t>使预测值和观测值之间的均方误差（</a:t>
            </a:r>
            <a:r>
              <a:rPr lang="en-US" altLang="zh-CN" dirty="0" err="1">
                <a:latin typeface="+mn-ea"/>
              </a:rPr>
              <a:t>MSE</a:t>
            </a:r>
            <a:r>
              <a:rPr lang="zh-CN" altLang="zh-CN" dirty="0">
                <a:latin typeface="+mn-ea"/>
                <a:cs typeface="Times New Roman" panose="02020603050405020304" pitchFamily="18" charset="0"/>
              </a:rPr>
              <a:t>）达到最小</a:t>
            </a:r>
            <a:endParaRPr lang="zh-CN" altLang="en-US" dirty="0">
              <a:latin typeface="+mn-ea"/>
            </a:endParaRPr>
          </a:p>
        </p:txBody>
      </p:sp>
      <p:pic>
        <p:nvPicPr>
          <p:cNvPr id="31" name="图片 3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2209" y="4892064"/>
            <a:ext cx="1681432" cy="316983"/>
          </a:xfrm>
          <a:prstGeom prst="rect">
            <a:avLst/>
          </a:prstGeom>
          <a:noFill/>
          <a:ln>
            <a:noFill/>
          </a:ln>
        </p:spPr>
      </p:pic>
      <p:pic>
        <p:nvPicPr>
          <p:cNvPr id="32" name="图片 3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22209" y="5281186"/>
            <a:ext cx="378495" cy="378495"/>
          </a:xfrm>
          <a:prstGeom prst="rect">
            <a:avLst/>
          </a:prstGeom>
          <a:noFill/>
          <a:ln>
            <a:noFill/>
          </a:ln>
        </p:spPr>
      </p:pic>
      <p:sp>
        <p:nvSpPr>
          <p:cNvPr id="30" name="矩形 29"/>
          <p:cNvSpPr/>
          <p:nvPr/>
        </p:nvSpPr>
        <p:spPr>
          <a:xfrm>
            <a:off x="7395645" y="5281186"/>
            <a:ext cx="1107996" cy="369332"/>
          </a:xfrm>
          <a:prstGeom prst="rect">
            <a:avLst/>
          </a:prstGeom>
        </p:spPr>
        <p:txBody>
          <a:bodyPr wrap="none">
            <a:spAutoFit/>
          </a:bodyPr>
          <a:lstStyle/>
          <a:p>
            <a:r>
              <a:rPr lang="zh-CN" altLang="zh-CN" dirty="0">
                <a:latin typeface="+mn-ea"/>
                <a:cs typeface="Times New Roman" panose="02020603050405020304" pitchFamily="18" charset="0"/>
              </a:rPr>
              <a:t>平滑指数</a:t>
            </a:r>
            <a:endParaRPr lang="zh-CN" altLang="en-US" dirty="0">
              <a:latin typeface="+mn-ea"/>
            </a:endParaRPr>
          </a:p>
        </p:txBody>
      </p:sp>
      <p:pic>
        <p:nvPicPr>
          <p:cNvPr id="34" name="图片 33"/>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68243" y="5659681"/>
            <a:ext cx="286426" cy="415651"/>
          </a:xfrm>
          <a:prstGeom prst="rect">
            <a:avLst/>
          </a:prstGeom>
          <a:noFill/>
          <a:ln>
            <a:noFill/>
          </a:ln>
        </p:spPr>
      </p:pic>
      <p:sp>
        <p:nvSpPr>
          <p:cNvPr id="33" name="矩形 32"/>
          <p:cNvSpPr/>
          <p:nvPr/>
        </p:nvSpPr>
        <p:spPr>
          <a:xfrm>
            <a:off x="7395645" y="5659681"/>
            <a:ext cx="3244799" cy="369332"/>
          </a:xfrm>
          <a:prstGeom prst="rect">
            <a:avLst/>
          </a:prstGeom>
        </p:spPr>
        <p:txBody>
          <a:bodyPr wrap="none">
            <a:spAutoFit/>
          </a:bodyPr>
          <a:lstStyle/>
          <a:p>
            <a:r>
              <a:rPr lang="zh-CN" altLang="zh-CN" dirty="0" smtClean="0">
                <a:latin typeface="+mn-ea"/>
                <a:cs typeface="Times New Roman" panose="02020603050405020304" pitchFamily="18" charset="0"/>
              </a:rPr>
              <a:t>时间序列</a:t>
            </a:r>
            <a:r>
              <a:rPr lang="en-US" altLang="zh-CN" dirty="0" err="1" smtClean="0">
                <a:latin typeface="+mn-ea"/>
                <a:cs typeface="Times New Roman" panose="02020603050405020304" pitchFamily="18" charset="0"/>
              </a:rPr>
              <a:t>xt</a:t>
            </a:r>
            <a:r>
              <a:rPr lang="zh-CN" altLang="en-US" dirty="0" smtClean="0">
                <a:latin typeface="+mn-ea"/>
                <a:cs typeface="Times New Roman" panose="02020603050405020304" pitchFamily="18" charset="0"/>
              </a:rPr>
              <a:t>第</a:t>
            </a:r>
            <a:r>
              <a:rPr lang="en-US" altLang="zh-CN" dirty="0" smtClean="0">
                <a:latin typeface="+mn-ea"/>
                <a:cs typeface="Times New Roman" panose="02020603050405020304" pitchFamily="18" charset="0"/>
              </a:rPr>
              <a:t>t</a:t>
            </a:r>
            <a:r>
              <a:rPr lang="zh-CN" altLang="zh-CN" dirty="0">
                <a:latin typeface="+mn-ea"/>
              </a:rPr>
              <a:t>期的指数平滑值</a:t>
            </a:r>
            <a:endParaRPr lang="zh-CN" altLang="en-US" dirty="0">
              <a:latin typeface="+mn-ea"/>
            </a:endParaRPr>
          </a:p>
        </p:txBody>
      </p:sp>
      <p:sp>
        <p:nvSpPr>
          <p:cNvPr id="35" name="矩形 34"/>
          <p:cNvSpPr/>
          <p:nvPr/>
        </p:nvSpPr>
        <p:spPr>
          <a:xfrm>
            <a:off x="542137" y="3270189"/>
            <a:ext cx="1210588" cy="400110"/>
          </a:xfrm>
          <a:prstGeom prst="rect">
            <a:avLst/>
          </a:prstGeom>
        </p:spPr>
        <p:txBody>
          <a:bodyPr wrap="none">
            <a:spAutoFit/>
          </a:bodyPr>
          <a:lstStyle/>
          <a:p>
            <a:r>
              <a:rPr lang="zh-CN" altLang="zh-CN" sz="2000" b="1" dirty="0">
                <a:latin typeface="+mn-ea"/>
                <a:cs typeface="Times New Roman" panose="02020603050405020304" pitchFamily="18" charset="0"/>
              </a:rPr>
              <a:t>预测方程</a:t>
            </a:r>
            <a:endParaRPr lang="zh-CN" altLang="en-US" sz="2000" b="1" dirty="0">
              <a:latin typeface="+mn-ea"/>
            </a:endParaRPr>
          </a:p>
        </p:txBody>
      </p:sp>
      <p:pic>
        <p:nvPicPr>
          <p:cNvPr id="37" name="图片 36"/>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9863" y="3179062"/>
            <a:ext cx="995167" cy="491237"/>
          </a:xfrm>
          <a:prstGeom prst="rect">
            <a:avLst/>
          </a:prstGeom>
          <a:noFill/>
          <a:ln>
            <a:noFill/>
          </a:ln>
        </p:spPr>
      </p:pic>
      <p:sp>
        <p:nvSpPr>
          <p:cNvPr id="36" name="矩形 35"/>
          <p:cNvSpPr/>
          <p:nvPr/>
        </p:nvSpPr>
        <p:spPr>
          <a:xfrm>
            <a:off x="1953388" y="3735538"/>
            <a:ext cx="3707184" cy="646331"/>
          </a:xfrm>
          <a:prstGeom prst="rect">
            <a:avLst/>
          </a:prstGeom>
        </p:spPr>
        <p:txBody>
          <a:bodyPr wrap="square">
            <a:spAutoFit/>
          </a:bodyPr>
          <a:lstStyle/>
          <a:p>
            <a:r>
              <a:rPr lang="zh-CN" altLang="zh-CN" dirty="0">
                <a:latin typeface="+mn-ea"/>
                <a:cs typeface="Times New Roman" panose="02020603050405020304" pitchFamily="18" charset="0"/>
              </a:rPr>
              <a:t>把</a:t>
            </a:r>
            <a:r>
              <a:rPr lang="zh-CN" altLang="zh-CN" dirty="0" smtClean="0">
                <a:latin typeface="+mn-ea"/>
                <a:cs typeface="Times New Roman" panose="02020603050405020304" pitchFamily="18" charset="0"/>
              </a:rPr>
              <a:t>第</a:t>
            </a:r>
            <a:r>
              <a:rPr lang="en-US" altLang="zh-CN" dirty="0" smtClean="0">
                <a:latin typeface="+mn-ea"/>
                <a:cs typeface="Times New Roman" panose="02020603050405020304" pitchFamily="18" charset="0"/>
              </a:rPr>
              <a:t>t</a:t>
            </a:r>
            <a:r>
              <a:rPr lang="zh-CN" altLang="zh-CN" dirty="0">
                <a:latin typeface="+mn-ea"/>
              </a:rPr>
              <a:t>期的指数平滑值作为</a:t>
            </a:r>
            <a:r>
              <a:rPr lang="zh-CN" altLang="zh-CN" dirty="0" smtClean="0">
                <a:latin typeface="+mn-ea"/>
              </a:rPr>
              <a:t>第</a:t>
            </a:r>
            <a:r>
              <a:rPr lang="en-US" altLang="zh-CN" dirty="0" smtClean="0">
                <a:latin typeface="+mn-ea"/>
              </a:rPr>
              <a:t>t+1</a:t>
            </a:r>
            <a:r>
              <a:rPr lang="zh-CN" altLang="zh-CN" dirty="0">
                <a:latin typeface="+mn-ea"/>
              </a:rPr>
              <a:t>期的预测值</a:t>
            </a:r>
            <a:endParaRPr lang="zh-CN" altLang="en-US" dirty="0">
              <a:latin typeface="+mn-ea"/>
            </a:endParaRPr>
          </a:p>
        </p:txBody>
      </p:sp>
      <p:sp>
        <p:nvSpPr>
          <p:cNvPr id="45" name="矩形 44"/>
          <p:cNvSpPr/>
          <p:nvPr/>
        </p:nvSpPr>
        <p:spPr>
          <a:xfrm>
            <a:off x="1055098" y="4659327"/>
            <a:ext cx="697627" cy="400110"/>
          </a:xfrm>
          <a:prstGeom prst="rect">
            <a:avLst/>
          </a:prstGeom>
        </p:spPr>
        <p:txBody>
          <a:bodyPr wrap="none">
            <a:spAutoFit/>
          </a:bodyPr>
          <a:lstStyle/>
          <a:p>
            <a:r>
              <a:rPr lang="zh-CN" altLang="en-US" sz="2000" b="1" dirty="0">
                <a:latin typeface="+mn-ea"/>
                <a:cs typeface="Times New Roman" panose="02020603050405020304" pitchFamily="18" charset="0"/>
              </a:rPr>
              <a:t>优点</a:t>
            </a:r>
            <a:endParaRPr lang="zh-CN" altLang="en-US" sz="2000" b="1" dirty="0">
              <a:latin typeface="+mn-ea"/>
            </a:endParaRPr>
          </a:p>
        </p:txBody>
      </p:sp>
      <p:sp>
        <p:nvSpPr>
          <p:cNvPr id="42" name="矩形 41"/>
          <p:cNvSpPr/>
          <p:nvPr/>
        </p:nvSpPr>
        <p:spPr>
          <a:xfrm>
            <a:off x="1953388" y="4674083"/>
            <a:ext cx="3707184" cy="923330"/>
          </a:xfrm>
          <a:prstGeom prst="rect">
            <a:avLst/>
          </a:prstGeom>
        </p:spPr>
        <p:txBody>
          <a:bodyPr wrap="square">
            <a:spAutoFit/>
          </a:bodyPr>
          <a:lstStyle/>
          <a:p>
            <a:pPr marL="285750" indent="-285750">
              <a:buFont typeface="Arial" panose="020B0604020202020204" pitchFamily="34" charset="0"/>
              <a:buChar char="•"/>
            </a:pPr>
            <a:r>
              <a:rPr lang="zh-CN" altLang="zh-CN" dirty="0">
                <a:latin typeface="+mn-ea"/>
                <a:cs typeface="Times New Roman" panose="02020603050405020304" pitchFamily="18" charset="0"/>
              </a:rPr>
              <a:t>继承了加权平均法重视近期</a:t>
            </a:r>
            <a:r>
              <a:rPr lang="zh-CN" altLang="zh-CN" dirty="0" smtClean="0">
                <a:latin typeface="+mn-ea"/>
                <a:cs typeface="Times New Roman" panose="02020603050405020304" pitchFamily="18" charset="0"/>
              </a:rPr>
              <a:t>数据的思想</a:t>
            </a:r>
            <a:endParaRPr lang="en-US" altLang="zh-CN" dirty="0" smtClean="0">
              <a:latin typeface="+mn-ea"/>
              <a:cs typeface="Times New Roman" panose="02020603050405020304" pitchFamily="18" charset="0"/>
            </a:endParaRPr>
          </a:p>
          <a:p>
            <a:pPr marL="285750" indent="-285750">
              <a:buFont typeface="Arial" panose="020B0604020202020204" pitchFamily="34" charset="0"/>
              <a:buChar char="•"/>
            </a:pPr>
            <a:r>
              <a:rPr lang="zh-CN" altLang="zh-CN" dirty="0" smtClean="0">
                <a:latin typeface="+mn-ea"/>
                <a:cs typeface="Times New Roman" panose="02020603050405020304" pitchFamily="18" charset="0"/>
              </a:rPr>
              <a:t>克服</a:t>
            </a:r>
            <a:r>
              <a:rPr lang="zh-CN" altLang="en-US" dirty="0" smtClean="0">
                <a:latin typeface="+mn-ea"/>
                <a:cs typeface="Times New Roman" panose="02020603050405020304" pitchFamily="18" charset="0"/>
              </a:rPr>
              <a:t>了</a:t>
            </a:r>
            <a:r>
              <a:rPr lang="zh-CN" altLang="zh-CN" dirty="0" smtClean="0">
                <a:latin typeface="+mn-ea"/>
                <a:cs typeface="Times New Roman" panose="02020603050405020304" pitchFamily="18" charset="0"/>
              </a:rPr>
              <a:t>权重</a:t>
            </a:r>
            <a:r>
              <a:rPr lang="zh-CN" altLang="zh-CN" dirty="0">
                <a:latin typeface="+mn-ea"/>
                <a:cs typeface="Times New Roman" panose="02020603050405020304" pitchFamily="18" charset="0"/>
              </a:rPr>
              <a:t>不易确定的局限性</a:t>
            </a:r>
            <a:endParaRPr lang="zh-CN" altLang="en-US" dirty="0">
              <a:latin typeface="+mn-ea"/>
            </a:endParaRPr>
          </a:p>
        </p:txBody>
      </p:sp>
      <p:sp>
        <p:nvSpPr>
          <p:cNvPr id="43" name="矩形 42"/>
          <p:cNvSpPr/>
          <p:nvPr/>
        </p:nvSpPr>
        <p:spPr>
          <a:xfrm>
            <a:off x="1979863" y="1590161"/>
            <a:ext cx="877163" cy="369332"/>
          </a:xfrm>
          <a:prstGeom prst="rect">
            <a:avLst/>
          </a:prstGeom>
        </p:spPr>
        <p:txBody>
          <a:bodyPr wrap="none">
            <a:spAutoFit/>
          </a:bodyPr>
          <a:lstStyle/>
          <a:p>
            <a:r>
              <a:rPr lang="zh-CN" altLang="zh-CN" dirty="0"/>
              <a:t>非线性</a:t>
            </a:r>
            <a:endParaRPr lang="zh-CN" altLang="en-US" dirty="0">
              <a:latin typeface="+mn-ea"/>
            </a:endParaRPr>
          </a:p>
        </p:txBody>
      </p:sp>
      <p:sp>
        <p:nvSpPr>
          <p:cNvPr id="38" name="标题 1"/>
          <p:cNvSpPr txBox="1">
            <a:spLocks/>
          </p:cNvSpPr>
          <p:nvPr/>
        </p:nvSpPr>
        <p:spPr>
          <a:xfrm>
            <a:off x="137143" y="0"/>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时间序列分析</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97920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5036457" y="638629"/>
            <a:ext cx="7071175" cy="56315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886371" y="638629"/>
            <a:ext cx="5997617" cy="56315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19" name="标题 1"/>
          <p:cNvSpPr txBox="1">
            <a:spLocks/>
          </p:cNvSpPr>
          <p:nvPr/>
        </p:nvSpPr>
        <p:spPr>
          <a:xfrm>
            <a:off x="4703925" y="381977"/>
            <a:ext cx="2784149" cy="6344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400" dirty="0" err="1"/>
              <a:t>ARIMA</a:t>
            </a:r>
            <a:r>
              <a:rPr lang="zh-CN" altLang="zh-CN" sz="2400" dirty="0"/>
              <a:t>模型</a:t>
            </a:r>
            <a:endParaRPr lang="zh-CN" altLang="en-US" sz="2400" dirty="0">
              <a:latin typeface="微软雅黑" panose="020B0503020204020204" pitchFamily="34" charset="-122"/>
              <a:ea typeface="微软雅黑" panose="020B0503020204020204" pitchFamily="34" charset="-122"/>
            </a:endParaRPr>
          </a:p>
        </p:txBody>
      </p:sp>
      <p:sp>
        <p:nvSpPr>
          <p:cNvPr id="2" name="矩形 1"/>
          <p:cNvSpPr/>
          <p:nvPr/>
        </p:nvSpPr>
        <p:spPr>
          <a:xfrm>
            <a:off x="802452" y="1899217"/>
            <a:ext cx="3635051" cy="646331"/>
          </a:xfrm>
          <a:prstGeom prst="rect">
            <a:avLst/>
          </a:prstGeom>
        </p:spPr>
        <p:txBody>
          <a:bodyPr wrap="square">
            <a:spAutoFit/>
          </a:bodyPr>
          <a:lstStyle/>
          <a:p>
            <a:r>
              <a:rPr lang="zh-CN" altLang="zh-CN" dirty="0">
                <a:latin typeface="+mn-ea"/>
                <a:cs typeface="Times New Roman" panose="02020603050405020304" pitchFamily="18" charset="0"/>
              </a:rPr>
              <a:t>以对含有季节成分的时间序列数据进行分析</a:t>
            </a:r>
            <a:endParaRPr lang="zh-CN" altLang="en-US" dirty="0">
              <a:latin typeface="+mn-ea"/>
            </a:endParaRPr>
          </a:p>
        </p:txBody>
      </p:sp>
      <p:sp>
        <p:nvSpPr>
          <p:cNvPr id="38" name="矩形 37"/>
          <p:cNvSpPr/>
          <p:nvPr/>
        </p:nvSpPr>
        <p:spPr>
          <a:xfrm>
            <a:off x="802452" y="1379197"/>
            <a:ext cx="1088760" cy="400110"/>
          </a:xfrm>
          <a:prstGeom prst="rect">
            <a:avLst/>
          </a:prstGeom>
        </p:spPr>
        <p:txBody>
          <a:bodyPr wrap="none">
            <a:spAutoFit/>
          </a:bodyPr>
          <a:lstStyle/>
          <a:p>
            <a:r>
              <a:rPr lang="en-US" altLang="zh-CN" sz="2000" b="1" dirty="0" smtClean="0">
                <a:latin typeface="+mn-ea"/>
                <a:cs typeface="Times New Roman" panose="02020603050405020304" pitchFamily="18" charset="0"/>
              </a:rPr>
              <a:t>01.</a:t>
            </a:r>
            <a:r>
              <a:rPr lang="zh-CN" altLang="en-US" sz="2000" b="1" dirty="0" smtClean="0">
                <a:latin typeface="+mn-ea"/>
                <a:cs typeface="Times New Roman" panose="02020603050405020304" pitchFamily="18" charset="0"/>
              </a:rPr>
              <a:t>优势</a:t>
            </a:r>
            <a:endParaRPr lang="zh-CN" altLang="en-US" dirty="0">
              <a:latin typeface="+mn-ea"/>
            </a:endParaRPr>
          </a:p>
        </p:txBody>
      </p:sp>
      <p:sp>
        <p:nvSpPr>
          <p:cNvPr id="39" name="矩形 38"/>
          <p:cNvSpPr/>
          <p:nvPr/>
        </p:nvSpPr>
        <p:spPr>
          <a:xfrm>
            <a:off x="802452" y="3331062"/>
            <a:ext cx="1601721" cy="400110"/>
          </a:xfrm>
          <a:prstGeom prst="rect">
            <a:avLst/>
          </a:prstGeom>
        </p:spPr>
        <p:txBody>
          <a:bodyPr wrap="none">
            <a:spAutoFit/>
          </a:bodyPr>
          <a:lstStyle/>
          <a:p>
            <a:r>
              <a:rPr lang="en-US" altLang="zh-CN" sz="2000" b="1" dirty="0" smtClean="0">
                <a:latin typeface="+mn-ea"/>
                <a:cs typeface="Times New Roman" panose="02020603050405020304" pitchFamily="18" charset="0"/>
              </a:rPr>
              <a:t>02.</a:t>
            </a:r>
            <a:r>
              <a:rPr lang="zh-CN" altLang="en-US" sz="2000" b="1" dirty="0" smtClean="0">
                <a:latin typeface="+mn-ea"/>
                <a:cs typeface="Times New Roman" panose="02020603050405020304" pitchFamily="18" charset="0"/>
              </a:rPr>
              <a:t>主要参数</a:t>
            </a:r>
            <a:endParaRPr lang="zh-CN" altLang="en-US" dirty="0">
              <a:latin typeface="+mn-ea"/>
            </a:endParaRPr>
          </a:p>
        </p:txBody>
      </p:sp>
      <p:sp>
        <p:nvSpPr>
          <p:cNvPr id="9" name="矩形 8"/>
          <p:cNvSpPr/>
          <p:nvPr/>
        </p:nvSpPr>
        <p:spPr>
          <a:xfrm>
            <a:off x="1033284" y="3887341"/>
            <a:ext cx="1640193" cy="369332"/>
          </a:xfrm>
          <a:prstGeom prst="rect">
            <a:avLst/>
          </a:prstGeom>
        </p:spPr>
        <p:txBody>
          <a:bodyPr wrap="none">
            <a:spAutoFit/>
          </a:bodyPr>
          <a:lstStyle/>
          <a:p>
            <a:r>
              <a:rPr lang="zh-CN" altLang="zh-CN" dirty="0">
                <a:latin typeface="+mn-ea"/>
                <a:cs typeface="Times New Roman" panose="02020603050405020304" pitchFamily="18" charset="0"/>
              </a:rPr>
              <a:t>自回归阶</a:t>
            </a:r>
            <a:r>
              <a:rPr lang="zh-CN" altLang="zh-CN" dirty="0" smtClean="0">
                <a:latin typeface="+mn-ea"/>
                <a:cs typeface="Times New Roman" panose="02020603050405020304" pitchFamily="18" charset="0"/>
              </a:rPr>
              <a:t>数</a:t>
            </a:r>
            <a:r>
              <a:rPr lang="en-US" altLang="zh-CN" dirty="0" smtClean="0">
                <a:latin typeface="+mn-ea"/>
                <a:cs typeface="Times New Roman" panose="02020603050405020304" pitchFamily="18" charset="0"/>
              </a:rPr>
              <a:t>(</a:t>
            </a:r>
            <a:r>
              <a:rPr lang="en-US" altLang="zh-CN" i="1" dirty="0" smtClean="0">
                <a:latin typeface="+mn-ea"/>
                <a:cs typeface="Times New Roman" panose="02020603050405020304" pitchFamily="18" charset="0"/>
              </a:rPr>
              <a:t>p</a:t>
            </a:r>
            <a:r>
              <a:rPr lang="en-US" altLang="zh-CN" dirty="0" smtClean="0">
                <a:latin typeface="+mn-ea"/>
                <a:cs typeface="Times New Roman" panose="02020603050405020304" pitchFamily="18" charset="0"/>
              </a:rPr>
              <a:t>)</a:t>
            </a:r>
            <a:endParaRPr lang="zh-CN" altLang="en-US" dirty="0">
              <a:latin typeface="+mn-ea"/>
            </a:endParaRPr>
          </a:p>
        </p:txBody>
      </p:sp>
      <p:sp>
        <p:nvSpPr>
          <p:cNvPr id="12" name="矩形 11"/>
          <p:cNvSpPr/>
          <p:nvPr/>
        </p:nvSpPr>
        <p:spPr>
          <a:xfrm>
            <a:off x="1264117" y="4256673"/>
            <a:ext cx="1409360" cy="369332"/>
          </a:xfrm>
          <a:prstGeom prst="rect">
            <a:avLst/>
          </a:prstGeom>
        </p:spPr>
        <p:txBody>
          <a:bodyPr wrap="none">
            <a:spAutoFit/>
          </a:bodyPr>
          <a:lstStyle/>
          <a:p>
            <a:r>
              <a:rPr lang="zh-CN" altLang="zh-CN" dirty="0">
                <a:latin typeface="+mn-ea"/>
                <a:cs typeface="Times New Roman" panose="02020603050405020304" pitchFamily="18" charset="0"/>
              </a:rPr>
              <a:t>差分阶</a:t>
            </a:r>
            <a:r>
              <a:rPr lang="zh-CN" altLang="zh-CN" dirty="0" smtClean="0">
                <a:latin typeface="+mn-ea"/>
                <a:cs typeface="Times New Roman" panose="02020603050405020304" pitchFamily="18" charset="0"/>
              </a:rPr>
              <a:t>数</a:t>
            </a:r>
            <a:r>
              <a:rPr lang="en-US" altLang="zh-CN" dirty="0" smtClean="0">
                <a:latin typeface="+mn-ea"/>
                <a:cs typeface="Times New Roman" panose="02020603050405020304" pitchFamily="18" charset="0"/>
              </a:rPr>
              <a:t>(</a:t>
            </a:r>
            <a:r>
              <a:rPr lang="en-US" altLang="zh-CN" i="1" dirty="0" smtClean="0">
                <a:latin typeface="+mn-ea"/>
                <a:cs typeface="Times New Roman" panose="02020603050405020304" pitchFamily="18" charset="0"/>
              </a:rPr>
              <a:t>d</a:t>
            </a:r>
            <a:r>
              <a:rPr lang="en-US" altLang="zh-CN" dirty="0" smtClean="0">
                <a:latin typeface="+mn-ea"/>
                <a:cs typeface="Times New Roman" panose="02020603050405020304" pitchFamily="18" charset="0"/>
              </a:rPr>
              <a:t>)</a:t>
            </a:r>
            <a:endParaRPr lang="zh-CN" altLang="en-US" dirty="0">
              <a:latin typeface="+mn-ea"/>
            </a:endParaRPr>
          </a:p>
        </p:txBody>
      </p:sp>
      <p:sp>
        <p:nvSpPr>
          <p:cNvPr id="15" name="矩形 14"/>
          <p:cNvSpPr/>
          <p:nvPr/>
        </p:nvSpPr>
        <p:spPr>
          <a:xfrm>
            <a:off x="802452" y="4626005"/>
            <a:ext cx="1871025" cy="369332"/>
          </a:xfrm>
          <a:prstGeom prst="rect">
            <a:avLst/>
          </a:prstGeom>
        </p:spPr>
        <p:txBody>
          <a:bodyPr wrap="none">
            <a:spAutoFit/>
          </a:bodyPr>
          <a:lstStyle/>
          <a:p>
            <a:r>
              <a:rPr lang="zh-CN" altLang="zh-CN" dirty="0">
                <a:latin typeface="+mn-ea"/>
                <a:cs typeface="Times New Roman" panose="02020603050405020304" pitchFamily="18" charset="0"/>
              </a:rPr>
              <a:t>移动平均阶</a:t>
            </a:r>
            <a:r>
              <a:rPr lang="zh-CN" altLang="zh-CN" dirty="0" smtClean="0">
                <a:latin typeface="+mn-ea"/>
                <a:cs typeface="Times New Roman" panose="02020603050405020304" pitchFamily="18" charset="0"/>
              </a:rPr>
              <a:t>数</a:t>
            </a:r>
            <a:r>
              <a:rPr lang="en-US" altLang="zh-CN" dirty="0" smtClean="0">
                <a:latin typeface="+mn-ea"/>
                <a:cs typeface="Times New Roman" panose="02020603050405020304" pitchFamily="18" charset="0"/>
              </a:rPr>
              <a:t>(</a:t>
            </a:r>
            <a:r>
              <a:rPr lang="en-US" altLang="zh-CN" i="1" dirty="0" smtClean="0">
                <a:latin typeface="+mn-ea"/>
                <a:cs typeface="Times New Roman" panose="02020603050405020304" pitchFamily="18" charset="0"/>
              </a:rPr>
              <a:t>q</a:t>
            </a:r>
            <a:r>
              <a:rPr lang="en-US" altLang="zh-CN" dirty="0" smtClean="0">
                <a:latin typeface="+mn-ea"/>
                <a:cs typeface="Times New Roman" panose="02020603050405020304" pitchFamily="18" charset="0"/>
              </a:rPr>
              <a:t>)</a:t>
            </a:r>
            <a:endParaRPr lang="zh-CN" altLang="en-US" dirty="0">
              <a:latin typeface="+mn-ea"/>
            </a:endParaRPr>
          </a:p>
        </p:txBody>
      </p:sp>
      <p:sp>
        <p:nvSpPr>
          <p:cNvPr id="16" name="右大括号 15"/>
          <p:cNvSpPr/>
          <p:nvPr/>
        </p:nvSpPr>
        <p:spPr>
          <a:xfrm>
            <a:off x="2641418" y="4089478"/>
            <a:ext cx="82086" cy="8180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n-ea"/>
            </a:endParaRPr>
          </a:p>
        </p:txBody>
      </p:sp>
      <p:sp>
        <p:nvSpPr>
          <p:cNvPr id="17" name="矩形 16"/>
          <p:cNvSpPr/>
          <p:nvPr/>
        </p:nvSpPr>
        <p:spPr>
          <a:xfrm>
            <a:off x="2780580" y="4313825"/>
            <a:ext cx="1661032" cy="369332"/>
          </a:xfrm>
          <a:prstGeom prst="rect">
            <a:avLst/>
          </a:prstGeom>
        </p:spPr>
        <p:txBody>
          <a:bodyPr wrap="none">
            <a:spAutoFit/>
          </a:bodyPr>
          <a:lstStyle/>
          <a:p>
            <a:r>
              <a:rPr lang="en-US" altLang="zh-CN" dirty="0" err="1" smtClean="0">
                <a:latin typeface="+mn-ea"/>
              </a:rPr>
              <a:t>ARIMA</a:t>
            </a:r>
            <a:r>
              <a:rPr lang="en-US" altLang="zh-CN" dirty="0" smtClean="0">
                <a:latin typeface="+mn-ea"/>
              </a:rPr>
              <a:t>(</a:t>
            </a:r>
            <a:r>
              <a:rPr lang="en-US" altLang="zh-CN" i="1" dirty="0" err="1" smtClean="0">
                <a:latin typeface="+mn-ea"/>
              </a:rPr>
              <a:t>p,d,q</a:t>
            </a:r>
            <a:r>
              <a:rPr lang="en-US" altLang="zh-CN" dirty="0" smtClean="0">
                <a:latin typeface="+mn-ea"/>
              </a:rPr>
              <a:t>)</a:t>
            </a:r>
            <a:endParaRPr lang="zh-CN" altLang="en-US" dirty="0">
              <a:latin typeface="+mn-ea"/>
            </a:endParaRPr>
          </a:p>
        </p:txBody>
      </p:sp>
      <p:sp>
        <p:nvSpPr>
          <p:cNvPr id="40" name="矩形 39"/>
          <p:cNvSpPr/>
          <p:nvPr/>
        </p:nvSpPr>
        <p:spPr>
          <a:xfrm>
            <a:off x="5504253" y="1394586"/>
            <a:ext cx="1088760" cy="400110"/>
          </a:xfrm>
          <a:prstGeom prst="rect">
            <a:avLst/>
          </a:prstGeom>
        </p:spPr>
        <p:txBody>
          <a:bodyPr wrap="none">
            <a:spAutoFit/>
          </a:bodyPr>
          <a:lstStyle/>
          <a:p>
            <a:r>
              <a:rPr lang="en-US" altLang="zh-CN" sz="2000" b="1" dirty="0" smtClean="0">
                <a:latin typeface="+mn-ea"/>
                <a:cs typeface="Times New Roman" panose="02020603050405020304" pitchFamily="18" charset="0"/>
              </a:rPr>
              <a:t>03.</a:t>
            </a:r>
            <a:r>
              <a:rPr lang="zh-CN" altLang="zh-CN" sz="2000" b="1" dirty="0" smtClean="0">
                <a:latin typeface="+mn-ea"/>
                <a:cs typeface="Times New Roman" panose="02020603050405020304" pitchFamily="18" charset="0"/>
              </a:rPr>
              <a:t>差分</a:t>
            </a:r>
            <a:endParaRPr lang="zh-CN" altLang="en-US" sz="2000" b="1" dirty="0">
              <a:latin typeface="+mn-ea"/>
            </a:endParaRPr>
          </a:p>
        </p:txBody>
      </p:sp>
      <p:sp>
        <p:nvSpPr>
          <p:cNvPr id="41" name="矩形 40"/>
          <p:cNvSpPr/>
          <p:nvPr/>
        </p:nvSpPr>
        <p:spPr>
          <a:xfrm>
            <a:off x="6337078" y="1834685"/>
            <a:ext cx="1338828" cy="369332"/>
          </a:xfrm>
          <a:prstGeom prst="rect">
            <a:avLst/>
          </a:prstGeom>
        </p:spPr>
        <p:txBody>
          <a:bodyPr wrap="none">
            <a:spAutoFit/>
          </a:bodyPr>
          <a:lstStyle/>
          <a:p>
            <a:r>
              <a:rPr lang="zh-CN" altLang="zh-CN" dirty="0">
                <a:latin typeface="+mn-ea"/>
                <a:cs typeface="Times New Roman" panose="02020603050405020304" pitchFamily="18" charset="0"/>
              </a:rPr>
              <a:t>一般性差分</a:t>
            </a:r>
            <a:endParaRPr lang="zh-CN" altLang="en-US" dirty="0">
              <a:latin typeface="+mn-ea"/>
            </a:endParaRPr>
          </a:p>
        </p:txBody>
      </p:sp>
      <p:sp>
        <p:nvSpPr>
          <p:cNvPr id="46" name="左大括号 45"/>
          <p:cNvSpPr/>
          <p:nvPr/>
        </p:nvSpPr>
        <p:spPr>
          <a:xfrm>
            <a:off x="6209150" y="1868432"/>
            <a:ext cx="67422" cy="6602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n-ea"/>
            </a:endParaRPr>
          </a:p>
        </p:txBody>
      </p:sp>
      <p:sp>
        <p:nvSpPr>
          <p:cNvPr id="47" name="矩形 46"/>
          <p:cNvSpPr/>
          <p:nvPr/>
        </p:nvSpPr>
        <p:spPr>
          <a:xfrm>
            <a:off x="6337078" y="2226094"/>
            <a:ext cx="1338828" cy="369332"/>
          </a:xfrm>
          <a:prstGeom prst="rect">
            <a:avLst/>
          </a:prstGeom>
        </p:spPr>
        <p:txBody>
          <a:bodyPr wrap="none">
            <a:spAutoFit/>
          </a:bodyPr>
          <a:lstStyle/>
          <a:p>
            <a:r>
              <a:rPr lang="zh-CN" altLang="zh-CN" dirty="0">
                <a:latin typeface="+mn-ea"/>
                <a:cs typeface="Times New Roman" panose="02020603050405020304" pitchFamily="18" charset="0"/>
              </a:rPr>
              <a:t>季节性差分</a:t>
            </a:r>
            <a:endParaRPr lang="zh-CN" altLang="en-US" dirty="0">
              <a:latin typeface="+mn-ea"/>
            </a:endParaRPr>
          </a:p>
        </p:txBody>
      </p:sp>
      <p:pic>
        <p:nvPicPr>
          <p:cNvPr id="52" name="图片 5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9866" y="2863555"/>
            <a:ext cx="2410199" cy="353375"/>
          </a:xfrm>
          <a:prstGeom prst="rect">
            <a:avLst/>
          </a:prstGeom>
          <a:noFill/>
          <a:ln>
            <a:noFill/>
          </a:ln>
        </p:spPr>
      </p:pic>
      <p:sp>
        <p:nvSpPr>
          <p:cNvPr id="48" name="矩形 47"/>
          <p:cNvSpPr/>
          <p:nvPr/>
        </p:nvSpPr>
        <p:spPr>
          <a:xfrm>
            <a:off x="6337078" y="2847598"/>
            <a:ext cx="1107996" cy="369332"/>
          </a:xfrm>
          <a:prstGeom prst="rect">
            <a:avLst/>
          </a:prstGeom>
        </p:spPr>
        <p:txBody>
          <a:bodyPr wrap="none">
            <a:spAutoFit/>
          </a:bodyPr>
          <a:lstStyle/>
          <a:p>
            <a:r>
              <a:rPr lang="zh-CN" altLang="zh-CN" dirty="0">
                <a:latin typeface="+mn-ea"/>
                <a:cs typeface="Times New Roman" panose="02020603050405020304" pitchFamily="18" charset="0"/>
              </a:rPr>
              <a:t>一阶差分</a:t>
            </a:r>
            <a:endParaRPr lang="zh-CN" altLang="en-US" dirty="0">
              <a:latin typeface="+mn-ea"/>
            </a:endParaRPr>
          </a:p>
        </p:txBody>
      </p:sp>
      <p:sp>
        <p:nvSpPr>
          <p:cNvPr id="50" name="矩形 49"/>
          <p:cNvSpPr/>
          <p:nvPr/>
        </p:nvSpPr>
        <p:spPr>
          <a:xfrm>
            <a:off x="6337078" y="3258404"/>
            <a:ext cx="1024639" cy="369332"/>
          </a:xfrm>
          <a:prstGeom prst="rect">
            <a:avLst/>
          </a:prstGeom>
        </p:spPr>
        <p:txBody>
          <a:bodyPr wrap="none">
            <a:spAutoFit/>
          </a:bodyPr>
          <a:lstStyle/>
          <a:p>
            <a:r>
              <a:rPr lang="en-US" altLang="zh-CN" i="1" dirty="0" smtClean="0">
                <a:latin typeface="+mn-ea"/>
                <a:cs typeface="Times New Roman" panose="02020603050405020304" pitchFamily="18" charset="0"/>
              </a:rPr>
              <a:t>d</a:t>
            </a:r>
            <a:r>
              <a:rPr lang="zh-CN" altLang="zh-CN" dirty="0" smtClean="0">
                <a:latin typeface="+mn-ea"/>
                <a:cs typeface="Times New Roman" panose="02020603050405020304" pitchFamily="18" charset="0"/>
              </a:rPr>
              <a:t>阶</a:t>
            </a:r>
            <a:r>
              <a:rPr lang="zh-CN" altLang="zh-CN" dirty="0">
                <a:latin typeface="+mn-ea"/>
                <a:cs typeface="Times New Roman" panose="02020603050405020304" pitchFamily="18" charset="0"/>
              </a:rPr>
              <a:t>差分</a:t>
            </a:r>
            <a:endParaRPr lang="zh-CN" altLang="en-US" dirty="0">
              <a:latin typeface="+mn-ea"/>
            </a:endParaRPr>
          </a:p>
        </p:txBody>
      </p:sp>
      <p:pic>
        <p:nvPicPr>
          <p:cNvPr id="55" name="图片 5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9866" y="3236328"/>
            <a:ext cx="3101155" cy="391408"/>
          </a:xfrm>
          <a:prstGeom prst="rect">
            <a:avLst/>
          </a:prstGeom>
          <a:noFill/>
          <a:ln>
            <a:noFill/>
          </a:ln>
        </p:spPr>
      </p:pic>
      <p:sp>
        <p:nvSpPr>
          <p:cNvPr id="51" name="矩形 50"/>
          <p:cNvSpPr/>
          <p:nvPr/>
        </p:nvSpPr>
        <p:spPr>
          <a:xfrm>
            <a:off x="6337078" y="3702926"/>
            <a:ext cx="1107996" cy="369332"/>
          </a:xfrm>
          <a:prstGeom prst="rect">
            <a:avLst/>
          </a:prstGeom>
        </p:spPr>
        <p:txBody>
          <a:bodyPr wrap="none">
            <a:spAutoFit/>
          </a:bodyPr>
          <a:lstStyle/>
          <a:p>
            <a:r>
              <a:rPr lang="zh-CN" altLang="zh-CN" dirty="0">
                <a:latin typeface="+mn-ea"/>
                <a:cs typeface="Times New Roman" panose="02020603050405020304" pitchFamily="18" charset="0"/>
              </a:rPr>
              <a:t>季节差分</a:t>
            </a:r>
            <a:endParaRPr lang="zh-CN" altLang="en-US" dirty="0">
              <a:latin typeface="+mn-ea"/>
            </a:endParaRPr>
          </a:p>
        </p:txBody>
      </p:sp>
      <p:pic>
        <p:nvPicPr>
          <p:cNvPr id="57" name="图片 56"/>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9866" y="3694762"/>
            <a:ext cx="1509772" cy="353375"/>
          </a:xfrm>
          <a:prstGeom prst="rect">
            <a:avLst/>
          </a:prstGeom>
          <a:noFill/>
          <a:ln>
            <a:noFill/>
          </a:ln>
        </p:spPr>
      </p:pic>
      <p:sp>
        <p:nvSpPr>
          <p:cNvPr id="54" name="矩形 53"/>
          <p:cNvSpPr/>
          <p:nvPr/>
        </p:nvSpPr>
        <p:spPr>
          <a:xfrm>
            <a:off x="6287050" y="4349467"/>
            <a:ext cx="1569660" cy="369332"/>
          </a:xfrm>
          <a:prstGeom prst="rect">
            <a:avLst/>
          </a:prstGeom>
        </p:spPr>
        <p:txBody>
          <a:bodyPr wrap="none">
            <a:spAutoFit/>
          </a:bodyPr>
          <a:lstStyle/>
          <a:p>
            <a:r>
              <a:rPr lang="zh-CN" altLang="zh-CN" dirty="0">
                <a:latin typeface="+mn-ea"/>
                <a:cs typeface="Times New Roman" panose="02020603050405020304" pitchFamily="18" charset="0"/>
              </a:rPr>
              <a:t>非季节性数据</a:t>
            </a:r>
            <a:endParaRPr lang="zh-CN" altLang="en-US" dirty="0">
              <a:latin typeface="+mn-ea"/>
            </a:endParaRPr>
          </a:p>
        </p:txBody>
      </p:sp>
      <p:sp>
        <p:nvSpPr>
          <p:cNvPr id="60" name="左大括号 59"/>
          <p:cNvSpPr/>
          <p:nvPr/>
        </p:nvSpPr>
        <p:spPr>
          <a:xfrm>
            <a:off x="6209149" y="2943508"/>
            <a:ext cx="77901" cy="110462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n-ea"/>
            </a:endParaRPr>
          </a:p>
        </p:txBody>
      </p:sp>
      <p:sp>
        <p:nvSpPr>
          <p:cNvPr id="61" name="矩形 60"/>
          <p:cNvSpPr/>
          <p:nvPr/>
        </p:nvSpPr>
        <p:spPr>
          <a:xfrm>
            <a:off x="8078834" y="4349467"/>
            <a:ext cx="1107996" cy="369332"/>
          </a:xfrm>
          <a:prstGeom prst="rect">
            <a:avLst/>
          </a:prstGeom>
        </p:spPr>
        <p:txBody>
          <a:bodyPr wrap="none">
            <a:spAutoFit/>
          </a:bodyPr>
          <a:lstStyle/>
          <a:p>
            <a:r>
              <a:rPr lang="zh-CN" altLang="zh-CN" dirty="0">
                <a:latin typeface="+mn-ea"/>
                <a:cs typeface="Times New Roman" panose="02020603050405020304" pitchFamily="18" charset="0"/>
              </a:rPr>
              <a:t>一阶差分</a:t>
            </a:r>
            <a:endParaRPr lang="zh-CN" altLang="en-US" dirty="0">
              <a:latin typeface="+mn-ea"/>
            </a:endParaRPr>
          </a:p>
        </p:txBody>
      </p:sp>
      <p:sp>
        <p:nvSpPr>
          <p:cNvPr id="56" name="矩形 55"/>
          <p:cNvSpPr/>
          <p:nvPr/>
        </p:nvSpPr>
        <p:spPr>
          <a:xfrm>
            <a:off x="6287050" y="4970971"/>
            <a:ext cx="2531462" cy="369332"/>
          </a:xfrm>
          <a:prstGeom prst="rect">
            <a:avLst/>
          </a:prstGeom>
        </p:spPr>
        <p:txBody>
          <a:bodyPr wrap="none">
            <a:spAutoFit/>
          </a:bodyPr>
          <a:lstStyle/>
          <a:p>
            <a:r>
              <a:rPr lang="zh-CN" altLang="zh-CN" dirty="0">
                <a:latin typeface="+mn-ea"/>
                <a:cs typeface="Times New Roman" panose="02020603050405020304" pitchFamily="18" charset="0"/>
              </a:rPr>
              <a:t>周期为</a:t>
            </a:r>
            <a:r>
              <a:rPr lang="en-US" altLang="zh-CN" dirty="0">
                <a:latin typeface="+mn-ea"/>
              </a:rPr>
              <a:t>12</a:t>
            </a:r>
            <a:r>
              <a:rPr lang="zh-CN" altLang="zh-CN" dirty="0">
                <a:latin typeface="+mn-ea"/>
                <a:cs typeface="Times New Roman" panose="02020603050405020304" pitchFamily="18" charset="0"/>
              </a:rPr>
              <a:t>的季节性数据</a:t>
            </a:r>
            <a:endParaRPr lang="zh-CN" altLang="en-US" dirty="0">
              <a:latin typeface="+mn-ea"/>
            </a:endParaRPr>
          </a:p>
        </p:txBody>
      </p:sp>
      <p:sp>
        <p:nvSpPr>
          <p:cNvPr id="58" name="矩形 57"/>
          <p:cNvSpPr/>
          <p:nvPr/>
        </p:nvSpPr>
        <p:spPr>
          <a:xfrm>
            <a:off x="9998529" y="4746736"/>
            <a:ext cx="1107996" cy="369332"/>
          </a:xfrm>
          <a:prstGeom prst="rect">
            <a:avLst/>
          </a:prstGeom>
        </p:spPr>
        <p:txBody>
          <a:bodyPr wrap="none">
            <a:spAutoFit/>
          </a:bodyPr>
          <a:lstStyle/>
          <a:p>
            <a:r>
              <a:rPr lang="zh-CN" altLang="zh-CN" dirty="0">
                <a:latin typeface="+mn-ea"/>
                <a:cs typeface="Times New Roman" panose="02020603050405020304" pitchFamily="18" charset="0"/>
              </a:rPr>
              <a:t>差分算子</a:t>
            </a:r>
            <a:endParaRPr lang="zh-CN" altLang="en-US" dirty="0">
              <a:latin typeface="+mn-ea"/>
            </a:endParaRPr>
          </a:p>
        </p:txBody>
      </p:sp>
      <p:pic>
        <p:nvPicPr>
          <p:cNvPr id="64" name="图片 63"/>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55570" y="4762693"/>
            <a:ext cx="548184" cy="353375"/>
          </a:xfrm>
          <a:prstGeom prst="rect">
            <a:avLst/>
          </a:prstGeom>
          <a:noFill/>
          <a:ln>
            <a:noFill/>
          </a:ln>
        </p:spPr>
      </p:pic>
      <p:sp>
        <p:nvSpPr>
          <p:cNvPr id="65" name="左大括号 64"/>
          <p:cNvSpPr/>
          <p:nvPr/>
        </p:nvSpPr>
        <p:spPr>
          <a:xfrm>
            <a:off x="6209149" y="4490613"/>
            <a:ext cx="77901" cy="131156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n-ea"/>
            </a:endParaRPr>
          </a:p>
        </p:txBody>
      </p:sp>
      <p:sp>
        <p:nvSpPr>
          <p:cNvPr id="66" name="左大括号 65"/>
          <p:cNvSpPr/>
          <p:nvPr/>
        </p:nvSpPr>
        <p:spPr>
          <a:xfrm>
            <a:off x="8746329" y="4819548"/>
            <a:ext cx="67422" cy="6602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n-ea"/>
            </a:endParaRPr>
          </a:p>
        </p:txBody>
      </p:sp>
      <p:sp>
        <p:nvSpPr>
          <p:cNvPr id="59" name="矩形 58"/>
          <p:cNvSpPr/>
          <p:nvPr/>
        </p:nvSpPr>
        <p:spPr>
          <a:xfrm>
            <a:off x="8791237" y="4748574"/>
            <a:ext cx="1107996" cy="369332"/>
          </a:xfrm>
          <a:prstGeom prst="rect">
            <a:avLst/>
          </a:prstGeom>
        </p:spPr>
        <p:txBody>
          <a:bodyPr wrap="none">
            <a:spAutoFit/>
          </a:bodyPr>
          <a:lstStyle/>
          <a:p>
            <a:r>
              <a:rPr lang="zh-CN" altLang="zh-CN" dirty="0">
                <a:latin typeface="+mn-ea"/>
                <a:cs typeface="Times New Roman" panose="02020603050405020304" pitchFamily="18" charset="0"/>
              </a:rPr>
              <a:t>相加属性</a:t>
            </a:r>
            <a:endParaRPr lang="zh-CN" altLang="en-US" dirty="0">
              <a:latin typeface="+mn-ea"/>
            </a:endParaRPr>
          </a:p>
        </p:txBody>
      </p:sp>
      <p:sp>
        <p:nvSpPr>
          <p:cNvPr id="62" name="矩形 61"/>
          <p:cNvSpPr/>
          <p:nvPr/>
        </p:nvSpPr>
        <p:spPr>
          <a:xfrm>
            <a:off x="8791237" y="5159488"/>
            <a:ext cx="1107996" cy="369332"/>
          </a:xfrm>
          <a:prstGeom prst="rect">
            <a:avLst/>
          </a:prstGeom>
        </p:spPr>
        <p:txBody>
          <a:bodyPr wrap="none">
            <a:spAutoFit/>
          </a:bodyPr>
          <a:lstStyle/>
          <a:p>
            <a:r>
              <a:rPr lang="zh-CN" altLang="zh-CN" dirty="0">
                <a:latin typeface="+mn-ea"/>
                <a:cs typeface="Times New Roman" panose="02020603050405020304" pitchFamily="18" charset="0"/>
              </a:rPr>
              <a:t>相乘属性</a:t>
            </a:r>
            <a:endParaRPr lang="zh-CN" altLang="en-US" dirty="0">
              <a:latin typeface="+mn-ea"/>
            </a:endParaRPr>
          </a:p>
        </p:txBody>
      </p:sp>
      <p:sp>
        <p:nvSpPr>
          <p:cNvPr id="63" name="矩形 62"/>
          <p:cNvSpPr/>
          <p:nvPr/>
        </p:nvSpPr>
        <p:spPr>
          <a:xfrm>
            <a:off x="9998529" y="5135287"/>
            <a:ext cx="1107996" cy="369332"/>
          </a:xfrm>
          <a:prstGeom prst="rect">
            <a:avLst/>
          </a:prstGeom>
        </p:spPr>
        <p:txBody>
          <a:bodyPr wrap="none">
            <a:spAutoFit/>
          </a:bodyPr>
          <a:lstStyle/>
          <a:p>
            <a:r>
              <a:rPr lang="zh-CN" altLang="zh-CN" dirty="0">
                <a:latin typeface="+mn-ea"/>
                <a:cs typeface="Times New Roman" panose="02020603050405020304" pitchFamily="18" charset="0"/>
              </a:rPr>
              <a:t>差分算子</a:t>
            </a:r>
            <a:endParaRPr lang="zh-CN" altLang="en-US" dirty="0">
              <a:latin typeface="+mn-ea"/>
            </a:endParaRPr>
          </a:p>
        </p:txBody>
      </p:sp>
      <p:pic>
        <p:nvPicPr>
          <p:cNvPr id="70" name="图片 69"/>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55570" y="5163615"/>
            <a:ext cx="353375" cy="353375"/>
          </a:xfrm>
          <a:prstGeom prst="rect">
            <a:avLst/>
          </a:prstGeom>
          <a:noFill/>
          <a:ln>
            <a:noFill/>
          </a:ln>
        </p:spPr>
      </p:pic>
      <p:sp>
        <p:nvSpPr>
          <p:cNvPr id="67" name="矩形 66"/>
          <p:cNvSpPr/>
          <p:nvPr/>
        </p:nvSpPr>
        <p:spPr>
          <a:xfrm>
            <a:off x="6304779" y="5538046"/>
            <a:ext cx="2262158" cy="369332"/>
          </a:xfrm>
          <a:prstGeom prst="rect">
            <a:avLst/>
          </a:prstGeom>
        </p:spPr>
        <p:txBody>
          <a:bodyPr wrap="none">
            <a:spAutoFit/>
          </a:bodyPr>
          <a:lstStyle/>
          <a:p>
            <a:r>
              <a:rPr lang="zh-CN" altLang="zh-CN" dirty="0">
                <a:latin typeface="+mn-ea"/>
                <a:cs typeface="Times New Roman" panose="02020603050405020304" pitchFamily="18" charset="0"/>
              </a:rPr>
              <a:t>以季度为周期的数据</a:t>
            </a:r>
            <a:endParaRPr lang="zh-CN" altLang="en-US" dirty="0">
              <a:latin typeface="+mn-ea"/>
            </a:endParaRPr>
          </a:p>
        </p:txBody>
      </p:sp>
      <p:sp>
        <p:nvSpPr>
          <p:cNvPr id="68" name="矩形 67"/>
          <p:cNvSpPr/>
          <p:nvPr/>
        </p:nvSpPr>
        <p:spPr>
          <a:xfrm>
            <a:off x="8780040" y="5526157"/>
            <a:ext cx="1107996" cy="369332"/>
          </a:xfrm>
          <a:prstGeom prst="rect">
            <a:avLst/>
          </a:prstGeom>
        </p:spPr>
        <p:txBody>
          <a:bodyPr wrap="none">
            <a:spAutoFit/>
          </a:bodyPr>
          <a:lstStyle/>
          <a:p>
            <a:r>
              <a:rPr lang="zh-CN" altLang="zh-CN" dirty="0">
                <a:latin typeface="+mn-ea"/>
                <a:cs typeface="Times New Roman" panose="02020603050405020304" pitchFamily="18" charset="0"/>
              </a:rPr>
              <a:t>差分算子</a:t>
            </a:r>
            <a:endParaRPr lang="zh-CN" altLang="en-US" dirty="0">
              <a:latin typeface="+mn-ea"/>
            </a:endParaRPr>
          </a:p>
        </p:txBody>
      </p:sp>
      <p:pic>
        <p:nvPicPr>
          <p:cNvPr id="73" name="图片 72"/>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723413" y="5578133"/>
            <a:ext cx="329245" cy="329245"/>
          </a:xfrm>
          <a:prstGeom prst="rect">
            <a:avLst/>
          </a:prstGeom>
          <a:noFill/>
          <a:ln>
            <a:noFill/>
          </a:ln>
        </p:spPr>
      </p:pic>
      <p:sp>
        <p:nvSpPr>
          <p:cNvPr id="76" name="矩形 75"/>
          <p:cNvSpPr/>
          <p:nvPr/>
        </p:nvSpPr>
        <p:spPr>
          <a:xfrm>
            <a:off x="5494273" y="2019351"/>
            <a:ext cx="646331" cy="369332"/>
          </a:xfrm>
          <a:prstGeom prst="rect">
            <a:avLst/>
          </a:prstGeom>
        </p:spPr>
        <p:txBody>
          <a:bodyPr wrap="none">
            <a:spAutoFit/>
          </a:bodyPr>
          <a:lstStyle/>
          <a:p>
            <a:r>
              <a:rPr lang="zh-CN" altLang="en-US" dirty="0" smtClean="0">
                <a:latin typeface="+mn-ea"/>
                <a:cs typeface="Times New Roman" panose="02020603050405020304" pitchFamily="18" charset="0"/>
              </a:rPr>
              <a:t>分类</a:t>
            </a:r>
            <a:endParaRPr lang="zh-CN" altLang="en-US" dirty="0">
              <a:latin typeface="+mn-ea"/>
            </a:endParaRPr>
          </a:p>
        </p:txBody>
      </p:sp>
      <p:sp>
        <p:nvSpPr>
          <p:cNvPr id="77" name="矩形 76"/>
          <p:cNvSpPr/>
          <p:nvPr/>
        </p:nvSpPr>
        <p:spPr>
          <a:xfrm>
            <a:off x="5493961" y="3317244"/>
            <a:ext cx="646331" cy="369332"/>
          </a:xfrm>
          <a:prstGeom prst="rect">
            <a:avLst/>
          </a:prstGeom>
        </p:spPr>
        <p:txBody>
          <a:bodyPr wrap="none">
            <a:spAutoFit/>
          </a:bodyPr>
          <a:lstStyle/>
          <a:p>
            <a:r>
              <a:rPr lang="zh-CN" altLang="en-US" dirty="0" smtClean="0">
                <a:latin typeface="+mn-ea"/>
                <a:cs typeface="Times New Roman" panose="02020603050405020304" pitchFamily="18" charset="0"/>
              </a:rPr>
              <a:t>算子</a:t>
            </a:r>
            <a:endParaRPr lang="zh-CN" altLang="en-US" dirty="0">
              <a:latin typeface="+mn-ea"/>
            </a:endParaRPr>
          </a:p>
        </p:txBody>
      </p:sp>
      <p:sp>
        <p:nvSpPr>
          <p:cNvPr id="78" name="矩形 77"/>
          <p:cNvSpPr/>
          <p:nvPr/>
        </p:nvSpPr>
        <p:spPr>
          <a:xfrm>
            <a:off x="5493961" y="4961729"/>
            <a:ext cx="646331" cy="369332"/>
          </a:xfrm>
          <a:prstGeom prst="rect">
            <a:avLst/>
          </a:prstGeom>
        </p:spPr>
        <p:txBody>
          <a:bodyPr wrap="none">
            <a:spAutoFit/>
          </a:bodyPr>
          <a:lstStyle/>
          <a:p>
            <a:r>
              <a:rPr lang="zh-CN" altLang="en-US" dirty="0" smtClean="0">
                <a:latin typeface="+mn-ea"/>
                <a:cs typeface="Times New Roman" panose="02020603050405020304" pitchFamily="18" charset="0"/>
              </a:rPr>
              <a:t>数据</a:t>
            </a:r>
            <a:endParaRPr lang="zh-CN" altLang="en-US" dirty="0">
              <a:latin typeface="+mn-ea"/>
            </a:endParaRPr>
          </a:p>
        </p:txBody>
      </p:sp>
      <p:sp>
        <p:nvSpPr>
          <p:cNvPr id="83" name="矩形 82"/>
          <p:cNvSpPr/>
          <p:nvPr/>
        </p:nvSpPr>
        <p:spPr>
          <a:xfrm>
            <a:off x="7711656" y="4305555"/>
            <a:ext cx="492443" cy="461665"/>
          </a:xfrm>
          <a:prstGeom prst="rect">
            <a:avLst/>
          </a:prstGeom>
        </p:spPr>
        <p:txBody>
          <a:bodyPr wrap="none">
            <a:spAutoFit/>
          </a:bodyPr>
          <a:lstStyle/>
          <a:p>
            <a:r>
              <a:rPr lang="zh-CN" altLang="en-US" sz="2400" dirty="0">
                <a:latin typeface="+mn-ea"/>
                <a:cs typeface="Times New Roman" panose="02020603050405020304" pitchFamily="18" charset="0"/>
              </a:rPr>
              <a:t>→</a:t>
            </a:r>
            <a:endParaRPr lang="zh-CN" altLang="en-US" sz="2400" dirty="0">
              <a:latin typeface="+mn-ea"/>
            </a:endParaRPr>
          </a:p>
        </p:txBody>
      </p:sp>
      <p:sp>
        <p:nvSpPr>
          <p:cNvPr id="85" name="矩形 84"/>
          <p:cNvSpPr/>
          <p:nvPr/>
        </p:nvSpPr>
        <p:spPr>
          <a:xfrm>
            <a:off x="9697919" y="4724057"/>
            <a:ext cx="492443" cy="461665"/>
          </a:xfrm>
          <a:prstGeom prst="rect">
            <a:avLst/>
          </a:prstGeom>
        </p:spPr>
        <p:txBody>
          <a:bodyPr wrap="none">
            <a:spAutoFit/>
          </a:bodyPr>
          <a:lstStyle/>
          <a:p>
            <a:r>
              <a:rPr lang="zh-CN" altLang="en-US" sz="2400" dirty="0">
                <a:latin typeface="+mn-ea"/>
                <a:cs typeface="Times New Roman" panose="02020603050405020304" pitchFamily="18" charset="0"/>
              </a:rPr>
              <a:t>→</a:t>
            </a:r>
            <a:endParaRPr lang="zh-CN" altLang="en-US" sz="2400" dirty="0">
              <a:latin typeface="+mn-ea"/>
            </a:endParaRPr>
          </a:p>
        </p:txBody>
      </p:sp>
      <p:sp>
        <p:nvSpPr>
          <p:cNvPr id="86" name="矩形 85"/>
          <p:cNvSpPr/>
          <p:nvPr/>
        </p:nvSpPr>
        <p:spPr>
          <a:xfrm>
            <a:off x="9697919" y="5116468"/>
            <a:ext cx="492443" cy="461665"/>
          </a:xfrm>
          <a:prstGeom prst="rect">
            <a:avLst/>
          </a:prstGeom>
        </p:spPr>
        <p:txBody>
          <a:bodyPr wrap="none">
            <a:spAutoFit/>
          </a:bodyPr>
          <a:lstStyle/>
          <a:p>
            <a:r>
              <a:rPr lang="zh-CN" altLang="en-US" sz="2400" dirty="0">
                <a:latin typeface="+mn-ea"/>
                <a:cs typeface="Times New Roman" panose="02020603050405020304" pitchFamily="18" charset="0"/>
              </a:rPr>
              <a:t>→</a:t>
            </a:r>
            <a:endParaRPr lang="zh-CN" altLang="en-US" sz="2400" dirty="0">
              <a:latin typeface="+mn-ea"/>
            </a:endParaRPr>
          </a:p>
        </p:txBody>
      </p:sp>
      <p:sp>
        <p:nvSpPr>
          <p:cNvPr id="87" name="矩形 86"/>
          <p:cNvSpPr/>
          <p:nvPr/>
        </p:nvSpPr>
        <p:spPr>
          <a:xfrm>
            <a:off x="8362960" y="5538046"/>
            <a:ext cx="492443" cy="461665"/>
          </a:xfrm>
          <a:prstGeom prst="rect">
            <a:avLst/>
          </a:prstGeom>
        </p:spPr>
        <p:txBody>
          <a:bodyPr wrap="none">
            <a:spAutoFit/>
          </a:bodyPr>
          <a:lstStyle/>
          <a:p>
            <a:r>
              <a:rPr lang="zh-CN" altLang="en-US" sz="2400" dirty="0">
                <a:latin typeface="+mn-ea"/>
                <a:cs typeface="Times New Roman" panose="02020603050405020304" pitchFamily="18" charset="0"/>
              </a:rPr>
              <a:t>→</a:t>
            </a:r>
            <a:endParaRPr lang="zh-CN" altLang="en-US" sz="2400" dirty="0">
              <a:latin typeface="+mn-ea"/>
            </a:endParaRPr>
          </a:p>
        </p:txBody>
      </p:sp>
      <p:sp>
        <p:nvSpPr>
          <p:cNvPr id="49" name="标题 1"/>
          <p:cNvSpPr txBox="1">
            <a:spLocks/>
          </p:cNvSpPr>
          <p:nvPr/>
        </p:nvSpPr>
        <p:spPr>
          <a:xfrm>
            <a:off x="137143" y="0"/>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时间序列分析</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836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p:cNvSpPr/>
          <p:nvPr/>
        </p:nvSpPr>
        <p:spPr>
          <a:xfrm>
            <a:off x="0" y="5109029"/>
            <a:ext cx="12438743" cy="12046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50" name="标题 1"/>
          <p:cNvSpPr txBox="1">
            <a:spLocks/>
          </p:cNvSpPr>
          <p:nvPr/>
        </p:nvSpPr>
        <p:spPr>
          <a:xfrm>
            <a:off x="4703925" y="381977"/>
            <a:ext cx="2784149" cy="6344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400" dirty="0" err="1"/>
              <a:t>ARIMA</a:t>
            </a:r>
            <a:r>
              <a:rPr lang="zh-CN" altLang="zh-CN" sz="2400" dirty="0" smtClean="0"/>
              <a:t>模型</a:t>
            </a:r>
            <a:r>
              <a:rPr lang="zh-CN" altLang="en-US" sz="2400" dirty="0" smtClean="0"/>
              <a:t>分类</a:t>
            </a:r>
            <a:endParaRPr lang="zh-CN" altLang="en-US" sz="2400" dirty="0">
              <a:latin typeface="微软雅黑" panose="020B0503020204020204" pitchFamily="34" charset="-122"/>
              <a:ea typeface="微软雅黑" panose="020B0503020204020204" pitchFamily="34" charset="-122"/>
            </a:endParaRPr>
          </a:p>
        </p:txBody>
      </p:sp>
      <p:graphicFrame>
        <p:nvGraphicFramePr>
          <p:cNvPr id="51" name="表格 50"/>
          <p:cNvGraphicFramePr>
            <a:graphicFrameLocks noGrp="1"/>
          </p:cNvGraphicFramePr>
          <p:nvPr>
            <p:extLst>
              <p:ext uri="{D42A27DB-BD31-4B8C-83A1-F6EECF244321}">
                <p14:modId xmlns:p14="http://schemas.microsoft.com/office/powerpoint/2010/main" val="734574351"/>
              </p:ext>
            </p:extLst>
          </p:nvPr>
        </p:nvGraphicFramePr>
        <p:xfrm>
          <a:off x="1255484" y="1837264"/>
          <a:ext cx="9681029" cy="2808000"/>
        </p:xfrm>
        <a:graphic>
          <a:graphicData uri="http://schemas.openxmlformats.org/drawingml/2006/table">
            <a:tbl>
              <a:tblPr firstRow="1" bandRow="1">
                <a:tableStyleId>{5C22544A-7EE6-4342-B048-85BDC9FD1C3A}</a:tableStyleId>
              </a:tblPr>
              <a:tblGrid>
                <a:gridCol w="2319958">
                  <a:extLst>
                    <a:ext uri="{9D8B030D-6E8A-4147-A177-3AD203B41FA5}">
                      <a16:colId xmlns:a16="http://schemas.microsoft.com/office/drawing/2014/main" val="20000"/>
                    </a:ext>
                  </a:extLst>
                </a:gridCol>
                <a:gridCol w="3523546">
                  <a:extLst>
                    <a:ext uri="{9D8B030D-6E8A-4147-A177-3AD203B41FA5}">
                      <a16:colId xmlns:a16="http://schemas.microsoft.com/office/drawing/2014/main" val="20001"/>
                    </a:ext>
                  </a:extLst>
                </a:gridCol>
                <a:gridCol w="1988535">
                  <a:extLst>
                    <a:ext uri="{9D8B030D-6E8A-4147-A177-3AD203B41FA5}">
                      <a16:colId xmlns:a16="http://schemas.microsoft.com/office/drawing/2014/main" val="20002"/>
                    </a:ext>
                  </a:extLst>
                </a:gridCol>
                <a:gridCol w="1848990">
                  <a:extLst>
                    <a:ext uri="{9D8B030D-6E8A-4147-A177-3AD203B41FA5}">
                      <a16:colId xmlns:a16="http://schemas.microsoft.com/office/drawing/2014/main" val="20003"/>
                    </a:ext>
                  </a:extLst>
                </a:gridCol>
              </a:tblGrid>
              <a:tr h="576000">
                <a:tc>
                  <a:txBody>
                    <a:bodyPr/>
                    <a:lstStyle/>
                    <a:p>
                      <a:pPr algn="ct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0" dirty="0" smtClean="0">
                          <a:solidFill>
                            <a:schemeClr val="tx1"/>
                          </a:solidFill>
                        </a:rPr>
                        <a:t>模型的一般形式</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zh-CN" sz="1800" b="0" kern="1200" dirty="0" smtClean="0">
                          <a:solidFill>
                            <a:schemeClr val="tx1"/>
                          </a:solidFill>
                          <a:effectLst/>
                          <a:latin typeface="+mn-lt"/>
                          <a:ea typeface="+mn-ea"/>
                          <a:cs typeface="+mn-cs"/>
                        </a:rPr>
                        <a:t>偏自相关函</a:t>
                      </a:r>
                      <a:r>
                        <a:rPr lang="zh-CN" altLang="en-US" sz="1800" b="0" kern="1200" dirty="0" smtClean="0">
                          <a:solidFill>
                            <a:schemeClr val="tx1"/>
                          </a:solidFill>
                          <a:effectLst/>
                          <a:latin typeface="+mn-lt"/>
                          <a:ea typeface="+mn-ea"/>
                          <a:cs typeface="+mn-cs"/>
                        </a:rPr>
                        <a:t>数</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zh-CN" sz="1800" b="0" kern="1200" dirty="0" smtClean="0">
                          <a:solidFill>
                            <a:schemeClr val="tx1"/>
                          </a:solidFill>
                          <a:effectLst/>
                          <a:latin typeface="+mn-lt"/>
                          <a:ea typeface="+mn-ea"/>
                          <a:cs typeface="+mn-cs"/>
                        </a:rPr>
                        <a:t>自相关函数</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76000">
                <a:tc>
                  <a:txBody>
                    <a:bodyPr/>
                    <a:lstStyle/>
                    <a:p>
                      <a:pPr algn="ctr"/>
                      <a:r>
                        <a:rPr lang="zh-CN" altLang="zh-CN" sz="1800" b="0" kern="1200" dirty="0" smtClean="0">
                          <a:solidFill>
                            <a:schemeClr val="tx1"/>
                          </a:solidFill>
                          <a:effectLst/>
                          <a:latin typeface="+mn-lt"/>
                          <a:ea typeface="+mn-ea"/>
                          <a:cs typeface="+mn-cs"/>
                        </a:rPr>
                        <a:t>自回归模型</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zh-CN" sz="1800" kern="1200" dirty="0" smtClean="0">
                          <a:solidFill>
                            <a:schemeClr val="dk1"/>
                          </a:solidFill>
                          <a:effectLst/>
                          <a:latin typeface="+mn-lt"/>
                          <a:ea typeface="+mn-ea"/>
                          <a:cs typeface="+mn-cs"/>
                        </a:rPr>
                        <a:t>截尾性</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zh-CN" sz="1800" kern="1200" dirty="0" smtClean="0">
                          <a:solidFill>
                            <a:schemeClr val="dk1"/>
                          </a:solidFill>
                          <a:effectLst/>
                          <a:latin typeface="+mn-lt"/>
                          <a:ea typeface="+mn-ea"/>
                          <a:cs typeface="+mn-cs"/>
                        </a:rPr>
                        <a:t>拖尾性</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76000">
                <a:tc>
                  <a:txBody>
                    <a:bodyPr/>
                    <a:lstStyle/>
                    <a:p>
                      <a:pPr algn="ctr"/>
                      <a:r>
                        <a:rPr lang="zh-CN" altLang="zh-CN" sz="1800" b="0" kern="1200" dirty="0" smtClean="0">
                          <a:solidFill>
                            <a:schemeClr val="tx1"/>
                          </a:solidFill>
                          <a:effectLst/>
                          <a:latin typeface="+mn-lt"/>
                          <a:ea typeface="+mn-ea"/>
                          <a:cs typeface="+mn-cs"/>
                        </a:rPr>
                        <a:t>移动平均模型</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拖尾性</a:t>
                      </a:r>
                      <a:endParaRPr lang="zh-CN" altLang="en-US"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zh-CN" sz="1800" kern="1200" dirty="0" smtClean="0">
                          <a:solidFill>
                            <a:schemeClr val="dk1"/>
                          </a:solidFill>
                          <a:effectLst/>
                          <a:latin typeface="+mn-lt"/>
                          <a:ea typeface="+mn-ea"/>
                          <a:cs typeface="+mn-cs"/>
                        </a:rPr>
                        <a:t>截尾性</a:t>
                      </a:r>
                      <a:endParaRPr lang="zh-CN" altLang="en-US"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080000">
                <a:tc>
                  <a:txBody>
                    <a:bodyPr/>
                    <a:lstStyle/>
                    <a:p>
                      <a:pPr algn="ctr"/>
                      <a:r>
                        <a:rPr lang="zh-CN" altLang="zh-CN" sz="1800" b="0" kern="1200" dirty="0" smtClean="0">
                          <a:solidFill>
                            <a:schemeClr val="tx1"/>
                          </a:solidFill>
                          <a:effectLst/>
                          <a:latin typeface="+mn-lt"/>
                          <a:ea typeface="+mn-ea"/>
                          <a:cs typeface="+mn-cs"/>
                        </a:rPr>
                        <a:t>自回归移动平均模型</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拖尾性</a:t>
                      </a:r>
                      <a:endParaRPr lang="zh-CN" altLang="en-US"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拖尾性</a:t>
                      </a:r>
                      <a:endParaRPr lang="zh-CN" altLang="en-US"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pic>
        <p:nvPicPr>
          <p:cNvPr id="53" name="图片 5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1708" y="2522753"/>
            <a:ext cx="2944158" cy="328768"/>
          </a:xfrm>
          <a:prstGeom prst="rect">
            <a:avLst/>
          </a:prstGeom>
          <a:noFill/>
          <a:ln>
            <a:noFill/>
          </a:ln>
        </p:spPr>
      </p:pic>
      <p:pic>
        <p:nvPicPr>
          <p:cNvPr id="54" name="图片 5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01708" y="3171544"/>
            <a:ext cx="2922029" cy="328768"/>
          </a:xfrm>
          <a:prstGeom prst="rect">
            <a:avLst/>
          </a:prstGeom>
          <a:noFill/>
          <a:ln>
            <a:noFill/>
          </a:ln>
        </p:spPr>
      </p:pic>
      <p:pic>
        <p:nvPicPr>
          <p:cNvPr id="55" name="图片 54"/>
          <p:cNvPicPr/>
          <p:nvPr/>
        </p:nvPicPr>
        <p:blipFill rotWithShape="1">
          <a:blip r:embed="rId4" cstate="print">
            <a:extLst>
              <a:ext uri="{28A0092B-C50C-407E-A947-70E740481C1C}">
                <a14:useLocalDpi xmlns:a14="http://schemas.microsoft.com/office/drawing/2010/main" val="0"/>
              </a:ext>
            </a:extLst>
          </a:blip>
          <a:srcRect t="1" r="44121" b="-26546"/>
          <a:stretch/>
        </p:blipFill>
        <p:spPr bwMode="auto">
          <a:xfrm>
            <a:off x="3878262" y="3889039"/>
            <a:ext cx="2867604" cy="415145"/>
          </a:xfrm>
          <a:prstGeom prst="rect">
            <a:avLst/>
          </a:prstGeom>
          <a:noFill/>
          <a:ln>
            <a:noFill/>
          </a:ln>
        </p:spPr>
      </p:pic>
      <p:pic>
        <p:nvPicPr>
          <p:cNvPr id="56" name="图片 55"/>
          <p:cNvPicPr/>
          <p:nvPr/>
        </p:nvPicPr>
        <p:blipFill rotWithShape="1">
          <a:blip r:embed="rId4" cstate="print">
            <a:extLst>
              <a:ext uri="{28A0092B-C50C-407E-A947-70E740481C1C}">
                <a14:useLocalDpi xmlns:a14="http://schemas.microsoft.com/office/drawing/2010/main" val="0"/>
              </a:ext>
            </a:extLst>
          </a:blip>
          <a:srcRect l="55974" b="-6826"/>
          <a:stretch/>
        </p:blipFill>
        <p:spPr bwMode="auto">
          <a:xfrm>
            <a:off x="4208505" y="4209062"/>
            <a:ext cx="2261541" cy="341866"/>
          </a:xfrm>
          <a:prstGeom prst="rect">
            <a:avLst/>
          </a:prstGeom>
          <a:noFill/>
          <a:ln>
            <a:noFill/>
          </a:ln>
        </p:spPr>
      </p:pic>
      <p:sp>
        <p:nvSpPr>
          <p:cNvPr id="60" name="矩形 59"/>
          <p:cNvSpPr/>
          <p:nvPr/>
        </p:nvSpPr>
        <p:spPr>
          <a:xfrm>
            <a:off x="1546001" y="5526705"/>
            <a:ext cx="5925020" cy="369332"/>
          </a:xfrm>
          <a:prstGeom prst="rect">
            <a:avLst/>
          </a:prstGeom>
        </p:spPr>
        <p:txBody>
          <a:bodyPr wrap="none">
            <a:spAutoFit/>
          </a:bodyPr>
          <a:lstStyle/>
          <a:p>
            <a:r>
              <a:rPr lang="en-US" altLang="zh-CN" dirty="0">
                <a:latin typeface="+mn-ea"/>
              </a:rPr>
              <a:t>AR(p)</a:t>
            </a:r>
            <a:r>
              <a:rPr lang="zh-CN" altLang="zh-CN" dirty="0">
                <a:latin typeface="+mn-ea"/>
                <a:cs typeface="Times New Roman" panose="02020603050405020304" pitchFamily="18" charset="0"/>
              </a:rPr>
              <a:t>模型、</a:t>
            </a:r>
            <a:r>
              <a:rPr lang="en-US" altLang="zh-CN" dirty="0">
                <a:latin typeface="+mn-ea"/>
              </a:rPr>
              <a:t>MA(q)</a:t>
            </a:r>
            <a:r>
              <a:rPr lang="zh-CN" altLang="zh-CN" dirty="0">
                <a:latin typeface="+mn-ea"/>
                <a:cs typeface="Times New Roman" panose="02020603050405020304" pitchFamily="18" charset="0"/>
              </a:rPr>
              <a:t>模型都是</a:t>
            </a:r>
            <a:r>
              <a:rPr lang="en-US" altLang="zh-CN" dirty="0" err="1">
                <a:latin typeface="+mn-ea"/>
              </a:rPr>
              <a:t>ARMA</a:t>
            </a:r>
            <a:r>
              <a:rPr lang="en-US" altLang="zh-CN" dirty="0">
                <a:latin typeface="+mn-ea"/>
              </a:rPr>
              <a:t>(</a:t>
            </a:r>
            <a:r>
              <a:rPr lang="en-US" altLang="zh-CN" dirty="0" err="1">
                <a:latin typeface="+mn-ea"/>
              </a:rPr>
              <a:t>p,q</a:t>
            </a:r>
            <a:r>
              <a:rPr lang="en-US" altLang="zh-CN" dirty="0">
                <a:latin typeface="+mn-ea"/>
              </a:rPr>
              <a:t>)</a:t>
            </a:r>
            <a:r>
              <a:rPr lang="zh-CN" altLang="zh-CN" dirty="0">
                <a:latin typeface="+mn-ea"/>
                <a:cs typeface="Times New Roman" panose="02020603050405020304" pitchFamily="18" charset="0"/>
              </a:rPr>
              <a:t>模型的特例</a:t>
            </a:r>
            <a:r>
              <a:rPr lang="zh-CN" altLang="zh-CN" dirty="0" smtClean="0">
                <a:latin typeface="+mn-ea"/>
                <a:cs typeface="Times New Roman" panose="02020603050405020304" pitchFamily="18" charset="0"/>
              </a:rPr>
              <a:t>，</a:t>
            </a:r>
            <a:r>
              <a:rPr lang="zh-CN" altLang="zh-CN" dirty="0">
                <a:latin typeface="+mn-ea"/>
              </a:rPr>
              <a:t>有</a:t>
            </a:r>
            <a:endParaRPr lang="zh-CN" altLang="en-US" dirty="0">
              <a:latin typeface="+mn-ea"/>
            </a:endParaRPr>
          </a:p>
        </p:txBody>
      </p:sp>
      <p:pic>
        <p:nvPicPr>
          <p:cNvPr id="62" name="图片 6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28353" y="5572397"/>
            <a:ext cx="3334494" cy="297842"/>
          </a:xfrm>
          <a:prstGeom prst="rect">
            <a:avLst/>
          </a:prstGeom>
          <a:noFill/>
          <a:ln>
            <a:noFill/>
          </a:ln>
        </p:spPr>
      </p:pic>
      <p:sp>
        <p:nvSpPr>
          <p:cNvPr id="12" name="标题 1"/>
          <p:cNvSpPr txBox="1">
            <a:spLocks/>
          </p:cNvSpPr>
          <p:nvPr/>
        </p:nvSpPr>
        <p:spPr>
          <a:xfrm>
            <a:off x="137143" y="0"/>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时间序列分析</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72318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16114" y="2830286"/>
            <a:ext cx="12816114" cy="4383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矩形 48">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50" name="标题 1"/>
          <p:cNvSpPr txBox="1">
            <a:spLocks/>
          </p:cNvSpPr>
          <p:nvPr/>
        </p:nvSpPr>
        <p:spPr>
          <a:xfrm>
            <a:off x="4703925" y="381977"/>
            <a:ext cx="2784149" cy="6344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zh-CN" sz="2400" dirty="0"/>
              <a:t>季节分解模型</a:t>
            </a:r>
            <a:endParaRPr lang="zh-CN" altLang="en-US" sz="2400" dirty="0">
              <a:latin typeface="微软雅黑" panose="020B0503020204020204" pitchFamily="34" charset="-122"/>
              <a:ea typeface="微软雅黑" panose="020B0503020204020204" pitchFamily="34" charset="-122"/>
            </a:endParaRPr>
          </a:p>
        </p:txBody>
      </p:sp>
      <p:sp>
        <p:nvSpPr>
          <p:cNvPr id="2" name="矩形 1"/>
          <p:cNvSpPr/>
          <p:nvPr/>
        </p:nvSpPr>
        <p:spPr>
          <a:xfrm>
            <a:off x="1030514" y="1953141"/>
            <a:ext cx="10305143" cy="646331"/>
          </a:xfrm>
          <a:prstGeom prst="rect">
            <a:avLst/>
          </a:prstGeom>
        </p:spPr>
        <p:txBody>
          <a:bodyPr wrap="square">
            <a:spAutoFit/>
          </a:bodyPr>
          <a:lstStyle/>
          <a:p>
            <a:r>
              <a:rPr lang="zh-CN" altLang="zh-CN" dirty="0">
                <a:latin typeface="+mn-ea"/>
                <a:cs typeface="Times New Roman" panose="02020603050405020304" pitchFamily="18" charset="0"/>
              </a:rPr>
              <a:t>通过某些手段把时间序列中的</a:t>
            </a:r>
            <a:r>
              <a:rPr lang="en-US" altLang="zh-CN" dirty="0">
                <a:latin typeface="+mn-ea"/>
              </a:rPr>
              <a:t>4</a:t>
            </a:r>
            <a:r>
              <a:rPr lang="zh-CN" altLang="zh-CN" dirty="0">
                <a:latin typeface="+mn-ea"/>
                <a:cs typeface="Times New Roman" panose="02020603050405020304" pitchFamily="18" charset="0"/>
              </a:rPr>
              <a:t>种变动趋势分解出来，并分别对其加以分析，再将分析结果综合起来组成个对原始时间序列的总模型。</a:t>
            </a:r>
            <a:endParaRPr lang="zh-CN" altLang="en-US" dirty="0">
              <a:latin typeface="+mn-ea"/>
            </a:endParaRPr>
          </a:p>
        </p:txBody>
      </p:sp>
      <p:sp>
        <p:nvSpPr>
          <p:cNvPr id="13" name="矩形 12"/>
          <p:cNvSpPr/>
          <p:nvPr/>
        </p:nvSpPr>
        <p:spPr>
          <a:xfrm>
            <a:off x="1030514" y="1448975"/>
            <a:ext cx="1291771" cy="400110"/>
          </a:xfrm>
          <a:prstGeom prst="rect">
            <a:avLst/>
          </a:prstGeom>
        </p:spPr>
        <p:txBody>
          <a:bodyPr wrap="square">
            <a:spAutoFit/>
          </a:bodyPr>
          <a:lstStyle/>
          <a:p>
            <a:r>
              <a:rPr lang="en-US" altLang="zh-CN" sz="2000" b="1" dirty="0" smtClean="0">
                <a:latin typeface="+mn-ea"/>
                <a:cs typeface="Times New Roman" panose="02020603050405020304" pitchFamily="18" charset="0"/>
              </a:rPr>
              <a:t>01.</a:t>
            </a:r>
            <a:r>
              <a:rPr lang="zh-CN" altLang="en-US" sz="2000" b="1" dirty="0" smtClean="0">
                <a:latin typeface="+mn-ea"/>
                <a:cs typeface="Times New Roman" panose="02020603050405020304" pitchFamily="18" charset="0"/>
              </a:rPr>
              <a:t>定义</a:t>
            </a:r>
            <a:endParaRPr lang="zh-CN" altLang="en-US" sz="2000" b="1" dirty="0">
              <a:latin typeface="+mn-ea"/>
            </a:endParaRPr>
          </a:p>
        </p:txBody>
      </p:sp>
      <p:sp>
        <p:nvSpPr>
          <p:cNvPr id="14" name="矩形 13"/>
          <p:cNvSpPr/>
          <p:nvPr/>
        </p:nvSpPr>
        <p:spPr>
          <a:xfrm>
            <a:off x="1030512" y="3262348"/>
            <a:ext cx="3149601" cy="400110"/>
          </a:xfrm>
          <a:prstGeom prst="rect">
            <a:avLst/>
          </a:prstGeom>
        </p:spPr>
        <p:txBody>
          <a:bodyPr wrap="square">
            <a:spAutoFit/>
          </a:bodyPr>
          <a:lstStyle/>
          <a:p>
            <a:r>
              <a:rPr lang="en-US" altLang="zh-CN" sz="2000" b="1" dirty="0" smtClean="0">
                <a:solidFill>
                  <a:schemeClr val="bg1"/>
                </a:solidFill>
                <a:latin typeface="+mn-ea"/>
                <a:cs typeface="Times New Roman" panose="02020603050405020304" pitchFamily="18" charset="0"/>
              </a:rPr>
              <a:t>02.</a:t>
            </a:r>
            <a:r>
              <a:rPr lang="zh-CN" altLang="zh-CN" sz="2000" b="1" dirty="0">
                <a:solidFill>
                  <a:schemeClr val="bg1"/>
                </a:solidFill>
                <a:latin typeface="+mn-ea"/>
              </a:rPr>
              <a:t>时间序列的</a:t>
            </a:r>
            <a:r>
              <a:rPr lang="en-US" altLang="zh-CN" sz="2000" b="1" dirty="0">
                <a:solidFill>
                  <a:schemeClr val="bg1"/>
                </a:solidFill>
                <a:latin typeface="+mn-ea"/>
              </a:rPr>
              <a:t>4</a:t>
            </a:r>
            <a:r>
              <a:rPr lang="zh-CN" altLang="zh-CN" sz="2000" b="1" dirty="0">
                <a:solidFill>
                  <a:schemeClr val="bg1"/>
                </a:solidFill>
                <a:latin typeface="+mn-ea"/>
              </a:rPr>
              <a:t>种成分</a:t>
            </a:r>
            <a:endParaRPr lang="zh-CN" altLang="en-US" sz="2000" b="1" dirty="0">
              <a:solidFill>
                <a:schemeClr val="bg1"/>
              </a:solidFill>
              <a:latin typeface="+mn-ea"/>
            </a:endParaRPr>
          </a:p>
        </p:txBody>
      </p:sp>
      <p:sp>
        <p:nvSpPr>
          <p:cNvPr id="3" name="矩形 2"/>
          <p:cNvSpPr/>
          <p:nvPr/>
        </p:nvSpPr>
        <p:spPr>
          <a:xfrm>
            <a:off x="1545770" y="3859170"/>
            <a:ext cx="10305143" cy="369332"/>
          </a:xfrm>
          <a:prstGeom prst="rect">
            <a:avLst/>
          </a:prstGeom>
        </p:spPr>
        <p:txBody>
          <a:bodyPr wrap="square">
            <a:spAutoFit/>
          </a:bodyPr>
          <a:lstStyle/>
          <a:p>
            <a:r>
              <a:rPr lang="zh-CN" altLang="zh-CN" dirty="0">
                <a:solidFill>
                  <a:schemeClr val="bg1"/>
                </a:solidFill>
                <a:latin typeface="+mn-ea"/>
                <a:cs typeface="Times New Roman" panose="02020603050405020304" pitchFamily="18" charset="0"/>
              </a:rPr>
              <a:t>长期</a:t>
            </a:r>
            <a:r>
              <a:rPr lang="zh-CN" altLang="zh-CN" dirty="0" smtClean="0">
                <a:solidFill>
                  <a:schemeClr val="bg1"/>
                </a:solidFill>
                <a:latin typeface="+mn-ea"/>
                <a:cs typeface="Times New Roman" panose="02020603050405020304" pitchFamily="18" charset="0"/>
              </a:rPr>
              <a:t>趋势</a:t>
            </a:r>
            <a:r>
              <a:rPr lang="zh-CN" altLang="en-US" dirty="0" smtClean="0">
                <a:solidFill>
                  <a:schemeClr val="bg1"/>
                </a:solidFill>
                <a:latin typeface="+mn-ea"/>
              </a:rPr>
              <a:t>：表示</a:t>
            </a:r>
            <a:r>
              <a:rPr lang="zh-CN" altLang="zh-CN" dirty="0" smtClean="0">
                <a:solidFill>
                  <a:schemeClr val="bg1"/>
                </a:solidFill>
                <a:latin typeface="+mn-ea"/>
                <a:cs typeface="Times New Roman" panose="02020603050405020304" pitchFamily="18" charset="0"/>
              </a:rPr>
              <a:t>序列</a:t>
            </a:r>
            <a:r>
              <a:rPr lang="zh-CN" altLang="zh-CN" dirty="0">
                <a:solidFill>
                  <a:schemeClr val="bg1"/>
                </a:solidFill>
                <a:latin typeface="+mn-ea"/>
                <a:cs typeface="Times New Roman" panose="02020603050405020304" pitchFamily="18" charset="0"/>
              </a:rPr>
              <a:t>取值随时间逐渐增加、减少或不变的长期发展趋势。</a:t>
            </a:r>
            <a:endParaRPr lang="zh-CN" altLang="en-US" dirty="0">
              <a:solidFill>
                <a:schemeClr val="bg1"/>
              </a:solidFill>
              <a:latin typeface="+mn-ea"/>
            </a:endParaRPr>
          </a:p>
        </p:txBody>
      </p:sp>
      <p:sp>
        <p:nvSpPr>
          <p:cNvPr id="4" name="矩形 3"/>
          <p:cNvSpPr/>
          <p:nvPr/>
        </p:nvSpPr>
        <p:spPr>
          <a:xfrm>
            <a:off x="1545767" y="4491568"/>
            <a:ext cx="10305143" cy="369332"/>
          </a:xfrm>
          <a:prstGeom prst="rect">
            <a:avLst/>
          </a:prstGeom>
        </p:spPr>
        <p:txBody>
          <a:bodyPr wrap="square">
            <a:spAutoFit/>
          </a:bodyPr>
          <a:lstStyle/>
          <a:p>
            <a:r>
              <a:rPr lang="zh-CN" altLang="zh-CN" dirty="0">
                <a:solidFill>
                  <a:schemeClr val="bg1"/>
                </a:solidFill>
                <a:latin typeface="+mn-ea"/>
                <a:cs typeface="Times New Roman" panose="02020603050405020304" pitchFamily="18" charset="0"/>
              </a:rPr>
              <a:t>季节</a:t>
            </a:r>
            <a:r>
              <a:rPr lang="zh-CN" altLang="zh-CN" dirty="0" smtClean="0">
                <a:solidFill>
                  <a:schemeClr val="bg1"/>
                </a:solidFill>
                <a:latin typeface="+mn-ea"/>
                <a:cs typeface="Times New Roman" panose="02020603050405020304" pitchFamily="18" charset="0"/>
              </a:rPr>
              <a:t>趋势</a:t>
            </a:r>
            <a:r>
              <a:rPr lang="zh-CN" altLang="en-US" dirty="0" smtClean="0">
                <a:solidFill>
                  <a:schemeClr val="bg1"/>
                </a:solidFill>
                <a:latin typeface="+mn-ea"/>
              </a:rPr>
              <a:t>：</a:t>
            </a:r>
            <a:r>
              <a:rPr lang="zh-CN" altLang="zh-CN" dirty="0" smtClean="0">
                <a:solidFill>
                  <a:schemeClr val="bg1"/>
                </a:solidFill>
                <a:latin typeface="+mn-ea"/>
                <a:cs typeface="Times New Roman" panose="02020603050405020304" pitchFamily="18" charset="0"/>
              </a:rPr>
              <a:t>表示</a:t>
            </a:r>
            <a:r>
              <a:rPr lang="zh-CN" altLang="zh-CN" dirty="0">
                <a:solidFill>
                  <a:schemeClr val="bg1"/>
                </a:solidFill>
                <a:latin typeface="+mn-ea"/>
                <a:cs typeface="Times New Roman" panose="02020603050405020304" pitchFamily="18" charset="0"/>
              </a:rPr>
              <a:t>由于受到季节因素或某些习俗的影响，而出现的有规则的变化规律。</a:t>
            </a:r>
            <a:endParaRPr lang="zh-CN" altLang="en-US" dirty="0">
              <a:solidFill>
                <a:schemeClr val="bg1"/>
              </a:solidFill>
              <a:latin typeface="+mn-ea"/>
            </a:endParaRPr>
          </a:p>
        </p:txBody>
      </p:sp>
      <p:sp>
        <p:nvSpPr>
          <p:cNvPr id="5" name="矩形 4"/>
          <p:cNvSpPr/>
          <p:nvPr/>
        </p:nvSpPr>
        <p:spPr>
          <a:xfrm>
            <a:off x="1545767" y="5123966"/>
            <a:ext cx="10305143" cy="369332"/>
          </a:xfrm>
          <a:prstGeom prst="rect">
            <a:avLst/>
          </a:prstGeom>
        </p:spPr>
        <p:txBody>
          <a:bodyPr wrap="square">
            <a:spAutoFit/>
          </a:bodyPr>
          <a:lstStyle/>
          <a:p>
            <a:r>
              <a:rPr lang="zh-CN" altLang="zh-CN" dirty="0">
                <a:solidFill>
                  <a:schemeClr val="bg1"/>
                </a:solidFill>
                <a:latin typeface="+mn-ea"/>
                <a:cs typeface="Times New Roman" panose="02020603050405020304" pitchFamily="18" charset="0"/>
              </a:rPr>
              <a:t>循环</a:t>
            </a:r>
            <a:r>
              <a:rPr lang="zh-CN" altLang="zh-CN" dirty="0" smtClean="0">
                <a:solidFill>
                  <a:schemeClr val="bg1"/>
                </a:solidFill>
                <a:latin typeface="+mn-ea"/>
                <a:cs typeface="Times New Roman" panose="02020603050405020304" pitchFamily="18" charset="0"/>
              </a:rPr>
              <a:t>趋势</a:t>
            </a:r>
            <a:r>
              <a:rPr lang="zh-CN" altLang="en-US" dirty="0" smtClean="0">
                <a:solidFill>
                  <a:schemeClr val="bg1"/>
                </a:solidFill>
                <a:latin typeface="+mn-ea"/>
              </a:rPr>
              <a:t>：</a:t>
            </a:r>
            <a:r>
              <a:rPr lang="zh-CN" altLang="zh-CN" dirty="0" smtClean="0">
                <a:solidFill>
                  <a:schemeClr val="bg1"/>
                </a:solidFill>
                <a:latin typeface="+mn-ea"/>
                <a:cs typeface="Times New Roman" panose="02020603050405020304" pitchFamily="18" charset="0"/>
              </a:rPr>
              <a:t>表示</a:t>
            </a:r>
            <a:r>
              <a:rPr lang="zh-CN" altLang="zh-CN" dirty="0">
                <a:solidFill>
                  <a:schemeClr val="bg1"/>
                </a:solidFill>
                <a:latin typeface="+mn-ea"/>
                <a:cs typeface="Times New Roman" panose="02020603050405020304" pitchFamily="18" charset="0"/>
              </a:rPr>
              <a:t>序列取值沿着趋势线有如钟摆般循环变动的规律。</a:t>
            </a:r>
            <a:endParaRPr lang="zh-CN" altLang="en-US" dirty="0">
              <a:solidFill>
                <a:schemeClr val="bg1"/>
              </a:solidFill>
              <a:latin typeface="+mn-ea"/>
            </a:endParaRPr>
          </a:p>
        </p:txBody>
      </p:sp>
      <p:sp>
        <p:nvSpPr>
          <p:cNvPr id="6" name="矩形 5"/>
          <p:cNvSpPr/>
          <p:nvPr/>
        </p:nvSpPr>
        <p:spPr>
          <a:xfrm>
            <a:off x="1545767" y="5756364"/>
            <a:ext cx="10305143" cy="369332"/>
          </a:xfrm>
          <a:prstGeom prst="rect">
            <a:avLst/>
          </a:prstGeom>
        </p:spPr>
        <p:txBody>
          <a:bodyPr wrap="square">
            <a:spAutoFit/>
          </a:bodyPr>
          <a:lstStyle/>
          <a:p>
            <a:r>
              <a:rPr lang="zh-CN" altLang="zh-CN" dirty="0">
                <a:solidFill>
                  <a:schemeClr val="bg1"/>
                </a:solidFill>
                <a:latin typeface="+mn-ea"/>
                <a:cs typeface="Times New Roman" panose="02020603050405020304" pitchFamily="18" charset="0"/>
              </a:rPr>
              <a:t>不规则</a:t>
            </a:r>
            <a:r>
              <a:rPr lang="zh-CN" altLang="zh-CN" dirty="0" smtClean="0">
                <a:solidFill>
                  <a:schemeClr val="bg1"/>
                </a:solidFill>
                <a:latin typeface="+mn-ea"/>
                <a:cs typeface="Times New Roman" panose="02020603050405020304" pitchFamily="18" charset="0"/>
              </a:rPr>
              <a:t>趋势</a:t>
            </a:r>
            <a:r>
              <a:rPr lang="zh-CN" altLang="en-US" dirty="0" smtClean="0">
                <a:solidFill>
                  <a:schemeClr val="bg1"/>
                </a:solidFill>
                <a:latin typeface="+mn-ea"/>
              </a:rPr>
              <a:t>：</a:t>
            </a:r>
            <a:r>
              <a:rPr lang="zh-CN" altLang="zh-CN" dirty="0" smtClean="0">
                <a:solidFill>
                  <a:schemeClr val="bg1"/>
                </a:solidFill>
                <a:latin typeface="+mn-ea"/>
                <a:cs typeface="Times New Roman" panose="02020603050405020304" pitchFamily="18" charset="0"/>
              </a:rPr>
              <a:t>表示</a:t>
            </a:r>
            <a:r>
              <a:rPr lang="zh-CN" altLang="zh-CN" dirty="0">
                <a:solidFill>
                  <a:schemeClr val="bg1"/>
                </a:solidFill>
                <a:latin typeface="+mn-ea"/>
                <a:cs typeface="Times New Roman" panose="02020603050405020304" pitchFamily="18" charset="0"/>
              </a:rPr>
              <a:t>把时间序列中的长期趋势、季节趋势和循环趋势都去除后余下的部分。</a:t>
            </a:r>
            <a:endParaRPr lang="zh-CN" altLang="en-US" dirty="0">
              <a:solidFill>
                <a:schemeClr val="bg1"/>
              </a:solidFill>
              <a:latin typeface="+mn-ea"/>
            </a:endParaRPr>
          </a:p>
        </p:txBody>
      </p:sp>
      <p:sp>
        <p:nvSpPr>
          <p:cNvPr id="20" name="íşḻíďè"/>
          <p:cNvSpPr/>
          <p:nvPr/>
        </p:nvSpPr>
        <p:spPr bwMode="auto">
          <a:xfrm>
            <a:off x="1030514" y="3822661"/>
            <a:ext cx="442349" cy="442349"/>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6"/>
          </a:solidFill>
          <a:ln w="9525">
            <a:noFill/>
            <a:round/>
            <a:headEnd/>
            <a:tailEnd/>
          </a:ln>
        </p:spPr>
        <p:txBody>
          <a:bodyPr anchor="ctr"/>
          <a:lstStyle/>
          <a:p>
            <a:pPr algn="ctr"/>
            <a:endParaRPr>
              <a:latin typeface="+mn-ea"/>
            </a:endParaRPr>
          </a:p>
        </p:txBody>
      </p:sp>
      <p:sp>
        <p:nvSpPr>
          <p:cNvPr id="26" name="íşḻíďè"/>
          <p:cNvSpPr/>
          <p:nvPr/>
        </p:nvSpPr>
        <p:spPr bwMode="auto">
          <a:xfrm>
            <a:off x="1030513" y="4418551"/>
            <a:ext cx="442349" cy="442349"/>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headEnd/>
            <a:tailEnd/>
          </a:ln>
        </p:spPr>
        <p:txBody>
          <a:bodyPr anchor="ctr"/>
          <a:lstStyle/>
          <a:p>
            <a:pPr algn="ctr"/>
            <a:endParaRPr>
              <a:latin typeface="+mn-ea"/>
            </a:endParaRPr>
          </a:p>
        </p:txBody>
      </p:sp>
      <p:sp>
        <p:nvSpPr>
          <p:cNvPr id="27" name="íşḻíďè"/>
          <p:cNvSpPr/>
          <p:nvPr/>
        </p:nvSpPr>
        <p:spPr bwMode="auto">
          <a:xfrm>
            <a:off x="1030513" y="5045389"/>
            <a:ext cx="442349" cy="442349"/>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anchor="ctr"/>
          <a:lstStyle/>
          <a:p>
            <a:pPr algn="ctr"/>
            <a:endParaRPr>
              <a:latin typeface="+mn-ea"/>
            </a:endParaRPr>
          </a:p>
        </p:txBody>
      </p:sp>
      <p:sp>
        <p:nvSpPr>
          <p:cNvPr id="28" name="íşḻíďè"/>
          <p:cNvSpPr/>
          <p:nvPr/>
        </p:nvSpPr>
        <p:spPr bwMode="auto">
          <a:xfrm>
            <a:off x="1030512" y="5672227"/>
            <a:ext cx="442349" cy="442349"/>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headEnd/>
            <a:tailEnd/>
          </a:ln>
        </p:spPr>
        <p:txBody>
          <a:bodyPr anchor="ctr"/>
          <a:lstStyle/>
          <a:p>
            <a:pPr algn="ctr"/>
            <a:endParaRPr>
              <a:latin typeface="+mn-ea"/>
            </a:endParaRPr>
          </a:p>
        </p:txBody>
      </p:sp>
      <p:sp>
        <p:nvSpPr>
          <p:cNvPr id="16" name="标题 1"/>
          <p:cNvSpPr txBox="1">
            <a:spLocks/>
          </p:cNvSpPr>
          <p:nvPr/>
        </p:nvSpPr>
        <p:spPr>
          <a:xfrm>
            <a:off x="137143" y="0"/>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时间序列分析</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1119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12542" y="-112542"/>
            <a:ext cx="12492111" cy="4754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253218" y="1353395"/>
            <a:ext cx="11662117" cy="5159947"/>
          </a:xfrm>
          <a:prstGeom prst="rect">
            <a:avLst/>
          </a:prstGeom>
          <a:solidFill>
            <a:schemeClr val="bg1"/>
          </a:solidFill>
          <a:ln>
            <a:noFill/>
          </a:ln>
          <a:effectLst>
            <a:outerShdw blurRad="508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iṩ1ïdè">
            <a:extLst>
              <a:ext uri="{FF2B5EF4-FFF2-40B4-BE49-F238E27FC236}">
                <a16:creationId xmlns:a16="http://schemas.microsoft.com/office/drawing/2014/main" id="{38630DC2-3543-4737-9511-47B4512F97CF}"/>
              </a:ext>
            </a:extLst>
          </p:cNvPr>
          <p:cNvSpPr/>
          <p:nvPr/>
        </p:nvSpPr>
        <p:spPr>
          <a:xfrm>
            <a:off x="845503" y="5197286"/>
            <a:ext cx="189150" cy="189150"/>
          </a:xfrm>
          <a:prstGeom prst="ellipse">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iśḻîḑê">
            <a:extLst>
              <a:ext uri="{FF2B5EF4-FFF2-40B4-BE49-F238E27FC236}">
                <a16:creationId xmlns:a16="http://schemas.microsoft.com/office/drawing/2014/main" id="{3433B679-6607-4EDB-9EE3-B79213875F89}"/>
              </a:ext>
            </a:extLst>
          </p:cNvPr>
          <p:cNvSpPr/>
          <p:nvPr/>
        </p:nvSpPr>
        <p:spPr>
          <a:xfrm>
            <a:off x="3643958" y="5197286"/>
            <a:ext cx="189150" cy="189150"/>
          </a:xfrm>
          <a:prstGeom prst="ellipse">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iŝľidê">
            <a:extLst>
              <a:ext uri="{FF2B5EF4-FFF2-40B4-BE49-F238E27FC236}">
                <a16:creationId xmlns:a16="http://schemas.microsoft.com/office/drawing/2014/main" id="{9D660A26-3595-4D6C-922F-12990FB36033}"/>
              </a:ext>
            </a:extLst>
          </p:cNvPr>
          <p:cNvSpPr/>
          <p:nvPr/>
        </p:nvSpPr>
        <p:spPr bwMode="auto">
          <a:xfrm>
            <a:off x="3596340" y="5439919"/>
            <a:ext cx="2070155" cy="525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20000"/>
              </a:lnSpc>
            </a:pPr>
            <a:r>
              <a:rPr lang="en-US" altLang="zh-CN" sz="1000" dirty="0">
                <a:solidFill>
                  <a:schemeClr val="bg1"/>
                </a:solidFill>
              </a:rPr>
              <a:t>Copy paste fonts. Choose the only option to retain text.</a:t>
            </a:r>
          </a:p>
        </p:txBody>
      </p:sp>
      <p:sp>
        <p:nvSpPr>
          <p:cNvPr id="17" name="îṧḷîḋé">
            <a:extLst>
              <a:ext uri="{FF2B5EF4-FFF2-40B4-BE49-F238E27FC236}">
                <a16:creationId xmlns:a16="http://schemas.microsoft.com/office/drawing/2014/main" id="{C18FD569-D186-41A9-8D3A-5E6B3A9DDF43}"/>
              </a:ext>
            </a:extLst>
          </p:cNvPr>
          <p:cNvSpPr/>
          <p:nvPr/>
        </p:nvSpPr>
        <p:spPr bwMode="auto">
          <a:xfrm>
            <a:off x="797886" y="5439919"/>
            <a:ext cx="2070155" cy="525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20000"/>
              </a:lnSpc>
            </a:pPr>
            <a:r>
              <a:rPr lang="en-US" altLang="zh-CN" sz="1000" dirty="0">
                <a:solidFill>
                  <a:schemeClr val="bg1"/>
                </a:solidFill>
              </a:rPr>
              <a:t>Copy paste fonts. Choose the only option to retain text.</a:t>
            </a:r>
          </a:p>
        </p:txBody>
      </p:sp>
      <p:sp>
        <p:nvSpPr>
          <p:cNvPr id="26" name="矩形 25">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27" name="标题 1"/>
          <p:cNvSpPr txBox="1">
            <a:spLocks/>
          </p:cNvSpPr>
          <p:nvPr/>
        </p:nvSpPr>
        <p:spPr>
          <a:xfrm>
            <a:off x="4625315" y="224447"/>
            <a:ext cx="2941370" cy="791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zh-CN" sz="2400" dirty="0" smtClean="0"/>
              <a:t>回归方程的参数估计</a:t>
            </a:r>
            <a:endParaRPr lang="zh-CN" altLang="en-US" sz="2400" dirty="0">
              <a:latin typeface="微软雅黑" panose="020B0503020204020204" pitchFamily="34" charset="-122"/>
              <a:ea typeface="微软雅黑" panose="020B0503020204020204" pitchFamily="34" charset="-122"/>
            </a:endParaRPr>
          </a:p>
        </p:txBody>
      </p:sp>
      <p:graphicFrame>
        <p:nvGraphicFramePr>
          <p:cNvPr id="59" name="表格 58"/>
          <p:cNvGraphicFramePr>
            <a:graphicFrameLocks noGrp="1"/>
          </p:cNvGraphicFramePr>
          <p:nvPr>
            <p:extLst>
              <p:ext uri="{D42A27DB-BD31-4B8C-83A1-F6EECF244321}">
                <p14:modId xmlns:p14="http://schemas.microsoft.com/office/powerpoint/2010/main" val="3335071557"/>
              </p:ext>
            </p:extLst>
          </p:nvPr>
        </p:nvGraphicFramePr>
        <p:xfrm>
          <a:off x="899886" y="1958009"/>
          <a:ext cx="10450285" cy="3791734"/>
        </p:xfrm>
        <a:graphic>
          <a:graphicData uri="http://schemas.openxmlformats.org/drawingml/2006/table">
            <a:tbl>
              <a:tblPr firstRow="1" bandRow="1">
                <a:tableStyleId>{5C22544A-7EE6-4342-B048-85BDC9FD1C3A}</a:tableStyleId>
              </a:tblPr>
              <a:tblGrid>
                <a:gridCol w="1132114">
                  <a:extLst>
                    <a:ext uri="{9D8B030D-6E8A-4147-A177-3AD203B41FA5}">
                      <a16:colId xmlns:a16="http://schemas.microsoft.com/office/drawing/2014/main" val="20000"/>
                    </a:ext>
                  </a:extLst>
                </a:gridCol>
                <a:gridCol w="3846286">
                  <a:extLst>
                    <a:ext uri="{9D8B030D-6E8A-4147-A177-3AD203B41FA5}">
                      <a16:colId xmlns:a16="http://schemas.microsoft.com/office/drawing/2014/main" val="20001"/>
                    </a:ext>
                  </a:extLst>
                </a:gridCol>
                <a:gridCol w="5471885">
                  <a:extLst>
                    <a:ext uri="{9D8B030D-6E8A-4147-A177-3AD203B41FA5}">
                      <a16:colId xmlns:a16="http://schemas.microsoft.com/office/drawing/2014/main" val="20002"/>
                    </a:ext>
                  </a:extLst>
                </a:gridCol>
              </a:tblGrid>
              <a:tr h="422334">
                <a:tc>
                  <a:txBody>
                    <a:bodyPr/>
                    <a:lstStyle/>
                    <a:p>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最小二乘估计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最大似然估计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84700">
                <a:tc>
                  <a:txBody>
                    <a:bodyPr/>
                    <a:lstStyle/>
                    <a:p>
                      <a:pPr algn="ctr"/>
                      <a:r>
                        <a:rPr lang="zh-CN" altLang="en-US" b="0" dirty="0" smtClean="0">
                          <a:solidFill>
                            <a:schemeClr val="tx1"/>
                          </a:solidFill>
                        </a:rPr>
                        <a:t>原理</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84700">
                <a:tc>
                  <a:txBody>
                    <a:bodyPr/>
                    <a:lstStyle/>
                    <a:p>
                      <a:pPr algn="ctr"/>
                      <a:r>
                        <a:rPr lang="zh-CN" altLang="zh-CN" dirty="0" smtClean="0">
                          <a:latin typeface="+mn-ea"/>
                          <a:cs typeface="Times New Roman" panose="02020603050405020304" pitchFamily="18" charset="0"/>
                        </a:rPr>
                        <a:t>回归参数</a:t>
                      </a:r>
                      <a:r>
                        <a:rPr lang="zh-CN" altLang="zh-CN" i="1" dirty="0" smtClean="0">
                          <a:latin typeface="+mn-ea"/>
                          <a:cs typeface="Times New Roman" panose="02020603050405020304" pitchFamily="18" charset="0"/>
                        </a:rPr>
                        <a:t>β</a:t>
                      </a:r>
                      <a:r>
                        <a:rPr lang="zh-CN" altLang="zh-CN" dirty="0" smtClean="0">
                          <a:latin typeface="+mn-ea"/>
                          <a:cs typeface="Times New Roman" panose="02020603050405020304" pitchFamily="18" charset="0"/>
                        </a:rPr>
                        <a:t>的</a:t>
                      </a:r>
                      <a:r>
                        <a:rPr lang="zh-CN" altLang="en-US" dirty="0" smtClean="0">
                          <a:latin typeface="+mn-ea"/>
                          <a:cs typeface="Times New Roman" panose="02020603050405020304" pitchFamily="18" charset="0"/>
                        </a:rPr>
                        <a:t>估计值</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30" name="组合 29"/>
          <p:cNvGrpSpPr/>
          <p:nvPr/>
        </p:nvGrpSpPr>
        <p:grpSpPr>
          <a:xfrm>
            <a:off x="2047901" y="2741713"/>
            <a:ext cx="3730366" cy="1355035"/>
            <a:chOff x="887224" y="2394646"/>
            <a:chExt cx="3730366" cy="1355035"/>
          </a:xfrm>
        </p:grpSpPr>
        <p:sp>
          <p:nvSpPr>
            <p:cNvPr id="31" name="ïşḻïďé">
              <a:extLst>
                <a:ext uri="{FF2B5EF4-FFF2-40B4-BE49-F238E27FC236}">
                  <a16:creationId xmlns:a16="http://schemas.microsoft.com/office/drawing/2014/main" id="{612936DC-E4F9-4540-842A-885276924ED9}"/>
                </a:ext>
              </a:extLst>
            </p:cNvPr>
            <p:cNvSpPr txBox="1"/>
            <p:nvPr/>
          </p:nvSpPr>
          <p:spPr>
            <a:xfrm>
              <a:off x="887224" y="2394646"/>
              <a:ext cx="3730366" cy="1355035"/>
            </a:xfrm>
            <a:prstGeom prst="rect">
              <a:avLst/>
            </a:prstGeom>
            <a:noFill/>
          </p:spPr>
          <p:txBody>
            <a:bodyPr wrap="square" lIns="90000" tIns="46800" rIns="90000" bIns="46800" rtlCol="0">
              <a:normAutofit/>
            </a:bodyPr>
            <a:lstStyle/>
            <a:p>
              <a:pPr>
                <a:lnSpc>
                  <a:spcPct val="160000"/>
                </a:lnSpc>
              </a:pPr>
              <a:r>
                <a:rPr lang="zh-CN" altLang="en-US" dirty="0" smtClean="0"/>
                <a:t>寻找参数        ，    ，    ，</a:t>
              </a:r>
              <a:r>
                <a:rPr lang="en-US" altLang="zh-CN" dirty="0" smtClean="0"/>
                <a:t>···</a:t>
              </a:r>
              <a:r>
                <a:rPr lang="zh-CN" altLang="en-US" dirty="0" smtClean="0"/>
                <a:t>，     ，</a:t>
              </a:r>
              <a:r>
                <a:rPr lang="zh-CN" altLang="zh-CN" dirty="0"/>
                <a:t>使离差平方和达到极</a:t>
              </a:r>
              <a:r>
                <a:rPr lang="zh-CN" altLang="zh-CN" dirty="0" smtClean="0"/>
                <a:t>小</a:t>
              </a:r>
              <a:r>
                <a:rPr lang="zh-CN" altLang="en-US" dirty="0" smtClean="0"/>
                <a:t>。</a:t>
              </a:r>
              <a:endParaRPr lang="en-US" altLang="zh-CN" dirty="0"/>
            </a:p>
          </p:txBody>
        </p:sp>
        <p:pic>
          <p:nvPicPr>
            <p:cNvPr id="32" name="图片 3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5495" y="2434022"/>
              <a:ext cx="404276" cy="500461"/>
            </a:xfrm>
            <a:prstGeom prst="rect">
              <a:avLst/>
            </a:prstGeom>
            <a:noFill/>
            <a:ln>
              <a:noFill/>
            </a:ln>
          </p:spPr>
        </p:pic>
        <p:pic>
          <p:nvPicPr>
            <p:cNvPr id="33" name="图片 3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4564" y="2437368"/>
              <a:ext cx="351422" cy="495862"/>
            </a:xfrm>
            <a:prstGeom prst="rect">
              <a:avLst/>
            </a:prstGeom>
            <a:noFill/>
            <a:ln>
              <a:noFill/>
            </a:ln>
          </p:spPr>
        </p:pic>
        <p:pic>
          <p:nvPicPr>
            <p:cNvPr id="34" name="图片 3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52330" y="2431780"/>
              <a:ext cx="401113" cy="496545"/>
            </a:xfrm>
            <a:prstGeom prst="rect">
              <a:avLst/>
            </a:prstGeom>
            <a:noFill/>
            <a:ln>
              <a:noFill/>
            </a:ln>
          </p:spPr>
        </p:pic>
        <p:pic>
          <p:nvPicPr>
            <p:cNvPr id="35" name="图片 34"/>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43292" y="2431780"/>
              <a:ext cx="384606" cy="513250"/>
            </a:xfrm>
            <a:prstGeom prst="rect">
              <a:avLst/>
            </a:prstGeom>
            <a:noFill/>
            <a:ln>
              <a:noFill/>
            </a:ln>
          </p:spPr>
        </p:pic>
      </p:grpSp>
      <p:grpSp>
        <p:nvGrpSpPr>
          <p:cNvPr id="2" name="组合 1"/>
          <p:cNvGrpSpPr/>
          <p:nvPr/>
        </p:nvGrpSpPr>
        <p:grpSpPr>
          <a:xfrm>
            <a:off x="5904670" y="2380323"/>
            <a:ext cx="5252517" cy="1643351"/>
            <a:chOff x="5904670" y="2380323"/>
            <a:chExt cx="5252517" cy="1643351"/>
          </a:xfrm>
        </p:grpSpPr>
        <p:sp>
          <p:nvSpPr>
            <p:cNvPr id="36" name="í$ḻíḑe">
              <a:extLst>
                <a:ext uri="{FF2B5EF4-FFF2-40B4-BE49-F238E27FC236}">
                  <a16:creationId xmlns:a16="http://schemas.microsoft.com/office/drawing/2014/main" id="{7E6CF0A4-1996-4BC5-9574-2912F4443181}"/>
                </a:ext>
              </a:extLst>
            </p:cNvPr>
            <p:cNvSpPr txBox="1"/>
            <p:nvPr/>
          </p:nvSpPr>
          <p:spPr>
            <a:xfrm>
              <a:off x="5904670" y="2380323"/>
              <a:ext cx="4919162" cy="574053"/>
            </a:xfrm>
            <a:prstGeom prst="rect">
              <a:avLst/>
            </a:prstGeom>
            <a:noFill/>
          </p:spPr>
          <p:txBody>
            <a:bodyPr wrap="square" lIns="90000" tIns="46800" rIns="90000" bIns="46800" rtlCol="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60000"/>
                </a:lnSpc>
              </a:pPr>
              <a:r>
                <a:rPr lang="zh-CN" altLang="en-US" dirty="0"/>
                <a:t>线性回归</a:t>
              </a:r>
              <a:r>
                <a:rPr lang="zh-CN" altLang="en-US" dirty="0" smtClean="0"/>
                <a:t>模型的似然函数为</a:t>
              </a:r>
              <a:endParaRPr lang="en-US" altLang="zh-CN" dirty="0"/>
            </a:p>
          </p:txBody>
        </p:sp>
        <p:pic>
          <p:nvPicPr>
            <p:cNvPr id="37" name="图片 36"/>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23624" y="2807152"/>
              <a:ext cx="5233563" cy="725946"/>
            </a:xfrm>
            <a:prstGeom prst="rect">
              <a:avLst/>
            </a:prstGeom>
            <a:noFill/>
            <a:ln>
              <a:noFill/>
            </a:ln>
          </p:spPr>
        </p:pic>
        <p:sp>
          <p:nvSpPr>
            <p:cNvPr id="38" name="矩形 37"/>
            <p:cNvSpPr/>
            <p:nvPr/>
          </p:nvSpPr>
          <p:spPr>
            <a:xfrm>
              <a:off x="5923624" y="3594698"/>
              <a:ext cx="5033750" cy="369332"/>
            </a:xfrm>
            <a:prstGeom prst="rect">
              <a:avLst/>
            </a:prstGeom>
          </p:spPr>
          <p:txBody>
            <a:bodyPr wrap="none">
              <a:spAutoFit/>
            </a:bodyPr>
            <a:lstStyle/>
            <a:p>
              <a:r>
                <a:rPr lang="zh-CN" altLang="zh-CN" dirty="0">
                  <a:latin typeface="+mn-ea"/>
                  <a:cs typeface="Times New Roman" panose="02020603050405020304" pitchFamily="18" charset="0"/>
                </a:rPr>
                <a:t>最大似然估计就是取似然函数</a:t>
              </a:r>
              <a:r>
                <a:rPr lang="en-US" altLang="zh-CN" i="1" dirty="0">
                  <a:latin typeface="+mn-ea"/>
                </a:rPr>
                <a:t>L</a:t>
              </a:r>
              <a:r>
                <a:rPr lang="zh-CN" altLang="zh-CN" dirty="0">
                  <a:latin typeface="+mn-ea"/>
                  <a:cs typeface="Times New Roman" panose="02020603050405020304" pitchFamily="18" charset="0"/>
                </a:rPr>
                <a:t>达到最大</a:t>
              </a:r>
              <a:r>
                <a:rPr lang="zh-CN" altLang="zh-CN" dirty="0" smtClean="0">
                  <a:latin typeface="+mn-ea"/>
                  <a:cs typeface="Times New Roman" panose="02020603050405020304" pitchFamily="18" charset="0"/>
                </a:rPr>
                <a:t>的</a:t>
              </a:r>
              <a:r>
                <a:rPr lang="en-US" altLang="zh-CN" dirty="0" smtClean="0">
                  <a:latin typeface="+mn-ea"/>
                  <a:cs typeface="Times New Roman" panose="02020603050405020304" pitchFamily="18" charset="0"/>
                </a:rPr>
                <a:t>    </a:t>
              </a:r>
              <a:r>
                <a:rPr lang="zh-CN" altLang="en-US" dirty="0" smtClean="0">
                  <a:latin typeface="+mn-ea"/>
                  <a:cs typeface="Times New Roman" panose="02020603050405020304" pitchFamily="18" charset="0"/>
                </a:rPr>
                <a:t>和</a:t>
              </a:r>
              <a:endParaRPr lang="zh-CN" altLang="en-US" dirty="0">
                <a:latin typeface="+mn-ea"/>
              </a:endParaRPr>
            </a:p>
          </p:txBody>
        </p:sp>
        <p:pic>
          <p:nvPicPr>
            <p:cNvPr id="39" name="图片 38"/>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211753" y="3560776"/>
              <a:ext cx="328060" cy="462898"/>
            </a:xfrm>
            <a:prstGeom prst="rect">
              <a:avLst/>
            </a:prstGeom>
            <a:noFill/>
            <a:ln>
              <a:noFill/>
            </a:ln>
          </p:spPr>
        </p:pic>
        <p:pic>
          <p:nvPicPr>
            <p:cNvPr id="40" name="图片 39"/>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720458" y="3560776"/>
              <a:ext cx="419541" cy="419541"/>
            </a:xfrm>
            <a:prstGeom prst="rect">
              <a:avLst/>
            </a:prstGeom>
            <a:noFill/>
            <a:ln>
              <a:noFill/>
            </a:ln>
          </p:spPr>
        </p:pic>
      </p:grpSp>
      <p:pic>
        <p:nvPicPr>
          <p:cNvPr id="41" name="图片 40"/>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19715" y="4702164"/>
            <a:ext cx="2016483" cy="480665"/>
          </a:xfrm>
          <a:prstGeom prst="rect">
            <a:avLst/>
          </a:prstGeom>
          <a:noFill/>
          <a:ln>
            <a:noFill/>
          </a:ln>
        </p:spPr>
      </p:pic>
      <p:pic>
        <p:nvPicPr>
          <p:cNvPr id="42" name="图片 4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83489" y="4716621"/>
            <a:ext cx="2016483" cy="480665"/>
          </a:xfrm>
          <a:prstGeom prst="rect">
            <a:avLst/>
          </a:prstGeom>
          <a:noFill/>
          <a:ln>
            <a:noFill/>
          </a:ln>
        </p:spPr>
      </p:pic>
      <p:sp>
        <p:nvSpPr>
          <p:cNvPr id="25" name="标题 1"/>
          <p:cNvSpPr txBox="1">
            <a:spLocks/>
          </p:cNvSpPr>
          <p:nvPr/>
        </p:nvSpPr>
        <p:spPr>
          <a:xfrm>
            <a:off x="0" y="22560"/>
            <a:ext cx="1902173"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solidFill>
                  <a:schemeClr val="bg1"/>
                </a:solidFill>
                <a:latin typeface="微软雅黑" panose="020B0503020204020204" pitchFamily="34" charset="-122"/>
                <a:ea typeface="微软雅黑" panose="020B0503020204020204" pitchFamily="34" charset="-122"/>
              </a:rPr>
              <a:t>线性回归</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38315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50" name="标题 1"/>
          <p:cNvSpPr txBox="1">
            <a:spLocks/>
          </p:cNvSpPr>
          <p:nvPr/>
        </p:nvSpPr>
        <p:spPr>
          <a:xfrm>
            <a:off x="4606218" y="381977"/>
            <a:ext cx="2979564" cy="6344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zh-CN" sz="2400" dirty="0"/>
              <a:t>季节分解</a:t>
            </a:r>
            <a:r>
              <a:rPr lang="zh-CN" altLang="zh-CN" sz="2400" dirty="0" smtClean="0"/>
              <a:t>模型</a:t>
            </a:r>
            <a:r>
              <a:rPr lang="zh-CN" altLang="en-US" sz="2400" dirty="0" smtClean="0"/>
              <a:t>的种类</a:t>
            </a:r>
            <a:endParaRPr lang="zh-CN" altLang="en-US" sz="2400"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588616425"/>
              </p:ext>
            </p:extLst>
          </p:nvPr>
        </p:nvGraphicFramePr>
        <p:xfrm>
          <a:off x="1643742" y="1844524"/>
          <a:ext cx="9202200" cy="38880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3420000">
                  <a:extLst>
                    <a:ext uri="{9D8B030D-6E8A-4147-A177-3AD203B41FA5}">
                      <a16:colId xmlns:a16="http://schemas.microsoft.com/office/drawing/2014/main" val="20001"/>
                    </a:ext>
                  </a:extLst>
                </a:gridCol>
                <a:gridCol w="3420000">
                  <a:extLst>
                    <a:ext uri="{9D8B030D-6E8A-4147-A177-3AD203B41FA5}">
                      <a16:colId xmlns:a16="http://schemas.microsoft.com/office/drawing/2014/main" val="20002"/>
                    </a:ext>
                  </a:extLst>
                </a:gridCol>
              </a:tblGrid>
              <a:tr h="576000">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zh-CN" sz="1800" b="1" kern="1200" dirty="0" smtClean="0">
                          <a:solidFill>
                            <a:schemeClr val="tx1"/>
                          </a:solidFill>
                          <a:effectLst/>
                          <a:latin typeface="+mn-lt"/>
                          <a:ea typeface="+mn-ea"/>
                          <a:cs typeface="+mn-cs"/>
                        </a:rPr>
                        <a:t>加法模型</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zh-CN" sz="1800" b="1" kern="1200" dirty="0" smtClean="0">
                          <a:solidFill>
                            <a:schemeClr val="tx1"/>
                          </a:solidFill>
                          <a:effectLst/>
                          <a:latin typeface="+mn-lt"/>
                          <a:ea typeface="+mn-ea"/>
                          <a:cs typeface="+mn-cs"/>
                        </a:rPr>
                        <a:t>乘法模型</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76000">
                <a:tc>
                  <a:txBody>
                    <a:bodyPr/>
                    <a:lstStyle/>
                    <a:p>
                      <a:pPr algn="ctr"/>
                      <a:r>
                        <a:rPr lang="zh-CN" altLang="zh-CN" sz="1800" kern="1200" dirty="0" smtClean="0">
                          <a:solidFill>
                            <a:schemeClr val="dk1"/>
                          </a:solidFill>
                          <a:effectLst/>
                          <a:latin typeface="+mn-lt"/>
                          <a:ea typeface="+mn-ea"/>
                          <a:cs typeface="+mn-cs"/>
                        </a:rPr>
                        <a:t>各成分之间</a:t>
                      </a:r>
                      <a:r>
                        <a:rPr lang="zh-CN" altLang="en-US" sz="1800" kern="1200" dirty="0" smtClean="0">
                          <a:solidFill>
                            <a:schemeClr val="dk1"/>
                          </a:solidFill>
                          <a:effectLst/>
                          <a:latin typeface="+mn-lt"/>
                          <a:ea typeface="+mn-ea"/>
                          <a:cs typeface="+mn-cs"/>
                        </a:rPr>
                        <a:t>有无影响</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kern="1200" dirty="0" smtClean="0">
                          <a:solidFill>
                            <a:schemeClr val="dk1"/>
                          </a:solidFill>
                          <a:effectLst/>
                          <a:latin typeface="+mn-lt"/>
                          <a:ea typeface="+mn-ea"/>
                          <a:cs typeface="+mn-cs"/>
                        </a:rPr>
                        <a:t>无</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kern="1200" dirty="0" smtClean="0">
                          <a:solidFill>
                            <a:schemeClr val="dk1"/>
                          </a:solidFill>
                          <a:effectLst/>
                          <a:latin typeface="+mn-lt"/>
                          <a:ea typeface="+mn-ea"/>
                          <a:cs typeface="+mn-cs"/>
                        </a:rPr>
                        <a:t>有</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76000">
                <a:tc>
                  <a:txBody>
                    <a:bodyPr/>
                    <a:lstStyle/>
                    <a:p>
                      <a:pPr algn="ctr"/>
                      <a:r>
                        <a:rPr lang="zh-CN" altLang="en-US" dirty="0" smtClean="0">
                          <a:solidFill>
                            <a:schemeClr val="tx1"/>
                          </a:solidFill>
                        </a:rPr>
                        <a:t>模型</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i="1" dirty="0" smtClean="0">
                          <a:solidFill>
                            <a:schemeClr val="tx1"/>
                          </a:solidFill>
                          <a:latin typeface="Times New Roman" panose="02020603050405020304" pitchFamily="18" charset="0"/>
                          <a:cs typeface="Times New Roman" panose="02020603050405020304" pitchFamily="18" charset="0"/>
                        </a:rPr>
                        <a:t>Y=</a:t>
                      </a:r>
                      <a:r>
                        <a:rPr lang="en-US" altLang="zh-CN" i="1" dirty="0" err="1" smtClean="0">
                          <a:solidFill>
                            <a:schemeClr val="tx1"/>
                          </a:solidFill>
                          <a:latin typeface="Times New Roman" panose="02020603050405020304" pitchFamily="18" charset="0"/>
                          <a:cs typeface="Times New Roman" panose="02020603050405020304" pitchFamily="18" charset="0"/>
                        </a:rPr>
                        <a:t>T+C+S+R</a:t>
                      </a:r>
                      <a:endParaRPr lang="zh-CN" altLang="en-US" i="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i="1" dirty="0" smtClean="0">
                          <a:solidFill>
                            <a:schemeClr val="tx1"/>
                          </a:solidFill>
                          <a:latin typeface="Times New Roman" panose="02020603050405020304" pitchFamily="18" charset="0"/>
                          <a:cs typeface="Times New Roman" panose="02020603050405020304" pitchFamily="18" charset="0"/>
                        </a:rPr>
                        <a:t>Y=</a:t>
                      </a:r>
                      <a:r>
                        <a:rPr lang="en-US" altLang="zh-CN" i="1" dirty="0" err="1" smtClean="0">
                          <a:solidFill>
                            <a:schemeClr val="tx1"/>
                          </a:solidFill>
                          <a:latin typeface="Times New Roman" panose="02020603050405020304" pitchFamily="18" charset="0"/>
                          <a:cs typeface="Times New Roman" panose="02020603050405020304" pitchFamily="18" charset="0"/>
                        </a:rPr>
                        <a:t>T×C×S×R</a:t>
                      </a:r>
                      <a:endParaRPr lang="zh-CN" altLang="en-US" i="1" dirty="0" smtClean="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080000">
                <a:tc>
                  <a:txBody>
                    <a:bodyPr/>
                    <a:lstStyle/>
                    <a:p>
                      <a:pPr algn="ctr"/>
                      <a:r>
                        <a:rPr lang="zh-CN" altLang="zh-CN" sz="1800" kern="1200" dirty="0" smtClean="0">
                          <a:solidFill>
                            <a:schemeClr val="dk1"/>
                          </a:solidFill>
                          <a:effectLst/>
                          <a:latin typeface="+mn-lt"/>
                          <a:ea typeface="+mn-ea"/>
                          <a:cs typeface="+mn-cs"/>
                        </a:rPr>
                        <a:t>季节因素、周期因素和不规则因素</a:t>
                      </a:r>
                      <a:r>
                        <a:rPr lang="zh-CN" altLang="en-US" sz="1800" kern="1200" dirty="0" smtClean="0">
                          <a:solidFill>
                            <a:schemeClr val="dk1"/>
                          </a:solidFill>
                          <a:effectLst/>
                          <a:latin typeface="+mn-lt"/>
                          <a:ea typeface="+mn-ea"/>
                          <a:cs typeface="+mn-cs"/>
                        </a:rPr>
                        <a:t>的取值</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zh-CN" sz="1800" kern="1200" dirty="0" smtClean="0">
                          <a:solidFill>
                            <a:schemeClr val="dk1"/>
                          </a:solidFill>
                          <a:effectLst/>
                          <a:latin typeface="+mn-lt"/>
                          <a:ea typeface="+mn-ea"/>
                          <a:cs typeface="+mn-cs"/>
                        </a:rPr>
                        <a:t>正值或负值</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zh-CN" sz="1800" kern="1200" dirty="0" smtClean="0">
                          <a:solidFill>
                            <a:schemeClr val="dk1"/>
                          </a:solidFill>
                          <a:effectLst/>
                          <a:latin typeface="+mn-lt"/>
                          <a:ea typeface="+mn-ea"/>
                          <a:cs typeface="+mn-cs"/>
                        </a:rPr>
                        <a:t>大于或小于</a:t>
                      </a:r>
                      <a:r>
                        <a:rPr lang="en-US" altLang="zh-CN" sz="1800" kern="1200" dirty="0" smtClean="0">
                          <a:solidFill>
                            <a:schemeClr val="dk1"/>
                          </a:solidFill>
                          <a:effectLst/>
                          <a:latin typeface="+mn-lt"/>
                          <a:ea typeface="+mn-ea"/>
                          <a:cs typeface="+mn-cs"/>
                        </a:rPr>
                        <a:t>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080000">
                <a:tc>
                  <a:txBody>
                    <a:bodyPr/>
                    <a:lstStyle/>
                    <a:p>
                      <a:pPr algn="ctr"/>
                      <a:r>
                        <a:rPr lang="zh-CN" altLang="en-US" dirty="0" smtClean="0">
                          <a:solidFill>
                            <a:schemeClr val="tx1"/>
                          </a:solidFill>
                        </a:rPr>
                        <a:t>反映</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kern="1200" dirty="0" smtClean="0">
                          <a:solidFill>
                            <a:schemeClr val="dk1"/>
                          </a:solidFill>
                          <a:effectLst/>
                          <a:latin typeface="+mn-lt"/>
                          <a:ea typeface="+mn-ea"/>
                          <a:cs typeface="+mn-cs"/>
                        </a:rPr>
                        <a:t>各因素</a:t>
                      </a:r>
                      <a:r>
                        <a:rPr lang="zh-CN" altLang="zh-CN" sz="1800" kern="1200" dirty="0" smtClean="0">
                          <a:solidFill>
                            <a:schemeClr val="dk1"/>
                          </a:solidFill>
                          <a:effectLst/>
                          <a:latin typeface="+mn-lt"/>
                          <a:ea typeface="+mn-ea"/>
                          <a:cs typeface="+mn-cs"/>
                        </a:rPr>
                        <a:t>对时间序列的影响方式和程度</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kern="1200" dirty="0" smtClean="0">
                          <a:solidFill>
                            <a:schemeClr val="dk1"/>
                          </a:solidFill>
                          <a:effectLst/>
                          <a:latin typeface="+mn-lt"/>
                          <a:ea typeface="+mn-ea"/>
                          <a:cs typeface="+mn-cs"/>
                        </a:rPr>
                        <a:t>各因素</a:t>
                      </a:r>
                      <a:r>
                        <a:rPr lang="zh-CN" altLang="zh-CN" sz="1800" kern="1200" dirty="0" smtClean="0">
                          <a:solidFill>
                            <a:schemeClr val="dk1"/>
                          </a:solidFill>
                          <a:effectLst/>
                          <a:latin typeface="+mn-lt"/>
                          <a:ea typeface="+mn-ea"/>
                          <a:cs typeface="+mn-cs"/>
                        </a:rPr>
                        <a:t>在长期趋势的基础上对原始序列的相对影响方式和程度</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5" name="标题 1"/>
          <p:cNvSpPr txBox="1">
            <a:spLocks/>
          </p:cNvSpPr>
          <p:nvPr/>
        </p:nvSpPr>
        <p:spPr>
          <a:xfrm>
            <a:off x="137143" y="0"/>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时间序列分析</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53004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1185346"/>
            <a:ext cx="12438743" cy="9711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50" name="标题 1"/>
          <p:cNvSpPr txBox="1">
            <a:spLocks/>
          </p:cNvSpPr>
          <p:nvPr/>
        </p:nvSpPr>
        <p:spPr>
          <a:xfrm>
            <a:off x="4606218" y="381977"/>
            <a:ext cx="2979564" cy="6344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400" dirty="0"/>
              <a:t>MK</a:t>
            </a:r>
            <a:r>
              <a:rPr lang="zh-CN" altLang="zh-CN" sz="2400" dirty="0"/>
              <a:t>检验</a:t>
            </a:r>
            <a:endParaRPr lang="zh-CN" altLang="en-US" sz="2400" dirty="0">
              <a:latin typeface="微软雅黑" panose="020B0503020204020204" pitchFamily="34" charset="-122"/>
              <a:ea typeface="微软雅黑" panose="020B0503020204020204" pitchFamily="34" charset="-122"/>
            </a:endParaRPr>
          </a:p>
        </p:txBody>
      </p:sp>
      <p:sp>
        <p:nvSpPr>
          <p:cNvPr id="2" name="矩形 1"/>
          <p:cNvSpPr/>
          <p:nvPr/>
        </p:nvSpPr>
        <p:spPr>
          <a:xfrm>
            <a:off x="5415437" y="1367727"/>
            <a:ext cx="3492511" cy="584775"/>
          </a:xfrm>
          <a:prstGeom prst="rect">
            <a:avLst/>
          </a:prstGeom>
        </p:spPr>
        <p:txBody>
          <a:bodyPr wrap="square">
            <a:spAutoFit/>
          </a:bodyPr>
          <a:lstStyle/>
          <a:p>
            <a:pPr marL="285750" indent="-285750">
              <a:buFont typeface="Arial" panose="020B0604020202020204" pitchFamily="34" charset="0"/>
              <a:buChar char="•"/>
            </a:pPr>
            <a:r>
              <a:rPr lang="zh-CN" altLang="zh-CN" sz="1600" dirty="0">
                <a:latin typeface="+mn-ea"/>
                <a:cs typeface="Times New Roman" panose="02020603050405020304" pitchFamily="18" charset="0"/>
              </a:rPr>
              <a:t>不需要样本遵从一定的</a:t>
            </a:r>
            <a:r>
              <a:rPr lang="zh-CN" altLang="zh-CN" sz="1600" dirty="0" smtClean="0">
                <a:latin typeface="+mn-ea"/>
                <a:cs typeface="Times New Roman" panose="02020603050405020304" pitchFamily="18" charset="0"/>
              </a:rPr>
              <a:t>分布</a:t>
            </a:r>
            <a:endParaRPr lang="en-US" altLang="zh-CN" sz="1600" dirty="0" smtClean="0">
              <a:latin typeface="+mn-ea"/>
              <a:cs typeface="Times New Roman" panose="02020603050405020304" pitchFamily="18" charset="0"/>
            </a:endParaRPr>
          </a:p>
          <a:p>
            <a:pPr marL="285750" indent="-285750">
              <a:buFont typeface="Arial" panose="020B0604020202020204" pitchFamily="34" charset="0"/>
              <a:buChar char="•"/>
            </a:pPr>
            <a:r>
              <a:rPr lang="zh-CN" altLang="zh-CN" sz="1600" dirty="0" smtClean="0">
                <a:latin typeface="+mn-ea"/>
                <a:cs typeface="Times New Roman" panose="02020603050405020304" pitchFamily="18" charset="0"/>
              </a:rPr>
              <a:t>不</a:t>
            </a:r>
            <a:r>
              <a:rPr lang="zh-CN" altLang="zh-CN" sz="1600" dirty="0">
                <a:latin typeface="+mn-ea"/>
                <a:cs typeface="Times New Roman" panose="02020603050405020304" pitchFamily="18" charset="0"/>
              </a:rPr>
              <a:t>受少数异常值的</a:t>
            </a:r>
            <a:r>
              <a:rPr lang="zh-CN" altLang="zh-CN" sz="1600" dirty="0" smtClean="0">
                <a:latin typeface="+mn-ea"/>
                <a:cs typeface="Times New Roman" panose="02020603050405020304" pitchFamily="18" charset="0"/>
              </a:rPr>
              <a:t>干扰</a:t>
            </a:r>
            <a:endParaRPr lang="en-US" altLang="zh-CN" sz="1600" dirty="0" smtClean="0">
              <a:latin typeface="+mn-ea"/>
              <a:cs typeface="Times New Roman" panose="02020603050405020304" pitchFamily="18" charset="0"/>
            </a:endParaRPr>
          </a:p>
        </p:txBody>
      </p:sp>
      <p:sp>
        <p:nvSpPr>
          <p:cNvPr id="6" name="矩形 5"/>
          <p:cNvSpPr/>
          <p:nvPr/>
        </p:nvSpPr>
        <p:spPr>
          <a:xfrm>
            <a:off x="972457" y="1367727"/>
            <a:ext cx="711200" cy="400110"/>
          </a:xfrm>
          <a:prstGeom prst="rect">
            <a:avLst/>
          </a:prstGeom>
        </p:spPr>
        <p:txBody>
          <a:bodyPr wrap="square">
            <a:spAutoFit/>
          </a:bodyPr>
          <a:lstStyle/>
          <a:p>
            <a:r>
              <a:rPr lang="zh-CN" altLang="en-US" sz="2000" b="1" dirty="0" smtClean="0">
                <a:latin typeface="+mn-ea"/>
                <a:cs typeface="Times New Roman" panose="02020603050405020304" pitchFamily="18" charset="0"/>
              </a:rPr>
              <a:t>特点</a:t>
            </a:r>
            <a:endParaRPr lang="zh-CN" altLang="en-US" sz="2000" b="1" dirty="0">
              <a:latin typeface="+mn-ea"/>
            </a:endParaRPr>
          </a:p>
        </p:txBody>
      </p:sp>
      <p:sp>
        <p:nvSpPr>
          <p:cNvPr id="17" name="标题 1"/>
          <p:cNvSpPr txBox="1">
            <a:spLocks/>
          </p:cNvSpPr>
          <p:nvPr/>
        </p:nvSpPr>
        <p:spPr>
          <a:xfrm>
            <a:off x="137143" y="0"/>
            <a:ext cx="2320120"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时间序列分析</a:t>
            </a:r>
            <a:endParaRPr lang="zh-CN" altLang="en-US" sz="2400" dirty="0">
              <a:latin typeface="微软雅黑" panose="020B0503020204020204" pitchFamily="34" charset="-122"/>
              <a:ea typeface="微软雅黑" panose="020B0503020204020204" pitchFamily="34" charset="-122"/>
            </a:endParaRPr>
          </a:p>
        </p:txBody>
      </p:sp>
      <p:sp>
        <p:nvSpPr>
          <p:cNvPr id="18" name="矩形 17"/>
          <p:cNvSpPr/>
          <p:nvPr/>
        </p:nvSpPr>
        <p:spPr>
          <a:xfrm>
            <a:off x="1922926" y="1394195"/>
            <a:ext cx="3492511" cy="369332"/>
          </a:xfrm>
          <a:prstGeom prst="rect">
            <a:avLst/>
          </a:prstGeom>
        </p:spPr>
        <p:txBody>
          <a:bodyPr wrap="square">
            <a:spAutoFit/>
          </a:bodyPr>
          <a:lstStyle/>
          <a:p>
            <a:r>
              <a:rPr lang="zh-CN" altLang="en-US" dirty="0" smtClean="0">
                <a:latin typeface="+mn-ea"/>
              </a:rPr>
              <a:t>非参数检验方法（无分布检验）</a:t>
            </a:r>
            <a:endParaRPr lang="zh-CN" altLang="en-US" dirty="0">
              <a:latin typeface="+mn-ea"/>
            </a:endParaRPr>
          </a:p>
        </p:txBody>
      </p:sp>
      <p:sp>
        <p:nvSpPr>
          <p:cNvPr id="23" name="矩形 22"/>
          <p:cNvSpPr/>
          <p:nvPr/>
        </p:nvSpPr>
        <p:spPr>
          <a:xfrm>
            <a:off x="972457" y="2224136"/>
            <a:ext cx="711200" cy="400110"/>
          </a:xfrm>
          <a:prstGeom prst="rect">
            <a:avLst/>
          </a:prstGeom>
        </p:spPr>
        <p:txBody>
          <a:bodyPr wrap="square">
            <a:spAutoFit/>
          </a:bodyPr>
          <a:lstStyle/>
          <a:p>
            <a:r>
              <a:rPr lang="zh-CN" altLang="en-US" sz="2000" b="1" dirty="0" smtClean="0">
                <a:latin typeface="+mn-ea"/>
                <a:cs typeface="Times New Roman" panose="02020603050405020304" pitchFamily="18" charset="0"/>
              </a:rPr>
              <a:t>计算</a:t>
            </a:r>
            <a:endParaRPr lang="zh-CN" altLang="en-US" sz="2000" b="1" dirty="0">
              <a:latin typeface="+mn-ea"/>
            </a:endParaRPr>
          </a:p>
        </p:txBody>
      </p:sp>
      <p:sp>
        <p:nvSpPr>
          <p:cNvPr id="24" name="矩形 23"/>
          <p:cNvSpPr/>
          <p:nvPr/>
        </p:nvSpPr>
        <p:spPr>
          <a:xfrm>
            <a:off x="972457" y="2713928"/>
            <a:ext cx="2935174" cy="369332"/>
          </a:xfrm>
          <a:prstGeom prst="rect">
            <a:avLst/>
          </a:prstGeom>
        </p:spPr>
        <p:txBody>
          <a:bodyPr wrap="square">
            <a:spAutoFit/>
          </a:bodyPr>
          <a:lstStyle/>
          <a:p>
            <a:r>
              <a:rPr lang="en-US" altLang="zh-CN" dirty="0" smtClean="0">
                <a:latin typeface="+mn-ea"/>
              </a:rPr>
              <a:t>Step 1  </a:t>
            </a:r>
            <a:r>
              <a:rPr lang="zh-CN" altLang="en-US" dirty="0" smtClean="0">
                <a:latin typeface="+mn-ea"/>
              </a:rPr>
              <a:t>趋势检验的统计量</a:t>
            </a:r>
            <a:endParaRPr lang="zh-CN" altLang="en-US" dirty="0">
              <a:latin typeface="+mn-ea"/>
            </a:endParaRPr>
          </a:p>
        </p:txBody>
      </p:sp>
      <p:pic>
        <p:nvPicPr>
          <p:cNvPr id="3" name="图片 2"/>
          <p:cNvPicPr>
            <a:picLocks noChangeAspect="1"/>
          </p:cNvPicPr>
          <p:nvPr/>
        </p:nvPicPr>
        <p:blipFill>
          <a:blip r:embed="rId2"/>
          <a:stretch>
            <a:fillRect/>
          </a:stretch>
        </p:blipFill>
        <p:spPr>
          <a:xfrm>
            <a:off x="3907631" y="2584866"/>
            <a:ext cx="2336412" cy="729586"/>
          </a:xfrm>
          <a:prstGeom prst="rect">
            <a:avLst/>
          </a:prstGeom>
        </p:spPr>
      </p:pic>
      <p:sp>
        <p:nvSpPr>
          <p:cNvPr id="4" name="矩形 3"/>
          <p:cNvSpPr/>
          <p:nvPr/>
        </p:nvSpPr>
        <p:spPr>
          <a:xfrm>
            <a:off x="1439346" y="3361289"/>
            <a:ext cx="5632400" cy="133280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621225" y="3454652"/>
            <a:ext cx="5620385" cy="338554"/>
          </a:xfrm>
          <a:prstGeom prst="rect">
            <a:avLst/>
          </a:prstGeom>
        </p:spPr>
        <p:txBody>
          <a:bodyPr wrap="square">
            <a:spAutoFit/>
          </a:bodyPr>
          <a:lstStyle/>
          <a:p>
            <a:r>
              <a:rPr lang="zh-CN" altLang="en-US" sz="1600" dirty="0" smtClean="0"/>
              <a:t>当</a:t>
            </a:r>
            <a:r>
              <a:rPr lang="en-US" altLang="zh-CN" sz="1600" i="1" dirty="0"/>
              <a:t>n </a:t>
            </a:r>
            <a:r>
              <a:rPr lang="zh-CN" altLang="en-US" sz="1600" dirty="0"/>
              <a:t>≥ </a:t>
            </a:r>
            <a:r>
              <a:rPr lang="en-US" altLang="zh-CN" sz="1600" dirty="0"/>
              <a:t>8</a:t>
            </a:r>
            <a:r>
              <a:rPr lang="zh-CN" altLang="en-US" sz="1600" dirty="0"/>
              <a:t>时</a:t>
            </a:r>
            <a:r>
              <a:rPr lang="zh-CN" altLang="en-US" sz="1600" dirty="0" smtClean="0"/>
              <a:t>，</a:t>
            </a:r>
            <a:r>
              <a:rPr lang="en-US" altLang="zh-CN" sz="1600" i="1" dirty="0" smtClean="0"/>
              <a:t>S </a:t>
            </a:r>
            <a:r>
              <a:rPr lang="zh-CN" altLang="en-US" sz="1600" dirty="0"/>
              <a:t>大致地服从</a:t>
            </a:r>
            <a:r>
              <a:rPr lang="zh-CN" altLang="en-US" sz="1600" dirty="0">
                <a:solidFill>
                  <a:schemeClr val="accent2"/>
                </a:solidFill>
              </a:rPr>
              <a:t>正态分布</a:t>
            </a:r>
            <a:r>
              <a:rPr lang="zh-CN" altLang="en-US" sz="1600" dirty="0"/>
              <a:t>，其均值</a:t>
            </a:r>
            <a:r>
              <a:rPr lang="zh-CN" altLang="en-US" sz="1600" dirty="0" smtClean="0"/>
              <a:t>为</a:t>
            </a:r>
            <a:r>
              <a:rPr lang="en-US" altLang="zh-CN" sz="1600" dirty="0" smtClean="0"/>
              <a:t>0</a:t>
            </a:r>
            <a:r>
              <a:rPr lang="zh-CN" altLang="en-US" sz="1600" dirty="0"/>
              <a:t>，方差为：</a:t>
            </a:r>
            <a:endParaRPr lang="zh-CN" altLang="en-US" sz="1600" dirty="0">
              <a:latin typeface="+mn-ea"/>
            </a:endParaRPr>
          </a:p>
        </p:txBody>
      </p:sp>
      <p:pic>
        <p:nvPicPr>
          <p:cNvPr id="7" name="图片 6"/>
          <p:cNvPicPr>
            <a:picLocks noChangeAspect="1"/>
          </p:cNvPicPr>
          <p:nvPr/>
        </p:nvPicPr>
        <p:blipFill>
          <a:blip r:embed="rId3"/>
          <a:stretch>
            <a:fillRect/>
          </a:stretch>
        </p:blipFill>
        <p:spPr>
          <a:xfrm>
            <a:off x="2214153" y="3760690"/>
            <a:ext cx="3899750" cy="798050"/>
          </a:xfrm>
          <a:prstGeom prst="rect">
            <a:avLst/>
          </a:prstGeom>
        </p:spPr>
      </p:pic>
      <p:sp>
        <p:nvSpPr>
          <p:cNvPr id="8" name="矩形 7"/>
          <p:cNvSpPr/>
          <p:nvPr/>
        </p:nvSpPr>
        <p:spPr>
          <a:xfrm>
            <a:off x="1014305" y="4979292"/>
            <a:ext cx="2399696" cy="369332"/>
          </a:xfrm>
          <a:prstGeom prst="rect">
            <a:avLst/>
          </a:prstGeom>
        </p:spPr>
        <p:txBody>
          <a:bodyPr wrap="none">
            <a:spAutoFit/>
          </a:bodyPr>
          <a:lstStyle/>
          <a:p>
            <a:r>
              <a:rPr lang="en-US" altLang="zh-CN" dirty="0" smtClean="0">
                <a:latin typeface="+mn-ea"/>
              </a:rPr>
              <a:t>Step 2  </a:t>
            </a:r>
            <a:r>
              <a:rPr lang="zh-CN" altLang="en-US" dirty="0" smtClean="0">
                <a:latin typeface="+mn-ea"/>
              </a:rPr>
              <a:t>标准化</a:t>
            </a:r>
            <a:r>
              <a:rPr lang="zh-CN" altLang="en-US" dirty="0">
                <a:latin typeface="+mn-ea"/>
              </a:rPr>
              <a:t>统计量</a:t>
            </a:r>
          </a:p>
        </p:txBody>
      </p:sp>
      <p:pic>
        <p:nvPicPr>
          <p:cNvPr id="9" name="图片 8"/>
          <p:cNvPicPr>
            <a:picLocks noChangeAspect="1"/>
          </p:cNvPicPr>
          <p:nvPr/>
        </p:nvPicPr>
        <p:blipFill rotWithShape="1">
          <a:blip r:embed="rId4"/>
          <a:srcRect l="5953"/>
          <a:stretch/>
        </p:blipFill>
        <p:spPr>
          <a:xfrm>
            <a:off x="3357499" y="4839092"/>
            <a:ext cx="2302023" cy="1725305"/>
          </a:xfrm>
          <a:prstGeom prst="rect">
            <a:avLst/>
          </a:prstGeom>
        </p:spPr>
      </p:pic>
      <p:sp>
        <p:nvSpPr>
          <p:cNvPr id="12" name="矩形 11"/>
          <p:cNvSpPr/>
          <p:nvPr/>
        </p:nvSpPr>
        <p:spPr>
          <a:xfrm>
            <a:off x="5671950" y="5427116"/>
            <a:ext cx="1569660" cy="369332"/>
          </a:xfrm>
          <a:prstGeom prst="rect">
            <a:avLst/>
          </a:prstGeom>
        </p:spPr>
        <p:txBody>
          <a:bodyPr wrap="none">
            <a:spAutoFit/>
          </a:bodyPr>
          <a:lstStyle/>
          <a:p>
            <a:r>
              <a:rPr lang="zh-CN" altLang="en-US" dirty="0" smtClean="0">
                <a:solidFill>
                  <a:schemeClr val="accent2"/>
                </a:solidFill>
                <a:latin typeface="+mn-ea"/>
              </a:rPr>
              <a:t>标准正态分布</a:t>
            </a:r>
            <a:endParaRPr lang="zh-CN" altLang="en-US" dirty="0">
              <a:solidFill>
                <a:schemeClr val="accent2"/>
              </a:solidFill>
              <a:latin typeface="+mn-ea"/>
            </a:endParaRPr>
          </a:p>
        </p:txBody>
      </p:sp>
      <p:sp>
        <p:nvSpPr>
          <p:cNvPr id="14" name="矩形 13"/>
          <p:cNvSpPr/>
          <p:nvPr/>
        </p:nvSpPr>
        <p:spPr>
          <a:xfrm>
            <a:off x="7683489" y="2713928"/>
            <a:ext cx="2399696" cy="369332"/>
          </a:xfrm>
          <a:prstGeom prst="rect">
            <a:avLst/>
          </a:prstGeom>
        </p:spPr>
        <p:txBody>
          <a:bodyPr wrap="none">
            <a:spAutoFit/>
          </a:bodyPr>
          <a:lstStyle/>
          <a:p>
            <a:r>
              <a:rPr lang="en-US" altLang="zh-CN" dirty="0" smtClean="0">
                <a:latin typeface="+mn-ea"/>
              </a:rPr>
              <a:t>Step 3  </a:t>
            </a:r>
            <a:r>
              <a:rPr lang="zh-CN" altLang="en-US" dirty="0" smtClean="0">
                <a:latin typeface="+mn-ea"/>
              </a:rPr>
              <a:t>衡量</a:t>
            </a:r>
            <a:r>
              <a:rPr lang="zh-CN" altLang="en-US" dirty="0">
                <a:latin typeface="+mn-ea"/>
              </a:rPr>
              <a:t>趋势</a:t>
            </a:r>
            <a:r>
              <a:rPr lang="zh-CN" altLang="en-US" dirty="0" smtClean="0">
                <a:latin typeface="+mn-ea"/>
              </a:rPr>
              <a:t>大小</a:t>
            </a:r>
            <a:endParaRPr lang="zh-CN" altLang="en-US" dirty="0">
              <a:latin typeface="+mn-ea"/>
            </a:endParaRPr>
          </a:p>
        </p:txBody>
      </p:sp>
      <p:sp>
        <p:nvSpPr>
          <p:cNvPr id="15" name="矩形 14"/>
          <p:cNvSpPr/>
          <p:nvPr/>
        </p:nvSpPr>
        <p:spPr>
          <a:xfrm>
            <a:off x="8345714" y="1367727"/>
            <a:ext cx="6096000" cy="584775"/>
          </a:xfrm>
          <a:prstGeom prst="rect">
            <a:avLst/>
          </a:prstGeom>
        </p:spPr>
        <p:txBody>
          <a:bodyPr>
            <a:spAutoFit/>
          </a:bodyPr>
          <a:lstStyle/>
          <a:p>
            <a:pPr marL="285750" indent="-285750">
              <a:buFont typeface="Arial" panose="020B0604020202020204" pitchFamily="34" charset="0"/>
              <a:buChar char="•"/>
            </a:pPr>
            <a:r>
              <a:rPr lang="zh-CN" altLang="zh-CN" sz="1600" dirty="0">
                <a:latin typeface="+mn-ea"/>
                <a:cs typeface="Times New Roman" panose="02020603050405020304" pitchFamily="18" charset="0"/>
              </a:rPr>
              <a:t>更适用于类型变量和顺序变量</a:t>
            </a:r>
            <a:endParaRPr lang="en-US" altLang="zh-CN" sz="1600" dirty="0">
              <a:latin typeface="+mn-ea"/>
              <a:cs typeface="Times New Roman" panose="02020603050405020304" pitchFamily="18" charset="0"/>
            </a:endParaRPr>
          </a:p>
          <a:p>
            <a:pPr marL="285750" indent="-285750">
              <a:buFont typeface="Arial" panose="020B0604020202020204" pitchFamily="34" charset="0"/>
              <a:buChar char="•"/>
            </a:pPr>
            <a:r>
              <a:rPr lang="zh-CN" altLang="zh-CN" sz="1600" dirty="0">
                <a:latin typeface="+mn-ea"/>
                <a:cs typeface="Times New Roman" panose="02020603050405020304" pitchFamily="18" charset="0"/>
              </a:rPr>
              <a:t>计算比较简便。</a:t>
            </a:r>
            <a:endParaRPr lang="zh-CN" altLang="en-US" sz="1600" dirty="0">
              <a:latin typeface="+mn-ea"/>
            </a:endParaRPr>
          </a:p>
        </p:txBody>
      </p:sp>
      <p:pic>
        <p:nvPicPr>
          <p:cNvPr id="16" name="图片 15"/>
          <p:cNvPicPr>
            <a:picLocks noChangeAspect="1"/>
          </p:cNvPicPr>
          <p:nvPr/>
        </p:nvPicPr>
        <p:blipFill>
          <a:blip r:embed="rId5"/>
          <a:stretch>
            <a:fillRect/>
          </a:stretch>
        </p:blipFill>
        <p:spPr>
          <a:xfrm>
            <a:off x="7640302" y="3188802"/>
            <a:ext cx="2247175" cy="732225"/>
          </a:xfrm>
          <a:prstGeom prst="rect">
            <a:avLst/>
          </a:prstGeom>
        </p:spPr>
      </p:pic>
      <p:sp>
        <p:nvSpPr>
          <p:cNvPr id="32" name="矩形 31"/>
          <p:cNvSpPr/>
          <p:nvPr/>
        </p:nvSpPr>
        <p:spPr>
          <a:xfrm>
            <a:off x="9972105" y="3235729"/>
            <a:ext cx="6096000" cy="584775"/>
          </a:xfrm>
          <a:prstGeom prst="rect">
            <a:avLst/>
          </a:prstGeom>
        </p:spPr>
        <p:txBody>
          <a:bodyPr>
            <a:spAutoFit/>
          </a:bodyPr>
          <a:lstStyle/>
          <a:p>
            <a:pPr marL="285750" indent="-285750">
              <a:buFont typeface="Arial" panose="020B0604020202020204" pitchFamily="34" charset="0"/>
              <a:buChar char="•"/>
            </a:pPr>
            <a:r>
              <a:rPr lang="zh-CN" altLang="en-US" sz="1600" dirty="0" smtClean="0">
                <a:latin typeface="+mn-ea"/>
                <a:cs typeface="Times New Roman" panose="02020603050405020304" pitchFamily="18" charset="0"/>
              </a:rPr>
              <a:t>正：上升</a:t>
            </a:r>
            <a:endParaRPr lang="en-US" altLang="zh-CN" sz="1600" dirty="0">
              <a:latin typeface="+mn-ea"/>
              <a:cs typeface="Times New Roman" panose="02020603050405020304" pitchFamily="18" charset="0"/>
            </a:endParaRPr>
          </a:p>
          <a:p>
            <a:pPr marL="285750" indent="-285750">
              <a:buFont typeface="Arial" panose="020B0604020202020204" pitchFamily="34" charset="0"/>
              <a:buChar char="•"/>
            </a:pPr>
            <a:r>
              <a:rPr lang="zh-CN" altLang="en-US" sz="1600" dirty="0" smtClean="0">
                <a:latin typeface="+mn-ea"/>
                <a:cs typeface="Times New Roman" panose="02020603050405020304" pitchFamily="18" charset="0"/>
              </a:rPr>
              <a:t>负：下降</a:t>
            </a:r>
            <a:endParaRPr lang="zh-CN" altLang="en-US" sz="1600" dirty="0">
              <a:latin typeface="+mn-ea"/>
            </a:endParaRPr>
          </a:p>
        </p:txBody>
      </p:sp>
      <p:sp>
        <p:nvSpPr>
          <p:cNvPr id="33" name="矩形 32"/>
          <p:cNvSpPr/>
          <p:nvPr/>
        </p:nvSpPr>
        <p:spPr>
          <a:xfrm>
            <a:off x="7683489" y="4099521"/>
            <a:ext cx="1938031" cy="369332"/>
          </a:xfrm>
          <a:prstGeom prst="rect">
            <a:avLst/>
          </a:prstGeom>
        </p:spPr>
        <p:txBody>
          <a:bodyPr wrap="none">
            <a:spAutoFit/>
          </a:bodyPr>
          <a:lstStyle/>
          <a:p>
            <a:r>
              <a:rPr lang="en-US" altLang="zh-CN" dirty="0" smtClean="0">
                <a:latin typeface="+mn-ea"/>
              </a:rPr>
              <a:t>Step 4  </a:t>
            </a:r>
            <a:r>
              <a:rPr lang="zh-CN" altLang="en-US" dirty="0" smtClean="0">
                <a:latin typeface="+mn-ea"/>
              </a:rPr>
              <a:t>趋势检验</a:t>
            </a:r>
            <a:endParaRPr lang="zh-CN" altLang="en-US" dirty="0">
              <a:latin typeface="+mn-ea"/>
            </a:endParaRPr>
          </a:p>
        </p:txBody>
      </p:sp>
      <p:sp>
        <p:nvSpPr>
          <p:cNvPr id="34" name="矩形 33"/>
          <p:cNvSpPr/>
          <p:nvPr/>
        </p:nvSpPr>
        <p:spPr>
          <a:xfrm>
            <a:off x="7683489" y="4596657"/>
            <a:ext cx="2282997" cy="369332"/>
          </a:xfrm>
          <a:prstGeom prst="rect">
            <a:avLst/>
          </a:prstGeom>
        </p:spPr>
        <p:txBody>
          <a:bodyPr wrap="none">
            <a:spAutoFit/>
          </a:bodyPr>
          <a:lstStyle/>
          <a:p>
            <a:r>
              <a:rPr lang="zh-CN" altLang="en-US" dirty="0" smtClean="0">
                <a:latin typeface="+mn-ea"/>
              </a:rPr>
              <a:t>零假设</a:t>
            </a:r>
            <a:r>
              <a:rPr lang="en-US" altLang="zh-CN" dirty="0" smtClean="0">
                <a:latin typeface="+mn-ea"/>
              </a:rPr>
              <a:t>H</a:t>
            </a:r>
            <a:r>
              <a:rPr lang="en-US" altLang="zh-CN" baseline="-25000" dirty="0" smtClean="0">
                <a:latin typeface="+mn-ea"/>
              </a:rPr>
              <a:t>0</a:t>
            </a:r>
            <a:r>
              <a:rPr lang="zh-CN" altLang="en-US" dirty="0" smtClean="0">
                <a:latin typeface="+mn-ea"/>
              </a:rPr>
              <a:t>：</a:t>
            </a:r>
            <a:r>
              <a:rPr lang="el-GR" altLang="zh-CN" dirty="0" smtClean="0">
                <a:latin typeface="+mn-ea"/>
              </a:rPr>
              <a:t>β</a:t>
            </a:r>
            <a:r>
              <a:rPr lang="en-US" altLang="zh-CN" dirty="0" smtClean="0">
                <a:latin typeface="+mn-ea"/>
              </a:rPr>
              <a:t>=0</a:t>
            </a:r>
            <a:r>
              <a:rPr lang="zh-CN" altLang="en-US" dirty="0" smtClean="0">
                <a:latin typeface="+mn-ea"/>
              </a:rPr>
              <a:t>，当</a:t>
            </a:r>
            <a:endParaRPr lang="zh-CN" altLang="en-US" dirty="0">
              <a:latin typeface="+mn-ea"/>
            </a:endParaRPr>
          </a:p>
        </p:txBody>
      </p:sp>
      <p:pic>
        <p:nvPicPr>
          <p:cNvPr id="27" name="图片 26"/>
          <p:cNvPicPr>
            <a:picLocks noChangeAspect="1"/>
          </p:cNvPicPr>
          <p:nvPr/>
        </p:nvPicPr>
        <p:blipFill>
          <a:blip r:embed="rId6"/>
          <a:stretch>
            <a:fillRect/>
          </a:stretch>
        </p:blipFill>
        <p:spPr>
          <a:xfrm>
            <a:off x="9887477" y="4605295"/>
            <a:ext cx="1286067" cy="407556"/>
          </a:xfrm>
          <a:prstGeom prst="rect">
            <a:avLst/>
          </a:prstGeom>
        </p:spPr>
      </p:pic>
      <p:sp>
        <p:nvSpPr>
          <p:cNvPr id="38" name="矩形 37"/>
          <p:cNvSpPr/>
          <p:nvPr/>
        </p:nvSpPr>
        <p:spPr>
          <a:xfrm>
            <a:off x="7683489" y="4959817"/>
            <a:ext cx="2031325" cy="369332"/>
          </a:xfrm>
          <a:prstGeom prst="rect">
            <a:avLst/>
          </a:prstGeom>
        </p:spPr>
        <p:txBody>
          <a:bodyPr wrap="none">
            <a:spAutoFit/>
          </a:bodyPr>
          <a:lstStyle/>
          <a:p>
            <a:r>
              <a:rPr lang="zh-CN" altLang="en-US" dirty="0" smtClean="0">
                <a:latin typeface="+mn-ea"/>
              </a:rPr>
              <a:t>时，拒绝零假设。</a:t>
            </a:r>
            <a:endParaRPr lang="zh-CN" altLang="en-US" dirty="0">
              <a:latin typeface="+mn-ea"/>
            </a:endParaRPr>
          </a:p>
        </p:txBody>
      </p:sp>
      <p:pic>
        <p:nvPicPr>
          <p:cNvPr id="28" name="图片 27"/>
          <p:cNvPicPr>
            <a:picLocks noChangeAspect="1"/>
          </p:cNvPicPr>
          <p:nvPr/>
        </p:nvPicPr>
        <p:blipFill>
          <a:blip r:embed="rId7"/>
          <a:stretch>
            <a:fillRect/>
          </a:stretch>
        </p:blipFill>
        <p:spPr>
          <a:xfrm>
            <a:off x="7787101" y="5418683"/>
            <a:ext cx="769148" cy="393518"/>
          </a:xfrm>
          <a:prstGeom prst="rect">
            <a:avLst/>
          </a:prstGeom>
        </p:spPr>
      </p:pic>
      <p:pic>
        <p:nvPicPr>
          <p:cNvPr id="29" name="图片 28"/>
          <p:cNvPicPr>
            <a:picLocks noChangeAspect="1"/>
          </p:cNvPicPr>
          <p:nvPr/>
        </p:nvPicPr>
        <p:blipFill>
          <a:blip r:embed="rId8"/>
          <a:stretch>
            <a:fillRect/>
          </a:stretch>
        </p:blipFill>
        <p:spPr>
          <a:xfrm>
            <a:off x="7787101" y="5901735"/>
            <a:ext cx="314286" cy="295238"/>
          </a:xfrm>
          <a:prstGeom prst="rect">
            <a:avLst/>
          </a:prstGeom>
        </p:spPr>
      </p:pic>
      <p:sp>
        <p:nvSpPr>
          <p:cNvPr id="39" name="矩形 38"/>
          <p:cNvSpPr/>
          <p:nvPr/>
        </p:nvSpPr>
        <p:spPr>
          <a:xfrm>
            <a:off x="8734078" y="5406366"/>
            <a:ext cx="1569660" cy="369332"/>
          </a:xfrm>
          <a:prstGeom prst="rect">
            <a:avLst/>
          </a:prstGeom>
        </p:spPr>
        <p:txBody>
          <a:bodyPr wrap="none">
            <a:spAutoFit/>
          </a:bodyPr>
          <a:lstStyle/>
          <a:p>
            <a:r>
              <a:rPr lang="zh-CN" altLang="en-US" dirty="0" smtClean="0">
                <a:latin typeface="+mn-ea"/>
              </a:rPr>
              <a:t>标准正态方差</a:t>
            </a:r>
            <a:endParaRPr lang="zh-CN" altLang="en-US" dirty="0">
              <a:latin typeface="+mn-ea"/>
            </a:endParaRPr>
          </a:p>
        </p:txBody>
      </p:sp>
      <p:sp>
        <p:nvSpPr>
          <p:cNvPr id="40" name="矩形 39"/>
          <p:cNvSpPr/>
          <p:nvPr/>
        </p:nvSpPr>
        <p:spPr>
          <a:xfrm>
            <a:off x="8734078" y="5858640"/>
            <a:ext cx="1800493" cy="369332"/>
          </a:xfrm>
          <a:prstGeom prst="rect">
            <a:avLst/>
          </a:prstGeom>
        </p:spPr>
        <p:txBody>
          <a:bodyPr wrap="none">
            <a:spAutoFit/>
          </a:bodyPr>
          <a:lstStyle/>
          <a:p>
            <a:r>
              <a:rPr lang="zh-CN" altLang="en-US" dirty="0" smtClean="0">
                <a:latin typeface="+mn-ea"/>
              </a:rPr>
              <a:t>显著性检验水平</a:t>
            </a:r>
            <a:endParaRPr lang="zh-CN" altLang="en-US" dirty="0">
              <a:latin typeface="+mn-ea"/>
            </a:endParaRPr>
          </a:p>
        </p:txBody>
      </p:sp>
    </p:spTree>
    <p:extLst>
      <p:ext uri="{BB962C8B-B14F-4D97-AF65-F5344CB8AC3E}">
        <p14:creationId xmlns:p14="http://schemas.microsoft.com/office/powerpoint/2010/main" val="20567731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2342311"/>
            <a:ext cx="12192000" cy="1814052"/>
          </a:xfrm>
          <a:prstGeom prst="rect">
            <a:avLst/>
          </a:prstGeom>
          <a:solidFill>
            <a:srgbClr val="3A4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417217" y="2587617"/>
            <a:ext cx="6862408" cy="1323439"/>
          </a:xfrm>
          <a:prstGeom prst="rect">
            <a:avLst/>
          </a:prstGeom>
          <a:noFill/>
        </p:spPr>
        <p:txBody>
          <a:bodyPr wrap="square" rtlCol="0">
            <a:spAutoFit/>
          </a:bodyPr>
          <a:lstStyle/>
          <a:p>
            <a:r>
              <a:rPr lang="en-US" altLang="zh-CN" sz="8000" b="1" dirty="0" smtClean="0">
                <a:solidFill>
                  <a:schemeClr val="bg1"/>
                </a:solidFill>
                <a:latin typeface="微软雅黑" panose="020B0503020204020204" pitchFamily="34" charset="-122"/>
                <a:ea typeface="微软雅黑" panose="020B0503020204020204" pitchFamily="34" charset="-122"/>
              </a:rPr>
              <a:t>Thank you </a:t>
            </a:r>
            <a:endParaRPr lang="zh-CN" altLang="en-US" sz="8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859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27" name="标题 1"/>
          <p:cNvSpPr txBox="1">
            <a:spLocks/>
          </p:cNvSpPr>
          <p:nvPr/>
        </p:nvSpPr>
        <p:spPr>
          <a:xfrm>
            <a:off x="4625315" y="224447"/>
            <a:ext cx="2941370" cy="791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zh-CN" sz="2400" dirty="0" smtClean="0"/>
              <a:t>回归方程</a:t>
            </a:r>
            <a:r>
              <a:rPr lang="zh-CN" altLang="zh-CN" sz="2400" dirty="0"/>
              <a:t>的参数估计</a:t>
            </a:r>
            <a:endParaRPr lang="zh-CN" altLang="en-US" sz="2400" dirty="0">
              <a:latin typeface="微软雅黑" panose="020B0503020204020204" pitchFamily="34" charset="-122"/>
              <a:ea typeface="微软雅黑" panose="020B0503020204020204" pitchFamily="34" charset="-122"/>
            </a:endParaRPr>
          </a:p>
        </p:txBody>
      </p:sp>
      <p:sp>
        <p:nvSpPr>
          <p:cNvPr id="2" name="矩形 1"/>
          <p:cNvSpPr/>
          <p:nvPr/>
        </p:nvSpPr>
        <p:spPr>
          <a:xfrm>
            <a:off x="-126609" y="-337625"/>
            <a:ext cx="3348111" cy="7877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011680" y="1252025"/>
            <a:ext cx="9931791" cy="5233181"/>
          </a:xfrm>
          <a:prstGeom prst="rect">
            <a:avLst/>
          </a:prstGeom>
          <a:solidFill>
            <a:schemeClr val="bg1"/>
          </a:solidFill>
          <a:ln>
            <a:noFill/>
          </a:ln>
          <a:effectLst>
            <a:outerShdw blurRad="508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a:t>该矩阵称为“帽子矩阵”，</a:t>
            </a:r>
            <a:endParaRPr lang="zh-CN" altLang="en-US"/>
          </a:p>
        </p:txBody>
      </p:sp>
      <p:sp>
        <p:nvSpPr>
          <p:cNvPr id="8" name="矩形 7"/>
          <p:cNvSpPr/>
          <p:nvPr/>
        </p:nvSpPr>
        <p:spPr>
          <a:xfrm>
            <a:off x="2864471" y="1904772"/>
            <a:ext cx="3288080" cy="369332"/>
          </a:xfrm>
          <a:prstGeom prst="rect">
            <a:avLst/>
          </a:prstGeom>
        </p:spPr>
        <p:txBody>
          <a:bodyPr wrap="none">
            <a:spAutoFit/>
          </a:bodyPr>
          <a:lstStyle/>
          <a:p>
            <a:r>
              <a:rPr lang="zh-CN" altLang="zh-CN" dirty="0" smtClean="0">
                <a:latin typeface="+mn-ea"/>
                <a:cs typeface="Times New Roman" panose="02020603050405020304" pitchFamily="18" charset="0"/>
              </a:rPr>
              <a:t>回归方程</a:t>
            </a:r>
            <a:r>
              <a:rPr lang="zh-CN" altLang="zh-CN" dirty="0">
                <a:latin typeface="+mn-ea"/>
                <a:cs typeface="Times New Roman" panose="02020603050405020304" pitchFamily="18" charset="0"/>
              </a:rPr>
              <a:t>的因变量</a:t>
            </a:r>
            <a:r>
              <a:rPr lang="en-US" altLang="zh-CN" i="1" dirty="0">
                <a:latin typeface="+mn-ea"/>
              </a:rPr>
              <a:t>y</a:t>
            </a:r>
            <a:r>
              <a:rPr lang="zh-CN" altLang="zh-CN" dirty="0">
                <a:latin typeface="+mn-ea"/>
                <a:cs typeface="Times New Roman" panose="02020603050405020304" pitchFamily="18" charset="0"/>
              </a:rPr>
              <a:t>的拟合值为</a:t>
            </a:r>
            <a:endParaRPr lang="zh-CN" altLang="en-US" dirty="0">
              <a:latin typeface="+mn-ea"/>
            </a:endParaRPr>
          </a:p>
        </p:txBody>
      </p:sp>
      <p:pic>
        <p:nvPicPr>
          <p:cNvPr id="32" name="图片 3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8562" y="1868909"/>
            <a:ext cx="2196245" cy="427940"/>
          </a:xfrm>
          <a:prstGeom prst="rect">
            <a:avLst/>
          </a:prstGeom>
          <a:noFill/>
          <a:ln>
            <a:noFill/>
          </a:ln>
        </p:spPr>
      </p:pic>
      <p:sp>
        <p:nvSpPr>
          <p:cNvPr id="33" name="矩形 32"/>
          <p:cNvSpPr/>
          <p:nvPr/>
        </p:nvSpPr>
        <p:spPr>
          <a:xfrm>
            <a:off x="2871219" y="2447643"/>
            <a:ext cx="2734471" cy="369332"/>
          </a:xfrm>
          <a:prstGeom prst="rect">
            <a:avLst/>
          </a:prstGeom>
        </p:spPr>
        <p:txBody>
          <a:bodyPr wrap="square">
            <a:spAutoFit/>
          </a:bodyPr>
          <a:lstStyle/>
          <a:p>
            <a:r>
              <a:rPr lang="zh-CN" altLang="en-US" dirty="0" smtClean="0">
                <a:latin typeface="+mn-ea"/>
                <a:cs typeface="Times New Roman" panose="02020603050405020304" pitchFamily="18" charset="0"/>
              </a:rPr>
              <a:t>其</a:t>
            </a:r>
            <a:r>
              <a:rPr lang="zh-CN" altLang="zh-CN" dirty="0"/>
              <a:t>回归残差的计算公式为</a:t>
            </a:r>
            <a:endParaRPr lang="zh-CN" altLang="en-US" dirty="0">
              <a:latin typeface="+mn-ea"/>
            </a:endParaRPr>
          </a:p>
        </p:txBody>
      </p:sp>
      <p:pic>
        <p:nvPicPr>
          <p:cNvPr id="34" name="图片 3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58481" y="2351768"/>
            <a:ext cx="1200834" cy="477883"/>
          </a:xfrm>
          <a:prstGeom prst="rect">
            <a:avLst/>
          </a:prstGeom>
          <a:noFill/>
          <a:ln>
            <a:noFill/>
          </a:ln>
        </p:spPr>
      </p:pic>
      <p:pic>
        <p:nvPicPr>
          <p:cNvPr id="35" name="图片 34" descr="E:\空间数据分析书稿\插图\回归参数估计-01.jpg"/>
          <p:cNvPicPr/>
          <p:nvPr/>
        </p:nvPicPr>
        <p:blipFill>
          <a:blip r:embed="rId4" cstate="print">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733528" y="3863754"/>
            <a:ext cx="8837579" cy="2323221"/>
          </a:xfrm>
          <a:prstGeom prst="rect">
            <a:avLst/>
          </a:prstGeom>
          <a:noFill/>
          <a:ln>
            <a:noFill/>
          </a:ln>
        </p:spPr>
      </p:pic>
      <p:sp>
        <p:nvSpPr>
          <p:cNvPr id="36" name="矩形 35"/>
          <p:cNvSpPr/>
          <p:nvPr/>
        </p:nvSpPr>
        <p:spPr>
          <a:xfrm>
            <a:off x="2864471" y="3376612"/>
            <a:ext cx="5800336" cy="369332"/>
          </a:xfrm>
          <a:prstGeom prst="rect">
            <a:avLst/>
          </a:prstGeom>
        </p:spPr>
        <p:txBody>
          <a:bodyPr wrap="square">
            <a:spAutoFit/>
          </a:bodyPr>
          <a:lstStyle/>
          <a:p>
            <a:r>
              <a:rPr lang="zh-CN" altLang="zh-CN" dirty="0"/>
              <a:t>最小二乘估计和最大似然估计两种方法总结如下图</a:t>
            </a:r>
            <a:endParaRPr lang="zh-CN" altLang="en-US" dirty="0">
              <a:latin typeface="+mn-ea"/>
            </a:endParaRPr>
          </a:p>
        </p:txBody>
      </p:sp>
      <p:sp>
        <p:nvSpPr>
          <p:cNvPr id="12" name="标题 1"/>
          <p:cNvSpPr txBox="1">
            <a:spLocks/>
          </p:cNvSpPr>
          <p:nvPr/>
        </p:nvSpPr>
        <p:spPr>
          <a:xfrm>
            <a:off x="0" y="22560"/>
            <a:ext cx="1902173"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solidFill>
                  <a:schemeClr val="bg1"/>
                </a:solidFill>
                <a:latin typeface="微软雅黑" panose="020B0503020204020204" pitchFamily="34" charset="-122"/>
                <a:ea typeface="微软雅黑" panose="020B0503020204020204" pitchFamily="34" charset="-122"/>
              </a:rPr>
              <a:t>线性回归</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977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320611880"/>
              </p:ext>
            </p:extLst>
          </p:nvPr>
        </p:nvGraphicFramePr>
        <p:xfrm>
          <a:off x="1835053" y="1521523"/>
          <a:ext cx="8659447" cy="3796064"/>
        </p:xfrm>
        <a:graphic>
          <a:graphicData uri="http://schemas.openxmlformats.org/drawingml/2006/table">
            <a:tbl>
              <a:tblPr firstRow="1" bandRow="1">
                <a:tableStyleId>{5C22544A-7EE6-4342-B048-85BDC9FD1C3A}</a:tableStyleId>
              </a:tblPr>
              <a:tblGrid>
                <a:gridCol w="1358314">
                  <a:extLst>
                    <a:ext uri="{9D8B030D-6E8A-4147-A177-3AD203B41FA5}">
                      <a16:colId xmlns:a16="http://schemas.microsoft.com/office/drawing/2014/main" val="20000"/>
                    </a:ext>
                  </a:extLst>
                </a:gridCol>
                <a:gridCol w="3671667">
                  <a:extLst>
                    <a:ext uri="{9D8B030D-6E8A-4147-A177-3AD203B41FA5}">
                      <a16:colId xmlns:a16="http://schemas.microsoft.com/office/drawing/2014/main" val="20001"/>
                    </a:ext>
                  </a:extLst>
                </a:gridCol>
                <a:gridCol w="3629466">
                  <a:extLst>
                    <a:ext uri="{9D8B030D-6E8A-4147-A177-3AD203B41FA5}">
                      <a16:colId xmlns:a16="http://schemas.microsoft.com/office/drawing/2014/main" val="20002"/>
                    </a:ext>
                  </a:extLst>
                </a:gridCol>
              </a:tblGrid>
              <a:tr h="363547">
                <a:tc>
                  <a:txBody>
                    <a:bodyPr/>
                    <a:lstStyle/>
                    <a:p>
                      <a:pPr algn="ctr"/>
                      <a:r>
                        <a:rPr lang="zh-CN" altLang="en-US" b="0" dirty="0" smtClean="0">
                          <a:solidFill>
                            <a:schemeClr val="tx1"/>
                          </a:solidFill>
                        </a:rPr>
                        <a:t>显著性检验</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smtClean="0">
                          <a:solidFill>
                            <a:schemeClr val="tx1"/>
                          </a:solidFill>
                        </a:rPr>
                        <a:t>F</a:t>
                      </a:r>
                      <a:r>
                        <a:rPr lang="zh-CN" altLang="en-US" sz="1800" b="1" dirty="0" smtClean="0">
                          <a:solidFill>
                            <a:schemeClr val="tx1"/>
                          </a:solidFill>
                        </a:rPr>
                        <a:t>检验</a:t>
                      </a:r>
                      <a:endParaRPr lang="zh-CN" altLang="en-US" sz="1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5" indent="0" algn="ctr" defTabSz="914400" rtl="0" eaLnBrk="1" fontAlgn="auto" latinLnBrk="0" hangingPunct="1">
                        <a:lnSpc>
                          <a:spcPct val="100000"/>
                        </a:lnSpc>
                        <a:spcBef>
                          <a:spcPts val="0"/>
                        </a:spcBef>
                        <a:spcAft>
                          <a:spcPts val="0"/>
                        </a:spcAft>
                        <a:buClrTx/>
                        <a:buSzTx/>
                        <a:buFontTx/>
                        <a:buNone/>
                        <a:tabLst/>
                        <a:defRPr/>
                      </a:pPr>
                      <a:r>
                        <a:rPr lang="en-US" altLang="zh-CN" sz="1800" b="1" i="1" kern="1200" dirty="0" smtClean="0">
                          <a:solidFill>
                            <a:schemeClr val="tx1"/>
                          </a:solidFill>
                          <a:effectLst/>
                          <a:latin typeface="+mn-lt"/>
                          <a:ea typeface="+mn-ea"/>
                          <a:cs typeface="+mn-cs"/>
                        </a:rPr>
                        <a:t>t</a:t>
                      </a:r>
                      <a:r>
                        <a:rPr lang="zh-CN" altLang="zh-CN" sz="1800" b="1" kern="1200" dirty="0" smtClean="0">
                          <a:solidFill>
                            <a:schemeClr val="tx1"/>
                          </a:solidFill>
                          <a:effectLst/>
                          <a:latin typeface="+mn-lt"/>
                          <a:ea typeface="+mn-ea"/>
                          <a:cs typeface="+mn-cs"/>
                        </a:rPr>
                        <a:t>检验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995550">
                <a:tc>
                  <a:txBody>
                    <a:bodyPr/>
                    <a:lstStyle/>
                    <a:p>
                      <a:pPr algn="ctr"/>
                      <a:r>
                        <a:rPr lang="zh-CN" altLang="en-US" b="0" dirty="0" smtClean="0">
                          <a:solidFill>
                            <a:schemeClr val="tx1"/>
                          </a:solidFill>
                        </a:rPr>
                        <a:t>原理</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zh-CN" sz="1800" kern="1200" dirty="0" smtClean="0">
                          <a:solidFill>
                            <a:schemeClr val="dk1"/>
                          </a:solidFill>
                          <a:effectLst/>
                          <a:latin typeface="+mn-lt"/>
                          <a:ea typeface="+mn-ea"/>
                          <a:cs typeface="+mn-cs"/>
                        </a:rPr>
                        <a:t>看自变量对随机变量</a:t>
                      </a:r>
                      <a:r>
                        <a:rPr lang="en-US" altLang="zh-CN" sz="1800" i="1" kern="1200" dirty="0" smtClean="0">
                          <a:solidFill>
                            <a:schemeClr val="dk1"/>
                          </a:solidFill>
                          <a:effectLst/>
                          <a:latin typeface="+mn-lt"/>
                          <a:ea typeface="+mn-ea"/>
                          <a:cs typeface="+mn-cs"/>
                        </a:rPr>
                        <a:t>y</a:t>
                      </a:r>
                      <a:r>
                        <a:rPr lang="zh-CN" altLang="zh-CN" sz="1800" kern="1200" dirty="0" smtClean="0">
                          <a:solidFill>
                            <a:schemeClr val="dk1"/>
                          </a:solidFill>
                          <a:effectLst/>
                          <a:latin typeface="+mn-lt"/>
                          <a:ea typeface="+mn-ea"/>
                          <a:cs typeface="+mn-cs"/>
                        </a:rPr>
                        <a:t>是否具有明显的影响</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zh-CN" sz="1800" kern="1200" dirty="0" smtClean="0">
                          <a:solidFill>
                            <a:schemeClr val="dk1"/>
                          </a:solidFill>
                          <a:effectLst/>
                          <a:latin typeface="+mn-lt"/>
                          <a:ea typeface="+mn-ea"/>
                          <a:cs typeface="+mn-cs"/>
                        </a:rPr>
                        <a:t>对每个自变量进行显著性检验</a:t>
                      </a:r>
                      <a:r>
                        <a:rPr lang="zh-CN" altLang="en-US"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从回归方程中剔除那些次要的、可有可无的变量</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995550">
                <a:tc>
                  <a:txBody>
                    <a:bodyPr/>
                    <a:lstStyle/>
                    <a:p>
                      <a:pPr algn="ctr"/>
                      <a:r>
                        <a:rPr lang="zh-CN" altLang="en-US" b="0" dirty="0" smtClean="0">
                          <a:solidFill>
                            <a:schemeClr val="tx1"/>
                          </a:solidFill>
                        </a:rPr>
                        <a:t>统计量</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43654">
                <a:tc>
                  <a:txBody>
                    <a:bodyPr/>
                    <a:lstStyle/>
                    <a:p>
                      <a:pPr algn="ctr"/>
                      <a:r>
                        <a:rPr lang="zh-CN" altLang="en-US" b="0" dirty="0" smtClean="0">
                          <a:solidFill>
                            <a:schemeClr val="tx1"/>
                          </a:solidFill>
                        </a:rPr>
                        <a:t>临界值</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i="1" kern="1200" dirty="0" err="1" smtClean="0">
                          <a:solidFill>
                            <a:schemeClr val="dk1"/>
                          </a:solidFill>
                          <a:effectLst/>
                          <a:latin typeface="+mn-lt"/>
                          <a:ea typeface="+mn-ea"/>
                          <a:cs typeface="+mn-cs"/>
                        </a:rPr>
                        <a:t>F</a:t>
                      </a:r>
                      <a:r>
                        <a:rPr lang="en-US" altLang="zh-CN" sz="1800" kern="1200" baseline="-25000" dirty="0" err="1" smtClean="0">
                          <a:solidFill>
                            <a:schemeClr val="dk1"/>
                          </a:solidFill>
                          <a:effectLst/>
                          <a:latin typeface="+mn-lt"/>
                          <a:ea typeface="+mn-ea"/>
                          <a:cs typeface="+mn-cs"/>
                        </a:rPr>
                        <a:t>a</a:t>
                      </a:r>
                      <a:r>
                        <a:rPr lang="en-US" altLang="zh-CN" sz="1800" kern="1200" dirty="0" smtClean="0">
                          <a:solidFill>
                            <a:schemeClr val="dk1"/>
                          </a:solidFill>
                          <a:effectLst/>
                          <a:latin typeface="+mn-lt"/>
                          <a:ea typeface="+mn-ea"/>
                          <a:cs typeface="+mn-cs"/>
                        </a:rPr>
                        <a:t>(</a:t>
                      </a:r>
                      <a:r>
                        <a:rPr lang="en-US" altLang="zh-CN" sz="1800" i="1" kern="1200" dirty="0" smtClean="0">
                          <a:solidFill>
                            <a:schemeClr val="dk1"/>
                          </a:solidFill>
                          <a:effectLst/>
                          <a:latin typeface="+mn-lt"/>
                          <a:ea typeface="+mn-ea"/>
                          <a:cs typeface="+mn-cs"/>
                        </a:rPr>
                        <a:t>p</a:t>
                      </a:r>
                      <a:r>
                        <a:rPr lang="zh-CN" altLang="zh-CN" sz="1800" kern="1200" dirty="0" smtClean="0">
                          <a:solidFill>
                            <a:schemeClr val="dk1"/>
                          </a:solidFill>
                          <a:effectLst/>
                          <a:latin typeface="+mn-lt"/>
                          <a:ea typeface="+mn-ea"/>
                          <a:cs typeface="+mn-cs"/>
                        </a:rPr>
                        <a:t>，</a:t>
                      </a:r>
                      <a:r>
                        <a:rPr lang="en-US" altLang="zh-CN" sz="1800" i="1" kern="1200" dirty="0" smtClean="0">
                          <a:solidFill>
                            <a:schemeClr val="dk1"/>
                          </a:solidFill>
                          <a:effectLst/>
                          <a:latin typeface="+mn-lt"/>
                          <a:ea typeface="+mn-ea"/>
                          <a:cs typeface="+mn-cs"/>
                        </a:rPr>
                        <a:t>n-p-1</a:t>
                      </a:r>
                      <a:r>
                        <a:rPr lang="en-US" altLang="zh-CN" sz="1800" kern="1200" dirty="0" smtClean="0">
                          <a:solidFill>
                            <a:schemeClr val="dk1"/>
                          </a:solidFill>
                          <a:effectLst/>
                          <a:latin typeface="+mn-lt"/>
                          <a:ea typeface="+mn-ea"/>
                          <a:cs typeface="+mn-cs"/>
                        </a:rPr>
                        <a:t>)</a:t>
                      </a:r>
                      <a:endParaRPr lang="zh-CN" altLang="en-US"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i="1" kern="1200" dirty="0" smtClean="0">
                          <a:solidFill>
                            <a:schemeClr val="dk1"/>
                          </a:solidFill>
                          <a:effectLst/>
                          <a:latin typeface="+mn-lt"/>
                          <a:ea typeface="+mn-ea"/>
                          <a:cs typeface="+mn-cs"/>
                        </a:rPr>
                        <a:t>t</a:t>
                      </a:r>
                      <a:r>
                        <a:rPr lang="en-US" altLang="zh-CN" sz="1800" i="1" kern="1200" baseline="-25000" dirty="0" smtClean="0">
                          <a:solidFill>
                            <a:schemeClr val="dk1"/>
                          </a:solidFill>
                          <a:effectLst/>
                          <a:latin typeface="+mn-lt"/>
                          <a:ea typeface="+mn-ea"/>
                          <a:cs typeface="+mn-cs"/>
                        </a:rPr>
                        <a:t>a/2</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995550">
                <a:tc>
                  <a:txBody>
                    <a:bodyPr/>
                    <a:lstStyle/>
                    <a:p>
                      <a:pPr algn="ctr"/>
                      <a:r>
                        <a:rPr lang="zh-CN" altLang="en-US" b="0" dirty="0" smtClean="0">
                          <a:solidFill>
                            <a:schemeClr val="tx1"/>
                          </a:solidFill>
                        </a:rPr>
                        <a:t>解释</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zh-CN" sz="1800" kern="1200" dirty="0" smtClean="0">
                          <a:solidFill>
                            <a:schemeClr val="dk1"/>
                          </a:solidFill>
                          <a:effectLst/>
                          <a:latin typeface="+mn-lt"/>
                          <a:ea typeface="+mn-ea"/>
                          <a:cs typeface="+mn-cs"/>
                        </a:rPr>
                        <a:t>当</a:t>
                      </a:r>
                      <a:r>
                        <a:rPr lang="en-US" altLang="zh-CN" sz="1800" i="1" kern="1200" dirty="0" smtClean="0">
                          <a:solidFill>
                            <a:schemeClr val="dk1"/>
                          </a:solidFill>
                          <a:effectLst/>
                          <a:latin typeface="+mn-lt"/>
                          <a:ea typeface="+mn-ea"/>
                          <a:cs typeface="+mn-cs"/>
                        </a:rPr>
                        <a:t>F</a:t>
                      </a:r>
                      <a:r>
                        <a:rPr lang="en-US" altLang="zh-CN" sz="1800" kern="1200" dirty="0" smtClean="0">
                          <a:solidFill>
                            <a:schemeClr val="dk1"/>
                          </a:solidFill>
                          <a:effectLst/>
                          <a:latin typeface="+mn-lt"/>
                          <a:ea typeface="+mn-ea"/>
                          <a:cs typeface="+mn-cs"/>
                        </a:rPr>
                        <a:t>&gt; </a:t>
                      </a:r>
                      <a:r>
                        <a:rPr lang="en-US" altLang="zh-CN" sz="1800" i="1" kern="1200" dirty="0" err="1" smtClean="0">
                          <a:solidFill>
                            <a:schemeClr val="dk1"/>
                          </a:solidFill>
                          <a:effectLst/>
                          <a:latin typeface="+mn-lt"/>
                          <a:ea typeface="+mn-ea"/>
                          <a:cs typeface="+mn-cs"/>
                        </a:rPr>
                        <a:t>F</a:t>
                      </a:r>
                      <a:r>
                        <a:rPr lang="en-US" altLang="zh-CN" sz="1800" kern="1200" baseline="-25000" dirty="0" err="1" smtClean="0">
                          <a:solidFill>
                            <a:schemeClr val="dk1"/>
                          </a:solidFill>
                          <a:effectLst/>
                          <a:latin typeface="+mn-lt"/>
                          <a:ea typeface="+mn-ea"/>
                          <a:cs typeface="+mn-cs"/>
                        </a:rPr>
                        <a:t>a</a:t>
                      </a:r>
                      <a:r>
                        <a:rPr lang="en-US" altLang="zh-CN" sz="1800" kern="1200" dirty="0" smtClean="0">
                          <a:solidFill>
                            <a:schemeClr val="dk1"/>
                          </a:solidFill>
                          <a:effectLst/>
                          <a:latin typeface="+mn-lt"/>
                          <a:ea typeface="+mn-ea"/>
                          <a:cs typeface="+mn-cs"/>
                        </a:rPr>
                        <a:t>(</a:t>
                      </a:r>
                      <a:r>
                        <a:rPr lang="en-US" altLang="zh-CN" sz="1800" i="1" kern="1200" dirty="0" smtClean="0">
                          <a:solidFill>
                            <a:schemeClr val="dk1"/>
                          </a:solidFill>
                          <a:effectLst/>
                          <a:latin typeface="+mn-lt"/>
                          <a:ea typeface="+mn-ea"/>
                          <a:cs typeface="+mn-cs"/>
                        </a:rPr>
                        <a:t>p</a:t>
                      </a:r>
                      <a:r>
                        <a:rPr lang="zh-CN" altLang="zh-CN" sz="1800" kern="1200" dirty="0" smtClean="0">
                          <a:solidFill>
                            <a:schemeClr val="dk1"/>
                          </a:solidFill>
                          <a:effectLst/>
                          <a:latin typeface="+mn-lt"/>
                          <a:ea typeface="+mn-ea"/>
                          <a:cs typeface="+mn-cs"/>
                        </a:rPr>
                        <a:t>，</a:t>
                      </a:r>
                      <a:r>
                        <a:rPr lang="en-US" altLang="zh-CN" sz="1800" i="1" kern="1200" dirty="0" smtClean="0">
                          <a:solidFill>
                            <a:schemeClr val="dk1"/>
                          </a:solidFill>
                          <a:effectLst/>
                          <a:latin typeface="+mn-lt"/>
                          <a:ea typeface="+mn-ea"/>
                          <a:cs typeface="+mn-cs"/>
                        </a:rPr>
                        <a:t>n-p-1</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时</a:t>
                      </a:r>
                      <a:r>
                        <a:rPr lang="zh-CN" altLang="en-US"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回归方程是显著</a:t>
                      </a:r>
                      <a:r>
                        <a:rPr lang="zh-CN" altLang="en-US"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反之，当</a:t>
                      </a:r>
                      <a:r>
                        <a:rPr lang="en-US" altLang="zh-CN" sz="1800" i="1" kern="1200" dirty="0" smtClean="0">
                          <a:solidFill>
                            <a:schemeClr val="dk1"/>
                          </a:solidFill>
                          <a:effectLst/>
                          <a:latin typeface="+mn-lt"/>
                          <a:ea typeface="+mn-ea"/>
                          <a:cs typeface="+mn-cs"/>
                        </a:rPr>
                        <a:t>F</a:t>
                      </a:r>
                      <a:r>
                        <a:rPr lang="en-US" altLang="zh-CN" sz="1800" kern="1200" dirty="0" smtClean="0">
                          <a:solidFill>
                            <a:schemeClr val="dk1"/>
                          </a:solidFill>
                          <a:effectLst/>
                          <a:latin typeface="+mn-lt"/>
                          <a:ea typeface="+mn-ea"/>
                          <a:cs typeface="+mn-cs"/>
                        </a:rPr>
                        <a:t>&lt;</a:t>
                      </a:r>
                      <a:r>
                        <a:rPr lang="en-US" altLang="zh-CN" sz="1800" i="1" kern="1200" dirty="0" err="1" smtClean="0">
                          <a:solidFill>
                            <a:schemeClr val="dk1"/>
                          </a:solidFill>
                          <a:effectLst/>
                          <a:latin typeface="+mn-lt"/>
                          <a:ea typeface="+mn-ea"/>
                          <a:cs typeface="+mn-cs"/>
                        </a:rPr>
                        <a:t>F</a:t>
                      </a:r>
                      <a:r>
                        <a:rPr lang="en-US" altLang="zh-CN" sz="1800" kern="1200" baseline="-25000" dirty="0" err="1" smtClean="0">
                          <a:solidFill>
                            <a:schemeClr val="dk1"/>
                          </a:solidFill>
                          <a:effectLst/>
                          <a:latin typeface="+mn-lt"/>
                          <a:ea typeface="+mn-ea"/>
                          <a:cs typeface="+mn-cs"/>
                        </a:rPr>
                        <a:t>a</a:t>
                      </a:r>
                      <a:r>
                        <a:rPr lang="en-US" altLang="zh-CN" sz="1800" kern="1200" dirty="0" smtClean="0">
                          <a:solidFill>
                            <a:schemeClr val="dk1"/>
                          </a:solidFill>
                          <a:effectLst/>
                          <a:latin typeface="+mn-lt"/>
                          <a:ea typeface="+mn-ea"/>
                          <a:cs typeface="+mn-cs"/>
                        </a:rPr>
                        <a:t>(</a:t>
                      </a:r>
                      <a:r>
                        <a:rPr lang="en-US" altLang="zh-CN" sz="1800" i="1" kern="1200" dirty="0" smtClean="0">
                          <a:solidFill>
                            <a:schemeClr val="dk1"/>
                          </a:solidFill>
                          <a:effectLst/>
                          <a:latin typeface="+mn-lt"/>
                          <a:ea typeface="+mn-ea"/>
                          <a:cs typeface="+mn-cs"/>
                        </a:rPr>
                        <a:t>p</a:t>
                      </a:r>
                      <a:r>
                        <a:rPr lang="zh-CN" altLang="zh-CN" sz="1800" kern="1200" dirty="0" smtClean="0">
                          <a:solidFill>
                            <a:schemeClr val="dk1"/>
                          </a:solidFill>
                          <a:effectLst/>
                          <a:latin typeface="+mn-lt"/>
                          <a:ea typeface="+mn-ea"/>
                          <a:cs typeface="+mn-cs"/>
                        </a:rPr>
                        <a:t>，</a:t>
                      </a:r>
                      <a:r>
                        <a:rPr lang="en-US" altLang="zh-CN" sz="1800" i="1" kern="1200" dirty="0" smtClean="0">
                          <a:solidFill>
                            <a:schemeClr val="dk1"/>
                          </a:solidFill>
                          <a:effectLst/>
                          <a:latin typeface="+mn-lt"/>
                          <a:ea typeface="+mn-ea"/>
                          <a:cs typeface="+mn-cs"/>
                        </a:rPr>
                        <a:t>n-p-1</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时，则认为回归方程不显著。</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zh-CN" sz="1800" kern="1200" dirty="0" smtClean="0">
                          <a:solidFill>
                            <a:schemeClr val="dk1"/>
                          </a:solidFill>
                          <a:effectLst/>
                          <a:latin typeface="+mn-lt"/>
                          <a:ea typeface="+mn-ea"/>
                          <a:cs typeface="+mn-cs"/>
                        </a:rPr>
                        <a:t>当</a:t>
                      </a:r>
                      <a:r>
                        <a:rPr lang="en-US" altLang="zh-CN" sz="1800" i="1" kern="1200" dirty="0" smtClean="0">
                          <a:solidFill>
                            <a:schemeClr val="dk1"/>
                          </a:solidFill>
                          <a:effectLst/>
                          <a:latin typeface="+mn-lt"/>
                          <a:ea typeface="+mn-ea"/>
                          <a:cs typeface="+mn-cs"/>
                        </a:rPr>
                        <a:t>|</a:t>
                      </a:r>
                      <a:r>
                        <a:rPr lang="en-US" altLang="zh-CN" sz="1800" i="1" kern="1200" dirty="0" err="1" smtClean="0">
                          <a:solidFill>
                            <a:schemeClr val="dk1"/>
                          </a:solidFill>
                          <a:effectLst/>
                          <a:latin typeface="+mn-lt"/>
                          <a:ea typeface="+mn-ea"/>
                          <a:cs typeface="+mn-cs"/>
                        </a:rPr>
                        <a:t>t</a:t>
                      </a:r>
                      <a:r>
                        <a:rPr lang="en-US" altLang="zh-CN" sz="1800" i="1" kern="1200" baseline="-25000" dirty="0" err="1" smtClean="0">
                          <a:solidFill>
                            <a:schemeClr val="dk1"/>
                          </a:solidFill>
                          <a:effectLst/>
                          <a:latin typeface="+mn-lt"/>
                          <a:ea typeface="+mn-ea"/>
                          <a:cs typeface="+mn-cs"/>
                        </a:rPr>
                        <a:t>j</a:t>
                      </a:r>
                      <a:r>
                        <a:rPr lang="en-US" altLang="zh-CN" sz="1800" i="1" kern="1200" dirty="0" smtClean="0">
                          <a:solidFill>
                            <a:schemeClr val="dk1"/>
                          </a:solidFill>
                          <a:effectLst/>
                          <a:latin typeface="+mn-lt"/>
                          <a:ea typeface="+mn-ea"/>
                          <a:cs typeface="+mn-cs"/>
                        </a:rPr>
                        <a:t>|</a:t>
                      </a:r>
                      <a:r>
                        <a:rPr lang="zh-CN" altLang="zh-CN" sz="1800" i="1" kern="1200" dirty="0" smtClean="0">
                          <a:solidFill>
                            <a:schemeClr val="dk1"/>
                          </a:solidFill>
                          <a:effectLst/>
                          <a:latin typeface="+mn-lt"/>
                          <a:ea typeface="+mn-ea"/>
                          <a:cs typeface="+mn-cs"/>
                        </a:rPr>
                        <a:t>≥</a:t>
                      </a:r>
                      <a:r>
                        <a:rPr lang="en-US" altLang="zh-CN" sz="1800" i="1" kern="1200" dirty="0" smtClean="0">
                          <a:solidFill>
                            <a:schemeClr val="dk1"/>
                          </a:solidFill>
                          <a:effectLst/>
                          <a:latin typeface="+mn-lt"/>
                          <a:ea typeface="+mn-ea"/>
                          <a:cs typeface="+mn-cs"/>
                        </a:rPr>
                        <a:t>t</a:t>
                      </a:r>
                      <a:r>
                        <a:rPr lang="en-US" altLang="zh-CN" sz="1800" i="1" kern="1200" baseline="-25000" dirty="0" smtClean="0">
                          <a:solidFill>
                            <a:schemeClr val="dk1"/>
                          </a:solidFill>
                          <a:effectLst/>
                          <a:latin typeface="+mn-lt"/>
                          <a:ea typeface="+mn-ea"/>
                          <a:cs typeface="+mn-cs"/>
                        </a:rPr>
                        <a:t>a/2</a:t>
                      </a:r>
                      <a:r>
                        <a:rPr lang="zh-CN" altLang="zh-CN" sz="1800" kern="1200" dirty="0" smtClean="0">
                          <a:solidFill>
                            <a:schemeClr val="dk1"/>
                          </a:solidFill>
                          <a:effectLst/>
                          <a:latin typeface="+mn-lt"/>
                          <a:ea typeface="+mn-ea"/>
                          <a:cs typeface="+mn-cs"/>
                        </a:rPr>
                        <a:t>时，认为自变量</a:t>
                      </a:r>
                      <a:r>
                        <a:rPr lang="en-US" altLang="zh-CN" sz="1800" i="1" kern="1200" dirty="0" smtClean="0">
                          <a:solidFill>
                            <a:schemeClr val="dk1"/>
                          </a:solidFill>
                          <a:effectLst/>
                          <a:latin typeface="+mn-lt"/>
                          <a:ea typeface="+mn-ea"/>
                          <a:cs typeface="+mn-cs"/>
                        </a:rPr>
                        <a:t>x</a:t>
                      </a:r>
                      <a:r>
                        <a:rPr lang="en-US" altLang="zh-CN" sz="1800" i="1" kern="1200" baseline="-25000" dirty="0" smtClean="0">
                          <a:solidFill>
                            <a:schemeClr val="dk1"/>
                          </a:solidFill>
                          <a:effectLst/>
                          <a:latin typeface="+mn-lt"/>
                          <a:ea typeface="+mn-ea"/>
                          <a:cs typeface="+mn-cs"/>
                        </a:rPr>
                        <a:t>i</a:t>
                      </a:r>
                      <a:r>
                        <a:rPr lang="zh-CN" altLang="zh-CN" sz="1800" kern="1200" dirty="0" smtClean="0">
                          <a:solidFill>
                            <a:schemeClr val="dk1"/>
                          </a:solidFill>
                          <a:effectLst/>
                          <a:latin typeface="+mn-lt"/>
                          <a:ea typeface="+mn-ea"/>
                          <a:cs typeface="+mn-cs"/>
                        </a:rPr>
                        <a:t>对</a:t>
                      </a:r>
                      <a:r>
                        <a:rPr lang="en-US" altLang="zh-CN" sz="1800" i="1" kern="1200" dirty="0" smtClean="0">
                          <a:solidFill>
                            <a:schemeClr val="dk1"/>
                          </a:solidFill>
                          <a:effectLst/>
                          <a:latin typeface="+mn-lt"/>
                          <a:ea typeface="+mn-ea"/>
                          <a:cs typeface="+mn-cs"/>
                        </a:rPr>
                        <a:t>y</a:t>
                      </a:r>
                      <a:r>
                        <a:rPr lang="zh-CN" altLang="zh-CN" sz="1800" kern="1200" dirty="0" smtClean="0">
                          <a:solidFill>
                            <a:schemeClr val="dk1"/>
                          </a:solidFill>
                          <a:effectLst/>
                          <a:latin typeface="+mn-lt"/>
                          <a:ea typeface="+mn-ea"/>
                          <a:cs typeface="+mn-cs"/>
                        </a:rPr>
                        <a:t>的线性效果显著；当</a:t>
                      </a:r>
                      <a:r>
                        <a:rPr lang="en-US" altLang="zh-CN" sz="1800" i="1" kern="1200" dirty="0" smtClean="0">
                          <a:solidFill>
                            <a:schemeClr val="dk1"/>
                          </a:solidFill>
                          <a:effectLst/>
                          <a:latin typeface="+mn-lt"/>
                          <a:ea typeface="+mn-ea"/>
                          <a:cs typeface="+mn-cs"/>
                        </a:rPr>
                        <a:t>|</a:t>
                      </a:r>
                      <a:r>
                        <a:rPr lang="en-US" altLang="zh-CN" sz="1800" i="1" kern="1200" dirty="0" err="1" smtClean="0">
                          <a:solidFill>
                            <a:schemeClr val="dk1"/>
                          </a:solidFill>
                          <a:effectLst/>
                          <a:latin typeface="+mn-lt"/>
                          <a:ea typeface="+mn-ea"/>
                          <a:cs typeface="+mn-cs"/>
                        </a:rPr>
                        <a:t>t</a:t>
                      </a:r>
                      <a:r>
                        <a:rPr lang="en-US" altLang="zh-CN" sz="1800" i="1" kern="1200" baseline="-25000" dirty="0" err="1" smtClean="0">
                          <a:solidFill>
                            <a:schemeClr val="dk1"/>
                          </a:solidFill>
                          <a:effectLst/>
                          <a:latin typeface="+mn-lt"/>
                          <a:ea typeface="+mn-ea"/>
                          <a:cs typeface="+mn-cs"/>
                        </a:rPr>
                        <a:t>j</a:t>
                      </a:r>
                      <a:r>
                        <a:rPr lang="en-US" altLang="zh-CN" sz="1800" i="1" kern="1200" dirty="0" smtClean="0">
                          <a:solidFill>
                            <a:schemeClr val="dk1"/>
                          </a:solidFill>
                          <a:effectLst/>
                          <a:latin typeface="+mn-lt"/>
                          <a:ea typeface="+mn-ea"/>
                          <a:cs typeface="+mn-cs"/>
                        </a:rPr>
                        <a:t>|</a:t>
                      </a:r>
                      <a:r>
                        <a:rPr lang="zh-CN" altLang="zh-CN" sz="1800" i="1" kern="1200" dirty="0" smtClean="0">
                          <a:solidFill>
                            <a:schemeClr val="dk1"/>
                          </a:solidFill>
                          <a:effectLst/>
                          <a:latin typeface="+mn-lt"/>
                          <a:ea typeface="+mn-ea"/>
                          <a:cs typeface="+mn-cs"/>
                        </a:rPr>
                        <a:t>＜</a:t>
                      </a:r>
                      <a:r>
                        <a:rPr lang="en-US" altLang="zh-CN" sz="1800" i="1" kern="1200" dirty="0" smtClean="0">
                          <a:solidFill>
                            <a:schemeClr val="dk1"/>
                          </a:solidFill>
                          <a:effectLst/>
                          <a:latin typeface="+mn-lt"/>
                          <a:ea typeface="+mn-ea"/>
                          <a:cs typeface="+mn-cs"/>
                        </a:rPr>
                        <a:t>t</a:t>
                      </a:r>
                      <a:r>
                        <a:rPr lang="en-US" altLang="zh-CN" sz="1800" i="1" kern="1200" baseline="-25000" dirty="0" smtClean="0">
                          <a:solidFill>
                            <a:schemeClr val="dk1"/>
                          </a:solidFill>
                          <a:effectLst/>
                          <a:latin typeface="+mn-lt"/>
                          <a:ea typeface="+mn-ea"/>
                          <a:cs typeface="+mn-cs"/>
                        </a:rPr>
                        <a:t>a/2</a:t>
                      </a:r>
                      <a:r>
                        <a:rPr lang="zh-CN" altLang="zh-CN" sz="1800" kern="1200" dirty="0" smtClean="0">
                          <a:solidFill>
                            <a:schemeClr val="dk1"/>
                          </a:solidFill>
                          <a:effectLst/>
                          <a:latin typeface="+mn-lt"/>
                          <a:ea typeface="+mn-ea"/>
                          <a:cs typeface="+mn-cs"/>
                        </a:rPr>
                        <a:t>时，认为自变量</a:t>
                      </a:r>
                      <a:r>
                        <a:rPr lang="en-US" altLang="zh-CN" sz="1800" i="1" kern="1200" dirty="0" smtClean="0">
                          <a:solidFill>
                            <a:schemeClr val="dk1"/>
                          </a:solidFill>
                          <a:effectLst/>
                          <a:latin typeface="+mn-lt"/>
                          <a:ea typeface="+mn-ea"/>
                          <a:cs typeface="+mn-cs"/>
                        </a:rPr>
                        <a:t>x</a:t>
                      </a:r>
                      <a:r>
                        <a:rPr lang="en-US" altLang="zh-CN" sz="1800" i="1" kern="1200" baseline="-25000" dirty="0" smtClean="0">
                          <a:solidFill>
                            <a:schemeClr val="dk1"/>
                          </a:solidFill>
                          <a:effectLst/>
                          <a:latin typeface="+mn-lt"/>
                          <a:ea typeface="+mn-ea"/>
                          <a:cs typeface="+mn-cs"/>
                        </a:rPr>
                        <a:t>i</a:t>
                      </a:r>
                      <a:r>
                        <a:rPr lang="zh-CN" altLang="zh-CN" sz="1800" kern="1200" dirty="0" smtClean="0">
                          <a:solidFill>
                            <a:schemeClr val="dk1"/>
                          </a:solidFill>
                          <a:effectLst/>
                          <a:latin typeface="+mn-lt"/>
                          <a:ea typeface="+mn-ea"/>
                          <a:cs typeface="+mn-cs"/>
                        </a:rPr>
                        <a:t>对</a:t>
                      </a:r>
                      <a:r>
                        <a:rPr lang="en-US" altLang="zh-CN" sz="1800" i="1" kern="1200" dirty="0" smtClean="0">
                          <a:solidFill>
                            <a:schemeClr val="dk1"/>
                          </a:solidFill>
                          <a:effectLst/>
                          <a:latin typeface="+mn-lt"/>
                          <a:ea typeface="+mn-ea"/>
                          <a:cs typeface="+mn-cs"/>
                        </a:rPr>
                        <a:t>y</a:t>
                      </a:r>
                      <a:r>
                        <a:rPr lang="zh-CN" altLang="zh-CN" sz="1800" kern="1200" dirty="0" smtClean="0">
                          <a:solidFill>
                            <a:schemeClr val="dk1"/>
                          </a:solidFill>
                          <a:effectLst/>
                          <a:latin typeface="+mn-lt"/>
                          <a:ea typeface="+mn-ea"/>
                          <a:cs typeface="+mn-cs"/>
                        </a:rPr>
                        <a:t>的线性效果不显著。</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pic>
        <p:nvPicPr>
          <p:cNvPr id="14" name="图片 1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6938" y="3012782"/>
            <a:ext cx="2110110" cy="743292"/>
          </a:xfrm>
          <a:prstGeom prst="rect">
            <a:avLst/>
          </a:prstGeom>
          <a:noFill/>
          <a:ln>
            <a:noFill/>
          </a:ln>
        </p:spPr>
      </p:pic>
      <p:pic>
        <p:nvPicPr>
          <p:cNvPr id="15" name="图片 1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8876" y="2928998"/>
            <a:ext cx="1258507" cy="910860"/>
          </a:xfrm>
          <a:prstGeom prst="rect">
            <a:avLst/>
          </a:prstGeom>
          <a:noFill/>
          <a:ln>
            <a:noFill/>
          </a:ln>
        </p:spPr>
      </p:pic>
      <p:sp>
        <p:nvSpPr>
          <p:cNvPr id="6" name="矩形 5"/>
          <p:cNvSpPr/>
          <p:nvPr/>
        </p:nvSpPr>
        <p:spPr>
          <a:xfrm>
            <a:off x="-168812" y="5976912"/>
            <a:ext cx="12759397" cy="1085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4" y="6203852"/>
            <a:ext cx="12421772" cy="56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4" y="6354592"/>
            <a:ext cx="12421772" cy="56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23" name="标题 1"/>
          <p:cNvSpPr txBox="1">
            <a:spLocks/>
          </p:cNvSpPr>
          <p:nvPr/>
        </p:nvSpPr>
        <p:spPr>
          <a:xfrm>
            <a:off x="4751057" y="168405"/>
            <a:ext cx="2689885" cy="72824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zh-CN" sz="2400" dirty="0" smtClean="0"/>
              <a:t>回归方程的</a:t>
            </a:r>
            <a:r>
              <a:rPr lang="zh-CN" altLang="en-US" sz="2400" dirty="0" smtClean="0"/>
              <a:t>显著性检验</a:t>
            </a:r>
            <a:endParaRPr lang="zh-CN" altLang="en-US" sz="2400" dirty="0">
              <a:latin typeface="微软雅黑" panose="020B0503020204020204" pitchFamily="34" charset="-122"/>
              <a:ea typeface="微软雅黑" panose="020B0503020204020204" pitchFamily="34" charset="-122"/>
            </a:endParaRPr>
          </a:p>
        </p:txBody>
      </p:sp>
      <p:sp>
        <p:nvSpPr>
          <p:cNvPr id="10" name="标题 1"/>
          <p:cNvSpPr txBox="1">
            <a:spLocks/>
          </p:cNvSpPr>
          <p:nvPr/>
        </p:nvSpPr>
        <p:spPr>
          <a:xfrm>
            <a:off x="0" y="22560"/>
            <a:ext cx="1902173"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线性回归</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48504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019778" y="661183"/>
            <a:ext cx="5172222" cy="55004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82642" y="661182"/>
            <a:ext cx="7341750" cy="55004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C0C51645-CD26-4300-B487-079B8D179314}"/>
              </a:ext>
            </a:extLst>
          </p:cNvPr>
          <p:cNvSpPr/>
          <p:nvPr/>
        </p:nvSpPr>
        <p:spPr>
          <a:xfrm>
            <a:off x="4508511" y="-551377"/>
            <a:ext cx="3174978" cy="1567782"/>
          </a:xfrm>
          <a:prstGeom prst="rect">
            <a:avLst/>
          </a:prstGeom>
          <a:solidFill>
            <a:schemeClr val="bg1"/>
          </a:solid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36" name="标题 1"/>
          <p:cNvSpPr txBox="1">
            <a:spLocks/>
          </p:cNvSpPr>
          <p:nvPr/>
        </p:nvSpPr>
        <p:spPr>
          <a:xfrm>
            <a:off x="4625315" y="224447"/>
            <a:ext cx="2941370" cy="791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t>线性</a:t>
            </a:r>
            <a:r>
              <a:rPr lang="zh-CN" altLang="zh-CN" sz="2400" dirty="0" smtClean="0"/>
              <a:t>回归</a:t>
            </a:r>
            <a:r>
              <a:rPr lang="zh-CN" altLang="zh-CN" sz="2400" dirty="0"/>
              <a:t>方程的拟合优度</a:t>
            </a:r>
            <a:endParaRPr lang="zh-CN" altLang="en-US" sz="2400" dirty="0">
              <a:latin typeface="微软雅黑" panose="020B0503020204020204" pitchFamily="34" charset="-122"/>
              <a:ea typeface="微软雅黑" panose="020B0503020204020204" pitchFamily="34" charset="-122"/>
            </a:endParaRPr>
          </a:p>
        </p:txBody>
      </p:sp>
      <p:pic>
        <p:nvPicPr>
          <p:cNvPr id="16" name="图片 1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282" y="2267796"/>
            <a:ext cx="2566547" cy="856026"/>
          </a:xfrm>
          <a:prstGeom prst="rect">
            <a:avLst/>
          </a:prstGeom>
          <a:noFill/>
          <a:ln>
            <a:noFill/>
          </a:ln>
        </p:spPr>
      </p:pic>
      <p:sp>
        <p:nvSpPr>
          <p:cNvPr id="17" name="矩形 16"/>
          <p:cNvSpPr/>
          <p:nvPr/>
        </p:nvSpPr>
        <p:spPr>
          <a:xfrm>
            <a:off x="526121" y="3271042"/>
            <a:ext cx="5969276" cy="369332"/>
          </a:xfrm>
          <a:prstGeom prst="rect">
            <a:avLst/>
          </a:prstGeom>
        </p:spPr>
        <p:txBody>
          <a:bodyPr wrap="square">
            <a:spAutoFit/>
          </a:bodyPr>
          <a:lstStyle/>
          <a:p>
            <a:r>
              <a:rPr lang="en-US" altLang="zh-CN" i="1" dirty="0" smtClean="0"/>
              <a:t>R</a:t>
            </a:r>
            <a:r>
              <a:rPr lang="en-US" altLang="zh-CN" i="1" baseline="30000" dirty="0" smtClean="0"/>
              <a:t>2</a:t>
            </a:r>
            <a:r>
              <a:rPr lang="zh-CN" altLang="zh-CN" dirty="0"/>
              <a:t>越接近</a:t>
            </a:r>
            <a:r>
              <a:rPr lang="en-US" altLang="zh-CN" dirty="0"/>
              <a:t>1</a:t>
            </a:r>
            <a:r>
              <a:rPr lang="zh-CN" altLang="zh-CN" dirty="0"/>
              <a:t>，表明回归拟合的效果越</a:t>
            </a:r>
            <a:r>
              <a:rPr lang="zh-CN" altLang="zh-CN" dirty="0" smtClean="0"/>
              <a:t>好</a:t>
            </a:r>
            <a:endParaRPr lang="zh-CN" altLang="en-US" dirty="0">
              <a:latin typeface="+mn-ea"/>
            </a:endParaRPr>
          </a:p>
        </p:txBody>
      </p:sp>
      <p:sp>
        <p:nvSpPr>
          <p:cNvPr id="18" name="矩形 17"/>
          <p:cNvSpPr/>
          <p:nvPr/>
        </p:nvSpPr>
        <p:spPr>
          <a:xfrm>
            <a:off x="503595" y="1456013"/>
            <a:ext cx="1723549" cy="400110"/>
          </a:xfrm>
          <a:prstGeom prst="rect">
            <a:avLst/>
          </a:prstGeom>
        </p:spPr>
        <p:txBody>
          <a:bodyPr wrap="none">
            <a:spAutoFit/>
          </a:bodyPr>
          <a:lstStyle/>
          <a:p>
            <a:r>
              <a:rPr lang="zh-CN" altLang="zh-CN" sz="2000" b="1" dirty="0" smtClean="0">
                <a:latin typeface="+mn-ea"/>
                <a:cs typeface="Times New Roman" panose="02020603050405020304" pitchFamily="18" charset="0"/>
              </a:rPr>
              <a:t>样本决定系数</a:t>
            </a:r>
            <a:endParaRPr lang="zh-CN" altLang="en-US" sz="2000" b="1" dirty="0">
              <a:latin typeface="+mn-ea"/>
            </a:endParaRPr>
          </a:p>
        </p:txBody>
      </p:sp>
      <p:sp>
        <p:nvSpPr>
          <p:cNvPr id="19" name="矩形 18"/>
          <p:cNvSpPr/>
          <p:nvPr/>
        </p:nvSpPr>
        <p:spPr>
          <a:xfrm>
            <a:off x="503595" y="4666684"/>
            <a:ext cx="5969276" cy="646331"/>
          </a:xfrm>
          <a:prstGeom prst="rect">
            <a:avLst/>
          </a:prstGeom>
        </p:spPr>
        <p:txBody>
          <a:bodyPr wrap="square">
            <a:spAutoFit/>
          </a:bodyPr>
          <a:lstStyle/>
          <a:p>
            <a:pPr marL="285750" indent="-285750">
              <a:buFont typeface="Arial" panose="020B0604020202020204" pitchFamily="34" charset="0"/>
              <a:buChar char="•"/>
            </a:pPr>
            <a:r>
              <a:rPr lang="zh-CN" altLang="en-US" dirty="0" smtClean="0"/>
              <a:t>一般认为</a:t>
            </a:r>
            <a:r>
              <a:rPr lang="en-US" altLang="zh-CN" i="1" dirty="0" smtClean="0">
                <a:solidFill>
                  <a:schemeClr val="accent1"/>
                </a:solidFill>
              </a:rPr>
              <a:t>R</a:t>
            </a:r>
            <a:r>
              <a:rPr lang="en-US" altLang="zh-CN" i="1" baseline="30000" dirty="0" smtClean="0">
                <a:solidFill>
                  <a:schemeClr val="accent1"/>
                </a:solidFill>
              </a:rPr>
              <a:t>2</a:t>
            </a:r>
            <a:r>
              <a:rPr lang="zh-CN" altLang="zh-CN" dirty="0">
                <a:solidFill>
                  <a:schemeClr val="accent1"/>
                </a:solidFill>
              </a:rPr>
              <a:t>等于</a:t>
            </a:r>
            <a:r>
              <a:rPr lang="en-US" altLang="zh-CN" dirty="0" smtClean="0">
                <a:solidFill>
                  <a:schemeClr val="accent1"/>
                </a:solidFill>
              </a:rPr>
              <a:t>0.7</a:t>
            </a:r>
            <a:r>
              <a:rPr lang="zh-CN" altLang="zh-CN" dirty="0" smtClean="0"/>
              <a:t>左右才算通过了拟合优度检验</a:t>
            </a:r>
            <a:r>
              <a:rPr lang="zh-CN" altLang="en-US" dirty="0" smtClean="0"/>
              <a:t>。</a:t>
            </a:r>
            <a:endParaRPr lang="en-US" altLang="zh-CN" dirty="0" smtClean="0"/>
          </a:p>
          <a:p>
            <a:pPr marL="285750" indent="-285750">
              <a:buFont typeface="Arial" panose="020B0604020202020204" pitchFamily="34" charset="0"/>
              <a:buChar char="•"/>
            </a:pPr>
            <a:r>
              <a:rPr lang="en-US" altLang="zh-CN" i="1" dirty="0" smtClean="0"/>
              <a:t>R</a:t>
            </a:r>
            <a:r>
              <a:rPr lang="en-US" altLang="zh-CN" i="1" baseline="30000" dirty="0" smtClean="0"/>
              <a:t>2</a:t>
            </a:r>
            <a:r>
              <a:rPr lang="zh-CN" altLang="zh-CN" dirty="0" smtClean="0"/>
              <a:t>与回归方程中</a:t>
            </a:r>
            <a:r>
              <a:rPr lang="zh-CN" altLang="zh-CN" dirty="0" smtClean="0">
                <a:solidFill>
                  <a:schemeClr val="accent1"/>
                </a:solidFill>
              </a:rPr>
              <a:t>自变量的数目</a:t>
            </a:r>
            <a:r>
              <a:rPr lang="zh-CN" altLang="zh-CN" dirty="0" smtClean="0"/>
              <a:t>以及</a:t>
            </a:r>
            <a:r>
              <a:rPr lang="zh-CN" altLang="zh-CN" dirty="0" smtClean="0">
                <a:solidFill>
                  <a:schemeClr val="accent1"/>
                </a:solidFill>
              </a:rPr>
              <a:t>样本量</a:t>
            </a:r>
            <a:r>
              <a:rPr lang="en-US" altLang="zh-CN" i="1" dirty="0" smtClean="0">
                <a:solidFill>
                  <a:schemeClr val="accent1"/>
                </a:solidFill>
              </a:rPr>
              <a:t>n</a:t>
            </a:r>
            <a:r>
              <a:rPr lang="zh-CN" altLang="zh-CN" dirty="0" smtClean="0"/>
              <a:t>有关</a:t>
            </a:r>
            <a:endParaRPr lang="zh-CN" altLang="en-US" dirty="0">
              <a:latin typeface="+mn-ea"/>
            </a:endParaRPr>
          </a:p>
        </p:txBody>
      </p:sp>
      <p:sp>
        <p:nvSpPr>
          <p:cNvPr id="20" name="矩形 19"/>
          <p:cNvSpPr/>
          <p:nvPr/>
        </p:nvSpPr>
        <p:spPr>
          <a:xfrm>
            <a:off x="503595" y="4190547"/>
            <a:ext cx="877163" cy="369332"/>
          </a:xfrm>
          <a:prstGeom prst="rect">
            <a:avLst/>
          </a:prstGeom>
        </p:spPr>
        <p:txBody>
          <a:bodyPr wrap="none">
            <a:spAutoFit/>
          </a:bodyPr>
          <a:lstStyle/>
          <a:p>
            <a:r>
              <a:rPr lang="zh-CN" altLang="en-US" dirty="0" smtClean="0">
                <a:latin typeface="+mn-ea"/>
                <a:cs typeface="Times New Roman" panose="02020603050405020304" pitchFamily="18" charset="0"/>
              </a:rPr>
              <a:t>注意：</a:t>
            </a:r>
            <a:endParaRPr lang="zh-CN" altLang="en-US" dirty="0">
              <a:latin typeface="+mn-ea"/>
            </a:endParaRPr>
          </a:p>
        </p:txBody>
      </p:sp>
      <p:sp>
        <p:nvSpPr>
          <p:cNvPr id="21" name="矩形 20"/>
          <p:cNvSpPr/>
          <p:nvPr/>
        </p:nvSpPr>
        <p:spPr>
          <a:xfrm>
            <a:off x="7683489" y="1474309"/>
            <a:ext cx="1980029" cy="400110"/>
          </a:xfrm>
          <a:prstGeom prst="rect">
            <a:avLst/>
          </a:prstGeom>
        </p:spPr>
        <p:txBody>
          <a:bodyPr wrap="none">
            <a:spAutoFit/>
          </a:bodyPr>
          <a:lstStyle/>
          <a:p>
            <a:r>
              <a:rPr lang="zh-CN" altLang="zh-CN" sz="2000" b="1" dirty="0" smtClean="0">
                <a:latin typeface="+mn-ea"/>
                <a:cs typeface="Times New Roman" panose="02020603050405020304" pitchFamily="18" charset="0"/>
              </a:rPr>
              <a:t>样本</a:t>
            </a:r>
            <a:r>
              <a:rPr lang="zh-CN" altLang="en-US" sz="2000" b="1" dirty="0" smtClean="0">
                <a:latin typeface="+mn-ea"/>
                <a:cs typeface="Times New Roman" panose="02020603050405020304" pitchFamily="18" charset="0"/>
              </a:rPr>
              <a:t>复相关</a:t>
            </a:r>
            <a:r>
              <a:rPr lang="zh-CN" altLang="zh-CN" sz="2000" b="1" dirty="0" smtClean="0">
                <a:latin typeface="+mn-ea"/>
                <a:cs typeface="Times New Roman" panose="02020603050405020304" pitchFamily="18" charset="0"/>
              </a:rPr>
              <a:t>系数</a:t>
            </a:r>
            <a:endParaRPr lang="zh-CN" altLang="en-US" sz="2000" b="1" dirty="0">
              <a:latin typeface="+mn-ea"/>
            </a:endParaRPr>
          </a:p>
        </p:txBody>
      </p:sp>
      <p:pic>
        <p:nvPicPr>
          <p:cNvPr id="22" name="图片 2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4535" y="2154389"/>
            <a:ext cx="2364007" cy="932590"/>
          </a:xfrm>
          <a:prstGeom prst="rect">
            <a:avLst/>
          </a:prstGeom>
          <a:noFill/>
          <a:ln>
            <a:noFill/>
          </a:ln>
        </p:spPr>
      </p:pic>
      <p:sp>
        <p:nvSpPr>
          <p:cNvPr id="5" name="矩形 4"/>
          <p:cNvSpPr/>
          <p:nvPr/>
        </p:nvSpPr>
        <p:spPr>
          <a:xfrm>
            <a:off x="7683489" y="3271042"/>
            <a:ext cx="4421536" cy="369332"/>
          </a:xfrm>
          <a:prstGeom prst="rect">
            <a:avLst/>
          </a:prstGeom>
        </p:spPr>
        <p:txBody>
          <a:bodyPr wrap="square">
            <a:spAutoFit/>
          </a:bodyPr>
          <a:lstStyle/>
          <a:p>
            <a:r>
              <a:rPr lang="zh-CN" altLang="zh-CN" dirty="0" smtClean="0">
                <a:latin typeface="+mn-ea"/>
                <a:cs typeface="Times New Roman" panose="02020603050405020304" pitchFamily="18" charset="0"/>
              </a:rPr>
              <a:t>表示</a:t>
            </a:r>
            <a:r>
              <a:rPr lang="zh-CN" altLang="zh-CN" dirty="0">
                <a:latin typeface="+mn-ea"/>
                <a:cs typeface="Times New Roman" panose="02020603050405020304" pitchFamily="18" charset="0"/>
              </a:rPr>
              <a:t>回归方程对原有数据拟合程度的</a:t>
            </a:r>
            <a:r>
              <a:rPr lang="zh-CN" altLang="zh-CN" dirty="0" smtClean="0">
                <a:latin typeface="+mn-ea"/>
                <a:cs typeface="Times New Roman" panose="02020603050405020304" pitchFamily="18" charset="0"/>
              </a:rPr>
              <a:t>好坏</a:t>
            </a:r>
            <a:endParaRPr lang="zh-CN" altLang="en-US" dirty="0">
              <a:latin typeface="+mn-ea"/>
            </a:endParaRPr>
          </a:p>
        </p:txBody>
      </p:sp>
      <p:sp>
        <p:nvSpPr>
          <p:cNvPr id="14" name="标题 1"/>
          <p:cNvSpPr txBox="1">
            <a:spLocks/>
          </p:cNvSpPr>
          <p:nvPr/>
        </p:nvSpPr>
        <p:spPr>
          <a:xfrm>
            <a:off x="0" y="22560"/>
            <a:ext cx="1902173" cy="6344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dirty="0" smtClean="0">
                <a:latin typeface="微软雅黑" panose="020B0503020204020204" pitchFamily="34" charset="-122"/>
                <a:ea typeface="微软雅黑" panose="020B0503020204020204" pitchFamily="34" charset="-122"/>
              </a:rPr>
              <a:t>线性回归</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19121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185936"/>
</p:tagLst>
</file>

<file path=ppt/tags/tag2.xml><?xml version="1.0" encoding="utf-8"?>
<p:tagLst xmlns:a="http://schemas.openxmlformats.org/drawingml/2006/main" xmlns:r="http://schemas.openxmlformats.org/officeDocument/2006/relationships" xmlns:p="http://schemas.openxmlformats.org/presentationml/2006/main">
  <p:tag name="ISLIDE.DIAGRAM" val="185936"/>
</p:tagLst>
</file>

<file path=ppt/tags/tag3.xml><?xml version="1.0" encoding="utf-8"?>
<p:tagLst xmlns:a="http://schemas.openxmlformats.org/drawingml/2006/main" xmlns:r="http://schemas.openxmlformats.org/officeDocument/2006/relationships" xmlns:p="http://schemas.openxmlformats.org/presentationml/2006/main">
  <p:tag name="ISLIDE.DIAGRAM" val="4454"/>
</p:tagLst>
</file>

<file path=ppt/tags/tag4.xml><?xml version="1.0" encoding="utf-8"?>
<p:tagLst xmlns:a="http://schemas.openxmlformats.org/drawingml/2006/main" xmlns:r="http://schemas.openxmlformats.org/officeDocument/2006/relationships" xmlns:p="http://schemas.openxmlformats.org/presentationml/2006/main">
  <p:tag name="ISLIDE.DIAGRAM" val="3354"/>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44546A"/>
      </a:dk2>
      <a:lt2>
        <a:srgbClr val="E7E6E6"/>
      </a:lt2>
      <a:accent1>
        <a:srgbClr val="3A4557"/>
      </a:accent1>
      <a:accent2>
        <a:srgbClr val="798FA8"/>
      </a:accent2>
      <a:accent3>
        <a:srgbClr val="ADB6BF"/>
      </a:accent3>
      <a:accent4>
        <a:srgbClr val="C9C9C9"/>
      </a:accent4>
      <a:accent5>
        <a:srgbClr val="E0E0E0"/>
      </a:accent5>
      <a:accent6>
        <a:srgbClr val="F4F4F4"/>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2426</TotalTime>
  <Words>6666</Words>
  <Application>Microsoft Office PowerPoint</Application>
  <PresentationFormat>宽屏</PresentationFormat>
  <Paragraphs>829</Paragraphs>
  <Slides>62</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62</vt:i4>
      </vt:variant>
    </vt:vector>
  </HeadingPairs>
  <TitlesOfParts>
    <vt:vector size="74" baseType="lpstr">
      <vt:lpstr>宋体</vt:lpstr>
      <vt:lpstr>微软雅黑</vt:lpstr>
      <vt:lpstr>微软雅黑 Light</vt:lpstr>
      <vt:lpstr>Arial</vt:lpstr>
      <vt:lpstr>Arial Black</vt:lpstr>
      <vt:lpstr>Cambria Math</vt:lpstr>
      <vt:lpstr>Impact</vt:lpstr>
      <vt:lpstr>Symbol</vt:lpstr>
      <vt:lpstr>Times New Roman</vt:lpstr>
      <vt:lpstr>Office 主题</vt:lpstr>
      <vt:lpstr>Visio</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武大城市化研究室</dc:creator>
  <cp:lastModifiedBy>11</cp:lastModifiedBy>
  <cp:revision>193</cp:revision>
  <dcterms:created xsi:type="dcterms:W3CDTF">2019-01-18T09:45:19Z</dcterms:created>
  <dcterms:modified xsi:type="dcterms:W3CDTF">2019-07-24T02:33:33Z</dcterms:modified>
</cp:coreProperties>
</file>