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7" r:id="rId2"/>
    <p:sldId id="256" r:id="rId3"/>
    <p:sldId id="268" r:id="rId4"/>
    <p:sldId id="294" r:id="rId5"/>
    <p:sldId id="258" r:id="rId6"/>
    <p:sldId id="283" r:id="rId7"/>
    <p:sldId id="284" r:id="rId8"/>
    <p:sldId id="299" r:id="rId9"/>
    <p:sldId id="298" r:id="rId10"/>
    <p:sldId id="300" r:id="rId11"/>
    <p:sldId id="289" r:id="rId12"/>
    <p:sldId id="301" r:id="rId13"/>
    <p:sldId id="297" r:id="rId14"/>
    <p:sldId id="295" r:id="rId15"/>
    <p:sldId id="304" r:id="rId16"/>
    <p:sldId id="305" r:id="rId17"/>
    <p:sldId id="306" r:id="rId18"/>
    <p:sldId id="287" r:id="rId19"/>
    <p:sldId id="303" r:id="rId20"/>
    <p:sldId id="286" r:id="rId21"/>
    <p:sldId id="310" r:id="rId22"/>
    <p:sldId id="309" r:id="rId23"/>
    <p:sldId id="311" r:id="rId24"/>
    <p:sldId id="293" r:id="rId25"/>
    <p:sldId id="308" r:id="rId26"/>
    <p:sldId id="269" r:id="rId27"/>
    <p:sldId id="262" r:id="rId28"/>
    <p:sldId id="273" r:id="rId29"/>
    <p:sldId id="263" r:id="rId30"/>
    <p:sldId id="271" r:id="rId31"/>
    <p:sldId id="266" r:id="rId32"/>
    <p:sldId id="274" r:id="rId33"/>
    <p:sldId id="312" r:id="rId34"/>
    <p:sldId id="275" r:id="rId35"/>
    <p:sldId id="276" r:id="rId36"/>
    <p:sldId id="277" r:id="rId37"/>
    <p:sldId id="278" r:id="rId38"/>
    <p:sldId id="313" r:id="rId39"/>
    <p:sldId id="315" r:id="rId40"/>
    <p:sldId id="316" r:id="rId41"/>
    <p:sldId id="317" r:id="rId42"/>
    <p:sldId id="318" r:id="rId43"/>
    <p:sldId id="319" r:id="rId44"/>
    <p:sldId id="320" r:id="rId45"/>
    <p:sldId id="321" r:id="rId46"/>
    <p:sldId id="282" r:id="rId47"/>
    <p:sldId id="323" r:id="rId48"/>
    <p:sldId id="322" r:id="rId49"/>
    <p:sldId id="279" r:id="rId50"/>
    <p:sldId id="324" r:id="rId51"/>
  </p:sldIdLst>
  <p:sldSz cx="12192000" cy="6858000"/>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B7AB"/>
    <a:srgbClr val="CFA091"/>
    <a:srgbClr val="5B5047"/>
    <a:srgbClr val="795141"/>
    <a:srgbClr val="854C35"/>
    <a:srgbClr val="E5C7A3"/>
    <a:srgbClr val="FFDEB7"/>
    <a:srgbClr val="E9C8C1"/>
    <a:srgbClr val="351913"/>
    <a:srgbClr val="CE85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5" autoAdjust="0"/>
    <p:restoredTop sz="93458" autoAdjust="0"/>
  </p:normalViewPr>
  <p:slideViewPr>
    <p:cSldViewPr snapToGrid="0">
      <p:cViewPr varScale="1">
        <p:scale>
          <a:sx n="104" d="100"/>
          <a:sy n="104" d="100"/>
        </p:scale>
        <p:origin x="894"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8343F-3FCF-48E4-B1F0-48BFA4179F18}" type="datetimeFigureOut">
              <a:rPr lang="zh-CN" altLang="en-US" smtClean="0"/>
              <a:t>2019/7/24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393C4-A51B-4B79-9953-B7F829D2944F}" type="slidenum">
              <a:rPr lang="zh-CN" altLang="en-US" smtClean="0"/>
              <a:t>‹#›</a:t>
            </a:fld>
            <a:endParaRPr lang="zh-CN" altLang="en-US"/>
          </a:p>
        </p:txBody>
      </p:sp>
    </p:spTree>
    <p:extLst>
      <p:ext uri="{BB962C8B-B14F-4D97-AF65-F5344CB8AC3E}">
        <p14:creationId xmlns:p14="http://schemas.microsoft.com/office/powerpoint/2010/main" val="246551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1</a:t>
            </a:fld>
            <a:endParaRPr lang="zh-CN" altLang="en-US"/>
          </a:p>
        </p:txBody>
      </p:sp>
    </p:spTree>
    <p:extLst>
      <p:ext uri="{BB962C8B-B14F-4D97-AF65-F5344CB8AC3E}">
        <p14:creationId xmlns:p14="http://schemas.microsoft.com/office/powerpoint/2010/main" val="961969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22</a:t>
            </a:fld>
            <a:endParaRPr lang="zh-CN" altLang="en-US"/>
          </a:p>
        </p:txBody>
      </p:sp>
    </p:spTree>
    <p:extLst>
      <p:ext uri="{BB962C8B-B14F-4D97-AF65-F5344CB8AC3E}">
        <p14:creationId xmlns:p14="http://schemas.microsoft.com/office/powerpoint/2010/main" val="716086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25</a:t>
            </a:fld>
            <a:endParaRPr lang="zh-CN" altLang="en-US"/>
          </a:p>
        </p:txBody>
      </p:sp>
    </p:spTree>
    <p:extLst>
      <p:ext uri="{BB962C8B-B14F-4D97-AF65-F5344CB8AC3E}">
        <p14:creationId xmlns:p14="http://schemas.microsoft.com/office/powerpoint/2010/main" val="1811567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26</a:t>
            </a:fld>
            <a:endParaRPr lang="zh-CN" altLang="en-US"/>
          </a:p>
        </p:txBody>
      </p:sp>
    </p:spTree>
    <p:extLst>
      <p:ext uri="{BB962C8B-B14F-4D97-AF65-F5344CB8AC3E}">
        <p14:creationId xmlns:p14="http://schemas.microsoft.com/office/powerpoint/2010/main" val="290695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27</a:t>
            </a:fld>
            <a:endParaRPr lang="zh-CN" altLang="en-US"/>
          </a:p>
        </p:txBody>
      </p:sp>
    </p:spTree>
    <p:extLst>
      <p:ext uri="{BB962C8B-B14F-4D97-AF65-F5344CB8AC3E}">
        <p14:creationId xmlns:p14="http://schemas.microsoft.com/office/powerpoint/2010/main" val="265470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30</a:t>
            </a:fld>
            <a:endParaRPr lang="zh-CN" altLang="en-US"/>
          </a:p>
        </p:txBody>
      </p:sp>
    </p:spTree>
    <p:extLst>
      <p:ext uri="{BB962C8B-B14F-4D97-AF65-F5344CB8AC3E}">
        <p14:creationId xmlns:p14="http://schemas.microsoft.com/office/powerpoint/2010/main" val="3458972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31</a:t>
            </a:fld>
            <a:endParaRPr lang="zh-CN" altLang="en-US"/>
          </a:p>
        </p:txBody>
      </p:sp>
    </p:spTree>
    <p:extLst>
      <p:ext uri="{BB962C8B-B14F-4D97-AF65-F5344CB8AC3E}">
        <p14:creationId xmlns:p14="http://schemas.microsoft.com/office/powerpoint/2010/main" val="1185795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33</a:t>
            </a:fld>
            <a:endParaRPr lang="zh-CN" altLang="en-US"/>
          </a:p>
        </p:txBody>
      </p:sp>
    </p:spTree>
    <p:extLst>
      <p:ext uri="{BB962C8B-B14F-4D97-AF65-F5344CB8AC3E}">
        <p14:creationId xmlns:p14="http://schemas.microsoft.com/office/powerpoint/2010/main" val="2797992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34</a:t>
            </a:fld>
            <a:endParaRPr lang="zh-CN" altLang="en-US"/>
          </a:p>
        </p:txBody>
      </p:sp>
    </p:spTree>
    <p:extLst>
      <p:ext uri="{BB962C8B-B14F-4D97-AF65-F5344CB8AC3E}">
        <p14:creationId xmlns:p14="http://schemas.microsoft.com/office/powerpoint/2010/main" val="2927215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35</a:t>
            </a:fld>
            <a:endParaRPr lang="zh-CN" altLang="en-US"/>
          </a:p>
        </p:txBody>
      </p:sp>
    </p:spTree>
    <p:extLst>
      <p:ext uri="{BB962C8B-B14F-4D97-AF65-F5344CB8AC3E}">
        <p14:creationId xmlns:p14="http://schemas.microsoft.com/office/powerpoint/2010/main" val="3285435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36</a:t>
            </a:fld>
            <a:endParaRPr lang="zh-CN" altLang="en-US"/>
          </a:p>
        </p:txBody>
      </p:sp>
    </p:spTree>
    <p:extLst>
      <p:ext uri="{BB962C8B-B14F-4D97-AF65-F5344CB8AC3E}">
        <p14:creationId xmlns:p14="http://schemas.microsoft.com/office/powerpoint/2010/main" val="177458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2</a:t>
            </a:fld>
            <a:endParaRPr lang="zh-CN" altLang="en-US"/>
          </a:p>
        </p:txBody>
      </p:sp>
    </p:spTree>
    <p:extLst>
      <p:ext uri="{BB962C8B-B14F-4D97-AF65-F5344CB8AC3E}">
        <p14:creationId xmlns:p14="http://schemas.microsoft.com/office/powerpoint/2010/main" val="1892827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37</a:t>
            </a:fld>
            <a:endParaRPr lang="zh-CN" altLang="en-US"/>
          </a:p>
        </p:txBody>
      </p:sp>
    </p:spTree>
    <p:extLst>
      <p:ext uri="{BB962C8B-B14F-4D97-AF65-F5344CB8AC3E}">
        <p14:creationId xmlns:p14="http://schemas.microsoft.com/office/powerpoint/2010/main" val="895968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38</a:t>
            </a:fld>
            <a:endParaRPr lang="zh-CN" altLang="en-US"/>
          </a:p>
        </p:txBody>
      </p:sp>
    </p:spTree>
    <p:extLst>
      <p:ext uri="{BB962C8B-B14F-4D97-AF65-F5344CB8AC3E}">
        <p14:creationId xmlns:p14="http://schemas.microsoft.com/office/powerpoint/2010/main" val="943259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39</a:t>
            </a:fld>
            <a:endParaRPr lang="zh-CN" altLang="en-US"/>
          </a:p>
        </p:txBody>
      </p:sp>
    </p:spTree>
    <p:extLst>
      <p:ext uri="{BB962C8B-B14F-4D97-AF65-F5344CB8AC3E}">
        <p14:creationId xmlns:p14="http://schemas.microsoft.com/office/powerpoint/2010/main" val="3736045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40</a:t>
            </a:fld>
            <a:endParaRPr lang="zh-CN" altLang="en-US"/>
          </a:p>
        </p:txBody>
      </p:sp>
    </p:spTree>
    <p:extLst>
      <p:ext uri="{BB962C8B-B14F-4D97-AF65-F5344CB8AC3E}">
        <p14:creationId xmlns:p14="http://schemas.microsoft.com/office/powerpoint/2010/main" val="1860690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41</a:t>
            </a:fld>
            <a:endParaRPr lang="zh-CN" altLang="en-US"/>
          </a:p>
        </p:txBody>
      </p:sp>
    </p:spTree>
    <p:extLst>
      <p:ext uri="{BB962C8B-B14F-4D97-AF65-F5344CB8AC3E}">
        <p14:creationId xmlns:p14="http://schemas.microsoft.com/office/powerpoint/2010/main" val="1947439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42</a:t>
            </a:fld>
            <a:endParaRPr lang="zh-CN" altLang="en-US"/>
          </a:p>
        </p:txBody>
      </p:sp>
    </p:spTree>
    <p:extLst>
      <p:ext uri="{BB962C8B-B14F-4D97-AF65-F5344CB8AC3E}">
        <p14:creationId xmlns:p14="http://schemas.microsoft.com/office/powerpoint/2010/main" val="1605989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43</a:t>
            </a:fld>
            <a:endParaRPr lang="zh-CN" altLang="en-US"/>
          </a:p>
        </p:txBody>
      </p:sp>
    </p:spTree>
    <p:extLst>
      <p:ext uri="{BB962C8B-B14F-4D97-AF65-F5344CB8AC3E}">
        <p14:creationId xmlns:p14="http://schemas.microsoft.com/office/powerpoint/2010/main" val="53705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44</a:t>
            </a:fld>
            <a:endParaRPr lang="zh-CN" altLang="en-US"/>
          </a:p>
        </p:txBody>
      </p:sp>
    </p:spTree>
    <p:extLst>
      <p:ext uri="{BB962C8B-B14F-4D97-AF65-F5344CB8AC3E}">
        <p14:creationId xmlns:p14="http://schemas.microsoft.com/office/powerpoint/2010/main" val="965707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46</a:t>
            </a:fld>
            <a:endParaRPr lang="zh-CN" altLang="en-US"/>
          </a:p>
        </p:txBody>
      </p:sp>
    </p:spTree>
    <p:extLst>
      <p:ext uri="{BB962C8B-B14F-4D97-AF65-F5344CB8AC3E}">
        <p14:creationId xmlns:p14="http://schemas.microsoft.com/office/powerpoint/2010/main" val="1312545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47</a:t>
            </a:fld>
            <a:endParaRPr lang="zh-CN" altLang="en-US"/>
          </a:p>
        </p:txBody>
      </p:sp>
    </p:spTree>
    <p:extLst>
      <p:ext uri="{BB962C8B-B14F-4D97-AF65-F5344CB8AC3E}">
        <p14:creationId xmlns:p14="http://schemas.microsoft.com/office/powerpoint/2010/main" val="205999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3</a:t>
            </a:fld>
            <a:endParaRPr lang="zh-CN" altLang="en-US"/>
          </a:p>
        </p:txBody>
      </p:sp>
    </p:spTree>
    <p:extLst>
      <p:ext uri="{BB962C8B-B14F-4D97-AF65-F5344CB8AC3E}">
        <p14:creationId xmlns:p14="http://schemas.microsoft.com/office/powerpoint/2010/main" val="625589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48</a:t>
            </a:fld>
            <a:endParaRPr lang="zh-CN" altLang="en-US"/>
          </a:p>
        </p:txBody>
      </p:sp>
    </p:spTree>
    <p:extLst>
      <p:ext uri="{BB962C8B-B14F-4D97-AF65-F5344CB8AC3E}">
        <p14:creationId xmlns:p14="http://schemas.microsoft.com/office/powerpoint/2010/main" val="269775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49</a:t>
            </a:fld>
            <a:endParaRPr lang="zh-CN" altLang="en-US"/>
          </a:p>
        </p:txBody>
      </p:sp>
    </p:spTree>
    <p:extLst>
      <p:ext uri="{BB962C8B-B14F-4D97-AF65-F5344CB8AC3E}">
        <p14:creationId xmlns:p14="http://schemas.microsoft.com/office/powerpoint/2010/main" val="102507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4</a:t>
            </a:fld>
            <a:endParaRPr lang="zh-CN" altLang="en-US"/>
          </a:p>
        </p:txBody>
      </p:sp>
    </p:spTree>
    <p:extLst>
      <p:ext uri="{BB962C8B-B14F-4D97-AF65-F5344CB8AC3E}">
        <p14:creationId xmlns:p14="http://schemas.microsoft.com/office/powerpoint/2010/main" val="101974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5</a:t>
            </a:fld>
            <a:endParaRPr lang="zh-CN" altLang="en-US"/>
          </a:p>
        </p:txBody>
      </p:sp>
    </p:spTree>
    <p:extLst>
      <p:ext uri="{BB962C8B-B14F-4D97-AF65-F5344CB8AC3E}">
        <p14:creationId xmlns:p14="http://schemas.microsoft.com/office/powerpoint/2010/main" val="1857118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7</a:t>
            </a:fld>
            <a:endParaRPr lang="zh-CN" altLang="en-US"/>
          </a:p>
        </p:txBody>
      </p:sp>
    </p:spTree>
    <p:extLst>
      <p:ext uri="{BB962C8B-B14F-4D97-AF65-F5344CB8AC3E}">
        <p14:creationId xmlns:p14="http://schemas.microsoft.com/office/powerpoint/2010/main" val="474399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8</a:t>
            </a:fld>
            <a:endParaRPr lang="zh-CN" altLang="en-US"/>
          </a:p>
        </p:txBody>
      </p:sp>
    </p:spTree>
    <p:extLst>
      <p:ext uri="{BB962C8B-B14F-4D97-AF65-F5344CB8AC3E}">
        <p14:creationId xmlns:p14="http://schemas.microsoft.com/office/powerpoint/2010/main" val="5554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393C4-A51B-4B79-9953-B7F829D2944F}" type="slidenum">
              <a:rPr lang="zh-CN" altLang="en-US" smtClean="0"/>
              <a:t>12</a:t>
            </a:fld>
            <a:endParaRPr lang="zh-CN" altLang="en-US"/>
          </a:p>
        </p:txBody>
      </p:sp>
    </p:spTree>
    <p:extLst>
      <p:ext uri="{BB962C8B-B14F-4D97-AF65-F5344CB8AC3E}">
        <p14:creationId xmlns:p14="http://schemas.microsoft.com/office/powerpoint/2010/main" val="3020960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2393C4-A51B-4B79-9953-B7F829D2944F}" type="slidenum">
              <a:rPr lang="zh-CN" altLang="en-US" smtClean="0"/>
              <a:t>13</a:t>
            </a:fld>
            <a:endParaRPr lang="zh-CN" altLang="en-US"/>
          </a:p>
        </p:txBody>
      </p:sp>
    </p:spTree>
    <p:extLst>
      <p:ext uri="{BB962C8B-B14F-4D97-AF65-F5344CB8AC3E}">
        <p14:creationId xmlns:p14="http://schemas.microsoft.com/office/powerpoint/2010/main" val="20146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378500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158631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165489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301325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157311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301925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378014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280589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328292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141406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34BFA2C-4346-4E2F-B0BA-F3A623EEC3BE}"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234872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BFA2C-4346-4E2F-B0BA-F3A623EEC3BE}" type="datetimeFigureOut">
              <a:rPr lang="zh-CN" altLang="en-US" smtClean="0"/>
              <a:t>2019/7/24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77C1C-8586-4247-868F-BCB333C3417F}" type="slidenum">
              <a:rPr lang="zh-CN" altLang="en-US" smtClean="0"/>
              <a:t>‹#›</a:t>
            </a:fld>
            <a:endParaRPr lang="zh-CN" altLang="en-US"/>
          </a:p>
        </p:txBody>
      </p:sp>
    </p:spTree>
    <p:extLst>
      <p:ext uri="{BB962C8B-B14F-4D97-AF65-F5344CB8AC3E}">
        <p14:creationId xmlns:p14="http://schemas.microsoft.com/office/powerpoint/2010/main" val="3503874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5.png"/><Relationship Id="rId7" Type="http://schemas.openxmlformats.org/officeDocument/2006/relationships/image" Target="../media/image27.emf"/><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0.emf"/><Relationship Id="rId4" Type="http://schemas.openxmlformats.org/officeDocument/2006/relationships/image" Target="../media/image26.emf"/><Relationship Id="rId9" Type="http://schemas.openxmlformats.org/officeDocument/2006/relationships/image" Target="../media/image29.emf"/></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oleObject" Target="../embeddings/oleObject2.bin"/><Relationship Id="rId10" Type="http://schemas.openxmlformats.org/officeDocument/2006/relationships/image" Target="../media/image420.png"/><Relationship Id="rId4" Type="http://schemas.openxmlformats.org/officeDocument/2006/relationships/image" Target="../media/image37.emf"/><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notesSlide" Target="../notesSlides/notesSlide15.xml"/><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3.emf"/><Relationship Id="rId5" Type="http://schemas.openxmlformats.org/officeDocument/2006/relationships/image" Target="../media/image42.wmf"/><Relationship Id="rId4" Type="http://schemas.openxmlformats.org/officeDocument/2006/relationships/oleObject" Target="../embeddings/oleObject4.bin"/><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png"/><Relationship Id="rId7" Type="http://schemas.openxmlformats.org/officeDocument/2006/relationships/image" Target="../media/image54.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tmp"/><Relationship Id="rId10" Type="http://schemas.openxmlformats.org/officeDocument/2006/relationships/image" Target="../media/image57.emf"/><Relationship Id="rId4" Type="http://schemas.openxmlformats.org/officeDocument/2006/relationships/image" Target="../media/image51.png"/><Relationship Id="rId9" Type="http://schemas.openxmlformats.org/officeDocument/2006/relationships/image" Target="../media/image56.emf"/></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62.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65.emf"/><Relationship Id="rId5" Type="http://schemas.openxmlformats.org/officeDocument/2006/relationships/image" Target="../media/image67.png"/><Relationship Id="rId4" Type="http://schemas.openxmlformats.org/officeDocument/2006/relationships/image" Target="../media/image6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45.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3.emf"/><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67.emf"/><Relationship Id="rId12"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66.emf"/><Relationship Id="rId9" Type="http://schemas.openxmlformats.org/officeDocument/2006/relationships/image" Target="../media/image78.png"/><Relationship Id="rId14" Type="http://schemas.openxmlformats.org/officeDocument/2006/relationships/image" Target="../media/image83.png"/></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84.png"/></Relationships>
</file>

<file path=ppt/slides/_rels/slide43.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9.emf"/><Relationship Id="rId7" Type="http://schemas.openxmlformats.org/officeDocument/2006/relationships/image" Target="../media/image89.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75.emf"/><Relationship Id="rId4" Type="http://schemas.openxmlformats.org/officeDocument/2006/relationships/image" Target="../media/image74.emf"/></Relationships>
</file>

<file path=ppt/slides/_rels/slide45.xml.rels><?xml version="1.0" encoding="UTF-8" standalone="yes"?>
<Relationships xmlns="http://schemas.openxmlformats.org/package/2006/relationships"><Relationship Id="rId7" Type="http://schemas.openxmlformats.org/officeDocument/2006/relationships/image" Target="../media/image85.png"/><Relationship Id="rId2" Type="http://schemas.openxmlformats.org/officeDocument/2006/relationships/image" Target="../media/image94.png"/><Relationship Id="rId1" Type="http://schemas.openxmlformats.org/officeDocument/2006/relationships/slideLayout" Target="../slideLayouts/slideLayout6.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4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76.emf"/><Relationship Id="rId7" Type="http://schemas.openxmlformats.org/officeDocument/2006/relationships/image" Target="../media/image77.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9.png"/><Relationship Id="rId5" Type="http://schemas.openxmlformats.org/officeDocument/2006/relationships/image" Target="../media/image88.png"/><Relationship Id="rId10" Type="http://schemas.openxmlformats.org/officeDocument/2006/relationships/image" Target="../media/image95.png"/><Relationship Id="rId4" Type="http://schemas.openxmlformats.org/officeDocument/2006/relationships/image" Target="../media/image87.png"/><Relationship Id="rId9" Type="http://schemas.openxmlformats.org/officeDocument/2006/relationships/image" Target="../media/image93.png"/></Relationships>
</file>

<file path=ppt/slides/_rels/slide4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48.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a:extLst>
              <a:ext uri="{FF2B5EF4-FFF2-40B4-BE49-F238E27FC236}">
                <a16:creationId xmlns:a16="http://schemas.microsoft.com/office/drawing/2014/main" id="{22B5EBAD-37F6-433C-BC68-2C1D794D7A9F}"/>
              </a:ext>
            </a:extLst>
          </p:cNvPr>
          <p:cNvSpPr/>
          <p:nvPr/>
        </p:nvSpPr>
        <p:spPr>
          <a:xfrm>
            <a:off x="-726813" y="1769887"/>
            <a:ext cx="13641685" cy="3312912"/>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4">
            <a:extLst>
              <a:ext uri="{FF2B5EF4-FFF2-40B4-BE49-F238E27FC236}">
                <a16:creationId xmlns:a16="http://schemas.microsoft.com/office/drawing/2014/main" id="{10800FC1-0E38-4BE7-B332-99432B9EC88F}"/>
              </a:ext>
            </a:extLst>
          </p:cNvPr>
          <p:cNvSpPr txBox="1"/>
          <p:nvPr/>
        </p:nvSpPr>
        <p:spPr>
          <a:xfrm>
            <a:off x="4125908" y="3286830"/>
            <a:ext cx="4705265" cy="1015663"/>
          </a:xfrm>
          <a:prstGeom prst="rect">
            <a:avLst/>
          </a:prstGeom>
          <a:noFill/>
        </p:spPr>
        <p:txBody>
          <a:bodyPr wrap="square" rtlCol="0">
            <a:spAutoFit/>
          </a:bodyPr>
          <a:lstStyle/>
          <a:p>
            <a:r>
              <a:rPr lang="zh-CN" altLang="zh-CN" sz="6000" b="1" dirty="0">
                <a:solidFill>
                  <a:schemeClr val="bg1"/>
                </a:solidFill>
                <a:latin typeface="微软雅黑" panose="020B0503020204020204" pitchFamily="34" charset="-122"/>
                <a:ea typeface="微软雅黑" panose="020B0503020204020204" pitchFamily="34" charset="-122"/>
              </a:rPr>
              <a:t>空</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间</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en-US" sz="6000" b="1" dirty="0">
                <a:solidFill>
                  <a:schemeClr val="bg1"/>
                </a:solidFill>
                <a:latin typeface="微软雅黑" panose="020B0503020204020204" pitchFamily="34" charset="-122"/>
                <a:ea typeface="微软雅黑" panose="020B0503020204020204" pitchFamily="34" charset="-122"/>
              </a:rPr>
              <a:t>插 值</a:t>
            </a:r>
          </a:p>
        </p:txBody>
      </p:sp>
      <p:sp>
        <p:nvSpPr>
          <p:cNvPr id="10" name="矩形 9">
            <a:extLst>
              <a:ext uri="{FF2B5EF4-FFF2-40B4-BE49-F238E27FC236}">
                <a16:creationId xmlns:a16="http://schemas.microsoft.com/office/drawing/2014/main" id="{25AE0689-BF12-49D0-844D-42D7D6DF5B56}"/>
              </a:ext>
            </a:extLst>
          </p:cNvPr>
          <p:cNvSpPr/>
          <p:nvPr/>
        </p:nvSpPr>
        <p:spPr>
          <a:xfrm rot="18890443">
            <a:off x="3112702" y="-4164590"/>
            <a:ext cx="5962656" cy="5962656"/>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
            <a:extLst>
              <a:ext uri="{FF2B5EF4-FFF2-40B4-BE49-F238E27FC236}">
                <a16:creationId xmlns:a16="http://schemas.microsoft.com/office/drawing/2014/main" id="{76531B3A-52DD-484F-9C15-025A16B271C2}"/>
              </a:ext>
            </a:extLst>
          </p:cNvPr>
          <p:cNvSpPr txBox="1"/>
          <p:nvPr/>
        </p:nvSpPr>
        <p:spPr>
          <a:xfrm>
            <a:off x="5461410" y="1484307"/>
            <a:ext cx="1456747" cy="1323439"/>
          </a:xfrm>
          <a:prstGeom prst="rect">
            <a:avLst/>
          </a:prstGeom>
          <a:noFill/>
        </p:spPr>
        <p:txBody>
          <a:bodyPr wrap="square" rtlCol="0">
            <a:spAutoFit/>
          </a:bodyPr>
          <a:lstStyle/>
          <a:p>
            <a:r>
              <a:rPr lang="en-US" altLang="zh-CN" sz="8000" b="1" dirty="0">
                <a:solidFill>
                  <a:schemeClr val="bg1"/>
                </a:solidFill>
                <a:latin typeface="+mj-lt"/>
                <a:ea typeface="微软雅黑" panose="020B0503020204020204" pitchFamily="34" charset="-122"/>
              </a:rPr>
              <a:t>07</a:t>
            </a:r>
            <a:endParaRPr lang="zh-CN" altLang="en-US" sz="8000" b="1"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121045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CD2C655B-7EF3-4B51-819F-7238A5E14EE5}"/>
              </a:ext>
            </a:extLst>
          </p:cNvPr>
          <p:cNvSpPr/>
          <p:nvPr/>
        </p:nvSpPr>
        <p:spPr>
          <a:xfrm>
            <a:off x="-323850" y="1804593"/>
            <a:ext cx="13042900" cy="571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0E0E0"/>
              </a:solidFill>
            </a:endParaRPr>
          </a:p>
        </p:txBody>
      </p:sp>
      <p:sp>
        <p:nvSpPr>
          <p:cNvPr id="5" name="矩形 4">
            <a:extLst>
              <a:ext uri="{FF2B5EF4-FFF2-40B4-BE49-F238E27FC236}">
                <a16:creationId xmlns:a16="http://schemas.microsoft.com/office/drawing/2014/main" id="{B86C20C5-B99B-4F77-B15C-A3391D479A2F}"/>
              </a:ext>
            </a:extLst>
          </p:cNvPr>
          <p:cNvSpPr/>
          <p:nvPr/>
        </p:nvSpPr>
        <p:spPr>
          <a:xfrm>
            <a:off x="-228600" y="1235053"/>
            <a:ext cx="12852400" cy="762000"/>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967131" cy="1568721"/>
            <a:chOff x="4508511" y="-551377"/>
            <a:chExt cx="3967131" cy="1568721"/>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原理</a:t>
              </a:r>
            </a:p>
          </p:txBody>
        </p:sp>
      </p:grpSp>
      <p:pic>
        <p:nvPicPr>
          <p:cNvPr id="19" name="图片 18">
            <a:extLst>
              <a:ext uri="{FF2B5EF4-FFF2-40B4-BE49-F238E27FC236}">
                <a16:creationId xmlns:a16="http://schemas.microsoft.com/office/drawing/2014/main" id="{6040B4DF-A33A-4571-BD4B-063549875F7F}"/>
              </a:ext>
            </a:extLst>
          </p:cNvPr>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r="73546" b="16561"/>
          <a:stretch/>
        </p:blipFill>
        <p:spPr bwMode="auto">
          <a:xfrm>
            <a:off x="706259" y="2559624"/>
            <a:ext cx="1464313" cy="1151707"/>
          </a:xfrm>
          <a:prstGeom prst="rect">
            <a:avLst/>
          </a:prstGeom>
          <a:noFill/>
          <a:ln>
            <a:noFill/>
          </a:ln>
        </p:spPr>
      </p:pic>
      <p:sp>
        <p:nvSpPr>
          <p:cNvPr id="20" name="文本框 19">
            <a:extLst>
              <a:ext uri="{FF2B5EF4-FFF2-40B4-BE49-F238E27FC236}">
                <a16:creationId xmlns:a16="http://schemas.microsoft.com/office/drawing/2014/main" id="{E240A7AC-3C69-42C8-91BA-6E2691A9219B}"/>
              </a:ext>
            </a:extLst>
          </p:cNvPr>
          <p:cNvSpPr txBox="1"/>
          <p:nvPr/>
        </p:nvSpPr>
        <p:spPr>
          <a:xfrm>
            <a:off x="2479632" y="2748722"/>
            <a:ext cx="235906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一次趋势面模型</a:t>
            </a:r>
          </a:p>
        </p:txBody>
      </p:sp>
      <p:sp>
        <p:nvSpPr>
          <p:cNvPr id="21" name="文本框 20">
            <a:extLst>
              <a:ext uri="{FF2B5EF4-FFF2-40B4-BE49-F238E27FC236}">
                <a16:creationId xmlns:a16="http://schemas.microsoft.com/office/drawing/2014/main" id="{F2DF6FF9-8EF5-481A-B3F6-D159A4DCB928}"/>
              </a:ext>
            </a:extLst>
          </p:cNvPr>
          <p:cNvSpPr txBox="1"/>
          <p:nvPr/>
        </p:nvSpPr>
        <p:spPr>
          <a:xfrm>
            <a:off x="2479632" y="3886200"/>
            <a:ext cx="172406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二次趋势面模型</a:t>
            </a:r>
          </a:p>
        </p:txBody>
      </p:sp>
      <p:sp>
        <p:nvSpPr>
          <p:cNvPr id="22" name="文本框 21">
            <a:extLst>
              <a:ext uri="{FF2B5EF4-FFF2-40B4-BE49-F238E27FC236}">
                <a16:creationId xmlns:a16="http://schemas.microsoft.com/office/drawing/2014/main" id="{433629C3-182C-4482-8B88-BA0ED236B1A1}"/>
              </a:ext>
            </a:extLst>
          </p:cNvPr>
          <p:cNvSpPr txBox="1"/>
          <p:nvPr/>
        </p:nvSpPr>
        <p:spPr>
          <a:xfrm>
            <a:off x="2479632" y="5339732"/>
            <a:ext cx="193996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三次趋势面模型</a:t>
            </a:r>
          </a:p>
        </p:txBody>
      </p:sp>
      <p:sp>
        <p:nvSpPr>
          <p:cNvPr id="3" name="矩形 2">
            <a:extLst>
              <a:ext uri="{FF2B5EF4-FFF2-40B4-BE49-F238E27FC236}">
                <a16:creationId xmlns:a16="http://schemas.microsoft.com/office/drawing/2014/main" id="{E4C93AEF-D6AE-44BD-915A-8F0F356C3149}"/>
              </a:ext>
            </a:extLst>
          </p:cNvPr>
          <p:cNvSpPr/>
          <p:nvPr/>
        </p:nvSpPr>
        <p:spPr>
          <a:xfrm>
            <a:off x="660400" y="1435261"/>
            <a:ext cx="11687735" cy="369332"/>
          </a:xfrm>
          <a:prstGeom prst="rect">
            <a:avLst/>
          </a:prstGeom>
        </p:spPr>
        <p:txBody>
          <a:bodyPr wrap="square">
            <a:spAutoFit/>
          </a:bodyPr>
          <a:lstStyle/>
          <a:p>
            <a:r>
              <a:rPr lang="zh-CN" altLang="zh-CN" dirty="0">
                <a:solidFill>
                  <a:schemeClr val="bg1"/>
                </a:solidFill>
                <a:ea typeface="微软雅黑" panose="020B0503020204020204" pitchFamily="34" charset="-122"/>
                <a:cs typeface="Times New Roman" panose="02020603050405020304" pitchFamily="18" charset="0"/>
              </a:rPr>
              <a:t>任一函数都可在适当范围内用多项式逼近，且调整多项式的次数，可使所求的回归方程适合实际问题的需要</a:t>
            </a:r>
            <a:endParaRPr lang="zh-CN" altLang="en-US" dirty="0">
              <a:solidFill>
                <a:schemeClr val="bg1"/>
              </a:solidFill>
            </a:endParaRPr>
          </a:p>
        </p:txBody>
      </p:sp>
      <p:pic>
        <p:nvPicPr>
          <p:cNvPr id="28" name="图片 27">
            <a:extLst>
              <a:ext uri="{FF2B5EF4-FFF2-40B4-BE49-F238E27FC236}">
                <a16:creationId xmlns:a16="http://schemas.microsoft.com/office/drawing/2014/main" id="{69F9CE6D-EF07-42E2-8899-41CCB679A76B}"/>
              </a:ext>
            </a:extLst>
          </p:cNvPr>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35247" r="35374" b="16561"/>
          <a:stretch/>
        </p:blipFill>
        <p:spPr bwMode="auto">
          <a:xfrm>
            <a:off x="625317" y="3859003"/>
            <a:ext cx="1626197" cy="1151707"/>
          </a:xfrm>
          <a:prstGeom prst="rect">
            <a:avLst/>
          </a:prstGeom>
          <a:noFill/>
          <a:ln>
            <a:noFill/>
          </a:ln>
        </p:spPr>
      </p:pic>
      <p:pic>
        <p:nvPicPr>
          <p:cNvPr id="29" name="图片 28">
            <a:extLst>
              <a:ext uri="{FF2B5EF4-FFF2-40B4-BE49-F238E27FC236}">
                <a16:creationId xmlns:a16="http://schemas.microsoft.com/office/drawing/2014/main" id="{82E1DC32-3843-41E3-92CC-D78179CC986C}"/>
              </a:ext>
            </a:extLst>
          </p:cNvPr>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72382" b="16561"/>
          <a:stretch/>
        </p:blipFill>
        <p:spPr bwMode="auto">
          <a:xfrm>
            <a:off x="597834" y="5158382"/>
            <a:ext cx="1528762" cy="1151707"/>
          </a:xfrm>
          <a:prstGeom prst="rect">
            <a:avLst/>
          </a:prstGeom>
          <a:noFill/>
          <a:ln>
            <a:noFill/>
          </a:ln>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4D90CA5-3054-4D7B-B073-45A8659074D2}"/>
                  </a:ext>
                </a:extLst>
              </p:cNvPr>
              <p:cNvSpPr/>
              <p:nvPr/>
            </p:nvSpPr>
            <p:spPr>
              <a:xfrm>
                <a:off x="2479633" y="3087276"/>
                <a:ext cx="2172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𝑧</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r>
                        <a:rPr lang="zh-CN" altLang="en-US" i="1">
                          <a:latin typeface="Cambria Math" panose="02040503050406030204" pitchFamily="18" charset="0"/>
                        </a:rPr>
                        <m:t>𝑦</m:t>
                      </m:r>
                    </m:oMath>
                  </m:oMathPara>
                </a14:m>
                <a:endParaRPr lang="zh-CN" altLang="en-US" dirty="0"/>
              </a:p>
            </p:txBody>
          </p:sp>
        </mc:Choice>
        <mc:Fallback xmlns="">
          <p:sp>
            <p:nvSpPr>
              <p:cNvPr id="6" name="矩形 5">
                <a:extLst>
                  <a:ext uri="{FF2B5EF4-FFF2-40B4-BE49-F238E27FC236}">
                    <a16:creationId xmlns:a16="http://schemas.microsoft.com/office/drawing/2014/main" id="{D4D90CA5-3054-4D7B-B073-45A8659074D2}"/>
                  </a:ext>
                </a:extLst>
              </p:cNvPr>
              <p:cNvSpPr>
                <a:spLocks noRot="1" noChangeAspect="1" noMove="1" noResize="1" noEditPoints="1" noAdjustHandles="1" noChangeArrowheads="1" noChangeShapeType="1" noTextEdit="1"/>
              </p:cNvSpPr>
              <p:nvPr/>
            </p:nvSpPr>
            <p:spPr>
              <a:xfrm>
                <a:off x="2479633" y="3087276"/>
                <a:ext cx="2172198" cy="369332"/>
              </a:xfrm>
              <a:prstGeom prst="rect">
                <a:avLst/>
              </a:prstGeom>
              <a:blipFill>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D4F2369-5E7B-4BE2-80A5-ED74E4442E69}"/>
                  </a:ext>
                </a:extLst>
              </p:cNvPr>
              <p:cNvSpPr/>
              <p:nvPr/>
            </p:nvSpPr>
            <p:spPr>
              <a:xfrm>
                <a:off x="2479633" y="4290393"/>
                <a:ext cx="445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𝑧</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4</m:t>
                          </m:r>
                        </m:sub>
                      </m:sSub>
                      <m:r>
                        <a:rPr lang="zh-CN" altLang="en-US" i="1">
                          <a:latin typeface="Cambria Math" panose="02040503050406030204" pitchFamily="18" charset="0"/>
                        </a:rPr>
                        <m:t>𝑥𝑦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5</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r>
                            <a:rPr lang="zh-CN" altLang="en-US" i="0">
                              <a:latin typeface="Cambria Math" panose="02040503050406030204" pitchFamily="18" charset="0"/>
                            </a:rPr>
                            <m:t>2</m:t>
                          </m:r>
                        </m:sup>
                      </m:sSup>
                    </m:oMath>
                  </m:oMathPara>
                </a14:m>
                <a:endParaRPr lang="zh-CN" altLang="en-US" dirty="0"/>
              </a:p>
            </p:txBody>
          </p:sp>
        </mc:Choice>
        <mc:Fallback xmlns="">
          <p:sp>
            <p:nvSpPr>
              <p:cNvPr id="7" name="矩形 6">
                <a:extLst>
                  <a:ext uri="{FF2B5EF4-FFF2-40B4-BE49-F238E27FC236}">
                    <a16:creationId xmlns:a16="http://schemas.microsoft.com/office/drawing/2014/main" id="{8D4F2369-5E7B-4BE2-80A5-ED74E4442E69}"/>
                  </a:ext>
                </a:extLst>
              </p:cNvPr>
              <p:cNvSpPr>
                <a:spLocks noRot="1" noChangeAspect="1" noMove="1" noResize="1" noEditPoints="1" noAdjustHandles="1" noChangeArrowheads="1" noChangeShapeType="1" noTextEdit="1"/>
              </p:cNvSpPr>
              <p:nvPr/>
            </p:nvSpPr>
            <p:spPr>
              <a:xfrm>
                <a:off x="2479633" y="4290393"/>
                <a:ext cx="4455194" cy="369332"/>
              </a:xfrm>
              <a:prstGeom prst="rect">
                <a:avLst/>
              </a:prstGeom>
              <a:blipFill>
                <a:blip r:embed="rId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60C0628-9335-4756-8A06-7BCEBA009B56}"/>
                  </a:ext>
                </a:extLst>
              </p:cNvPr>
              <p:cNvSpPr/>
              <p:nvPr/>
            </p:nvSpPr>
            <p:spPr>
              <a:xfrm>
                <a:off x="2366942" y="5737256"/>
                <a:ext cx="786925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𝑧</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4</m:t>
                          </m:r>
                        </m:sub>
                      </m:sSub>
                      <m:r>
                        <a:rPr lang="zh-CN" altLang="en-US" i="1">
                          <a:latin typeface="Cambria Math" panose="02040503050406030204" pitchFamily="18" charset="0"/>
                        </a:rPr>
                        <m:t>𝑥𝑦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5</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6</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3</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7</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8</m:t>
                          </m:r>
                        </m:sub>
                      </m:sSub>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9</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r>
                            <a:rPr lang="zh-CN" altLang="en-US" i="0">
                              <a:latin typeface="Cambria Math" panose="02040503050406030204" pitchFamily="18" charset="0"/>
                            </a:rPr>
                            <m:t>3</m:t>
                          </m:r>
                        </m:sup>
                      </m:sSup>
                    </m:oMath>
                  </m:oMathPara>
                </a14:m>
                <a:endParaRPr lang="zh-CN" altLang="en-US" dirty="0"/>
              </a:p>
            </p:txBody>
          </p:sp>
        </mc:Choice>
        <mc:Fallback xmlns="">
          <p:sp>
            <p:nvSpPr>
              <p:cNvPr id="9" name="矩形 8">
                <a:extLst>
                  <a:ext uri="{FF2B5EF4-FFF2-40B4-BE49-F238E27FC236}">
                    <a16:creationId xmlns:a16="http://schemas.microsoft.com/office/drawing/2014/main" id="{D60C0628-9335-4756-8A06-7BCEBA009B56}"/>
                  </a:ext>
                </a:extLst>
              </p:cNvPr>
              <p:cNvSpPr>
                <a:spLocks noRot="1" noChangeAspect="1" noMove="1" noResize="1" noEditPoints="1" noAdjustHandles="1" noChangeArrowheads="1" noChangeShapeType="1" noTextEdit="1"/>
              </p:cNvSpPr>
              <p:nvPr/>
            </p:nvSpPr>
            <p:spPr>
              <a:xfrm>
                <a:off x="2366942" y="5737256"/>
                <a:ext cx="7869258" cy="369332"/>
              </a:xfrm>
              <a:prstGeom prst="rect">
                <a:avLst/>
              </a:prstGeom>
              <a:blipFill>
                <a:blip r:embed="rId5"/>
                <a:stretch>
                  <a:fillRect b="-6557"/>
                </a:stretch>
              </a:blipFill>
            </p:spPr>
            <p:txBody>
              <a:bodyPr/>
              <a:lstStyle/>
              <a:p>
                <a:r>
                  <a:rPr lang="zh-CN" altLang="en-US">
                    <a:noFill/>
                  </a:rPr>
                  <a:t> </a:t>
                </a:r>
              </a:p>
            </p:txBody>
          </p:sp>
        </mc:Fallback>
      </mc:AlternateContent>
      <p:sp>
        <p:nvSpPr>
          <p:cNvPr id="40" name="直角三角形 39">
            <a:extLst>
              <a:ext uri="{FF2B5EF4-FFF2-40B4-BE49-F238E27FC236}">
                <a16:creationId xmlns:a16="http://schemas.microsoft.com/office/drawing/2014/main" id="{DF741BB7-3F35-4DF5-B1EA-3419DE3BAB7A}"/>
              </a:ext>
            </a:extLst>
          </p:cNvPr>
          <p:cNvSpPr/>
          <p:nvPr/>
        </p:nvSpPr>
        <p:spPr>
          <a:xfrm rot="10800000">
            <a:off x="5003438" y="1992580"/>
            <a:ext cx="7973398" cy="5900789"/>
          </a:xfrm>
          <a:prstGeom prst="rtTriangle">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415EA378-690D-4112-A962-BAF066FB2BA9}"/>
              </a:ext>
            </a:extLst>
          </p:cNvPr>
          <p:cNvSpPr txBox="1"/>
          <p:nvPr/>
        </p:nvSpPr>
        <p:spPr>
          <a:xfrm>
            <a:off x="6831156" y="2684366"/>
            <a:ext cx="5963886" cy="646331"/>
          </a:xfrm>
          <a:prstGeom prst="rect">
            <a:avLst/>
          </a:prstGeom>
          <a:noFill/>
        </p:spPr>
        <p:txBody>
          <a:bodyPr wrap="square" rtlCol="0">
            <a:spAutoFit/>
          </a:bodyPr>
          <a:lstStyle/>
          <a:p>
            <a:r>
              <a:rPr lang="zh-CN" altLang="en-US" dirty="0">
                <a:solidFill>
                  <a:schemeClr val="bg1"/>
                </a:solidFill>
              </a:rPr>
              <a:t>趋势面次数增加</a:t>
            </a:r>
            <a:r>
              <a:rPr lang="en-US" altLang="zh-CN" dirty="0">
                <a:solidFill>
                  <a:schemeClr val="bg1"/>
                </a:solidFill>
              </a:rPr>
              <a:t>——</a:t>
            </a:r>
            <a:r>
              <a:rPr lang="zh-CN" altLang="zh-CN" dirty="0">
                <a:solidFill>
                  <a:schemeClr val="bg1"/>
                </a:solidFill>
              </a:rPr>
              <a:t>拟合的曲面逐渐接近采样点</a:t>
            </a:r>
            <a:r>
              <a:rPr lang="zh-CN" altLang="en-US" dirty="0">
                <a:solidFill>
                  <a:schemeClr val="bg1"/>
                </a:solidFill>
              </a:rPr>
              <a:t>，</a:t>
            </a:r>
            <a:endParaRPr lang="en-US" altLang="zh-CN" dirty="0">
              <a:solidFill>
                <a:schemeClr val="bg1"/>
              </a:solidFill>
            </a:endParaRPr>
          </a:p>
          <a:p>
            <a:r>
              <a:rPr lang="zh-CN" altLang="en-US" dirty="0">
                <a:solidFill>
                  <a:schemeClr val="bg1"/>
                </a:solidFill>
              </a:rPr>
              <a:t>实际值与拟合值间偏差越小</a:t>
            </a:r>
          </a:p>
        </p:txBody>
      </p:sp>
      <p:sp>
        <p:nvSpPr>
          <p:cNvPr id="42" name="矩形 41">
            <a:extLst>
              <a:ext uri="{FF2B5EF4-FFF2-40B4-BE49-F238E27FC236}">
                <a16:creationId xmlns:a16="http://schemas.microsoft.com/office/drawing/2014/main" id="{4F783B57-8A6B-4CF5-ADBA-D065F9A5D967}"/>
              </a:ext>
            </a:extLst>
          </p:cNvPr>
          <p:cNvSpPr/>
          <p:nvPr/>
        </p:nvSpPr>
        <p:spPr>
          <a:xfrm>
            <a:off x="7934080" y="3482007"/>
            <a:ext cx="4174318" cy="646331"/>
          </a:xfrm>
          <a:prstGeom prst="rect">
            <a:avLst/>
          </a:prstGeom>
        </p:spPr>
        <p:txBody>
          <a:bodyPr wrap="square">
            <a:spAutoFit/>
          </a:bodyPr>
          <a:lstStyle/>
          <a:p>
            <a:r>
              <a:rPr lang="zh-CN" altLang="en-US" dirty="0">
                <a:solidFill>
                  <a:schemeClr val="bg1"/>
                </a:solidFill>
              </a:rPr>
              <a:t>趋势面次数增加</a:t>
            </a:r>
            <a:r>
              <a:rPr lang="en-US" altLang="zh-CN" dirty="0">
                <a:solidFill>
                  <a:schemeClr val="bg1"/>
                </a:solidFill>
              </a:rPr>
              <a:t>——</a:t>
            </a:r>
            <a:r>
              <a:rPr lang="zh-CN" altLang="en-US" dirty="0">
                <a:solidFill>
                  <a:schemeClr val="bg1"/>
                </a:solidFill>
              </a:rPr>
              <a:t>趋势面方程越复杂，</a:t>
            </a:r>
            <a:endParaRPr lang="en-US" altLang="zh-CN" dirty="0">
              <a:solidFill>
                <a:schemeClr val="bg1"/>
              </a:solidFill>
            </a:endParaRPr>
          </a:p>
          <a:p>
            <a:r>
              <a:rPr lang="zh-CN" altLang="zh-CN" dirty="0">
                <a:solidFill>
                  <a:schemeClr val="bg1"/>
                </a:solidFill>
              </a:rPr>
              <a:t>越难以解释自然现象</a:t>
            </a:r>
            <a:r>
              <a:rPr lang="en-US" altLang="zh-CN" dirty="0">
                <a:solidFill>
                  <a:schemeClr val="bg1"/>
                </a:solidFill>
              </a:rPr>
              <a:t>/</a:t>
            </a:r>
            <a:r>
              <a:rPr lang="zh-CN" altLang="zh-CN" dirty="0">
                <a:solidFill>
                  <a:schemeClr val="bg1"/>
                </a:solidFill>
              </a:rPr>
              <a:t>过程的物理意义</a:t>
            </a:r>
            <a:endParaRPr lang="zh-CN" altLang="en-US" dirty="0">
              <a:solidFill>
                <a:schemeClr val="bg1"/>
              </a:solidFill>
            </a:endParaRPr>
          </a:p>
        </p:txBody>
      </p:sp>
      <p:sp>
        <p:nvSpPr>
          <p:cNvPr id="43" name="矩形 42">
            <a:extLst>
              <a:ext uri="{FF2B5EF4-FFF2-40B4-BE49-F238E27FC236}">
                <a16:creationId xmlns:a16="http://schemas.microsoft.com/office/drawing/2014/main" id="{AB001DFF-CB7C-4798-B013-E152F56E7DC1}"/>
              </a:ext>
            </a:extLst>
          </p:cNvPr>
          <p:cNvSpPr/>
          <p:nvPr/>
        </p:nvSpPr>
        <p:spPr>
          <a:xfrm>
            <a:off x="10160517" y="4880279"/>
            <a:ext cx="1210588" cy="400110"/>
          </a:xfrm>
          <a:prstGeom prst="rect">
            <a:avLst/>
          </a:prstGeom>
        </p:spPr>
        <p:txBody>
          <a:bodyPr wrap="none">
            <a:spAutoFit/>
          </a:bodyPr>
          <a:lstStyle/>
          <a:p>
            <a:r>
              <a:rPr lang="zh-CN" altLang="zh-CN" sz="2000" b="1" i="1" dirty="0">
                <a:solidFill>
                  <a:schemeClr val="bg1"/>
                </a:solidFill>
                <a:ea typeface="微软雅黑" panose="020B0503020204020204" pitchFamily="34" charset="-122"/>
                <a:cs typeface="Times New Roman" panose="02020603050405020304" pitchFamily="18" charset="0"/>
              </a:rPr>
              <a:t>适度检验</a:t>
            </a:r>
            <a:endParaRPr lang="zh-CN" altLang="en-US" sz="2000" b="1" i="1" dirty="0">
              <a:solidFill>
                <a:schemeClr val="bg1"/>
              </a:solidFill>
            </a:endParaRPr>
          </a:p>
        </p:txBody>
      </p:sp>
      <p:cxnSp>
        <p:nvCxnSpPr>
          <p:cNvPr id="45" name="直接连接符 44">
            <a:extLst>
              <a:ext uri="{FF2B5EF4-FFF2-40B4-BE49-F238E27FC236}">
                <a16:creationId xmlns:a16="http://schemas.microsoft.com/office/drawing/2014/main" id="{2F768CD3-67EE-4C46-AF51-172B0A6DE925}"/>
              </a:ext>
            </a:extLst>
          </p:cNvPr>
          <p:cNvCxnSpPr/>
          <p:nvPr/>
        </p:nvCxnSpPr>
        <p:spPr>
          <a:xfrm>
            <a:off x="10655300" y="4224754"/>
            <a:ext cx="0" cy="640011"/>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80CDEBE5-8F3F-4413-84ED-F4F577908019}"/>
              </a:ext>
            </a:extLst>
          </p:cNvPr>
          <p:cNvSpPr/>
          <p:nvPr/>
        </p:nvSpPr>
        <p:spPr>
          <a:xfrm>
            <a:off x="5910274" y="2142055"/>
            <a:ext cx="1107996" cy="461665"/>
          </a:xfrm>
          <a:prstGeom prst="rect">
            <a:avLst/>
          </a:prstGeom>
        </p:spPr>
        <p:txBody>
          <a:bodyPr wrap="none">
            <a:spAutoFit/>
          </a:bodyPr>
          <a:lstStyle/>
          <a:p>
            <a:r>
              <a:rPr lang="zh-CN" altLang="en-US" sz="2400" b="1" i="1" dirty="0">
                <a:solidFill>
                  <a:schemeClr val="bg1"/>
                </a:solidFill>
                <a:ea typeface="微软雅黑" panose="020B0503020204020204" pitchFamily="34" charset="-122"/>
                <a:cs typeface="Times New Roman" panose="02020603050405020304" pitchFamily="18" charset="0"/>
              </a:rPr>
              <a:t>问题！</a:t>
            </a:r>
            <a:endParaRPr lang="zh-CN" altLang="en-US" sz="2400" b="1" i="1" dirty="0">
              <a:solidFill>
                <a:schemeClr val="bg1"/>
              </a:solidFill>
            </a:endParaRPr>
          </a:p>
        </p:txBody>
      </p:sp>
    </p:spTree>
    <p:extLst>
      <p:ext uri="{BB962C8B-B14F-4D97-AF65-F5344CB8AC3E}">
        <p14:creationId xmlns:p14="http://schemas.microsoft.com/office/powerpoint/2010/main" val="183216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08B6CE95-B6BB-4C9D-91DA-527A81F0EDE5}"/>
              </a:ext>
            </a:extLst>
          </p:cNvPr>
          <p:cNvSpPr/>
          <p:nvPr/>
        </p:nvSpPr>
        <p:spPr>
          <a:xfrm>
            <a:off x="5740400" y="-38100"/>
            <a:ext cx="6451600" cy="7251700"/>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a:extLst>
              <a:ext uri="{FF2B5EF4-FFF2-40B4-BE49-F238E27FC236}">
                <a16:creationId xmlns:a16="http://schemas.microsoft.com/office/drawing/2014/main" id="{3EBB3462-EEE6-469B-9B43-420A43E99885}"/>
              </a:ext>
            </a:extLst>
          </p:cNvPr>
          <p:cNvSpPr/>
          <p:nvPr/>
        </p:nvSpPr>
        <p:spPr>
          <a:xfrm>
            <a:off x="0" y="-151995"/>
            <a:ext cx="5740400" cy="4050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0E0E0"/>
              </a:solidFill>
            </a:endParaRPr>
          </a:p>
        </p:txBody>
      </p:sp>
      <p:sp>
        <p:nvSpPr>
          <p:cNvPr id="43" name="文本框 42">
            <a:extLst>
              <a:ext uri="{FF2B5EF4-FFF2-40B4-BE49-F238E27FC236}">
                <a16:creationId xmlns:a16="http://schemas.microsoft.com/office/drawing/2014/main" id="{2674C69B-2F90-446E-A24A-7D76D01FB0F2}"/>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原理</a:t>
            </a:r>
          </a:p>
        </p:txBody>
      </p:sp>
      <p:grpSp>
        <p:nvGrpSpPr>
          <p:cNvPr id="44" name="组合 43">
            <a:extLst>
              <a:ext uri="{FF2B5EF4-FFF2-40B4-BE49-F238E27FC236}">
                <a16:creationId xmlns:a16="http://schemas.microsoft.com/office/drawing/2014/main" id="{FBD6E730-7F56-4F73-8AE9-8A6F03F4C47E}"/>
              </a:ext>
            </a:extLst>
          </p:cNvPr>
          <p:cNvGrpSpPr/>
          <p:nvPr/>
        </p:nvGrpSpPr>
        <p:grpSpPr>
          <a:xfrm>
            <a:off x="4508511" y="-551377"/>
            <a:ext cx="3967131" cy="1568721"/>
            <a:chOff x="4508511" y="-551377"/>
            <a:chExt cx="3967131" cy="1568721"/>
          </a:xfrm>
        </p:grpSpPr>
        <p:sp>
          <p:nvSpPr>
            <p:cNvPr id="45" name="矩形 44">
              <a:extLst>
                <a:ext uri="{FF2B5EF4-FFF2-40B4-BE49-F238E27FC236}">
                  <a16:creationId xmlns:a16="http://schemas.microsoft.com/office/drawing/2014/main" id="{6D5CCD3A-F455-4166-8436-7475E8EDB9B9}"/>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6" name="文本框 45">
              <a:extLst>
                <a:ext uri="{FF2B5EF4-FFF2-40B4-BE49-F238E27FC236}">
                  <a16:creationId xmlns:a16="http://schemas.microsoft.com/office/drawing/2014/main" id="{84974692-684C-428E-A49B-D6956424D655}"/>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适度检验</a:t>
              </a:r>
            </a:p>
          </p:txBody>
        </p:sp>
      </p:grpSp>
      <p:sp>
        <p:nvSpPr>
          <p:cNvPr id="48" name="矩形 47">
            <a:extLst>
              <a:ext uri="{FF2B5EF4-FFF2-40B4-BE49-F238E27FC236}">
                <a16:creationId xmlns:a16="http://schemas.microsoft.com/office/drawing/2014/main" id="{6354B883-A4FF-4824-8577-CA4D65336F4C}"/>
              </a:ext>
            </a:extLst>
          </p:cNvPr>
          <p:cNvSpPr/>
          <p:nvPr/>
        </p:nvSpPr>
        <p:spPr>
          <a:xfrm>
            <a:off x="0" y="3758667"/>
            <a:ext cx="5740400" cy="3099333"/>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6A2BEA-8AB1-4FB6-A9A2-1E3E73912047}"/>
              </a:ext>
            </a:extLst>
          </p:cNvPr>
          <p:cNvSpPr txBox="1"/>
          <p:nvPr/>
        </p:nvSpPr>
        <p:spPr>
          <a:xfrm>
            <a:off x="660400" y="749300"/>
            <a:ext cx="172720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01 </a:t>
            </a:r>
            <a:r>
              <a:rPr lang="en-US" altLang="zh-CN" sz="2000" b="1" dirty="0" err="1">
                <a:latin typeface="微软雅黑" panose="020B0503020204020204" pitchFamily="34" charset="-122"/>
                <a:ea typeface="微软雅黑" panose="020B0503020204020204" pitchFamily="34" charset="-122"/>
              </a:rPr>
              <a:t>R</a:t>
            </a:r>
            <a:r>
              <a:rPr lang="en-US" altLang="zh-CN" sz="2000" b="1" baseline="30000" dirty="0" err="1">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检验</a:t>
            </a:r>
          </a:p>
        </p:txBody>
      </p:sp>
      <p:sp>
        <p:nvSpPr>
          <p:cNvPr id="14" name="矩形 13">
            <a:extLst>
              <a:ext uri="{FF2B5EF4-FFF2-40B4-BE49-F238E27FC236}">
                <a16:creationId xmlns:a16="http://schemas.microsoft.com/office/drawing/2014/main" id="{469D54E1-50A1-4290-BBB1-B813B5AEB016}"/>
              </a:ext>
            </a:extLst>
          </p:cNvPr>
          <p:cNvSpPr/>
          <p:nvPr/>
        </p:nvSpPr>
        <p:spPr>
          <a:xfrm>
            <a:off x="982754" y="1167792"/>
            <a:ext cx="3962400" cy="646331"/>
          </a:xfrm>
          <a:prstGeom prst="rect">
            <a:avLst/>
          </a:prstGeom>
        </p:spPr>
        <p:txBody>
          <a:bodyPr wrap="square">
            <a:spAutoFit/>
          </a:bodyPr>
          <a:lstStyle/>
          <a:p>
            <a:r>
              <a:rPr lang="zh-CN" altLang="zh-CN" dirty="0">
                <a:ea typeface="微软雅黑" panose="020B0503020204020204" pitchFamily="34" charset="-122"/>
                <a:cs typeface="Times New Roman" panose="02020603050405020304" pitchFamily="18" charset="0"/>
              </a:rPr>
              <a:t>趋势面与实际面的拟合度系数</a:t>
            </a:r>
            <a:r>
              <a:rPr lang="en-US" altLang="zh-CN" dirty="0" err="1">
                <a:ea typeface="微软雅黑" panose="020B0503020204020204" pitchFamily="34" charset="-122"/>
                <a:cs typeface="Times New Roman" panose="02020603050405020304" pitchFamily="18" charset="0"/>
              </a:rPr>
              <a:t>R</a:t>
            </a:r>
            <a:r>
              <a:rPr lang="en-US" altLang="zh-CN" baseline="30000" dirty="0" err="1">
                <a:ea typeface="微软雅黑" panose="020B0503020204020204" pitchFamily="34" charset="-122"/>
                <a:cs typeface="Times New Roman" panose="02020603050405020304" pitchFamily="18" charset="0"/>
              </a:rPr>
              <a:t>2</a:t>
            </a:r>
            <a:r>
              <a:rPr lang="en-US" altLang="zh-CN" dirty="0">
                <a:ea typeface="微软雅黑" panose="020B0503020204020204" pitchFamily="34" charset="-122"/>
                <a:cs typeface="Times New Roman" panose="02020603050405020304" pitchFamily="18" charset="0"/>
              </a:rPr>
              <a:t>——</a:t>
            </a:r>
          </a:p>
          <a:p>
            <a:r>
              <a:rPr lang="zh-CN" altLang="zh-CN" dirty="0">
                <a:ea typeface="微软雅黑" panose="020B0503020204020204" pitchFamily="34" charset="-122"/>
                <a:cs typeface="Times New Roman" panose="02020603050405020304" pitchFamily="18" charset="0"/>
              </a:rPr>
              <a:t>测定回归模型拟合优度的重要指标</a:t>
            </a:r>
            <a:endParaRPr lang="zh-CN" altLang="en-US"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A094EB7E-CEF3-49F1-BF05-6FD04A593226}"/>
                  </a:ext>
                </a:extLst>
              </p:cNvPr>
              <p:cNvSpPr/>
              <p:nvPr/>
            </p:nvSpPr>
            <p:spPr>
              <a:xfrm>
                <a:off x="711606" y="1832505"/>
                <a:ext cx="2252348"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0">
                              <a:latin typeface="Cambria Math" panose="02040503050406030204" pitchFamily="18" charset="0"/>
                            </a:rPr>
                            <m:t>2</m:t>
                          </m:r>
                        </m:sup>
                      </m:sSup>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𝑆</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𝑅</m:t>
                              </m:r>
                            </m:sub>
                          </m:sSub>
                        </m:num>
                        <m:den>
                          <m:r>
                            <a:rPr lang="zh-CN" altLang="en-US" i="1">
                              <a:latin typeface="Cambria Math" panose="02040503050406030204" pitchFamily="18" charset="0"/>
                            </a:rPr>
                            <m:t>𝑆</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𝑇</m:t>
                              </m:r>
                            </m:sub>
                          </m:sSub>
                        </m:den>
                      </m:f>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𝑆</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𝐷</m:t>
                              </m:r>
                            </m:sub>
                          </m:sSub>
                        </m:num>
                        <m:den>
                          <m:r>
                            <a:rPr lang="zh-CN" altLang="en-US" i="1">
                              <a:latin typeface="Cambria Math" panose="02040503050406030204" pitchFamily="18" charset="0"/>
                            </a:rPr>
                            <m:t>𝑆</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𝑇</m:t>
                              </m:r>
                            </m:sub>
                          </m:sSub>
                        </m:den>
                      </m:f>
                    </m:oMath>
                  </m:oMathPara>
                </a14:m>
                <a:endParaRPr lang="zh-CN" altLang="en-US" dirty="0"/>
              </a:p>
            </p:txBody>
          </p:sp>
        </mc:Choice>
        <mc:Fallback xmlns="">
          <p:sp>
            <p:nvSpPr>
              <p:cNvPr id="52" name="矩形 51">
                <a:extLst>
                  <a:ext uri="{FF2B5EF4-FFF2-40B4-BE49-F238E27FC236}">
                    <a16:creationId xmlns:a16="http://schemas.microsoft.com/office/drawing/2014/main" id="{A094EB7E-CEF3-49F1-BF05-6FD04A593226}"/>
                  </a:ext>
                </a:extLst>
              </p:cNvPr>
              <p:cNvSpPr>
                <a:spLocks noRot="1" noChangeAspect="1" noMove="1" noResize="1" noEditPoints="1" noAdjustHandles="1" noChangeArrowheads="1" noChangeShapeType="1" noTextEdit="1"/>
              </p:cNvSpPr>
              <p:nvPr/>
            </p:nvSpPr>
            <p:spPr>
              <a:xfrm>
                <a:off x="711606" y="1832505"/>
                <a:ext cx="2252348" cy="6580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FC20031-7E86-4532-A23A-AAD9F7A18C0D}"/>
                  </a:ext>
                </a:extLst>
              </p:cNvPr>
              <p:cNvSpPr/>
              <p:nvPr/>
            </p:nvSpPr>
            <p:spPr>
              <a:xfrm>
                <a:off x="2966609" y="1842559"/>
                <a:ext cx="2545732" cy="7645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𝑆</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1">
                              <a:latin typeface="Cambria Math" panose="02040503050406030204" pitchFamily="18" charset="0"/>
                            </a:rPr>
                            <m:t>𝐷</m:t>
                          </m:r>
                        </m:sub>
                      </m:sSub>
                      <m:r>
                        <a:rPr lang="zh-CN" altLang="en-US" sz="1600" i="0">
                          <a:latin typeface="Cambria Math" panose="02040503050406030204" pitchFamily="18" charset="0"/>
                        </a:rPr>
                        <m:t>=</m:t>
                      </m:r>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𝑛</m:t>
                          </m:r>
                        </m:sup>
                        <m:e>
                          <m:d>
                            <m:dPr>
                              <m:endChr m:val=""/>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𝑧</m:t>
                                  </m:r>
                                </m:e>
                                <m:sub>
                                  <m:r>
                                    <a:rPr lang="zh-CN" altLang="en-US" sz="1600" i="1">
                                      <a:latin typeface="Cambria Math" panose="02040503050406030204" pitchFamily="18" charset="0"/>
                                    </a:rPr>
                                    <m:t>𝑖</m:t>
                                  </m:r>
                                </m:sub>
                              </m:sSub>
                              <m:r>
                                <a:rPr lang="zh-CN" altLang="en-US" sz="1600" i="0">
                                  <a:latin typeface="Cambria Math" panose="02040503050406030204" pitchFamily="18" charset="0"/>
                                </a:rPr>
                                <m:t>−</m:t>
                              </m:r>
                            </m:e>
                          </m:d>
                        </m:e>
                      </m:nary>
                      <m:sSub>
                        <m:sSubPr>
                          <m:ctrlPr>
                            <a:rPr lang="zh-CN" altLang="en-US" sz="1600" i="1">
                              <a:latin typeface="Cambria Math" panose="02040503050406030204" pitchFamily="18" charset="0"/>
                            </a:rPr>
                          </m:ctrlPr>
                        </m:sSubPr>
                        <m:e>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𝑧</m:t>
                              </m:r>
                            </m:e>
                          </m:acc>
                        </m:e>
                        <m:sub>
                          <m:r>
                            <a:rPr lang="zh-CN" altLang="en-US" sz="1600" i="1">
                              <a:latin typeface="Cambria Math" panose="02040503050406030204" pitchFamily="18" charset="0"/>
                            </a:rPr>
                            <m:t>𝑖</m:t>
                          </m:r>
                        </m:sub>
                      </m:sSub>
                      <m:sSup>
                        <m:sSupPr>
                          <m:ctrlPr>
                            <a:rPr lang="zh-CN" altLang="en-US" sz="1600" i="1">
                              <a:latin typeface="Cambria Math" panose="02040503050406030204" pitchFamily="18" charset="0"/>
                            </a:rPr>
                          </m:ctrlPr>
                        </m:sSupPr>
                        <m:e>
                          <m:r>
                            <a:rPr lang="zh-CN" altLang="en-US" sz="1600" i="0">
                              <a:latin typeface="Cambria Math" panose="02040503050406030204" pitchFamily="18" charset="0"/>
                            </a:rPr>
                            <m:t>)</m:t>
                          </m:r>
                        </m:e>
                        <m:sup>
                          <m:r>
                            <a:rPr lang="zh-CN" altLang="en-US" sz="1600" i="0">
                              <a:latin typeface="Cambria Math" panose="02040503050406030204" pitchFamily="18" charset="0"/>
                            </a:rPr>
                            <m:t>2</m:t>
                          </m:r>
                        </m:sup>
                      </m:sSup>
                    </m:oMath>
                  </m:oMathPara>
                </a14:m>
                <a:endParaRPr lang="zh-CN" altLang="en-US" sz="1600" dirty="0"/>
              </a:p>
            </p:txBody>
          </p:sp>
        </mc:Choice>
        <mc:Fallback xmlns="">
          <p:sp>
            <p:nvSpPr>
              <p:cNvPr id="21" name="矩形 20">
                <a:extLst>
                  <a:ext uri="{FF2B5EF4-FFF2-40B4-BE49-F238E27FC236}">
                    <a16:creationId xmlns:a16="http://schemas.microsoft.com/office/drawing/2014/main" id="{0FC20031-7E86-4532-A23A-AAD9F7A18C0D}"/>
                  </a:ext>
                </a:extLst>
              </p:cNvPr>
              <p:cNvSpPr>
                <a:spLocks noRot="1" noChangeAspect="1" noMove="1" noResize="1" noEditPoints="1" noAdjustHandles="1" noChangeArrowheads="1" noChangeShapeType="1" noTextEdit="1"/>
              </p:cNvSpPr>
              <p:nvPr/>
            </p:nvSpPr>
            <p:spPr>
              <a:xfrm>
                <a:off x="2966609" y="1842559"/>
                <a:ext cx="2545732" cy="7645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85C1C724-AB0D-4BC5-BAE0-D35E4FADE5E5}"/>
                  </a:ext>
                </a:extLst>
              </p:cNvPr>
              <p:cNvSpPr/>
              <p:nvPr/>
            </p:nvSpPr>
            <p:spPr>
              <a:xfrm>
                <a:off x="3190463" y="2586722"/>
                <a:ext cx="1934119"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𝑆</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1">
                              <a:latin typeface="Cambria Math" panose="02040503050406030204" pitchFamily="18" charset="0"/>
                            </a:rPr>
                            <m:t>𝑅</m:t>
                          </m:r>
                        </m:sub>
                      </m:sSub>
                      <m:r>
                        <a:rPr lang="zh-CN" altLang="en-US" sz="1600" i="0">
                          <a:latin typeface="Cambria Math" panose="02040503050406030204" pitchFamily="18" charset="0"/>
                        </a:rPr>
                        <m:t>=</m:t>
                      </m:r>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𝑛</m:t>
                          </m:r>
                        </m:sup>
                        <m:e>
                          <m:d>
                            <m:dPr>
                              <m:endChr m:val=""/>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𝑧</m:t>
                                      </m:r>
                                    </m:e>
                                  </m:acc>
                                </m:e>
                                <m:sub>
                                  <m:r>
                                    <a:rPr lang="zh-CN" altLang="en-US" sz="1600" i="1">
                                      <a:latin typeface="Cambria Math" panose="02040503050406030204" pitchFamily="18" charset="0"/>
                                    </a:rPr>
                                    <m:t>𝑖</m:t>
                                  </m:r>
                                </m:sub>
                              </m:sSub>
                            </m:e>
                          </m:d>
                        </m:e>
                      </m:nary>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acc>
                            <m:accPr>
                              <m:chr m:val="̅"/>
                              <m:ctrlPr>
                                <a:rPr lang="zh-CN" altLang="en-US" sz="1600" i="1">
                                  <a:latin typeface="Cambria Math" panose="02040503050406030204" pitchFamily="18" charset="0"/>
                                </a:rPr>
                              </m:ctrlPr>
                            </m:accPr>
                            <m:e>
                              <m:r>
                                <a:rPr lang="zh-CN" altLang="en-US" sz="1600" i="1">
                                  <a:latin typeface="Cambria Math" panose="02040503050406030204" pitchFamily="18" charset="0"/>
                                </a:rPr>
                                <m:t>𝑧</m:t>
                              </m:r>
                            </m:e>
                          </m:acc>
                        </m:e>
                        <m:sub>
                          <m:r>
                            <a:rPr lang="zh-CN" altLang="en-US" sz="1600" i="1">
                              <a:latin typeface="Cambria Math" panose="02040503050406030204" pitchFamily="18" charset="0"/>
                            </a:rPr>
                            <m:t>𝑖</m:t>
                          </m:r>
                        </m:sub>
                      </m:sSub>
                      <m:sSup>
                        <m:sSupPr>
                          <m:ctrlPr>
                            <a:rPr lang="zh-CN" altLang="en-US" sz="1600" i="1">
                              <a:latin typeface="Cambria Math" panose="02040503050406030204" pitchFamily="18" charset="0"/>
                            </a:rPr>
                          </m:ctrlPr>
                        </m:sSupPr>
                        <m:e>
                          <m:r>
                            <a:rPr lang="zh-CN" altLang="en-US" sz="1600" i="0">
                              <a:latin typeface="Cambria Math" panose="02040503050406030204" pitchFamily="18" charset="0"/>
                            </a:rPr>
                            <m:t>)</m:t>
                          </m:r>
                        </m:e>
                        <m:sup>
                          <m:r>
                            <a:rPr lang="zh-CN" altLang="en-US" sz="1600" i="0">
                              <a:latin typeface="Cambria Math" panose="02040503050406030204" pitchFamily="18" charset="0"/>
                            </a:rPr>
                            <m:t>2</m:t>
                          </m:r>
                        </m:sup>
                      </m:sSup>
                    </m:oMath>
                  </m:oMathPara>
                </a14:m>
                <a:endParaRPr lang="zh-CN" altLang="en-US" sz="1600" dirty="0"/>
              </a:p>
            </p:txBody>
          </p:sp>
        </mc:Choice>
        <mc:Fallback xmlns="">
          <p:sp>
            <p:nvSpPr>
              <p:cNvPr id="30" name="矩形 29">
                <a:extLst>
                  <a:ext uri="{FF2B5EF4-FFF2-40B4-BE49-F238E27FC236}">
                    <a16:creationId xmlns:a16="http://schemas.microsoft.com/office/drawing/2014/main" id="{85C1C724-AB0D-4BC5-BAE0-D35E4FADE5E5}"/>
                  </a:ext>
                </a:extLst>
              </p:cNvPr>
              <p:cNvSpPr>
                <a:spLocks noRot="1" noChangeAspect="1" noMove="1" noResize="1" noEditPoints="1" noAdjustHandles="1" noChangeArrowheads="1" noChangeShapeType="1" noTextEdit="1"/>
              </p:cNvSpPr>
              <p:nvPr/>
            </p:nvSpPr>
            <p:spPr>
              <a:xfrm>
                <a:off x="3190463" y="2586722"/>
                <a:ext cx="1934119" cy="7645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54E1B775-3454-451F-B086-F81CBAB78669}"/>
                  </a:ext>
                </a:extLst>
              </p:cNvPr>
              <p:cNvSpPr/>
              <p:nvPr/>
            </p:nvSpPr>
            <p:spPr>
              <a:xfrm>
                <a:off x="3190463" y="3385670"/>
                <a:ext cx="17253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𝑆</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1">
                              <a:latin typeface="Cambria Math" panose="02040503050406030204" pitchFamily="18" charset="0"/>
                            </a:rPr>
                            <m:t>𝑇</m:t>
                          </m:r>
                        </m:sub>
                      </m:sSub>
                      <m:r>
                        <a:rPr lang="zh-CN" altLang="en-US" sz="1600" i="0">
                          <a:latin typeface="Cambria Math" panose="02040503050406030204" pitchFamily="18" charset="0"/>
                        </a:rPr>
                        <m:t>=</m:t>
                      </m:r>
                      <m:r>
                        <a:rPr lang="zh-CN" altLang="en-US" sz="1600" i="1">
                          <a:latin typeface="Cambria Math" panose="02040503050406030204" pitchFamily="18" charset="0"/>
                        </a:rPr>
                        <m:t>𝑆</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1">
                              <a:latin typeface="Cambria Math" panose="02040503050406030204" pitchFamily="18" charset="0"/>
                            </a:rPr>
                            <m:t>𝐷</m:t>
                          </m:r>
                        </m:sub>
                      </m:sSub>
                      <m:r>
                        <a:rPr lang="zh-CN" altLang="en-US" sz="1600" i="0">
                          <a:latin typeface="Cambria Math" panose="02040503050406030204" pitchFamily="18" charset="0"/>
                        </a:rPr>
                        <m:t>+</m:t>
                      </m:r>
                      <m:r>
                        <a:rPr lang="zh-CN" altLang="en-US" sz="1600" i="1">
                          <a:latin typeface="Cambria Math" panose="02040503050406030204" pitchFamily="18" charset="0"/>
                        </a:rPr>
                        <m:t>𝑆</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1">
                              <a:latin typeface="Cambria Math" panose="02040503050406030204" pitchFamily="18" charset="0"/>
                            </a:rPr>
                            <m:t>𝑅</m:t>
                          </m:r>
                        </m:sub>
                      </m:sSub>
                    </m:oMath>
                  </m:oMathPara>
                </a14:m>
                <a:endParaRPr lang="zh-CN" altLang="en-US" sz="1600" dirty="0"/>
              </a:p>
            </p:txBody>
          </p:sp>
        </mc:Choice>
        <mc:Fallback xmlns="">
          <p:sp>
            <p:nvSpPr>
              <p:cNvPr id="31" name="矩形 30">
                <a:extLst>
                  <a:ext uri="{FF2B5EF4-FFF2-40B4-BE49-F238E27FC236}">
                    <a16:creationId xmlns:a16="http://schemas.microsoft.com/office/drawing/2014/main" id="{54E1B775-3454-451F-B086-F81CBAB78669}"/>
                  </a:ext>
                </a:extLst>
              </p:cNvPr>
              <p:cNvSpPr>
                <a:spLocks noRot="1" noChangeAspect="1" noMove="1" noResize="1" noEditPoints="1" noAdjustHandles="1" noChangeArrowheads="1" noChangeShapeType="1" noTextEdit="1"/>
              </p:cNvSpPr>
              <p:nvPr/>
            </p:nvSpPr>
            <p:spPr>
              <a:xfrm>
                <a:off x="3190463" y="3385670"/>
                <a:ext cx="1725344" cy="338554"/>
              </a:xfrm>
              <a:prstGeom prst="rect">
                <a:avLst/>
              </a:prstGeom>
              <a:blipFill>
                <a:blip r:embed="rId5"/>
                <a:stretch>
                  <a:fillRect/>
                </a:stretch>
              </a:blipFill>
            </p:spPr>
            <p:txBody>
              <a:bodyPr/>
              <a:lstStyle/>
              <a:p>
                <a:r>
                  <a:rPr lang="zh-CN" altLang="en-US">
                    <a:noFill/>
                  </a:rPr>
                  <a:t> </a:t>
                </a:r>
              </a:p>
            </p:txBody>
          </p:sp>
        </mc:Fallback>
      </mc:AlternateContent>
      <p:sp>
        <p:nvSpPr>
          <p:cNvPr id="57" name="矩形 56">
            <a:extLst>
              <a:ext uri="{FF2B5EF4-FFF2-40B4-BE49-F238E27FC236}">
                <a16:creationId xmlns:a16="http://schemas.microsoft.com/office/drawing/2014/main" id="{9A57C206-01A2-47E5-8F82-7EE11A90E5EB}"/>
              </a:ext>
            </a:extLst>
          </p:cNvPr>
          <p:cNvSpPr/>
          <p:nvPr/>
        </p:nvSpPr>
        <p:spPr>
          <a:xfrm>
            <a:off x="845287" y="2772623"/>
            <a:ext cx="1821332" cy="830997"/>
          </a:xfrm>
          <a:prstGeom prst="rect">
            <a:avLst/>
          </a:prstGeom>
        </p:spPr>
        <p:txBody>
          <a:bodyPr wrap="none">
            <a:spAutoFit/>
          </a:bodyPr>
          <a:lstStyle/>
          <a:p>
            <a:r>
              <a:rPr lang="en-US" altLang="zh-CN" sz="1600" i="1" dirty="0">
                <a:latin typeface="微软雅黑" panose="020B0503020204020204" pitchFamily="34" charset="-122"/>
                <a:ea typeface="微软雅黑" panose="020B0503020204020204" pitchFamily="34" charset="-122"/>
              </a:rPr>
              <a:t>SS</a:t>
            </a:r>
            <a:r>
              <a:rPr lang="en-US" altLang="zh-CN" sz="1600" i="1" baseline="-25000" dirty="0">
                <a:latin typeface="微软雅黑" panose="020B0503020204020204" pitchFamily="34" charset="-122"/>
                <a:ea typeface="微软雅黑" panose="020B0503020204020204" pitchFamily="34" charset="-122"/>
              </a:rPr>
              <a:t>D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剩余平方和</a:t>
            </a:r>
            <a:endParaRPr lang="en-US" altLang="zh-CN" sz="1600" dirty="0">
              <a:latin typeface="微软雅黑" panose="020B0503020204020204" pitchFamily="34" charset="-122"/>
              <a:ea typeface="微软雅黑" panose="020B0503020204020204" pitchFamily="34" charset="-122"/>
            </a:endParaRPr>
          </a:p>
          <a:p>
            <a:r>
              <a:rPr lang="en-US" altLang="zh-CN" sz="1600" i="1" dirty="0">
                <a:latin typeface="微软雅黑" panose="020B0503020204020204" pitchFamily="34" charset="-122"/>
                <a:ea typeface="微软雅黑" panose="020B0503020204020204" pitchFamily="34" charset="-122"/>
              </a:rPr>
              <a:t>SS</a:t>
            </a:r>
            <a:r>
              <a:rPr lang="en-US" altLang="zh-CN" sz="1600" i="1" baseline="-25000" dirty="0">
                <a:latin typeface="微软雅黑" panose="020B0503020204020204" pitchFamily="34" charset="-122"/>
                <a:ea typeface="微软雅黑" panose="020B0503020204020204" pitchFamily="34" charset="-122"/>
              </a:rPr>
              <a:t>R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回归平方和</a:t>
            </a:r>
            <a:endParaRPr lang="en-US" altLang="zh-CN" sz="1600" dirty="0">
              <a:latin typeface="微软雅黑" panose="020B0503020204020204" pitchFamily="34" charset="-122"/>
              <a:ea typeface="微软雅黑" panose="020B0503020204020204" pitchFamily="34" charset="-122"/>
            </a:endParaRPr>
          </a:p>
          <a:p>
            <a:r>
              <a:rPr lang="en-US" altLang="zh-CN" sz="1600" i="1" dirty="0">
                <a:latin typeface="微软雅黑" panose="020B0503020204020204" pitchFamily="34" charset="-122"/>
                <a:ea typeface="微软雅黑" panose="020B0503020204020204" pitchFamily="34" charset="-122"/>
              </a:rPr>
              <a:t>SS</a:t>
            </a:r>
            <a:r>
              <a:rPr lang="en-US" altLang="zh-CN" sz="1600" i="1" baseline="-25000" dirty="0">
                <a:latin typeface="微软雅黑" panose="020B0503020204020204" pitchFamily="34" charset="-122"/>
                <a:ea typeface="微软雅黑" panose="020B0503020204020204" pitchFamily="34" charset="-122"/>
              </a:rPr>
              <a:t>T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总离差平方和</a:t>
            </a:r>
          </a:p>
        </p:txBody>
      </p:sp>
      <p:sp>
        <p:nvSpPr>
          <p:cNvPr id="58" name="文本框 57">
            <a:extLst>
              <a:ext uri="{FF2B5EF4-FFF2-40B4-BE49-F238E27FC236}">
                <a16:creationId xmlns:a16="http://schemas.microsoft.com/office/drawing/2014/main" id="{5D7F47C6-27ED-41C4-80CE-62336A16E088}"/>
              </a:ext>
            </a:extLst>
          </p:cNvPr>
          <p:cNvSpPr txBox="1"/>
          <p:nvPr/>
        </p:nvSpPr>
        <p:spPr>
          <a:xfrm>
            <a:off x="660400" y="3911665"/>
            <a:ext cx="2133600"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02 </a:t>
            </a:r>
            <a:r>
              <a:rPr lang="zh-CN" altLang="en-US" sz="2000" b="1" dirty="0">
                <a:solidFill>
                  <a:schemeClr val="bg1"/>
                </a:solidFill>
                <a:latin typeface="微软雅黑" panose="020B0503020204020204" pitchFamily="34" charset="-122"/>
                <a:ea typeface="微软雅黑" panose="020B0503020204020204" pitchFamily="34" charset="-122"/>
              </a:rPr>
              <a:t>显著性</a:t>
            </a:r>
            <a:r>
              <a:rPr lang="en-US" altLang="zh-CN" sz="2000" b="1" dirty="0">
                <a:solidFill>
                  <a:schemeClr val="bg1"/>
                </a:solidFill>
                <a:latin typeface="微软雅黑" panose="020B0503020204020204" pitchFamily="34" charset="-122"/>
                <a:ea typeface="微软雅黑" panose="020B0503020204020204" pitchFamily="34" charset="-122"/>
              </a:rPr>
              <a:t>F</a:t>
            </a:r>
            <a:r>
              <a:rPr lang="zh-CN" altLang="en-US" sz="2000" b="1" dirty="0">
                <a:solidFill>
                  <a:schemeClr val="bg1"/>
                </a:solidFill>
                <a:latin typeface="微软雅黑" panose="020B0503020204020204" pitchFamily="34" charset="-122"/>
                <a:ea typeface="微软雅黑" panose="020B0503020204020204" pitchFamily="34" charset="-122"/>
              </a:rPr>
              <a:t>检验</a:t>
            </a:r>
          </a:p>
        </p:txBody>
      </p:sp>
      <p:sp>
        <p:nvSpPr>
          <p:cNvPr id="59" name="矩形 58">
            <a:extLst>
              <a:ext uri="{FF2B5EF4-FFF2-40B4-BE49-F238E27FC236}">
                <a16:creationId xmlns:a16="http://schemas.microsoft.com/office/drawing/2014/main" id="{32EEB08F-60B5-4637-BCCD-C2B3CDCE4929}"/>
              </a:ext>
            </a:extLst>
          </p:cNvPr>
          <p:cNvSpPr/>
          <p:nvPr/>
        </p:nvSpPr>
        <p:spPr>
          <a:xfrm>
            <a:off x="982754" y="4317392"/>
            <a:ext cx="3962400" cy="369332"/>
          </a:xfrm>
          <a:prstGeom prst="rect">
            <a:avLst/>
          </a:prstGeom>
        </p:spPr>
        <p:txBody>
          <a:bodyPr wrap="square">
            <a:spAutoFit/>
          </a:bodyPr>
          <a:lstStyle/>
          <a:p>
            <a:r>
              <a:rPr lang="zh-CN" altLang="en-US" dirty="0">
                <a:solidFill>
                  <a:schemeClr val="bg1"/>
                </a:solidFill>
                <a:ea typeface="微软雅黑" panose="020B0503020204020204" pitchFamily="34" charset="-122"/>
                <a:cs typeface="Times New Roman" panose="02020603050405020304" pitchFamily="18" charset="0"/>
              </a:rPr>
              <a:t>对趋势面回归模型整体的显著性检验</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4D6BDDFB-0CF5-4CCA-AB8A-276EB4EA860F}"/>
                  </a:ext>
                </a:extLst>
              </p:cNvPr>
              <p:cNvSpPr/>
              <p:nvPr/>
            </p:nvSpPr>
            <p:spPr>
              <a:xfrm>
                <a:off x="845287" y="4699019"/>
                <a:ext cx="2405402" cy="6769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𝐹</m:t>
                      </m:r>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𝑆</m:t>
                          </m:r>
                          <m:f>
                            <m:fPr>
                              <m:type m:val="lin"/>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𝑆</m:t>
                                  </m:r>
                                </m:e>
                                <m:sub>
                                  <m:r>
                                    <a:rPr lang="zh-CN" altLang="en-US" i="1">
                                      <a:solidFill>
                                        <a:schemeClr val="bg1"/>
                                      </a:solidFill>
                                      <a:latin typeface="Cambria Math" panose="02040503050406030204" pitchFamily="18" charset="0"/>
                                    </a:rPr>
                                    <m:t>𝑅</m:t>
                                  </m:r>
                                </m:sub>
                              </m:sSub>
                            </m:num>
                            <m:den>
                              <m:r>
                                <a:rPr lang="zh-CN" altLang="en-US" i="1">
                                  <a:solidFill>
                                    <a:schemeClr val="bg1"/>
                                  </a:solidFill>
                                  <a:latin typeface="Cambria Math" panose="02040503050406030204" pitchFamily="18" charset="0"/>
                                </a:rPr>
                                <m:t>𝑝</m:t>
                              </m:r>
                            </m:den>
                          </m:f>
                        </m:num>
                        <m:den>
                          <m:d>
                            <m:dPr>
                              <m:begChr m:val=""/>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𝑆</m:t>
                              </m:r>
                              <m:f>
                                <m:fPr>
                                  <m:type m:val="lin"/>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𝑆</m:t>
                                      </m:r>
                                    </m:e>
                                    <m:sub>
                                      <m:r>
                                        <a:rPr lang="zh-CN" altLang="en-US" i="1">
                                          <a:solidFill>
                                            <a:schemeClr val="bg1"/>
                                          </a:solidFill>
                                          <a:latin typeface="Cambria Math" panose="02040503050406030204" pitchFamily="18" charset="0"/>
                                        </a:rPr>
                                        <m:t>𝐷</m:t>
                                      </m:r>
                                    </m:sub>
                                  </m:sSub>
                                </m:num>
                                <m:den>
                                  <m:r>
                                    <a:rPr lang="zh-CN" altLang="en-US" i="0">
                                      <a:solidFill>
                                        <a:schemeClr val="bg1"/>
                                      </a:solidFill>
                                      <a:latin typeface="Cambria Math" panose="02040503050406030204" pitchFamily="18" charset="0"/>
                                    </a:rPr>
                                    <m:t>(</m:t>
                                  </m:r>
                                </m:den>
                              </m:f>
                              <m:r>
                                <a:rPr lang="zh-CN" altLang="en-US" i="1">
                                  <a:solidFill>
                                    <a:schemeClr val="bg1"/>
                                  </a:solidFill>
                                  <a:latin typeface="Cambria Math" panose="02040503050406030204" pitchFamily="18" charset="0"/>
                                </a:rPr>
                                <m:t>𝑛</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r>
                                <a:rPr lang="zh-CN" altLang="en-US" i="0">
                                  <a:solidFill>
                                    <a:schemeClr val="bg1"/>
                                  </a:solidFill>
                                  <a:latin typeface="Cambria Math" panose="02040503050406030204" pitchFamily="18" charset="0"/>
                                </a:rPr>
                                <m:t>−1</m:t>
                              </m:r>
                            </m:e>
                          </m:d>
                        </m:den>
                      </m:f>
                    </m:oMath>
                  </m:oMathPara>
                </a14:m>
                <a:endParaRPr lang="zh-CN" altLang="en-US" dirty="0">
                  <a:solidFill>
                    <a:schemeClr val="bg1"/>
                  </a:solidFill>
                </a:endParaRPr>
              </a:p>
            </p:txBody>
          </p:sp>
        </mc:Choice>
        <mc:Fallback xmlns="">
          <p:sp>
            <p:nvSpPr>
              <p:cNvPr id="33" name="矩形 32">
                <a:extLst>
                  <a:ext uri="{FF2B5EF4-FFF2-40B4-BE49-F238E27FC236}">
                    <a16:creationId xmlns:a16="http://schemas.microsoft.com/office/drawing/2014/main" id="{4D6BDDFB-0CF5-4CCA-AB8A-276EB4EA860F}"/>
                  </a:ext>
                </a:extLst>
              </p:cNvPr>
              <p:cNvSpPr>
                <a:spLocks noRot="1" noChangeAspect="1" noMove="1" noResize="1" noEditPoints="1" noAdjustHandles="1" noChangeArrowheads="1" noChangeShapeType="1" noTextEdit="1"/>
              </p:cNvSpPr>
              <p:nvPr/>
            </p:nvSpPr>
            <p:spPr>
              <a:xfrm>
                <a:off x="845287" y="4699019"/>
                <a:ext cx="2405402" cy="676980"/>
              </a:xfrm>
              <a:prstGeom prst="rect">
                <a:avLst/>
              </a:prstGeom>
              <a:blipFill>
                <a:blip r:embed="rId6"/>
                <a:stretch>
                  <a:fillRect/>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E2036212-9DEA-4C76-A060-72BA80C7FD78}"/>
              </a:ext>
            </a:extLst>
          </p:cNvPr>
          <p:cNvSpPr/>
          <p:nvPr/>
        </p:nvSpPr>
        <p:spPr>
          <a:xfrm>
            <a:off x="627154" y="5484102"/>
            <a:ext cx="4799957" cy="646331"/>
          </a:xfrm>
          <a:prstGeom prst="rect">
            <a:avLst/>
          </a:prstGeom>
        </p:spPr>
        <p:txBody>
          <a:bodyPr wrap="square">
            <a:spAutoFit/>
          </a:bodyPr>
          <a:lstStyle/>
          <a:p>
            <a:r>
              <a:rPr lang="en-US" altLang="zh-CN"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en-US"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ea typeface="微软雅黑" panose="020B0503020204020204" pitchFamily="34" charset="-122"/>
                <a:cs typeface="Times New Roman" panose="02020603050405020304" pitchFamily="18" charset="0"/>
              </a:rPr>
              <a:t>非线性</a:t>
            </a:r>
            <a:r>
              <a:rPr lang="zh-CN" altLang="en-US" dirty="0">
                <a:solidFill>
                  <a:schemeClr val="bg1"/>
                </a:solidFill>
                <a:ea typeface="微软雅黑" panose="020B0503020204020204" pitchFamily="34" charset="-122"/>
                <a:cs typeface="Times New Roman" panose="02020603050405020304" pitchFamily="18" charset="0"/>
              </a:rPr>
              <a:t>函数转为</a:t>
            </a:r>
            <a:r>
              <a:rPr lang="zh-CN" altLang="zh-CN" dirty="0">
                <a:solidFill>
                  <a:schemeClr val="bg1"/>
                </a:solidFill>
                <a:ea typeface="微软雅黑" panose="020B0503020204020204" pitchFamily="34" charset="-122"/>
                <a:cs typeface="Times New Roman" panose="02020603050405020304" pitchFamily="18" charset="0"/>
              </a:rPr>
              <a:t>线性形式</a:t>
            </a:r>
            <a:r>
              <a:rPr lang="zh-CN" altLang="en-US" dirty="0">
                <a:solidFill>
                  <a:schemeClr val="bg1"/>
                </a:solidFill>
                <a:ea typeface="微软雅黑" panose="020B0503020204020204" pitchFamily="34" charset="-122"/>
                <a:cs typeface="Times New Roman" panose="02020603050405020304" pitchFamily="18" charset="0"/>
              </a:rPr>
              <a:t>后的自变量个数</a:t>
            </a:r>
            <a:endParaRPr lang="en-US" altLang="zh-CN" dirty="0">
              <a:solidFill>
                <a:schemeClr val="bg1"/>
              </a:solidFill>
              <a:ea typeface="微软雅黑" panose="020B0503020204020204" pitchFamily="34" charset="-122"/>
              <a:cs typeface="Times New Roman" panose="02020603050405020304" pitchFamily="18" charset="0"/>
            </a:endParaRPr>
          </a:p>
          <a:p>
            <a:r>
              <a:rPr lang="en-US" altLang="zh-CN"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 :  </a:t>
            </a:r>
            <a:r>
              <a:rPr lang="zh-CN" altLang="en-US" dirty="0">
                <a:solidFill>
                  <a:schemeClr val="bg1"/>
                </a:solidFill>
                <a:ea typeface="微软雅黑" panose="020B0503020204020204" pitchFamily="34" charset="-122"/>
                <a:cs typeface="Times New Roman" panose="02020603050405020304" pitchFamily="18" charset="0"/>
              </a:rPr>
              <a:t>样本数</a:t>
            </a:r>
            <a:endParaRPr lang="zh-CN" altLang="en-US" dirty="0">
              <a:solidFill>
                <a:schemeClr val="bg1"/>
              </a:solidFill>
            </a:endParaRPr>
          </a:p>
        </p:txBody>
      </p:sp>
      <p:sp>
        <p:nvSpPr>
          <p:cNvPr id="35" name="矩形 34">
            <a:extLst>
              <a:ext uri="{FF2B5EF4-FFF2-40B4-BE49-F238E27FC236}">
                <a16:creationId xmlns:a16="http://schemas.microsoft.com/office/drawing/2014/main" id="{EE8C2B6E-A14A-4B79-8982-58490F1A7D19}"/>
              </a:ext>
            </a:extLst>
          </p:cNvPr>
          <p:cNvSpPr/>
          <p:nvPr/>
        </p:nvSpPr>
        <p:spPr>
          <a:xfrm>
            <a:off x="627155" y="6138825"/>
            <a:ext cx="4836676" cy="369332"/>
          </a:xfrm>
          <a:prstGeom prst="rect">
            <a:avLst/>
          </a:prstGeom>
        </p:spPr>
        <p:txBody>
          <a:bodyPr wrap="square">
            <a:spAutoFit/>
          </a:bodyPr>
          <a:lstStyle/>
          <a:p>
            <a:pPr marL="285750" indent="-285750">
              <a:buFont typeface="Wingdings" panose="05000000000000000000" pitchFamily="2" charset="2"/>
              <a:buChar char="Ø"/>
            </a:pPr>
            <a:r>
              <a:rPr lang="zh-CN" altLang="en-US" dirty="0">
                <a:solidFill>
                  <a:schemeClr val="bg1"/>
                </a:solidFill>
                <a:latin typeface="微软雅黑" panose="020B0503020204020204" pitchFamily="34" charset="-122"/>
                <a:ea typeface="微软雅黑" panose="020B0503020204020204" pitchFamily="34" charset="-122"/>
              </a:rPr>
              <a:t>在显著性水平</a:t>
            </a:r>
            <a:r>
              <a:rPr lang="en-US" altLang="zh-CN" dirty="0">
                <a:solidFill>
                  <a:schemeClr val="bg1"/>
                </a:solidFill>
                <a:latin typeface="微软雅黑" panose="020B0503020204020204" pitchFamily="34" charset="-122"/>
                <a:ea typeface="微软雅黑" panose="020B0503020204020204" pitchFamily="34" charset="-122"/>
              </a:rPr>
              <a:t>α</a:t>
            </a:r>
            <a:r>
              <a:rPr lang="zh-CN" altLang="en-US" dirty="0">
                <a:solidFill>
                  <a:schemeClr val="bg1"/>
                </a:solidFill>
                <a:latin typeface="微软雅黑" panose="020B0503020204020204" pitchFamily="34" charset="-122"/>
                <a:ea typeface="微软雅黑" panose="020B0503020204020204" pitchFamily="34" charset="-122"/>
              </a:rPr>
              <a:t>下，查</a:t>
            </a:r>
            <a:r>
              <a:rPr lang="en-US" altLang="zh-CN" dirty="0">
                <a:solidFill>
                  <a:schemeClr val="bg1"/>
                </a:solidFill>
                <a:latin typeface="微软雅黑" panose="020B0503020204020204" pitchFamily="34" charset="-122"/>
                <a:ea typeface="微软雅黑" panose="020B0503020204020204" pitchFamily="34" charset="-122"/>
              </a:rPr>
              <a:t>F</a:t>
            </a:r>
            <a:r>
              <a:rPr lang="zh-CN" altLang="en-US" dirty="0">
                <a:solidFill>
                  <a:schemeClr val="bg1"/>
                </a:solidFill>
                <a:latin typeface="微软雅黑" panose="020B0503020204020204" pitchFamily="34" charset="-122"/>
                <a:ea typeface="微软雅黑" panose="020B0503020204020204" pitchFamily="34" charset="-122"/>
              </a:rPr>
              <a:t>分布表判断显著性 </a:t>
            </a:r>
          </a:p>
        </p:txBody>
      </p:sp>
      <p:sp>
        <p:nvSpPr>
          <p:cNvPr id="68" name="文本框 67">
            <a:extLst>
              <a:ext uri="{FF2B5EF4-FFF2-40B4-BE49-F238E27FC236}">
                <a16:creationId xmlns:a16="http://schemas.microsoft.com/office/drawing/2014/main" id="{7FF11932-FDE4-4D1A-BE38-F57A08EF138E}"/>
              </a:ext>
            </a:extLst>
          </p:cNvPr>
          <p:cNvSpPr txBox="1"/>
          <p:nvPr/>
        </p:nvSpPr>
        <p:spPr>
          <a:xfrm>
            <a:off x="5927908" y="1149410"/>
            <a:ext cx="2133600"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03 </a:t>
            </a:r>
            <a:r>
              <a:rPr lang="zh-CN" altLang="en-US" sz="2000" b="1" dirty="0">
                <a:solidFill>
                  <a:schemeClr val="bg1"/>
                </a:solidFill>
                <a:latin typeface="微软雅黑" panose="020B0503020204020204" pitchFamily="34" charset="-122"/>
                <a:ea typeface="微软雅黑" panose="020B0503020204020204" pitchFamily="34" charset="-122"/>
              </a:rPr>
              <a:t>逐次检验</a:t>
            </a:r>
          </a:p>
        </p:txBody>
      </p:sp>
      <p:sp>
        <p:nvSpPr>
          <p:cNvPr id="36" name="矩形 35">
            <a:extLst>
              <a:ext uri="{FF2B5EF4-FFF2-40B4-BE49-F238E27FC236}">
                <a16:creationId xmlns:a16="http://schemas.microsoft.com/office/drawing/2014/main" id="{DF9B5D35-6DFB-4C55-B16A-982B2A5D1BE0}"/>
              </a:ext>
            </a:extLst>
          </p:cNvPr>
          <p:cNvSpPr/>
          <p:nvPr/>
        </p:nvSpPr>
        <p:spPr>
          <a:xfrm>
            <a:off x="6231812" y="1552869"/>
            <a:ext cx="6096000" cy="646331"/>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检验多项式次数增高，是否对回归产生新贡献</a:t>
            </a:r>
          </a:p>
          <a:p>
            <a:r>
              <a:rPr lang="zh-CN" altLang="en-US" dirty="0">
                <a:solidFill>
                  <a:schemeClr val="bg1"/>
                </a:solidFill>
                <a:latin typeface="微软雅黑" panose="020B0503020204020204" pitchFamily="34" charset="-122"/>
                <a:ea typeface="微软雅黑" panose="020B0503020204020204" pitchFamily="34" charset="-122"/>
              </a:rPr>
              <a:t>即判断</a:t>
            </a:r>
            <a:r>
              <a:rPr lang="en-US" altLang="zh-CN" dirty="0">
                <a:solidFill>
                  <a:schemeClr val="bg1"/>
                </a:solidFill>
                <a:latin typeface="微软雅黑" panose="020B0503020204020204" pitchFamily="34" charset="-122"/>
                <a:ea typeface="微软雅黑" panose="020B0503020204020204" pitchFamily="34" charset="-122"/>
              </a:rPr>
              <a:t>F</a:t>
            </a:r>
            <a:r>
              <a:rPr lang="zh-CN" altLang="en-US" dirty="0">
                <a:solidFill>
                  <a:schemeClr val="bg1"/>
                </a:solidFill>
                <a:latin typeface="微软雅黑" panose="020B0503020204020204" pitchFamily="34" charset="-122"/>
                <a:ea typeface="微软雅黑" panose="020B0503020204020204" pitchFamily="34" charset="-122"/>
              </a:rPr>
              <a:t>值是否显著</a:t>
            </a:r>
          </a:p>
        </p:txBody>
      </p:sp>
      <p:sp>
        <p:nvSpPr>
          <p:cNvPr id="40" name="矩形 39">
            <a:extLst>
              <a:ext uri="{FF2B5EF4-FFF2-40B4-BE49-F238E27FC236}">
                <a16:creationId xmlns:a16="http://schemas.microsoft.com/office/drawing/2014/main" id="{F56BC249-D52B-4CBB-AF2D-0B887E1F24F1}"/>
              </a:ext>
            </a:extLst>
          </p:cNvPr>
          <p:cNvSpPr/>
          <p:nvPr/>
        </p:nvSpPr>
        <p:spPr>
          <a:xfrm>
            <a:off x="6426200" y="5260361"/>
            <a:ext cx="6096000" cy="646331"/>
          </a:xfrm>
          <a:prstGeom prst="rect">
            <a:avLst/>
          </a:prstGeom>
        </p:spPr>
        <p:txBody>
          <a:bodyPr>
            <a:spAutoFit/>
          </a:bodyPr>
          <a:lstStyle/>
          <a:p>
            <a:pPr indent="266700" algn="just"/>
            <a:r>
              <a:rPr lang="zh-CN" altLang="zh-CN" dirty="0">
                <a:solidFill>
                  <a:schemeClr val="bg1"/>
                </a:solidFill>
              </a:rPr>
              <a:t>将此均方差除以较高次多项式的剩余均方差，</a:t>
            </a:r>
            <a:endParaRPr lang="en-US" altLang="zh-CN" dirty="0">
              <a:solidFill>
                <a:schemeClr val="bg1"/>
              </a:solidFill>
            </a:endParaRPr>
          </a:p>
          <a:p>
            <a:pPr indent="266700" algn="just"/>
            <a:r>
              <a:rPr lang="zh-CN" altLang="zh-CN" dirty="0">
                <a:solidFill>
                  <a:schemeClr val="bg1"/>
                </a:solidFill>
              </a:rPr>
              <a:t>得出相继两个阶次趋势面的适度性比较检验值</a:t>
            </a:r>
            <a:r>
              <a:rPr lang="en-US" altLang="zh-CN" dirty="0">
                <a:solidFill>
                  <a:schemeClr val="bg1"/>
                </a:solidFill>
              </a:rPr>
              <a:t>F</a:t>
            </a:r>
            <a:endParaRPr lang="zh-CN" altLang="zh-CN" dirty="0">
              <a:solidFill>
                <a:schemeClr val="bg1"/>
              </a:solidFill>
            </a:endParaRPr>
          </a:p>
        </p:txBody>
      </p:sp>
      <p:cxnSp>
        <p:nvCxnSpPr>
          <p:cNvPr id="73" name="直接箭头连接符 72">
            <a:extLst>
              <a:ext uri="{FF2B5EF4-FFF2-40B4-BE49-F238E27FC236}">
                <a16:creationId xmlns:a16="http://schemas.microsoft.com/office/drawing/2014/main" id="{35AE95D7-159C-4DF9-BFCC-2FAD08CDC45E}"/>
              </a:ext>
            </a:extLst>
          </p:cNvPr>
          <p:cNvCxnSpPr>
            <a:cxnSpLocks/>
            <a:stCxn id="78" idx="4"/>
            <a:endCxn id="77" idx="0"/>
          </p:cNvCxnSpPr>
          <p:nvPr/>
        </p:nvCxnSpPr>
        <p:spPr>
          <a:xfrm>
            <a:off x="6352825" y="3618998"/>
            <a:ext cx="0" cy="1756196"/>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75" name="iṣḻïḍè">
            <a:extLst>
              <a:ext uri="{FF2B5EF4-FFF2-40B4-BE49-F238E27FC236}">
                <a16:creationId xmlns:a16="http://schemas.microsoft.com/office/drawing/2014/main" id="{FF082755-DE38-4815-83A2-E944D815C2C8}"/>
              </a:ext>
            </a:extLst>
          </p:cNvPr>
          <p:cNvSpPr/>
          <p:nvPr/>
        </p:nvSpPr>
        <p:spPr>
          <a:xfrm>
            <a:off x="6073449" y="4174189"/>
            <a:ext cx="558752" cy="515688"/>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2</a:t>
            </a:r>
            <a:endParaRPr lang="zh-CN" altLang="en-US" sz="1600" b="1" i="1" dirty="0">
              <a:solidFill>
                <a:schemeClr val="tx1"/>
              </a:solidFill>
            </a:endParaRPr>
          </a:p>
        </p:txBody>
      </p:sp>
      <p:sp>
        <p:nvSpPr>
          <p:cNvPr id="77" name="ïṥḻïḓe">
            <a:extLst>
              <a:ext uri="{FF2B5EF4-FFF2-40B4-BE49-F238E27FC236}">
                <a16:creationId xmlns:a16="http://schemas.microsoft.com/office/drawing/2014/main" id="{5784804C-EE28-40E1-9DAB-8382948E6B49}"/>
              </a:ext>
            </a:extLst>
          </p:cNvPr>
          <p:cNvSpPr/>
          <p:nvPr/>
        </p:nvSpPr>
        <p:spPr>
          <a:xfrm>
            <a:off x="6073449" y="5375194"/>
            <a:ext cx="558752" cy="515688"/>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3</a:t>
            </a:r>
            <a:endParaRPr lang="zh-CN" altLang="en-US" sz="1600" b="1" i="1" dirty="0">
              <a:solidFill>
                <a:schemeClr val="tx1"/>
              </a:solidFill>
            </a:endParaRPr>
          </a:p>
        </p:txBody>
      </p:sp>
      <p:sp>
        <p:nvSpPr>
          <p:cNvPr id="78" name="ïṥḻïḓe">
            <a:extLst>
              <a:ext uri="{FF2B5EF4-FFF2-40B4-BE49-F238E27FC236}">
                <a16:creationId xmlns:a16="http://schemas.microsoft.com/office/drawing/2014/main" id="{C159CBC2-9CBF-40B2-97C4-CF416042372A}"/>
              </a:ext>
            </a:extLst>
          </p:cNvPr>
          <p:cNvSpPr/>
          <p:nvPr/>
        </p:nvSpPr>
        <p:spPr>
          <a:xfrm>
            <a:off x="6073449" y="3103310"/>
            <a:ext cx="558752" cy="515688"/>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1</a:t>
            </a:r>
            <a:endParaRPr lang="zh-CN" altLang="en-US" sz="1600" b="1" i="1" dirty="0">
              <a:solidFill>
                <a:schemeClr val="tx1"/>
              </a:solidFill>
            </a:endParaRPr>
          </a:p>
        </p:txBody>
      </p:sp>
      <p:sp>
        <p:nvSpPr>
          <p:cNvPr id="50" name="矩形 49">
            <a:extLst>
              <a:ext uri="{FF2B5EF4-FFF2-40B4-BE49-F238E27FC236}">
                <a16:creationId xmlns:a16="http://schemas.microsoft.com/office/drawing/2014/main" id="{263B2861-AB90-40A3-BD34-2295320B017B}"/>
              </a:ext>
            </a:extLst>
          </p:cNvPr>
          <p:cNvSpPr/>
          <p:nvPr/>
        </p:nvSpPr>
        <p:spPr>
          <a:xfrm>
            <a:off x="6739489" y="3018144"/>
            <a:ext cx="6096000" cy="646331"/>
          </a:xfrm>
          <a:prstGeom prst="rect">
            <a:avLst/>
          </a:prstGeom>
        </p:spPr>
        <p:txBody>
          <a:bodyPr>
            <a:spAutoFit/>
          </a:bodyPr>
          <a:lstStyle/>
          <a:p>
            <a:r>
              <a:rPr lang="zh-CN" altLang="en-US" dirty="0">
                <a:solidFill>
                  <a:schemeClr val="bg1"/>
                </a:solidFill>
              </a:rPr>
              <a:t>求较高次多项式方程的</a:t>
            </a:r>
            <a:r>
              <a:rPr lang="en-US" altLang="zh-CN" dirty="0" err="1">
                <a:solidFill>
                  <a:schemeClr val="bg1"/>
                </a:solidFill>
              </a:rPr>
              <a:t>SSR</a:t>
            </a:r>
            <a:r>
              <a:rPr lang="zh-CN" altLang="en-US" dirty="0">
                <a:solidFill>
                  <a:schemeClr val="bg1"/>
                </a:solidFill>
              </a:rPr>
              <a:t>与</a:t>
            </a:r>
          </a:p>
          <a:p>
            <a:r>
              <a:rPr lang="zh-CN" altLang="en-US" dirty="0">
                <a:solidFill>
                  <a:schemeClr val="bg1"/>
                </a:solidFill>
              </a:rPr>
              <a:t>较低次多项式方程的</a:t>
            </a:r>
            <a:r>
              <a:rPr lang="en-US" altLang="zh-CN" dirty="0" err="1">
                <a:solidFill>
                  <a:schemeClr val="bg1"/>
                </a:solidFill>
              </a:rPr>
              <a:t>SSR</a:t>
            </a:r>
            <a:r>
              <a:rPr lang="zh-CN" altLang="en-US" dirty="0">
                <a:solidFill>
                  <a:schemeClr val="bg1"/>
                </a:solidFill>
              </a:rPr>
              <a:t>之差</a:t>
            </a:r>
            <a:r>
              <a:rPr lang="zh-CN" altLang="en-US" dirty="0"/>
              <a:t>	</a:t>
            </a:r>
          </a:p>
        </p:txBody>
      </p:sp>
      <p:sp>
        <p:nvSpPr>
          <p:cNvPr id="53" name="矩形 52">
            <a:extLst>
              <a:ext uri="{FF2B5EF4-FFF2-40B4-BE49-F238E27FC236}">
                <a16:creationId xmlns:a16="http://schemas.microsoft.com/office/drawing/2014/main" id="{FEED9C0F-294D-43E4-8DEE-5D055220F77D}"/>
              </a:ext>
            </a:extLst>
          </p:cNvPr>
          <p:cNvSpPr/>
          <p:nvPr/>
        </p:nvSpPr>
        <p:spPr>
          <a:xfrm>
            <a:off x="6702769" y="4023178"/>
            <a:ext cx="6096000" cy="646331"/>
          </a:xfrm>
          <a:prstGeom prst="rect">
            <a:avLst/>
          </a:prstGeom>
        </p:spPr>
        <p:txBody>
          <a:bodyPr>
            <a:spAutoFit/>
          </a:bodyPr>
          <a:lstStyle/>
          <a:p>
            <a:r>
              <a:rPr lang="zh-CN" altLang="en-US" dirty="0">
                <a:solidFill>
                  <a:schemeClr val="bg1"/>
                </a:solidFill>
              </a:rPr>
              <a:t>将此差除以</a:t>
            </a:r>
            <a:r>
              <a:rPr lang="en-US" altLang="zh-CN" dirty="0" err="1">
                <a:solidFill>
                  <a:schemeClr val="bg1"/>
                </a:solidFill>
              </a:rPr>
              <a:t>SSR</a:t>
            </a:r>
            <a:r>
              <a:rPr lang="zh-CN" altLang="en-US" dirty="0">
                <a:solidFill>
                  <a:schemeClr val="bg1"/>
                </a:solidFill>
              </a:rPr>
              <a:t>的自由度之差，</a:t>
            </a:r>
          </a:p>
          <a:p>
            <a:r>
              <a:rPr lang="zh-CN" altLang="en-US" dirty="0">
                <a:solidFill>
                  <a:schemeClr val="bg1"/>
                </a:solidFill>
              </a:rPr>
              <a:t>得出由于多项式次数增高所产生的回归均方差</a:t>
            </a:r>
          </a:p>
        </p:txBody>
      </p:sp>
      <p:sp>
        <p:nvSpPr>
          <p:cNvPr id="80" name="文本框 79">
            <a:extLst>
              <a:ext uri="{FF2B5EF4-FFF2-40B4-BE49-F238E27FC236}">
                <a16:creationId xmlns:a16="http://schemas.microsoft.com/office/drawing/2014/main" id="{99B8DB41-132B-4E54-A6E9-139A84187709}"/>
              </a:ext>
            </a:extLst>
          </p:cNvPr>
          <p:cNvSpPr txBox="1"/>
          <p:nvPr/>
        </p:nvSpPr>
        <p:spPr>
          <a:xfrm>
            <a:off x="5902452" y="2472478"/>
            <a:ext cx="2133600"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具体步骤</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53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948953" y="1136845"/>
            <a:ext cx="5728331" cy="1490261"/>
            <a:chOff x="1036955" y="1591493"/>
            <a:chExt cx="5728331" cy="1490261"/>
          </a:xfrm>
        </p:grpSpPr>
        <p:pic>
          <p:nvPicPr>
            <p:cNvPr id="9" name="图片 8"/>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b="16561"/>
            <a:stretch/>
          </p:blipFill>
          <p:spPr bwMode="auto">
            <a:xfrm>
              <a:off x="1036955" y="1591493"/>
              <a:ext cx="5535295" cy="1151707"/>
            </a:xfrm>
            <a:prstGeom prst="rect">
              <a:avLst/>
            </a:prstGeom>
            <a:noFill/>
            <a:ln>
              <a:noFill/>
            </a:ln>
          </p:spPr>
        </p:pic>
        <p:sp>
          <p:nvSpPr>
            <p:cNvPr id="10" name="文本框 9"/>
            <p:cNvSpPr txBox="1"/>
            <p:nvPr/>
          </p:nvSpPr>
          <p:spPr>
            <a:xfrm>
              <a:off x="1165542" y="2691920"/>
              <a:ext cx="152876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一次多项式</a:t>
              </a:r>
            </a:p>
          </p:txBody>
        </p:sp>
        <p:sp>
          <p:nvSpPr>
            <p:cNvPr id="11" name="文本框 10"/>
            <p:cNvSpPr txBox="1"/>
            <p:nvPr/>
          </p:nvSpPr>
          <p:spPr>
            <a:xfrm>
              <a:off x="3104515" y="2691920"/>
              <a:ext cx="152876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二次多项式</a:t>
              </a:r>
            </a:p>
          </p:txBody>
        </p:sp>
        <p:sp>
          <p:nvSpPr>
            <p:cNvPr id="12" name="文本框 11"/>
            <p:cNvSpPr txBox="1"/>
            <p:nvPr/>
          </p:nvSpPr>
          <p:spPr>
            <a:xfrm>
              <a:off x="5236524" y="2743200"/>
              <a:ext cx="152876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三次多项式</a:t>
              </a:r>
            </a:p>
          </p:txBody>
        </p:sp>
      </p:grpSp>
      <p:sp>
        <p:nvSpPr>
          <p:cNvPr id="15" name="ïṧḷïḓe"/>
          <p:cNvSpPr/>
          <p:nvPr/>
        </p:nvSpPr>
        <p:spPr>
          <a:xfrm>
            <a:off x="2461486" y="5350836"/>
            <a:ext cx="1685304" cy="827610"/>
          </a:xfrm>
          <a:custGeom>
            <a:avLst/>
            <a:gdLst/>
            <a:ahLst/>
            <a:cxnLst>
              <a:cxn ang="0">
                <a:pos x="wd2" y="hd2"/>
              </a:cxn>
              <a:cxn ang="5400000">
                <a:pos x="wd2" y="hd2"/>
              </a:cxn>
              <a:cxn ang="10800000">
                <a:pos x="wd2" y="hd2"/>
              </a:cxn>
              <a:cxn ang="16200000">
                <a:pos x="wd2" y="hd2"/>
              </a:cxn>
            </a:cxnLst>
            <a:rect l="0" t="0" r="r" b="b"/>
            <a:pathLst>
              <a:path w="21600" h="21600" extrusionOk="0">
                <a:moveTo>
                  <a:pt x="17950" y="0"/>
                </a:moveTo>
                <a:cubicBezTo>
                  <a:pt x="16358" y="8270"/>
                  <a:pt x="12511" y="13614"/>
                  <a:pt x="8151" y="13614"/>
                </a:cubicBezTo>
                <a:cubicBezTo>
                  <a:pt x="6842" y="13614"/>
                  <a:pt x="5553" y="13116"/>
                  <a:pt x="4321" y="12134"/>
                </a:cubicBezTo>
                <a:lnTo>
                  <a:pt x="4685" y="10242"/>
                </a:lnTo>
                <a:lnTo>
                  <a:pt x="0" y="12967"/>
                </a:lnTo>
                <a:lnTo>
                  <a:pt x="2527" y="21453"/>
                </a:lnTo>
                <a:lnTo>
                  <a:pt x="2889" y="19569"/>
                </a:lnTo>
                <a:cubicBezTo>
                  <a:pt x="4579" y="20916"/>
                  <a:pt x="6349" y="21600"/>
                  <a:pt x="8151" y="21600"/>
                </a:cubicBezTo>
                <a:cubicBezTo>
                  <a:pt x="11022" y="21600"/>
                  <a:pt x="13805" y="19874"/>
                  <a:pt x="16199" y="16609"/>
                </a:cubicBezTo>
                <a:cubicBezTo>
                  <a:pt x="18651" y="13265"/>
                  <a:pt x="20519" y="8530"/>
                  <a:pt x="21600" y="2916"/>
                </a:cubicBezTo>
                <a:cubicBezTo>
                  <a:pt x="21600" y="2916"/>
                  <a:pt x="17950" y="0"/>
                  <a:pt x="17950" y="0"/>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554">
              <a:defRPr sz="3000">
                <a:solidFill>
                  <a:srgbClr val="FFFFFF"/>
                </a:solidFill>
                <a:effectLst>
                  <a:outerShdw blurRad="38100" dist="12700" dir="5400000" rotWithShape="0">
                    <a:srgbClr val="000000">
                      <a:alpha val="50000"/>
                    </a:srgbClr>
                  </a:outerShdw>
                </a:effectLst>
              </a:defRPr>
            </a:pPr>
            <a:endParaRPr/>
          </a:p>
        </p:txBody>
      </p:sp>
      <p:sp>
        <p:nvSpPr>
          <p:cNvPr id="16" name="iSļíḍe"/>
          <p:cNvSpPr/>
          <p:nvPr/>
        </p:nvSpPr>
        <p:spPr>
          <a:xfrm>
            <a:off x="1974735" y="4100229"/>
            <a:ext cx="755320" cy="1652460"/>
          </a:xfrm>
          <a:custGeom>
            <a:avLst/>
            <a:gdLst/>
            <a:ahLst/>
            <a:cxnLst>
              <a:cxn ang="0">
                <a:pos x="wd2" y="hd2"/>
              </a:cxn>
              <a:cxn ang="5400000">
                <a:pos x="wd2" y="hd2"/>
              </a:cxn>
              <a:cxn ang="10800000">
                <a:pos x="wd2" y="hd2"/>
              </a:cxn>
              <a:cxn ang="16200000">
                <a:pos x="wd2" y="hd2"/>
              </a:cxn>
            </a:cxnLst>
            <a:rect l="0" t="0" r="r" b="b"/>
            <a:pathLst>
              <a:path w="21251" h="21600" extrusionOk="0">
                <a:moveTo>
                  <a:pt x="13651" y="19106"/>
                </a:moveTo>
                <a:cubicBezTo>
                  <a:pt x="7680" y="15628"/>
                  <a:pt x="6914" y="10891"/>
                  <a:pt x="11700" y="7039"/>
                </a:cubicBezTo>
                <a:cubicBezTo>
                  <a:pt x="13137" y="5882"/>
                  <a:pt x="15017" y="4869"/>
                  <a:pt x="17285" y="4026"/>
                </a:cubicBezTo>
                <a:lnTo>
                  <a:pt x="18651" y="4821"/>
                </a:lnTo>
                <a:lnTo>
                  <a:pt x="21251" y="0"/>
                </a:lnTo>
                <a:lnTo>
                  <a:pt x="10557" y="107"/>
                </a:lnTo>
                <a:lnTo>
                  <a:pt x="11917" y="899"/>
                </a:lnTo>
                <a:cubicBezTo>
                  <a:pt x="8805" y="2055"/>
                  <a:pt x="6224" y="3448"/>
                  <a:pt x="4247" y="5039"/>
                </a:cubicBezTo>
                <a:cubicBezTo>
                  <a:pt x="1095" y="7576"/>
                  <a:pt x="-349" y="10466"/>
                  <a:pt x="71" y="13399"/>
                </a:cubicBezTo>
                <a:cubicBezTo>
                  <a:pt x="500" y="16403"/>
                  <a:pt x="2870" y="19239"/>
                  <a:pt x="6923" y="21600"/>
                </a:cubicBezTo>
                <a:cubicBezTo>
                  <a:pt x="6923" y="21600"/>
                  <a:pt x="13651" y="19106"/>
                  <a:pt x="13651" y="19106"/>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554">
              <a:defRPr sz="3000">
                <a:solidFill>
                  <a:srgbClr val="FFFFFF"/>
                </a:solidFill>
                <a:effectLst>
                  <a:outerShdw blurRad="38100" dist="12700" dir="5400000" rotWithShape="0">
                    <a:srgbClr val="000000">
                      <a:alpha val="50000"/>
                    </a:srgbClr>
                  </a:outerShdw>
                </a:effectLst>
              </a:defRPr>
            </a:pPr>
            <a:endParaRPr/>
          </a:p>
        </p:txBody>
      </p:sp>
      <p:sp>
        <p:nvSpPr>
          <p:cNvPr id="17" name="íšľiḍê"/>
          <p:cNvSpPr/>
          <p:nvPr/>
        </p:nvSpPr>
        <p:spPr>
          <a:xfrm>
            <a:off x="2929148" y="3928390"/>
            <a:ext cx="1359033" cy="1280159"/>
          </a:xfrm>
          <a:custGeom>
            <a:avLst/>
            <a:gdLst/>
            <a:ahLst/>
            <a:cxnLst>
              <a:cxn ang="0">
                <a:pos x="wd2" y="hd2"/>
              </a:cxn>
              <a:cxn ang="5400000">
                <a:pos x="wd2" y="hd2"/>
              </a:cxn>
              <a:cxn ang="10800000">
                <a:pos x="wd2" y="hd2"/>
              </a:cxn>
              <a:cxn ang="16200000">
                <a:pos x="wd2" y="hd2"/>
              </a:cxn>
            </a:cxnLst>
            <a:rect l="0" t="0" r="r" b="b"/>
            <a:pathLst>
              <a:path w="21600" h="21240" extrusionOk="0">
                <a:moveTo>
                  <a:pt x="726" y="5232"/>
                </a:moveTo>
                <a:cubicBezTo>
                  <a:pt x="6074" y="4389"/>
                  <a:pt x="11276" y="7004"/>
                  <a:pt x="13980" y="11894"/>
                </a:cubicBezTo>
                <a:cubicBezTo>
                  <a:pt x="14791" y="13362"/>
                  <a:pt x="15328" y="14965"/>
                  <a:pt x="15574" y="16659"/>
                </a:cubicBezTo>
                <a:lnTo>
                  <a:pt x="14351" y="16852"/>
                </a:lnTo>
                <a:lnTo>
                  <a:pt x="18692" y="21240"/>
                </a:lnTo>
                <a:lnTo>
                  <a:pt x="21600" y="15709"/>
                </a:lnTo>
                <a:lnTo>
                  <a:pt x="20382" y="15901"/>
                </a:lnTo>
                <a:cubicBezTo>
                  <a:pt x="20044" y="13578"/>
                  <a:pt x="19307" y="11376"/>
                  <a:pt x="18190" y="9356"/>
                </a:cubicBezTo>
                <a:cubicBezTo>
                  <a:pt x="16410" y="6136"/>
                  <a:pt x="13775" y="3564"/>
                  <a:pt x="10569" y="1917"/>
                </a:cubicBezTo>
                <a:cubicBezTo>
                  <a:pt x="7285" y="229"/>
                  <a:pt x="3630" y="-360"/>
                  <a:pt x="0" y="212"/>
                </a:cubicBezTo>
                <a:cubicBezTo>
                  <a:pt x="0" y="212"/>
                  <a:pt x="726" y="5232"/>
                  <a:pt x="726" y="5232"/>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554">
              <a:defRPr sz="3000">
                <a:solidFill>
                  <a:srgbClr val="FFFFFF"/>
                </a:solidFill>
                <a:effectLst>
                  <a:outerShdw blurRad="38100" dist="12700" dir="5400000" rotWithShape="0">
                    <a:srgbClr val="000000">
                      <a:alpha val="50000"/>
                    </a:srgbClr>
                  </a:outerShdw>
                </a:effectLst>
              </a:defRPr>
            </a:pPr>
            <a:endParaRPr/>
          </a:p>
        </p:txBody>
      </p:sp>
      <p:sp>
        <p:nvSpPr>
          <p:cNvPr id="18" name="îš1iḍe"/>
          <p:cNvSpPr/>
          <p:nvPr/>
        </p:nvSpPr>
        <p:spPr>
          <a:xfrm>
            <a:off x="2683257" y="3627219"/>
            <a:ext cx="828320" cy="8285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6" y="0"/>
                  <a:pt x="10800" y="0"/>
                </a:cubicBezTo>
                <a:cubicBezTo>
                  <a:pt x="16765" y="0"/>
                  <a:pt x="21600" y="4835"/>
                  <a:pt x="21600" y="10800"/>
                </a:cubicBezTo>
                <a:cubicBezTo>
                  <a:pt x="21600" y="16764"/>
                  <a:pt x="16765" y="21600"/>
                  <a:pt x="10800" y="21600"/>
                </a:cubicBezTo>
                <a:cubicBezTo>
                  <a:pt x="4836" y="21600"/>
                  <a:pt x="0" y="16764"/>
                  <a:pt x="0" y="10800"/>
                </a:cubicBezTo>
                <a:close/>
              </a:path>
            </a:pathLst>
          </a:custGeom>
          <a:solidFill>
            <a:srgbClr val="E5C7A3"/>
          </a:solidFill>
          <a:ln w="38100" cap="flat">
            <a:solidFill>
              <a:schemeClr val="bg1"/>
            </a:solid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sz="1300" cap="all"/>
            </a:pPr>
            <a:endParaRPr sz="1600" dirty="0"/>
          </a:p>
        </p:txBody>
      </p:sp>
      <p:sp>
        <p:nvSpPr>
          <p:cNvPr id="19" name="ïsľîdê"/>
          <p:cNvSpPr/>
          <p:nvPr/>
        </p:nvSpPr>
        <p:spPr>
          <a:xfrm>
            <a:off x="3554726" y="5141559"/>
            <a:ext cx="828438" cy="828658"/>
          </a:xfrm>
          <a:custGeom>
            <a:avLst/>
            <a:gdLst/>
            <a:ahLst/>
            <a:cxnLst>
              <a:cxn ang="0">
                <a:pos x="wd2" y="hd2"/>
              </a:cxn>
              <a:cxn ang="5400000">
                <a:pos x="wd2" y="hd2"/>
              </a:cxn>
              <a:cxn ang="10800000">
                <a:pos x="wd2" y="hd2"/>
              </a:cxn>
              <a:cxn ang="16200000">
                <a:pos x="wd2" y="hd2"/>
              </a:cxn>
            </a:cxnLst>
            <a:rect l="0" t="0" r="r" b="b"/>
            <a:pathLst>
              <a:path w="18915" h="18915" extrusionOk="0">
                <a:moveTo>
                  <a:pt x="14184" y="1268"/>
                </a:moveTo>
                <a:cubicBezTo>
                  <a:pt x="18708" y="3879"/>
                  <a:pt x="20257" y="9663"/>
                  <a:pt x="17646" y="14185"/>
                </a:cubicBezTo>
                <a:cubicBezTo>
                  <a:pt x="15035" y="18708"/>
                  <a:pt x="9252" y="20257"/>
                  <a:pt x="4729" y="17646"/>
                </a:cubicBezTo>
                <a:cubicBezTo>
                  <a:pt x="206" y="15035"/>
                  <a:pt x="-1343" y="9252"/>
                  <a:pt x="1268" y="4729"/>
                </a:cubicBezTo>
                <a:cubicBezTo>
                  <a:pt x="3879" y="207"/>
                  <a:pt x="9662" y="-1343"/>
                  <a:pt x="14184" y="1268"/>
                </a:cubicBezTo>
                <a:close/>
              </a:path>
            </a:pathLst>
          </a:custGeom>
          <a:solidFill>
            <a:srgbClr val="CFA091"/>
          </a:solidFill>
          <a:ln w="38100" cap="flat">
            <a:solidFill>
              <a:schemeClr val="bg1"/>
            </a:solid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sz="1300" cap="all"/>
            </a:pPr>
            <a:endParaRPr/>
          </a:p>
        </p:txBody>
      </p:sp>
      <p:sp>
        <p:nvSpPr>
          <p:cNvPr id="20" name="iṡlidè"/>
          <p:cNvSpPr/>
          <p:nvPr/>
        </p:nvSpPr>
        <p:spPr>
          <a:xfrm>
            <a:off x="1811670" y="5141557"/>
            <a:ext cx="828440" cy="828662"/>
          </a:xfrm>
          <a:custGeom>
            <a:avLst/>
            <a:gdLst/>
            <a:ahLst/>
            <a:cxnLst>
              <a:cxn ang="0">
                <a:pos x="wd2" y="hd2"/>
              </a:cxn>
              <a:cxn ang="5400000">
                <a:pos x="wd2" y="hd2"/>
              </a:cxn>
              <a:cxn ang="10800000">
                <a:pos x="wd2" y="hd2"/>
              </a:cxn>
              <a:cxn ang="16200000">
                <a:pos x="wd2" y="hd2"/>
              </a:cxn>
            </a:cxnLst>
            <a:rect l="0" t="0" r="r" b="b"/>
            <a:pathLst>
              <a:path w="18915" h="18914" extrusionOk="0">
                <a:moveTo>
                  <a:pt x="14186" y="17646"/>
                </a:moveTo>
                <a:cubicBezTo>
                  <a:pt x="9662" y="20257"/>
                  <a:pt x="3880" y="18707"/>
                  <a:pt x="1269" y="14185"/>
                </a:cubicBezTo>
                <a:cubicBezTo>
                  <a:pt x="-1343" y="9662"/>
                  <a:pt x="207" y="3879"/>
                  <a:pt x="4730" y="1268"/>
                </a:cubicBezTo>
                <a:cubicBezTo>
                  <a:pt x="9252" y="-1343"/>
                  <a:pt x="15035" y="207"/>
                  <a:pt x="17647" y="4729"/>
                </a:cubicBezTo>
                <a:cubicBezTo>
                  <a:pt x="20257" y="9252"/>
                  <a:pt x="18708" y="15035"/>
                  <a:pt x="14186" y="17646"/>
                </a:cubicBezTo>
                <a:close/>
              </a:path>
            </a:pathLst>
          </a:custGeom>
          <a:solidFill>
            <a:srgbClr val="854C35"/>
          </a:solidFill>
          <a:ln w="38100" cap="flat">
            <a:solidFill>
              <a:schemeClr val="bg1"/>
            </a:solid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sz="1300" cap="all"/>
            </a:pPr>
            <a:endParaRPr/>
          </a:p>
        </p:txBody>
      </p:sp>
      <p:sp>
        <p:nvSpPr>
          <p:cNvPr id="22" name="矩形 21"/>
          <p:cNvSpPr/>
          <p:nvPr/>
        </p:nvSpPr>
        <p:spPr>
          <a:xfrm>
            <a:off x="2774251" y="3828967"/>
            <a:ext cx="737326"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核心</a:t>
            </a:r>
            <a:endParaRPr lang="zh-CN" altLang="en-US" sz="2000" b="1" dirty="0">
              <a:solidFill>
                <a:schemeClr val="bg1"/>
              </a:solidFill>
            </a:endParaRPr>
          </a:p>
        </p:txBody>
      </p:sp>
      <p:sp>
        <p:nvSpPr>
          <p:cNvPr id="23" name="矩形 22"/>
          <p:cNvSpPr/>
          <p:nvPr/>
        </p:nvSpPr>
        <p:spPr>
          <a:xfrm>
            <a:off x="1902784" y="5364531"/>
            <a:ext cx="737326"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问题</a:t>
            </a:r>
            <a:endParaRPr lang="zh-CN" altLang="en-US" sz="2000" b="1" dirty="0">
              <a:solidFill>
                <a:schemeClr val="bg1"/>
              </a:solidFill>
            </a:endParaRPr>
          </a:p>
        </p:txBody>
      </p:sp>
      <p:sp>
        <p:nvSpPr>
          <p:cNvPr id="24" name="矩形 23"/>
          <p:cNvSpPr/>
          <p:nvPr/>
        </p:nvSpPr>
        <p:spPr>
          <a:xfrm>
            <a:off x="3645838" y="5356220"/>
            <a:ext cx="737326" cy="400110"/>
          </a:xfrm>
          <a:prstGeom prst="rect">
            <a:avLst/>
          </a:prstGeom>
        </p:spPr>
        <p:txBody>
          <a:bodyPr wrap="square">
            <a:spAutoFit/>
          </a:bodyPr>
          <a:lstStyle/>
          <a:p>
            <a:r>
              <a:rPr lang="zh-CN" altLang="en-US" sz="2000" b="1" dirty="0">
                <a:solidFill>
                  <a:schemeClr val="bg1"/>
                </a:solidFill>
              </a:rPr>
              <a:t>启发</a:t>
            </a:r>
          </a:p>
        </p:txBody>
      </p:sp>
      <p:sp>
        <p:nvSpPr>
          <p:cNvPr id="25" name="矩形 24"/>
          <p:cNvSpPr/>
          <p:nvPr/>
        </p:nvSpPr>
        <p:spPr>
          <a:xfrm>
            <a:off x="1658061" y="3024241"/>
            <a:ext cx="2878711"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从实际值出发推算</a:t>
            </a:r>
            <a:r>
              <a:rPr lang="zh-CN" altLang="en-US" b="1" dirty="0">
                <a:solidFill>
                  <a:srgbClr val="CE8576"/>
                </a:solidFill>
                <a:latin typeface="微软雅黑" panose="020B0503020204020204" pitchFamily="34" charset="-122"/>
                <a:ea typeface="微软雅黑" panose="020B0503020204020204" pitchFamily="34" charset="-122"/>
              </a:rPr>
              <a:t>趋势面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并使</a:t>
            </a:r>
            <a:r>
              <a:rPr lang="zh-CN" altLang="en-US" b="1" dirty="0">
                <a:solidFill>
                  <a:srgbClr val="CE8576"/>
                </a:solidFill>
                <a:latin typeface="微软雅黑" panose="020B0503020204020204" pitchFamily="34" charset="-122"/>
                <a:ea typeface="微软雅黑" panose="020B0503020204020204" pitchFamily="34" charset="-122"/>
              </a:rPr>
              <a:t>残差平方和</a:t>
            </a:r>
            <a:r>
              <a:rPr lang="zh-CN" altLang="en-US" dirty="0">
                <a:latin typeface="微软雅黑" panose="020B0503020204020204" pitchFamily="34" charset="-122"/>
                <a:ea typeface="微软雅黑" panose="020B0503020204020204" pitchFamily="34" charset="-122"/>
              </a:rPr>
              <a:t>趋于最小</a:t>
            </a:r>
          </a:p>
        </p:txBody>
      </p:sp>
      <p:sp>
        <p:nvSpPr>
          <p:cNvPr id="26" name="矩形 25"/>
          <p:cNvSpPr/>
          <p:nvPr/>
        </p:nvSpPr>
        <p:spPr>
          <a:xfrm>
            <a:off x="653284" y="5153901"/>
            <a:ext cx="1338828" cy="923330"/>
          </a:xfrm>
          <a:prstGeom prst="rect">
            <a:avLst/>
          </a:prstGeom>
        </p:spPr>
        <p:txBody>
          <a:bodyPr wrap="none">
            <a:spAutoFit/>
          </a:bodyPr>
          <a:lstStyle/>
          <a:p>
            <a:pPr algn="just"/>
            <a:r>
              <a:rPr lang="zh-CN" altLang="en-US" dirty="0">
                <a:solidFill>
                  <a:srgbClr val="000000"/>
                </a:solidFill>
                <a:latin typeface="微软雅黑" panose="020B0503020204020204" pitchFamily="34" charset="-122"/>
                <a:ea typeface="微软雅黑" panose="020B0503020204020204" pitchFamily="34" charset="-122"/>
              </a:rPr>
              <a:t>阶次越高，</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zh-CN" altLang="en-US" dirty="0">
                <a:solidFill>
                  <a:srgbClr val="000000"/>
                </a:solidFill>
                <a:latin typeface="微软雅黑" panose="020B0503020204020204" pitchFamily="34" charset="-122"/>
                <a:ea typeface="微软雅黑" panose="020B0503020204020204" pitchFamily="34" charset="-122"/>
              </a:rPr>
              <a:t>出现振荡</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zh-CN" altLang="en-US" dirty="0">
                <a:solidFill>
                  <a:srgbClr val="000000"/>
                </a:solidFill>
                <a:latin typeface="微软雅黑" panose="020B0503020204020204" pitchFamily="34" charset="-122"/>
                <a:ea typeface="微软雅黑" panose="020B0503020204020204" pitchFamily="34" charset="-122"/>
              </a:rPr>
              <a:t>可能性越大</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27" name="矩形 26"/>
          <p:cNvSpPr/>
          <p:nvPr/>
        </p:nvSpPr>
        <p:spPr>
          <a:xfrm>
            <a:off x="4379293" y="4978117"/>
            <a:ext cx="1569660" cy="1200329"/>
          </a:xfrm>
          <a:prstGeom prst="rect">
            <a:avLst/>
          </a:prstGeom>
        </p:spPr>
        <p:txBody>
          <a:bodyPr wrap="none">
            <a:spAutoFit/>
          </a:bodyPr>
          <a:lstStyle/>
          <a:p>
            <a:pPr algn="just"/>
            <a:r>
              <a:rPr lang="zh-CN" altLang="en-US" dirty="0">
                <a:solidFill>
                  <a:srgbClr val="000000"/>
                </a:solidFill>
                <a:latin typeface="微软雅黑" panose="020B0503020204020204" pitchFamily="34" charset="-122"/>
                <a:ea typeface="微软雅黑" panose="020B0503020204020204" pitchFamily="34" charset="-122"/>
              </a:rPr>
              <a:t>将区域分块，</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zh-CN" altLang="en-US" dirty="0">
                <a:solidFill>
                  <a:srgbClr val="000000"/>
                </a:solidFill>
                <a:latin typeface="微软雅黑" panose="020B0503020204020204" pitchFamily="34" charset="-122"/>
                <a:ea typeface="微软雅黑" panose="020B0503020204020204" pitchFamily="34" charset="-122"/>
              </a:rPr>
              <a:t>定义不同的</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zh-CN" altLang="en-US" dirty="0">
                <a:solidFill>
                  <a:srgbClr val="000000"/>
                </a:solidFill>
                <a:latin typeface="微软雅黑" panose="020B0503020204020204" pitchFamily="34" charset="-122"/>
                <a:ea typeface="微软雅黑" panose="020B0503020204020204" pitchFamily="34" charset="-122"/>
              </a:rPr>
              <a:t>多项式曲面，</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zh-CN" altLang="en-US" dirty="0">
                <a:solidFill>
                  <a:srgbClr val="000000"/>
                </a:solidFill>
                <a:latin typeface="微软雅黑" panose="020B0503020204020204" pitchFamily="34" charset="-122"/>
                <a:ea typeface="微软雅黑" panose="020B0503020204020204" pitchFamily="34" charset="-122"/>
              </a:rPr>
              <a:t>即局部插值</a:t>
            </a:r>
            <a:endParaRPr lang="zh-CN" altLang="en-US" dirty="0">
              <a:latin typeface="微软雅黑" panose="020B0503020204020204" pitchFamily="34" charset="-122"/>
              <a:ea typeface="微软雅黑" panose="020B0503020204020204" pitchFamily="34" charset="-122"/>
            </a:endParaRPr>
          </a:p>
        </p:txBody>
      </p:sp>
      <p:sp>
        <p:nvSpPr>
          <p:cNvPr id="29" name="矩形 28"/>
          <p:cNvSpPr/>
          <p:nvPr/>
        </p:nvSpPr>
        <p:spPr>
          <a:xfrm>
            <a:off x="2472977" y="4787869"/>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趋势面分析</a:t>
            </a:r>
            <a:endParaRPr lang="en-US" altLang="zh-CN" dirty="0">
              <a:latin typeface="微软雅黑" panose="020B0503020204020204" pitchFamily="34" charset="-122"/>
              <a:ea typeface="微软雅黑" panose="020B0503020204020204" pitchFamily="34" charset="-122"/>
            </a:endParaRPr>
          </a:p>
        </p:txBody>
      </p:sp>
      <p:sp>
        <p:nvSpPr>
          <p:cNvPr id="38" name="íSḻiḓé">
            <a:extLst>
              <a:ext uri="{FF2B5EF4-FFF2-40B4-BE49-F238E27FC236}">
                <a16:creationId xmlns:a16="http://schemas.microsoft.com/office/drawing/2014/main" id="{5F280EAB-DF57-49D4-B80F-517FC0ED81AB}"/>
              </a:ext>
            </a:extLst>
          </p:cNvPr>
          <p:cNvSpPr/>
          <p:nvPr/>
        </p:nvSpPr>
        <p:spPr bwMode="auto">
          <a:xfrm>
            <a:off x="7352600" y="3648896"/>
            <a:ext cx="1494000" cy="408623"/>
          </a:xfrm>
          <a:prstGeom prst="roundRect">
            <a:avLst/>
          </a:prstGeom>
          <a:solidFill>
            <a:srgbClr val="E5C7A3"/>
          </a:solidFill>
          <a:ln w="38100">
            <a:noFill/>
          </a:ln>
          <a:extLst/>
        </p:spPr>
        <p:style>
          <a:lnRef idx="2">
            <a:schemeClr val="dk1"/>
          </a:lnRef>
          <a:fillRef idx="1">
            <a:schemeClr val="lt1"/>
          </a:fillRef>
          <a:effectRef idx="0">
            <a:schemeClr val="dk1"/>
          </a:effectRef>
          <a:fontRef idx="minor">
            <a:schemeClr val="dk1"/>
          </a:fontRef>
        </p:style>
        <p:txBody>
          <a:bodyPr wrap="non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R</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检验</a:t>
            </a:r>
          </a:p>
        </p:txBody>
      </p:sp>
      <p:sp>
        <p:nvSpPr>
          <p:cNvPr id="64" name="圆角矩形 63"/>
          <p:cNvSpPr/>
          <p:nvPr/>
        </p:nvSpPr>
        <p:spPr>
          <a:xfrm>
            <a:off x="6399417" y="3182185"/>
            <a:ext cx="427704" cy="321136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bg1"/>
                </a:solidFill>
                <a:latin typeface="微软雅黑" panose="020B0503020204020204" pitchFamily="34" charset="-122"/>
                <a:ea typeface="微软雅黑" panose="020B0503020204020204" pitchFamily="34" charset="-122"/>
              </a:rPr>
              <a:t>趋势面适度性检验方法</a:t>
            </a:r>
          </a:p>
        </p:txBody>
      </p:sp>
      <p:sp>
        <p:nvSpPr>
          <p:cNvPr id="65" name="íSḻiḓé">
            <a:extLst>
              <a:ext uri="{FF2B5EF4-FFF2-40B4-BE49-F238E27FC236}">
                <a16:creationId xmlns:a16="http://schemas.microsoft.com/office/drawing/2014/main" id="{5F280EAB-DF57-49D4-B80F-517FC0ED81AB}"/>
              </a:ext>
            </a:extLst>
          </p:cNvPr>
          <p:cNvSpPr/>
          <p:nvPr/>
        </p:nvSpPr>
        <p:spPr bwMode="auto">
          <a:xfrm>
            <a:off x="7352600" y="4583557"/>
            <a:ext cx="1494000" cy="408623"/>
          </a:xfrm>
          <a:prstGeom prst="roundRect">
            <a:avLst/>
          </a:prstGeom>
          <a:solidFill>
            <a:srgbClr val="854C35"/>
          </a:solidFill>
          <a:ln w="38100">
            <a:noFill/>
          </a:ln>
          <a:extLst/>
        </p:spPr>
        <p:style>
          <a:lnRef idx="2">
            <a:schemeClr val="dk1"/>
          </a:lnRef>
          <a:fillRef idx="1">
            <a:schemeClr val="lt1"/>
          </a:fillRef>
          <a:effectRef idx="0">
            <a:schemeClr val="dk1"/>
          </a:effectRef>
          <a:fontRef idx="minor">
            <a:schemeClr val="dk1"/>
          </a:fontRef>
        </p:style>
        <p:txBody>
          <a:bodyPr wrap="non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显著性</a:t>
            </a:r>
            <a:r>
              <a:rPr lang="en-US" altLang="zh-CN" b="1" dirty="0">
                <a:solidFill>
                  <a:schemeClr val="bg1"/>
                </a:solidFill>
                <a:latin typeface="微软雅黑" panose="020B0503020204020204" pitchFamily="34" charset="-122"/>
                <a:ea typeface="微软雅黑" panose="020B0503020204020204" pitchFamily="34" charset="-122"/>
              </a:rPr>
              <a:t>F</a:t>
            </a:r>
            <a:r>
              <a:rPr lang="zh-CN" altLang="en-US" b="1" dirty="0">
                <a:solidFill>
                  <a:schemeClr val="bg1"/>
                </a:solidFill>
                <a:latin typeface="微软雅黑" panose="020B0503020204020204" pitchFamily="34" charset="-122"/>
                <a:ea typeface="微软雅黑" panose="020B0503020204020204" pitchFamily="34" charset="-122"/>
              </a:rPr>
              <a:t>检验</a:t>
            </a:r>
          </a:p>
        </p:txBody>
      </p:sp>
      <p:sp>
        <p:nvSpPr>
          <p:cNvPr id="66" name="íSḻiḓé">
            <a:extLst>
              <a:ext uri="{FF2B5EF4-FFF2-40B4-BE49-F238E27FC236}">
                <a16:creationId xmlns:a16="http://schemas.microsoft.com/office/drawing/2014/main" id="{5F280EAB-DF57-49D4-B80F-517FC0ED81AB}"/>
              </a:ext>
            </a:extLst>
          </p:cNvPr>
          <p:cNvSpPr/>
          <p:nvPr/>
        </p:nvSpPr>
        <p:spPr bwMode="auto">
          <a:xfrm>
            <a:off x="7352600" y="5734733"/>
            <a:ext cx="1494000" cy="408623"/>
          </a:xfrm>
          <a:prstGeom prst="roundRect">
            <a:avLst/>
          </a:prstGeom>
          <a:solidFill>
            <a:srgbClr val="CFA091"/>
          </a:solidFill>
          <a:ln w="38100">
            <a:noFill/>
          </a:ln>
          <a:extLst/>
        </p:spPr>
        <p:style>
          <a:lnRef idx="2">
            <a:schemeClr val="dk1"/>
          </a:lnRef>
          <a:fillRef idx="1">
            <a:schemeClr val="lt1"/>
          </a:fillRef>
          <a:effectRef idx="0">
            <a:schemeClr val="dk1"/>
          </a:effectRef>
          <a:fontRef idx="minor">
            <a:schemeClr val="dk1"/>
          </a:fontRef>
        </p:style>
        <p:txBody>
          <a:bodyPr wrap="non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逐次检验</a:t>
            </a:r>
          </a:p>
        </p:txBody>
      </p:sp>
      <p:sp>
        <p:nvSpPr>
          <p:cNvPr id="71" name="矩形 70"/>
          <p:cNvSpPr/>
          <p:nvPr/>
        </p:nvSpPr>
        <p:spPr>
          <a:xfrm>
            <a:off x="9079748" y="3505801"/>
            <a:ext cx="2031325"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R</a:t>
            </a:r>
            <a:r>
              <a:rPr lang="en-US" altLang="zh-CN" baseline="30000"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越大</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回归</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拟合</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优</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度越高</a:t>
            </a:r>
            <a:endParaRPr lang="zh-CN" altLang="en-US"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9020785" y="5422364"/>
            <a:ext cx="249299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检验多项式次数增高，是否对回归产生新贡献</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是否显著</a:t>
            </a:r>
          </a:p>
        </p:txBody>
      </p:sp>
      <p:cxnSp>
        <p:nvCxnSpPr>
          <p:cNvPr id="79" name="肘形连接符 78"/>
          <p:cNvCxnSpPr>
            <a:cxnSpLocks/>
            <a:stCxn id="64" idx="3"/>
            <a:endCxn id="38" idx="1"/>
          </p:cNvCxnSpPr>
          <p:nvPr/>
        </p:nvCxnSpPr>
        <p:spPr>
          <a:xfrm flipV="1">
            <a:off x="6827121" y="3853208"/>
            <a:ext cx="525479" cy="934661"/>
          </a:xfrm>
          <a:prstGeom prst="bentConnector3">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81" name="肘形连接符 80"/>
          <p:cNvCxnSpPr>
            <a:cxnSpLocks/>
            <a:stCxn id="64" idx="3"/>
            <a:endCxn id="65" idx="1"/>
          </p:cNvCxnSpPr>
          <p:nvPr/>
        </p:nvCxnSpPr>
        <p:spPr>
          <a:xfrm>
            <a:off x="6827121" y="4787869"/>
            <a:ext cx="525479" cy="12700"/>
          </a:xfrm>
          <a:prstGeom prst="bentConnector3">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85" name="肘形连接符 84"/>
          <p:cNvCxnSpPr>
            <a:cxnSpLocks/>
            <a:stCxn id="64" idx="3"/>
            <a:endCxn id="66" idx="1"/>
          </p:cNvCxnSpPr>
          <p:nvPr/>
        </p:nvCxnSpPr>
        <p:spPr>
          <a:xfrm>
            <a:off x="6827121" y="4787869"/>
            <a:ext cx="525479" cy="1151176"/>
          </a:xfrm>
          <a:prstGeom prst="bentConnector3">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2674C69B-2F90-446E-A24A-7D76D01FB0F2}"/>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原理</a:t>
            </a:r>
          </a:p>
        </p:txBody>
      </p:sp>
      <p:grpSp>
        <p:nvGrpSpPr>
          <p:cNvPr id="44" name="组合 43">
            <a:extLst>
              <a:ext uri="{FF2B5EF4-FFF2-40B4-BE49-F238E27FC236}">
                <a16:creationId xmlns:a16="http://schemas.microsoft.com/office/drawing/2014/main" id="{FBD6E730-7F56-4F73-8AE9-8A6F03F4C47E}"/>
              </a:ext>
            </a:extLst>
          </p:cNvPr>
          <p:cNvGrpSpPr/>
          <p:nvPr/>
        </p:nvGrpSpPr>
        <p:grpSpPr>
          <a:xfrm>
            <a:off x="4508511" y="-551377"/>
            <a:ext cx="3967131" cy="1568721"/>
            <a:chOff x="4508511" y="-551377"/>
            <a:chExt cx="3967131" cy="1568721"/>
          </a:xfrm>
        </p:grpSpPr>
        <p:sp>
          <p:nvSpPr>
            <p:cNvPr id="45" name="矩形 44">
              <a:extLst>
                <a:ext uri="{FF2B5EF4-FFF2-40B4-BE49-F238E27FC236}">
                  <a16:creationId xmlns:a16="http://schemas.microsoft.com/office/drawing/2014/main" id="{6D5CCD3A-F455-4166-8436-7475E8EDB9B9}"/>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6" name="文本框 45">
              <a:extLst>
                <a:ext uri="{FF2B5EF4-FFF2-40B4-BE49-F238E27FC236}">
                  <a16:creationId xmlns:a16="http://schemas.microsoft.com/office/drawing/2014/main" id="{84974692-684C-428E-A49B-D6956424D655}"/>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小结</a:t>
              </a:r>
            </a:p>
          </p:txBody>
        </p:sp>
      </p:grpSp>
      <p:pic>
        <p:nvPicPr>
          <p:cNvPr id="49" name="图片 48">
            <a:extLst>
              <a:ext uri="{FF2B5EF4-FFF2-40B4-BE49-F238E27FC236}">
                <a16:creationId xmlns:a16="http://schemas.microsoft.com/office/drawing/2014/main" id="{594FCAEE-E1D3-41DE-A905-9DD2A5E81592}"/>
              </a:ext>
            </a:extLst>
          </p:cNvPr>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1273511" y="848239"/>
            <a:ext cx="3235000" cy="2317404"/>
          </a:xfrm>
          <a:prstGeom prst="rect">
            <a:avLst/>
          </a:prstGeom>
          <a:noFill/>
          <a:ln>
            <a:noFill/>
          </a:ln>
        </p:spPr>
      </p:pic>
      <p:sp>
        <p:nvSpPr>
          <p:cNvPr id="50" name="矩形 49">
            <a:extLst>
              <a:ext uri="{FF2B5EF4-FFF2-40B4-BE49-F238E27FC236}">
                <a16:creationId xmlns:a16="http://schemas.microsoft.com/office/drawing/2014/main" id="{EFB83C70-E29F-4E78-8BC6-C427F1D18B4A}"/>
              </a:ext>
            </a:extLst>
          </p:cNvPr>
          <p:cNvSpPr/>
          <p:nvPr/>
        </p:nvSpPr>
        <p:spPr>
          <a:xfrm>
            <a:off x="9126587" y="4459731"/>
            <a:ext cx="2031325"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对趋势面的模型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整体的显著性检验</a:t>
            </a:r>
          </a:p>
        </p:txBody>
      </p:sp>
    </p:spTree>
    <p:extLst>
      <p:ext uri="{BB962C8B-B14F-4D97-AF65-F5344CB8AC3E}">
        <p14:creationId xmlns:p14="http://schemas.microsoft.com/office/powerpoint/2010/main" val="382062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200074"/>
            <a:ext cx="5969480" cy="7594600"/>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C0C51645-CD26-4300-B487-079B8D179314}"/>
              </a:ext>
            </a:extLst>
          </p:cNvPr>
          <p:cNvSpPr/>
          <p:nvPr/>
        </p:nvSpPr>
        <p:spPr>
          <a:xfrm>
            <a:off x="4305311" y="-548739"/>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标题 1"/>
          <p:cNvSpPr txBox="1">
            <a:spLocks/>
          </p:cNvSpPr>
          <p:nvPr/>
        </p:nvSpPr>
        <p:spPr>
          <a:xfrm>
            <a:off x="4476716" y="323091"/>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变换函数法</a:t>
            </a:r>
          </a:p>
        </p:txBody>
      </p:sp>
      <p:sp>
        <p:nvSpPr>
          <p:cNvPr id="7" name="矩形 6"/>
          <p:cNvSpPr/>
          <p:nvPr/>
        </p:nvSpPr>
        <p:spPr>
          <a:xfrm>
            <a:off x="7160978" y="2807755"/>
            <a:ext cx="3550653" cy="2031325"/>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用与被预测属性相关的</a:t>
            </a:r>
            <a:r>
              <a:rPr lang="zh-CN" altLang="zh-CN"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其他属性</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建立回归方程，进行空间预测</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除用到空间坐标信息外，经常用到高度</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距离</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地形因子等其他相关空间属性参量</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7814255" y="1952745"/>
            <a:ext cx="1861407" cy="707886"/>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01 </a:t>
            </a:r>
            <a:r>
              <a:rPr lang="zh-CN" altLang="en-US" sz="2000" b="1" dirty="0">
                <a:latin typeface="微软雅黑" panose="020B0503020204020204" pitchFamily="34" charset="-122"/>
                <a:ea typeface="微软雅黑" panose="020B0503020204020204" pitchFamily="34" charset="-122"/>
              </a:rPr>
              <a:t>变换函数法</a:t>
            </a:r>
            <a:endParaRPr lang="en-US" altLang="zh-CN" sz="2000" b="1" dirty="0">
              <a:latin typeface="微软雅黑" panose="020B0503020204020204" pitchFamily="34" charset="-122"/>
              <a:ea typeface="微软雅黑" panose="020B0503020204020204" pitchFamily="34" charset="-122"/>
            </a:endParaRPr>
          </a:p>
          <a:p>
            <a:r>
              <a:rPr lang="zh-CN" altLang="en-US" sz="2000" i="1" dirty="0">
                <a:latin typeface="微软雅黑" panose="020B0503020204020204" pitchFamily="34" charset="-122"/>
                <a:ea typeface="微软雅黑" panose="020B0503020204020204" pitchFamily="34" charset="-122"/>
              </a:rPr>
              <a:t>（经验方程）</a:t>
            </a:r>
          </a:p>
        </p:txBody>
      </p:sp>
      <p:sp>
        <p:nvSpPr>
          <p:cNvPr id="34" name="矩形 33"/>
          <p:cNvSpPr/>
          <p:nvPr/>
        </p:nvSpPr>
        <p:spPr>
          <a:xfrm>
            <a:off x="1122089" y="1952745"/>
            <a:ext cx="108876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02.</a:t>
            </a:r>
            <a:r>
              <a:rPr lang="zh-CN" altLang="en-US" sz="2000" b="1" dirty="0">
                <a:latin typeface="微软雅黑" panose="020B0503020204020204" pitchFamily="34" charset="-122"/>
                <a:ea typeface="微软雅黑" panose="020B0503020204020204" pitchFamily="34" charset="-122"/>
              </a:rPr>
              <a:t>实例</a:t>
            </a:r>
          </a:p>
        </p:txBody>
      </p:sp>
      <p:sp>
        <p:nvSpPr>
          <p:cNvPr id="42" name="矩形 41"/>
          <p:cNvSpPr/>
          <p:nvPr/>
        </p:nvSpPr>
        <p:spPr>
          <a:xfrm>
            <a:off x="1377113" y="4017744"/>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因子选择原因：</a:t>
            </a:r>
          </a:p>
        </p:txBody>
      </p:sp>
      <p:sp>
        <p:nvSpPr>
          <p:cNvPr id="45" name="矩形 44"/>
          <p:cNvSpPr/>
          <p:nvPr/>
        </p:nvSpPr>
        <p:spPr>
          <a:xfrm>
            <a:off x="1359678" y="4421990"/>
            <a:ext cx="4831436"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便于获取</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与因变量相关，模型具有物理意义</a:t>
            </a:r>
          </a:p>
        </p:txBody>
      </p:sp>
      <p:sp>
        <p:nvSpPr>
          <p:cNvPr id="13" name="矩形 12">
            <a:extLst>
              <a:ext uri="{FF2B5EF4-FFF2-40B4-BE49-F238E27FC236}">
                <a16:creationId xmlns:a16="http://schemas.microsoft.com/office/drawing/2014/main" id="{8F756018-D9D9-4CEC-8FF6-6CA9A09D7D80}"/>
              </a:ext>
            </a:extLst>
          </p:cNvPr>
          <p:cNvSpPr/>
          <p:nvPr/>
        </p:nvSpPr>
        <p:spPr>
          <a:xfrm>
            <a:off x="1368856" y="2341824"/>
            <a:ext cx="3647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问题：冲积平原的土壤重金属污染</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E890247-247B-45EC-87CD-BBE97A7C912B}"/>
                  </a:ext>
                </a:extLst>
              </p:cNvPr>
              <p:cNvSpPr/>
              <p:nvPr/>
            </p:nvSpPr>
            <p:spPr>
              <a:xfrm>
                <a:off x="2039539" y="2791824"/>
                <a:ext cx="30392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𝑧</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𝜀</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矩形 13">
                <a:extLst>
                  <a:ext uri="{FF2B5EF4-FFF2-40B4-BE49-F238E27FC236}">
                    <a16:creationId xmlns:a16="http://schemas.microsoft.com/office/drawing/2014/main" id="{9E890247-247B-45EC-87CD-BBE97A7C912B}"/>
                  </a:ext>
                </a:extLst>
              </p:cNvPr>
              <p:cNvSpPr>
                <a:spLocks noRot="1" noChangeAspect="1" noMove="1" noResize="1" noEditPoints="1" noAdjustHandles="1" noChangeArrowheads="1" noChangeShapeType="1" noTextEdit="1"/>
              </p:cNvSpPr>
              <p:nvPr/>
            </p:nvSpPr>
            <p:spPr>
              <a:xfrm>
                <a:off x="2039539" y="2791824"/>
                <a:ext cx="3039229" cy="369332"/>
              </a:xfrm>
              <a:prstGeom prst="rect">
                <a:avLst/>
              </a:prstGeom>
              <a:blipFill>
                <a:blip r:embed="rId3"/>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71D5DBA-837E-423C-8E0E-4A3144A28259}"/>
                  </a:ext>
                </a:extLst>
              </p:cNvPr>
              <p:cNvSpPr/>
              <p:nvPr/>
            </p:nvSpPr>
            <p:spPr>
              <a:xfrm>
                <a:off x="1235738" y="3249659"/>
                <a:ext cx="4646829" cy="671018"/>
              </a:xfrm>
              <a:prstGeom prst="rect">
                <a:avLst/>
              </a:prstGeom>
            </p:spPr>
            <p:txBody>
              <a:bodyPr wrap="square">
                <a:spAutoFit/>
              </a:bodyPr>
              <a:lstStyle/>
              <a:p>
                <a14:m>
                  <m:oMath xmlns:m="http://schemas.openxmlformats.org/officeDocument/2006/math">
                    <m:r>
                      <a:rPr lang="zh-CN" altLang="en-US" i="1" smtClean="0">
                        <a:latin typeface="Cambria Math" panose="02040503050406030204" pitchFamily="18" charset="0"/>
                      </a:rPr>
                      <m:t>𝑧</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en-US" altLang="zh-CN" b="0" i="0"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是某种重金属含量；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en-US" altLang="zh-CN" b="0" i="1" smtClean="0">
                            <a:latin typeface="Cambria Math" panose="02040503050406030204" pitchFamily="18" charset="0"/>
                          </a:rPr>
                          <m:t>0,1,2</m:t>
                        </m:r>
                      </m:sub>
                    </m:sSub>
                    <m:r>
                      <a:rPr lang="en-US" altLang="zh-CN" b="0"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回归系数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a:latin typeface="Cambria Math" panose="02040503050406030204" pitchFamily="18" charset="0"/>
                          </a:rPr>
                          <m:t>1</m:t>
                        </m:r>
                      </m:sub>
                    </m:sSub>
                  </m:oMath>
                </a14:m>
                <a:r>
                  <a:rPr lang="zh-CN" altLang="en-US" dirty="0">
                    <a:latin typeface="微软雅黑" panose="020B0503020204020204" pitchFamily="34" charset="-122"/>
                    <a:ea typeface="微软雅黑" panose="020B0503020204020204" pitchFamily="34" charset="-122"/>
                  </a:rPr>
                  <a:t>是距河流的距离因子；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a:latin typeface="Cambria Math" panose="02040503050406030204" pitchFamily="18" charset="0"/>
                          </a:rPr>
                          <m:t>2</m:t>
                        </m:r>
                      </m:sub>
                    </m:sSub>
                  </m:oMath>
                </a14:m>
                <a:r>
                  <a:rPr lang="zh-CN" altLang="en-US" dirty="0">
                    <a:latin typeface="微软雅黑" panose="020B0503020204020204" pitchFamily="34" charset="-122"/>
                    <a:ea typeface="微软雅黑" panose="020B0503020204020204" pitchFamily="34" charset="-122"/>
                  </a:rPr>
                  <a:t>是高程因子</a:t>
                </a:r>
              </a:p>
            </p:txBody>
          </p:sp>
        </mc:Choice>
        <mc:Fallback xmlns="">
          <p:sp>
            <p:nvSpPr>
              <p:cNvPr id="15" name="矩形 14">
                <a:extLst>
                  <a:ext uri="{FF2B5EF4-FFF2-40B4-BE49-F238E27FC236}">
                    <a16:creationId xmlns:a16="http://schemas.microsoft.com/office/drawing/2014/main" id="{E71D5DBA-837E-423C-8E0E-4A3144A28259}"/>
                  </a:ext>
                </a:extLst>
              </p:cNvPr>
              <p:cNvSpPr>
                <a:spLocks noRot="1" noChangeAspect="1" noMove="1" noResize="1" noEditPoints="1" noAdjustHandles="1" noChangeArrowheads="1" noChangeShapeType="1" noTextEdit="1"/>
              </p:cNvSpPr>
              <p:nvPr/>
            </p:nvSpPr>
            <p:spPr>
              <a:xfrm>
                <a:off x="1235738" y="3249659"/>
                <a:ext cx="4646829" cy="671018"/>
              </a:xfrm>
              <a:prstGeom prst="rect">
                <a:avLst/>
              </a:prstGeom>
              <a:blipFill>
                <a:blip r:embed="rId4"/>
                <a:stretch>
                  <a:fillRect t="-4545" b="-11818"/>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F67FF06C-1BD3-49A4-B83B-0562EFAC5657}"/>
              </a:ext>
            </a:extLst>
          </p:cNvPr>
          <p:cNvSpPr/>
          <p:nvPr/>
        </p:nvSpPr>
        <p:spPr>
          <a:xfrm>
            <a:off x="1392536" y="2792630"/>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方程：</a:t>
            </a:r>
          </a:p>
        </p:txBody>
      </p:sp>
    </p:spTree>
    <p:extLst>
      <p:ext uri="{BB962C8B-B14F-4D97-AF65-F5344CB8AC3E}">
        <p14:creationId xmlns:p14="http://schemas.microsoft.com/office/powerpoint/2010/main" val="220910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过程 18">
            <a:extLst>
              <a:ext uri="{FF2B5EF4-FFF2-40B4-BE49-F238E27FC236}">
                <a16:creationId xmlns:a16="http://schemas.microsoft.com/office/drawing/2014/main" id="{BB5F8808-3EA6-4B18-9AA9-9C79A7CBC03F}"/>
              </a:ext>
            </a:extLst>
          </p:cNvPr>
          <p:cNvSpPr/>
          <p:nvPr/>
        </p:nvSpPr>
        <p:spPr>
          <a:xfrm>
            <a:off x="4520283" y="-2"/>
            <a:ext cx="7747917" cy="319580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603441" cy="1567782"/>
            <a:chOff x="4508511" y="-551377"/>
            <a:chExt cx="3603441"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581464" y="310030"/>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土地利用回归法</a:t>
              </a:r>
              <a:endParaRPr lang="en-US" altLang="zh-CN" sz="3200" dirty="0">
                <a:latin typeface="微软雅黑" panose="020B0503020204020204" pitchFamily="34" charset="-122"/>
                <a:ea typeface="微软雅黑" panose="020B0503020204020204" pitchFamily="34" charset="-122"/>
              </a:endParaRPr>
            </a:p>
          </p:txBody>
        </p:sp>
      </p:grpSp>
      <p:grpSp>
        <p:nvGrpSpPr>
          <p:cNvPr id="58" name="组合 57">
            <a:extLst>
              <a:ext uri="{FF2B5EF4-FFF2-40B4-BE49-F238E27FC236}">
                <a16:creationId xmlns:a16="http://schemas.microsoft.com/office/drawing/2014/main" id="{E6907FEC-4745-4B70-BF37-F2F49F56307F}"/>
              </a:ext>
            </a:extLst>
          </p:cNvPr>
          <p:cNvGrpSpPr/>
          <p:nvPr/>
        </p:nvGrpSpPr>
        <p:grpSpPr>
          <a:xfrm>
            <a:off x="4957816" y="3429000"/>
            <a:ext cx="6858487" cy="2652371"/>
            <a:chOff x="4941618" y="4044706"/>
            <a:chExt cx="6858487" cy="2652371"/>
          </a:xfrm>
        </p:grpSpPr>
        <p:sp>
          <p:nvSpPr>
            <p:cNvPr id="59" name="矩形 58">
              <a:extLst>
                <a:ext uri="{FF2B5EF4-FFF2-40B4-BE49-F238E27FC236}">
                  <a16:creationId xmlns:a16="http://schemas.microsoft.com/office/drawing/2014/main" id="{05C77071-18BD-4FFB-B8D3-6CF69831E45E}"/>
                </a:ext>
              </a:extLst>
            </p:cNvPr>
            <p:cNvSpPr/>
            <p:nvPr/>
          </p:nvSpPr>
          <p:spPr>
            <a:xfrm>
              <a:off x="4941619" y="4065067"/>
              <a:ext cx="2509062" cy="39376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大气污染物监测点值</a:t>
              </a:r>
            </a:p>
          </p:txBody>
        </p:sp>
        <p:sp>
          <p:nvSpPr>
            <p:cNvPr id="60" name="矩形 59">
              <a:extLst>
                <a:ext uri="{FF2B5EF4-FFF2-40B4-BE49-F238E27FC236}">
                  <a16:creationId xmlns:a16="http://schemas.microsoft.com/office/drawing/2014/main" id="{BF75BBFA-D966-4CA8-A1AB-4F7FF4D23FDE}"/>
                </a:ext>
              </a:extLst>
            </p:cNvPr>
            <p:cNvSpPr/>
            <p:nvPr/>
          </p:nvSpPr>
          <p:spPr>
            <a:xfrm>
              <a:off x="4941618" y="4715103"/>
              <a:ext cx="1109664" cy="32678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用于检验</a:t>
              </a:r>
            </a:p>
          </p:txBody>
        </p:sp>
        <p:sp>
          <p:nvSpPr>
            <p:cNvPr id="62" name="矩形 61">
              <a:extLst>
                <a:ext uri="{FF2B5EF4-FFF2-40B4-BE49-F238E27FC236}">
                  <a16:creationId xmlns:a16="http://schemas.microsoft.com/office/drawing/2014/main" id="{A8DE50D9-E316-421A-B779-645957D965B3}"/>
                </a:ext>
              </a:extLst>
            </p:cNvPr>
            <p:cNvSpPr/>
            <p:nvPr/>
          </p:nvSpPr>
          <p:spPr>
            <a:xfrm>
              <a:off x="6163728" y="4715103"/>
              <a:ext cx="1280711" cy="32678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用于建模</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Y</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0CCD3BD5-DCD9-41E5-B0D2-DDFF69B86592}"/>
                </a:ext>
              </a:extLst>
            </p:cNvPr>
            <p:cNvSpPr/>
            <p:nvPr/>
          </p:nvSpPr>
          <p:spPr>
            <a:xfrm>
              <a:off x="5412952" y="5414561"/>
              <a:ext cx="1501550" cy="32678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数据标准化</a:t>
              </a:r>
            </a:p>
          </p:txBody>
        </p:sp>
        <p:sp>
          <p:nvSpPr>
            <p:cNvPr id="66" name="矩形 65">
              <a:extLst>
                <a:ext uri="{FF2B5EF4-FFF2-40B4-BE49-F238E27FC236}">
                  <a16:creationId xmlns:a16="http://schemas.microsoft.com/office/drawing/2014/main" id="{924C50E0-F0D6-4884-A19D-E0C5A0A8042B}"/>
                </a:ext>
              </a:extLst>
            </p:cNvPr>
            <p:cNvSpPr/>
            <p:nvPr/>
          </p:nvSpPr>
          <p:spPr>
            <a:xfrm>
              <a:off x="5412952" y="5873243"/>
              <a:ext cx="1501550" cy="32678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建立回归模型</a:t>
              </a:r>
            </a:p>
          </p:txBody>
        </p:sp>
        <p:sp>
          <p:nvSpPr>
            <p:cNvPr id="68" name="矩形 67">
              <a:extLst>
                <a:ext uri="{FF2B5EF4-FFF2-40B4-BE49-F238E27FC236}">
                  <a16:creationId xmlns:a16="http://schemas.microsoft.com/office/drawing/2014/main" id="{36581763-777C-4E2F-9A43-44A49E29592D}"/>
                </a:ext>
              </a:extLst>
            </p:cNvPr>
            <p:cNvSpPr/>
            <p:nvPr/>
          </p:nvSpPr>
          <p:spPr>
            <a:xfrm>
              <a:off x="5094705" y="6347381"/>
              <a:ext cx="2138045" cy="34969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大气污染物浓度分布</a:t>
              </a:r>
            </a:p>
          </p:txBody>
        </p:sp>
        <p:sp>
          <p:nvSpPr>
            <p:cNvPr id="69" name="矩形 68">
              <a:extLst>
                <a:ext uri="{FF2B5EF4-FFF2-40B4-BE49-F238E27FC236}">
                  <a16:creationId xmlns:a16="http://schemas.microsoft.com/office/drawing/2014/main" id="{0356E414-476B-44AE-BCBA-506C9503305C}"/>
                </a:ext>
              </a:extLst>
            </p:cNvPr>
            <p:cNvSpPr/>
            <p:nvPr/>
          </p:nvSpPr>
          <p:spPr>
            <a:xfrm>
              <a:off x="7370130" y="6330921"/>
              <a:ext cx="1765519" cy="36615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空间插值与分类</a:t>
              </a:r>
            </a:p>
          </p:txBody>
        </p:sp>
        <p:sp>
          <p:nvSpPr>
            <p:cNvPr id="70" name="矩形 69">
              <a:extLst>
                <a:ext uri="{FF2B5EF4-FFF2-40B4-BE49-F238E27FC236}">
                  <a16:creationId xmlns:a16="http://schemas.microsoft.com/office/drawing/2014/main" id="{E19E1CCE-F587-456E-B7D0-AF9004685574}"/>
                </a:ext>
              </a:extLst>
            </p:cNvPr>
            <p:cNvSpPr/>
            <p:nvPr/>
          </p:nvSpPr>
          <p:spPr>
            <a:xfrm>
              <a:off x="9273030" y="6342264"/>
              <a:ext cx="2138045" cy="34969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计算每个点的模拟值</a:t>
              </a:r>
            </a:p>
          </p:txBody>
        </p:sp>
        <p:sp>
          <p:nvSpPr>
            <p:cNvPr id="71" name="矩形 70">
              <a:extLst>
                <a:ext uri="{FF2B5EF4-FFF2-40B4-BE49-F238E27FC236}">
                  <a16:creationId xmlns:a16="http://schemas.microsoft.com/office/drawing/2014/main" id="{D1CD3663-A376-4DD3-9630-F771915A78A8}"/>
                </a:ext>
              </a:extLst>
            </p:cNvPr>
            <p:cNvSpPr/>
            <p:nvPr/>
          </p:nvSpPr>
          <p:spPr>
            <a:xfrm>
              <a:off x="9273029" y="5873243"/>
              <a:ext cx="2138045" cy="34969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在研究区内均匀布点</a:t>
              </a:r>
            </a:p>
          </p:txBody>
        </p:sp>
        <p:grpSp>
          <p:nvGrpSpPr>
            <p:cNvPr id="72" name="组合 71">
              <a:extLst>
                <a:ext uri="{FF2B5EF4-FFF2-40B4-BE49-F238E27FC236}">
                  <a16:creationId xmlns:a16="http://schemas.microsoft.com/office/drawing/2014/main" id="{D5E4C181-4C4A-4941-BDEF-C40240B576A7}"/>
                </a:ext>
              </a:extLst>
            </p:cNvPr>
            <p:cNvGrpSpPr/>
            <p:nvPr/>
          </p:nvGrpSpPr>
          <p:grpSpPr>
            <a:xfrm>
              <a:off x="8548905" y="4044706"/>
              <a:ext cx="3251200" cy="1349494"/>
              <a:chOff x="8517467" y="4181179"/>
              <a:chExt cx="3251200" cy="1349494"/>
            </a:xfrm>
            <a:solidFill>
              <a:srgbClr val="E6E6E6"/>
            </a:solidFill>
          </p:grpSpPr>
          <p:sp>
            <p:nvSpPr>
              <p:cNvPr id="91" name="矩形 90">
                <a:extLst>
                  <a:ext uri="{FF2B5EF4-FFF2-40B4-BE49-F238E27FC236}">
                    <a16:creationId xmlns:a16="http://schemas.microsoft.com/office/drawing/2014/main" id="{269EF202-654F-402B-ADB9-8768AE761F2D}"/>
                  </a:ext>
                </a:extLst>
              </p:cNvPr>
              <p:cNvSpPr/>
              <p:nvPr/>
            </p:nvSpPr>
            <p:spPr>
              <a:xfrm>
                <a:off x="8517467" y="4503197"/>
                <a:ext cx="3251200" cy="1027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ACA312A6-5964-41FF-9ACE-2357DDD30992}"/>
                  </a:ext>
                </a:extLst>
              </p:cNvPr>
              <p:cNvSpPr/>
              <p:nvPr/>
            </p:nvSpPr>
            <p:spPr>
              <a:xfrm>
                <a:off x="9241590" y="4181179"/>
                <a:ext cx="1775971" cy="469860"/>
              </a:xfrm>
              <a:prstGeom prst="rect">
                <a:avLst/>
              </a:prstGeom>
              <a:solidFill>
                <a:schemeClr val="bg1">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影响因素</a:t>
                </a:r>
              </a:p>
            </p:txBody>
          </p:sp>
          <p:sp>
            <p:nvSpPr>
              <p:cNvPr id="93" name="矩形 92">
                <a:extLst>
                  <a:ext uri="{FF2B5EF4-FFF2-40B4-BE49-F238E27FC236}">
                    <a16:creationId xmlns:a16="http://schemas.microsoft.com/office/drawing/2014/main" id="{7A0F0897-55A3-4E7D-B840-7E5A8023E0F3}"/>
                  </a:ext>
                </a:extLst>
              </p:cNvPr>
              <p:cNvSpPr/>
              <p:nvPr/>
            </p:nvSpPr>
            <p:spPr>
              <a:xfrm>
                <a:off x="8688124" y="4694265"/>
                <a:ext cx="1038029" cy="3267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土地利用</a:t>
                </a:r>
              </a:p>
            </p:txBody>
          </p:sp>
          <p:sp>
            <p:nvSpPr>
              <p:cNvPr id="94" name="矩形 93">
                <a:extLst>
                  <a:ext uri="{FF2B5EF4-FFF2-40B4-BE49-F238E27FC236}">
                    <a16:creationId xmlns:a16="http://schemas.microsoft.com/office/drawing/2014/main" id="{353655B7-BA81-4F86-AD26-B97977CE1F02}"/>
                  </a:ext>
                </a:extLst>
              </p:cNvPr>
              <p:cNvSpPr/>
              <p:nvPr/>
            </p:nvSpPr>
            <p:spPr>
              <a:xfrm>
                <a:off x="9763324" y="4694265"/>
                <a:ext cx="1038029" cy="3267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道路交通</a:t>
                </a:r>
              </a:p>
            </p:txBody>
          </p:sp>
          <p:sp>
            <p:nvSpPr>
              <p:cNvPr id="95" name="矩形 94">
                <a:extLst>
                  <a:ext uri="{FF2B5EF4-FFF2-40B4-BE49-F238E27FC236}">
                    <a16:creationId xmlns:a16="http://schemas.microsoft.com/office/drawing/2014/main" id="{3B406E3D-BE7F-4D02-AD1D-1F5990F4616A}"/>
                  </a:ext>
                </a:extLst>
              </p:cNvPr>
              <p:cNvSpPr/>
              <p:nvPr/>
            </p:nvSpPr>
            <p:spPr>
              <a:xfrm>
                <a:off x="10862749" y="4694265"/>
                <a:ext cx="716165" cy="3267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其他</a:t>
                </a:r>
              </a:p>
            </p:txBody>
          </p:sp>
          <p:sp>
            <p:nvSpPr>
              <p:cNvPr id="96" name="矩形 95">
                <a:extLst>
                  <a:ext uri="{FF2B5EF4-FFF2-40B4-BE49-F238E27FC236}">
                    <a16:creationId xmlns:a16="http://schemas.microsoft.com/office/drawing/2014/main" id="{8F9475F6-F365-4596-85AA-0EFD8CE4735D}"/>
                  </a:ext>
                </a:extLst>
              </p:cNvPr>
              <p:cNvSpPr/>
              <p:nvPr/>
            </p:nvSpPr>
            <p:spPr>
              <a:xfrm>
                <a:off x="9157563" y="5064274"/>
                <a:ext cx="1038029" cy="3267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气象条件</a:t>
                </a:r>
              </a:p>
            </p:txBody>
          </p:sp>
          <p:sp>
            <p:nvSpPr>
              <p:cNvPr id="97" name="矩形 96">
                <a:extLst>
                  <a:ext uri="{FF2B5EF4-FFF2-40B4-BE49-F238E27FC236}">
                    <a16:creationId xmlns:a16="http://schemas.microsoft.com/office/drawing/2014/main" id="{D4B38694-3E43-4C9E-A1A3-C1AB7A94C9AC}"/>
                  </a:ext>
                </a:extLst>
              </p:cNvPr>
              <p:cNvSpPr/>
              <p:nvPr/>
            </p:nvSpPr>
            <p:spPr>
              <a:xfrm>
                <a:off x="10292935" y="5059085"/>
                <a:ext cx="1038029" cy="3267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人口密度</a:t>
                </a:r>
              </a:p>
            </p:txBody>
          </p:sp>
        </p:grpSp>
        <p:cxnSp>
          <p:nvCxnSpPr>
            <p:cNvPr id="74" name="肘形连接符 60">
              <a:extLst>
                <a:ext uri="{FF2B5EF4-FFF2-40B4-BE49-F238E27FC236}">
                  <a16:creationId xmlns:a16="http://schemas.microsoft.com/office/drawing/2014/main" id="{8621347F-A19B-4217-B4BF-70A8BEE23961}"/>
                </a:ext>
              </a:extLst>
            </p:cNvPr>
            <p:cNvCxnSpPr>
              <a:stCxn id="59" idx="2"/>
              <a:endCxn id="60" idx="0"/>
            </p:cNvCxnSpPr>
            <p:nvPr/>
          </p:nvCxnSpPr>
          <p:spPr>
            <a:xfrm rot="5400000">
              <a:off x="5718163" y="4237115"/>
              <a:ext cx="256275" cy="699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6" name="肘形连接符 62">
              <a:extLst>
                <a:ext uri="{FF2B5EF4-FFF2-40B4-BE49-F238E27FC236}">
                  <a16:creationId xmlns:a16="http://schemas.microsoft.com/office/drawing/2014/main" id="{78FD8F32-999D-4C6F-980E-BE4C7DC7EE37}"/>
                </a:ext>
              </a:extLst>
            </p:cNvPr>
            <p:cNvCxnSpPr>
              <a:stCxn id="59" idx="2"/>
              <a:endCxn id="62" idx="0"/>
            </p:cNvCxnSpPr>
            <p:nvPr/>
          </p:nvCxnSpPr>
          <p:spPr>
            <a:xfrm rot="16200000" flipH="1">
              <a:off x="6371980" y="4282998"/>
              <a:ext cx="256275" cy="6079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7" name="肘形连接符 64">
              <a:extLst>
                <a:ext uri="{FF2B5EF4-FFF2-40B4-BE49-F238E27FC236}">
                  <a16:creationId xmlns:a16="http://schemas.microsoft.com/office/drawing/2014/main" id="{76524645-9CF9-412B-BF06-AA7B32100BA6}"/>
                </a:ext>
              </a:extLst>
            </p:cNvPr>
            <p:cNvCxnSpPr>
              <a:stCxn id="60" idx="2"/>
              <a:endCxn id="64" idx="0"/>
            </p:cNvCxnSpPr>
            <p:nvPr/>
          </p:nvCxnSpPr>
          <p:spPr>
            <a:xfrm rot="16200000" flipH="1">
              <a:off x="5643751" y="4894584"/>
              <a:ext cx="372675" cy="6672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8" name="肘形连接符 66">
              <a:extLst>
                <a:ext uri="{FF2B5EF4-FFF2-40B4-BE49-F238E27FC236}">
                  <a16:creationId xmlns:a16="http://schemas.microsoft.com/office/drawing/2014/main" id="{6DE5DC10-CDC7-4E38-9190-1456E31E72EE}"/>
                </a:ext>
              </a:extLst>
            </p:cNvPr>
            <p:cNvCxnSpPr>
              <a:stCxn id="62" idx="2"/>
              <a:endCxn id="64" idx="0"/>
            </p:cNvCxnSpPr>
            <p:nvPr/>
          </p:nvCxnSpPr>
          <p:spPr>
            <a:xfrm rot="5400000">
              <a:off x="6297569" y="4908045"/>
              <a:ext cx="372675" cy="64035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2AE34A43-CC6D-440D-8C01-E1FBE67BB452}"/>
                </a:ext>
              </a:extLst>
            </p:cNvPr>
            <p:cNvCxnSpPr>
              <a:stCxn id="64" idx="2"/>
              <a:endCxn id="66" idx="0"/>
            </p:cNvCxnSpPr>
            <p:nvPr/>
          </p:nvCxnSpPr>
          <p:spPr>
            <a:xfrm>
              <a:off x="6163727" y="5741344"/>
              <a:ext cx="0" cy="131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0AC823DF-D15E-4BC6-A109-47C2AB9EF63B}"/>
                </a:ext>
              </a:extLst>
            </p:cNvPr>
            <p:cNvCxnSpPr>
              <a:stCxn id="66" idx="2"/>
              <a:endCxn id="68" idx="0"/>
            </p:cNvCxnSpPr>
            <p:nvPr/>
          </p:nvCxnSpPr>
          <p:spPr>
            <a:xfrm>
              <a:off x="6163727" y="6200026"/>
              <a:ext cx="1" cy="147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a:extLst>
                <a:ext uri="{FF2B5EF4-FFF2-40B4-BE49-F238E27FC236}">
                  <a16:creationId xmlns:a16="http://schemas.microsoft.com/office/drawing/2014/main" id="{90B655F8-BC57-4A98-9D56-95F6A8C71180}"/>
                </a:ext>
              </a:extLst>
            </p:cNvPr>
            <p:cNvCxnSpPr>
              <a:stCxn id="71" idx="2"/>
              <a:endCxn id="70" idx="0"/>
            </p:cNvCxnSpPr>
            <p:nvPr/>
          </p:nvCxnSpPr>
          <p:spPr>
            <a:xfrm>
              <a:off x="10342052" y="6222939"/>
              <a:ext cx="1" cy="119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1C12FF59-51F1-4F86-84EA-19C3AB729678}"/>
                </a:ext>
              </a:extLst>
            </p:cNvPr>
            <p:cNvCxnSpPr>
              <a:stCxn id="70" idx="1"/>
              <a:endCxn id="69" idx="3"/>
            </p:cNvCxnSpPr>
            <p:nvPr/>
          </p:nvCxnSpPr>
          <p:spPr>
            <a:xfrm flipH="1" flipV="1">
              <a:off x="9135649" y="6513999"/>
              <a:ext cx="137381" cy="3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2223F27D-2010-4D20-9926-0CF21110D0AE}"/>
                </a:ext>
              </a:extLst>
            </p:cNvPr>
            <p:cNvCxnSpPr>
              <a:stCxn id="66" idx="3"/>
              <a:endCxn id="71" idx="1"/>
            </p:cNvCxnSpPr>
            <p:nvPr/>
          </p:nvCxnSpPr>
          <p:spPr>
            <a:xfrm>
              <a:off x="6914502" y="6036635"/>
              <a:ext cx="2358527" cy="11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肘形连接符 86">
              <a:extLst>
                <a:ext uri="{FF2B5EF4-FFF2-40B4-BE49-F238E27FC236}">
                  <a16:creationId xmlns:a16="http://schemas.microsoft.com/office/drawing/2014/main" id="{7146AE5A-C313-452A-910E-4DFBE8793ECB}"/>
                </a:ext>
              </a:extLst>
            </p:cNvPr>
            <p:cNvCxnSpPr>
              <a:stCxn id="91" idx="2"/>
              <a:endCxn id="64" idx="3"/>
            </p:cNvCxnSpPr>
            <p:nvPr/>
          </p:nvCxnSpPr>
          <p:spPr>
            <a:xfrm rot="5400000">
              <a:off x="8452628" y="3856075"/>
              <a:ext cx="183753" cy="32600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a:extLst>
                <a:ext uri="{FF2B5EF4-FFF2-40B4-BE49-F238E27FC236}">
                  <a16:creationId xmlns:a16="http://schemas.microsoft.com/office/drawing/2014/main" id="{D321A357-400B-4C5A-9D23-AC392FBDA001}"/>
                </a:ext>
              </a:extLst>
            </p:cNvPr>
            <p:cNvCxnSpPr>
              <a:stCxn id="69" idx="1"/>
              <a:endCxn id="68" idx="3"/>
            </p:cNvCxnSpPr>
            <p:nvPr/>
          </p:nvCxnSpPr>
          <p:spPr>
            <a:xfrm flipH="1">
              <a:off x="7232750" y="6513999"/>
              <a:ext cx="137380" cy="8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 name="流程图: 过程 8">
            <a:extLst>
              <a:ext uri="{FF2B5EF4-FFF2-40B4-BE49-F238E27FC236}">
                <a16:creationId xmlns:a16="http://schemas.microsoft.com/office/drawing/2014/main" id="{DB89BF1F-E5E0-483C-924D-2660EF2AF96E}"/>
              </a:ext>
            </a:extLst>
          </p:cNvPr>
          <p:cNvSpPr/>
          <p:nvPr/>
        </p:nvSpPr>
        <p:spPr>
          <a:xfrm>
            <a:off x="0" y="0"/>
            <a:ext cx="4520068" cy="68580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48235377-9A2E-416E-94FC-3A36CCF5B746}"/>
              </a:ext>
            </a:extLst>
          </p:cNvPr>
          <p:cNvSpPr/>
          <p:nvPr/>
        </p:nvSpPr>
        <p:spPr>
          <a:xfrm>
            <a:off x="221770" y="1281754"/>
            <a:ext cx="1346844" cy="52322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01</a:t>
            </a:r>
            <a:r>
              <a:rPr lang="en-US" altLang="zh-CN" sz="2800" b="1" dirty="0">
                <a:solidFill>
                  <a:schemeClr val="bg1"/>
                </a:solidFill>
              </a:rPr>
              <a:t> </a:t>
            </a: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7ED40A3B-08C2-43B4-AAA4-3E034671C18F}"/>
              </a:ext>
            </a:extLst>
          </p:cNvPr>
          <p:cNvSpPr/>
          <p:nvPr/>
        </p:nvSpPr>
        <p:spPr>
          <a:xfrm>
            <a:off x="860129" y="1849849"/>
            <a:ext cx="2723823" cy="646331"/>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模拟城市大气污染物浓度</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空间分异的通用模型</a:t>
            </a:r>
          </a:p>
        </p:txBody>
      </p:sp>
      <p:sp>
        <p:nvSpPr>
          <p:cNvPr id="15" name="矩形 14">
            <a:extLst>
              <a:ext uri="{FF2B5EF4-FFF2-40B4-BE49-F238E27FC236}">
                <a16:creationId xmlns:a16="http://schemas.microsoft.com/office/drawing/2014/main" id="{75EFCB9A-13F8-4E7A-BF35-545D5027B33E}"/>
              </a:ext>
            </a:extLst>
          </p:cNvPr>
          <p:cNvSpPr/>
          <p:nvPr/>
        </p:nvSpPr>
        <p:spPr>
          <a:xfrm>
            <a:off x="4927590" y="1603977"/>
            <a:ext cx="3886976" cy="2031325"/>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因变量：</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采样点大气污染物浓度数据</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b="1" dirty="0">
                <a:solidFill>
                  <a:schemeClr val="bg1"/>
                </a:solidFill>
                <a:latin typeface="微软雅黑" panose="020B0503020204020204" pitchFamily="34" charset="-122"/>
                <a:ea typeface="微软雅黑" panose="020B0503020204020204" pitchFamily="34" charset="-122"/>
              </a:rPr>
              <a:t>自变量：</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站点周边土地利用</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交通</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人口密度等</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4ABA648-5425-4647-AAF2-320677643812}"/>
              </a:ext>
            </a:extLst>
          </p:cNvPr>
          <p:cNvSpPr/>
          <p:nvPr/>
        </p:nvSpPr>
        <p:spPr>
          <a:xfrm>
            <a:off x="8844792" y="1706069"/>
            <a:ext cx="3310624"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建立回归模型分析因素影响</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利用模型估计污染物浓度</a:t>
            </a:r>
          </a:p>
        </p:txBody>
      </p:sp>
      <p:sp>
        <p:nvSpPr>
          <p:cNvPr id="98" name="矩形 97">
            <a:extLst>
              <a:ext uri="{FF2B5EF4-FFF2-40B4-BE49-F238E27FC236}">
                <a16:creationId xmlns:a16="http://schemas.microsoft.com/office/drawing/2014/main" id="{CBE6581F-95FC-4201-811A-0A4B0411215A}"/>
              </a:ext>
            </a:extLst>
          </p:cNvPr>
          <p:cNvSpPr/>
          <p:nvPr/>
        </p:nvSpPr>
        <p:spPr>
          <a:xfrm>
            <a:off x="892843" y="2486094"/>
            <a:ext cx="331062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本质为</a:t>
            </a:r>
            <a:r>
              <a:rPr lang="zh-CN" altLang="en-US" b="1" i="1" dirty="0">
                <a:solidFill>
                  <a:schemeClr val="bg1"/>
                </a:solidFill>
                <a:latin typeface="微软雅黑" panose="020B0503020204020204" pitchFamily="34" charset="-122"/>
                <a:ea typeface="微软雅黑" panose="020B0503020204020204" pitchFamily="34" charset="-122"/>
              </a:rPr>
              <a:t>变异函数法</a:t>
            </a:r>
          </a:p>
        </p:txBody>
      </p:sp>
      <p:sp>
        <p:nvSpPr>
          <p:cNvPr id="20" name="文本框 19">
            <a:extLst>
              <a:ext uri="{FF2B5EF4-FFF2-40B4-BE49-F238E27FC236}">
                <a16:creationId xmlns:a16="http://schemas.microsoft.com/office/drawing/2014/main" id="{DCBD0629-7381-4A7A-9F9A-A6F26C0D00D8}"/>
              </a:ext>
            </a:extLst>
          </p:cNvPr>
          <p:cNvSpPr txBox="1"/>
          <p:nvPr/>
        </p:nvSpPr>
        <p:spPr>
          <a:xfrm>
            <a:off x="221770" y="3127468"/>
            <a:ext cx="2287822"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02 </a:t>
            </a:r>
            <a:r>
              <a:rPr lang="zh-CN" altLang="en-US" sz="2000" b="1" dirty="0">
                <a:solidFill>
                  <a:schemeClr val="bg1"/>
                </a:solidFill>
                <a:latin typeface="微软雅黑" panose="020B0503020204020204" pitchFamily="34" charset="-122"/>
                <a:ea typeface="微软雅黑" panose="020B0503020204020204" pitchFamily="34" charset="-122"/>
              </a:rPr>
              <a:t>常用模型对比：</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935702A-48AE-4B23-8E07-C464807E5AAB}"/>
              </a:ext>
            </a:extLst>
          </p:cNvPr>
          <p:cNvSpPr txBox="1"/>
          <p:nvPr/>
        </p:nvSpPr>
        <p:spPr>
          <a:xfrm>
            <a:off x="472785" y="4091189"/>
            <a:ext cx="3457071"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基于</a:t>
            </a:r>
            <a:r>
              <a:rPr lang="en-US" altLang="zh-CN" dirty="0" err="1">
                <a:solidFill>
                  <a:schemeClr val="bg1"/>
                </a:solidFill>
                <a:latin typeface="微软雅黑" panose="020B0503020204020204" pitchFamily="34" charset="-122"/>
                <a:ea typeface="微软雅黑" panose="020B0503020204020204" pitchFamily="34" charset="-122"/>
              </a:rPr>
              <a:t>AOD</a:t>
            </a:r>
            <a:r>
              <a:rPr lang="zh-CN" altLang="en-US" dirty="0">
                <a:solidFill>
                  <a:schemeClr val="bg1"/>
                </a:solidFill>
                <a:latin typeface="微软雅黑" panose="020B0503020204020204" pitchFamily="34" charset="-122"/>
                <a:ea typeface="微软雅黑" panose="020B0503020204020204" pitchFamily="34" charset="-122"/>
              </a:rPr>
              <a:t>与污染物浓度间关系</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bg1"/>
                </a:solidFill>
                <a:latin typeface="微软雅黑" panose="020B0503020204020204" pitchFamily="34" charset="-122"/>
                <a:ea typeface="微软雅黑" panose="020B0503020204020204" pitchFamily="34" charset="-122"/>
              </a:rPr>
              <a:t>时间、空间分辨率低</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99" name="文本框 98">
            <a:extLst>
              <a:ext uri="{FF2B5EF4-FFF2-40B4-BE49-F238E27FC236}">
                <a16:creationId xmlns:a16="http://schemas.microsoft.com/office/drawing/2014/main" id="{9AFD4DDC-E1E8-4B82-9D7E-918E9FEC9242}"/>
              </a:ext>
            </a:extLst>
          </p:cNvPr>
          <p:cNvSpPr txBox="1"/>
          <p:nvPr/>
        </p:nvSpPr>
        <p:spPr>
          <a:xfrm>
            <a:off x="472784" y="5253550"/>
            <a:ext cx="3457071" cy="92333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需假定扩散模式</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需地形、排放数据等数据输入</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bg1"/>
                </a:solidFill>
                <a:latin typeface="微软雅黑" panose="020B0503020204020204" pitchFamily="34" charset="-122"/>
                <a:ea typeface="微软雅黑" panose="020B0503020204020204" pitchFamily="34" charset="-122"/>
              </a:rPr>
              <a:t>复杂，难大范围推广</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497AF176-41E5-484D-B5FE-D9C17B31BA45}"/>
              </a:ext>
            </a:extLst>
          </p:cNvPr>
          <p:cNvSpPr/>
          <p:nvPr/>
        </p:nvSpPr>
        <p:spPr>
          <a:xfrm>
            <a:off x="389853" y="3750069"/>
            <a:ext cx="2255746" cy="369332"/>
          </a:xfrm>
          <a:prstGeom prst="rect">
            <a:avLst/>
          </a:prstGeom>
        </p:spPr>
        <p:txBody>
          <a:bodyPr wrap="none">
            <a:spAutoFit/>
          </a:bodyPr>
          <a:lstStyle/>
          <a:p>
            <a:r>
              <a:rPr lang="en-US" altLang="zh-CN" i="1" dirty="0">
                <a:solidFill>
                  <a:schemeClr val="bg1"/>
                </a:solidFill>
                <a:latin typeface="微软雅黑" panose="020B0503020204020204" pitchFamily="34" charset="-122"/>
                <a:ea typeface="微软雅黑" panose="020B0503020204020204" pitchFamily="34" charset="-122"/>
              </a:rPr>
              <a:t>(1) MODIS</a:t>
            </a:r>
            <a:r>
              <a:rPr lang="zh-CN" altLang="en-US" i="1" dirty="0">
                <a:solidFill>
                  <a:schemeClr val="bg1"/>
                </a:solidFill>
                <a:latin typeface="微软雅黑" panose="020B0503020204020204" pitchFamily="34" charset="-122"/>
                <a:ea typeface="微软雅黑" panose="020B0503020204020204" pitchFamily="34" charset="-122"/>
              </a:rPr>
              <a:t>遥感反演</a:t>
            </a:r>
            <a:endParaRPr lang="en-US" altLang="zh-CN" i="1" dirty="0">
              <a:solidFill>
                <a:schemeClr val="bg1"/>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9C031A1D-B0D6-45CD-8FE4-F1426DC2E207}"/>
              </a:ext>
            </a:extLst>
          </p:cNvPr>
          <p:cNvSpPr/>
          <p:nvPr/>
        </p:nvSpPr>
        <p:spPr>
          <a:xfrm>
            <a:off x="398644" y="4910779"/>
            <a:ext cx="1927131" cy="369332"/>
          </a:xfrm>
          <a:prstGeom prst="rect">
            <a:avLst/>
          </a:prstGeom>
        </p:spPr>
        <p:txBody>
          <a:bodyPr wrap="none">
            <a:spAutoFit/>
          </a:bodyPr>
          <a:lstStyle/>
          <a:p>
            <a:r>
              <a:rPr lang="en-US" altLang="zh-CN" i="1" dirty="0">
                <a:solidFill>
                  <a:schemeClr val="bg1"/>
                </a:solidFill>
                <a:latin typeface="微软雅黑" panose="020B0503020204020204" pitchFamily="34" charset="-122"/>
                <a:ea typeface="微软雅黑" panose="020B0503020204020204" pitchFamily="34" charset="-122"/>
              </a:rPr>
              <a:t>(2) </a:t>
            </a:r>
            <a:r>
              <a:rPr lang="zh-CN" altLang="en-US" i="1" dirty="0">
                <a:solidFill>
                  <a:schemeClr val="bg1"/>
                </a:solidFill>
                <a:latin typeface="微软雅黑" panose="020B0503020204020204" pitchFamily="34" charset="-122"/>
                <a:ea typeface="微软雅黑" panose="020B0503020204020204" pitchFamily="34" charset="-122"/>
              </a:rPr>
              <a:t>大气扩散模拟</a:t>
            </a:r>
            <a:endParaRPr lang="en-US" altLang="zh-CN" i="1" dirty="0">
              <a:solidFill>
                <a:schemeClr val="bg1"/>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74CF5AD1-11BA-4902-8DD9-1D3305016F16}"/>
              </a:ext>
            </a:extLst>
          </p:cNvPr>
          <p:cNvSpPr txBox="1"/>
          <p:nvPr/>
        </p:nvSpPr>
        <p:spPr>
          <a:xfrm>
            <a:off x="4486954" y="1170936"/>
            <a:ext cx="2287822"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03 </a:t>
            </a:r>
            <a:r>
              <a:rPr lang="zh-CN" altLang="en-US" sz="2000" b="1" dirty="0">
                <a:solidFill>
                  <a:schemeClr val="bg1"/>
                </a:solidFill>
                <a:latin typeface="微软雅黑" panose="020B0503020204020204" pitchFamily="34" charset="-122"/>
                <a:ea typeface="微软雅黑" panose="020B0503020204020204" pitchFamily="34" charset="-122"/>
              </a:rPr>
              <a:t>模型建立：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3239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流程图: 过程 29">
            <a:extLst>
              <a:ext uri="{FF2B5EF4-FFF2-40B4-BE49-F238E27FC236}">
                <a16:creationId xmlns:a16="http://schemas.microsoft.com/office/drawing/2014/main" id="{EFE72A68-7A00-4F15-98B9-DBCB7A349833}"/>
              </a:ext>
            </a:extLst>
          </p:cNvPr>
          <p:cNvSpPr/>
          <p:nvPr/>
        </p:nvSpPr>
        <p:spPr>
          <a:xfrm>
            <a:off x="5122506" y="0"/>
            <a:ext cx="7443771" cy="3260707"/>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过程 28">
            <a:extLst>
              <a:ext uri="{FF2B5EF4-FFF2-40B4-BE49-F238E27FC236}">
                <a16:creationId xmlns:a16="http://schemas.microsoft.com/office/drawing/2014/main" id="{D469AF31-CBF7-4273-A580-B9B52F5DD59C}"/>
              </a:ext>
            </a:extLst>
          </p:cNvPr>
          <p:cNvSpPr/>
          <p:nvPr/>
        </p:nvSpPr>
        <p:spPr>
          <a:xfrm>
            <a:off x="0" y="0"/>
            <a:ext cx="5122505" cy="3260707"/>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617572" cy="1567782"/>
            <a:chOff x="4508511" y="-551377"/>
            <a:chExt cx="3617572"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595595" y="270047"/>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局部非精确插值</a:t>
              </a:r>
              <a:endParaRPr lang="en-US" altLang="zh-CN" sz="3200" dirty="0">
                <a:latin typeface="微软雅黑" panose="020B0503020204020204" pitchFamily="34" charset="-122"/>
                <a:ea typeface="微软雅黑" panose="020B0503020204020204" pitchFamily="34" charset="-122"/>
              </a:endParaRPr>
            </a:p>
          </p:txBody>
        </p:sp>
      </p:grpSp>
      <p:sp>
        <p:nvSpPr>
          <p:cNvPr id="26" name="文本框 25"/>
          <p:cNvSpPr txBox="1"/>
          <p:nvPr/>
        </p:nvSpPr>
        <p:spPr>
          <a:xfrm>
            <a:off x="695939" y="1389442"/>
            <a:ext cx="4869331" cy="49962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b="1" dirty="0">
                <a:solidFill>
                  <a:schemeClr val="bg1"/>
                </a:solidFill>
                <a:latin typeface="微软雅黑" panose="020B0503020204020204" pitchFamily="34" charset="-122"/>
                <a:ea typeface="微软雅黑" panose="020B0503020204020204" pitchFamily="34" charset="-122"/>
              </a:rPr>
              <a:t>局部</a:t>
            </a:r>
            <a:r>
              <a:rPr lang="zh-CN" altLang="en-US" dirty="0">
                <a:solidFill>
                  <a:schemeClr val="bg1"/>
                </a:solidFill>
                <a:latin typeface="微软雅黑" panose="020B0503020204020204" pitchFamily="34" charset="-122"/>
                <a:ea typeface="微软雅黑" panose="020B0503020204020204" pitchFamily="34" charset="-122"/>
              </a:rPr>
              <a:t>：使用邻近数据估计未知点</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660400" y="1901842"/>
            <a:ext cx="4243469" cy="499624"/>
          </a:xfrm>
          <a:prstGeom prst="rect">
            <a:avLst/>
          </a:prstGeom>
        </p:spPr>
        <p:txBody>
          <a:bodyPr wrap="none">
            <a:spAutoFit/>
          </a:bodyPr>
          <a:lstStyle/>
          <a:p>
            <a:pPr marL="285750" indent="-285750">
              <a:lnSpc>
                <a:spcPct val="150000"/>
              </a:lnSpc>
              <a:buFont typeface="Wingdings" panose="05000000000000000000" pitchFamily="2" charset="2"/>
              <a:buChar char="u"/>
            </a:pPr>
            <a:r>
              <a:rPr lang="zh-CN" altLang="en-US" sz="2000" b="1" dirty="0">
                <a:solidFill>
                  <a:schemeClr val="bg1"/>
                </a:solidFill>
                <a:latin typeface="微软雅黑" panose="020B0503020204020204" pitchFamily="34" charset="-122"/>
                <a:ea typeface="微软雅黑" panose="020B0503020204020204" pitchFamily="34" charset="-122"/>
              </a:rPr>
              <a:t>非精确</a:t>
            </a:r>
            <a:r>
              <a:rPr lang="zh-CN" altLang="en-US" dirty="0">
                <a:solidFill>
                  <a:schemeClr val="bg1"/>
                </a:solidFill>
                <a:latin typeface="微软雅黑" panose="020B0503020204020204" pitchFamily="34" charset="-122"/>
                <a:ea typeface="微软雅黑" panose="020B0503020204020204" pitchFamily="34" charset="-122"/>
              </a:rPr>
              <a:t>：拟合曲面不通过所有观测点</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流程图: 决策 1">
            <a:extLst>
              <a:ext uri="{FF2B5EF4-FFF2-40B4-BE49-F238E27FC236}">
                <a16:creationId xmlns:a16="http://schemas.microsoft.com/office/drawing/2014/main" id="{CDE23F52-EF9C-43F7-A6C4-1EE2A7A3B80B}"/>
              </a:ext>
            </a:extLst>
          </p:cNvPr>
          <p:cNvSpPr/>
          <p:nvPr/>
        </p:nvSpPr>
        <p:spPr>
          <a:xfrm>
            <a:off x="5339510" y="1700576"/>
            <a:ext cx="2490134" cy="71077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特殊要求</a:t>
            </a:r>
          </a:p>
        </p:txBody>
      </p:sp>
      <p:sp>
        <p:nvSpPr>
          <p:cNvPr id="9" name="矩形 8">
            <a:extLst>
              <a:ext uri="{FF2B5EF4-FFF2-40B4-BE49-F238E27FC236}">
                <a16:creationId xmlns:a16="http://schemas.microsoft.com/office/drawing/2014/main" id="{65C066DE-2E26-4D55-AB98-2A2984AB0E67}"/>
              </a:ext>
            </a:extLst>
          </p:cNvPr>
          <p:cNvSpPr/>
          <p:nvPr/>
        </p:nvSpPr>
        <p:spPr>
          <a:xfrm>
            <a:off x="9432644" y="1065097"/>
            <a:ext cx="1603000" cy="447328"/>
          </a:xfrm>
          <a:prstGeom prst="rect">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移动拟合法</a:t>
            </a:r>
          </a:p>
        </p:txBody>
      </p:sp>
      <p:cxnSp>
        <p:nvCxnSpPr>
          <p:cNvPr id="20" name="连接符: 肘形 19">
            <a:extLst>
              <a:ext uri="{FF2B5EF4-FFF2-40B4-BE49-F238E27FC236}">
                <a16:creationId xmlns:a16="http://schemas.microsoft.com/office/drawing/2014/main" id="{11E1F9DA-469E-4C7A-934F-D397FC2BF514}"/>
              </a:ext>
            </a:extLst>
          </p:cNvPr>
          <p:cNvCxnSpPr>
            <a:cxnSpLocks/>
            <a:stCxn id="2" idx="3"/>
            <a:endCxn id="9" idx="1"/>
          </p:cNvCxnSpPr>
          <p:nvPr/>
        </p:nvCxnSpPr>
        <p:spPr>
          <a:xfrm flipV="1">
            <a:off x="7829644" y="1288761"/>
            <a:ext cx="1603000" cy="76720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连接符: 肘形 27">
            <a:extLst>
              <a:ext uri="{FF2B5EF4-FFF2-40B4-BE49-F238E27FC236}">
                <a16:creationId xmlns:a16="http://schemas.microsoft.com/office/drawing/2014/main" id="{2EF3FB95-0EC4-4221-BE0F-A3264A7714D5}"/>
              </a:ext>
            </a:extLst>
          </p:cNvPr>
          <p:cNvCxnSpPr>
            <a:cxnSpLocks/>
            <a:stCxn id="2" idx="3"/>
          </p:cNvCxnSpPr>
          <p:nvPr/>
        </p:nvCxnSpPr>
        <p:spPr>
          <a:xfrm>
            <a:off x="7829644" y="2055965"/>
            <a:ext cx="1602999" cy="873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6C489091-C878-46C6-87E4-5D6A8E667952}"/>
              </a:ext>
            </a:extLst>
          </p:cNvPr>
          <p:cNvSpPr txBox="1"/>
          <p:nvPr/>
        </p:nvSpPr>
        <p:spPr>
          <a:xfrm>
            <a:off x="8208907" y="963657"/>
            <a:ext cx="1223736"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距离无关</a:t>
            </a:r>
          </a:p>
        </p:txBody>
      </p:sp>
      <p:sp>
        <p:nvSpPr>
          <p:cNvPr id="33" name="ïṡļíḓe">
            <a:extLst>
              <a:ext uri="{FF2B5EF4-FFF2-40B4-BE49-F238E27FC236}">
                <a16:creationId xmlns:a16="http://schemas.microsoft.com/office/drawing/2014/main" id="{3A2BF154-AFC2-45CE-8CC2-49487190E82D}"/>
              </a:ext>
            </a:extLst>
          </p:cNvPr>
          <p:cNvSpPr/>
          <p:nvPr/>
        </p:nvSpPr>
        <p:spPr>
          <a:xfrm>
            <a:off x="667000" y="3756094"/>
            <a:ext cx="3536078" cy="2329358"/>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171450" indent="-171450">
              <a:lnSpc>
                <a:spcPct val="150000"/>
              </a:lnSpc>
              <a:spcBef>
                <a:spcPct val="0"/>
              </a:spcBef>
              <a:buFont typeface="Arial" panose="020B0604020202020204" pitchFamily="34" charset="0"/>
              <a:buChar char="•"/>
            </a:pPr>
            <a:endParaRPr lang="en-US" altLang="zh-CN" sz="1100" dirty="0">
              <a:solidFill>
                <a:schemeClr val="tx1"/>
              </a:solidFill>
            </a:endParaRPr>
          </a:p>
        </p:txBody>
      </p:sp>
      <p:sp>
        <p:nvSpPr>
          <p:cNvPr id="37" name="ï$ľíḍé">
            <a:extLst>
              <a:ext uri="{FF2B5EF4-FFF2-40B4-BE49-F238E27FC236}">
                <a16:creationId xmlns:a16="http://schemas.microsoft.com/office/drawing/2014/main" id="{E3495FEE-1BEE-46F7-BF46-9099773D85E5}"/>
              </a:ext>
            </a:extLst>
          </p:cNvPr>
          <p:cNvSpPr/>
          <p:nvPr/>
        </p:nvSpPr>
        <p:spPr>
          <a:xfrm>
            <a:off x="4324242" y="3756094"/>
            <a:ext cx="3536078" cy="2329358"/>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p>
        </p:txBody>
      </p:sp>
      <p:sp>
        <p:nvSpPr>
          <p:cNvPr id="39" name="íṣļíḍé">
            <a:extLst>
              <a:ext uri="{FF2B5EF4-FFF2-40B4-BE49-F238E27FC236}">
                <a16:creationId xmlns:a16="http://schemas.microsoft.com/office/drawing/2014/main" id="{DCE43C08-DF96-4DCB-938F-0F7E9185CAD0}"/>
              </a:ext>
            </a:extLst>
          </p:cNvPr>
          <p:cNvSpPr/>
          <p:nvPr/>
        </p:nvSpPr>
        <p:spPr>
          <a:xfrm>
            <a:off x="7981485" y="3756094"/>
            <a:ext cx="3536078" cy="2329358"/>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p>
        </p:txBody>
      </p:sp>
      <p:sp>
        <p:nvSpPr>
          <p:cNvPr id="40" name="íṡľíḑè">
            <a:extLst>
              <a:ext uri="{FF2B5EF4-FFF2-40B4-BE49-F238E27FC236}">
                <a16:creationId xmlns:a16="http://schemas.microsoft.com/office/drawing/2014/main" id="{C2620C96-0F9E-42CE-9486-DBEC139C234A}"/>
              </a:ext>
            </a:extLst>
          </p:cNvPr>
          <p:cNvSpPr/>
          <p:nvPr/>
        </p:nvSpPr>
        <p:spPr bwMode="auto">
          <a:xfrm>
            <a:off x="702539" y="4397423"/>
            <a:ext cx="3465000"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以待插点为中心，用局部数学模型拟合周围点，数据点范围随待插点位置变化而移动</a:t>
            </a:r>
            <a:endParaRPr lang="en-US" altLang="zh-CN" sz="1600" dirty="0">
              <a:latin typeface="微软雅黑" panose="020B0503020204020204" pitchFamily="34" charset="-122"/>
              <a:ea typeface="微软雅黑" panose="020B0503020204020204" pitchFamily="34" charset="-122"/>
            </a:endParaRPr>
          </a:p>
        </p:txBody>
      </p:sp>
      <p:sp>
        <p:nvSpPr>
          <p:cNvPr id="41" name="íṩļiďê">
            <a:extLst>
              <a:ext uri="{FF2B5EF4-FFF2-40B4-BE49-F238E27FC236}">
                <a16:creationId xmlns:a16="http://schemas.microsoft.com/office/drawing/2014/main" id="{28226DC3-001C-4CF1-B3D5-F144BB96E52E}"/>
              </a:ext>
            </a:extLst>
          </p:cNvPr>
          <p:cNvSpPr txBox="1"/>
          <p:nvPr/>
        </p:nvSpPr>
        <p:spPr bwMode="auto">
          <a:xfrm>
            <a:off x="702539" y="4019617"/>
            <a:ext cx="3465000"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b="1" dirty="0">
                <a:latin typeface="微软雅黑" panose="020B0503020204020204" pitchFamily="34" charset="-122"/>
                <a:ea typeface="微软雅黑" panose="020B0503020204020204" pitchFamily="34" charset="-122"/>
              </a:rPr>
              <a:t>移动拟合法</a:t>
            </a:r>
            <a:endParaRPr lang="en-US" altLang="zh-CN" b="1" dirty="0">
              <a:latin typeface="微软雅黑" panose="020B0503020204020204" pitchFamily="34" charset="-122"/>
              <a:ea typeface="微软雅黑" panose="020B0503020204020204" pitchFamily="34" charset="-122"/>
            </a:endParaRPr>
          </a:p>
        </p:txBody>
      </p:sp>
      <p:sp>
        <p:nvSpPr>
          <p:cNvPr id="42" name="íṡľíḑè">
            <a:extLst>
              <a:ext uri="{FF2B5EF4-FFF2-40B4-BE49-F238E27FC236}">
                <a16:creationId xmlns:a16="http://schemas.microsoft.com/office/drawing/2014/main" id="{0A71650C-EE49-46A5-954E-F89C37D618D1}"/>
              </a:ext>
            </a:extLst>
          </p:cNvPr>
          <p:cNvSpPr/>
          <p:nvPr/>
        </p:nvSpPr>
        <p:spPr bwMode="auto">
          <a:xfrm>
            <a:off x="4316603" y="4406130"/>
            <a:ext cx="3664882"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移动拟合法的基础上考虑</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距离权重</a:t>
            </a:r>
            <a:endPar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适于</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如高程起伏较大的局部变化明显的情况</a:t>
            </a:r>
            <a:endParaRPr lang="zh-CN" altLang="en-US" sz="1600" dirty="0">
              <a:latin typeface="微软雅黑" panose="020B0503020204020204" pitchFamily="34" charset="-122"/>
              <a:ea typeface="微软雅黑" panose="020B0503020204020204" pitchFamily="34" charset="-122"/>
            </a:endParaRPr>
          </a:p>
        </p:txBody>
      </p:sp>
      <p:sp>
        <p:nvSpPr>
          <p:cNvPr id="43" name="íṩļiďê">
            <a:extLst>
              <a:ext uri="{FF2B5EF4-FFF2-40B4-BE49-F238E27FC236}">
                <a16:creationId xmlns:a16="http://schemas.microsoft.com/office/drawing/2014/main" id="{203E0431-93DF-4C6F-9DB3-E1968746BB97}"/>
              </a:ext>
            </a:extLst>
          </p:cNvPr>
          <p:cNvSpPr txBox="1"/>
          <p:nvPr/>
        </p:nvSpPr>
        <p:spPr bwMode="auto">
          <a:xfrm>
            <a:off x="4316603" y="4028324"/>
            <a:ext cx="3465000"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b="1" dirty="0">
                <a:latin typeface="微软雅黑" panose="020B0503020204020204" pitchFamily="34" charset="-122"/>
                <a:ea typeface="微软雅黑" panose="020B0503020204020204" pitchFamily="34" charset="-122"/>
              </a:rPr>
              <a:t>局部多项式法</a:t>
            </a:r>
            <a:endParaRPr lang="en-US" altLang="zh-CN" b="1" dirty="0">
              <a:latin typeface="微软雅黑" panose="020B0503020204020204" pitchFamily="34" charset="-122"/>
              <a:ea typeface="微软雅黑" panose="020B0503020204020204" pitchFamily="34" charset="-122"/>
            </a:endParaRPr>
          </a:p>
        </p:txBody>
      </p:sp>
      <p:sp>
        <p:nvSpPr>
          <p:cNvPr id="44" name="íṩļiďê">
            <a:extLst>
              <a:ext uri="{FF2B5EF4-FFF2-40B4-BE49-F238E27FC236}">
                <a16:creationId xmlns:a16="http://schemas.microsoft.com/office/drawing/2014/main" id="{1D69527F-D5F3-4CA2-B5C4-77B174D7AB5F}"/>
              </a:ext>
            </a:extLst>
          </p:cNvPr>
          <p:cNvSpPr txBox="1"/>
          <p:nvPr/>
        </p:nvSpPr>
        <p:spPr bwMode="auto">
          <a:xfrm>
            <a:off x="8017024" y="4051080"/>
            <a:ext cx="3465000"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核密度估计法</a:t>
            </a:r>
            <a:endParaRPr lang="en-US" altLang="zh-CN" b="1" dirty="0">
              <a:latin typeface="微软雅黑" panose="020B0503020204020204" pitchFamily="34" charset="-122"/>
              <a:ea typeface="微软雅黑" panose="020B0503020204020204" pitchFamily="34" charset="-122"/>
            </a:endParaRPr>
          </a:p>
        </p:txBody>
      </p:sp>
      <p:sp>
        <p:nvSpPr>
          <p:cNvPr id="45" name="íṡľíḑè">
            <a:extLst>
              <a:ext uri="{FF2B5EF4-FFF2-40B4-BE49-F238E27FC236}">
                <a16:creationId xmlns:a16="http://schemas.microsoft.com/office/drawing/2014/main" id="{498AA63A-02F8-4D7E-A5C7-FD6D55D79213}"/>
              </a:ext>
            </a:extLst>
          </p:cNvPr>
          <p:cNvSpPr/>
          <p:nvPr/>
        </p:nvSpPr>
        <p:spPr bwMode="auto">
          <a:xfrm>
            <a:off x="7984982" y="4406130"/>
            <a:ext cx="3664882"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采用平滑峰值函数（核）拟合数据，对真实概率分布曲线进行模拟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适于获取犯罪情况报告，发现对城镇等地造成影响的道路或管线</a:t>
            </a:r>
            <a:endParaRPr lang="zh-CN" altLang="en-US" sz="1600" dirty="0">
              <a:latin typeface="微软雅黑" panose="020B0503020204020204" pitchFamily="34" charset="-122"/>
              <a:ea typeface="微软雅黑" panose="020B0503020204020204" pitchFamily="34" charset="-122"/>
            </a:endParaRPr>
          </a:p>
        </p:txBody>
      </p:sp>
      <p:sp>
        <p:nvSpPr>
          <p:cNvPr id="46" name="íṣļïḋè">
            <a:extLst>
              <a:ext uri="{FF2B5EF4-FFF2-40B4-BE49-F238E27FC236}">
                <a16:creationId xmlns:a16="http://schemas.microsoft.com/office/drawing/2014/main" id="{94B9B1BF-5A6D-447F-A90D-5340EC314C4A}"/>
              </a:ext>
            </a:extLst>
          </p:cNvPr>
          <p:cNvSpPr/>
          <p:nvPr/>
        </p:nvSpPr>
        <p:spPr>
          <a:xfrm>
            <a:off x="2140050" y="3461103"/>
            <a:ext cx="589978" cy="589977"/>
          </a:xfrm>
          <a:prstGeom prst="ellipse">
            <a:avLst/>
          </a:prstGeom>
          <a:solidFill>
            <a:srgbClr val="5B5047"/>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algn="ctr"/>
            <a:r>
              <a:rPr lang="en-US" altLang="zh-CN" b="1" dirty="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p:txBody>
      </p:sp>
      <p:sp>
        <p:nvSpPr>
          <p:cNvPr id="47" name="íṩliḓé">
            <a:extLst>
              <a:ext uri="{FF2B5EF4-FFF2-40B4-BE49-F238E27FC236}">
                <a16:creationId xmlns:a16="http://schemas.microsoft.com/office/drawing/2014/main" id="{D19EC0C1-DF0A-4B39-BB30-790424598688}"/>
              </a:ext>
            </a:extLst>
          </p:cNvPr>
          <p:cNvSpPr/>
          <p:nvPr/>
        </p:nvSpPr>
        <p:spPr>
          <a:xfrm>
            <a:off x="5797292" y="3461105"/>
            <a:ext cx="589978" cy="589978"/>
          </a:xfrm>
          <a:prstGeom prst="ellipse">
            <a:avLst/>
          </a:prstGeom>
          <a:solidFill>
            <a:srgbClr val="5B5047"/>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b="1" dirty="0">
                <a:latin typeface="微软雅黑" panose="020B0503020204020204" pitchFamily="34" charset="-122"/>
                <a:ea typeface="微软雅黑" panose="020B0503020204020204" pitchFamily="34" charset="-122"/>
              </a:rPr>
              <a:t>5</a:t>
            </a:r>
            <a:endParaRPr lang="zh-CN" altLang="en-US" sz="2400" b="1" dirty="0">
              <a:latin typeface="微软雅黑" panose="020B0503020204020204" pitchFamily="34" charset="-122"/>
              <a:ea typeface="微软雅黑" panose="020B0503020204020204" pitchFamily="34" charset="-122"/>
            </a:endParaRPr>
          </a:p>
        </p:txBody>
      </p:sp>
      <p:sp>
        <p:nvSpPr>
          <p:cNvPr id="48" name="íŝlîḑé">
            <a:extLst>
              <a:ext uri="{FF2B5EF4-FFF2-40B4-BE49-F238E27FC236}">
                <a16:creationId xmlns:a16="http://schemas.microsoft.com/office/drawing/2014/main" id="{171C3C29-E09B-4744-A959-C536089639A4}"/>
              </a:ext>
            </a:extLst>
          </p:cNvPr>
          <p:cNvSpPr/>
          <p:nvPr/>
        </p:nvSpPr>
        <p:spPr>
          <a:xfrm>
            <a:off x="9454535" y="3461105"/>
            <a:ext cx="589978" cy="589978"/>
          </a:xfrm>
          <a:prstGeom prst="ellipse">
            <a:avLst/>
          </a:prstGeom>
          <a:solidFill>
            <a:srgbClr val="5B5047"/>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b="1" dirty="0">
                <a:latin typeface="微软雅黑" panose="020B0503020204020204" pitchFamily="34" charset="-122"/>
                <a:ea typeface="微软雅黑" panose="020B0503020204020204" pitchFamily="34" charset="-122"/>
              </a:rPr>
              <a:t>6</a:t>
            </a:r>
            <a:endParaRPr lang="zh-CN" altLang="en-US" sz="2400" b="1" dirty="0">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1BF814C9-F75E-4D26-A45D-5EF1AF20A809}"/>
              </a:ext>
            </a:extLst>
          </p:cNvPr>
          <p:cNvSpPr/>
          <p:nvPr/>
        </p:nvSpPr>
        <p:spPr>
          <a:xfrm>
            <a:off x="9454535" y="2680719"/>
            <a:ext cx="1578820" cy="447328"/>
          </a:xfrm>
          <a:prstGeom prst="rect">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局部多项式法</a:t>
            </a:r>
          </a:p>
        </p:txBody>
      </p:sp>
      <p:sp>
        <p:nvSpPr>
          <p:cNvPr id="50" name="文本框 49">
            <a:extLst>
              <a:ext uri="{FF2B5EF4-FFF2-40B4-BE49-F238E27FC236}">
                <a16:creationId xmlns:a16="http://schemas.microsoft.com/office/drawing/2014/main" id="{B2C4B6BC-C6B4-47F7-A161-EBDA7C2830B2}"/>
              </a:ext>
            </a:extLst>
          </p:cNvPr>
          <p:cNvSpPr txBox="1"/>
          <p:nvPr/>
        </p:nvSpPr>
        <p:spPr>
          <a:xfrm>
            <a:off x="8242596" y="2940124"/>
            <a:ext cx="1366002"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距离有关</a:t>
            </a:r>
          </a:p>
        </p:txBody>
      </p:sp>
      <p:sp>
        <p:nvSpPr>
          <p:cNvPr id="51" name="矩形 50">
            <a:extLst>
              <a:ext uri="{FF2B5EF4-FFF2-40B4-BE49-F238E27FC236}">
                <a16:creationId xmlns:a16="http://schemas.microsoft.com/office/drawing/2014/main" id="{16501BA0-83C5-4F00-9FAE-5A5DE8D9408A}"/>
              </a:ext>
            </a:extLst>
          </p:cNvPr>
          <p:cNvSpPr/>
          <p:nvPr/>
        </p:nvSpPr>
        <p:spPr>
          <a:xfrm>
            <a:off x="9454535" y="1824299"/>
            <a:ext cx="1602999" cy="447328"/>
          </a:xfrm>
          <a:prstGeom prst="rect">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核密度估计</a:t>
            </a:r>
          </a:p>
        </p:txBody>
      </p:sp>
      <p:cxnSp>
        <p:nvCxnSpPr>
          <p:cNvPr id="18" name="直接箭头连接符 17">
            <a:extLst>
              <a:ext uri="{FF2B5EF4-FFF2-40B4-BE49-F238E27FC236}">
                <a16:creationId xmlns:a16="http://schemas.microsoft.com/office/drawing/2014/main" id="{966A8B3B-F82A-498B-891C-66B4E10BFCDB}"/>
              </a:ext>
            </a:extLst>
          </p:cNvPr>
          <p:cNvCxnSpPr>
            <a:cxnSpLocks/>
            <a:stCxn id="2" idx="3"/>
            <a:endCxn id="51" idx="1"/>
          </p:cNvCxnSpPr>
          <p:nvPr/>
        </p:nvCxnSpPr>
        <p:spPr>
          <a:xfrm flipV="1">
            <a:off x="7829644" y="2047963"/>
            <a:ext cx="1624891" cy="8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77EE2BAD-4052-4D8F-829D-05BB3ADE709C}"/>
              </a:ext>
            </a:extLst>
          </p:cNvPr>
          <p:cNvSpPr txBox="1"/>
          <p:nvPr/>
        </p:nvSpPr>
        <p:spPr>
          <a:xfrm>
            <a:off x="8095298" y="2016220"/>
            <a:ext cx="1375315"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非参数估计</a:t>
            </a:r>
          </a:p>
        </p:txBody>
      </p:sp>
    </p:spTree>
    <p:extLst>
      <p:ext uri="{BB962C8B-B14F-4D97-AF65-F5344CB8AC3E}">
        <p14:creationId xmlns:p14="http://schemas.microsoft.com/office/powerpoint/2010/main" val="304307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流程图: 过程 39">
            <a:extLst>
              <a:ext uri="{FF2B5EF4-FFF2-40B4-BE49-F238E27FC236}">
                <a16:creationId xmlns:a16="http://schemas.microsoft.com/office/drawing/2014/main" id="{EEC1FF8E-886A-4A3B-B738-3B3DD5060382}"/>
              </a:ext>
            </a:extLst>
          </p:cNvPr>
          <p:cNvSpPr/>
          <p:nvPr/>
        </p:nvSpPr>
        <p:spPr>
          <a:xfrm>
            <a:off x="6096000" y="-81288"/>
            <a:ext cx="6096000" cy="3792726"/>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a:extLst>
              <a:ext uri="{FF2B5EF4-FFF2-40B4-BE49-F238E27FC236}">
                <a16:creationId xmlns:a16="http://schemas.microsoft.com/office/drawing/2014/main" id="{4CEB7EE6-E1C5-422F-8ABD-A0BEDBC3D2EC}"/>
              </a:ext>
            </a:extLst>
          </p:cNvPr>
          <p:cNvSpPr/>
          <p:nvPr/>
        </p:nvSpPr>
        <p:spPr>
          <a:xfrm>
            <a:off x="-1" y="-130298"/>
            <a:ext cx="6095999" cy="3838698"/>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174978" cy="1567782"/>
            <a:chOff x="4508511" y="-551377"/>
            <a:chExt cx="3174978"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5013264" y="322730"/>
              <a:ext cx="247973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移动拟合法</a:t>
              </a:r>
              <a:endParaRPr lang="en-US" altLang="zh-CN" sz="3200" dirty="0">
                <a:latin typeface="微软雅黑" panose="020B0503020204020204" pitchFamily="34" charset="-122"/>
                <a:ea typeface="微软雅黑" panose="020B0503020204020204" pitchFamily="34" charset="-122"/>
              </a:endParaRPr>
            </a:p>
          </p:txBody>
        </p:sp>
      </p:grpSp>
      <p:pic>
        <p:nvPicPr>
          <p:cNvPr id="34" name="图片 33">
            <a:extLst>
              <a:ext uri="{FF2B5EF4-FFF2-40B4-BE49-F238E27FC236}">
                <a16:creationId xmlns:a16="http://schemas.microsoft.com/office/drawing/2014/main" id="{2DF88A90-C583-486E-8A1E-0BE6D983B0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3116" y="4207732"/>
            <a:ext cx="3954780" cy="1781175"/>
          </a:xfrm>
          <a:prstGeom prst="rect">
            <a:avLst/>
          </a:prstGeom>
          <a:noFill/>
          <a:ln>
            <a:noFill/>
          </a:ln>
        </p:spPr>
      </p:pic>
      <p:sp>
        <p:nvSpPr>
          <p:cNvPr id="35" name="矩形 34">
            <a:extLst>
              <a:ext uri="{FF2B5EF4-FFF2-40B4-BE49-F238E27FC236}">
                <a16:creationId xmlns:a16="http://schemas.microsoft.com/office/drawing/2014/main" id="{21931AB5-5C20-472B-A091-23450E272C0F}"/>
              </a:ext>
            </a:extLst>
          </p:cNvPr>
          <p:cNvSpPr/>
          <p:nvPr/>
        </p:nvSpPr>
        <p:spPr>
          <a:xfrm>
            <a:off x="7399632" y="6081494"/>
            <a:ext cx="2146742" cy="369332"/>
          </a:xfrm>
          <a:prstGeom prst="rect">
            <a:avLst/>
          </a:prstGeom>
        </p:spPr>
        <p:txBody>
          <a:bodyPr wrap="none">
            <a:spAutoFit/>
          </a:bodyPr>
          <a:lstStyle/>
          <a:p>
            <a:pPr lvl="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基于点的数量选择</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矩形 35">
            <a:extLst>
              <a:ext uri="{FF2B5EF4-FFF2-40B4-BE49-F238E27FC236}">
                <a16:creationId xmlns:a16="http://schemas.microsoft.com/office/drawing/2014/main" id="{ED40C966-9A89-432F-891D-5F389C5529C3}"/>
              </a:ext>
            </a:extLst>
          </p:cNvPr>
          <p:cNvSpPr/>
          <p:nvPr/>
        </p:nvSpPr>
        <p:spPr>
          <a:xfrm>
            <a:off x="9546374" y="6081494"/>
            <a:ext cx="2031325" cy="369332"/>
          </a:xfrm>
          <a:prstGeom prst="rect">
            <a:avLst/>
          </a:prstGeom>
        </p:spPr>
        <p:txBody>
          <a:bodyPr wrap="none">
            <a:spAutoFit/>
          </a:bodyPr>
          <a:lstStyle/>
          <a:p>
            <a:pPr lvl="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基于点的范围选择</a:t>
            </a:r>
          </a:p>
        </p:txBody>
      </p:sp>
      <p:sp>
        <p:nvSpPr>
          <p:cNvPr id="37" name="矩形 36">
            <a:extLst>
              <a:ext uri="{FF2B5EF4-FFF2-40B4-BE49-F238E27FC236}">
                <a16:creationId xmlns:a16="http://schemas.microsoft.com/office/drawing/2014/main" id="{EF7D932C-051E-4638-B9E0-F096A52D0BAC}"/>
              </a:ext>
            </a:extLst>
          </p:cNvPr>
          <p:cNvSpPr/>
          <p:nvPr/>
        </p:nvSpPr>
        <p:spPr>
          <a:xfrm>
            <a:off x="6548529" y="1213009"/>
            <a:ext cx="4724370" cy="2215991"/>
          </a:xfrm>
          <a:prstGeom prst="rect">
            <a:avLst/>
          </a:prstGeom>
        </p:spPr>
        <p:txBody>
          <a:bodyPr wrap="none">
            <a:spAutoFit/>
          </a:bodyPr>
          <a:lstStyle/>
          <a:p>
            <a:pPr>
              <a:lnSpc>
                <a:spcPct val="150000"/>
              </a:lnSpc>
            </a:pPr>
            <a:r>
              <a:rPr lang="en-US" altLang="zh-CN" sz="2000" b="1" dirty="0">
                <a:solidFill>
                  <a:schemeClr val="bg1"/>
                </a:solidFill>
                <a:latin typeface="微软雅黑" panose="020B0503020204020204" pitchFamily="34" charset="-122"/>
                <a:ea typeface="微软雅黑" panose="020B0503020204020204" pitchFamily="34" charset="-122"/>
              </a:rPr>
              <a:t>02 </a:t>
            </a:r>
            <a:r>
              <a:rPr lang="zh-CN" altLang="en-US" sz="2000" b="1" dirty="0">
                <a:solidFill>
                  <a:schemeClr val="bg1"/>
                </a:solidFill>
                <a:latin typeface="微软雅黑" panose="020B0503020204020204" pitchFamily="34" charset="-122"/>
                <a:ea typeface="微软雅黑" panose="020B0503020204020204" pitchFamily="34" charset="-122"/>
              </a:rPr>
              <a:t>插值步骤</a:t>
            </a:r>
            <a:r>
              <a:rPr lang="en-US" altLang="zh-CN" sz="2000" b="1" dirty="0">
                <a:solidFill>
                  <a:schemeClr val="bg1"/>
                </a:solidFill>
                <a:latin typeface="微软雅黑" panose="020B0503020204020204" pitchFamily="34" charset="-122"/>
                <a:ea typeface="微软雅黑" panose="020B0503020204020204" pitchFamily="34" charset="-122"/>
              </a:rPr>
              <a:t>:</a:t>
            </a:r>
          </a:p>
          <a:p>
            <a:pPr marL="342900" indent="-342900">
              <a:lnSpc>
                <a:spcPct val="150000"/>
              </a:lnSpc>
              <a:buFont typeface="+mj-ea"/>
              <a:buAutoNum type="circleNumDbPlain"/>
            </a:pPr>
            <a:r>
              <a:rPr lang="zh-CN" altLang="en-US" dirty="0">
                <a:solidFill>
                  <a:schemeClr val="bg1"/>
                </a:solidFill>
                <a:latin typeface="微软雅黑" panose="020B0503020204020204" pitchFamily="34" charset="-122"/>
                <a:ea typeface="微软雅黑" panose="020B0503020204020204" pitchFamily="34" charset="-122"/>
              </a:rPr>
              <a:t>定义内插点领域范围</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覆盖极大极小值</a:t>
            </a:r>
            <a:endParaRPr lang="en-US" altLang="zh-CN"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solidFill>
                  <a:schemeClr val="bg1"/>
                </a:solidFill>
                <a:latin typeface="微软雅黑" panose="020B0503020204020204" pitchFamily="34" charset="-122"/>
                <a:ea typeface="微软雅黑" panose="020B0503020204020204" pitchFamily="34" charset="-122"/>
              </a:rPr>
              <a:t>确定落入领域内的采样点</a:t>
            </a:r>
            <a:endParaRPr lang="en-US" altLang="zh-CN"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solidFill>
                  <a:schemeClr val="bg1"/>
                </a:solidFill>
                <a:latin typeface="微软雅黑" panose="020B0503020204020204" pitchFamily="34" charset="-122"/>
                <a:ea typeface="微软雅黑" panose="020B0503020204020204" pitchFamily="34" charset="-122"/>
              </a:rPr>
              <a:t>选定内插数学模型</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是否考虑空间权重</a:t>
            </a:r>
            <a:endParaRPr lang="en-US" altLang="zh-CN"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solidFill>
                  <a:schemeClr val="bg1"/>
                </a:solidFill>
                <a:latin typeface="微软雅黑" panose="020B0503020204020204" pitchFamily="34" charset="-122"/>
                <a:ea typeface="微软雅黑" panose="020B0503020204020204" pitchFamily="34" charset="-122"/>
              </a:rPr>
              <a:t>计算待插点</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F225B9B0-2DEF-4AC0-A65B-E43DAAD93A6B}"/>
              </a:ext>
            </a:extLst>
          </p:cNvPr>
          <p:cNvSpPr/>
          <p:nvPr/>
        </p:nvSpPr>
        <p:spPr>
          <a:xfrm>
            <a:off x="372999" y="4768673"/>
            <a:ext cx="6186309" cy="646331"/>
          </a:xfrm>
          <a:prstGeom prst="rect">
            <a:avLst/>
          </a:prstGeom>
        </p:spPr>
        <p:txBody>
          <a:bodyPr wrap="none">
            <a:spAutoFit/>
          </a:bodyPr>
          <a:lstStyle/>
          <a:p>
            <a:pPr lvl="0"/>
            <a:r>
              <a:rPr lang="zh-CN" altLang="en-US" dirty="0">
                <a:latin typeface="微软雅黑" panose="020B0503020204020204" pitchFamily="34" charset="-122"/>
                <a:ea typeface="微软雅黑" panose="020B0503020204020204" pitchFamily="34" charset="-122"/>
              </a:rPr>
              <a:t>①</a:t>
            </a:r>
            <a:r>
              <a:rPr lang="zh-CN" altLang="zh-CN" dirty="0">
                <a:latin typeface="微软雅黑" panose="020B0503020204020204" pitchFamily="34" charset="-122"/>
                <a:ea typeface="微软雅黑" panose="020B0503020204020204" pitchFamily="34" charset="-122"/>
              </a:rPr>
              <a:t>范围，即采用多大面积范围内的采样点计算被插点的值</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范围可为矩形也可为圆</a:t>
            </a:r>
          </a:p>
        </p:txBody>
      </p:sp>
      <p:sp>
        <p:nvSpPr>
          <p:cNvPr id="58" name="矩形 57">
            <a:extLst>
              <a:ext uri="{FF2B5EF4-FFF2-40B4-BE49-F238E27FC236}">
                <a16:creationId xmlns:a16="http://schemas.microsoft.com/office/drawing/2014/main" id="{291A6086-1FB4-4FAA-860D-4028937B97A7}"/>
              </a:ext>
            </a:extLst>
          </p:cNvPr>
          <p:cNvSpPr/>
          <p:nvPr/>
        </p:nvSpPr>
        <p:spPr>
          <a:xfrm>
            <a:off x="1058946" y="1213009"/>
            <a:ext cx="4570482" cy="1756828"/>
          </a:xfrm>
          <a:prstGeom prst="rect">
            <a:avLst/>
          </a:prstGeom>
        </p:spPr>
        <p:txBody>
          <a:bodyPr wrap="none">
            <a:spAutoFit/>
          </a:bodyPr>
          <a:lstStyle/>
          <a:p>
            <a:pPr>
              <a:lnSpc>
                <a:spcPct val="150000"/>
              </a:lnSpc>
            </a:pPr>
            <a:r>
              <a:rPr lang="en-US" altLang="zh-CN" sz="20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微软雅黑" panose="020B0503020204020204" pitchFamily="34" charset="-122"/>
                <a:ea typeface="微软雅黑" panose="020B0503020204020204" pitchFamily="34" charset="-122"/>
              </a:rPr>
              <a:t>移动拟合法</a:t>
            </a:r>
            <a:r>
              <a:rPr lang="zh-CN" altLang="en-US" sz="2000" b="1" i="1" dirty="0">
                <a:solidFill>
                  <a:schemeClr val="bg1"/>
                </a:solidFill>
                <a:latin typeface="微软雅黑" panose="020B0503020204020204" pitchFamily="34" charset="-122"/>
                <a:ea typeface="微软雅黑" panose="020B0503020204020204" pitchFamily="34" charset="-122"/>
              </a:rPr>
              <a:t>（单点移面内插）</a:t>
            </a:r>
            <a:endParaRPr lang="en-US" altLang="zh-CN" sz="2000" b="1" i="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rPr>
              <a:t>以待插值点为中心，</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rPr>
              <a:t>定义局部数学模型去拟合周围的数据点</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rPr>
              <a:t>数据点的范围随待插点位置的变化而移动。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91347BFD-4635-4D26-8ABA-5FEC33BA1306}"/>
              </a:ext>
            </a:extLst>
          </p:cNvPr>
          <p:cNvSpPr/>
          <p:nvPr/>
        </p:nvSpPr>
        <p:spPr>
          <a:xfrm>
            <a:off x="372999" y="5541932"/>
            <a:ext cx="6565316" cy="646331"/>
          </a:xfrm>
          <a:prstGeom prst="rect">
            <a:avLst/>
          </a:prstGeom>
        </p:spPr>
        <p:txBody>
          <a:bodyPr wrap="square">
            <a:spAutoFit/>
          </a:bodyPr>
          <a:lstStyle/>
          <a:p>
            <a:pPr lvl="0"/>
            <a:r>
              <a:rPr lang="zh-CN" altLang="en-US" dirty="0">
                <a:latin typeface="微软雅黑" panose="020B0503020204020204" pitchFamily="34" charset="-122"/>
                <a:ea typeface="微软雅黑" panose="020B0503020204020204" pitchFamily="34" charset="-122"/>
              </a:rPr>
              <a:t>②</a:t>
            </a:r>
            <a:r>
              <a:rPr lang="zh-CN" altLang="zh-CN" dirty="0">
                <a:latin typeface="微软雅黑" panose="020B0503020204020204" pitchFamily="34" charset="-122"/>
                <a:ea typeface="微软雅黑" panose="020B0503020204020204" pitchFamily="34" charset="-122"/>
              </a:rPr>
              <a:t>点数，即选择多少采样点参</a:t>
            </a:r>
            <a:r>
              <a:rPr lang="zh-CN" altLang="en-US"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计算</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一般选择</a:t>
            </a:r>
            <a:r>
              <a:rPr lang="en-US" altLang="zh-CN" dirty="0">
                <a:latin typeface="微软雅黑" panose="020B0503020204020204" pitchFamily="34" charset="-122"/>
                <a:ea typeface="微软雅黑" panose="020B0503020204020204" pitchFamily="34" charset="-122"/>
              </a:rPr>
              <a:t>4~12</a:t>
            </a:r>
            <a:r>
              <a:rPr lang="zh-CN" altLang="zh-CN" dirty="0">
                <a:latin typeface="微软雅黑" panose="020B0503020204020204" pitchFamily="34" charset="-122"/>
                <a:ea typeface="微软雅黑" panose="020B0503020204020204" pitchFamily="34" charset="-122"/>
              </a:rPr>
              <a:t>个采样点</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不规则采样分布，采样点应多些。</a:t>
            </a:r>
          </a:p>
        </p:txBody>
      </p:sp>
      <p:sp>
        <p:nvSpPr>
          <p:cNvPr id="6" name="矩形 5">
            <a:extLst>
              <a:ext uri="{FF2B5EF4-FFF2-40B4-BE49-F238E27FC236}">
                <a16:creationId xmlns:a16="http://schemas.microsoft.com/office/drawing/2014/main" id="{A55AF5AF-90F7-4129-92F1-6BB37352109C}"/>
              </a:ext>
            </a:extLst>
          </p:cNvPr>
          <p:cNvSpPr/>
          <p:nvPr/>
        </p:nvSpPr>
        <p:spPr>
          <a:xfrm>
            <a:off x="994104" y="4016847"/>
            <a:ext cx="2847254" cy="458908"/>
          </a:xfrm>
          <a:prstGeom prst="rect">
            <a:avLst/>
          </a:prstGeom>
        </p:spPr>
        <p:txBody>
          <a:bodyPr wrap="none">
            <a:spAutoFit/>
          </a:bodyPr>
          <a:lstStyle/>
          <a:p>
            <a:pPr>
              <a:lnSpc>
                <a:spcPct val="150000"/>
              </a:lnSpc>
            </a:pPr>
            <a:r>
              <a:rPr lang="en-US" altLang="zh-CN" b="1" dirty="0">
                <a:latin typeface="微软雅黑" panose="020B0503020204020204" pitchFamily="34" charset="-122"/>
                <a:ea typeface="微软雅黑" panose="020B0503020204020204" pitchFamily="34" charset="-122"/>
              </a:rPr>
              <a:t>03 </a:t>
            </a:r>
            <a:r>
              <a:rPr lang="zh-CN" altLang="en-US" b="1" dirty="0">
                <a:latin typeface="微软雅黑" panose="020B0503020204020204" pitchFamily="34" charset="-122"/>
                <a:ea typeface="微软雅黑" panose="020B0503020204020204" pitchFamily="34" charset="-122"/>
              </a:rPr>
              <a:t>领域范围的考虑因素：</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221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过程 10">
            <a:extLst>
              <a:ext uri="{FF2B5EF4-FFF2-40B4-BE49-F238E27FC236}">
                <a16:creationId xmlns:a16="http://schemas.microsoft.com/office/drawing/2014/main" id="{AB4E6938-E455-444F-9EF7-59913D6A1624}"/>
              </a:ext>
            </a:extLst>
          </p:cNvPr>
          <p:cNvSpPr/>
          <p:nvPr/>
        </p:nvSpPr>
        <p:spPr>
          <a:xfrm>
            <a:off x="-241733" y="-3724730"/>
            <a:ext cx="12192434" cy="372473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过程 39">
            <a:extLst>
              <a:ext uri="{FF2B5EF4-FFF2-40B4-BE49-F238E27FC236}">
                <a16:creationId xmlns:a16="http://schemas.microsoft.com/office/drawing/2014/main" id="{EEC1FF8E-886A-4A3B-B738-3B3DD5060382}"/>
              </a:ext>
            </a:extLst>
          </p:cNvPr>
          <p:cNvSpPr/>
          <p:nvPr/>
        </p:nvSpPr>
        <p:spPr>
          <a:xfrm>
            <a:off x="-433" y="3511848"/>
            <a:ext cx="6096000" cy="3362013"/>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a:extLst>
              <a:ext uri="{FF2B5EF4-FFF2-40B4-BE49-F238E27FC236}">
                <a16:creationId xmlns:a16="http://schemas.microsoft.com/office/drawing/2014/main" id="{4CEB7EE6-E1C5-422F-8ABD-A0BEDBC3D2EC}"/>
              </a:ext>
            </a:extLst>
          </p:cNvPr>
          <p:cNvSpPr/>
          <p:nvPr/>
        </p:nvSpPr>
        <p:spPr>
          <a:xfrm>
            <a:off x="6096000" y="3508830"/>
            <a:ext cx="6095999" cy="3402764"/>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 name="组合 22"/>
          <p:cNvGrpSpPr/>
          <p:nvPr/>
        </p:nvGrpSpPr>
        <p:grpSpPr>
          <a:xfrm>
            <a:off x="4508511" y="-551377"/>
            <a:ext cx="3174978" cy="1567782"/>
            <a:chOff x="4508511" y="-551377"/>
            <a:chExt cx="3174978"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508511" y="311342"/>
              <a:ext cx="317497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局部多项式插值</a:t>
              </a:r>
              <a:endParaRPr lang="en-US" altLang="zh-CN" sz="3200" dirty="0">
                <a:latin typeface="微软雅黑" panose="020B0503020204020204" pitchFamily="34" charset="-122"/>
                <a:ea typeface="微软雅黑" panose="020B0503020204020204" pitchFamily="34" charset="-122"/>
              </a:endParaRPr>
            </a:p>
          </p:txBody>
        </p:sp>
      </p:grpSp>
      <p:sp>
        <p:nvSpPr>
          <p:cNvPr id="37" name="矩形 36">
            <a:extLst>
              <a:ext uri="{FF2B5EF4-FFF2-40B4-BE49-F238E27FC236}">
                <a16:creationId xmlns:a16="http://schemas.microsoft.com/office/drawing/2014/main" id="{EF7D932C-051E-4638-B9E0-F096A52D0BAC}"/>
              </a:ext>
            </a:extLst>
          </p:cNvPr>
          <p:cNvSpPr/>
          <p:nvPr/>
        </p:nvSpPr>
        <p:spPr>
          <a:xfrm>
            <a:off x="6558875" y="4310967"/>
            <a:ext cx="3704860" cy="87440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zh-CN" dirty="0">
                <a:solidFill>
                  <a:schemeClr val="bg1"/>
                </a:solidFill>
                <a:latin typeface="微软雅黑" panose="020B0503020204020204" pitchFamily="34" charset="-122"/>
                <a:ea typeface="微软雅黑" panose="020B0503020204020204" pitchFamily="34" charset="-122"/>
              </a:rPr>
              <a:t>小窗口将</a:t>
            </a:r>
            <a:r>
              <a:rPr lang="zh-CN" altLang="zh-CN" b="1" dirty="0">
                <a:solidFill>
                  <a:schemeClr val="bg1"/>
                </a:solidFill>
                <a:latin typeface="微软雅黑" panose="020B0503020204020204" pitchFamily="34" charset="-122"/>
                <a:ea typeface="微软雅黑" panose="020B0503020204020204" pitchFamily="34" charset="-122"/>
              </a:rPr>
              <a:t>增强近</a:t>
            </a:r>
            <a:r>
              <a:rPr lang="zh-CN" altLang="zh-CN" dirty="0">
                <a:solidFill>
                  <a:schemeClr val="bg1"/>
                </a:solidFill>
                <a:latin typeface="微软雅黑" panose="020B0503020204020204" pitchFamily="34" charset="-122"/>
                <a:ea typeface="微软雅黑" panose="020B0503020204020204" pitchFamily="34" charset="-122"/>
              </a:rPr>
              <a:t>距离数据的影响</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不考虑</a:t>
            </a:r>
            <a:r>
              <a:rPr lang="zh-CN" altLang="en-US" b="1" dirty="0">
                <a:solidFill>
                  <a:schemeClr val="bg1"/>
                </a:solidFill>
                <a:latin typeface="微软雅黑" panose="020B0503020204020204" pitchFamily="34" charset="-122"/>
                <a:ea typeface="微软雅黑" panose="020B0503020204020204" pitchFamily="34" charset="-122"/>
              </a:rPr>
              <a:t>远</a:t>
            </a:r>
            <a:r>
              <a:rPr lang="zh-CN" altLang="en-US" dirty="0">
                <a:solidFill>
                  <a:schemeClr val="bg1"/>
                </a:solidFill>
                <a:latin typeface="微软雅黑" panose="020B0503020204020204" pitchFamily="34" charset="-122"/>
                <a:ea typeface="微软雅黑" panose="020B0503020204020204" pitchFamily="34" charset="-122"/>
              </a:rPr>
              <a:t>距离数据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291A6086-1FB4-4FAA-860D-4028937B97A7}"/>
              </a:ext>
            </a:extLst>
          </p:cNvPr>
          <p:cNvSpPr/>
          <p:nvPr/>
        </p:nvSpPr>
        <p:spPr>
          <a:xfrm>
            <a:off x="1058946" y="3778409"/>
            <a:ext cx="4169731" cy="499624"/>
          </a:xfrm>
          <a:prstGeom prst="rect">
            <a:avLst/>
          </a:prstGeom>
        </p:spPr>
        <p:txBody>
          <a:bodyPr wrap="none">
            <a:spAutoFit/>
          </a:bodyPr>
          <a:lstStyle/>
          <a:p>
            <a:pPr>
              <a:lnSpc>
                <a:spcPct val="150000"/>
              </a:lnSpc>
            </a:pPr>
            <a:r>
              <a:rPr lang="en-US" altLang="zh-CN" sz="20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微软雅黑" panose="020B0503020204020204" pitchFamily="34" charset="-122"/>
                <a:ea typeface="微软雅黑" panose="020B0503020204020204" pitchFamily="34" charset="-122"/>
              </a:rPr>
              <a:t>局部多项式插值</a:t>
            </a:r>
            <a:r>
              <a:rPr lang="zh-CN" altLang="en-US" sz="2000" b="1" i="1" dirty="0">
                <a:solidFill>
                  <a:schemeClr val="bg1"/>
                </a:solidFill>
                <a:latin typeface="微软雅黑" panose="020B0503020204020204" pitchFamily="34" charset="-122"/>
                <a:ea typeface="微软雅黑" panose="020B0503020204020204" pitchFamily="34" charset="-122"/>
              </a:rPr>
              <a:t>（移动内插法）</a:t>
            </a:r>
            <a:endParaRPr lang="en-US" altLang="zh-CN" sz="2000" b="1" i="1"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FDA0620-BFB1-4706-92A4-AAE6957C95DC}"/>
              </a:ext>
            </a:extLst>
          </p:cNvPr>
          <p:cNvSpPr/>
          <p:nvPr/>
        </p:nvSpPr>
        <p:spPr>
          <a:xfrm>
            <a:off x="1303632" y="4409234"/>
            <a:ext cx="6096000" cy="1289905"/>
          </a:xfrm>
          <a:prstGeom prst="rect">
            <a:avLst/>
          </a:prstGeom>
        </p:spPr>
        <p:txBody>
          <a:bodyPr>
            <a:spAutoFit/>
          </a:bodyPr>
          <a:lstStyle/>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rPr>
              <a:t>利用局部“窗口”内的数据及其权重，</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rPr>
              <a:t>通过不断移动窗口来拟合多个多项式</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rPr>
              <a:t>以表达和解释局部趋势和变异</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CD79B92-696A-4B24-B177-7AAD7344F6E6}"/>
              </a:ext>
            </a:extLst>
          </p:cNvPr>
          <p:cNvSpPr/>
          <p:nvPr/>
        </p:nvSpPr>
        <p:spPr>
          <a:xfrm>
            <a:off x="6558875" y="5213945"/>
            <a:ext cx="3892792" cy="87966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dirty="0">
                <a:solidFill>
                  <a:schemeClr val="bg1"/>
                </a:solidFill>
                <a:latin typeface="微软雅黑" panose="020B0503020204020204" pitchFamily="34" charset="-122"/>
                <a:ea typeface="微软雅黑" panose="020B0503020204020204" pitchFamily="34" charset="-122"/>
              </a:rPr>
              <a:t>大窗口将</a:t>
            </a:r>
            <a:r>
              <a:rPr lang="zh-CN" altLang="zh-CN" b="1" dirty="0">
                <a:solidFill>
                  <a:schemeClr val="bg1"/>
                </a:solidFill>
                <a:latin typeface="微软雅黑" panose="020B0503020204020204" pitchFamily="34" charset="-122"/>
                <a:ea typeface="微软雅黑" panose="020B0503020204020204" pitchFamily="34" charset="-122"/>
              </a:rPr>
              <a:t>增强远</a:t>
            </a:r>
            <a:r>
              <a:rPr lang="zh-CN" altLang="zh-CN" dirty="0">
                <a:solidFill>
                  <a:schemeClr val="bg1"/>
                </a:solidFill>
                <a:latin typeface="微软雅黑" panose="020B0503020204020204" pitchFamily="34" charset="-122"/>
                <a:ea typeface="微软雅黑" panose="020B0503020204020204" pitchFamily="34" charset="-122"/>
              </a:rPr>
              <a:t>距离数据的影响</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减小近</a:t>
            </a:r>
            <a:r>
              <a:rPr lang="zh-CN" altLang="zh-CN" dirty="0">
                <a:solidFill>
                  <a:schemeClr val="bg1"/>
                </a:solidFill>
                <a:latin typeface="微软雅黑" panose="020B0503020204020204" pitchFamily="34" charset="-122"/>
                <a:ea typeface="微软雅黑" panose="020B0503020204020204" pitchFamily="34" charset="-122"/>
              </a:rPr>
              <a:t>距离数据的影响</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C246F3B7-71EC-4084-BF58-13C43B3C43CA}"/>
              </a:ext>
            </a:extLst>
          </p:cNvPr>
          <p:cNvSpPr/>
          <p:nvPr/>
        </p:nvSpPr>
        <p:spPr>
          <a:xfrm>
            <a:off x="6543304" y="3822669"/>
            <a:ext cx="2117887" cy="499624"/>
          </a:xfrm>
          <a:prstGeom prst="rect">
            <a:avLst/>
          </a:prstGeom>
        </p:spPr>
        <p:txBody>
          <a:bodyPr wrap="none">
            <a:spAutoFit/>
          </a:bodyPr>
          <a:lstStyle/>
          <a:p>
            <a:pPr>
              <a:lnSpc>
                <a:spcPct val="150000"/>
              </a:lnSpc>
            </a:pPr>
            <a:r>
              <a:rPr lang="en-US" altLang="zh-CN" sz="2000" b="1" dirty="0">
                <a:solidFill>
                  <a:schemeClr val="bg1"/>
                </a:solidFill>
                <a:latin typeface="微软雅黑" panose="020B0503020204020204" pitchFamily="34" charset="-122"/>
                <a:ea typeface="微软雅黑" panose="020B0503020204020204" pitchFamily="34" charset="-122"/>
              </a:rPr>
              <a:t>02 </a:t>
            </a:r>
            <a:r>
              <a:rPr lang="zh-CN" altLang="en-US" sz="2000" b="1" dirty="0">
                <a:solidFill>
                  <a:schemeClr val="bg1"/>
                </a:solidFill>
                <a:latin typeface="微软雅黑" panose="020B0503020204020204" pitchFamily="34" charset="-122"/>
                <a:ea typeface="微软雅黑" panose="020B0503020204020204" pitchFamily="34" charset="-122"/>
              </a:rPr>
              <a:t>窗口大小影响</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B7A899B-5905-427A-9456-AD54575C1FB7}"/>
              </a:ext>
            </a:extLst>
          </p:cNvPr>
          <p:cNvSpPr/>
          <p:nvPr/>
        </p:nvSpPr>
        <p:spPr>
          <a:xfrm>
            <a:off x="5459138" y="1636013"/>
            <a:ext cx="1219409" cy="369332"/>
          </a:xfrm>
          <a:prstGeom prst="rect">
            <a:avLst/>
          </a:prstGeom>
        </p:spPr>
        <p:txBody>
          <a:bodyPr wrap="square">
            <a:spAutoFit/>
          </a:bodyPr>
          <a:lstStyle/>
          <a:p>
            <a:r>
              <a:rPr lang="zh-CN" altLang="zh-CN" dirty="0">
                <a:ea typeface="微软雅黑" panose="020B0503020204020204" pitchFamily="34" charset="-122"/>
                <a:cs typeface="Times New Roman" panose="02020603050405020304" pitchFamily="18" charset="0"/>
              </a:rPr>
              <a:t>区域分块</a:t>
            </a:r>
            <a:endParaRPr lang="en-US" altLang="zh-CN" dirty="0">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287F7816-4D58-4127-B87D-C44E67ABF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718" y="1409528"/>
            <a:ext cx="2586153" cy="1699887"/>
          </a:xfrm>
          <a:prstGeom prst="rect">
            <a:avLst/>
          </a:prstGeom>
        </p:spPr>
      </p:pic>
      <p:pic>
        <p:nvPicPr>
          <p:cNvPr id="26" name="图片 25">
            <a:extLst>
              <a:ext uri="{FF2B5EF4-FFF2-40B4-BE49-F238E27FC236}">
                <a16:creationId xmlns:a16="http://schemas.microsoft.com/office/drawing/2014/main" id="{0953E6AE-0A27-4327-B0D7-9FF092D41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017" y="1332447"/>
            <a:ext cx="2586153" cy="1699887"/>
          </a:xfrm>
          <a:prstGeom prst="rect">
            <a:avLst/>
          </a:prstGeom>
          <a:solidFill>
            <a:schemeClr val="tx1"/>
          </a:solidFill>
        </p:spPr>
      </p:pic>
      <p:sp>
        <p:nvSpPr>
          <p:cNvPr id="14" name="矩形 13">
            <a:extLst>
              <a:ext uri="{FF2B5EF4-FFF2-40B4-BE49-F238E27FC236}">
                <a16:creationId xmlns:a16="http://schemas.microsoft.com/office/drawing/2014/main" id="{EBEFF077-C070-4E0D-900F-4B1F39B719AC}"/>
              </a:ext>
            </a:extLst>
          </p:cNvPr>
          <p:cNvSpPr/>
          <p:nvPr/>
        </p:nvSpPr>
        <p:spPr>
          <a:xfrm>
            <a:off x="4360683" y="2317493"/>
            <a:ext cx="3416320" cy="369332"/>
          </a:xfrm>
          <a:prstGeom prst="rect">
            <a:avLst/>
          </a:prstGeom>
        </p:spPr>
        <p:txBody>
          <a:bodyPr wrap="none">
            <a:spAutoFit/>
          </a:bodyPr>
          <a:lstStyle/>
          <a:p>
            <a:r>
              <a:rPr lang="zh-CN" altLang="zh-CN" dirty="0">
                <a:ea typeface="微软雅黑" panose="020B0503020204020204" pitchFamily="34" charset="-122"/>
                <a:cs typeface="Times New Roman" panose="02020603050405020304" pitchFamily="18" charset="0"/>
              </a:rPr>
              <a:t>每一分块定义不同的多项式曲面</a:t>
            </a:r>
            <a:endParaRPr lang="zh-CN" altLang="en-US" dirty="0"/>
          </a:p>
        </p:txBody>
      </p:sp>
      <p:sp>
        <p:nvSpPr>
          <p:cNvPr id="15" name="箭头: 右 14">
            <a:extLst>
              <a:ext uri="{FF2B5EF4-FFF2-40B4-BE49-F238E27FC236}">
                <a16:creationId xmlns:a16="http://schemas.microsoft.com/office/drawing/2014/main" id="{E06CEC7E-2EE3-4C46-B280-2F64BD8F3268}"/>
              </a:ext>
            </a:extLst>
          </p:cNvPr>
          <p:cNvSpPr/>
          <p:nvPr/>
        </p:nvSpPr>
        <p:spPr>
          <a:xfrm>
            <a:off x="4225471" y="2005345"/>
            <a:ext cx="3835389" cy="213747"/>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CE500EE4-AF83-40C8-B713-CF2E58FA2E58}"/>
              </a:ext>
            </a:extLst>
          </p:cNvPr>
          <p:cNvCxnSpPr/>
          <p:nvPr/>
        </p:nvCxnSpPr>
        <p:spPr>
          <a:xfrm>
            <a:off x="8435916" y="1636013"/>
            <a:ext cx="26863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a:extLst>
              <a:ext uri="{FF2B5EF4-FFF2-40B4-BE49-F238E27FC236}">
                <a16:creationId xmlns:a16="http://schemas.microsoft.com/office/drawing/2014/main" id="{ABE228B7-4CCF-4973-B328-CB051FF26723}"/>
              </a:ext>
            </a:extLst>
          </p:cNvPr>
          <p:cNvCxnSpPr/>
          <p:nvPr/>
        </p:nvCxnSpPr>
        <p:spPr>
          <a:xfrm>
            <a:off x="8435916" y="1991267"/>
            <a:ext cx="26863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FDFE7476-FB89-4C11-955D-C05B5AE60A97}"/>
              </a:ext>
            </a:extLst>
          </p:cNvPr>
          <p:cNvCxnSpPr/>
          <p:nvPr/>
        </p:nvCxnSpPr>
        <p:spPr>
          <a:xfrm>
            <a:off x="8435916" y="2346521"/>
            <a:ext cx="26863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49A4B3D9-0D39-4A7F-9262-3362BF6119CD}"/>
              </a:ext>
            </a:extLst>
          </p:cNvPr>
          <p:cNvCxnSpPr/>
          <p:nvPr/>
        </p:nvCxnSpPr>
        <p:spPr>
          <a:xfrm>
            <a:off x="8435916" y="2701774"/>
            <a:ext cx="268635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a:extLst>
              <a:ext uri="{FF2B5EF4-FFF2-40B4-BE49-F238E27FC236}">
                <a16:creationId xmlns:a16="http://schemas.microsoft.com/office/drawing/2014/main" id="{72988DC2-3CA9-42C7-B413-32CA2B224428}"/>
              </a:ext>
            </a:extLst>
          </p:cNvPr>
          <p:cNvCxnSpPr>
            <a:cxnSpLocks/>
          </p:cNvCxnSpPr>
          <p:nvPr/>
        </p:nvCxnSpPr>
        <p:spPr>
          <a:xfrm>
            <a:off x="8864876" y="1302991"/>
            <a:ext cx="0" cy="1776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连接符 38">
            <a:extLst>
              <a:ext uri="{FF2B5EF4-FFF2-40B4-BE49-F238E27FC236}">
                <a16:creationId xmlns:a16="http://schemas.microsoft.com/office/drawing/2014/main" id="{4C7BCAC5-F0F6-4FA6-A237-8983776FB97D}"/>
              </a:ext>
            </a:extLst>
          </p:cNvPr>
          <p:cNvCxnSpPr>
            <a:cxnSpLocks/>
          </p:cNvCxnSpPr>
          <p:nvPr/>
        </p:nvCxnSpPr>
        <p:spPr>
          <a:xfrm>
            <a:off x="9220122" y="1302991"/>
            <a:ext cx="0" cy="1776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直接连接符 40">
            <a:extLst>
              <a:ext uri="{FF2B5EF4-FFF2-40B4-BE49-F238E27FC236}">
                <a16:creationId xmlns:a16="http://schemas.microsoft.com/office/drawing/2014/main" id="{C80155A2-9C75-4A59-8246-905252634DC5}"/>
              </a:ext>
            </a:extLst>
          </p:cNvPr>
          <p:cNvCxnSpPr>
            <a:cxnSpLocks/>
          </p:cNvCxnSpPr>
          <p:nvPr/>
        </p:nvCxnSpPr>
        <p:spPr>
          <a:xfrm>
            <a:off x="9575368" y="1302991"/>
            <a:ext cx="0" cy="1776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直接连接符 41">
            <a:extLst>
              <a:ext uri="{FF2B5EF4-FFF2-40B4-BE49-F238E27FC236}">
                <a16:creationId xmlns:a16="http://schemas.microsoft.com/office/drawing/2014/main" id="{711DFA77-44E2-4C43-9A54-9ECB9ADF625F}"/>
              </a:ext>
            </a:extLst>
          </p:cNvPr>
          <p:cNvCxnSpPr>
            <a:cxnSpLocks/>
          </p:cNvCxnSpPr>
          <p:nvPr/>
        </p:nvCxnSpPr>
        <p:spPr>
          <a:xfrm>
            <a:off x="9930614" y="1302991"/>
            <a:ext cx="0" cy="1776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a:extLst>
              <a:ext uri="{FF2B5EF4-FFF2-40B4-BE49-F238E27FC236}">
                <a16:creationId xmlns:a16="http://schemas.microsoft.com/office/drawing/2014/main" id="{D60566CC-D3B8-42AD-AB4D-EF15B3BE98A0}"/>
              </a:ext>
            </a:extLst>
          </p:cNvPr>
          <p:cNvCxnSpPr>
            <a:cxnSpLocks/>
          </p:cNvCxnSpPr>
          <p:nvPr/>
        </p:nvCxnSpPr>
        <p:spPr>
          <a:xfrm>
            <a:off x="10285860" y="1302991"/>
            <a:ext cx="0" cy="1776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直接连接符 43">
            <a:extLst>
              <a:ext uri="{FF2B5EF4-FFF2-40B4-BE49-F238E27FC236}">
                <a16:creationId xmlns:a16="http://schemas.microsoft.com/office/drawing/2014/main" id="{F41FDCF9-CB16-4E3B-9D21-3FD4B52E1705}"/>
              </a:ext>
            </a:extLst>
          </p:cNvPr>
          <p:cNvCxnSpPr>
            <a:cxnSpLocks/>
          </p:cNvCxnSpPr>
          <p:nvPr/>
        </p:nvCxnSpPr>
        <p:spPr>
          <a:xfrm>
            <a:off x="10641106" y="1302991"/>
            <a:ext cx="0" cy="1776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3316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流程图: 过程 59">
            <a:extLst>
              <a:ext uri="{FF2B5EF4-FFF2-40B4-BE49-F238E27FC236}">
                <a16:creationId xmlns:a16="http://schemas.microsoft.com/office/drawing/2014/main" id="{F64B77E9-F255-4A40-B5E4-B50FD870CB7F}"/>
              </a:ext>
            </a:extLst>
          </p:cNvPr>
          <p:cNvSpPr/>
          <p:nvPr/>
        </p:nvSpPr>
        <p:spPr>
          <a:xfrm>
            <a:off x="0" y="4648200"/>
            <a:ext cx="12192000" cy="22098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21" name="流程图: 过程 20">
            <a:extLst>
              <a:ext uri="{FF2B5EF4-FFF2-40B4-BE49-F238E27FC236}">
                <a16:creationId xmlns:a16="http://schemas.microsoft.com/office/drawing/2014/main" id="{9BDB1113-960C-463A-AE86-48C71D48B624}"/>
              </a:ext>
            </a:extLst>
          </p:cNvPr>
          <p:cNvSpPr/>
          <p:nvPr/>
        </p:nvSpPr>
        <p:spPr>
          <a:xfrm>
            <a:off x="0" y="0"/>
            <a:ext cx="5981700" cy="4648200"/>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4337868" y="-551377"/>
            <a:ext cx="3530488" cy="1567782"/>
            <a:chOff x="4337868" y="-551377"/>
            <a:chExt cx="3530488" cy="1567782"/>
          </a:xfrm>
        </p:grpSpPr>
        <p:sp>
          <p:nvSpPr>
            <p:cNvPr id="5" name="矩形 4">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24A0914B-93C2-411F-8016-6721BA6C9F1E}"/>
                </a:ext>
              </a:extLst>
            </p:cNvPr>
            <p:cNvSpPr txBox="1"/>
            <p:nvPr/>
          </p:nvSpPr>
          <p:spPr>
            <a:xfrm>
              <a:off x="4337868" y="325410"/>
              <a:ext cx="3530488" cy="584775"/>
            </a:xfrm>
            <a:prstGeom prst="rect">
              <a:avLst/>
            </a:prstGeom>
            <a:noFill/>
            <a:ln>
              <a:noFill/>
            </a:ln>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核密度估计</a:t>
              </a:r>
              <a:endParaRPr lang="en-US" altLang="zh-CN" sz="32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p:cNvSpPr/>
              <p:nvPr/>
            </p:nvSpPr>
            <p:spPr>
              <a:xfrm>
                <a:off x="623996" y="2426464"/>
                <a:ext cx="3203238"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𝑓</m:t>
                              </m:r>
                            </m:e>
                          </m:acc>
                        </m:e>
                        <m:sub>
                          <m:r>
                            <a:rPr lang="zh-CN" altLang="en-US" i="1">
                              <a:solidFill>
                                <a:schemeClr val="bg1"/>
                              </a:solidFill>
                              <a:latin typeface="Cambria Math" panose="02040503050406030204" pitchFamily="18" charset="0"/>
                            </a:rPr>
                            <m:t>h</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smtClean="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1">
                              <a:solidFill>
                                <a:schemeClr val="bg1"/>
                              </a:solidFill>
                              <a:latin typeface="Cambria Math" panose="02040503050406030204" pitchFamily="18" charset="0"/>
                            </a:rPr>
                            <m:t>𝑛h</m:t>
                          </m:r>
                        </m:den>
                      </m:f>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𝑖</m:t>
                          </m:r>
                          <m:r>
                            <a:rPr lang="zh-CN" altLang="en-US" i="0">
                              <a:solidFill>
                                <a:schemeClr val="bg1"/>
                              </a:solidFill>
                              <a:latin typeface="Cambria Math" panose="02040503050406030204" pitchFamily="18" charset="0"/>
                            </a:rPr>
                            <m:t>=1</m:t>
                          </m:r>
                        </m:sub>
                        <m:sup>
                          <m:r>
                            <a:rPr lang="zh-CN" altLang="en-US" i="1">
                              <a:solidFill>
                                <a:schemeClr val="bg1"/>
                              </a:solidFill>
                              <a:latin typeface="Cambria Math" panose="02040503050406030204" pitchFamily="18" charset="0"/>
                            </a:rPr>
                            <m:t>𝑛</m:t>
                          </m:r>
                        </m:sup>
                        <m:e>
                          <m:d>
                            <m:dPr>
                              <m:begChr m:val=""/>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𝐾</m:t>
                              </m:r>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num>
                                <m:den>
                                  <m:r>
                                    <a:rPr lang="zh-CN" altLang="en-US" i="1">
                                      <a:solidFill>
                                        <a:schemeClr val="bg1"/>
                                      </a:solidFill>
                                      <a:latin typeface="Cambria Math" panose="02040503050406030204" pitchFamily="18" charset="0"/>
                                    </a:rPr>
                                    <m:t>h</m:t>
                                  </m:r>
                                </m:den>
                              </m:f>
                            </m:e>
                          </m:d>
                        </m:e>
                      </m:nary>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623996" y="2426464"/>
                <a:ext cx="3203238" cy="848566"/>
              </a:xfrm>
              <a:prstGeom prst="rect">
                <a:avLst/>
              </a:prstGeom>
              <a:blipFill>
                <a:blip r:embed="rId2"/>
                <a:stretch>
                  <a:fillRect/>
                </a:stretch>
              </a:blipFill>
            </p:spPr>
            <p:txBody>
              <a:bodyPr/>
              <a:lstStyle/>
              <a:p>
                <a:r>
                  <a:rPr lang="zh-CN" altLang="en-US">
                    <a:noFill/>
                  </a:rPr>
                  <a:t> </a:t>
                </a:r>
              </a:p>
            </p:txBody>
          </p:sp>
        </mc:Fallback>
      </mc:AlternateContent>
      <p:sp>
        <p:nvSpPr>
          <p:cNvPr id="37" name="矩形 36"/>
          <p:cNvSpPr/>
          <p:nvPr/>
        </p:nvSpPr>
        <p:spPr>
          <a:xfrm>
            <a:off x="660400" y="2064611"/>
            <a:ext cx="3472425" cy="369332"/>
          </a:xfrm>
          <a:prstGeom prst="rect">
            <a:avLst/>
          </a:prstGeom>
        </p:spPr>
        <p:txBody>
          <a:bodyPr wrap="none">
            <a:spAutoFit/>
          </a:bodyPr>
          <a:lstStyle/>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概率密度函数</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  </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非参数</a:t>
            </a: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估计</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523030" y="1197101"/>
            <a:ext cx="4879092" cy="3451099"/>
            <a:chOff x="292897" y="2866821"/>
            <a:chExt cx="5373447" cy="3703509"/>
          </a:xfrm>
        </p:grpSpPr>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97" y="2866821"/>
              <a:ext cx="5373447" cy="3418820"/>
            </a:xfrm>
            <a:prstGeom prst="rect">
              <a:avLst/>
            </a:prstGeom>
          </p:spPr>
        </p:pic>
        <p:sp>
          <p:nvSpPr>
            <p:cNvPr id="38" name="文本框 37"/>
            <p:cNvSpPr txBox="1"/>
            <p:nvPr/>
          </p:nvSpPr>
          <p:spPr>
            <a:xfrm>
              <a:off x="845389" y="3122936"/>
              <a:ext cx="1380226" cy="369332"/>
            </a:xfrm>
            <a:prstGeom prst="rect">
              <a:avLst/>
            </a:prstGeom>
            <a:noFill/>
          </p:spPr>
          <p:txBody>
            <a:bodyPr wrap="square" rtlCol="0">
              <a:spAutoFit/>
            </a:bodyPr>
            <a:lstStyle/>
            <a:p>
              <a:r>
                <a:rPr lang="zh-CN" altLang="en-US" b="1" dirty="0"/>
                <a:t>核函数</a:t>
              </a:r>
              <a:r>
                <a:rPr lang="en-US" altLang="zh-CN" b="1" dirty="0"/>
                <a:t>K</a:t>
              </a:r>
              <a:endParaRPr lang="zh-CN" altLang="en-US" b="1" dirty="0"/>
            </a:p>
          </p:txBody>
        </p:sp>
        <p:sp>
          <p:nvSpPr>
            <p:cNvPr id="39" name="文本框 38"/>
            <p:cNvSpPr txBox="1"/>
            <p:nvPr/>
          </p:nvSpPr>
          <p:spPr>
            <a:xfrm>
              <a:off x="1158447" y="6231776"/>
              <a:ext cx="616086"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-1.0</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文本框 39"/>
            <p:cNvSpPr txBox="1"/>
            <p:nvPr/>
          </p:nvSpPr>
          <p:spPr>
            <a:xfrm>
              <a:off x="1956904" y="6231776"/>
              <a:ext cx="616086"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2755362" y="6231776"/>
              <a:ext cx="616086"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0.0</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文本框 41"/>
            <p:cNvSpPr txBox="1"/>
            <p:nvPr/>
          </p:nvSpPr>
          <p:spPr>
            <a:xfrm>
              <a:off x="3553820" y="6231776"/>
              <a:ext cx="616086"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文本框 42"/>
            <p:cNvSpPr txBox="1"/>
            <p:nvPr/>
          </p:nvSpPr>
          <p:spPr>
            <a:xfrm>
              <a:off x="4352277" y="6231776"/>
              <a:ext cx="616086"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1.0</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68" name="图片 67">
            <a:extLst>
              <a:ext uri="{FF2B5EF4-FFF2-40B4-BE49-F238E27FC236}">
                <a16:creationId xmlns:a16="http://schemas.microsoft.com/office/drawing/2014/main" id="{171DD240-7BE7-47F2-B78B-FA98DE960710}"/>
              </a:ext>
            </a:extLst>
          </p:cNvPr>
          <p:cNvPicPr>
            <a:picLocks noChangeAspect="1"/>
          </p:cNvPicPr>
          <p:nvPr/>
        </p:nvPicPr>
        <p:blipFill rotWithShape="1">
          <a:blip r:embed="rId4"/>
          <a:srcRect l="87764"/>
          <a:stretch/>
        </p:blipFill>
        <p:spPr>
          <a:xfrm>
            <a:off x="12580248" y="1330816"/>
            <a:ext cx="894729" cy="3183750"/>
          </a:xfrm>
          <a:prstGeom prst="rect">
            <a:avLst/>
          </a:prstGeom>
        </p:spPr>
      </p:pic>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0B6826D5-C0D0-4B25-A57F-913A01344AB1}"/>
                  </a:ext>
                </a:extLst>
              </p:cNvPr>
              <p:cNvSpPr/>
              <p:nvPr/>
            </p:nvSpPr>
            <p:spPr>
              <a:xfrm>
                <a:off x="769001" y="3353806"/>
                <a:ext cx="13406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𝑛</m:t>
                          </m:r>
                        </m:sub>
                      </m:sSub>
                    </m:oMath>
                  </m:oMathPara>
                </a14:m>
                <a:endParaRPr lang="zh-CN" altLang="en-US" dirty="0">
                  <a:solidFill>
                    <a:schemeClr val="bg1"/>
                  </a:solidFill>
                </a:endParaRPr>
              </a:p>
            </p:txBody>
          </p:sp>
        </mc:Choice>
        <mc:Fallback xmlns="">
          <p:sp>
            <p:nvSpPr>
              <p:cNvPr id="17" name="矩形 16">
                <a:extLst>
                  <a:ext uri="{FF2B5EF4-FFF2-40B4-BE49-F238E27FC236}">
                    <a16:creationId xmlns:a16="http://schemas.microsoft.com/office/drawing/2014/main" id="{0B6826D5-C0D0-4B25-A57F-913A01344AB1}"/>
                  </a:ext>
                </a:extLst>
              </p:cNvPr>
              <p:cNvSpPr>
                <a:spLocks noRot="1" noChangeAspect="1" noMove="1" noResize="1" noEditPoints="1" noAdjustHandles="1" noChangeArrowheads="1" noChangeShapeType="1" noTextEdit="1"/>
              </p:cNvSpPr>
              <p:nvPr/>
            </p:nvSpPr>
            <p:spPr>
              <a:xfrm>
                <a:off x="769001" y="3353806"/>
                <a:ext cx="1340688" cy="369332"/>
              </a:xfrm>
              <a:prstGeom prst="rect">
                <a:avLst/>
              </a:prstGeom>
              <a:blipFill>
                <a:blip r:embed="rId5"/>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D751102A-04FB-42E0-B901-FFF72C347E2B}"/>
              </a:ext>
            </a:extLst>
          </p:cNvPr>
          <p:cNvSpPr/>
          <p:nvPr/>
        </p:nvSpPr>
        <p:spPr>
          <a:xfrm>
            <a:off x="1927875" y="3361285"/>
            <a:ext cx="2951449" cy="369332"/>
          </a:xfrm>
          <a:prstGeom prst="rect">
            <a:avLst/>
          </a:prstGeom>
        </p:spPr>
        <p:txBody>
          <a:bodyPr wrap="none">
            <a:spAutoFit/>
          </a:bodyPr>
          <a:lstStyle/>
          <a:p>
            <a:r>
              <a:rPr lang="zh-CN" altLang="zh-CN" dirty="0">
                <a:solidFill>
                  <a:schemeClr val="bg1"/>
                </a:solidFill>
                <a:ea typeface="微软雅黑" panose="020B0503020204020204" pitchFamily="34" charset="-122"/>
                <a:cs typeface="Times New Roman" panose="02020603050405020304" pitchFamily="18" charset="0"/>
              </a:rPr>
              <a:t>为独立同分布</a:t>
            </a:r>
            <a:r>
              <a:rPr lang="en-US" altLang="zh-CN" dirty="0">
                <a:solidFill>
                  <a:schemeClr val="bg1"/>
                </a:solidFill>
                <a:ea typeface="微软雅黑" panose="020B0503020204020204" pitchFamily="34" charset="-122"/>
                <a:cs typeface="Times New Roman" panose="02020603050405020304" pitchFamily="18" charset="0"/>
              </a:rPr>
              <a:t>F</a:t>
            </a:r>
            <a:r>
              <a:rPr lang="zh-CN" altLang="zh-CN" dirty="0">
                <a:solidFill>
                  <a:schemeClr val="bg1"/>
                </a:solidFill>
                <a:ea typeface="微软雅黑" panose="020B0503020204020204" pitchFamily="34" charset="-122"/>
                <a:cs typeface="Times New Roman" panose="02020603050405020304" pitchFamily="18" charset="0"/>
              </a:rPr>
              <a:t>的</a:t>
            </a:r>
            <a:r>
              <a:rPr lang="en-US" altLang="zh-CN" dirty="0">
                <a:solidFill>
                  <a:schemeClr val="bg1"/>
                </a:solidFill>
                <a:ea typeface="微软雅黑" panose="020B0503020204020204" pitchFamily="34" charset="-122"/>
                <a:cs typeface="Times New Roman" panose="02020603050405020304" pitchFamily="18" charset="0"/>
              </a:rPr>
              <a:t>n</a:t>
            </a:r>
            <a:r>
              <a:rPr lang="zh-CN" altLang="zh-CN" dirty="0">
                <a:solidFill>
                  <a:schemeClr val="bg1"/>
                </a:solidFill>
                <a:ea typeface="微软雅黑" panose="020B0503020204020204" pitchFamily="34" charset="-122"/>
                <a:cs typeface="Times New Roman" panose="02020603050405020304" pitchFamily="18" charset="0"/>
              </a:rPr>
              <a:t>个样本点</a:t>
            </a:r>
            <a:endParaRPr lang="zh-CN" altLang="en-US" dirty="0">
              <a:solidFill>
                <a:schemeClr val="bg1"/>
              </a:solidFill>
            </a:endParaRPr>
          </a:p>
        </p:txBody>
      </p:sp>
      <p:sp>
        <p:nvSpPr>
          <p:cNvPr id="22" name="文本框 21">
            <a:extLst>
              <a:ext uri="{FF2B5EF4-FFF2-40B4-BE49-F238E27FC236}">
                <a16:creationId xmlns:a16="http://schemas.microsoft.com/office/drawing/2014/main" id="{4C847975-B00F-410B-90E0-930266B556D7}"/>
              </a:ext>
            </a:extLst>
          </p:cNvPr>
          <p:cNvSpPr txBox="1"/>
          <p:nvPr/>
        </p:nvSpPr>
        <p:spPr>
          <a:xfrm>
            <a:off x="769001" y="1250363"/>
            <a:ext cx="2421154"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01</a:t>
            </a:r>
            <a:r>
              <a:rPr lang="zh-CN" altLang="en-US" sz="2000" b="1" dirty="0">
                <a:solidFill>
                  <a:schemeClr val="bg1"/>
                </a:solidFill>
                <a:latin typeface="微软雅黑" panose="020B0503020204020204" pitchFamily="34" charset="-122"/>
                <a:ea typeface="微软雅黑" panose="020B0503020204020204" pitchFamily="34" charset="-122"/>
              </a:rPr>
              <a:t>核密度估计定义：</a:t>
            </a:r>
          </a:p>
        </p:txBody>
      </p:sp>
      <p:grpSp>
        <p:nvGrpSpPr>
          <p:cNvPr id="31" name="组合 30">
            <a:extLst>
              <a:ext uri="{FF2B5EF4-FFF2-40B4-BE49-F238E27FC236}">
                <a16:creationId xmlns:a16="http://schemas.microsoft.com/office/drawing/2014/main" id="{8B455625-473D-4234-A4BB-24E68F9F05CC}"/>
              </a:ext>
            </a:extLst>
          </p:cNvPr>
          <p:cNvGrpSpPr/>
          <p:nvPr/>
        </p:nvGrpSpPr>
        <p:grpSpPr>
          <a:xfrm>
            <a:off x="769001" y="3737384"/>
            <a:ext cx="4562530" cy="369332"/>
            <a:chOff x="897954" y="3442256"/>
            <a:chExt cx="4562530" cy="369332"/>
          </a:xfrm>
        </p:grpSpPr>
        <p:sp>
          <p:nvSpPr>
            <p:cNvPr id="23" name="矩形 22">
              <a:extLst>
                <a:ext uri="{FF2B5EF4-FFF2-40B4-BE49-F238E27FC236}">
                  <a16:creationId xmlns:a16="http://schemas.microsoft.com/office/drawing/2014/main" id="{0AAF0C1B-E39C-427C-9A2F-5A539C28F66E}"/>
                </a:ext>
              </a:extLst>
            </p:cNvPr>
            <p:cNvSpPr/>
            <p:nvPr/>
          </p:nvSpPr>
          <p:spPr>
            <a:xfrm>
              <a:off x="897954" y="3442256"/>
              <a:ext cx="2031325" cy="369332"/>
            </a:xfrm>
            <a:prstGeom prst="rect">
              <a:avLst/>
            </a:prstGeom>
          </p:spPr>
          <p:txBody>
            <a:bodyPr wrap="none">
              <a:spAutoFit/>
            </a:bodyPr>
            <a:lstStyle/>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是一个加权平均</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28739323-430C-4487-B996-133C1210D74A}"/>
                </a:ext>
              </a:extLst>
            </p:cNvPr>
            <p:cNvSpPr/>
            <p:nvPr/>
          </p:nvSpPr>
          <p:spPr>
            <a:xfrm>
              <a:off x="2715822" y="3442256"/>
              <a:ext cx="2744662"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核函数       是一个权函数</a:t>
              </a:r>
            </a:p>
          </p:txBody>
        </p:sp>
      </p:grpSp>
      <p:sp>
        <p:nvSpPr>
          <p:cNvPr id="32" name="矩形 31">
            <a:extLst>
              <a:ext uri="{FF2B5EF4-FFF2-40B4-BE49-F238E27FC236}">
                <a16:creationId xmlns:a16="http://schemas.microsoft.com/office/drawing/2014/main" id="{96B28B4A-404B-4681-B759-B7F1C8BCB73A}"/>
              </a:ext>
            </a:extLst>
          </p:cNvPr>
          <p:cNvSpPr/>
          <p:nvPr/>
        </p:nvSpPr>
        <p:spPr>
          <a:xfrm>
            <a:off x="730186" y="4132390"/>
            <a:ext cx="4919937" cy="369332"/>
          </a:xfrm>
          <a:prstGeom prst="rect">
            <a:avLst/>
          </a:prstGeom>
        </p:spPr>
        <p:txBody>
          <a:bodyPr wrap="none">
            <a:spAutoFit/>
          </a:bodyPr>
          <a:lstStyle/>
          <a:p>
            <a:r>
              <a:rPr lang="zh-CN" altLang="zh-CN" dirty="0">
                <a:solidFill>
                  <a:schemeClr val="bg1"/>
                </a:solidFill>
                <a:ea typeface="微软雅黑" panose="020B0503020204020204" pitchFamily="34" charset="-122"/>
                <a:cs typeface="Times New Roman" panose="02020603050405020304" pitchFamily="18" charset="0"/>
              </a:rPr>
              <a:t>核密度估计的好坏依赖于</a:t>
            </a:r>
            <a:r>
              <a:rPr lang="zh-CN" altLang="zh-CN" b="1" dirty="0">
                <a:solidFill>
                  <a:schemeClr val="bg1"/>
                </a:solidFill>
                <a:ea typeface="微软雅黑" panose="020B0503020204020204" pitchFamily="34" charset="-122"/>
                <a:cs typeface="Times New Roman" panose="02020603050405020304" pitchFamily="18" charset="0"/>
              </a:rPr>
              <a:t>核函数</a:t>
            </a:r>
            <a:r>
              <a:rPr lang="zh-CN" altLang="zh-CN" dirty="0">
                <a:solidFill>
                  <a:schemeClr val="bg1"/>
                </a:solidFill>
                <a:ea typeface="微软雅黑" panose="020B0503020204020204" pitchFamily="34" charset="-122"/>
                <a:cs typeface="Times New Roman" panose="02020603050405020304" pitchFamily="18" charset="0"/>
              </a:rPr>
              <a:t>和</a:t>
            </a:r>
            <a:r>
              <a:rPr lang="zh-CN" altLang="zh-CN" b="1" dirty="0">
                <a:solidFill>
                  <a:schemeClr val="bg1"/>
                </a:solidFill>
                <a:ea typeface="微软雅黑" panose="020B0503020204020204" pitchFamily="34" charset="-122"/>
                <a:cs typeface="Times New Roman" panose="02020603050405020304" pitchFamily="18" charset="0"/>
              </a:rPr>
              <a:t>带宽</a:t>
            </a:r>
            <a:r>
              <a:rPr lang="en-US" altLang="zh-CN" b="1" i="1" dirty="0">
                <a:solidFill>
                  <a:schemeClr val="bg1"/>
                </a:solidFill>
                <a:ea typeface="微软雅黑" panose="020B0503020204020204" pitchFamily="34" charset="-122"/>
                <a:cs typeface="Times New Roman" panose="02020603050405020304" pitchFamily="18" charset="0"/>
              </a:rPr>
              <a:t>h</a:t>
            </a:r>
            <a:r>
              <a:rPr lang="zh-CN" altLang="zh-CN" dirty="0">
                <a:solidFill>
                  <a:schemeClr val="bg1"/>
                </a:solidFill>
                <a:ea typeface="微软雅黑" panose="020B0503020204020204" pitchFamily="34" charset="-122"/>
                <a:cs typeface="Times New Roman" panose="02020603050405020304" pitchFamily="18" charset="0"/>
              </a:rPr>
              <a:t>的选取</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D298E537-C30B-4BC3-94CB-CA078ECA0835}"/>
                  </a:ext>
                </a:extLst>
              </p:cNvPr>
              <p:cNvSpPr/>
              <p:nvPr/>
            </p:nvSpPr>
            <p:spPr>
              <a:xfrm>
                <a:off x="3280804" y="3459923"/>
                <a:ext cx="6637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𝐾</m:t>
                      </m:r>
                      <m:d>
                        <m:dPr>
                          <m:ctrlPr>
                            <a:rPr lang="zh-CN" altLang="en-US" i="1">
                              <a:solidFill>
                                <a:schemeClr val="bg1"/>
                              </a:solidFill>
                              <a:latin typeface="Cambria Math" panose="02040503050406030204" pitchFamily="18" charset="0"/>
                            </a:rPr>
                          </m:ctrlPr>
                        </m:dPr>
                        <m:e>
                          <m:r>
                            <m:rPr>
                              <m:nor/>
                            </m:rPr>
                            <a:rPr lang="zh-CN" altLang="en-US" i="1">
                              <a:solidFill>
                                <a:schemeClr val="bg1"/>
                              </a:solidFill>
                              <a:latin typeface="Cambria Math" panose="02040503050406030204" pitchFamily="18" charset="0"/>
                            </a:rPr>
                            <m:t>·</m:t>
                          </m:r>
                        </m:e>
                      </m:d>
                    </m:oMath>
                  </m:oMathPara>
                </a14:m>
                <a:endParaRPr lang="zh-CN" altLang="en-US" dirty="0">
                  <a:solidFill>
                    <a:schemeClr val="bg1"/>
                  </a:solidFill>
                </a:endParaRPr>
              </a:p>
            </p:txBody>
          </p:sp>
        </mc:Choice>
        <mc:Fallback xmlns="">
          <p:sp>
            <p:nvSpPr>
              <p:cNvPr id="34" name="矩形 33">
                <a:extLst>
                  <a:ext uri="{FF2B5EF4-FFF2-40B4-BE49-F238E27FC236}">
                    <a16:creationId xmlns:a16="http://schemas.microsoft.com/office/drawing/2014/main" id="{D298E537-C30B-4BC3-94CB-CA078ECA0835}"/>
                  </a:ext>
                </a:extLst>
              </p:cNvPr>
              <p:cNvSpPr>
                <a:spLocks noRot="1" noChangeAspect="1" noMove="1" noResize="1" noEditPoints="1" noAdjustHandles="1" noChangeArrowheads="1" noChangeShapeType="1" noTextEdit="1"/>
              </p:cNvSpPr>
              <p:nvPr/>
            </p:nvSpPr>
            <p:spPr>
              <a:xfrm>
                <a:off x="3280804" y="3459923"/>
                <a:ext cx="663771" cy="369332"/>
              </a:xfrm>
              <a:prstGeom prst="rect">
                <a:avLst/>
              </a:prstGeom>
              <a:blipFill>
                <a:blip r:embed="rId6"/>
                <a:stretch>
                  <a:fillRect/>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C49AED27-8BC5-4D2B-B76E-0E77A821F1CA}"/>
              </a:ext>
            </a:extLst>
          </p:cNvPr>
          <p:cNvSpPr/>
          <p:nvPr/>
        </p:nvSpPr>
        <p:spPr>
          <a:xfrm>
            <a:off x="769001" y="5215007"/>
            <a:ext cx="3623108" cy="369332"/>
          </a:xfrm>
          <a:prstGeom prst="rect">
            <a:avLst/>
          </a:prstGeom>
        </p:spPr>
        <p:txBody>
          <a:bodyPr wrap="none">
            <a:spAutoFit/>
          </a:bodyPr>
          <a:lstStyle/>
          <a:p>
            <a:r>
              <a:rPr lang="zh-CN" altLang="zh-CN" dirty="0">
                <a:solidFill>
                  <a:schemeClr val="bg1"/>
                </a:solidFill>
                <a:ea typeface="微软雅黑" panose="020B0503020204020204" pitchFamily="34" charset="-122"/>
                <a:cs typeface="Times New Roman" panose="02020603050405020304" pitchFamily="18" charset="0"/>
              </a:rPr>
              <a:t>通常关于原点对称的且其积分为</a:t>
            </a:r>
            <a:r>
              <a:rPr lang="en-US" altLang="zh-CN" dirty="0">
                <a:solidFill>
                  <a:schemeClr val="bg1"/>
                </a:solidFill>
                <a:ea typeface="微软雅黑" panose="020B0503020204020204" pitchFamily="34" charset="-122"/>
                <a:cs typeface="Times New Roman" panose="02020603050405020304" pitchFamily="18" charset="0"/>
              </a:rPr>
              <a:t>1</a:t>
            </a:r>
            <a:endParaRPr lang="zh-CN" altLang="en-US" dirty="0">
              <a:solidFill>
                <a:schemeClr val="bg1"/>
              </a:solidFill>
            </a:endParaRPr>
          </a:p>
        </p:txBody>
      </p:sp>
      <p:pic>
        <p:nvPicPr>
          <p:cNvPr id="50" name="图片 49">
            <a:extLst>
              <a:ext uri="{FF2B5EF4-FFF2-40B4-BE49-F238E27FC236}">
                <a16:creationId xmlns:a16="http://schemas.microsoft.com/office/drawing/2014/main" id="{C064C579-B376-43D1-834A-3E73FD693071}"/>
              </a:ext>
            </a:extLst>
          </p:cNvPr>
          <p:cNvPicPr>
            <a:picLocks noChangeAspect="1"/>
          </p:cNvPicPr>
          <p:nvPr/>
        </p:nvPicPr>
        <p:blipFill>
          <a:blip r:embed="rId7"/>
          <a:stretch>
            <a:fillRect/>
          </a:stretch>
        </p:blipFill>
        <p:spPr>
          <a:xfrm>
            <a:off x="7530441" y="5164431"/>
            <a:ext cx="871834" cy="515616"/>
          </a:xfrm>
          <a:prstGeom prst="rect">
            <a:avLst/>
          </a:prstGeom>
        </p:spPr>
      </p:pic>
      <p:pic>
        <p:nvPicPr>
          <p:cNvPr id="54" name="图片 53">
            <a:extLst>
              <a:ext uri="{FF2B5EF4-FFF2-40B4-BE49-F238E27FC236}">
                <a16:creationId xmlns:a16="http://schemas.microsoft.com/office/drawing/2014/main" id="{0BFA186A-7BE7-477D-BB06-4A4E952492B0}"/>
              </a:ext>
            </a:extLst>
          </p:cNvPr>
          <p:cNvPicPr>
            <a:picLocks noChangeAspect="1"/>
          </p:cNvPicPr>
          <p:nvPr/>
        </p:nvPicPr>
        <p:blipFill>
          <a:blip r:embed="rId8"/>
          <a:stretch>
            <a:fillRect/>
          </a:stretch>
        </p:blipFill>
        <p:spPr>
          <a:xfrm>
            <a:off x="10150690" y="5164431"/>
            <a:ext cx="1376580" cy="515616"/>
          </a:xfrm>
          <a:prstGeom prst="rect">
            <a:avLst/>
          </a:prstGeom>
        </p:spPr>
      </p:pic>
      <p:pic>
        <p:nvPicPr>
          <p:cNvPr id="62" name="图片 61">
            <a:extLst>
              <a:ext uri="{FF2B5EF4-FFF2-40B4-BE49-F238E27FC236}">
                <a16:creationId xmlns:a16="http://schemas.microsoft.com/office/drawing/2014/main" id="{0C75BF09-BE39-4B63-8E89-63B74C5CC68A}"/>
              </a:ext>
            </a:extLst>
          </p:cNvPr>
          <p:cNvPicPr>
            <a:picLocks noChangeAspect="1"/>
          </p:cNvPicPr>
          <p:nvPr/>
        </p:nvPicPr>
        <p:blipFill>
          <a:blip r:embed="rId9"/>
          <a:stretch>
            <a:fillRect/>
          </a:stretch>
        </p:blipFill>
        <p:spPr>
          <a:xfrm>
            <a:off x="10150690" y="5744562"/>
            <a:ext cx="1456880" cy="515616"/>
          </a:xfrm>
          <a:prstGeom prst="rect">
            <a:avLst/>
          </a:prstGeom>
        </p:spPr>
      </p:pic>
      <p:pic>
        <p:nvPicPr>
          <p:cNvPr id="63" name="图片 62">
            <a:extLst>
              <a:ext uri="{FF2B5EF4-FFF2-40B4-BE49-F238E27FC236}">
                <a16:creationId xmlns:a16="http://schemas.microsoft.com/office/drawing/2014/main" id="{476AF7A3-533B-4E0C-ACDE-E381B32F0E66}"/>
              </a:ext>
            </a:extLst>
          </p:cNvPr>
          <p:cNvPicPr>
            <a:picLocks noChangeAspect="1"/>
          </p:cNvPicPr>
          <p:nvPr/>
        </p:nvPicPr>
        <p:blipFill>
          <a:blip r:embed="rId10"/>
          <a:stretch>
            <a:fillRect/>
          </a:stretch>
        </p:blipFill>
        <p:spPr>
          <a:xfrm>
            <a:off x="7418617" y="5710188"/>
            <a:ext cx="825948" cy="584365"/>
          </a:xfrm>
          <a:prstGeom prst="rect">
            <a:avLst/>
          </a:prstGeom>
        </p:spPr>
      </p:pic>
      <p:sp>
        <p:nvSpPr>
          <p:cNvPr id="71" name="文本框 70">
            <a:extLst>
              <a:ext uri="{FF2B5EF4-FFF2-40B4-BE49-F238E27FC236}">
                <a16:creationId xmlns:a16="http://schemas.microsoft.com/office/drawing/2014/main" id="{C8368298-D050-4628-A902-CB502727FC6D}"/>
              </a:ext>
            </a:extLst>
          </p:cNvPr>
          <p:cNvSpPr txBox="1"/>
          <p:nvPr/>
        </p:nvSpPr>
        <p:spPr>
          <a:xfrm>
            <a:off x="769001" y="4806666"/>
            <a:ext cx="2421154"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02</a:t>
            </a:r>
            <a:r>
              <a:rPr lang="zh-CN" altLang="en-US" sz="2000" b="1" dirty="0">
                <a:solidFill>
                  <a:schemeClr val="bg1"/>
                </a:solidFill>
                <a:latin typeface="微软雅黑" panose="020B0503020204020204" pitchFamily="34" charset="-122"/>
                <a:ea typeface="微软雅黑" panose="020B0503020204020204" pitchFamily="34" charset="-122"/>
              </a:rPr>
              <a:t>常见核函数：</a:t>
            </a:r>
          </a:p>
        </p:txBody>
      </p:sp>
      <p:sp>
        <p:nvSpPr>
          <p:cNvPr id="65" name="矩形 64">
            <a:extLst>
              <a:ext uri="{FF2B5EF4-FFF2-40B4-BE49-F238E27FC236}">
                <a16:creationId xmlns:a16="http://schemas.microsoft.com/office/drawing/2014/main" id="{9EA204B3-3142-430D-954E-628B5F9F6277}"/>
              </a:ext>
            </a:extLst>
          </p:cNvPr>
          <p:cNvSpPr/>
          <p:nvPr/>
        </p:nvSpPr>
        <p:spPr>
          <a:xfrm>
            <a:off x="5125101" y="5237573"/>
            <a:ext cx="2401170" cy="369332"/>
          </a:xfrm>
          <a:prstGeom prst="rect">
            <a:avLst/>
          </a:prstGeom>
        </p:spPr>
        <p:txBody>
          <a:bodyPr wrap="none">
            <a:spAutoFit/>
          </a:bodyPr>
          <a:lstStyle/>
          <a:p>
            <a:r>
              <a:rPr lang="zh-CN" altLang="zh-CN" dirty="0">
                <a:solidFill>
                  <a:schemeClr val="bg2">
                    <a:lumMod val="10000"/>
                  </a:schemeClr>
                </a:solidFill>
                <a:latin typeface="微软雅黑" panose="020B0503020204020204" pitchFamily="34" charset="-122"/>
                <a:ea typeface="微软雅黑" panose="020B0503020204020204" pitchFamily="34" charset="-122"/>
                <a:cs typeface="Times New Roman" panose="02020603050405020304" pitchFamily="18" charset="0"/>
              </a:rPr>
              <a:t>均匀核函数</a:t>
            </a:r>
            <a:r>
              <a:rPr lang="en-US" altLang="zh-CN" dirty="0">
                <a:solidFill>
                  <a:schemeClr val="bg2">
                    <a:lumMod val="10000"/>
                  </a:schemeClr>
                </a:solidFill>
                <a:latin typeface="微软雅黑" panose="020B0503020204020204" pitchFamily="34" charset="-122"/>
                <a:ea typeface="微软雅黑" panose="020B0503020204020204" pitchFamily="34" charset="-122"/>
                <a:cs typeface="Times New Roman" panose="02020603050405020304" pitchFamily="18" charset="0"/>
              </a:rPr>
              <a:t>(Uniform)</a:t>
            </a:r>
            <a:endParaRPr lang="zh-CN" altLang="en-US"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C500FFA8-8B47-427C-A241-DE32E3F435B0}"/>
              </a:ext>
            </a:extLst>
          </p:cNvPr>
          <p:cNvSpPr/>
          <p:nvPr/>
        </p:nvSpPr>
        <p:spPr>
          <a:xfrm>
            <a:off x="5200218" y="5817704"/>
            <a:ext cx="2250937" cy="369332"/>
          </a:xfrm>
          <a:prstGeom prst="rect">
            <a:avLst/>
          </a:prstGeom>
        </p:spPr>
        <p:txBody>
          <a:bodyPr wrap="none">
            <a:spAutoFit/>
          </a:bodyPr>
          <a:lstStyle/>
          <a:p>
            <a:r>
              <a:rPr lang="zh-CN" altLang="zh-CN" dirty="0">
                <a:solidFill>
                  <a:schemeClr val="bg2">
                    <a:lumMod val="10000"/>
                  </a:schemeClr>
                </a:solidFill>
                <a:latin typeface="微软雅黑" panose="020B0503020204020204" pitchFamily="34" charset="-122"/>
                <a:ea typeface="微软雅黑" panose="020B0503020204020204" pitchFamily="34" charset="-122"/>
                <a:cs typeface="Times New Roman" panose="02020603050405020304" pitchFamily="18" charset="0"/>
              </a:rPr>
              <a:t>高斯函数</a:t>
            </a:r>
            <a:r>
              <a:rPr lang="en-US" altLang="zh-CN" dirty="0">
                <a:solidFill>
                  <a:schemeClr val="bg2">
                    <a:lumMod val="10000"/>
                  </a:schemeClr>
                </a:solidFill>
                <a:latin typeface="微软雅黑" panose="020B0503020204020204" pitchFamily="34" charset="-122"/>
                <a:ea typeface="微软雅黑" panose="020B0503020204020204" pitchFamily="34" charset="-122"/>
                <a:cs typeface="Times New Roman" panose="02020603050405020304" pitchFamily="18" charset="0"/>
              </a:rPr>
              <a:t>(Gaussian)</a:t>
            </a:r>
            <a:endParaRPr lang="zh-CN" altLang="en-US"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id="{8F21EF7D-8E23-4C60-BDFB-2CB9EE84D4ED}"/>
              </a:ext>
            </a:extLst>
          </p:cNvPr>
          <p:cNvSpPr/>
          <p:nvPr/>
        </p:nvSpPr>
        <p:spPr>
          <a:xfrm>
            <a:off x="8615409" y="5237573"/>
            <a:ext cx="1566263" cy="369332"/>
          </a:xfrm>
          <a:prstGeom prst="rect">
            <a:avLst/>
          </a:prstGeom>
        </p:spPr>
        <p:txBody>
          <a:bodyPr wrap="none">
            <a:spAutoFit/>
          </a:bodyPr>
          <a:lstStyle/>
          <a:p>
            <a:r>
              <a:rPr lang="en-US" altLang="zh-CN" dirty="0" err="1">
                <a:solidFill>
                  <a:schemeClr val="bg2">
                    <a:lumMod val="10000"/>
                  </a:schemeClr>
                </a:solidFill>
                <a:latin typeface="微软雅黑" panose="020B0503020204020204" pitchFamily="34" charset="-122"/>
                <a:ea typeface="微软雅黑" panose="020B0503020204020204" pitchFamily="34" charset="-122"/>
                <a:cs typeface="Times New Roman" panose="02020603050405020304" pitchFamily="18" charset="0"/>
              </a:rPr>
              <a:t>Epanechikov</a:t>
            </a:r>
            <a:endParaRPr lang="zh-CN" altLang="en-US"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FABC06C6-5254-474F-BA41-8EB6CBA93495}"/>
              </a:ext>
            </a:extLst>
          </p:cNvPr>
          <p:cNvSpPr/>
          <p:nvPr/>
        </p:nvSpPr>
        <p:spPr>
          <a:xfrm>
            <a:off x="8897826" y="5817704"/>
            <a:ext cx="1001428" cy="369332"/>
          </a:xfrm>
          <a:prstGeom prst="rect">
            <a:avLst/>
          </a:prstGeom>
        </p:spPr>
        <p:txBody>
          <a:bodyPr wrap="none">
            <a:spAutoFit/>
          </a:bodyPr>
          <a:lstStyle/>
          <a:p>
            <a:r>
              <a:rPr lang="en-US" altLang="zh-CN" dirty="0">
                <a:solidFill>
                  <a:schemeClr val="bg2">
                    <a:lumMod val="10000"/>
                  </a:schemeClr>
                </a:solidFill>
                <a:latin typeface="微软雅黑" panose="020B0503020204020204" pitchFamily="34" charset="-122"/>
                <a:ea typeface="微软雅黑" panose="020B0503020204020204" pitchFamily="34" charset="-122"/>
                <a:cs typeface="Times New Roman" panose="02020603050405020304" pitchFamily="18" charset="0"/>
              </a:rPr>
              <a:t>Quartic</a:t>
            </a:r>
            <a:endParaRPr lang="zh-CN" altLang="en-US"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76" name="流程图: 过程 75">
            <a:extLst>
              <a:ext uri="{FF2B5EF4-FFF2-40B4-BE49-F238E27FC236}">
                <a16:creationId xmlns:a16="http://schemas.microsoft.com/office/drawing/2014/main" id="{5ADF854A-4811-4DE2-8471-CFB48E892C9D}"/>
              </a:ext>
            </a:extLst>
          </p:cNvPr>
          <p:cNvSpPr/>
          <p:nvPr/>
        </p:nvSpPr>
        <p:spPr>
          <a:xfrm>
            <a:off x="5029200" y="5086778"/>
            <a:ext cx="3467100" cy="56627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过程 76">
            <a:extLst>
              <a:ext uri="{FF2B5EF4-FFF2-40B4-BE49-F238E27FC236}">
                <a16:creationId xmlns:a16="http://schemas.microsoft.com/office/drawing/2014/main" id="{3CEA3B43-5AC4-4AB6-90EC-6665A4EE73F9}"/>
              </a:ext>
            </a:extLst>
          </p:cNvPr>
          <p:cNvSpPr/>
          <p:nvPr/>
        </p:nvSpPr>
        <p:spPr>
          <a:xfrm>
            <a:off x="8496300" y="5086778"/>
            <a:ext cx="3467100" cy="56627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流程图: 过程 77">
            <a:extLst>
              <a:ext uri="{FF2B5EF4-FFF2-40B4-BE49-F238E27FC236}">
                <a16:creationId xmlns:a16="http://schemas.microsoft.com/office/drawing/2014/main" id="{24AE4BDD-320E-4B68-AC16-E62FACA69457}"/>
              </a:ext>
            </a:extLst>
          </p:cNvPr>
          <p:cNvSpPr/>
          <p:nvPr/>
        </p:nvSpPr>
        <p:spPr>
          <a:xfrm>
            <a:off x="5029200" y="5646933"/>
            <a:ext cx="3467100" cy="56627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流程图: 过程 78">
            <a:extLst>
              <a:ext uri="{FF2B5EF4-FFF2-40B4-BE49-F238E27FC236}">
                <a16:creationId xmlns:a16="http://schemas.microsoft.com/office/drawing/2014/main" id="{AB9B42AF-834F-4B68-84E8-92DF378F764C}"/>
              </a:ext>
            </a:extLst>
          </p:cNvPr>
          <p:cNvSpPr/>
          <p:nvPr/>
        </p:nvSpPr>
        <p:spPr>
          <a:xfrm>
            <a:off x="8496300" y="5645525"/>
            <a:ext cx="3467100" cy="56627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3BC354F8-54D2-4414-BD79-D20FCB03AC87}"/>
              </a:ext>
            </a:extLst>
          </p:cNvPr>
          <p:cNvSpPr/>
          <p:nvPr/>
        </p:nvSpPr>
        <p:spPr>
          <a:xfrm>
            <a:off x="773713" y="5653052"/>
            <a:ext cx="3185487" cy="646331"/>
          </a:xfrm>
          <a:prstGeom prst="rect">
            <a:avLst/>
          </a:prstGeom>
        </p:spPr>
        <p:txBody>
          <a:bodyPr wrap="none">
            <a:spAutoFit/>
          </a:bodyPr>
          <a:lstStyle/>
          <a:p>
            <a:r>
              <a:rPr lang="zh-CN" altLang="zh-CN" dirty="0">
                <a:solidFill>
                  <a:schemeClr val="bg1"/>
                </a:solidFill>
                <a:ea typeface="微软雅黑" panose="020B0503020204020204" pitchFamily="34" charset="-122"/>
                <a:cs typeface="Times New Roman" panose="02020603050405020304" pitchFamily="18" charset="0"/>
              </a:rPr>
              <a:t>核函数的选取对核估计的影响</a:t>
            </a:r>
            <a:endParaRPr lang="en-US" altLang="zh-CN" dirty="0">
              <a:solidFill>
                <a:schemeClr val="bg1"/>
              </a:solidFill>
              <a:ea typeface="微软雅黑" panose="020B0503020204020204" pitchFamily="34" charset="-122"/>
              <a:cs typeface="Times New Roman" panose="02020603050405020304" pitchFamily="18" charset="0"/>
            </a:endParaRPr>
          </a:p>
          <a:p>
            <a:r>
              <a:rPr lang="zh-CN" altLang="zh-CN" dirty="0">
                <a:solidFill>
                  <a:schemeClr val="bg1"/>
                </a:solidFill>
                <a:ea typeface="微软雅黑" panose="020B0503020204020204" pitchFamily="34" charset="-122"/>
                <a:cs typeface="Times New Roman" panose="02020603050405020304" pitchFamily="18" charset="0"/>
              </a:rPr>
              <a:t>远小于带宽</a:t>
            </a:r>
            <a:r>
              <a:rPr lang="en-US" altLang="zh-CN" i="1" dirty="0">
                <a:solidFill>
                  <a:schemeClr val="bg1"/>
                </a:solidFill>
                <a:ea typeface="微软雅黑" panose="020B0503020204020204" pitchFamily="34" charset="-122"/>
                <a:cs typeface="Times New Roman" panose="02020603050405020304" pitchFamily="18" charset="0"/>
              </a:rPr>
              <a:t>h</a:t>
            </a:r>
            <a:r>
              <a:rPr lang="zh-CN" altLang="zh-CN" dirty="0">
                <a:solidFill>
                  <a:schemeClr val="bg1"/>
                </a:solidFill>
                <a:ea typeface="微软雅黑" panose="020B0503020204020204" pitchFamily="34" charset="-122"/>
                <a:cs typeface="Times New Roman" panose="02020603050405020304" pitchFamily="18" charset="0"/>
              </a:rPr>
              <a:t>的选取</a:t>
            </a:r>
            <a:endParaRPr lang="zh-CN" altLang="en-US" dirty="0">
              <a:solidFill>
                <a:schemeClr val="bg1"/>
              </a:solidFill>
            </a:endParaRPr>
          </a:p>
        </p:txBody>
      </p:sp>
      <p:sp>
        <p:nvSpPr>
          <p:cNvPr id="81" name="矩形 80">
            <a:extLst>
              <a:ext uri="{FF2B5EF4-FFF2-40B4-BE49-F238E27FC236}">
                <a16:creationId xmlns:a16="http://schemas.microsoft.com/office/drawing/2014/main" id="{274BA303-48BF-4F02-ACC5-796CBD0D4656}"/>
              </a:ext>
            </a:extLst>
          </p:cNvPr>
          <p:cNvSpPr/>
          <p:nvPr/>
        </p:nvSpPr>
        <p:spPr>
          <a:xfrm>
            <a:off x="650298" y="1700767"/>
            <a:ext cx="5032147"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由给定样本点集合求解随机变量的分布密度函数</a:t>
            </a:r>
          </a:p>
        </p:txBody>
      </p:sp>
    </p:spTree>
    <p:extLst>
      <p:ext uri="{BB962C8B-B14F-4D97-AF65-F5344CB8AC3E}">
        <p14:creationId xmlns:p14="http://schemas.microsoft.com/office/powerpoint/2010/main" val="16750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过程 10">
            <a:extLst>
              <a:ext uri="{FF2B5EF4-FFF2-40B4-BE49-F238E27FC236}">
                <a16:creationId xmlns:a16="http://schemas.microsoft.com/office/drawing/2014/main" id="{51C2EA72-DF4A-4A65-975A-D35DC245C7C2}"/>
              </a:ext>
            </a:extLst>
          </p:cNvPr>
          <p:cNvSpPr/>
          <p:nvPr/>
        </p:nvSpPr>
        <p:spPr>
          <a:xfrm>
            <a:off x="6042265" y="1"/>
            <a:ext cx="6149735" cy="4496432"/>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过程 1">
            <a:extLst>
              <a:ext uri="{FF2B5EF4-FFF2-40B4-BE49-F238E27FC236}">
                <a16:creationId xmlns:a16="http://schemas.microsoft.com/office/drawing/2014/main" id="{8AEADAC6-6253-45CE-AAD9-E6D7713DE482}"/>
              </a:ext>
            </a:extLst>
          </p:cNvPr>
          <p:cNvSpPr/>
          <p:nvPr/>
        </p:nvSpPr>
        <p:spPr>
          <a:xfrm>
            <a:off x="0" y="-1"/>
            <a:ext cx="6045024" cy="4496433"/>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grpSp>
        <p:nvGrpSpPr>
          <p:cNvPr id="23" name="组合 22"/>
          <p:cNvGrpSpPr/>
          <p:nvPr/>
        </p:nvGrpSpPr>
        <p:grpSpPr>
          <a:xfrm>
            <a:off x="4508511" y="-551377"/>
            <a:ext cx="3952141" cy="1567782"/>
            <a:chOff x="4508511" y="-551377"/>
            <a:chExt cx="3952141"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930164" y="314091"/>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核密度估计</a:t>
              </a:r>
              <a:endParaRPr lang="en-US" altLang="zh-CN" sz="3200" dirty="0">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623B3911-07A3-4E0A-ADB2-1E3AC14F68EE}"/>
              </a:ext>
            </a:extLst>
          </p:cNvPr>
          <p:cNvSpPr txBox="1"/>
          <p:nvPr/>
        </p:nvSpPr>
        <p:spPr>
          <a:xfrm>
            <a:off x="469878" y="1130300"/>
            <a:ext cx="3073400"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03.1 </a:t>
            </a:r>
            <a:r>
              <a:rPr lang="zh-CN" altLang="en-US" sz="2000" b="1" dirty="0">
                <a:solidFill>
                  <a:schemeClr val="bg1"/>
                </a:solidFill>
                <a:latin typeface="微软雅黑" panose="020B0503020204020204" pitchFamily="34" charset="-122"/>
                <a:ea typeface="微软雅黑" panose="020B0503020204020204" pitchFamily="34" charset="-122"/>
              </a:rPr>
              <a:t>带宽</a:t>
            </a:r>
            <a:r>
              <a:rPr lang="en-US" altLang="zh-CN" sz="2000" b="1" dirty="0">
                <a:solidFill>
                  <a:schemeClr val="bg1"/>
                </a:solidFill>
                <a:latin typeface="微软雅黑" panose="020B0503020204020204" pitchFamily="34" charset="-122"/>
                <a:ea typeface="微软雅黑" panose="020B0503020204020204" pitchFamily="34" charset="-122"/>
              </a:rPr>
              <a:t>h——</a:t>
            </a:r>
            <a:r>
              <a:rPr lang="zh-CN" altLang="en-US" sz="2000" b="1" dirty="0">
                <a:solidFill>
                  <a:schemeClr val="bg1"/>
                </a:solidFill>
                <a:latin typeface="微软雅黑" panose="020B0503020204020204" pitchFamily="34" charset="-122"/>
                <a:ea typeface="微软雅黑" panose="020B0503020204020204" pitchFamily="34" charset="-122"/>
              </a:rPr>
              <a:t>影响</a:t>
            </a:r>
          </a:p>
        </p:txBody>
      </p:sp>
      <p:sp>
        <p:nvSpPr>
          <p:cNvPr id="7" name="文本框 6">
            <a:extLst>
              <a:ext uri="{FF2B5EF4-FFF2-40B4-BE49-F238E27FC236}">
                <a16:creationId xmlns:a16="http://schemas.microsoft.com/office/drawing/2014/main" id="{48C4C9D6-C6B3-402D-9A99-3A37DD7C209A}"/>
              </a:ext>
            </a:extLst>
          </p:cNvPr>
          <p:cNvSpPr txBox="1"/>
          <p:nvPr/>
        </p:nvSpPr>
        <p:spPr>
          <a:xfrm>
            <a:off x="3006289" y="4976701"/>
            <a:ext cx="243880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蓝色</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样本点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灰色</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真实概率密度</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红色</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过小的带宽</a:t>
            </a:r>
            <a:r>
              <a:rPr lang="en-US" altLang="zh-CN" dirty="0">
                <a:latin typeface="微软雅黑" panose="020B0503020204020204" pitchFamily="34" charset="-122"/>
                <a:ea typeface="微软雅黑" panose="020B0503020204020204" pitchFamily="34" charset="-122"/>
              </a:rPr>
              <a:t>h</a:t>
            </a:r>
          </a:p>
          <a:p>
            <a:r>
              <a:rPr lang="zh-CN" altLang="en-US" dirty="0">
                <a:latin typeface="微软雅黑" panose="020B0503020204020204" pitchFamily="34" charset="-122"/>
                <a:ea typeface="微软雅黑" panose="020B0503020204020204" pitchFamily="34" charset="-122"/>
              </a:rPr>
              <a:t>绿色</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过大的带宽</a:t>
            </a:r>
            <a:r>
              <a:rPr lang="en-US" altLang="zh-CN" dirty="0">
                <a:latin typeface="微软雅黑" panose="020B0503020204020204" pitchFamily="34" charset="-122"/>
                <a:ea typeface="微软雅黑" panose="020B0503020204020204" pitchFamily="34" charset="-122"/>
              </a:rPr>
              <a:t>h</a:t>
            </a: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F7137668-5BD2-4824-80F9-EC6C8BB235D8}"/>
              </a:ext>
            </a:extLst>
          </p:cNvPr>
          <p:cNvPicPr>
            <a:picLocks noChangeAspect="1"/>
          </p:cNvPicPr>
          <p:nvPr/>
        </p:nvPicPr>
        <p:blipFill rotWithShape="1">
          <a:blip r:embed="rId2">
            <a:extLst>
              <a:ext uri="{28A0092B-C50C-407E-A947-70E740481C1C}">
                <a14:useLocalDpi xmlns:a14="http://schemas.microsoft.com/office/drawing/2010/main" val="0"/>
              </a:ext>
            </a:extLst>
          </a:blip>
          <a:srcRect l="5889" b="6927"/>
          <a:stretch/>
        </p:blipFill>
        <p:spPr>
          <a:xfrm>
            <a:off x="821347" y="4496433"/>
            <a:ext cx="2184942" cy="2160866"/>
          </a:xfrm>
          <a:prstGeom prst="rect">
            <a:avLst/>
          </a:prstGeom>
        </p:spPr>
      </p:pic>
      <p:sp>
        <p:nvSpPr>
          <p:cNvPr id="12" name="ïṧḷïḓe">
            <a:extLst>
              <a:ext uri="{FF2B5EF4-FFF2-40B4-BE49-F238E27FC236}">
                <a16:creationId xmlns:a16="http://schemas.microsoft.com/office/drawing/2014/main" id="{3B8B1FA0-C735-4679-A201-42B37B9494D8}"/>
              </a:ext>
            </a:extLst>
          </p:cNvPr>
          <p:cNvSpPr txBox="1"/>
          <p:nvPr/>
        </p:nvSpPr>
        <p:spPr>
          <a:xfrm>
            <a:off x="810517" y="1530410"/>
            <a:ext cx="4423990" cy="554891"/>
          </a:xfrm>
          <a:prstGeom prst="rect">
            <a:avLst/>
          </a:prstGeom>
          <a:noFill/>
        </p:spPr>
        <p:txBody>
          <a:bodyPr wrap="square" lIns="91440" tIns="45720" rIns="91440" bIns="45720" rtlCol="0">
            <a:no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邻域点权重，</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越大，权重越小</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曲线平滑程度，</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越大，越平滑</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F4ABDD05-322B-46B1-95EE-81281D483BF2}"/>
              </a:ext>
            </a:extLst>
          </p:cNvPr>
          <p:cNvSpPr/>
          <p:nvPr/>
        </p:nvSpPr>
        <p:spPr>
          <a:xfrm>
            <a:off x="821347" y="2150671"/>
            <a:ext cx="4108817" cy="369332"/>
          </a:xfrm>
          <a:prstGeom prst="rect">
            <a:avLst/>
          </a:prstGeom>
        </p:spPr>
        <p:txBody>
          <a:bodyPr wrap="none">
            <a:spAutoFit/>
          </a:bodyPr>
          <a:lstStyle/>
          <a:p>
            <a:r>
              <a:rPr lang="zh-CN" altLang="zh-CN" dirty="0">
                <a:solidFill>
                  <a:schemeClr val="bg1"/>
                </a:solidFill>
                <a:ea typeface="微软雅黑" panose="020B0503020204020204" pitchFamily="34" charset="-122"/>
                <a:cs typeface="Arial" panose="020B0604020202020204" pitchFamily="34" charset="0"/>
              </a:rPr>
              <a:t>带宽的选择很大程度上取决于主观判断</a:t>
            </a:r>
            <a:endParaRPr lang="zh-CN" altLang="en-US" dirty="0">
              <a:solidFill>
                <a:schemeClr val="bg1"/>
              </a:solidFill>
            </a:endParaRPr>
          </a:p>
        </p:txBody>
      </p:sp>
      <p:sp>
        <p:nvSpPr>
          <p:cNvPr id="14" name="文本框 13">
            <a:extLst>
              <a:ext uri="{FF2B5EF4-FFF2-40B4-BE49-F238E27FC236}">
                <a16:creationId xmlns:a16="http://schemas.microsoft.com/office/drawing/2014/main" id="{F2587EF1-6D11-4B5A-9E48-18DA8F813AA0}"/>
              </a:ext>
            </a:extLst>
          </p:cNvPr>
          <p:cNvSpPr txBox="1"/>
          <p:nvPr/>
        </p:nvSpPr>
        <p:spPr>
          <a:xfrm>
            <a:off x="469878" y="2551117"/>
            <a:ext cx="317497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03.2 </a:t>
            </a:r>
            <a:r>
              <a:rPr lang="zh-CN" altLang="en-US" sz="2000" b="1" dirty="0">
                <a:solidFill>
                  <a:schemeClr val="bg1"/>
                </a:solidFill>
                <a:latin typeface="微软雅黑" panose="020B0503020204020204" pitchFamily="34" charset="-122"/>
                <a:ea typeface="微软雅黑" panose="020B0503020204020204" pitchFamily="34" charset="-122"/>
              </a:rPr>
              <a:t>带宽</a:t>
            </a:r>
            <a:r>
              <a:rPr lang="en-US" altLang="zh-CN" sz="2000" b="1" dirty="0">
                <a:solidFill>
                  <a:schemeClr val="bg1"/>
                </a:solidFill>
                <a:latin typeface="微软雅黑" panose="020B0503020204020204" pitchFamily="34" charset="-122"/>
                <a:ea typeface="微软雅黑" panose="020B0503020204020204" pitchFamily="34" charset="-122"/>
              </a:rPr>
              <a:t>h——</a:t>
            </a:r>
            <a:r>
              <a:rPr lang="zh-CN" altLang="en-US" sz="2000" b="1" dirty="0">
                <a:solidFill>
                  <a:schemeClr val="bg1"/>
                </a:solidFill>
                <a:latin typeface="微软雅黑" panose="020B0503020204020204" pitchFamily="34" charset="-122"/>
                <a:ea typeface="微软雅黑" panose="020B0503020204020204" pitchFamily="34" charset="-122"/>
              </a:rPr>
              <a:t>判断依据</a:t>
            </a:r>
          </a:p>
        </p:txBody>
      </p:sp>
      <p:sp>
        <p:nvSpPr>
          <p:cNvPr id="10" name="矩形 9">
            <a:extLst>
              <a:ext uri="{FF2B5EF4-FFF2-40B4-BE49-F238E27FC236}">
                <a16:creationId xmlns:a16="http://schemas.microsoft.com/office/drawing/2014/main" id="{CA48CDE7-1EB9-4098-9186-A521F9F3598D}"/>
              </a:ext>
            </a:extLst>
          </p:cNvPr>
          <p:cNvSpPr/>
          <p:nvPr/>
        </p:nvSpPr>
        <p:spPr>
          <a:xfrm>
            <a:off x="1045246" y="2968420"/>
            <a:ext cx="3411511" cy="646331"/>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最小化积分均方误差</a:t>
            </a:r>
            <a:r>
              <a:rPr lang="en-US" altLang="zh-CN" i="1" dirty="0">
                <a:solidFill>
                  <a:schemeClr val="bg1"/>
                </a:solidFill>
                <a:latin typeface="微软雅黑" panose="020B0503020204020204" pitchFamily="34" charset="-122"/>
                <a:ea typeface="微软雅黑" panose="020B0503020204020204" pitchFamily="34" charset="-122"/>
              </a:rPr>
              <a:t>MISE(h)</a:t>
            </a:r>
            <a:r>
              <a:rPr lang="zh-CN" altLang="en-US" i="1"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平衡核密度估计的方差与偏差</a:t>
            </a:r>
          </a:p>
        </p:txBody>
      </p:sp>
      <p:sp>
        <p:nvSpPr>
          <p:cNvPr id="17" name="文本框 16">
            <a:extLst>
              <a:ext uri="{FF2B5EF4-FFF2-40B4-BE49-F238E27FC236}">
                <a16:creationId xmlns:a16="http://schemas.microsoft.com/office/drawing/2014/main" id="{CC1A9049-523F-4226-9CF3-AC7D10CE7A47}"/>
              </a:ext>
            </a:extLst>
          </p:cNvPr>
          <p:cNvSpPr txBox="1"/>
          <p:nvPr/>
        </p:nvSpPr>
        <p:spPr>
          <a:xfrm>
            <a:off x="469878" y="3614751"/>
            <a:ext cx="317497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03.3 </a:t>
            </a:r>
            <a:r>
              <a:rPr lang="zh-CN" altLang="en-US" sz="2000" b="1" dirty="0">
                <a:solidFill>
                  <a:schemeClr val="bg1"/>
                </a:solidFill>
                <a:latin typeface="微软雅黑" panose="020B0503020204020204" pitchFamily="34" charset="-122"/>
                <a:ea typeface="微软雅黑" panose="020B0503020204020204" pitchFamily="34" charset="-122"/>
              </a:rPr>
              <a:t>带宽</a:t>
            </a:r>
            <a:r>
              <a:rPr lang="en-US" altLang="zh-CN" sz="2000" b="1" dirty="0">
                <a:solidFill>
                  <a:schemeClr val="bg1"/>
                </a:solidFill>
                <a:latin typeface="微软雅黑" panose="020B0503020204020204" pitchFamily="34" charset="-122"/>
                <a:ea typeface="微软雅黑" panose="020B0503020204020204" pitchFamily="34" charset="-122"/>
              </a:rPr>
              <a:t>h——</a:t>
            </a:r>
            <a:r>
              <a:rPr lang="zh-CN" altLang="en-US" sz="2000" b="1" dirty="0">
                <a:solidFill>
                  <a:schemeClr val="bg1"/>
                </a:solidFill>
                <a:latin typeface="微软雅黑" panose="020B0503020204020204" pitchFamily="34" charset="-122"/>
                <a:ea typeface="微软雅黑" panose="020B0503020204020204" pitchFamily="34" charset="-122"/>
              </a:rPr>
              <a:t>选择方法</a:t>
            </a:r>
          </a:p>
        </p:txBody>
      </p:sp>
      <p:sp>
        <p:nvSpPr>
          <p:cNvPr id="13" name="矩形 12">
            <a:extLst>
              <a:ext uri="{FF2B5EF4-FFF2-40B4-BE49-F238E27FC236}">
                <a16:creationId xmlns:a16="http://schemas.microsoft.com/office/drawing/2014/main" id="{63658DF2-DCE7-4A21-A335-9C2A9FD332FB}"/>
              </a:ext>
            </a:extLst>
          </p:cNvPr>
          <p:cNvSpPr/>
          <p:nvPr/>
        </p:nvSpPr>
        <p:spPr>
          <a:xfrm>
            <a:off x="1092178" y="4010348"/>
            <a:ext cx="1465466" cy="369332"/>
          </a:xfrm>
          <a:prstGeom prst="rect">
            <a:avLst/>
          </a:prstGeom>
        </p:spPr>
        <p:txBody>
          <a:bodyPr wrap="none">
            <a:spAutoFit/>
          </a:bodyPr>
          <a:lstStyle/>
          <a:p>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拇指法则</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DA58F99-BB22-4D53-AAFD-1A3D925892EA}"/>
              </a:ext>
            </a:extLst>
          </p:cNvPr>
          <p:cNvSpPr/>
          <p:nvPr/>
        </p:nvSpPr>
        <p:spPr>
          <a:xfrm>
            <a:off x="2875369" y="4017619"/>
            <a:ext cx="1867819" cy="369332"/>
          </a:xfrm>
          <a:prstGeom prst="rect">
            <a:avLst/>
          </a:prstGeom>
        </p:spPr>
        <p:txBody>
          <a:bodyPr wrap="none">
            <a:spAutoFit/>
          </a:bodyPr>
          <a:lstStyle/>
          <a:p>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dirty="0">
                <a:solidFill>
                  <a:schemeClr val="bg1"/>
                </a:solidFill>
                <a:latin typeface="微软雅黑" panose="020B0503020204020204" pitchFamily="34" charset="-122"/>
                <a:ea typeface="微软雅黑" panose="020B0503020204020204" pitchFamily="34" charset="-122"/>
              </a:rPr>
              <a:t>Plug-in </a:t>
            </a:r>
            <a:r>
              <a:rPr lang="zh-CN" altLang="zh-CN" dirty="0">
                <a:solidFill>
                  <a:schemeClr val="bg1"/>
                </a:solidFill>
                <a:latin typeface="微软雅黑" panose="020B0503020204020204" pitchFamily="34" charset="-122"/>
                <a:ea typeface="微软雅黑" panose="020B0503020204020204" pitchFamily="34" charset="-122"/>
              </a:rPr>
              <a:t>方法</a:t>
            </a:r>
          </a:p>
        </p:txBody>
      </p:sp>
      <p:sp>
        <p:nvSpPr>
          <p:cNvPr id="15" name="文本框 14">
            <a:extLst>
              <a:ext uri="{FF2B5EF4-FFF2-40B4-BE49-F238E27FC236}">
                <a16:creationId xmlns:a16="http://schemas.microsoft.com/office/drawing/2014/main" id="{5DA203F0-667C-4756-91D3-5C8BD36EA265}"/>
              </a:ext>
            </a:extLst>
          </p:cNvPr>
          <p:cNvSpPr txBox="1"/>
          <p:nvPr/>
        </p:nvSpPr>
        <p:spPr>
          <a:xfrm>
            <a:off x="6245465" y="1145689"/>
            <a:ext cx="1778000"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04 </a:t>
            </a:r>
            <a:r>
              <a:rPr lang="zh-CN" altLang="en-US" sz="2000" b="1" dirty="0">
                <a:solidFill>
                  <a:schemeClr val="bg1"/>
                </a:solidFill>
                <a:latin typeface="微软雅黑" panose="020B0503020204020204" pitchFamily="34" charset="-122"/>
                <a:ea typeface="微软雅黑" panose="020B0503020204020204" pitchFamily="34" charset="-122"/>
              </a:rPr>
              <a:t>几点补充</a:t>
            </a:r>
          </a:p>
        </p:txBody>
      </p:sp>
      <p:sp>
        <p:nvSpPr>
          <p:cNvPr id="18" name="矩形 17">
            <a:extLst>
              <a:ext uri="{FF2B5EF4-FFF2-40B4-BE49-F238E27FC236}">
                <a16:creationId xmlns:a16="http://schemas.microsoft.com/office/drawing/2014/main" id="{E009A4E8-7AE1-417E-868B-616F8E2F7775}"/>
              </a:ext>
            </a:extLst>
          </p:cNvPr>
          <p:cNvSpPr/>
          <p:nvPr/>
        </p:nvSpPr>
        <p:spPr>
          <a:xfrm>
            <a:off x="6346608" y="1925049"/>
            <a:ext cx="6096000" cy="646331"/>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不利用有关数据分布的先验知识，无需先验假设</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从数据样本本身出发研究数据分布特征</a:t>
            </a:r>
          </a:p>
        </p:txBody>
      </p:sp>
      <p:sp>
        <p:nvSpPr>
          <p:cNvPr id="20" name="矩形 19">
            <a:extLst>
              <a:ext uri="{FF2B5EF4-FFF2-40B4-BE49-F238E27FC236}">
                <a16:creationId xmlns:a16="http://schemas.microsoft.com/office/drawing/2014/main" id="{04A3CA06-83F0-4A00-BD9B-D4EEE2B0EA2B}"/>
              </a:ext>
            </a:extLst>
          </p:cNvPr>
          <p:cNvSpPr/>
          <p:nvPr/>
        </p:nvSpPr>
        <p:spPr>
          <a:xfrm>
            <a:off x="6413765" y="2835149"/>
            <a:ext cx="3935693" cy="369332"/>
          </a:xfrm>
          <a:prstGeom prst="rect">
            <a:avLst/>
          </a:prstGeom>
        </p:spPr>
        <p:txBody>
          <a:bodyPr wrap="none">
            <a:spAutoFit/>
          </a:bodyPr>
          <a:lstStyle/>
          <a:p>
            <a:pPr marL="285750" indent="-285750">
              <a:buFont typeface="Wingdings" panose="05000000000000000000" pitchFamily="2" charset="2"/>
              <a:buChar char="u"/>
            </a:pPr>
            <a:r>
              <a:rPr lang="zh-CN" altLang="en-US" b="1" dirty="0">
                <a:solidFill>
                  <a:schemeClr val="bg1"/>
                </a:solidFill>
                <a:latin typeface="微软雅黑" panose="020B0503020204020204" pitchFamily="34" charset="-122"/>
                <a:ea typeface="微软雅黑" panose="020B0503020204020204" pitchFamily="34" charset="-122"/>
              </a:rPr>
              <a:t>在估计边界区域时易出现边界效应</a:t>
            </a:r>
          </a:p>
        </p:txBody>
      </p:sp>
      <p:sp>
        <p:nvSpPr>
          <p:cNvPr id="21" name="文本框 20">
            <a:extLst>
              <a:ext uri="{FF2B5EF4-FFF2-40B4-BE49-F238E27FC236}">
                <a16:creationId xmlns:a16="http://schemas.microsoft.com/office/drawing/2014/main" id="{E84713B8-6021-4CDE-B93B-D0DCECE666D9}"/>
              </a:ext>
            </a:extLst>
          </p:cNvPr>
          <p:cNvSpPr txBox="1"/>
          <p:nvPr/>
        </p:nvSpPr>
        <p:spPr>
          <a:xfrm>
            <a:off x="6346607" y="1623189"/>
            <a:ext cx="2197403" cy="369332"/>
          </a:xfrm>
          <a:prstGeom prst="rect">
            <a:avLst/>
          </a:prstGeom>
          <a:noFill/>
        </p:spPr>
        <p:txBody>
          <a:bodyPr wrap="square" rtlCol="0">
            <a:spAutoFit/>
          </a:bodyPr>
          <a:lstStyle/>
          <a:p>
            <a:pPr marL="342900" indent="-342900">
              <a:buFont typeface="Wingdings" panose="05000000000000000000" pitchFamily="2" charset="2"/>
              <a:buChar char="u"/>
            </a:pPr>
            <a:r>
              <a:rPr lang="zh-CN" altLang="en-US" b="1" dirty="0">
                <a:solidFill>
                  <a:schemeClr val="bg1"/>
                </a:solidFill>
                <a:latin typeface="微软雅黑" panose="020B0503020204020204" pitchFamily="34" charset="-122"/>
                <a:ea typeface="微软雅黑" panose="020B0503020204020204" pitchFamily="34" charset="-122"/>
              </a:rPr>
              <a:t>非参数估计</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930211D0-BD3A-4D74-8F41-D9BCADE82E1E}"/>
              </a:ext>
            </a:extLst>
          </p:cNvPr>
          <p:cNvPicPr>
            <a:picLocks noChangeAspect="1"/>
          </p:cNvPicPr>
          <p:nvPr/>
        </p:nvPicPr>
        <p:blipFill>
          <a:blip r:embed="rId3"/>
          <a:stretch>
            <a:fillRect/>
          </a:stretch>
        </p:blipFill>
        <p:spPr>
          <a:xfrm>
            <a:off x="6245465" y="4537407"/>
            <a:ext cx="4950381" cy="2078916"/>
          </a:xfrm>
          <a:prstGeom prst="rect">
            <a:avLst/>
          </a:prstGeom>
        </p:spPr>
      </p:pic>
      <p:sp>
        <p:nvSpPr>
          <p:cNvPr id="27" name="矩形 26">
            <a:extLst>
              <a:ext uri="{FF2B5EF4-FFF2-40B4-BE49-F238E27FC236}">
                <a16:creationId xmlns:a16="http://schemas.microsoft.com/office/drawing/2014/main" id="{7852A87A-CCEA-4EDD-9471-109742CAA655}"/>
              </a:ext>
            </a:extLst>
          </p:cNvPr>
          <p:cNvSpPr/>
          <p:nvPr/>
        </p:nvSpPr>
        <p:spPr>
          <a:xfrm>
            <a:off x="6432619" y="3214641"/>
            <a:ext cx="5086281" cy="1200329"/>
          </a:xfrm>
          <a:prstGeom prst="rect">
            <a:avLst/>
          </a:prstGeom>
        </p:spPr>
        <p:txBody>
          <a:bodyPr wrap="square">
            <a:spAutoFit/>
          </a:bodyPr>
          <a:lstStyle/>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用于测量建筑密度</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获取犯罪情况报告</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发现对城镇或野生动物栖息地造成影响的道路或公共设施管线</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a:extLst>
              <a:ext uri="{FF2B5EF4-FFF2-40B4-BE49-F238E27FC236}">
                <a16:creationId xmlns:a16="http://schemas.microsoft.com/office/drawing/2014/main" id="{3A80D3A1-7BAC-45C8-94D1-82ABD9AC4EAE}"/>
              </a:ext>
            </a:extLst>
          </p:cNvPr>
          <p:cNvCxnSpPr/>
          <p:nvPr/>
        </p:nvCxnSpPr>
        <p:spPr>
          <a:xfrm>
            <a:off x="6042265" y="4496432"/>
            <a:ext cx="0" cy="2361568"/>
          </a:xfrm>
          <a:prstGeom prst="line">
            <a:avLst/>
          </a:prstGeom>
          <a:ln w="25400" cmpd="dbl">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915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a:extLst>
              <a:ext uri="{FF2B5EF4-FFF2-40B4-BE49-F238E27FC236}">
                <a16:creationId xmlns:a16="http://schemas.microsoft.com/office/drawing/2014/main" id="{DD91DA33-E7F8-493F-95DA-B20F5A05FB83}"/>
              </a:ext>
            </a:extLst>
          </p:cNvPr>
          <p:cNvSpPr/>
          <p:nvPr/>
        </p:nvSpPr>
        <p:spPr>
          <a:xfrm>
            <a:off x="-17654" y="3725662"/>
            <a:ext cx="12236949" cy="3132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DD91DA33-E7F8-493F-95DA-B20F5A05FB83}"/>
              </a:ext>
            </a:extLst>
          </p:cNvPr>
          <p:cNvSpPr/>
          <p:nvPr/>
        </p:nvSpPr>
        <p:spPr>
          <a:xfrm>
            <a:off x="6060274" y="1028700"/>
            <a:ext cx="6159021" cy="2701471"/>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151D0263-794E-4FBA-8C3A-D155C047C42F}"/>
              </a:ext>
            </a:extLst>
          </p:cNvPr>
          <p:cNvSpPr/>
          <p:nvPr/>
        </p:nvSpPr>
        <p:spPr>
          <a:xfrm>
            <a:off x="-14289" y="1014420"/>
            <a:ext cx="6074563" cy="2715751"/>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686905B-9DBA-4E58-BC57-EEB6D8AFFF6D}"/>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 name="文本框 4">
            <a:extLst>
              <a:ext uri="{FF2B5EF4-FFF2-40B4-BE49-F238E27FC236}">
                <a16:creationId xmlns:a16="http://schemas.microsoft.com/office/drawing/2014/main" id="{9DAA1F4C-C342-4932-9521-FDBE9A88228A}"/>
              </a:ext>
            </a:extLst>
          </p:cNvPr>
          <p:cNvSpPr txBox="1"/>
          <p:nvPr/>
        </p:nvSpPr>
        <p:spPr>
          <a:xfrm>
            <a:off x="5151771" y="346641"/>
            <a:ext cx="19107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空间插值</a:t>
            </a:r>
            <a:endParaRPr lang="en-US" altLang="zh-CN" sz="32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241C336-E2F9-42B5-9D94-80B27D662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70" y="1402805"/>
            <a:ext cx="2791100" cy="2095446"/>
          </a:xfrm>
          <a:prstGeom prst="rect">
            <a:avLst/>
          </a:prstGeom>
        </p:spPr>
      </p:pic>
      <p:pic>
        <p:nvPicPr>
          <p:cNvPr id="14" name="图片 13">
            <a:extLst>
              <a:ext uri="{FF2B5EF4-FFF2-40B4-BE49-F238E27FC236}">
                <a16:creationId xmlns:a16="http://schemas.microsoft.com/office/drawing/2014/main" id="{74E2067F-DCC8-40EE-9DC4-CEB3E54F3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905" y="1396521"/>
            <a:ext cx="2848794" cy="2068992"/>
          </a:xfrm>
          <a:prstGeom prst="rect">
            <a:avLst/>
          </a:prstGeom>
          <a:solidFill>
            <a:schemeClr val="bg1"/>
          </a:solidFill>
          <a:ln>
            <a:noFill/>
          </a:ln>
        </p:spPr>
      </p:pic>
      <p:sp>
        <p:nvSpPr>
          <p:cNvPr id="15" name="椭圆 14">
            <a:extLst>
              <a:ext uri="{FF2B5EF4-FFF2-40B4-BE49-F238E27FC236}">
                <a16:creationId xmlns:a16="http://schemas.microsoft.com/office/drawing/2014/main" id="{CD7C4C76-CAAB-4037-9E88-EF4B1422BEB1}"/>
              </a:ext>
            </a:extLst>
          </p:cNvPr>
          <p:cNvSpPr/>
          <p:nvPr/>
        </p:nvSpPr>
        <p:spPr>
          <a:xfrm>
            <a:off x="6378696"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6" name="椭圆 15">
            <a:extLst>
              <a:ext uri="{FF2B5EF4-FFF2-40B4-BE49-F238E27FC236}">
                <a16:creationId xmlns:a16="http://schemas.microsoft.com/office/drawing/2014/main" id="{E1DBAD43-8907-42B3-AFB9-355629C23642}"/>
              </a:ext>
            </a:extLst>
          </p:cNvPr>
          <p:cNvSpPr/>
          <p:nvPr/>
        </p:nvSpPr>
        <p:spPr>
          <a:xfrm>
            <a:off x="6588749"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椭圆 16">
            <a:extLst>
              <a:ext uri="{FF2B5EF4-FFF2-40B4-BE49-F238E27FC236}">
                <a16:creationId xmlns:a16="http://schemas.microsoft.com/office/drawing/2014/main" id="{75357149-54C8-46E3-88C8-1D4EF0C0640C}"/>
              </a:ext>
            </a:extLst>
          </p:cNvPr>
          <p:cNvSpPr/>
          <p:nvPr/>
        </p:nvSpPr>
        <p:spPr>
          <a:xfrm>
            <a:off x="6798803"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8" name="椭圆 17">
            <a:extLst>
              <a:ext uri="{FF2B5EF4-FFF2-40B4-BE49-F238E27FC236}">
                <a16:creationId xmlns:a16="http://schemas.microsoft.com/office/drawing/2014/main" id="{CB0711D5-C229-4C2F-BFB2-94B50A811E9B}"/>
              </a:ext>
            </a:extLst>
          </p:cNvPr>
          <p:cNvSpPr/>
          <p:nvPr/>
        </p:nvSpPr>
        <p:spPr>
          <a:xfrm>
            <a:off x="7008857"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9" name="椭圆 18">
            <a:extLst>
              <a:ext uri="{FF2B5EF4-FFF2-40B4-BE49-F238E27FC236}">
                <a16:creationId xmlns:a16="http://schemas.microsoft.com/office/drawing/2014/main" id="{50C948DB-3D08-4830-99EF-D3D6AB5CF799}"/>
              </a:ext>
            </a:extLst>
          </p:cNvPr>
          <p:cNvSpPr/>
          <p:nvPr/>
        </p:nvSpPr>
        <p:spPr>
          <a:xfrm>
            <a:off x="7218911"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0" name="椭圆 19">
            <a:extLst>
              <a:ext uri="{FF2B5EF4-FFF2-40B4-BE49-F238E27FC236}">
                <a16:creationId xmlns:a16="http://schemas.microsoft.com/office/drawing/2014/main" id="{22E718EF-4BB6-477D-B9CA-826FC81EF7E2}"/>
              </a:ext>
            </a:extLst>
          </p:cNvPr>
          <p:cNvSpPr/>
          <p:nvPr/>
        </p:nvSpPr>
        <p:spPr>
          <a:xfrm>
            <a:off x="7428964"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1" name="椭圆 20">
            <a:extLst>
              <a:ext uri="{FF2B5EF4-FFF2-40B4-BE49-F238E27FC236}">
                <a16:creationId xmlns:a16="http://schemas.microsoft.com/office/drawing/2014/main" id="{AAFFD173-E40D-4798-958E-D453FF33FED5}"/>
              </a:ext>
            </a:extLst>
          </p:cNvPr>
          <p:cNvSpPr/>
          <p:nvPr/>
        </p:nvSpPr>
        <p:spPr>
          <a:xfrm>
            <a:off x="7639017"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2" name="椭圆 21">
            <a:extLst>
              <a:ext uri="{FF2B5EF4-FFF2-40B4-BE49-F238E27FC236}">
                <a16:creationId xmlns:a16="http://schemas.microsoft.com/office/drawing/2014/main" id="{089B8061-7391-4AEA-A29A-BF028E3B8BC6}"/>
              </a:ext>
            </a:extLst>
          </p:cNvPr>
          <p:cNvSpPr/>
          <p:nvPr/>
        </p:nvSpPr>
        <p:spPr>
          <a:xfrm>
            <a:off x="7849071"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椭圆 22">
            <a:extLst>
              <a:ext uri="{FF2B5EF4-FFF2-40B4-BE49-F238E27FC236}">
                <a16:creationId xmlns:a16="http://schemas.microsoft.com/office/drawing/2014/main" id="{1B67A382-FC66-43DE-B1E5-BEFC6C64C225}"/>
              </a:ext>
            </a:extLst>
          </p:cNvPr>
          <p:cNvSpPr/>
          <p:nvPr/>
        </p:nvSpPr>
        <p:spPr>
          <a:xfrm>
            <a:off x="8059124"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4" name="椭圆 23">
            <a:extLst>
              <a:ext uri="{FF2B5EF4-FFF2-40B4-BE49-F238E27FC236}">
                <a16:creationId xmlns:a16="http://schemas.microsoft.com/office/drawing/2014/main" id="{5B8C20E7-EB8B-46AA-BDCB-62D900F63CA6}"/>
              </a:ext>
            </a:extLst>
          </p:cNvPr>
          <p:cNvSpPr/>
          <p:nvPr/>
        </p:nvSpPr>
        <p:spPr>
          <a:xfrm>
            <a:off x="8899336"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5" name="椭圆 24">
            <a:extLst>
              <a:ext uri="{FF2B5EF4-FFF2-40B4-BE49-F238E27FC236}">
                <a16:creationId xmlns:a16="http://schemas.microsoft.com/office/drawing/2014/main" id="{55BCEB79-4F62-4C70-9904-33FE75CB8013}"/>
              </a:ext>
            </a:extLst>
          </p:cNvPr>
          <p:cNvSpPr/>
          <p:nvPr/>
        </p:nvSpPr>
        <p:spPr>
          <a:xfrm>
            <a:off x="8269179"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6" name="椭圆 25">
            <a:extLst>
              <a:ext uri="{FF2B5EF4-FFF2-40B4-BE49-F238E27FC236}">
                <a16:creationId xmlns:a16="http://schemas.microsoft.com/office/drawing/2014/main" id="{F1B3C93F-7E21-48DC-9E9A-5D86A5E04849}"/>
              </a:ext>
            </a:extLst>
          </p:cNvPr>
          <p:cNvSpPr/>
          <p:nvPr/>
        </p:nvSpPr>
        <p:spPr>
          <a:xfrm>
            <a:off x="8479232"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7" name="椭圆 26">
            <a:extLst>
              <a:ext uri="{FF2B5EF4-FFF2-40B4-BE49-F238E27FC236}">
                <a16:creationId xmlns:a16="http://schemas.microsoft.com/office/drawing/2014/main" id="{3D678B4E-BF1C-40AF-A9BA-E6A99C1BAD4C}"/>
              </a:ext>
            </a:extLst>
          </p:cNvPr>
          <p:cNvSpPr/>
          <p:nvPr/>
        </p:nvSpPr>
        <p:spPr>
          <a:xfrm>
            <a:off x="8689285" y="1601340"/>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椭圆 27">
            <a:extLst>
              <a:ext uri="{FF2B5EF4-FFF2-40B4-BE49-F238E27FC236}">
                <a16:creationId xmlns:a16="http://schemas.microsoft.com/office/drawing/2014/main" id="{FBF64099-E913-48F6-9B8B-BF0D6EF536C5}"/>
              </a:ext>
            </a:extLst>
          </p:cNvPr>
          <p:cNvSpPr/>
          <p:nvPr/>
        </p:nvSpPr>
        <p:spPr>
          <a:xfrm>
            <a:off x="6378696"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9" name="椭圆 28">
            <a:extLst>
              <a:ext uri="{FF2B5EF4-FFF2-40B4-BE49-F238E27FC236}">
                <a16:creationId xmlns:a16="http://schemas.microsoft.com/office/drawing/2014/main" id="{D660B83C-DC78-4803-9FA5-CABC717F8D85}"/>
              </a:ext>
            </a:extLst>
          </p:cNvPr>
          <p:cNvSpPr/>
          <p:nvPr/>
        </p:nvSpPr>
        <p:spPr>
          <a:xfrm>
            <a:off x="6588749"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0" name="椭圆 29">
            <a:extLst>
              <a:ext uri="{FF2B5EF4-FFF2-40B4-BE49-F238E27FC236}">
                <a16:creationId xmlns:a16="http://schemas.microsoft.com/office/drawing/2014/main" id="{B86EFF11-B3CB-42C1-94AA-8E39FF33B9D3}"/>
              </a:ext>
            </a:extLst>
          </p:cNvPr>
          <p:cNvSpPr/>
          <p:nvPr/>
        </p:nvSpPr>
        <p:spPr>
          <a:xfrm>
            <a:off x="6798803"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椭圆 30">
            <a:extLst>
              <a:ext uri="{FF2B5EF4-FFF2-40B4-BE49-F238E27FC236}">
                <a16:creationId xmlns:a16="http://schemas.microsoft.com/office/drawing/2014/main" id="{A343E15B-30EA-4330-9BB9-592B430489A4}"/>
              </a:ext>
            </a:extLst>
          </p:cNvPr>
          <p:cNvSpPr/>
          <p:nvPr/>
        </p:nvSpPr>
        <p:spPr>
          <a:xfrm>
            <a:off x="7008857"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2" name="椭圆 31">
            <a:extLst>
              <a:ext uri="{FF2B5EF4-FFF2-40B4-BE49-F238E27FC236}">
                <a16:creationId xmlns:a16="http://schemas.microsoft.com/office/drawing/2014/main" id="{0E37B532-AE2E-4C38-A493-7182265FDBFD}"/>
              </a:ext>
            </a:extLst>
          </p:cNvPr>
          <p:cNvSpPr/>
          <p:nvPr/>
        </p:nvSpPr>
        <p:spPr>
          <a:xfrm>
            <a:off x="7218911"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3" name="椭圆 32">
            <a:extLst>
              <a:ext uri="{FF2B5EF4-FFF2-40B4-BE49-F238E27FC236}">
                <a16:creationId xmlns:a16="http://schemas.microsoft.com/office/drawing/2014/main" id="{1BBDF1B3-3D29-4853-A5E1-34F290CCBAF9}"/>
              </a:ext>
            </a:extLst>
          </p:cNvPr>
          <p:cNvSpPr/>
          <p:nvPr/>
        </p:nvSpPr>
        <p:spPr>
          <a:xfrm>
            <a:off x="7428964"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4" name="椭圆 33">
            <a:extLst>
              <a:ext uri="{FF2B5EF4-FFF2-40B4-BE49-F238E27FC236}">
                <a16:creationId xmlns:a16="http://schemas.microsoft.com/office/drawing/2014/main" id="{C63F4256-8F21-4E26-B293-09D118059690}"/>
              </a:ext>
            </a:extLst>
          </p:cNvPr>
          <p:cNvSpPr/>
          <p:nvPr/>
        </p:nvSpPr>
        <p:spPr>
          <a:xfrm>
            <a:off x="7639017"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5" name="椭圆 34">
            <a:extLst>
              <a:ext uri="{FF2B5EF4-FFF2-40B4-BE49-F238E27FC236}">
                <a16:creationId xmlns:a16="http://schemas.microsoft.com/office/drawing/2014/main" id="{A3913EFA-F32B-49F9-92C3-780AED2FB925}"/>
              </a:ext>
            </a:extLst>
          </p:cNvPr>
          <p:cNvSpPr/>
          <p:nvPr/>
        </p:nvSpPr>
        <p:spPr>
          <a:xfrm>
            <a:off x="7849071"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6" name="椭圆 35">
            <a:extLst>
              <a:ext uri="{FF2B5EF4-FFF2-40B4-BE49-F238E27FC236}">
                <a16:creationId xmlns:a16="http://schemas.microsoft.com/office/drawing/2014/main" id="{0A217922-1CE9-40DF-A7BA-01AF2BA1098C}"/>
              </a:ext>
            </a:extLst>
          </p:cNvPr>
          <p:cNvSpPr/>
          <p:nvPr/>
        </p:nvSpPr>
        <p:spPr>
          <a:xfrm>
            <a:off x="8059124"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7" name="椭圆 36">
            <a:extLst>
              <a:ext uri="{FF2B5EF4-FFF2-40B4-BE49-F238E27FC236}">
                <a16:creationId xmlns:a16="http://schemas.microsoft.com/office/drawing/2014/main" id="{1DBE707D-E40D-442F-950E-3BD4115CA7F9}"/>
              </a:ext>
            </a:extLst>
          </p:cNvPr>
          <p:cNvSpPr/>
          <p:nvPr/>
        </p:nvSpPr>
        <p:spPr>
          <a:xfrm>
            <a:off x="8899336"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8" name="椭圆 37">
            <a:extLst>
              <a:ext uri="{FF2B5EF4-FFF2-40B4-BE49-F238E27FC236}">
                <a16:creationId xmlns:a16="http://schemas.microsoft.com/office/drawing/2014/main" id="{40C9FC29-9E61-4A01-8C29-9EB240E84874}"/>
              </a:ext>
            </a:extLst>
          </p:cNvPr>
          <p:cNvSpPr/>
          <p:nvPr/>
        </p:nvSpPr>
        <p:spPr>
          <a:xfrm>
            <a:off x="8269179"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9" name="椭圆 38">
            <a:extLst>
              <a:ext uri="{FF2B5EF4-FFF2-40B4-BE49-F238E27FC236}">
                <a16:creationId xmlns:a16="http://schemas.microsoft.com/office/drawing/2014/main" id="{CC74C8FA-572F-459E-9034-560640D99154}"/>
              </a:ext>
            </a:extLst>
          </p:cNvPr>
          <p:cNvSpPr/>
          <p:nvPr/>
        </p:nvSpPr>
        <p:spPr>
          <a:xfrm>
            <a:off x="8479232"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0" name="椭圆 39">
            <a:extLst>
              <a:ext uri="{FF2B5EF4-FFF2-40B4-BE49-F238E27FC236}">
                <a16:creationId xmlns:a16="http://schemas.microsoft.com/office/drawing/2014/main" id="{3157093B-945E-444A-B192-40A62A4F3414}"/>
              </a:ext>
            </a:extLst>
          </p:cNvPr>
          <p:cNvSpPr/>
          <p:nvPr/>
        </p:nvSpPr>
        <p:spPr>
          <a:xfrm>
            <a:off x="8689285" y="1863217"/>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1" name="椭圆 40">
            <a:extLst>
              <a:ext uri="{FF2B5EF4-FFF2-40B4-BE49-F238E27FC236}">
                <a16:creationId xmlns:a16="http://schemas.microsoft.com/office/drawing/2014/main" id="{358F9C5F-2FFD-41F4-99C8-38E0A1D82332}"/>
              </a:ext>
            </a:extLst>
          </p:cNvPr>
          <p:cNvSpPr/>
          <p:nvPr/>
        </p:nvSpPr>
        <p:spPr>
          <a:xfrm>
            <a:off x="6378696"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2" name="椭圆 41">
            <a:extLst>
              <a:ext uri="{FF2B5EF4-FFF2-40B4-BE49-F238E27FC236}">
                <a16:creationId xmlns:a16="http://schemas.microsoft.com/office/drawing/2014/main" id="{B02BF16C-6987-4315-B398-DCBAF1D30669}"/>
              </a:ext>
            </a:extLst>
          </p:cNvPr>
          <p:cNvSpPr/>
          <p:nvPr/>
        </p:nvSpPr>
        <p:spPr>
          <a:xfrm>
            <a:off x="6588749"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3" name="椭圆 42">
            <a:extLst>
              <a:ext uri="{FF2B5EF4-FFF2-40B4-BE49-F238E27FC236}">
                <a16:creationId xmlns:a16="http://schemas.microsoft.com/office/drawing/2014/main" id="{64BE350D-3007-4B6C-A5BE-7158411BFCEF}"/>
              </a:ext>
            </a:extLst>
          </p:cNvPr>
          <p:cNvSpPr/>
          <p:nvPr/>
        </p:nvSpPr>
        <p:spPr>
          <a:xfrm>
            <a:off x="6798803"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4" name="椭圆 43">
            <a:extLst>
              <a:ext uri="{FF2B5EF4-FFF2-40B4-BE49-F238E27FC236}">
                <a16:creationId xmlns:a16="http://schemas.microsoft.com/office/drawing/2014/main" id="{604B3CF0-4DCD-4974-9C19-5F8B73F5D3CB}"/>
              </a:ext>
            </a:extLst>
          </p:cNvPr>
          <p:cNvSpPr/>
          <p:nvPr/>
        </p:nvSpPr>
        <p:spPr>
          <a:xfrm>
            <a:off x="7008857"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5" name="椭圆 44">
            <a:extLst>
              <a:ext uri="{FF2B5EF4-FFF2-40B4-BE49-F238E27FC236}">
                <a16:creationId xmlns:a16="http://schemas.microsoft.com/office/drawing/2014/main" id="{0A1751FC-97F9-4618-AA41-E31F81AFF3FA}"/>
              </a:ext>
            </a:extLst>
          </p:cNvPr>
          <p:cNvSpPr/>
          <p:nvPr/>
        </p:nvSpPr>
        <p:spPr>
          <a:xfrm>
            <a:off x="7218911"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6" name="椭圆 45">
            <a:extLst>
              <a:ext uri="{FF2B5EF4-FFF2-40B4-BE49-F238E27FC236}">
                <a16:creationId xmlns:a16="http://schemas.microsoft.com/office/drawing/2014/main" id="{AFDE7272-FC07-4498-9C20-B06243E3A491}"/>
              </a:ext>
            </a:extLst>
          </p:cNvPr>
          <p:cNvSpPr/>
          <p:nvPr/>
        </p:nvSpPr>
        <p:spPr>
          <a:xfrm>
            <a:off x="7428964"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7" name="椭圆 46">
            <a:extLst>
              <a:ext uri="{FF2B5EF4-FFF2-40B4-BE49-F238E27FC236}">
                <a16:creationId xmlns:a16="http://schemas.microsoft.com/office/drawing/2014/main" id="{E727B918-0832-40EB-AD38-60DCE3016718}"/>
              </a:ext>
            </a:extLst>
          </p:cNvPr>
          <p:cNvSpPr/>
          <p:nvPr/>
        </p:nvSpPr>
        <p:spPr>
          <a:xfrm>
            <a:off x="7639017"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8" name="椭圆 47">
            <a:extLst>
              <a:ext uri="{FF2B5EF4-FFF2-40B4-BE49-F238E27FC236}">
                <a16:creationId xmlns:a16="http://schemas.microsoft.com/office/drawing/2014/main" id="{4E44D74B-42F3-4FCD-A4CE-F938D8CDF132}"/>
              </a:ext>
            </a:extLst>
          </p:cNvPr>
          <p:cNvSpPr/>
          <p:nvPr/>
        </p:nvSpPr>
        <p:spPr>
          <a:xfrm>
            <a:off x="7849071"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9" name="椭圆 48">
            <a:extLst>
              <a:ext uri="{FF2B5EF4-FFF2-40B4-BE49-F238E27FC236}">
                <a16:creationId xmlns:a16="http://schemas.microsoft.com/office/drawing/2014/main" id="{F8AD8E19-36E2-4BCB-A41B-1C1DD7BBB28B}"/>
              </a:ext>
            </a:extLst>
          </p:cNvPr>
          <p:cNvSpPr/>
          <p:nvPr/>
        </p:nvSpPr>
        <p:spPr>
          <a:xfrm>
            <a:off x="8059124"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0" name="椭圆 49">
            <a:extLst>
              <a:ext uri="{FF2B5EF4-FFF2-40B4-BE49-F238E27FC236}">
                <a16:creationId xmlns:a16="http://schemas.microsoft.com/office/drawing/2014/main" id="{31358CFE-54AB-49FD-8F7E-3A00B7FCC926}"/>
              </a:ext>
            </a:extLst>
          </p:cNvPr>
          <p:cNvSpPr/>
          <p:nvPr/>
        </p:nvSpPr>
        <p:spPr>
          <a:xfrm>
            <a:off x="8899336"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1" name="椭圆 50">
            <a:extLst>
              <a:ext uri="{FF2B5EF4-FFF2-40B4-BE49-F238E27FC236}">
                <a16:creationId xmlns:a16="http://schemas.microsoft.com/office/drawing/2014/main" id="{771EEAA7-573E-40BF-9509-1232C3D9E925}"/>
              </a:ext>
            </a:extLst>
          </p:cNvPr>
          <p:cNvSpPr/>
          <p:nvPr/>
        </p:nvSpPr>
        <p:spPr>
          <a:xfrm>
            <a:off x="8269179"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椭圆 51">
            <a:extLst>
              <a:ext uri="{FF2B5EF4-FFF2-40B4-BE49-F238E27FC236}">
                <a16:creationId xmlns:a16="http://schemas.microsoft.com/office/drawing/2014/main" id="{334FB29D-CD96-4C02-AE99-60032BCBF9E4}"/>
              </a:ext>
            </a:extLst>
          </p:cNvPr>
          <p:cNvSpPr/>
          <p:nvPr/>
        </p:nvSpPr>
        <p:spPr>
          <a:xfrm>
            <a:off x="8479232"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3" name="椭圆 52">
            <a:extLst>
              <a:ext uri="{FF2B5EF4-FFF2-40B4-BE49-F238E27FC236}">
                <a16:creationId xmlns:a16="http://schemas.microsoft.com/office/drawing/2014/main" id="{241BA1C3-87FE-46CA-AEB0-9F97A3040B61}"/>
              </a:ext>
            </a:extLst>
          </p:cNvPr>
          <p:cNvSpPr/>
          <p:nvPr/>
        </p:nvSpPr>
        <p:spPr>
          <a:xfrm>
            <a:off x="8689285" y="2174504"/>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4" name="椭圆 53">
            <a:extLst>
              <a:ext uri="{FF2B5EF4-FFF2-40B4-BE49-F238E27FC236}">
                <a16:creationId xmlns:a16="http://schemas.microsoft.com/office/drawing/2014/main" id="{A7BEB2D2-D178-4D7B-BF69-22A6FD5DE336}"/>
              </a:ext>
            </a:extLst>
          </p:cNvPr>
          <p:cNvSpPr/>
          <p:nvPr/>
        </p:nvSpPr>
        <p:spPr>
          <a:xfrm>
            <a:off x="6378696"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5" name="椭圆 54">
            <a:extLst>
              <a:ext uri="{FF2B5EF4-FFF2-40B4-BE49-F238E27FC236}">
                <a16:creationId xmlns:a16="http://schemas.microsoft.com/office/drawing/2014/main" id="{0EEE2D88-DFE9-4B21-98D1-934F06D8683C}"/>
              </a:ext>
            </a:extLst>
          </p:cNvPr>
          <p:cNvSpPr/>
          <p:nvPr/>
        </p:nvSpPr>
        <p:spPr>
          <a:xfrm>
            <a:off x="6588749"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6" name="椭圆 55">
            <a:extLst>
              <a:ext uri="{FF2B5EF4-FFF2-40B4-BE49-F238E27FC236}">
                <a16:creationId xmlns:a16="http://schemas.microsoft.com/office/drawing/2014/main" id="{57877014-2FD7-4086-94AD-57FDB65C1041}"/>
              </a:ext>
            </a:extLst>
          </p:cNvPr>
          <p:cNvSpPr/>
          <p:nvPr/>
        </p:nvSpPr>
        <p:spPr>
          <a:xfrm>
            <a:off x="6798803"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7" name="椭圆 56">
            <a:extLst>
              <a:ext uri="{FF2B5EF4-FFF2-40B4-BE49-F238E27FC236}">
                <a16:creationId xmlns:a16="http://schemas.microsoft.com/office/drawing/2014/main" id="{3AFB35EF-F70F-47B6-A036-C650EFC583FA}"/>
              </a:ext>
            </a:extLst>
          </p:cNvPr>
          <p:cNvSpPr/>
          <p:nvPr/>
        </p:nvSpPr>
        <p:spPr>
          <a:xfrm>
            <a:off x="7008857"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8" name="椭圆 57">
            <a:extLst>
              <a:ext uri="{FF2B5EF4-FFF2-40B4-BE49-F238E27FC236}">
                <a16:creationId xmlns:a16="http://schemas.microsoft.com/office/drawing/2014/main" id="{A4FD1F54-7CCA-47D0-A694-6E7B16DCF7B2}"/>
              </a:ext>
            </a:extLst>
          </p:cNvPr>
          <p:cNvSpPr/>
          <p:nvPr/>
        </p:nvSpPr>
        <p:spPr>
          <a:xfrm>
            <a:off x="7218911"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9" name="椭圆 58">
            <a:extLst>
              <a:ext uri="{FF2B5EF4-FFF2-40B4-BE49-F238E27FC236}">
                <a16:creationId xmlns:a16="http://schemas.microsoft.com/office/drawing/2014/main" id="{0215F352-6A5E-497C-81D9-CC65D0F0A377}"/>
              </a:ext>
            </a:extLst>
          </p:cNvPr>
          <p:cNvSpPr/>
          <p:nvPr/>
        </p:nvSpPr>
        <p:spPr>
          <a:xfrm>
            <a:off x="7428964"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0" name="椭圆 59">
            <a:extLst>
              <a:ext uri="{FF2B5EF4-FFF2-40B4-BE49-F238E27FC236}">
                <a16:creationId xmlns:a16="http://schemas.microsoft.com/office/drawing/2014/main" id="{DA45B92E-2A49-43B8-9822-4215329A9A3D}"/>
              </a:ext>
            </a:extLst>
          </p:cNvPr>
          <p:cNvSpPr/>
          <p:nvPr/>
        </p:nvSpPr>
        <p:spPr>
          <a:xfrm>
            <a:off x="7639017"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1" name="椭圆 60">
            <a:extLst>
              <a:ext uri="{FF2B5EF4-FFF2-40B4-BE49-F238E27FC236}">
                <a16:creationId xmlns:a16="http://schemas.microsoft.com/office/drawing/2014/main" id="{F062786F-F299-47EE-87A2-8A8FC94EECC1}"/>
              </a:ext>
            </a:extLst>
          </p:cNvPr>
          <p:cNvSpPr/>
          <p:nvPr/>
        </p:nvSpPr>
        <p:spPr>
          <a:xfrm>
            <a:off x="7849071"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2" name="椭圆 61">
            <a:extLst>
              <a:ext uri="{FF2B5EF4-FFF2-40B4-BE49-F238E27FC236}">
                <a16:creationId xmlns:a16="http://schemas.microsoft.com/office/drawing/2014/main" id="{B7CB67A1-9494-438E-A82F-A17AD9DBE06F}"/>
              </a:ext>
            </a:extLst>
          </p:cNvPr>
          <p:cNvSpPr/>
          <p:nvPr/>
        </p:nvSpPr>
        <p:spPr>
          <a:xfrm>
            <a:off x="8059124"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3" name="椭圆 62">
            <a:extLst>
              <a:ext uri="{FF2B5EF4-FFF2-40B4-BE49-F238E27FC236}">
                <a16:creationId xmlns:a16="http://schemas.microsoft.com/office/drawing/2014/main" id="{0F0203EF-932A-4045-A6EA-653DA7C6C6B9}"/>
              </a:ext>
            </a:extLst>
          </p:cNvPr>
          <p:cNvSpPr/>
          <p:nvPr/>
        </p:nvSpPr>
        <p:spPr>
          <a:xfrm>
            <a:off x="8899336"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4" name="椭圆 63">
            <a:extLst>
              <a:ext uri="{FF2B5EF4-FFF2-40B4-BE49-F238E27FC236}">
                <a16:creationId xmlns:a16="http://schemas.microsoft.com/office/drawing/2014/main" id="{338E362B-B222-4E30-B829-575BC02F1AB9}"/>
              </a:ext>
            </a:extLst>
          </p:cNvPr>
          <p:cNvSpPr/>
          <p:nvPr/>
        </p:nvSpPr>
        <p:spPr>
          <a:xfrm>
            <a:off x="8269179"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5" name="椭圆 64">
            <a:extLst>
              <a:ext uri="{FF2B5EF4-FFF2-40B4-BE49-F238E27FC236}">
                <a16:creationId xmlns:a16="http://schemas.microsoft.com/office/drawing/2014/main" id="{EC35EF86-756F-439D-A9C4-6B24573B8DC3}"/>
              </a:ext>
            </a:extLst>
          </p:cNvPr>
          <p:cNvSpPr/>
          <p:nvPr/>
        </p:nvSpPr>
        <p:spPr>
          <a:xfrm>
            <a:off x="8479232"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6" name="椭圆 65">
            <a:extLst>
              <a:ext uri="{FF2B5EF4-FFF2-40B4-BE49-F238E27FC236}">
                <a16:creationId xmlns:a16="http://schemas.microsoft.com/office/drawing/2014/main" id="{87B105A4-F014-458A-9E4D-8B44950A8454}"/>
              </a:ext>
            </a:extLst>
          </p:cNvPr>
          <p:cNvSpPr/>
          <p:nvPr/>
        </p:nvSpPr>
        <p:spPr>
          <a:xfrm>
            <a:off x="8689285" y="2478379"/>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7" name="椭圆 66">
            <a:extLst>
              <a:ext uri="{FF2B5EF4-FFF2-40B4-BE49-F238E27FC236}">
                <a16:creationId xmlns:a16="http://schemas.microsoft.com/office/drawing/2014/main" id="{6BDD4B26-B9E2-44A5-B364-70CDE75F3490}"/>
              </a:ext>
            </a:extLst>
          </p:cNvPr>
          <p:cNvSpPr/>
          <p:nvPr/>
        </p:nvSpPr>
        <p:spPr>
          <a:xfrm>
            <a:off x="6369758"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8" name="椭圆 67">
            <a:extLst>
              <a:ext uri="{FF2B5EF4-FFF2-40B4-BE49-F238E27FC236}">
                <a16:creationId xmlns:a16="http://schemas.microsoft.com/office/drawing/2014/main" id="{C72AE91A-E5EE-4B28-BF63-0EB5A55FD2C4}"/>
              </a:ext>
            </a:extLst>
          </p:cNvPr>
          <p:cNvSpPr/>
          <p:nvPr/>
        </p:nvSpPr>
        <p:spPr>
          <a:xfrm>
            <a:off x="6579811"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9" name="椭圆 68">
            <a:extLst>
              <a:ext uri="{FF2B5EF4-FFF2-40B4-BE49-F238E27FC236}">
                <a16:creationId xmlns:a16="http://schemas.microsoft.com/office/drawing/2014/main" id="{41759EBB-1F12-4714-9856-C605B95E6671}"/>
              </a:ext>
            </a:extLst>
          </p:cNvPr>
          <p:cNvSpPr/>
          <p:nvPr/>
        </p:nvSpPr>
        <p:spPr>
          <a:xfrm>
            <a:off x="6789866"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0" name="椭圆 69">
            <a:extLst>
              <a:ext uri="{FF2B5EF4-FFF2-40B4-BE49-F238E27FC236}">
                <a16:creationId xmlns:a16="http://schemas.microsoft.com/office/drawing/2014/main" id="{B43DA17E-BEAB-4D9B-8070-180156CABE38}"/>
              </a:ext>
            </a:extLst>
          </p:cNvPr>
          <p:cNvSpPr/>
          <p:nvPr/>
        </p:nvSpPr>
        <p:spPr>
          <a:xfrm>
            <a:off x="6999919"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1" name="椭圆 70">
            <a:extLst>
              <a:ext uri="{FF2B5EF4-FFF2-40B4-BE49-F238E27FC236}">
                <a16:creationId xmlns:a16="http://schemas.microsoft.com/office/drawing/2014/main" id="{61B3F994-B1B2-4971-AF7D-8F324C9EB250}"/>
              </a:ext>
            </a:extLst>
          </p:cNvPr>
          <p:cNvSpPr/>
          <p:nvPr/>
        </p:nvSpPr>
        <p:spPr>
          <a:xfrm>
            <a:off x="7209973"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2" name="椭圆 71">
            <a:extLst>
              <a:ext uri="{FF2B5EF4-FFF2-40B4-BE49-F238E27FC236}">
                <a16:creationId xmlns:a16="http://schemas.microsoft.com/office/drawing/2014/main" id="{6E6D7C55-A7AB-451F-AC1A-DE2BDBA0F5BA}"/>
              </a:ext>
            </a:extLst>
          </p:cNvPr>
          <p:cNvSpPr/>
          <p:nvPr/>
        </p:nvSpPr>
        <p:spPr>
          <a:xfrm>
            <a:off x="7420026"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3" name="椭圆 72">
            <a:extLst>
              <a:ext uri="{FF2B5EF4-FFF2-40B4-BE49-F238E27FC236}">
                <a16:creationId xmlns:a16="http://schemas.microsoft.com/office/drawing/2014/main" id="{CAC31F9A-0F27-4513-B864-43430F7AF8B5}"/>
              </a:ext>
            </a:extLst>
          </p:cNvPr>
          <p:cNvSpPr/>
          <p:nvPr/>
        </p:nvSpPr>
        <p:spPr>
          <a:xfrm>
            <a:off x="7630079"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4" name="椭圆 73">
            <a:extLst>
              <a:ext uri="{FF2B5EF4-FFF2-40B4-BE49-F238E27FC236}">
                <a16:creationId xmlns:a16="http://schemas.microsoft.com/office/drawing/2014/main" id="{86964D69-32B9-45C6-AC11-CAA0F2F2628A}"/>
              </a:ext>
            </a:extLst>
          </p:cNvPr>
          <p:cNvSpPr/>
          <p:nvPr/>
        </p:nvSpPr>
        <p:spPr>
          <a:xfrm>
            <a:off x="7840132"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5" name="椭圆 74">
            <a:extLst>
              <a:ext uri="{FF2B5EF4-FFF2-40B4-BE49-F238E27FC236}">
                <a16:creationId xmlns:a16="http://schemas.microsoft.com/office/drawing/2014/main" id="{F3959F76-C289-4CE0-9810-461698D4ECD1}"/>
              </a:ext>
            </a:extLst>
          </p:cNvPr>
          <p:cNvSpPr/>
          <p:nvPr/>
        </p:nvSpPr>
        <p:spPr>
          <a:xfrm>
            <a:off x="8050186"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6" name="椭圆 75">
            <a:extLst>
              <a:ext uri="{FF2B5EF4-FFF2-40B4-BE49-F238E27FC236}">
                <a16:creationId xmlns:a16="http://schemas.microsoft.com/office/drawing/2014/main" id="{4572EA78-30ED-47CB-9309-B706C68F3284}"/>
              </a:ext>
            </a:extLst>
          </p:cNvPr>
          <p:cNvSpPr/>
          <p:nvPr/>
        </p:nvSpPr>
        <p:spPr>
          <a:xfrm>
            <a:off x="8890398"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7" name="椭圆 76">
            <a:extLst>
              <a:ext uri="{FF2B5EF4-FFF2-40B4-BE49-F238E27FC236}">
                <a16:creationId xmlns:a16="http://schemas.microsoft.com/office/drawing/2014/main" id="{399E6235-4235-4FB6-90A6-60D1D738DA4A}"/>
              </a:ext>
            </a:extLst>
          </p:cNvPr>
          <p:cNvSpPr/>
          <p:nvPr/>
        </p:nvSpPr>
        <p:spPr>
          <a:xfrm>
            <a:off x="8260240"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8" name="椭圆 77">
            <a:extLst>
              <a:ext uri="{FF2B5EF4-FFF2-40B4-BE49-F238E27FC236}">
                <a16:creationId xmlns:a16="http://schemas.microsoft.com/office/drawing/2014/main" id="{EE66D336-B448-4841-9469-C608A95CE5D3}"/>
              </a:ext>
            </a:extLst>
          </p:cNvPr>
          <p:cNvSpPr/>
          <p:nvPr/>
        </p:nvSpPr>
        <p:spPr>
          <a:xfrm>
            <a:off x="8470294"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9" name="椭圆 78">
            <a:extLst>
              <a:ext uri="{FF2B5EF4-FFF2-40B4-BE49-F238E27FC236}">
                <a16:creationId xmlns:a16="http://schemas.microsoft.com/office/drawing/2014/main" id="{8725E294-F94B-4905-8B8B-5AC3678A530D}"/>
              </a:ext>
            </a:extLst>
          </p:cNvPr>
          <p:cNvSpPr/>
          <p:nvPr/>
        </p:nvSpPr>
        <p:spPr>
          <a:xfrm>
            <a:off x="8680347" y="2782253"/>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0" name="椭圆 79">
            <a:extLst>
              <a:ext uri="{FF2B5EF4-FFF2-40B4-BE49-F238E27FC236}">
                <a16:creationId xmlns:a16="http://schemas.microsoft.com/office/drawing/2014/main" id="{DCE0E692-09DE-4F8A-8D37-97CB95C8BDD2}"/>
              </a:ext>
            </a:extLst>
          </p:cNvPr>
          <p:cNvSpPr/>
          <p:nvPr/>
        </p:nvSpPr>
        <p:spPr>
          <a:xfrm>
            <a:off x="6369758"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1" name="椭圆 80">
            <a:extLst>
              <a:ext uri="{FF2B5EF4-FFF2-40B4-BE49-F238E27FC236}">
                <a16:creationId xmlns:a16="http://schemas.microsoft.com/office/drawing/2014/main" id="{A8C4279E-7470-41FE-BA99-7071310033FA}"/>
              </a:ext>
            </a:extLst>
          </p:cNvPr>
          <p:cNvSpPr/>
          <p:nvPr/>
        </p:nvSpPr>
        <p:spPr>
          <a:xfrm>
            <a:off x="6579811"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2" name="椭圆 81">
            <a:extLst>
              <a:ext uri="{FF2B5EF4-FFF2-40B4-BE49-F238E27FC236}">
                <a16:creationId xmlns:a16="http://schemas.microsoft.com/office/drawing/2014/main" id="{FBF2B888-0994-47F9-8DEC-B8DB151A3840}"/>
              </a:ext>
            </a:extLst>
          </p:cNvPr>
          <p:cNvSpPr/>
          <p:nvPr/>
        </p:nvSpPr>
        <p:spPr>
          <a:xfrm>
            <a:off x="6789866"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3" name="椭圆 82">
            <a:extLst>
              <a:ext uri="{FF2B5EF4-FFF2-40B4-BE49-F238E27FC236}">
                <a16:creationId xmlns:a16="http://schemas.microsoft.com/office/drawing/2014/main" id="{031BD781-381F-4F72-A338-A1316E1ADFE2}"/>
              </a:ext>
            </a:extLst>
          </p:cNvPr>
          <p:cNvSpPr/>
          <p:nvPr/>
        </p:nvSpPr>
        <p:spPr>
          <a:xfrm>
            <a:off x="6999919"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4" name="椭圆 83">
            <a:extLst>
              <a:ext uri="{FF2B5EF4-FFF2-40B4-BE49-F238E27FC236}">
                <a16:creationId xmlns:a16="http://schemas.microsoft.com/office/drawing/2014/main" id="{223FD7C7-BEF0-4D74-94F1-C29948CF7E2C}"/>
              </a:ext>
            </a:extLst>
          </p:cNvPr>
          <p:cNvSpPr/>
          <p:nvPr/>
        </p:nvSpPr>
        <p:spPr>
          <a:xfrm>
            <a:off x="7209973"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5" name="椭圆 84">
            <a:extLst>
              <a:ext uri="{FF2B5EF4-FFF2-40B4-BE49-F238E27FC236}">
                <a16:creationId xmlns:a16="http://schemas.microsoft.com/office/drawing/2014/main" id="{05C90782-ACDE-456B-A06E-C0FFD41A5AFA}"/>
              </a:ext>
            </a:extLst>
          </p:cNvPr>
          <p:cNvSpPr/>
          <p:nvPr/>
        </p:nvSpPr>
        <p:spPr>
          <a:xfrm>
            <a:off x="7420026"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6" name="椭圆 85">
            <a:extLst>
              <a:ext uri="{FF2B5EF4-FFF2-40B4-BE49-F238E27FC236}">
                <a16:creationId xmlns:a16="http://schemas.microsoft.com/office/drawing/2014/main" id="{F29838BB-C7AB-44DA-996C-6EACD5266B45}"/>
              </a:ext>
            </a:extLst>
          </p:cNvPr>
          <p:cNvSpPr/>
          <p:nvPr/>
        </p:nvSpPr>
        <p:spPr>
          <a:xfrm>
            <a:off x="7630079"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7" name="椭圆 86">
            <a:extLst>
              <a:ext uri="{FF2B5EF4-FFF2-40B4-BE49-F238E27FC236}">
                <a16:creationId xmlns:a16="http://schemas.microsoft.com/office/drawing/2014/main" id="{BA4D813D-544D-474A-A25E-722A10388BAE}"/>
              </a:ext>
            </a:extLst>
          </p:cNvPr>
          <p:cNvSpPr/>
          <p:nvPr/>
        </p:nvSpPr>
        <p:spPr>
          <a:xfrm>
            <a:off x="7840132"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8" name="椭圆 87">
            <a:extLst>
              <a:ext uri="{FF2B5EF4-FFF2-40B4-BE49-F238E27FC236}">
                <a16:creationId xmlns:a16="http://schemas.microsoft.com/office/drawing/2014/main" id="{85286A07-D1E8-4263-B4D3-997B1599CAC2}"/>
              </a:ext>
            </a:extLst>
          </p:cNvPr>
          <p:cNvSpPr/>
          <p:nvPr/>
        </p:nvSpPr>
        <p:spPr>
          <a:xfrm>
            <a:off x="8050186"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9" name="椭圆 88">
            <a:extLst>
              <a:ext uri="{FF2B5EF4-FFF2-40B4-BE49-F238E27FC236}">
                <a16:creationId xmlns:a16="http://schemas.microsoft.com/office/drawing/2014/main" id="{BFB61C11-7F53-46A5-B260-447715691A53}"/>
              </a:ext>
            </a:extLst>
          </p:cNvPr>
          <p:cNvSpPr/>
          <p:nvPr/>
        </p:nvSpPr>
        <p:spPr>
          <a:xfrm>
            <a:off x="8890398"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0" name="椭圆 89">
            <a:extLst>
              <a:ext uri="{FF2B5EF4-FFF2-40B4-BE49-F238E27FC236}">
                <a16:creationId xmlns:a16="http://schemas.microsoft.com/office/drawing/2014/main" id="{3C724D23-5B49-4B52-A9F2-CB099AB51292}"/>
              </a:ext>
            </a:extLst>
          </p:cNvPr>
          <p:cNvSpPr/>
          <p:nvPr/>
        </p:nvSpPr>
        <p:spPr>
          <a:xfrm>
            <a:off x="8260240"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1" name="椭圆 90">
            <a:extLst>
              <a:ext uri="{FF2B5EF4-FFF2-40B4-BE49-F238E27FC236}">
                <a16:creationId xmlns:a16="http://schemas.microsoft.com/office/drawing/2014/main" id="{B793D0DC-626D-4882-9100-ADBC80C5BF3A}"/>
              </a:ext>
            </a:extLst>
          </p:cNvPr>
          <p:cNvSpPr/>
          <p:nvPr/>
        </p:nvSpPr>
        <p:spPr>
          <a:xfrm>
            <a:off x="8470294"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2" name="椭圆 91">
            <a:extLst>
              <a:ext uri="{FF2B5EF4-FFF2-40B4-BE49-F238E27FC236}">
                <a16:creationId xmlns:a16="http://schemas.microsoft.com/office/drawing/2014/main" id="{322C650A-1947-4AFA-8376-CD6030C09F84}"/>
              </a:ext>
            </a:extLst>
          </p:cNvPr>
          <p:cNvSpPr/>
          <p:nvPr/>
        </p:nvSpPr>
        <p:spPr>
          <a:xfrm>
            <a:off x="8680347" y="3096011"/>
            <a:ext cx="112369" cy="118586"/>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4" name="矩形 93">
            <a:extLst>
              <a:ext uri="{FF2B5EF4-FFF2-40B4-BE49-F238E27FC236}">
                <a16:creationId xmlns:a16="http://schemas.microsoft.com/office/drawing/2014/main" id="{AA5C11EF-1A46-4A3F-A6D9-FFFFC6F5CA6B}"/>
              </a:ext>
            </a:extLst>
          </p:cNvPr>
          <p:cNvSpPr/>
          <p:nvPr/>
        </p:nvSpPr>
        <p:spPr>
          <a:xfrm>
            <a:off x="9306702" y="1518791"/>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密集采样</a:t>
            </a:r>
          </a:p>
        </p:txBody>
      </p:sp>
      <p:sp>
        <p:nvSpPr>
          <p:cNvPr id="95" name="矩形 94">
            <a:extLst>
              <a:ext uri="{FF2B5EF4-FFF2-40B4-BE49-F238E27FC236}">
                <a16:creationId xmlns:a16="http://schemas.microsoft.com/office/drawing/2014/main" id="{E2378E11-F0DC-40D6-A1F0-0AC8B7A84A39}"/>
              </a:ext>
            </a:extLst>
          </p:cNvPr>
          <p:cNvSpPr/>
          <p:nvPr/>
        </p:nvSpPr>
        <p:spPr>
          <a:xfrm>
            <a:off x="9315814" y="2180731"/>
            <a:ext cx="2300214" cy="923330"/>
          </a:xfrm>
          <a:prstGeom prst="rect">
            <a:avLst/>
          </a:prstGeom>
        </p:spPr>
        <p:txBody>
          <a:bodyPr wrap="square">
            <a:spAutoFit/>
          </a:bodyPr>
          <a:lstStyle/>
          <a:p>
            <a:pPr marL="285750" indent="-285750">
              <a:spcBef>
                <a:spcPct val="50000"/>
              </a:spcBef>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耗时，耗力，耗财</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仍是点数据</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未采样处仍未知</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96" name="图片 95">
            <a:extLst>
              <a:ext uri="{FF2B5EF4-FFF2-40B4-BE49-F238E27FC236}">
                <a16:creationId xmlns:a16="http://schemas.microsoft.com/office/drawing/2014/main" id="{E018C993-C665-44AD-9C85-EB6CC5055FA7}"/>
              </a:ext>
            </a:extLst>
          </p:cNvPr>
          <p:cNvPicPr>
            <a:picLocks noChangeAspect="1"/>
          </p:cNvPicPr>
          <p:nvPr/>
        </p:nvPicPr>
        <p:blipFill rotWithShape="1">
          <a:blip r:embed="rId4"/>
          <a:srcRect l="51674" r="9898" b="15290"/>
          <a:stretch/>
        </p:blipFill>
        <p:spPr>
          <a:xfrm>
            <a:off x="6240291" y="4390762"/>
            <a:ext cx="2909835" cy="2182296"/>
          </a:xfrm>
          <a:prstGeom prst="rect">
            <a:avLst/>
          </a:prstGeom>
        </p:spPr>
      </p:pic>
      <p:pic>
        <p:nvPicPr>
          <p:cNvPr id="98" name="图片 97">
            <a:extLst>
              <a:ext uri="{FF2B5EF4-FFF2-40B4-BE49-F238E27FC236}">
                <a16:creationId xmlns:a16="http://schemas.microsoft.com/office/drawing/2014/main" id="{742D5C37-26F5-4377-943A-7582AB4C3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59" y="4383511"/>
            <a:ext cx="2755864" cy="2155936"/>
          </a:xfrm>
          <a:prstGeom prst="rect">
            <a:avLst/>
          </a:prstGeom>
        </p:spPr>
      </p:pic>
      <p:sp>
        <p:nvSpPr>
          <p:cNvPr id="99" name="椭圆 98">
            <a:extLst>
              <a:ext uri="{FF2B5EF4-FFF2-40B4-BE49-F238E27FC236}">
                <a16:creationId xmlns:a16="http://schemas.microsoft.com/office/drawing/2014/main" id="{B0C43F3E-F7E4-45B8-9765-29064339FAA6}"/>
              </a:ext>
            </a:extLst>
          </p:cNvPr>
          <p:cNvSpPr/>
          <p:nvPr/>
        </p:nvSpPr>
        <p:spPr>
          <a:xfrm>
            <a:off x="548958" y="4670518"/>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0" name="椭圆 99">
            <a:extLst>
              <a:ext uri="{FF2B5EF4-FFF2-40B4-BE49-F238E27FC236}">
                <a16:creationId xmlns:a16="http://schemas.microsoft.com/office/drawing/2014/main" id="{92301DDC-89C4-4DED-8D40-FE3754CE68BE}"/>
              </a:ext>
            </a:extLst>
          </p:cNvPr>
          <p:cNvSpPr/>
          <p:nvPr/>
        </p:nvSpPr>
        <p:spPr>
          <a:xfrm>
            <a:off x="515777" y="5514605"/>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1" name="椭圆 100">
            <a:extLst>
              <a:ext uri="{FF2B5EF4-FFF2-40B4-BE49-F238E27FC236}">
                <a16:creationId xmlns:a16="http://schemas.microsoft.com/office/drawing/2014/main" id="{13AA601A-8655-414D-9DFD-75ABCF782C67}"/>
              </a:ext>
            </a:extLst>
          </p:cNvPr>
          <p:cNvSpPr/>
          <p:nvPr/>
        </p:nvSpPr>
        <p:spPr>
          <a:xfrm>
            <a:off x="1235776" y="5062031"/>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2" name="椭圆 101">
            <a:extLst>
              <a:ext uri="{FF2B5EF4-FFF2-40B4-BE49-F238E27FC236}">
                <a16:creationId xmlns:a16="http://schemas.microsoft.com/office/drawing/2014/main" id="{93B128CC-819E-402B-823F-04098F07720C}"/>
              </a:ext>
            </a:extLst>
          </p:cNvPr>
          <p:cNvSpPr/>
          <p:nvPr/>
        </p:nvSpPr>
        <p:spPr>
          <a:xfrm>
            <a:off x="1561507" y="5514605"/>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3" name="椭圆 102">
            <a:extLst>
              <a:ext uri="{FF2B5EF4-FFF2-40B4-BE49-F238E27FC236}">
                <a16:creationId xmlns:a16="http://schemas.microsoft.com/office/drawing/2014/main" id="{FFF2A6E7-FB72-4035-9573-7C091C43E554}"/>
              </a:ext>
            </a:extLst>
          </p:cNvPr>
          <p:cNvSpPr/>
          <p:nvPr/>
        </p:nvSpPr>
        <p:spPr>
          <a:xfrm>
            <a:off x="1715768" y="4871976"/>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4" name="椭圆 103">
            <a:extLst>
              <a:ext uri="{FF2B5EF4-FFF2-40B4-BE49-F238E27FC236}">
                <a16:creationId xmlns:a16="http://schemas.microsoft.com/office/drawing/2014/main" id="{251CDCD7-B71D-4E6F-8B77-A42550511EB5}"/>
              </a:ext>
            </a:extLst>
          </p:cNvPr>
          <p:cNvSpPr/>
          <p:nvPr/>
        </p:nvSpPr>
        <p:spPr>
          <a:xfrm>
            <a:off x="1044458" y="4699567"/>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5" name="椭圆 104">
            <a:extLst>
              <a:ext uri="{FF2B5EF4-FFF2-40B4-BE49-F238E27FC236}">
                <a16:creationId xmlns:a16="http://schemas.microsoft.com/office/drawing/2014/main" id="{E7C742EB-FACB-42FE-BAE6-6779307EFFBB}"/>
              </a:ext>
            </a:extLst>
          </p:cNvPr>
          <p:cNvSpPr/>
          <p:nvPr/>
        </p:nvSpPr>
        <p:spPr>
          <a:xfrm>
            <a:off x="1235776" y="5740551"/>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6" name="椭圆 105">
            <a:extLst>
              <a:ext uri="{FF2B5EF4-FFF2-40B4-BE49-F238E27FC236}">
                <a16:creationId xmlns:a16="http://schemas.microsoft.com/office/drawing/2014/main" id="{9BBC7B32-57C0-4141-AA7C-F37284D4D7FF}"/>
              </a:ext>
            </a:extLst>
          </p:cNvPr>
          <p:cNvSpPr/>
          <p:nvPr/>
        </p:nvSpPr>
        <p:spPr>
          <a:xfrm>
            <a:off x="960431" y="5428401"/>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7" name="椭圆 106">
            <a:extLst>
              <a:ext uri="{FF2B5EF4-FFF2-40B4-BE49-F238E27FC236}">
                <a16:creationId xmlns:a16="http://schemas.microsoft.com/office/drawing/2014/main" id="{D081BC14-A5FD-42D7-8F78-690FFD77E9FA}"/>
              </a:ext>
            </a:extLst>
          </p:cNvPr>
          <p:cNvSpPr/>
          <p:nvPr/>
        </p:nvSpPr>
        <p:spPr>
          <a:xfrm>
            <a:off x="2125524" y="5234440"/>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8" name="椭圆 107">
            <a:extLst>
              <a:ext uri="{FF2B5EF4-FFF2-40B4-BE49-F238E27FC236}">
                <a16:creationId xmlns:a16="http://schemas.microsoft.com/office/drawing/2014/main" id="{FF8FBCDE-D216-4253-B9BD-6CA84CE4EC5D}"/>
              </a:ext>
            </a:extLst>
          </p:cNvPr>
          <p:cNvSpPr/>
          <p:nvPr/>
        </p:nvSpPr>
        <p:spPr>
          <a:xfrm>
            <a:off x="2566319" y="4903989"/>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9" name="椭圆 108">
            <a:extLst>
              <a:ext uri="{FF2B5EF4-FFF2-40B4-BE49-F238E27FC236}">
                <a16:creationId xmlns:a16="http://schemas.microsoft.com/office/drawing/2014/main" id="{D7EFEFA8-0BF3-4767-A379-7EA151AB253E}"/>
              </a:ext>
            </a:extLst>
          </p:cNvPr>
          <p:cNvSpPr/>
          <p:nvPr/>
        </p:nvSpPr>
        <p:spPr>
          <a:xfrm>
            <a:off x="2358636" y="5600810"/>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0" name="椭圆 109">
            <a:extLst>
              <a:ext uri="{FF2B5EF4-FFF2-40B4-BE49-F238E27FC236}">
                <a16:creationId xmlns:a16="http://schemas.microsoft.com/office/drawing/2014/main" id="{E37F5DA0-40DA-4046-A273-591FF6147D0C}"/>
              </a:ext>
            </a:extLst>
          </p:cNvPr>
          <p:cNvSpPr/>
          <p:nvPr/>
        </p:nvSpPr>
        <p:spPr>
          <a:xfrm>
            <a:off x="2054000" y="5912960"/>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1" name="椭圆 110">
            <a:extLst>
              <a:ext uri="{FF2B5EF4-FFF2-40B4-BE49-F238E27FC236}">
                <a16:creationId xmlns:a16="http://schemas.microsoft.com/office/drawing/2014/main" id="{FB367283-66E3-471B-9AE9-6B161D9E41CE}"/>
              </a:ext>
            </a:extLst>
          </p:cNvPr>
          <p:cNvSpPr/>
          <p:nvPr/>
        </p:nvSpPr>
        <p:spPr>
          <a:xfrm>
            <a:off x="2717987" y="5844430"/>
            <a:ext cx="151668" cy="172409"/>
          </a:xfrm>
          <a:prstGeom prst="ellipse">
            <a:avLst/>
          </a:prstGeom>
          <a:solidFill>
            <a:srgbClr val="EA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2" name="箭头: 右 111">
            <a:extLst>
              <a:ext uri="{FF2B5EF4-FFF2-40B4-BE49-F238E27FC236}">
                <a16:creationId xmlns:a16="http://schemas.microsoft.com/office/drawing/2014/main" id="{9B9B74BF-A75D-439D-9437-468278E14A8A}"/>
              </a:ext>
            </a:extLst>
          </p:cNvPr>
          <p:cNvSpPr/>
          <p:nvPr/>
        </p:nvSpPr>
        <p:spPr>
          <a:xfrm>
            <a:off x="5407564" y="5097756"/>
            <a:ext cx="535287" cy="39226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2" name="组合 121">
            <a:extLst>
              <a:ext uri="{FF2B5EF4-FFF2-40B4-BE49-F238E27FC236}">
                <a16:creationId xmlns:a16="http://schemas.microsoft.com/office/drawing/2014/main" id="{9DD44AAE-DAE6-426A-B53D-98113F3BB05F}"/>
              </a:ext>
            </a:extLst>
          </p:cNvPr>
          <p:cNvGrpSpPr/>
          <p:nvPr/>
        </p:nvGrpSpPr>
        <p:grpSpPr>
          <a:xfrm>
            <a:off x="3078635" y="4553087"/>
            <a:ext cx="2363948" cy="1581643"/>
            <a:chOff x="9334457" y="4502725"/>
            <a:chExt cx="2363948" cy="1581643"/>
          </a:xfrm>
        </p:grpSpPr>
        <p:sp>
          <p:nvSpPr>
            <p:cNvPr id="113" name="文本框 112">
              <a:extLst>
                <a:ext uri="{FF2B5EF4-FFF2-40B4-BE49-F238E27FC236}">
                  <a16:creationId xmlns:a16="http://schemas.microsoft.com/office/drawing/2014/main" id="{131F11AD-C5A4-48DD-A6BF-CB126F083FF9}"/>
                </a:ext>
              </a:extLst>
            </p:cNvPr>
            <p:cNvSpPr txBox="1"/>
            <p:nvPr/>
          </p:nvSpPr>
          <p:spPr>
            <a:xfrm>
              <a:off x="9361442" y="4502725"/>
              <a:ext cx="2336963"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有选择的采样</a:t>
              </a:r>
            </a:p>
          </p:txBody>
        </p:sp>
        <p:sp>
          <p:nvSpPr>
            <p:cNvPr id="115" name="矩形 114">
              <a:extLst>
                <a:ext uri="{FF2B5EF4-FFF2-40B4-BE49-F238E27FC236}">
                  <a16:creationId xmlns:a16="http://schemas.microsoft.com/office/drawing/2014/main" id="{29CE0AEB-C860-409C-B172-463D19B7F680}"/>
                </a:ext>
              </a:extLst>
            </p:cNvPr>
            <p:cNvSpPr/>
            <p:nvPr/>
          </p:nvSpPr>
          <p:spPr>
            <a:xfrm>
              <a:off x="9334457" y="5438037"/>
              <a:ext cx="2197768" cy="646331"/>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选取特征样点</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针对性</a:t>
              </a:r>
              <a:endParaRPr lang="en-US" altLang="zh-CN" dirty="0">
                <a:latin typeface="微软雅黑" panose="020B0503020204020204" pitchFamily="34" charset="-122"/>
                <a:ea typeface="微软雅黑" panose="020B0503020204020204" pitchFamily="34" charset="-122"/>
              </a:endParaRPr>
            </a:p>
          </p:txBody>
        </p:sp>
      </p:grpSp>
      <p:grpSp>
        <p:nvGrpSpPr>
          <p:cNvPr id="121" name="组合 120">
            <a:extLst>
              <a:ext uri="{FF2B5EF4-FFF2-40B4-BE49-F238E27FC236}">
                <a16:creationId xmlns:a16="http://schemas.microsoft.com/office/drawing/2014/main" id="{AA338D0F-F70B-488A-AFD4-8C19FBC00507}"/>
              </a:ext>
            </a:extLst>
          </p:cNvPr>
          <p:cNvGrpSpPr/>
          <p:nvPr/>
        </p:nvGrpSpPr>
        <p:grpSpPr>
          <a:xfrm>
            <a:off x="3105620" y="1346563"/>
            <a:ext cx="2954655" cy="1740413"/>
            <a:chOff x="3105620" y="1346563"/>
            <a:chExt cx="2954655" cy="1740413"/>
          </a:xfrm>
        </p:grpSpPr>
        <p:sp>
          <p:nvSpPr>
            <p:cNvPr id="8" name="矩形 7">
              <a:extLst>
                <a:ext uri="{FF2B5EF4-FFF2-40B4-BE49-F238E27FC236}">
                  <a16:creationId xmlns:a16="http://schemas.microsoft.com/office/drawing/2014/main" id="{3508615E-7AD6-440F-A833-753156E63C42}"/>
                </a:ext>
              </a:extLst>
            </p:cNvPr>
            <p:cNvSpPr/>
            <p:nvPr/>
          </p:nvSpPr>
          <p:spPr>
            <a:xfrm>
              <a:off x="3105620" y="2163646"/>
              <a:ext cx="2954655" cy="923330"/>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现给一个土壤施肥，</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这块地的土壤养分如何？</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不同地方该施多少肥料呢？</a:t>
              </a:r>
            </a:p>
          </p:txBody>
        </p:sp>
        <p:sp>
          <p:nvSpPr>
            <p:cNvPr id="118" name="矩形 117">
              <a:extLst>
                <a:ext uri="{FF2B5EF4-FFF2-40B4-BE49-F238E27FC236}">
                  <a16:creationId xmlns:a16="http://schemas.microsoft.com/office/drawing/2014/main" id="{0564818D-31A4-4C27-9ADB-2E85ACADEC01}"/>
                </a:ext>
              </a:extLst>
            </p:cNvPr>
            <p:cNvSpPr/>
            <p:nvPr/>
          </p:nvSpPr>
          <p:spPr>
            <a:xfrm>
              <a:off x="3132753" y="1346563"/>
              <a:ext cx="800219" cy="830997"/>
            </a:xfrm>
            <a:prstGeom prst="rect">
              <a:avLst/>
            </a:prstGeom>
            <a:noFill/>
          </p:spPr>
          <p:txBody>
            <a:bodyPr wrap="none" lIns="91440" tIns="45720" rIns="91440" bIns="45720">
              <a:spAutoFit/>
            </a:bodyPr>
            <a:lstStyle/>
            <a:p>
              <a:pPr algn="ctr"/>
              <a:r>
                <a:rPr lang="zh-CN" altLang="en-US" sz="4800" dirty="0">
                  <a:ln w="0"/>
                  <a:solidFill>
                    <a:schemeClr val="bg1"/>
                  </a:solidFill>
                  <a:latin typeface="微软雅黑" panose="020B0503020204020204" pitchFamily="34" charset="-122"/>
                  <a:ea typeface="微软雅黑" panose="020B0503020204020204" pitchFamily="34" charset="-122"/>
                </a:rPr>
                <a:t>？</a:t>
              </a:r>
              <a:endParaRPr lang="zh-CN" altLang="en-US" sz="4800" b="0" cap="none" spc="0" dirty="0">
                <a:ln w="0"/>
                <a:solidFill>
                  <a:schemeClr val="bg1"/>
                </a:solidFill>
                <a:effectLst/>
                <a:latin typeface="微软雅黑" panose="020B0503020204020204" pitchFamily="34" charset="-122"/>
                <a:ea typeface="微软雅黑" panose="020B0503020204020204" pitchFamily="34" charset="-122"/>
              </a:endParaRPr>
            </a:p>
          </p:txBody>
        </p:sp>
      </p:grpSp>
      <p:grpSp>
        <p:nvGrpSpPr>
          <p:cNvPr id="123" name="组合 122">
            <a:extLst>
              <a:ext uri="{FF2B5EF4-FFF2-40B4-BE49-F238E27FC236}">
                <a16:creationId xmlns:a16="http://schemas.microsoft.com/office/drawing/2014/main" id="{0C05FCFE-3DA8-49BF-8F6C-E314FD706DE4}"/>
              </a:ext>
            </a:extLst>
          </p:cNvPr>
          <p:cNvGrpSpPr/>
          <p:nvPr/>
        </p:nvGrpSpPr>
        <p:grpSpPr>
          <a:xfrm>
            <a:off x="9320989" y="4548387"/>
            <a:ext cx="2363948" cy="1304644"/>
            <a:chOff x="9334457" y="4502725"/>
            <a:chExt cx="2363948" cy="1304644"/>
          </a:xfrm>
        </p:grpSpPr>
        <p:sp>
          <p:nvSpPr>
            <p:cNvPr id="124" name="文本框 123">
              <a:extLst>
                <a:ext uri="{FF2B5EF4-FFF2-40B4-BE49-F238E27FC236}">
                  <a16:creationId xmlns:a16="http://schemas.microsoft.com/office/drawing/2014/main" id="{2D9B5BF1-2B04-485C-B69E-DCC5E2B02B23}"/>
                </a:ext>
              </a:extLst>
            </p:cNvPr>
            <p:cNvSpPr txBox="1"/>
            <p:nvPr/>
          </p:nvSpPr>
          <p:spPr>
            <a:xfrm>
              <a:off x="9361442" y="4502725"/>
              <a:ext cx="2336963"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空间插值</a:t>
              </a:r>
            </a:p>
          </p:txBody>
        </p:sp>
        <p:sp>
          <p:nvSpPr>
            <p:cNvPr id="125" name="矩形 124">
              <a:extLst>
                <a:ext uri="{FF2B5EF4-FFF2-40B4-BE49-F238E27FC236}">
                  <a16:creationId xmlns:a16="http://schemas.microsoft.com/office/drawing/2014/main" id="{7DF7977F-9FB0-4A47-944F-B86F5E486C60}"/>
                </a:ext>
              </a:extLst>
            </p:cNvPr>
            <p:cNvSpPr/>
            <p:nvPr/>
          </p:nvSpPr>
          <p:spPr>
            <a:xfrm>
              <a:off x="9334457" y="5438037"/>
              <a:ext cx="2197768" cy="369332"/>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得到连续曲面</a:t>
              </a:r>
              <a:endParaRPr lang="en-US" altLang="zh-CN" dirty="0">
                <a:latin typeface="微软雅黑" panose="020B0503020204020204" pitchFamily="34" charset="-122"/>
                <a:ea typeface="微软雅黑" panose="020B0503020204020204" pitchFamily="34" charset="-122"/>
              </a:endParaRPr>
            </a:p>
          </p:txBody>
        </p:sp>
      </p:grpSp>
      <p:sp>
        <p:nvSpPr>
          <p:cNvPr id="2" name="流程图: 过程 1">
            <a:extLst>
              <a:ext uri="{FF2B5EF4-FFF2-40B4-BE49-F238E27FC236}">
                <a16:creationId xmlns:a16="http://schemas.microsoft.com/office/drawing/2014/main" id="{1D8DFD28-7977-4F7E-B2ED-9F139E8740AC}"/>
              </a:ext>
            </a:extLst>
          </p:cNvPr>
          <p:cNvSpPr/>
          <p:nvPr/>
        </p:nvSpPr>
        <p:spPr>
          <a:xfrm>
            <a:off x="240359" y="1396521"/>
            <a:ext cx="2793942" cy="2101730"/>
          </a:xfrm>
          <a:prstGeom prst="flowChartProcess">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869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流程图: 过程 61">
            <a:extLst>
              <a:ext uri="{FF2B5EF4-FFF2-40B4-BE49-F238E27FC236}">
                <a16:creationId xmlns:a16="http://schemas.microsoft.com/office/drawing/2014/main" id="{B59D478E-5E6A-44E9-A09C-E092ED939BAF}"/>
              </a:ext>
            </a:extLst>
          </p:cNvPr>
          <p:cNvSpPr/>
          <p:nvPr/>
        </p:nvSpPr>
        <p:spPr>
          <a:xfrm>
            <a:off x="-23528" y="-207087"/>
            <a:ext cx="1886723" cy="7587601"/>
          </a:xfrm>
          <a:prstGeom prst="flowChartProcess">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过程 60">
            <a:extLst>
              <a:ext uri="{FF2B5EF4-FFF2-40B4-BE49-F238E27FC236}">
                <a16:creationId xmlns:a16="http://schemas.microsoft.com/office/drawing/2014/main" id="{89391FF1-A774-47B0-934D-4636036BB626}"/>
              </a:ext>
            </a:extLst>
          </p:cNvPr>
          <p:cNvSpPr/>
          <p:nvPr/>
        </p:nvSpPr>
        <p:spPr>
          <a:xfrm>
            <a:off x="-588261" y="1783458"/>
            <a:ext cx="5455774" cy="2137376"/>
          </a:xfrm>
          <a:prstGeom prst="flowChartProcess">
            <a:avLst/>
          </a:prstGeom>
          <a:solidFill>
            <a:srgbClr val="795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08511" y="-551377"/>
            <a:ext cx="3766860" cy="1567782"/>
            <a:chOff x="4508511" y="-551377"/>
            <a:chExt cx="3766860" cy="1567782"/>
          </a:xfrm>
        </p:grpSpPr>
        <p:sp>
          <p:nvSpPr>
            <p:cNvPr id="5" name="矩形 4">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24A0914B-93C2-411F-8016-6721BA6C9F1E}"/>
                </a:ext>
              </a:extLst>
            </p:cNvPr>
            <p:cNvSpPr txBox="1"/>
            <p:nvPr/>
          </p:nvSpPr>
          <p:spPr>
            <a:xfrm>
              <a:off x="4744883" y="270047"/>
              <a:ext cx="3530488" cy="584775"/>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局部精确</a:t>
              </a:r>
              <a:r>
                <a:rPr lang="zh-CN" altLang="en-US" sz="3200" dirty="0">
                  <a:latin typeface="微软雅黑" panose="020B0503020204020204" pitchFamily="34" charset="-122"/>
                  <a:ea typeface="微软雅黑" panose="020B0503020204020204" pitchFamily="34" charset="-122"/>
                </a:rPr>
                <a:t>插值</a:t>
              </a:r>
              <a:endParaRPr lang="en-US" altLang="zh-CN" sz="3200" dirty="0">
                <a:latin typeface="微软雅黑" panose="020B0503020204020204" pitchFamily="34" charset="-122"/>
                <a:ea typeface="微软雅黑" panose="020B0503020204020204" pitchFamily="34" charset="-122"/>
              </a:endParaRPr>
            </a:p>
          </p:txBody>
        </p:sp>
      </p:grpSp>
      <p:sp>
        <p:nvSpPr>
          <p:cNvPr id="37" name="文本框 36">
            <a:extLst>
              <a:ext uri="{FF2B5EF4-FFF2-40B4-BE49-F238E27FC236}">
                <a16:creationId xmlns:a16="http://schemas.microsoft.com/office/drawing/2014/main" id="{8D50CDD9-57DF-40D5-81ED-35079907801E}"/>
              </a:ext>
            </a:extLst>
          </p:cNvPr>
          <p:cNvSpPr txBox="1"/>
          <p:nvPr/>
        </p:nvSpPr>
        <p:spPr>
          <a:xfrm>
            <a:off x="813120" y="2337142"/>
            <a:ext cx="4084483" cy="49962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b="1" dirty="0">
                <a:solidFill>
                  <a:schemeClr val="bg1"/>
                </a:solidFill>
                <a:latin typeface="微软雅黑" panose="020B0503020204020204" pitchFamily="34" charset="-122"/>
                <a:ea typeface="微软雅黑" panose="020B0503020204020204" pitchFamily="34" charset="-122"/>
              </a:rPr>
              <a:t>局部</a:t>
            </a:r>
            <a:r>
              <a:rPr lang="zh-CN" altLang="en-US" dirty="0">
                <a:solidFill>
                  <a:schemeClr val="bg1"/>
                </a:solidFill>
                <a:latin typeface="微软雅黑" panose="020B0503020204020204" pitchFamily="34" charset="-122"/>
                <a:ea typeface="微软雅黑" panose="020B0503020204020204" pitchFamily="34" charset="-122"/>
              </a:rPr>
              <a:t>：使用邻近数据估计未知点</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463F2D9E-A652-4C3F-BCCC-7939387469CA}"/>
              </a:ext>
            </a:extLst>
          </p:cNvPr>
          <p:cNvSpPr/>
          <p:nvPr/>
        </p:nvSpPr>
        <p:spPr>
          <a:xfrm>
            <a:off x="826411" y="2871897"/>
            <a:ext cx="3294492" cy="499624"/>
          </a:xfrm>
          <a:prstGeom prst="rect">
            <a:avLst/>
          </a:prstGeom>
        </p:spPr>
        <p:txBody>
          <a:bodyPr wrap="none">
            <a:spAutoFit/>
          </a:bodyPr>
          <a:lstStyle/>
          <a:p>
            <a:pPr marL="285750" indent="-285750">
              <a:lnSpc>
                <a:spcPct val="150000"/>
              </a:lnSpc>
              <a:buFont typeface="Wingdings" panose="05000000000000000000" pitchFamily="2" charset="2"/>
              <a:buChar char="u"/>
            </a:pPr>
            <a:r>
              <a:rPr lang="zh-CN" altLang="en-US" sz="2000" b="1" dirty="0">
                <a:solidFill>
                  <a:schemeClr val="bg1"/>
                </a:solidFill>
                <a:latin typeface="微软雅黑" panose="020B0503020204020204" pitchFamily="34" charset="-122"/>
                <a:ea typeface="微软雅黑" panose="020B0503020204020204" pitchFamily="34" charset="-122"/>
              </a:rPr>
              <a:t>精确</a:t>
            </a:r>
            <a:r>
              <a:rPr lang="zh-CN" altLang="en-US" dirty="0">
                <a:solidFill>
                  <a:schemeClr val="bg1"/>
                </a:solidFill>
                <a:latin typeface="微软雅黑" panose="020B0503020204020204" pitchFamily="34" charset="-122"/>
                <a:ea typeface="微软雅黑" panose="020B0503020204020204" pitchFamily="34" charset="-122"/>
              </a:rPr>
              <a:t>：精确计算每个待插点</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9" name="流程图: 决策 8">
            <a:extLst>
              <a:ext uri="{FF2B5EF4-FFF2-40B4-BE49-F238E27FC236}">
                <a16:creationId xmlns:a16="http://schemas.microsoft.com/office/drawing/2014/main" id="{C0ED42B2-5724-44B7-8197-10F0ACC78F3A}"/>
              </a:ext>
            </a:extLst>
          </p:cNvPr>
          <p:cNvSpPr/>
          <p:nvPr/>
        </p:nvSpPr>
        <p:spPr>
          <a:xfrm>
            <a:off x="8327161" y="1421575"/>
            <a:ext cx="1725213" cy="738041"/>
          </a:xfrm>
          <a:prstGeom prst="flowChartDecision">
            <a:avLst/>
          </a:prstGeom>
          <a:solidFill>
            <a:schemeClr val="bg1"/>
          </a:solidFill>
          <a:ln>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精度要求</a:t>
            </a:r>
          </a:p>
        </p:txBody>
      </p:sp>
      <p:sp>
        <p:nvSpPr>
          <p:cNvPr id="39" name="流程图: 决策 38">
            <a:extLst>
              <a:ext uri="{FF2B5EF4-FFF2-40B4-BE49-F238E27FC236}">
                <a16:creationId xmlns:a16="http://schemas.microsoft.com/office/drawing/2014/main" id="{423A8BC5-9CE5-4891-8872-B34CD5762A3D}"/>
              </a:ext>
            </a:extLst>
          </p:cNvPr>
          <p:cNvSpPr/>
          <p:nvPr/>
        </p:nvSpPr>
        <p:spPr>
          <a:xfrm>
            <a:off x="6738458" y="2666069"/>
            <a:ext cx="1725213" cy="738041"/>
          </a:xfrm>
          <a:prstGeom prst="flowChartDecision">
            <a:avLst/>
          </a:prstGeom>
          <a:solidFill>
            <a:schemeClr val="bg1"/>
          </a:solidFill>
          <a:ln>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是否线性</a:t>
            </a:r>
          </a:p>
        </p:txBody>
      </p:sp>
      <p:sp>
        <p:nvSpPr>
          <p:cNvPr id="40" name="流程图: 决策 39">
            <a:extLst>
              <a:ext uri="{FF2B5EF4-FFF2-40B4-BE49-F238E27FC236}">
                <a16:creationId xmlns:a16="http://schemas.microsoft.com/office/drawing/2014/main" id="{2DD630F4-F861-424A-966D-45AB92505579}"/>
              </a:ext>
            </a:extLst>
          </p:cNvPr>
          <p:cNvSpPr/>
          <p:nvPr/>
        </p:nvSpPr>
        <p:spPr>
          <a:xfrm>
            <a:off x="5188107" y="3949847"/>
            <a:ext cx="1725213" cy="738041"/>
          </a:xfrm>
          <a:prstGeom prst="flowChartDecision">
            <a:avLst/>
          </a:prstGeom>
          <a:solidFill>
            <a:schemeClr val="bg1"/>
          </a:solidFill>
          <a:ln>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特殊要求</a:t>
            </a:r>
          </a:p>
        </p:txBody>
      </p:sp>
      <p:sp>
        <p:nvSpPr>
          <p:cNvPr id="12" name="流程图: 过程 11">
            <a:extLst>
              <a:ext uri="{FF2B5EF4-FFF2-40B4-BE49-F238E27FC236}">
                <a16:creationId xmlns:a16="http://schemas.microsoft.com/office/drawing/2014/main" id="{486B5050-9763-40CD-83CF-856B887BD496}"/>
              </a:ext>
            </a:extLst>
          </p:cNvPr>
          <p:cNvSpPr/>
          <p:nvPr/>
        </p:nvSpPr>
        <p:spPr>
          <a:xfrm>
            <a:off x="9832100" y="2675436"/>
            <a:ext cx="1482225" cy="500939"/>
          </a:xfrm>
          <a:prstGeom prst="flowChartProcess">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泰森多边形</a:t>
            </a:r>
          </a:p>
        </p:txBody>
      </p:sp>
      <p:sp>
        <p:nvSpPr>
          <p:cNvPr id="41" name="流程图: 过程 40">
            <a:extLst>
              <a:ext uri="{FF2B5EF4-FFF2-40B4-BE49-F238E27FC236}">
                <a16:creationId xmlns:a16="http://schemas.microsoft.com/office/drawing/2014/main" id="{29932200-6BDC-46BA-89A6-8B925CD81CD4}"/>
              </a:ext>
            </a:extLst>
          </p:cNvPr>
          <p:cNvSpPr/>
          <p:nvPr/>
        </p:nvSpPr>
        <p:spPr>
          <a:xfrm>
            <a:off x="8264044" y="3949847"/>
            <a:ext cx="1482225" cy="500939"/>
          </a:xfrm>
          <a:prstGeom prst="flowChartProcess">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三角剖分</a:t>
            </a:r>
          </a:p>
        </p:txBody>
      </p:sp>
      <p:sp>
        <p:nvSpPr>
          <p:cNvPr id="42" name="流程图: 过程 41">
            <a:extLst>
              <a:ext uri="{FF2B5EF4-FFF2-40B4-BE49-F238E27FC236}">
                <a16:creationId xmlns:a16="http://schemas.microsoft.com/office/drawing/2014/main" id="{FA13449C-6A0F-479A-ACD4-143F50180CCC}"/>
              </a:ext>
            </a:extLst>
          </p:cNvPr>
          <p:cNvSpPr/>
          <p:nvPr/>
        </p:nvSpPr>
        <p:spPr>
          <a:xfrm>
            <a:off x="7379453" y="5375577"/>
            <a:ext cx="1482225" cy="500939"/>
          </a:xfrm>
          <a:prstGeom prst="flowChartProcess">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样条函数法</a:t>
            </a:r>
          </a:p>
        </p:txBody>
      </p:sp>
      <p:sp>
        <p:nvSpPr>
          <p:cNvPr id="43" name="流程图: 过程 42">
            <a:extLst>
              <a:ext uri="{FF2B5EF4-FFF2-40B4-BE49-F238E27FC236}">
                <a16:creationId xmlns:a16="http://schemas.microsoft.com/office/drawing/2014/main" id="{0990607D-1244-418F-B037-F8C306508585}"/>
              </a:ext>
            </a:extLst>
          </p:cNvPr>
          <p:cNvSpPr/>
          <p:nvPr/>
        </p:nvSpPr>
        <p:spPr>
          <a:xfrm>
            <a:off x="3070442" y="5375577"/>
            <a:ext cx="1482225" cy="500939"/>
          </a:xfrm>
          <a:prstGeom prst="flowChartProcess">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反距离加权</a:t>
            </a:r>
          </a:p>
        </p:txBody>
      </p:sp>
      <p:cxnSp>
        <p:nvCxnSpPr>
          <p:cNvPr id="26" name="连接符: 肘形 25">
            <a:extLst>
              <a:ext uri="{FF2B5EF4-FFF2-40B4-BE49-F238E27FC236}">
                <a16:creationId xmlns:a16="http://schemas.microsoft.com/office/drawing/2014/main" id="{78655976-29B3-4862-8E7B-7543FEA94355}"/>
              </a:ext>
            </a:extLst>
          </p:cNvPr>
          <p:cNvCxnSpPr>
            <a:stCxn id="9" idx="2"/>
            <a:endCxn id="39" idx="0"/>
          </p:cNvCxnSpPr>
          <p:nvPr/>
        </p:nvCxnSpPr>
        <p:spPr>
          <a:xfrm rot="5400000">
            <a:off x="8142191" y="1618491"/>
            <a:ext cx="506453" cy="1588703"/>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BCF39D3-AFD7-4967-AEDD-1A4B288F76B7}"/>
              </a:ext>
            </a:extLst>
          </p:cNvPr>
          <p:cNvCxnSpPr>
            <a:cxnSpLocks/>
          </p:cNvCxnSpPr>
          <p:nvPr/>
        </p:nvCxnSpPr>
        <p:spPr>
          <a:xfrm rot="16200000" flipH="1">
            <a:off x="9568988" y="1766747"/>
            <a:ext cx="529468" cy="1287909"/>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A764086-EFE5-42D9-891F-C7A736C99BC4}"/>
              </a:ext>
            </a:extLst>
          </p:cNvPr>
          <p:cNvSpPr txBox="1"/>
          <p:nvPr/>
        </p:nvSpPr>
        <p:spPr>
          <a:xfrm>
            <a:off x="8067963" y="2112383"/>
            <a:ext cx="1953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高</a:t>
            </a:r>
          </a:p>
        </p:txBody>
      </p:sp>
      <p:sp>
        <p:nvSpPr>
          <p:cNvPr id="47" name="文本框 46">
            <a:extLst>
              <a:ext uri="{FF2B5EF4-FFF2-40B4-BE49-F238E27FC236}">
                <a16:creationId xmlns:a16="http://schemas.microsoft.com/office/drawing/2014/main" id="{940D5D95-2B78-4EFF-8F30-259F7CB81AE3}"/>
              </a:ext>
            </a:extLst>
          </p:cNvPr>
          <p:cNvSpPr txBox="1"/>
          <p:nvPr/>
        </p:nvSpPr>
        <p:spPr>
          <a:xfrm>
            <a:off x="9931420" y="2112383"/>
            <a:ext cx="1953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低</a:t>
            </a:r>
          </a:p>
        </p:txBody>
      </p:sp>
      <p:cxnSp>
        <p:nvCxnSpPr>
          <p:cNvPr id="49" name="连接符: 肘形 48">
            <a:extLst>
              <a:ext uri="{FF2B5EF4-FFF2-40B4-BE49-F238E27FC236}">
                <a16:creationId xmlns:a16="http://schemas.microsoft.com/office/drawing/2014/main" id="{FF18C43F-575D-4BEB-B1DF-6D0C0C3E32CB}"/>
              </a:ext>
            </a:extLst>
          </p:cNvPr>
          <p:cNvCxnSpPr>
            <a:stCxn id="39" idx="2"/>
            <a:endCxn id="40" idx="0"/>
          </p:cNvCxnSpPr>
          <p:nvPr/>
        </p:nvCxnSpPr>
        <p:spPr>
          <a:xfrm rot="5400000">
            <a:off x="6553022" y="2901803"/>
            <a:ext cx="545737" cy="1550351"/>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DF3AC5DD-2F1B-4F3D-978E-D272ABD3DB04}"/>
              </a:ext>
            </a:extLst>
          </p:cNvPr>
          <p:cNvCxnSpPr>
            <a:stCxn id="39" idx="2"/>
            <a:endCxn id="41" idx="0"/>
          </p:cNvCxnSpPr>
          <p:nvPr/>
        </p:nvCxnSpPr>
        <p:spPr>
          <a:xfrm rot="16200000" flipH="1">
            <a:off x="8030243" y="2974932"/>
            <a:ext cx="545737" cy="1404092"/>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6B49255A-329C-4DD7-946D-81D43EA0849F}"/>
              </a:ext>
            </a:extLst>
          </p:cNvPr>
          <p:cNvCxnSpPr>
            <a:stCxn id="40" idx="2"/>
            <a:endCxn id="43" idx="0"/>
          </p:cNvCxnSpPr>
          <p:nvPr/>
        </p:nvCxnSpPr>
        <p:spPr>
          <a:xfrm rot="5400000">
            <a:off x="4587291" y="3912153"/>
            <a:ext cx="687689" cy="2239159"/>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a:extLst>
              <a:ext uri="{FF2B5EF4-FFF2-40B4-BE49-F238E27FC236}">
                <a16:creationId xmlns:a16="http://schemas.microsoft.com/office/drawing/2014/main" id="{714E77F8-745F-41E6-8DB7-8BC0A3D9B745}"/>
              </a:ext>
            </a:extLst>
          </p:cNvPr>
          <p:cNvCxnSpPr>
            <a:stCxn id="40" idx="2"/>
            <a:endCxn id="42" idx="0"/>
          </p:cNvCxnSpPr>
          <p:nvPr/>
        </p:nvCxnSpPr>
        <p:spPr>
          <a:xfrm rot="16200000" flipH="1">
            <a:off x="6741796" y="3996806"/>
            <a:ext cx="687689" cy="2069852"/>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5111BE22-A3AC-4470-8A2C-C2E0EA10420D}"/>
              </a:ext>
            </a:extLst>
          </p:cNvPr>
          <p:cNvSpPr txBox="1"/>
          <p:nvPr/>
        </p:nvSpPr>
        <p:spPr>
          <a:xfrm>
            <a:off x="6403477" y="3389094"/>
            <a:ext cx="50984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58" name="文本框 57">
            <a:extLst>
              <a:ext uri="{FF2B5EF4-FFF2-40B4-BE49-F238E27FC236}">
                <a16:creationId xmlns:a16="http://schemas.microsoft.com/office/drawing/2014/main" id="{670B7777-0A1A-4F68-9267-A9A2A4ABCC16}"/>
              </a:ext>
            </a:extLst>
          </p:cNvPr>
          <p:cNvSpPr txBox="1"/>
          <p:nvPr/>
        </p:nvSpPr>
        <p:spPr>
          <a:xfrm>
            <a:off x="8342964" y="3389094"/>
            <a:ext cx="50984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59" name="文本框 58">
            <a:extLst>
              <a:ext uri="{FF2B5EF4-FFF2-40B4-BE49-F238E27FC236}">
                <a16:creationId xmlns:a16="http://schemas.microsoft.com/office/drawing/2014/main" id="{0AF83331-B75C-4E01-98A4-F5CCF767B852}"/>
              </a:ext>
            </a:extLst>
          </p:cNvPr>
          <p:cNvSpPr txBox="1"/>
          <p:nvPr/>
        </p:nvSpPr>
        <p:spPr>
          <a:xfrm>
            <a:off x="6065639" y="4686821"/>
            <a:ext cx="2197670"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观测样点处可导</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区域化变量波动小</a:t>
            </a:r>
          </a:p>
        </p:txBody>
      </p:sp>
      <p:sp>
        <p:nvSpPr>
          <p:cNvPr id="60" name="文本框 59">
            <a:extLst>
              <a:ext uri="{FF2B5EF4-FFF2-40B4-BE49-F238E27FC236}">
                <a16:creationId xmlns:a16="http://schemas.microsoft.com/office/drawing/2014/main" id="{53C4F289-79A6-4E0F-A9C5-7D226C45504C}"/>
              </a:ext>
            </a:extLst>
          </p:cNvPr>
          <p:cNvSpPr txBox="1"/>
          <p:nvPr/>
        </p:nvSpPr>
        <p:spPr>
          <a:xfrm>
            <a:off x="4127266" y="4715688"/>
            <a:ext cx="1725212"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各向同性</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只与距离有关</a:t>
            </a:r>
          </a:p>
        </p:txBody>
      </p:sp>
    </p:spTree>
    <p:extLst>
      <p:ext uri="{BB962C8B-B14F-4D97-AF65-F5344CB8AC3E}">
        <p14:creationId xmlns:p14="http://schemas.microsoft.com/office/powerpoint/2010/main" val="3296301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过程 5">
            <a:extLst>
              <a:ext uri="{FF2B5EF4-FFF2-40B4-BE49-F238E27FC236}">
                <a16:creationId xmlns:a16="http://schemas.microsoft.com/office/drawing/2014/main" id="{3D2A900A-2934-46C2-BD5D-4FE087E49894}"/>
              </a:ext>
            </a:extLst>
          </p:cNvPr>
          <p:cNvSpPr/>
          <p:nvPr/>
        </p:nvSpPr>
        <p:spPr>
          <a:xfrm>
            <a:off x="0" y="-573245"/>
            <a:ext cx="5966520" cy="7431246"/>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933493" cy="1567783"/>
            <a:chOff x="4508511" y="-551377"/>
            <a:chExt cx="3933493" cy="1567783"/>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911516" y="431631"/>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三角剖分法</a:t>
              </a:r>
              <a:endParaRPr lang="en-US" altLang="zh-CN" sz="3200" dirty="0">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id="{06FA480F-8188-4F85-802D-C04AB7B1BF4D}"/>
              </a:ext>
            </a:extLst>
          </p:cNvPr>
          <p:cNvSpPr/>
          <p:nvPr/>
        </p:nvSpPr>
        <p:spPr>
          <a:xfrm>
            <a:off x="1270182" y="1387354"/>
            <a:ext cx="4018546"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派生于</a:t>
            </a:r>
            <a:r>
              <a:rPr lang="zh-CN" altLang="en-US" sz="2000"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三角测量</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C13038-8C86-4C39-8C14-FF5FC81594A4}"/>
              </a:ext>
            </a:extLst>
          </p:cNvPr>
          <p:cNvSpPr/>
          <p:nvPr/>
        </p:nvSpPr>
        <p:spPr>
          <a:xfrm>
            <a:off x="746186" y="2009129"/>
            <a:ext cx="4429345"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将参考点用直线与其相邻点连接成三角形，三角形内部不包括任何参考点（采样点）</a:t>
            </a:r>
          </a:p>
        </p:txBody>
      </p:sp>
      <p:sp>
        <p:nvSpPr>
          <p:cNvPr id="12" name="矩形 11">
            <a:extLst>
              <a:ext uri="{FF2B5EF4-FFF2-40B4-BE49-F238E27FC236}">
                <a16:creationId xmlns:a16="http://schemas.microsoft.com/office/drawing/2014/main" id="{1BB0FBA0-49B0-4C89-BBB8-16D620D8B99E}"/>
              </a:ext>
            </a:extLst>
          </p:cNvPr>
          <p:cNvSpPr/>
          <p:nvPr/>
        </p:nvSpPr>
        <p:spPr>
          <a:xfrm>
            <a:off x="1270182" y="3133432"/>
            <a:ext cx="4262837"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常用三角网</a:t>
            </a:r>
            <a:r>
              <a:rPr lang="en-US" altLang="zh-CN" sz="2000" b="1" i="1" dirty="0">
                <a:solidFill>
                  <a:schemeClr val="bg1"/>
                </a:solidFill>
                <a:latin typeface="微软雅黑" panose="020B0503020204020204" pitchFamily="34" charset="-122"/>
                <a:ea typeface="微软雅黑" panose="020B0503020204020204" pitchFamily="34" charset="-122"/>
              </a:rPr>
              <a:t>Delaunay</a:t>
            </a:r>
            <a:endParaRPr lang="zh-CN" altLang="en-US" sz="2000" b="1" i="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973069B8-BBCB-468E-978D-6D60A441E8F6}"/>
              </a:ext>
            </a:extLst>
          </p:cNvPr>
          <p:cNvCxnSpPr/>
          <p:nvPr/>
        </p:nvCxnSpPr>
        <p:spPr>
          <a:xfrm>
            <a:off x="746185" y="2811811"/>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13817D3-748B-4499-990E-05F8E31F0BF8}"/>
              </a:ext>
            </a:extLst>
          </p:cNvPr>
          <p:cNvCxnSpPr/>
          <p:nvPr/>
        </p:nvCxnSpPr>
        <p:spPr>
          <a:xfrm>
            <a:off x="770292" y="4560797"/>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AE51CBF-E375-48DA-A143-3A9BF176DF80}"/>
              </a:ext>
            </a:extLst>
          </p:cNvPr>
          <p:cNvSpPr/>
          <p:nvPr/>
        </p:nvSpPr>
        <p:spPr>
          <a:xfrm>
            <a:off x="1308189" y="4890628"/>
            <a:ext cx="4262837" cy="1200329"/>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未测点只能在三角形内或边线上</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线性插值求得</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只由三个实测值得到，无误差估计</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易导致三角形边斜率产生突变</a:t>
            </a:r>
            <a:endParaRPr lang="en-US" altLang="zh-CN"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a:extLst>
              <a:ext uri="{FF2B5EF4-FFF2-40B4-BE49-F238E27FC236}">
                <a16:creationId xmlns:a16="http://schemas.microsoft.com/office/drawing/2014/main" id="{57AC1348-DEB5-46FB-B7C3-F622094F5C2D}"/>
              </a:ext>
            </a:extLst>
          </p:cNvPr>
          <p:cNvCxnSpPr/>
          <p:nvPr/>
        </p:nvCxnSpPr>
        <p:spPr>
          <a:xfrm>
            <a:off x="1261588" y="5033962"/>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C4D5A3B-8090-4688-A52E-46CF8179C501}"/>
              </a:ext>
            </a:extLst>
          </p:cNvPr>
          <p:cNvCxnSpPr/>
          <p:nvPr/>
        </p:nvCxnSpPr>
        <p:spPr>
          <a:xfrm>
            <a:off x="746185" y="6086680"/>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05203A61-1C58-459E-8D3C-5EB13A4B28FF}"/>
              </a:ext>
            </a:extLst>
          </p:cNvPr>
          <p:cNvSpPr/>
          <p:nvPr/>
        </p:nvSpPr>
        <p:spPr>
          <a:xfrm>
            <a:off x="818748" y="3617194"/>
            <a:ext cx="4088968" cy="923330"/>
          </a:xfrm>
          <a:prstGeom prst="rect">
            <a:avLst/>
          </a:prstGeom>
        </p:spPr>
        <p:txBody>
          <a:bodyPr wrap="square">
            <a:spAutoFit/>
          </a:bodyPr>
          <a:lstStyle/>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最小角度是最大</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每个三角形外接圆不包括其他点</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三角网具有唯一性</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00AF712A-5598-45B2-9F9B-49936DC5CCE1}"/>
              </a:ext>
            </a:extLst>
          </p:cNvPr>
          <p:cNvSpPr/>
          <p:nvPr/>
        </p:nvSpPr>
        <p:spPr>
          <a:xfrm>
            <a:off x="595970" y="5076492"/>
            <a:ext cx="649892"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1D430BA-5C65-4DBD-8059-5857B614511B}"/>
                  </a:ext>
                </a:extLst>
              </p:cNvPr>
              <p:cNvSpPr/>
              <p:nvPr/>
            </p:nvSpPr>
            <p:spPr>
              <a:xfrm>
                <a:off x="7028049" y="1857644"/>
                <a:ext cx="2519216" cy="871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0">
                              <a:latin typeface="Cambria Math" panose="02040503050406030204" pitchFamily="18" charset="0"/>
                            </a:rPr>
                            <m:t>3</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d>
                        </m:e>
                      </m:nary>
                    </m:oMath>
                  </m:oMathPara>
                </a14:m>
                <a:endParaRPr lang="zh-CN" altLang="en-US" dirty="0"/>
              </a:p>
            </p:txBody>
          </p:sp>
        </mc:Choice>
        <mc:Fallback xmlns="">
          <p:sp>
            <p:nvSpPr>
              <p:cNvPr id="7" name="矩形 6">
                <a:extLst>
                  <a:ext uri="{FF2B5EF4-FFF2-40B4-BE49-F238E27FC236}">
                    <a16:creationId xmlns:a16="http://schemas.microsoft.com/office/drawing/2014/main" id="{21D430BA-5C65-4DBD-8059-5857B614511B}"/>
                  </a:ext>
                </a:extLst>
              </p:cNvPr>
              <p:cNvSpPr>
                <a:spLocks noRot="1" noChangeAspect="1" noMove="1" noResize="1" noEditPoints="1" noAdjustHandles="1" noChangeArrowheads="1" noChangeShapeType="1" noTextEdit="1"/>
              </p:cNvSpPr>
              <p:nvPr/>
            </p:nvSpPr>
            <p:spPr>
              <a:xfrm>
                <a:off x="7028049" y="1857644"/>
                <a:ext cx="2519216" cy="87113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F034B4E4-031C-4097-828D-5B05EC146BB9}"/>
                  </a:ext>
                </a:extLst>
              </p:cNvPr>
              <p:cNvSpPr/>
              <p:nvPr/>
            </p:nvSpPr>
            <p:spPr>
              <a:xfrm>
                <a:off x="6712705" y="2786284"/>
                <a:ext cx="3952621" cy="646331"/>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表示在三角形当中，第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个点的权重</a:t>
                </a:r>
                <a:r>
                  <a:rPr lang="en-US" altLang="zh-CN" dirty="0">
                    <a:latin typeface="微软雅黑" panose="020B0503020204020204" pitchFamily="34" charset="-122"/>
                    <a:ea typeface="微软雅黑" panose="020B0503020204020204" pitchFamily="34" charset="-122"/>
                  </a:rPr>
                  <a:t>,</a:t>
                </a:r>
              </a:p>
              <a:p>
                <a14:m>
                  <m:oMath xmlns:m="http://schemas.openxmlformats.org/officeDocument/2006/math">
                    <m:r>
                      <a:rPr lang="zh-CN" altLang="en-US" i="1">
                        <a:latin typeface="Cambria Math" panose="02040503050406030204" pitchFamily="18" charset="0"/>
                      </a:rPr>
                      <m:t>𝑓</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表示第</a:t>
                </a:r>
                <a:r>
                  <a:rPr lang="en-US" altLang="zh-CN" i="1" dirty="0" err="1">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个观测点的属性</a:t>
                </a:r>
                <a:endParaRPr lang="zh-CN" altLang="en-US" dirty="0">
                  <a:latin typeface="微软雅黑" panose="020B0503020204020204" pitchFamily="34" charset="-122"/>
                  <a:ea typeface="微软雅黑" panose="020B0503020204020204" pitchFamily="34" charset="-122"/>
                </a:endParaRPr>
              </a:p>
            </p:txBody>
          </p:sp>
        </mc:Choice>
        <mc:Fallback xmlns="">
          <p:sp>
            <p:nvSpPr>
              <p:cNvPr id="35" name="矩形 34">
                <a:extLst>
                  <a:ext uri="{FF2B5EF4-FFF2-40B4-BE49-F238E27FC236}">
                    <a16:creationId xmlns:a16="http://schemas.microsoft.com/office/drawing/2014/main" id="{F034B4E4-031C-4097-828D-5B05EC146BB9}"/>
                  </a:ext>
                </a:extLst>
              </p:cNvPr>
              <p:cNvSpPr>
                <a:spLocks noRot="1" noChangeAspect="1" noMove="1" noResize="1" noEditPoints="1" noAdjustHandles="1" noChangeArrowheads="1" noChangeShapeType="1" noTextEdit="1"/>
              </p:cNvSpPr>
              <p:nvPr/>
            </p:nvSpPr>
            <p:spPr>
              <a:xfrm>
                <a:off x="6712705" y="2786284"/>
                <a:ext cx="3952621" cy="646331"/>
              </a:xfrm>
              <a:prstGeom prst="rect">
                <a:avLst/>
              </a:prstGeom>
              <a:blipFill>
                <a:blip r:embed="rId3"/>
                <a:stretch>
                  <a:fillRect l="-462" t="-4717" r="-924"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EC3E7297-CAD8-4674-9FA5-5E5E3DF4A590}"/>
                  </a:ext>
                </a:extLst>
              </p:cNvPr>
              <p:cNvSpPr/>
              <p:nvPr/>
            </p:nvSpPr>
            <p:spPr>
              <a:xfrm>
                <a:off x="6317372" y="3604115"/>
                <a:ext cx="4743285"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e>
                          </m:d>
                        </m:num>
                        <m:den>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e>
                          </m:d>
                        </m:den>
                      </m:f>
                    </m:oMath>
                  </m:oMathPara>
                </a14:m>
                <a:endParaRPr lang="zh-CN" altLang="en-US" dirty="0"/>
              </a:p>
            </p:txBody>
          </p:sp>
        </mc:Choice>
        <mc:Fallback xmlns="">
          <p:sp>
            <p:nvSpPr>
              <p:cNvPr id="36" name="矩形 35">
                <a:extLst>
                  <a:ext uri="{FF2B5EF4-FFF2-40B4-BE49-F238E27FC236}">
                    <a16:creationId xmlns:a16="http://schemas.microsoft.com/office/drawing/2014/main" id="{EC3E7297-CAD8-4674-9FA5-5E5E3DF4A590}"/>
                  </a:ext>
                </a:extLst>
              </p:cNvPr>
              <p:cNvSpPr>
                <a:spLocks noRot="1" noChangeAspect="1" noMove="1" noResize="1" noEditPoints="1" noAdjustHandles="1" noChangeArrowheads="1" noChangeShapeType="1" noTextEdit="1"/>
              </p:cNvSpPr>
              <p:nvPr/>
            </p:nvSpPr>
            <p:spPr>
              <a:xfrm>
                <a:off x="6317372" y="3604115"/>
                <a:ext cx="4743285" cy="6790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A9BD7B01-54C5-4B4B-8F25-2B1AD0CC9E0B}"/>
                  </a:ext>
                </a:extLst>
              </p:cNvPr>
              <p:cNvSpPr/>
              <p:nvPr/>
            </p:nvSpPr>
            <p:spPr>
              <a:xfrm>
                <a:off x="6376585" y="1383828"/>
                <a:ext cx="6096000" cy="369332"/>
              </a:xfrm>
              <a:prstGeom prst="rect">
                <a:avLst/>
              </a:prstGeom>
            </p:spPr>
            <p:txBody>
              <a:bodyPr>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三角形区域内点</a:t>
                </a:r>
                <a14:m>
                  <m:oMath xmlns:m="http://schemas.openxmlformats.org/officeDocument/2006/math">
                    <m:r>
                      <a:rPr lang="zh-CN" altLang="en-US" b="1" i="1">
                        <a:latin typeface="Cambria Math" panose="02040503050406030204" pitchFamily="18" charset="0"/>
                      </a:rPr>
                      <m:t>𝒑</m:t>
                    </m:r>
                    <m:r>
                      <a:rPr lang="zh-CN" altLang="en-US" b="1">
                        <a:latin typeface="Cambria Math" panose="02040503050406030204" pitchFamily="18" charset="0"/>
                      </a:rPr>
                      <m:t>(</m:t>
                    </m:r>
                    <m:r>
                      <a:rPr lang="zh-CN" altLang="en-US" b="1" i="1">
                        <a:latin typeface="Cambria Math" panose="02040503050406030204" pitchFamily="18" charset="0"/>
                      </a:rPr>
                      <m:t>𝒙</m:t>
                    </m:r>
                    <m:r>
                      <a:rPr lang="zh-CN" altLang="en-US" b="1">
                        <a:latin typeface="Cambria Math" panose="02040503050406030204" pitchFamily="18" charset="0"/>
                      </a:rPr>
                      <m:t>,</m:t>
                    </m:r>
                    <m:r>
                      <a:rPr lang="zh-CN" altLang="en-US" b="1" i="1">
                        <a:latin typeface="Cambria Math" panose="02040503050406030204" pitchFamily="18" charset="0"/>
                      </a:rPr>
                      <m:t>𝒚</m:t>
                    </m:r>
                    <m:r>
                      <a:rPr lang="zh-CN" altLang="en-US" b="1">
                        <a:latin typeface="Cambria Math" panose="02040503050406030204" pitchFamily="18" charset="0"/>
                      </a:rPr>
                      <m:t>)</m:t>
                    </m:r>
                    <m:r>
                      <a:rPr lang="zh-CN" altLang="en-US" b="1" i="1" smtClean="0">
                        <a:latin typeface="Cambria Math" panose="02040503050406030204" pitchFamily="18" charset="0"/>
                      </a:rPr>
                      <m:t> </m:t>
                    </m:r>
                  </m:oMath>
                </a14:m>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，插值计算</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如下：</a:t>
                </a:r>
                <a:endParaRPr lang="zh-CN" altLang="en-US" b="1" dirty="0">
                  <a:latin typeface="微软雅黑" panose="020B0503020204020204" pitchFamily="34" charset="-122"/>
                  <a:ea typeface="微软雅黑" panose="020B0503020204020204" pitchFamily="34" charset="-122"/>
                </a:endParaRPr>
              </a:p>
            </p:txBody>
          </p:sp>
        </mc:Choice>
        <mc:Fallback xmlns="">
          <p:sp>
            <p:nvSpPr>
              <p:cNvPr id="37" name="矩形 36">
                <a:extLst>
                  <a:ext uri="{FF2B5EF4-FFF2-40B4-BE49-F238E27FC236}">
                    <a16:creationId xmlns:a16="http://schemas.microsoft.com/office/drawing/2014/main" id="{A9BD7B01-54C5-4B4B-8F25-2B1AD0CC9E0B}"/>
                  </a:ext>
                </a:extLst>
              </p:cNvPr>
              <p:cNvSpPr>
                <a:spLocks noRot="1" noChangeAspect="1" noMove="1" noResize="1" noEditPoints="1" noAdjustHandles="1" noChangeArrowheads="1" noChangeShapeType="1" noTextEdit="1"/>
              </p:cNvSpPr>
              <p:nvPr/>
            </p:nvSpPr>
            <p:spPr>
              <a:xfrm>
                <a:off x="6376585" y="1383828"/>
                <a:ext cx="6096000" cy="369332"/>
              </a:xfrm>
              <a:prstGeom prst="rect">
                <a:avLst/>
              </a:prstGeom>
              <a:blipFill>
                <a:blip r:embed="rId5"/>
                <a:stretch>
                  <a:fillRect l="-80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EC19AEDD-BEC9-4476-8207-CA62D4FE5543}"/>
                  </a:ext>
                </a:extLst>
              </p:cNvPr>
              <p:cNvSpPr/>
              <p:nvPr/>
            </p:nvSpPr>
            <p:spPr>
              <a:xfrm>
                <a:off x="6785268" y="4420703"/>
                <a:ext cx="3383464" cy="646331"/>
              </a:xfrm>
              <a:prstGeom prst="rect">
                <a:avLst/>
              </a:prstGeom>
            </p:spPr>
            <p:txBody>
              <a:bodyPr wrap="square">
                <a:spAutoFit/>
              </a:bodyPr>
              <a:lstStyle/>
              <a:p>
                <a14:m>
                  <m:oMath xmlns:m="http://schemas.openxmlformats.org/officeDocument/2006/math">
                    <m:r>
                      <a:rPr lang="zh-CN" altLang="en-US"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三角形顶点</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的坐标，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en-US" altLang="zh-CN" b="0" i="0" smtClean="0">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m:t>
                        </m:r>
                        <m:r>
                          <a:rPr lang="zh-CN" altLang="en-US" i="1">
                            <a:latin typeface="Cambria Math" panose="02040503050406030204" pitchFamily="18" charset="0"/>
                          </a:rPr>
                          <m:t>𝜆</m:t>
                        </m:r>
                      </m:e>
                      <m:sub>
                        <m:r>
                          <a:rPr lang="en-US" altLang="zh-CN" b="0" i="1" smtClean="0">
                            <a:latin typeface="Cambria Math" panose="02040503050406030204" pitchFamily="18" charset="0"/>
                          </a:rPr>
                          <m:t>3</m:t>
                        </m:r>
                      </m:sub>
                    </m:sSub>
                    <m:r>
                      <a:rPr lang="zh-CN" altLang="en-US" i="1" smtClean="0">
                        <a:latin typeface="Cambria Math" panose="02040503050406030204" pitchFamily="18" charset="0"/>
                      </a:rPr>
                      <m:t>的</m:t>
                    </m:r>
                    <m:r>
                      <a:rPr lang="zh-CN" altLang="en-US" i="1">
                        <a:latin typeface="Cambria Math" panose="02040503050406030204" pitchFamily="18" charset="0"/>
                      </a:rPr>
                      <m:t>计算</m:t>
                    </m:r>
                  </m:oMath>
                </a14:m>
                <a:r>
                  <a:rPr lang="zh-CN" altLang="en-US" dirty="0">
                    <a:latin typeface="微软雅黑" panose="020B0503020204020204" pitchFamily="34" charset="-122"/>
                    <a:ea typeface="微软雅黑" panose="020B0503020204020204" pitchFamily="34" charset="-122"/>
                  </a:rPr>
                  <a:t>以此类推</a:t>
                </a:r>
              </a:p>
            </p:txBody>
          </p:sp>
        </mc:Choice>
        <mc:Fallback xmlns="">
          <p:sp>
            <p:nvSpPr>
              <p:cNvPr id="38" name="矩形 37">
                <a:extLst>
                  <a:ext uri="{FF2B5EF4-FFF2-40B4-BE49-F238E27FC236}">
                    <a16:creationId xmlns:a16="http://schemas.microsoft.com/office/drawing/2014/main" id="{EC19AEDD-BEC9-4476-8207-CA62D4FE5543}"/>
                  </a:ext>
                </a:extLst>
              </p:cNvPr>
              <p:cNvSpPr>
                <a:spLocks noRot="1" noChangeAspect="1" noMove="1" noResize="1" noEditPoints="1" noAdjustHandles="1" noChangeArrowheads="1" noChangeShapeType="1" noTextEdit="1"/>
              </p:cNvSpPr>
              <p:nvPr/>
            </p:nvSpPr>
            <p:spPr>
              <a:xfrm>
                <a:off x="6785268" y="4420703"/>
                <a:ext cx="3383464" cy="646331"/>
              </a:xfrm>
              <a:prstGeom prst="rect">
                <a:avLst/>
              </a:prstGeom>
              <a:blipFill>
                <a:blip r:embed="rId6"/>
                <a:stretch>
                  <a:fillRect l="-541" t="-4717" b="-14151"/>
                </a:stretch>
              </a:blipFill>
            </p:spPr>
            <p:txBody>
              <a:bodyPr/>
              <a:lstStyle/>
              <a:p>
                <a:r>
                  <a:rPr lang="zh-CN" altLang="en-US">
                    <a:noFill/>
                  </a:rPr>
                  <a:t> </a:t>
                </a:r>
              </a:p>
            </p:txBody>
          </p:sp>
        </mc:Fallback>
      </mc:AlternateContent>
      <p:sp>
        <p:nvSpPr>
          <p:cNvPr id="39" name="流程图: 过程 38">
            <a:extLst>
              <a:ext uri="{FF2B5EF4-FFF2-40B4-BE49-F238E27FC236}">
                <a16:creationId xmlns:a16="http://schemas.microsoft.com/office/drawing/2014/main" id="{58682771-A226-42A1-9C32-B10FE229303A}"/>
              </a:ext>
            </a:extLst>
          </p:cNvPr>
          <p:cNvSpPr/>
          <p:nvPr/>
        </p:nvSpPr>
        <p:spPr>
          <a:xfrm>
            <a:off x="5966520" y="5573107"/>
            <a:ext cx="6225480" cy="1297750"/>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37902CC2-CCCE-49CA-A177-8B86753F8C7C}"/>
              </a:ext>
            </a:extLst>
          </p:cNvPr>
          <p:cNvCxnSpPr/>
          <p:nvPr/>
        </p:nvCxnSpPr>
        <p:spPr>
          <a:xfrm>
            <a:off x="1261588" y="2988109"/>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A8C6C6F-4D30-44D0-9A09-9B519163A13C}"/>
              </a:ext>
            </a:extLst>
          </p:cNvPr>
          <p:cNvSpPr/>
          <p:nvPr/>
        </p:nvSpPr>
        <p:spPr>
          <a:xfrm>
            <a:off x="595970" y="3030639"/>
            <a:ext cx="649892"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p>
        </p:txBody>
      </p:sp>
      <p:cxnSp>
        <p:nvCxnSpPr>
          <p:cNvPr id="28" name="直接连接符 27">
            <a:extLst>
              <a:ext uri="{FF2B5EF4-FFF2-40B4-BE49-F238E27FC236}">
                <a16:creationId xmlns:a16="http://schemas.microsoft.com/office/drawing/2014/main" id="{5A579530-5A98-4F62-854D-B55C1494C8B4}"/>
              </a:ext>
            </a:extLst>
          </p:cNvPr>
          <p:cNvCxnSpPr/>
          <p:nvPr/>
        </p:nvCxnSpPr>
        <p:spPr>
          <a:xfrm>
            <a:off x="1274288" y="1273609"/>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48B52CEE-3770-47B0-B910-BE9C21D41880}"/>
              </a:ext>
            </a:extLst>
          </p:cNvPr>
          <p:cNvSpPr/>
          <p:nvPr/>
        </p:nvSpPr>
        <p:spPr>
          <a:xfrm>
            <a:off x="608670" y="1316139"/>
            <a:ext cx="649892"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p>
        </p:txBody>
      </p:sp>
    </p:spTree>
    <p:extLst>
      <p:ext uri="{BB962C8B-B14F-4D97-AF65-F5344CB8AC3E}">
        <p14:creationId xmlns:p14="http://schemas.microsoft.com/office/powerpoint/2010/main" val="2236972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过程 5">
            <a:extLst>
              <a:ext uri="{FF2B5EF4-FFF2-40B4-BE49-F238E27FC236}">
                <a16:creationId xmlns:a16="http://schemas.microsoft.com/office/drawing/2014/main" id="{3D2A900A-2934-46C2-BD5D-4FE087E49894}"/>
              </a:ext>
            </a:extLst>
          </p:cNvPr>
          <p:cNvSpPr/>
          <p:nvPr/>
        </p:nvSpPr>
        <p:spPr>
          <a:xfrm>
            <a:off x="0" y="-702129"/>
            <a:ext cx="6248400" cy="7952015"/>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过程 4">
            <a:extLst>
              <a:ext uri="{FF2B5EF4-FFF2-40B4-BE49-F238E27FC236}">
                <a16:creationId xmlns:a16="http://schemas.microsoft.com/office/drawing/2014/main" id="{74A4A720-2644-461D-B744-61ED1B59D534}"/>
              </a:ext>
            </a:extLst>
          </p:cNvPr>
          <p:cNvSpPr/>
          <p:nvPr/>
        </p:nvSpPr>
        <p:spPr>
          <a:xfrm>
            <a:off x="6248400" y="3935186"/>
            <a:ext cx="6096000" cy="3314697"/>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788855" cy="1567782"/>
            <a:chOff x="4508511" y="-551377"/>
            <a:chExt cx="3788855"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766878" y="431630"/>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泰森多边形法</a:t>
              </a:r>
              <a:endParaRPr lang="en-US" altLang="zh-CN" sz="3200" dirty="0">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83BD9058-EC9E-4E16-9775-F48C92050B8B}"/>
              </a:ext>
            </a:extLst>
          </p:cNvPr>
          <p:cNvPicPr>
            <a:picLocks noChangeAspect="1"/>
          </p:cNvPicPr>
          <p:nvPr/>
        </p:nvPicPr>
        <p:blipFill>
          <a:blip r:embed="rId3"/>
          <a:stretch>
            <a:fillRect/>
          </a:stretch>
        </p:blipFill>
        <p:spPr>
          <a:xfrm>
            <a:off x="7629427" y="1394406"/>
            <a:ext cx="3530489" cy="2157136"/>
          </a:xfrm>
          <a:prstGeom prst="rect">
            <a:avLst/>
          </a:prstGeom>
        </p:spPr>
      </p:pic>
      <p:sp>
        <p:nvSpPr>
          <p:cNvPr id="10" name="矩形 9">
            <a:extLst>
              <a:ext uri="{FF2B5EF4-FFF2-40B4-BE49-F238E27FC236}">
                <a16:creationId xmlns:a16="http://schemas.microsoft.com/office/drawing/2014/main" id="{06FA480F-8188-4F85-802D-C04AB7B1BF4D}"/>
              </a:ext>
            </a:extLst>
          </p:cNvPr>
          <p:cNvSpPr/>
          <p:nvPr/>
        </p:nvSpPr>
        <p:spPr>
          <a:xfrm>
            <a:off x="1533426" y="1456629"/>
            <a:ext cx="4018546" cy="400110"/>
          </a:xfrm>
          <a:prstGeom prst="rect">
            <a:avLst/>
          </a:prstGeom>
        </p:spPr>
        <p:txBody>
          <a:bodyPr wrap="square">
            <a:spAutoFit/>
          </a:bodyPr>
          <a:lstStyle/>
          <a:p>
            <a:r>
              <a:rPr lang="zh-CN" altLang="en-US" sz="2000"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最近邻点法，边界内插法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C13038-8C86-4C39-8C14-FF5FC81594A4}"/>
              </a:ext>
            </a:extLst>
          </p:cNvPr>
          <p:cNvSpPr/>
          <p:nvPr/>
        </p:nvSpPr>
        <p:spPr>
          <a:xfrm>
            <a:off x="1009430" y="2078404"/>
            <a:ext cx="4429345"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假定任何重要的变化发生在区域的边界上，边界内的变化则是均匀的、同质的。</a:t>
            </a:r>
          </a:p>
        </p:txBody>
      </p:sp>
      <p:sp>
        <p:nvSpPr>
          <p:cNvPr id="12" name="矩形 11">
            <a:extLst>
              <a:ext uri="{FF2B5EF4-FFF2-40B4-BE49-F238E27FC236}">
                <a16:creationId xmlns:a16="http://schemas.microsoft.com/office/drawing/2014/main" id="{1BB0FBA0-49B0-4C89-BBB8-16D620D8B99E}"/>
              </a:ext>
            </a:extLst>
          </p:cNvPr>
          <p:cNvSpPr/>
          <p:nvPr/>
        </p:nvSpPr>
        <p:spPr>
          <a:xfrm>
            <a:off x="1650363" y="3339431"/>
            <a:ext cx="4262837"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依据参考点构建泰森多边形</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判断待求点所落入的多边形，</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由控制该多边形的参考点推算待求点</a:t>
            </a:r>
          </a:p>
        </p:txBody>
      </p:sp>
      <p:cxnSp>
        <p:nvCxnSpPr>
          <p:cNvPr id="13" name="直接连接符 12">
            <a:extLst>
              <a:ext uri="{FF2B5EF4-FFF2-40B4-BE49-F238E27FC236}">
                <a16:creationId xmlns:a16="http://schemas.microsoft.com/office/drawing/2014/main" id="{973069B8-BBCB-468E-978D-6D60A441E8F6}"/>
              </a:ext>
            </a:extLst>
          </p:cNvPr>
          <p:cNvCxnSpPr/>
          <p:nvPr/>
        </p:nvCxnSpPr>
        <p:spPr>
          <a:xfrm>
            <a:off x="1009429" y="2881086"/>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420B850A-6FB4-44FB-B468-9F9C012DEDF1}"/>
              </a:ext>
            </a:extLst>
          </p:cNvPr>
          <p:cNvSpPr/>
          <p:nvPr/>
        </p:nvSpPr>
        <p:spPr>
          <a:xfrm>
            <a:off x="1033536" y="1290199"/>
            <a:ext cx="649892"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原理</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a:extLst>
              <a:ext uri="{FF2B5EF4-FFF2-40B4-BE49-F238E27FC236}">
                <a16:creationId xmlns:a16="http://schemas.microsoft.com/office/drawing/2014/main" id="{AE16F35F-5F30-4B90-9DC4-4F3986131A6E}"/>
              </a:ext>
            </a:extLst>
          </p:cNvPr>
          <p:cNvCxnSpPr/>
          <p:nvPr/>
        </p:nvCxnSpPr>
        <p:spPr>
          <a:xfrm>
            <a:off x="1548939" y="3369529"/>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13817D3-748B-4499-990E-05F8E31F0BF8}"/>
              </a:ext>
            </a:extLst>
          </p:cNvPr>
          <p:cNvCxnSpPr/>
          <p:nvPr/>
        </p:nvCxnSpPr>
        <p:spPr>
          <a:xfrm>
            <a:off x="1033536" y="4422247"/>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D982DD4-ADE9-405A-AA05-06155CA58A04}"/>
              </a:ext>
            </a:extLst>
          </p:cNvPr>
          <p:cNvCxnSpPr/>
          <p:nvPr/>
        </p:nvCxnSpPr>
        <p:spPr>
          <a:xfrm>
            <a:off x="1533426" y="1085605"/>
            <a:ext cx="0" cy="8413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AE51CBF-E375-48DA-A143-3A9BF176DF80}"/>
              </a:ext>
            </a:extLst>
          </p:cNvPr>
          <p:cNvSpPr/>
          <p:nvPr/>
        </p:nvSpPr>
        <p:spPr>
          <a:xfrm>
            <a:off x="1626256" y="5003864"/>
            <a:ext cx="4262837"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较小的区域内变量变化趋势不明显</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优点：不需前提条件，简单高效</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缺点：受样本点影响大</a:t>
            </a:r>
          </a:p>
        </p:txBody>
      </p:sp>
      <p:cxnSp>
        <p:nvCxnSpPr>
          <p:cNvPr id="20" name="直接连接符 19">
            <a:extLst>
              <a:ext uri="{FF2B5EF4-FFF2-40B4-BE49-F238E27FC236}">
                <a16:creationId xmlns:a16="http://schemas.microsoft.com/office/drawing/2014/main" id="{57AC1348-DEB5-46FB-B7C3-F622094F5C2D}"/>
              </a:ext>
            </a:extLst>
          </p:cNvPr>
          <p:cNvCxnSpPr/>
          <p:nvPr/>
        </p:nvCxnSpPr>
        <p:spPr>
          <a:xfrm>
            <a:off x="1524832" y="5033962"/>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C4D5A3B-8090-4688-A52E-46CF8179C501}"/>
              </a:ext>
            </a:extLst>
          </p:cNvPr>
          <p:cNvCxnSpPr/>
          <p:nvPr/>
        </p:nvCxnSpPr>
        <p:spPr>
          <a:xfrm>
            <a:off x="1009429" y="6086680"/>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4EA46D2-EAFC-491B-8783-BBDC5D8C44A1}"/>
              </a:ext>
            </a:extLst>
          </p:cNvPr>
          <p:cNvSpPr/>
          <p:nvPr/>
        </p:nvSpPr>
        <p:spPr>
          <a:xfrm>
            <a:off x="1009429" y="4994594"/>
            <a:ext cx="436487"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适用</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670D29CC-E850-4D00-9FE2-724CC81AC235}"/>
              </a:ext>
            </a:extLst>
          </p:cNvPr>
          <p:cNvSpPr/>
          <p:nvPr/>
        </p:nvSpPr>
        <p:spPr>
          <a:xfrm>
            <a:off x="1033536" y="3323798"/>
            <a:ext cx="649892"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iṣḻïḍè">
            <a:extLst>
              <a:ext uri="{FF2B5EF4-FFF2-40B4-BE49-F238E27FC236}">
                <a16:creationId xmlns:a16="http://schemas.microsoft.com/office/drawing/2014/main" id="{033C8718-9827-416A-BB81-6BD6F250D195}"/>
              </a:ext>
            </a:extLst>
          </p:cNvPr>
          <p:cNvSpPr/>
          <p:nvPr/>
        </p:nvSpPr>
        <p:spPr>
          <a:xfrm>
            <a:off x="421640" y="3472115"/>
            <a:ext cx="558752" cy="515688"/>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02</a:t>
            </a:r>
            <a:endParaRPr lang="zh-CN" altLang="en-US" sz="1600" b="1" i="1" dirty="0">
              <a:solidFill>
                <a:schemeClr val="tx1"/>
              </a:solidFill>
            </a:endParaRPr>
          </a:p>
        </p:txBody>
      </p:sp>
      <p:sp>
        <p:nvSpPr>
          <p:cNvPr id="28" name="ïṥḻïḓe">
            <a:extLst>
              <a:ext uri="{FF2B5EF4-FFF2-40B4-BE49-F238E27FC236}">
                <a16:creationId xmlns:a16="http://schemas.microsoft.com/office/drawing/2014/main" id="{A5DFD684-243C-485B-AB00-3371BB663A5E}"/>
              </a:ext>
            </a:extLst>
          </p:cNvPr>
          <p:cNvSpPr/>
          <p:nvPr/>
        </p:nvSpPr>
        <p:spPr>
          <a:xfrm>
            <a:off x="421640" y="5136548"/>
            <a:ext cx="558752" cy="515688"/>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03</a:t>
            </a:r>
            <a:endParaRPr lang="zh-CN" altLang="en-US" sz="1600" b="1" i="1" dirty="0">
              <a:solidFill>
                <a:schemeClr val="tx1"/>
              </a:solidFill>
            </a:endParaRPr>
          </a:p>
        </p:txBody>
      </p:sp>
      <p:sp>
        <p:nvSpPr>
          <p:cNvPr id="29" name="ïṥḻïḓe">
            <a:extLst>
              <a:ext uri="{FF2B5EF4-FFF2-40B4-BE49-F238E27FC236}">
                <a16:creationId xmlns:a16="http://schemas.microsoft.com/office/drawing/2014/main" id="{A642E539-3170-4543-BE11-0D08D5DDFD64}"/>
              </a:ext>
            </a:extLst>
          </p:cNvPr>
          <p:cNvSpPr/>
          <p:nvPr/>
        </p:nvSpPr>
        <p:spPr>
          <a:xfrm>
            <a:off x="421640" y="1411231"/>
            <a:ext cx="558752" cy="515688"/>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01</a:t>
            </a:r>
            <a:endParaRPr lang="zh-CN" altLang="en-US" sz="1600" b="1" i="1" dirty="0">
              <a:solidFill>
                <a:schemeClr val="tx1"/>
              </a:solidFill>
            </a:endParaRPr>
          </a:p>
        </p:txBody>
      </p:sp>
      <p:sp>
        <p:nvSpPr>
          <p:cNvPr id="30" name="ïṥḻïḓe">
            <a:extLst>
              <a:ext uri="{FF2B5EF4-FFF2-40B4-BE49-F238E27FC236}">
                <a16:creationId xmlns:a16="http://schemas.microsoft.com/office/drawing/2014/main" id="{9EC39CD2-8E4E-4282-B025-950E4012ACD1}"/>
              </a:ext>
            </a:extLst>
          </p:cNvPr>
          <p:cNvSpPr/>
          <p:nvPr/>
        </p:nvSpPr>
        <p:spPr>
          <a:xfrm>
            <a:off x="6771640" y="4249241"/>
            <a:ext cx="558752" cy="515688"/>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04</a:t>
            </a:r>
            <a:endParaRPr lang="zh-CN" altLang="en-US" sz="1600" b="1" i="1" dirty="0">
              <a:solidFill>
                <a:schemeClr val="tx1"/>
              </a:solidFill>
            </a:endParaRPr>
          </a:p>
        </p:txBody>
      </p:sp>
      <p:sp>
        <p:nvSpPr>
          <p:cNvPr id="8" name="文本框 7">
            <a:extLst>
              <a:ext uri="{FF2B5EF4-FFF2-40B4-BE49-F238E27FC236}">
                <a16:creationId xmlns:a16="http://schemas.microsoft.com/office/drawing/2014/main" id="{C0E3F973-4C5F-4608-92B0-7F184708C865}"/>
              </a:ext>
            </a:extLst>
          </p:cNvPr>
          <p:cNvSpPr txBox="1"/>
          <p:nvPr/>
        </p:nvSpPr>
        <p:spPr>
          <a:xfrm>
            <a:off x="7383536" y="4322419"/>
            <a:ext cx="27940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泰森多边形</a:t>
            </a:r>
            <a:r>
              <a:rPr lang="zh-CN" altLang="en-US" b="1" dirty="0">
                <a:solidFill>
                  <a:schemeClr val="bg1"/>
                </a:solidFill>
                <a:latin typeface="微软雅黑" panose="020B0503020204020204" pitchFamily="34" charset="-122"/>
                <a:ea typeface="微软雅黑" panose="020B0503020204020204" pitchFamily="34" charset="-122"/>
              </a:rPr>
              <a:t>构建步骤</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4F05D67B-C8DA-477F-A956-FA4F9BD1E382}"/>
              </a:ext>
            </a:extLst>
          </p:cNvPr>
          <p:cNvSpPr txBox="1"/>
          <p:nvPr/>
        </p:nvSpPr>
        <p:spPr>
          <a:xfrm>
            <a:off x="7383536" y="4950517"/>
            <a:ext cx="4539224" cy="923330"/>
          </a:xfrm>
          <a:prstGeom prst="rect">
            <a:avLst/>
          </a:prstGeom>
          <a:noFill/>
        </p:spPr>
        <p:txBody>
          <a:bodyPr wrap="square" rtlCol="0">
            <a:spAutoFit/>
          </a:bodyPr>
          <a:lstStyle/>
          <a:p>
            <a:pPr marL="342900" indent="-342900">
              <a:buFont typeface="+mj-lt"/>
              <a:buAutoNum type="alphaLcParenR"/>
            </a:pPr>
            <a:r>
              <a:rPr lang="zh-CN" altLang="en-US" dirty="0">
                <a:solidFill>
                  <a:schemeClr val="bg1"/>
                </a:solidFill>
              </a:rPr>
              <a:t>连接所有参考点，形成</a:t>
            </a:r>
            <a:r>
              <a:rPr lang="en-US" altLang="zh-CN" dirty="0" err="1">
                <a:solidFill>
                  <a:schemeClr val="bg1"/>
                </a:solidFill>
              </a:rPr>
              <a:t>Delaunary</a:t>
            </a:r>
            <a:r>
              <a:rPr lang="zh-CN" altLang="en-US" dirty="0">
                <a:solidFill>
                  <a:schemeClr val="bg1"/>
                </a:solidFill>
              </a:rPr>
              <a:t>三角网</a:t>
            </a:r>
            <a:endParaRPr lang="en-US" altLang="zh-CN" dirty="0">
              <a:solidFill>
                <a:schemeClr val="bg1"/>
              </a:solidFill>
            </a:endParaRPr>
          </a:p>
          <a:p>
            <a:pPr marL="342900" indent="-342900">
              <a:buFont typeface="+mj-lt"/>
              <a:buAutoNum type="alphaLcParenR"/>
            </a:pPr>
            <a:r>
              <a:rPr lang="zh-CN" altLang="en-US" dirty="0">
                <a:solidFill>
                  <a:schemeClr val="bg1"/>
                </a:solidFill>
              </a:rPr>
              <a:t>做所有边的垂直平分线，</a:t>
            </a:r>
            <a:endParaRPr lang="en-US" altLang="zh-CN" dirty="0">
              <a:solidFill>
                <a:schemeClr val="bg1"/>
              </a:solidFill>
            </a:endParaRPr>
          </a:p>
          <a:p>
            <a:pPr marL="342900" indent="-342900">
              <a:buFont typeface="+mj-lt"/>
              <a:buAutoNum type="alphaLcParenR"/>
            </a:pPr>
            <a:r>
              <a:rPr lang="zh-CN" altLang="en-US" dirty="0">
                <a:solidFill>
                  <a:schemeClr val="bg1"/>
                </a:solidFill>
              </a:rPr>
              <a:t>即形成泰森多边形，即</a:t>
            </a:r>
            <a:r>
              <a:rPr lang="en-US" altLang="zh-CN" dirty="0">
                <a:solidFill>
                  <a:schemeClr val="bg1"/>
                </a:solidFill>
              </a:rPr>
              <a:t>Voronoi</a:t>
            </a:r>
            <a:r>
              <a:rPr lang="zh-CN" altLang="en-US" dirty="0">
                <a:solidFill>
                  <a:schemeClr val="bg1"/>
                </a:solidFill>
              </a:rPr>
              <a:t>图</a:t>
            </a:r>
          </a:p>
        </p:txBody>
      </p:sp>
    </p:spTree>
    <p:extLst>
      <p:ext uri="{BB962C8B-B14F-4D97-AF65-F5344CB8AC3E}">
        <p14:creationId xmlns:p14="http://schemas.microsoft.com/office/powerpoint/2010/main" val="411134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过程 10">
            <a:extLst>
              <a:ext uri="{FF2B5EF4-FFF2-40B4-BE49-F238E27FC236}">
                <a16:creationId xmlns:a16="http://schemas.microsoft.com/office/drawing/2014/main" id="{2B2A75E7-BE16-4D70-9358-A88D5C194E7A}"/>
              </a:ext>
            </a:extLst>
          </p:cNvPr>
          <p:cNvSpPr/>
          <p:nvPr/>
        </p:nvSpPr>
        <p:spPr>
          <a:xfrm>
            <a:off x="0" y="4682837"/>
            <a:ext cx="6096000" cy="2234051"/>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id="{F2ED7691-4C96-43D6-8CD3-90C2EAFD4CF4}"/>
              </a:ext>
            </a:extLst>
          </p:cNvPr>
          <p:cNvSpPr/>
          <p:nvPr/>
        </p:nvSpPr>
        <p:spPr>
          <a:xfrm>
            <a:off x="0" y="1"/>
            <a:ext cx="6096000" cy="4682836"/>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08511" y="-551377"/>
            <a:ext cx="3952141" cy="1567782"/>
            <a:chOff x="4508511" y="-551377"/>
            <a:chExt cx="3952141"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930164" y="314091"/>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反距离加权</a:t>
              </a:r>
              <a:endParaRPr lang="en-US" altLang="zh-CN" sz="3200" dirty="0">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787881F8-68DC-4D46-B488-FCD102192FEF}"/>
              </a:ext>
            </a:extLst>
          </p:cNvPr>
          <p:cNvPicPr>
            <a:picLocks noChangeAspect="1"/>
          </p:cNvPicPr>
          <p:nvPr/>
        </p:nvPicPr>
        <p:blipFill>
          <a:blip r:embed="rId2"/>
          <a:stretch>
            <a:fillRect/>
          </a:stretch>
        </p:blipFill>
        <p:spPr>
          <a:xfrm>
            <a:off x="6857234" y="3745134"/>
            <a:ext cx="1720884" cy="650489"/>
          </a:xfrm>
          <a:prstGeom prst="rect">
            <a:avLst/>
          </a:prstGeom>
        </p:spPr>
      </p:pic>
      <p:pic>
        <p:nvPicPr>
          <p:cNvPr id="6" name="图片 5">
            <a:extLst>
              <a:ext uri="{FF2B5EF4-FFF2-40B4-BE49-F238E27FC236}">
                <a16:creationId xmlns:a16="http://schemas.microsoft.com/office/drawing/2014/main" id="{4AE84F46-C407-412A-A519-BBD046E71408}"/>
              </a:ext>
            </a:extLst>
          </p:cNvPr>
          <p:cNvPicPr>
            <a:picLocks noChangeAspect="1"/>
          </p:cNvPicPr>
          <p:nvPr/>
        </p:nvPicPr>
        <p:blipFill>
          <a:blip r:embed="rId3"/>
          <a:stretch>
            <a:fillRect/>
          </a:stretch>
        </p:blipFill>
        <p:spPr>
          <a:xfrm>
            <a:off x="8912522" y="3775635"/>
            <a:ext cx="2642435" cy="678694"/>
          </a:xfrm>
          <a:prstGeom prst="rect">
            <a:avLst/>
          </a:prstGeom>
        </p:spPr>
      </p:pic>
      <p:sp>
        <p:nvSpPr>
          <p:cNvPr id="7" name="矩形 6">
            <a:extLst>
              <a:ext uri="{FF2B5EF4-FFF2-40B4-BE49-F238E27FC236}">
                <a16:creationId xmlns:a16="http://schemas.microsoft.com/office/drawing/2014/main" id="{1423BB5B-FCCB-4377-8656-A5675B646D1C}"/>
              </a:ext>
            </a:extLst>
          </p:cNvPr>
          <p:cNvSpPr/>
          <p:nvPr/>
        </p:nvSpPr>
        <p:spPr>
          <a:xfrm>
            <a:off x="7304532" y="5190457"/>
            <a:ext cx="3525403" cy="874407"/>
          </a:xfrm>
          <a:prstGeom prst="rect">
            <a:avLst/>
          </a:prstGeom>
        </p:spPr>
        <p:txBody>
          <a:bodyPr wrap="square">
            <a:spAutoFit/>
          </a:bodyPr>
          <a:lstStyle/>
          <a:p>
            <a:pPr>
              <a:lnSpc>
                <a:spcPct val="150000"/>
              </a:lnSpc>
            </a:pPr>
            <a:r>
              <a:rPr lang="en-US" altLang="zh-CN" b="1" dirty="0">
                <a:solidFill>
                  <a:srgbClr val="CE8576"/>
                </a:solidFill>
                <a:latin typeface="微软雅黑" panose="020B0503020204020204" pitchFamily="34" charset="-122"/>
                <a:ea typeface="微软雅黑" panose="020B0503020204020204" pitchFamily="34" charset="-122"/>
              </a:rPr>
              <a:t>P</a:t>
            </a:r>
            <a:r>
              <a:rPr lang="zh-CN" altLang="en-US" b="1" dirty="0">
                <a:solidFill>
                  <a:srgbClr val="CE8576"/>
                </a:solidFill>
                <a:latin typeface="微软雅黑" panose="020B0503020204020204" pitchFamily="34" charset="-122"/>
                <a:ea typeface="微软雅黑" panose="020B0503020204020204" pitchFamily="34" charset="-122"/>
              </a:rPr>
              <a:t>越大，距离远的点权重更小</a:t>
            </a:r>
            <a:endPar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en-US"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可由</a:t>
            </a:r>
            <a:r>
              <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RMSE</a:t>
            </a:r>
            <a:r>
              <a:rPr lang="zh-CN" altLang="en-US"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确定，常为</a:t>
            </a:r>
            <a:r>
              <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solidFill>
                <a:srgbClr val="CE8576"/>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6CD51A9-0C4D-41F4-9A96-9D7A39FD5605}"/>
              </a:ext>
            </a:extLst>
          </p:cNvPr>
          <p:cNvSpPr/>
          <p:nvPr/>
        </p:nvSpPr>
        <p:spPr>
          <a:xfrm>
            <a:off x="719602" y="3791817"/>
            <a:ext cx="5034047" cy="646331"/>
          </a:xfrm>
          <a:prstGeom prst="rect">
            <a:avLst/>
          </a:prstGeom>
          <a:noFill/>
        </p:spPr>
        <p:txBody>
          <a:bodyPr wrap="square">
            <a:spAutoFit/>
          </a:bodyPr>
          <a:lstStyle/>
          <a:p>
            <a:pPr marL="285750" indent="-285750" algn="just">
              <a:spcAft>
                <a:spcPts val="0"/>
              </a:spcAft>
              <a:buFont typeface="Arial" panose="020B0604020202020204" pitchFamily="34" charset="0"/>
              <a:buChar char="•"/>
            </a:pP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适合变化大的数据值，结果易解释</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Aft>
                <a:spcPts val="0"/>
              </a:spcAft>
              <a:buFont typeface="Arial" panose="020B0604020202020204" pitchFamily="34" charset="0"/>
              <a:buChar char="•"/>
            </a:pP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插值面上最大最小值点只可能出现在采样点</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07EF0EF-A7DC-46AD-85A4-5B3F0B3AF547}"/>
              </a:ext>
            </a:extLst>
          </p:cNvPr>
          <p:cNvPicPr>
            <a:picLocks noChangeAspect="1"/>
          </p:cNvPicPr>
          <p:nvPr/>
        </p:nvPicPr>
        <p:blipFill>
          <a:blip r:embed="rId4"/>
          <a:stretch>
            <a:fillRect/>
          </a:stretch>
        </p:blipFill>
        <p:spPr>
          <a:xfrm>
            <a:off x="7393443" y="1225719"/>
            <a:ext cx="3535986" cy="2304488"/>
          </a:xfrm>
          <a:prstGeom prst="rect">
            <a:avLst/>
          </a:prstGeom>
        </p:spPr>
      </p:pic>
      <p:sp>
        <p:nvSpPr>
          <p:cNvPr id="3" name="矩形 2">
            <a:extLst>
              <a:ext uri="{FF2B5EF4-FFF2-40B4-BE49-F238E27FC236}">
                <a16:creationId xmlns:a16="http://schemas.microsoft.com/office/drawing/2014/main" id="{EB4535C3-E338-4839-84E9-14E558706688}"/>
              </a:ext>
            </a:extLst>
          </p:cNvPr>
          <p:cNvSpPr/>
          <p:nvPr/>
        </p:nvSpPr>
        <p:spPr>
          <a:xfrm>
            <a:off x="637043" y="1567783"/>
            <a:ext cx="6096000" cy="369332"/>
          </a:xfrm>
          <a:prstGeom prst="rect">
            <a:avLst/>
          </a:prstGeom>
        </p:spPr>
        <p:txBody>
          <a:bodyPr>
            <a:spAutoFit/>
          </a:bodyPr>
          <a:lstStyle/>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反距离加权法（</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Inverse Distance Weight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IDW</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AE6CD42C-7A72-479F-91C5-7882CEF282CB}"/>
              </a:ext>
            </a:extLst>
          </p:cNvPr>
          <p:cNvSpPr txBox="1"/>
          <p:nvPr/>
        </p:nvSpPr>
        <p:spPr>
          <a:xfrm>
            <a:off x="660400" y="1048784"/>
            <a:ext cx="1441562"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01</a:t>
            </a:r>
            <a:r>
              <a:rPr lang="en-US" altLang="zh-CN" sz="2800" b="1" dirty="0">
                <a:solidFill>
                  <a:schemeClr val="bg1"/>
                </a:solidFill>
                <a:latin typeface="+mj-lt"/>
              </a:rPr>
              <a:t> </a:t>
            </a:r>
            <a:r>
              <a:rPr lang="zh-CN" altLang="en-US" sz="2000" b="1" dirty="0">
                <a:solidFill>
                  <a:schemeClr val="bg1"/>
                </a:solidFill>
                <a:latin typeface="微软雅黑" panose="020B0503020204020204" pitchFamily="34" charset="-122"/>
                <a:ea typeface="微软雅黑" panose="020B0503020204020204" pitchFamily="34" charset="-122"/>
              </a:rPr>
              <a:t>原理：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BE2F594B-0396-4698-9F8A-ABD3C8C5F5C1}"/>
              </a:ext>
            </a:extLst>
          </p:cNvPr>
          <p:cNvSpPr/>
          <p:nvPr/>
        </p:nvSpPr>
        <p:spPr>
          <a:xfrm>
            <a:off x="1121952" y="1931332"/>
            <a:ext cx="4801314" cy="369332"/>
          </a:xfrm>
          <a:prstGeom prst="rect">
            <a:avLst/>
          </a:prstGeom>
        </p:spPr>
        <p:txBody>
          <a:bodyPr wrap="none">
            <a:spAutoFit/>
          </a:bodyPr>
          <a:lstStyle/>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以插值点与样本点之间距离为权重的插值方法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02AD848-FF35-4942-AC2D-751B111C0765}"/>
              </a:ext>
            </a:extLst>
          </p:cNvPr>
          <p:cNvSpPr/>
          <p:nvPr/>
        </p:nvSpPr>
        <p:spPr>
          <a:xfrm>
            <a:off x="637043" y="2329580"/>
            <a:ext cx="355208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假定实测点对预测结果的影响</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随离预测点</a:t>
            </a:r>
            <a:r>
              <a:rPr lang="zh-CN" altLang="en-US" b="1" dirty="0">
                <a:solidFill>
                  <a:schemeClr val="bg1"/>
                </a:solidFill>
                <a:latin typeface="微软雅黑" panose="020B0503020204020204" pitchFamily="34" charset="-122"/>
                <a:ea typeface="微软雅黑" panose="020B0503020204020204" pitchFamily="34" charset="-122"/>
              </a:rPr>
              <a:t>距离</a:t>
            </a:r>
            <a:r>
              <a:rPr lang="zh-CN" altLang="en-US" dirty="0">
                <a:solidFill>
                  <a:schemeClr val="bg1"/>
                </a:solidFill>
                <a:latin typeface="微软雅黑" panose="020B0503020204020204" pitchFamily="34" charset="-122"/>
                <a:ea typeface="微软雅黑" panose="020B0503020204020204" pitchFamily="34" charset="-122"/>
              </a:rPr>
              <a:t>的增加而</a:t>
            </a:r>
            <a:r>
              <a:rPr lang="zh-CN" altLang="en-US" b="1" dirty="0">
                <a:solidFill>
                  <a:schemeClr val="bg1"/>
                </a:solidFill>
                <a:latin typeface="微软雅黑" panose="020B0503020204020204" pitchFamily="34" charset="-122"/>
                <a:ea typeface="微软雅黑" panose="020B0503020204020204" pitchFamily="34" charset="-122"/>
              </a:rPr>
              <a:t>减少</a:t>
            </a:r>
          </a:p>
        </p:txBody>
      </p:sp>
      <p:sp>
        <p:nvSpPr>
          <p:cNvPr id="16" name="文本框 15">
            <a:extLst>
              <a:ext uri="{FF2B5EF4-FFF2-40B4-BE49-F238E27FC236}">
                <a16:creationId xmlns:a16="http://schemas.microsoft.com/office/drawing/2014/main" id="{15D221A8-F6CF-4D86-B9B4-49B71B9235C4}"/>
              </a:ext>
            </a:extLst>
          </p:cNvPr>
          <p:cNvSpPr txBox="1"/>
          <p:nvPr/>
        </p:nvSpPr>
        <p:spPr>
          <a:xfrm>
            <a:off x="637043" y="3268597"/>
            <a:ext cx="1441562"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02</a:t>
            </a:r>
            <a:r>
              <a:rPr lang="en-US" altLang="zh-CN" sz="2800" b="1" dirty="0">
                <a:solidFill>
                  <a:schemeClr val="bg1"/>
                </a:solidFill>
                <a:latin typeface="+mj-lt"/>
              </a:rPr>
              <a:t> </a:t>
            </a:r>
            <a:r>
              <a:rPr lang="zh-CN" altLang="en-US" sz="2000" b="1" dirty="0">
                <a:solidFill>
                  <a:schemeClr val="bg1"/>
                </a:solidFill>
                <a:latin typeface="微软雅黑" panose="020B0503020204020204" pitchFamily="34" charset="-122"/>
                <a:ea typeface="微软雅黑" panose="020B0503020204020204" pitchFamily="34" charset="-122"/>
              </a:rPr>
              <a:t>优点：</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F4F61FF7-73C7-41A8-9776-8CEC4508EDC6}"/>
              </a:ext>
            </a:extLst>
          </p:cNvPr>
          <p:cNvSpPr/>
          <p:nvPr/>
        </p:nvSpPr>
        <p:spPr>
          <a:xfrm>
            <a:off x="660400" y="5366115"/>
            <a:ext cx="6096000" cy="646331"/>
          </a:xfrm>
          <a:prstGeom prst="rect">
            <a:avLst/>
          </a:prstGeom>
        </p:spPr>
        <p:txBody>
          <a:bodyPr>
            <a:spAutoFit/>
          </a:bodyPr>
          <a:lstStyle/>
          <a:p>
            <a:pPr marL="285750" indent="-285750" algn="just">
              <a:spcAft>
                <a:spcPts val="0"/>
              </a:spcAft>
              <a:buFont typeface="Arial" panose="020B0604020202020204" pitchFamily="34" charset="0"/>
              <a:buChar char="•"/>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权重选择敏感</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Aft>
                <a:spcPts val="0"/>
              </a:spcAft>
              <a:buFont typeface="Arial" panose="020B0604020202020204" pitchFamily="34" charset="0"/>
              <a:buChar char="•"/>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易</a:t>
            </a: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造成</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孤立点明显高于周围数据点</a:t>
            </a: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，呈现</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多极中心</a:t>
            </a:r>
          </a:p>
        </p:txBody>
      </p:sp>
      <p:sp>
        <p:nvSpPr>
          <p:cNvPr id="18" name="文本框 17">
            <a:extLst>
              <a:ext uri="{FF2B5EF4-FFF2-40B4-BE49-F238E27FC236}">
                <a16:creationId xmlns:a16="http://schemas.microsoft.com/office/drawing/2014/main" id="{1984D27F-2D63-47E4-89B9-9C17E0C25FC0}"/>
              </a:ext>
            </a:extLst>
          </p:cNvPr>
          <p:cNvSpPr txBox="1"/>
          <p:nvPr/>
        </p:nvSpPr>
        <p:spPr>
          <a:xfrm>
            <a:off x="601856" y="4904450"/>
            <a:ext cx="1441562"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03</a:t>
            </a:r>
            <a:r>
              <a:rPr lang="en-US" altLang="zh-CN" sz="2800" b="1" dirty="0">
                <a:solidFill>
                  <a:schemeClr val="bg1"/>
                </a:solidFill>
                <a:latin typeface="+mj-lt"/>
              </a:rPr>
              <a:t> </a:t>
            </a:r>
            <a:r>
              <a:rPr lang="zh-CN" altLang="en-US" sz="2000" b="1" dirty="0">
                <a:solidFill>
                  <a:schemeClr val="bg1"/>
                </a:solidFill>
                <a:latin typeface="微软雅黑" panose="020B0503020204020204" pitchFamily="34" charset="-122"/>
                <a:ea typeface="微软雅黑" panose="020B0503020204020204" pitchFamily="34" charset="-122"/>
              </a:rPr>
              <a:t>不足：</a:t>
            </a:r>
            <a:endParaRPr lang="zh-CN" altLang="en-US"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DBDAAA49-B863-408B-B459-2D9B8DB193BA}"/>
                  </a:ext>
                </a:extLst>
              </p:cNvPr>
              <p:cNvSpPr/>
              <p:nvPr/>
            </p:nvSpPr>
            <p:spPr>
              <a:xfrm>
                <a:off x="6756400" y="4461673"/>
                <a:ext cx="4094391" cy="679353"/>
              </a:xfrm>
              <a:prstGeom prst="rect">
                <a:avLst/>
              </a:prstGeom>
            </p:spPr>
            <p:txBody>
              <a:bodyPr wrap="none">
                <a:spAutoFit/>
              </a:bodyPr>
              <a:lstStyle/>
              <a:p>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𝑑</m:t>
                        </m:r>
                      </m:e>
                      <m:sub>
                        <m:r>
                          <a:rPr lang="zh-CN" altLang="en-US" i="1">
                            <a:latin typeface="Cambria Math" panose="02040503050406030204" pitchFamily="18" charset="0"/>
                          </a:rPr>
                          <m:t>𝑖</m:t>
                        </m:r>
                        <m:r>
                          <a:rPr lang="zh-CN" altLang="en-US" i="0">
                            <a:latin typeface="Cambria Math" panose="02040503050406030204" pitchFamily="18" charset="0"/>
                          </a:rPr>
                          <m:t>0</m:t>
                        </m:r>
                      </m:sub>
                      <m:sup>
                        <m:r>
                          <a:rPr lang="zh-CN" altLang="en-US" i="0">
                            <a:latin typeface="Cambria Math" panose="02040503050406030204" pitchFamily="18" charset="0"/>
                          </a:rPr>
                          <m:t>−</m:t>
                        </m:r>
                        <m:r>
                          <a:rPr lang="zh-CN" altLang="en-US" i="1">
                            <a:latin typeface="Cambria Math" panose="02040503050406030204" pitchFamily="18" charset="0"/>
                          </a:rPr>
                          <m:t>𝑝</m:t>
                        </m:r>
                      </m:sup>
                    </m:sSubSup>
                  </m:oMath>
                </a14:m>
                <a:r>
                  <a:rPr lang="zh-CN" altLang="en-US" dirty="0">
                    <a:latin typeface="微软雅黑" panose="020B0503020204020204" pitchFamily="34" charset="-122"/>
                    <a:ea typeface="微软雅黑" panose="020B0503020204020204" pitchFamily="34" charset="-122"/>
                  </a:rPr>
                  <a:t>是预测点与每个实测点的距离，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幂函数</a:t>
                </a:r>
                <a:r>
                  <a:rPr lang="en-US" altLang="zh-CN" i="1"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是实测值对预测值的影响等级</a:t>
                </a:r>
              </a:p>
            </p:txBody>
          </p:sp>
        </mc:Choice>
        <mc:Fallback xmlns="">
          <p:sp>
            <p:nvSpPr>
              <p:cNvPr id="19" name="矩形 18">
                <a:extLst>
                  <a:ext uri="{FF2B5EF4-FFF2-40B4-BE49-F238E27FC236}">
                    <a16:creationId xmlns:a16="http://schemas.microsoft.com/office/drawing/2014/main" id="{DBDAAA49-B863-408B-B459-2D9B8DB193BA}"/>
                  </a:ext>
                </a:extLst>
              </p:cNvPr>
              <p:cNvSpPr>
                <a:spLocks noRot="1" noChangeAspect="1" noMove="1" noResize="1" noEditPoints="1" noAdjustHandles="1" noChangeArrowheads="1" noChangeShapeType="1" noTextEdit="1"/>
              </p:cNvSpPr>
              <p:nvPr/>
            </p:nvSpPr>
            <p:spPr>
              <a:xfrm>
                <a:off x="6756400" y="4461673"/>
                <a:ext cx="4094391" cy="679353"/>
              </a:xfrm>
              <a:prstGeom prst="rect">
                <a:avLst/>
              </a:prstGeom>
              <a:blipFill>
                <a:blip r:embed="rId5"/>
                <a:stretch>
                  <a:fillRect l="-1190" t="-3604" r="-744" b="-13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286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îsḻíďè">
            <a:extLst>
              <a:ext uri="{FF2B5EF4-FFF2-40B4-BE49-F238E27FC236}">
                <a16:creationId xmlns:a16="http://schemas.microsoft.com/office/drawing/2014/main" id="{BE0DA4EF-D9E2-4F0F-88BD-CB9BE529A040}"/>
              </a:ext>
            </a:extLst>
          </p:cNvPr>
          <p:cNvSpPr/>
          <p:nvPr/>
        </p:nvSpPr>
        <p:spPr>
          <a:xfrm>
            <a:off x="4247856" y="1884033"/>
            <a:ext cx="3995392" cy="3998151"/>
          </a:xfrm>
          <a:prstGeom prst="ellipse">
            <a:avLst/>
          </a:prstGeom>
          <a:solidFill>
            <a:schemeClr val="bg1">
              <a:lumMod val="9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 name="矩形 2"/>
          <p:cNvSpPr/>
          <p:nvPr/>
        </p:nvSpPr>
        <p:spPr>
          <a:xfrm>
            <a:off x="7713528" y="1490692"/>
            <a:ext cx="3016438" cy="400110"/>
          </a:xfrm>
          <a:prstGeom prst="rect">
            <a:avLst/>
          </a:prstGeom>
        </p:spPr>
        <p:txBody>
          <a:bodyPr wrap="square">
            <a:spAutoFit/>
          </a:bodyPr>
          <a:lstStyle/>
          <a:p>
            <a:pPr indent="266700" algn="just">
              <a:spcAft>
                <a:spcPts val="0"/>
              </a:spcAft>
            </a:pPr>
            <a:r>
              <a:rPr lang="zh-CN" altLang="zh-CN" sz="2000" b="1" kern="100" dirty="0">
                <a:solidFill>
                  <a:srgbClr val="DBB487"/>
                </a:solidFill>
                <a:latin typeface="微软雅黑" panose="020B0503020204020204" pitchFamily="34" charset="-122"/>
                <a:ea typeface="微软雅黑" panose="020B0503020204020204" pitchFamily="34" charset="-122"/>
                <a:cs typeface="Times New Roman" panose="02020603050405020304" pitchFamily="18" charset="0"/>
              </a:rPr>
              <a:t>薄板样条插值</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iSľidê"/>
          <p:cNvSpPr txBox="1"/>
          <p:nvPr/>
        </p:nvSpPr>
        <p:spPr>
          <a:xfrm>
            <a:off x="2732183" y="1493629"/>
            <a:ext cx="1948219" cy="356699"/>
          </a:xfrm>
          <a:prstGeom prst="rect">
            <a:avLst/>
          </a:prstGeom>
          <a:noFill/>
        </p:spPr>
        <p:txBody>
          <a:bodyPr wrap="none" lIns="90000" tIns="46800" rIns="90000" bIns="46800" anchor="b" anchorCtr="0">
            <a:noAutofit/>
          </a:bodyPr>
          <a:lstStyle/>
          <a:p>
            <a:pPr algn="r"/>
            <a:r>
              <a:rPr lang="zh-CN" altLang="en-US" sz="2000" b="1" dirty="0">
                <a:solidFill>
                  <a:srgbClr val="CE8576"/>
                </a:solidFill>
                <a:latin typeface="微软雅黑" panose="020B0503020204020204" pitchFamily="34" charset="-122"/>
                <a:ea typeface="微软雅黑" panose="020B0503020204020204" pitchFamily="34" charset="-122"/>
              </a:rPr>
              <a:t>分段函数</a:t>
            </a:r>
          </a:p>
        </p:txBody>
      </p:sp>
      <p:sp>
        <p:nvSpPr>
          <p:cNvPr id="70" name="矩形 69"/>
          <p:cNvSpPr/>
          <p:nvPr/>
        </p:nvSpPr>
        <p:spPr>
          <a:xfrm>
            <a:off x="1725747" y="1850328"/>
            <a:ext cx="2954655" cy="646331"/>
          </a:xfrm>
          <a:prstGeom prst="rect">
            <a:avLst/>
          </a:prstGeom>
        </p:spPr>
        <p:txBody>
          <a:bodyPr wrap="none">
            <a:spAutoFit/>
          </a:bodyPr>
          <a:lstStyle/>
          <a:p>
            <a:pPr algn="r"/>
            <a:r>
              <a:rPr lang="zh-CN" altLang="en-US" dirty="0">
                <a:solidFill>
                  <a:schemeClr val="bg2">
                    <a:lumMod val="25000"/>
                  </a:schemeClr>
                </a:solidFill>
                <a:latin typeface="微软雅黑" panose="020B0503020204020204" pitchFamily="34" charset="-122"/>
                <a:ea typeface="微软雅黑" panose="020B0503020204020204" pitchFamily="34" charset="-122"/>
              </a:rPr>
              <a:t>可修改某一段</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r"/>
            <a:r>
              <a:rPr lang="zh-CN" altLang="en-US" dirty="0">
                <a:solidFill>
                  <a:schemeClr val="bg2">
                    <a:lumMod val="25000"/>
                  </a:schemeClr>
                </a:solidFill>
                <a:latin typeface="微软雅黑" panose="020B0503020204020204" pitchFamily="34" charset="-122"/>
                <a:ea typeface="微软雅黑" panose="020B0503020204020204" pitchFamily="34" charset="-122"/>
              </a:rPr>
              <a:t>保留细微特征，插值速度快</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iSľidê"/>
          <p:cNvSpPr txBox="1"/>
          <p:nvPr/>
        </p:nvSpPr>
        <p:spPr>
          <a:xfrm>
            <a:off x="2066294" y="2912386"/>
            <a:ext cx="1948219" cy="356699"/>
          </a:xfrm>
          <a:prstGeom prst="rect">
            <a:avLst/>
          </a:prstGeom>
          <a:noFill/>
        </p:spPr>
        <p:txBody>
          <a:bodyPr wrap="none" lIns="90000" tIns="46800" rIns="90000" bIns="46800" anchor="b" anchorCtr="0">
            <a:noAutofit/>
          </a:bodyPr>
          <a:lstStyle/>
          <a:p>
            <a:pPr algn="r"/>
            <a:r>
              <a:rPr lang="zh-CN" altLang="en-US" sz="2000" b="1" dirty="0">
                <a:solidFill>
                  <a:srgbClr val="CE8576"/>
                </a:solidFill>
                <a:latin typeface="微软雅黑" panose="020B0503020204020204" pitchFamily="34" charset="-122"/>
                <a:ea typeface="微软雅黑" panose="020B0503020204020204" pitchFamily="34" charset="-122"/>
              </a:rPr>
              <a:t>弹性力学条件</a:t>
            </a:r>
          </a:p>
        </p:txBody>
      </p:sp>
      <p:sp>
        <p:nvSpPr>
          <p:cNvPr id="72" name="矩形 71"/>
          <p:cNvSpPr/>
          <p:nvPr/>
        </p:nvSpPr>
        <p:spPr>
          <a:xfrm>
            <a:off x="683152" y="3269085"/>
            <a:ext cx="3331361" cy="646331"/>
          </a:xfrm>
          <a:prstGeom prst="rect">
            <a:avLst/>
          </a:prstGeom>
        </p:spPr>
        <p:txBody>
          <a:bodyPr wrap="none">
            <a:spAutoFit/>
          </a:bodyPr>
          <a:lstStyle/>
          <a:p>
            <a:pPr algn="r"/>
            <a:r>
              <a:rPr lang="zh-CN" altLang="en-US" dirty="0">
                <a:solidFill>
                  <a:schemeClr val="bg2">
                    <a:lumMod val="25000"/>
                  </a:schemeClr>
                </a:solidFill>
                <a:latin typeface="微软雅黑" panose="020B0503020204020204" pitchFamily="34" charset="-122"/>
                <a:ea typeface="微软雅黑" panose="020B0503020204020204" pitchFamily="34" charset="-122"/>
              </a:rPr>
              <a:t>相邻分块边界上</a:t>
            </a:r>
            <a:r>
              <a:rPr lang="en-US" altLang="zh-CN" dirty="0">
                <a:solidFill>
                  <a:schemeClr val="bg2">
                    <a:lumMod val="25000"/>
                  </a:schemeClr>
                </a:solidFill>
                <a:latin typeface="微软雅黑" panose="020B0503020204020204" pitchFamily="34" charset="-122"/>
                <a:ea typeface="微软雅黑" panose="020B0503020204020204" pitchFamily="34" charset="-122"/>
              </a:rPr>
              <a:t>n-1</a:t>
            </a:r>
            <a:r>
              <a:rPr lang="zh-CN" altLang="en-US" dirty="0">
                <a:solidFill>
                  <a:schemeClr val="bg2">
                    <a:lumMod val="25000"/>
                  </a:schemeClr>
                </a:solidFill>
                <a:latin typeface="微软雅黑" panose="020B0503020204020204" pitchFamily="34" charset="-122"/>
                <a:ea typeface="微软雅黑" panose="020B0503020204020204" pitchFamily="34" charset="-122"/>
              </a:rPr>
              <a:t>次导数连续</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r"/>
            <a:r>
              <a:rPr lang="zh-CN" altLang="en-US" dirty="0">
                <a:solidFill>
                  <a:schemeClr val="bg2">
                    <a:lumMod val="25000"/>
                  </a:schemeClr>
                </a:solidFill>
                <a:latin typeface="微软雅黑" panose="020B0503020204020204" pitchFamily="34" charset="-122"/>
                <a:ea typeface="微软雅黑" panose="020B0503020204020204" pitchFamily="34" charset="-122"/>
              </a:rPr>
              <a:t>保证曲面间光滑</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iSľidê"/>
          <p:cNvSpPr txBox="1"/>
          <p:nvPr/>
        </p:nvSpPr>
        <p:spPr>
          <a:xfrm>
            <a:off x="2786775" y="5401939"/>
            <a:ext cx="1948219" cy="356699"/>
          </a:xfrm>
          <a:prstGeom prst="rect">
            <a:avLst/>
          </a:prstGeom>
          <a:noFill/>
        </p:spPr>
        <p:txBody>
          <a:bodyPr wrap="none" lIns="90000" tIns="46800" rIns="90000" bIns="46800" anchor="b" anchorCtr="0">
            <a:noAutofit/>
          </a:bodyPr>
          <a:lstStyle/>
          <a:p>
            <a:pPr algn="r"/>
            <a:r>
              <a:rPr lang="zh-CN" altLang="en-US" sz="2000" b="1" dirty="0">
                <a:solidFill>
                  <a:srgbClr val="CE8576"/>
                </a:solidFill>
                <a:latin typeface="微软雅黑" panose="020B0503020204020204" pitchFamily="34" charset="-122"/>
                <a:ea typeface="微软雅黑" panose="020B0503020204020204" pitchFamily="34" charset="-122"/>
              </a:rPr>
              <a:t>适用场景</a:t>
            </a:r>
          </a:p>
        </p:txBody>
      </p:sp>
      <p:sp>
        <p:nvSpPr>
          <p:cNvPr id="76" name="矩形 75"/>
          <p:cNvSpPr/>
          <p:nvPr/>
        </p:nvSpPr>
        <p:spPr>
          <a:xfrm>
            <a:off x="1780338" y="5758638"/>
            <a:ext cx="2954656" cy="369332"/>
          </a:xfrm>
          <a:prstGeom prst="rect">
            <a:avLst/>
          </a:prstGeom>
        </p:spPr>
        <p:txBody>
          <a:bodyPr wrap="none">
            <a:spAutoFit/>
          </a:bodyPr>
          <a:lstStyle/>
          <a:p>
            <a:pPr algn="r"/>
            <a:r>
              <a:rPr lang="zh-CN" altLang="en-US" dirty="0">
                <a:solidFill>
                  <a:schemeClr val="bg2">
                    <a:lumMod val="25000"/>
                  </a:schemeClr>
                </a:solidFill>
                <a:latin typeface="微软雅黑" panose="020B0503020204020204" pitchFamily="34" charset="-122"/>
                <a:ea typeface="微软雅黑" panose="020B0503020204020204" pitchFamily="34" charset="-122"/>
              </a:rPr>
              <a:t>高程、水体污染、气象数据</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508511" y="-551377"/>
            <a:ext cx="3174978" cy="1567782"/>
            <a:chOff x="4508511" y="-551377"/>
            <a:chExt cx="3174978" cy="1567782"/>
          </a:xfrm>
        </p:grpSpPr>
        <p:sp>
          <p:nvSpPr>
            <p:cNvPr id="5" name="矩形 4">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24A0914B-93C2-411F-8016-6721BA6C9F1E}"/>
                </a:ext>
              </a:extLst>
            </p:cNvPr>
            <p:cNvSpPr txBox="1"/>
            <p:nvPr/>
          </p:nvSpPr>
          <p:spPr>
            <a:xfrm>
              <a:off x="5132768" y="232514"/>
              <a:ext cx="1916951"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样条函数</a:t>
              </a:r>
              <a:endParaRPr lang="en-US" altLang="zh-CN" sz="3200" dirty="0">
                <a:latin typeface="微软雅黑" panose="020B0503020204020204" pitchFamily="34" charset="-122"/>
                <a:ea typeface="微软雅黑" panose="020B0503020204020204" pitchFamily="34" charset="-122"/>
              </a:endParaRPr>
            </a:p>
          </p:txBody>
        </p:sp>
      </p:grpSp>
      <p:sp>
        <p:nvSpPr>
          <p:cNvPr id="99" name="矩形 98"/>
          <p:cNvSpPr/>
          <p:nvPr/>
        </p:nvSpPr>
        <p:spPr>
          <a:xfrm>
            <a:off x="8207856" y="3188731"/>
            <a:ext cx="4607261" cy="400110"/>
          </a:xfrm>
          <a:prstGeom prst="rect">
            <a:avLst/>
          </a:prstGeom>
        </p:spPr>
        <p:txBody>
          <a:bodyPr wrap="square">
            <a:spAutoFit/>
          </a:bodyPr>
          <a:lstStyle/>
          <a:p>
            <a:pPr indent="266700" algn="just">
              <a:spcAft>
                <a:spcPts val="0"/>
              </a:spcAft>
            </a:pPr>
            <a:r>
              <a:rPr lang="zh-CN" altLang="en-US" sz="2000" b="1" kern="100" dirty="0">
                <a:solidFill>
                  <a:srgbClr val="DBB487"/>
                </a:solidFill>
                <a:latin typeface="微软雅黑" panose="020B0503020204020204" pitchFamily="34" charset="-122"/>
                <a:ea typeface="微软雅黑" panose="020B0503020204020204" pitchFamily="34" charset="-122"/>
                <a:cs typeface="Times New Roman" panose="02020603050405020304" pitchFamily="18" charset="0"/>
              </a:rPr>
              <a:t>规则</a:t>
            </a:r>
            <a:r>
              <a:rPr lang="zh-CN" altLang="zh-CN" sz="2000" b="1" kern="100" dirty="0">
                <a:solidFill>
                  <a:srgbClr val="DBB487"/>
                </a:solidFill>
                <a:latin typeface="微软雅黑" panose="020B0503020204020204" pitchFamily="34" charset="-122"/>
                <a:ea typeface="微软雅黑" panose="020B0503020204020204" pitchFamily="34" charset="-122"/>
                <a:cs typeface="Times New Roman" panose="02020603050405020304" pitchFamily="18" charset="0"/>
              </a:rPr>
              <a:t>样条插值</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0" name="矩形 99"/>
          <p:cNvSpPr/>
          <p:nvPr/>
        </p:nvSpPr>
        <p:spPr>
          <a:xfrm>
            <a:off x="7706751" y="5007145"/>
            <a:ext cx="3005705" cy="400110"/>
          </a:xfrm>
          <a:prstGeom prst="rect">
            <a:avLst/>
          </a:prstGeom>
        </p:spPr>
        <p:txBody>
          <a:bodyPr wrap="square">
            <a:spAutoFit/>
          </a:bodyPr>
          <a:lstStyle/>
          <a:p>
            <a:pPr indent="266700" algn="just">
              <a:spcAft>
                <a:spcPts val="0"/>
              </a:spcAft>
            </a:pPr>
            <a:r>
              <a:rPr lang="zh-CN" altLang="en-US" sz="2000" b="1" kern="100" dirty="0">
                <a:solidFill>
                  <a:srgbClr val="DBB487"/>
                </a:solidFill>
                <a:latin typeface="微软雅黑" panose="020B0503020204020204" pitchFamily="34" charset="-122"/>
                <a:ea typeface="微软雅黑" panose="020B0503020204020204" pitchFamily="34" charset="-122"/>
                <a:cs typeface="Times New Roman" panose="02020603050405020304" pitchFamily="18" charset="0"/>
              </a:rPr>
              <a:t>张力</a:t>
            </a:r>
            <a:r>
              <a:rPr lang="zh-CN" altLang="zh-CN" sz="2000" b="1" kern="100" dirty="0">
                <a:solidFill>
                  <a:srgbClr val="DBB487"/>
                </a:solidFill>
                <a:latin typeface="微软雅黑" panose="020B0503020204020204" pitchFamily="34" charset="-122"/>
                <a:ea typeface="微软雅黑" panose="020B0503020204020204" pitchFamily="34" charset="-122"/>
                <a:cs typeface="Times New Roman" panose="02020603050405020304" pitchFamily="18" charset="0"/>
              </a:rPr>
              <a:t>样条插值</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33" name="组合 132"/>
          <p:cNvGrpSpPr/>
          <p:nvPr/>
        </p:nvGrpSpPr>
        <p:grpSpPr>
          <a:xfrm>
            <a:off x="5231709" y="3474405"/>
            <a:ext cx="1080000" cy="1080000"/>
            <a:chOff x="5231709" y="3474405"/>
            <a:chExt cx="1080000" cy="1080000"/>
          </a:xfrm>
          <a:solidFill>
            <a:srgbClr val="CFA091"/>
          </a:solidFill>
        </p:grpSpPr>
        <p:sp>
          <p:nvSpPr>
            <p:cNvPr id="132" name="六边形 131"/>
            <p:cNvSpPr/>
            <p:nvPr/>
          </p:nvSpPr>
          <p:spPr>
            <a:xfrm rot="5400000">
              <a:off x="5231709" y="3474405"/>
              <a:ext cx="1080000" cy="108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p:cNvSpPr txBox="1"/>
            <p:nvPr/>
          </p:nvSpPr>
          <p:spPr>
            <a:xfrm>
              <a:off x="5364927" y="3760582"/>
              <a:ext cx="941695" cy="461665"/>
            </a:xfrm>
            <a:prstGeom prst="rect">
              <a:avLst/>
            </a:prstGeom>
            <a:grp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特点</a:t>
              </a:r>
            </a:p>
          </p:txBody>
        </p:sp>
      </p:grpSp>
      <p:grpSp>
        <p:nvGrpSpPr>
          <p:cNvPr id="134" name="组合 133"/>
          <p:cNvGrpSpPr/>
          <p:nvPr/>
        </p:nvGrpSpPr>
        <p:grpSpPr>
          <a:xfrm>
            <a:off x="6336768" y="3463488"/>
            <a:ext cx="1080000" cy="1080000"/>
            <a:chOff x="5231709" y="3474405"/>
            <a:chExt cx="1080000" cy="1080000"/>
          </a:xfrm>
          <a:solidFill>
            <a:srgbClr val="DBB487"/>
          </a:solidFill>
        </p:grpSpPr>
        <p:sp>
          <p:nvSpPr>
            <p:cNvPr id="135" name="六边形 134"/>
            <p:cNvSpPr/>
            <p:nvPr/>
          </p:nvSpPr>
          <p:spPr>
            <a:xfrm rot="5400000">
              <a:off x="5231709" y="3474405"/>
              <a:ext cx="1080000" cy="108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5364927" y="3760582"/>
              <a:ext cx="941695" cy="461665"/>
            </a:xfrm>
            <a:prstGeom prst="rect">
              <a:avLst/>
            </a:prstGeom>
            <a:grp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类别</a:t>
              </a:r>
            </a:p>
          </p:txBody>
        </p:sp>
      </p:grpSp>
      <p:sp>
        <p:nvSpPr>
          <p:cNvPr id="138" name="六边形 137"/>
          <p:cNvSpPr/>
          <p:nvPr/>
        </p:nvSpPr>
        <p:spPr>
          <a:xfrm rot="5400000">
            <a:off x="5770553" y="2648731"/>
            <a:ext cx="1080000" cy="1080000"/>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iSľidê"/>
          <p:cNvSpPr txBox="1"/>
          <p:nvPr/>
        </p:nvSpPr>
        <p:spPr>
          <a:xfrm>
            <a:off x="2011702" y="4259252"/>
            <a:ext cx="1948219" cy="356699"/>
          </a:xfrm>
          <a:prstGeom prst="rect">
            <a:avLst/>
          </a:prstGeom>
          <a:noFill/>
        </p:spPr>
        <p:txBody>
          <a:bodyPr wrap="none" lIns="90000" tIns="46800" rIns="90000" bIns="46800" anchor="b" anchorCtr="0">
            <a:noAutofit/>
          </a:bodyPr>
          <a:lstStyle/>
          <a:p>
            <a:pPr algn="r"/>
            <a:r>
              <a:rPr lang="zh-CN" altLang="en-US" sz="2000" b="1" dirty="0">
                <a:solidFill>
                  <a:srgbClr val="CE8576"/>
                </a:solidFill>
                <a:latin typeface="微软雅黑" panose="020B0503020204020204" pitchFamily="34" charset="-122"/>
                <a:ea typeface="微软雅黑" panose="020B0503020204020204" pitchFamily="34" charset="-122"/>
              </a:rPr>
              <a:t>精确插值</a:t>
            </a:r>
          </a:p>
        </p:txBody>
      </p:sp>
      <p:sp>
        <p:nvSpPr>
          <p:cNvPr id="74" name="矩形 73"/>
          <p:cNvSpPr/>
          <p:nvPr/>
        </p:nvSpPr>
        <p:spPr>
          <a:xfrm>
            <a:off x="2390261" y="4615951"/>
            <a:ext cx="1569660" cy="369332"/>
          </a:xfrm>
          <a:prstGeom prst="rect">
            <a:avLst/>
          </a:prstGeom>
        </p:spPr>
        <p:txBody>
          <a:bodyPr wrap="none">
            <a:spAutoFit/>
          </a:bodyPr>
          <a:lstStyle/>
          <a:p>
            <a:pPr algn="r"/>
            <a:r>
              <a:rPr lang="zh-CN" altLang="en-US" dirty="0">
                <a:solidFill>
                  <a:schemeClr val="bg2">
                    <a:lumMod val="25000"/>
                  </a:schemeClr>
                </a:solidFill>
                <a:latin typeface="微软雅黑" panose="020B0503020204020204" pitchFamily="34" charset="-122"/>
                <a:ea typeface="微软雅黑" panose="020B0503020204020204" pitchFamily="34" charset="-122"/>
              </a:rPr>
              <a:t>经过每一个点</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 name="矩形 142"/>
          <p:cNvSpPr/>
          <p:nvPr/>
        </p:nvSpPr>
        <p:spPr>
          <a:xfrm>
            <a:off x="7713528" y="1917428"/>
            <a:ext cx="2961846" cy="923330"/>
          </a:xfrm>
          <a:prstGeom prst="rect">
            <a:avLst/>
          </a:prstGeom>
        </p:spPr>
        <p:txBody>
          <a:bodyPr wrap="square">
            <a:spAutoFit/>
          </a:bodyPr>
          <a:lstStyle/>
          <a:p>
            <a:pPr indent="266700" algn="just">
              <a:spcAft>
                <a:spcPts val="0"/>
              </a:spcAft>
            </a:pPr>
            <a:r>
              <a:rPr lang="zh-CN" altLang="en-US" dirty="0">
                <a:solidFill>
                  <a:schemeClr val="bg2">
                    <a:lumMod val="25000"/>
                  </a:schemeClr>
                </a:solidFill>
                <a:latin typeface="微软雅黑" panose="020B0503020204020204" pitchFamily="34" charset="-122"/>
                <a:ea typeface="微软雅黑" panose="020B0503020204020204" pitchFamily="34" charset="-122"/>
              </a:rPr>
              <a:t>表面上每个点的</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indent="266700" algn="just">
              <a:spcAft>
                <a:spcPts val="0"/>
              </a:spcAft>
            </a:pPr>
            <a:r>
              <a:rPr lang="zh-CN" altLang="en-US" dirty="0">
                <a:solidFill>
                  <a:schemeClr val="bg2">
                    <a:lumMod val="25000"/>
                  </a:schemeClr>
                </a:solidFill>
                <a:latin typeface="微软雅黑" panose="020B0503020204020204" pitchFamily="34" charset="-122"/>
                <a:ea typeface="微软雅黑" panose="020B0503020204020204" pitchFamily="34" charset="-122"/>
              </a:rPr>
              <a:t>二阶导数项平方和最小，</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indent="266700" algn="just">
              <a:spcAft>
                <a:spcPts val="0"/>
              </a:spcAft>
            </a:pPr>
            <a:r>
              <a:rPr lang="zh-CN" altLang="en-US" dirty="0">
                <a:solidFill>
                  <a:schemeClr val="bg2">
                    <a:lumMod val="25000"/>
                  </a:schemeClr>
                </a:solidFill>
                <a:latin typeface="微软雅黑" panose="020B0503020204020204" pitchFamily="34" charset="-122"/>
                <a:ea typeface="微软雅黑" panose="020B0503020204020204" pitchFamily="34" charset="-122"/>
              </a:rPr>
              <a:t>即表面具有最小曲率</a:t>
            </a:r>
            <a:endParaRPr lang="zh-CN" altLang="zh-CN"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4" name="矩形 143"/>
          <p:cNvSpPr/>
          <p:nvPr/>
        </p:nvSpPr>
        <p:spPr>
          <a:xfrm>
            <a:off x="8211102" y="3574995"/>
            <a:ext cx="3038901" cy="923330"/>
          </a:xfrm>
          <a:prstGeom prst="rect">
            <a:avLst/>
          </a:prstGeom>
        </p:spPr>
        <p:txBody>
          <a:bodyPr wrap="square">
            <a:spAutoFit/>
          </a:bodyPr>
          <a:lstStyle/>
          <a:p>
            <a:pPr indent="266700" algn="just">
              <a:spcAft>
                <a:spcPts val="0"/>
              </a:spcAft>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使用可能位于</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样本数据范围之外的值</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来创建渐变的平滑表面</a:t>
            </a:r>
            <a:endParaRPr lang="zh-CN" altLang="zh-CN" kern="100" dirty="0">
              <a:solidFill>
                <a:srgbClr val="3B383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5" name="矩形 144"/>
          <p:cNvSpPr/>
          <p:nvPr/>
        </p:nvSpPr>
        <p:spPr>
          <a:xfrm>
            <a:off x="7948548" y="5424108"/>
            <a:ext cx="3025254" cy="923330"/>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使用受样本数据范围</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约束更严格的值</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来创建不太平滑的表面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831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27511" y="498106"/>
            <a:ext cx="12619512" cy="6392174"/>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52400" y="1371452"/>
            <a:ext cx="5702006" cy="2381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81924" y="4136415"/>
            <a:ext cx="5702006" cy="2381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346171" y="4136415"/>
            <a:ext cx="5702006" cy="2381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46171" y="1370869"/>
            <a:ext cx="5702006" cy="23811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08511" y="-551377"/>
            <a:ext cx="3772807" cy="1655908"/>
            <a:chOff x="4508511" y="-551377"/>
            <a:chExt cx="3772807" cy="1655908"/>
          </a:xfrm>
        </p:grpSpPr>
        <p:sp>
          <p:nvSpPr>
            <p:cNvPr id="5" name="矩形 4">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24A0914B-93C2-411F-8016-6721BA6C9F1E}"/>
                </a:ext>
              </a:extLst>
            </p:cNvPr>
            <p:cNvSpPr txBox="1"/>
            <p:nvPr/>
          </p:nvSpPr>
          <p:spPr>
            <a:xfrm>
              <a:off x="4750830" y="27313"/>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局部精确插值</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小结</a:t>
              </a:r>
              <a:endParaRPr lang="en-US" altLang="zh-CN" sz="3200" dirty="0">
                <a:latin typeface="微软雅黑" panose="020B0503020204020204" pitchFamily="34" charset="-122"/>
                <a:ea typeface="微软雅黑" panose="020B0503020204020204" pitchFamily="34" charset="-122"/>
              </a:endParaRPr>
            </a:p>
          </p:txBody>
        </p:sp>
      </p:grpSp>
      <p:sp>
        <p:nvSpPr>
          <p:cNvPr id="13" name="íṡľíḑè">
            <a:extLst>
              <a:ext uri="{FF2B5EF4-FFF2-40B4-BE49-F238E27FC236}">
                <a16:creationId xmlns:a16="http://schemas.microsoft.com/office/drawing/2014/main" id="{1A91E3BF-E0AD-4547-BC6A-D898E0422619}"/>
              </a:ext>
            </a:extLst>
          </p:cNvPr>
          <p:cNvSpPr/>
          <p:nvPr/>
        </p:nvSpPr>
        <p:spPr bwMode="auto">
          <a:xfrm>
            <a:off x="1154908" y="2035023"/>
            <a:ext cx="3991837"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根据最近邻原则，将区域的值全部设为</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泰森</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多边形中心点值</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插值精度低，得到连续的面，适于较小区域内空间变异不明显的情况</a:t>
            </a:r>
            <a:endParaRPr lang="en-US" altLang="zh-CN" dirty="0">
              <a:latin typeface="微软雅黑" panose="020B0503020204020204" pitchFamily="34" charset="-122"/>
              <a:ea typeface="微软雅黑" panose="020B0503020204020204" pitchFamily="34" charset="-122"/>
            </a:endParaRPr>
          </a:p>
        </p:txBody>
      </p:sp>
      <p:sp>
        <p:nvSpPr>
          <p:cNvPr id="14" name="íṩļiďê">
            <a:extLst>
              <a:ext uri="{FF2B5EF4-FFF2-40B4-BE49-F238E27FC236}">
                <a16:creationId xmlns:a16="http://schemas.microsoft.com/office/drawing/2014/main" id="{633BAF64-4B74-45E5-A3C7-E7268E5B090E}"/>
              </a:ext>
            </a:extLst>
          </p:cNvPr>
          <p:cNvSpPr txBox="1"/>
          <p:nvPr/>
        </p:nvSpPr>
        <p:spPr bwMode="auto">
          <a:xfrm>
            <a:off x="1154908" y="1657217"/>
            <a:ext cx="3991837"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latin typeface="微软雅黑" panose="020B0503020204020204" pitchFamily="34" charset="-122"/>
                <a:ea typeface="微软雅黑" panose="020B0503020204020204" pitchFamily="34" charset="-122"/>
              </a:rPr>
              <a:t>泰森多边形</a:t>
            </a:r>
            <a:endParaRPr lang="en-US" altLang="zh-CN" sz="2000" b="1" dirty="0">
              <a:latin typeface="微软雅黑" panose="020B0503020204020204" pitchFamily="34" charset="-122"/>
              <a:ea typeface="微软雅黑" panose="020B0503020204020204" pitchFamily="34" charset="-122"/>
            </a:endParaRPr>
          </a:p>
        </p:txBody>
      </p:sp>
      <p:sp>
        <p:nvSpPr>
          <p:cNvPr id="15" name="íṡľíḑè">
            <a:extLst>
              <a:ext uri="{FF2B5EF4-FFF2-40B4-BE49-F238E27FC236}">
                <a16:creationId xmlns:a16="http://schemas.microsoft.com/office/drawing/2014/main" id="{1A91E3BF-E0AD-4547-BC6A-D898E0422619}"/>
              </a:ext>
            </a:extLst>
          </p:cNvPr>
          <p:cNvSpPr/>
          <p:nvPr/>
        </p:nvSpPr>
        <p:spPr bwMode="auto">
          <a:xfrm>
            <a:off x="1105921" y="4771172"/>
            <a:ext cx="4252711"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每个预测值只由三个实测值得到</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，无误差估计</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方法简单，易导致三角形边上斜率产生突变</a:t>
            </a:r>
            <a:endParaRPr lang="zh-CN" altLang="en-US" dirty="0">
              <a:latin typeface="微软雅黑" panose="020B0503020204020204" pitchFamily="34" charset="-122"/>
              <a:ea typeface="微软雅黑" panose="020B0503020204020204" pitchFamily="34" charset="-122"/>
            </a:endParaRPr>
          </a:p>
        </p:txBody>
      </p:sp>
      <p:sp>
        <p:nvSpPr>
          <p:cNvPr id="16" name="íṩļiďê">
            <a:extLst>
              <a:ext uri="{FF2B5EF4-FFF2-40B4-BE49-F238E27FC236}">
                <a16:creationId xmlns:a16="http://schemas.microsoft.com/office/drawing/2014/main" id="{633BAF64-4B74-45E5-A3C7-E7268E5B090E}"/>
              </a:ext>
            </a:extLst>
          </p:cNvPr>
          <p:cNvSpPr txBox="1"/>
          <p:nvPr/>
        </p:nvSpPr>
        <p:spPr bwMode="auto">
          <a:xfrm>
            <a:off x="1116033" y="4393366"/>
            <a:ext cx="4020769"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latin typeface="微软雅黑" panose="020B0503020204020204" pitchFamily="34" charset="-122"/>
                <a:ea typeface="微软雅黑" panose="020B0503020204020204" pitchFamily="34" charset="-122"/>
              </a:rPr>
              <a:t>三角剖分法</a:t>
            </a:r>
            <a:endParaRPr lang="en-US" altLang="zh-CN" sz="2000" b="1" dirty="0">
              <a:latin typeface="微软雅黑" panose="020B0503020204020204" pitchFamily="34" charset="-122"/>
              <a:ea typeface="微软雅黑" panose="020B0503020204020204" pitchFamily="34" charset="-122"/>
            </a:endParaRPr>
          </a:p>
        </p:txBody>
      </p:sp>
      <p:sp>
        <p:nvSpPr>
          <p:cNvPr id="19" name="íṣļïḋè">
            <a:extLst>
              <a:ext uri="{FF2B5EF4-FFF2-40B4-BE49-F238E27FC236}">
                <a16:creationId xmlns:a16="http://schemas.microsoft.com/office/drawing/2014/main" id="{4FD0F929-3156-459F-92B5-C404C85448F5}"/>
              </a:ext>
            </a:extLst>
          </p:cNvPr>
          <p:cNvSpPr/>
          <p:nvPr/>
        </p:nvSpPr>
        <p:spPr>
          <a:xfrm>
            <a:off x="2821026" y="1098703"/>
            <a:ext cx="589978" cy="589977"/>
          </a:xfrm>
          <a:prstGeom prst="ellipse">
            <a:avLst/>
          </a:prstGeom>
          <a:solidFill>
            <a:srgbClr val="CFA09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sp>
        <p:nvSpPr>
          <p:cNvPr id="20" name="íṩliḓé">
            <a:extLst>
              <a:ext uri="{FF2B5EF4-FFF2-40B4-BE49-F238E27FC236}">
                <a16:creationId xmlns:a16="http://schemas.microsoft.com/office/drawing/2014/main" id="{54B84AA8-95BE-4C78-976E-CF235776AC9A}"/>
              </a:ext>
            </a:extLst>
          </p:cNvPr>
          <p:cNvSpPr/>
          <p:nvPr/>
        </p:nvSpPr>
        <p:spPr>
          <a:xfrm>
            <a:off x="2821026" y="3826147"/>
            <a:ext cx="589978" cy="589978"/>
          </a:xfrm>
          <a:prstGeom prst="ellipse">
            <a:avLst/>
          </a:prstGeom>
          <a:solidFill>
            <a:srgbClr val="CFA09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sp>
        <p:nvSpPr>
          <p:cNvPr id="23" name="íṡľíḑè">
            <a:extLst>
              <a:ext uri="{FF2B5EF4-FFF2-40B4-BE49-F238E27FC236}">
                <a16:creationId xmlns:a16="http://schemas.microsoft.com/office/drawing/2014/main" id="{1A91E3BF-E0AD-4547-BC6A-D898E0422619}"/>
              </a:ext>
            </a:extLst>
          </p:cNvPr>
          <p:cNvSpPr/>
          <p:nvPr/>
        </p:nvSpPr>
        <p:spPr bwMode="auto">
          <a:xfrm>
            <a:off x="6629407" y="2033782"/>
            <a:ext cx="4217556"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两点间距离作为权重，距离越大权重越小，极值只出现在采样点上</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适于呈均匀分布且密集程度足以反映局部差异的样点数据集</a:t>
            </a:r>
            <a:endParaRPr lang="en-US" altLang="zh-CN" dirty="0">
              <a:latin typeface="微软雅黑" panose="020B0503020204020204" pitchFamily="34" charset="-122"/>
              <a:ea typeface="微软雅黑" panose="020B0503020204020204" pitchFamily="34" charset="-122"/>
            </a:endParaRPr>
          </a:p>
        </p:txBody>
      </p:sp>
      <p:sp>
        <p:nvSpPr>
          <p:cNvPr id="24" name="íṩļiďê">
            <a:extLst>
              <a:ext uri="{FF2B5EF4-FFF2-40B4-BE49-F238E27FC236}">
                <a16:creationId xmlns:a16="http://schemas.microsoft.com/office/drawing/2014/main" id="{633BAF64-4B74-45E5-A3C7-E7268E5B090E}"/>
              </a:ext>
            </a:extLst>
          </p:cNvPr>
          <p:cNvSpPr txBox="1"/>
          <p:nvPr/>
        </p:nvSpPr>
        <p:spPr bwMode="auto">
          <a:xfrm>
            <a:off x="7153148" y="1655976"/>
            <a:ext cx="3693814"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latin typeface="微软雅黑" panose="020B0503020204020204" pitchFamily="34" charset="-122"/>
                <a:ea typeface="微软雅黑" panose="020B0503020204020204" pitchFamily="34" charset="-122"/>
              </a:rPr>
              <a:t>反距离加权法</a:t>
            </a:r>
            <a:endParaRPr lang="en-US" altLang="zh-CN" sz="2000" b="1" dirty="0">
              <a:latin typeface="微软雅黑" panose="020B0503020204020204" pitchFamily="34" charset="-122"/>
              <a:ea typeface="微软雅黑" panose="020B0503020204020204" pitchFamily="34" charset="-122"/>
            </a:endParaRPr>
          </a:p>
        </p:txBody>
      </p:sp>
      <p:sp>
        <p:nvSpPr>
          <p:cNvPr id="25" name="íṣļïḋè">
            <a:extLst>
              <a:ext uri="{FF2B5EF4-FFF2-40B4-BE49-F238E27FC236}">
                <a16:creationId xmlns:a16="http://schemas.microsoft.com/office/drawing/2014/main" id="{4FD0F929-3156-459F-92B5-C404C85448F5}"/>
              </a:ext>
            </a:extLst>
          </p:cNvPr>
          <p:cNvSpPr/>
          <p:nvPr/>
        </p:nvSpPr>
        <p:spPr>
          <a:xfrm>
            <a:off x="8607196" y="1097462"/>
            <a:ext cx="589978" cy="589977"/>
          </a:xfrm>
          <a:prstGeom prst="ellipse">
            <a:avLst/>
          </a:prstGeom>
          <a:solidFill>
            <a:srgbClr val="CFA09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sp>
        <p:nvSpPr>
          <p:cNvPr id="30" name="íṡľíḑè">
            <a:extLst>
              <a:ext uri="{FF2B5EF4-FFF2-40B4-BE49-F238E27FC236}">
                <a16:creationId xmlns:a16="http://schemas.microsoft.com/office/drawing/2014/main" id="{1A91E3BF-E0AD-4547-BC6A-D898E0422619}"/>
              </a:ext>
            </a:extLst>
          </p:cNvPr>
          <p:cNvSpPr/>
          <p:nvPr/>
        </p:nvSpPr>
        <p:spPr bwMode="auto">
          <a:xfrm>
            <a:off x="6624328" y="4753812"/>
            <a:ext cx="4386791"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保证局部连续，在观测点处可导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即在局部多项式插值基础上引入类似于水位高度等连续渐变的特征</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适于生成平缓变化表面，如高程等</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íṩļiďê">
            <a:extLst>
              <a:ext uri="{FF2B5EF4-FFF2-40B4-BE49-F238E27FC236}">
                <a16:creationId xmlns:a16="http://schemas.microsoft.com/office/drawing/2014/main" id="{633BAF64-4B74-45E5-A3C7-E7268E5B090E}"/>
              </a:ext>
            </a:extLst>
          </p:cNvPr>
          <p:cNvSpPr txBox="1"/>
          <p:nvPr/>
        </p:nvSpPr>
        <p:spPr bwMode="auto">
          <a:xfrm>
            <a:off x="6652133" y="4376006"/>
            <a:ext cx="4147537"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latin typeface="微软雅黑" panose="020B0503020204020204" pitchFamily="34" charset="-122"/>
                <a:ea typeface="微软雅黑" panose="020B0503020204020204" pitchFamily="34" charset="-122"/>
              </a:rPr>
              <a:t>样条函数法</a:t>
            </a:r>
            <a:endParaRPr lang="en-US" altLang="zh-CN" sz="2000" b="1" dirty="0">
              <a:latin typeface="微软雅黑" panose="020B0503020204020204" pitchFamily="34" charset="-122"/>
              <a:ea typeface="微软雅黑" panose="020B0503020204020204" pitchFamily="34" charset="-122"/>
            </a:endParaRPr>
          </a:p>
        </p:txBody>
      </p:sp>
      <p:sp>
        <p:nvSpPr>
          <p:cNvPr id="36" name="íṩliḓé">
            <a:extLst>
              <a:ext uri="{FF2B5EF4-FFF2-40B4-BE49-F238E27FC236}">
                <a16:creationId xmlns:a16="http://schemas.microsoft.com/office/drawing/2014/main" id="{54B84AA8-95BE-4C78-976E-CF235776AC9A}"/>
              </a:ext>
            </a:extLst>
          </p:cNvPr>
          <p:cNvSpPr/>
          <p:nvPr/>
        </p:nvSpPr>
        <p:spPr>
          <a:xfrm>
            <a:off x="8607196" y="3803325"/>
            <a:ext cx="589978" cy="589978"/>
          </a:xfrm>
          <a:prstGeom prst="ellipse">
            <a:avLst/>
          </a:prstGeom>
          <a:solidFill>
            <a:srgbClr val="CFA09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400" b="1" dirty="0" smtClean="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4359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58CDC78D-6244-45DF-9144-DE3059DFB71E}"/>
              </a:ext>
            </a:extLst>
          </p:cNvPr>
          <p:cNvSpPr/>
          <p:nvPr/>
        </p:nvSpPr>
        <p:spPr>
          <a:xfrm>
            <a:off x="-36194" y="742550"/>
            <a:ext cx="6038653" cy="2721181"/>
          </a:xfrm>
          <a:prstGeom prst="rect">
            <a:avLst/>
          </a:prstGeom>
          <a:solidFill>
            <a:srgbClr val="D0B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0" name="文本框 9">
            <a:extLst>
              <a:ext uri="{FF2B5EF4-FFF2-40B4-BE49-F238E27FC236}">
                <a16:creationId xmlns:a16="http://schemas.microsoft.com/office/drawing/2014/main" id="{24A0914B-93C2-411F-8016-6721BA6C9F1E}"/>
              </a:ext>
            </a:extLst>
          </p:cNvPr>
          <p:cNvSpPr txBox="1"/>
          <p:nvPr/>
        </p:nvSpPr>
        <p:spPr>
          <a:xfrm>
            <a:off x="4949022" y="26509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克里金插值</a:t>
            </a:r>
            <a:endParaRPr lang="en-US" altLang="zh-CN" sz="32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EED58677-4D7D-4B39-8DAA-6E1AEEA89DE3}"/>
              </a:ext>
            </a:extLst>
          </p:cNvPr>
          <p:cNvCxnSpPr>
            <a:cxnSpLocks/>
            <a:stCxn id="14" idx="6"/>
            <a:endCxn id="17" idx="2"/>
          </p:cNvCxnSpPr>
          <p:nvPr/>
        </p:nvCxnSpPr>
        <p:spPr>
          <a:xfrm flipV="1">
            <a:off x="3426079" y="2194845"/>
            <a:ext cx="521595" cy="5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2F5D06A-6F87-4283-A249-6A145ACB9628}"/>
              </a:ext>
            </a:extLst>
          </p:cNvPr>
          <p:cNvCxnSpPr>
            <a:cxnSpLocks/>
          </p:cNvCxnSpPr>
          <p:nvPr/>
        </p:nvCxnSpPr>
        <p:spPr>
          <a:xfrm>
            <a:off x="1680689" y="2261497"/>
            <a:ext cx="802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9716F84D-7941-40BA-9CF4-CE74AD05A1A9}"/>
              </a:ext>
            </a:extLst>
          </p:cNvPr>
          <p:cNvGrpSpPr/>
          <p:nvPr/>
        </p:nvGrpSpPr>
        <p:grpSpPr>
          <a:xfrm>
            <a:off x="2510056" y="1568098"/>
            <a:ext cx="916023" cy="1107716"/>
            <a:chOff x="2354353" y="2282187"/>
            <a:chExt cx="1107727" cy="1291153"/>
          </a:xfrm>
        </p:grpSpPr>
        <p:sp>
          <p:nvSpPr>
            <p:cNvPr id="7" name="iṧ1ïďé">
              <a:extLst>
                <a:ext uri="{FF2B5EF4-FFF2-40B4-BE49-F238E27FC236}">
                  <a16:creationId xmlns:a16="http://schemas.microsoft.com/office/drawing/2014/main" id="{BD671140-6619-4C54-A649-224A919675A9}"/>
                </a:ext>
              </a:extLst>
            </p:cNvPr>
            <p:cNvSpPr/>
            <p:nvPr/>
          </p:nvSpPr>
          <p:spPr>
            <a:xfrm>
              <a:off x="2681256" y="2282187"/>
              <a:ext cx="453921" cy="1291153"/>
            </a:xfrm>
            <a:prstGeom prst="snip2SameRect">
              <a:avLst>
                <a:gd name="adj1" fmla="val 5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 name="ï$ḷiďé">
              <a:extLst>
                <a:ext uri="{FF2B5EF4-FFF2-40B4-BE49-F238E27FC236}">
                  <a16:creationId xmlns:a16="http://schemas.microsoft.com/office/drawing/2014/main" id="{65E84923-19B2-42CB-BA5C-CF25AB4186F1}"/>
                </a:ext>
              </a:extLst>
            </p:cNvPr>
            <p:cNvSpPr/>
            <p:nvPr/>
          </p:nvSpPr>
          <p:spPr>
            <a:xfrm>
              <a:off x="2354353" y="2465614"/>
              <a:ext cx="1107727" cy="1107725"/>
            </a:xfrm>
            <a:prstGeom prst="ellipse">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i="1" dirty="0">
                  <a:solidFill>
                    <a:schemeClr val="tx1"/>
                  </a:solidFill>
                  <a:latin typeface="微软雅黑" panose="020B0503020204020204" pitchFamily="34" charset="-122"/>
                  <a:ea typeface="微软雅黑" panose="020B0503020204020204" pitchFamily="34" charset="-122"/>
                </a:rPr>
                <a:t>提出</a:t>
              </a:r>
              <a:endParaRPr b="1" i="1" dirty="0">
                <a:solidFill>
                  <a:schemeClr val="tx1"/>
                </a:solidFill>
                <a:latin typeface="微软雅黑" panose="020B0503020204020204" pitchFamily="34" charset="-122"/>
                <a:ea typeface="微软雅黑" panose="020B0503020204020204" pitchFamily="34" charset="-122"/>
              </a:endParaRPr>
            </a:p>
          </p:txBody>
        </p:sp>
        <p:sp>
          <p:nvSpPr>
            <p:cNvPr id="15" name="ísḻîde">
              <a:extLst>
                <a:ext uri="{FF2B5EF4-FFF2-40B4-BE49-F238E27FC236}">
                  <a16:creationId xmlns:a16="http://schemas.microsoft.com/office/drawing/2014/main" id="{67A9DDDE-0E40-4E7C-A2D7-6FDF49AE4BAF}"/>
                </a:ext>
              </a:extLst>
            </p:cNvPr>
            <p:cNvSpPr/>
            <p:nvPr/>
          </p:nvSpPr>
          <p:spPr>
            <a:xfrm>
              <a:off x="2432202" y="2543463"/>
              <a:ext cx="952030" cy="952029"/>
            </a:xfrm>
            <a:prstGeom prst="donut">
              <a:avLst>
                <a:gd name="adj" fmla="val 2841"/>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25" name="组合 24">
            <a:extLst>
              <a:ext uri="{FF2B5EF4-FFF2-40B4-BE49-F238E27FC236}">
                <a16:creationId xmlns:a16="http://schemas.microsoft.com/office/drawing/2014/main" id="{ACDF1534-FA18-497A-AB58-0CF1A848A72B}"/>
              </a:ext>
            </a:extLst>
          </p:cNvPr>
          <p:cNvGrpSpPr/>
          <p:nvPr/>
        </p:nvGrpSpPr>
        <p:grpSpPr>
          <a:xfrm>
            <a:off x="3947674" y="1719671"/>
            <a:ext cx="916024" cy="1107716"/>
            <a:chOff x="4968281" y="2465614"/>
            <a:chExt cx="1107727" cy="1291153"/>
          </a:xfrm>
        </p:grpSpPr>
        <p:sp>
          <p:nvSpPr>
            <p:cNvPr id="16" name="îśļïḍe">
              <a:extLst>
                <a:ext uri="{FF2B5EF4-FFF2-40B4-BE49-F238E27FC236}">
                  <a16:creationId xmlns:a16="http://schemas.microsoft.com/office/drawing/2014/main" id="{6F7B3584-9C1E-480A-AFDD-2B34D0613B90}"/>
                </a:ext>
              </a:extLst>
            </p:cNvPr>
            <p:cNvSpPr/>
            <p:nvPr/>
          </p:nvSpPr>
          <p:spPr>
            <a:xfrm>
              <a:off x="5295185" y="2465614"/>
              <a:ext cx="453921" cy="1291153"/>
            </a:xfrm>
            <a:prstGeom prst="snip2SameRect">
              <a:avLst>
                <a:gd name="adj1" fmla="val 5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7" name="íṥḻíḑe">
              <a:extLst>
                <a:ext uri="{FF2B5EF4-FFF2-40B4-BE49-F238E27FC236}">
                  <a16:creationId xmlns:a16="http://schemas.microsoft.com/office/drawing/2014/main" id="{A5994284-BE5E-4043-A1C9-F4C95F718F52}"/>
                </a:ext>
              </a:extLst>
            </p:cNvPr>
            <p:cNvSpPr/>
            <p:nvPr/>
          </p:nvSpPr>
          <p:spPr>
            <a:xfrm>
              <a:off x="4968281" y="2465614"/>
              <a:ext cx="1107727" cy="1107725"/>
            </a:xfrm>
            <a:prstGeom prst="ellipse">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i="1" dirty="0">
                  <a:solidFill>
                    <a:schemeClr val="tx1"/>
                  </a:solidFill>
                  <a:latin typeface="微软雅黑" panose="020B0503020204020204" pitchFamily="34" charset="-122"/>
                  <a:ea typeface="微软雅黑" panose="020B0503020204020204" pitchFamily="34" charset="-122"/>
                </a:rPr>
                <a:t>发展深化</a:t>
              </a:r>
              <a:endParaRPr lang="en-US" altLang="zh-CN" b="1" i="1" dirty="0">
                <a:solidFill>
                  <a:schemeClr val="tx1"/>
                </a:solidFill>
                <a:latin typeface="微软雅黑" panose="020B0503020204020204" pitchFamily="34" charset="-122"/>
                <a:ea typeface="微软雅黑" panose="020B0503020204020204" pitchFamily="34" charset="-122"/>
              </a:endParaRPr>
            </a:p>
          </p:txBody>
        </p:sp>
        <p:sp>
          <p:nvSpPr>
            <p:cNvPr id="18" name="îSḻîḓé">
              <a:extLst>
                <a:ext uri="{FF2B5EF4-FFF2-40B4-BE49-F238E27FC236}">
                  <a16:creationId xmlns:a16="http://schemas.microsoft.com/office/drawing/2014/main" id="{C324FBF1-0973-4E54-9EE5-A542A3B6BC3A}"/>
                </a:ext>
              </a:extLst>
            </p:cNvPr>
            <p:cNvSpPr/>
            <p:nvPr/>
          </p:nvSpPr>
          <p:spPr>
            <a:xfrm>
              <a:off x="5046131" y="2543463"/>
              <a:ext cx="952030" cy="952029"/>
            </a:xfrm>
            <a:prstGeom prst="donut">
              <a:avLst>
                <a:gd name="adj" fmla="val 2841"/>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9" name="i$ľîḋê">
            <a:extLst>
              <a:ext uri="{FF2B5EF4-FFF2-40B4-BE49-F238E27FC236}">
                <a16:creationId xmlns:a16="http://schemas.microsoft.com/office/drawing/2014/main" id="{13D95F05-9E8B-4213-9924-0296F460DCCF}"/>
              </a:ext>
            </a:extLst>
          </p:cNvPr>
          <p:cNvSpPr txBox="1"/>
          <p:nvPr/>
        </p:nvSpPr>
        <p:spPr>
          <a:xfrm>
            <a:off x="1815698" y="827110"/>
            <a:ext cx="2358826" cy="378589"/>
          </a:xfrm>
          <a:prstGeom prst="rect">
            <a:avLst/>
          </a:prstGeom>
          <a:noFill/>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err="1">
                <a:latin typeface="Times New Roman" panose="02020603050405020304" pitchFamily="18" charset="0"/>
                <a:ea typeface="宋体" panose="02010600030101010101" pitchFamily="2" charset="-122"/>
              </a:rPr>
              <a:t>Krige</a:t>
            </a:r>
            <a:r>
              <a:rPr lang="en-US" altLang="zh-CN" sz="2000" dirty="0" err="1">
                <a:latin typeface="微软雅黑" panose="020B0503020204020204" pitchFamily="34" charset="-122"/>
                <a:ea typeface="微软雅黑" panose="020B0503020204020204" pitchFamily="34" charset="-122"/>
              </a:rPr>
              <a:t>,1951</a:t>
            </a:r>
            <a:endParaRPr lang="zh-CN" altLang="en-US" sz="2000" dirty="0">
              <a:latin typeface="微软雅黑" panose="020B0503020204020204" pitchFamily="34" charset="-122"/>
              <a:ea typeface="微软雅黑" panose="020B0503020204020204" pitchFamily="34" charset="-122"/>
            </a:endParaRPr>
          </a:p>
        </p:txBody>
      </p:sp>
      <p:sp>
        <p:nvSpPr>
          <p:cNvPr id="20" name="iṡľíḍé">
            <a:extLst>
              <a:ext uri="{FF2B5EF4-FFF2-40B4-BE49-F238E27FC236}">
                <a16:creationId xmlns:a16="http://schemas.microsoft.com/office/drawing/2014/main" id="{2C2A126D-C902-4EBB-A895-93399A662E48}"/>
              </a:ext>
            </a:extLst>
          </p:cNvPr>
          <p:cNvSpPr txBox="1"/>
          <p:nvPr/>
        </p:nvSpPr>
        <p:spPr>
          <a:xfrm>
            <a:off x="3310149" y="3114424"/>
            <a:ext cx="2217776" cy="505554"/>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法国地理数学学家</a:t>
            </a:r>
            <a:endParaRPr lang="en-US" altLang="zh-CN"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40DFD93-695D-4886-B52F-92986464FB49}"/>
              </a:ext>
            </a:extLst>
          </p:cNvPr>
          <p:cNvSpPr txBox="1"/>
          <p:nvPr/>
        </p:nvSpPr>
        <p:spPr>
          <a:xfrm>
            <a:off x="641037" y="1786460"/>
            <a:ext cx="1287379" cy="830997"/>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克里金 插值</a:t>
            </a:r>
          </a:p>
        </p:txBody>
      </p:sp>
      <p:sp>
        <p:nvSpPr>
          <p:cNvPr id="28" name="矩形 27">
            <a:extLst>
              <a:ext uri="{FF2B5EF4-FFF2-40B4-BE49-F238E27FC236}">
                <a16:creationId xmlns:a16="http://schemas.microsoft.com/office/drawing/2014/main" id="{312101EE-A172-44D9-9BB3-D0C46C220C6B}"/>
              </a:ext>
            </a:extLst>
          </p:cNvPr>
          <p:cNvSpPr/>
          <p:nvPr/>
        </p:nvSpPr>
        <p:spPr>
          <a:xfrm>
            <a:off x="2285246" y="1201658"/>
            <a:ext cx="1415772"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南非地质学家</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45D7DDC0-A38C-42BB-8B9E-FF49D5F0202B}"/>
              </a:ext>
            </a:extLst>
          </p:cNvPr>
          <p:cNvSpPr/>
          <p:nvPr/>
        </p:nvSpPr>
        <p:spPr>
          <a:xfrm>
            <a:off x="3590531" y="2801618"/>
            <a:ext cx="1601721" cy="369332"/>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rPr>
              <a:t>Matheron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1976</a:t>
            </a:r>
            <a:endParaRPr lang="zh-CN" altLang="en-US" dirty="0"/>
          </a:p>
        </p:txBody>
      </p:sp>
      <p:sp>
        <p:nvSpPr>
          <p:cNvPr id="32" name="矩形 31">
            <a:extLst>
              <a:ext uri="{FF2B5EF4-FFF2-40B4-BE49-F238E27FC236}">
                <a16:creationId xmlns:a16="http://schemas.microsoft.com/office/drawing/2014/main" id="{677CECAA-1EA7-40D0-9C46-5D50AA6C9F7A}"/>
              </a:ext>
            </a:extLst>
          </p:cNvPr>
          <p:cNvSpPr/>
          <p:nvPr/>
        </p:nvSpPr>
        <p:spPr>
          <a:xfrm>
            <a:off x="638024" y="3646090"/>
            <a:ext cx="6096000" cy="923330"/>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利用</a:t>
            </a:r>
            <a:r>
              <a:rPr lang="zh-CN" altLang="en-US" dirty="0">
                <a:solidFill>
                  <a:srgbClr val="C00000"/>
                </a:solidFill>
                <a:latin typeface="微软雅黑" panose="020B0503020204020204" pitchFamily="34" charset="-122"/>
                <a:ea typeface="微软雅黑" panose="020B0503020204020204" pitchFamily="34" charset="-122"/>
              </a:rPr>
              <a:t>区域化变量</a:t>
            </a:r>
            <a:r>
              <a:rPr lang="zh-CN" altLang="en-US" dirty="0">
                <a:latin typeface="微软雅黑" panose="020B0503020204020204" pitchFamily="34" charset="-122"/>
                <a:ea typeface="微软雅黑" panose="020B0503020204020204" pitchFamily="34" charset="-122"/>
              </a:rPr>
              <a:t>的原始数据和</a:t>
            </a:r>
            <a:r>
              <a:rPr lang="zh-CN" altLang="en-US" dirty="0">
                <a:solidFill>
                  <a:srgbClr val="C00000"/>
                </a:solidFill>
                <a:latin typeface="微软雅黑" panose="020B0503020204020204" pitchFamily="34" charset="-122"/>
                <a:ea typeface="微软雅黑" panose="020B0503020204020204" pitchFamily="34" charset="-122"/>
              </a:rPr>
              <a:t>变异函数</a:t>
            </a:r>
            <a:r>
              <a:rPr lang="zh-CN" altLang="en-US" dirty="0">
                <a:latin typeface="微软雅黑" panose="020B0503020204020204" pitchFamily="34" charset="-122"/>
                <a:ea typeface="微软雅黑" panose="020B0503020204020204" pitchFamily="34" charset="-122"/>
              </a:rPr>
              <a:t>的结构特点，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对未采样点的区域化变量的取值进行</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C00000"/>
                </a:solidFill>
                <a:latin typeface="微软雅黑" panose="020B0503020204020204" pitchFamily="34" charset="-122"/>
                <a:ea typeface="微软雅黑" panose="020B0503020204020204" pitchFamily="34" charset="-122"/>
              </a:rPr>
              <a:t>线性无偏最优估计</a:t>
            </a:r>
            <a:r>
              <a:rPr lang="zh-CN" altLang="en-US" dirty="0">
                <a:latin typeface="微软雅黑" panose="020B0503020204020204" pitchFamily="34" charset="-122"/>
                <a:ea typeface="微软雅黑" panose="020B0503020204020204" pitchFamily="34" charset="-122"/>
              </a:rPr>
              <a:t>的一种方法</a:t>
            </a:r>
          </a:p>
        </p:txBody>
      </p:sp>
      <p:cxnSp>
        <p:nvCxnSpPr>
          <p:cNvPr id="34" name="直接连接符 33">
            <a:extLst>
              <a:ext uri="{FF2B5EF4-FFF2-40B4-BE49-F238E27FC236}">
                <a16:creationId xmlns:a16="http://schemas.microsoft.com/office/drawing/2014/main" id="{9C1F77AE-BDFD-4506-B282-379BC20D880D}"/>
              </a:ext>
            </a:extLst>
          </p:cNvPr>
          <p:cNvCxnSpPr>
            <a:cxnSpLocks/>
            <a:stCxn id="4" idx="2"/>
          </p:cNvCxnSpPr>
          <p:nvPr/>
        </p:nvCxnSpPr>
        <p:spPr>
          <a:xfrm flipH="1">
            <a:off x="1281082" y="2617457"/>
            <a:ext cx="3645" cy="91658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A081ACE-65BB-4C9F-8179-68DB84ABE0A9}"/>
              </a:ext>
            </a:extLst>
          </p:cNvPr>
          <p:cNvSpPr/>
          <p:nvPr/>
        </p:nvSpPr>
        <p:spPr>
          <a:xfrm>
            <a:off x="486024" y="5383751"/>
            <a:ext cx="1848481" cy="923330"/>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地统计</a:t>
            </a:r>
            <a:endParaRPr lang="en-US" altLang="zh-CN" sz="2800" b="1" dirty="0"/>
          </a:p>
          <a:p>
            <a:pPr algn="ctr"/>
            <a:r>
              <a:rPr lang="zh-CN" altLang="en-US" sz="2800" b="1" dirty="0"/>
              <a:t>理论基础</a:t>
            </a:r>
          </a:p>
        </p:txBody>
      </p:sp>
      <p:cxnSp>
        <p:nvCxnSpPr>
          <p:cNvPr id="37" name="直接连接符 36">
            <a:extLst>
              <a:ext uri="{FF2B5EF4-FFF2-40B4-BE49-F238E27FC236}">
                <a16:creationId xmlns:a16="http://schemas.microsoft.com/office/drawing/2014/main" id="{BFE73051-B2DE-40F5-8C53-019CE9D5093E}"/>
              </a:ext>
            </a:extLst>
          </p:cNvPr>
          <p:cNvCxnSpPr>
            <a:cxnSpLocks/>
          </p:cNvCxnSpPr>
          <p:nvPr/>
        </p:nvCxnSpPr>
        <p:spPr>
          <a:xfrm>
            <a:off x="1282297" y="4562673"/>
            <a:ext cx="0" cy="684469"/>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6D1E0E8-8FC9-4324-93B5-BECCE99B8AEA}"/>
              </a:ext>
            </a:extLst>
          </p:cNvPr>
          <p:cNvGrpSpPr/>
          <p:nvPr/>
        </p:nvGrpSpPr>
        <p:grpSpPr>
          <a:xfrm>
            <a:off x="3063336" y="4612600"/>
            <a:ext cx="2978725" cy="2224196"/>
            <a:chOff x="3757926" y="1376772"/>
            <a:chExt cx="4748157" cy="4526235"/>
          </a:xfrm>
        </p:grpSpPr>
        <p:sp>
          <p:nvSpPr>
            <p:cNvPr id="40" name="í$ḷîḍé">
              <a:extLst>
                <a:ext uri="{FF2B5EF4-FFF2-40B4-BE49-F238E27FC236}">
                  <a16:creationId xmlns:a16="http://schemas.microsoft.com/office/drawing/2014/main" id="{0A09BD14-79C9-4742-ACFB-AD568F9139BA}"/>
                </a:ext>
              </a:extLst>
            </p:cNvPr>
            <p:cNvSpPr/>
            <p:nvPr/>
          </p:nvSpPr>
          <p:spPr bwMode="auto">
            <a:xfrm>
              <a:off x="5787148" y="3639091"/>
              <a:ext cx="2718935" cy="2263916"/>
            </a:xfrm>
            <a:custGeom>
              <a:avLst/>
              <a:gdLst>
                <a:gd name="T0" fmla="*/ 2914 w 3407"/>
                <a:gd name="T1" fmla="*/ 65 h 2837"/>
                <a:gd name="T2" fmla="*/ 2785 w 3407"/>
                <a:gd name="T3" fmla="*/ 183 h 2837"/>
                <a:gd name="T4" fmla="*/ 2642 w 3407"/>
                <a:gd name="T5" fmla="*/ 287 h 2837"/>
                <a:gd name="T6" fmla="*/ 2491 w 3407"/>
                <a:gd name="T7" fmla="*/ 378 h 2837"/>
                <a:gd name="T8" fmla="*/ 2329 w 3407"/>
                <a:gd name="T9" fmla="*/ 453 h 2837"/>
                <a:gd name="T10" fmla="*/ 2159 w 3407"/>
                <a:gd name="T11" fmla="*/ 508 h 2837"/>
                <a:gd name="T12" fmla="*/ 1981 w 3407"/>
                <a:gd name="T13" fmla="*/ 548 h 2837"/>
                <a:gd name="T14" fmla="*/ 1798 w 3407"/>
                <a:gd name="T15" fmla="*/ 567 h 2837"/>
                <a:gd name="T16" fmla="*/ 1656 w 3407"/>
                <a:gd name="T17" fmla="*/ 569 h 2837"/>
                <a:gd name="T18" fmla="*/ 1471 w 3407"/>
                <a:gd name="T19" fmla="*/ 555 h 2837"/>
                <a:gd name="T20" fmla="*/ 1292 w 3407"/>
                <a:gd name="T21" fmla="*/ 520 h 2837"/>
                <a:gd name="T22" fmla="*/ 1119 w 3407"/>
                <a:gd name="T23" fmla="*/ 468 h 2837"/>
                <a:gd name="T24" fmla="*/ 954 w 3407"/>
                <a:gd name="T25" fmla="*/ 399 h 2837"/>
                <a:gd name="T26" fmla="*/ 801 w 3407"/>
                <a:gd name="T27" fmla="*/ 312 h 2837"/>
                <a:gd name="T28" fmla="*/ 657 w 3407"/>
                <a:gd name="T29" fmla="*/ 211 h 2837"/>
                <a:gd name="T30" fmla="*/ 524 w 3407"/>
                <a:gd name="T31" fmla="*/ 96 h 2837"/>
                <a:gd name="T32" fmla="*/ 432 w 3407"/>
                <a:gd name="T33" fmla="*/ 0 h 2837"/>
                <a:gd name="T34" fmla="*/ 336 w 3407"/>
                <a:gd name="T35" fmla="*/ 118 h 2837"/>
                <a:gd name="T36" fmla="*/ 178 w 3407"/>
                <a:gd name="T37" fmla="*/ 378 h 2837"/>
                <a:gd name="T38" fmla="*/ 66 w 3407"/>
                <a:gd name="T39" fmla="*/ 663 h 2837"/>
                <a:gd name="T40" fmla="*/ 7 w 3407"/>
                <a:gd name="T41" fmla="*/ 973 h 2837"/>
                <a:gd name="T42" fmla="*/ 2 w 3407"/>
                <a:gd name="T43" fmla="*/ 1215 h 2837"/>
                <a:gd name="T44" fmla="*/ 46 w 3407"/>
                <a:gd name="T45" fmla="*/ 1528 h 2837"/>
                <a:gd name="T46" fmla="*/ 145 w 3407"/>
                <a:gd name="T47" fmla="*/ 1822 h 2837"/>
                <a:gd name="T48" fmla="*/ 293 w 3407"/>
                <a:gd name="T49" fmla="*/ 2088 h 2837"/>
                <a:gd name="T50" fmla="*/ 432 w 3407"/>
                <a:gd name="T51" fmla="*/ 2266 h 2837"/>
                <a:gd name="T52" fmla="*/ 556 w 3407"/>
                <a:gd name="T53" fmla="*/ 2391 h 2837"/>
                <a:gd name="T54" fmla="*/ 691 w 3407"/>
                <a:gd name="T55" fmla="*/ 2502 h 2837"/>
                <a:gd name="T56" fmla="*/ 838 w 3407"/>
                <a:gd name="T57" fmla="*/ 2600 h 2837"/>
                <a:gd name="T58" fmla="*/ 994 w 3407"/>
                <a:gd name="T59" fmla="*/ 2683 h 2837"/>
                <a:gd name="T60" fmla="*/ 1161 w 3407"/>
                <a:gd name="T61" fmla="*/ 2748 h 2837"/>
                <a:gd name="T62" fmla="*/ 1335 w 3407"/>
                <a:gd name="T63" fmla="*/ 2796 h 2837"/>
                <a:gd name="T64" fmla="*/ 1516 w 3407"/>
                <a:gd name="T65" fmla="*/ 2826 h 2837"/>
                <a:gd name="T66" fmla="*/ 1703 w 3407"/>
                <a:gd name="T67" fmla="*/ 2837 h 2837"/>
                <a:gd name="T68" fmla="*/ 1835 w 3407"/>
                <a:gd name="T69" fmla="*/ 2831 h 2837"/>
                <a:gd name="T70" fmla="*/ 2005 w 3407"/>
                <a:gd name="T71" fmla="*/ 2810 h 2837"/>
                <a:gd name="T72" fmla="*/ 2169 w 3407"/>
                <a:gd name="T73" fmla="*/ 2772 h 2837"/>
                <a:gd name="T74" fmla="*/ 2442 w 3407"/>
                <a:gd name="T75" fmla="*/ 2668 h 2837"/>
                <a:gd name="T76" fmla="*/ 2723 w 3407"/>
                <a:gd name="T77" fmla="*/ 2499 h 2837"/>
                <a:gd name="T78" fmla="*/ 2964 w 3407"/>
                <a:gd name="T79" fmla="*/ 2278 h 2837"/>
                <a:gd name="T80" fmla="*/ 3159 w 3407"/>
                <a:gd name="T81" fmla="*/ 2017 h 2837"/>
                <a:gd name="T82" fmla="*/ 3304 w 3407"/>
                <a:gd name="T83" fmla="*/ 1719 h 2837"/>
                <a:gd name="T84" fmla="*/ 3363 w 3407"/>
                <a:gd name="T85" fmla="*/ 1518 h 2837"/>
                <a:gd name="T86" fmla="*/ 3393 w 3407"/>
                <a:gd name="T87" fmla="*/ 1350 h 2837"/>
                <a:gd name="T88" fmla="*/ 3407 w 3407"/>
                <a:gd name="T89" fmla="*/ 1178 h 2837"/>
                <a:gd name="T90" fmla="*/ 3400 w 3407"/>
                <a:gd name="T91" fmla="*/ 973 h 2837"/>
                <a:gd name="T92" fmla="*/ 3340 w 3407"/>
                <a:gd name="T93" fmla="*/ 663 h 2837"/>
                <a:gd name="T94" fmla="*/ 3229 w 3407"/>
                <a:gd name="T95" fmla="*/ 376 h 2837"/>
                <a:gd name="T96" fmla="*/ 3071 w 3407"/>
                <a:gd name="T97" fmla="*/ 118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07" h="2837">
                  <a:moveTo>
                    <a:pt x="2975" y="0"/>
                  </a:moveTo>
                  <a:lnTo>
                    <a:pt x="2975" y="0"/>
                  </a:lnTo>
                  <a:lnTo>
                    <a:pt x="2945" y="33"/>
                  </a:lnTo>
                  <a:lnTo>
                    <a:pt x="2914" y="65"/>
                  </a:lnTo>
                  <a:lnTo>
                    <a:pt x="2883" y="96"/>
                  </a:lnTo>
                  <a:lnTo>
                    <a:pt x="2851" y="125"/>
                  </a:lnTo>
                  <a:lnTo>
                    <a:pt x="2818" y="155"/>
                  </a:lnTo>
                  <a:lnTo>
                    <a:pt x="2785" y="183"/>
                  </a:lnTo>
                  <a:lnTo>
                    <a:pt x="2750" y="211"/>
                  </a:lnTo>
                  <a:lnTo>
                    <a:pt x="2716" y="237"/>
                  </a:lnTo>
                  <a:lnTo>
                    <a:pt x="2679" y="263"/>
                  </a:lnTo>
                  <a:lnTo>
                    <a:pt x="2642" y="287"/>
                  </a:lnTo>
                  <a:lnTo>
                    <a:pt x="2606" y="312"/>
                  </a:lnTo>
                  <a:lnTo>
                    <a:pt x="2569" y="334"/>
                  </a:lnTo>
                  <a:lnTo>
                    <a:pt x="2529" y="357"/>
                  </a:lnTo>
                  <a:lnTo>
                    <a:pt x="2491" y="378"/>
                  </a:lnTo>
                  <a:lnTo>
                    <a:pt x="2451" y="399"/>
                  </a:lnTo>
                  <a:lnTo>
                    <a:pt x="2411" y="416"/>
                  </a:lnTo>
                  <a:lnTo>
                    <a:pt x="2371" y="435"/>
                  </a:lnTo>
                  <a:lnTo>
                    <a:pt x="2329" y="453"/>
                  </a:lnTo>
                  <a:lnTo>
                    <a:pt x="2287" y="468"/>
                  </a:lnTo>
                  <a:lnTo>
                    <a:pt x="2246" y="482"/>
                  </a:lnTo>
                  <a:lnTo>
                    <a:pt x="2202" y="496"/>
                  </a:lnTo>
                  <a:lnTo>
                    <a:pt x="2159" y="508"/>
                  </a:lnTo>
                  <a:lnTo>
                    <a:pt x="2115" y="520"/>
                  </a:lnTo>
                  <a:lnTo>
                    <a:pt x="2072" y="531"/>
                  </a:lnTo>
                  <a:lnTo>
                    <a:pt x="2026" y="540"/>
                  </a:lnTo>
                  <a:lnTo>
                    <a:pt x="1981" y="548"/>
                  </a:lnTo>
                  <a:lnTo>
                    <a:pt x="1936" y="555"/>
                  </a:lnTo>
                  <a:lnTo>
                    <a:pt x="1891" y="560"/>
                  </a:lnTo>
                  <a:lnTo>
                    <a:pt x="1844" y="566"/>
                  </a:lnTo>
                  <a:lnTo>
                    <a:pt x="1798" y="567"/>
                  </a:lnTo>
                  <a:lnTo>
                    <a:pt x="1751" y="569"/>
                  </a:lnTo>
                  <a:lnTo>
                    <a:pt x="1703" y="571"/>
                  </a:lnTo>
                  <a:lnTo>
                    <a:pt x="1703" y="571"/>
                  </a:lnTo>
                  <a:lnTo>
                    <a:pt x="1656" y="569"/>
                  </a:lnTo>
                  <a:lnTo>
                    <a:pt x="1609" y="567"/>
                  </a:lnTo>
                  <a:lnTo>
                    <a:pt x="1563" y="566"/>
                  </a:lnTo>
                  <a:lnTo>
                    <a:pt x="1516" y="560"/>
                  </a:lnTo>
                  <a:lnTo>
                    <a:pt x="1471" y="555"/>
                  </a:lnTo>
                  <a:lnTo>
                    <a:pt x="1426" y="548"/>
                  </a:lnTo>
                  <a:lnTo>
                    <a:pt x="1381" y="540"/>
                  </a:lnTo>
                  <a:lnTo>
                    <a:pt x="1335" y="531"/>
                  </a:lnTo>
                  <a:lnTo>
                    <a:pt x="1292" y="520"/>
                  </a:lnTo>
                  <a:lnTo>
                    <a:pt x="1247" y="508"/>
                  </a:lnTo>
                  <a:lnTo>
                    <a:pt x="1205" y="496"/>
                  </a:lnTo>
                  <a:lnTo>
                    <a:pt x="1161" y="482"/>
                  </a:lnTo>
                  <a:lnTo>
                    <a:pt x="1119" y="468"/>
                  </a:lnTo>
                  <a:lnTo>
                    <a:pt x="1078" y="453"/>
                  </a:lnTo>
                  <a:lnTo>
                    <a:pt x="1036" y="435"/>
                  </a:lnTo>
                  <a:lnTo>
                    <a:pt x="996" y="416"/>
                  </a:lnTo>
                  <a:lnTo>
                    <a:pt x="954" y="399"/>
                  </a:lnTo>
                  <a:lnTo>
                    <a:pt x="916" y="378"/>
                  </a:lnTo>
                  <a:lnTo>
                    <a:pt x="876" y="357"/>
                  </a:lnTo>
                  <a:lnTo>
                    <a:pt x="838" y="334"/>
                  </a:lnTo>
                  <a:lnTo>
                    <a:pt x="801" y="312"/>
                  </a:lnTo>
                  <a:lnTo>
                    <a:pt x="763" y="287"/>
                  </a:lnTo>
                  <a:lnTo>
                    <a:pt x="726" y="263"/>
                  </a:lnTo>
                  <a:lnTo>
                    <a:pt x="691" y="237"/>
                  </a:lnTo>
                  <a:lnTo>
                    <a:pt x="657" y="211"/>
                  </a:lnTo>
                  <a:lnTo>
                    <a:pt x="622" y="183"/>
                  </a:lnTo>
                  <a:lnTo>
                    <a:pt x="589" y="155"/>
                  </a:lnTo>
                  <a:lnTo>
                    <a:pt x="556" y="125"/>
                  </a:lnTo>
                  <a:lnTo>
                    <a:pt x="524" y="96"/>
                  </a:lnTo>
                  <a:lnTo>
                    <a:pt x="493" y="65"/>
                  </a:lnTo>
                  <a:lnTo>
                    <a:pt x="462" y="33"/>
                  </a:lnTo>
                  <a:lnTo>
                    <a:pt x="432" y="0"/>
                  </a:lnTo>
                  <a:lnTo>
                    <a:pt x="432" y="0"/>
                  </a:lnTo>
                  <a:lnTo>
                    <a:pt x="432" y="0"/>
                  </a:lnTo>
                  <a:lnTo>
                    <a:pt x="432" y="0"/>
                  </a:lnTo>
                  <a:lnTo>
                    <a:pt x="383" y="59"/>
                  </a:lnTo>
                  <a:lnTo>
                    <a:pt x="336" y="118"/>
                  </a:lnTo>
                  <a:lnTo>
                    <a:pt x="293" y="179"/>
                  </a:lnTo>
                  <a:lnTo>
                    <a:pt x="251" y="244"/>
                  </a:lnTo>
                  <a:lnTo>
                    <a:pt x="213" y="310"/>
                  </a:lnTo>
                  <a:lnTo>
                    <a:pt x="178" y="378"/>
                  </a:lnTo>
                  <a:lnTo>
                    <a:pt x="145" y="446"/>
                  </a:lnTo>
                  <a:lnTo>
                    <a:pt x="115" y="517"/>
                  </a:lnTo>
                  <a:lnTo>
                    <a:pt x="89" y="590"/>
                  </a:lnTo>
                  <a:lnTo>
                    <a:pt x="66" y="663"/>
                  </a:lnTo>
                  <a:lnTo>
                    <a:pt x="46" y="740"/>
                  </a:lnTo>
                  <a:lnTo>
                    <a:pt x="30" y="816"/>
                  </a:lnTo>
                  <a:lnTo>
                    <a:pt x="18" y="893"/>
                  </a:lnTo>
                  <a:lnTo>
                    <a:pt x="7" y="973"/>
                  </a:lnTo>
                  <a:lnTo>
                    <a:pt x="2" y="1053"/>
                  </a:lnTo>
                  <a:lnTo>
                    <a:pt x="0" y="1133"/>
                  </a:lnTo>
                  <a:lnTo>
                    <a:pt x="0" y="1133"/>
                  </a:lnTo>
                  <a:lnTo>
                    <a:pt x="2" y="1215"/>
                  </a:lnTo>
                  <a:lnTo>
                    <a:pt x="7" y="1295"/>
                  </a:lnTo>
                  <a:lnTo>
                    <a:pt x="18" y="1375"/>
                  </a:lnTo>
                  <a:lnTo>
                    <a:pt x="30" y="1451"/>
                  </a:lnTo>
                  <a:lnTo>
                    <a:pt x="46" y="1528"/>
                  </a:lnTo>
                  <a:lnTo>
                    <a:pt x="66" y="1605"/>
                  </a:lnTo>
                  <a:lnTo>
                    <a:pt x="89" y="1678"/>
                  </a:lnTo>
                  <a:lnTo>
                    <a:pt x="115" y="1751"/>
                  </a:lnTo>
                  <a:lnTo>
                    <a:pt x="145" y="1822"/>
                  </a:lnTo>
                  <a:lnTo>
                    <a:pt x="178" y="1890"/>
                  </a:lnTo>
                  <a:lnTo>
                    <a:pt x="213" y="1958"/>
                  </a:lnTo>
                  <a:lnTo>
                    <a:pt x="251" y="2024"/>
                  </a:lnTo>
                  <a:lnTo>
                    <a:pt x="293" y="2088"/>
                  </a:lnTo>
                  <a:lnTo>
                    <a:pt x="336" y="2149"/>
                  </a:lnTo>
                  <a:lnTo>
                    <a:pt x="383" y="2208"/>
                  </a:lnTo>
                  <a:lnTo>
                    <a:pt x="432" y="2266"/>
                  </a:lnTo>
                  <a:lnTo>
                    <a:pt x="432" y="2266"/>
                  </a:lnTo>
                  <a:lnTo>
                    <a:pt x="462" y="2299"/>
                  </a:lnTo>
                  <a:lnTo>
                    <a:pt x="493" y="2330"/>
                  </a:lnTo>
                  <a:lnTo>
                    <a:pt x="523" y="2361"/>
                  </a:lnTo>
                  <a:lnTo>
                    <a:pt x="556" y="2391"/>
                  </a:lnTo>
                  <a:lnTo>
                    <a:pt x="589" y="2421"/>
                  </a:lnTo>
                  <a:lnTo>
                    <a:pt x="622" y="2448"/>
                  </a:lnTo>
                  <a:lnTo>
                    <a:pt x="657" y="2476"/>
                  </a:lnTo>
                  <a:lnTo>
                    <a:pt x="691" y="2502"/>
                  </a:lnTo>
                  <a:lnTo>
                    <a:pt x="726" y="2529"/>
                  </a:lnTo>
                  <a:lnTo>
                    <a:pt x="763" y="2553"/>
                  </a:lnTo>
                  <a:lnTo>
                    <a:pt x="801" y="2577"/>
                  </a:lnTo>
                  <a:lnTo>
                    <a:pt x="838" y="2600"/>
                  </a:lnTo>
                  <a:lnTo>
                    <a:pt x="876" y="2622"/>
                  </a:lnTo>
                  <a:lnTo>
                    <a:pt x="916" y="2643"/>
                  </a:lnTo>
                  <a:lnTo>
                    <a:pt x="954" y="2664"/>
                  </a:lnTo>
                  <a:lnTo>
                    <a:pt x="994" y="2683"/>
                  </a:lnTo>
                  <a:lnTo>
                    <a:pt x="1036" y="2701"/>
                  </a:lnTo>
                  <a:lnTo>
                    <a:pt x="1078" y="2718"/>
                  </a:lnTo>
                  <a:lnTo>
                    <a:pt x="1119" y="2734"/>
                  </a:lnTo>
                  <a:lnTo>
                    <a:pt x="1161" y="2748"/>
                  </a:lnTo>
                  <a:lnTo>
                    <a:pt x="1205" y="2762"/>
                  </a:lnTo>
                  <a:lnTo>
                    <a:pt x="1247" y="2774"/>
                  </a:lnTo>
                  <a:lnTo>
                    <a:pt x="1292" y="2786"/>
                  </a:lnTo>
                  <a:lnTo>
                    <a:pt x="1335" y="2796"/>
                  </a:lnTo>
                  <a:lnTo>
                    <a:pt x="1381" y="2805"/>
                  </a:lnTo>
                  <a:lnTo>
                    <a:pt x="1426" y="2814"/>
                  </a:lnTo>
                  <a:lnTo>
                    <a:pt x="1471" y="2821"/>
                  </a:lnTo>
                  <a:lnTo>
                    <a:pt x="1516" y="2826"/>
                  </a:lnTo>
                  <a:lnTo>
                    <a:pt x="1563" y="2831"/>
                  </a:lnTo>
                  <a:lnTo>
                    <a:pt x="1609" y="2833"/>
                  </a:lnTo>
                  <a:lnTo>
                    <a:pt x="1656" y="2837"/>
                  </a:lnTo>
                  <a:lnTo>
                    <a:pt x="1703" y="2837"/>
                  </a:lnTo>
                  <a:lnTo>
                    <a:pt x="1703" y="2837"/>
                  </a:lnTo>
                  <a:lnTo>
                    <a:pt x="1748" y="2837"/>
                  </a:lnTo>
                  <a:lnTo>
                    <a:pt x="1791" y="2835"/>
                  </a:lnTo>
                  <a:lnTo>
                    <a:pt x="1835" y="2831"/>
                  </a:lnTo>
                  <a:lnTo>
                    <a:pt x="1877" y="2828"/>
                  </a:lnTo>
                  <a:lnTo>
                    <a:pt x="1920" y="2823"/>
                  </a:lnTo>
                  <a:lnTo>
                    <a:pt x="1962" y="2817"/>
                  </a:lnTo>
                  <a:lnTo>
                    <a:pt x="2005" y="2810"/>
                  </a:lnTo>
                  <a:lnTo>
                    <a:pt x="2047" y="2802"/>
                  </a:lnTo>
                  <a:lnTo>
                    <a:pt x="2087" y="2793"/>
                  </a:lnTo>
                  <a:lnTo>
                    <a:pt x="2129" y="2783"/>
                  </a:lnTo>
                  <a:lnTo>
                    <a:pt x="2169" y="2772"/>
                  </a:lnTo>
                  <a:lnTo>
                    <a:pt x="2209" y="2760"/>
                  </a:lnTo>
                  <a:lnTo>
                    <a:pt x="2289" y="2734"/>
                  </a:lnTo>
                  <a:lnTo>
                    <a:pt x="2366" y="2703"/>
                  </a:lnTo>
                  <a:lnTo>
                    <a:pt x="2442" y="2668"/>
                  </a:lnTo>
                  <a:lnTo>
                    <a:pt x="2515" y="2631"/>
                  </a:lnTo>
                  <a:lnTo>
                    <a:pt x="2587" y="2589"/>
                  </a:lnTo>
                  <a:lnTo>
                    <a:pt x="2656" y="2546"/>
                  </a:lnTo>
                  <a:lnTo>
                    <a:pt x="2723" y="2499"/>
                  </a:lnTo>
                  <a:lnTo>
                    <a:pt x="2787" y="2448"/>
                  </a:lnTo>
                  <a:lnTo>
                    <a:pt x="2848" y="2395"/>
                  </a:lnTo>
                  <a:lnTo>
                    <a:pt x="2907" y="2337"/>
                  </a:lnTo>
                  <a:lnTo>
                    <a:pt x="2964" y="2278"/>
                  </a:lnTo>
                  <a:lnTo>
                    <a:pt x="3017" y="2217"/>
                  </a:lnTo>
                  <a:lnTo>
                    <a:pt x="3069" y="2153"/>
                  </a:lnTo>
                  <a:lnTo>
                    <a:pt x="3116" y="2087"/>
                  </a:lnTo>
                  <a:lnTo>
                    <a:pt x="3159" y="2017"/>
                  </a:lnTo>
                  <a:lnTo>
                    <a:pt x="3201" y="1946"/>
                  </a:lnTo>
                  <a:lnTo>
                    <a:pt x="3238" y="1872"/>
                  </a:lnTo>
                  <a:lnTo>
                    <a:pt x="3273" y="1796"/>
                  </a:lnTo>
                  <a:lnTo>
                    <a:pt x="3304" y="1719"/>
                  </a:lnTo>
                  <a:lnTo>
                    <a:pt x="3330" y="1639"/>
                  </a:lnTo>
                  <a:lnTo>
                    <a:pt x="3342" y="1599"/>
                  </a:lnTo>
                  <a:lnTo>
                    <a:pt x="3353" y="1559"/>
                  </a:lnTo>
                  <a:lnTo>
                    <a:pt x="3363" y="1518"/>
                  </a:lnTo>
                  <a:lnTo>
                    <a:pt x="3372" y="1477"/>
                  </a:lnTo>
                  <a:lnTo>
                    <a:pt x="3380" y="1436"/>
                  </a:lnTo>
                  <a:lnTo>
                    <a:pt x="3387" y="1392"/>
                  </a:lnTo>
                  <a:lnTo>
                    <a:pt x="3393" y="1350"/>
                  </a:lnTo>
                  <a:lnTo>
                    <a:pt x="3398" y="1307"/>
                  </a:lnTo>
                  <a:lnTo>
                    <a:pt x="3401" y="1265"/>
                  </a:lnTo>
                  <a:lnTo>
                    <a:pt x="3405" y="1222"/>
                  </a:lnTo>
                  <a:lnTo>
                    <a:pt x="3407" y="1178"/>
                  </a:lnTo>
                  <a:lnTo>
                    <a:pt x="3407" y="1133"/>
                  </a:lnTo>
                  <a:lnTo>
                    <a:pt x="3407" y="1133"/>
                  </a:lnTo>
                  <a:lnTo>
                    <a:pt x="3405" y="1053"/>
                  </a:lnTo>
                  <a:lnTo>
                    <a:pt x="3400" y="973"/>
                  </a:lnTo>
                  <a:lnTo>
                    <a:pt x="3389" y="893"/>
                  </a:lnTo>
                  <a:lnTo>
                    <a:pt x="3377" y="816"/>
                  </a:lnTo>
                  <a:lnTo>
                    <a:pt x="3360" y="740"/>
                  </a:lnTo>
                  <a:lnTo>
                    <a:pt x="3340" y="663"/>
                  </a:lnTo>
                  <a:lnTo>
                    <a:pt x="3318" y="590"/>
                  </a:lnTo>
                  <a:lnTo>
                    <a:pt x="3292" y="517"/>
                  </a:lnTo>
                  <a:lnTo>
                    <a:pt x="3262" y="446"/>
                  </a:lnTo>
                  <a:lnTo>
                    <a:pt x="3229" y="376"/>
                  </a:lnTo>
                  <a:lnTo>
                    <a:pt x="3194" y="310"/>
                  </a:lnTo>
                  <a:lnTo>
                    <a:pt x="3156" y="244"/>
                  </a:lnTo>
                  <a:lnTo>
                    <a:pt x="3114" y="179"/>
                  </a:lnTo>
                  <a:lnTo>
                    <a:pt x="3071" y="118"/>
                  </a:lnTo>
                  <a:lnTo>
                    <a:pt x="3024" y="58"/>
                  </a:lnTo>
                  <a:lnTo>
                    <a:pt x="2975" y="0"/>
                  </a:lnTo>
                  <a:lnTo>
                    <a:pt x="2975" y="0"/>
                  </a:lnTo>
                  <a:close/>
                </a:path>
              </a:pathLst>
            </a:custGeom>
            <a:solidFill>
              <a:schemeClr val="bg1">
                <a:lumMod val="85000"/>
              </a:schemeClr>
            </a:solidFill>
            <a:ln w="57150">
              <a:solidFill>
                <a:schemeClr val="bg1"/>
              </a:solidFill>
              <a:prstDash val="solid"/>
              <a:round/>
              <a:headEnd/>
              <a:tailEnd/>
            </a:ln>
          </p:spPr>
          <p:txBody>
            <a:bodyPr vert="horz" wrap="square" lIns="91440" tIns="45720" rIns="91440" bIns="45720" anchor="t" anchorCtr="1" compatLnSpc="1">
              <a:prstTxWarp prst="textNoShape">
                <a:avLst/>
              </a:prstTxWarp>
              <a:normAutofit/>
            </a:bodyPr>
            <a:lstStyle/>
            <a:p>
              <a:pPr algn="ctr">
                <a:lnSpc>
                  <a:spcPct val="120000"/>
                </a:lnSpc>
                <a:defRPr/>
              </a:pPr>
              <a:endParaRPr lang="zh-CN" altLang="en-US" sz="1200" dirty="0">
                <a:solidFill>
                  <a:schemeClr val="bg1"/>
                </a:solidFill>
              </a:endParaRPr>
            </a:p>
          </p:txBody>
        </p:sp>
        <p:sp>
          <p:nvSpPr>
            <p:cNvPr id="41" name="íšľïḓè">
              <a:extLst>
                <a:ext uri="{FF2B5EF4-FFF2-40B4-BE49-F238E27FC236}">
                  <a16:creationId xmlns:a16="http://schemas.microsoft.com/office/drawing/2014/main" id="{E9455ABB-189B-4CCC-A326-5AF14EACD304}"/>
                </a:ext>
              </a:extLst>
            </p:cNvPr>
            <p:cNvSpPr/>
            <p:nvPr/>
          </p:nvSpPr>
          <p:spPr bwMode="auto">
            <a:xfrm>
              <a:off x="3757926" y="3185670"/>
              <a:ext cx="2374079" cy="2717337"/>
            </a:xfrm>
            <a:custGeom>
              <a:avLst/>
              <a:gdLst>
                <a:gd name="T0" fmla="*/ 2975 w 2975"/>
                <a:gd name="T1" fmla="*/ 569 h 3406"/>
                <a:gd name="T2" fmla="*/ 2851 w 2975"/>
                <a:gd name="T3" fmla="*/ 446 h 3406"/>
                <a:gd name="T4" fmla="*/ 2716 w 2975"/>
                <a:gd name="T5" fmla="*/ 332 h 3406"/>
                <a:gd name="T6" fmla="*/ 2569 w 2975"/>
                <a:gd name="T7" fmla="*/ 237 h 3406"/>
                <a:gd name="T8" fmla="*/ 2411 w 2975"/>
                <a:gd name="T9" fmla="*/ 153 h 3406"/>
                <a:gd name="T10" fmla="*/ 2246 w 2975"/>
                <a:gd name="T11" fmla="*/ 89 h 3406"/>
                <a:gd name="T12" fmla="*/ 2072 w 2975"/>
                <a:gd name="T13" fmla="*/ 40 h 3406"/>
                <a:gd name="T14" fmla="*/ 1891 w 2975"/>
                <a:gd name="T15" fmla="*/ 11 h 3406"/>
                <a:gd name="T16" fmla="*/ 1703 w 2975"/>
                <a:gd name="T17" fmla="*/ 0 h 3406"/>
                <a:gd name="T18" fmla="*/ 1563 w 2975"/>
                <a:gd name="T19" fmla="*/ 5 h 3406"/>
                <a:gd name="T20" fmla="*/ 1381 w 2975"/>
                <a:gd name="T21" fmla="*/ 31 h 3406"/>
                <a:gd name="T22" fmla="*/ 1205 w 2975"/>
                <a:gd name="T23" fmla="*/ 75 h 3406"/>
                <a:gd name="T24" fmla="*/ 1036 w 2975"/>
                <a:gd name="T25" fmla="*/ 136 h 3406"/>
                <a:gd name="T26" fmla="*/ 876 w 2975"/>
                <a:gd name="T27" fmla="*/ 214 h 3406"/>
                <a:gd name="T28" fmla="*/ 728 w 2975"/>
                <a:gd name="T29" fmla="*/ 308 h 3406"/>
                <a:gd name="T30" fmla="*/ 589 w 2975"/>
                <a:gd name="T31" fmla="*/ 416 h 3406"/>
                <a:gd name="T32" fmla="*/ 462 w 2975"/>
                <a:gd name="T33" fmla="*/ 538 h 3406"/>
                <a:gd name="T34" fmla="*/ 336 w 2975"/>
                <a:gd name="T35" fmla="*/ 687 h 3406"/>
                <a:gd name="T36" fmla="*/ 178 w 2975"/>
                <a:gd name="T37" fmla="*/ 945 h 3406"/>
                <a:gd name="T38" fmla="*/ 67 w 2975"/>
                <a:gd name="T39" fmla="*/ 1232 h 3406"/>
                <a:gd name="T40" fmla="*/ 7 w 2975"/>
                <a:gd name="T41" fmla="*/ 1542 h 3406"/>
                <a:gd name="T42" fmla="*/ 0 w 2975"/>
                <a:gd name="T43" fmla="*/ 1747 h 3406"/>
                <a:gd name="T44" fmla="*/ 14 w 2975"/>
                <a:gd name="T45" fmla="*/ 1919 h 3406"/>
                <a:gd name="T46" fmla="*/ 44 w 2975"/>
                <a:gd name="T47" fmla="*/ 2087 h 3406"/>
                <a:gd name="T48" fmla="*/ 103 w 2975"/>
                <a:gd name="T49" fmla="*/ 2288 h 3406"/>
                <a:gd name="T50" fmla="*/ 248 w 2975"/>
                <a:gd name="T51" fmla="*/ 2586 h 3406"/>
                <a:gd name="T52" fmla="*/ 443 w 2975"/>
                <a:gd name="T53" fmla="*/ 2847 h 3406"/>
                <a:gd name="T54" fmla="*/ 684 w 2975"/>
                <a:gd name="T55" fmla="*/ 3068 h 3406"/>
                <a:gd name="T56" fmla="*/ 965 w 2975"/>
                <a:gd name="T57" fmla="*/ 3237 h 3406"/>
                <a:gd name="T58" fmla="*/ 1238 w 2975"/>
                <a:gd name="T59" fmla="*/ 3341 h 3406"/>
                <a:gd name="T60" fmla="*/ 1402 w 2975"/>
                <a:gd name="T61" fmla="*/ 3379 h 3406"/>
                <a:gd name="T62" fmla="*/ 1572 w 2975"/>
                <a:gd name="T63" fmla="*/ 3400 h 3406"/>
                <a:gd name="T64" fmla="*/ 1703 w 2975"/>
                <a:gd name="T65" fmla="*/ 3406 h 3406"/>
                <a:gd name="T66" fmla="*/ 1891 w 2975"/>
                <a:gd name="T67" fmla="*/ 3395 h 3406"/>
                <a:gd name="T68" fmla="*/ 2072 w 2975"/>
                <a:gd name="T69" fmla="*/ 3365 h 3406"/>
                <a:gd name="T70" fmla="*/ 2246 w 2975"/>
                <a:gd name="T71" fmla="*/ 3317 h 3406"/>
                <a:gd name="T72" fmla="*/ 2411 w 2975"/>
                <a:gd name="T73" fmla="*/ 3252 h 3406"/>
                <a:gd name="T74" fmla="*/ 2569 w 2975"/>
                <a:gd name="T75" fmla="*/ 3169 h 3406"/>
                <a:gd name="T76" fmla="*/ 2716 w 2975"/>
                <a:gd name="T77" fmla="*/ 3071 h 3406"/>
                <a:gd name="T78" fmla="*/ 2851 w 2975"/>
                <a:gd name="T79" fmla="*/ 2960 h 3406"/>
                <a:gd name="T80" fmla="*/ 2975 w 2975"/>
                <a:gd name="T81" fmla="*/ 2835 h 3406"/>
                <a:gd name="T82" fmla="*/ 2836 w 2975"/>
                <a:gd name="T83" fmla="*/ 2657 h 3406"/>
                <a:gd name="T84" fmla="*/ 2688 w 2975"/>
                <a:gd name="T85" fmla="*/ 2391 h 3406"/>
                <a:gd name="T86" fmla="*/ 2589 w 2975"/>
                <a:gd name="T87" fmla="*/ 2097 h 3406"/>
                <a:gd name="T88" fmla="*/ 2545 w 2975"/>
                <a:gd name="T89" fmla="*/ 1784 h 3406"/>
                <a:gd name="T90" fmla="*/ 2550 w 2975"/>
                <a:gd name="T91" fmla="*/ 1542 h 3406"/>
                <a:gd name="T92" fmla="*/ 2609 w 2975"/>
                <a:gd name="T93" fmla="*/ 1232 h 3406"/>
                <a:gd name="T94" fmla="*/ 2721 w 2975"/>
                <a:gd name="T95" fmla="*/ 947 h 3406"/>
                <a:gd name="T96" fmla="*/ 2879 w 2975"/>
                <a:gd name="T97" fmla="*/ 687 h 3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75" h="3406">
                  <a:moveTo>
                    <a:pt x="2975" y="569"/>
                  </a:moveTo>
                  <a:lnTo>
                    <a:pt x="2975" y="569"/>
                  </a:lnTo>
                  <a:lnTo>
                    <a:pt x="2975" y="569"/>
                  </a:lnTo>
                  <a:lnTo>
                    <a:pt x="2975" y="569"/>
                  </a:lnTo>
                  <a:lnTo>
                    <a:pt x="2945" y="538"/>
                  </a:lnTo>
                  <a:lnTo>
                    <a:pt x="2914" y="506"/>
                  </a:lnTo>
                  <a:lnTo>
                    <a:pt x="2883" y="475"/>
                  </a:lnTo>
                  <a:lnTo>
                    <a:pt x="2851" y="446"/>
                  </a:lnTo>
                  <a:lnTo>
                    <a:pt x="2818" y="416"/>
                  </a:lnTo>
                  <a:lnTo>
                    <a:pt x="2785" y="388"/>
                  </a:lnTo>
                  <a:lnTo>
                    <a:pt x="2750" y="360"/>
                  </a:lnTo>
                  <a:lnTo>
                    <a:pt x="2716" y="332"/>
                  </a:lnTo>
                  <a:lnTo>
                    <a:pt x="2679" y="308"/>
                  </a:lnTo>
                  <a:lnTo>
                    <a:pt x="2644" y="282"/>
                  </a:lnTo>
                  <a:lnTo>
                    <a:pt x="2606" y="259"/>
                  </a:lnTo>
                  <a:lnTo>
                    <a:pt x="2569" y="237"/>
                  </a:lnTo>
                  <a:lnTo>
                    <a:pt x="2531" y="214"/>
                  </a:lnTo>
                  <a:lnTo>
                    <a:pt x="2491" y="193"/>
                  </a:lnTo>
                  <a:lnTo>
                    <a:pt x="2451" y="172"/>
                  </a:lnTo>
                  <a:lnTo>
                    <a:pt x="2411" y="153"/>
                  </a:lnTo>
                  <a:lnTo>
                    <a:pt x="2371" y="136"/>
                  </a:lnTo>
                  <a:lnTo>
                    <a:pt x="2329" y="118"/>
                  </a:lnTo>
                  <a:lnTo>
                    <a:pt x="2288" y="103"/>
                  </a:lnTo>
                  <a:lnTo>
                    <a:pt x="2246" y="89"/>
                  </a:lnTo>
                  <a:lnTo>
                    <a:pt x="2202" y="75"/>
                  </a:lnTo>
                  <a:lnTo>
                    <a:pt x="2159" y="61"/>
                  </a:lnTo>
                  <a:lnTo>
                    <a:pt x="2115" y="51"/>
                  </a:lnTo>
                  <a:lnTo>
                    <a:pt x="2072" y="40"/>
                  </a:lnTo>
                  <a:lnTo>
                    <a:pt x="2026" y="31"/>
                  </a:lnTo>
                  <a:lnTo>
                    <a:pt x="1981" y="23"/>
                  </a:lnTo>
                  <a:lnTo>
                    <a:pt x="1936" y="16"/>
                  </a:lnTo>
                  <a:lnTo>
                    <a:pt x="1891" y="11"/>
                  </a:lnTo>
                  <a:lnTo>
                    <a:pt x="1844" y="5"/>
                  </a:lnTo>
                  <a:lnTo>
                    <a:pt x="1798" y="2"/>
                  </a:lnTo>
                  <a:lnTo>
                    <a:pt x="1751" y="0"/>
                  </a:lnTo>
                  <a:lnTo>
                    <a:pt x="1703" y="0"/>
                  </a:lnTo>
                  <a:lnTo>
                    <a:pt x="1703" y="0"/>
                  </a:lnTo>
                  <a:lnTo>
                    <a:pt x="1656" y="0"/>
                  </a:lnTo>
                  <a:lnTo>
                    <a:pt x="1609" y="2"/>
                  </a:lnTo>
                  <a:lnTo>
                    <a:pt x="1563" y="5"/>
                  </a:lnTo>
                  <a:lnTo>
                    <a:pt x="1516" y="11"/>
                  </a:lnTo>
                  <a:lnTo>
                    <a:pt x="1471" y="16"/>
                  </a:lnTo>
                  <a:lnTo>
                    <a:pt x="1426" y="23"/>
                  </a:lnTo>
                  <a:lnTo>
                    <a:pt x="1381" y="31"/>
                  </a:lnTo>
                  <a:lnTo>
                    <a:pt x="1335" y="40"/>
                  </a:lnTo>
                  <a:lnTo>
                    <a:pt x="1292" y="51"/>
                  </a:lnTo>
                  <a:lnTo>
                    <a:pt x="1248" y="61"/>
                  </a:lnTo>
                  <a:lnTo>
                    <a:pt x="1205" y="75"/>
                  </a:lnTo>
                  <a:lnTo>
                    <a:pt x="1161" y="89"/>
                  </a:lnTo>
                  <a:lnTo>
                    <a:pt x="1120" y="103"/>
                  </a:lnTo>
                  <a:lnTo>
                    <a:pt x="1078" y="118"/>
                  </a:lnTo>
                  <a:lnTo>
                    <a:pt x="1036" y="136"/>
                  </a:lnTo>
                  <a:lnTo>
                    <a:pt x="996" y="153"/>
                  </a:lnTo>
                  <a:lnTo>
                    <a:pt x="956" y="172"/>
                  </a:lnTo>
                  <a:lnTo>
                    <a:pt x="916" y="193"/>
                  </a:lnTo>
                  <a:lnTo>
                    <a:pt x="876" y="214"/>
                  </a:lnTo>
                  <a:lnTo>
                    <a:pt x="838" y="237"/>
                  </a:lnTo>
                  <a:lnTo>
                    <a:pt x="801" y="259"/>
                  </a:lnTo>
                  <a:lnTo>
                    <a:pt x="763" y="282"/>
                  </a:lnTo>
                  <a:lnTo>
                    <a:pt x="728" y="308"/>
                  </a:lnTo>
                  <a:lnTo>
                    <a:pt x="691" y="332"/>
                  </a:lnTo>
                  <a:lnTo>
                    <a:pt x="657" y="360"/>
                  </a:lnTo>
                  <a:lnTo>
                    <a:pt x="622" y="388"/>
                  </a:lnTo>
                  <a:lnTo>
                    <a:pt x="589" y="416"/>
                  </a:lnTo>
                  <a:lnTo>
                    <a:pt x="556" y="446"/>
                  </a:lnTo>
                  <a:lnTo>
                    <a:pt x="524" y="475"/>
                  </a:lnTo>
                  <a:lnTo>
                    <a:pt x="493" y="506"/>
                  </a:lnTo>
                  <a:lnTo>
                    <a:pt x="462" y="538"/>
                  </a:lnTo>
                  <a:lnTo>
                    <a:pt x="432" y="569"/>
                  </a:lnTo>
                  <a:lnTo>
                    <a:pt x="432" y="569"/>
                  </a:lnTo>
                  <a:lnTo>
                    <a:pt x="383" y="627"/>
                  </a:lnTo>
                  <a:lnTo>
                    <a:pt x="336" y="687"/>
                  </a:lnTo>
                  <a:lnTo>
                    <a:pt x="293" y="748"/>
                  </a:lnTo>
                  <a:lnTo>
                    <a:pt x="251" y="813"/>
                  </a:lnTo>
                  <a:lnTo>
                    <a:pt x="213" y="879"/>
                  </a:lnTo>
                  <a:lnTo>
                    <a:pt x="178" y="945"/>
                  </a:lnTo>
                  <a:lnTo>
                    <a:pt x="145" y="1015"/>
                  </a:lnTo>
                  <a:lnTo>
                    <a:pt x="115" y="1086"/>
                  </a:lnTo>
                  <a:lnTo>
                    <a:pt x="89" y="1159"/>
                  </a:lnTo>
                  <a:lnTo>
                    <a:pt x="67" y="1232"/>
                  </a:lnTo>
                  <a:lnTo>
                    <a:pt x="46" y="1309"/>
                  </a:lnTo>
                  <a:lnTo>
                    <a:pt x="30" y="1385"/>
                  </a:lnTo>
                  <a:lnTo>
                    <a:pt x="18" y="1462"/>
                  </a:lnTo>
                  <a:lnTo>
                    <a:pt x="7" y="1542"/>
                  </a:lnTo>
                  <a:lnTo>
                    <a:pt x="2" y="1622"/>
                  </a:lnTo>
                  <a:lnTo>
                    <a:pt x="0" y="1702"/>
                  </a:lnTo>
                  <a:lnTo>
                    <a:pt x="0" y="1702"/>
                  </a:lnTo>
                  <a:lnTo>
                    <a:pt x="0" y="1747"/>
                  </a:lnTo>
                  <a:lnTo>
                    <a:pt x="2" y="1791"/>
                  </a:lnTo>
                  <a:lnTo>
                    <a:pt x="6" y="1834"/>
                  </a:lnTo>
                  <a:lnTo>
                    <a:pt x="9" y="1876"/>
                  </a:lnTo>
                  <a:lnTo>
                    <a:pt x="14" y="1919"/>
                  </a:lnTo>
                  <a:lnTo>
                    <a:pt x="20" y="1961"/>
                  </a:lnTo>
                  <a:lnTo>
                    <a:pt x="27" y="2005"/>
                  </a:lnTo>
                  <a:lnTo>
                    <a:pt x="35" y="2046"/>
                  </a:lnTo>
                  <a:lnTo>
                    <a:pt x="44" y="2087"/>
                  </a:lnTo>
                  <a:lnTo>
                    <a:pt x="54" y="2128"/>
                  </a:lnTo>
                  <a:lnTo>
                    <a:pt x="65" y="2168"/>
                  </a:lnTo>
                  <a:lnTo>
                    <a:pt x="77" y="2208"/>
                  </a:lnTo>
                  <a:lnTo>
                    <a:pt x="103" y="2288"/>
                  </a:lnTo>
                  <a:lnTo>
                    <a:pt x="134" y="2365"/>
                  </a:lnTo>
                  <a:lnTo>
                    <a:pt x="168" y="2441"/>
                  </a:lnTo>
                  <a:lnTo>
                    <a:pt x="206" y="2515"/>
                  </a:lnTo>
                  <a:lnTo>
                    <a:pt x="248" y="2586"/>
                  </a:lnTo>
                  <a:lnTo>
                    <a:pt x="291" y="2656"/>
                  </a:lnTo>
                  <a:lnTo>
                    <a:pt x="338" y="2722"/>
                  </a:lnTo>
                  <a:lnTo>
                    <a:pt x="389" y="2786"/>
                  </a:lnTo>
                  <a:lnTo>
                    <a:pt x="443" y="2847"/>
                  </a:lnTo>
                  <a:lnTo>
                    <a:pt x="500" y="2906"/>
                  </a:lnTo>
                  <a:lnTo>
                    <a:pt x="559" y="2964"/>
                  </a:lnTo>
                  <a:lnTo>
                    <a:pt x="620" y="3017"/>
                  </a:lnTo>
                  <a:lnTo>
                    <a:pt x="684" y="3068"/>
                  </a:lnTo>
                  <a:lnTo>
                    <a:pt x="751" y="3115"/>
                  </a:lnTo>
                  <a:lnTo>
                    <a:pt x="820" y="3158"/>
                  </a:lnTo>
                  <a:lnTo>
                    <a:pt x="892" y="3200"/>
                  </a:lnTo>
                  <a:lnTo>
                    <a:pt x="965" y="3237"/>
                  </a:lnTo>
                  <a:lnTo>
                    <a:pt x="1041" y="3272"/>
                  </a:lnTo>
                  <a:lnTo>
                    <a:pt x="1118" y="3303"/>
                  </a:lnTo>
                  <a:lnTo>
                    <a:pt x="1198" y="3329"/>
                  </a:lnTo>
                  <a:lnTo>
                    <a:pt x="1238" y="3341"/>
                  </a:lnTo>
                  <a:lnTo>
                    <a:pt x="1278" y="3352"/>
                  </a:lnTo>
                  <a:lnTo>
                    <a:pt x="1320" y="3362"/>
                  </a:lnTo>
                  <a:lnTo>
                    <a:pt x="1360" y="3371"/>
                  </a:lnTo>
                  <a:lnTo>
                    <a:pt x="1402" y="3379"/>
                  </a:lnTo>
                  <a:lnTo>
                    <a:pt x="1443" y="3386"/>
                  </a:lnTo>
                  <a:lnTo>
                    <a:pt x="1487" y="3392"/>
                  </a:lnTo>
                  <a:lnTo>
                    <a:pt x="1529" y="3397"/>
                  </a:lnTo>
                  <a:lnTo>
                    <a:pt x="1572" y="3400"/>
                  </a:lnTo>
                  <a:lnTo>
                    <a:pt x="1616" y="3404"/>
                  </a:lnTo>
                  <a:lnTo>
                    <a:pt x="1659" y="3406"/>
                  </a:lnTo>
                  <a:lnTo>
                    <a:pt x="1703" y="3406"/>
                  </a:lnTo>
                  <a:lnTo>
                    <a:pt x="1703" y="3406"/>
                  </a:lnTo>
                  <a:lnTo>
                    <a:pt x="1751" y="3406"/>
                  </a:lnTo>
                  <a:lnTo>
                    <a:pt x="1798" y="3402"/>
                  </a:lnTo>
                  <a:lnTo>
                    <a:pt x="1844" y="3400"/>
                  </a:lnTo>
                  <a:lnTo>
                    <a:pt x="1891" y="3395"/>
                  </a:lnTo>
                  <a:lnTo>
                    <a:pt x="1936" y="3390"/>
                  </a:lnTo>
                  <a:lnTo>
                    <a:pt x="1981" y="3383"/>
                  </a:lnTo>
                  <a:lnTo>
                    <a:pt x="2026" y="3374"/>
                  </a:lnTo>
                  <a:lnTo>
                    <a:pt x="2072" y="3365"/>
                  </a:lnTo>
                  <a:lnTo>
                    <a:pt x="2115" y="3355"/>
                  </a:lnTo>
                  <a:lnTo>
                    <a:pt x="2160" y="3343"/>
                  </a:lnTo>
                  <a:lnTo>
                    <a:pt x="2202" y="3331"/>
                  </a:lnTo>
                  <a:lnTo>
                    <a:pt x="2246" y="3317"/>
                  </a:lnTo>
                  <a:lnTo>
                    <a:pt x="2288" y="3303"/>
                  </a:lnTo>
                  <a:lnTo>
                    <a:pt x="2329" y="3287"/>
                  </a:lnTo>
                  <a:lnTo>
                    <a:pt x="2371" y="3270"/>
                  </a:lnTo>
                  <a:lnTo>
                    <a:pt x="2411" y="3252"/>
                  </a:lnTo>
                  <a:lnTo>
                    <a:pt x="2453" y="3233"/>
                  </a:lnTo>
                  <a:lnTo>
                    <a:pt x="2491" y="3212"/>
                  </a:lnTo>
                  <a:lnTo>
                    <a:pt x="2531" y="3191"/>
                  </a:lnTo>
                  <a:lnTo>
                    <a:pt x="2569" y="3169"/>
                  </a:lnTo>
                  <a:lnTo>
                    <a:pt x="2606" y="3146"/>
                  </a:lnTo>
                  <a:lnTo>
                    <a:pt x="2644" y="3122"/>
                  </a:lnTo>
                  <a:lnTo>
                    <a:pt x="2681" y="3098"/>
                  </a:lnTo>
                  <a:lnTo>
                    <a:pt x="2716" y="3071"/>
                  </a:lnTo>
                  <a:lnTo>
                    <a:pt x="2750" y="3045"/>
                  </a:lnTo>
                  <a:lnTo>
                    <a:pt x="2785" y="3017"/>
                  </a:lnTo>
                  <a:lnTo>
                    <a:pt x="2818" y="2990"/>
                  </a:lnTo>
                  <a:lnTo>
                    <a:pt x="2851" y="2960"/>
                  </a:lnTo>
                  <a:lnTo>
                    <a:pt x="2883" y="2930"/>
                  </a:lnTo>
                  <a:lnTo>
                    <a:pt x="2914" y="2899"/>
                  </a:lnTo>
                  <a:lnTo>
                    <a:pt x="2945" y="2868"/>
                  </a:lnTo>
                  <a:lnTo>
                    <a:pt x="2975" y="2835"/>
                  </a:lnTo>
                  <a:lnTo>
                    <a:pt x="2975" y="2835"/>
                  </a:lnTo>
                  <a:lnTo>
                    <a:pt x="2926" y="2777"/>
                  </a:lnTo>
                  <a:lnTo>
                    <a:pt x="2879" y="2718"/>
                  </a:lnTo>
                  <a:lnTo>
                    <a:pt x="2836" y="2657"/>
                  </a:lnTo>
                  <a:lnTo>
                    <a:pt x="2794" y="2593"/>
                  </a:lnTo>
                  <a:lnTo>
                    <a:pt x="2756" y="2527"/>
                  </a:lnTo>
                  <a:lnTo>
                    <a:pt x="2721" y="2459"/>
                  </a:lnTo>
                  <a:lnTo>
                    <a:pt x="2688" y="2391"/>
                  </a:lnTo>
                  <a:lnTo>
                    <a:pt x="2658" y="2320"/>
                  </a:lnTo>
                  <a:lnTo>
                    <a:pt x="2632" y="2247"/>
                  </a:lnTo>
                  <a:lnTo>
                    <a:pt x="2609" y="2174"/>
                  </a:lnTo>
                  <a:lnTo>
                    <a:pt x="2589" y="2097"/>
                  </a:lnTo>
                  <a:lnTo>
                    <a:pt x="2573" y="2020"/>
                  </a:lnTo>
                  <a:lnTo>
                    <a:pt x="2561" y="1944"/>
                  </a:lnTo>
                  <a:lnTo>
                    <a:pt x="2550" y="1864"/>
                  </a:lnTo>
                  <a:lnTo>
                    <a:pt x="2545" y="1784"/>
                  </a:lnTo>
                  <a:lnTo>
                    <a:pt x="2543" y="1702"/>
                  </a:lnTo>
                  <a:lnTo>
                    <a:pt x="2543" y="1702"/>
                  </a:lnTo>
                  <a:lnTo>
                    <a:pt x="2545" y="1622"/>
                  </a:lnTo>
                  <a:lnTo>
                    <a:pt x="2550" y="1542"/>
                  </a:lnTo>
                  <a:lnTo>
                    <a:pt x="2561" y="1462"/>
                  </a:lnTo>
                  <a:lnTo>
                    <a:pt x="2573" y="1385"/>
                  </a:lnTo>
                  <a:lnTo>
                    <a:pt x="2589" y="1309"/>
                  </a:lnTo>
                  <a:lnTo>
                    <a:pt x="2609" y="1232"/>
                  </a:lnTo>
                  <a:lnTo>
                    <a:pt x="2632" y="1159"/>
                  </a:lnTo>
                  <a:lnTo>
                    <a:pt x="2658" y="1086"/>
                  </a:lnTo>
                  <a:lnTo>
                    <a:pt x="2688" y="1015"/>
                  </a:lnTo>
                  <a:lnTo>
                    <a:pt x="2721" y="947"/>
                  </a:lnTo>
                  <a:lnTo>
                    <a:pt x="2756" y="879"/>
                  </a:lnTo>
                  <a:lnTo>
                    <a:pt x="2794" y="813"/>
                  </a:lnTo>
                  <a:lnTo>
                    <a:pt x="2836" y="748"/>
                  </a:lnTo>
                  <a:lnTo>
                    <a:pt x="2879" y="687"/>
                  </a:lnTo>
                  <a:lnTo>
                    <a:pt x="2926" y="628"/>
                  </a:lnTo>
                  <a:lnTo>
                    <a:pt x="2975" y="569"/>
                  </a:lnTo>
                  <a:lnTo>
                    <a:pt x="2975" y="569"/>
                  </a:lnTo>
                  <a:close/>
                </a:path>
              </a:pathLst>
            </a:custGeom>
            <a:solidFill>
              <a:schemeClr val="bg1">
                <a:lumMod val="95000"/>
              </a:schemeClr>
            </a:solidFill>
            <a:ln w="57150">
              <a:solidFill>
                <a:schemeClr val="bg1"/>
              </a:solidFill>
              <a:prstDash val="solid"/>
              <a:round/>
              <a:headEnd/>
              <a:tailEnd/>
            </a:ln>
          </p:spPr>
          <p:txBody>
            <a:bodyPr vert="horz" wrap="square" lIns="91440" tIns="45720" rIns="91440" bIns="45720" anchor="t" anchorCtr="1" compatLnSpc="1">
              <a:prstTxWarp prst="textNoShape">
                <a:avLst/>
              </a:prstTxWarp>
              <a:normAutofit/>
            </a:bodyPr>
            <a:lstStyle/>
            <a:p>
              <a:pPr algn="ctr">
                <a:lnSpc>
                  <a:spcPct val="120000"/>
                </a:lnSpc>
                <a:defRPr/>
              </a:pPr>
              <a:endParaRPr lang="zh-CN" altLang="en-US" sz="1200" dirty="0">
                <a:solidFill>
                  <a:schemeClr val="bg1"/>
                </a:solidFill>
              </a:endParaRPr>
            </a:p>
          </p:txBody>
        </p:sp>
        <p:sp>
          <p:nvSpPr>
            <p:cNvPr id="42" name="isḷïḍè">
              <a:extLst>
                <a:ext uri="{FF2B5EF4-FFF2-40B4-BE49-F238E27FC236}">
                  <a16:creationId xmlns:a16="http://schemas.microsoft.com/office/drawing/2014/main" id="{C7FF7432-2A2F-4021-B1DE-97B4839627FF}"/>
                </a:ext>
              </a:extLst>
            </p:cNvPr>
            <p:cNvSpPr/>
            <p:nvPr/>
          </p:nvSpPr>
          <p:spPr bwMode="auto">
            <a:xfrm>
              <a:off x="6132004" y="1376772"/>
              <a:ext cx="2374079" cy="2717337"/>
            </a:xfrm>
            <a:custGeom>
              <a:avLst/>
              <a:gdLst>
                <a:gd name="T0" fmla="*/ 1177 w 2975"/>
                <a:gd name="T1" fmla="*/ 2 h 3406"/>
                <a:gd name="T2" fmla="*/ 994 w 2975"/>
                <a:gd name="T3" fmla="*/ 23 h 3406"/>
                <a:gd name="T4" fmla="*/ 815 w 2975"/>
                <a:gd name="T5" fmla="*/ 61 h 3406"/>
                <a:gd name="T6" fmla="*/ 646 w 2975"/>
                <a:gd name="T7" fmla="*/ 119 h 3406"/>
                <a:gd name="T8" fmla="*/ 484 w 2975"/>
                <a:gd name="T9" fmla="*/ 194 h 3406"/>
                <a:gd name="T10" fmla="*/ 331 w 2975"/>
                <a:gd name="T11" fmla="*/ 282 h 3406"/>
                <a:gd name="T12" fmla="*/ 190 w 2975"/>
                <a:gd name="T13" fmla="*/ 389 h 3406"/>
                <a:gd name="T14" fmla="*/ 61 w 2975"/>
                <a:gd name="T15" fmla="*/ 507 h 3406"/>
                <a:gd name="T16" fmla="*/ 49 w 2975"/>
                <a:gd name="T17" fmla="*/ 627 h 3406"/>
                <a:gd name="T18" fmla="*/ 219 w 2975"/>
                <a:gd name="T19" fmla="*/ 879 h 3406"/>
                <a:gd name="T20" fmla="*/ 343 w 2975"/>
                <a:gd name="T21" fmla="*/ 1159 h 3406"/>
                <a:gd name="T22" fmla="*/ 414 w 2975"/>
                <a:gd name="T23" fmla="*/ 1462 h 3406"/>
                <a:gd name="T24" fmla="*/ 432 w 2975"/>
                <a:gd name="T25" fmla="*/ 1702 h 3406"/>
                <a:gd name="T26" fmla="*/ 402 w 2975"/>
                <a:gd name="T27" fmla="*/ 2021 h 3406"/>
                <a:gd name="T28" fmla="*/ 317 w 2975"/>
                <a:gd name="T29" fmla="*/ 2320 h 3406"/>
                <a:gd name="T30" fmla="*/ 181 w 2975"/>
                <a:gd name="T31" fmla="*/ 2593 h 3406"/>
                <a:gd name="T32" fmla="*/ 0 w 2975"/>
                <a:gd name="T33" fmla="*/ 2835 h 3406"/>
                <a:gd name="T34" fmla="*/ 30 w 2975"/>
                <a:gd name="T35" fmla="*/ 2868 h 3406"/>
                <a:gd name="T36" fmla="*/ 157 w 2975"/>
                <a:gd name="T37" fmla="*/ 2990 h 3406"/>
                <a:gd name="T38" fmla="*/ 294 w 2975"/>
                <a:gd name="T39" fmla="*/ 3098 h 3406"/>
                <a:gd name="T40" fmla="*/ 444 w 2975"/>
                <a:gd name="T41" fmla="*/ 3192 h 3406"/>
                <a:gd name="T42" fmla="*/ 604 w 2975"/>
                <a:gd name="T43" fmla="*/ 3270 h 3406"/>
                <a:gd name="T44" fmla="*/ 773 w 2975"/>
                <a:gd name="T45" fmla="*/ 3331 h 3406"/>
                <a:gd name="T46" fmla="*/ 949 w 2975"/>
                <a:gd name="T47" fmla="*/ 3375 h 3406"/>
                <a:gd name="T48" fmla="*/ 1131 w 2975"/>
                <a:gd name="T49" fmla="*/ 3401 h 3406"/>
                <a:gd name="T50" fmla="*/ 1271 w 2975"/>
                <a:gd name="T51" fmla="*/ 3406 h 3406"/>
                <a:gd name="T52" fmla="*/ 1459 w 2975"/>
                <a:gd name="T53" fmla="*/ 3395 h 3406"/>
                <a:gd name="T54" fmla="*/ 1640 w 2975"/>
                <a:gd name="T55" fmla="*/ 3366 h 3406"/>
                <a:gd name="T56" fmla="*/ 1814 w 2975"/>
                <a:gd name="T57" fmla="*/ 3317 h 3406"/>
                <a:gd name="T58" fmla="*/ 1979 w 2975"/>
                <a:gd name="T59" fmla="*/ 3251 h 3406"/>
                <a:gd name="T60" fmla="*/ 2137 w 2975"/>
                <a:gd name="T61" fmla="*/ 3169 h 3406"/>
                <a:gd name="T62" fmla="*/ 2284 w 2975"/>
                <a:gd name="T63" fmla="*/ 3072 h 3406"/>
                <a:gd name="T64" fmla="*/ 2419 w 2975"/>
                <a:gd name="T65" fmla="*/ 2960 h 3406"/>
                <a:gd name="T66" fmla="*/ 2543 w 2975"/>
                <a:gd name="T67" fmla="*/ 2835 h 3406"/>
                <a:gd name="T68" fmla="*/ 2682 w 2975"/>
                <a:gd name="T69" fmla="*/ 2658 h 3406"/>
                <a:gd name="T70" fmla="*/ 2830 w 2975"/>
                <a:gd name="T71" fmla="*/ 2391 h 3406"/>
                <a:gd name="T72" fmla="*/ 2928 w 2975"/>
                <a:gd name="T73" fmla="*/ 2097 h 3406"/>
                <a:gd name="T74" fmla="*/ 2973 w 2975"/>
                <a:gd name="T75" fmla="*/ 1784 h 3406"/>
                <a:gd name="T76" fmla="*/ 2973 w 2975"/>
                <a:gd name="T77" fmla="*/ 1615 h 3406"/>
                <a:gd name="T78" fmla="*/ 2955 w 2975"/>
                <a:gd name="T79" fmla="*/ 1443 h 3406"/>
                <a:gd name="T80" fmla="*/ 2921 w 2975"/>
                <a:gd name="T81" fmla="*/ 1278 h 3406"/>
                <a:gd name="T82" fmla="*/ 2841 w 2975"/>
                <a:gd name="T83" fmla="*/ 1039 h 3406"/>
                <a:gd name="T84" fmla="*/ 2684 w 2975"/>
                <a:gd name="T85" fmla="*/ 750 h 3406"/>
                <a:gd name="T86" fmla="*/ 2475 w 2975"/>
                <a:gd name="T87" fmla="*/ 498 h 3406"/>
                <a:gd name="T88" fmla="*/ 2224 w 2975"/>
                <a:gd name="T89" fmla="*/ 291 h 3406"/>
                <a:gd name="T90" fmla="*/ 1934 w 2975"/>
                <a:gd name="T91" fmla="*/ 134 h 3406"/>
                <a:gd name="T92" fmla="*/ 1697 w 2975"/>
                <a:gd name="T93" fmla="*/ 54 h 3406"/>
                <a:gd name="T94" fmla="*/ 1530 w 2975"/>
                <a:gd name="T95" fmla="*/ 20 h 3406"/>
                <a:gd name="T96" fmla="*/ 1359 w 2975"/>
                <a:gd name="T97" fmla="*/ 2 h 3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75" h="3406">
                  <a:moveTo>
                    <a:pt x="1271" y="0"/>
                  </a:moveTo>
                  <a:lnTo>
                    <a:pt x="1271" y="0"/>
                  </a:lnTo>
                  <a:lnTo>
                    <a:pt x="1224" y="0"/>
                  </a:lnTo>
                  <a:lnTo>
                    <a:pt x="1177" y="2"/>
                  </a:lnTo>
                  <a:lnTo>
                    <a:pt x="1131" y="6"/>
                  </a:lnTo>
                  <a:lnTo>
                    <a:pt x="1084" y="11"/>
                  </a:lnTo>
                  <a:lnTo>
                    <a:pt x="1039" y="16"/>
                  </a:lnTo>
                  <a:lnTo>
                    <a:pt x="994" y="23"/>
                  </a:lnTo>
                  <a:lnTo>
                    <a:pt x="949" y="30"/>
                  </a:lnTo>
                  <a:lnTo>
                    <a:pt x="903" y="41"/>
                  </a:lnTo>
                  <a:lnTo>
                    <a:pt x="860" y="51"/>
                  </a:lnTo>
                  <a:lnTo>
                    <a:pt x="815" y="61"/>
                  </a:lnTo>
                  <a:lnTo>
                    <a:pt x="773" y="75"/>
                  </a:lnTo>
                  <a:lnTo>
                    <a:pt x="729" y="87"/>
                  </a:lnTo>
                  <a:lnTo>
                    <a:pt x="687" y="103"/>
                  </a:lnTo>
                  <a:lnTo>
                    <a:pt x="646" y="119"/>
                  </a:lnTo>
                  <a:lnTo>
                    <a:pt x="604" y="136"/>
                  </a:lnTo>
                  <a:lnTo>
                    <a:pt x="562" y="154"/>
                  </a:lnTo>
                  <a:lnTo>
                    <a:pt x="522" y="173"/>
                  </a:lnTo>
                  <a:lnTo>
                    <a:pt x="484" y="194"/>
                  </a:lnTo>
                  <a:lnTo>
                    <a:pt x="444" y="215"/>
                  </a:lnTo>
                  <a:lnTo>
                    <a:pt x="406" y="235"/>
                  </a:lnTo>
                  <a:lnTo>
                    <a:pt x="369" y="260"/>
                  </a:lnTo>
                  <a:lnTo>
                    <a:pt x="331" y="282"/>
                  </a:lnTo>
                  <a:lnTo>
                    <a:pt x="294" y="308"/>
                  </a:lnTo>
                  <a:lnTo>
                    <a:pt x="259" y="333"/>
                  </a:lnTo>
                  <a:lnTo>
                    <a:pt x="225" y="361"/>
                  </a:lnTo>
                  <a:lnTo>
                    <a:pt x="190" y="389"/>
                  </a:lnTo>
                  <a:lnTo>
                    <a:pt x="157" y="416"/>
                  </a:lnTo>
                  <a:lnTo>
                    <a:pt x="124" y="446"/>
                  </a:lnTo>
                  <a:lnTo>
                    <a:pt x="91" y="476"/>
                  </a:lnTo>
                  <a:lnTo>
                    <a:pt x="61" y="507"/>
                  </a:lnTo>
                  <a:lnTo>
                    <a:pt x="30" y="538"/>
                  </a:lnTo>
                  <a:lnTo>
                    <a:pt x="0" y="569"/>
                  </a:lnTo>
                  <a:lnTo>
                    <a:pt x="0" y="569"/>
                  </a:lnTo>
                  <a:lnTo>
                    <a:pt x="49" y="627"/>
                  </a:lnTo>
                  <a:lnTo>
                    <a:pt x="96" y="688"/>
                  </a:lnTo>
                  <a:lnTo>
                    <a:pt x="139" y="749"/>
                  </a:lnTo>
                  <a:lnTo>
                    <a:pt x="181" y="813"/>
                  </a:lnTo>
                  <a:lnTo>
                    <a:pt x="219" y="879"/>
                  </a:lnTo>
                  <a:lnTo>
                    <a:pt x="254" y="945"/>
                  </a:lnTo>
                  <a:lnTo>
                    <a:pt x="287" y="1015"/>
                  </a:lnTo>
                  <a:lnTo>
                    <a:pt x="317" y="1086"/>
                  </a:lnTo>
                  <a:lnTo>
                    <a:pt x="343" y="1159"/>
                  </a:lnTo>
                  <a:lnTo>
                    <a:pt x="366" y="1232"/>
                  </a:lnTo>
                  <a:lnTo>
                    <a:pt x="386" y="1307"/>
                  </a:lnTo>
                  <a:lnTo>
                    <a:pt x="402" y="1384"/>
                  </a:lnTo>
                  <a:lnTo>
                    <a:pt x="414" y="1462"/>
                  </a:lnTo>
                  <a:lnTo>
                    <a:pt x="425" y="1542"/>
                  </a:lnTo>
                  <a:lnTo>
                    <a:pt x="430" y="1622"/>
                  </a:lnTo>
                  <a:lnTo>
                    <a:pt x="432" y="1702"/>
                  </a:lnTo>
                  <a:lnTo>
                    <a:pt x="432" y="1702"/>
                  </a:lnTo>
                  <a:lnTo>
                    <a:pt x="430" y="1784"/>
                  </a:lnTo>
                  <a:lnTo>
                    <a:pt x="425" y="1864"/>
                  </a:lnTo>
                  <a:lnTo>
                    <a:pt x="414" y="1942"/>
                  </a:lnTo>
                  <a:lnTo>
                    <a:pt x="402" y="2021"/>
                  </a:lnTo>
                  <a:lnTo>
                    <a:pt x="386" y="2097"/>
                  </a:lnTo>
                  <a:lnTo>
                    <a:pt x="366" y="2174"/>
                  </a:lnTo>
                  <a:lnTo>
                    <a:pt x="343" y="2247"/>
                  </a:lnTo>
                  <a:lnTo>
                    <a:pt x="317" y="2320"/>
                  </a:lnTo>
                  <a:lnTo>
                    <a:pt x="287" y="2390"/>
                  </a:lnTo>
                  <a:lnTo>
                    <a:pt x="254" y="2459"/>
                  </a:lnTo>
                  <a:lnTo>
                    <a:pt x="219" y="2527"/>
                  </a:lnTo>
                  <a:lnTo>
                    <a:pt x="181" y="2593"/>
                  </a:lnTo>
                  <a:lnTo>
                    <a:pt x="139" y="2656"/>
                  </a:lnTo>
                  <a:lnTo>
                    <a:pt x="96" y="2719"/>
                  </a:lnTo>
                  <a:lnTo>
                    <a:pt x="49" y="2778"/>
                  </a:lnTo>
                  <a:lnTo>
                    <a:pt x="0" y="2835"/>
                  </a:lnTo>
                  <a:lnTo>
                    <a:pt x="0" y="2835"/>
                  </a:lnTo>
                  <a:lnTo>
                    <a:pt x="0" y="2835"/>
                  </a:lnTo>
                  <a:lnTo>
                    <a:pt x="0" y="2835"/>
                  </a:lnTo>
                  <a:lnTo>
                    <a:pt x="30" y="2868"/>
                  </a:lnTo>
                  <a:lnTo>
                    <a:pt x="61" y="2900"/>
                  </a:lnTo>
                  <a:lnTo>
                    <a:pt x="92" y="2931"/>
                  </a:lnTo>
                  <a:lnTo>
                    <a:pt x="124" y="2960"/>
                  </a:lnTo>
                  <a:lnTo>
                    <a:pt x="157" y="2990"/>
                  </a:lnTo>
                  <a:lnTo>
                    <a:pt x="190" y="3018"/>
                  </a:lnTo>
                  <a:lnTo>
                    <a:pt x="225" y="3046"/>
                  </a:lnTo>
                  <a:lnTo>
                    <a:pt x="259" y="3072"/>
                  </a:lnTo>
                  <a:lnTo>
                    <a:pt x="294" y="3098"/>
                  </a:lnTo>
                  <a:lnTo>
                    <a:pt x="331" y="3122"/>
                  </a:lnTo>
                  <a:lnTo>
                    <a:pt x="369" y="3147"/>
                  </a:lnTo>
                  <a:lnTo>
                    <a:pt x="406" y="3169"/>
                  </a:lnTo>
                  <a:lnTo>
                    <a:pt x="444" y="3192"/>
                  </a:lnTo>
                  <a:lnTo>
                    <a:pt x="484" y="3213"/>
                  </a:lnTo>
                  <a:lnTo>
                    <a:pt x="522" y="3234"/>
                  </a:lnTo>
                  <a:lnTo>
                    <a:pt x="564" y="3251"/>
                  </a:lnTo>
                  <a:lnTo>
                    <a:pt x="604" y="3270"/>
                  </a:lnTo>
                  <a:lnTo>
                    <a:pt x="646" y="3288"/>
                  </a:lnTo>
                  <a:lnTo>
                    <a:pt x="687" y="3303"/>
                  </a:lnTo>
                  <a:lnTo>
                    <a:pt x="729" y="3317"/>
                  </a:lnTo>
                  <a:lnTo>
                    <a:pt x="773" y="3331"/>
                  </a:lnTo>
                  <a:lnTo>
                    <a:pt x="815" y="3343"/>
                  </a:lnTo>
                  <a:lnTo>
                    <a:pt x="860" y="3355"/>
                  </a:lnTo>
                  <a:lnTo>
                    <a:pt x="903" y="3366"/>
                  </a:lnTo>
                  <a:lnTo>
                    <a:pt x="949" y="3375"/>
                  </a:lnTo>
                  <a:lnTo>
                    <a:pt x="994" y="3383"/>
                  </a:lnTo>
                  <a:lnTo>
                    <a:pt x="1039" y="3390"/>
                  </a:lnTo>
                  <a:lnTo>
                    <a:pt x="1084" y="3395"/>
                  </a:lnTo>
                  <a:lnTo>
                    <a:pt x="1131" y="3401"/>
                  </a:lnTo>
                  <a:lnTo>
                    <a:pt x="1177" y="3402"/>
                  </a:lnTo>
                  <a:lnTo>
                    <a:pt x="1224" y="3404"/>
                  </a:lnTo>
                  <a:lnTo>
                    <a:pt x="1271" y="3406"/>
                  </a:lnTo>
                  <a:lnTo>
                    <a:pt x="1271" y="3406"/>
                  </a:lnTo>
                  <a:lnTo>
                    <a:pt x="1319" y="3404"/>
                  </a:lnTo>
                  <a:lnTo>
                    <a:pt x="1366" y="3402"/>
                  </a:lnTo>
                  <a:lnTo>
                    <a:pt x="1412" y="3401"/>
                  </a:lnTo>
                  <a:lnTo>
                    <a:pt x="1459" y="3395"/>
                  </a:lnTo>
                  <a:lnTo>
                    <a:pt x="1504" y="3390"/>
                  </a:lnTo>
                  <a:lnTo>
                    <a:pt x="1549" y="3383"/>
                  </a:lnTo>
                  <a:lnTo>
                    <a:pt x="1594" y="3375"/>
                  </a:lnTo>
                  <a:lnTo>
                    <a:pt x="1640" y="3366"/>
                  </a:lnTo>
                  <a:lnTo>
                    <a:pt x="1683" y="3355"/>
                  </a:lnTo>
                  <a:lnTo>
                    <a:pt x="1727" y="3343"/>
                  </a:lnTo>
                  <a:lnTo>
                    <a:pt x="1770" y="3331"/>
                  </a:lnTo>
                  <a:lnTo>
                    <a:pt x="1814" y="3317"/>
                  </a:lnTo>
                  <a:lnTo>
                    <a:pt x="1855" y="3303"/>
                  </a:lnTo>
                  <a:lnTo>
                    <a:pt x="1897" y="3288"/>
                  </a:lnTo>
                  <a:lnTo>
                    <a:pt x="1939" y="3270"/>
                  </a:lnTo>
                  <a:lnTo>
                    <a:pt x="1979" y="3251"/>
                  </a:lnTo>
                  <a:lnTo>
                    <a:pt x="2019" y="3234"/>
                  </a:lnTo>
                  <a:lnTo>
                    <a:pt x="2059" y="3213"/>
                  </a:lnTo>
                  <a:lnTo>
                    <a:pt x="2097" y="3192"/>
                  </a:lnTo>
                  <a:lnTo>
                    <a:pt x="2137" y="3169"/>
                  </a:lnTo>
                  <a:lnTo>
                    <a:pt x="2174" y="3147"/>
                  </a:lnTo>
                  <a:lnTo>
                    <a:pt x="2210" y="3122"/>
                  </a:lnTo>
                  <a:lnTo>
                    <a:pt x="2247" y="3098"/>
                  </a:lnTo>
                  <a:lnTo>
                    <a:pt x="2284" y="3072"/>
                  </a:lnTo>
                  <a:lnTo>
                    <a:pt x="2318" y="3046"/>
                  </a:lnTo>
                  <a:lnTo>
                    <a:pt x="2353" y="3018"/>
                  </a:lnTo>
                  <a:lnTo>
                    <a:pt x="2386" y="2990"/>
                  </a:lnTo>
                  <a:lnTo>
                    <a:pt x="2419" y="2960"/>
                  </a:lnTo>
                  <a:lnTo>
                    <a:pt x="2451" y="2931"/>
                  </a:lnTo>
                  <a:lnTo>
                    <a:pt x="2482" y="2900"/>
                  </a:lnTo>
                  <a:lnTo>
                    <a:pt x="2513" y="2868"/>
                  </a:lnTo>
                  <a:lnTo>
                    <a:pt x="2543" y="2835"/>
                  </a:lnTo>
                  <a:lnTo>
                    <a:pt x="2543" y="2835"/>
                  </a:lnTo>
                  <a:lnTo>
                    <a:pt x="2592" y="2778"/>
                  </a:lnTo>
                  <a:lnTo>
                    <a:pt x="2639" y="2719"/>
                  </a:lnTo>
                  <a:lnTo>
                    <a:pt x="2682" y="2658"/>
                  </a:lnTo>
                  <a:lnTo>
                    <a:pt x="2724" y="2593"/>
                  </a:lnTo>
                  <a:lnTo>
                    <a:pt x="2762" y="2527"/>
                  </a:lnTo>
                  <a:lnTo>
                    <a:pt x="2797" y="2459"/>
                  </a:lnTo>
                  <a:lnTo>
                    <a:pt x="2830" y="2391"/>
                  </a:lnTo>
                  <a:lnTo>
                    <a:pt x="2860" y="2320"/>
                  </a:lnTo>
                  <a:lnTo>
                    <a:pt x="2886" y="2247"/>
                  </a:lnTo>
                  <a:lnTo>
                    <a:pt x="2908" y="2174"/>
                  </a:lnTo>
                  <a:lnTo>
                    <a:pt x="2928" y="2097"/>
                  </a:lnTo>
                  <a:lnTo>
                    <a:pt x="2945" y="2021"/>
                  </a:lnTo>
                  <a:lnTo>
                    <a:pt x="2957" y="1942"/>
                  </a:lnTo>
                  <a:lnTo>
                    <a:pt x="2968" y="1864"/>
                  </a:lnTo>
                  <a:lnTo>
                    <a:pt x="2973" y="1784"/>
                  </a:lnTo>
                  <a:lnTo>
                    <a:pt x="2975" y="1702"/>
                  </a:lnTo>
                  <a:lnTo>
                    <a:pt x="2975" y="1702"/>
                  </a:lnTo>
                  <a:lnTo>
                    <a:pt x="2975" y="1659"/>
                  </a:lnTo>
                  <a:lnTo>
                    <a:pt x="2973" y="1615"/>
                  </a:lnTo>
                  <a:lnTo>
                    <a:pt x="2969" y="1572"/>
                  </a:lnTo>
                  <a:lnTo>
                    <a:pt x="2966" y="1528"/>
                  </a:lnTo>
                  <a:lnTo>
                    <a:pt x="2961" y="1487"/>
                  </a:lnTo>
                  <a:lnTo>
                    <a:pt x="2955" y="1443"/>
                  </a:lnTo>
                  <a:lnTo>
                    <a:pt x="2948" y="1401"/>
                  </a:lnTo>
                  <a:lnTo>
                    <a:pt x="2940" y="1360"/>
                  </a:lnTo>
                  <a:lnTo>
                    <a:pt x="2931" y="1318"/>
                  </a:lnTo>
                  <a:lnTo>
                    <a:pt x="2921" y="1278"/>
                  </a:lnTo>
                  <a:lnTo>
                    <a:pt x="2910" y="1236"/>
                  </a:lnTo>
                  <a:lnTo>
                    <a:pt x="2898" y="1196"/>
                  </a:lnTo>
                  <a:lnTo>
                    <a:pt x="2872" y="1118"/>
                  </a:lnTo>
                  <a:lnTo>
                    <a:pt x="2841" y="1039"/>
                  </a:lnTo>
                  <a:lnTo>
                    <a:pt x="2806" y="965"/>
                  </a:lnTo>
                  <a:lnTo>
                    <a:pt x="2769" y="891"/>
                  </a:lnTo>
                  <a:lnTo>
                    <a:pt x="2727" y="820"/>
                  </a:lnTo>
                  <a:lnTo>
                    <a:pt x="2684" y="750"/>
                  </a:lnTo>
                  <a:lnTo>
                    <a:pt x="2637" y="684"/>
                  </a:lnTo>
                  <a:lnTo>
                    <a:pt x="2585" y="620"/>
                  </a:lnTo>
                  <a:lnTo>
                    <a:pt x="2532" y="557"/>
                  </a:lnTo>
                  <a:lnTo>
                    <a:pt x="2475" y="498"/>
                  </a:lnTo>
                  <a:lnTo>
                    <a:pt x="2416" y="442"/>
                  </a:lnTo>
                  <a:lnTo>
                    <a:pt x="2355" y="389"/>
                  </a:lnTo>
                  <a:lnTo>
                    <a:pt x="2291" y="338"/>
                  </a:lnTo>
                  <a:lnTo>
                    <a:pt x="2224" y="291"/>
                  </a:lnTo>
                  <a:lnTo>
                    <a:pt x="2155" y="248"/>
                  </a:lnTo>
                  <a:lnTo>
                    <a:pt x="2083" y="206"/>
                  </a:lnTo>
                  <a:lnTo>
                    <a:pt x="2010" y="168"/>
                  </a:lnTo>
                  <a:lnTo>
                    <a:pt x="1934" y="134"/>
                  </a:lnTo>
                  <a:lnTo>
                    <a:pt x="1857" y="103"/>
                  </a:lnTo>
                  <a:lnTo>
                    <a:pt x="1777" y="77"/>
                  </a:lnTo>
                  <a:lnTo>
                    <a:pt x="1737" y="65"/>
                  </a:lnTo>
                  <a:lnTo>
                    <a:pt x="1697" y="54"/>
                  </a:lnTo>
                  <a:lnTo>
                    <a:pt x="1655" y="44"/>
                  </a:lnTo>
                  <a:lnTo>
                    <a:pt x="1615" y="35"/>
                  </a:lnTo>
                  <a:lnTo>
                    <a:pt x="1573" y="27"/>
                  </a:lnTo>
                  <a:lnTo>
                    <a:pt x="1530" y="20"/>
                  </a:lnTo>
                  <a:lnTo>
                    <a:pt x="1488" y="14"/>
                  </a:lnTo>
                  <a:lnTo>
                    <a:pt x="1445" y="9"/>
                  </a:lnTo>
                  <a:lnTo>
                    <a:pt x="1403" y="6"/>
                  </a:lnTo>
                  <a:lnTo>
                    <a:pt x="1359" y="2"/>
                  </a:lnTo>
                  <a:lnTo>
                    <a:pt x="1316" y="0"/>
                  </a:lnTo>
                  <a:lnTo>
                    <a:pt x="1271" y="0"/>
                  </a:lnTo>
                  <a:lnTo>
                    <a:pt x="1271" y="0"/>
                  </a:lnTo>
                  <a:close/>
                </a:path>
              </a:pathLst>
            </a:custGeom>
            <a:solidFill>
              <a:schemeClr val="bg1">
                <a:lumMod val="95000"/>
              </a:schemeClr>
            </a:solidFill>
            <a:ln w="57150">
              <a:solidFill>
                <a:schemeClr val="bg1"/>
              </a:solidFill>
              <a:prstDash val="solid"/>
              <a:round/>
              <a:headEnd/>
              <a:tailEnd/>
            </a:ln>
          </p:spPr>
          <p:txBody>
            <a:bodyPr vert="horz" wrap="square" lIns="91440" tIns="45720" rIns="91440" bIns="45720" anchor="t" anchorCtr="1" compatLnSpc="1">
              <a:prstTxWarp prst="textNoShape">
                <a:avLst/>
              </a:prstTxWarp>
              <a:normAutofit/>
            </a:bodyPr>
            <a:lstStyle/>
            <a:p>
              <a:pPr algn="ctr">
                <a:lnSpc>
                  <a:spcPct val="120000"/>
                </a:lnSpc>
                <a:defRPr/>
              </a:pPr>
              <a:endParaRPr lang="zh-CN" altLang="en-US" sz="1200" dirty="0">
                <a:solidFill>
                  <a:schemeClr val="bg1"/>
                </a:solidFill>
              </a:endParaRPr>
            </a:p>
          </p:txBody>
        </p:sp>
        <p:sp>
          <p:nvSpPr>
            <p:cNvPr id="43" name="îṩḷídê">
              <a:extLst>
                <a:ext uri="{FF2B5EF4-FFF2-40B4-BE49-F238E27FC236}">
                  <a16:creationId xmlns:a16="http://schemas.microsoft.com/office/drawing/2014/main" id="{369F3EDD-3C2A-49B0-BAF4-9077E02A227B}"/>
                </a:ext>
              </a:extLst>
            </p:cNvPr>
            <p:cNvSpPr/>
            <p:nvPr/>
          </p:nvSpPr>
          <p:spPr bwMode="auto">
            <a:xfrm>
              <a:off x="3757926" y="1376772"/>
              <a:ext cx="2718935" cy="2262319"/>
            </a:xfrm>
            <a:custGeom>
              <a:avLst/>
              <a:gdLst>
                <a:gd name="T0" fmla="*/ 2914 w 3407"/>
                <a:gd name="T1" fmla="*/ 507 h 2835"/>
                <a:gd name="T2" fmla="*/ 2785 w 3407"/>
                <a:gd name="T3" fmla="*/ 389 h 2835"/>
                <a:gd name="T4" fmla="*/ 2644 w 3407"/>
                <a:gd name="T5" fmla="*/ 282 h 2835"/>
                <a:gd name="T6" fmla="*/ 2491 w 3407"/>
                <a:gd name="T7" fmla="*/ 194 h 2835"/>
                <a:gd name="T8" fmla="*/ 2329 w 3407"/>
                <a:gd name="T9" fmla="*/ 119 h 2835"/>
                <a:gd name="T10" fmla="*/ 2160 w 3407"/>
                <a:gd name="T11" fmla="*/ 61 h 2835"/>
                <a:gd name="T12" fmla="*/ 1981 w 3407"/>
                <a:gd name="T13" fmla="*/ 23 h 2835"/>
                <a:gd name="T14" fmla="*/ 1798 w 3407"/>
                <a:gd name="T15" fmla="*/ 2 h 2835"/>
                <a:gd name="T16" fmla="*/ 1659 w 3407"/>
                <a:gd name="T17" fmla="*/ 0 h 2835"/>
                <a:gd name="T18" fmla="*/ 1487 w 3407"/>
                <a:gd name="T19" fmla="*/ 14 h 2835"/>
                <a:gd name="T20" fmla="*/ 1320 w 3407"/>
                <a:gd name="T21" fmla="*/ 44 h 2835"/>
                <a:gd name="T22" fmla="*/ 1118 w 3407"/>
                <a:gd name="T23" fmla="*/ 103 h 2835"/>
                <a:gd name="T24" fmla="*/ 820 w 3407"/>
                <a:gd name="T25" fmla="*/ 248 h 2835"/>
                <a:gd name="T26" fmla="*/ 559 w 3407"/>
                <a:gd name="T27" fmla="*/ 442 h 2835"/>
                <a:gd name="T28" fmla="*/ 338 w 3407"/>
                <a:gd name="T29" fmla="*/ 684 h 2835"/>
                <a:gd name="T30" fmla="*/ 168 w 3407"/>
                <a:gd name="T31" fmla="*/ 965 h 2835"/>
                <a:gd name="T32" fmla="*/ 65 w 3407"/>
                <a:gd name="T33" fmla="*/ 1236 h 2835"/>
                <a:gd name="T34" fmla="*/ 27 w 3407"/>
                <a:gd name="T35" fmla="*/ 1401 h 2835"/>
                <a:gd name="T36" fmla="*/ 6 w 3407"/>
                <a:gd name="T37" fmla="*/ 1572 h 2835"/>
                <a:gd name="T38" fmla="*/ 0 w 3407"/>
                <a:gd name="T39" fmla="*/ 1702 h 2835"/>
                <a:gd name="T40" fmla="*/ 30 w 3407"/>
                <a:gd name="T41" fmla="*/ 2021 h 2835"/>
                <a:gd name="T42" fmla="*/ 115 w 3407"/>
                <a:gd name="T43" fmla="*/ 2320 h 2835"/>
                <a:gd name="T44" fmla="*/ 251 w 3407"/>
                <a:gd name="T45" fmla="*/ 2593 h 2835"/>
                <a:gd name="T46" fmla="*/ 432 w 3407"/>
                <a:gd name="T47" fmla="*/ 2835 h 2835"/>
                <a:gd name="T48" fmla="*/ 524 w 3407"/>
                <a:gd name="T49" fmla="*/ 2741 h 2835"/>
                <a:gd name="T50" fmla="*/ 657 w 3407"/>
                <a:gd name="T51" fmla="*/ 2626 h 2835"/>
                <a:gd name="T52" fmla="*/ 801 w 3407"/>
                <a:gd name="T53" fmla="*/ 2525 h 2835"/>
                <a:gd name="T54" fmla="*/ 956 w 3407"/>
                <a:gd name="T55" fmla="*/ 2438 h 2835"/>
                <a:gd name="T56" fmla="*/ 1120 w 3407"/>
                <a:gd name="T57" fmla="*/ 2369 h 2835"/>
                <a:gd name="T58" fmla="*/ 1292 w 3407"/>
                <a:gd name="T59" fmla="*/ 2317 h 2835"/>
                <a:gd name="T60" fmla="*/ 1471 w 3407"/>
                <a:gd name="T61" fmla="*/ 2282 h 2835"/>
                <a:gd name="T62" fmla="*/ 1656 w 3407"/>
                <a:gd name="T63" fmla="*/ 2266 h 2835"/>
                <a:gd name="T64" fmla="*/ 1798 w 3407"/>
                <a:gd name="T65" fmla="*/ 2268 h 2835"/>
                <a:gd name="T66" fmla="*/ 1981 w 3407"/>
                <a:gd name="T67" fmla="*/ 2289 h 2835"/>
                <a:gd name="T68" fmla="*/ 2159 w 3407"/>
                <a:gd name="T69" fmla="*/ 2327 h 2835"/>
                <a:gd name="T70" fmla="*/ 2329 w 3407"/>
                <a:gd name="T71" fmla="*/ 2384 h 2835"/>
                <a:gd name="T72" fmla="*/ 2491 w 3407"/>
                <a:gd name="T73" fmla="*/ 2459 h 2835"/>
                <a:gd name="T74" fmla="*/ 2644 w 3407"/>
                <a:gd name="T75" fmla="*/ 2548 h 2835"/>
                <a:gd name="T76" fmla="*/ 2785 w 3407"/>
                <a:gd name="T77" fmla="*/ 2654 h 2835"/>
                <a:gd name="T78" fmla="*/ 2914 w 3407"/>
                <a:gd name="T79" fmla="*/ 2772 h 2835"/>
                <a:gd name="T80" fmla="*/ 2975 w 3407"/>
                <a:gd name="T81" fmla="*/ 2835 h 2835"/>
                <a:gd name="T82" fmla="*/ 3114 w 3407"/>
                <a:gd name="T83" fmla="*/ 2656 h 2835"/>
                <a:gd name="T84" fmla="*/ 3262 w 3407"/>
                <a:gd name="T85" fmla="*/ 2390 h 2835"/>
                <a:gd name="T86" fmla="*/ 3361 w 3407"/>
                <a:gd name="T87" fmla="*/ 2097 h 2835"/>
                <a:gd name="T88" fmla="*/ 3405 w 3407"/>
                <a:gd name="T89" fmla="*/ 1784 h 2835"/>
                <a:gd name="T90" fmla="*/ 3400 w 3407"/>
                <a:gd name="T91" fmla="*/ 1542 h 2835"/>
                <a:gd name="T92" fmla="*/ 3341 w 3407"/>
                <a:gd name="T93" fmla="*/ 1232 h 2835"/>
                <a:gd name="T94" fmla="*/ 3229 w 3407"/>
                <a:gd name="T95" fmla="*/ 945 h 2835"/>
                <a:gd name="T96" fmla="*/ 3071 w 3407"/>
                <a:gd name="T97" fmla="*/ 688 h 2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07" h="2835">
                  <a:moveTo>
                    <a:pt x="2975" y="569"/>
                  </a:moveTo>
                  <a:lnTo>
                    <a:pt x="2975" y="569"/>
                  </a:lnTo>
                  <a:lnTo>
                    <a:pt x="2945" y="538"/>
                  </a:lnTo>
                  <a:lnTo>
                    <a:pt x="2914" y="507"/>
                  </a:lnTo>
                  <a:lnTo>
                    <a:pt x="2883" y="476"/>
                  </a:lnTo>
                  <a:lnTo>
                    <a:pt x="2851" y="446"/>
                  </a:lnTo>
                  <a:lnTo>
                    <a:pt x="2818" y="416"/>
                  </a:lnTo>
                  <a:lnTo>
                    <a:pt x="2785" y="389"/>
                  </a:lnTo>
                  <a:lnTo>
                    <a:pt x="2750" y="361"/>
                  </a:lnTo>
                  <a:lnTo>
                    <a:pt x="2716" y="333"/>
                  </a:lnTo>
                  <a:lnTo>
                    <a:pt x="2681" y="308"/>
                  </a:lnTo>
                  <a:lnTo>
                    <a:pt x="2644" y="282"/>
                  </a:lnTo>
                  <a:lnTo>
                    <a:pt x="2606" y="260"/>
                  </a:lnTo>
                  <a:lnTo>
                    <a:pt x="2569" y="235"/>
                  </a:lnTo>
                  <a:lnTo>
                    <a:pt x="2531" y="215"/>
                  </a:lnTo>
                  <a:lnTo>
                    <a:pt x="2491" y="194"/>
                  </a:lnTo>
                  <a:lnTo>
                    <a:pt x="2453" y="173"/>
                  </a:lnTo>
                  <a:lnTo>
                    <a:pt x="2411" y="154"/>
                  </a:lnTo>
                  <a:lnTo>
                    <a:pt x="2371" y="136"/>
                  </a:lnTo>
                  <a:lnTo>
                    <a:pt x="2329" y="119"/>
                  </a:lnTo>
                  <a:lnTo>
                    <a:pt x="2288" y="103"/>
                  </a:lnTo>
                  <a:lnTo>
                    <a:pt x="2246" y="87"/>
                  </a:lnTo>
                  <a:lnTo>
                    <a:pt x="2202" y="75"/>
                  </a:lnTo>
                  <a:lnTo>
                    <a:pt x="2160" y="61"/>
                  </a:lnTo>
                  <a:lnTo>
                    <a:pt x="2115" y="51"/>
                  </a:lnTo>
                  <a:lnTo>
                    <a:pt x="2072" y="41"/>
                  </a:lnTo>
                  <a:lnTo>
                    <a:pt x="2026" y="30"/>
                  </a:lnTo>
                  <a:lnTo>
                    <a:pt x="1981" y="23"/>
                  </a:lnTo>
                  <a:lnTo>
                    <a:pt x="1936" y="16"/>
                  </a:lnTo>
                  <a:lnTo>
                    <a:pt x="1891" y="11"/>
                  </a:lnTo>
                  <a:lnTo>
                    <a:pt x="1844" y="6"/>
                  </a:lnTo>
                  <a:lnTo>
                    <a:pt x="1798" y="2"/>
                  </a:lnTo>
                  <a:lnTo>
                    <a:pt x="1751" y="0"/>
                  </a:lnTo>
                  <a:lnTo>
                    <a:pt x="1703" y="0"/>
                  </a:lnTo>
                  <a:lnTo>
                    <a:pt x="1703" y="0"/>
                  </a:lnTo>
                  <a:lnTo>
                    <a:pt x="1659" y="0"/>
                  </a:lnTo>
                  <a:lnTo>
                    <a:pt x="1616" y="2"/>
                  </a:lnTo>
                  <a:lnTo>
                    <a:pt x="1572" y="6"/>
                  </a:lnTo>
                  <a:lnTo>
                    <a:pt x="1529" y="9"/>
                  </a:lnTo>
                  <a:lnTo>
                    <a:pt x="1487" y="14"/>
                  </a:lnTo>
                  <a:lnTo>
                    <a:pt x="1443" y="20"/>
                  </a:lnTo>
                  <a:lnTo>
                    <a:pt x="1402" y="27"/>
                  </a:lnTo>
                  <a:lnTo>
                    <a:pt x="1360" y="35"/>
                  </a:lnTo>
                  <a:lnTo>
                    <a:pt x="1320" y="44"/>
                  </a:lnTo>
                  <a:lnTo>
                    <a:pt x="1278" y="54"/>
                  </a:lnTo>
                  <a:lnTo>
                    <a:pt x="1238" y="65"/>
                  </a:lnTo>
                  <a:lnTo>
                    <a:pt x="1198" y="77"/>
                  </a:lnTo>
                  <a:lnTo>
                    <a:pt x="1118" y="103"/>
                  </a:lnTo>
                  <a:lnTo>
                    <a:pt x="1041" y="134"/>
                  </a:lnTo>
                  <a:lnTo>
                    <a:pt x="965" y="168"/>
                  </a:lnTo>
                  <a:lnTo>
                    <a:pt x="892" y="206"/>
                  </a:lnTo>
                  <a:lnTo>
                    <a:pt x="820" y="248"/>
                  </a:lnTo>
                  <a:lnTo>
                    <a:pt x="751" y="291"/>
                  </a:lnTo>
                  <a:lnTo>
                    <a:pt x="684" y="338"/>
                  </a:lnTo>
                  <a:lnTo>
                    <a:pt x="620" y="389"/>
                  </a:lnTo>
                  <a:lnTo>
                    <a:pt x="559" y="442"/>
                  </a:lnTo>
                  <a:lnTo>
                    <a:pt x="500" y="498"/>
                  </a:lnTo>
                  <a:lnTo>
                    <a:pt x="443" y="557"/>
                  </a:lnTo>
                  <a:lnTo>
                    <a:pt x="389" y="620"/>
                  </a:lnTo>
                  <a:lnTo>
                    <a:pt x="338" y="684"/>
                  </a:lnTo>
                  <a:lnTo>
                    <a:pt x="291" y="750"/>
                  </a:lnTo>
                  <a:lnTo>
                    <a:pt x="248" y="820"/>
                  </a:lnTo>
                  <a:lnTo>
                    <a:pt x="206" y="891"/>
                  </a:lnTo>
                  <a:lnTo>
                    <a:pt x="168" y="965"/>
                  </a:lnTo>
                  <a:lnTo>
                    <a:pt x="134" y="1039"/>
                  </a:lnTo>
                  <a:lnTo>
                    <a:pt x="103" y="1118"/>
                  </a:lnTo>
                  <a:lnTo>
                    <a:pt x="77" y="1196"/>
                  </a:lnTo>
                  <a:lnTo>
                    <a:pt x="65" y="1236"/>
                  </a:lnTo>
                  <a:lnTo>
                    <a:pt x="54" y="1278"/>
                  </a:lnTo>
                  <a:lnTo>
                    <a:pt x="44" y="1318"/>
                  </a:lnTo>
                  <a:lnTo>
                    <a:pt x="35" y="1360"/>
                  </a:lnTo>
                  <a:lnTo>
                    <a:pt x="27" y="1401"/>
                  </a:lnTo>
                  <a:lnTo>
                    <a:pt x="20" y="1443"/>
                  </a:lnTo>
                  <a:lnTo>
                    <a:pt x="14" y="1487"/>
                  </a:lnTo>
                  <a:lnTo>
                    <a:pt x="9" y="1528"/>
                  </a:lnTo>
                  <a:lnTo>
                    <a:pt x="6" y="1572"/>
                  </a:lnTo>
                  <a:lnTo>
                    <a:pt x="2" y="1615"/>
                  </a:lnTo>
                  <a:lnTo>
                    <a:pt x="0" y="1659"/>
                  </a:lnTo>
                  <a:lnTo>
                    <a:pt x="0" y="1702"/>
                  </a:lnTo>
                  <a:lnTo>
                    <a:pt x="0" y="1702"/>
                  </a:lnTo>
                  <a:lnTo>
                    <a:pt x="2" y="1784"/>
                  </a:lnTo>
                  <a:lnTo>
                    <a:pt x="7" y="1864"/>
                  </a:lnTo>
                  <a:lnTo>
                    <a:pt x="18" y="1942"/>
                  </a:lnTo>
                  <a:lnTo>
                    <a:pt x="30" y="2021"/>
                  </a:lnTo>
                  <a:lnTo>
                    <a:pt x="46" y="2097"/>
                  </a:lnTo>
                  <a:lnTo>
                    <a:pt x="67" y="2174"/>
                  </a:lnTo>
                  <a:lnTo>
                    <a:pt x="89" y="2247"/>
                  </a:lnTo>
                  <a:lnTo>
                    <a:pt x="115" y="2320"/>
                  </a:lnTo>
                  <a:lnTo>
                    <a:pt x="145" y="2391"/>
                  </a:lnTo>
                  <a:lnTo>
                    <a:pt x="178" y="2459"/>
                  </a:lnTo>
                  <a:lnTo>
                    <a:pt x="213" y="2527"/>
                  </a:lnTo>
                  <a:lnTo>
                    <a:pt x="251" y="2593"/>
                  </a:lnTo>
                  <a:lnTo>
                    <a:pt x="293" y="2658"/>
                  </a:lnTo>
                  <a:lnTo>
                    <a:pt x="336" y="2719"/>
                  </a:lnTo>
                  <a:lnTo>
                    <a:pt x="383" y="2778"/>
                  </a:lnTo>
                  <a:lnTo>
                    <a:pt x="432" y="2835"/>
                  </a:lnTo>
                  <a:lnTo>
                    <a:pt x="432" y="2835"/>
                  </a:lnTo>
                  <a:lnTo>
                    <a:pt x="462" y="2804"/>
                  </a:lnTo>
                  <a:lnTo>
                    <a:pt x="493" y="2772"/>
                  </a:lnTo>
                  <a:lnTo>
                    <a:pt x="524" y="2741"/>
                  </a:lnTo>
                  <a:lnTo>
                    <a:pt x="556" y="2712"/>
                  </a:lnTo>
                  <a:lnTo>
                    <a:pt x="589" y="2682"/>
                  </a:lnTo>
                  <a:lnTo>
                    <a:pt x="622" y="2654"/>
                  </a:lnTo>
                  <a:lnTo>
                    <a:pt x="657" y="2626"/>
                  </a:lnTo>
                  <a:lnTo>
                    <a:pt x="691" y="2598"/>
                  </a:lnTo>
                  <a:lnTo>
                    <a:pt x="728" y="2574"/>
                  </a:lnTo>
                  <a:lnTo>
                    <a:pt x="763" y="2548"/>
                  </a:lnTo>
                  <a:lnTo>
                    <a:pt x="801" y="2525"/>
                  </a:lnTo>
                  <a:lnTo>
                    <a:pt x="838" y="2503"/>
                  </a:lnTo>
                  <a:lnTo>
                    <a:pt x="876" y="2480"/>
                  </a:lnTo>
                  <a:lnTo>
                    <a:pt x="916" y="2459"/>
                  </a:lnTo>
                  <a:lnTo>
                    <a:pt x="956" y="2438"/>
                  </a:lnTo>
                  <a:lnTo>
                    <a:pt x="996" y="2419"/>
                  </a:lnTo>
                  <a:lnTo>
                    <a:pt x="1036" y="2402"/>
                  </a:lnTo>
                  <a:lnTo>
                    <a:pt x="1078" y="2384"/>
                  </a:lnTo>
                  <a:lnTo>
                    <a:pt x="1120" y="2369"/>
                  </a:lnTo>
                  <a:lnTo>
                    <a:pt x="1161" y="2355"/>
                  </a:lnTo>
                  <a:lnTo>
                    <a:pt x="1205" y="2341"/>
                  </a:lnTo>
                  <a:lnTo>
                    <a:pt x="1248" y="2327"/>
                  </a:lnTo>
                  <a:lnTo>
                    <a:pt x="1292" y="2317"/>
                  </a:lnTo>
                  <a:lnTo>
                    <a:pt x="1335" y="2306"/>
                  </a:lnTo>
                  <a:lnTo>
                    <a:pt x="1381" y="2297"/>
                  </a:lnTo>
                  <a:lnTo>
                    <a:pt x="1426" y="2289"/>
                  </a:lnTo>
                  <a:lnTo>
                    <a:pt x="1471" y="2282"/>
                  </a:lnTo>
                  <a:lnTo>
                    <a:pt x="1516" y="2277"/>
                  </a:lnTo>
                  <a:lnTo>
                    <a:pt x="1563" y="2271"/>
                  </a:lnTo>
                  <a:lnTo>
                    <a:pt x="1609" y="2268"/>
                  </a:lnTo>
                  <a:lnTo>
                    <a:pt x="1656" y="2266"/>
                  </a:lnTo>
                  <a:lnTo>
                    <a:pt x="1703" y="2266"/>
                  </a:lnTo>
                  <a:lnTo>
                    <a:pt x="1703" y="2266"/>
                  </a:lnTo>
                  <a:lnTo>
                    <a:pt x="1751" y="2266"/>
                  </a:lnTo>
                  <a:lnTo>
                    <a:pt x="1798" y="2268"/>
                  </a:lnTo>
                  <a:lnTo>
                    <a:pt x="1844" y="2271"/>
                  </a:lnTo>
                  <a:lnTo>
                    <a:pt x="1891" y="2277"/>
                  </a:lnTo>
                  <a:lnTo>
                    <a:pt x="1936" y="2282"/>
                  </a:lnTo>
                  <a:lnTo>
                    <a:pt x="1981" y="2289"/>
                  </a:lnTo>
                  <a:lnTo>
                    <a:pt x="2026" y="2297"/>
                  </a:lnTo>
                  <a:lnTo>
                    <a:pt x="2072" y="2306"/>
                  </a:lnTo>
                  <a:lnTo>
                    <a:pt x="2115" y="2317"/>
                  </a:lnTo>
                  <a:lnTo>
                    <a:pt x="2159" y="2327"/>
                  </a:lnTo>
                  <a:lnTo>
                    <a:pt x="2202" y="2341"/>
                  </a:lnTo>
                  <a:lnTo>
                    <a:pt x="2246" y="2355"/>
                  </a:lnTo>
                  <a:lnTo>
                    <a:pt x="2288" y="2369"/>
                  </a:lnTo>
                  <a:lnTo>
                    <a:pt x="2329" y="2384"/>
                  </a:lnTo>
                  <a:lnTo>
                    <a:pt x="2371" y="2402"/>
                  </a:lnTo>
                  <a:lnTo>
                    <a:pt x="2411" y="2419"/>
                  </a:lnTo>
                  <a:lnTo>
                    <a:pt x="2451" y="2438"/>
                  </a:lnTo>
                  <a:lnTo>
                    <a:pt x="2491" y="2459"/>
                  </a:lnTo>
                  <a:lnTo>
                    <a:pt x="2531" y="2480"/>
                  </a:lnTo>
                  <a:lnTo>
                    <a:pt x="2569" y="2503"/>
                  </a:lnTo>
                  <a:lnTo>
                    <a:pt x="2606" y="2525"/>
                  </a:lnTo>
                  <a:lnTo>
                    <a:pt x="2644" y="2548"/>
                  </a:lnTo>
                  <a:lnTo>
                    <a:pt x="2679" y="2574"/>
                  </a:lnTo>
                  <a:lnTo>
                    <a:pt x="2716" y="2598"/>
                  </a:lnTo>
                  <a:lnTo>
                    <a:pt x="2750" y="2626"/>
                  </a:lnTo>
                  <a:lnTo>
                    <a:pt x="2785" y="2654"/>
                  </a:lnTo>
                  <a:lnTo>
                    <a:pt x="2818" y="2682"/>
                  </a:lnTo>
                  <a:lnTo>
                    <a:pt x="2851" y="2712"/>
                  </a:lnTo>
                  <a:lnTo>
                    <a:pt x="2883" y="2741"/>
                  </a:lnTo>
                  <a:lnTo>
                    <a:pt x="2914" y="2772"/>
                  </a:lnTo>
                  <a:lnTo>
                    <a:pt x="2945" y="2804"/>
                  </a:lnTo>
                  <a:lnTo>
                    <a:pt x="2975" y="2835"/>
                  </a:lnTo>
                  <a:lnTo>
                    <a:pt x="2975" y="2835"/>
                  </a:lnTo>
                  <a:lnTo>
                    <a:pt x="2975" y="2835"/>
                  </a:lnTo>
                  <a:lnTo>
                    <a:pt x="2975" y="2835"/>
                  </a:lnTo>
                  <a:lnTo>
                    <a:pt x="3024" y="2778"/>
                  </a:lnTo>
                  <a:lnTo>
                    <a:pt x="3071" y="2719"/>
                  </a:lnTo>
                  <a:lnTo>
                    <a:pt x="3114" y="2656"/>
                  </a:lnTo>
                  <a:lnTo>
                    <a:pt x="3156" y="2593"/>
                  </a:lnTo>
                  <a:lnTo>
                    <a:pt x="3194" y="2527"/>
                  </a:lnTo>
                  <a:lnTo>
                    <a:pt x="3229" y="2459"/>
                  </a:lnTo>
                  <a:lnTo>
                    <a:pt x="3262" y="2390"/>
                  </a:lnTo>
                  <a:lnTo>
                    <a:pt x="3292" y="2320"/>
                  </a:lnTo>
                  <a:lnTo>
                    <a:pt x="3318" y="2247"/>
                  </a:lnTo>
                  <a:lnTo>
                    <a:pt x="3341" y="2174"/>
                  </a:lnTo>
                  <a:lnTo>
                    <a:pt x="3361" y="2097"/>
                  </a:lnTo>
                  <a:lnTo>
                    <a:pt x="3377" y="2021"/>
                  </a:lnTo>
                  <a:lnTo>
                    <a:pt x="3389" y="1942"/>
                  </a:lnTo>
                  <a:lnTo>
                    <a:pt x="3400" y="1864"/>
                  </a:lnTo>
                  <a:lnTo>
                    <a:pt x="3405" y="1784"/>
                  </a:lnTo>
                  <a:lnTo>
                    <a:pt x="3407" y="1702"/>
                  </a:lnTo>
                  <a:lnTo>
                    <a:pt x="3407" y="1702"/>
                  </a:lnTo>
                  <a:lnTo>
                    <a:pt x="3405" y="1622"/>
                  </a:lnTo>
                  <a:lnTo>
                    <a:pt x="3400" y="1542"/>
                  </a:lnTo>
                  <a:lnTo>
                    <a:pt x="3389" y="1462"/>
                  </a:lnTo>
                  <a:lnTo>
                    <a:pt x="3377" y="1384"/>
                  </a:lnTo>
                  <a:lnTo>
                    <a:pt x="3361" y="1307"/>
                  </a:lnTo>
                  <a:lnTo>
                    <a:pt x="3341" y="1232"/>
                  </a:lnTo>
                  <a:lnTo>
                    <a:pt x="3318" y="1159"/>
                  </a:lnTo>
                  <a:lnTo>
                    <a:pt x="3292" y="1086"/>
                  </a:lnTo>
                  <a:lnTo>
                    <a:pt x="3262" y="1015"/>
                  </a:lnTo>
                  <a:lnTo>
                    <a:pt x="3229" y="945"/>
                  </a:lnTo>
                  <a:lnTo>
                    <a:pt x="3194" y="879"/>
                  </a:lnTo>
                  <a:lnTo>
                    <a:pt x="3156" y="813"/>
                  </a:lnTo>
                  <a:lnTo>
                    <a:pt x="3114" y="749"/>
                  </a:lnTo>
                  <a:lnTo>
                    <a:pt x="3071" y="688"/>
                  </a:lnTo>
                  <a:lnTo>
                    <a:pt x="3024" y="627"/>
                  </a:lnTo>
                  <a:lnTo>
                    <a:pt x="2975" y="569"/>
                  </a:lnTo>
                  <a:lnTo>
                    <a:pt x="2975" y="569"/>
                  </a:lnTo>
                  <a:close/>
                </a:path>
              </a:pathLst>
            </a:custGeom>
            <a:solidFill>
              <a:schemeClr val="bg1">
                <a:lumMod val="85000"/>
              </a:schemeClr>
            </a:solidFill>
            <a:ln w="57150">
              <a:solidFill>
                <a:schemeClr val="bg1"/>
              </a:solidFill>
              <a:prstDash val="solid"/>
              <a:round/>
              <a:headEnd/>
              <a:tailEnd/>
            </a:ln>
          </p:spPr>
          <p:txBody>
            <a:bodyPr vert="horz" wrap="square" lIns="91440" tIns="45720" rIns="91440" bIns="45720" anchor="t" anchorCtr="1" compatLnSpc="1">
              <a:prstTxWarp prst="textNoShape">
                <a:avLst/>
              </a:prstTxWarp>
              <a:normAutofit/>
            </a:bodyPr>
            <a:lstStyle/>
            <a:p>
              <a:pPr algn="ctr">
                <a:lnSpc>
                  <a:spcPct val="120000"/>
                </a:lnSpc>
                <a:defRPr/>
              </a:pPr>
              <a:endParaRPr lang="zh-CN" altLang="en-US" sz="1200" dirty="0">
                <a:solidFill>
                  <a:schemeClr val="bg1"/>
                </a:solidFill>
              </a:endParaRPr>
            </a:p>
          </p:txBody>
        </p:sp>
      </p:grpSp>
      <p:sp>
        <p:nvSpPr>
          <p:cNvPr id="44" name="文本框 43">
            <a:extLst>
              <a:ext uri="{FF2B5EF4-FFF2-40B4-BE49-F238E27FC236}">
                <a16:creationId xmlns:a16="http://schemas.microsoft.com/office/drawing/2014/main" id="{31DB3FD2-3F9F-4B69-A8D0-857A8696D73E}"/>
              </a:ext>
            </a:extLst>
          </p:cNvPr>
          <p:cNvSpPr txBox="1"/>
          <p:nvPr/>
        </p:nvSpPr>
        <p:spPr>
          <a:xfrm>
            <a:off x="3235383" y="4998888"/>
            <a:ext cx="142458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区域化变量</a:t>
            </a:r>
          </a:p>
        </p:txBody>
      </p:sp>
      <p:sp>
        <p:nvSpPr>
          <p:cNvPr id="54" name="文本框 53">
            <a:extLst>
              <a:ext uri="{FF2B5EF4-FFF2-40B4-BE49-F238E27FC236}">
                <a16:creationId xmlns:a16="http://schemas.microsoft.com/office/drawing/2014/main" id="{0624BF08-22BE-4C9A-8BCC-DD6D95BBAD13}"/>
              </a:ext>
            </a:extLst>
          </p:cNvPr>
          <p:cNvSpPr txBox="1"/>
          <p:nvPr/>
        </p:nvSpPr>
        <p:spPr>
          <a:xfrm>
            <a:off x="4724746" y="4945803"/>
            <a:ext cx="1424581"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协方差函数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和变异函数</a:t>
            </a:r>
          </a:p>
        </p:txBody>
      </p:sp>
      <p:sp>
        <p:nvSpPr>
          <p:cNvPr id="55" name="文本框 54">
            <a:extLst>
              <a:ext uri="{FF2B5EF4-FFF2-40B4-BE49-F238E27FC236}">
                <a16:creationId xmlns:a16="http://schemas.microsoft.com/office/drawing/2014/main" id="{C48919A5-A397-423B-9F1C-3305975A4423}"/>
              </a:ext>
            </a:extLst>
          </p:cNvPr>
          <p:cNvSpPr txBox="1"/>
          <p:nvPr/>
        </p:nvSpPr>
        <p:spPr>
          <a:xfrm>
            <a:off x="3181338" y="6030890"/>
            <a:ext cx="142458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理论假设</a:t>
            </a:r>
          </a:p>
        </p:txBody>
      </p:sp>
      <p:sp>
        <p:nvSpPr>
          <p:cNvPr id="56" name="文本框 55">
            <a:extLst>
              <a:ext uri="{FF2B5EF4-FFF2-40B4-BE49-F238E27FC236}">
                <a16:creationId xmlns:a16="http://schemas.microsoft.com/office/drawing/2014/main" id="{CFE3C9B2-4C8D-4D31-8530-50AE10785DC0}"/>
              </a:ext>
            </a:extLst>
          </p:cNvPr>
          <p:cNvSpPr txBox="1"/>
          <p:nvPr/>
        </p:nvSpPr>
        <p:spPr>
          <a:xfrm>
            <a:off x="4645347" y="6059080"/>
            <a:ext cx="1424581"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变异函数</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结构</a:t>
            </a:r>
          </a:p>
        </p:txBody>
      </p:sp>
      <p:cxnSp>
        <p:nvCxnSpPr>
          <p:cNvPr id="57" name="直接连接符 56">
            <a:extLst>
              <a:ext uri="{FF2B5EF4-FFF2-40B4-BE49-F238E27FC236}">
                <a16:creationId xmlns:a16="http://schemas.microsoft.com/office/drawing/2014/main" id="{8341B2EC-E3CE-44F1-A264-1836AF6C0E28}"/>
              </a:ext>
            </a:extLst>
          </p:cNvPr>
          <p:cNvCxnSpPr>
            <a:cxnSpLocks/>
          </p:cNvCxnSpPr>
          <p:nvPr/>
        </p:nvCxnSpPr>
        <p:spPr>
          <a:xfrm>
            <a:off x="2483266" y="5775549"/>
            <a:ext cx="484801" cy="0"/>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1935E42-C793-4551-93B7-EBEBD5FB44E7}"/>
              </a:ext>
            </a:extLst>
          </p:cNvPr>
          <p:cNvCxnSpPr>
            <a:cxnSpLocks/>
          </p:cNvCxnSpPr>
          <p:nvPr/>
        </p:nvCxnSpPr>
        <p:spPr>
          <a:xfrm>
            <a:off x="5892177" y="2173214"/>
            <a:ext cx="484801" cy="0"/>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5" name="îsḻíďè">
            <a:extLst>
              <a:ext uri="{FF2B5EF4-FFF2-40B4-BE49-F238E27FC236}">
                <a16:creationId xmlns:a16="http://schemas.microsoft.com/office/drawing/2014/main" id="{BE0DA4EF-D9E2-4F0F-88BD-CB9BE529A040}"/>
              </a:ext>
            </a:extLst>
          </p:cNvPr>
          <p:cNvSpPr/>
          <p:nvPr/>
        </p:nvSpPr>
        <p:spPr>
          <a:xfrm>
            <a:off x="5881598" y="2261499"/>
            <a:ext cx="2409970" cy="2665280"/>
          </a:xfrm>
          <a:prstGeom prst="ellipse">
            <a:avLst/>
          </a:prstGeom>
          <a:gradFill flip="none" rotWithShape="1">
            <a:gsLst>
              <a:gs pos="70000">
                <a:srgbClr val="ECECEC">
                  <a:alpha val="24000"/>
                </a:srgbClr>
              </a:gs>
              <a:gs pos="100000">
                <a:schemeClr val="bg1">
                  <a:lumMod val="85000"/>
                  <a:alpha val="32000"/>
                </a:schemeClr>
              </a:gs>
              <a:gs pos="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66" name="ïšlïḋê">
            <a:extLst>
              <a:ext uri="{FF2B5EF4-FFF2-40B4-BE49-F238E27FC236}">
                <a16:creationId xmlns:a16="http://schemas.microsoft.com/office/drawing/2014/main" id="{0AD8EEC3-658D-409E-9545-3A3F2ED4E393}"/>
              </a:ext>
            </a:extLst>
          </p:cNvPr>
          <p:cNvGrpSpPr/>
          <p:nvPr/>
        </p:nvGrpSpPr>
        <p:grpSpPr>
          <a:xfrm>
            <a:off x="6250571" y="2919256"/>
            <a:ext cx="1344280" cy="1310898"/>
            <a:chOff x="5489418" y="3031968"/>
            <a:chExt cx="1213164" cy="1213164"/>
          </a:xfrm>
        </p:grpSpPr>
        <p:sp>
          <p:nvSpPr>
            <p:cNvPr id="99" name="íṥ1îḓé">
              <a:extLst>
                <a:ext uri="{FF2B5EF4-FFF2-40B4-BE49-F238E27FC236}">
                  <a16:creationId xmlns:a16="http://schemas.microsoft.com/office/drawing/2014/main" id="{7E3A1EBC-6F73-42BC-9512-3F8755E3051E}"/>
                </a:ext>
              </a:extLst>
            </p:cNvPr>
            <p:cNvSpPr/>
            <p:nvPr/>
          </p:nvSpPr>
          <p:spPr>
            <a:xfrm>
              <a:off x="5489418" y="3031968"/>
              <a:ext cx="1213164" cy="1213164"/>
            </a:xfrm>
            <a:prstGeom prst="ellipse">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00" name="íṣľídè">
              <a:extLst>
                <a:ext uri="{FF2B5EF4-FFF2-40B4-BE49-F238E27FC236}">
                  <a16:creationId xmlns:a16="http://schemas.microsoft.com/office/drawing/2014/main" id="{08D98421-6F1B-464E-9EC7-CBF28E0C1869}"/>
                </a:ext>
              </a:extLst>
            </p:cNvPr>
            <p:cNvSpPr/>
            <p:nvPr/>
          </p:nvSpPr>
          <p:spPr>
            <a:xfrm>
              <a:off x="5555810" y="3098360"/>
              <a:ext cx="1080380" cy="1080380"/>
            </a:xfrm>
            <a:prstGeom prst="ellipse">
              <a:avLst/>
            </a:prstGeom>
            <a:solidFill>
              <a:srgbClr val="CFA091"/>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10000"/>
            </a:bodyPr>
            <a:lstStyle/>
            <a:p>
              <a:pPr algn="ctr"/>
              <a:r>
                <a:rPr lang="zh-CN" altLang="en-US" sz="2800" b="1" dirty="0"/>
                <a:t>插值方法</a:t>
              </a:r>
            </a:p>
          </p:txBody>
        </p:sp>
      </p:grpSp>
      <p:sp>
        <p:nvSpPr>
          <p:cNvPr id="97" name="ïṩḷiḓe">
            <a:extLst>
              <a:ext uri="{FF2B5EF4-FFF2-40B4-BE49-F238E27FC236}">
                <a16:creationId xmlns:a16="http://schemas.microsoft.com/office/drawing/2014/main" id="{4865D162-6B67-437D-A275-66079A53A26C}"/>
              </a:ext>
            </a:extLst>
          </p:cNvPr>
          <p:cNvSpPr/>
          <p:nvPr/>
        </p:nvSpPr>
        <p:spPr>
          <a:xfrm>
            <a:off x="8348620" y="3092741"/>
            <a:ext cx="412407" cy="402166"/>
          </a:xfrm>
          <a:prstGeom prst="ellipse">
            <a:avLst/>
          </a:prstGeom>
          <a:solidFill>
            <a:srgbClr val="DCC5B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algn="ctr">
              <a:lnSpc>
                <a:spcPct val="110000"/>
              </a:lnSpc>
            </a:pPr>
            <a:r>
              <a:rPr lang="en-US" altLang="zh-CN" sz="1600" b="1" dirty="0">
                <a:solidFill>
                  <a:schemeClr val="bg1"/>
                </a:solidFill>
              </a:rPr>
              <a:t>3</a:t>
            </a:r>
            <a:endParaRPr lang="zh-CN" altLang="en-US" sz="1600" b="1" dirty="0">
              <a:solidFill>
                <a:schemeClr val="bg1"/>
              </a:solidFill>
            </a:endParaRPr>
          </a:p>
        </p:txBody>
      </p:sp>
      <p:sp>
        <p:nvSpPr>
          <p:cNvPr id="93" name="ïsḻiďe">
            <a:extLst>
              <a:ext uri="{FF2B5EF4-FFF2-40B4-BE49-F238E27FC236}">
                <a16:creationId xmlns:a16="http://schemas.microsoft.com/office/drawing/2014/main" id="{FFABF83B-B14F-4F63-A8C5-AC0407828894}"/>
              </a:ext>
            </a:extLst>
          </p:cNvPr>
          <p:cNvSpPr/>
          <p:nvPr/>
        </p:nvSpPr>
        <p:spPr>
          <a:xfrm>
            <a:off x="8348620" y="3654502"/>
            <a:ext cx="412407" cy="402166"/>
          </a:xfrm>
          <a:prstGeom prst="ellipse">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algn="ctr">
              <a:lnSpc>
                <a:spcPct val="110000"/>
              </a:lnSpc>
            </a:pPr>
            <a:r>
              <a:rPr lang="en-US" altLang="zh-CN" sz="1600" b="1" dirty="0">
                <a:solidFill>
                  <a:schemeClr val="bg1"/>
                </a:solidFill>
              </a:rPr>
              <a:t>4</a:t>
            </a:r>
            <a:endParaRPr lang="zh-CN" altLang="en-US" sz="1600" b="1" dirty="0">
              <a:solidFill>
                <a:schemeClr val="bg1"/>
              </a:solidFill>
            </a:endParaRPr>
          </a:p>
        </p:txBody>
      </p:sp>
      <p:sp>
        <p:nvSpPr>
          <p:cNvPr id="90" name="ïşļíḍè">
            <a:extLst>
              <a:ext uri="{FF2B5EF4-FFF2-40B4-BE49-F238E27FC236}">
                <a16:creationId xmlns:a16="http://schemas.microsoft.com/office/drawing/2014/main" id="{1F7EB715-FF80-4143-A909-B40DB7DF9E17}"/>
              </a:ext>
            </a:extLst>
          </p:cNvPr>
          <p:cNvSpPr/>
          <p:nvPr/>
        </p:nvSpPr>
        <p:spPr>
          <a:xfrm>
            <a:off x="8091075" y="2530981"/>
            <a:ext cx="412407" cy="402166"/>
          </a:xfrm>
          <a:prstGeom prst="ellipse">
            <a:avLst/>
          </a:prstGeom>
          <a:solidFill>
            <a:srgbClr val="EECEB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algn="ctr">
              <a:lnSpc>
                <a:spcPct val="110000"/>
              </a:lnSpc>
            </a:pPr>
            <a:r>
              <a:rPr lang="en-US" altLang="zh-CN" sz="1600" b="1" dirty="0">
                <a:solidFill>
                  <a:schemeClr val="bg1"/>
                </a:solidFill>
              </a:rPr>
              <a:t>2</a:t>
            </a:r>
            <a:endParaRPr lang="zh-CN" altLang="en-US" sz="1600" b="1" dirty="0">
              <a:solidFill>
                <a:schemeClr val="bg1"/>
              </a:solidFill>
            </a:endParaRPr>
          </a:p>
        </p:txBody>
      </p:sp>
      <p:sp>
        <p:nvSpPr>
          <p:cNvPr id="87" name="îṧļíḑe">
            <a:extLst>
              <a:ext uri="{FF2B5EF4-FFF2-40B4-BE49-F238E27FC236}">
                <a16:creationId xmlns:a16="http://schemas.microsoft.com/office/drawing/2014/main" id="{B469757A-CE72-4FA7-91E9-CE769B211E67}"/>
              </a:ext>
            </a:extLst>
          </p:cNvPr>
          <p:cNvSpPr/>
          <p:nvPr/>
        </p:nvSpPr>
        <p:spPr>
          <a:xfrm>
            <a:off x="8091075" y="4216263"/>
            <a:ext cx="412407" cy="402166"/>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algn="ctr">
              <a:lnSpc>
                <a:spcPct val="110000"/>
              </a:lnSpc>
            </a:pPr>
            <a:r>
              <a:rPr lang="en-US" altLang="zh-CN" sz="1600" b="1" dirty="0">
                <a:solidFill>
                  <a:schemeClr val="bg1"/>
                </a:solidFill>
              </a:rPr>
              <a:t>5</a:t>
            </a:r>
            <a:endParaRPr lang="zh-CN" altLang="en-US" sz="1600" b="1" dirty="0">
              <a:solidFill>
                <a:schemeClr val="bg1"/>
              </a:solidFill>
            </a:endParaRPr>
          </a:p>
        </p:txBody>
      </p:sp>
      <p:grpSp>
        <p:nvGrpSpPr>
          <p:cNvPr id="71" name="ïṧ1ïḋè">
            <a:extLst>
              <a:ext uri="{FF2B5EF4-FFF2-40B4-BE49-F238E27FC236}">
                <a16:creationId xmlns:a16="http://schemas.microsoft.com/office/drawing/2014/main" id="{14FC5054-6910-47A9-9316-8A9A181E27C6}"/>
              </a:ext>
            </a:extLst>
          </p:cNvPr>
          <p:cNvGrpSpPr/>
          <p:nvPr/>
        </p:nvGrpSpPr>
        <p:grpSpPr>
          <a:xfrm>
            <a:off x="7763920" y="1925576"/>
            <a:ext cx="2503323" cy="495238"/>
            <a:chOff x="6954121" y="1393787"/>
            <a:chExt cx="2913152" cy="590992"/>
          </a:xfrm>
        </p:grpSpPr>
        <p:sp>
          <p:nvSpPr>
            <p:cNvPr id="83" name="íṩḻïḓê">
              <a:extLst>
                <a:ext uri="{FF2B5EF4-FFF2-40B4-BE49-F238E27FC236}">
                  <a16:creationId xmlns:a16="http://schemas.microsoft.com/office/drawing/2014/main" id="{5E6210E5-C24F-4D0F-94E0-EAED7C5314EC}"/>
                </a:ext>
              </a:extLst>
            </p:cNvPr>
            <p:cNvSpPr/>
            <p:nvPr/>
          </p:nvSpPr>
          <p:spPr bwMode="auto">
            <a:xfrm>
              <a:off x="7542699" y="1393787"/>
              <a:ext cx="2324574" cy="59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普通克里金法</a:t>
              </a:r>
              <a:endParaRPr lang="en-US" altLang="zh-CN" dirty="0">
                <a:latin typeface="微软雅黑" panose="020B0503020204020204" pitchFamily="34" charset="-122"/>
                <a:ea typeface="微软雅黑" panose="020B0503020204020204" pitchFamily="34" charset="-122"/>
              </a:endParaRPr>
            </a:p>
          </p:txBody>
        </p:sp>
        <p:sp>
          <p:nvSpPr>
            <p:cNvPr id="84" name="iṥḷîḋè">
              <a:extLst>
                <a:ext uri="{FF2B5EF4-FFF2-40B4-BE49-F238E27FC236}">
                  <a16:creationId xmlns:a16="http://schemas.microsoft.com/office/drawing/2014/main" id="{0E73797C-1C31-49B1-9540-E298B1F097C3}"/>
                </a:ext>
              </a:extLst>
            </p:cNvPr>
            <p:cNvSpPr/>
            <p:nvPr/>
          </p:nvSpPr>
          <p:spPr>
            <a:xfrm>
              <a:off x="6954121" y="1445870"/>
              <a:ext cx="479924" cy="479924"/>
            </a:xfrm>
            <a:prstGeom prst="ellipse">
              <a:avLst/>
            </a:prstGeom>
            <a:solidFill>
              <a:srgbClr val="FCF2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algn="ctr">
                <a:lnSpc>
                  <a:spcPct val="110000"/>
                </a:lnSpc>
              </a:pPr>
              <a:r>
                <a:rPr lang="en-US" altLang="zh-CN" sz="1600" b="1" dirty="0">
                  <a:solidFill>
                    <a:schemeClr val="bg1"/>
                  </a:solidFill>
                </a:rPr>
                <a:t>1</a:t>
              </a:r>
              <a:endParaRPr lang="zh-CN" altLang="en-US" sz="1600" b="1" dirty="0">
                <a:solidFill>
                  <a:schemeClr val="bg1"/>
                </a:solidFill>
              </a:endParaRPr>
            </a:p>
          </p:txBody>
        </p:sp>
      </p:grpSp>
      <p:sp>
        <p:nvSpPr>
          <p:cNvPr id="81" name="iślîḍe">
            <a:extLst>
              <a:ext uri="{FF2B5EF4-FFF2-40B4-BE49-F238E27FC236}">
                <a16:creationId xmlns:a16="http://schemas.microsoft.com/office/drawing/2014/main" id="{4EB6E6B1-8C56-496D-8A74-0FAE7C218FF5}"/>
              </a:ext>
            </a:extLst>
          </p:cNvPr>
          <p:cNvSpPr/>
          <p:nvPr/>
        </p:nvSpPr>
        <p:spPr>
          <a:xfrm>
            <a:off x="7763920" y="4778023"/>
            <a:ext cx="412407" cy="402166"/>
          </a:xfrm>
          <a:prstGeom prst="ellipse">
            <a:avLst/>
          </a:prstGeom>
          <a:solidFill>
            <a:srgbClr val="4B50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algn="ctr">
              <a:lnSpc>
                <a:spcPct val="110000"/>
              </a:lnSpc>
            </a:pPr>
            <a:r>
              <a:rPr lang="en-US" altLang="zh-CN" sz="1600" b="1" dirty="0">
                <a:solidFill>
                  <a:schemeClr val="bg1"/>
                </a:solidFill>
              </a:rPr>
              <a:t>6</a:t>
            </a:r>
            <a:endParaRPr lang="zh-CN" altLang="en-US" sz="1600" b="1" dirty="0">
              <a:solidFill>
                <a:schemeClr val="bg1"/>
              </a:solidFill>
            </a:endParaRPr>
          </a:p>
        </p:txBody>
      </p:sp>
      <p:cxnSp>
        <p:nvCxnSpPr>
          <p:cNvPr id="73" name="直接连接符 72">
            <a:extLst>
              <a:ext uri="{FF2B5EF4-FFF2-40B4-BE49-F238E27FC236}">
                <a16:creationId xmlns:a16="http://schemas.microsoft.com/office/drawing/2014/main" id="{7516E3A2-BD98-4745-A881-F0608F70E918}"/>
              </a:ext>
            </a:extLst>
          </p:cNvPr>
          <p:cNvCxnSpPr>
            <a:cxnSpLocks/>
          </p:cNvCxnSpPr>
          <p:nvPr/>
        </p:nvCxnSpPr>
        <p:spPr>
          <a:xfrm>
            <a:off x="8348620" y="2371386"/>
            <a:ext cx="392259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AA57B019-8325-4F2A-A321-D1DAE005D157}"/>
              </a:ext>
            </a:extLst>
          </p:cNvPr>
          <p:cNvCxnSpPr>
            <a:cxnSpLocks/>
          </p:cNvCxnSpPr>
          <p:nvPr/>
        </p:nvCxnSpPr>
        <p:spPr>
          <a:xfrm>
            <a:off x="8348620" y="5180189"/>
            <a:ext cx="392259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DEFA6FED-52F1-4FEE-8B41-9BD511F14057}"/>
              </a:ext>
            </a:extLst>
          </p:cNvPr>
          <p:cNvCxnSpPr>
            <a:cxnSpLocks/>
          </p:cNvCxnSpPr>
          <p:nvPr/>
        </p:nvCxnSpPr>
        <p:spPr>
          <a:xfrm>
            <a:off x="8649757" y="2933147"/>
            <a:ext cx="362145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CB299DAF-AD9E-440C-9779-43CD048CEDD2}"/>
              </a:ext>
            </a:extLst>
          </p:cNvPr>
          <p:cNvCxnSpPr>
            <a:cxnSpLocks/>
          </p:cNvCxnSpPr>
          <p:nvPr/>
        </p:nvCxnSpPr>
        <p:spPr>
          <a:xfrm>
            <a:off x="8649757" y="4618428"/>
            <a:ext cx="362145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A6A80043-9EB2-4EDD-A38C-B004F2C26F14}"/>
              </a:ext>
            </a:extLst>
          </p:cNvPr>
          <p:cNvCxnSpPr>
            <a:cxnSpLocks/>
          </p:cNvCxnSpPr>
          <p:nvPr/>
        </p:nvCxnSpPr>
        <p:spPr>
          <a:xfrm>
            <a:off x="8915635" y="3494907"/>
            <a:ext cx="335558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C5747C78-22B9-4FC3-AB68-533E0E01C3BB}"/>
              </a:ext>
            </a:extLst>
          </p:cNvPr>
          <p:cNvCxnSpPr>
            <a:cxnSpLocks/>
          </p:cNvCxnSpPr>
          <p:nvPr/>
        </p:nvCxnSpPr>
        <p:spPr>
          <a:xfrm>
            <a:off x="8915635" y="4056668"/>
            <a:ext cx="335558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98E454F4-108E-416F-B9C9-6E878A67115F}"/>
              </a:ext>
            </a:extLst>
          </p:cNvPr>
          <p:cNvCxnSpPr>
            <a:cxnSpLocks/>
          </p:cNvCxnSpPr>
          <p:nvPr/>
        </p:nvCxnSpPr>
        <p:spPr>
          <a:xfrm>
            <a:off x="6376978" y="2261497"/>
            <a:ext cx="0" cy="406062"/>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06" name="íṩḻïḓê">
            <a:extLst>
              <a:ext uri="{FF2B5EF4-FFF2-40B4-BE49-F238E27FC236}">
                <a16:creationId xmlns:a16="http://schemas.microsoft.com/office/drawing/2014/main" id="{8ED0446D-55EC-4A93-82B8-6A8066A337F9}"/>
              </a:ext>
            </a:extLst>
          </p:cNvPr>
          <p:cNvSpPr/>
          <p:nvPr/>
        </p:nvSpPr>
        <p:spPr bwMode="auto">
          <a:xfrm>
            <a:off x="8466984" y="2508519"/>
            <a:ext cx="1997548"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简单克里金法</a:t>
            </a:r>
            <a:endParaRPr lang="en-US" altLang="zh-CN" dirty="0">
              <a:latin typeface="微软雅黑" panose="020B0503020204020204" pitchFamily="34" charset="-122"/>
              <a:ea typeface="微软雅黑" panose="020B0503020204020204" pitchFamily="34" charset="-122"/>
            </a:endParaRPr>
          </a:p>
        </p:txBody>
      </p:sp>
      <p:sp>
        <p:nvSpPr>
          <p:cNvPr id="107" name="íṩḻïḓê">
            <a:extLst>
              <a:ext uri="{FF2B5EF4-FFF2-40B4-BE49-F238E27FC236}">
                <a16:creationId xmlns:a16="http://schemas.microsoft.com/office/drawing/2014/main" id="{E202E19E-4E63-4077-94D1-FF37DAFE2491}"/>
              </a:ext>
            </a:extLst>
          </p:cNvPr>
          <p:cNvSpPr/>
          <p:nvPr/>
        </p:nvSpPr>
        <p:spPr bwMode="auto">
          <a:xfrm>
            <a:off x="8714056" y="3046205"/>
            <a:ext cx="1997548"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泛克里金法</a:t>
            </a:r>
            <a:endParaRPr lang="en-US" altLang="zh-CN" dirty="0">
              <a:latin typeface="微软雅黑" panose="020B0503020204020204" pitchFamily="34" charset="-122"/>
              <a:ea typeface="微软雅黑" panose="020B0503020204020204" pitchFamily="34" charset="-122"/>
            </a:endParaRPr>
          </a:p>
        </p:txBody>
      </p:sp>
      <p:sp>
        <p:nvSpPr>
          <p:cNvPr id="108" name="íṩḻïḓê">
            <a:extLst>
              <a:ext uri="{FF2B5EF4-FFF2-40B4-BE49-F238E27FC236}">
                <a16:creationId xmlns:a16="http://schemas.microsoft.com/office/drawing/2014/main" id="{E9E2ACB2-4E79-4E24-B188-5A881A2D12B3}"/>
              </a:ext>
            </a:extLst>
          </p:cNvPr>
          <p:cNvSpPr/>
          <p:nvPr/>
        </p:nvSpPr>
        <p:spPr bwMode="auto">
          <a:xfrm>
            <a:off x="8797421" y="3646090"/>
            <a:ext cx="2409970" cy="52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对数正态克里金法</a:t>
            </a:r>
            <a:endParaRPr lang="en-US" altLang="zh-CN" dirty="0">
              <a:latin typeface="微软雅黑" panose="020B0503020204020204" pitchFamily="34" charset="-122"/>
              <a:ea typeface="微软雅黑" panose="020B0503020204020204" pitchFamily="34" charset="-122"/>
            </a:endParaRPr>
          </a:p>
        </p:txBody>
      </p:sp>
      <p:sp>
        <p:nvSpPr>
          <p:cNvPr id="109" name="íṩḻïḓê">
            <a:extLst>
              <a:ext uri="{FF2B5EF4-FFF2-40B4-BE49-F238E27FC236}">
                <a16:creationId xmlns:a16="http://schemas.microsoft.com/office/drawing/2014/main" id="{87D7FD59-C5E1-4D8D-BC25-076E125C7197}"/>
              </a:ext>
            </a:extLst>
          </p:cNvPr>
          <p:cNvSpPr/>
          <p:nvPr/>
        </p:nvSpPr>
        <p:spPr bwMode="auto">
          <a:xfrm>
            <a:off x="8621694" y="4219627"/>
            <a:ext cx="1997548"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指数克里金法</a:t>
            </a:r>
            <a:endParaRPr lang="en-US" altLang="zh-CN" dirty="0">
              <a:latin typeface="微软雅黑" panose="020B0503020204020204" pitchFamily="34" charset="-122"/>
              <a:ea typeface="微软雅黑" panose="020B0503020204020204" pitchFamily="34" charset="-122"/>
            </a:endParaRPr>
          </a:p>
        </p:txBody>
      </p:sp>
      <p:sp>
        <p:nvSpPr>
          <p:cNvPr id="110" name="íṩḻïḓê">
            <a:extLst>
              <a:ext uri="{FF2B5EF4-FFF2-40B4-BE49-F238E27FC236}">
                <a16:creationId xmlns:a16="http://schemas.microsoft.com/office/drawing/2014/main" id="{ABBEF6B5-33C4-45A0-ABC4-3A7F5874A591}"/>
              </a:ext>
            </a:extLst>
          </p:cNvPr>
          <p:cNvSpPr/>
          <p:nvPr/>
        </p:nvSpPr>
        <p:spPr bwMode="auto">
          <a:xfrm>
            <a:off x="8348620" y="4781386"/>
            <a:ext cx="1997548"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协同克里金法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3355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9A179D33-F5AC-4F02-A7F9-ED25DE09B37E}"/>
              </a:ext>
            </a:extLst>
          </p:cNvPr>
          <p:cNvSpPr/>
          <p:nvPr/>
        </p:nvSpPr>
        <p:spPr>
          <a:xfrm>
            <a:off x="6081780" y="-72168"/>
            <a:ext cx="6110219" cy="6930168"/>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F368A39-B014-4E86-B812-657EAF0C7CF5}"/>
              </a:ext>
            </a:extLst>
          </p:cNvPr>
          <p:cNvSpPr/>
          <p:nvPr/>
        </p:nvSpPr>
        <p:spPr>
          <a:xfrm>
            <a:off x="6081781" y="1429958"/>
            <a:ext cx="5032147"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当一个变量呈空间分布时，称之为“区域化”。</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5D97143A-CC6B-4C59-A252-B125E66C88C5}"/>
              </a:ext>
            </a:extLst>
          </p:cNvPr>
          <p:cNvSpPr txBox="1"/>
          <p:nvPr/>
        </p:nvSpPr>
        <p:spPr>
          <a:xfrm>
            <a:off x="6119631" y="1882339"/>
            <a:ext cx="3686175"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区域化变量的性质</a:t>
            </a:r>
          </a:p>
        </p:txBody>
      </p:sp>
      <p:pic>
        <p:nvPicPr>
          <p:cNvPr id="7" name="图片 6">
            <a:extLst>
              <a:ext uri="{FF2B5EF4-FFF2-40B4-BE49-F238E27FC236}">
                <a16:creationId xmlns:a16="http://schemas.microsoft.com/office/drawing/2014/main" id="{77A44EDE-C276-47CA-8BAA-9CACDF9F2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7" y="1889335"/>
            <a:ext cx="4514850" cy="3541210"/>
          </a:xfrm>
          <a:prstGeom prst="rect">
            <a:avLst/>
          </a:prstGeom>
        </p:spPr>
      </p:pic>
      <p:sp>
        <p:nvSpPr>
          <p:cNvPr id="8" name="椭圆 7">
            <a:extLst>
              <a:ext uri="{FF2B5EF4-FFF2-40B4-BE49-F238E27FC236}">
                <a16:creationId xmlns:a16="http://schemas.microsoft.com/office/drawing/2014/main" id="{1EE925D9-CA0A-4BEB-9B91-CB4E5AA975A5}"/>
              </a:ext>
            </a:extLst>
          </p:cNvPr>
          <p:cNvSpPr/>
          <p:nvPr/>
        </p:nvSpPr>
        <p:spPr>
          <a:xfrm>
            <a:off x="630984" y="2362155"/>
            <a:ext cx="248474" cy="283189"/>
          </a:xfrm>
          <a:prstGeom prst="ellipse">
            <a:avLst/>
          </a:prstGeom>
          <a:solidFill>
            <a:srgbClr val="D1BD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椭圆 8">
            <a:extLst>
              <a:ext uri="{FF2B5EF4-FFF2-40B4-BE49-F238E27FC236}">
                <a16:creationId xmlns:a16="http://schemas.microsoft.com/office/drawing/2014/main" id="{BC249CEA-7DCA-4522-A7F2-BBF7C70FD3E7}"/>
              </a:ext>
            </a:extLst>
          </p:cNvPr>
          <p:cNvSpPr/>
          <p:nvPr/>
        </p:nvSpPr>
        <p:spPr>
          <a:xfrm>
            <a:off x="576626" y="3748601"/>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椭圆 9">
            <a:extLst>
              <a:ext uri="{FF2B5EF4-FFF2-40B4-BE49-F238E27FC236}">
                <a16:creationId xmlns:a16="http://schemas.microsoft.com/office/drawing/2014/main" id="{5173564A-8047-4DEA-B3BE-D80DC7F143F4}"/>
              </a:ext>
            </a:extLst>
          </p:cNvPr>
          <p:cNvSpPr/>
          <p:nvPr/>
        </p:nvSpPr>
        <p:spPr>
          <a:xfrm>
            <a:off x="1756177" y="3005230"/>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椭圆 10">
            <a:extLst>
              <a:ext uri="{FF2B5EF4-FFF2-40B4-BE49-F238E27FC236}">
                <a16:creationId xmlns:a16="http://schemas.microsoft.com/office/drawing/2014/main" id="{5FF15CC8-BD37-4FE5-8354-8213C663CF96}"/>
              </a:ext>
            </a:extLst>
          </p:cNvPr>
          <p:cNvSpPr/>
          <p:nvPr/>
        </p:nvSpPr>
        <p:spPr>
          <a:xfrm>
            <a:off x="2289813" y="3748601"/>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椭圆 11">
            <a:extLst>
              <a:ext uri="{FF2B5EF4-FFF2-40B4-BE49-F238E27FC236}">
                <a16:creationId xmlns:a16="http://schemas.microsoft.com/office/drawing/2014/main" id="{7CC0D116-05FF-4AF4-8FD4-66AC5C1FB8DB}"/>
              </a:ext>
            </a:extLst>
          </p:cNvPr>
          <p:cNvSpPr/>
          <p:nvPr/>
        </p:nvSpPr>
        <p:spPr>
          <a:xfrm>
            <a:off x="2542536" y="2693057"/>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椭圆 12">
            <a:extLst>
              <a:ext uri="{FF2B5EF4-FFF2-40B4-BE49-F238E27FC236}">
                <a16:creationId xmlns:a16="http://schemas.microsoft.com/office/drawing/2014/main" id="{37912726-3FE6-43B8-B43F-4B69AE283F07}"/>
              </a:ext>
            </a:extLst>
          </p:cNvPr>
          <p:cNvSpPr/>
          <p:nvPr/>
        </p:nvSpPr>
        <p:spPr>
          <a:xfrm>
            <a:off x="1442747" y="2409868"/>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椭圆 13">
            <a:extLst>
              <a:ext uri="{FF2B5EF4-FFF2-40B4-BE49-F238E27FC236}">
                <a16:creationId xmlns:a16="http://schemas.microsoft.com/office/drawing/2014/main" id="{206488EB-E46A-4125-970D-2A324C6E3EB8}"/>
              </a:ext>
            </a:extLst>
          </p:cNvPr>
          <p:cNvSpPr/>
          <p:nvPr/>
        </p:nvSpPr>
        <p:spPr>
          <a:xfrm>
            <a:off x="576626" y="4412797"/>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椭圆 14">
            <a:extLst>
              <a:ext uri="{FF2B5EF4-FFF2-40B4-BE49-F238E27FC236}">
                <a16:creationId xmlns:a16="http://schemas.microsoft.com/office/drawing/2014/main" id="{876AB413-8D27-44A7-844D-6D1218959880}"/>
              </a:ext>
            </a:extLst>
          </p:cNvPr>
          <p:cNvSpPr/>
          <p:nvPr/>
        </p:nvSpPr>
        <p:spPr>
          <a:xfrm>
            <a:off x="1244298" y="3748601"/>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6" name="椭圆 15">
            <a:extLst>
              <a:ext uri="{FF2B5EF4-FFF2-40B4-BE49-F238E27FC236}">
                <a16:creationId xmlns:a16="http://schemas.microsoft.com/office/drawing/2014/main" id="{7EF77C65-1F4D-46CF-84B8-F0F27635733F}"/>
              </a:ext>
            </a:extLst>
          </p:cNvPr>
          <p:cNvSpPr/>
          <p:nvPr/>
        </p:nvSpPr>
        <p:spPr>
          <a:xfrm>
            <a:off x="3213826" y="3288419"/>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椭圆 16">
            <a:extLst>
              <a:ext uri="{FF2B5EF4-FFF2-40B4-BE49-F238E27FC236}">
                <a16:creationId xmlns:a16="http://schemas.microsoft.com/office/drawing/2014/main" id="{8F7CAF5A-1EF8-4018-B0AF-5F0B48FCFF52}"/>
              </a:ext>
            </a:extLst>
          </p:cNvPr>
          <p:cNvSpPr/>
          <p:nvPr/>
        </p:nvSpPr>
        <p:spPr>
          <a:xfrm>
            <a:off x="3935967" y="2745640"/>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8" name="椭圆 17">
            <a:extLst>
              <a:ext uri="{FF2B5EF4-FFF2-40B4-BE49-F238E27FC236}">
                <a16:creationId xmlns:a16="http://schemas.microsoft.com/office/drawing/2014/main" id="{E1D5D315-4A43-41F8-BAC2-5D8777DA1510}"/>
              </a:ext>
            </a:extLst>
          </p:cNvPr>
          <p:cNvSpPr/>
          <p:nvPr/>
        </p:nvSpPr>
        <p:spPr>
          <a:xfrm>
            <a:off x="3595727" y="3890196"/>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9" name="椭圆 18">
            <a:extLst>
              <a:ext uri="{FF2B5EF4-FFF2-40B4-BE49-F238E27FC236}">
                <a16:creationId xmlns:a16="http://schemas.microsoft.com/office/drawing/2014/main" id="{954B88C5-7510-4529-BBA7-8970B3ECF15D}"/>
              </a:ext>
            </a:extLst>
          </p:cNvPr>
          <p:cNvSpPr/>
          <p:nvPr/>
        </p:nvSpPr>
        <p:spPr>
          <a:xfrm>
            <a:off x="3096651" y="4402915"/>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0" name="椭圆 19">
            <a:extLst>
              <a:ext uri="{FF2B5EF4-FFF2-40B4-BE49-F238E27FC236}">
                <a16:creationId xmlns:a16="http://schemas.microsoft.com/office/drawing/2014/main" id="{D401020C-2195-4418-983D-D9E3E96EE228}"/>
              </a:ext>
            </a:extLst>
          </p:cNvPr>
          <p:cNvSpPr/>
          <p:nvPr/>
        </p:nvSpPr>
        <p:spPr>
          <a:xfrm>
            <a:off x="4184440" y="4290351"/>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文本框 30">
            <a:extLst>
              <a:ext uri="{FF2B5EF4-FFF2-40B4-BE49-F238E27FC236}">
                <a16:creationId xmlns:a16="http://schemas.microsoft.com/office/drawing/2014/main" id="{A13FB893-BDDD-4157-8742-2C8FABA39FDD}"/>
              </a:ext>
            </a:extLst>
          </p:cNvPr>
          <p:cNvSpPr txBox="1"/>
          <p:nvPr/>
        </p:nvSpPr>
        <p:spPr>
          <a:xfrm>
            <a:off x="2724324" y="2179640"/>
            <a:ext cx="456157" cy="400110"/>
          </a:xfrm>
          <a:prstGeom prst="rect">
            <a:avLst/>
          </a:prstGeom>
          <a:noFill/>
          <a:ln>
            <a:noFill/>
          </a:ln>
        </p:spPr>
        <p:txBody>
          <a:bodyPr wrap="square" rtlCol="0">
            <a:spAutoFit/>
          </a:bodyPr>
          <a:lstStyle/>
          <a:p>
            <a:r>
              <a:rPr lang="en-US" altLang="zh-CN" sz="2000" dirty="0" err="1">
                <a:solidFill>
                  <a:schemeClr val="bg1"/>
                </a:solidFill>
              </a:rPr>
              <a:t>h</a:t>
            </a:r>
            <a:r>
              <a:rPr lang="en-US" altLang="zh-CN" sz="1200" dirty="0" err="1">
                <a:solidFill>
                  <a:schemeClr val="bg1"/>
                </a:solidFill>
              </a:rPr>
              <a:t>1</a:t>
            </a:r>
            <a:endParaRPr lang="zh-CN" altLang="en-US" sz="2000" dirty="0">
              <a:solidFill>
                <a:schemeClr val="bg1"/>
              </a:solidFill>
            </a:endParaRPr>
          </a:p>
        </p:txBody>
      </p:sp>
      <p:sp>
        <p:nvSpPr>
          <p:cNvPr id="33" name="文本框 32">
            <a:extLst>
              <a:ext uri="{FF2B5EF4-FFF2-40B4-BE49-F238E27FC236}">
                <a16:creationId xmlns:a16="http://schemas.microsoft.com/office/drawing/2014/main" id="{4A6636DD-9563-44B3-82CA-E832F6E076BD}"/>
              </a:ext>
            </a:extLst>
          </p:cNvPr>
          <p:cNvSpPr txBox="1"/>
          <p:nvPr/>
        </p:nvSpPr>
        <p:spPr>
          <a:xfrm>
            <a:off x="3666165" y="2341730"/>
            <a:ext cx="456157" cy="400110"/>
          </a:xfrm>
          <a:prstGeom prst="rect">
            <a:avLst/>
          </a:prstGeom>
          <a:noFill/>
          <a:ln>
            <a:noFill/>
          </a:ln>
        </p:spPr>
        <p:txBody>
          <a:bodyPr wrap="square" rtlCol="0">
            <a:spAutoFit/>
          </a:bodyPr>
          <a:lstStyle/>
          <a:p>
            <a:r>
              <a:rPr lang="en-US" altLang="zh-CN" sz="2000" dirty="0" err="1">
                <a:solidFill>
                  <a:schemeClr val="bg1"/>
                </a:solidFill>
              </a:rPr>
              <a:t>h</a:t>
            </a:r>
            <a:r>
              <a:rPr lang="en-US" altLang="zh-CN" sz="1200" dirty="0" err="1">
                <a:solidFill>
                  <a:schemeClr val="bg1"/>
                </a:solidFill>
              </a:rPr>
              <a:t>2</a:t>
            </a:r>
            <a:endParaRPr lang="zh-CN" altLang="en-US" sz="2000" dirty="0">
              <a:solidFill>
                <a:schemeClr val="bg1"/>
              </a:solidFill>
            </a:endParaRPr>
          </a:p>
        </p:txBody>
      </p:sp>
      <p:sp>
        <p:nvSpPr>
          <p:cNvPr id="34" name="椭圆 33">
            <a:extLst>
              <a:ext uri="{FF2B5EF4-FFF2-40B4-BE49-F238E27FC236}">
                <a16:creationId xmlns:a16="http://schemas.microsoft.com/office/drawing/2014/main" id="{7437B5A3-A668-46C1-8D70-42CC4EF57D2A}"/>
              </a:ext>
            </a:extLst>
          </p:cNvPr>
          <p:cNvSpPr/>
          <p:nvPr/>
        </p:nvSpPr>
        <p:spPr>
          <a:xfrm>
            <a:off x="3273478" y="2282761"/>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36" name="直接箭头连接符 35">
            <a:extLst>
              <a:ext uri="{FF2B5EF4-FFF2-40B4-BE49-F238E27FC236}">
                <a16:creationId xmlns:a16="http://schemas.microsoft.com/office/drawing/2014/main" id="{D5E65B51-8000-4600-8471-A9442518F306}"/>
              </a:ext>
            </a:extLst>
          </p:cNvPr>
          <p:cNvCxnSpPr>
            <a:stCxn id="12" idx="7"/>
            <a:endCxn id="34" idx="2"/>
          </p:cNvCxnSpPr>
          <p:nvPr/>
        </p:nvCxnSpPr>
        <p:spPr>
          <a:xfrm flipV="1">
            <a:off x="2754622" y="2424356"/>
            <a:ext cx="518856" cy="310173"/>
          </a:xfrm>
          <a:prstGeom prst="straightConnector1">
            <a:avLst/>
          </a:prstGeom>
          <a:ln>
            <a:solidFill>
              <a:schemeClr val="bg1"/>
            </a:solidFill>
            <a:headEnd type="stealth"/>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DE5027D8-5212-418D-A05C-980BBAECB718}"/>
              </a:ext>
            </a:extLst>
          </p:cNvPr>
          <p:cNvCxnSpPr>
            <a:cxnSpLocks/>
            <a:endCxn id="17" idx="1"/>
          </p:cNvCxnSpPr>
          <p:nvPr/>
        </p:nvCxnSpPr>
        <p:spPr>
          <a:xfrm>
            <a:off x="3521952" y="2514118"/>
            <a:ext cx="450403" cy="272994"/>
          </a:xfrm>
          <a:prstGeom prst="straightConnector1">
            <a:avLst/>
          </a:prstGeom>
          <a:ln>
            <a:solidFill>
              <a:schemeClr val="bg1"/>
            </a:solidFill>
            <a:headEnd type="stealth"/>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0E9DE694-3055-4DC2-8B22-6FC13EEE97AA}"/>
              </a:ext>
            </a:extLst>
          </p:cNvPr>
          <p:cNvSpPr txBox="1"/>
          <p:nvPr/>
        </p:nvSpPr>
        <p:spPr>
          <a:xfrm>
            <a:off x="3287705" y="1913333"/>
            <a:ext cx="456157" cy="400110"/>
          </a:xfrm>
          <a:prstGeom prst="rect">
            <a:avLst/>
          </a:prstGeom>
          <a:noFill/>
        </p:spPr>
        <p:txBody>
          <a:bodyPr wrap="square" rtlCol="0">
            <a:spAutoFit/>
          </a:bodyPr>
          <a:lstStyle/>
          <a:p>
            <a:r>
              <a:rPr lang="en-US" altLang="zh-CN" sz="2000" dirty="0" err="1">
                <a:solidFill>
                  <a:schemeClr val="bg1"/>
                </a:solidFill>
              </a:rPr>
              <a:t>x</a:t>
            </a:r>
            <a:r>
              <a:rPr lang="en-US" altLang="zh-CN" sz="1200" dirty="0" err="1">
                <a:solidFill>
                  <a:schemeClr val="bg1"/>
                </a:solidFill>
              </a:rPr>
              <a:t>2</a:t>
            </a:r>
            <a:endParaRPr lang="zh-CN" altLang="en-US" sz="2000" dirty="0">
              <a:solidFill>
                <a:schemeClr val="bg1"/>
              </a:solidFill>
            </a:endParaRPr>
          </a:p>
        </p:txBody>
      </p:sp>
      <p:sp>
        <p:nvSpPr>
          <p:cNvPr id="41" name="文本框 40">
            <a:extLst>
              <a:ext uri="{FF2B5EF4-FFF2-40B4-BE49-F238E27FC236}">
                <a16:creationId xmlns:a16="http://schemas.microsoft.com/office/drawing/2014/main" id="{DC883066-C60C-4171-997C-DA16D15F658F}"/>
              </a:ext>
            </a:extLst>
          </p:cNvPr>
          <p:cNvSpPr txBox="1"/>
          <p:nvPr/>
        </p:nvSpPr>
        <p:spPr>
          <a:xfrm>
            <a:off x="2241605" y="2619613"/>
            <a:ext cx="456157" cy="400110"/>
          </a:xfrm>
          <a:prstGeom prst="rect">
            <a:avLst/>
          </a:prstGeom>
          <a:noFill/>
          <a:ln>
            <a:noFill/>
          </a:ln>
        </p:spPr>
        <p:txBody>
          <a:bodyPr wrap="square" rtlCol="0">
            <a:spAutoFit/>
          </a:bodyPr>
          <a:lstStyle/>
          <a:p>
            <a:r>
              <a:rPr lang="en-US" altLang="zh-CN" sz="2000" dirty="0" err="1">
                <a:solidFill>
                  <a:schemeClr val="bg1"/>
                </a:solidFill>
              </a:rPr>
              <a:t>x</a:t>
            </a:r>
            <a:r>
              <a:rPr lang="en-US" altLang="zh-CN" sz="1200" dirty="0" err="1">
                <a:solidFill>
                  <a:schemeClr val="bg1"/>
                </a:solidFill>
              </a:rPr>
              <a:t>1</a:t>
            </a:r>
            <a:endParaRPr lang="zh-CN" altLang="en-US" sz="2000" dirty="0">
              <a:solidFill>
                <a:schemeClr val="bg1"/>
              </a:solidFill>
            </a:endParaRPr>
          </a:p>
        </p:txBody>
      </p:sp>
      <p:sp>
        <p:nvSpPr>
          <p:cNvPr id="42" name="文本框 41">
            <a:extLst>
              <a:ext uri="{FF2B5EF4-FFF2-40B4-BE49-F238E27FC236}">
                <a16:creationId xmlns:a16="http://schemas.microsoft.com/office/drawing/2014/main" id="{49AF42E9-75F4-4600-8676-22A7AF443394}"/>
              </a:ext>
            </a:extLst>
          </p:cNvPr>
          <p:cNvSpPr txBox="1"/>
          <p:nvPr/>
        </p:nvSpPr>
        <p:spPr>
          <a:xfrm>
            <a:off x="4158291" y="2645343"/>
            <a:ext cx="456157" cy="400110"/>
          </a:xfrm>
          <a:prstGeom prst="rect">
            <a:avLst/>
          </a:prstGeom>
          <a:noFill/>
        </p:spPr>
        <p:txBody>
          <a:bodyPr wrap="square" rtlCol="0">
            <a:spAutoFit/>
          </a:bodyPr>
          <a:lstStyle/>
          <a:p>
            <a:r>
              <a:rPr lang="en-US" altLang="zh-CN" sz="2000" dirty="0" err="1">
                <a:solidFill>
                  <a:schemeClr val="bg1"/>
                </a:solidFill>
              </a:rPr>
              <a:t>x</a:t>
            </a:r>
            <a:r>
              <a:rPr lang="en-US" altLang="zh-CN" sz="1200" dirty="0" err="1">
                <a:solidFill>
                  <a:schemeClr val="bg1"/>
                </a:solidFill>
              </a:rPr>
              <a:t>3</a:t>
            </a:r>
            <a:endParaRPr lang="zh-CN" altLang="en-US" sz="2000" dirty="0">
              <a:solidFill>
                <a:schemeClr val="bg1"/>
              </a:solidFill>
            </a:endParaRPr>
          </a:p>
        </p:txBody>
      </p:sp>
      <p:sp>
        <p:nvSpPr>
          <p:cNvPr id="43" name="椭圆 42">
            <a:extLst>
              <a:ext uri="{FF2B5EF4-FFF2-40B4-BE49-F238E27FC236}">
                <a16:creationId xmlns:a16="http://schemas.microsoft.com/office/drawing/2014/main" id="{7D3DD9C2-393C-4282-AA13-FED6405DF5AE}"/>
              </a:ext>
            </a:extLst>
          </p:cNvPr>
          <p:cNvSpPr/>
          <p:nvPr/>
        </p:nvSpPr>
        <p:spPr>
          <a:xfrm>
            <a:off x="3319253" y="5735106"/>
            <a:ext cx="246133" cy="231933"/>
          </a:xfrm>
          <a:prstGeom prst="ellipse">
            <a:avLst/>
          </a:prstGeom>
          <a:solidFill>
            <a:srgbClr val="BFA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6" name="椭圆 45">
            <a:extLst>
              <a:ext uri="{FF2B5EF4-FFF2-40B4-BE49-F238E27FC236}">
                <a16:creationId xmlns:a16="http://schemas.microsoft.com/office/drawing/2014/main" id="{6FE71626-7C27-4807-A45B-53BAF3A1BF61}"/>
              </a:ext>
            </a:extLst>
          </p:cNvPr>
          <p:cNvSpPr/>
          <p:nvPr/>
        </p:nvSpPr>
        <p:spPr>
          <a:xfrm>
            <a:off x="4202289" y="4528360"/>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7" name="椭圆 46">
            <a:extLst>
              <a:ext uri="{FF2B5EF4-FFF2-40B4-BE49-F238E27FC236}">
                <a16:creationId xmlns:a16="http://schemas.microsoft.com/office/drawing/2014/main" id="{784A27DC-C331-47A9-8454-32D6A4055ED2}"/>
              </a:ext>
            </a:extLst>
          </p:cNvPr>
          <p:cNvSpPr/>
          <p:nvPr/>
        </p:nvSpPr>
        <p:spPr>
          <a:xfrm>
            <a:off x="3595727" y="3642603"/>
            <a:ext cx="248474" cy="283189"/>
          </a:xfrm>
          <a:prstGeom prst="ellipse">
            <a:avLst/>
          </a:prstGeom>
          <a:solidFill>
            <a:srgbClr val="EEDBC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51" name="直接箭头连接符 50">
            <a:extLst>
              <a:ext uri="{FF2B5EF4-FFF2-40B4-BE49-F238E27FC236}">
                <a16:creationId xmlns:a16="http://schemas.microsoft.com/office/drawing/2014/main" id="{8D74AE85-71BB-426B-B843-979C7C55E039}"/>
              </a:ext>
            </a:extLst>
          </p:cNvPr>
          <p:cNvCxnSpPr>
            <a:cxnSpLocks/>
            <a:stCxn id="9" idx="6"/>
            <a:endCxn id="15" idx="2"/>
          </p:cNvCxnSpPr>
          <p:nvPr/>
        </p:nvCxnSpPr>
        <p:spPr>
          <a:xfrm>
            <a:off x="825101" y="3890196"/>
            <a:ext cx="419198" cy="0"/>
          </a:xfrm>
          <a:prstGeom prst="straightConnector1">
            <a:avLst/>
          </a:prstGeom>
          <a:ln>
            <a:noFill/>
            <a:headEnd type="stealth"/>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E0C07765-3F23-4369-8622-465F7ECEB353}"/>
              </a:ext>
            </a:extLst>
          </p:cNvPr>
          <p:cNvCxnSpPr>
            <a:cxnSpLocks/>
          </p:cNvCxnSpPr>
          <p:nvPr/>
        </p:nvCxnSpPr>
        <p:spPr>
          <a:xfrm>
            <a:off x="681015" y="4031790"/>
            <a:ext cx="0" cy="397977"/>
          </a:xfrm>
          <a:prstGeom prst="straightConnector1">
            <a:avLst/>
          </a:prstGeom>
          <a:ln>
            <a:noFill/>
            <a:headEnd type="stealth"/>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4158D97A-E822-4EB4-9781-7AE0AEEFDE03}"/>
              </a:ext>
            </a:extLst>
          </p:cNvPr>
          <p:cNvSpPr txBox="1"/>
          <p:nvPr/>
        </p:nvSpPr>
        <p:spPr>
          <a:xfrm>
            <a:off x="641485" y="4018043"/>
            <a:ext cx="456157" cy="400110"/>
          </a:xfrm>
          <a:prstGeom prst="rect">
            <a:avLst/>
          </a:prstGeom>
          <a:noFill/>
          <a:ln>
            <a:noFill/>
          </a:ln>
        </p:spPr>
        <p:txBody>
          <a:bodyPr wrap="square" rtlCol="0">
            <a:spAutoFit/>
          </a:bodyPr>
          <a:lstStyle/>
          <a:p>
            <a:r>
              <a:rPr lang="en-US" altLang="zh-CN" sz="2000" dirty="0" err="1">
                <a:solidFill>
                  <a:schemeClr val="bg1"/>
                </a:solidFill>
              </a:rPr>
              <a:t>h</a:t>
            </a:r>
            <a:r>
              <a:rPr lang="en-US" altLang="zh-CN" sz="1200" dirty="0" err="1">
                <a:solidFill>
                  <a:schemeClr val="bg1"/>
                </a:solidFill>
              </a:rPr>
              <a:t>1</a:t>
            </a:r>
            <a:endParaRPr lang="zh-CN" altLang="en-US" sz="2000" dirty="0">
              <a:solidFill>
                <a:schemeClr val="bg1"/>
              </a:solidFill>
            </a:endParaRPr>
          </a:p>
        </p:txBody>
      </p:sp>
      <p:sp>
        <p:nvSpPr>
          <p:cNvPr id="58" name="文本框 57">
            <a:extLst>
              <a:ext uri="{FF2B5EF4-FFF2-40B4-BE49-F238E27FC236}">
                <a16:creationId xmlns:a16="http://schemas.microsoft.com/office/drawing/2014/main" id="{FBAD4305-6B7A-4634-BDAC-E64A65BFBE11}"/>
              </a:ext>
            </a:extLst>
          </p:cNvPr>
          <p:cNvSpPr txBox="1"/>
          <p:nvPr/>
        </p:nvSpPr>
        <p:spPr>
          <a:xfrm>
            <a:off x="834463" y="3518747"/>
            <a:ext cx="456157" cy="400110"/>
          </a:xfrm>
          <a:prstGeom prst="rect">
            <a:avLst/>
          </a:prstGeom>
          <a:noFill/>
          <a:ln>
            <a:noFill/>
          </a:ln>
        </p:spPr>
        <p:txBody>
          <a:bodyPr wrap="square" rtlCol="0">
            <a:spAutoFit/>
          </a:bodyPr>
          <a:lstStyle/>
          <a:p>
            <a:r>
              <a:rPr lang="en-US" altLang="zh-CN" sz="2000" dirty="0" err="1">
                <a:solidFill>
                  <a:schemeClr val="bg1"/>
                </a:solidFill>
              </a:rPr>
              <a:t>h</a:t>
            </a:r>
            <a:r>
              <a:rPr lang="en-US" altLang="zh-CN" sz="1200" dirty="0" err="1">
                <a:solidFill>
                  <a:schemeClr val="bg1"/>
                </a:solidFill>
              </a:rPr>
              <a:t>2</a:t>
            </a:r>
            <a:endParaRPr lang="zh-CN" altLang="en-US" sz="2000" dirty="0">
              <a:solidFill>
                <a:schemeClr val="bg1"/>
              </a:solidFill>
            </a:endParaRPr>
          </a:p>
        </p:txBody>
      </p:sp>
      <p:sp>
        <p:nvSpPr>
          <p:cNvPr id="59" name="文本框 58">
            <a:extLst>
              <a:ext uri="{FF2B5EF4-FFF2-40B4-BE49-F238E27FC236}">
                <a16:creationId xmlns:a16="http://schemas.microsoft.com/office/drawing/2014/main" id="{AD86D88F-B891-4AAD-A4A9-F6BC8FC5CDD0}"/>
              </a:ext>
            </a:extLst>
          </p:cNvPr>
          <p:cNvSpPr txBox="1"/>
          <p:nvPr/>
        </p:nvSpPr>
        <p:spPr>
          <a:xfrm>
            <a:off x="277136" y="4295876"/>
            <a:ext cx="456157" cy="400110"/>
          </a:xfrm>
          <a:prstGeom prst="rect">
            <a:avLst/>
          </a:prstGeom>
          <a:noFill/>
          <a:ln>
            <a:noFill/>
          </a:ln>
        </p:spPr>
        <p:txBody>
          <a:bodyPr wrap="square" rtlCol="0">
            <a:spAutoFit/>
          </a:bodyPr>
          <a:lstStyle/>
          <a:p>
            <a:r>
              <a:rPr lang="en-US" altLang="zh-CN" sz="2000" dirty="0" err="1">
                <a:solidFill>
                  <a:schemeClr val="bg1"/>
                </a:solidFill>
              </a:rPr>
              <a:t>x</a:t>
            </a:r>
            <a:r>
              <a:rPr lang="en-US" altLang="zh-CN" sz="1200" dirty="0" err="1">
                <a:solidFill>
                  <a:schemeClr val="bg1"/>
                </a:solidFill>
              </a:rPr>
              <a:t>1</a:t>
            </a:r>
            <a:endParaRPr lang="zh-CN" altLang="en-US" sz="2000" dirty="0">
              <a:solidFill>
                <a:schemeClr val="bg1"/>
              </a:solidFill>
            </a:endParaRPr>
          </a:p>
        </p:txBody>
      </p:sp>
      <p:sp>
        <p:nvSpPr>
          <p:cNvPr id="60" name="文本框 59">
            <a:extLst>
              <a:ext uri="{FF2B5EF4-FFF2-40B4-BE49-F238E27FC236}">
                <a16:creationId xmlns:a16="http://schemas.microsoft.com/office/drawing/2014/main" id="{16A8291B-15F1-4302-9A5B-9FF785D062D4}"/>
              </a:ext>
            </a:extLst>
          </p:cNvPr>
          <p:cNvSpPr txBox="1"/>
          <p:nvPr/>
        </p:nvSpPr>
        <p:spPr>
          <a:xfrm>
            <a:off x="241942" y="3659940"/>
            <a:ext cx="456157" cy="400110"/>
          </a:xfrm>
          <a:prstGeom prst="rect">
            <a:avLst/>
          </a:prstGeom>
          <a:noFill/>
          <a:ln>
            <a:noFill/>
          </a:ln>
        </p:spPr>
        <p:txBody>
          <a:bodyPr wrap="square" rtlCol="0">
            <a:spAutoFit/>
          </a:bodyPr>
          <a:lstStyle/>
          <a:p>
            <a:r>
              <a:rPr lang="en-US" altLang="zh-CN" sz="2000" dirty="0" err="1">
                <a:solidFill>
                  <a:schemeClr val="bg1"/>
                </a:solidFill>
              </a:rPr>
              <a:t>x</a:t>
            </a:r>
            <a:r>
              <a:rPr lang="en-US" altLang="zh-CN" sz="1200" dirty="0" err="1">
                <a:solidFill>
                  <a:schemeClr val="bg1"/>
                </a:solidFill>
              </a:rPr>
              <a:t>2</a:t>
            </a:r>
            <a:endParaRPr lang="zh-CN" altLang="en-US" sz="2000" dirty="0">
              <a:solidFill>
                <a:schemeClr val="bg1"/>
              </a:solidFill>
            </a:endParaRPr>
          </a:p>
        </p:txBody>
      </p:sp>
      <p:sp>
        <p:nvSpPr>
          <p:cNvPr id="61" name="文本框 60">
            <a:extLst>
              <a:ext uri="{FF2B5EF4-FFF2-40B4-BE49-F238E27FC236}">
                <a16:creationId xmlns:a16="http://schemas.microsoft.com/office/drawing/2014/main" id="{629D074E-F07F-47EE-9486-AE2D0EC9A578}"/>
              </a:ext>
            </a:extLst>
          </p:cNvPr>
          <p:cNvSpPr txBox="1"/>
          <p:nvPr/>
        </p:nvSpPr>
        <p:spPr>
          <a:xfrm>
            <a:off x="1433498" y="3642603"/>
            <a:ext cx="456157" cy="400110"/>
          </a:xfrm>
          <a:prstGeom prst="rect">
            <a:avLst/>
          </a:prstGeom>
          <a:noFill/>
          <a:ln>
            <a:noFill/>
          </a:ln>
        </p:spPr>
        <p:txBody>
          <a:bodyPr wrap="square" rtlCol="0">
            <a:spAutoFit/>
          </a:bodyPr>
          <a:lstStyle/>
          <a:p>
            <a:r>
              <a:rPr lang="en-US" altLang="zh-CN" sz="2000" dirty="0" err="1">
                <a:solidFill>
                  <a:schemeClr val="bg1"/>
                </a:solidFill>
              </a:rPr>
              <a:t>x</a:t>
            </a:r>
            <a:r>
              <a:rPr lang="en-US" altLang="zh-CN" sz="1200" dirty="0" err="1">
                <a:solidFill>
                  <a:schemeClr val="bg1"/>
                </a:solidFill>
              </a:rPr>
              <a:t>3</a:t>
            </a:r>
            <a:endParaRPr lang="zh-CN" altLang="en-US" sz="2000" dirty="0">
              <a:solidFill>
                <a:schemeClr val="bg1"/>
              </a:solidFill>
            </a:endParaRPr>
          </a:p>
        </p:txBody>
      </p:sp>
      <p:grpSp>
        <p:nvGrpSpPr>
          <p:cNvPr id="91" name="组合 90">
            <a:extLst>
              <a:ext uri="{FF2B5EF4-FFF2-40B4-BE49-F238E27FC236}">
                <a16:creationId xmlns:a16="http://schemas.microsoft.com/office/drawing/2014/main" id="{6D1339B1-141A-4338-B37F-21F6E3B4A3A2}"/>
              </a:ext>
            </a:extLst>
          </p:cNvPr>
          <p:cNvGrpSpPr/>
          <p:nvPr/>
        </p:nvGrpSpPr>
        <p:grpSpPr>
          <a:xfrm>
            <a:off x="4508511" y="-551377"/>
            <a:ext cx="3190743" cy="1567782"/>
            <a:chOff x="4508511" y="-551377"/>
            <a:chExt cx="3190743" cy="1567782"/>
          </a:xfrm>
        </p:grpSpPr>
        <p:sp>
          <p:nvSpPr>
            <p:cNvPr id="66" name="矩形 65">
              <a:extLst>
                <a:ext uri="{FF2B5EF4-FFF2-40B4-BE49-F238E27FC236}">
                  <a16:creationId xmlns:a16="http://schemas.microsoft.com/office/drawing/2014/main" id="{C9BC427B-8953-4F92-838A-8ADC0D9EA67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7" name="文本框 66">
              <a:extLst>
                <a:ext uri="{FF2B5EF4-FFF2-40B4-BE49-F238E27FC236}">
                  <a16:creationId xmlns:a16="http://schemas.microsoft.com/office/drawing/2014/main" id="{9F6661A6-DCFF-4A1D-A37D-B4AD99F0970B}"/>
                </a:ext>
              </a:extLst>
            </p:cNvPr>
            <p:cNvSpPr txBox="1"/>
            <p:nvPr/>
          </p:nvSpPr>
          <p:spPr>
            <a:xfrm>
              <a:off x="4949022" y="26509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区域化变量</a:t>
              </a:r>
              <a:endParaRPr lang="en-US" altLang="zh-CN" sz="3200" dirty="0">
                <a:latin typeface="微软雅黑" panose="020B0503020204020204" pitchFamily="34" charset="-122"/>
                <a:ea typeface="微软雅黑" panose="020B0503020204020204" pitchFamily="34" charset="-122"/>
              </a:endParaRPr>
            </a:p>
          </p:txBody>
        </p:sp>
      </p:grpSp>
      <p:sp>
        <p:nvSpPr>
          <p:cNvPr id="68" name="î$ľiḑé">
            <a:extLst>
              <a:ext uri="{FF2B5EF4-FFF2-40B4-BE49-F238E27FC236}">
                <a16:creationId xmlns:a16="http://schemas.microsoft.com/office/drawing/2014/main" id="{FA33CA08-A14F-4372-A41B-9A95ECE01C38}"/>
              </a:ext>
            </a:extLst>
          </p:cNvPr>
          <p:cNvSpPr txBox="1"/>
          <p:nvPr/>
        </p:nvSpPr>
        <p:spPr bwMode="auto">
          <a:xfrm>
            <a:off x="6220025" y="2482175"/>
            <a:ext cx="1980000" cy="452196"/>
          </a:xfrm>
          <a:prstGeom prst="rect">
            <a:avLst/>
          </a:prstGeom>
          <a:solidFill>
            <a:schemeClr val="bg1"/>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2000" dirty="0">
                <a:latin typeface="微软雅黑" panose="020B0503020204020204" pitchFamily="34" charset="-122"/>
                <a:ea typeface="微软雅黑" panose="020B0503020204020204" pitchFamily="34" charset="-122"/>
              </a:rPr>
              <a:t>随机性</a:t>
            </a:r>
            <a:endParaRPr lang="en-US" altLang="zh-CN" sz="2000" dirty="0">
              <a:latin typeface="微软雅黑" panose="020B0503020204020204" pitchFamily="34" charset="-122"/>
              <a:ea typeface="微软雅黑" panose="020B0503020204020204" pitchFamily="34" charset="-122"/>
            </a:endParaRPr>
          </a:p>
        </p:txBody>
      </p:sp>
      <p:sp>
        <p:nvSpPr>
          <p:cNvPr id="71" name="î$ľiḑé">
            <a:extLst>
              <a:ext uri="{FF2B5EF4-FFF2-40B4-BE49-F238E27FC236}">
                <a16:creationId xmlns:a16="http://schemas.microsoft.com/office/drawing/2014/main" id="{BF42FD40-4909-4560-9018-A820CA8C67DB}"/>
              </a:ext>
            </a:extLst>
          </p:cNvPr>
          <p:cNvSpPr txBox="1"/>
          <p:nvPr/>
        </p:nvSpPr>
        <p:spPr bwMode="auto">
          <a:xfrm>
            <a:off x="6220025" y="3236071"/>
            <a:ext cx="1980000" cy="452196"/>
          </a:xfrm>
          <a:prstGeom prst="rect">
            <a:avLst/>
          </a:prstGeom>
          <a:solidFill>
            <a:schemeClr val="bg1"/>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2000" dirty="0">
                <a:latin typeface="微软雅黑" panose="020B0503020204020204" pitchFamily="34" charset="-122"/>
                <a:ea typeface="微软雅黑" panose="020B0503020204020204" pitchFamily="34" charset="-122"/>
              </a:rPr>
              <a:t>结构性</a:t>
            </a:r>
            <a:endParaRPr lang="en-US" altLang="zh-CN" sz="2000" dirty="0">
              <a:latin typeface="微软雅黑" panose="020B0503020204020204" pitchFamily="34" charset="-122"/>
              <a:ea typeface="微软雅黑" panose="020B0503020204020204" pitchFamily="34" charset="-122"/>
            </a:endParaRPr>
          </a:p>
        </p:txBody>
      </p:sp>
      <p:sp>
        <p:nvSpPr>
          <p:cNvPr id="72" name="î$ľiḑé">
            <a:extLst>
              <a:ext uri="{FF2B5EF4-FFF2-40B4-BE49-F238E27FC236}">
                <a16:creationId xmlns:a16="http://schemas.microsoft.com/office/drawing/2014/main" id="{7676A42A-2B36-4EAB-9000-068544178F70}"/>
              </a:ext>
            </a:extLst>
          </p:cNvPr>
          <p:cNvSpPr txBox="1"/>
          <p:nvPr/>
        </p:nvSpPr>
        <p:spPr bwMode="auto">
          <a:xfrm>
            <a:off x="6220025" y="3989967"/>
            <a:ext cx="1980000" cy="504177"/>
          </a:xfrm>
          <a:prstGeom prst="rect">
            <a:avLst/>
          </a:prstGeom>
          <a:solidFill>
            <a:schemeClr val="bg1"/>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dirty="0">
                <a:latin typeface="微软雅黑" panose="020B0503020204020204" pitchFamily="34" charset="-122"/>
                <a:ea typeface="微软雅黑" panose="020B0503020204020204" pitchFamily="34" charset="-122"/>
              </a:rPr>
              <a:t>空间局限性</a:t>
            </a:r>
            <a:endParaRPr lang="en-US" altLang="zh-CN" dirty="0">
              <a:latin typeface="微软雅黑" panose="020B0503020204020204" pitchFamily="34" charset="-122"/>
              <a:ea typeface="微软雅黑" panose="020B0503020204020204" pitchFamily="34" charset="-122"/>
            </a:endParaRPr>
          </a:p>
        </p:txBody>
      </p:sp>
      <p:sp>
        <p:nvSpPr>
          <p:cNvPr id="73" name="î$ľiḑé">
            <a:extLst>
              <a:ext uri="{FF2B5EF4-FFF2-40B4-BE49-F238E27FC236}">
                <a16:creationId xmlns:a16="http://schemas.microsoft.com/office/drawing/2014/main" id="{0AB14FB9-5826-4C4C-BD41-70EBAF8523FE}"/>
              </a:ext>
            </a:extLst>
          </p:cNvPr>
          <p:cNvSpPr txBox="1"/>
          <p:nvPr/>
        </p:nvSpPr>
        <p:spPr bwMode="auto">
          <a:xfrm>
            <a:off x="6220025" y="4795844"/>
            <a:ext cx="1980000" cy="644670"/>
          </a:xfrm>
          <a:prstGeom prst="rect">
            <a:avLst/>
          </a:prstGeom>
          <a:solidFill>
            <a:schemeClr val="bg1"/>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dirty="0">
                <a:latin typeface="微软雅黑" panose="020B0503020204020204" pitchFamily="34" charset="-122"/>
                <a:ea typeface="微软雅黑" panose="020B0503020204020204" pitchFamily="34" charset="-122"/>
              </a:rPr>
              <a:t>不同程度</a:t>
            </a:r>
            <a:endParaRPr lang="en-US" altLang="zh-CN" dirty="0">
              <a:latin typeface="微软雅黑" panose="020B0503020204020204" pitchFamily="34" charset="-122"/>
              <a:ea typeface="微软雅黑" panose="020B0503020204020204" pitchFamily="34" charset="-122"/>
            </a:endParaRPr>
          </a:p>
          <a:p>
            <a:pPr algn="ctr">
              <a:spcBef>
                <a:spcPct val="0"/>
              </a:spcBef>
            </a:pPr>
            <a:r>
              <a:rPr lang="zh-CN" altLang="en-US" dirty="0">
                <a:latin typeface="微软雅黑" panose="020B0503020204020204" pitchFamily="34" charset="-122"/>
                <a:ea typeface="微软雅黑" panose="020B0503020204020204" pitchFamily="34" charset="-122"/>
              </a:rPr>
              <a:t>的连续性</a:t>
            </a:r>
            <a:endParaRPr lang="en-US" altLang="zh-CN" dirty="0">
              <a:latin typeface="微软雅黑" panose="020B0503020204020204" pitchFamily="34" charset="-122"/>
              <a:ea typeface="微软雅黑" panose="020B0503020204020204" pitchFamily="34" charset="-122"/>
            </a:endParaRPr>
          </a:p>
        </p:txBody>
      </p:sp>
      <p:sp>
        <p:nvSpPr>
          <p:cNvPr id="74" name="î$ľiḑé">
            <a:extLst>
              <a:ext uri="{FF2B5EF4-FFF2-40B4-BE49-F238E27FC236}">
                <a16:creationId xmlns:a16="http://schemas.microsoft.com/office/drawing/2014/main" id="{82982993-D713-4D4D-ACE2-BB15E6BBE269}"/>
              </a:ext>
            </a:extLst>
          </p:cNvPr>
          <p:cNvSpPr txBox="1"/>
          <p:nvPr/>
        </p:nvSpPr>
        <p:spPr bwMode="auto">
          <a:xfrm>
            <a:off x="6220025" y="5742213"/>
            <a:ext cx="1980000" cy="657059"/>
          </a:xfrm>
          <a:prstGeom prst="rect">
            <a:avLst/>
          </a:prstGeom>
          <a:solidFill>
            <a:schemeClr val="bg1"/>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dirty="0">
                <a:latin typeface="微软雅黑" panose="020B0503020204020204" pitchFamily="34" charset="-122"/>
                <a:ea typeface="微软雅黑" panose="020B0503020204020204" pitchFamily="34" charset="-122"/>
              </a:rPr>
              <a:t>不同类型的</a:t>
            </a:r>
            <a:endParaRPr lang="en-US" altLang="zh-CN" dirty="0">
              <a:latin typeface="微软雅黑" panose="020B0503020204020204" pitchFamily="34" charset="-122"/>
              <a:ea typeface="微软雅黑" panose="020B0503020204020204" pitchFamily="34" charset="-122"/>
            </a:endParaRPr>
          </a:p>
          <a:p>
            <a:pPr algn="ctr">
              <a:spcBef>
                <a:spcPct val="0"/>
              </a:spcBef>
            </a:pPr>
            <a:r>
              <a:rPr lang="zh-CN" altLang="en-US" dirty="0">
                <a:latin typeface="微软雅黑" panose="020B0503020204020204" pitchFamily="34" charset="-122"/>
                <a:ea typeface="微软雅黑" panose="020B0503020204020204" pitchFamily="34" charset="-122"/>
              </a:rPr>
              <a:t>各向异性</a:t>
            </a:r>
            <a:endParaRPr lang="en-US" altLang="zh-CN" dirty="0">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7D8BB412-04A4-4227-BED8-CF7504EE3017}"/>
              </a:ext>
            </a:extLst>
          </p:cNvPr>
          <p:cNvSpPr/>
          <p:nvPr/>
        </p:nvSpPr>
        <p:spPr>
          <a:xfrm>
            <a:off x="8364785" y="2504382"/>
            <a:ext cx="272382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局部的、随机的、异常的</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DB7B800A-2E42-4CDD-B937-4C49FCA23D3A}"/>
              </a:ext>
            </a:extLst>
          </p:cNvPr>
          <p:cNvSpPr/>
          <p:nvPr/>
        </p:nvSpPr>
        <p:spPr>
          <a:xfrm>
            <a:off x="8364785" y="3141429"/>
            <a:ext cx="2993026"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变量在点</a:t>
            </a:r>
            <a:r>
              <a:rPr lang="en-US" altLang="zh-CN" dirty="0">
                <a:solidFill>
                  <a:schemeClr val="bg1"/>
                </a:solidFill>
                <a:latin typeface="微软雅黑" panose="020B0503020204020204" pitchFamily="34" charset="-122"/>
                <a:ea typeface="微软雅黑" panose="020B0503020204020204" pitchFamily="34" charset="-122"/>
              </a:rPr>
              <a:t>X</a:t>
            </a:r>
            <a:r>
              <a:rPr lang="zh-CN" altLang="en-US" dirty="0">
                <a:solidFill>
                  <a:schemeClr val="bg1"/>
                </a:solidFill>
                <a:latin typeface="微软雅黑" panose="020B0503020204020204" pitchFamily="34" charset="-122"/>
                <a:ea typeface="微软雅黑" panose="020B0503020204020204" pitchFamily="34" charset="-122"/>
              </a:rPr>
              <a:t>与点</a:t>
            </a:r>
            <a:r>
              <a:rPr lang="en-US" altLang="zh-CN" dirty="0" err="1">
                <a:solidFill>
                  <a:schemeClr val="bg1"/>
                </a:solidFill>
                <a:latin typeface="微软雅黑" panose="020B0503020204020204" pitchFamily="34" charset="-122"/>
                <a:ea typeface="微软雅黑" panose="020B0503020204020204" pitchFamily="34" charset="-122"/>
              </a:rPr>
              <a:t>X+h</a:t>
            </a:r>
            <a:r>
              <a:rPr lang="zh-CN" altLang="en-US" dirty="0">
                <a:solidFill>
                  <a:schemeClr val="bg1"/>
                </a:solidFill>
                <a:latin typeface="微软雅黑" panose="020B0503020204020204" pitchFamily="34" charset="-122"/>
                <a:ea typeface="微软雅黑" panose="020B0503020204020204" pitchFamily="34" charset="-122"/>
              </a:rPr>
              <a:t>处的值</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具自相关性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B003A9B0-FE63-456F-AF7C-406138B1F22E}"/>
              </a:ext>
            </a:extLst>
          </p:cNvPr>
          <p:cNvSpPr/>
          <p:nvPr/>
        </p:nvSpPr>
        <p:spPr>
          <a:xfrm>
            <a:off x="8364785" y="4016796"/>
            <a:ext cx="2845651"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一定范围外，变量属性为</a:t>
            </a:r>
            <a:r>
              <a:rPr lang="en-US" altLang="zh-CN" dirty="0">
                <a:solidFill>
                  <a:schemeClr val="bg1"/>
                </a:solidFill>
                <a:latin typeface="微软雅黑" panose="020B0503020204020204" pitchFamily="34" charset="-122"/>
                <a:ea typeface="微软雅黑" panose="020B0503020204020204" pitchFamily="34" charset="-122"/>
              </a:rPr>
              <a:t>0</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279D403F-51D0-4743-8420-9085BADF868A}"/>
              </a:ext>
            </a:extLst>
          </p:cNvPr>
          <p:cNvSpPr/>
          <p:nvPr/>
        </p:nvSpPr>
        <p:spPr>
          <a:xfrm>
            <a:off x="8365028" y="4868459"/>
            <a:ext cx="3185487"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用相邻样点之间的变异来度量</a:t>
            </a:r>
          </a:p>
        </p:txBody>
      </p:sp>
      <p:sp>
        <p:nvSpPr>
          <p:cNvPr id="79" name="矩形 78">
            <a:extLst>
              <a:ext uri="{FF2B5EF4-FFF2-40B4-BE49-F238E27FC236}">
                <a16:creationId xmlns:a16="http://schemas.microsoft.com/office/drawing/2014/main" id="{F71F2683-864F-4FA6-BB86-D6F4497AF192}"/>
              </a:ext>
            </a:extLst>
          </p:cNvPr>
          <p:cNvSpPr/>
          <p:nvPr/>
        </p:nvSpPr>
        <p:spPr>
          <a:xfrm>
            <a:off x="8365028" y="5789915"/>
            <a:ext cx="3185487"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各个方向上的性质变化不相同</a:t>
            </a:r>
          </a:p>
        </p:txBody>
      </p:sp>
      <p:cxnSp>
        <p:nvCxnSpPr>
          <p:cNvPr id="84" name="直接箭头连接符 83">
            <a:extLst>
              <a:ext uri="{FF2B5EF4-FFF2-40B4-BE49-F238E27FC236}">
                <a16:creationId xmlns:a16="http://schemas.microsoft.com/office/drawing/2014/main" id="{321410D6-B2E3-4879-8793-AB6C2924E4EE}"/>
              </a:ext>
            </a:extLst>
          </p:cNvPr>
          <p:cNvCxnSpPr>
            <a:cxnSpLocks/>
          </p:cNvCxnSpPr>
          <p:nvPr/>
        </p:nvCxnSpPr>
        <p:spPr>
          <a:xfrm flipV="1">
            <a:off x="663166" y="4051312"/>
            <a:ext cx="17849" cy="334817"/>
          </a:xfrm>
          <a:prstGeom prst="straightConnector1">
            <a:avLst/>
          </a:prstGeom>
          <a:ln>
            <a:solidFill>
              <a:schemeClr val="bg1"/>
            </a:solidFill>
            <a:headEnd type="stealth"/>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a:extLst>
              <a:ext uri="{FF2B5EF4-FFF2-40B4-BE49-F238E27FC236}">
                <a16:creationId xmlns:a16="http://schemas.microsoft.com/office/drawing/2014/main" id="{371D9974-E96C-4B41-87F9-91B69E34FE20}"/>
              </a:ext>
            </a:extLst>
          </p:cNvPr>
          <p:cNvCxnSpPr>
            <a:cxnSpLocks/>
          </p:cNvCxnSpPr>
          <p:nvPr/>
        </p:nvCxnSpPr>
        <p:spPr>
          <a:xfrm flipV="1">
            <a:off x="790379" y="3892990"/>
            <a:ext cx="441994" cy="6132"/>
          </a:xfrm>
          <a:prstGeom prst="straightConnector1">
            <a:avLst/>
          </a:prstGeom>
          <a:ln>
            <a:solidFill>
              <a:schemeClr val="bg1"/>
            </a:solidFill>
            <a:headEnd type="stealth"/>
            <a:tailEnd type="triangle"/>
          </a:ln>
        </p:spPr>
        <p:style>
          <a:lnRef idx="1">
            <a:schemeClr val="dk1"/>
          </a:lnRef>
          <a:fillRef idx="0">
            <a:schemeClr val="dk1"/>
          </a:fillRef>
          <a:effectRef idx="0">
            <a:schemeClr val="dk1"/>
          </a:effectRef>
          <a:fontRef idx="minor">
            <a:schemeClr val="tx1"/>
          </a:fontRef>
        </p:style>
      </p:cxnSp>
      <p:sp>
        <p:nvSpPr>
          <p:cNvPr id="63" name="î$ľiḑé">
            <a:extLst>
              <a:ext uri="{FF2B5EF4-FFF2-40B4-BE49-F238E27FC236}">
                <a16:creationId xmlns:a16="http://schemas.microsoft.com/office/drawing/2014/main" id="{82982993-D713-4D4D-ACE2-BB15E6BBE269}"/>
              </a:ext>
            </a:extLst>
          </p:cNvPr>
          <p:cNvSpPr txBox="1"/>
          <p:nvPr/>
        </p:nvSpPr>
        <p:spPr bwMode="auto">
          <a:xfrm>
            <a:off x="107641" y="5591981"/>
            <a:ext cx="2182171" cy="657059"/>
          </a:xfrm>
          <a:prstGeom prst="rect">
            <a:avLst/>
          </a:prstGeom>
          <a:solidFill>
            <a:srgbClr val="CFA091">
              <a:alpha val="76000"/>
            </a:srgbClr>
          </a:solidFill>
          <a:ln w="19050">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dirty="0">
                <a:latin typeface="微软雅黑" panose="020B0503020204020204" pitchFamily="34" charset="-122"/>
                <a:ea typeface="微软雅黑" panose="020B0503020204020204" pitchFamily="34" charset="-122"/>
              </a:rPr>
              <a:t>虽然</a:t>
            </a:r>
            <a:r>
              <a:rPr lang="en-US" altLang="zh-CN" sz="1400" dirty="0">
                <a:latin typeface="微软雅黑" panose="020B0503020204020204" pitchFamily="34" charset="-122"/>
                <a:ea typeface="微软雅黑" panose="020B0503020204020204" pitchFamily="34" charset="-122"/>
              </a:rPr>
              <a:t>h1=h2</a:t>
            </a:r>
          </a:p>
          <a:p>
            <a:r>
              <a:rPr lang="zh-CN" altLang="en-US" sz="1400" dirty="0">
                <a:latin typeface="微软雅黑" panose="020B0503020204020204" pitchFamily="34" charset="-122"/>
                <a:ea typeface="微软雅黑" panose="020B0503020204020204" pitchFamily="34" charset="-122"/>
              </a:rPr>
              <a:t>但</a:t>
            </a:r>
            <a:r>
              <a:rPr lang="en-US" altLang="zh-CN" sz="1400" dirty="0">
                <a:latin typeface="微软雅黑" panose="020B0503020204020204" pitchFamily="34" charset="-122"/>
                <a:ea typeface="微软雅黑" panose="020B0503020204020204" pitchFamily="34" charset="-122"/>
              </a:rPr>
              <a:t>|x1-x2|≠|x2-x3|</a:t>
            </a:r>
          </a:p>
        </p:txBody>
      </p:sp>
      <p:sp>
        <p:nvSpPr>
          <p:cNvPr id="64" name="î$ľiḑé">
            <a:extLst>
              <a:ext uri="{FF2B5EF4-FFF2-40B4-BE49-F238E27FC236}">
                <a16:creationId xmlns:a16="http://schemas.microsoft.com/office/drawing/2014/main" id="{FA33CA08-A14F-4372-A41B-9A95ECE01C38}"/>
              </a:ext>
            </a:extLst>
          </p:cNvPr>
          <p:cNvSpPr txBox="1"/>
          <p:nvPr/>
        </p:nvSpPr>
        <p:spPr bwMode="auto">
          <a:xfrm>
            <a:off x="663166" y="1294302"/>
            <a:ext cx="1341485" cy="452196"/>
          </a:xfrm>
          <a:prstGeom prst="rect">
            <a:avLst/>
          </a:prstGeom>
          <a:solidFill>
            <a:srgbClr val="FFD199">
              <a:alpha val="44000"/>
            </a:srgbClr>
          </a:solidFill>
          <a:ln w="19050">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dirty="0">
                <a:latin typeface="微软雅黑" panose="020B0503020204020204" pitchFamily="34" charset="-122"/>
                <a:ea typeface="微软雅黑" panose="020B0503020204020204" pitchFamily="34" charset="-122"/>
              </a:rPr>
              <a:t>我的值</a:t>
            </a:r>
            <a:r>
              <a:rPr lang="zh-CN" altLang="en-US" sz="1400" dirty="0" smtClean="0">
                <a:latin typeface="微软雅黑" panose="020B0503020204020204" pitchFamily="34" charset="-122"/>
                <a:ea typeface="微软雅黑" panose="020B0503020204020204" pitchFamily="34" charset="-122"/>
              </a:rPr>
              <a:t>我做主</a:t>
            </a:r>
            <a:endParaRPr lang="zh-CN" altLang="en-US" sz="1400" dirty="0">
              <a:latin typeface="微软雅黑" panose="020B0503020204020204" pitchFamily="34" charset="-122"/>
              <a:ea typeface="微软雅黑" panose="020B0503020204020204" pitchFamily="34" charset="-122"/>
            </a:endParaRPr>
          </a:p>
        </p:txBody>
      </p:sp>
      <p:sp>
        <p:nvSpPr>
          <p:cNvPr id="65" name="î$ľiḑé">
            <a:extLst>
              <a:ext uri="{FF2B5EF4-FFF2-40B4-BE49-F238E27FC236}">
                <a16:creationId xmlns:a16="http://schemas.microsoft.com/office/drawing/2014/main" id="{BF42FD40-4909-4560-9018-A820CA8C67DB}"/>
              </a:ext>
            </a:extLst>
          </p:cNvPr>
          <p:cNvSpPr txBox="1"/>
          <p:nvPr/>
        </p:nvSpPr>
        <p:spPr bwMode="auto">
          <a:xfrm>
            <a:off x="4739187" y="2142999"/>
            <a:ext cx="1245604" cy="452196"/>
          </a:xfrm>
          <a:prstGeom prst="rect">
            <a:avLst/>
          </a:prstGeom>
          <a:solidFill>
            <a:srgbClr val="DBB487">
              <a:alpha val="48000"/>
            </a:srgbClr>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dirty="0">
                <a:latin typeface="微软雅黑" panose="020B0503020204020204" pitchFamily="34" charset="-122"/>
                <a:ea typeface="微软雅黑" panose="020B0503020204020204" pitchFamily="34" charset="-122"/>
              </a:rPr>
              <a:t>我们差不多</a:t>
            </a:r>
          </a:p>
        </p:txBody>
      </p:sp>
      <p:sp>
        <p:nvSpPr>
          <p:cNvPr id="69" name="î$ľiḑé">
            <a:extLst>
              <a:ext uri="{FF2B5EF4-FFF2-40B4-BE49-F238E27FC236}">
                <a16:creationId xmlns:a16="http://schemas.microsoft.com/office/drawing/2014/main" id="{0AB14FB9-5826-4C4C-BD41-70EBAF8523FE}"/>
              </a:ext>
            </a:extLst>
          </p:cNvPr>
          <p:cNvSpPr txBox="1"/>
          <p:nvPr/>
        </p:nvSpPr>
        <p:spPr bwMode="auto">
          <a:xfrm>
            <a:off x="4739187" y="3145750"/>
            <a:ext cx="1249774" cy="576039"/>
          </a:xfrm>
          <a:prstGeom prst="rect">
            <a:avLst/>
          </a:prstGeom>
          <a:solidFill>
            <a:srgbClr val="CE8576">
              <a:alpha val="42000"/>
            </a:srgbClr>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dirty="0">
                <a:latin typeface="微软雅黑" panose="020B0503020204020204" pitchFamily="34" charset="-122"/>
                <a:ea typeface="微软雅黑" panose="020B0503020204020204" pitchFamily="34" charset="-122"/>
              </a:rPr>
              <a:t>我们差不多</a:t>
            </a:r>
          </a:p>
        </p:txBody>
      </p:sp>
      <p:sp>
        <p:nvSpPr>
          <p:cNvPr id="82" name="î$ľiḑé">
            <a:extLst>
              <a:ext uri="{FF2B5EF4-FFF2-40B4-BE49-F238E27FC236}">
                <a16:creationId xmlns:a16="http://schemas.microsoft.com/office/drawing/2014/main" id="{0AB14FB9-5826-4C4C-BD41-70EBAF8523FE}"/>
              </a:ext>
            </a:extLst>
          </p:cNvPr>
          <p:cNvSpPr txBox="1"/>
          <p:nvPr/>
        </p:nvSpPr>
        <p:spPr bwMode="auto">
          <a:xfrm>
            <a:off x="4744742" y="4164790"/>
            <a:ext cx="1249774" cy="576039"/>
          </a:xfrm>
          <a:prstGeom prst="rect">
            <a:avLst/>
          </a:prstGeom>
          <a:solidFill>
            <a:srgbClr val="CE8576">
              <a:alpha val="42000"/>
            </a:srgbClr>
          </a:solidFill>
          <a:ln w="19050">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dirty="0">
                <a:latin typeface="微软雅黑" panose="020B0503020204020204" pitchFamily="34" charset="-122"/>
                <a:ea typeface="微软雅黑" panose="020B0503020204020204" pitchFamily="34" charset="-122"/>
              </a:rPr>
              <a:t>我们差很多</a:t>
            </a:r>
          </a:p>
        </p:txBody>
      </p:sp>
      <p:cxnSp>
        <p:nvCxnSpPr>
          <p:cNvPr id="4" name="直接箭头连接符 3"/>
          <p:cNvCxnSpPr>
            <a:endCxn id="82" idx="1"/>
          </p:cNvCxnSpPr>
          <p:nvPr/>
        </p:nvCxnSpPr>
        <p:spPr>
          <a:xfrm flipV="1">
            <a:off x="4450763" y="4452810"/>
            <a:ext cx="293979" cy="75550"/>
          </a:xfrm>
          <a:prstGeom prst="straightConnector1">
            <a:avLst/>
          </a:prstGeom>
          <a:ln>
            <a:solidFill>
              <a:srgbClr val="DAB7AB"/>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69" idx="1"/>
          </p:cNvCxnSpPr>
          <p:nvPr/>
        </p:nvCxnSpPr>
        <p:spPr>
          <a:xfrm flipV="1">
            <a:off x="3935967" y="3433770"/>
            <a:ext cx="803220" cy="411395"/>
          </a:xfrm>
          <a:prstGeom prst="straightConnector1">
            <a:avLst/>
          </a:prstGeom>
          <a:ln>
            <a:solidFill>
              <a:srgbClr val="DAB7AB"/>
            </a:solidFill>
            <a:tailEnd type="triangle"/>
          </a:ln>
        </p:spPr>
        <p:style>
          <a:lnRef idx="1">
            <a:schemeClr val="accent1"/>
          </a:lnRef>
          <a:fillRef idx="0">
            <a:schemeClr val="accent1"/>
          </a:fillRef>
          <a:effectRef idx="0">
            <a:schemeClr val="accent1"/>
          </a:effectRef>
          <a:fontRef idx="minor">
            <a:schemeClr val="tx1"/>
          </a:fontRef>
        </p:style>
      </p:cxnSp>
      <p:sp>
        <p:nvSpPr>
          <p:cNvPr id="85" name="î$ľiḑé">
            <a:extLst>
              <a:ext uri="{FF2B5EF4-FFF2-40B4-BE49-F238E27FC236}">
                <a16:creationId xmlns:a16="http://schemas.microsoft.com/office/drawing/2014/main" id="{BF42FD40-4909-4560-9018-A820CA8C67DB}"/>
              </a:ext>
            </a:extLst>
          </p:cNvPr>
          <p:cNvSpPr txBox="1"/>
          <p:nvPr/>
        </p:nvSpPr>
        <p:spPr bwMode="auto">
          <a:xfrm>
            <a:off x="4004791" y="5661544"/>
            <a:ext cx="1980000" cy="452196"/>
          </a:xfrm>
          <a:prstGeom prst="rect">
            <a:avLst/>
          </a:prstGeom>
          <a:solidFill>
            <a:srgbClr val="DBB487">
              <a:alpha val="48000"/>
            </a:srgbClr>
          </a:solidFill>
          <a:ln w="19050">
            <a:noFill/>
          </a:ln>
          <a:extLst/>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dirty="0"/>
              <a:t>我是石头，没有值</a:t>
            </a:r>
          </a:p>
        </p:txBody>
      </p:sp>
      <p:cxnSp>
        <p:nvCxnSpPr>
          <p:cNvPr id="86" name="直接箭头连接符 85"/>
          <p:cNvCxnSpPr>
            <a:endCxn id="85" idx="1"/>
          </p:cNvCxnSpPr>
          <p:nvPr/>
        </p:nvCxnSpPr>
        <p:spPr>
          <a:xfrm>
            <a:off x="3579688" y="5864703"/>
            <a:ext cx="425103" cy="22939"/>
          </a:xfrm>
          <a:prstGeom prst="straightConnector1">
            <a:avLst/>
          </a:prstGeom>
          <a:ln>
            <a:solidFill>
              <a:srgbClr val="DAB7A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753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íṩļïḍé">
            <a:extLst>
              <a:ext uri="{FF2B5EF4-FFF2-40B4-BE49-F238E27FC236}">
                <a16:creationId xmlns:a16="http://schemas.microsoft.com/office/drawing/2014/main" id="{7DE0EB5B-473B-4AB3-8445-463D99DA4EAD}"/>
              </a:ext>
            </a:extLst>
          </p:cNvPr>
          <p:cNvSpPr/>
          <p:nvPr/>
        </p:nvSpPr>
        <p:spPr bwMode="auto">
          <a:xfrm>
            <a:off x="5352454"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rgbClr val="C7B0A6"/>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zh-CN" altLang="en-US" sz="2400" dirty="0"/>
              <a:t>对比</a:t>
            </a:r>
            <a:endParaRPr lang="en-US" sz="2400" dirty="0"/>
          </a:p>
        </p:txBody>
      </p:sp>
      <p:sp>
        <p:nvSpPr>
          <p:cNvPr id="12" name="íślíḍè">
            <a:extLst>
              <a:ext uri="{FF2B5EF4-FFF2-40B4-BE49-F238E27FC236}">
                <a16:creationId xmlns:a16="http://schemas.microsoft.com/office/drawing/2014/main" id="{1970028C-4F8F-4955-9A0F-5972CE68B79E}"/>
              </a:ext>
            </a:extLst>
          </p:cNvPr>
          <p:cNvSpPr/>
          <p:nvPr/>
        </p:nvSpPr>
        <p:spPr bwMode="auto">
          <a:xfrm>
            <a:off x="4611200"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rgbClr val="CFA091">
              <a:alpha val="84000"/>
            </a:srgb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zh-CN" altLang="en-US" sz="2400" dirty="0"/>
              <a:t>变量取值</a:t>
            </a:r>
            <a:endParaRPr lang="en-US" altLang="zh-CN" sz="2400" dirty="0"/>
          </a:p>
        </p:txBody>
      </p:sp>
      <p:sp>
        <p:nvSpPr>
          <p:cNvPr id="13" name="ïşḷïḑè">
            <a:extLst>
              <a:ext uri="{FF2B5EF4-FFF2-40B4-BE49-F238E27FC236}">
                <a16:creationId xmlns:a16="http://schemas.microsoft.com/office/drawing/2014/main" id="{AA071F5F-7154-4E12-9369-25ED05D027DE}"/>
              </a:ext>
            </a:extLst>
          </p:cNvPr>
          <p:cNvSpPr/>
          <p:nvPr/>
        </p:nvSpPr>
        <p:spPr bwMode="auto">
          <a:xfrm>
            <a:off x="4534206"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rgbClr val="D1BDA7">
              <a:alpha val="72000"/>
            </a:srgb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zh-CN" altLang="en-US" sz="2400" dirty="0"/>
              <a:t>变量观测次数</a:t>
            </a:r>
            <a:endParaRPr lang="en-US" altLang="zh-CN" sz="2400" dirty="0"/>
          </a:p>
        </p:txBody>
      </p:sp>
      <p:sp>
        <p:nvSpPr>
          <p:cNvPr id="14" name="îŝḷîḍè">
            <a:extLst>
              <a:ext uri="{FF2B5EF4-FFF2-40B4-BE49-F238E27FC236}">
                <a16:creationId xmlns:a16="http://schemas.microsoft.com/office/drawing/2014/main" id="{15CFA2D9-F109-45E7-B647-346E4253CE87}"/>
              </a:ext>
            </a:extLst>
          </p:cNvPr>
          <p:cNvSpPr/>
          <p:nvPr/>
        </p:nvSpPr>
        <p:spPr bwMode="auto">
          <a:xfrm>
            <a:off x="5055047"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rgbClr val="D1BDA7">
              <a:alpha val="72000"/>
            </a:srgb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zh-CN" altLang="en-US" sz="2400" dirty="0"/>
              <a:t>性质</a:t>
            </a:r>
            <a:endParaRPr lang="en-US" sz="2400" dirty="0"/>
          </a:p>
        </p:txBody>
      </p:sp>
      <p:sp>
        <p:nvSpPr>
          <p:cNvPr id="15" name="iṡ1ïḍê">
            <a:extLst>
              <a:ext uri="{FF2B5EF4-FFF2-40B4-BE49-F238E27FC236}">
                <a16:creationId xmlns:a16="http://schemas.microsoft.com/office/drawing/2014/main" id="{7BA47E93-1E13-44DA-BF4A-6B8E03238519}"/>
              </a:ext>
            </a:extLst>
          </p:cNvPr>
          <p:cNvSpPr/>
          <p:nvPr/>
        </p:nvSpPr>
        <p:spPr bwMode="auto">
          <a:xfrm>
            <a:off x="4608181"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rgbClr val="CFA091">
              <a:alpha val="84000"/>
            </a:srgb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zh-CN" altLang="en-US" sz="2400" dirty="0"/>
              <a:t>样本间距离</a:t>
            </a:r>
            <a:endParaRPr lang="en-US" altLang="zh-CN" sz="2400" dirty="0"/>
          </a:p>
        </p:txBody>
      </p:sp>
      <p:cxnSp>
        <p:nvCxnSpPr>
          <p:cNvPr id="20" name="直接连接符 19">
            <a:extLst>
              <a:ext uri="{FF2B5EF4-FFF2-40B4-BE49-F238E27FC236}">
                <a16:creationId xmlns:a16="http://schemas.microsoft.com/office/drawing/2014/main" id="{B7F5B773-40D7-4F76-9EE0-FDB153BE8AF1}"/>
              </a:ext>
            </a:extLst>
          </p:cNvPr>
          <p:cNvCxnSpPr/>
          <p:nvPr/>
        </p:nvCxnSpPr>
        <p:spPr>
          <a:xfrm>
            <a:off x="951682" y="217206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B5ABCE56-5982-46F4-A8DE-F94330838753}"/>
              </a:ext>
            </a:extLst>
          </p:cNvPr>
          <p:cNvGrpSpPr/>
          <p:nvPr/>
        </p:nvGrpSpPr>
        <p:grpSpPr>
          <a:xfrm>
            <a:off x="842873" y="1538753"/>
            <a:ext cx="3417637" cy="3118348"/>
            <a:chOff x="480591" y="1547746"/>
            <a:chExt cx="3417637" cy="3118348"/>
          </a:xfrm>
        </p:grpSpPr>
        <p:sp>
          <p:nvSpPr>
            <p:cNvPr id="30" name="ïṩľíḓê">
              <a:extLst>
                <a:ext uri="{FF2B5EF4-FFF2-40B4-BE49-F238E27FC236}">
                  <a16:creationId xmlns:a16="http://schemas.microsoft.com/office/drawing/2014/main" id="{CF289BC5-9FB9-4030-8D35-70D1AF7A751D}"/>
                </a:ext>
              </a:extLst>
            </p:cNvPr>
            <p:cNvSpPr txBox="1"/>
            <p:nvPr/>
          </p:nvSpPr>
          <p:spPr bwMode="auto">
            <a:xfrm>
              <a:off x="480591" y="1547746"/>
              <a:ext cx="3129488" cy="64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latin typeface="微软雅黑" panose="020B0503020204020204" pitchFamily="34" charset="-122"/>
                  <a:ea typeface="微软雅黑" panose="020B0503020204020204" pitchFamily="34" charset="-122"/>
                </a:rPr>
                <a:t>变量的取值</a:t>
              </a:r>
              <a:r>
                <a:rPr lang="zh-CN" altLang="zh-CN" dirty="0">
                  <a:latin typeface="微软雅黑" panose="020B0503020204020204" pitchFamily="34" charset="-122"/>
                  <a:ea typeface="微软雅黑" panose="020B0503020204020204" pitchFamily="34" charset="-122"/>
                </a:rPr>
                <a:t>根据其在一个域内</a:t>
              </a: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zh-CN" dirty="0">
                  <a:latin typeface="微软雅黑" panose="020B0503020204020204" pitchFamily="34" charset="-122"/>
                  <a:ea typeface="微软雅黑" panose="020B0503020204020204" pitchFamily="34" charset="-122"/>
                </a:rPr>
                <a:t>的位置不同而取值</a:t>
              </a:r>
              <a:endParaRPr lang="en-US" altLang="zh-CN" sz="2000" b="1" dirty="0">
                <a:latin typeface="微软雅黑" panose="020B0503020204020204" pitchFamily="34" charset="-122"/>
                <a:ea typeface="微软雅黑" panose="020B0503020204020204" pitchFamily="34" charset="-122"/>
              </a:endParaRPr>
            </a:p>
          </p:txBody>
        </p:sp>
        <p:sp>
          <p:nvSpPr>
            <p:cNvPr id="28" name="ï$ļiďé">
              <a:extLst>
                <a:ext uri="{FF2B5EF4-FFF2-40B4-BE49-F238E27FC236}">
                  <a16:creationId xmlns:a16="http://schemas.microsoft.com/office/drawing/2014/main" id="{6C119B99-64F5-4283-A464-000BB3B5ACB3}"/>
                </a:ext>
              </a:extLst>
            </p:cNvPr>
            <p:cNvSpPr txBox="1"/>
            <p:nvPr/>
          </p:nvSpPr>
          <p:spPr bwMode="auto">
            <a:xfrm>
              <a:off x="480591" y="2457509"/>
              <a:ext cx="3417637" cy="64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dirty="0">
                  <a:latin typeface="微软雅黑" panose="020B0503020204020204" pitchFamily="34" charset="-122"/>
                  <a:ea typeface="微软雅黑" panose="020B0503020204020204" pitchFamily="34" charset="-122"/>
                </a:rPr>
                <a:t>变量不能重复观测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不太可能在同一位置取两次样本</a:t>
              </a:r>
              <a:endParaRPr lang="en-US" altLang="zh-CN" sz="2000" b="1" dirty="0">
                <a:latin typeface="微软雅黑" panose="020B0503020204020204" pitchFamily="34" charset="-122"/>
                <a:ea typeface="微软雅黑" panose="020B0503020204020204" pitchFamily="34" charset="-122"/>
              </a:endParaRPr>
            </a:p>
          </p:txBody>
        </p:sp>
        <p:sp>
          <p:nvSpPr>
            <p:cNvPr id="26" name="íṣḷíďe">
              <a:extLst>
                <a:ext uri="{FF2B5EF4-FFF2-40B4-BE49-F238E27FC236}">
                  <a16:creationId xmlns:a16="http://schemas.microsoft.com/office/drawing/2014/main" id="{97980CC7-FA5E-49AC-800C-1BDF57271C39}"/>
                </a:ext>
              </a:extLst>
            </p:cNvPr>
            <p:cNvSpPr txBox="1"/>
            <p:nvPr/>
          </p:nvSpPr>
          <p:spPr bwMode="auto">
            <a:xfrm>
              <a:off x="480591" y="3394584"/>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dirty="0">
                  <a:latin typeface="微软雅黑" panose="020B0503020204020204" pitchFamily="34" charset="-122"/>
                  <a:ea typeface="微软雅黑" panose="020B0503020204020204" pitchFamily="34" charset="-122"/>
                </a:rPr>
                <a:t>样本间具有空间自相关性</a:t>
              </a:r>
              <a:endParaRPr lang="en-US" altLang="zh-CN" sz="2000" b="1" dirty="0">
                <a:latin typeface="微软雅黑" panose="020B0503020204020204" pitchFamily="34" charset="-122"/>
                <a:ea typeface="微软雅黑" panose="020B0503020204020204" pitchFamily="34" charset="-122"/>
              </a:endParaRPr>
            </a:p>
          </p:txBody>
        </p:sp>
        <p:sp>
          <p:nvSpPr>
            <p:cNvPr id="24" name="iṡ1ïḑè">
              <a:extLst>
                <a:ext uri="{FF2B5EF4-FFF2-40B4-BE49-F238E27FC236}">
                  <a16:creationId xmlns:a16="http://schemas.microsoft.com/office/drawing/2014/main" id="{A6915833-8629-46A3-910E-596F65F88155}"/>
                </a:ext>
              </a:extLst>
            </p:cNvPr>
            <p:cNvSpPr txBox="1"/>
            <p:nvPr/>
          </p:nvSpPr>
          <p:spPr bwMode="auto">
            <a:xfrm>
              <a:off x="480591" y="4175143"/>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dirty="0">
                  <a:latin typeface="微软雅黑" panose="020B0503020204020204" pitchFamily="34" charset="-122"/>
                  <a:ea typeface="微软雅黑" panose="020B0503020204020204" pitchFamily="34" charset="-122"/>
                </a:rPr>
                <a:t>既有随机性又有结构性</a:t>
              </a:r>
              <a:endParaRPr lang="en-US" altLang="zh-CN" sz="2000" b="1" dirty="0">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FC863C0C-4171-4BF3-B37F-B7E99CA16078}"/>
                </a:ext>
              </a:extLst>
            </p:cNvPr>
            <p:cNvCxnSpPr/>
            <p:nvPr/>
          </p:nvCxnSpPr>
          <p:spPr>
            <a:xfrm>
              <a:off x="614798" y="3075597"/>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D6A3B41-23A8-42A0-AC34-B720CBFC81D7}"/>
                </a:ext>
              </a:extLst>
            </p:cNvPr>
            <p:cNvCxnSpPr/>
            <p:nvPr/>
          </p:nvCxnSpPr>
          <p:spPr>
            <a:xfrm>
              <a:off x="614798" y="3870845"/>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4415D327-7BFB-4E26-B605-D7F7B0EE3AA3}"/>
              </a:ext>
            </a:extLst>
          </p:cNvPr>
          <p:cNvGrpSpPr/>
          <p:nvPr/>
        </p:nvGrpSpPr>
        <p:grpSpPr>
          <a:xfrm>
            <a:off x="4508511" y="-551377"/>
            <a:ext cx="3190743" cy="1567782"/>
            <a:chOff x="4508511" y="-551377"/>
            <a:chExt cx="3190743" cy="1567782"/>
          </a:xfrm>
        </p:grpSpPr>
        <p:sp>
          <p:nvSpPr>
            <p:cNvPr id="41" name="矩形 40">
              <a:extLst>
                <a:ext uri="{FF2B5EF4-FFF2-40B4-BE49-F238E27FC236}">
                  <a16:creationId xmlns:a16="http://schemas.microsoft.com/office/drawing/2014/main" id="{31EEE3E8-F30B-4261-87F7-485862A4ABAC}"/>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2" name="文本框 41">
              <a:extLst>
                <a:ext uri="{FF2B5EF4-FFF2-40B4-BE49-F238E27FC236}">
                  <a16:creationId xmlns:a16="http://schemas.microsoft.com/office/drawing/2014/main" id="{CBDE7CC1-9F51-41F7-ABAE-22FDA6478AE2}"/>
                </a:ext>
              </a:extLst>
            </p:cNvPr>
            <p:cNvSpPr txBox="1"/>
            <p:nvPr/>
          </p:nvSpPr>
          <p:spPr>
            <a:xfrm>
              <a:off x="4949022" y="26509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区域化变量</a:t>
              </a:r>
              <a:endParaRPr lang="en-US" altLang="zh-CN" sz="3200" dirty="0">
                <a:latin typeface="微软雅黑" panose="020B0503020204020204" pitchFamily="34" charset="-122"/>
                <a:ea typeface="微软雅黑" panose="020B0503020204020204" pitchFamily="34" charset="-122"/>
              </a:endParaRPr>
            </a:p>
          </p:txBody>
        </p:sp>
      </p:grpSp>
      <p:cxnSp>
        <p:nvCxnSpPr>
          <p:cNvPr id="43" name="直接连接符 42">
            <a:extLst>
              <a:ext uri="{FF2B5EF4-FFF2-40B4-BE49-F238E27FC236}">
                <a16:creationId xmlns:a16="http://schemas.microsoft.com/office/drawing/2014/main" id="{D8B2DCB2-210B-4ECA-990C-A84ED724A861}"/>
              </a:ext>
            </a:extLst>
          </p:cNvPr>
          <p:cNvCxnSpPr/>
          <p:nvPr/>
        </p:nvCxnSpPr>
        <p:spPr>
          <a:xfrm>
            <a:off x="951682" y="4666094"/>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5" name="ïṩľíḓê">
            <a:extLst>
              <a:ext uri="{FF2B5EF4-FFF2-40B4-BE49-F238E27FC236}">
                <a16:creationId xmlns:a16="http://schemas.microsoft.com/office/drawing/2014/main" id="{619D6A43-42C3-4942-837A-8802D7BE21F2}"/>
              </a:ext>
            </a:extLst>
          </p:cNvPr>
          <p:cNvSpPr txBox="1"/>
          <p:nvPr/>
        </p:nvSpPr>
        <p:spPr bwMode="auto">
          <a:xfrm>
            <a:off x="7743169" y="1676949"/>
            <a:ext cx="2925363"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dirty="0">
                <a:latin typeface="微软雅黑" panose="020B0503020204020204" pitchFamily="34" charset="-122"/>
                <a:ea typeface="微软雅黑" panose="020B0503020204020204" pitchFamily="34" charset="-122"/>
              </a:rPr>
              <a:t>变量的取值符合某种概率分布</a:t>
            </a:r>
            <a:endParaRPr lang="en-US" altLang="zh-CN" sz="2000" b="1" dirty="0">
              <a:latin typeface="微软雅黑" panose="020B0503020204020204" pitchFamily="34" charset="-122"/>
              <a:ea typeface="微软雅黑" panose="020B0503020204020204" pitchFamily="34" charset="-122"/>
            </a:endParaRPr>
          </a:p>
        </p:txBody>
      </p:sp>
      <p:sp>
        <p:nvSpPr>
          <p:cNvPr id="46" name="ï$ļiďé">
            <a:extLst>
              <a:ext uri="{FF2B5EF4-FFF2-40B4-BE49-F238E27FC236}">
                <a16:creationId xmlns:a16="http://schemas.microsoft.com/office/drawing/2014/main" id="{FE0A1258-5783-43B2-B6EB-1D5BE10E8E67}"/>
              </a:ext>
            </a:extLst>
          </p:cNvPr>
          <p:cNvSpPr txBox="1"/>
          <p:nvPr/>
        </p:nvSpPr>
        <p:spPr bwMode="auto">
          <a:xfrm>
            <a:off x="7743169" y="2457509"/>
            <a:ext cx="3417637" cy="64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dirty="0">
                <a:latin typeface="微软雅黑" panose="020B0503020204020204" pitchFamily="34" charset="-122"/>
                <a:ea typeface="微软雅黑" panose="020B0503020204020204" pitchFamily="34" charset="-122"/>
              </a:rPr>
              <a:t>变量可无限次重复观测或</a:t>
            </a: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zh-CN" dirty="0">
                <a:latin typeface="微软雅黑" panose="020B0503020204020204" pitchFamily="34" charset="-122"/>
                <a:ea typeface="微软雅黑" panose="020B0503020204020204" pitchFamily="34" charset="-122"/>
              </a:rPr>
              <a:t>进行大量重复观测试验</a:t>
            </a:r>
            <a:endParaRPr lang="en-US" altLang="zh-CN" sz="2000" b="1" dirty="0">
              <a:latin typeface="微软雅黑" panose="020B0503020204020204" pitchFamily="34" charset="-122"/>
              <a:ea typeface="微软雅黑" panose="020B0503020204020204" pitchFamily="34" charset="-122"/>
            </a:endParaRPr>
          </a:p>
        </p:txBody>
      </p:sp>
      <p:sp>
        <p:nvSpPr>
          <p:cNvPr id="47" name="íṣḷíďe">
            <a:extLst>
              <a:ext uri="{FF2B5EF4-FFF2-40B4-BE49-F238E27FC236}">
                <a16:creationId xmlns:a16="http://schemas.microsoft.com/office/drawing/2014/main" id="{45029738-3C96-4137-B432-81250DC05ED7}"/>
              </a:ext>
            </a:extLst>
          </p:cNvPr>
          <p:cNvSpPr txBox="1"/>
          <p:nvPr/>
        </p:nvSpPr>
        <p:spPr bwMode="auto">
          <a:xfrm>
            <a:off x="7743169" y="3272736"/>
            <a:ext cx="3502963" cy="61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要求每次抽样必须独立进行，</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样本中各取值之间相互独立</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iṡ1ïḑè">
            <a:extLst>
              <a:ext uri="{FF2B5EF4-FFF2-40B4-BE49-F238E27FC236}">
                <a16:creationId xmlns:a16="http://schemas.microsoft.com/office/drawing/2014/main" id="{97EDFD13-96C1-41B5-AFFB-54BD368BD504}"/>
              </a:ext>
            </a:extLst>
          </p:cNvPr>
          <p:cNvSpPr txBox="1"/>
          <p:nvPr/>
        </p:nvSpPr>
        <p:spPr bwMode="auto">
          <a:xfrm>
            <a:off x="7743169" y="4175143"/>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dirty="0">
                <a:latin typeface="微软雅黑" panose="020B0503020204020204" pitchFamily="34" charset="-122"/>
                <a:ea typeface="微软雅黑" panose="020B0503020204020204" pitchFamily="34" charset="-122"/>
              </a:rPr>
              <a:t>随机性</a:t>
            </a:r>
            <a:endParaRPr lang="en-US" altLang="zh-CN" sz="2000" b="1" dirty="0">
              <a:latin typeface="微软雅黑" panose="020B0503020204020204" pitchFamily="34" charset="-122"/>
              <a:ea typeface="微软雅黑" panose="020B0503020204020204" pitchFamily="34" charset="-122"/>
            </a:endParaRPr>
          </a:p>
        </p:txBody>
      </p:sp>
      <p:cxnSp>
        <p:nvCxnSpPr>
          <p:cNvPr id="49" name="直接连接符 48">
            <a:extLst>
              <a:ext uri="{FF2B5EF4-FFF2-40B4-BE49-F238E27FC236}">
                <a16:creationId xmlns:a16="http://schemas.microsoft.com/office/drawing/2014/main" id="{2D20016B-CAB3-429E-8328-0DA778A181F6}"/>
              </a:ext>
            </a:extLst>
          </p:cNvPr>
          <p:cNvCxnSpPr/>
          <p:nvPr/>
        </p:nvCxnSpPr>
        <p:spPr>
          <a:xfrm>
            <a:off x="7877376" y="217206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D8FB9994-54EA-4502-85AB-65DCB078041B}"/>
              </a:ext>
            </a:extLst>
          </p:cNvPr>
          <p:cNvCxnSpPr/>
          <p:nvPr/>
        </p:nvCxnSpPr>
        <p:spPr>
          <a:xfrm>
            <a:off x="7877376" y="3075597"/>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16DF111-DFFF-47F3-AA8A-6BBFB7BA2E67}"/>
              </a:ext>
            </a:extLst>
          </p:cNvPr>
          <p:cNvCxnSpPr/>
          <p:nvPr/>
        </p:nvCxnSpPr>
        <p:spPr>
          <a:xfrm>
            <a:off x="7877376" y="3870845"/>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AD4D74A-969C-47F6-8D7E-55BC4DDEE41F}"/>
              </a:ext>
            </a:extLst>
          </p:cNvPr>
          <p:cNvCxnSpPr/>
          <p:nvPr/>
        </p:nvCxnSpPr>
        <p:spPr>
          <a:xfrm>
            <a:off x="7877376" y="4666094"/>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8F53532E-9BD7-4148-9CE1-E42FAE91F8BB}"/>
              </a:ext>
            </a:extLst>
          </p:cNvPr>
          <p:cNvSpPr txBox="1"/>
          <p:nvPr/>
        </p:nvSpPr>
        <p:spPr>
          <a:xfrm>
            <a:off x="1144556" y="5157043"/>
            <a:ext cx="215368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区域化变量</a:t>
            </a:r>
          </a:p>
        </p:txBody>
      </p:sp>
      <p:sp>
        <p:nvSpPr>
          <p:cNvPr id="56" name="文本框 55">
            <a:extLst>
              <a:ext uri="{FF2B5EF4-FFF2-40B4-BE49-F238E27FC236}">
                <a16:creationId xmlns:a16="http://schemas.microsoft.com/office/drawing/2014/main" id="{A3EC918C-24DC-4B17-AD8C-16CDE33D0C3D}"/>
              </a:ext>
            </a:extLst>
          </p:cNvPr>
          <p:cNvSpPr txBox="1"/>
          <p:nvPr/>
        </p:nvSpPr>
        <p:spPr>
          <a:xfrm>
            <a:off x="8036813" y="5157044"/>
            <a:ext cx="215368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普通随机变量</a:t>
            </a:r>
          </a:p>
        </p:txBody>
      </p:sp>
    </p:spTree>
    <p:extLst>
      <p:ext uri="{BB962C8B-B14F-4D97-AF65-F5344CB8AC3E}">
        <p14:creationId xmlns:p14="http://schemas.microsoft.com/office/powerpoint/2010/main" val="3630759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9A179D33-F5AC-4F02-A7F9-ED25DE09B37E}"/>
              </a:ext>
            </a:extLst>
          </p:cNvPr>
          <p:cNvSpPr/>
          <p:nvPr/>
        </p:nvSpPr>
        <p:spPr>
          <a:xfrm>
            <a:off x="0" y="-72168"/>
            <a:ext cx="12192000" cy="3483992"/>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C0BCAC4E-CE0C-45FD-AB64-108C5DB6B08D}"/>
              </a:ext>
            </a:extLst>
          </p:cNvPr>
          <p:cNvSpPr/>
          <p:nvPr/>
        </p:nvSpPr>
        <p:spPr>
          <a:xfrm>
            <a:off x="418406" y="1485860"/>
            <a:ext cx="9372541"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当</a:t>
            </a:r>
            <a:r>
              <a:rPr lang="en-US" altLang="zh-CN" dirty="0">
                <a:solidFill>
                  <a:schemeClr val="bg1"/>
                </a:solidFill>
                <a:latin typeface="微软雅黑" panose="020B0503020204020204" pitchFamily="34" charset="-122"/>
                <a:ea typeface="微软雅黑" panose="020B0503020204020204" pitchFamily="34" charset="-122"/>
              </a:rPr>
              <a:t>Z(x)</a:t>
            </a:r>
            <a:r>
              <a:rPr lang="zh-CN" altLang="en-US" dirty="0">
                <a:solidFill>
                  <a:schemeClr val="bg1"/>
                </a:solidFill>
                <a:latin typeface="微软雅黑" panose="020B0503020204020204" pitchFamily="34" charset="-122"/>
                <a:ea typeface="微软雅黑" panose="020B0503020204020204" pitchFamily="34" charset="-122"/>
              </a:rPr>
              <a:t>为区域化变量，</a:t>
            </a:r>
            <a:r>
              <a:rPr lang="en-US" altLang="zh-CN" dirty="0">
                <a:solidFill>
                  <a:schemeClr val="bg1"/>
                </a:solidFill>
                <a:latin typeface="微软雅黑" panose="020B0503020204020204" pitchFamily="34" charset="-122"/>
                <a:ea typeface="微软雅黑" panose="020B0503020204020204" pitchFamily="34" charset="-122"/>
              </a:rPr>
              <a:t>x</a:t>
            </a:r>
            <a:r>
              <a:rPr lang="zh-CN" altLang="en-US" dirty="0">
                <a:solidFill>
                  <a:schemeClr val="bg1"/>
                </a:solidFill>
                <a:latin typeface="微软雅黑" panose="020B0503020204020204" pitchFamily="34" charset="-122"/>
                <a:ea typeface="微软雅黑" panose="020B0503020204020204" pitchFamily="34" charset="-122"/>
              </a:rPr>
              <a:t>为空间点的位置，</a:t>
            </a:r>
            <a:r>
              <a:rPr lang="en-US" altLang="zh-CN" dirty="0">
                <a:solidFill>
                  <a:schemeClr val="bg1"/>
                </a:solidFill>
                <a:latin typeface="微软雅黑" panose="020B0503020204020204" pitchFamily="34" charset="-122"/>
                <a:ea typeface="微软雅黑" panose="020B0503020204020204" pitchFamily="34" charset="-122"/>
              </a:rPr>
              <a:t>h</a:t>
            </a:r>
            <a:r>
              <a:rPr lang="zh-CN" altLang="en-US" dirty="0">
                <a:solidFill>
                  <a:schemeClr val="bg1"/>
                </a:solidFill>
                <a:latin typeface="微软雅黑" panose="020B0503020204020204" pitchFamily="34" charset="-122"/>
                <a:ea typeface="微软雅黑" panose="020B0503020204020204" pitchFamily="34" charset="-122"/>
              </a:rPr>
              <a:t>为空间两点的距离，则协方差函数</a:t>
            </a:r>
            <a:r>
              <a:rPr lang="en-US" altLang="zh-CN" dirty="0">
                <a:solidFill>
                  <a:schemeClr val="bg1"/>
                </a:solidFill>
                <a:latin typeface="微软雅黑" panose="020B0503020204020204" pitchFamily="34" charset="-122"/>
                <a:ea typeface="微软雅黑" panose="020B0503020204020204" pitchFamily="34" charset="-122"/>
              </a:rPr>
              <a:t>C(</a:t>
            </a:r>
            <a:r>
              <a:rPr lang="en-US" altLang="zh-CN" dirty="0" err="1">
                <a:solidFill>
                  <a:schemeClr val="bg1"/>
                </a:solidFill>
                <a:latin typeface="微软雅黑" panose="020B0503020204020204" pitchFamily="34" charset="-122"/>
                <a:ea typeface="微软雅黑" panose="020B0503020204020204" pitchFamily="34" charset="-122"/>
              </a:rPr>
              <a:t>x,x+h</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C2F93AD-0EB6-4910-9CC2-3B2BED40A9FF}"/>
              </a:ext>
            </a:extLst>
          </p:cNvPr>
          <p:cNvSpPr/>
          <p:nvPr/>
        </p:nvSpPr>
        <p:spPr>
          <a:xfrm>
            <a:off x="470794" y="2630911"/>
            <a:ext cx="4485267"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当</a:t>
            </a:r>
            <a:r>
              <a:rPr lang="en-US" altLang="zh-CN" dirty="0">
                <a:solidFill>
                  <a:schemeClr val="bg1"/>
                </a:solidFill>
                <a:latin typeface="微软雅黑" panose="020B0503020204020204" pitchFamily="34" charset="-122"/>
                <a:ea typeface="微软雅黑" panose="020B0503020204020204" pitchFamily="34" charset="-122"/>
              </a:rPr>
              <a:t>h=0</a:t>
            </a:r>
            <a:r>
              <a:rPr lang="zh-CN" altLang="en-US" dirty="0">
                <a:solidFill>
                  <a:schemeClr val="bg1"/>
                </a:solidFill>
                <a:latin typeface="微软雅黑" panose="020B0503020204020204" pitchFamily="34" charset="-122"/>
                <a:ea typeface="微软雅黑" panose="020B0503020204020204" pitchFamily="34" charset="-122"/>
              </a:rPr>
              <a:t>时，协方差函数</a:t>
            </a:r>
            <a:r>
              <a:rPr lang="en-US" altLang="zh-CN" dirty="0">
                <a:solidFill>
                  <a:schemeClr val="bg1"/>
                </a:solidFill>
                <a:latin typeface="微软雅黑" panose="020B0503020204020204" pitchFamily="34" charset="-122"/>
                <a:ea typeface="微软雅黑" panose="020B0503020204020204" pitchFamily="34" charset="-122"/>
              </a:rPr>
              <a:t>C(</a:t>
            </a:r>
            <a:r>
              <a:rPr lang="en-US" altLang="zh-CN" dirty="0" err="1">
                <a:solidFill>
                  <a:schemeClr val="bg1"/>
                </a:solidFill>
                <a:latin typeface="微软雅黑" panose="020B0503020204020204" pitchFamily="34" charset="-122"/>
                <a:ea typeface="微软雅黑" panose="020B0503020204020204" pitchFamily="34" charset="-122"/>
              </a:rPr>
              <a:t>x,x+h</a:t>
            </a:r>
            <a:r>
              <a:rPr lang="en-US" altLang="zh-CN" dirty="0">
                <a:solidFill>
                  <a:schemeClr val="bg1"/>
                </a:solidFill>
                <a:latin typeface="微软雅黑" panose="020B0503020204020204" pitchFamily="34" charset="-122"/>
                <a:ea typeface="微软雅黑" panose="020B0503020204020204" pitchFamily="34" charset="-122"/>
              </a:rPr>
              <a:t>)=Var</a:t>
            </a:r>
            <a:r>
              <a:rPr lang="zh-CN" altLang="zh-CN"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Z(x)]</a:t>
            </a:r>
          </a:p>
        </p:txBody>
      </p:sp>
      <p:sp>
        <p:nvSpPr>
          <p:cNvPr id="12" name="矩形 11">
            <a:extLst>
              <a:ext uri="{FF2B5EF4-FFF2-40B4-BE49-F238E27FC236}">
                <a16:creationId xmlns:a16="http://schemas.microsoft.com/office/drawing/2014/main" id="{B36C9998-C7C8-4F0E-9235-F42DE129D08F}"/>
              </a:ext>
            </a:extLst>
          </p:cNvPr>
          <p:cNvSpPr/>
          <p:nvPr/>
        </p:nvSpPr>
        <p:spPr>
          <a:xfrm>
            <a:off x="470794" y="3782740"/>
            <a:ext cx="6096000" cy="369332"/>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Z(x)</a:t>
            </a:r>
            <a:r>
              <a:rPr lang="zh-CN" altLang="en-US" dirty="0">
                <a:latin typeface="微软雅黑" panose="020B0503020204020204" pitchFamily="34" charset="-122"/>
                <a:ea typeface="微软雅黑" panose="020B0503020204020204" pitchFamily="34" charset="-122"/>
              </a:rPr>
              <a:t>满足</a:t>
            </a:r>
            <a:r>
              <a:rPr lang="zh-CN" altLang="en-US" b="1" i="1" dirty="0">
                <a:latin typeface="微软雅黑" panose="020B0503020204020204" pitchFamily="34" charset="-122"/>
                <a:ea typeface="微软雅黑" panose="020B0503020204020204" pitchFamily="34" charset="-122"/>
              </a:rPr>
              <a:t>二阶平稳假设</a:t>
            </a:r>
            <a:r>
              <a:rPr lang="zh-CN" altLang="en-US" dirty="0">
                <a:latin typeface="微软雅黑" panose="020B0503020204020204" pitchFamily="34" charset="-122"/>
                <a:ea typeface="微软雅黑" panose="020B0503020204020204" pitchFamily="34" charset="-122"/>
              </a:rPr>
              <a:t>，协方差函数计算公式如下：</a:t>
            </a:r>
            <a:endParaRPr lang="en-US" altLang="zh-CN" b="1" dirty="0">
              <a:latin typeface="微软雅黑" panose="020B0503020204020204" pitchFamily="34" charset="-122"/>
              <a:ea typeface="微软雅黑" panose="020B0503020204020204" pitchFamily="34" charset="-122"/>
            </a:endParaRPr>
          </a:p>
        </p:txBody>
      </p:sp>
      <p:graphicFrame>
        <p:nvGraphicFramePr>
          <p:cNvPr id="13" name="Object 4">
            <a:extLst>
              <a:ext uri="{FF2B5EF4-FFF2-40B4-BE49-F238E27FC236}">
                <a16:creationId xmlns:a16="http://schemas.microsoft.com/office/drawing/2014/main" id="{63232110-04A8-46E9-8F40-09E8AC1E0249}"/>
              </a:ext>
            </a:extLst>
          </p:cNvPr>
          <p:cNvGraphicFramePr>
            <a:graphicFrameLocks noChangeAspect="1"/>
          </p:cNvGraphicFramePr>
          <p:nvPr>
            <p:extLst>
              <p:ext uri="{D42A27DB-BD31-4B8C-83A1-F6EECF244321}">
                <p14:modId xmlns:p14="http://schemas.microsoft.com/office/powerpoint/2010/main" val="3720665061"/>
              </p:ext>
            </p:extLst>
          </p:nvPr>
        </p:nvGraphicFramePr>
        <p:xfrm>
          <a:off x="470794" y="4357039"/>
          <a:ext cx="6451600" cy="919163"/>
        </p:xfrm>
        <a:graphic>
          <a:graphicData uri="http://schemas.openxmlformats.org/presentationml/2006/ole">
            <mc:AlternateContent xmlns:mc="http://schemas.openxmlformats.org/markup-compatibility/2006">
              <mc:Choice xmlns:v="urn:schemas-microsoft-com:vml" Requires="v">
                <p:oleObj spid="_x0000_s1312" name="Equation" r:id="rId3" imgW="3209290" imgH="457200" progId="Equation.3">
                  <p:embed/>
                </p:oleObj>
              </mc:Choice>
              <mc:Fallback>
                <p:oleObj name="Equation" r:id="rId3" imgW="3209290" imgH="457200" progId="Equation.3">
                  <p:embed/>
                  <p:pic>
                    <p:nvPicPr>
                      <p:cNvPr id="15" name="Object 4">
                        <a:extLst>
                          <a:ext uri="{FF2B5EF4-FFF2-40B4-BE49-F238E27FC236}">
                            <a16:creationId xmlns:a16="http://schemas.microsoft.com/office/drawing/2014/main" id="{64DAEBA6-158F-4B65-91A1-825CE269F7EB}"/>
                          </a:ext>
                        </a:extLst>
                      </p:cNvPr>
                      <p:cNvPicPr>
                        <a:picLocks noChangeAspect="1" noChangeArrowheads="1"/>
                      </p:cNvPicPr>
                      <p:nvPr/>
                    </p:nvPicPr>
                    <p:blipFill>
                      <a:blip r:embed="rId4"/>
                      <a:srcRect/>
                      <a:stretch>
                        <a:fillRect/>
                      </a:stretch>
                    </p:blipFill>
                    <p:spPr bwMode="auto">
                      <a:xfrm>
                        <a:off x="470794" y="4357039"/>
                        <a:ext cx="6451600" cy="919163"/>
                      </a:xfrm>
                      <a:prstGeom prst="rect">
                        <a:avLst/>
                      </a:prstGeom>
                      <a:noFill/>
                      <a:ln>
                        <a:noFill/>
                      </a:ln>
                    </p:spPr>
                  </p:pic>
                </p:oleObj>
              </mc:Fallback>
            </mc:AlternateContent>
          </a:graphicData>
        </a:graphic>
      </p:graphicFrame>
      <p:grpSp>
        <p:nvGrpSpPr>
          <p:cNvPr id="14" name="组合 13">
            <a:extLst>
              <a:ext uri="{FF2B5EF4-FFF2-40B4-BE49-F238E27FC236}">
                <a16:creationId xmlns:a16="http://schemas.microsoft.com/office/drawing/2014/main" id="{99674517-9EA6-4975-A6D6-F9941EF78496}"/>
              </a:ext>
            </a:extLst>
          </p:cNvPr>
          <p:cNvGrpSpPr/>
          <p:nvPr/>
        </p:nvGrpSpPr>
        <p:grpSpPr>
          <a:xfrm>
            <a:off x="470794" y="5481169"/>
            <a:ext cx="6558422" cy="702903"/>
            <a:chOff x="223378" y="5425271"/>
            <a:chExt cx="6558422" cy="702903"/>
          </a:xfrm>
        </p:grpSpPr>
        <p:sp>
          <p:nvSpPr>
            <p:cNvPr id="15" name="矩形 14">
              <a:extLst>
                <a:ext uri="{FF2B5EF4-FFF2-40B4-BE49-F238E27FC236}">
                  <a16:creationId xmlns:a16="http://schemas.microsoft.com/office/drawing/2014/main" id="{4EC52000-6BAE-404A-81FE-2C8AC0B4D3EC}"/>
                </a:ext>
              </a:extLst>
            </p:cNvPr>
            <p:cNvSpPr/>
            <p:nvPr/>
          </p:nvSpPr>
          <p:spPr>
            <a:xfrm>
              <a:off x="685800" y="5481843"/>
              <a:ext cx="6096000" cy="646331"/>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分别为</a:t>
              </a:r>
              <a:r>
                <a:rPr lang="en-US" altLang="zh-CN" dirty="0">
                  <a:latin typeface="微软雅黑" panose="020B0503020204020204" pitchFamily="34" charset="-122"/>
                  <a:ea typeface="微软雅黑" panose="020B0503020204020204" pitchFamily="34" charset="-122"/>
                </a:rPr>
                <a:t>Z(x</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Z(</a:t>
              </a:r>
              <a:r>
                <a:rPr lang="en-US" altLang="zh-CN" dirty="0" err="1">
                  <a:latin typeface="微软雅黑" panose="020B0503020204020204" pitchFamily="34" charset="-122"/>
                  <a:ea typeface="微软雅黑" panose="020B0503020204020204" pitchFamily="34" charset="-122"/>
                </a:rPr>
                <a:t>x</a:t>
              </a:r>
              <a:r>
                <a:rPr lang="en-US" altLang="zh-CN" baseline="-25000" dirty="0" err="1">
                  <a:latin typeface="微软雅黑" panose="020B0503020204020204" pitchFamily="34" charset="-122"/>
                  <a:ea typeface="微软雅黑" panose="020B0503020204020204" pitchFamily="34" charset="-122"/>
                </a:rPr>
                <a:t>i</a:t>
              </a:r>
              <a:r>
                <a:rPr lang="en-US" altLang="zh-CN" dirty="0" err="1">
                  <a:latin typeface="微软雅黑" panose="020B0503020204020204" pitchFamily="34" charset="-122"/>
                  <a:ea typeface="微软雅黑" panose="020B0503020204020204" pitchFamily="34" charset="-122"/>
                </a:rPr>
                <a:t>+h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的算术平均值，</a:t>
              </a:r>
              <a:r>
                <a:rPr lang="en-US" altLang="zh-CN" dirty="0">
                  <a:latin typeface="微软雅黑" panose="020B0503020204020204" pitchFamily="34" charset="-122"/>
                  <a:ea typeface="微软雅黑" panose="020B0503020204020204" pitchFamily="34" charset="-122"/>
                </a:rPr>
                <a:t>N(h)</a:t>
              </a:r>
              <a:r>
                <a:rPr lang="zh-CN" altLang="en-US" dirty="0">
                  <a:latin typeface="微软雅黑" panose="020B0503020204020204" pitchFamily="34" charset="-122"/>
                  <a:ea typeface="微软雅黑" panose="020B0503020204020204" pitchFamily="34" charset="-122"/>
                </a:rPr>
                <a:t> 是样本的对数。</a:t>
              </a:r>
            </a:p>
          </p:txBody>
        </p:sp>
        <p:graphicFrame>
          <p:nvGraphicFramePr>
            <p:cNvPr id="16" name="Object 4">
              <a:extLst>
                <a:ext uri="{FF2B5EF4-FFF2-40B4-BE49-F238E27FC236}">
                  <a16:creationId xmlns:a16="http://schemas.microsoft.com/office/drawing/2014/main" id="{F58A624B-BDE7-4A74-9B0B-0B891706C070}"/>
                </a:ext>
              </a:extLst>
            </p:cNvPr>
            <p:cNvGraphicFramePr>
              <a:graphicFrameLocks noChangeAspect="1"/>
            </p:cNvGraphicFramePr>
            <p:nvPr>
              <p:extLst>
                <p:ext uri="{D42A27DB-BD31-4B8C-83A1-F6EECF244321}">
                  <p14:modId xmlns:p14="http://schemas.microsoft.com/office/powerpoint/2010/main" val="2319617038"/>
                </p:ext>
              </p:extLst>
            </p:nvPr>
          </p:nvGraphicFramePr>
          <p:xfrm>
            <a:off x="223378" y="5425271"/>
            <a:ext cx="576722" cy="397739"/>
          </p:xfrm>
          <a:graphic>
            <a:graphicData uri="http://schemas.openxmlformats.org/presentationml/2006/ole">
              <mc:AlternateContent xmlns:mc="http://schemas.openxmlformats.org/markup-compatibility/2006">
                <mc:Choice xmlns:v="urn:schemas-microsoft-com:vml" Requires="v">
                  <p:oleObj spid="_x0000_s1313" name="Equation" r:id="rId5" imgW="365760" imgH="247015" progId="Equation.3">
                    <p:embed/>
                  </p:oleObj>
                </mc:Choice>
                <mc:Fallback>
                  <p:oleObj name="Equation" r:id="rId5" imgW="365760" imgH="247015" progId="Equation.3">
                    <p:embed/>
                    <p:pic>
                      <p:nvPicPr>
                        <p:cNvPr id="17" name="Object 4">
                          <a:extLst>
                            <a:ext uri="{FF2B5EF4-FFF2-40B4-BE49-F238E27FC236}">
                              <a16:creationId xmlns:a16="http://schemas.microsoft.com/office/drawing/2014/main" id="{C43A1FAF-515C-4981-84B4-56D9C4FEC80F}"/>
                            </a:ext>
                          </a:extLst>
                        </p:cNvPr>
                        <p:cNvPicPr/>
                        <p:nvPr/>
                      </p:nvPicPr>
                      <p:blipFill>
                        <a:blip r:embed="rId6"/>
                        <a:stretch>
                          <a:fillRect/>
                        </a:stretch>
                      </p:blipFill>
                      <p:spPr>
                        <a:xfrm>
                          <a:off x="223378" y="5425271"/>
                          <a:ext cx="576722" cy="397739"/>
                        </a:xfrm>
                        <a:prstGeom prst="rect">
                          <a:avLst/>
                        </a:prstGeom>
                      </p:spPr>
                    </p:pic>
                  </p:oleObj>
                </mc:Fallback>
              </mc:AlternateContent>
            </a:graphicData>
          </a:graphic>
        </p:graphicFrame>
        <p:graphicFrame>
          <p:nvGraphicFramePr>
            <p:cNvPr id="17" name="Object 5">
              <a:extLst>
                <a:ext uri="{FF2B5EF4-FFF2-40B4-BE49-F238E27FC236}">
                  <a16:creationId xmlns:a16="http://schemas.microsoft.com/office/drawing/2014/main" id="{CB53A77C-26C7-4AD0-A643-75C8103703F7}"/>
                </a:ext>
              </a:extLst>
            </p:cNvPr>
            <p:cNvGraphicFramePr>
              <a:graphicFrameLocks noChangeAspect="1"/>
            </p:cNvGraphicFramePr>
            <p:nvPr>
              <p:extLst>
                <p:ext uri="{D42A27DB-BD31-4B8C-83A1-F6EECF244321}">
                  <p14:modId xmlns:p14="http://schemas.microsoft.com/office/powerpoint/2010/main" val="1633043403"/>
                </p:ext>
              </p:extLst>
            </p:nvPr>
          </p:nvGraphicFramePr>
          <p:xfrm>
            <a:off x="1014872" y="5429310"/>
            <a:ext cx="885825" cy="393700"/>
          </p:xfrm>
          <a:graphic>
            <a:graphicData uri="http://schemas.openxmlformats.org/presentationml/2006/ole">
              <mc:AlternateContent xmlns:mc="http://schemas.openxmlformats.org/markup-compatibility/2006">
                <mc:Choice xmlns:v="urn:schemas-microsoft-com:vml" Requires="v">
                  <p:oleObj spid="_x0000_s1314" name="Equation" r:id="rId7" imgW="567055" imgH="247015" progId="Equation.3">
                    <p:embed/>
                  </p:oleObj>
                </mc:Choice>
                <mc:Fallback>
                  <p:oleObj name="Equation" r:id="rId7" imgW="567055" imgH="247015" progId="Equation.3">
                    <p:embed/>
                    <p:pic>
                      <p:nvPicPr>
                        <p:cNvPr id="18" name="Object 5">
                          <a:extLst>
                            <a:ext uri="{FF2B5EF4-FFF2-40B4-BE49-F238E27FC236}">
                              <a16:creationId xmlns:a16="http://schemas.microsoft.com/office/drawing/2014/main" id="{98E651CF-944D-442A-8EB7-2A4927881BE0}"/>
                            </a:ext>
                          </a:extLst>
                        </p:cNvPr>
                        <p:cNvPicPr/>
                        <p:nvPr/>
                      </p:nvPicPr>
                      <p:blipFill>
                        <a:blip r:embed="rId8"/>
                        <a:stretch>
                          <a:fillRect/>
                        </a:stretch>
                      </p:blipFill>
                      <p:spPr>
                        <a:xfrm>
                          <a:off x="1014872" y="5429310"/>
                          <a:ext cx="885825" cy="393700"/>
                        </a:xfrm>
                        <a:prstGeom prst="rect">
                          <a:avLst/>
                        </a:prstGeom>
                      </p:spPr>
                    </p:pic>
                  </p:oleObj>
                </mc:Fallback>
              </mc:AlternateContent>
            </a:graphicData>
          </a:graphic>
        </p:graphicFrame>
      </p:grpSp>
      <p:pic>
        <p:nvPicPr>
          <p:cNvPr id="18" name="图片 17">
            <a:extLst>
              <a:ext uri="{FF2B5EF4-FFF2-40B4-BE49-F238E27FC236}">
                <a16:creationId xmlns:a16="http://schemas.microsoft.com/office/drawing/2014/main" id="{AB814CE0-AE01-465A-9A69-1AD2607F0C31}"/>
              </a:ext>
            </a:extLst>
          </p:cNvPr>
          <p:cNvPicPr>
            <a:picLocks noChangeAspect="1"/>
          </p:cNvPicPr>
          <p:nvPr/>
        </p:nvPicPr>
        <p:blipFill>
          <a:blip r:embed="rId9"/>
          <a:stretch>
            <a:fillRect/>
          </a:stretch>
        </p:blipFill>
        <p:spPr>
          <a:xfrm>
            <a:off x="8900392" y="3542593"/>
            <a:ext cx="2505075" cy="2114550"/>
          </a:xfrm>
          <a:prstGeom prst="rect">
            <a:avLst/>
          </a:prstGeom>
        </p:spPr>
      </p:pic>
      <p:sp>
        <p:nvSpPr>
          <p:cNvPr id="19" name="矩形 18">
            <a:extLst>
              <a:ext uri="{FF2B5EF4-FFF2-40B4-BE49-F238E27FC236}">
                <a16:creationId xmlns:a16="http://schemas.microsoft.com/office/drawing/2014/main" id="{451CD660-090E-45E2-9A6B-562328F6FE87}"/>
              </a:ext>
            </a:extLst>
          </p:cNvPr>
          <p:cNvSpPr/>
          <p:nvPr/>
        </p:nvSpPr>
        <p:spPr>
          <a:xfrm>
            <a:off x="8849507" y="6000369"/>
            <a:ext cx="2765027"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分析空间自相关性的变化</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但</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有可能小于</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E933712B-2D85-4463-AE1F-BB0B413461E2}"/>
              </a:ext>
            </a:extLst>
          </p:cNvPr>
          <p:cNvCxnSpPr>
            <a:cxnSpLocks/>
          </p:cNvCxnSpPr>
          <p:nvPr/>
        </p:nvCxnSpPr>
        <p:spPr>
          <a:xfrm>
            <a:off x="7411453" y="4600046"/>
            <a:ext cx="1070810" cy="0"/>
          </a:xfrm>
          <a:prstGeom prst="straightConnector1">
            <a:avLst/>
          </a:prstGeom>
          <a:ln w="22225">
            <a:solidFill>
              <a:schemeClr val="tx1">
                <a:lumMod val="95000"/>
                <a:lumOff val="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3AF9164-9AFF-4DCB-A33B-5EC0EB55205B}"/>
              </a:ext>
            </a:extLst>
          </p:cNvPr>
          <p:cNvCxnSpPr>
            <a:cxnSpLocks/>
          </p:cNvCxnSpPr>
          <p:nvPr/>
        </p:nvCxnSpPr>
        <p:spPr>
          <a:xfrm>
            <a:off x="10087726" y="5488699"/>
            <a:ext cx="0" cy="442677"/>
          </a:xfrm>
          <a:prstGeom prst="straightConnector1">
            <a:avLst/>
          </a:prstGeom>
          <a:ln w="22225">
            <a:solidFill>
              <a:schemeClr val="tx1">
                <a:lumMod val="95000"/>
                <a:lumOff val="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E5F72A86-48A9-490B-95A1-57E5A5D6A90D}"/>
              </a:ext>
            </a:extLst>
          </p:cNvPr>
          <p:cNvGrpSpPr/>
          <p:nvPr/>
        </p:nvGrpSpPr>
        <p:grpSpPr>
          <a:xfrm>
            <a:off x="4508511" y="-551377"/>
            <a:ext cx="3190743" cy="1567782"/>
            <a:chOff x="4508511" y="-551377"/>
            <a:chExt cx="3190743" cy="1567782"/>
          </a:xfrm>
        </p:grpSpPr>
        <p:sp>
          <p:nvSpPr>
            <p:cNvPr id="33" name="矩形 32">
              <a:extLst>
                <a:ext uri="{FF2B5EF4-FFF2-40B4-BE49-F238E27FC236}">
                  <a16:creationId xmlns:a16="http://schemas.microsoft.com/office/drawing/2014/main" id="{25022B47-BA0E-435A-9369-8FE573026624}"/>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4" name="文本框 33">
              <a:extLst>
                <a:ext uri="{FF2B5EF4-FFF2-40B4-BE49-F238E27FC236}">
                  <a16:creationId xmlns:a16="http://schemas.microsoft.com/office/drawing/2014/main" id="{61383CEB-2AAE-4DDF-9A4D-EA66957525BF}"/>
                </a:ext>
              </a:extLst>
            </p:cNvPr>
            <p:cNvSpPr txBox="1"/>
            <p:nvPr/>
          </p:nvSpPr>
          <p:spPr>
            <a:xfrm>
              <a:off x="4949022" y="26509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协方差函数</a:t>
              </a:r>
              <a:endParaRPr lang="en-US" altLang="zh-CN" sz="32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010D60D-54C2-4A01-A20C-D679169AF3AF}"/>
                  </a:ext>
                </a:extLst>
              </p:cNvPr>
              <p:cNvSpPr/>
              <p:nvPr/>
            </p:nvSpPr>
            <p:spPr>
              <a:xfrm>
                <a:off x="0" y="2084710"/>
                <a:ext cx="788171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𝐶𝑜𝑣</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𝑍</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𝑍</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h</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𝐸</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𝑍</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𝐸</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𝑍</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𝑍</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h</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𝐸</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𝑍</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𝑥</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h</m:t>
                          </m:r>
                          <m:r>
                            <a:rPr lang="zh-CN" altLang="en-US" i="0">
                              <a:solidFill>
                                <a:schemeClr val="bg1"/>
                              </a:solidFill>
                              <a:latin typeface="Cambria Math" panose="02040503050406030204" pitchFamily="18" charset="0"/>
                            </a:rPr>
                            <m:t>)]}</m:t>
                          </m:r>
                        </m:e>
                      </m:d>
                    </m:oMath>
                  </m:oMathPara>
                </a14:m>
                <a:endParaRPr lang="zh-CN" altLang="en-US" dirty="0"/>
              </a:p>
            </p:txBody>
          </p:sp>
        </mc:Choice>
        <mc:Fallback xmlns="">
          <p:sp>
            <p:nvSpPr>
              <p:cNvPr id="2" name="矩形 1">
                <a:extLst>
                  <a:ext uri="{FF2B5EF4-FFF2-40B4-BE49-F238E27FC236}">
                    <a16:creationId xmlns:a16="http://schemas.microsoft.com/office/drawing/2014/main" id="{4010D60D-54C2-4A01-A20C-D679169AF3AF}"/>
                  </a:ext>
                </a:extLst>
              </p:cNvPr>
              <p:cNvSpPr>
                <a:spLocks noRot="1" noChangeAspect="1" noMove="1" noResize="1" noEditPoints="1" noAdjustHandles="1" noChangeArrowheads="1" noChangeShapeType="1" noTextEdit="1"/>
              </p:cNvSpPr>
              <p:nvPr/>
            </p:nvSpPr>
            <p:spPr>
              <a:xfrm>
                <a:off x="0" y="2084710"/>
                <a:ext cx="7881712" cy="369332"/>
              </a:xfrm>
              <a:prstGeom prst="rect">
                <a:avLst/>
              </a:prstGeom>
              <a:blipFill>
                <a:blip r:embed="rId10"/>
                <a:stretch>
                  <a:fillRect t="-119672" r="-928" b="-183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9166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686905B-9DBA-4E58-BC57-EEB6D8AFFF6D}"/>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 name="文本框 4">
            <a:extLst>
              <a:ext uri="{FF2B5EF4-FFF2-40B4-BE49-F238E27FC236}">
                <a16:creationId xmlns:a16="http://schemas.microsoft.com/office/drawing/2014/main" id="{9DAA1F4C-C342-4932-9521-FDBE9A88228A}"/>
              </a:ext>
            </a:extLst>
          </p:cNvPr>
          <p:cNvSpPr txBox="1"/>
          <p:nvPr/>
        </p:nvSpPr>
        <p:spPr>
          <a:xfrm>
            <a:off x="4757398" y="312092"/>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空间插值定义</a:t>
            </a:r>
            <a:endParaRPr lang="en-US" altLang="zh-CN" sz="3200" dirty="0">
              <a:latin typeface="微软雅黑" panose="020B0503020204020204" pitchFamily="34" charset="-122"/>
              <a:ea typeface="微软雅黑" panose="020B0503020204020204" pitchFamily="34" charset="-122"/>
            </a:endParaRPr>
          </a:p>
        </p:txBody>
      </p:sp>
      <p:pic>
        <p:nvPicPr>
          <p:cNvPr id="49" name="图片 48">
            <a:extLst>
              <a:ext uri="{FF2B5EF4-FFF2-40B4-BE49-F238E27FC236}">
                <a16:creationId xmlns:a16="http://schemas.microsoft.com/office/drawing/2014/main" id="{1361F4FB-D581-4C79-9751-579C0FA0CD08}"/>
              </a:ext>
            </a:extLst>
          </p:cNvPr>
          <p:cNvPicPr/>
          <p:nvPr/>
        </p:nvPicPr>
        <p:blipFill rotWithShape="1">
          <a:blip r:embed="rId3">
            <a:extLst>
              <a:ext uri="{28A0092B-C50C-407E-A947-70E740481C1C}">
                <a14:useLocalDpi xmlns:a14="http://schemas.microsoft.com/office/drawing/2010/main" val="0"/>
              </a:ext>
            </a:extLst>
          </a:blip>
          <a:srcRect r="59408"/>
          <a:stretch/>
        </p:blipFill>
        <p:spPr bwMode="auto">
          <a:xfrm>
            <a:off x="1970612" y="1405596"/>
            <a:ext cx="2055909" cy="1722120"/>
          </a:xfrm>
          <a:prstGeom prst="rect">
            <a:avLst/>
          </a:prstGeom>
          <a:noFill/>
          <a:ln>
            <a:noFill/>
          </a:ln>
        </p:spPr>
      </p:pic>
      <p:pic>
        <p:nvPicPr>
          <p:cNvPr id="50" name="图片 49">
            <a:extLst>
              <a:ext uri="{FF2B5EF4-FFF2-40B4-BE49-F238E27FC236}">
                <a16:creationId xmlns:a16="http://schemas.microsoft.com/office/drawing/2014/main" id="{07A9D028-52A6-4A5C-AB30-616240287948}"/>
              </a:ext>
            </a:extLst>
          </p:cNvPr>
          <p:cNvPicPr/>
          <p:nvPr/>
        </p:nvPicPr>
        <p:blipFill rotWithShape="1">
          <a:blip r:embed="rId3">
            <a:extLst>
              <a:ext uri="{28A0092B-C50C-407E-A947-70E740481C1C}">
                <a14:useLocalDpi xmlns:a14="http://schemas.microsoft.com/office/drawing/2010/main" val="0"/>
              </a:ext>
            </a:extLst>
          </a:blip>
          <a:srcRect l="55051" r="6012"/>
          <a:stretch/>
        </p:blipFill>
        <p:spPr bwMode="auto">
          <a:xfrm>
            <a:off x="7869715" y="1405596"/>
            <a:ext cx="1972019" cy="1722120"/>
          </a:xfrm>
          <a:prstGeom prst="rect">
            <a:avLst/>
          </a:prstGeom>
          <a:noFill/>
          <a:ln>
            <a:noFill/>
          </a:ln>
        </p:spPr>
      </p:pic>
      <p:sp>
        <p:nvSpPr>
          <p:cNvPr id="2" name="箭头: 下 1">
            <a:extLst>
              <a:ext uri="{FF2B5EF4-FFF2-40B4-BE49-F238E27FC236}">
                <a16:creationId xmlns:a16="http://schemas.microsoft.com/office/drawing/2014/main" id="{1CB55195-5FDC-49D7-ABAE-88C86280FB8D}"/>
              </a:ext>
            </a:extLst>
          </p:cNvPr>
          <p:cNvSpPr/>
          <p:nvPr/>
        </p:nvSpPr>
        <p:spPr>
          <a:xfrm rot="16200000">
            <a:off x="5798568" y="1414457"/>
            <a:ext cx="493486" cy="1597086"/>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îṧļîḋê">
            <a:extLst>
              <a:ext uri="{FF2B5EF4-FFF2-40B4-BE49-F238E27FC236}">
                <a16:creationId xmlns:a16="http://schemas.microsoft.com/office/drawing/2014/main" id="{F1065457-C75A-4360-BEB2-E1640D603657}"/>
              </a:ext>
            </a:extLst>
          </p:cNvPr>
          <p:cNvSpPr/>
          <p:nvPr/>
        </p:nvSpPr>
        <p:spPr>
          <a:xfrm>
            <a:off x="2553269" y="3970176"/>
            <a:ext cx="796633" cy="761711"/>
          </a:xfrm>
          <a:prstGeom prst="ellipse">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Autofit/>
          </a:bodyPr>
          <a:lstStyle/>
          <a:p>
            <a:pPr algn="ctr"/>
            <a:r>
              <a:rPr lang="zh-CN" altLang="en-US" b="1" dirty="0">
                <a:latin typeface="微软雅黑" panose="020B0503020204020204" pitchFamily="34" charset="-122"/>
                <a:ea typeface="微软雅黑" panose="020B0503020204020204" pitchFamily="34" charset="-122"/>
              </a:rPr>
              <a:t>对象</a:t>
            </a:r>
          </a:p>
        </p:txBody>
      </p:sp>
      <p:cxnSp>
        <p:nvCxnSpPr>
          <p:cNvPr id="61" name="直接连接符 60">
            <a:extLst>
              <a:ext uri="{FF2B5EF4-FFF2-40B4-BE49-F238E27FC236}">
                <a16:creationId xmlns:a16="http://schemas.microsoft.com/office/drawing/2014/main" id="{DF03269D-486D-4544-A9DD-CAC6821FCD6E}"/>
              </a:ext>
            </a:extLst>
          </p:cNvPr>
          <p:cNvCxnSpPr>
            <a:cxnSpLocks/>
            <a:stCxn id="60" idx="0"/>
          </p:cNvCxnSpPr>
          <p:nvPr/>
        </p:nvCxnSpPr>
        <p:spPr>
          <a:xfrm flipV="1">
            <a:off x="2951586" y="3127716"/>
            <a:ext cx="1" cy="842460"/>
          </a:xfrm>
          <a:prstGeom prst="line">
            <a:avLst/>
          </a:prstGeom>
          <a:ln w="3175" cap="rnd">
            <a:solidFill>
              <a:srgbClr val="CE8576"/>
            </a:solidFill>
            <a:prstDash val="solid"/>
            <a:round/>
            <a:tailEnd type="oval"/>
          </a:ln>
        </p:spPr>
        <p:style>
          <a:lnRef idx="1">
            <a:schemeClr val="accent1"/>
          </a:lnRef>
          <a:fillRef idx="0">
            <a:schemeClr val="accent1"/>
          </a:fillRef>
          <a:effectRef idx="0">
            <a:schemeClr val="accent1"/>
          </a:effectRef>
          <a:fontRef idx="minor">
            <a:schemeClr val="tx1"/>
          </a:fontRef>
        </p:style>
      </p:cxnSp>
      <p:grpSp>
        <p:nvGrpSpPr>
          <p:cNvPr id="63" name="îśļïḋé">
            <a:extLst>
              <a:ext uri="{FF2B5EF4-FFF2-40B4-BE49-F238E27FC236}">
                <a16:creationId xmlns:a16="http://schemas.microsoft.com/office/drawing/2014/main" id="{DDFEC5DC-8B27-4A3D-8614-C54630EA4458}"/>
              </a:ext>
            </a:extLst>
          </p:cNvPr>
          <p:cNvGrpSpPr/>
          <p:nvPr/>
        </p:nvGrpSpPr>
        <p:grpSpPr>
          <a:xfrm>
            <a:off x="3417383" y="4100131"/>
            <a:ext cx="3330625" cy="1086937"/>
            <a:chOff x="1441450" y="4543425"/>
            <a:chExt cx="3330625" cy="1086937"/>
          </a:xfrm>
        </p:grpSpPr>
        <p:sp>
          <p:nvSpPr>
            <p:cNvPr id="65" name="íS1íḋê">
              <a:extLst>
                <a:ext uri="{FF2B5EF4-FFF2-40B4-BE49-F238E27FC236}">
                  <a16:creationId xmlns:a16="http://schemas.microsoft.com/office/drawing/2014/main" id="{CF97408D-28F4-4130-9E2A-6CBA2C66962C}"/>
                </a:ext>
              </a:extLst>
            </p:cNvPr>
            <p:cNvSpPr txBox="1"/>
            <p:nvPr/>
          </p:nvSpPr>
          <p:spPr bwMode="auto">
            <a:xfrm>
              <a:off x="1441450" y="4543425"/>
              <a:ext cx="3330625" cy="45518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t>已知空间数据</a:t>
              </a:r>
              <a:endParaRPr lang="en-US" altLang="zh-CN" sz="2000" b="1" dirty="0"/>
            </a:p>
          </p:txBody>
        </p:sp>
        <p:sp>
          <p:nvSpPr>
            <p:cNvPr id="66" name="isḷïḓé">
              <a:extLst>
                <a:ext uri="{FF2B5EF4-FFF2-40B4-BE49-F238E27FC236}">
                  <a16:creationId xmlns:a16="http://schemas.microsoft.com/office/drawing/2014/main" id="{5345BA3B-E9EB-45D1-929E-02CE8334DF8C}"/>
                </a:ext>
              </a:extLst>
            </p:cNvPr>
            <p:cNvSpPr/>
            <p:nvPr/>
          </p:nvSpPr>
          <p:spPr bwMode="auto">
            <a:xfrm>
              <a:off x="1441450" y="4998606"/>
              <a:ext cx="3330625" cy="631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离散点形式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分区数据形式</a:t>
              </a:r>
              <a:endParaRPr lang="en-US" altLang="zh-CN" dirty="0">
                <a:latin typeface="微软雅黑" panose="020B0503020204020204" pitchFamily="34" charset="-122"/>
                <a:ea typeface="微软雅黑" panose="020B0503020204020204" pitchFamily="34" charset="-122"/>
              </a:endParaRPr>
            </a:p>
          </p:txBody>
        </p:sp>
      </p:grpSp>
      <p:sp>
        <p:nvSpPr>
          <p:cNvPr id="70" name="îṧļîḋê">
            <a:extLst>
              <a:ext uri="{FF2B5EF4-FFF2-40B4-BE49-F238E27FC236}">
                <a16:creationId xmlns:a16="http://schemas.microsoft.com/office/drawing/2014/main" id="{800EC5C2-E26F-403A-B647-45FD7C770484}"/>
              </a:ext>
            </a:extLst>
          </p:cNvPr>
          <p:cNvSpPr/>
          <p:nvPr/>
        </p:nvSpPr>
        <p:spPr>
          <a:xfrm>
            <a:off x="5646995" y="3970176"/>
            <a:ext cx="796633" cy="761711"/>
          </a:xfrm>
          <a:prstGeom prst="ellipse">
            <a:avLst/>
          </a:prstGeom>
          <a:solidFill>
            <a:srgbClr val="CFA091"/>
          </a:solidFill>
          <a:ln>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Autofit/>
          </a:bodyPr>
          <a:lstStyle/>
          <a:p>
            <a:pPr algn="ctr"/>
            <a:r>
              <a:rPr lang="zh-CN" altLang="en-US" b="1" dirty="0">
                <a:latin typeface="微软雅黑" panose="020B0503020204020204" pitchFamily="34" charset="-122"/>
                <a:ea typeface="微软雅黑" panose="020B0503020204020204" pitchFamily="34" charset="-122"/>
              </a:rPr>
              <a:t>关系</a:t>
            </a:r>
          </a:p>
        </p:txBody>
      </p:sp>
      <p:cxnSp>
        <p:nvCxnSpPr>
          <p:cNvPr id="71" name="直接连接符 70">
            <a:extLst>
              <a:ext uri="{FF2B5EF4-FFF2-40B4-BE49-F238E27FC236}">
                <a16:creationId xmlns:a16="http://schemas.microsoft.com/office/drawing/2014/main" id="{5A61104B-62D0-4BE9-AD2B-D6F2C597625A}"/>
              </a:ext>
            </a:extLst>
          </p:cNvPr>
          <p:cNvCxnSpPr>
            <a:cxnSpLocks/>
            <a:stCxn id="70" idx="0"/>
          </p:cNvCxnSpPr>
          <p:nvPr/>
        </p:nvCxnSpPr>
        <p:spPr>
          <a:xfrm flipV="1">
            <a:off x="6045312" y="3127716"/>
            <a:ext cx="0" cy="842460"/>
          </a:xfrm>
          <a:prstGeom prst="line">
            <a:avLst/>
          </a:prstGeom>
          <a:ln w="3175" cap="rnd">
            <a:solidFill>
              <a:srgbClr val="CE8576"/>
            </a:solidFill>
            <a:prstDash val="solid"/>
            <a:round/>
            <a:tailEnd type="oval"/>
          </a:ln>
        </p:spPr>
        <p:style>
          <a:lnRef idx="1">
            <a:schemeClr val="accent1"/>
          </a:lnRef>
          <a:fillRef idx="0">
            <a:schemeClr val="accent1"/>
          </a:fillRef>
          <a:effectRef idx="0">
            <a:schemeClr val="accent1"/>
          </a:effectRef>
          <a:fontRef idx="minor">
            <a:schemeClr val="tx1"/>
          </a:fontRef>
        </p:style>
      </p:cxnSp>
      <p:grpSp>
        <p:nvGrpSpPr>
          <p:cNvPr id="72" name="îśļïḋé">
            <a:extLst>
              <a:ext uri="{FF2B5EF4-FFF2-40B4-BE49-F238E27FC236}">
                <a16:creationId xmlns:a16="http://schemas.microsoft.com/office/drawing/2014/main" id="{72B8F9C4-6F84-49F2-AEEC-0B66CA496369}"/>
              </a:ext>
            </a:extLst>
          </p:cNvPr>
          <p:cNvGrpSpPr/>
          <p:nvPr/>
        </p:nvGrpSpPr>
        <p:grpSpPr>
          <a:xfrm>
            <a:off x="6511109" y="4100131"/>
            <a:ext cx="4125789" cy="1086937"/>
            <a:chOff x="1441450" y="4543425"/>
            <a:chExt cx="4125789" cy="1086937"/>
          </a:xfrm>
        </p:grpSpPr>
        <p:sp>
          <p:nvSpPr>
            <p:cNvPr id="73" name="íS1íḋê">
              <a:extLst>
                <a:ext uri="{FF2B5EF4-FFF2-40B4-BE49-F238E27FC236}">
                  <a16:creationId xmlns:a16="http://schemas.microsoft.com/office/drawing/2014/main" id="{5F3F097E-8AEE-4E87-AF37-E49CEFBA7F4E}"/>
                </a:ext>
              </a:extLst>
            </p:cNvPr>
            <p:cNvSpPr txBox="1"/>
            <p:nvPr/>
          </p:nvSpPr>
          <p:spPr bwMode="auto">
            <a:xfrm>
              <a:off x="1441450" y="4543425"/>
              <a:ext cx="3330625" cy="45518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t>函数关系式</a:t>
              </a:r>
              <a:endParaRPr lang="en-US" altLang="zh-CN" sz="2000" b="1" dirty="0"/>
            </a:p>
          </p:txBody>
        </p:sp>
        <p:sp>
          <p:nvSpPr>
            <p:cNvPr id="74" name="isḷïḓé">
              <a:extLst>
                <a:ext uri="{FF2B5EF4-FFF2-40B4-BE49-F238E27FC236}">
                  <a16:creationId xmlns:a16="http://schemas.microsoft.com/office/drawing/2014/main" id="{6CEFBBDF-D81C-4D48-AEC0-78D4788B6F4E}"/>
                </a:ext>
              </a:extLst>
            </p:cNvPr>
            <p:cNvSpPr/>
            <p:nvPr/>
          </p:nvSpPr>
          <p:spPr bwMode="auto">
            <a:xfrm>
              <a:off x="1441450" y="4998606"/>
              <a:ext cx="4125789" cy="631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最好地逼近已知的空间数据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能根据函数关系式推求推求出区域范围内其它任意点或任意分区的值</a:t>
              </a:r>
              <a:endParaRPr lang="en-US" altLang="zh-CN"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6367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a:extLst>
              <a:ext uri="{FF2B5EF4-FFF2-40B4-BE49-F238E27FC236}">
                <a16:creationId xmlns:a16="http://schemas.microsoft.com/office/drawing/2014/main" id="{610FA779-7E35-4B7F-A591-521E73702EEB}"/>
              </a:ext>
            </a:extLst>
          </p:cNvPr>
          <p:cNvSpPr/>
          <p:nvPr/>
        </p:nvSpPr>
        <p:spPr>
          <a:xfrm>
            <a:off x="0" y="0"/>
            <a:ext cx="5942486" cy="6858000"/>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iŝḷîḍè">
            <a:extLst>
              <a:ext uri="{FF2B5EF4-FFF2-40B4-BE49-F238E27FC236}">
                <a16:creationId xmlns:a16="http://schemas.microsoft.com/office/drawing/2014/main" id="{72F07F32-EFC4-479D-9977-653B6ED73BAE}"/>
              </a:ext>
            </a:extLst>
          </p:cNvPr>
          <p:cNvSpPr/>
          <p:nvPr/>
        </p:nvSpPr>
        <p:spPr>
          <a:xfrm>
            <a:off x="8034156" y="1146168"/>
            <a:ext cx="1651659" cy="965428"/>
          </a:xfrm>
          <a:custGeom>
            <a:avLst/>
            <a:gdLst/>
            <a:ahLst/>
            <a:cxnLst/>
            <a:rect l="0" t="0" r="0" b="0"/>
            <a:pathLst>
              <a:path w="120000" h="120000" extrusionOk="0">
                <a:moveTo>
                  <a:pt x="41777" y="0"/>
                </a:moveTo>
                <a:cubicBezTo>
                  <a:pt x="38438" y="0"/>
                  <a:pt x="35733" y="7372"/>
                  <a:pt x="35733" y="16461"/>
                </a:cubicBezTo>
                <a:lnTo>
                  <a:pt x="35733" y="53688"/>
                </a:lnTo>
                <a:lnTo>
                  <a:pt x="0" y="53688"/>
                </a:lnTo>
                <a:lnTo>
                  <a:pt x="0" y="120000"/>
                </a:lnTo>
                <a:lnTo>
                  <a:pt x="120000" y="120000"/>
                </a:lnTo>
                <a:lnTo>
                  <a:pt x="120000" y="53688"/>
                </a:lnTo>
                <a:lnTo>
                  <a:pt x="84266" y="53688"/>
                </a:lnTo>
                <a:lnTo>
                  <a:pt x="84266" y="16461"/>
                </a:lnTo>
                <a:cubicBezTo>
                  <a:pt x="84266" y="7372"/>
                  <a:pt x="81561" y="0"/>
                  <a:pt x="78222" y="0"/>
                </a:cubicBezTo>
                <a:lnTo>
                  <a:pt x="41777" y="0"/>
                </a:lnTo>
                <a:close/>
                <a:moveTo>
                  <a:pt x="60000" y="17877"/>
                </a:moveTo>
                <a:cubicBezTo>
                  <a:pt x="63005" y="17877"/>
                  <a:pt x="65444" y="24516"/>
                  <a:pt x="65444" y="32705"/>
                </a:cubicBezTo>
                <a:cubicBezTo>
                  <a:pt x="65444" y="40888"/>
                  <a:pt x="63005" y="47533"/>
                  <a:pt x="60000" y="47533"/>
                </a:cubicBezTo>
                <a:cubicBezTo>
                  <a:pt x="56994" y="47533"/>
                  <a:pt x="54555" y="40888"/>
                  <a:pt x="54555" y="32705"/>
                </a:cubicBezTo>
                <a:cubicBezTo>
                  <a:pt x="54555" y="24516"/>
                  <a:pt x="56994" y="17877"/>
                  <a:pt x="60000" y="17877"/>
                </a:cubicBezTo>
                <a:close/>
              </a:path>
            </a:pathLst>
          </a:custGeom>
          <a:solidFill>
            <a:srgbClr val="CFA091"/>
          </a:solidFill>
          <a:ln>
            <a:noFill/>
          </a:ln>
        </p:spPr>
        <p:txBody>
          <a:bodyPr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rtl val="0"/>
              </a:defRPr>
            </a:lvl1pPr>
            <a:lvl2pPr marR="0" lvl="1" algn="l" rtl="0">
              <a:lnSpc>
                <a:spcPct val="100000"/>
              </a:lnSpc>
              <a:spcBef>
                <a:spcPts val="0"/>
              </a:spcBef>
              <a:spcAft>
                <a:spcPts val="0"/>
              </a:spcAft>
              <a:buNone/>
              <a:defRPr sz="1400" b="0" i="0" u="none" strike="noStrike" cap="none">
                <a:solidFill>
                  <a:srgbClr val="000000"/>
                </a:solidFill>
                <a:rtl val="0"/>
              </a:defRPr>
            </a:lvl2pPr>
            <a:lvl3pPr marR="0" lvl="2" algn="l" rtl="0">
              <a:lnSpc>
                <a:spcPct val="100000"/>
              </a:lnSpc>
              <a:spcBef>
                <a:spcPts val="0"/>
              </a:spcBef>
              <a:spcAft>
                <a:spcPts val="0"/>
              </a:spcAft>
              <a:buNone/>
              <a:defRPr sz="1400" b="0" i="0" u="none" strike="noStrike" cap="none">
                <a:solidFill>
                  <a:srgbClr val="000000"/>
                </a:solidFill>
                <a:rtl val="0"/>
              </a:defRPr>
            </a:lvl3pPr>
            <a:lvl4pPr marR="0" lvl="3" algn="l" rtl="0">
              <a:lnSpc>
                <a:spcPct val="100000"/>
              </a:lnSpc>
              <a:spcBef>
                <a:spcPts val="0"/>
              </a:spcBef>
              <a:spcAft>
                <a:spcPts val="0"/>
              </a:spcAft>
              <a:buNone/>
              <a:defRPr sz="1400" b="0" i="0" u="none" strike="noStrike" cap="none">
                <a:solidFill>
                  <a:srgbClr val="000000"/>
                </a:solidFill>
                <a:rtl val="0"/>
              </a:defRPr>
            </a:lvl4pPr>
            <a:lvl5pPr marR="0" lvl="4" algn="l" rtl="0">
              <a:lnSpc>
                <a:spcPct val="100000"/>
              </a:lnSpc>
              <a:spcBef>
                <a:spcPts val="0"/>
              </a:spcBef>
              <a:spcAft>
                <a:spcPts val="0"/>
              </a:spcAft>
              <a:buNone/>
              <a:defRPr sz="1400" b="0" i="0" u="none" strike="noStrike" cap="none">
                <a:solidFill>
                  <a:srgbClr val="000000"/>
                </a:solidFill>
                <a:rtl val="0"/>
              </a:defRPr>
            </a:lvl5pPr>
            <a:lvl6pPr marR="0" lvl="5" algn="l" rtl="0">
              <a:lnSpc>
                <a:spcPct val="100000"/>
              </a:lnSpc>
              <a:spcBef>
                <a:spcPts val="0"/>
              </a:spcBef>
              <a:spcAft>
                <a:spcPts val="0"/>
              </a:spcAft>
              <a:buNone/>
              <a:defRPr sz="1400" b="0" i="0" u="none" strike="noStrike" cap="none">
                <a:solidFill>
                  <a:srgbClr val="000000"/>
                </a:solidFill>
                <a:rtl val="0"/>
              </a:defRPr>
            </a:lvl6pPr>
            <a:lvl7pPr marR="0" lvl="6" algn="l" rtl="0">
              <a:lnSpc>
                <a:spcPct val="100000"/>
              </a:lnSpc>
              <a:spcBef>
                <a:spcPts val="0"/>
              </a:spcBef>
              <a:spcAft>
                <a:spcPts val="0"/>
              </a:spcAft>
              <a:buNone/>
              <a:defRPr sz="1400" b="0" i="0" u="none" strike="noStrike" cap="none">
                <a:solidFill>
                  <a:srgbClr val="000000"/>
                </a:solidFill>
                <a:rtl val="0"/>
              </a:defRPr>
            </a:lvl7pPr>
            <a:lvl8pPr marR="0" lvl="7" algn="l" rtl="0">
              <a:lnSpc>
                <a:spcPct val="100000"/>
              </a:lnSpc>
              <a:spcBef>
                <a:spcPts val="0"/>
              </a:spcBef>
              <a:spcAft>
                <a:spcPts val="0"/>
              </a:spcAft>
              <a:buNone/>
              <a:defRPr sz="1400" b="0" i="0" u="none" strike="noStrike" cap="none">
                <a:solidFill>
                  <a:srgbClr val="000000"/>
                </a:solidFill>
                <a:rtl val="0"/>
              </a:defRPr>
            </a:lvl8pPr>
            <a:lvl9pPr marR="0" lvl="8" algn="l" rtl="0">
              <a:lnSpc>
                <a:spcPct val="100000"/>
              </a:lnSpc>
              <a:spcBef>
                <a:spcPts val="0"/>
              </a:spcBef>
              <a:spcAft>
                <a:spcPts val="0"/>
              </a:spcAft>
              <a:buNone/>
              <a:defRPr sz="1400" b="0" i="0" u="none" strike="noStrike" cap="none">
                <a:solidFill>
                  <a:srgbClr val="000000"/>
                </a:solidFill>
                <a:rtl val="0"/>
              </a:defRPr>
            </a:lvl9pPr>
          </a:lstStyle>
          <a:p>
            <a:pPr marL="0" marR="0" lvl="0" indent="0" algn="l" rtl="0">
              <a:spcBef>
                <a:spcPts val="0"/>
              </a:spcBef>
              <a:buNone/>
            </a:pPr>
            <a:endParaRPr dirty="0"/>
          </a:p>
        </p:txBody>
      </p:sp>
      <p:sp>
        <p:nvSpPr>
          <p:cNvPr id="7" name="îṣḻïḍé">
            <a:extLst>
              <a:ext uri="{FF2B5EF4-FFF2-40B4-BE49-F238E27FC236}">
                <a16:creationId xmlns:a16="http://schemas.microsoft.com/office/drawing/2014/main" id="{C53CF03B-94CA-40C9-9F88-CBADFB64EC9E}"/>
              </a:ext>
            </a:extLst>
          </p:cNvPr>
          <p:cNvSpPr/>
          <p:nvPr/>
        </p:nvSpPr>
        <p:spPr>
          <a:xfrm>
            <a:off x="6394458" y="2461453"/>
            <a:ext cx="320459"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9" name="îS1iḓe">
            <a:extLst>
              <a:ext uri="{FF2B5EF4-FFF2-40B4-BE49-F238E27FC236}">
                <a16:creationId xmlns:a16="http://schemas.microsoft.com/office/drawing/2014/main" id="{5EBA18B4-AF23-4F2A-A21A-77B6B59C49AC}"/>
              </a:ext>
            </a:extLst>
          </p:cNvPr>
          <p:cNvSpPr/>
          <p:nvPr/>
        </p:nvSpPr>
        <p:spPr>
          <a:xfrm>
            <a:off x="6394458" y="3152307"/>
            <a:ext cx="320459"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1" name="ïşlíďè">
            <a:extLst>
              <a:ext uri="{FF2B5EF4-FFF2-40B4-BE49-F238E27FC236}">
                <a16:creationId xmlns:a16="http://schemas.microsoft.com/office/drawing/2014/main" id="{463732FE-2DCF-4883-B685-756F4E2A20E5}"/>
              </a:ext>
            </a:extLst>
          </p:cNvPr>
          <p:cNvSpPr/>
          <p:nvPr/>
        </p:nvSpPr>
        <p:spPr>
          <a:xfrm>
            <a:off x="6394458" y="3843161"/>
            <a:ext cx="320459"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2" name="íṩḻiḋê">
            <a:extLst>
              <a:ext uri="{FF2B5EF4-FFF2-40B4-BE49-F238E27FC236}">
                <a16:creationId xmlns:a16="http://schemas.microsoft.com/office/drawing/2014/main" id="{62B4CF67-5429-4DFD-8763-FA713F18D5C2}"/>
              </a:ext>
            </a:extLst>
          </p:cNvPr>
          <p:cNvSpPr/>
          <p:nvPr/>
        </p:nvSpPr>
        <p:spPr bwMode="auto">
          <a:xfrm>
            <a:off x="6761747" y="4295212"/>
            <a:ext cx="5269832" cy="853787"/>
          </a:xfrm>
          <a:prstGeom prst="rect">
            <a:avLst/>
          </a:prstGeom>
          <a:noFill/>
          <a:ln>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Wingdings" panose="05000000000000000000"/>
                <a:sym typeface="Wingdings" panose="05000000000000000000"/>
              </a:rPr>
              <a:t></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γ</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Wingdings" panose="05000000000000000000"/>
                <a:sym typeface="Wingdings" panose="05000000000000000000"/>
              </a:rPr>
              <a:t></a:t>
            </a:r>
            <a:r>
              <a:rPr lang="en-US" altLang="zh-CN" dirty="0">
                <a:latin typeface="微软雅黑" panose="020B0503020204020204" pitchFamily="34" charset="-122"/>
                <a:ea typeface="微软雅黑" panose="020B0503020204020204" pitchFamily="34" charset="-122"/>
              </a:rPr>
              <a:t>C(0)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即当空间上样点间</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距离无限大时，变异函数接近先验方差</a:t>
            </a:r>
            <a:endParaRPr lang="en-US" altLang="zh-CN" dirty="0">
              <a:latin typeface="微软雅黑" panose="020B0503020204020204" pitchFamily="34" charset="-122"/>
              <a:ea typeface="微软雅黑" panose="020B0503020204020204" pitchFamily="34" charset="-122"/>
            </a:endParaRPr>
          </a:p>
        </p:txBody>
      </p:sp>
      <p:sp>
        <p:nvSpPr>
          <p:cNvPr id="13" name="íślïďê">
            <a:extLst>
              <a:ext uri="{FF2B5EF4-FFF2-40B4-BE49-F238E27FC236}">
                <a16:creationId xmlns:a16="http://schemas.microsoft.com/office/drawing/2014/main" id="{78E80715-9412-421B-91DD-7A87E08A1D5E}"/>
              </a:ext>
            </a:extLst>
          </p:cNvPr>
          <p:cNvSpPr/>
          <p:nvPr/>
        </p:nvSpPr>
        <p:spPr>
          <a:xfrm>
            <a:off x="6394458" y="4534016"/>
            <a:ext cx="320459"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5" name="îśliďè">
            <a:extLst>
              <a:ext uri="{FF2B5EF4-FFF2-40B4-BE49-F238E27FC236}">
                <a16:creationId xmlns:a16="http://schemas.microsoft.com/office/drawing/2014/main" id="{C1D50555-F28E-4A6A-A6A3-D6EE661D6F09}"/>
              </a:ext>
            </a:extLst>
          </p:cNvPr>
          <p:cNvSpPr/>
          <p:nvPr/>
        </p:nvSpPr>
        <p:spPr>
          <a:xfrm>
            <a:off x="6394458" y="5224867"/>
            <a:ext cx="320459"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4" name="íṩḻiḋê">
            <a:extLst>
              <a:ext uri="{FF2B5EF4-FFF2-40B4-BE49-F238E27FC236}">
                <a16:creationId xmlns:a16="http://schemas.microsoft.com/office/drawing/2014/main" id="{C58B292A-9F3C-45A1-A3E3-E647DE939AED}"/>
              </a:ext>
            </a:extLst>
          </p:cNvPr>
          <p:cNvSpPr/>
          <p:nvPr/>
        </p:nvSpPr>
        <p:spPr bwMode="auto">
          <a:xfrm>
            <a:off x="6761747" y="2266858"/>
            <a:ext cx="5269832" cy="853787"/>
          </a:xfrm>
          <a:prstGeom prst="rect">
            <a:avLst/>
          </a:prstGeom>
          <a:noFill/>
          <a:ln>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Wingdings" panose="05000000000000000000"/>
                <a:sym typeface="Wingdings" panose="05000000000000000000"/>
              </a:rPr>
              <a:t></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γ</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cs typeface="Wingdings" panose="05000000000000000000"/>
                <a:sym typeface="Wingdings" panose="05000000000000000000"/>
              </a:rPr>
              <a:t></a:t>
            </a:r>
            <a:r>
              <a:rPr lang="en-US" altLang="zh-CN" dirty="0">
                <a:latin typeface="微软雅黑" panose="020B0503020204020204" pitchFamily="34" charset="-122"/>
                <a:ea typeface="微软雅黑" panose="020B0503020204020204" pitchFamily="34" charset="-122"/>
              </a:rPr>
              <a:t>C(0)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即当空间上样点间距离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无限大时，变异函数接近先验方差</a:t>
            </a:r>
            <a:endParaRPr lang="en-US" altLang="zh-CN" dirty="0">
              <a:latin typeface="微软雅黑" panose="020B0503020204020204" pitchFamily="34" charset="-122"/>
              <a:ea typeface="微软雅黑" panose="020B0503020204020204" pitchFamily="34" charset="-122"/>
            </a:endParaRPr>
          </a:p>
        </p:txBody>
      </p:sp>
      <p:sp>
        <p:nvSpPr>
          <p:cNvPr id="36" name="íṩḻiḋê">
            <a:extLst>
              <a:ext uri="{FF2B5EF4-FFF2-40B4-BE49-F238E27FC236}">
                <a16:creationId xmlns:a16="http://schemas.microsoft.com/office/drawing/2014/main" id="{4851A548-E03F-4A74-8A06-8768C012AFB6}"/>
              </a:ext>
            </a:extLst>
          </p:cNvPr>
          <p:cNvSpPr/>
          <p:nvPr/>
        </p:nvSpPr>
        <p:spPr bwMode="auto">
          <a:xfrm>
            <a:off x="6761747" y="2942976"/>
            <a:ext cx="4080424" cy="853787"/>
          </a:xfrm>
          <a:prstGeom prst="rect">
            <a:avLst/>
          </a:prstGeom>
          <a:noFill/>
          <a:ln>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latin typeface="微软雅黑" panose="020B0503020204020204" pitchFamily="34" charset="-122"/>
                <a:ea typeface="微软雅黑" panose="020B0503020204020204" pitchFamily="34" charset="-122"/>
              </a:rPr>
              <a:t>γ</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h)=γ</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 即变异函数是一个偶函数</a:t>
            </a:r>
            <a:endParaRPr lang="en-US" altLang="zh-CN" dirty="0">
              <a:latin typeface="微软雅黑" panose="020B0503020204020204" pitchFamily="34" charset="-122"/>
              <a:ea typeface="微软雅黑" panose="020B0503020204020204" pitchFamily="34" charset="-122"/>
            </a:endParaRPr>
          </a:p>
        </p:txBody>
      </p:sp>
      <p:sp>
        <p:nvSpPr>
          <p:cNvPr id="38" name="íṩḻiḋê">
            <a:extLst>
              <a:ext uri="{FF2B5EF4-FFF2-40B4-BE49-F238E27FC236}">
                <a16:creationId xmlns:a16="http://schemas.microsoft.com/office/drawing/2014/main" id="{D1D5E7F9-6E5F-469C-B872-C64C4501D0D4}"/>
              </a:ext>
            </a:extLst>
          </p:cNvPr>
          <p:cNvSpPr/>
          <p:nvPr/>
        </p:nvSpPr>
        <p:spPr bwMode="auto">
          <a:xfrm>
            <a:off x="6761747" y="3619094"/>
            <a:ext cx="4448559" cy="853787"/>
          </a:xfrm>
          <a:prstGeom prst="rect">
            <a:avLst/>
          </a:prstGeom>
          <a:noFill/>
          <a:ln>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latin typeface="微软雅黑" panose="020B0503020204020204" pitchFamily="34" charset="-122"/>
                <a:ea typeface="微软雅黑" panose="020B0503020204020204" pitchFamily="34" charset="-122"/>
              </a:rPr>
              <a:t>γ</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 即变异函数值只能大于或等于零</a:t>
            </a:r>
            <a:endParaRPr lang="en-US" altLang="zh-CN" dirty="0">
              <a:latin typeface="微软雅黑" panose="020B0503020204020204" pitchFamily="34" charset="-122"/>
              <a:ea typeface="微软雅黑" panose="020B0503020204020204" pitchFamily="34" charset="-122"/>
            </a:endParaRPr>
          </a:p>
        </p:txBody>
      </p:sp>
      <p:sp>
        <p:nvSpPr>
          <p:cNvPr id="40" name="íṩḻiḋê">
            <a:extLst>
              <a:ext uri="{FF2B5EF4-FFF2-40B4-BE49-F238E27FC236}">
                <a16:creationId xmlns:a16="http://schemas.microsoft.com/office/drawing/2014/main" id="{95FDF019-C38E-4CA1-8C3A-023427374244}"/>
              </a:ext>
            </a:extLst>
          </p:cNvPr>
          <p:cNvSpPr/>
          <p:nvPr/>
        </p:nvSpPr>
        <p:spPr bwMode="auto">
          <a:xfrm>
            <a:off x="6761747" y="4971329"/>
            <a:ext cx="3664788" cy="853787"/>
          </a:xfrm>
          <a:prstGeom prst="rect">
            <a:avLst/>
          </a:prstGeom>
          <a:noFill/>
          <a:ln>
            <a:noFill/>
          </a:ln>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-γ</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必须是一个条件非负定函数</a:t>
            </a:r>
            <a:endParaRPr lang="en-US" altLang="zh-CN" dirty="0">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6CD2652A-1FDA-4165-817E-E4B9ACAC9203}"/>
              </a:ext>
            </a:extLst>
          </p:cNvPr>
          <p:cNvSpPr/>
          <p:nvPr/>
        </p:nvSpPr>
        <p:spPr>
          <a:xfrm>
            <a:off x="660400" y="1965623"/>
            <a:ext cx="4642447" cy="1705403"/>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通常区域化变量</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Z(x)</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描述二维和三维现象，</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则</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变异函数</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是指</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在任一方向α，</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相距</a:t>
            </a:r>
            <a:r>
              <a:rPr lang="en-US" altLang="zh-CN" dirty="0">
                <a:solidFill>
                  <a:schemeClr val="bg1"/>
                </a:solidFill>
                <a:latin typeface="微软雅黑" panose="020B0503020204020204" pitchFamily="34" charset="-122"/>
                <a:ea typeface="微软雅黑" panose="020B0503020204020204" pitchFamily="34" charset="-122"/>
              </a:rPr>
              <a:t>|h|</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的两个区域化变量值</a:t>
            </a:r>
            <a:r>
              <a:rPr lang="en-US" altLang="zh-CN" dirty="0">
                <a:solidFill>
                  <a:schemeClr val="bg1"/>
                </a:solidFill>
                <a:latin typeface="微软雅黑" panose="020B0503020204020204" pitchFamily="34" charset="-122"/>
                <a:ea typeface="微软雅黑" panose="020B0503020204020204" pitchFamily="34" charset="-122"/>
              </a:rPr>
              <a:t>Z(x)</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dirty="0">
                <a:solidFill>
                  <a:schemeClr val="bg1"/>
                </a:solidFill>
                <a:latin typeface="微软雅黑" panose="020B0503020204020204" pitchFamily="34" charset="-122"/>
                <a:ea typeface="微软雅黑" panose="020B0503020204020204" pitchFamily="34" charset="-122"/>
              </a:rPr>
              <a:t>Z(</a:t>
            </a:r>
            <a:r>
              <a:rPr lang="en-US" altLang="zh-CN" dirty="0" err="1">
                <a:solidFill>
                  <a:schemeClr val="bg1"/>
                </a:solidFill>
                <a:latin typeface="微软雅黑" panose="020B0503020204020204" pitchFamily="34" charset="-122"/>
                <a:ea typeface="微软雅黑" panose="020B0503020204020204" pitchFamily="34" charset="-122"/>
              </a:rPr>
              <a:t>x+h</a:t>
            </a:r>
            <a:r>
              <a:rPr lang="en-US" altLang="zh-CN" dirty="0">
                <a:solidFill>
                  <a:schemeClr val="bg1"/>
                </a:solidFill>
                <a:latin typeface="微软雅黑" panose="020B0503020204020204" pitchFamily="34" charset="-122"/>
                <a:ea typeface="微软雅黑" panose="020B0503020204020204" pitchFamily="34" charset="-122"/>
              </a:rPr>
              <a:t>)</a:t>
            </a:r>
          </a:p>
          <a:p>
            <a:pPr>
              <a:lnSpc>
                <a:spcPct val="150000"/>
              </a:lnSpc>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的增量的方差：</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5" name="图片 44">
            <a:extLst>
              <a:ext uri="{FF2B5EF4-FFF2-40B4-BE49-F238E27FC236}">
                <a16:creationId xmlns:a16="http://schemas.microsoft.com/office/drawing/2014/main" id="{1B87E1D6-98A7-4B54-8045-2FD18D8C830A}"/>
              </a:ext>
            </a:extLst>
          </p:cNvPr>
          <p:cNvPicPr>
            <a:picLocks noChangeAspect="1"/>
          </p:cNvPicPr>
          <p:nvPr/>
        </p:nvPicPr>
        <p:blipFill>
          <a:blip r:embed="rId3"/>
          <a:stretch>
            <a:fillRect/>
          </a:stretch>
        </p:blipFill>
        <p:spPr>
          <a:xfrm>
            <a:off x="630656" y="3913342"/>
            <a:ext cx="5162550" cy="933450"/>
          </a:xfrm>
          <a:prstGeom prst="rect">
            <a:avLst/>
          </a:prstGeom>
          <a:ln>
            <a:solidFill>
              <a:schemeClr val="bg1">
                <a:lumMod val="65000"/>
              </a:schemeClr>
            </a:solidFill>
          </a:ln>
        </p:spPr>
      </p:pic>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434409" cy="1567782"/>
            <a:chOff x="4508511" y="-551377"/>
            <a:chExt cx="3434409"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5192688" y="318836"/>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p:txBody>
        </p:sp>
      </p:grpSp>
      <p:sp>
        <p:nvSpPr>
          <p:cNvPr id="56" name="文本框 55">
            <a:extLst>
              <a:ext uri="{FF2B5EF4-FFF2-40B4-BE49-F238E27FC236}">
                <a16:creationId xmlns:a16="http://schemas.microsoft.com/office/drawing/2014/main" id="{729D04A1-9B88-4E4C-B196-5C0D387B1F4B}"/>
              </a:ext>
            </a:extLst>
          </p:cNvPr>
          <p:cNvSpPr txBox="1"/>
          <p:nvPr/>
        </p:nvSpPr>
        <p:spPr>
          <a:xfrm>
            <a:off x="8315111" y="1650862"/>
            <a:ext cx="1263316"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02 </a:t>
            </a:r>
            <a:r>
              <a:rPr lang="zh-CN" altLang="en-US" sz="2000" dirty="0">
                <a:solidFill>
                  <a:schemeClr val="bg1"/>
                </a:solidFill>
                <a:latin typeface="微软雅黑" panose="020B0503020204020204" pitchFamily="34" charset="-122"/>
                <a:ea typeface="微软雅黑" panose="020B0503020204020204" pitchFamily="34" charset="-122"/>
              </a:rPr>
              <a:t>性质</a:t>
            </a:r>
          </a:p>
        </p:txBody>
      </p:sp>
      <p:sp>
        <p:nvSpPr>
          <p:cNvPr id="57" name="矩形 56">
            <a:extLst>
              <a:ext uri="{FF2B5EF4-FFF2-40B4-BE49-F238E27FC236}">
                <a16:creationId xmlns:a16="http://schemas.microsoft.com/office/drawing/2014/main" id="{E50DAE04-D004-438C-B90D-B034A186334C}"/>
              </a:ext>
            </a:extLst>
          </p:cNvPr>
          <p:cNvSpPr/>
          <p:nvPr/>
        </p:nvSpPr>
        <p:spPr>
          <a:xfrm>
            <a:off x="660400" y="5168311"/>
            <a:ext cx="49407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式中，</a:t>
            </a:r>
            <a:r>
              <a:rPr lang="en-US" altLang="zh-CN" dirty="0">
                <a:solidFill>
                  <a:schemeClr val="bg1"/>
                </a:solidFill>
                <a:latin typeface="微软雅黑" panose="020B0503020204020204" pitchFamily="34" charset="-122"/>
                <a:ea typeface="微软雅黑" panose="020B0503020204020204" pitchFamily="34" charset="-122"/>
              </a:rPr>
              <a:t>γ</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err="1">
                <a:solidFill>
                  <a:schemeClr val="bg1"/>
                </a:solidFill>
                <a:latin typeface="微软雅黑" panose="020B0503020204020204" pitchFamily="34" charset="-122"/>
                <a:ea typeface="微软雅黑" panose="020B0503020204020204" pitchFamily="34" charset="-122"/>
              </a:rPr>
              <a:t>x,h</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称为半变异函数，但也称变异函数</a:t>
            </a:r>
            <a:endParaRPr lang="zh-CN" altLang="en-US" dirty="0">
              <a:solidFill>
                <a:schemeClr val="bg1"/>
              </a:solidFill>
            </a:endParaRPr>
          </a:p>
        </p:txBody>
      </p:sp>
      <p:sp>
        <p:nvSpPr>
          <p:cNvPr id="29" name="文本框 28">
            <a:extLst>
              <a:ext uri="{FF2B5EF4-FFF2-40B4-BE49-F238E27FC236}">
                <a16:creationId xmlns:a16="http://schemas.microsoft.com/office/drawing/2014/main" id="{A1C5AB5D-B9EB-4966-93E6-EF9B5F291AE8}"/>
              </a:ext>
            </a:extLst>
          </p:cNvPr>
          <p:cNvSpPr txBox="1"/>
          <p:nvPr/>
        </p:nvSpPr>
        <p:spPr>
          <a:xfrm>
            <a:off x="696065" y="1565513"/>
            <a:ext cx="1263316"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微软雅黑" panose="020B0503020204020204" pitchFamily="34" charset="-122"/>
                <a:ea typeface="微软雅黑" panose="020B0503020204020204" pitchFamily="34" charset="-122"/>
              </a:rPr>
              <a:t>定义</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029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88391" y="4726396"/>
            <a:ext cx="12380391" cy="2131604"/>
          </a:xfrm>
          <a:prstGeom prst="rect">
            <a:avLst/>
          </a:prstGeom>
          <a:solidFill>
            <a:srgbClr val="5B504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矩形 30"/>
          <p:cNvSpPr/>
          <p:nvPr/>
        </p:nvSpPr>
        <p:spPr>
          <a:xfrm>
            <a:off x="-144258" y="3108412"/>
            <a:ext cx="12336258" cy="1617984"/>
          </a:xfrm>
          <a:prstGeom prst="rect">
            <a:avLst/>
          </a:prstGeom>
          <a:solidFill>
            <a:srgbClr val="CFA09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133350" y="1809749"/>
            <a:ext cx="12325350" cy="1297039"/>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a:extLst>
              <a:ext uri="{FF2B5EF4-FFF2-40B4-BE49-F238E27FC236}">
                <a16:creationId xmlns:a16="http://schemas.microsoft.com/office/drawing/2014/main" id="{FE96460D-98B8-4FF8-8D09-605B47473193}"/>
              </a:ext>
            </a:extLst>
          </p:cNvPr>
          <p:cNvSpPr/>
          <p:nvPr/>
        </p:nvSpPr>
        <p:spPr>
          <a:xfrm>
            <a:off x="0" y="1283225"/>
            <a:ext cx="4271090" cy="369332"/>
          </a:xfrm>
          <a:prstGeom prst="rect">
            <a:avLst/>
          </a:prstGeom>
        </p:spPr>
        <p:txBody>
          <a:bodyPr wrap="square">
            <a:spAutoFit/>
          </a:bodyPr>
          <a:lstStyle/>
          <a:p>
            <a:pPr indent="26670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区域化变量在同一地点不能重复取值</a:t>
            </a:r>
          </a:p>
        </p:txBody>
      </p:sp>
      <p:grpSp>
        <p:nvGrpSpPr>
          <p:cNvPr id="6" name="组合 5">
            <a:extLst>
              <a:ext uri="{FF2B5EF4-FFF2-40B4-BE49-F238E27FC236}">
                <a16:creationId xmlns:a16="http://schemas.microsoft.com/office/drawing/2014/main" id="{9B430314-368F-4164-876B-423D864BD891}"/>
              </a:ext>
            </a:extLst>
          </p:cNvPr>
          <p:cNvGrpSpPr/>
          <p:nvPr/>
        </p:nvGrpSpPr>
        <p:grpSpPr>
          <a:xfrm>
            <a:off x="4508511" y="-551377"/>
            <a:ext cx="3455438" cy="1567782"/>
            <a:chOff x="4508511" y="-551377"/>
            <a:chExt cx="3455438" cy="1567782"/>
          </a:xfrm>
        </p:grpSpPr>
        <p:sp>
          <p:nvSpPr>
            <p:cNvPr id="7" name="矩形 6">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8" name="文本框 7">
              <a:extLst>
                <a:ext uri="{FF2B5EF4-FFF2-40B4-BE49-F238E27FC236}">
                  <a16:creationId xmlns:a16="http://schemas.microsoft.com/office/drawing/2014/main" id="{A4506C6B-5626-4996-B843-3CFCAA4DCA01}"/>
                </a:ext>
              </a:extLst>
            </p:cNvPr>
            <p:cNvSpPr txBox="1"/>
            <p:nvPr/>
          </p:nvSpPr>
          <p:spPr>
            <a:xfrm>
              <a:off x="5213717" y="298162"/>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理论假设</a:t>
              </a:r>
              <a:endParaRPr lang="en-US" altLang="zh-CN" sz="3200" dirty="0">
                <a:latin typeface="微软雅黑" panose="020B0503020204020204" pitchFamily="34" charset="-122"/>
                <a:ea typeface="微软雅黑" panose="020B0503020204020204" pitchFamily="34" charset="-122"/>
              </a:endParaRPr>
            </a:p>
          </p:txBody>
        </p:sp>
      </p:grpSp>
      <p:graphicFrame>
        <p:nvGraphicFramePr>
          <p:cNvPr id="10" name="Object 4">
            <a:extLst>
              <a:ext uri="{FF2B5EF4-FFF2-40B4-BE49-F238E27FC236}">
                <a16:creationId xmlns:a16="http://schemas.microsoft.com/office/drawing/2014/main" id="{B3A67D8C-EA9F-4B23-AB35-4A0EFA5304E6}"/>
              </a:ext>
            </a:extLst>
          </p:cNvPr>
          <p:cNvGraphicFramePr>
            <a:graphicFrameLocks noChangeAspect="1"/>
          </p:cNvGraphicFramePr>
          <p:nvPr>
            <p:extLst>
              <p:ext uri="{D42A27DB-BD31-4B8C-83A1-F6EECF244321}">
                <p14:modId xmlns:p14="http://schemas.microsoft.com/office/powerpoint/2010/main" val="1434930781"/>
              </p:ext>
            </p:extLst>
          </p:nvPr>
        </p:nvGraphicFramePr>
        <p:xfrm>
          <a:off x="6588833" y="2140100"/>
          <a:ext cx="5695950" cy="930275"/>
        </p:xfrm>
        <a:graphic>
          <a:graphicData uri="http://schemas.openxmlformats.org/presentationml/2006/ole">
            <mc:AlternateContent xmlns:mc="http://schemas.openxmlformats.org/markup-compatibility/2006">
              <mc:Choice xmlns:v="urn:schemas-microsoft-com:vml" Requires="v">
                <p:oleObj spid="_x0000_s4238" name="Equation" r:id="rId4" imgW="2425680" imgH="431640" progId="Equation.DSMT4">
                  <p:embed/>
                </p:oleObj>
              </mc:Choice>
              <mc:Fallback>
                <p:oleObj name="Equation" r:id="rId4" imgW="2425680" imgH="431640" progId="Equation.DSMT4">
                  <p:embed/>
                  <p:pic>
                    <p:nvPicPr>
                      <p:cNvPr id="11" name="Object 4"/>
                      <p:cNvPicPr>
                        <a:picLocks noChangeAspect="1" noChangeArrowheads="1"/>
                      </p:cNvPicPr>
                      <p:nvPr/>
                    </p:nvPicPr>
                    <p:blipFill>
                      <a:blip r:embed="rId5"/>
                      <a:srcRect/>
                      <a:stretch>
                        <a:fillRect/>
                      </a:stretch>
                    </p:blipFill>
                    <p:spPr bwMode="auto">
                      <a:xfrm>
                        <a:off x="6588833" y="2140100"/>
                        <a:ext cx="5695950" cy="930275"/>
                      </a:xfrm>
                      <a:prstGeom prst="rect">
                        <a:avLst/>
                      </a:prstGeom>
                      <a:noFill/>
                      <a:ln>
                        <a:noFill/>
                      </a:ln>
                    </p:spPr>
                  </p:pic>
                </p:oleObj>
              </mc:Fallback>
            </mc:AlternateContent>
          </a:graphicData>
        </a:graphic>
      </p:graphicFrame>
      <p:sp>
        <p:nvSpPr>
          <p:cNvPr id="15" name="文本框 14">
            <a:extLst>
              <a:ext uri="{FF2B5EF4-FFF2-40B4-BE49-F238E27FC236}">
                <a16:creationId xmlns:a16="http://schemas.microsoft.com/office/drawing/2014/main" id="{87871F3A-BB38-4600-8DDA-A52ABB6275E1}"/>
              </a:ext>
            </a:extLst>
          </p:cNvPr>
          <p:cNvSpPr txBox="1"/>
          <p:nvPr/>
        </p:nvSpPr>
        <p:spPr>
          <a:xfrm>
            <a:off x="441959" y="2126817"/>
            <a:ext cx="174457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平稳假设</a:t>
            </a:r>
          </a:p>
        </p:txBody>
      </p:sp>
      <p:sp>
        <p:nvSpPr>
          <p:cNvPr id="16" name="文本框 15">
            <a:extLst>
              <a:ext uri="{FF2B5EF4-FFF2-40B4-BE49-F238E27FC236}">
                <a16:creationId xmlns:a16="http://schemas.microsoft.com/office/drawing/2014/main" id="{D2E70A19-5029-4CB3-B624-EDD73B1A3585}"/>
              </a:ext>
            </a:extLst>
          </p:cNvPr>
          <p:cNvSpPr txBox="1"/>
          <p:nvPr/>
        </p:nvSpPr>
        <p:spPr>
          <a:xfrm>
            <a:off x="193706" y="3560443"/>
            <a:ext cx="224108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二阶平稳假设</a:t>
            </a:r>
          </a:p>
        </p:txBody>
      </p:sp>
      <p:sp>
        <p:nvSpPr>
          <p:cNvPr id="17" name="文本框 16">
            <a:extLst>
              <a:ext uri="{FF2B5EF4-FFF2-40B4-BE49-F238E27FC236}">
                <a16:creationId xmlns:a16="http://schemas.microsoft.com/office/drawing/2014/main" id="{3FEE3460-6F00-495F-B94D-0FCB3E641A48}"/>
              </a:ext>
            </a:extLst>
          </p:cNvPr>
          <p:cNvSpPr txBox="1"/>
          <p:nvPr/>
        </p:nvSpPr>
        <p:spPr>
          <a:xfrm>
            <a:off x="193706" y="5014401"/>
            <a:ext cx="2241084"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   本征假设</a:t>
            </a:r>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（内蕴假设）</a:t>
            </a:r>
          </a:p>
        </p:txBody>
      </p:sp>
      <p:sp>
        <p:nvSpPr>
          <p:cNvPr id="18" name="文本框 17">
            <a:extLst>
              <a:ext uri="{FF2B5EF4-FFF2-40B4-BE49-F238E27FC236}">
                <a16:creationId xmlns:a16="http://schemas.microsoft.com/office/drawing/2014/main" id="{09A30511-1F60-4373-A10B-6030A767988D}"/>
              </a:ext>
            </a:extLst>
          </p:cNvPr>
          <p:cNvSpPr txBox="1"/>
          <p:nvPr/>
        </p:nvSpPr>
        <p:spPr>
          <a:xfrm>
            <a:off x="2255800" y="2049076"/>
            <a:ext cx="403057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随机函数的性质不随位置移动而改变，严格平稳的，也称平移不变性</a:t>
            </a:r>
          </a:p>
        </p:txBody>
      </p:sp>
      <p:sp>
        <p:nvSpPr>
          <p:cNvPr id="26" name="文本框 25">
            <a:extLst>
              <a:ext uri="{FF2B5EF4-FFF2-40B4-BE49-F238E27FC236}">
                <a16:creationId xmlns:a16="http://schemas.microsoft.com/office/drawing/2014/main" id="{A4B4682B-7F09-45E3-87A2-3E586131E28E}"/>
              </a:ext>
            </a:extLst>
          </p:cNvPr>
          <p:cNvSpPr txBox="1"/>
          <p:nvPr/>
        </p:nvSpPr>
        <p:spPr>
          <a:xfrm>
            <a:off x="2264816" y="3463835"/>
            <a:ext cx="4141663"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：随机函数的均值为一常数</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：随机变量间的协方差依赖于</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两者之间的距离和方向</a:t>
            </a:r>
          </a:p>
        </p:txBody>
      </p:sp>
      <p:sp>
        <p:nvSpPr>
          <p:cNvPr id="27" name="文本框 26">
            <a:extLst>
              <a:ext uri="{FF2B5EF4-FFF2-40B4-BE49-F238E27FC236}">
                <a16:creationId xmlns:a16="http://schemas.microsoft.com/office/drawing/2014/main" id="{09A30511-1F60-4373-A10B-6030A767988D}"/>
              </a:ext>
            </a:extLst>
          </p:cNvPr>
          <p:cNvSpPr txBox="1"/>
          <p:nvPr/>
        </p:nvSpPr>
        <p:spPr>
          <a:xfrm>
            <a:off x="2255800" y="4976364"/>
            <a:ext cx="4494136"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：较小距离上，随机变量的增量</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数学期望为</a:t>
            </a:r>
            <a:r>
              <a:rPr lang="en-US" altLang="zh-CN" dirty="0">
                <a:solidFill>
                  <a:schemeClr val="bg1"/>
                </a:solidFill>
                <a:latin typeface="微软雅黑" panose="020B0503020204020204" pitchFamily="34" charset="-122"/>
                <a:ea typeface="微软雅黑" panose="020B0503020204020204" pitchFamily="34" charset="-122"/>
              </a:rPr>
              <a:t>0</a:t>
            </a:r>
          </a:p>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：方差函数只依赖于增量间的</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距离和方向</a:t>
            </a:r>
          </a:p>
        </p:txBody>
      </p:sp>
      <p:pic>
        <p:nvPicPr>
          <p:cNvPr id="14" name="图片 13"/>
          <p:cNvPicPr>
            <a:picLocks noChangeAspect="1"/>
          </p:cNvPicPr>
          <p:nvPr/>
        </p:nvPicPr>
        <p:blipFill>
          <a:blip r:embed="rId6"/>
          <a:stretch>
            <a:fillRect/>
          </a:stretch>
        </p:blipFill>
        <p:spPr>
          <a:xfrm>
            <a:off x="6772881" y="4963923"/>
            <a:ext cx="2929907" cy="472841"/>
          </a:xfrm>
          <a:prstGeom prst="rect">
            <a:avLst/>
          </a:prstGeom>
        </p:spPr>
      </p:pic>
      <p:pic>
        <p:nvPicPr>
          <p:cNvPr id="20" name="图片 19"/>
          <p:cNvPicPr>
            <a:picLocks noChangeAspect="1"/>
          </p:cNvPicPr>
          <p:nvPr/>
        </p:nvPicPr>
        <p:blipFill>
          <a:blip r:embed="rId7"/>
          <a:stretch>
            <a:fillRect/>
          </a:stretch>
        </p:blipFill>
        <p:spPr>
          <a:xfrm>
            <a:off x="6840659" y="4081210"/>
            <a:ext cx="3374088" cy="548075"/>
          </a:xfrm>
          <a:prstGeom prst="rect">
            <a:avLst/>
          </a:prstGeom>
        </p:spPr>
      </p:pic>
      <p:pic>
        <p:nvPicPr>
          <p:cNvPr id="21" name="图片 20"/>
          <p:cNvPicPr>
            <a:picLocks noChangeAspect="1"/>
          </p:cNvPicPr>
          <p:nvPr/>
        </p:nvPicPr>
        <p:blipFill>
          <a:blip r:embed="rId8"/>
          <a:stretch>
            <a:fillRect/>
          </a:stretch>
        </p:blipFill>
        <p:spPr>
          <a:xfrm>
            <a:off x="6743071" y="5659477"/>
            <a:ext cx="4122564" cy="496917"/>
          </a:xfrm>
          <a:prstGeom prst="rect">
            <a:avLst/>
          </a:prstGeom>
        </p:spPr>
      </p:pic>
      <p:sp>
        <p:nvSpPr>
          <p:cNvPr id="28" name="文本框 27"/>
          <p:cNvSpPr txBox="1"/>
          <p:nvPr/>
        </p:nvSpPr>
        <p:spPr>
          <a:xfrm>
            <a:off x="2255800" y="6332680"/>
            <a:ext cx="4353827" cy="369332"/>
          </a:xfrm>
          <a:prstGeom prst="rect">
            <a:avLst/>
          </a:prstGeom>
          <a:noFill/>
        </p:spPr>
        <p:txBody>
          <a:bodyPr wrap="square" rtlCol="0">
            <a:spAutoFit/>
          </a:bodyPr>
          <a:lstStyle/>
          <a:p>
            <a:r>
              <a:rPr lang="zh-CN" altLang="zh-CN" b="1" dirty="0">
                <a:solidFill>
                  <a:schemeClr val="bg1"/>
                </a:solidFill>
                <a:latin typeface="微软雅黑" panose="020B0503020204020204" pitchFamily="34" charset="-122"/>
                <a:ea typeface="微软雅黑" panose="020B0503020204020204" pitchFamily="34" charset="-122"/>
              </a:rPr>
              <a:t>地统计学中对随机函数的基本假设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6" name="直角上箭头 35"/>
          <p:cNvSpPr/>
          <p:nvPr/>
        </p:nvSpPr>
        <p:spPr>
          <a:xfrm rot="5400000">
            <a:off x="1142479" y="5822907"/>
            <a:ext cx="854991" cy="903221"/>
          </a:xfrm>
          <a:prstGeom prst="bentUpArrow">
            <a:avLst>
              <a:gd name="adj1" fmla="val 12677"/>
              <a:gd name="adj2" fmla="val 20908"/>
              <a:gd name="adj3" fmla="val 152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8576"/>
              </a:solidFill>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B596ADD-2059-4A88-992C-47FC5B78EAAD}"/>
                  </a:ext>
                </a:extLst>
              </p:cNvPr>
              <p:cNvSpPr/>
              <p:nvPr/>
            </p:nvSpPr>
            <p:spPr>
              <a:xfrm>
                <a:off x="6626616" y="3443679"/>
                <a:ext cx="225564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solidFill>
                          <a:latin typeface="Cambria Math" panose="02040503050406030204" pitchFamily="18" charset="0"/>
                        </a:rPr>
                        <m:t>𝐸</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𝑍</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𝑥</m:t>
                      </m:r>
                      <m:r>
                        <a:rPr lang="zh-CN" altLang="en-US" sz="2400" i="0" smtClean="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𝑚</m:t>
                      </m:r>
                    </m:oMath>
                  </m:oMathPara>
                </a14:m>
                <a:endParaRPr lang="zh-CN" altLang="en-US" sz="2400" dirty="0">
                  <a:solidFill>
                    <a:schemeClr val="tx1"/>
                  </a:solidFill>
                </a:endParaRPr>
              </a:p>
            </p:txBody>
          </p:sp>
        </mc:Choice>
        <mc:Fallback xmlns="">
          <p:sp>
            <p:nvSpPr>
              <p:cNvPr id="3" name="矩形 2">
                <a:extLst>
                  <a:ext uri="{FF2B5EF4-FFF2-40B4-BE49-F238E27FC236}">
                    <a16:creationId xmlns:a16="http://schemas.microsoft.com/office/drawing/2014/main" id="{5B596ADD-2059-4A88-992C-47FC5B78EAAD}"/>
                  </a:ext>
                </a:extLst>
              </p:cNvPr>
              <p:cNvSpPr>
                <a:spLocks noRot="1" noChangeAspect="1" noMove="1" noResize="1" noEditPoints="1" noAdjustHandles="1" noChangeArrowheads="1" noChangeShapeType="1" noTextEdit="1"/>
              </p:cNvSpPr>
              <p:nvPr/>
            </p:nvSpPr>
            <p:spPr>
              <a:xfrm>
                <a:off x="6626616" y="3443679"/>
                <a:ext cx="2255649" cy="461665"/>
              </a:xfrm>
              <a:prstGeom prst="rect">
                <a:avLst/>
              </a:prstGeom>
              <a:blipFill>
                <a:blip r:embed="rId9"/>
                <a:stretch>
                  <a:fillRect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2403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流程图: 过程 34">
            <a:extLst>
              <a:ext uri="{FF2B5EF4-FFF2-40B4-BE49-F238E27FC236}">
                <a16:creationId xmlns:a16="http://schemas.microsoft.com/office/drawing/2014/main" id="{DEB6A52C-302E-49EA-A533-F61D03E80D12}"/>
              </a:ext>
            </a:extLst>
          </p:cNvPr>
          <p:cNvSpPr/>
          <p:nvPr/>
        </p:nvSpPr>
        <p:spPr>
          <a:xfrm>
            <a:off x="5431316" y="2225407"/>
            <a:ext cx="6760684" cy="4759287"/>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过程 20">
            <a:extLst>
              <a:ext uri="{FF2B5EF4-FFF2-40B4-BE49-F238E27FC236}">
                <a16:creationId xmlns:a16="http://schemas.microsoft.com/office/drawing/2014/main" id="{5477EB7F-E54D-4172-8BA8-4B26128BFE8A}"/>
              </a:ext>
            </a:extLst>
          </p:cNvPr>
          <p:cNvSpPr/>
          <p:nvPr/>
        </p:nvSpPr>
        <p:spPr>
          <a:xfrm>
            <a:off x="0" y="1"/>
            <a:ext cx="12192000" cy="2225406"/>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455438" cy="1628595"/>
            <a:chOff x="4508511" y="-551377"/>
            <a:chExt cx="3455438" cy="1628595"/>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5213717" y="0"/>
              <a:ext cx="27502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结构分析</a:t>
              </a:r>
              <a:endParaRPr lang="en-US" altLang="zh-CN" sz="3200" dirty="0">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2"/>
          <a:stretch>
            <a:fillRect/>
          </a:stretch>
        </p:blipFill>
        <p:spPr>
          <a:xfrm>
            <a:off x="501513" y="2398603"/>
            <a:ext cx="4822373" cy="3687698"/>
          </a:xfrm>
          <a:prstGeom prst="rect">
            <a:avLst/>
          </a:prstGeom>
        </p:spPr>
      </p:pic>
      <p:sp>
        <p:nvSpPr>
          <p:cNvPr id="2" name="矩形 1">
            <a:extLst>
              <a:ext uri="{FF2B5EF4-FFF2-40B4-BE49-F238E27FC236}">
                <a16:creationId xmlns:a16="http://schemas.microsoft.com/office/drawing/2014/main" id="{AECAE27D-160A-4100-9689-3718F96F9685}"/>
              </a:ext>
            </a:extLst>
          </p:cNvPr>
          <p:cNvSpPr/>
          <p:nvPr/>
        </p:nvSpPr>
        <p:spPr>
          <a:xfrm>
            <a:off x="730479" y="1250414"/>
            <a:ext cx="10731041" cy="400110"/>
          </a:xfrm>
          <a:prstGeom prst="rect">
            <a:avLst/>
          </a:prstGeom>
        </p:spPr>
        <p:txBody>
          <a:bodyPr wrap="square">
            <a:spAutoFit/>
          </a:bodyPr>
          <a:lstStyle/>
          <a:p>
            <a:r>
              <a:rPr lang="zh-CN"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主要目的</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4A43520A-7788-4C87-A02F-8553FD6C0EE5}"/>
              </a:ext>
            </a:extLst>
          </p:cNvPr>
          <p:cNvSpPr/>
          <p:nvPr/>
        </p:nvSpPr>
        <p:spPr>
          <a:xfrm>
            <a:off x="730479" y="1704605"/>
            <a:ext cx="10638928" cy="369332"/>
          </a:xfrm>
          <a:prstGeom prst="rect">
            <a:avLst/>
          </a:prstGeom>
        </p:spPr>
        <p:txBody>
          <a:bodyPr wrap="square">
            <a:spAutoFit/>
          </a:bodyPr>
          <a:lstStyle/>
          <a:p>
            <a:r>
              <a:rPr lang="zh-CN" altLang="zh-CN" dirty="0">
                <a:solidFill>
                  <a:schemeClr val="bg1"/>
                </a:solidFill>
                <a:ea typeface="微软雅黑" panose="020B0503020204020204" pitchFamily="34" charset="-122"/>
                <a:cs typeface="Times New Roman" panose="02020603050405020304" pitchFamily="18" charset="0"/>
              </a:rPr>
              <a:t>指导如何根据</a:t>
            </a:r>
            <a:r>
              <a:rPr lang="zh-CN" altLang="zh-CN" b="1" dirty="0">
                <a:solidFill>
                  <a:srgbClr val="CE8576"/>
                </a:solidFill>
                <a:ea typeface="微软雅黑" panose="020B0503020204020204" pitchFamily="34" charset="-122"/>
                <a:cs typeface="Times New Roman" panose="02020603050405020304" pitchFamily="18" charset="0"/>
              </a:rPr>
              <a:t>实际观测数据</a:t>
            </a:r>
            <a:r>
              <a:rPr lang="zh-CN" altLang="zh-CN" dirty="0">
                <a:solidFill>
                  <a:schemeClr val="bg1"/>
                </a:solidFill>
                <a:ea typeface="微软雅黑" panose="020B0503020204020204" pitchFamily="34" charset="-122"/>
                <a:cs typeface="Times New Roman" panose="02020603050405020304" pitchFamily="18" charset="0"/>
              </a:rPr>
              <a:t>建立有效且合适的</a:t>
            </a:r>
            <a:r>
              <a:rPr lang="zh-CN" altLang="zh-CN" b="1" dirty="0">
                <a:solidFill>
                  <a:srgbClr val="CE8576"/>
                </a:solidFill>
                <a:ea typeface="微软雅黑" panose="020B0503020204020204" pitchFamily="34" charset="-122"/>
                <a:cs typeface="Times New Roman" panose="02020603050405020304" pitchFamily="18" charset="0"/>
              </a:rPr>
              <a:t>变异函数模型</a:t>
            </a:r>
            <a:r>
              <a:rPr lang="zh-CN" altLang="en-US" dirty="0">
                <a:solidFill>
                  <a:schemeClr val="bg1"/>
                </a:solidFill>
                <a:ea typeface="微软雅黑" panose="020B0503020204020204" pitchFamily="34" charset="-122"/>
                <a:cs typeface="Times New Roman" panose="02020603050405020304" pitchFamily="18" charset="0"/>
              </a:rPr>
              <a:t>，</a:t>
            </a:r>
            <a:r>
              <a:rPr lang="zh-CN" altLang="zh-CN" dirty="0">
                <a:solidFill>
                  <a:schemeClr val="bg1"/>
                </a:solidFill>
                <a:ea typeface="微软雅黑" panose="020B0503020204020204" pitchFamily="34" charset="-122"/>
                <a:cs typeface="Times New Roman" panose="02020603050405020304" pitchFamily="18" charset="0"/>
              </a:rPr>
              <a:t>并对模型进行</a:t>
            </a:r>
            <a:r>
              <a:rPr lang="zh-CN" altLang="zh-CN" b="1" dirty="0">
                <a:solidFill>
                  <a:srgbClr val="CE8576"/>
                </a:solidFill>
                <a:ea typeface="微软雅黑" panose="020B0503020204020204" pitchFamily="34" charset="-122"/>
                <a:cs typeface="Times New Roman" panose="02020603050405020304" pitchFamily="18" charset="0"/>
              </a:rPr>
              <a:t>理论分析</a:t>
            </a:r>
            <a:r>
              <a:rPr lang="zh-CN" altLang="zh-CN" dirty="0">
                <a:solidFill>
                  <a:schemeClr val="bg1"/>
                </a:solidFill>
                <a:ea typeface="微软雅黑" panose="020B0503020204020204" pitchFamily="34" charset="-122"/>
                <a:cs typeface="Times New Roman" panose="02020603050405020304" pitchFamily="18" charset="0"/>
              </a:rPr>
              <a:t>和专业解释</a:t>
            </a:r>
            <a:r>
              <a:rPr lang="zh-CN" altLang="en-US" dirty="0">
                <a:solidFill>
                  <a:schemeClr val="bg1"/>
                </a:solidFill>
                <a:ea typeface="微软雅黑" panose="020B0503020204020204" pitchFamily="34" charset="-122"/>
                <a:cs typeface="Times New Roman" panose="02020603050405020304" pitchFamily="18" charset="0"/>
              </a:rPr>
              <a:t>。</a:t>
            </a:r>
            <a:endParaRPr lang="zh-CN" altLang="en-US" dirty="0">
              <a:solidFill>
                <a:schemeClr val="bg1"/>
              </a:solidFill>
            </a:endParaRPr>
          </a:p>
        </p:txBody>
      </p:sp>
      <p:sp>
        <p:nvSpPr>
          <p:cNvPr id="25" name="矩形 24">
            <a:extLst>
              <a:ext uri="{FF2B5EF4-FFF2-40B4-BE49-F238E27FC236}">
                <a16:creationId xmlns:a16="http://schemas.microsoft.com/office/drawing/2014/main" id="{E55FC813-D376-4B57-A0D9-63DC2FA4A0FB}"/>
              </a:ext>
            </a:extLst>
          </p:cNvPr>
          <p:cNvSpPr/>
          <p:nvPr/>
        </p:nvSpPr>
        <p:spPr>
          <a:xfrm>
            <a:off x="5594486" y="2592464"/>
            <a:ext cx="6358815" cy="1231106"/>
          </a:xfrm>
          <a:prstGeom prst="rect">
            <a:avLst/>
          </a:prstGeom>
        </p:spPr>
        <p:txBody>
          <a:bodyPr wrap="square">
            <a:spAutoFit/>
          </a:bodyPr>
          <a:lstStyle/>
          <a:p>
            <a:r>
              <a:rPr lang="zh-CN"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变程</a:t>
            </a:r>
            <a:r>
              <a:rPr lang="en-US"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(Range)</a:t>
            </a:r>
            <a:r>
              <a:rPr lang="zh-CN"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通常变异函数</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单调递增函数，当步长</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h</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超过某一数值</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&gt;0)</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后，变异函数值不再继续单调增大，而往往稳定在一个极限值附近，这种现象称为“跃迁现象”，</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称为变程</a:t>
            </a:r>
            <a:endParaRPr lang="zh-CN" altLang="en-US"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B21FACD1-F833-4C55-8EA2-05DC293AA1C2}"/>
              </a:ext>
            </a:extLst>
          </p:cNvPr>
          <p:cNvSpPr/>
          <p:nvPr/>
        </p:nvSpPr>
        <p:spPr>
          <a:xfrm>
            <a:off x="5594487" y="4027842"/>
            <a:ext cx="6096000" cy="954107"/>
          </a:xfrm>
          <a:prstGeom prst="rect">
            <a:avLst/>
          </a:prstGeom>
        </p:spPr>
        <p:txBody>
          <a:bodyPr>
            <a:spAutoFit/>
          </a:bodyPr>
          <a:lstStyle/>
          <a:p>
            <a:r>
              <a:rPr lang="zh-CN"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基台值</a:t>
            </a:r>
            <a:r>
              <a:rPr lang="en-US"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(Sill)</a:t>
            </a:r>
            <a:r>
              <a:rPr lang="zh-CN"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当变异函数随步长增加到一个相对稳定的水平所对应的变异函数的值</a:t>
            </a:r>
            <a:endParaRPr lang="zh-CN" altLang="en-US"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AB06EC26-775B-4F00-B5EB-E3AA8D33C01B}"/>
              </a:ext>
            </a:extLst>
          </p:cNvPr>
          <p:cNvSpPr/>
          <p:nvPr/>
        </p:nvSpPr>
        <p:spPr>
          <a:xfrm>
            <a:off x="5548338" y="5180906"/>
            <a:ext cx="2193229" cy="369332"/>
          </a:xfrm>
          <a:prstGeom prst="rect">
            <a:avLst/>
          </a:prstGeom>
        </p:spPr>
        <p:txBody>
          <a:bodyPr wrap="none">
            <a:spAutoFit/>
          </a:bodyPr>
          <a:lstStyle/>
          <a:p>
            <a:r>
              <a:rPr lang="zh-CN" altLang="zh-CN" b="1" i="1" dirty="0">
                <a:solidFill>
                  <a:schemeClr val="bg1"/>
                </a:solidFill>
                <a:ea typeface="微软雅黑" panose="020B0503020204020204" pitchFamily="34" charset="-122"/>
                <a:cs typeface="Times New Roman" panose="02020603050405020304" pitchFamily="18" charset="0"/>
              </a:rPr>
              <a:t>块金常数</a:t>
            </a:r>
            <a:r>
              <a:rPr lang="en-US" altLang="zh-CN" b="1" i="1" dirty="0">
                <a:solidFill>
                  <a:schemeClr val="bg1"/>
                </a:solidFill>
                <a:ea typeface="微软雅黑" panose="020B0503020204020204" pitchFamily="34" charset="-122"/>
                <a:cs typeface="Times New Roman" panose="02020603050405020304" pitchFamily="18" charset="0"/>
              </a:rPr>
              <a:t>(Nugget)</a:t>
            </a:r>
            <a:r>
              <a:rPr lang="zh-CN" altLang="zh-CN" b="1" i="1" dirty="0">
                <a:solidFill>
                  <a:schemeClr val="bg1"/>
                </a:solidFill>
                <a:ea typeface="微软雅黑" panose="020B0503020204020204" pitchFamily="34" charset="-122"/>
                <a:cs typeface="Times New Roman" panose="02020603050405020304" pitchFamily="18" charset="0"/>
              </a:rPr>
              <a:t>：</a:t>
            </a:r>
            <a:endParaRPr lang="zh-CN" altLang="en-US" b="1" i="1" dirty="0">
              <a:solidFill>
                <a:schemeClr val="bg1"/>
              </a:solidFill>
            </a:endParaRPr>
          </a:p>
        </p:txBody>
      </p:sp>
      <p:sp>
        <p:nvSpPr>
          <p:cNvPr id="34" name="矩形 33">
            <a:extLst>
              <a:ext uri="{FF2B5EF4-FFF2-40B4-BE49-F238E27FC236}">
                <a16:creationId xmlns:a16="http://schemas.microsoft.com/office/drawing/2014/main" id="{B8AC1DA8-B36E-4639-85AD-5D01CE7527CF}"/>
              </a:ext>
            </a:extLst>
          </p:cNvPr>
          <p:cNvSpPr/>
          <p:nvPr/>
        </p:nvSpPr>
        <p:spPr>
          <a:xfrm>
            <a:off x="5614439" y="5550238"/>
            <a:ext cx="6527749"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对于变异函数</a:t>
            </a:r>
            <a:r>
              <a:rPr lang="zh-CN" altLang="zh-CN" dirty="0">
                <a:latin typeface="微软雅黑" panose="020B0503020204020204" pitchFamily="34" charset="-122"/>
                <a:ea typeface="微软雅黑" panose="020B0503020204020204" pitchFamily="34" charset="-122"/>
              </a:rPr>
              <a:t>γ</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h→</a:t>
            </a:r>
            <a:r>
              <a:rPr lang="zh-CN" altLang="zh-CN" dirty="0">
                <a:latin typeface="微软雅黑" panose="020B0503020204020204" pitchFamily="34" charset="-122"/>
                <a:ea typeface="微软雅黑" panose="020B0503020204020204" pitchFamily="34" charset="-122"/>
              </a:rPr>
              <a:t>时，</a:t>
            </a:r>
            <a:r>
              <a:rPr lang="en-US" altLang="zh-CN" dirty="0" err="1">
                <a:latin typeface="微软雅黑" panose="020B0503020204020204" pitchFamily="34" charset="-122"/>
                <a:ea typeface="微软雅黑" panose="020B0503020204020204" pitchFamily="34" charset="-122"/>
              </a:rPr>
              <a:t>lim</a:t>
            </a:r>
            <a:r>
              <a:rPr lang="zh-CN" altLang="zh-CN" dirty="0">
                <a:latin typeface="微软雅黑" panose="020B0503020204020204" pitchFamily="34" charset="-122"/>
                <a:ea typeface="微软雅黑" panose="020B0503020204020204" pitchFamily="34" charset="-122"/>
              </a:rPr>
              <a:t>γ</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h</a:t>
            </a:r>
            <a:r>
              <a:rPr lang="en-US" altLang="zh-CN" dirty="0">
                <a:latin typeface="微软雅黑" panose="020B0503020204020204" pitchFamily="34" charset="-122"/>
                <a:ea typeface="微软雅黑" panose="020B0503020204020204" pitchFamily="34" charset="-122"/>
              </a:rPr>
              <a:t>)=</a:t>
            </a:r>
            <a:r>
              <a:rPr lang="en-US" altLang="zh-CN" i="1"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0</a:t>
            </a:r>
            <a:r>
              <a:rPr lang="en-US" altLang="zh-CN" i="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i="1"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 &gt;0),</a:t>
            </a:r>
            <a:r>
              <a:rPr lang="zh-CN" altLang="zh-CN" dirty="0">
                <a:latin typeface="微软雅黑" panose="020B0503020204020204" pitchFamily="34" charset="-122"/>
                <a:ea typeface="微软雅黑" panose="020B0503020204020204" pitchFamily="34" charset="-122"/>
              </a:rPr>
              <a:t>即为常数，</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这种现象称为块金效应，</a:t>
            </a:r>
            <a:r>
              <a:rPr lang="en-US" altLang="zh-CN" i="1"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0</a:t>
            </a:r>
            <a:r>
              <a:rPr lang="en-US" altLang="zh-CN" i="1"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称为块金常数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2943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174978" cy="1606515"/>
            <a:chOff x="4508511" y="-551377"/>
            <a:chExt cx="3174978" cy="1606515"/>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5157453" y="-22080"/>
              <a:ext cx="1942787"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结构分析</a:t>
              </a:r>
              <a:endParaRPr lang="en-US" altLang="zh-CN" sz="3200" dirty="0">
                <a:latin typeface="微软雅黑" panose="020B0503020204020204" pitchFamily="34" charset="-122"/>
                <a:ea typeface="微软雅黑" panose="020B0503020204020204" pitchFamily="34" charset="-122"/>
              </a:endParaRPr>
            </a:p>
          </p:txBody>
        </p:sp>
      </p:grpSp>
      <p:sp>
        <p:nvSpPr>
          <p:cNvPr id="33" name="矩形 32"/>
          <p:cNvSpPr/>
          <p:nvPr/>
        </p:nvSpPr>
        <p:spPr>
          <a:xfrm>
            <a:off x="5672588" y="2413381"/>
            <a:ext cx="5731243" cy="4444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iŝḷîḍè">
            <a:extLst>
              <a:ext uri="{FF2B5EF4-FFF2-40B4-BE49-F238E27FC236}">
                <a16:creationId xmlns:a16="http://schemas.microsoft.com/office/drawing/2014/main" id="{72F07F32-EFC4-479D-9977-653B6ED73BAE}"/>
              </a:ext>
            </a:extLst>
          </p:cNvPr>
          <p:cNvSpPr/>
          <p:nvPr/>
        </p:nvSpPr>
        <p:spPr>
          <a:xfrm>
            <a:off x="2060298" y="1230448"/>
            <a:ext cx="1649124" cy="965428"/>
          </a:xfrm>
          <a:custGeom>
            <a:avLst/>
            <a:gdLst/>
            <a:ahLst/>
            <a:cxnLst/>
            <a:rect l="0" t="0" r="0" b="0"/>
            <a:pathLst>
              <a:path w="120000" h="120000" extrusionOk="0">
                <a:moveTo>
                  <a:pt x="41777" y="0"/>
                </a:moveTo>
                <a:cubicBezTo>
                  <a:pt x="38438" y="0"/>
                  <a:pt x="35733" y="7372"/>
                  <a:pt x="35733" y="16461"/>
                </a:cubicBezTo>
                <a:lnTo>
                  <a:pt x="35733" y="53688"/>
                </a:lnTo>
                <a:lnTo>
                  <a:pt x="0" y="53688"/>
                </a:lnTo>
                <a:lnTo>
                  <a:pt x="0" y="120000"/>
                </a:lnTo>
                <a:lnTo>
                  <a:pt x="120000" y="120000"/>
                </a:lnTo>
                <a:lnTo>
                  <a:pt x="120000" y="53688"/>
                </a:lnTo>
                <a:lnTo>
                  <a:pt x="84266" y="53688"/>
                </a:lnTo>
                <a:lnTo>
                  <a:pt x="84266" y="16461"/>
                </a:lnTo>
                <a:cubicBezTo>
                  <a:pt x="84266" y="7372"/>
                  <a:pt x="81561" y="0"/>
                  <a:pt x="78222" y="0"/>
                </a:cubicBezTo>
                <a:lnTo>
                  <a:pt x="41777" y="0"/>
                </a:lnTo>
                <a:close/>
                <a:moveTo>
                  <a:pt x="60000" y="17877"/>
                </a:moveTo>
                <a:cubicBezTo>
                  <a:pt x="63005" y="17877"/>
                  <a:pt x="65444" y="24516"/>
                  <a:pt x="65444" y="32705"/>
                </a:cubicBezTo>
                <a:cubicBezTo>
                  <a:pt x="65444" y="40888"/>
                  <a:pt x="63005" y="47533"/>
                  <a:pt x="60000" y="47533"/>
                </a:cubicBezTo>
                <a:cubicBezTo>
                  <a:pt x="56994" y="47533"/>
                  <a:pt x="54555" y="40888"/>
                  <a:pt x="54555" y="32705"/>
                </a:cubicBezTo>
                <a:cubicBezTo>
                  <a:pt x="54555" y="24516"/>
                  <a:pt x="56994" y="17877"/>
                  <a:pt x="60000" y="17877"/>
                </a:cubicBezTo>
                <a:close/>
              </a:path>
            </a:pathLst>
          </a:custGeom>
          <a:solidFill>
            <a:srgbClr val="CFA091"/>
          </a:solidFill>
          <a:ln>
            <a:noFill/>
          </a:ln>
        </p:spPr>
        <p:txBody>
          <a:bodyPr wrap="square" lIns="91440" tIns="45720" rIns="91440" bIns="45720" anchor="ctr"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rtl val="0"/>
              </a:defRPr>
            </a:lvl1pPr>
            <a:lvl2pPr marR="0" lvl="1" algn="l" rtl="0">
              <a:lnSpc>
                <a:spcPct val="100000"/>
              </a:lnSpc>
              <a:spcBef>
                <a:spcPts val="0"/>
              </a:spcBef>
              <a:spcAft>
                <a:spcPts val="0"/>
              </a:spcAft>
              <a:buNone/>
              <a:defRPr sz="1400" b="0" i="0" u="none" strike="noStrike" cap="none">
                <a:solidFill>
                  <a:srgbClr val="000000"/>
                </a:solidFill>
                <a:rtl val="0"/>
              </a:defRPr>
            </a:lvl2pPr>
            <a:lvl3pPr marR="0" lvl="2" algn="l" rtl="0">
              <a:lnSpc>
                <a:spcPct val="100000"/>
              </a:lnSpc>
              <a:spcBef>
                <a:spcPts val="0"/>
              </a:spcBef>
              <a:spcAft>
                <a:spcPts val="0"/>
              </a:spcAft>
              <a:buNone/>
              <a:defRPr sz="1400" b="0" i="0" u="none" strike="noStrike" cap="none">
                <a:solidFill>
                  <a:srgbClr val="000000"/>
                </a:solidFill>
                <a:rtl val="0"/>
              </a:defRPr>
            </a:lvl3pPr>
            <a:lvl4pPr marR="0" lvl="3" algn="l" rtl="0">
              <a:lnSpc>
                <a:spcPct val="100000"/>
              </a:lnSpc>
              <a:spcBef>
                <a:spcPts val="0"/>
              </a:spcBef>
              <a:spcAft>
                <a:spcPts val="0"/>
              </a:spcAft>
              <a:buNone/>
              <a:defRPr sz="1400" b="0" i="0" u="none" strike="noStrike" cap="none">
                <a:solidFill>
                  <a:srgbClr val="000000"/>
                </a:solidFill>
                <a:rtl val="0"/>
              </a:defRPr>
            </a:lvl4pPr>
            <a:lvl5pPr marR="0" lvl="4" algn="l" rtl="0">
              <a:lnSpc>
                <a:spcPct val="100000"/>
              </a:lnSpc>
              <a:spcBef>
                <a:spcPts val="0"/>
              </a:spcBef>
              <a:spcAft>
                <a:spcPts val="0"/>
              </a:spcAft>
              <a:buNone/>
              <a:defRPr sz="1400" b="0" i="0" u="none" strike="noStrike" cap="none">
                <a:solidFill>
                  <a:srgbClr val="000000"/>
                </a:solidFill>
                <a:rtl val="0"/>
              </a:defRPr>
            </a:lvl5pPr>
            <a:lvl6pPr marR="0" lvl="5" algn="l" rtl="0">
              <a:lnSpc>
                <a:spcPct val="100000"/>
              </a:lnSpc>
              <a:spcBef>
                <a:spcPts val="0"/>
              </a:spcBef>
              <a:spcAft>
                <a:spcPts val="0"/>
              </a:spcAft>
              <a:buNone/>
              <a:defRPr sz="1400" b="0" i="0" u="none" strike="noStrike" cap="none">
                <a:solidFill>
                  <a:srgbClr val="000000"/>
                </a:solidFill>
                <a:rtl val="0"/>
              </a:defRPr>
            </a:lvl6pPr>
            <a:lvl7pPr marR="0" lvl="6" algn="l" rtl="0">
              <a:lnSpc>
                <a:spcPct val="100000"/>
              </a:lnSpc>
              <a:spcBef>
                <a:spcPts val="0"/>
              </a:spcBef>
              <a:spcAft>
                <a:spcPts val="0"/>
              </a:spcAft>
              <a:buNone/>
              <a:defRPr sz="1400" b="0" i="0" u="none" strike="noStrike" cap="none">
                <a:solidFill>
                  <a:srgbClr val="000000"/>
                </a:solidFill>
                <a:rtl val="0"/>
              </a:defRPr>
            </a:lvl7pPr>
            <a:lvl8pPr marR="0" lvl="7" algn="l" rtl="0">
              <a:lnSpc>
                <a:spcPct val="100000"/>
              </a:lnSpc>
              <a:spcBef>
                <a:spcPts val="0"/>
              </a:spcBef>
              <a:spcAft>
                <a:spcPts val="0"/>
              </a:spcAft>
              <a:buNone/>
              <a:defRPr sz="1400" b="0" i="0" u="none" strike="noStrike" cap="none">
                <a:solidFill>
                  <a:srgbClr val="000000"/>
                </a:solidFill>
                <a:rtl val="0"/>
              </a:defRPr>
            </a:lvl8pPr>
            <a:lvl9pPr marR="0" lvl="8" algn="l" rtl="0">
              <a:lnSpc>
                <a:spcPct val="100000"/>
              </a:lnSpc>
              <a:spcBef>
                <a:spcPts val="0"/>
              </a:spcBef>
              <a:spcAft>
                <a:spcPts val="0"/>
              </a:spcAft>
              <a:buNone/>
              <a:defRPr sz="1400" b="0" i="0" u="none" strike="noStrike" cap="none">
                <a:solidFill>
                  <a:srgbClr val="000000"/>
                </a:solidFill>
                <a:rtl val="0"/>
              </a:defRPr>
            </a:lvl9pPr>
          </a:lstStyle>
          <a:p>
            <a:pPr marL="0" marR="0" lvl="0" indent="0" algn="l" rtl="0">
              <a:spcBef>
                <a:spcPts val="0"/>
              </a:spcBef>
              <a:buNone/>
            </a:pPr>
            <a:endParaRPr dirty="0"/>
          </a:p>
        </p:txBody>
      </p:sp>
      <p:sp>
        <p:nvSpPr>
          <p:cNvPr id="12" name="îṣḻïḍé">
            <a:extLst>
              <a:ext uri="{FF2B5EF4-FFF2-40B4-BE49-F238E27FC236}">
                <a16:creationId xmlns:a16="http://schemas.microsoft.com/office/drawing/2014/main" id="{C53CF03B-94CA-40C9-9F88-CBADFB64EC9E}"/>
              </a:ext>
            </a:extLst>
          </p:cNvPr>
          <p:cNvSpPr/>
          <p:nvPr/>
        </p:nvSpPr>
        <p:spPr>
          <a:xfrm>
            <a:off x="687525" y="2545733"/>
            <a:ext cx="319967"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3" name="îS1iḓe">
            <a:extLst>
              <a:ext uri="{FF2B5EF4-FFF2-40B4-BE49-F238E27FC236}">
                <a16:creationId xmlns:a16="http://schemas.microsoft.com/office/drawing/2014/main" id="{5EBA18B4-AF23-4F2A-A21A-77B6B59C49AC}"/>
              </a:ext>
            </a:extLst>
          </p:cNvPr>
          <p:cNvSpPr/>
          <p:nvPr/>
        </p:nvSpPr>
        <p:spPr>
          <a:xfrm>
            <a:off x="687525" y="3236587"/>
            <a:ext cx="319967"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4" name="ïşlíďè">
            <a:extLst>
              <a:ext uri="{FF2B5EF4-FFF2-40B4-BE49-F238E27FC236}">
                <a16:creationId xmlns:a16="http://schemas.microsoft.com/office/drawing/2014/main" id="{463732FE-2DCF-4883-B685-756F4E2A20E5}"/>
              </a:ext>
            </a:extLst>
          </p:cNvPr>
          <p:cNvSpPr/>
          <p:nvPr/>
        </p:nvSpPr>
        <p:spPr>
          <a:xfrm>
            <a:off x="687525" y="3927441"/>
            <a:ext cx="319967"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6" name="íślïďê">
            <a:extLst>
              <a:ext uri="{FF2B5EF4-FFF2-40B4-BE49-F238E27FC236}">
                <a16:creationId xmlns:a16="http://schemas.microsoft.com/office/drawing/2014/main" id="{78E80715-9412-421B-91DD-7A87E08A1D5E}"/>
              </a:ext>
            </a:extLst>
          </p:cNvPr>
          <p:cNvSpPr/>
          <p:nvPr/>
        </p:nvSpPr>
        <p:spPr>
          <a:xfrm>
            <a:off x="687525" y="4618296"/>
            <a:ext cx="319967"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7" name="îśliďè">
            <a:extLst>
              <a:ext uri="{FF2B5EF4-FFF2-40B4-BE49-F238E27FC236}">
                <a16:creationId xmlns:a16="http://schemas.microsoft.com/office/drawing/2014/main" id="{C1D50555-F28E-4A6A-A6A3-D6EE661D6F09}"/>
              </a:ext>
            </a:extLst>
          </p:cNvPr>
          <p:cNvSpPr/>
          <p:nvPr/>
        </p:nvSpPr>
        <p:spPr>
          <a:xfrm>
            <a:off x="687525" y="5309147"/>
            <a:ext cx="319967" cy="312776"/>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rgbClr val="CE8576"/>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19" name="íṩḻiḋê">
            <a:extLst>
              <a:ext uri="{FF2B5EF4-FFF2-40B4-BE49-F238E27FC236}">
                <a16:creationId xmlns:a16="http://schemas.microsoft.com/office/drawing/2014/main" id="{C58B292A-9F3C-45A1-A3E3-E647DE939AED}"/>
              </a:ext>
            </a:extLst>
          </p:cNvPr>
          <p:cNvSpPr/>
          <p:nvPr/>
        </p:nvSpPr>
        <p:spPr bwMode="auto">
          <a:xfrm>
            <a:off x="1177956" y="2444735"/>
            <a:ext cx="3674343" cy="450120"/>
          </a:xfrm>
          <a:prstGeom prst="rect">
            <a:avLst/>
          </a:prstGeom>
          <a:noFill/>
          <a:ln>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变程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影响范围</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íṩḻiḋê">
            <a:extLst>
              <a:ext uri="{FF2B5EF4-FFF2-40B4-BE49-F238E27FC236}">
                <a16:creationId xmlns:a16="http://schemas.microsoft.com/office/drawing/2014/main" id="{C58B292A-9F3C-45A1-A3E3-E647DE939AED}"/>
              </a:ext>
            </a:extLst>
          </p:cNvPr>
          <p:cNvSpPr/>
          <p:nvPr/>
        </p:nvSpPr>
        <p:spPr bwMode="auto">
          <a:xfrm>
            <a:off x="1190346" y="3177548"/>
            <a:ext cx="3674343" cy="450120"/>
          </a:xfrm>
          <a:prstGeom prst="rect">
            <a:avLst/>
          </a:prstGeom>
          <a:noFill/>
          <a:ln>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基台值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变异强度</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íṩḻiḋê">
            <a:extLst>
              <a:ext uri="{FF2B5EF4-FFF2-40B4-BE49-F238E27FC236}">
                <a16:creationId xmlns:a16="http://schemas.microsoft.com/office/drawing/2014/main" id="{C58B292A-9F3C-45A1-A3E3-E647DE939AED}"/>
              </a:ext>
            </a:extLst>
          </p:cNvPr>
          <p:cNvSpPr/>
          <p:nvPr/>
        </p:nvSpPr>
        <p:spPr bwMode="auto">
          <a:xfrm>
            <a:off x="1177956" y="3845525"/>
            <a:ext cx="3674343" cy="450120"/>
          </a:xfrm>
          <a:prstGeom prst="rect">
            <a:avLst/>
          </a:prstGeom>
          <a:noFill/>
          <a:ln>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块金值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随机性</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íṩḻiḋê">
            <a:extLst>
              <a:ext uri="{FF2B5EF4-FFF2-40B4-BE49-F238E27FC236}">
                <a16:creationId xmlns:a16="http://schemas.microsoft.com/office/drawing/2014/main" id="{C58B292A-9F3C-45A1-A3E3-E647DE939AED}"/>
              </a:ext>
            </a:extLst>
          </p:cNvPr>
          <p:cNvSpPr/>
          <p:nvPr/>
        </p:nvSpPr>
        <p:spPr bwMode="auto">
          <a:xfrm>
            <a:off x="1177956" y="4545920"/>
            <a:ext cx="3674343" cy="450120"/>
          </a:xfrm>
          <a:prstGeom prst="rect">
            <a:avLst/>
          </a:prstGeom>
          <a:noFill/>
          <a:ln>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原点处性状</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空间连续性</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íṩḻiḋê">
            <a:extLst>
              <a:ext uri="{FF2B5EF4-FFF2-40B4-BE49-F238E27FC236}">
                <a16:creationId xmlns:a16="http://schemas.microsoft.com/office/drawing/2014/main" id="{C58B292A-9F3C-45A1-A3E3-E647DE939AED}"/>
              </a:ext>
            </a:extLst>
          </p:cNvPr>
          <p:cNvSpPr/>
          <p:nvPr/>
        </p:nvSpPr>
        <p:spPr bwMode="auto">
          <a:xfrm>
            <a:off x="1177956" y="5246314"/>
            <a:ext cx="3674343" cy="450120"/>
          </a:xfrm>
          <a:prstGeom prst="rect">
            <a:avLst/>
          </a:prstGeom>
          <a:noFill/>
          <a:ln>
            <a:noFill/>
          </a:ln>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不同方向变异函数图</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各向异性</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1FE307C8-9F14-47D9-B9D2-AF115FAB483E}"/>
              </a:ext>
            </a:extLst>
          </p:cNvPr>
          <p:cNvSpPr/>
          <p:nvPr/>
        </p:nvSpPr>
        <p:spPr>
          <a:xfrm>
            <a:off x="898054" y="5715965"/>
            <a:ext cx="4552720" cy="369332"/>
          </a:xfrm>
          <a:prstGeom prst="rect">
            <a:avLst/>
          </a:prstGeom>
        </p:spPr>
        <p:txBody>
          <a:bodyPr wrap="square">
            <a:spAutoFit/>
          </a:bodyPr>
          <a:lstStyle/>
          <a:p>
            <a:r>
              <a:rPr lang="zh-CN" altLang="en-US" dirty="0">
                <a:ea typeface="微软雅黑" panose="020B0503020204020204" pitchFamily="34" charset="-122"/>
                <a:cs typeface="Times New Roman" panose="02020603050405020304" pitchFamily="18" charset="0"/>
              </a:rPr>
              <a:t>（</a:t>
            </a:r>
            <a:r>
              <a:rPr lang="zh-CN" altLang="zh-CN" dirty="0">
                <a:ea typeface="微软雅黑" panose="020B0503020204020204" pitchFamily="34" charset="-122"/>
                <a:cs typeface="Times New Roman" panose="02020603050405020304" pitchFamily="18" charset="0"/>
              </a:rPr>
              <a:t>各向同性是相对的，各向异性是绝对的</a:t>
            </a:r>
            <a:r>
              <a:rPr lang="zh-CN" altLang="en-US" dirty="0">
                <a:ea typeface="微软雅黑" panose="020B0503020204020204" pitchFamily="34" charset="-122"/>
                <a:cs typeface="Times New Roman" panose="02020603050405020304" pitchFamily="18" charset="0"/>
              </a:rPr>
              <a:t>）</a:t>
            </a:r>
            <a:endParaRPr lang="zh-CN" altLang="en-US" dirty="0"/>
          </a:p>
        </p:txBody>
      </p:sp>
      <p:pic>
        <p:nvPicPr>
          <p:cNvPr id="8" name="图片 7">
            <a:extLst>
              <a:ext uri="{FF2B5EF4-FFF2-40B4-BE49-F238E27FC236}">
                <a16:creationId xmlns:a16="http://schemas.microsoft.com/office/drawing/2014/main" id="{544A3A91-ECC9-4FFC-940A-8B2E7E176D37}"/>
              </a:ext>
            </a:extLst>
          </p:cNvPr>
          <p:cNvPicPr>
            <a:picLocks noChangeAspect="1"/>
          </p:cNvPicPr>
          <p:nvPr/>
        </p:nvPicPr>
        <p:blipFill>
          <a:blip r:embed="rId3"/>
          <a:stretch>
            <a:fillRect/>
          </a:stretch>
        </p:blipFill>
        <p:spPr>
          <a:xfrm>
            <a:off x="6232298" y="2539457"/>
            <a:ext cx="4038748" cy="1563581"/>
          </a:xfrm>
          <a:prstGeom prst="rect">
            <a:avLst/>
          </a:prstGeom>
        </p:spPr>
      </p:pic>
      <p:sp>
        <p:nvSpPr>
          <p:cNvPr id="21" name="矩形 20">
            <a:extLst>
              <a:ext uri="{FF2B5EF4-FFF2-40B4-BE49-F238E27FC236}">
                <a16:creationId xmlns:a16="http://schemas.microsoft.com/office/drawing/2014/main" id="{7C3ADF2A-78D8-4808-BF8B-3AA7524D5C78}"/>
              </a:ext>
            </a:extLst>
          </p:cNvPr>
          <p:cNvSpPr/>
          <p:nvPr/>
        </p:nvSpPr>
        <p:spPr>
          <a:xfrm>
            <a:off x="5879195" y="5619463"/>
            <a:ext cx="5786017" cy="646331"/>
          </a:xfrm>
          <a:prstGeom prst="rect">
            <a:avLst/>
          </a:prstGeom>
        </p:spPr>
        <p:txBody>
          <a:bodyPr wrap="square">
            <a:spAutoFit/>
          </a:bodyPr>
          <a:lstStyle/>
          <a:p>
            <a:pPr indent="26670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四个方向上</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 0</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45</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90</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135</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 </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的变异函数</a:t>
            </a:r>
            <a:endParaRPr lang="en-US" altLang="zh-CN" kern="100" dirty="0">
              <a:latin typeface="等线" panose="02010600030101010101" pitchFamily="2" charset="-122"/>
              <a:ea typeface="微软雅黑" panose="020B0503020204020204" pitchFamily="34" charset="-122"/>
              <a:cs typeface="Times New Roman" panose="02020603050405020304" pitchFamily="18" charset="0"/>
            </a:endParaRPr>
          </a:p>
          <a:p>
            <a:pPr indent="266700" algn="just">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走势不相同，说明</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样本</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在各个方向上的变异性不同</a:t>
            </a:r>
            <a:endParaRPr lang="zh-CN" altLang="zh-CN" kern="100" dirty="0">
              <a:latin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56A2CCE2-AD79-43DC-9C10-EA050B8C9DAD}"/>
              </a:ext>
            </a:extLst>
          </p:cNvPr>
          <p:cNvSpPr/>
          <p:nvPr/>
        </p:nvSpPr>
        <p:spPr>
          <a:xfrm>
            <a:off x="5906617" y="4237371"/>
            <a:ext cx="3604116" cy="369332"/>
          </a:xfrm>
          <a:prstGeom prst="rect">
            <a:avLst/>
          </a:prstGeom>
        </p:spPr>
        <p:txBody>
          <a:bodyPr wrap="square">
            <a:spAutoFit/>
          </a:bodyPr>
          <a:lstStyle/>
          <a:p>
            <a:pPr indent="266700">
              <a:spcAft>
                <a:spcPts val="0"/>
              </a:spcAft>
            </a:pPr>
            <a:r>
              <a:rPr lang="zh-CN" altLang="zh-CN" b="1" kern="100" dirty="0">
                <a:solidFill>
                  <a:srgbClr val="CE8576"/>
                </a:solidFill>
                <a:latin typeface="等线" panose="02010600030101010101" pitchFamily="2" charset="-122"/>
                <a:ea typeface="微软雅黑" panose="020B0503020204020204" pitchFamily="34" charset="-122"/>
                <a:cs typeface="Times New Roman" panose="02020603050405020304" pitchFamily="18" charset="0"/>
              </a:rPr>
              <a:t>各向同性变异函数图</a:t>
            </a:r>
            <a:r>
              <a:rPr lang="zh-CN" altLang="en-US" b="1" kern="100" dirty="0">
                <a:solidFill>
                  <a:srgbClr val="CE8576"/>
                </a:solidFill>
                <a:latin typeface="等线" panose="02010600030101010101" pitchFamily="2" charset="-122"/>
                <a:ea typeface="微软雅黑" panose="020B0503020204020204" pitchFamily="34" charset="-122"/>
                <a:cs typeface="Times New Roman" panose="02020603050405020304" pitchFamily="18" charset="0"/>
              </a:rPr>
              <a:t>（左图）：</a:t>
            </a:r>
            <a:endParaRPr lang="en-US" altLang="zh-CN" b="1" kern="100" dirty="0">
              <a:solidFill>
                <a:srgbClr val="CE8576"/>
              </a:solidFill>
              <a:latin typeface="等线" panose="02010600030101010101" pitchFamily="2" charset="-122"/>
              <a:ea typeface="微软雅黑" panose="020B0503020204020204" pitchFamily="34" charset="-122"/>
              <a:cs typeface="Times New Roman" panose="02020603050405020304" pitchFamily="18" charset="0"/>
            </a:endParaRPr>
          </a:p>
        </p:txBody>
      </p:sp>
      <p:sp>
        <p:nvSpPr>
          <p:cNvPr id="68" name="矩形 67">
            <a:extLst>
              <a:ext uri="{FF2B5EF4-FFF2-40B4-BE49-F238E27FC236}">
                <a16:creationId xmlns:a16="http://schemas.microsoft.com/office/drawing/2014/main" id="{CA6DFDA9-EC51-47DA-8381-59D59084DFA5}"/>
              </a:ext>
            </a:extLst>
          </p:cNvPr>
          <p:cNvSpPr/>
          <p:nvPr/>
        </p:nvSpPr>
        <p:spPr>
          <a:xfrm>
            <a:off x="6164662" y="4545920"/>
            <a:ext cx="5134905" cy="646331"/>
          </a:xfrm>
          <a:prstGeom prst="rect">
            <a:avLst/>
          </a:prstGeom>
        </p:spPr>
        <p:txBody>
          <a:bodyPr wrap="square">
            <a:spAutoFit/>
          </a:bodyPr>
          <a:lstStyle/>
          <a:p>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随样本</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间距离 </a:t>
            </a:r>
            <a:r>
              <a:rPr lang="en-US" altLang="zh-CN" i="1" kern="100" dirty="0">
                <a:latin typeface="Times New Roman" panose="02020603050405020304" pitchFamily="18" charset="0"/>
                <a:ea typeface="微软雅黑" panose="020B0503020204020204" pitchFamily="34" charset="-122"/>
                <a:cs typeface="Times New Roman" panose="02020603050405020304" pitchFamily="18" charset="0"/>
              </a:rPr>
              <a:t>h </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的增</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加，变异函数</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逐渐</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增大，</a:t>
            </a:r>
            <a:endParaRPr lang="en-US" altLang="zh-CN" kern="100" dirty="0">
              <a:latin typeface="等线" panose="02010600030101010101" pitchFamily="2" charset="-122"/>
              <a:ea typeface="微软雅黑" panose="020B0503020204020204" pitchFamily="34" charset="-122"/>
              <a:cs typeface="Times New Roman" panose="02020603050405020304" pitchFamily="18" charset="0"/>
            </a:endParaRPr>
          </a:p>
          <a:p>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说明距离越近点的属性</a:t>
            </a: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越</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相似</a:t>
            </a:r>
            <a:endParaRPr lang="zh-CN" altLang="en-US" dirty="0"/>
          </a:p>
        </p:txBody>
      </p:sp>
      <p:sp>
        <p:nvSpPr>
          <p:cNvPr id="69" name="流程图: 过程 68">
            <a:extLst>
              <a:ext uri="{FF2B5EF4-FFF2-40B4-BE49-F238E27FC236}">
                <a16:creationId xmlns:a16="http://schemas.microsoft.com/office/drawing/2014/main" id="{78062109-664D-4095-849D-0B3AFE6B8CB4}"/>
              </a:ext>
            </a:extLst>
          </p:cNvPr>
          <p:cNvSpPr/>
          <p:nvPr/>
        </p:nvSpPr>
        <p:spPr>
          <a:xfrm>
            <a:off x="11391441" y="-198304"/>
            <a:ext cx="1000795" cy="7216049"/>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676405" y="1230448"/>
            <a:ext cx="6715831" cy="12142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729D04A1-9B88-4E4C-B196-5C0D387B1F4B}"/>
              </a:ext>
            </a:extLst>
          </p:cNvPr>
          <p:cNvSpPr txBox="1"/>
          <p:nvPr/>
        </p:nvSpPr>
        <p:spPr>
          <a:xfrm>
            <a:off x="2574897" y="1757033"/>
            <a:ext cx="1261377" cy="400110"/>
          </a:xfrm>
          <a:prstGeom prst="rect">
            <a:avLst/>
          </a:prstGeom>
          <a:solidFill>
            <a:srgbClr val="CFA091"/>
          </a:solid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功能</a:t>
            </a:r>
          </a:p>
        </p:txBody>
      </p:sp>
      <p:sp>
        <p:nvSpPr>
          <p:cNvPr id="9" name="矩形 8">
            <a:extLst>
              <a:ext uri="{FF2B5EF4-FFF2-40B4-BE49-F238E27FC236}">
                <a16:creationId xmlns:a16="http://schemas.microsoft.com/office/drawing/2014/main" id="{FA3646AD-A898-49DF-B765-F7F046582DA7}"/>
              </a:ext>
            </a:extLst>
          </p:cNvPr>
          <p:cNvSpPr/>
          <p:nvPr/>
        </p:nvSpPr>
        <p:spPr>
          <a:xfrm>
            <a:off x="5882386" y="1347471"/>
            <a:ext cx="6096000" cy="923330"/>
          </a:xfrm>
          <a:prstGeom prst="rect">
            <a:avLst/>
          </a:prstGeom>
        </p:spPr>
        <p:txBody>
          <a:bodyPr>
            <a:spAutoFit/>
          </a:bodyPr>
          <a:lstStyle/>
          <a:p>
            <a:r>
              <a:rPr lang="zh-CN" altLang="en-US" dirty="0">
                <a:ea typeface="微软雅黑" panose="020B0503020204020204" pitchFamily="34" charset="-122"/>
                <a:cs typeface="Times New Roman" panose="02020603050405020304" pitchFamily="18" charset="0"/>
              </a:rPr>
              <a:t>区域化变量</a:t>
            </a:r>
            <a:r>
              <a:rPr lang="zh-CN" altLang="zh-CN" b="1" dirty="0">
                <a:solidFill>
                  <a:srgbClr val="CE8576"/>
                </a:solidFill>
                <a:ea typeface="微软雅黑" panose="020B0503020204020204" pitchFamily="34" charset="-122"/>
                <a:cs typeface="Times New Roman" panose="02020603050405020304" pitchFamily="18" charset="0"/>
              </a:rPr>
              <a:t>随机性来源</a:t>
            </a:r>
            <a:r>
              <a:rPr lang="zh-CN" altLang="zh-CN" dirty="0">
                <a:ea typeface="微软雅黑" panose="020B0503020204020204" pitchFamily="34" charset="-122"/>
                <a:cs typeface="Times New Roman" panose="02020603050405020304" pitchFamily="18" charset="0"/>
              </a:rPr>
              <a:t>主要有</a:t>
            </a:r>
            <a:r>
              <a:rPr lang="en-US" altLang="zh-CN" dirty="0">
                <a:ea typeface="微软雅黑" panose="020B0503020204020204" pitchFamily="34" charset="-122"/>
                <a:cs typeface="Times New Roman" panose="02020603050405020304" pitchFamily="18" charset="0"/>
              </a:rPr>
              <a:t>:</a:t>
            </a:r>
            <a:br>
              <a:rPr lang="en-US" altLang="zh-CN" dirty="0">
                <a:ea typeface="微软雅黑" panose="020B0503020204020204" pitchFamily="34" charset="-122"/>
                <a:cs typeface="Times New Roman" panose="02020603050405020304" pitchFamily="18" charset="0"/>
              </a:rPr>
            </a:br>
            <a:r>
              <a:rPr lang="zh-CN" altLang="zh-CN" dirty="0">
                <a:ea typeface="微软雅黑" panose="020B0503020204020204" pitchFamily="34" charset="-122"/>
                <a:cs typeface="Times New Roman" panose="02020603050405020304" pitchFamily="18" charset="0"/>
              </a:rPr>
              <a:t>微观结构（即变量在小于抽样尺度</a:t>
            </a:r>
            <a:r>
              <a:rPr lang="en-US" altLang="zh-CN" dirty="0">
                <a:ea typeface="微软雅黑" panose="020B0503020204020204" pitchFamily="34" charset="-122"/>
                <a:cs typeface="Times New Roman" panose="02020603050405020304" pitchFamily="18" charset="0"/>
              </a:rPr>
              <a:t>h</a:t>
            </a:r>
            <a:r>
              <a:rPr lang="zh-CN" altLang="zh-CN" dirty="0">
                <a:ea typeface="微软雅黑" panose="020B0503020204020204" pitchFamily="34" charset="-122"/>
                <a:cs typeface="Times New Roman" panose="02020603050405020304" pitchFamily="18" charset="0"/>
              </a:rPr>
              <a:t>时所具有的变异性）</a:t>
            </a:r>
            <a:endParaRPr lang="en-US" altLang="zh-CN" dirty="0">
              <a:ea typeface="微软雅黑" panose="020B0503020204020204" pitchFamily="34" charset="-122"/>
              <a:cs typeface="Times New Roman" panose="02020603050405020304" pitchFamily="18" charset="0"/>
            </a:endParaRPr>
          </a:p>
          <a:p>
            <a:r>
              <a:rPr lang="zh-CN" altLang="zh-CN" dirty="0">
                <a:ea typeface="微软雅黑" panose="020B0503020204020204" pitchFamily="34" charset="-122"/>
                <a:cs typeface="Times New Roman" panose="02020603050405020304" pitchFamily="18" charset="0"/>
              </a:rPr>
              <a:t>采样、测量和分析等误差</a:t>
            </a:r>
            <a:endParaRPr lang="zh-CN" altLang="en-US" dirty="0"/>
          </a:p>
        </p:txBody>
      </p:sp>
      <p:sp>
        <p:nvSpPr>
          <p:cNvPr id="72" name="矩形 71">
            <a:extLst>
              <a:ext uri="{FF2B5EF4-FFF2-40B4-BE49-F238E27FC236}">
                <a16:creationId xmlns:a16="http://schemas.microsoft.com/office/drawing/2014/main" id="{DE3AC54B-8187-4036-990F-1F64869D4854}"/>
              </a:ext>
            </a:extLst>
          </p:cNvPr>
          <p:cNvSpPr/>
          <p:nvPr/>
        </p:nvSpPr>
        <p:spPr>
          <a:xfrm>
            <a:off x="6179147" y="5246314"/>
            <a:ext cx="3647152" cy="369332"/>
          </a:xfrm>
          <a:prstGeom prst="rect">
            <a:avLst/>
          </a:prstGeom>
        </p:spPr>
        <p:txBody>
          <a:bodyPr wrap="none">
            <a:spAutoFit/>
          </a:bodyPr>
          <a:lstStyle/>
          <a:p>
            <a:r>
              <a:rPr lang="zh-CN" altLang="en-US" b="1" kern="100" dirty="0">
                <a:solidFill>
                  <a:srgbClr val="CE8576"/>
                </a:solidFill>
                <a:latin typeface="等线" panose="02010600030101010101" pitchFamily="2" charset="-122"/>
                <a:ea typeface="微软雅黑" panose="020B0503020204020204" pitchFamily="34" charset="-122"/>
                <a:cs typeface="Times New Roman" panose="02020603050405020304" pitchFamily="18" charset="0"/>
              </a:rPr>
              <a:t>四</a:t>
            </a:r>
            <a:r>
              <a:rPr lang="zh-CN" altLang="zh-CN" b="1" kern="100" dirty="0">
                <a:solidFill>
                  <a:srgbClr val="CE8576"/>
                </a:solidFill>
                <a:latin typeface="等线" panose="02010600030101010101" pitchFamily="2" charset="-122"/>
                <a:ea typeface="微软雅黑" panose="020B0503020204020204" pitchFamily="34" charset="-122"/>
                <a:cs typeface="Times New Roman" panose="02020603050405020304" pitchFamily="18" charset="0"/>
              </a:rPr>
              <a:t>个方向的变异函数</a:t>
            </a:r>
            <a:r>
              <a:rPr lang="zh-CN" altLang="en-US" b="1" kern="100" dirty="0">
                <a:solidFill>
                  <a:srgbClr val="CE8576"/>
                </a:solidFill>
                <a:latin typeface="等线" panose="02010600030101010101" pitchFamily="2" charset="-122"/>
                <a:ea typeface="微软雅黑" panose="020B0503020204020204" pitchFamily="34" charset="-122"/>
                <a:cs typeface="Times New Roman" panose="02020603050405020304" pitchFamily="18" charset="0"/>
              </a:rPr>
              <a:t>图（右图）：</a:t>
            </a:r>
            <a:endParaRPr lang="zh-CN" altLang="en-US" b="1" dirty="0">
              <a:solidFill>
                <a:srgbClr val="CE8576"/>
              </a:solidFill>
            </a:endParaRPr>
          </a:p>
        </p:txBody>
      </p:sp>
    </p:spTree>
    <p:extLst>
      <p:ext uri="{BB962C8B-B14F-4D97-AF65-F5344CB8AC3E}">
        <p14:creationId xmlns:p14="http://schemas.microsoft.com/office/powerpoint/2010/main" val="1611242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a:extLst>
              <a:ext uri="{FF2B5EF4-FFF2-40B4-BE49-F238E27FC236}">
                <a16:creationId xmlns:a16="http://schemas.microsoft.com/office/drawing/2014/main" id="{BD3C4BF7-9336-431E-B445-1DCC34E992F1}"/>
              </a:ext>
            </a:extLst>
          </p:cNvPr>
          <p:cNvSpPr/>
          <p:nvPr/>
        </p:nvSpPr>
        <p:spPr>
          <a:xfrm>
            <a:off x="1" y="0"/>
            <a:ext cx="4409378" cy="6858000"/>
          </a:xfrm>
          <a:prstGeom prst="flowChartProcess">
            <a:avLst/>
          </a:prstGeom>
          <a:solidFill>
            <a:srgbClr val="5B5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455438" cy="1628595"/>
            <a:chOff x="4508511" y="-551377"/>
            <a:chExt cx="3455438" cy="1628595"/>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5213717" y="0"/>
              <a:ext cx="27502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理论模型</a:t>
              </a:r>
              <a:endParaRPr lang="en-US" altLang="zh-CN" sz="3200" dirty="0">
                <a:latin typeface="微软雅黑" panose="020B0503020204020204" pitchFamily="34" charset="-122"/>
                <a:ea typeface="微软雅黑" panose="020B0503020204020204" pitchFamily="34" charset="-122"/>
              </a:endParaRPr>
            </a:p>
          </p:txBody>
        </p:sp>
      </p:grpSp>
      <p:sp>
        <p:nvSpPr>
          <p:cNvPr id="7" name="文本框 6"/>
          <p:cNvSpPr txBox="1"/>
          <p:nvPr/>
        </p:nvSpPr>
        <p:spPr>
          <a:xfrm>
            <a:off x="315310" y="2143367"/>
            <a:ext cx="961697" cy="64633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无基台值模型</a:t>
            </a:r>
          </a:p>
        </p:txBody>
      </p:sp>
      <p:sp>
        <p:nvSpPr>
          <p:cNvPr id="8" name="文本框 7"/>
          <p:cNvSpPr txBox="1"/>
          <p:nvPr/>
        </p:nvSpPr>
        <p:spPr>
          <a:xfrm>
            <a:off x="315310" y="3957718"/>
            <a:ext cx="961697" cy="64633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有基台值模型</a:t>
            </a:r>
          </a:p>
        </p:txBody>
      </p:sp>
      <p:sp>
        <p:nvSpPr>
          <p:cNvPr id="9" name="文本框 8"/>
          <p:cNvSpPr txBox="1"/>
          <p:nvPr/>
        </p:nvSpPr>
        <p:spPr>
          <a:xfrm>
            <a:off x="315310" y="5601258"/>
            <a:ext cx="961697" cy="64633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孔穴效应模型</a:t>
            </a:r>
          </a:p>
        </p:txBody>
      </p:sp>
      <p:sp>
        <p:nvSpPr>
          <p:cNvPr id="10" name="文本框 9"/>
          <p:cNvSpPr txBox="1"/>
          <p:nvPr/>
        </p:nvSpPr>
        <p:spPr>
          <a:xfrm>
            <a:off x="1844564" y="1806344"/>
            <a:ext cx="1418897"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幂函数模型</a:t>
            </a:r>
          </a:p>
        </p:txBody>
      </p:sp>
      <p:sp>
        <p:nvSpPr>
          <p:cNvPr id="11" name="文本框 10"/>
          <p:cNvSpPr txBox="1"/>
          <p:nvPr/>
        </p:nvSpPr>
        <p:spPr>
          <a:xfrm>
            <a:off x="1844564" y="2298021"/>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无基台线性模型</a:t>
            </a:r>
          </a:p>
        </p:txBody>
      </p:sp>
      <p:sp>
        <p:nvSpPr>
          <p:cNvPr id="12" name="文本框 11"/>
          <p:cNvSpPr txBox="1"/>
          <p:nvPr/>
        </p:nvSpPr>
        <p:spPr>
          <a:xfrm>
            <a:off x="1844564" y="2789698"/>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对数模型</a:t>
            </a:r>
          </a:p>
        </p:txBody>
      </p:sp>
      <p:sp>
        <p:nvSpPr>
          <p:cNvPr id="13" name="文本框 12"/>
          <p:cNvSpPr txBox="1"/>
          <p:nvPr/>
        </p:nvSpPr>
        <p:spPr>
          <a:xfrm>
            <a:off x="1844564" y="3281375"/>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球状模型</a:t>
            </a:r>
          </a:p>
        </p:txBody>
      </p:sp>
      <p:sp>
        <p:nvSpPr>
          <p:cNvPr id="14" name="文本框 13"/>
          <p:cNvSpPr txBox="1"/>
          <p:nvPr/>
        </p:nvSpPr>
        <p:spPr>
          <a:xfrm>
            <a:off x="1844564" y="3773052"/>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指数模型</a:t>
            </a:r>
          </a:p>
        </p:txBody>
      </p:sp>
      <p:sp>
        <p:nvSpPr>
          <p:cNvPr id="15" name="文本框 14"/>
          <p:cNvSpPr txBox="1"/>
          <p:nvPr/>
        </p:nvSpPr>
        <p:spPr>
          <a:xfrm>
            <a:off x="1844564" y="4264729"/>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高斯模型</a:t>
            </a:r>
          </a:p>
        </p:txBody>
      </p:sp>
      <p:sp>
        <p:nvSpPr>
          <p:cNvPr id="16" name="文本框 15"/>
          <p:cNvSpPr txBox="1"/>
          <p:nvPr/>
        </p:nvSpPr>
        <p:spPr>
          <a:xfrm>
            <a:off x="1844564" y="4756406"/>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有基台线性模型</a:t>
            </a:r>
          </a:p>
        </p:txBody>
      </p:sp>
      <p:sp>
        <p:nvSpPr>
          <p:cNvPr id="17" name="文本框 16"/>
          <p:cNvSpPr txBox="1"/>
          <p:nvPr/>
        </p:nvSpPr>
        <p:spPr>
          <a:xfrm>
            <a:off x="1844564" y="5248083"/>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纯块金效应模型</a:t>
            </a:r>
          </a:p>
        </p:txBody>
      </p:sp>
      <p:sp>
        <p:nvSpPr>
          <p:cNvPr id="18" name="文本框 17"/>
          <p:cNvSpPr txBox="1"/>
          <p:nvPr/>
        </p:nvSpPr>
        <p:spPr>
          <a:xfrm>
            <a:off x="1844564" y="5904479"/>
            <a:ext cx="1860332"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空穴效应模型</a:t>
            </a:r>
          </a:p>
        </p:txBody>
      </p:sp>
      <p:pic>
        <p:nvPicPr>
          <p:cNvPr id="22" name="图片 21"/>
          <p:cNvPicPr>
            <a:picLocks noChangeAspect="1"/>
          </p:cNvPicPr>
          <p:nvPr/>
        </p:nvPicPr>
        <p:blipFill>
          <a:blip r:embed="rId3"/>
          <a:stretch>
            <a:fillRect/>
          </a:stretch>
        </p:blipFill>
        <p:spPr>
          <a:xfrm>
            <a:off x="4508511" y="1782393"/>
            <a:ext cx="7655292" cy="4350649"/>
          </a:xfrm>
          <a:prstGeom prst="rect">
            <a:avLst/>
          </a:prstGeom>
        </p:spPr>
      </p:pic>
      <p:sp>
        <p:nvSpPr>
          <p:cNvPr id="23" name="左大括号 22"/>
          <p:cNvSpPr/>
          <p:nvPr/>
        </p:nvSpPr>
        <p:spPr>
          <a:xfrm>
            <a:off x="1418897" y="1991010"/>
            <a:ext cx="204951" cy="983354"/>
          </a:xfrm>
          <a:prstGeom prst="lef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4" name="左大括号 23"/>
          <p:cNvSpPr/>
          <p:nvPr/>
        </p:nvSpPr>
        <p:spPr>
          <a:xfrm>
            <a:off x="1355834" y="3399148"/>
            <a:ext cx="268014" cy="2088763"/>
          </a:xfrm>
          <a:prstGeom prst="lef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cxnSp>
        <p:nvCxnSpPr>
          <p:cNvPr id="26" name="直接连接符 25"/>
          <p:cNvCxnSpPr/>
          <p:nvPr/>
        </p:nvCxnSpPr>
        <p:spPr>
          <a:xfrm>
            <a:off x="1355834" y="6089145"/>
            <a:ext cx="268014" cy="0"/>
          </a:xfrm>
          <a:prstGeom prst="line">
            <a:avLst/>
          </a:prstGeom>
          <a:ln w="254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611149" y="1299947"/>
            <a:ext cx="4927600" cy="369332"/>
          </a:xfrm>
          <a:prstGeom prst="rect">
            <a:avLst/>
          </a:prstGeom>
        </p:spPr>
        <p:txBody>
          <a:bodyPr wrap="square">
            <a:spAutoFit/>
          </a:bodyPr>
          <a:lstStyle/>
          <a:p>
            <a:pPr lvl="4" algn="just" fontAlgn="base">
              <a:spcBef>
                <a:spcPts val="600"/>
              </a:spcBef>
              <a:spcAft>
                <a:spcPts val="600"/>
              </a:spcAft>
              <a:buClr>
                <a:srgbClr val="000000"/>
              </a:buClr>
            </a:pPr>
            <a:r>
              <a:rPr lang="zh-CN" altLang="zh-CN"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变异函数结构分析步骤</a:t>
            </a:r>
          </a:p>
        </p:txBody>
      </p:sp>
      <p:sp>
        <p:nvSpPr>
          <p:cNvPr id="29" name="矩形 28"/>
          <p:cNvSpPr/>
          <p:nvPr/>
        </p:nvSpPr>
        <p:spPr>
          <a:xfrm>
            <a:off x="-1408970" y="1275366"/>
            <a:ext cx="4927600" cy="400110"/>
          </a:xfrm>
          <a:prstGeom prst="rect">
            <a:avLst/>
          </a:prstGeom>
        </p:spPr>
        <p:txBody>
          <a:bodyPr wrap="square">
            <a:spAutoFit/>
          </a:bodyPr>
          <a:lstStyle/>
          <a:p>
            <a:pPr lvl="4" algn="just" fontAlgn="base">
              <a:spcBef>
                <a:spcPts val="600"/>
              </a:spcBef>
              <a:spcAft>
                <a:spcPts val="600"/>
              </a:spcAft>
              <a:buClr>
                <a:srgbClr val="000000"/>
              </a:buClr>
            </a:pPr>
            <a:r>
              <a:rPr lang="zh-CN" altLang="zh-CN"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变异函数</a:t>
            </a:r>
            <a:r>
              <a:rPr lang="zh-CN" altLang="en-US"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理论模型类型</a:t>
            </a:r>
            <a:endParaRPr lang="zh-CN" altLang="zh-CN"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p:cNvSpPr/>
          <p:nvPr/>
        </p:nvSpPr>
        <p:spPr>
          <a:xfrm>
            <a:off x="6588833" y="4995333"/>
            <a:ext cx="2318100" cy="592668"/>
          </a:xfrm>
          <a:prstGeom prst="rect">
            <a:avLst/>
          </a:prstGeom>
          <a:noFill/>
          <a:ln w="3810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7" name="直接连接符 26">
            <a:extLst>
              <a:ext uri="{FF2B5EF4-FFF2-40B4-BE49-F238E27FC236}">
                <a16:creationId xmlns:a16="http://schemas.microsoft.com/office/drawing/2014/main" id="{1D47856D-FE54-4CA0-A44B-5D9A10C6B86F}"/>
              </a:ext>
            </a:extLst>
          </p:cNvPr>
          <p:cNvCxnSpPr>
            <a:cxnSpLocks/>
          </p:cNvCxnSpPr>
          <p:nvPr/>
        </p:nvCxnSpPr>
        <p:spPr>
          <a:xfrm>
            <a:off x="4521211" y="5248083"/>
            <a:ext cx="1854189" cy="0"/>
          </a:xfrm>
          <a:prstGeom prst="line">
            <a:avLst/>
          </a:prstGeom>
          <a:ln w="25400">
            <a:solidFill>
              <a:srgbClr val="CE8576"/>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185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过程 10">
            <a:extLst>
              <a:ext uri="{FF2B5EF4-FFF2-40B4-BE49-F238E27FC236}">
                <a16:creationId xmlns:a16="http://schemas.microsoft.com/office/drawing/2014/main" id="{CF829F59-DE88-4D54-A937-590F9BC98979}"/>
              </a:ext>
            </a:extLst>
          </p:cNvPr>
          <p:cNvSpPr/>
          <p:nvPr/>
        </p:nvSpPr>
        <p:spPr>
          <a:xfrm>
            <a:off x="0" y="0"/>
            <a:ext cx="461247" cy="6858000"/>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过程 11">
            <a:extLst>
              <a:ext uri="{FF2B5EF4-FFF2-40B4-BE49-F238E27FC236}">
                <a16:creationId xmlns:a16="http://schemas.microsoft.com/office/drawing/2014/main" id="{9CCA627C-ED2B-4B6B-9B6A-98DAFF3C8164}"/>
              </a:ext>
            </a:extLst>
          </p:cNvPr>
          <p:cNvSpPr/>
          <p:nvPr/>
        </p:nvSpPr>
        <p:spPr>
          <a:xfrm>
            <a:off x="0" y="1016405"/>
            <a:ext cx="3727524" cy="598506"/>
          </a:xfrm>
          <a:prstGeom prst="flowChartProcess">
            <a:avLst/>
          </a:prstGeom>
          <a:solidFill>
            <a:srgbClr val="CE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id="{927F0F9B-B74A-4B0B-963D-D4413759C9FB}"/>
              </a:ext>
            </a:extLst>
          </p:cNvPr>
          <p:cNvSpPr/>
          <p:nvPr/>
        </p:nvSpPr>
        <p:spPr>
          <a:xfrm>
            <a:off x="7124700" y="0"/>
            <a:ext cx="5067300" cy="2196357"/>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720489" y="5737591"/>
            <a:ext cx="4717044" cy="973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720489" y="3832636"/>
            <a:ext cx="4717044" cy="973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20489" y="1628595"/>
            <a:ext cx="4717044" cy="1158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455438" cy="1628595"/>
            <a:chOff x="4508511" y="-551377"/>
            <a:chExt cx="3455438" cy="1628595"/>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5213717" y="0"/>
              <a:ext cx="27502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理论模型</a:t>
              </a:r>
              <a:endParaRPr lang="en-US" altLang="zh-CN" sz="3200" dirty="0">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90162" y="3800100"/>
            <a:ext cx="961697"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有基台值模型</a:t>
            </a:r>
          </a:p>
        </p:txBody>
      </p:sp>
      <p:sp>
        <p:nvSpPr>
          <p:cNvPr id="13" name="文本框 12"/>
          <p:cNvSpPr txBox="1"/>
          <p:nvPr/>
        </p:nvSpPr>
        <p:spPr>
          <a:xfrm>
            <a:off x="1844564" y="1942265"/>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球状模型</a:t>
            </a:r>
          </a:p>
        </p:txBody>
      </p:sp>
      <p:sp>
        <p:nvSpPr>
          <p:cNvPr id="14" name="文本框 13"/>
          <p:cNvSpPr txBox="1"/>
          <p:nvPr/>
        </p:nvSpPr>
        <p:spPr>
          <a:xfrm>
            <a:off x="1844564" y="3059870"/>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指数模型</a:t>
            </a:r>
          </a:p>
        </p:txBody>
      </p:sp>
      <p:sp>
        <p:nvSpPr>
          <p:cNvPr id="15" name="文本框 14"/>
          <p:cNvSpPr txBox="1"/>
          <p:nvPr/>
        </p:nvSpPr>
        <p:spPr>
          <a:xfrm>
            <a:off x="1844564" y="4058932"/>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高斯模型</a:t>
            </a:r>
          </a:p>
        </p:txBody>
      </p:sp>
      <p:sp>
        <p:nvSpPr>
          <p:cNvPr id="16" name="文本框 15"/>
          <p:cNvSpPr txBox="1"/>
          <p:nvPr/>
        </p:nvSpPr>
        <p:spPr>
          <a:xfrm>
            <a:off x="1844564" y="5159599"/>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有基台线性模型</a:t>
            </a:r>
          </a:p>
        </p:txBody>
      </p:sp>
      <p:sp>
        <p:nvSpPr>
          <p:cNvPr id="17" name="文本框 16"/>
          <p:cNvSpPr txBox="1"/>
          <p:nvPr/>
        </p:nvSpPr>
        <p:spPr>
          <a:xfrm>
            <a:off x="1844564" y="6023204"/>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纯块金效应模型</a:t>
            </a:r>
          </a:p>
        </p:txBody>
      </p:sp>
      <p:sp>
        <p:nvSpPr>
          <p:cNvPr id="24" name="左大括号 23"/>
          <p:cNvSpPr/>
          <p:nvPr/>
        </p:nvSpPr>
        <p:spPr>
          <a:xfrm>
            <a:off x="1355834" y="2032000"/>
            <a:ext cx="303633" cy="4182533"/>
          </a:xfrm>
          <a:prstGeom prst="leftBrace">
            <a:avLst/>
          </a:prstGeom>
          <a:ln w="25400">
            <a:solidFill>
              <a:srgbClr val="5B50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矩形 28"/>
          <p:cNvSpPr/>
          <p:nvPr/>
        </p:nvSpPr>
        <p:spPr>
          <a:xfrm>
            <a:off x="-850900" y="1130300"/>
            <a:ext cx="4813300" cy="400110"/>
          </a:xfrm>
          <a:prstGeom prst="rect">
            <a:avLst/>
          </a:prstGeom>
        </p:spPr>
        <p:txBody>
          <a:bodyPr wrap="square">
            <a:spAutoFit/>
          </a:bodyPr>
          <a:lstStyle/>
          <a:p>
            <a:pPr lvl="4" algn="just" fontAlgn="base">
              <a:spcBef>
                <a:spcPts val="600"/>
              </a:spcBef>
              <a:spcAft>
                <a:spcPts val="600"/>
              </a:spcAft>
              <a:buClr>
                <a:srgbClr val="000000"/>
              </a:buClr>
            </a:pPr>
            <a:r>
              <a:rPr lang="zh-CN" altLang="zh-CN"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变异</a:t>
            </a:r>
            <a:r>
              <a:rPr lang="zh-CN" altLang="zh-CN" sz="2000" b="1" kern="100" dirty="0">
                <a:solidFill>
                  <a:schemeClr val="bg1"/>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函数</a:t>
            </a:r>
            <a:r>
              <a:rPr lang="zh-CN" altLang="en-US" sz="2000" b="1" kern="100" dirty="0">
                <a:solidFill>
                  <a:schemeClr val="bg1"/>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理论模型类型</a:t>
            </a:r>
            <a:endParaRPr lang="zh-CN" altLang="zh-CN" sz="2000" b="1" kern="100" dirty="0">
              <a:solidFill>
                <a:schemeClr val="bg1"/>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p:cNvPicPr>
            <a:picLocks noChangeAspect="1"/>
          </p:cNvPicPr>
          <p:nvPr/>
        </p:nvPicPr>
        <p:blipFill>
          <a:blip r:embed="rId3"/>
          <a:stretch>
            <a:fillRect/>
          </a:stretch>
        </p:blipFill>
        <p:spPr>
          <a:xfrm>
            <a:off x="6886872" y="2197442"/>
            <a:ext cx="5252946" cy="2116666"/>
          </a:xfrm>
          <a:prstGeom prst="rect">
            <a:avLst/>
          </a:prstGeom>
        </p:spPr>
      </p:pic>
      <p:pic>
        <p:nvPicPr>
          <p:cNvPr id="27" name="图片 26"/>
          <p:cNvPicPr>
            <a:picLocks noChangeAspect="1"/>
          </p:cNvPicPr>
          <p:nvPr/>
        </p:nvPicPr>
        <p:blipFill>
          <a:blip r:embed="rId4"/>
          <a:stretch>
            <a:fillRect/>
          </a:stretch>
        </p:blipFill>
        <p:spPr>
          <a:xfrm>
            <a:off x="9513346" y="4628384"/>
            <a:ext cx="2395936" cy="1999661"/>
          </a:xfrm>
          <a:prstGeom prst="rect">
            <a:avLst/>
          </a:prstGeom>
        </p:spPr>
      </p:pic>
      <p:pic>
        <p:nvPicPr>
          <p:cNvPr id="33" name="图片 3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9060" y="4687483"/>
            <a:ext cx="3146624" cy="1976937"/>
          </a:xfrm>
          <a:prstGeom prst="rect">
            <a:avLst/>
          </a:prstGeom>
        </p:spPr>
      </p:pic>
      <p:sp>
        <p:nvSpPr>
          <p:cNvPr id="34" name="文本框 33"/>
          <p:cNvSpPr txBox="1"/>
          <p:nvPr/>
        </p:nvSpPr>
        <p:spPr>
          <a:xfrm>
            <a:off x="7370777" y="4806221"/>
            <a:ext cx="186033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有基台线性模型</a:t>
            </a:r>
          </a:p>
        </p:txBody>
      </p:sp>
      <p:sp>
        <p:nvSpPr>
          <p:cNvPr id="35" name="文本框 34"/>
          <p:cNvSpPr txBox="1"/>
          <p:nvPr/>
        </p:nvSpPr>
        <p:spPr>
          <a:xfrm>
            <a:off x="10048950" y="4806221"/>
            <a:ext cx="186033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纯块金效应模型</a:t>
            </a:r>
          </a:p>
        </p:txBody>
      </p:sp>
      <p:pic>
        <p:nvPicPr>
          <p:cNvPr id="38" name="图片 37"/>
          <p:cNvPicPr>
            <a:picLocks noChangeAspect="1"/>
          </p:cNvPicPr>
          <p:nvPr/>
        </p:nvPicPr>
        <p:blipFill>
          <a:blip r:embed="rId6"/>
          <a:stretch>
            <a:fillRect/>
          </a:stretch>
        </p:blipFill>
        <p:spPr>
          <a:xfrm>
            <a:off x="3730367" y="3864358"/>
            <a:ext cx="2388453" cy="832172"/>
          </a:xfrm>
          <a:prstGeom prst="rect">
            <a:avLst/>
          </a:prstGeom>
        </p:spPr>
      </p:pic>
      <p:pic>
        <p:nvPicPr>
          <p:cNvPr id="40" name="图片 39"/>
          <p:cNvPicPr>
            <a:picLocks noChangeAspect="1"/>
          </p:cNvPicPr>
          <p:nvPr/>
        </p:nvPicPr>
        <p:blipFill>
          <a:blip r:embed="rId7"/>
          <a:stretch>
            <a:fillRect/>
          </a:stretch>
        </p:blipFill>
        <p:spPr>
          <a:xfrm>
            <a:off x="3730367" y="2896458"/>
            <a:ext cx="2442650" cy="799152"/>
          </a:xfrm>
          <a:prstGeom prst="rect">
            <a:avLst/>
          </a:prstGeom>
        </p:spPr>
      </p:pic>
      <p:pic>
        <p:nvPicPr>
          <p:cNvPr id="42" name="图片 41"/>
          <p:cNvPicPr>
            <a:picLocks noChangeAspect="1"/>
          </p:cNvPicPr>
          <p:nvPr/>
        </p:nvPicPr>
        <p:blipFill>
          <a:blip r:embed="rId8"/>
          <a:stretch>
            <a:fillRect/>
          </a:stretch>
        </p:blipFill>
        <p:spPr>
          <a:xfrm>
            <a:off x="3730367" y="1612478"/>
            <a:ext cx="2710009" cy="1115232"/>
          </a:xfrm>
          <a:prstGeom prst="rect">
            <a:avLst/>
          </a:prstGeom>
        </p:spPr>
      </p:pic>
      <p:pic>
        <p:nvPicPr>
          <p:cNvPr id="44" name="图片 43"/>
          <p:cNvPicPr>
            <a:picLocks noChangeAspect="1"/>
          </p:cNvPicPr>
          <p:nvPr/>
        </p:nvPicPr>
        <p:blipFill>
          <a:blip r:embed="rId9"/>
          <a:stretch>
            <a:fillRect/>
          </a:stretch>
        </p:blipFill>
        <p:spPr>
          <a:xfrm>
            <a:off x="3730367" y="4865278"/>
            <a:ext cx="1959266" cy="858629"/>
          </a:xfrm>
          <a:prstGeom prst="rect">
            <a:avLst/>
          </a:prstGeom>
        </p:spPr>
      </p:pic>
      <p:pic>
        <p:nvPicPr>
          <p:cNvPr id="45" name="图片 44"/>
          <p:cNvPicPr>
            <a:picLocks noChangeAspect="1"/>
          </p:cNvPicPr>
          <p:nvPr/>
        </p:nvPicPr>
        <p:blipFill>
          <a:blip r:embed="rId10"/>
          <a:stretch>
            <a:fillRect/>
          </a:stretch>
        </p:blipFill>
        <p:spPr>
          <a:xfrm>
            <a:off x="3730367" y="5892656"/>
            <a:ext cx="1447924" cy="661055"/>
          </a:xfrm>
          <a:prstGeom prst="rect">
            <a:avLst/>
          </a:prstGeom>
        </p:spPr>
      </p:pic>
      <p:sp>
        <p:nvSpPr>
          <p:cNvPr id="3" name="文本框 2">
            <a:extLst>
              <a:ext uri="{FF2B5EF4-FFF2-40B4-BE49-F238E27FC236}">
                <a16:creationId xmlns:a16="http://schemas.microsoft.com/office/drawing/2014/main" id="{0FDFB590-0E7C-4210-9DA7-03FC9FBA4823}"/>
              </a:ext>
            </a:extLst>
          </p:cNvPr>
          <p:cNvSpPr txBox="1"/>
          <p:nvPr/>
        </p:nvSpPr>
        <p:spPr>
          <a:xfrm>
            <a:off x="7408610" y="1079546"/>
            <a:ext cx="4209469" cy="923330"/>
          </a:xfrm>
          <a:prstGeom prst="rect">
            <a:avLst/>
          </a:prstGeom>
          <a:noFill/>
        </p:spPr>
        <p:txBody>
          <a:bodyPr wrap="square" rtlCol="0">
            <a:spAutoFit/>
          </a:bodyPr>
          <a:lstStyle/>
          <a:p>
            <a:r>
              <a:rPr lang="en-US" altLang="zh-CN" i="1" dirty="0" err="1">
                <a:solidFill>
                  <a:schemeClr val="bg1"/>
                </a:solidFill>
                <a:latin typeface="微软雅黑" panose="020B0503020204020204" pitchFamily="34" charset="-122"/>
                <a:ea typeface="微软雅黑" panose="020B0503020204020204" pitchFamily="34" charset="-122"/>
              </a:rPr>
              <a:t>C</a:t>
            </a:r>
            <a:r>
              <a:rPr lang="en-US" altLang="zh-CN" i="1" baseline="-25000" dirty="0" err="1">
                <a:solidFill>
                  <a:schemeClr val="bg1"/>
                </a:solidFill>
                <a:latin typeface="微软雅黑" panose="020B0503020204020204" pitchFamily="34" charset="-122"/>
                <a:ea typeface="微软雅黑" panose="020B0503020204020204" pitchFamily="34" charset="-122"/>
              </a:rPr>
              <a:t>0</a:t>
            </a:r>
            <a:r>
              <a:rPr lang="zh-CN" altLang="zh-CN" dirty="0">
                <a:solidFill>
                  <a:schemeClr val="bg1"/>
                </a:solidFill>
                <a:latin typeface="微软雅黑" panose="020B0503020204020204" pitchFamily="34" charset="-122"/>
                <a:ea typeface="微软雅黑" panose="020B0503020204020204" pitchFamily="34" charset="-122"/>
              </a:rPr>
              <a:t>为块金常数</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i="1" dirty="0">
                <a:solidFill>
                  <a:schemeClr val="bg1"/>
                </a:solidFill>
                <a:latin typeface="微软雅黑" panose="020B0503020204020204" pitchFamily="34" charset="-122"/>
                <a:ea typeface="微软雅黑" panose="020B0503020204020204" pitchFamily="34" charset="-122"/>
              </a:rPr>
              <a:t>C</a:t>
            </a:r>
            <a:r>
              <a:rPr lang="zh-CN" altLang="zh-CN" dirty="0">
                <a:solidFill>
                  <a:schemeClr val="bg1"/>
                </a:solidFill>
                <a:latin typeface="微软雅黑" panose="020B0503020204020204" pitchFamily="34" charset="-122"/>
                <a:ea typeface="微软雅黑" panose="020B0503020204020204" pitchFamily="34" charset="-122"/>
              </a:rPr>
              <a:t>为拱高</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i="1" dirty="0" err="1">
                <a:solidFill>
                  <a:schemeClr val="bg1"/>
                </a:solidFill>
                <a:latin typeface="微软雅黑" panose="020B0503020204020204" pitchFamily="34" charset="-122"/>
                <a:ea typeface="微软雅黑" panose="020B0503020204020204" pitchFamily="34" charset="-122"/>
              </a:rPr>
              <a:t>C</a:t>
            </a:r>
            <a:r>
              <a:rPr lang="en-US" altLang="zh-CN" i="1" baseline="-25000" dirty="0" err="1">
                <a:solidFill>
                  <a:schemeClr val="bg1"/>
                </a:solidFill>
                <a:latin typeface="微软雅黑" panose="020B0503020204020204" pitchFamily="34" charset="-122"/>
                <a:ea typeface="微软雅黑" panose="020B0503020204020204" pitchFamily="34" charset="-122"/>
              </a:rPr>
              <a:t>0</a:t>
            </a:r>
            <a:r>
              <a:rPr lang="en-US" altLang="zh-CN" i="1" dirty="0" err="1">
                <a:solidFill>
                  <a:schemeClr val="bg1"/>
                </a:solidFill>
                <a:latin typeface="微软雅黑" panose="020B0503020204020204" pitchFamily="34" charset="-122"/>
                <a:ea typeface="微软雅黑" panose="020B0503020204020204" pitchFamily="34" charset="-122"/>
              </a:rPr>
              <a:t>+C</a:t>
            </a:r>
            <a:r>
              <a:rPr lang="zh-CN" altLang="zh-CN" dirty="0">
                <a:solidFill>
                  <a:schemeClr val="bg1"/>
                </a:solidFill>
                <a:latin typeface="微软雅黑" panose="020B0503020204020204" pitchFamily="34" charset="-122"/>
                <a:ea typeface="微软雅黑" panose="020B0503020204020204" pitchFamily="34" charset="-122"/>
              </a:rPr>
              <a:t>为基台值</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i="1"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为变程</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i="1"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为常数</a:t>
            </a: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rPr>
              <a:t>表示直线斜率</a:t>
            </a:r>
            <a:r>
              <a:rPr lang="en-US" altLang="zh-CN" dirty="0">
                <a:solidFill>
                  <a:schemeClr val="bg1"/>
                </a:solidFill>
                <a:latin typeface="微软雅黑" panose="020B0503020204020204" pitchFamily="34" charset="-122"/>
                <a:ea typeface="微软雅黑" panose="020B0503020204020204" pitchFamily="34" charset="-122"/>
              </a:rPr>
              <a:t>;  </a:t>
            </a:r>
          </a:p>
          <a:p>
            <a:r>
              <a:rPr lang="en-US" altLang="zh-CN" dirty="0">
                <a:solidFill>
                  <a:schemeClr val="bg1"/>
                </a:solidFill>
                <a:latin typeface="微软雅黑" panose="020B0503020204020204" pitchFamily="34" charset="-122"/>
                <a:ea typeface="微软雅黑" panose="020B0503020204020204" pitchFamily="34" charset="-122"/>
              </a:rPr>
              <a:t>h</a:t>
            </a:r>
            <a:r>
              <a:rPr lang="zh-CN" altLang="en-US" dirty="0">
                <a:solidFill>
                  <a:schemeClr val="bg1"/>
                </a:solidFill>
                <a:latin typeface="微软雅黑" panose="020B0503020204020204" pitchFamily="34" charset="-122"/>
                <a:ea typeface="微软雅黑" panose="020B0503020204020204" pitchFamily="34" charset="-122"/>
              </a:rPr>
              <a:t>为步长</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即两点间距离</a:t>
            </a:r>
          </a:p>
        </p:txBody>
      </p:sp>
      <p:cxnSp>
        <p:nvCxnSpPr>
          <p:cNvPr id="9" name="直接连接符 8">
            <a:extLst>
              <a:ext uri="{FF2B5EF4-FFF2-40B4-BE49-F238E27FC236}">
                <a16:creationId xmlns:a16="http://schemas.microsoft.com/office/drawing/2014/main" id="{271BCE40-5C4E-43B0-A241-D436CD97D39D}"/>
              </a:ext>
            </a:extLst>
          </p:cNvPr>
          <p:cNvCxnSpPr/>
          <p:nvPr/>
        </p:nvCxnSpPr>
        <p:spPr>
          <a:xfrm>
            <a:off x="1498600" y="2786809"/>
            <a:ext cx="5067300" cy="0"/>
          </a:xfrm>
          <a:prstGeom prst="line">
            <a:avLst/>
          </a:prstGeom>
          <a:ln w="25400" cmpd="dbl">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F67E095-E396-4367-B4AA-F7BDC119BE64}"/>
              </a:ext>
            </a:extLst>
          </p:cNvPr>
          <p:cNvCxnSpPr/>
          <p:nvPr/>
        </p:nvCxnSpPr>
        <p:spPr>
          <a:xfrm>
            <a:off x="1498600" y="3800100"/>
            <a:ext cx="5067300" cy="0"/>
          </a:xfrm>
          <a:prstGeom prst="line">
            <a:avLst/>
          </a:prstGeom>
          <a:ln w="25400" cmpd="dbl">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2A9EA31-FAFB-420A-B9B8-235DB2B29C0D}"/>
              </a:ext>
            </a:extLst>
          </p:cNvPr>
          <p:cNvCxnSpPr/>
          <p:nvPr/>
        </p:nvCxnSpPr>
        <p:spPr>
          <a:xfrm>
            <a:off x="1498600" y="4811730"/>
            <a:ext cx="5067300" cy="0"/>
          </a:xfrm>
          <a:prstGeom prst="line">
            <a:avLst/>
          </a:prstGeom>
          <a:ln w="25400" cmpd="dbl">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79D4784F-9D80-431C-8D56-65663FD1616A}"/>
              </a:ext>
            </a:extLst>
          </p:cNvPr>
          <p:cNvCxnSpPr/>
          <p:nvPr/>
        </p:nvCxnSpPr>
        <p:spPr>
          <a:xfrm>
            <a:off x="1498600" y="5803854"/>
            <a:ext cx="5067300" cy="0"/>
          </a:xfrm>
          <a:prstGeom prst="line">
            <a:avLst/>
          </a:prstGeom>
          <a:ln w="25400" cmpd="dbl">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998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455438" cy="1628595"/>
            <a:chOff x="4508511" y="-551377"/>
            <a:chExt cx="3455438" cy="1628595"/>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5213717" y="0"/>
              <a:ext cx="27502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理论模型</a:t>
              </a:r>
              <a:endParaRPr lang="en-US" altLang="zh-CN" sz="3200" dirty="0">
                <a:latin typeface="微软雅黑" panose="020B0503020204020204" pitchFamily="34" charset="-122"/>
                <a:ea typeface="微软雅黑" panose="020B0503020204020204" pitchFamily="34" charset="-122"/>
              </a:endParaRPr>
            </a:p>
          </p:txBody>
        </p:sp>
      </p:grpSp>
      <p:pic>
        <p:nvPicPr>
          <p:cNvPr id="23" name="Picture 6" descr="Screen Shot 2015-05-01 at 9.21.10 PM.png"/>
          <p:cNvPicPr>
            <a:picLocks noChangeAspect="1"/>
          </p:cNvPicPr>
          <p:nvPr/>
        </p:nvPicPr>
        <p:blipFill rotWithShape="1">
          <a:blip r:embed="rId3">
            <a:extLst>
              <a:ext uri="{28A0092B-C50C-407E-A947-70E740481C1C}">
                <a14:useLocalDpi xmlns:a14="http://schemas.microsoft.com/office/drawing/2010/main" val="0"/>
              </a:ext>
            </a:extLst>
          </a:blip>
          <a:srcRect l="74922" t="67663" r="2476" b="5101"/>
          <a:stretch/>
        </p:blipFill>
        <p:spPr>
          <a:xfrm>
            <a:off x="1567725" y="5064726"/>
            <a:ext cx="2453687" cy="1613072"/>
          </a:xfrm>
          <a:prstGeom prst="rect">
            <a:avLst/>
          </a:prstGeom>
        </p:spPr>
      </p:pic>
      <p:pic>
        <p:nvPicPr>
          <p:cNvPr id="26" name="Picture 6" descr="Screen Shot 2015-05-01 at 9.21.10 PM.png"/>
          <p:cNvPicPr>
            <a:picLocks noChangeAspect="1"/>
          </p:cNvPicPr>
          <p:nvPr/>
        </p:nvPicPr>
        <p:blipFill rotWithShape="1">
          <a:blip r:embed="rId3">
            <a:extLst>
              <a:ext uri="{28A0092B-C50C-407E-A947-70E740481C1C}">
                <a14:useLocalDpi xmlns:a14="http://schemas.microsoft.com/office/drawing/2010/main" val="0"/>
              </a:ext>
            </a:extLst>
          </a:blip>
          <a:srcRect l="992" t="7993" r="77871" b="54587"/>
          <a:stretch/>
        </p:blipFill>
        <p:spPr>
          <a:xfrm>
            <a:off x="4414584" y="1218503"/>
            <a:ext cx="1710266" cy="1651754"/>
          </a:xfrm>
          <a:prstGeom prst="rect">
            <a:avLst/>
          </a:prstGeom>
        </p:spPr>
      </p:pic>
      <p:pic>
        <p:nvPicPr>
          <p:cNvPr id="28" name="Picture 6" descr="Screen Shot 2015-05-01 at 9.21.10 PM.png"/>
          <p:cNvPicPr>
            <a:picLocks noChangeAspect="1"/>
          </p:cNvPicPr>
          <p:nvPr/>
        </p:nvPicPr>
        <p:blipFill rotWithShape="1">
          <a:blip r:embed="rId3">
            <a:extLst>
              <a:ext uri="{28A0092B-C50C-407E-A947-70E740481C1C}">
                <a14:useLocalDpi xmlns:a14="http://schemas.microsoft.com/office/drawing/2010/main" val="0"/>
              </a:ext>
            </a:extLst>
          </a:blip>
          <a:srcRect l="78898" t="7519" r="1429" b="56420"/>
          <a:stretch/>
        </p:blipFill>
        <p:spPr>
          <a:xfrm>
            <a:off x="4414584" y="4997738"/>
            <a:ext cx="1680061" cy="1680060"/>
          </a:xfrm>
          <a:prstGeom prst="rect">
            <a:avLst/>
          </a:prstGeom>
        </p:spPr>
      </p:pic>
      <p:pic>
        <p:nvPicPr>
          <p:cNvPr id="30" name="Picture 6" descr="Screen Shot 2015-05-01 at 9.21.10 PM.png"/>
          <p:cNvPicPr>
            <a:picLocks noChangeAspect="1"/>
          </p:cNvPicPr>
          <p:nvPr/>
        </p:nvPicPr>
        <p:blipFill rotWithShape="1">
          <a:blip r:embed="rId3">
            <a:extLst>
              <a:ext uri="{28A0092B-C50C-407E-A947-70E740481C1C}">
                <a14:useLocalDpi xmlns:a14="http://schemas.microsoft.com/office/drawing/2010/main" val="0"/>
              </a:ext>
            </a:extLst>
          </a:blip>
          <a:srcRect l="39972" t="7621" r="39937" b="55936"/>
          <a:stretch/>
        </p:blipFill>
        <p:spPr>
          <a:xfrm>
            <a:off x="4414584" y="3102718"/>
            <a:ext cx="1680061" cy="1662559"/>
          </a:xfrm>
          <a:prstGeom prst="rect">
            <a:avLst/>
          </a:prstGeom>
        </p:spPr>
      </p:pic>
      <p:pic>
        <p:nvPicPr>
          <p:cNvPr id="31" name="Picture 6" descr="Screen Shot 2015-05-01 at 9.21.10 PM.png"/>
          <p:cNvPicPr>
            <a:picLocks noChangeAspect="1"/>
          </p:cNvPicPr>
          <p:nvPr/>
        </p:nvPicPr>
        <p:blipFill rotWithShape="1">
          <a:blip r:embed="rId3">
            <a:extLst>
              <a:ext uri="{28A0092B-C50C-407E-A947-70E740481C1C}">
                <a14:useLocalDpi xmlns:a14="http://schemas.microsoft.com/office/drawing/2010/main" val="0"/>
              </a:ext>
            </a:extLst>
          </a:blip>
          <a:srcRect l="38926" t="67663" r="37634" b="5484"/>
          <a:stretch/>
        </p:blipFill>
        <p:spPr>
          <a:xfrm>
            <a:off x="1567725" y="3178513"/>
            <a:ext cx="2497984" cy="1561240"/>
          </a:xfrm>
          <a:prstGeom prst="rect">
            <a:avLst/>
          </a:prstGeom>
        </p:spPr>
      </p:pic>
      <p:pic>
        <p:nvPicPr>
          <p:cNvPr id="32" name="Picture 6" descr="Screen Shot 2015-05-01 at 9.21.10 PM.png"/>
          <p:cNvPicPr>
            <a:picLocks noChangeAspect="1"/>
          </p:cNvPicPr>
          <p:nvPr/>
        </p:nvPicPr>
        <p:blipFill rotWithShape="1">
          <a:blip r:embed="rId3">
            <a:extLst>
              <a:ext uri="{28A0092B-C50C-407E-A947-70E740481C1C}">
                <a14:useLocalDpi xmlns:a14="http://schemas.microsoft.com/office/drawing/2010/main" val="0"/>
              </a:ext>
            </a:extLst>
          </a:blip>
          <a:srcRect l="3490" t="67663" r="73698" b="5484"/>
          <a:stretch/>
        </p:blipFill>
        <p:spPr>
          <a:xfrm>
            <a:off x="1567725" y="1265179"/>
            <a:ext cx="2473303" cy="1588361"/>
          </a:xfrm>
          <a:prstGeom prst="rect">
            <a:avLst/>
          </a:prstGeom>
        </p:spPr>
      </p:pic>
      <p:sp>
        <p:nvSpPr>
          <p:cNvPr id="9" name="矩形 8"/>
          <p:cNvSpPr/>
          <p:nvPr/>
        </p:nvSpPr>
        <p:spPr>
          <a:xfrm>
            <a:off x="313993" y="1750171"/>
            <a:ext cx="1107996" cy="369332"/>
          </a:xfrm>
          <a:prstGeom prst="rect">
            <a:avLst/>
          </a:prstGeom>
        </p:spPr>
        <p:txBody>
          <a:bodyPr wrap="none">
            <a:spAutoFit/>
          </a:bodyPr>
          <a:lstStyle/>
          <a:p>
            <a:r>
              <a:rPr lang="zh-CN" altLang="en-US" b="1" dirty="0">
                <a:solidFill>
                  <a:srgbClr val="CE8576"/>
                </a:solidFill>
                <a:latin typeface="微软雅黑" panose="020B0503020204020204" pitchFamily="34" charset="-122"/>
                <a:ea typeface="微软雅黑" panose="020B0503020204020204" pitchFamily="34" charset="-122"/>
              </a:rPr>
              <a:t>球状模型</a:t>
            </a:r>
            <a:endParaRPr lang="zh-CN" altLang="en-US" dirty="0"/>
          </a:p>
        </p:txBody>
      </p:sp>
      <p:sp>
        <p:nvSpPr>
          <p:cNvPr id="10" name="矩形 9"/>
          <p:cNvSpPr/>
          <p:nvPr/>
        </p:nvSpPr>
        <p:spPr>
          <a:xfrm>
            <a:off x="343479" y="3749331"/>
            <a:ext cx="1107996" cy="369332"/>
          </a:xfrm>
          <a:prstGeom prst="rect">
            <a:avLst/>
          </a:prstGeom>
        </p:spPr>
        <p:txBody>
          <a:bodyPr wrap="none">
            <a:spAutoFit/>
          </a:bodyPr>
          <a:lstStyle/>
          <a:p>
            <a:r>
              <a:rPr lang="zh-CN" altLang="en-US" b="1" dirty="0">
                <a:solidFill>
                  <a:srgbClr val="CE8576"/>
                </a:solidFill>
                <a:latin typeface="微软雅黑" panose="020B0503020204020204" pitchFamily="34" charset="-122"/>
                <a:ea typeface="微软雅黑" panose="020B0503020204020204" pitchFamily="34" charset="-122"/>
              </a:rPr>
              <a:t>指数模型</a:t>
            </a:r>
            <a:endParaRPr lang="zh-CN" altLang="en-US" dirty="0"/>
          </a:p>
        </p:txBody>
      </p:sp>
      <p:sp>
        <p:nvSpPr>
          <p:cNvPr id="11" name="矩形 10"/>
          <p:cNvSpPr/>
          <p:nvPr/>
        </p:nvSpPr>
        <p:spPr>
          <a:xfrm>
            <a:off x="343479" y="5653102"/>
            <a:ext cx="1107996" cy="369332"/>
          </a:xfrm>
          <a:prstGeom prst="rect">
            <a:avLst/>
          </a:prstGeom>
        </p:spPr>
        <p:txBody>
          <a:bodyPr wrap="none">
            <a:spAutoFit/>
          </a:bodyPr>
          <a:lstStyle/>
          <a:p>
            <a:r>
              <a:rPr lang="zh-CN" altLang="en-US" b="1" dirty="0">
                <a:solidFill>
                  <a:srgbClr val="CE8576"/>
                </a:solidFill>
                <a:latin typeface="微软雅黑" panose="020B0503020204020204" pitchFamily="34" charset="-122"/>
                <a:ea typeface="微软雅黑" panose="020B0503020204020204" pitchFamily="34" charset="-122"/>
              </a:rPr>
              <a:t>高斯模型</a:t>
            </a:r>
            <a:endParaRPr lang="zh-CN" altLang="en-US" dirty="0"/>
          </a:p>
        </p:txBody>
      </p:sp>
      <p:pic>
        <p:nvPicPr>
          <p:cNvPr id="36" name="图片 35"/>
          <p:cNvPicPr>
            <a:picLocks noChangeAspect="1"/>
          </p:cNvPicPr>
          <p:nvPr/>
        </p:nvPicPr>
        <p:blipFill>
          <a:blip r:embed="rId4"/>
          <a:stretch>
            <a:fillRect/>
          </a:stretch>
        </p:blipFill>
        <p:spPr>
          <a:xfrm>
            <a:off x="6588833" y="1218503"/>
            <a:ext cx="5252946" cy="2116666"/>
          </a:xfrm>
          <a:prstGeom prst="rect">
            <a:avLst/>
          </a:prstGeom>
        </p:spPr>
      </p:pic>
      <p:sp>
        <p:nvSpPr>
          <p:cNvPr id="12" name="矩形 11"/>
          <p:cNvSpPr/>
          <p:nvPr/>
        </p:nvSpPr>
        <p:spPr>
          <a:xfrm>
            <a:off x="6449133" y="3616972"/>
            <a:ext cx="4988866" cy="923330"/>
          </a:xfrm>
          <a:prstGeom prst="rect">
            <a:avLst/>
          </a:prstGeom>
        </p:spPr>
        <p:txBody>
          <a:bodyPr wrap="none">
            <a:spAutoFit/>
          </a:bodyPr>
          <a:lstStyle/>
          <a:p>
            <a:r>
              <a:rPr lang="zh-CN"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变程</a:t>
            </a:r>
            <a:r>
              <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a:t>
            </a: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球状模型</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适合</a:t>
            </a:r>
            <a:r>
              <a:rPr lang="zh-CN" altLang="zh-CN" dirty="0">
                <a:latin typeface="微软雅黑" panose="020B0503020204020204" pitchFamily="34" charset="-122"/>
                <a:ea typeface="微软雅黑" panose="020B0503020204020204" pitchFamily="34" charset="-122"/>
              </a:rPr>
              <a:t>变量影响范围小、采样点数较多</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指数模型适合变量影响范围大、采样点数较少</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449133" y="4822105"/>
            <a:ext cx="6096000" cy="923330"/>
          </a:xfrm>
          <a:prstGeom prst="rect">
            <a:avLst/>
          </a:prstGeom>
        </p:spPr>
        <p:txBody>
          <a:bodyPr>
            <a:spAutoFit/>
          </a:bodyPr>
          <a:lstStyle/>
          <a:p>
            <a:r>
              <a:rPr lang="zh-CN"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原点处性状</a:t>
            </a:r>
            <a:r>
              <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a:t>
            </a: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高斯模型</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抛物线</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高度连续性</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矿层厚度</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球状</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指数模型</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直线</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平均意义连续性</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金属品位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5792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520144"/>
            <a:ext cx="12491826" cy="1082956"/>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455438" cy="1628595"/>
            <a:chOff x="4508511" y="-551377"/>
            <a:chExt cx="3455438" cy="1628595"/>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5213717" y="0"/>
              <a:ext cx="27502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变异函数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理论模型</a:t>
              </a:r>
              <a:endParaRPr lang="en-US" altLang="zh-CN" sz="3200" dirty="0">
                <a:latin typeface="微软雅黑" panose="020B0503020204020204" pitchFamily="34" charset="-122"/>
                <a:ea typeface="微软雅黑" panose="020B0503020204020204" pitchFamily="34" charset="-122"/>
              </a:endParaRPr>
            </a:p>
          </p:txBody>
        </p:sp>
      </p:grpSp>
      <p:sp>
        <p:nvSpPr>
          <p:cNvPr id="8" name="文本框 7"/>
          <p:cNvSpPr txBox="1"/>
          <p:nvPr/>
        </p:nvSpPr>
        <p:spPr>
          <a:xfrm>
            <a:off x="283864" y="3212908"/>
            <a:ext cx="961697"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无基台值模型</a:t>
            </a:r>
          </a:p>
        </p:txBody>
      </p:sp>
      <p:sp>
        <p:nvSpPr>
          <p:cNvPr id="13" name="文本框 12"/>
          <p:cNvSpPr txBox="1"/>
          <p:nvPr/>
        </p:nvSpPr>
        <p:spPr>
          <a:xfrm>
            <a:off x="1658298" y="2328776"/>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幂函数模型</a:t>
            </a:r>
          </a:p>
        </p:txBody>
      </p:sp>
      <p:sp>
        <p:nvSpPr>
          <p:cNvPr id="16" name="文本框 15"/>
          <p:cNvSpPr txBox="1"/>
          <p:nvPr/>
        </p:nvSpPr>
        <p:spPr>
          <a:xfrm>
            <a:off x="1658298" y="4374041"/>
            <a:ext cx="186033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无基台线性模型</a:t>
            </a:r>
          </a:p>
        </p:txBody>
      </p:sp>
      <p:sp>
        <p:nvSpPr>
          <p:cNvPr id="17" name="文本框 16"/>
          <p:cNvSpPr txBox="1"/>
          <p:nvPr/>
        </p:nvSpPr>
        <p:spPr>
          <a:xfrm>
            <a:off x="1658298" y="5926603"/>
            <a:ext cx="1860332"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孔穴效应模型</a:t>
            </a:r>
          </a:p>
        </p:txBody>
      </p:sp>
      <p:sp>
        <p:nvSpPr>
          <p:cNvPr id="24" name="左大括号 23"/>
          <p:cNvSpPr/>
          <p:nvPr/>
        </p:nvSpPr>
        <p:spPr>
          <a:xfrm>
            <a:off x="1355835" y="2328776"/>
            <a:ext cx="235960" cy="2414597"/>
          </a:xfrm>
          <a:prstGeom prst="leftBrace">
            <a:avLst/>
          </a:prstGeom>
          <a:ln w="25400">
            <a:solidFill>
              <a:srgbClr val="CE85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矩形 28"/>
          <p:cNvSpPr/>
          <p:nvPr/>
        </p:nvSpPr>
        <p:spPr>
          <a:xfrm>
            <a:off x="-1408970" y="1275366"/>
            <a:ext cx="4927600" cy="400110"/>
          </a:xfrm>
          <a:prstGeom prst="rect">
            <a:avLst/>
          </a:prstGeom>
        </p:spPr>
        <p:txBody>
          <a:bodyPr wrap="square">
            <a:spAutoFit/>
          </a:bodyPr>
          <a:lstStyle/>
          <a:p>
            <a:pPr lvl="4" algn="just" fontAlgn="base">
              <a:spcBef>
                <a:spcPts val="600"/>
              </a:spcBef>
              <a:spcAft>
                <a:spcPts val="600"/>
              </a:spcAft>
              <a:buClr>
                <a:srgbClr val="000000"/>
              </a:buClr>
            </a:pPr>
            <a:r>
              <a:rPr lang="zh-CN" altLang="zh-CN"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变异函数</a:t>
            </a:r>
            <a:r>
              <a:rPr lang="zh-CN" altLang="en-US"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rPr>
              <a:t>理论模型类型</a:t>
            </a:r>
            <a:endParaRPr lang="zh-CN" altLang="zh-CN" sz="2000" b="1" kern="100" dirty="0">
              <a:solidFill>
                <a:srgbClr val="CE8576"/>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3804384" y="2304274"/>
                <a:ext cx="2485745" cy="381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𝛾</m:t>
                      </m:r>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r>
                        <a:rPr lang="zh-CN" altLang="en-US" i="1">
                          <a:latin typeface="Cambria Math" panose="02040503050406030204" pitchFamily="18" charset="0"/>
                        </a:rPr>
                        <m:t>𝐴</m:t>
                      </m:r>
                      <m:sSup>
                        <m:sSupPr>
                          <m:ctrlPr>
                            <a:rPr lang="zh-CN" altLang="en-US" i="1">
                              <a:latin typeface="Cambria Math" panose="02040503050406030204" pitchFamily="18" charset="0"/>
                            </a:rPr>
                          </m:ctrlPr>
                        </m:sSupPr>
                        <m:e>
                          <m:r>
                            <a:rPr lang="zh-CN" altLang="en-US" i="1">
                              <a:latin typeface="Cambria Math" panose="02040503050406030204" pitchFamily="18" charset="0"/>
                            </a:rPr>
                            <m:t>h</m:t>
                          </m:r>
                        </m:e>
                        <m:sup>
                          <m:r>
                            <a:rPr lang="zh-CN" altLang="en-US" i="1">
                              <a:latin typeface="Cambria Math" panose="02040503050406030204" pitchFamily="18" charset="0"/>
                            </a:rPr>
                            <m:t>𝜃</m:t>
                          </m:r>
                        </m:sup>
                      </m:sSup>
                      <m:r>
                        <a:rPr lang="zh-CN" altLang="en-US" i="0">
                          <a:latin typeface="Cambria Math" panose="02040503050406030204" pitchFamily="18" charset="0"/>
                        </a:rPr>
                        <m:t>,0&lt;</m:t>
                      </m:r>
                      <m:r>
                        <a:rPr lang="zh-CN" altLang="en-US" i="1">
                          <a:latin typeface="Cambria Math" panose="02040503050406030204" pitchFamily="18" charset="0"/>
                        </a:rPr>
                        <m:t>𝜃</m:t>
                      </m:r>
                      <m:r>
                        <a:rPr lang="zh-CN" altLang="en-US" i="0">
                          <a:latin typeface="Cambria Math" panose="02040503050406030204" pitchFamily="18" charset="0"/>
                        </a:rPr>
                        <m:t>&lt;2</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804384" y="2304274"/>
                <a:ext cx="2485745" cy="381451"/>
              </a:xfrm>
              <a:prstGeom prst="rect">
                <a:avLst/>
              </a:prstGeom>
              <a:blipFill>
                <a:blip r:embed="rId3"/>
                <a:stretch>
                  <a:fillRect b="-11111"/>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7490539" y="3746471"/>
            <a:ext cx="2414225" cy="1591194"/>
          </a:xfrm>
          <a:prstGeom prst="rect">
            <a:avLst/>
          </a:prstGeom>
        </p:spPr>
      </p:pic>
      <p:pic>
        <p:nvPicPr>
          <p:cNvPr id="11" name="图片 10"/>
          <p:cNvPicPr>
            <a:picLocks noChangeAspect="1"/>
          </p:cNvPicPr>
          <p:nvPr/>
        </p:nvPicPr>
        <p:blipFill>
          <a:blip r:embed="rId5"/>
          <a:stretch>
            <a:fillRect/>
          </a:stretch>
        </p:blipFill>
        <p:spPr>
          <a:xfrm>
            <a:off x="3804384" y="4190246"/>
            <a:ext cx="1735736" cy="736921"/>
          </a:xfrm>
          <a:prstGeom prst="rect">
            <a:avLst/>
          </a:prstGeom>
        </p:spPr>
      </p:pic>
      <p:pic>
        <p:nvPicPr>
          <p:cNvPr id="12" name="图片 11"/>
          <p:cNvPicPr>
            <a:picLocks noChangeAspect="1"/>
          </p:cNvPicPr>
          <p:nvPr/>
        </p:nvPicPr>
        <p:blipFill>
          <a:blip r:embed="rId6"/>
          <a:stretch>
            <a:fillRect/>
          </a:stretch>
        </p:blipFill>
        <p:spPr>
          <a:xfrm>
            <a:off x="7235380" y="1390769"/>
            <a:ext cx="3267739" cy="2164268"/>
          </a:xfrm>
          <a:prstGeom prst="rect">
            <a:avLst/>
          </a:prstGeom>
        </p:spPr>
      </p:pic>
      <p:sp>
        <p:nvSpPr>
          <p:cNvPr id="23" name="矩形 22"/>
          <p:cNvSpPr/>
          <p:nvPr/>
        </p:nvSpPr>
        <p:spPr>
          <a:xfrm>
            <a:off x="3518630" y="5812172"/>
            <a:ext cx="831777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当变异函数在</a:t>
            </a:r>
            <a:r>
              <a:rPr lang="en-US" altLang="zh-CN" dirty="0">
                <a:solidFill>
                  <a:schemeClr val="bg1"/>
                </a:solidFill>
                <a:latin typeface="微软雅黑" panose="020B0503020204020204" pitchFamily="34" charset="-122"/>
                <a:ea typeface="微软雅黑" panose="020B0503020204020204" pitchFamily="34" charset="-122"/>
              </a:rPr>
              <a:t>h</a:t>
            </a:r>
            <a:r>
              <a:rPr lang="zh-CN" altLang="en-US" dirty="0">
                <a:solidFill>
                  <a:schemeClr val="bg1"/>
                </a:solidFill>
                <a:latin typeface="微软雅黑" panose="020B0503020204020204" pitchFamily="34" charset="-122"/>
                <a:ea typeface="微软雅黑" panose="020B0503020204020204" pitchFamily="34" charset="-122"/>
              </a:rPr>
              <a:t>大于一定距离后并非单调递增，而是以一定的周期</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进行波动时，变异函数曲线显示出一种</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孔穴效应</a:t>
            </a:r>
            <a:r>
              <a:rPr lang="en-US" altLang="zh-CN" dirty="0">
                <a:solidFill>
                  <a:schemeClr val="bg1"/>
                </a:solidFill>
                <a:latin typeface="微软雅黑" panose="020B0503020204020204" pitchFamily="34" charset="-122"/>
                <a:ea typeface="微软雅黑" panose="020B0503020204020204" pitchFamily="34" charset="-122"/>
              </a:rPr>
              <a:t>(hole</a:t>
            </a: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effect)”</a:t>
            </a:r>
          </a:p>
        </p:txBody>
      </p:sp>
      <p:sp>
        <p:nvSpPr>
          <p:cNvPr id="30" name="矩形 29"/>
          <p:cNvSpPr/>
          <p:nvPr/>
        </p:nvSpPr>
        <p:spPr>
          <a:xfrm>
            <a:off x="3950405" y="2776448"/>
            <a:ext cx="173637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为变异强度</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pic>
        <p:nvPicPr>
          <p:cNvPr id="38" name="图片 37"/>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3950406" y="3093121"/>
            <a:ext cx="320494" cy="390226"/>
          </a:xfrm>
          <a:prstGeom prst="rect">
            <a:avLst/>
          </a:prstGeom>
          <a:noFill/>
          <a:ln>
            <a:noFill/>
          </a:ln>
        </p:spPr>
      </p:pic>
      <p:sp>
        <p:nvSpPr>
          <p:cNvPr id="31" name="矩形 30"/>
          <p:cNvSpPr/>
          <p:nvPr/>
        </p:nvSpPr>
        <p:spPr>
          <a:xfrm>
            <a:off x="4120314" y="3114015"/>
            <a:ext cx="2262158"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为幂指数，表示曲率</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51739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过程 16">
            <a:extLst>
              <a:ext uri="{FF2B5EF4-FFF2-40B4-BE49-F238E27FC236}">
                <a16:creationId xmlns:a16="http://schemas.microsoft.com/office/drawing/2014/main" id="{03060E06-F98C-4B90-991E-B8BA363B9234}"/>
              </a:ext>
            </a:extLst>
          </p:cNvPr>
          <p:cNvSpPr/>
          <p:nvPr/>
        </p:nvSpPr>
        <p:spPr>
          <a:xfrm>
            <a:off x="5938684" y="3253576"/>
            <a:ext cx="6253316" cy="3598606"/>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流程图: 过程 8">
            <a:extLst>
              <a:ext uri="{FF2B5EF4-FFF2-40B4-BE49-F238E27FC236}">
                <a16:creationId xmlns:a16="http://schemas.microsoft.com/office/drawing/2014/main" id="{B5C27640-BB7C-47FD-858D-988D7205BB7B}"/>
              </a:ext>
            </a:extLst>
          </p:cNvPr>
          <p:cNvSpPr/>
          <p:nvPr/>
        </p:nvSpPr>
        <p:spPr>
          <a:xfrm>
            <a:off x="-23629" y="0"/>
            <a:ext cx="12215629" cy="325939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174978" cy="1567782"/>
            <a:chOff x="4508511" y="-551377"/>
            <a:chExt cx="3174978" cy="1567782"/>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4933257" y="422548"/>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克里金插值</a:t>
              </a:r>
              <a:endParaRPr lang="en-US" altLang="zh-CN" sz="3200" dirty="0">
                <a:latin typeface="微软雅黑" panose="020B0503020204020204" pitchFamily="34" charset="-122"/>
                <a:ea typeface="微软雅黑" panose="020B0503020204020204" pitchFamily="34" charset="-122"/>
              </a:endParaRPr>
            </a:p>
          </p:txBody>
        </p:sp>
      </p:grpSp>
      <p:sp>
        <p:nvSpPr>
          <p:cNvPr id="3" name="矩形 2">
            <a:extLst>
              <a:ext uri="{FF2B5EF4-FFF2-40B4-BE49-F238E27FC236}">
                <a16:creationId xmlns:a16="http://schemas.microsoft.com/office/drawing/2014/main" id="{5300B1BD-8A19-4485-BE38-EAADCFFC2425}"/>
              </a:ext>
            </a:extLst>
          </p:cNvPr>
          <p:cNvSpPr/>
          <p:nvPr/>
        </p:nvSpPr>
        <p:spPr>
          <a:xfrm>
            <a:off x="6471265" y="4008518"/>
            <a:ext cx="5013658" cy="2125582"/>
          </a:xfrm>
          <a:prstGeom prst="rect">
            <a:avLst/>
          </a:prstGeom>
        </p:spPr>
        <p:txBody>
          <a:bodyPr wrap="square">
            <a:spAutoFit/>
          </a:bodyPr>
          <a:lstStyle/>
          <a:p>
            <a:pPr>
              <a:lnSpc>
                <a:spcPct val="150000"/>
              </a:lnSpc>
            </a:pPr>
            <a:r>
              <a:rPr lang="zh-CN" altLang="zh-CN" dirty="0">
                <a:solidFill>
                  <a:schemeClr val="bg1"/>
                </a:solidFill>
                <a:ea typeface="微软雅黑" panose="020B0503020204020204" pitchFamily="34" charset="-122"/>
                <a:cs typeface="Times New Roman" panose="02020603050405020304" pitchFamily="18" charset="0"/>
              </a:rPr>
              <a:t>基于采样数据反映出区域化变量的结构信息</a:t>
            </a:r>
            <a:r>
              <a:rPr lang="zh-CN" altLang="en-US" dirty="0">
                <a:solidFill>
                  <a:schemeClr val="bg1"/>
                </a:solidFill>
                <a:ea typeface="微软雅黑" panose="020B0503020204020204" pitchFamily="34" charset="-122"/>
                <a:cs typeface="Times New Roman" panose="02020603050405020304" pitchFamily="18" charset="0"/>
              </a:rPr>
              <a:t>，</a:t>
            </a:r>
            <a:endParaRPr lang="en-US" altLang="zh-CN" dirty="0">
              <a:solidFill>
                <a:schemeClr val="bg1"/>
              </a:solidFill>
              <a:ea typeface="微软雅黑" panose="020B0503020204020204" pitchFamily="34" charset="-122"/>
              <a:cs typeface="Times New Roman" panose="02020603050405020304" pitchFamily="18" charset="0"/>
            </a:endParaRPr>
          </a:p>
          <a:p>
            <a:pPr>
              <a:lnSpc>
                <a:spcPct val="150000"/>
              </a:lnSpc>
            </a:pPr>
            <a:r>
              <a:rPr lang="zh-CN" altLang="en-US" dirty="0">
                <a:solidFill>
                  <a:schemeClr val="bg1"/>
                </a:solidFill>
                <a:ea typeface="微软雅黑" panose="020B0503020204020204" pitchFamily="34" charset="-122"/>
                <a:cs typeface="Times New Roman" panose="02020603050405020304" pitchFamily="18" charset="0"/>
              </a:rPr>
              <a:t>（由</a:t>
            </a:r>
            <a:r>
              <a:rPr lang="zh-CN" altLang="zh-CN" dirty="0">
                <a:solidFill>
                  <a:schemeClr val="bg1"/>
                </a:solidFill>
                <a:ea typeface="微软雅黑" panose="020B0503020204020204" pitchFamily="34" charset="-122"/>
                <a:cs typeface="Times New Roman" panose="02020603050405020304" pitchFamily="18" charset="0"/>
              </a:rPr>
              <a:t>变异函数或协方差函数提供</a:t>
            </a:r>
            <a:r>
              <a:rPr lang="zh-CN" altLang="en-US" dirty="0">
                <a:solidFill>
                  <a:schemeClr val="bg1"/>
                </a:solidFill>
                <a:ea typeface="微软雅黑" panose="020B0503020204020204" pitchFamily="34" charset="-122"/>
                <a:cs typeface="Times New Roman" panose="02020603050405020304" pitchFamily="18" charset="0"/>
              </a:rPr>
              <a:t>）</a:t>
            </a:r>
            <a:endParaRPr lang="en-US" altLang="zh-CN" dirty="0">
              <a:solidFill>
                <a:schemeClr val="bg1"/>
              </a:solidFill>
              <a:ea typeface="微软雅黑" panose="020B0503020204020204" pitchFamily="34" charset="-122"/>
              <a:cs typeface="Times New Roman" panose="02020603050405020304" pitchFamily="18" charset="0"/>
            </a:endParaRPr>
          </a:p>
          <a:p>
            <a:pPr>
              <a:lnSpc>
                <a:spcPct val="150000"/>
              </a:lnSpc>
            </a:pPr>
            <a:r>
              <a:rPr lang="zh-CN" altLang="zh-CN" dirty="0">
                <a:solidFill>
                  <a:schemeClr val="bg1"/>
                </a:solidFill>
                <a:ea typeface="微软雅黑" panose="020B0503020204020204" pitchFamily="34" charset="-122"/>
                <a:cs typeface="Times New Roman" panose="02020603050405020304" pitchFamily="18" charset="0"/>
              </a:rPr>
              <a:t>根据待估点或块段有限邻域内的采样点数据，</a:t>
            </a:r>
            <a:endParaRPr lang="en-US" altLang="zh-CN" dirty="0">
              <a:solidFill>
                <a:schemeClr val="bg1"/>
              </a:solidFill>
              <a:ea typeface="微软雅黑" panose="020B0503020204020204" pitchFamily="34" charset="-122"/>
              <a:cs typeface="Times New Roman" panose="02020603050405020304" pitchFamily="18" charset="0"/>
            </a:endParaRPr>
          </a:p>
          <a:p>
            <a:pPr>
              <a:lnSpc>
                <a:spcPct val="150000"/>
              </a:lnSpc>
            </a:pPr>
            <a:r>
              <a:rPr lang="zh-CN" altLang="zh-CN" dirty="0">
                <a:solidFill>
                  <a:schemeClr val="bg1"/>
                </a:solidFill>
                <a:ea typeface="微软雅黑" panose="020B0503020204020204" pitchFamily="34" charset="-122"/>
                <a:cs typeface="Times New Roman" panose="02020603050405020304" pitchFamily="18" charset="0"/>
              </a:rPr>
              <a:t>考虑样本点间与待估点间的空间相互位置关系，</a:t>
            </a:r>
            <a:endParaRPr lang="en-US" altLang="zh-CN" dirty="0">
              <a:solidFill>
                <a:schemeClr val="bg1"/>
              </a:solidFill>
              <a:ea typeface="微软雅黑" panose="020B0503020204020204" pitchFamily="34" charset="-122"/>
              <a:cs typeface="Times New Roman" panose="02020603050405020304" pitchFamily="18" charset="0"/>
            </a:endParaRPr>
          </a:p>
          <a:p>
            <a:pPr>
              <a:lnSpc>
                <a:spcPct val="150000"/>
              </a:lnSpc>
            </a:pPr>
            <a:r>
              <a:rPr lang="zh-CN" altLang="zh-CN" dirty="0">
                <a:solidFill>
                  <a:schemeClr val="bg1"/>
                </a:solidFill>
                <a:ea typeface="微软雅黑" panose="020B0503020204020204" pitchFamily="34" charset="-122"/>
                <a:cs typeface="Times New Roman" panose="02020603050405020304" pitchFamily="18" charset="0"/>
              </a:rPr>
              <a:t>对待估点进行无偏最优估计。</a:t>
            </a:r>
            <a:endParaRPr lang="zh-CN" altLang="en-US" dirty="0">
              <a:solidFill>
                <a:schemeClr val="bg1"/>
              </a:solidFill>
            </a:endParaRPr>
          </a:p>
        </p:txBody>
      </p:sp>
      <p:sp>
        <p:nvSpPr>
          <p:cNvPr id="11" name="矩形 10">
            <a:extLst>
              <a:ext uri="{FF2B5EF4-FFF2-40B4-BE49-F238E27FC236}">
                <a16:creationId xmlns:a16="http://schemas.microsoft.com/office/drawing/2014/main" id="{80BECB74-327C-4D92-A36A-11AD3FE3BC36}"/>
              </a:ext>
            </a:extLst>
          </p:cNvPr>
          <p:cNvSpPr/>
          <p:nvPr/>
        </p:nvSpPr>
        <p:spPr>
          <a:xfrm>
            <a:off x="764227" y="4129740"/>
            <a:ext cx="3848111" cy="1200329"/>
          </a:xfrm>
          <a:prstGeom prst="rect">
            <a:avLst/>
          </a:prstGeom>
        </p:spPr>
        <p:txBody>
          <a:bodyPr wrap="square">
            <a:spAutoFit/>
          </a:bodyPr>
          <a:lstStyle/>
          <a:p>
            <a:pPr marL="285750" indent="-28575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相同点：局部估计的加权平均</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不同点：权重的确定</a:t>
            </a:r>
            <a:endParaRPr lang="en-US" altLang="zh-CN" dirty="0">
              <a:latin typeface="微软雅黑" panose="020B0503020204020204" pitchFamily="34" charset="-122"/>
              <a:ea typeface="微软雅黑" panose="020B0503020204020204" pitchFamily="34" charset="-122"/>
            </a:endParaRPr>
          </a:p>
          <a:p>
            <a:pPr>
              <a:defRPr/>
            </a:pPr>
            <a:r>
              <a:rPr lang="en-US" altLang="zh-CN" dirty="0">
                <a:latin typeface="微软雅黑" panose="020B0503020204020204" pitchFamily="34" charset="-122"/>
                <a:ea typeface="微软雅黑" panose="020B0503020204020204" pitchFamily="34" charset="-122"/>
              </a:rPr>
              <a:t>                  </a:t>
            </a:r>
          </a:p>
        </p:txBody>
      </p:sp>
      <p:sp>
        <p:nvSpPr>
          <p:cNvPr id="12" name="矩形 11">
            <a:extLst>
              <a:ext uri="{FF2B5EF4-FFF2-40B4-BE49-F238E27FC236}">
                <a16:creationId xmlns:a16="http://schemas.microsoft.com/office/drawing/2014/main" id="{60AA4B20-98B0-42D8-B21A-CCA659A4CFDC}"/>
              </a:ext>
            </a:extLst>
          </p:cNvPr>
          <p:cNvSpPr/>
          <p:nvPr/>
        </p:nvSpPr>
        <p:spPr>
          <a:xfrm>
            <a:off x="660400" y="1804222"/>
            <a:ext cx="5278284" cy="1121461"/>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需要计算平均值数据点的数目</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200000"/>
              </a:lnSpc>
              <a:buFont typeface="Wingdings" panose="05000000000000000000" pitchFamily="2" charset="2"/>
              <a:buChar char="u"/>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搜索数据点的邻域大小、方向和形状如何确定</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B80D7C07-A13B-47E9-AEF6-7D7D930966B8}"/>
              </a:ext>
            </a:extLst>
          </p:cNvPr>
          <p:cNvSpPr/>
          <p:nvPr/>
        </p:nvSpPr>
        <p:spPr>
          <a:xfrm>
            <a:off x="660400" y="1434890"/>
            <a:ext cx="2954655" cy="369332"/>
          </a:xfrm>
          <a:prstGeom prst="rect">
            <a:avLst/>
          </a:prstGeom>
        </p:spPr>
        <p:txBody>
          <a:bodyPr wrap="none">
            <a:spAutoFit/>
          </a:bodyPr>
          <a:lstStyle/>
          <a:p>
            <a:r>
              <a:rPr lang="zh-CN" altLang="en-US"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rPr>
              <a:t>确定性插值的敏感性问题：</a:t>
            </a:r>
            <a:endParaRPr lang="en-US" altLang="zh-CN" b="1" dirty="0">
              <a:solidFill>
                <a:srgbClr val="CE857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09927127-AA95-4E96-9850-8DBF32E6FE62}"/>
              </a:ext>
            </a:extLst>
          </p:cNvPr>
          <p:cNvSpPr/>
          <p:nvPr/>
        </p:nvSpPr>
        <p:spPr>
          <a:xfrm>
            <a:off x="5938684" y="1795140"/>
            <a:ext cx="6096000" cy="1121461"/>
          </a:xfrm>
          <a:prstGeom prst="rect">
            <a:avLst/>
          </a:prstGeom>
        </p:spPr>
        <p:txBody>
          <a:bodyPr>
            <a:spAutoFit/>
          </a:bodyPr>
          <a:lstStyle/>
          <a:p>
            <a:pPr marL="285750" indent="-285750">
              <a:lnSpc>
                <a:spcPct val="200000"/>
              </a:lnSpc>
              <a:buFont typeface="Wingdings" panose="05000000000000000000" pitchFamily="2" charset="2"/>
              <a:buChar char="u"/>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是否有比计算简单距离函数更好的估计权重系数的方法</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200000"/>
              </a:lnSpc>
              <a:buFont typeface="Wingdings" panose="05000000000000000000" pitchFamily="2" charset="2"/>
              <a:buChar char="u"/>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与插值有关的误差问题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05BF4D9E-3CC9-431F-80D4-437792CF06F2}"/>
              </a:ext>
            </a:extLst>
          </p:cNvPr>
          <p:cNvSpPr/>
          <p:nvPr/>
        </p:nvSpPr>
        <p:spPr>
          <a:xfrm>
            <a:off x="6471265" y="3626105"/>
            <a:ext cx="2031325" cy="369332"/>
          </a:xfrm>
          <a:prstGeom prst="rect">
            <a:avLst/>
          </a:prstGeom>
        </p:spPr>
        <p:txBody>
          <a:bodyPr wrap="none">
            <a:spAutoFit/>
          </a:bodyPr>
          <a:lstStyle/>
          <a:p>
            <a:r>
              <a:rPr lang="zh-CN" altLang="zh-CN" b="1" dirty="0">
                <a:solidFill>
                  <a:srgbClr val="5B5047"/>
                </a:solidFill>
                <a:ea typeface="微软雅黑" panose="020B0503020204020204" pitchFamily="34" charset="-122"/>
                <a:cs typeface="Times New Roman" panose="02020603050405020304" pitchFamily="18" charset="0"/>
              </a:rPr>
              <a:t>克里金插值</a:t>
            </a:r>
            <a:r>
              <a:rPr lang="zh-CN" altLang="en-US" b="1" dirty="0">
                <a:solidFill>
                  <a:srgbClr val="5B5047"/>
                </a:solidFill>
                <a:ea typeface="微软雅黑" panose="020B0503020204020204" pitchFamily="34" charset="-122"/>
                <a:cs typeface="Times New Roman" panose="02020603050405020304" pitchFamily="18" charset="0"/>
              </a:rPr>
              <a:t>定义：</a:t>
            </a:r>
            <a:endParaRPr lang="en-US" altLang="zh-CN" b="1" dirty="0">
              <a:solidFill>
                <a:srgbClr val="5B5047"/>
              </a:solidFill>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8E1255F0-023E-4E24-9AE4-3C213DC40252}"/>
              </a:ext>
            </a:extLst>
          </p:cNvPr>
          <p:cNvSpPr/>
          <p:nvPr/>
        </p:nvSpPr>
        <p:spPr>
          <a:xfrm>
            <a:off x="646573" y="3696753"/>
            <a:ext cx="2492990" cy="369332"/>
          </a:xfrm>
          <a:prstGeom prst="rect">
            <a:avLst/>
          </a:prstGeom>
        </p:spPr>
        <p:txBody>
          <a:bodyPr wrap="none">
            <a:spAutoFit/>
          </a:bodyPr>
          <a:lstStyle/>
          <a:p>
            <a:pPr>
              <a:defRPr/>
            </a:pPr>
            <a:r>
              <a:rPr lang="zh-CN" altLang="en-US" b="1" dirty="0">
                <a:latin typeface="微软雅黑" panose="020B0503020204020204" pitchFamily="34" charset="-122"/>
                <a:ea typeface="微软雅黑" panose="020B0503020204020204" pitchFamily="34" charset="-122"/>
              </a:rPr>
              <a:t>与</a:t>
            </a:r>
            <a:r>
              <a:rPr lang="zh-CN" altLang="en-US" b="1" i="1" dirty="0">
                <a:latin typeface="微软雅黑" panose="020B0503020204020204" pitchFamily="34" charset="-122"/>
                <a:ea typeface="微软雅黑" panose="020B0503020204020204" pitchFamily="34" charset="-122"/>
              </a:rPr>
              <a:t>反距离加权法</a:t>
            </a:r>
            <a:r>
              <a:rPr lang="zh-CN" altLang="en-US" b="1" dirty="0">
                <a:latin typeface="微软雅黑" panose="020B0503020204020204" pitchFamily="34" charset="-122"/>
                <a:ea typeface="微软雅黑" panose="020B0503020204020204" pitchFamily="34" charset="-122"/>
              </a:rPr>
              <a:t>对比：</a:t>
            </a:r>
            <a:endParaRPr lang="en-US" altLang="zh-CN"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B1D9ADD-633E-4B9A-8BAF-37F3D4835C6D}"/>
              </a:ext>
            </a:extLst>
          </p:cNvPr>
          <p:cNvSpPr txBox="1"/>
          <p:nvPr/>
        </p:nvSpPr>
        <p:spPr>
          <a:xfrm>
            <a:off x="885060" y="5006903"/>
            <a:ext cx="478733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反距离加权基于距离</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克里金插值基于变异函数，即半方差分析</a:t>
            </a:r>
          </a:p>
        </p:txBody>
      </p:sp>
    </p:spTree>
    <p:extLst>
      <p:ext uri="{BB962C8B-B14F-4D97-AF65-F5344CB8AC3E}">
        <p14:creationId xmlns:p14="http://schemas.microsoft.com/office/powerpoint/2010/main" val="24405875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过程 5">
            <a:extLst>
              <a:ext uri="{FF2B5EF4-FFF2-40B4-BE49-F238E27FC236}">
                <a16:creationId xmlns:a16="http://schemas.microsoft.com/office/drawing/2014/main" id="{5A82A776-D632-4336-A290-E34B4370A237}"/>
              </a:ext>
            </a:extLst>
          </p:cNvPr>
          <p:cNvSpPr/>
          <p:nvPr/>
        </p:nvSpPr>
        <p:spPr>
          <a:xfrm>
            <a:off x="0" y="5276595"/>
            <a:ext cx="12192000" cy="1581405"/>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174978" cy="1567782"/>
            <a:chOff x="4508511" y="-551377"/>
            <a:chExt cx="3174978"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4933257" y="32828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普通克里金</a:t>
              </a:r>
              <a:endParaRPr lang="en-US" altLang="zh-CN" sz="32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5B6AA1BE-5BCB-49B5-8703-3CF1DD13B92C}"/>
              </a:ext>
            </a:extLst>
          </p:cNvPr>
          <p:cNvSpPr/>
          <p:nvPr/>
        </p:nvSpPr>
        <p:spPr>
          <a:xfrm>
            <a:off x="998452" y="1499875"/>
            <a:ext cx="4993463"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假定</a:t>
            </a:r>
            <a:r>
              <a:rPr lang="en-US" altLang="zh-CN" dirty="0">
                <a:latin typeface="微软雅黑" panose="020B0503020204020204" pitchFamily="34" charset="-122"/>
                <a:ea typeface="微软雅黑" panose="020B0503020204020204" pitchFamily="34" charset="-122"/>
              </a:rPr>
              <a:t>Z(x)</a:t>
            </a:r>
            <a:r>
              <a:rPr lang="zh-CN" altLang="en-US" dirty="0">
                <a:latin typeface="微软雅黑" panose="020B0503020204020204" pitchFamily="34" charset="-122"/>
                <a:ea typeface="微软雅黑" panose="020B0503020204020204" pitchFamily="34" charset="-122"/>
              </a:rPr>
              <a:t>是满足本征假设的一个随机过程，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个观测值</a:t>
            </a:r>
            <a:r>
              <a:rPr lang="en-US" altLang="zh-CN" dirty="0">
                <a:latin typeface="微软雅黑" panose="020B0503020204020204" pitchFamily="34" charset="-122"/>
                <a:ea typeface="微软雅黑" panose="020B0503020204020204" pitchFamily="34" charset="-122"/>
              </a:rPr>
              <a:t>z(x</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，预测未采样点</a:t>
            </a:r>
            <a:r>
              <a:rPr lang="en-US" altLang="zh-CN" dirty="0" err="1">
                <a:latin typeface="微软雅黑" panose="020B0503020204020204" pitchFamily="34" charset="-122"/>
                <a:ea typeface="微软雅黑" panose="020B0503020204020204" pitchFamily="34" charset="-122"/>
              </a:rPr>
              <a:t>x</a:t>
            </a:r>
            <a:r>
              <a:rPr lang="en-US" altLang="zh-CN" baseline="-25000" dirty="0" err="1">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处的值</a:t>
            </a:r>
            <a:r>
              <a:rPr lang="en-US" altLang="zh-CN" dirty="0">
                <a:latin typeface="微软雅黑" panose="020B0503020204020204" pitchFamily="34" charset="-122"/>
                <a:ea typeface="微软雅黑" panose="020B0503020204020204" pitchFamily="34" charset="-122"/>
              </a:rPr>
              <a:t>Z*(</a:t>
            </a:r>
            <a:r>
              <a:rPr lang="en-US" altLang="zh-CN" dirty="0" err="1">
                <a:latin typeface="微软雅黑" panose="020B0503020204020204" pitchFamily="34" charset="-122"/>
                <a:ea typeface="微软雅黑" panose="020B0503020204020204" pitchFamily="34" charset="-122"/>
              </a:rPr>
              <a:t>x</a:t>
            </a:r>
            <a:r>
              <a:rPr lang="en-US" altLang="zh-CN" baseline="-25000" dirty="0" err="1">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1CDE511-85B6-4A1B-ABBD-5AF6D94A68BC}"/>
              </a:ext>
            </a:extLst>
          </p:cNvPr>
          <p:cNvSpPr txBox="1"/>
          <p:nvPr/>
        </p:nvSpPr>
        <p:spPr>
          <a:xfrm>
            <a:off x="2005173" y="5778798"/>
            <a:ext cx="9998141"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普通克里金插值</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solidFill>
                  <a:schemeClr val="bg1"/>
                </a:solidFill>
                <a:latin typeface="微软雅黑" panose="020B0503020204020204" pitchFamily="34" charset="-122"/>
                <a:ea typeface="微软雅黑" panose="020B0503020204020204" pitchFamily="34" charset="-122"/>
              </a:rPr>
              <a:t>单个变量的</a:t>
            </a:r>
            <a:r>
              <a:rPr lang="zh-CN" altLang="zh-CN" sz="2000" b="1" dirty="0">
                <a:solidFill>
                  <a:schemeClr val="bg1"/>
                </a:solidFill>
                <a:latin typeface="微软雅黑" panose="020B0503020204020204" pitchFamily="34" charset="-122"/>
                <a:ea typeface="微软雅黑" panose="020B0503020204020204" pitchFamily="34" charset="-122"/>
              </a:rPr>
              <a:t>局部线</a:t>
            </a:r>
            <a:r>
              <a:rPr lang="zh-CN" altLang="en-US" sz="2000" b="1" dirty="0">
                <a:solidFill>
                  <a:schemeClr val="bg1"/>
                </a:solidFill>
                <a:latin typeface="微软雅黑" panose="020B0503020204020204" pitchFamily="34" charset="-122"/>
                <a:ea typeface="微软雅黑" panose="020B0503020204020204" pitchFamily="34" charset="-122"/>
              </a:rPr>
              <a:t>性  </a:t>
            </a:r>
            <a:r>
              <a:rPr lang="zh-CN" altLang="zh-CN" sz="2000" b="1" dirty="0">
                <a:solidFill>
                  <a:schemeClr val="bg1"/>
                </a:solidFill>
                <a:latin typeface="微软雅黑" panose="020B0503020204020204" pitchFamily="34" charset="-122"/>
                <a:ea typeface="微软雅黑" panose="020B0503020204020204" pitchFamily="34" charset="-122"/>
              </a:rPr>
              <a:t>最优</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zh-CN" sz="2000" b="1" dirty="0">
                <a:solidFill>
                  <a:schemeClr val="bg1"/>
                </a:solidFill>
                <a:latin typeface="微软雅黑" panose="020B0503020204020204" pitchFamily="34" charset="-122"/>
                <a:ea typeface="微软雅黑" panose="020B0503020204020204" pitchFamily="34" charset="-122"/>
              </a:rPr>
              <a:t>无偏</a:t>
            </a:r>
            <a:r>
              <a:rPr lang="zh-CN" altLang="zh-CN" sz="2000" dirty="0">
                <a:solidFill>
                  <a:schemeClr val="bg1"/>
                </a:solidFill>
                <a:latin typeface="微软雅黑" panose="020B0503020204020204" pitchFamily="34" charset="-122"/>
                <a:ea typeface="微软雅黑" panose="020B0503020204020204" pitchFamily="34" charset="-122"/>
              </a:rPr>
              <a:t>估计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BDE85B2A-E4AB-4814-A25F-1824B019DAA8}"/>
              </a:ext>
            </a:extLst>
          </p:cNvPr>
          <p:cNvSpPr/>
          <p:nvPr/>
        </p:nvSpPr>
        <p:spPr>
          <a:xfrm>
            <a:off x="6589331" y="1552783"/>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局部线性：</a:t>
            </a:r>
            <a:endParaRPr lang="zh-CN" altLang="en-US" dirty="0">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E8A3A045-F001-4D72-BF57-8834C72E50D1}"/>
              </a:ext>
            </a:extLst>
          </p:cNvPr>
          <p:cNvPicPr>
            <a:picLocks noChangeAspect="1"/>
          </p:cNvPicPr>
          <p:nvPr/>
        </p:nvPicPr>
        <p:blipFill>
          <a:blip r:embed="rId3"/>
          <a:stretch>
            <a:fillRect/>
          </a:stretch>
        </p:blipFill>
        <p:spPr>
          <a:xfrm>
            <a:off x="7928159" y="1371248"/>
            <a:ext cx="1937586" cy="732402"/>
          </a:xfrm>
          <a:prstGeom prst="rect">
            <a:avLst/>
          </a:prstGeom>
        </p:spPr>
      </p:pic>
      <p:pic>
        <p:nvPicPr>
          <p:cNvPr id="32" name="图片 31">
            <a:extLst>
              <a:ext uri="{FF2B5EF4-FFF2-40B4-BE49-F238E27FC236}">
                <a16:creationId xmlns:a16="http://schemas.microsoft.com/office/drawing/2014/main" id="{63C4DDF6-E033-4573-ADDB-C4D2DFCB4898}"/>
              </a:ext>
            </a:extLst>
          </p:cNvPr>
          <p:cNvPicPr>
            <a:picLocks noChangeAspect="1"/>
          </p:cNvPicPr>
          <p:nvPr/>
        </p:nvPicPr>
        <p:blipFill>
          <a:blip r:embed="rId4"/>
          <a:stretch>
            <a:fillRect/>
          </a:stretch>
        </p:blipFill>
        <p:spPr>
          <a:xfrm>
            <a:off x="7826282" y="2741493"/>
            <a:ext cx="2162521" cy="404671"/>
          </a:xfrm>
          <a:prstGeom prst="rect">
            <a:avLst/>
          </a:prstGeom>
        </p:spPr>
      </p:pic>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24661BF3-3216-4B34-8ED0-FDF3B012B37F}"/>
                  </a:ext>
                </a:extLst>
              </p:cNvPr>
              <p:cNvSpPr/>
              <p:nvPr/>
            </p:nvSpPr>
            <p:spPr>
              <a:xfrm>
                <a:off x="7722764" y="3348786"/>
                <a:ext cx="299163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𝑉𝑎𝑟</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0">
                              <a:latin typeface="Cambria Math" panose="02040503050406030204" pitchFamily="18" charset="0"/>
                            </a:rPr>
                            <m:t>∗</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r>
                        <a:rPr lang="zh-CN" altLang="en-US" i="1">
                          <a:latin typeface="Cambria Math" panose="02040503050406030204" pitchFamily="18" charset="0"/>
                        </a:rPr>
                        <m:t>𝑍</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r>
                        <m:rPr>
                          <m:sty m:val="p"/>
                        </m:rPr>
                        <a:rPr lang="zh-CN" altLang="en-US" i="0">
                          <a:latin typeface="Cambria Math" panose="02040503050406030204" pitchFamily="18" charset="0"/>
                        </a:rPr>
                        <m:t>min</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3" name="矩形 32">
                <a:extLst>
                  <a:ext uri="{FF2B5EF4-FFF2-40B4-BE49-F238E27FC236}">
                    <a16:creationId xmlns:a16="http://schemas.microsoft.com/office/drawing/2014/main" id="{24661BF3-3216-4B34-8ED0-FDF3B012B37F}"/>
                  </a:ext>
                </a:extLst>
              </p:cNvPr>
              <p:cNvSpPr>
                <a:spLocks noRot="1" noChangeAspect="1" noMove="1" noResize="1" noEditPoints="1" noAdjustHandles="1" noChangeArrowheads="1" noChangeShapeType="1" noTextEdit="1"/>
              </p:cNvSpPr>
              <p:nvPr/>
            </p:nvSpPr>
            <p:spPr>
              <a:xfrm>
                <a:off x="7722764" y="3348786"/>
                <a:ext cx="2991631" cy="369332"/>
              </a:xfrm>
              <a:prstGeom prst="rect">
                <a:avLst/>
              </a:prstGeom>
              <a:blipFill>
                <a:blip r:embed="rId5"/>
                <a:stretch>
                  <a:fillRect b="-16393"/>
                </a:stretch>
              </a:blipFill>
            </p:spPr>
            <p:txBody>
              <a:bodyPr/>
              <a:lstStyle/>
              <a:p>
                <a:r>
                  <a:rPr lang="zh-CN" altLang="en-US">
                    <a:noFill/>
                  </a:rPr>
                  <a:t> </a:t>
                </a:r>
              </a:p>
            </p:txBody>
          </p:sp>
        </mc:Fallback>
      </mc:AlternateContent>
      <p:sp>
        <p:nvSpPr>
          <p:cNvPr id="42" name="矩形 41">
            <a:extLst>
              <a:ext uri="{FF2B5EF4-FFF2-40B4-BE49-F238E27FC236}">
                <a16:creationId xmlns:a16="http://schemas.microsoft.com/office/drawing/2014/main" id="{1BC8F154-8990-4043-B99E-E1500A8220C7}"/>
              </a:ext>
            </a:extLst>
          </p:cNvPr>
          <p:cNvSpPr/>
          <p:nvPr/>
        </p:nvSpPr>
        <p:spPr>
          <a:xfrm>
            <a:off x="6487454" y="2758767"/>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无偏条件：</a:t>
            </a:r>
            <a:endParaRPr lang="zh-CN" altLang="en-US"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F58892DA-C92F-46BE-BC8B-26A9BA50829F}"/>
              </a:ext>
            </a:extLst>
          </p:cNvPr>
          <p:cNvSpPr/>
          <p:nvPr/>
        </p:nvSpPr>
        <p:spPr>
          <a:xfrm>
            <a:off x="6487454" y="3348786"/>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最优条件：</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E99EFA72-3943-4F00-BAB9-D217F7336E27}"/>
              </a:ext>
            </a:extLst>
          </p:cNvPr>
          <p:cNvSpPr/>
          <p:nvPr/>
        </p:nvSpPr>
        <p:spPr>
          <a:xfrm>
            <a:off x="998452" y="2994202"/>
            <a:ext cx="443801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最优权重的确定：预测无偏并有最小方差</a:t>
            </a:r>
          </a:p>
        </p:txBody>
      </p:sp>
      <p:pic>
        <p:nvPicPr>
          <p:cNvPr id="5" name="图片 4">
            <a:extLst>
              <a:ext uri="{FF2B5EF4-FFF2-40B4-BE49-F238E27FC236}">
                <a16:creationId xmlns:a16="http://schemas.microsoft.com/office/drawing/2014/main" id="{5E0F7219-407A-42AB-AA24-95BA35524C67}"/>
              </a:ext>
            </a:extLst>
          </p:cNvPr>
          <p:cNvPicPr>
            <a:picLocks noChangeAspect="1"/>
          </p:cNvPicPr>
          <p:nvPr/>
        </p:nvPicPr>
        <p:blipFill>
          <a:blip r:embed="rId6"/>
          <a:stretch>
            <a:fillRect/>
          </a:stretch>
        </p:blipFill>
        <p:spPr>
          <a:xfrm>
            <a:off x="5754988" y="4374282"/>
            <a:ext cx="5352753" cy="584775"/>
          </a:xfrm>
          <a:prstGeom prst="rect">
            <a:avLst/>
          </a:prstGeom>
        </p:spPr>
      </p:pic>
      <p:sp>
        <p:nvSpPr>
          <p:cNvPr id="8" name="文本框 7">
            <a:extLst>
              <a:ext uri="{FF2B5EF4-FFF2-40B4-BE49-F238E27FC236}">
                <a16:creationId xmlns:a16="http://schemas.microsoft.com/office/drawing/2014/main" id="{EFE4D66F-8499-4647-B2A5-69D069A07010}"/>
              </a:ext>
            </a:extLst>
          </p:cNvPr>
          <p:cNvSpPr txBox="1"/>
          <p:nvPr/>
        </p:nvSpPr>
        <p:spPr>
          <a:xfrm>
            <a:off x="10990165" y="1552783"/>
            <a:ext cx="621262"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49" name="文本框 48">
            <a:extLst>
              <a:ext uri="{FF2B5EF4-FFF2-40B4-BE49-F238E27FC236}">
                <a16:creationId xmlns:a16="http://schemas.microsoft.com/office/drawing/2014/main" id="{8EC84E4F-AF6F-4C62-841B-39ECADB5A9A5}"/>
              </a:ext>
            </a:extLst>
          </p:cNvPr>
          <p:cNvSpPr txBox="1"/>
          <p:nvPr/>
        </p:nvSpPr>
        <p:spPr>
          <a:xfrm>
            <a:off x="10990165" y="2696082"/>
            <a:ext cx="621262"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sp>
        <p:nvSpPr>
          <p:cNvPr id="50" name="文本框 49">
            <a:extLst>
              <a:ext uri="{FF2B5EF4-FFF2-40B4-BE49-F238E27FC236}">
                <a16:creationId xmlns:a16="http://schemas.microsoft.com/office/drawing/2014/main" id="{DD862DA2-0A03-4453-B1B4-9A0D3102D071}"/>
              </a:ext>
            </a:extLst>
          </p:cNvPr>
          <p:cNvSpPr txBox="1"/>
          <p:nvPr/>
        </p:nvSpPr>
        <p:spPr>
          <a:xfrm>
            <a:off x="10990165" y="3268036"/>
            <a:ext cx="621262" cy="369332"/>
          </a:xfrm>
          <a:prstGeom prst="rect">
            <a:avLst/>
          </a:prstGeom>
          <a:noFill/>
        </p:spPr>
        <p:txBody>
          <a:bodyPr wrap="square" rtlCol="0">
            <a:spAutoFit/>
          </a:bodyPr>
          <a:lstStyle/>
          <a:p>
            <a:r>
              <a:rPr lang="zh-CN" altLang="en-US" dirty="0"/>
              <a:t>（</a:t>
            </a:r>
            <a:r>
              <a:rPr lang="en-US" altLang="zh-CN" dirty="0"/>
              <a:t>3</a:t>
            </a:r>
            <a:r>
              <a:rPr lang="zh-CN" altLang="en-US" dirty="0"/>
              <a:t>）</a:t>
            </a:r>
          </a:p>
        </p:txBody>
      </p:sp>
      <p:sp>
        <p:nvSpPr>
          <p:cNvPr id="51" name="文本框 50">
            <a:extLst>
              <a:ext uri="{FF2B5EF4-FFF2-40B4-BE49-F238E27FC236}">
                <a16:creationId xmlns:a16="http://schemas.microsoft.com/office/drawing/2014/main" id="{E3B5A07E-82F7-4F04-89FC-9589667F50C1}"/>
              </a:ext>
            </a:extLst>
          </p:cNvPr>
          <p:cNvSpPr txBox="1"/>
          <p:nvPr/>
        </p:nvSpPr>
        <p:spPr>
          <a:xfrm>
            <a:off x="10990165" y="4427340"/>
            <a:ext cx="621262" cy="369332"/>
          </a:xfrm>
          <a:prstGeom prst="rect">
            <a:avLst/>
          </a:prstGeom>
          <a:noFill/>
        </p:spPr>
        <p:txBody>
          <a:bodyPr wrap="square" rtlCol="0">
            <a:spAutoFit/>
          </a:bodyPr>
          <a:lstStyle/>
          <a:p>
            <a:r>
              <a:rPr lang="zh-CN" altLang="en-US" dirty="0"/>
              <a:t>（</a:t>
            </a:r>
            <a:r>
              <a:rPr lang="en-US" altLang="zh-CN" dirty="0"/>
              <a:t>4</a:t>
            </a:r>
            <a:r>
              <a:rPr lang="zh-CN" altLang="en-US" dirty="0"/>
              <a:t>）</a:t>
            </a:r>
          </a:p>
        </p:txBody>
      </p:sp>
      <p:sp>
        <p:nvSpPr>
          <p:cNvPr id="14" name="矩形 13">
            <a:extLst>
              <a:ext uri="{FF2B5EF4-FFF2-40B4-BE49-F238E27FC236}">
                <a16:creationId xmlns:a16="http://schemas.microsoft.com/office/drawing/2014/main" id="{7E9D47F9-5BDB-4B6D-B344-C28DE1066312}"/>
              </a:ext>
            </a:extLst>
          </p:cNvPr>
          <p:cNvSpPr/>
          <p:nvPr/>
        </p:nvSpPr>
        <p:spPr>
          <a:xfrm>
            <a:off x="712099" y="4427340"/>
            <a:ext cx="4724370" cy="369332"/>
          </a:xfrm>
          <a:prstGeom prst="rect">
            <a:avLst/>
          </a:prstGeom>
        </p:spPr>
        <p:txBody>
          <a:bodyPr wrap="none">
            <a:spAutoFit/>
          </a:bodyPr>
          <a:lstStyle/>
          <a:p>
            <a:pPr indent="26670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将式</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取代式</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的等号左边部分，得到：</a:t>
            </a:r>
          </a:p>
        </p:txBody>
      </p:sp>
      <p:cxnSp>
        <p:nvCxnSpPr>
          <p:cNvPr id="17" name="直接连接符 16">
            <a:extLst>
              <a:ext uri="{FF2B5EF4-FFF2-40B4-BE49-F238E27FC236}">
                <a16:creationId xmlns:a16="http://schemas.microsoft.com/office/drawing/2014/main" id="{EF49509F-849F-40A0-960F-0A11244BACAA}"/>
              </a:ext>
            </a:extLst>
          </p:cNvPr>
          <p:cNvCxnSpPr/>
          <p:nvPr/>
        </p:nvCxnSpPr>
        <p:spPr>
          <a:xfrm>
            <a:off x="0" y="2423886"/>
            <a:ext cx="12192000" cy="0"/>
          </a:xfrm>
          <a:prstGeom prst="line">
            <a:avLst/>
          </a:prstGeom>
          <a:ln w="25400" cmpd="dbl">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9292ED0B-099C-4D2F-9865-5033FC264185}"/>
              </a:ext>
            </a:extLst>
          </p:cNvPr>
          <p:cNvCxnSpPr/>
          <p:nvPr/>
        </p:nvCxnSpPr>
        <p:spPr>
          <a:xfrm>
            <a:off x="0" y="4056743"/>
            <a:ext cx="12192000" cy="0"/>
          </a:xfrm>
          <a:prstGeom prst="line">
            <a:avLst/>
          </a:prstGeom>
          <a:ln w="25400" cmpd="dbl">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iṣḻïḍè">
            <a:extLst>
              <a:ext uri="{FF2B5EF4-FFF2-40B4-BE49-F238E27FC236}">
                <a16:creationId xmlns:a16="http://schemas.microsoft.com/office/drawing/2014/main" id="{6E701690-AFC0-4174-A37F-675AC4006B05}"/>
              </a:ext>
            </a:extLst>
          </p:cNvPr>
          <p:cNvSpPr/>
          <p:nvPr/>
        </p:nvSpPr>
        <p:spPr>
          <a:xfrm>
            <a:off x="391932" y="2920400"/>
            <a:ext cx="558752" cy="515688"/>
          </a:xfrm>
          <a:prstGeom prst="ellipse">
            <a:avLst/>
          </a:prstGeom>
          <a:solidFill>
            <a:srgbClr val="5B5047"/>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bg1"/>
                </a:solidFill>
              </a:rPr>
              <a:t>02</a:t>
            </a:r>
            <a:endParaRPr lang="zh-CN" altLang="en-US" sz="1600" b="1" i="1" dirty="0">
              <a:solidFill>
                <a:schemeClr val="bg1"/>
              </a:solidFill>
            </a:endParaRPr>
          </a:p>
        </p:txBody>
      </p:sp>
      <p:sp>
        <p:nvSpPr>
          <p:cNvPr id="54" name="ïṥḻïḓe">
            <a:extLst>
              <a:ext uri="{FF2B5EF4-FFF2-40B4-BE49-F238E27FC236}">
                <a16:creationId xmlns:a16="http://schemas.microsoft.com/office/drawing/2014/main" id="{5AFFB1CD-A6F4-4A1D-AF80-EFCB3710C7E8}"/>
              </a:ext>
            </a:extLst>
          </p:cNvPr>
          <p:cNvSpPr/>
          <p:nvPr/>
        </p:nvSpPr>
        <p:spPr>
          <a:xfrm>
            <a:off x="360884" y="4363786"/>
            <a:ext cx="558752" cy="515688"/>
          </a:xfrm>
          <a:prstGeom prst="ellipse">
            <a:avLst/>
          </a:prstGeom>
          <a:solidFill>
            <a:srgbClr val="5B5047"/>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bg1"/>
                </a:solidFill>
              </a:rPr>
              <a:t>03</a:t>
            </a:r>
            <a:endParaRPr lang="zh-CN" altLang="en-US" sz="1600" b="1" i="1" dirty="0">
              <a:solidFill>
                <a:schemeClr val="bg1"/>
              </a:solidFill>
            </a:endParaRPr>
          </a:p>
        </p:txBody>
      </p:sp>
      <p:sp>
        <p:nvSpPr>
          <p:cNvPr id="55" name="ïṥḻïḓe">
            <a:extLst>
              <a:ext uri="{FF2B5EF4-FFF2-40B4-BE49-F238E27FC236}">
                <a16:creationId xmlns:a16="http://schemas.microsoft.com/office/drawing/2014/main" id="{D1BDECAD-31F6-466C-9783-033DE69BE8BC}"/>
              </a:ext>
            </a:extLst>
          </p:cNvPr>
          <p:cNvSpPr/>
          <p:nvPr/>
        </p:nvSpPr>
        <p:spPr>
          <a:xfrm>
            <a:off x="391932" y="1552783"/>
            <a:ext cx="558752" cy="515688"/>
          </a:xfrm>
          <a:prstGeom prst="ellipse">
            <a:avLst/>
          </a:prstGeom>
          <a:solidFill>
            <a:srgbClr val="5B5047"/>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bg1"/>
                </a:solidFill>
              </a:rPr>
              <a:t>01</a:t>
            </a:r>
            <a:endParaRPr lang="zh-CN" altLang="en-US" sz="1600" b="1" i="1" dirty="0">
              <a:solidFill>
                <a:schemeClr val="bg1"/>
              </a:solidFill>
            </a:endParaRPr>
          </a:p>
        </p:txBody>
      </p:sp>
    </p:spTree>
    <p:extLst>
      <p:ext uri="{BB962C8B-B14F-4D97-AF65-F5344CB8AC3E}">
        <p14:creationId xmlns:p14="http://schemas.microsoft.com/office/powerpoint/2010/main" val="2072726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686905B-9DBA-4E58-BC57-EEB6D8AFFF6D}"/>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 name="文本框 4">
            <a:extLst>
              <a:ext uri="{FF2B5EF4-FFF2-40B4-BE49-F238E27FC236}">
                <a16:creationId xmlns:a16="http://schemas.microsoft.com/office/drawing/2014/main" id="{9DAA1F4C-C342-4932-9521-FDBE9A88228A}"/>
              </a:ext>
            </a:extLst>
          </p:cNvPr>
          <p:cNvSpPr txBox="1"/>
          <p:nvPr/>
        </p:nvSpPr>
        <p:spPr>
          <a:xfrm>
            <a:off x="4757398" y="312092"/>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空间插值分类</a:t>
            </a:r>
            <a:endParaRPr lang="en-US" altLang="zh-CN" sz="3200" dirty="0">
              <a:latin typeface="微软雅黑" panose="020B0503020204020204" pitchFamily="34" charset="-122"/>
              <a:ea typeface="微软雅黑" panose="020B0503020204020204" pitchFamily="34" charset="-122"/>
            </a:endParaRPr>
          </a:p>
        </p:txBody>
      </p:sp>
      <p:cxnSp>
        <p:nvCxnSpPr>
          <p:cNvPr id="126" name="直接连接符 125">
            <a:extLst>
              <a:ext uri="{FF2B5EF4-FFF2-40B4-BE49-F238E27FC236}">
                <a16:creationId xmlns:a16="http://schemas.microsoft.com/office/drawing/2014/main" id="{37DAF8AD-E132-4CDB-9C5F-7DC755C9C98F}"/>
              </a:ext>
            </a:extLst>
          </p:cNvPr>
          <p:cNvCxnSpPr>
            <a:cxnSpLocks/>
          </p:cNvCxnSpPr>
          <p:nvPr/>
        </p:nvCxnSpPr>
        <p:spPr>
          <a:xfrm flipV="1">
            <a:off x="5895067" y="2245475"/>
            <a:ext cx="0" cy="76130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D49AF2F8-7B36-4839-86CA-40FCD80717E8}"/>
              </a:ext>
            </a:extLst>
          </p:cNvPr>
          <p:cNvCxnSpPr>
            <a:cxnSpLocks/>
          </p:cNvCxnSpPr>
          <p:nvPr/>
        </p:nvCxnSpPr>
        <p:spPr>
          <a:xfrm>
            <a:off x="6390640" y="3502357"/>
            <a:ext cx="72405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81ED7218-6EC4-45BE-AB9B-9693B6CCAEF7}"/>
              </a:ext>
            </a:extLst>
          </p:cNvPr>
          <p:cNvCxnSpPr>
            <a:cxnSpLocks/>
          </p:cNvCxnSpPr>
          <p:nvPr/>
        </p:nvCxnSpPr>
        <p:spPr>
          <a:xfrm flipV="1">
            <a:off x="6245490" y="2177112"/>
            <a:ext cx="912050" cy="97482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2DEA4EF3-0BEE-4C67-B2AB-4B3961338537}"/>
              </a:ext>
            </a:extLst>
          </p:cNvPr>
          <p:cNvCxnSpPr>
            <a:cxnSpLocks/>
          </p:cNvCxnSpPr>
          <p:nvPr/>
        </p:nvCxnSpPr>
        <p:spPr>
          <a:xfrm flipH="1" flipV="1">
            <a:off x="4560061" y="2155993"/>
            <a:ext cx="984583" cy="99594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EBF549F0-DF69-4342-8781-F45DBDFF668A}"/>
              </a:ext>
            </a:extLst>
          </p:cNvPr>
          <p:cNvCxnSpPr>
            <a:cxnSpLocks/>
          </p:cNvCxnSpPr>
          <p:nvPr/>
        </p:nvCxnSpPr>
        <p:spPr>
          <a:xfrm flipH="1">
            <a:off x="4649630" y="3502357"/>
            <a:ext cx="74986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34A0CABB-7150-4106-89A3-D261DA03D56A}"/>
              </a:ext>
            </a:extLst>
          </p:cNvPr>
          <p:cNvCxnSpPr>
            <a:cxnSpLocks/>
          </p:cNvCxnSpPr>
          <p:nvPr/>
        </p:nvCxnSpPr>
        <p:spPr>
          <a:xfrm flipH="1">
            <a:off x="4592144" y="3852780"/>
            <a:ext cx="952500" cy="95682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29BFB308-2577-4714-92F6-4EEC812578F9}"/>
              </a:ext>
            </a:extLst>
          </p:cNvPr>
          <p:cNvCxnSpPr>
            <a:cxnSpLocks/>
          </p:cNvCxnSpPr>
          <p:nvPr/>
        </p:nvCxnSpPr>
        <p:spPr>
          <a:xfrm flipH="1">
            <a:off x="5887998" y="3997930"/>
            <a:ext cx="7069" cy="70084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A15A798B-AF0B-415E-BE6A-0E910783DE66}"/>
              </a:ext>
            </a:extLst>
          </p:cNvPr>
          <p:cNvCxnSpPr>
            <a:cxnSpLocks/>
          </p:cNvCxnSpPr>
          <p:nvPr/>
        </p:nvCxnSpPr>
        <p:spPr>
          <a:xfrm>
            <a:off x="6245490" y="3852780"/>
            <a:ext cx="951085" cy="95108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4" name="ïşľiďè">
            <a:extLst>
              <a:ext uri="{FF2B5EF4-FFF2-40B4-BE49-F238E27FC236}">
                <a16:creationId xmlns:a16="http://schemas.microsoft.com/office/drawing/2014/main" id="{674D7C77-64B1-4286-98D9-8B6668AC1851}"/>
              </a:ext>
            </a:extLst>
          </p:cNvPr>
          <p:cNvSpPr/>
          <p:nvPr/>
        </p:nvSpPr>
        <p:spPr bwMode="auto">
          <a:xfrm>
            <a:off x="5457464" y="4089032"/>
            <a:ext cx="873791" cy="664534"/>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35" name="îsľíḑe">
            <a:extLst>
              <a:ext uri="{FF2B5EF4-FFF2-40B4-BE49-F238E27FC236}">
                <a16:creationId xmlns:a16="http://schemas.microsoft.com/office/drawing/2014/main" id="{3022A7EC-9C02-4FDF-9552-8AE7801E9E46}"/>
              </a:ext>
            </a:extLst>
          </p:cNvPr>
          <p:cNvSpPr/>
          <p:nvPr/>
        </p:nvSpPr>
        <p:spPr bwMode="auto">
          <a:xfrm>
            <a:off x="6302977" y="3884016"/>
            <a:ext cx="1303618" cy="1303617"/>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rgbClr val="5B5047"/>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36" name="íšļïḋè">
            <a:extLst>
              <a:ext uri="{FF2B5EF4-FFF2-40B4-BE49-F238E27FC236}">
                <a16:creationId xmlns:a16="http://schemas.microsoft.com/office/drawing/2014/main" id="{40F4F6EC-36BA-43BC-9409-5687F6A3553E}"/>
              </a:ext>
            </a:extLst>
          </p:cNvPr>
          <p:cNvSpPr/>
          <p:nvPr/>
        </p:nvSpPr>
        <p:spPr bwMode="auto">
          <a:xfrm>
            <a:off x="4182125" y="3889672"/>
            <a:ext cx="1302204" cy="1302204"/>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rgbClr val="CFA091"/>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37" name="ïŝḻíḑe">
            <a:extLst>
              <a:ext uri="{FF2B5EF4-FFF2-40B4-BE49-F238E27FC236}">
                <a16:creationId xmlns:a16="http://schemas.microsoft.com/office/drawing/2014/main" id="{002CBD98-0670-40DE-BB94-0C5B300E014C}"/>
              </a:ext>
            </a:extLst>
          </p:cNvPr>
          <p:cNvSpPr/>
          <p:nvPr/>
        </p:nvSpPr>
        <p:spPr bwMode="auto">
          <a:xfrm>
            <a:off x="6503752" y="3035675"/>
            <a:ext cx="664534" cy="875206"/>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38" name="ïṩlïḑe">
            <a:extLst>
              <a:ext uri="{FF2B5EF4-FFF2-40B4-BE49-F238E27FC236}">
                <a16:creationId xmlns:a16="http://schemas.microsoft.com/office/drawing/2014/main" id="{FD4198DC-41D1-4B65-B7F2-3CD3E7BB934E}"/>
              </a:ext>
            </a:extLst>
          </p:cNvPr>
          <p:cNvSpPr/>
          <p:nvPr/>
        </p:nvSpPr>
        <p:spPr bwMode="auto">
          <a:xfrm>
            <a:off x="4616192" y="3044159"/>
            <a:ext cx="663120" cy="872378"/>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39" name="î$ľiḋè">
            <a:extLst>
              <a:ext uri="{FF2B5EF4-FFF2-40B4-BE49-F238E27FC236}">
                <a16:creationId xmlns:a16="http://schemas.microsoft.com/office/drawing/2014/main" id="{FEB5E518-76A2-4BEF-B168-AF6C89983C80}"/>
              </a:ext>
            </a:extLst>
          </p:cNvPr>
          <p:cNvSpPr/>
          <p:nvPr/>
        </p:nvSpPr>
        <p:spPr bwMode="auto">
          <a:xfrm>
            <a:off x="6298735" y="1760336"/>
            <a:ext cx="1302204" cy="1302204"/>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rgbClr val="CFA091"/>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40" name="íslïďe">
            <a:extLst>
              <a:ext uri="{FF2B5EF4-FFF2-40B4-BE49-F238E27FC236}">
                <a16:creationId xmlns:a16="http://schemas.microsoft.com/office/drawing/2014/main" id="{65FB0A79-F5BE-4806-A30A-AA1E9EFDCC86}"/>
              </a:ext>
            </a:extLst>
          </p:cNvPr>
          <p:cNvSpPr/>
          <p:nvPr/>
        </p:nvSpPr>
        <p:spPr bwMode="auto">
          <a:xfrm>
            <a:off x="4176469" y="1765992"/>
            <a:ext cx="1302204" cy="1303617"/>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rgbClr val="5B5047"/>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41" name="iSļïḓê">
            <a:extLst>
              <a:ext uri="{FF2B5EF4-FFF2-40B4-BE49-F238E27FC236}">
                <a16:creationId xmlns:a16="http://schemas.microsoft.com/office/drawing/2014/main" id="{8E610310-20FB-497C-A191-19696661243A}"/>
              </a:ext>
            </a:extLst>
          </p:cNvPr>
          <p:cNvSpPr/>
          <p:nvPr/>
        </p:nvSpPr>
        <p:spPr bwMode="auto">
          <a:xfrm>
            <a:off x="5451809" y="2200059"/>
            <a:ext cx="872378" cy="664534"/>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42" name="ïṧḷîďé">
            <a:extLst>
              <a:ext uri="{FF2B5EF4-FFF2-40B4-BE49-F238E27FC236}">
                <a16:creationId xmlns:a16="http://schemas.microsoft.com/office/drawing/2014/main" id="{738853CD-1E4F-4E29-A8E9-7266A5DABC94}"/>
              </a:ext>
            </a:extLst>
          </p:cNvPr>
          <p:cNvSpPr/>
          <p:nvPr/>
        </p:nvSpPr>
        <p:spPr>
          <a:xfrm>
            <a:off x="5399494" y="3006784"/>
            <a:ext cx="991146" cy="9911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2000" b="1" i="1" dirty="0">
              <a:solidFill>
                <a:schemeClr val="tx1"/>
              </a:solidFill>
            </a:endParaRPr>
          </a:p>
        </p:txBody>
      </p:sp>
      <p:sp>
        <p:nvSpPr>
          <p:cNvPr id="143" name="íšlïdé">
            <a:extLst>
              <a:ext uri="{FF2B5EF4-FFF2-40B4-BE49-F238E27FC236}">
                <a16:creationId xmlns:a16="http://schemas.microsoft.com/office/drawing/2014/main" id="{503138B3-95D3-44BE-8115-ED5D7309ABC8}"/>
              </a:ext>
            </a:extLst>
          </p:cNvPr>
          <p:cNvSpPr/>
          <p:nvPr/>
        </p:nvSpPr>
        <p:spPr>
          <a:xfrm>
            <a:off x="4252054" y="2186418"/>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4" name="íšlïdé">
            <a:extLst>
              <a:ext uri="{FF2B5EF4-FFF2-40B4-BE49-F238E27FC236}">
                <a16:creationId xmlns:a16="http://schemas.microsoft.com/office/drawing/2014/main" id="{115B6636-3B23-4DF3-B3A1-B2E4466F19F8}"/>
              </a:ext>
            </a:extLst>
          </p:cNvPr>
          <p:cNvSpPr/>
          <p:nvPr/>
        </p:nvSpPr>
        <p:spPr>
          <a:xfrm>
            <a:off x="6318601" y="2186418"/>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5" name="íšlïdé">
            <a:extLst>
              <a:ext uri="{FF2B5EF4-FFF2-40B4-BE49-F238E27FC236}">
                <a16:creationId xmlns:a16="http://schemas.microsoft.com/office/drawing/2014/main" id="{F63D3500-E086-403E-BA70-45E9C445B0DD}"/>
              </a:ext>
            </a:extLst>
          </p:cNvPr>
          <p:cNvSpPr/>
          <p:nvPr/>
        </p:nvSpPr>
        <p:spPr>
          <a:xfrm>
            <a:off x="4252054" y="4218935"/>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6" name="íšlïdé">
            <a:extLst>
              <a:ext uri="{FF2B5EF4-FFF2-40B4-BE49-F238E27FC236}">
                <a16:creationId xmlns:a16="http://schemas.microsoft.com/office/drawing/2014/main" id="{575D5718-E30B-49C7-ADD3-EBA268C8C8CA}"/>
              </a:ext>
            </a:extLst>
          </p:cNvPr>
          <p:cNvSpPr/>
          <p:nvPr/>
        </p:nvSpPr>
        <p:spPr>
          <a:xfrm>
            <a:off x="6318601" y="4218935"/>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32F0C7D4-2F33-4E7A-A9AE-29F23BB0CF95}"/>
              </a:ext>
            </a:extLst>
          </p:cNvPr>
          <p:cNvCxnSpPr>
            <a:cxnSpLocks/>
          </p:cNvCxnSpPr>
          <p:nvPr/>
        </p:nvCxnSpPr>
        <p:spPr>
          <a:xfrm>
            <a:off x="5901798" y="4902719"/>
            <a:ext cx="0" cy="93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35733CA4-FED6-47A2-B172-8A0529DCD886}"/>
              </a:ext>
            </a:extLst>
          </p:cNvPr>
          <p:cNvCxnSpPr>
            <a:cxnSpLocks/>
          </p:cNvCxnSpPr>
          <p:nvPr/>
        </p:nvCxnSpPr>
        <p:spPr>
          <a:xfrm>
            <a:off x="5901798" y="1263144"/>
            <a:ext cx="0" cy="93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2915D57A-76CF-493D-92CC-10EE9F35A673}"/>
              </a:ext>
            </a:extLst>
          </p:cNvPr>
          <p:cNvGrpSpPr/>
          <p:nvPr/>
        </p:nvGrpSpPr>
        <p:grpSpPr>
          <a:xfrm>
            <a:off x="29037" y="1599894"/>
            <a:ext cx="3991890" cy="1200329"/>
            <a:chOff x="196993" y="1599894"/>
            <a:chExt cx="3991890" cy="1200329"/>
          </a:xfrm>
        </p:grpSpPr>
        <p:sp>
          <p:nvSpPr>
            <p:cNvPr id="3" name="矩形 2">
              <a:extLst>
                <a:ext uri="{FF2B5EF4-FFF2-40B4-BE49-F238E27FC236}">
                  <a16:creationId xmlns:a16="http://schemas.microsoft.com/office/drawing/2014/main" id="{00400B15-F6C5-4D86-A4C2-534B2F60794F}"/>
                </a:ext>
              </a:extLst>
            </p:cNvPr>
            <p:cNvSpPr/>
            <p:nvPr/>
          </p:nvSpPr>
          <p:spPr>
            <a:xfrm>
              <a:off x="196993" y="1599894"/>
              <a:ext cx="2069797" cy="1200329"/>
            </a:xfrm>
            <a:prstGeom prst="rect">
              <a:avLst/>
            </a:prstGeom>
          </p:spPr>
          <p:txBody>
            <a:bodyPr wrap="none">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空间内插法</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空间外推法</a:t>
              </a:r>
              <a:endParaRPr lang="en-US" altLang="zh-CN" sz="2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003C468-B11E-4A9A-9DA1-1483E2D8E1C5}"/>
                </a:ext>
              </a:extLst>
            </p:cNvPr>
            <p:cNvSpPr/>
            <p:nvPr/>
          </p:nvSpPr>
          <p:spPr>
            <a:xfrm>
              <a:off x="2096051" y="1634087"/>
              <a:ext cx="206979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推求</a:t>
              </a:r>
              <a:r>
                <a:rPr lang="zh-CN" altLang="en-US" b="1" dirty="0">
                  <a:latin typeface="微软雅黑" panose="020B0503020204020204" pitchFamily="34" charset="-122"/>
                  <a:ea typeface="微软雅黑" panose="020B0503020204020204" pitchFamily="34" charset="-122"/>
                </a:rPr>
                <a:t>同一</a:t>
              </a:r>
              <a:r>
                <a:rPr lang="zh-CN" altLang="en-US" dirty="0">
                  <a:latin typeface="微软雅黑" panose="020B0503020204020204" pitchFamily="34" charset="-122"/>
                  <a:ea typeface="微软雅黑" panose="020B0503020204020204" pitchFamily="34" charset="-122"/>
                </a:rPr>
                <a:t>区域</a:t>
              </a:r>
              <a:endParaRPr lang="zh-CN" altLang="en-US" dirty="0"/>
            </a:p>
          </p:txBody>
        </p:sp>
        <p:sp>
          <p:nvSpPr>
            <p:cNvPr id="149" name="矩形 148">
              <a:extLst>
                <a:ext uri="{FF2B5EF4-FFF2-40B4-BE49-F238E27FC236}">
                  <a16:creationId xmlns:a16="http://schemas.microsoft.com/office/drawing/2014/main" id="{C85BE414-0EE5-448F-9C1E-A06762234CFB}"/>
                </a:ext>
              </a:extLst>
            </p:cNvPr>
            <p:cNvSpPr/>
            <p:nvPr/>
          </p:nvSpPr>
          <p:spPr>
            <a:xfrm>
              <a:off x="2119086" y="2378792"/>
              <a:ext cx="206979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推求</a:t>
              </a:r>
              <a:r>
                <a:rPr lang="zh-CN" altLang="en-US" b="1" dirty="0">
                  <a:latin typeface="微软雅黑" panose="020B0503020204020204" pitchFamily="34" charset="-122"/>
                  <a:ea typeface="微软雅黑" panose="020B0503020204020204" pitchFamily="34" charset="-122"/>
                </a:rPr>
                <a:t>其他</a:t>
              </a:r>
              <a:r>
                <a:rPr lang="zh-CN" altLang="en-US" dirty="0">
                  <a:latin typeface="微软雅黑" panose="020B0503020204020204" pitchFamily="34" charset="-122"/>
                  <a:ea typeface="微软雅黑" panose="020B0503020204020204" pitchFamily="34" charset="-122"/>
                </a:rPr>
                <a:t>区域</a:t>
              </a:r>
              <a:endParaRPr lang="zh-CN" altLang="en-US" dirty="0"/>
            </a:p>
          </p:txBody>
        </p:sp>
      </p:grpSp>
      <p:grpSp>
        <p:nvGrpSpPr>
          <p:cNvPr id="155" name="组合 154">
            <a:extLst>
              <a:ext uri="{FF2B5EF4-FFF2-40B4-BE49-F238E27FC236}">
                <a16:creationId xmlns:a16="http://schemas.microsoft.com/office/drawing/2014/main" id="{69A4AFEB-54CD-4380-B3BB-F8760AE5A226}"/>
              </a:ext>
            </a:extLst>
          </p:cNvPr>
          <p:cNvGrpSpPr/>
          <p:nvPr/>
        </p:nvGrpSpPr>
        <p:grpSpPr>
          <a:xfrm>
            <a:off x="107821" y="4535824"/>
            <a:ext cx="3592743" cy="1425229"/>
            <a:chOff x="196993" y="1599894"/>
            <a:chExt cx="3592743" cy="1425229"/>
          </a:xfrm>
        </p:grpSpPr>
        <p:sp>
          <p:nvSpPr>
            <p:cNvPr id="156" name="矩形 155">
              <a:extLst>
                <a:ext uri="{FF2B5EF4-FFF2-40B4-BE49-F238E27FC236}">
                  <a16:creationId xmlns:a16="http://schemas.microsoft.com/office/drawing/2014/main" id="{BABECCFA-EEFC-4676-B935-7BB7208CDE9D}"/>
                </a:ext>
              </a:extLst>
            </p:cNvPr>
            <p:cNvSpPr/>
            <p:nvPr/>
          </p:nvSpPr>
          <p:spPr>
            <a:xfrm>
              <a:off x="196993" y="1599894"/>
              <a:ext cx="2069797" cy="1200329"/>
            </a:xfrm>
            <a:prstGeom prst="rect">
              <a:avLst/>
            </a:prstGeom>
          </p:spPr>
          <p:txBody>
            <a:bodyPr wrap="none">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整体插值法</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局部插值法</a:t>
              </a:r>
              <a:endParaRPr lang="en-US" altLang="zh-CN" sz="2400" dirty="0">
                <a:latin typeface="微软雅黑" panose="020B0503020204020204" pitchFamily="34" charset="-122"/>
                <a:ea typeface="微软雅黑" panose="020B0503020204020204" pitchFamily="34" charset="-122"/>
              </a:endParaRPr>
            </a:p>
          </p:txBody>
        </p:sp>
        <p:sp>
          <p:nvSpPr>
            <p:cNvPr id="157" name="矩形 156">
              <a:extLst>
                <a:ext uri="{FF2B5EF4-FFF2-40B4-BE49-F238E27FC236}">
                  <a16:creationId xmlns:a16="http://schemas.microsoft.com/office/drawing/2014/main" id="{7B4D668E-236D-48B6-8B37-ED15D9B63CD8}"/>
                </a:ext>
              </a:extLst>
            </p:cNvPr>
            <p:cNvSpPr/>
            <p:nvPr/>
          </p:nvSpPr>
          <p:spPr>
            <a:xfrm>
              <a:off x="2096051" y="1634087"/>
              <a:ext cx="1608133"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所有</a:t>
              </a:r>
              <a:r>
                <a:rPr lang="zh-CN" altLang="en-US" dirty="0">
                  <a:latin typeface="微软雅黑" panose="020B0503020204020204" pitchFamily="34" charset="-122"/>
                  <a:ea typeface="微软雅黑" panose="020B0503020204020204" pitchFamily="34" charset="-122"/>
                </a:rPr>
                <a:t>样点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全局特征</a:t>
              </a:r>
              <a:endParaRPr lang="zh-CN" altLang="en-US" dirty="0"/>
            </a:p>
          </p:txBody>
        </p:sp>
        <p:sp>
          <p:nvSpPr>
            <p:cNvPr id="158" name="矩形 157">
              <a:extLst>
                <a:ext uri="{FF2B5EF4-FFF2-40B4-BE49-F238E27FC236}">
                  <a16:creationId xmlns:a16="http://schemas.microsoft.com/office/drawing/2014/main" id="{F34C8E94-33A8-4F01-A1D2-058FD72F7DE5}"/>
                </a:ext>
              </a:extLst>
            </p:cNvPr>
            <p:cNvSpPr/>
            <p:nvPr/>
          </p:nvSpPr>
          <p:spPr>
            <a:xfrm>
              <a:off x="2119086" y="2378792"/>
              <a:ext cx="1670650"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邻近</a:t>
              </a:r>
              <a:r>
                <a:rPr lang="zh-CN" altLang="en-US" dirty="0">
                  <a:latin typeface="微软雅黑" panose="020B0503020204020204" pitchFamily="34" charset="-122"/>
                  <a:ea typeface="微软雅黑" panose="020B0503020204020204" pitchFamily="34" charset="-122"/>
                </a:rPr>
                <a:t>样点</a:t>
              </a:r>
              <a:endParaRPr lang="en-US" altLang="zh-CN" dirty="0">
                <a:latin typeface="微软雅黑" panose="020B0503020204020204" pitchFamily="34" charset="-122"/>
                <a:ea typeface="微软雅黑" panose="020B0503020204020204" pitchFamily="34" charset="-122"/>
              </a:endParaRPr>
            </a:p>
            <a:p>
              <a:r>
                <a:rPr lang="en-US" altLang="zh-CN" dirty="0"/>
                <a:t>        </a:t>
              </a:r>
              <a:r>
                <a:rPr lang="zh-CN" altLang="en-US" dirty="0">
                  <a:latin typeface="微软雅黑" panose="020B0503020204020204" pitchFamily="34" charset="-122"/>
                  <a:ea typeface="微软雅黑" panose="020B0503020204020204" pitchFamily="34" charset="-122"/>
                </a:rPr>
                <a:t>局部估计</a:t>
              </a:r>
            </a:p>
          </p:txBody>
        </p:sp>
      </p:grpSp>
      <p:grpSp>
        <p:nvGrpSpPr>
          <p:cNvPr id="172" name="组合 171">
            <a:extLst>
              <a:ext uri="{FF2B5EF4-FFF2-40B4-BE49-F238E27FC236}">
                <a16:creationId xmlns:a16="http://schemas.microsoft.com/office/drawing/2014/main" id="{83A1712D-C1C3-49C2-ADBF-CE011CC883F7}"/>
              </a:ext>
            </a:extLst>
          </p:cNvPr>
          <p:cNvGrpSpPr/>
          <p:nvPr/>
        </p:nvGrpSpPr>
        <p:grpSpPr>
          <a:xfrm>
            <a:off x="7600939" y="1328510"/>
            <a:ext cx="4243387" cy="2165856"/>
            <a:chOff x="7858754" y="1336501"/>
            <a:chExt cx="4243387" cy="2165856"/>
          </a:xfrm>
        </p:grpSpPr>
        <p:grpSp>
          <p:nvGrpSpPr>
            <p:cNvPr id="150" name="组合 149">
              <a:extLst>
                <a:ext uri="{FF2B5EF4-FFF2-40B4-BE49-F238E27FC236}">
                  <a16:creationId xmlns:a16="http://schemas.microsoft.com/office/drawing/2014/main" id="{E2739A08-EC40-4933-9AB3-15D5662930B8}"/>
                </a:ext>
              </a:extLst>
            </p:cNvPr>
            <p:cNvGrpSpPr/>
            <p:nvPr/>
          </p:nvGrpSpPr>
          <p:grpSpPr>
            <a:xfrm>
              <a:off x="7858754" y="1336501"/>
              <a:ext cx="4243387" cy="2165856"/>
              <a:chOff x="51977" y="1258714"/>
              <a:chExt cx="4243387" cy="2165856"/>
            </a:xfrm>
            <a:noFill/>
          </p:grpSpPr>
          <p:sp>
            <p:nvSpPr>
              <p:cNvPr id="151" name="矩形 150">
                <a:extLst>
                  <a:ext uri="{FF2B5EF4-FFF2-40B4-BE49-F238E27FC236}">
                    <a16:creationId xmlns:a16="http://schemas.microsoft.com/office/drawing/2014/main" id="{D920A9F4-EF4E-4BD7-B301-C2B9C3FB6A8D}"/>
                  </a:ext>
                </a:extLst>
              </p:cNvPr>
              <p:cNvSpPr/>
              <p:nvPr/>
            </p:nvSpPr>
            <p:spPr>
              <a:xfrm>
                <a:off x="119603" y="1258714"/>
                <a:ext cx="4175761" cy="21658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2" name="矩形 151">
                <a:extLst>
                  <a:ext uri="{FF2B5EF4-FFF2-40B4-BE49-F238E27FC236}">
                    <a16:creationId xmlns:a16="http://schemas.microsoft.com/office/drawing/2014/main" id="{51BD8C83-22F7-4DE5-A70E-5424E55D27A1}"/>
                  </a:ext>
                </a:extLst>
              </p:cNvPr>
              <p:cNvSpPr/>
              <p:nvPr/>
            </p:nvSpPr>
            <p:spPr>
              <a:xfrm>
                <a:off x="51977" y="1601405"/>
                <a:ext cx="1762021" cy="1200329"/>
              </a:xfrm>
              <a:prstGeom prst="rect">
                <a:avLst/>
              </a:prstGeom>
              <a:grpFill/>
            </p:spPr>
            <p:txBody>
              <a:bodyPr wrap="none">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点插值法</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面插值法</a:t>
                </a:r>
                <a:endParaRPr lang="en-US" altLang="zh-CN" sz="2400" dirty="0">
                  <a:latin typeface="微软雅黑" panose="020B0503020204020204" pitchFamily="34" charset="-122"/>
                  <a:ea typeface="微软雅黑" panose="020B0503020204020204" pitchFamily="34" charset="-122"/>
                </a:endParaRPr>
              </a:p>
            </p:txBody>
          </p:sp>
          <p:sp>
            <p:nvSpPr>
              <p:cNvPr id="153" name="矩形 152">
                <a:extLst>
                  <a:ext uri="{FF2B5EF4-FFF2-40B4-BE49-F238E27FC236}">
                    <a16:creationId xmlns:a16="http://schemas.microsoft.com/office/drawing/2014/main" id="{1BB72FC7-634A-47EA-87ED-23840D23BE4C}"/>
                  </a:ext>
                </a:extLst>
              </p:cNvPr>
              <p:cNvSpPr/>
              <p:nvPr/>
            </p:nvSpPr>
            <p:spPr>
              <a:xfrm>
                <a:off x="1651237" y="1634087"/>
                <a:ext cx="1608133" cy="369332"/>
              </a:xfrm>
              <a:prstGeom prst="rect">
                <a:avLst/>
              </a:prstGeom>
              <a:grpFill/>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点插值</a:t>
                </a:r>
                <a:r>
                  <a:rPr lang="zh-CN" altLang="en-US" b="1" dirty="0">
                    <a:latin typeface="微软雅黑" panose="020B0503020204020204" pitchFamily="34" charset="-122"/>
                    <a:ea typeface="微软雅黑" panose="020B0503020204020204" pitchFamily="34" charset="-122"/>
                  </a:rPr>
                  <a:t>点</a:t>
                </a:r>
                <a:endParaRPr lang="zh-CN" altLang="en-US" b="1" dirty="0"/>
              </a:p>
            </p:txBody>
          </p:sp>
          <p:sp>
            <p:nvSpPr>
              <p:cNvPr id="154" name="矩形 153">
                <a:extLst>
                  <a:ext uri="{FF2B5EF4-FFF2-40B4-BE49-F238E27FC236}">
                    <a16:creationId xmlns:a16="http://schemas.microsoft.com/office/drawing/2014/main" id="{E2E41961-340D-42B8-B2BD-7B78EBAF8F0B}"/>
                  </a:ext>
                </a:extLst>
              </p:cNvPr>
              <p:cNvSpPr/>
              <p:nvPr/>
            </p:nvSpPr>
            <p:spPr>
              <a:xfrm>
                <a:off x="1651237" y="2404313"/>
                <a:ext cx="1608133" cy="369332"/>
              </a:xfrm>
              <a:prstGeom prst="rect">
                <a:avLst/>
              </a:prstGeom>
              <a:grpFill/>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点插值</a:t>
                </a:r>
                <a:r>
                  <a:rPr lang="zh-CN" altLang="en-US" b="1" dirty="0">
                    <a:latin typeface="微软雅黑" panose="020B0503020204020204" pitchFamily="34" charset="-122"/>
                    <a:ea typeface="微软雅黑" panose="020B0503020204020204" pitchFamily="34" charset="-122"/>
                  </a:rPr>
                  <a:t>面</a:t>
                </a:r>
                <a:endParaRPr lang="zh-CN" altLang="en-US" b="1" dirty="0"/>
              </a:p>
            </p:txBody>
          </p:sp>
        </p:grpSp>
        <p:sp>
          <p:nvSpPr>
            <p:cNvPr id="97" name="文本框 96">
              <a:extLst>
                <a:ext uri="{FF2B5EF4-FFF2-40B4-BE49-F238E27FC236}">
                  <a16:creationId xmlns:a16="http://schemas.microsoft.com/office/drawing/2014/main" id="{F70D411E-E57E-4745-B902-DB39CC3F8D8E}"/>
                </a:ext>
              </a:extLst>
            </p:cNvPr>
            <p:cNvSpPr txBox="1"/>
            <p:nvPr/>
          </p:nvSpPr>
          <p:spPr>
            <a:xfrm>
              <a:off x="8057128" y="2910429"/>
              <a:ext cx="153163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（区域插值）</a:t>
              </a:r>
            </a:p>
          </p:txBody>
        </p:sp>
      </p:grpSp>
      <p:grpSp>
        <p:nvGrpSpPr>
          <p:cNvPr id="114" name="组合 113">
            <a:extLst>
              <a:ext uri="{FF2B5EF4-FFF2-40B4-BE49-F238E27FC236}">
                <a16:creationId xmlns:a16="http://schemas.microsoft.com/office/drawing/2014/main" id="{52432DBE-F96F-4627-8CCD-B61B1814BC5A}"/>
              </a:ext>
            </a:extLst>
          </p:cNvPr>
          <p:cNvGrpSpPr/>
          <p:nvPr/>
        </p:nvGrpSpPr>
        <p:grpSpPr>
          <a:xfrm>
            <a:off x="7547412" y="4496752"/>
            <a:ext cx="4504851" cy="1600439"/>
            <a:chOff x="7715368" y="4496752"/>
            <a:chExt cx="4504851" cy="1600439"/>
          </a:xfrm>
        </p:grpSpPr>
        <p:grpSp>
          <p:nvGrpSpPr>
            <p:cNvPr id="159" name="组合 158">
              <a:extLst>
                <a:ext uri="{FF2B5EF4-FFF2-40B4-BE49-F238E27FC236}">
                  <a16:creationId xmlns:a16="http://schemas.microsoft.com/office/drawing/2014/main" id="{45137A9E-204C-4F88-B8B0-5946B17E3EFA}"/>
                </a:ext>
              </a:extLst>
            </p:cNvPr>
            <p:cNvGrpSpPr/>
            <p:nvPr/>
          </p:nvGrpSpPr>
          <p:grpSpPr>
            <a:xfrm>
              <a:off x="7715368" y="4496752"/>
              <a:ext cx="4504851" cy="1425229"/>
              <a:chOff x="196993" y="1599894"/>
              <a:chExt cx="4504851" cy="1425229"/>
            </a:xfrm>
          </p:grpSpPr>
          <p:sp>
            <p:nvSpPr>
              <p:cNvPr id="160" name="矩形 159">
                <a:extLst>
                  <a:ext uri="{FF2B5EF4-FFF2-40B4-BE49-F238E27FC236}">
                    <a16:creationId xmlns:a16="http://schemas.microsoft.com/office/drawing/2014/main" id="{071CC935-D8E5-497A-B90F-104882C2A968}"/>
                  </a:ext>
                </a:extLst>
              </p:cNvPr>
              <p:cNvSpPr/>
              <p:nvPr/>
            </p:nvSpPr>
            <p:spPr>
              <a:xfrm>
                <a:off x="196993" y="1599894"/>
                <a:ext cx="2069797" cy="1200329"/>
              </a:xfrm>
              <a:prstGeom prst="rect">
                <a:avLst/>
              </a:prstGeom>
            </p:spPr>
            <p:txBody>
              <a:bodyPr wrap="none">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确定性插值</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克里金插值</a:t>
                </a:r>
                <a:endParaRPr lang="en-US" altLang="zh-CN" sz="2400" dirty="0">
                  <a:latin typeface="微软雅黑" panose="020B0503020204020204" pitchFamily="34" charset="-122"/>
                  <a:ea typeface="微软雅黑" panose="020B0503020204020204" pitchFamily="34" charset="-122"/>
                </a:endParaRPr>
              </a:p>
            </p:txBody>
          </p:sp>
          <p:sp>
            <p:nvSpPr>
              <p:cNvPr id="161" name="矩形 160">
                <a:extLst>
                  <a:ext uri="{FF2B5EF4-FFF2-40B4-BE49-F238E27FC236}">
                    <a16:creationId xmlns:a16="http://schemas.microsoft.com/office/drawing/2014/main" id="{9A5EDB7A-757C-4727-92E5-4F0EBD7EAEA6}"/>
                  </a:ext>
                </a:extLst>
              </p:cNvPr>
              <p:cNvSpPr/>
              <p:nvPr/>
            </p:nvSpPr>
            <p:spPr>
              <a:xfrm>
                <a:off x="2096051" y="1634087"/>
                <a:ext cx="2531462"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相似性或平滑程度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利用数学函数</a:t>
                </a:r>
                <a:endParaRPr lang="zh-CN" altLang="en-US" dirty="0"/>
              </a:p>
            </p:txBody>
          </p:sp>
          <p:sp>
            <p:nvSpPr>
              <p:cNvPr id="162" name="矩形 161">
                <a:extLst>
                  <a:ext uri="{FF2B5EF4-FFF2-40B4-BE49-F238E27FC236}">
                    <a16:creationId xmlns:a16="http://schemas.microsoft.com/office/drawing/2014/main" id="{2DCD0379-F9F0-4A8F-ADFF-058ED73FC4ED}"/>
                  </a:ext>
                </a:extLst>
              </p:cNvPr>
              <p:cNvSpPr/>
              <p:nvPr/>
            </p:nvSpPr>
            <p:spPr>
              <a:xfrm>
                <a:off x="2119086" y="2378792"/>
                <a:ext cx="2582758"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空间自相关程度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线性无偏最优估计</a:t>
                </a:r>
                <a:endParaRPr lang="en-US" altLang="zh-CN" dirty="0">
                  <a:latin typeface="微软雅黑" panose="020B0503020204020204" pitchFamily="34" charset="-122"/>
                  <a:ea typeface="微软雅黑" panose="020B0503020204020204" pitchFamily="34" charset="-122"/>
                </a:endParaRPr>
              </a:p>
            </p:txBody>
          </p:sp>
        </p:grpSp>
        <p:sp>
          <p:nvSpPr>
            <p:cNvPr id="171" name="文本框 170">
              <a:extLst>
                <a:ext uri="{FF2B5EF4-FFF2-40B4-BE49-F238E27FC236}">
                  <a16:creationId xmlns:a16="http://schemas.microsoft.com/office/drawing/2014/main" id="{E48E9037-36B9-4326-8B96-9A36BF6E3998}"/>
                </a:ext>
              </a:extLst>
            </p:cNvPr>
            <p:cNvSpPr txBox="1"/>
            <p:nvPr/>
          </p:nvSpPr>
          <p:spPr>
            <a:xfrm>
              <a:off x="8057128" y="5697081"/>
              <a:ext cx="172005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（地统计插值）</a:t>
              </a:r>
            </a:p>
          </p:txBody>
        </p:sp>
      </p:grpSp>
    </p:spTree>
    <p:extLst>
      <p:ext uri="{BB962C8B-B14F-4D97-AF65-F5344CB8AC3E}">
        <p14:creationId xmlns:p14="http://schemas.microsoft.com/office/powerpoint/2010/main" val="312815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过程 10">
            <a:extLst>
              <a:ext uri="{FF2B5EF4-FFF2-40B4-BE49-F238E27FC236}">
                <a16:creationId xmlns:a16="http://schemas.microsoft.com/office/drawing/2014/main" id="{185BC64C-5E3D-4EBE-B5E4-07B493FAE883}"/>
              </a:ext>
            </a:extLst>
          </p:cNvPr>
          <p:cNvSpPr/>
          <p:nvPr/>
        </p:nvSpPr>
        <p:spPr>
          <a:xfrm>
            <a:off x="0" y="3758115"/>
            <a:ext cx="12192000" cy="3099886"/>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174978" cy="1567782"/>
            <a:chOff x="4508511" y="-551377"/>
            <a:chExt cx="3174978"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4933257" y="32828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普通克里金</a:t>
              </a:r>
              <a:endParaRPr lang="en-US" altLang="zh-CN" sz="32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B6AA1BE-5BCB-49B5-8703-3CF1DD13B92C}"/>
                  </a:ext>
                </a:extLst>
              </p:cNvPr>
              <p:cNvSpPr/>
              <p:nvPr/>
            </p:nvSpPr>
            <p:spPr>
              <a:xfrm>
                <a:off x="1738680" y="1499875"/>
                <a:ext cx="499346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在本征假设条件下，</a:t>
                </a:r>
                <a14:m>
                  <m:oMath xmlns:m="http://schemas.openxmlformats.org/officeDocument/2006/math">
                    <m:r>
                      <a:rPr lang="zh-CN" altLang="en-US" i="1">
                        <a:latin typeface="Cambria Math" panose="02040503050406030204" pitchFamily="18" charset="0"/>
                      </a:rPr>
                      <m:t>𝐸</m:t>
                    </m:r>
                    <m:r>
                      <a:rPr lang="zh-CN" altLang="en-US">
                        <a:latin typeface="Cambria Math" panose="02040503050406030204" pitchFamily="18" charset="0"/>
                      </a:rPr>
                      <m:t>[</m:t>
                    </m:r>
                    <m:r>
                      <a:rPr lang="zh-CN" altLang="en-US" i="1">
                        <a:latin typeface="Cambria Math" panose="02040503050406030204" pitchFamily="18" charset="0"/>
                      </a:rPr>
                      <m:t>𝑍</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i="1">
                        <a:latin typeface="Cambria Math" panose="02040503050406030204" pitchFamily="18" charset="0"/>
                      </a:rPr>
                      <m:t>𝑍</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a:latin typeface="Cambria Math" panose="02040503050406030204" pitchFamily="18" charset="0"/>
                      </a:rPr>
                      <m:t>)]−</m:t>
                    </m:r>
                    <m:r>
                      <a:rPr lang="zh-CN" altLang="en-US" i="1" smtClean="0">
                        <a:latin typeface="Cambria Math" panose="02040503050406030204" pitchFamily="18" charset="0"/>
                      </a:rPr>
                      <m:t>𝑚</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a:extLst>
                  <a:ext uri="{FF2B5EF4-FFF2-40B4-BE49-F238E27FC236}">
                    <a16:creationId xmlns:a16="http://schemas.microsoft.com/office/drawing/2014/main" id="{5B6AA1BE-5BCB-49B5-8703-3CF1DD13B92C}"/>
                  </a:ext>
                </a:extLst>
              </p:cNvPr>
              <p:cNvSpPr>
                <a:spLocks noRot="1" noChangeAspect="1" noMove="1" noResize="1" noEditPoints="1" noAdjustHandles="1" noChangeArrowheads="1" noChangeShapeType="1" noTextEdit="1"/>
              </p:cNvSpPr>
              <p:nvPr/>
            </p:nvSpPr>
            <p:spPr>
              <a:xfrm>
                <a:off x="1738680" y="1499875"/>
                <a:ext cx="4993463" cy="369332"/>
              </a:xfrm>
              <a:prstGeom prst="rect">
                <a:avLst/>
              </a:prstGeom>
              <a:blipFill>
                <a:blip r:embed="rId3"/>
                <a:stretch>
                  <a:fillRect l="-977" t="-8197" b="-2459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FE4D66F-8499-4647-B2A5-69D069A07010}"/>
              </a:ext>
            </a:extLst>
          </p:cNvPr>
          <p:cNvSpPr txBox="1"/>
          <p:nvPr/>
        </p:nvSpPr>
        <p:spPr>
          <a:xfrm>
            <a:off x="10990165" y="2089814"/>
            <a:ext cx="621262" cy="369332"/>
          </a:xfrm>
          <a:prstGeom prst="rect">
            <a:avLst/>
          </a:prstGeom>
          <a:noFill/>
        </p:spPr>
        <p:txBody>
          <a:bodyPr wrap="square" rtlCol="0">
            <a:spAutoFit/>
          </a:bodyPr>
          <a:lstStyle/>
          <a:p>
            <a:r>
              <a:rPr lang="zh-CN" altLang="en-US" dirty="0"/>
              <a:t>（</a:t>
            </a:r>
            <a:r>
              <a:rPr lang="en-US" altLang="zh-CN" dirty="0"/>
              <a:t>5</a:t>
            </a:r>
            <a:r>
              <a:rPr lang="zh-CN" altLang="en-US" dirty="0"/>
              <a:t>）</a:t>
            </a:r>
          </a:p>
        </p:txBody>
      </p:sp>
      <p:sp>
        <p:nvSpPr>
          <p:cNvPr id="55" name="ïṥḻïḓe">
            <a:extLst>
              <a:ext uri="{FF2B5EF4-FFF2-40B4-BE49-F238E27FC236}">
                <a16:creationId xmlns:a16="http://schemas.microsoft.com/office/drawing/2014/main" id="{D1BDECAD-31F6-466C-9783-033DE69BE8BC}"/>
              </a:ext>
            </a:extLst>
          </p:cNvPr>
          <p:cNvSpPr/>
          <p:nvPr/>
        </p:nvSpPr>
        <p:spPr>
          <a:xfrm>
            <a:off x="957991" y="1451182"/>
            <a:ext cx="558752" cy="515688"/>
          </a:xfrm>
          <a:prstGeom prst="ellipse">
            <a:avLst/>
          </a:prstGeom>
          <a:solidFill>
            <a:srgbClr val="5B5047"/>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bg1"/>
                </a:solidFill>
              </a:rPr>
              <a:t>04</a:t>
            </a:r>
            <a:endParaRPr lang="zh-CN" altLang="en-US" sz="1600" b="1" i="1" dirty="0">
              <a:solidFill>
                <a:schemeClr val="bg1"/>
              </a:solidFill>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A17C103-4EEB-45A8-A8CA-2C01CC0AE72D}"/>
                  </a:ext>
                </a:extLst>
              </p:cNvPr>
              <p:cNvSpPr/>
              <p:nvPr/>
            </p:nvSpPr>
            <p:spPr>
              <a:xfrm>
                <a:off x="1579962" y="1944791"/>
                <a:ext cx="6485867"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1">
                                  <a:latin typeface="Cambria Math" panose="02040503050406030204" pitchFamily="18" charset="0"/>
                                </a:rPr>
                                <m:t>𝐸</m:t>
                              </m:r>
                              <m:r>
                                <a:rPr lang="zh-CN" altLang="en-US" i="0">
                                  <a:latin typeface="Cambria Math" panose="02040503050406030204" pitchFamily="18" charset="0"/>
                                </a:rPr>
                                <m:t>[</m:t>
                              </m:r>
                              <m:r>
                                <a:rPr lang="zh-CN" altLang="en-US" i="1">
                                  <a:latin typeface="Cambria Math" panose="02040503050406030204" pitchFamily="18" charset="0"/>
                                </a:rPr>
                                <m:t>𝑍</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e>
                          </m:d>
                        </m:e>
                      </m:nary>
                      <m:r>
                        <a:rPr lang="zh-CN" altLang="en-US" i="0">
                          <a:latin typeface="Cambria Math" panose="02040503050406030204" pitchFamily="18" charset="0"/>
                        </a:rPr>
                        <m:t>−</m:t>
                      </m:r>
                      <m:r>
                        <a:rPr lang="zh-CN" altLang="en-US" i="1">
                          <a:latin typeface="Cambria Math" panose="02040503050406030204" pitchFamily="18" charset="0"/>
                        </a:rPr>
                        <m:t>𝐸</m:t>
                      </m:r>
                      <m:r>
                        <a:rPr lang="zh-CN" altLang="en-US" i="0">
                          <a:latin typeface="Cambria Math" panose="02040503050406030204" pitchFamily="18" charset="0"/>
                        </a:rPr>
                        <m:t>[</m:t>
                      </m:r>
                      <m:r>
                        <a:rPr lang="zh-CN" altLang="en-US" i="1">
                          <a:latin typeface="Cambria Math" panose="02040503050406030204" pitchFamily="18" charset="0"/>
                        </a:rPr>
                        <m:t>𝑍</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smtClean="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1">
                              <a:latin typeface="Cambria Math" panose="02040503050406030204" pitchFamily="18" charset="0"/>
                            </a:rPr>
                            <m:t>𝑚</m:t>
                          </m:r>
                        </m:e>
                      </m:nary>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0">
                              <a:latin typeface="Cambria Math" panose="02040503050406030204" pitchFamily="18" charset="0"/>
                            </a:rPr>
                            <m:t>−1)=0</m:t>
                          </m:r>
                        </m:e>
                      </m:nary>
                    </m:oMath>
                  </m:oMathPara>
                </a14:m>
                <a:endParaRPr lang="zh-CN" altLang="en-US" dirty="0"/>
              </a:p>
            </p:txBody>
          </p:sp>
        </mc:Choice>
        <mc:Fallback xmlns="">
          <p:sp>
            <p:nvSpPr>
              <p:cNvPr id="7" name="矩形 6">
                <a:extLst>
                  <a:ext uri="{FF2B5EF4-FFF2-40B4-BE49-F238E27FC236}">
                    <a16:creationId xmlns:a16="http://schemas.microsoft.com/office/drawing/2014/main" id="{EA17C103-4EEB-45A8-A8CA-2C01CC0AE72D}"/>
                  </a:ext>
                </a:extLst>
              </p:cNvPr>
              <p:cNvSpPr>
                <a:spLocks noRot="1" noChangeAspect="1" noMove="1" noResize="1" noEditPoints="1" noAdjustHandles="1" noChangeArrowheads="1" noChangeShapeType="1" noTextEdit="1"/>
              </p:cNvSpPr>
              <p:nvPr/>
            </p:nvSpPr>
            <p:spPr>
              <a:xfrm>
                <a:off x="1579962" y="1944791"/>
                <a:ext cx="6485867" cy="848566"/>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C4CF0EA-48A6-47BE-88B7-9AE4601435FE}"/>
              </a:ext>
            </a:extLst>
          </p:cNvPr>
          <p:cNvSpPr txBox="1"/>
          <p:nvPr/>
        </p:nvSpPr>
        <p:spPr>
          <a:xfrm>
            <a:off x="6350076" y="1499875"/>
            <a:ext cx="359221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，进一步推导公式（</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）可得：</a:t>
            </a:r>
          </a:p>
        </p:txBody>
      </p:sp>
      <p:sp>
        <p:nvSpPr>
          <p:cNvPr id="29" name="矩形 28">
            <a:extLst>
              <a:ext uri="{FF2B5EF4-FFF2-40B4-BE49-F238E27FC236}">
                <a16:creationId xmlns:a16="http://schemas.microsoft.com/office/drawing/2014/main" id="{FA77333F-5BB0-4D7D-BBFF-334D6EFB6A37}"/>
              </a:ext>
            </a:extLst>
          </p:cNvPr>
          <p:cNvSpPr/>
          <p:nvPr/>
        </p:nvSpPr>
        <p:spPr>
          <a:xfrm>
            <a:off x="1738680" y="3052638"/>
            <a:ext cx="499346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上述成立，必须满足</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B74F78E-5E5F-4F36-99F5-7B35BFD759EE}"/>
                  </a:ext>
                </a:extLst>
              </p:cNvPr>
              <p:cNvSpPr/>
              <p:nvPr/>
            </p:nvSpPr>
            <p:spPr>
              <a:xfrm>
                <a:off x="3905269" y="2764230"/>
                <a:ext cx="1206484"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0">
                              <a:latin typeface="Cambria Math" panose="02040503050406030204" pitchFamily="18" charset="0"/>
                            </a:rPr>
                            <m:t>=1</m:t>
                          </m:r>
                        </m:e>
                      </m:nary>
                    </m:oMath>
                  </m:oMathPara>
                </a14:m>
                <a:endParaRPr lang="zh-CN" altLang="en-US" dirty="0"/>
              </a:p>
            </p:txBody>
          </p:sp>
        </mc:Choice>
        <mc:Fallback xmlns="">
          <p:sp>
            <p:nvSpPr>
              <p:cNvPr id="10" name="矩形 9">
                <a:extLst>
                  <a:ext uri="{FF2B5EF4-FFF2-40B4-BE49-F238E27FC236}">
                    <a16:creationId xmlns:a16="http://schemas.microsoft.com/office/drawing/2014/main" id="{5B74F78E-5E5F-4F36-99F5-7B35BFD759EE}"/>
                  </a:ext>
                </a:extLst>
              </p:cNvPr>
              <p:cNvSpPr>
                <a:spLocks noRot="1" noChangeAspect="1" noMove="1" noResize="1" noEditPoints="1" noAdjustHandles="1" noChangeArrowheads="1" noChangeShapeType="1" noTextEdit="1"/>
              </p:cNvSpPr>
              <p:nvPr/>
            </p:nvSpPr>
            <p:spPr>
              <a:xfrm>
                <a:off x="3905269" y="2764230"/>
                <a:ext cx="1206484" cy="848566"/>
              </a:xfrm>
              <a:prstGeom prst="rect">
                <a:avLst/>
              </a:prstGeom>
              <a:blipFill>
                <a:blip r:embed="rId5"/>
                <a:stretch>
                  <a:fillRect/>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2ECC07A1-974F-4789-BBA6-97288F167846}"/>
              </a:ext>
            </a:extLst>
          </p:cNvPr>
          <p:cNvSpPr txBox="1"/>
          <p:nvPr/>
        </p:nvSpPr>
        <p:spPr>
          <a:xfrm>
            <a:off x="637550" y="4213600"/>
            <a:ext cx="2241084"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   本征假设</a:t>
            </a:r>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（内蕴假设）</a:t>
            </a:r>
          </a:p>
        </p:txBody>
      </p:sp>
      <p:sp>
        <p:nvSpPr>
          <p:cNvPr id="35" name="文本框 34">
            <a:extLst>
              <a:ext uri="{FF2B5EF4-FFF2-40B4-BE49-F238E27FC236}">
                <a16:creationId xmlns:a16="http://schemas.microsoft.com/office/drawing/2014/main" id="{2C997AE5-7C74-4D03-A735-68A9E082648A}"/>
              </a:ext>
            </a:extLst>
          </p:cNvPr>
          <p:cNvSpPr txBox="1"/>
          <p:nvPr/>
        </p:nvSpPr>
        <p:spPr>
          <a:xfrm>
            <a:off x="2728208" y="4165064"/>
            <a:ext cx="4494136"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：较小距离上，随机变量的增量</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数学期望为</a:t>
            </a:r>
            <a:r>
              <a:rPr lang="en-US" altLang="zh-CN" dirty="0">
                <a:solidFill>
                  <a:schemeClr val="bg1"/>
                </a:solidFill>
                <a:latin typeface="微软雅黑" panose="020B0503020204020204" pitchFamily="34" charset="-122"/>
                <a:ea typeface="微软雅黑" panose="020B0503020204020204" pitchFamily="34" charset="-122"/>
              </a:rPr>
              <a:t>0</a:t>
            </a:r>
          </a:p>
        </p:txBody>
      </p:sp>
      <p:pic>
        <p:nvPicPr>
          <p:cNvPr id="36" name="图片 35">
            <a:extLst>
              <a:ext uri="{FF2B5EF4-FFF2-40B4-BE49-F238E27FC236}">
                <a16:creationId xmlns:a16="http://schemas.microsoft.com/office/drawing/2014/main" id="{FE5E2B43-D7B2-4425-959A-137C59B1B012}"/>
              </a:ext>
            </a:extLst>
          </p:cNvPr>
          <p:cNvPicPr>
            <a:picLocks noChangeAspect="1"/>
          </p:cNvPicPr>
          <p:nvPr/>
        </p:nvPicPr>
        <p:blipFill>
          <a:blip r:embed="rId6"/>
          <a:stretch>
            <a:fillRect/>
          </a:stretch>
        </p:blipFill>
        <p:spPr>
          <a:xfrm>
            <a:off x="7216725" y="4163122"/>
            <a:ext cx="2929907" cy="472841"/>
          </a:xfrm>
          <a:prstGeom prst="rect">
            <a:avLst/>
          </a:prstGeom>
        </p:spPr>
      </p:pic>
      <p:pic>
        <p:nvPicPr>
          <p:cNvPr id="37" name="图片 36">
            <a:extLst>
              <a:ext uri="{FF2B5EF4-FFF2-40B4-BE49-F238E27FC236}">
                <a16:creationId xmlns:a16="http://schemas.microsoft.com/office/drawing/2014/main" id="{AA4BAE97-03FC-45E0-A618-86FB78CE1196}"/>
              </a:ext>
            </a:extLst>
          </p:cNvPr>
          <p:cNvPicPr>
            <a:picLocks noChangeAspect="1"/>
          </p:cNvPicPr>
          <p:nvPr/>
        </p:nvPicPr>
        <p:blipFill>
          <a:blip r:embed="rId7"/>
          <a:stretch>
            <a:fillRect/>
          </a:stretch>
        </p:blipFill>
        <p:spPr>
          <a:xfrm>
            <a:off x="7186915" y="4858676"/>
            <a:ext cx="4122564" cy="496917"/>
          </a:xfrm>
          <a:prstGeom prst="rect">
            <a:avLst/>
          </a:prstGeom>
        </p:spPr>
      </p:pic>
      <p:sp>
        <p:nvSpPr>
          <p:cNvPr id="38" name="文本框 37">
            <a:extLst>
              <a:ext uri="{FF2B5EF4-FFF2-40B4-BE49-F238E27FC236}">
                <a16:creationId xmlns:a16="http://schemas.microsoft.com/office/drawing/2014/main" id="{803E8DDE-92AB-4016-A01F-68817DDDB97D}"/>
              </a:ext>
            </a:extLst>
          </p:cNvPr>
          <p:cNvSpPr txBox="1"/>
          <p:nvPr/>
        </p:nvSpPr>
        <p:spPr>
          <a:xfrm>
            <a:off x="2699644" y="5531879"/>
            <a:ext cx="4353827" cy="369332"/>
          </a:xfrm>
          <a:prstGeom prst="rect">
            <a:avLst/>
          </a:prstGeom>
          <a:noFill/>
        </p:spPr>
        <p:txBody>
          <a:bodyPr wrap="square" rtlCol="0">
            <a:spAutoFit/>
          </a:bodyPr>
          <a:lstStyle/>
          <a:p>
            <a:r>
              <a:rPr lang="zh-CN" altLang="zh-CN" b="1" dirty="0">
                <a:solidFill>
                  <a:schemeClr val="bg1"/>
                </a:solidFill>
                <a:latin typeface="微软雅黑" panose="020B0503020204020204" pitchFamily="34" charset="-122"/>
                <a:ea typeface="微软雅黑" panose="020B0503020204020204" pitchFamily="34" charset="-122"/>
              </a:rPr>
              <a:t>地统计学中对随机函数的基本假设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9" name="直角上箭头 35">
            <a:extLst>
              <a:ext uri="{FF2B5EF4-FFF2-40B4-BE49-F238E27FC236}">
                <a16:creationId xmlns:a16="http://schemas.microsoft.com/office/drawing/2014/main" id="{A0109A65-AAAE-4728-931D-347DF9A8458E}"/>
              </a:ext>
            </a:extLst>
          </p:cNvPr>
          <p:cNvSpPr/>
          <p:nvPr/>
        </p:nvSpPr>
        <p:spPr>
          <a:xfrm rot="5400000">
            <a:off x="1586323" y="5022106"/>
            <a:ext cx="854991" cy="903221"/>
          </a:xfrm>
          <a:prstGeom prst="bentUpArrow">
            <a:avLst>
              <a:gd name="adj1" fmla="val 12677"/>
              <a:gd name="adj2" fmla="val 20908"/>
              <a:gd name="adj3" fmla="val 152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a:extLst>
              <a:ext uri="{FF2B5EF4-FFF2-40B4-BE49-F238E27FC236}">
                <a16:creationId xmlns:a16="http://schemas.microsoft.com/office/drawing/2014/main" id="{33ED347D-9495-4E6C-9BFB-22A98D90AA0C}"/>
              </a:ext>
            </a:extLst>
          </p:cNvPr>
          <p:cNvSpPr/>
          <p:nvPr/>
        </p:nvSpPr>
        <p:spPr>
          <a:xfrm>
            <a:off x="2728208" y="4853752"/>
            <a:ext cx="6096000" cy="646331"/>
          </a:xfrm>
          <a:prstGeom prst="rect">
            <a:avLst/>
          </a:prstGeom>
        </p:spPr>
        <p:txBody>
          <a:bodyPr>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：方差函数只依赖于增量间的</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距离和方向</a:t>
            </a:r>
          </a:p>
        </p:txBody>
      </p:sp>
    </p:spTree>
    <p:extLst>
      <p:ext uri="{BB962C8B-B14F-4D97-AF65-F5344CB8AC3E}">
        <p14:creationId xmlns:p14="http://schemas.microsoft.com/office/powerpoint/2010/main" val="4291621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174978" cy="1567782"/>
            <a:chOff x="4508511" y="-551377"/>
            <a:chExt cx="3174978"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4933257" y="32828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普通克里金</a:t>
              </a:r>
              <a:endParaRPr lang="en-US" altLang="zh-CN" sz="32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5B6AA1BE-5BCB-49B5-8703-3CF1DD13B92C}"/>
              </a:ext>
            </a:extLst>
          </p:cNvPr>
          <p:cNvSpPr/>
          <p:nvPr/>
        </p:nvSpPr>
        <p:spPr>
          <a:xfrm>
            <a:off x="1209294" y="1098825"/>
            <a:ext cx="2991631"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在本征假设条件下，公式</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FE4D66F-8499-4647-B2A5-69D069A07010}"/>
              </a:ext>
            </a:extLst>
          </p:cNvPr>
          <p:cNvSpPr txBox="1"/>
          <p:nvPr/>
        </p:nvSpPr>
        <p:spPr>
          <a:xfrm>
            <a:off x="10460779" y="1688764"/>
            <a:ext cx="621262" cy="369332"/>
          </a:xfrm>
          <a:prstGeom prst="rect">
            <a:avLst/>
          </a:prstGeom>
          <a:noFill/>
        </p:spPr>
        <p:txBody>
          <a:bodyPr wrap="square" rtlCol="0">
            <a:spAutoFit/>
          </a:bodyPr>
          <a:lstStyle/>
          <a:p>
            <a:r>
              <a:rPr lang="zh-CN" altLang="en-US" dirty="0"/>
              <a:t>（</a:t>
            </a:r>
            <a:r>
              <a:rPr lang="en-US" altLang="zh-CN" dirty="0"/>
              <a:t>5</a:t>
            </a:r>
            <a:r>
              <a:rPr lang="zh-CN" altLang="en-US" dirty="0"/>
              <a:t>）</a:t>
            </a:r>
          </a:p>
        </p:txBody>
      </p:sp>
      <p:sp>
        <p:nvSpPr>
          <p:cNvPr id="35" name="流程图: 过程 34">
            <a:extLst>
              <a:ext uri="{FF2B5EF4-FFF2-40B4-BE49-F238E27FC236}">
                <a16:creationId xmlns:a16="http://schemas.microsoft.com/office/drawing/2014/main" id="{DED7327C-3B80-457E-80C9-F3D4F5836184}"/>
              </a:ext>
            </a:extLst>
          </p:cNvPr>
          <p:cNvSpPr/>
          <p:nvPr/>
        </p:nvSpPr>
        <p:spPr>
          <a:xfrm>
            <a:off x="-272001" y="1043870"/>
            <a:ext cx="11629812" cy="2007295"/>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微软雅黑" panose="020B0503020204020204" pitchFamily="34" charset="-122"/>
              <a:ea typeface="微软雅黑" panose="020B0503020204020204" pitchFamily="34" charset="-122"/>
            </a:endParaRPr>
          </a:p>
        </p:txBody>
      </p:sp>
      <p:sp>
        <p:nvSpPr>
          <p:cNvPr id="55" name="ïṥḻïḓe">
            <a:extLst>
              <a:ext uri="{FF2B5EF4-FFF2-40B4-BE49-F238E27FC236}">
                <a16:creationId xmlns:a16="http://schemas.microsoft.com/office/drawing/2014/main" id="{D1BDECAD-31F6-466C-9783-033DE69BE8BC}"/>
              </a:ext>
            </a:extLst>
          </p:cNvPr>
          <p:cNvSpPr/>
          <p:nvPr/>
        </p:nvSpPr>
        <p:spPr>
          <a:xfrm>
            <a:off x="485791" y="1074556"/>
            <a:ext cx="558752" cy="515688"/>
          </a:xfrm>
          <a:prstGeom prst="ellipse">
            <a:avLst/>
          </a:prstGeom>
          <a:solidFill>
            <a:srgbClr val="5B5047"/>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bg1"/>
                </a:solidFill>
              </a:rPr>
              <a:t>05</a:t>
            </a:r>
            <a:endParaRPr lang="zh-CN" altLang="en-US" sz="1600" b="1" i="1" dirty="0">
              <a:solidFill>
                <a:schemeClr val="bg1"/>
              </a:solidFill>
            </a:endParaRPr>
          </a:p>
        </p:txBody>
      </p:sp>
      <p:sp>
        <p:nvSpPr>
          <p:cNvPr id="9" name="文本框 8">
            <a:extLst>
              <a:ext uri="{FF2B5EF4-FFF2-40B4-BE49-F238E27FC236}">
                <a16:creationId xmlns:a16="http://schemas.microsoft.com/office/drawing/2014/main" id="{1C4CF0EA-48A6-47BE-88B7-9AE4601435FE}"/>
              </a:ext>
            </a:extLst>
          </p:cNvPr>
          <p:cNvSpPr txBox="1"/>
          <p:nvPr/>
        </p:nvSpPr>
        <p:spPr>
          <a:xfrm>
            <a:off x="6768964" y="1114723"/>
            <a:ext cx="359221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左边进一步表示为：</a:t>
            </a: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E6170FAF-FA96-4269-B09E-38D29BEF85BE}"/>
                  </a:ext>
                </a:extLst>
              </p:cNvPr>
              <p:cNvSpPr/>
              <p:nvPr/>
            </p:nvSpPr>
            <p:spPr>
              <a:xfrm>
                <a:off x="3979125" y="1098825"/>
                <a:ext cx="299163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𝑉𝑎𝑟</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0">
                              <a:latin typeface="Cambria Math" panose="02040503050406030204" pitchFamily="18" charset="0"/>
                            </a:rPr>
                            <m:t>∗</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r>
                        <a:rPr lang="zh-CN" altLang="en-US" i="1">
                          <a:latin typeface="Cambria Math" panose="02040503050406030204" pitchFamily="18" charset="0"/>
                        </a:rPr>
                        <m:t>𝑍</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r>
                        <m:rPr>
                          <m:sty m:val="p"/>
                        </m:rPr>
                        <a:rPr lang="zh-CN" altLang="en-US" i="0">
                          <a:latin typeface="Cambria Math" panose="02040503050406030204" pitchFamily="18" charset="0"/>
                        </a:rPr>
                        <m:t>min</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1" name="矩形 20">
                <a:extLst>
                  <a:ext uri="{FF2B5EF4-FFF2-40B4-BE49-F238E27FC236}">
                    <a16:creationId xmlns:a16="http://schemas.microsoft.com/office/drawing/2014/main" id="{E6170FAF-FA96-4269-B09E-38D29BEF85BE}"/>
                  </a:ext>
                </a:extLst>
              </p:cNvPr>
              <p:cNvSpPr>
                <a:spLocks noRot="1" noChangeAspect="1" noMove="1" noResize="1" noEditPoints="1" noAdjustHandles="1" noChangeArrowheads="1" noChangeShapeType="1" noTextEdit="1"/>
              </p:cNvSpPr>
              <p:nvPr/>
            </p:nvSpPr>
            <p:spPr>
              <a:xfrm>
                <a:off x="3979125" y="1098825"/>
                <a:ext cx="2991631" cy="369332"/>
              </a:xfrm>
              <a:prstGeom prst="rect">
                <a:avLst/>
              </a:prstGeom>
              <a:blipFill>
                <a:blip r:embed="rId3"/>
                <a:stretch>
                  <a:fillRect b="-16393"/>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61B6736-B895-4549-BEAD-0B09BDC8BB09}"/>
              </a:ext>
            </a:extLst>
          </p:cNvPr>
          <p:cNvPicPr>
            <a:picLocks noChangeAspect="1"/>
          </p:cNvPicPr>
          <p:nvPr/>
        </p:nvPicPr>
        <p:blipFill>
          <a:blip r:embed="rId4"/>
          <a:stretch>
            <a:fillRect/>
          </a:stretch>
        </p:blipFill>
        <p:spPr>
          <a:xfrm>
            <a:off x="1296749" y="1375403"/>
            <a:ext cx="7141402" cy="1495404"/>
          </a:xfrm>
          <a:prstGeom prst="rect">
            <a:avLst/>
          </a:prstGeom>
        </p:spPr>
      </p:pic>
      <p:grpSp>
        <p:nvGrpSpPr>
          <p:cNvPr id="22" name="组合 21">
            <a:extLst>
              <a:ext uri="{FF2B5EF4-FFF2-40B4-BE49-F238E27FC236}">
                <a16:creationId xmlns:a16="http://schemas.microsoft.com/office/drawing/2014/main" id="{7BE08CC2-C8B1-4022-8E2D-526C5FC5787C}"/>
              </a:ext>
            </a:extLst>
          </p:cNvPr>
          <p:cNvGrpSpPr/>
          <p:nvPr/>
        </p:nvGrpSpPr>
        <p:grpSpPr>
          <a:xfrm>
            <a:off x="5810825" y="2110134"/>
            <a:ext cx="4885800" cy="809367"/>
            <a:chOff x="812618" y="4068545"/>
            <a:chExt cx="4885800" cy="809367"/>
          </a:xfrm>
        </p:grpSpPr>
        <p:sp>
          <p:nvSpPr>
            <p:cNvPr id="15" name="矩形 14">
              <a:extLst>
                <a:ext uri="{FF2B5EF4-FFF2-40B4-BE49-F238E27FC236}">
                  <a16:creationId xmlns:a16="http://schemas.microsoft.com/office/drawing/2014/main" id="{7693A62F-D2FE-4782-A72C-A9021D277A54}"/>
                </a:ext>
              </a:extLst>
            </p:cNvPr>
            <p:cNvSpPr/>
            <p:nvPr/>
          </p:nvSpPr>
          <p:spPr>
            <a:xfrm>
              <a:off x="1738680" y="4110608"/>
              <a:ext cx="3456395" cy="369332"/>
            </a:xfrm>
            <a:prstGeom prst="rect">
              <a:avLst/>
            </a:prstGeom>
          </p:spPr>
          <p:txBody>
            <a:bodyPr wrap="none">
              <a:spAutoFit/>
            </a:bodyPr>
            <a:lstStyle/>
            <a:p>
              <a:r>
                <a:rPr lang="zh-CN" altLang="zh-CN" dirty="0">
                  <a:ea typeface="微软雅黑" panose="020B0503020204020204" pitchFamily="34" charset="-122"/>
                  <a:cs typeface="Times New Roman" panose="02020603050405020304" pitchFamily="18" charset="0"/>
                </a:rPr>
                <a:t>是数据点</a:t>
              </a:r>
              <a:r>
                <a:rPr lang="en-US" altLang="zh-CN" dirty="0">
                  <a:ea typeface="微软雅黑" panose="020B0503020204020204" pitchFamily="34" charset="-122"/>
                  <a:cs typeface="Times New Roman" panose="02020603050405020304" pitchFamily="18" charset="0"/>
                </a:rPr>
                <a:t>x</a:t>
              </a:r>
              <a:r>
                <a:rPr lang="en-US" altLang="zh-CN" baseline="-25000" dirty="0">
                  <a:ea typeface="微软雅黑" panose="020B0503020204020204" pitchFamily="34" charset="-122"/>
                  <a:cs typeface="Times New Roman" panose="02020603050405020304" pitchFamily="18" charset="0"/>
                </a:rPr>
                <a:t>i</a:t>
              </a:r>
              <a:r>
                <a:rPr lang="zh-CN" altLang="zh-CN" dirty="0">
                  <a:ea typeface="微软雅黑" panose="020B0503020204020204" pitchFamily="34" charset="-122"/>
                  <a:cs typeface="Times New Roman" panose="02020603050405020304" pitchFamily="18" charset="0"/>
                </a:rPr>
                <a:t>与</a:t>
              </a:r>
              <a:r>
                <a:rPr lang="en-US" altLang="zh-CN" dirty="0" err="1">
                  <a:ea typeface="微软雅黑" panose="020B0503020204020204" pitchFamily="34" charset="-122"/>
                  <a:cs typeface="Times New Roman" panose="02020603050405020304" pitchFamily="18" charset="0"/>
                </a:rPr>
                <a:t>x</a:t>
              </a:r>
              <a:r>
                <a:rPr lang="en-US" altLang="zh-CN" baseline="-25000" dirty="0" err="1">
                  <a:ea typeface="微软雅黑" panose="020B0503020204020204" pitchFamily="34" charset="-122"/>
                  <a:cs typeface="Times New Roman" panose="02020603050405020304" pitchFamily="18" charset="0"/>
                </a:rPr>
                <a:t>j</a:t>
              </a:r>
              <a:r>
                <a:rPr lang="zh-CN" altLang="zh-CN" dirty="0">
                  <a:ea typeface="微软雅黑" panose="020B0503020204020204" pitchFamily="34" charset="-122"/>
                  <a:cs typeface="Times New Roman" panose="02020603050405020304" pitchFamily="18" charset="0"/>
                </a:rPr>
                <a:t>之间的半方差值；</a:t>
              </a:r>
              <a:endParaRPr lang="zh-CN"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8EDDAF1C-4AE0-4BB7-9F60-AACB4E6A90CC}"/>
                    </a:ext>
                  </a:extLst>
                </p:cNvPr>
                <p:cNvSpPr/>
                <p:nvPr/>
              </p:nvSpPr>
              <p:spPr>
                <a:xfrm>
                  <a:off x="838715" y="4068545"/>
                  <a:ext cx="1042401"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𝛾</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𝑗</m:t>
                                </m:r>
                              </m:sub>
                            </m:sSub>
                          </m:e>
                        </m:d>
                      </m:oMath>
                    </m:oMathPara>
                  </a14:m>
                  <a:endParaRPr lang="zh-CN" altLang="en-US" dirty="0"/>
                </a:p>
              </p:txBody>
            </p:sp>
          </mc:Choice>
          <mc:Fallback xmlns="">
            <p:sp>
              <p:nvSpPr>
                <p:cNvPr id="18" name="矩形 17">
                  <a:extLst>
                    <a:ext uri="{FF2B5EF4-FFF2-40B4-BE49-F238E27FC236}">
                      <a16:creationId xmlns:a16="http://schemas.microsoft.com/office/drawing/2014/main" id="{8EDDAF1C-4AE0-4BB7-9F60-AACB4E6A90CC}"/>
                    </a:ext>
                  </a:extLst>
                </p:cNvPr>
                <p:cNvSpPr>
                  <a:spLocks noRot="1" noChangeAspect="1" noMove="1" noResize="1" noEditPoints="1" noAdjustHandles="1" noChangeArrowheads="1" noChangeShapeType="1" noTextEdit="1"/>
                </p:cNvSpPr>
                <p:nvPr/>
              </p:nvSpPr>
              <p:spPr>
                <a:xfrm>
                  <a:off x="838715" y="4068545"/>
                  <a:ext cx="1042401" cy="411395"/>
                </a:xfrm>
                <a:prstGeom prst="rect">
                  <a:avLst/>
                </a:prstGeom>
                <a:blipFill>
                  <a:blip r:embed="rId5"/>
                  <a:stretch>
                    <a:fillRect t="-151471" r="-61765"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4930D2E8-D495-4E03-A8B5-2D2850A37795}"/>
                    </a:ext>
                  </a:extLst>
                </p:cNvPr>
                <p:cNvSpPr/>
                <p:nvPr/>
              </p:nvSpPr>
              <p:spPr>
                <a:xfrm>
                  <a:off x="812618" y="4493496"/>
                  <a:ext cx="1068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𝛾</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e>
                        </m:d>
                      </m:oMath>
                    </m:oMathPara>
                  </a14:m>
                  <a:endParaRPr lang="zh-CN" altLang="en-US" dirty="0"/>
                </a:p>
              </p:txBody>
            </p:sp>
          </mc:Choice>
          <mc:Fallback xmlns="">
            <p:sp>
              <p:nvSpPr>
                <p:cNvPr id="19" name="矩形 18">
                  <a:extLst>
                    <a:ext uri="{FF2B5EF4-FFF2-40B4-BE49-F238E27FC236}">
                      <a16:creationId xmlns:a16="http://schemas.microsoft.com/office/drawing/2014/main" id="{4930D2E8-D495-4E03-A8B5-2D2850A37795}"/>
                    </a:ext>
                  </a:extLst>
                </p:cNvPr>
                <p:cNvSpPr>
                  <a:spLocks noRot="1" noChangeAspect="1" noMove="1" noResize="1" noEditPoints="1" noAdjustHandles="1" noChangeArrowheads="1" noChangeShapeType="1" noTextEdit="1"/>
                </p:cNvSpPr>
                <p:nvPr/>
              </p:nvSpPr>
              <p:spPr>
                <a:xfrm>
                  <a:off x="812618" y="4493496"/>
                  <a:ext cx="1068498" cy="369332"/>
                </a:xfrm>
                <a:prstGeom prst="rect">
                  <a:avLst/>
                </a:prstGeom>
                <a:blipFill>
                  <a:blip r:embed="rId6"/>
                  <a:stretch>
                    <a:fillRect t="-121667" r="-48000" b="-188333"/>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C59E285B-9AE1-45B8-AD31-6D4A460BDEE4}"/>
                </a:ext>
              </a:extLst>
            </p:cNvPr>
            <p:cNvSpPr/>
            <p:nvPr/>
          </p:nvSpPr>
          <p:spPr>
            <a:xfrm>
              <a:off x="1738680" y="4508580"/>
              <a:ext cx="3959738" cy="369332"/>
            </a:xfrm>
            <a:prstGeom prst="rect">
              <a:avLst/>
            </a:prstGeom>
          </p:spPr>
          <p:txBody>
            <a:bodyPr wrap="none">
              <a:spAutoFit/>
            </a:bodyPr>
            <a:lstStyle/>
            <a:p>
              <a:r>
                <a:rPr lang="zh-CN" altLang="zh-CN" dirty="0">
                  <a:ea typeface="微软雅黑" panose="020B0503020204020204" pitchFamily="34" charset="-122"/>
                  <a:cs typeface="Times New Roman" panose="02020603050405020304" pitchFamily="18" charset="0"/>
                </a:rPr>
                <a:t>是数据点</a:t>
              </a:r>
              <a:r>
                <a:rPr lang="en-US" altLang="zh-CN" dirty="0">
                  <a:ea typeface="微软雅黑" panose="020B0503020204020204" pitchFamily="34" charset="-122"/>
                  <a:cs typeface="Times New Roman" panose="02020603050405020304" pitchFamily="18" charset="0"/>
                </a:rPr>
                <a:t>x</a:t>
              </a:r>
              <a:r>
                <a:rPr lang="en-US" altLang="zh-CN" baseline="-25000" dirty="0">
                  <a:ea typeface="微软雅黑" panose="020B0503020204020204" pitchFamily="34" charset="-122"/>
                  <a:cs typeface="Times New Roman" panose="02020603050405020304" pitchFamily="18" charset="0"/>
                </a:rPr>
                <a:t>i</a:t>
              </a:r>
              <a:r>
                <a:rPr lang="zh-CN" altLang="zh-CN" dirty="0">
                  <a:ea typeface="微软雅黑" panose="020B0503020204020204" pitchFamily="34" charset="-122"/>
                  <a:cs typeface="Times New Roman" panose="02020603050405020304" pitchFamily="18" charset="0"/>
                </a:rPr>
                <a:t>与预测点</a:t>
              </a:r>
              <a:r>
                <a:rPr lang="en-US" altLang="zh-CN" dirty="0" err="1">
                  <a:ea typeface="微软雅黑" panose="020B0503020204020204" pitchFamily="34" charset="-122"/>
                  <a:cs typeface="Times New Roman" panose="02020603050405020304" pitchFamily="18" charset="0"/>
                </a:rPr>
                <a:t>x</a:t>
              </a:r>
              <a:r>
                <a:rPr lang="en-US" altLang="zh-CN" baseline="-25000" dirty="0" err="1">
                  <a:ea typeface="微软雅黑" panose="020B0503020204020204" pitchFamily="34" charset="-122"/>
                  <a:cs typeface="Times New Roman" panose="02020603050405020304" pitchFamily="18" charset="0"/>
                </a:rPr>
                <a:t>0</a:t>
              </a:r>
              <a:r>
                <a:rPr lang="zh-CN" altLang="zh-CN" dirty="0">
                  <a:ea typeface="微软雅黑" panose="020B0503020204020204" pitchFamily="34" charset="-122"/>
                  <a:cs typeface="Times New Roman" panose="02020603050405020304" pitchFamily="18" charset="0"/>
                </a:rPr>
                <a:t>之间的半方差值</a:t>
              </a:r>
              <a:endParaRPr lang="zh-CN" altLang="en-US" dirty="0"/>
            </a:p>
          </p:txBody>
        </p:sp>
      </p:grpSp>
      <p:sp>
        <p:nvSpPr>
          <p:cNvPr id="23" name="矩形 22">
            <a:extLst>
              <a:ext uri="{FF2B5EF4-FFF2-40B4-BE49-F238E27FC236}">
                <a16:creationId xmlns:a16="http://schemas.microsoft.com/office/drawing/2014/main" id="{0AFA75F6-5986-4DD9-8B93-BB188B07E68A}"/>
              </a:ext>
            </a:extLst>
          </p:cNvPr>
          <p:cNvSpPr/>
          <p:nvPr/>
        </p:nvSpPr>
        <p:spPr>
          <a:xfrm>
            <a:off x="1166417" y="3658719"/>
            <a:ext cx="1967043" cy="369332"/>
          </a:xfrm>
          <a:prstGeom prst="rect">
            <a:avLst/>
          </a:prstGeom>
        </p:spPr>
        <p:txBody>
          <a:bodyPr wrap="square">
            <a:spAutoFit/>
          </a:bodyPr>
          <a:lstStyle/>
          <a:p>
            <a:pPr>
              <a:defRPr/>
            </a:pPr>
            <a:r>
              <a:rPr lang="zh-CN" altLang="en-US" dirty="0">
                <a:latin typeface="微软雅黑" panose="020B0503020204020204" pitchFamily="34" charset="-122"/>
                <a:ea typeface="微软雅黑" panose="020B0503020204020204" pitchFamily="34" charset="-122"/>
              </a:rPr>
              <a:t>预测方程组为：</a:t>
            </a:r>
          </a:p>
        </p:txBody>
      </p:sp>
      <p:pic>
        <p:nvPicPr>
          <p:cNvPr id="24" name="图片 23">
            <a:extLst>
              <a:ext uri="{FF2B5EF4-FFF2-40B4-BE49-F238E27FC236}">
                <a16:creationId xmlns:a16="http://schemas.microsoft.com/office/drawing/2014/main" id="{B798AECA-FB38-4349-BD99-FC6805FFD5B0}"/>
              </a:ext>
            </a:extLst>
          </p:cNvPr>
          <p:cNvPicPr>
            <a:picLocks noChangeAspect="1"/>
          </p:cNvPicPr>
          <p:nvPr/>
        </p:nvPicPr>
        <p:blipFill>
          <a:blip r:embed="rId7"/>
          <a:stretch>
            <a:fillRect/>
          </a:stretch>
        </p:blipFill>
        <p:spPr>
          <a:xfrm>
            <a:off x="2873263" y="3536088"/>
            <a:ext cx="3076650" cy="1340000"/>
          </a:xfrm>
          <a:prstGeom prst="rect">
            <a:avLst/>
          </a:prstGeom>
        </p:spPr>
      </p:pic>
      <p:sp>
        <p:nvSpPr>
          <p:cNvPr id="25" name="矩形 24">
            <a:extLst>
              <a:ext uri="{FF2B5EF4-FFF2-40B4-BE49-F238E27FC236}">
                <a16:creationId xmlns:a16="http://schemas.microsoft.com/office/drawing/2014/main" id="{6A86E0C7-948F-426D-BC8F-67B4B35A0E29}"/>
              </a:ext>
            </a:extLst>
          </p:cNvPr>
          <p:cNvSpPr/>
          <p:nvPr/>
        </p:nvSpPr>
        <p:spPr>
          <a:xfrm>
            <a:off x="1209294" y="5046786"/>
            <a:ext cx="1569660" cy="369332"/>
          </a:xfrm>
          <a:prstGeom prst="rect">
            <a:avLst/>
          </a:prstGeom>
        </p:spPr>
        <p:txBody>
          <a:bodyPr wrap="none">
            <a:spAutoFit/>
          </a:bodyPr>
          <a:lstStyle/>
          <a:p>
            <a:pPr>
              <a:defRPr/>
            </a:pPr>
            <a:r>
              <a:rPr lang="zh-CN" altLang="en-US" dirty="0">
                <a:latin typeface="微软雅黑" panose="020B0503020204020204" pitchFamily="34" charset="-122"/>
                <a:ea typeface="微软雅黑" panose="020B0503020204020204" pitchFamily="34" charset="-122"/>
              </a:rPr>
              <a:t>预测方差为：</a:t>
            </a:r>
          </a:p>
        </p:txBody>
      </p:sp>
      <p:pic>
        <p:nvPicPr>
          <p:cNvPr id="26" name="图片 25">
            <a:extLst>
              <a:ext uri="{FF2B5EF4-FFF2-40B4-BE49-F238E27FC236}">
                <a16:creationId xmlns:a16="http://schemas.microsoft.com/office/drawing/2014/main" id="{EA19CC5A-7F01-4155-8962-925E462706DB}"/>
              </a:ext>
            </a:extLst>
          </p:cNvPr>
          <p:cNvPicPr>
            <a:picLocks noChangeAspect="1"/>
          </p:cNvPicPr>
          <p:nvPr/>
        </p:nvPicPr>
        <p:blipFill>
          <a:blip r:embed="rId8"/>
          <a:stretch>
            <a:fillRect/>
          </a:stretch>
        </p:blipFill>
        <p:spPr>
          <a:xfrm>
            <a:off x="2801946" y="4838385"/>
            <a:ext cx="3076650" cy="786133"/>
          </a:xfrm>
          <a:prstGeom prst="rect">
            <a:avLst/>
          </a:prstGeom>
        </p:spPr>
      </p:pic>
      <p:sp>
        <p:nvSpPr>
          <p:cNvPr id="41" name="ïṥḻïḓe">
            <a:extLst>
              <a:ext uri="{FF2B5EF4-FFF2-40B4-BE49-F238E27FC236}">
                <a16:creationId xmlns:a16="http://schemas.microsoft.com/office/drawing/2014/main" id="{665FE8B4-8649-4845-B0A8-B5C52F2C9F5E}"/>
              </a:ext>
            </a:extLst>
          </p:cNvPr>
          <p:cNvSpPr/>
          <p:nvPr/>
        </p:nvSpPr>
        <p:spPr>
          <a:xfrm>
            <a:off x="502681" y="3073084"/>
            <a:ext cx="558752" cy="515688"/>
          </a:xfrm>
          <a:prstGeom prst="ellipse">
            <a:avLst/>
          </a:prstGeom>
          <a:solidFill>
            <a:srgbClr val="5B5047"/>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bg1"/>
                </a:solidFill>
              </a:rPr>
              <a:t>06</a:t>
            </a:r>
            <a:endParaRPr lang="zh-CN" altLang="en-US" sz="1600" b="1" i="1" dirty="0">
              <a:solidFill>
                <a:schemeClr val="bg1"/>
              </a:solidFill>
            </a:endParaRPr>
          </a:p>
        </p:txBody>
      </p:sp>
      <p:sp>
        <p:nvSpPr>
          <p:cNvPr id="27" name="流程图: 过程 26">
            <a:extLst>
              <a:ext uri="{FF2B5EF4-FFF2-40B4-BE49-F238E27FC236}">
                <a16:creationId xmlns:a16="http://schemas.microsoft.com/office/drawing/2014/main" id="{3B5C0B52-7D4D-4A3C-ABA6-B4465B48B42B}"/>
              </a:ext>
            </a:extLst>
          </p:cNvPr>
          <p:cNvSpPr/>
          <p:nvPr/>
        </p:nvSpPr>
        <p:spPr>
          <a:xfrm>
            <a:off x="11357811" y="0"/>
            <a:ext cx="857181" cy="6857999"/>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过程 27">
            <a:extLst>
              <a:ext uri="{FF2B5EF4-FFF2-40B4-BE49-F238E27FC236}">
                <a16:creationId xmlns:a16="http://schemas.microsoft.com/office/drawing/2014/main" id="{DED7327C-3B80-457E-80C9-F3D4F5836184}"/>
              </a:ext>
            </a:extLst>
          </p:cNvPr>
          <p:cNvSpPr/>
          <p:nvPr/>
        </p:nvSpPr>
        <p:spPr>
          <a:xfrm>
            <a:off x="6540648" y="3043342"/>
            <a:ext cx="5651352" cy="2581174"/>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i="1" dirty="0">
                <a:latin typeface="微软雅黑" panose="020B0503020204020204" pitchFamily="34" charset="-122"/>
                <a:ea typeface="微软雅黑" panose="020B0503020204020204" pitchFamily="34" charset="-122"/>
              </a:rPr>
              <a:t>拉格朗日乘子法</a:t>
            </a:r>
            <a:endParaRPr lang="en-US" altLang="zh-CN" b="1" i="1" dirty="0">
              <a:latin typeface="微软雅黑" panose="020B0503020204020204" pitchFamily="34" charset="-122"/>
              <a:ea typeface="微软雅黑" panose="020B0503020204020204" pitchFamily="34" charset="-122"/>
            </a:endParaRPr>
          </a:p>
          <a:p>
            <a:endParaRPr lang="en-US" altLang="zh-CN" b="1" i="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寻找有等式约束条件的函数的最优值</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最大或最小</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的最优化方法。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在求取函数最优值的过程中，约束条件通常会给求取最优值带来困难</a:t>
            </a:r>
            <a:endParaRPr lang="zh-CN" altLang="en-US"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B2888BBF-5259-4B9C-A819-46C54577C4BD}"/>
              </a:ext>
            </a:extLst>
          </p:cNvPr>
          <p:cNvSpPr/>
          <p:nvPr/>
        </p:nvSpPr>
        <p:spPr>
          <a:xfrm>
            <a:off x="1166417" y="3132350"/>
            <a:ext cx="4801314" cy="369332"/>
          </a:xfrm>
          <a:prstGeom prst="rect">
            <a:avLst/>
          </a:prstGeom>
        </p:spPr>
        <p:txBody>
          <a:bodyPr wrap="none">
            <a:spAutoFit/>
          </a:bodyPr>
          <a:lstStyle/>
          <a:p>
            <a:pPr>
              <a:defRPr/>
            </a:pPr>
            <a:r>
              <a:rPr lang="zh-CN" altLang="en-US" dirty="0">
                <a:latin typeface="微软雅黑" panose="020B0503020204020204" pitchFamily="34" charset="-122"/>
                <a:ea typeface="微软雅黑" panose="020B0503020204020204" pitchFamily="34" charset="-122"/>
              </a:rPr>
              <a:t>根据方差最小原则，借助</a:t>
            </a:r>
            <a:r>
              <a:rPr lang="zh-CN" altLang="en-US" b="1" i="1" dirty="0">
                <a:latin typeface="微软雅黑" panose="020B0503020204020204" pitchFamily="34" charset="-122"/>
                <a:ea typeface="微软雅黑" panose="020B0503020204020204" pitchFamily="34" charset="-122"/>
              </a:rPr>
              <a:t>拉格朗日乘子</a:t>
            </a:r>
            <a:r>
              <a:rPr lang="zh-CN" altLang="en-US" dirty="0">
                <a:latin typeface="微软雅黑" panose="020B0503020204020204" pitchFamily="34" charset="-122"/>
                <a:ea typeface="微软雅黑" panose="020B0503020204020204" pitchFamily="34" charset="-122"/>
              </a:rPr>
              <a:t>，得到</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C4115268-844E-43E0-8EE2-1D59BBF8D1C7}"/>
                  </a:ext>
                </a:extLst>
              </p:cNvPr>
              <p:cNvSpPr/>
              <p:nvPr/>
            </p:nvSpPr>
            <p:spPr>
              <a:xfrm>
                <a:off x="3609593" y="3028257"/>
                <a:ext cx="3315588"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𝜑</m:t>
                      </m:r>
                    </m:oMath>
                  </m:oMathPara>
                </a14:m>
                <a:endParaRPr lang="zh-CN" altLang="en-US" dirty="0">
                  <a:solidFill>
                    <a:schemeClr val="tx1"/>
                  </a:solidFill>
                </a:endParaRPr>
              </a:p>
            </p:txBody>
          </p:sp>
        </mc:Choice>
        <mc:Fallback xmlns="">
          <p:sp>
            <p:nvSpPr>
              <p:cNvPr id="32" name="矩形 31">
                <a:extLst>
                  <a:ext uri="{FF2B5EF4-FFF2-40B4-BE49-F238E27FC236}">
                    <a16:creationId xmlns:a16="http://schemas.microsoft.com/office/drawing/2014/main" id="{C4115268-844E-43E0-8EE2-1D59BBF8D1C7}"/>
                  </a:ext>
                </a:extLst>
              </p:cNvPr>
              <p:cNvSpPr>
                <a:spLocks noRot="1" noChangeAspect="1" noMove="1" noResize="1" noEditPoints="1" noAdjustHandles="1" noChangeArrowheads="1" noChangeShapeType="1" noTextEdit="1"/>
              </p:cNvSpPr>
              <p:nvPr/>
            </p:nvSpPr>
            <p:spPr>
              <a:xfrm>
                <a:off x="3609593" y="3028257"/>
                <a:ext cx="3315588" cy="507831"/>
              </a:xfrm>
              <a:prstGeom prst="rect">
                <a:avLst/>
              </a:prstGeom>
              <a:blipFill>
                <a:blip r:embed="rId9"/>
                <a:stretch>
                  <a:fillRect/>
                </a:stretch>
              </a:blipFill>
            </p:spPr>
            <p:txBody>
              <a:bodyPr/>
              <a:lstStyle/>
              <a:p>
                <a:r>
                  <a:rPr lang="zh-CN" altLang="en-US">
                    <a:noFill/>
                  </a:rPr>
                  <a:t> </a:t>
                </a:r>
              </a:p>
            </p:txBody>
          </p:sp>
        </mc:Fallback>
      </mc:AlternateContent>
      <p:sp>
        <p:nvSpPr>
          <p:cNvPr id="43" name="流程图: 过程 42">
            <a:extLst>
              <a:ext uri="{FF2B5EF4-FFF2-40B4-BE49-F238E27FC236}">
                <a16:creationId xmlns:a16="http://schemas.microsoft.com/office/drawing/2014/main" id="{FF353062-B567-43B1-9E1B-E7D2A0AF2C72}"/>
              </a:ext>
            </a:extLst>
          </p:cNvPr>
          <p:cNvSpPr/>
          <p:nvPr/>
        </p:nvSpPr>
        <p:spPr>
          <a:xfrm>
            <a:off x="0" y="5624518"/>
            <a:ext cx="12214992" cy="1233482"/>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BB42FF7A-C2EF-4534-A14C-04B26D5E9D1D}"/>
              </a:ext>
            </a:extLst>
          </p:cNvPr>
          <p:cNvGrpSpPr/>
          <p:nvPr/>
        </p:nvGrpSpPr>
        <p:grpSpPr>
          <a:xfrm>
            <a:off x="737538" y="5738431"/>
            <a:ext cx="10716924" cy="422016"/>
            <a:chOff x="763876" y="7660264"/>
            <a:chExt cx="10716924" cy="422016"/>
          </a:xfrm>
        </p:grpSpPr>
        <p:sp>
          <p:nvSpPr>
            <p:cNvPr id="44" name="矩形 43">
              <a:extLst>
                <a:ext uri="{FF2B5EF4-FFF2-40B4-BE49-F238E27FC236}">
                  <a16:creationId xmlns:a16="http://schemas.microsoft.com/office/drawing/2014/main" id="{A2F7C811-E63D-4141-B63F-E28BCC273627}"/>
                </a:ext>
              </a:extLst>
            </p:cNvPr>
            <p:cNvSpPr/>
            <p:nvPr/>
          </p:nvSpPr>
          <p:spPr>
            <a:xfrm>
              <a:off x="763876" y="7691030"/>
              <a:ext cx="10716924"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若    恰好为实测点   ，则当              时且其他所有的权重等于</a:t>
              </a:r>
              <a:r>
                <a:rPr lang="en-US" altLang="zh-CN" dirty="0">
                  <a:solidFill>
                    <a:schemeClr val="bg1"/>
                  </a:solidFill>
                  <a:latin typeface="微软雅黑" panose="020B0503020204020204" pitchFamily="34" charset="-122"/>
                  <a:ea typeface="微软雅黑" panose="020B0503020204020204" pitchFamily="34" charset="-122"/>
                </a:rPr>
                <a:t>0</a:t>
              </a:r>
              <a:r>
                <a:rPr lang="zh-CN" altLang="en-US" dirty="0">
                  <a:solidFill>
                    <a:schemeClr val="bg1"/>
                  </a:solidFill>
                  <a:latin typeface="微软雅黑" panose="020B0503020204020204" pitchFamily="34" charset="-122"/>
                  <a:ea typeface="微软雅黑" panose="020B0503020204020204" pitchFamily="34" charset="-122"/>
                </a:rPr>
                <a:t>时           最小且为</a:t>
              </a:r>
              <a:r>
                <a:rPr lang="en-US" altLang="zh-CN" dirty="0">
                  <a:solidFill>
                    <a:schemeClr val="bg1"/>
                  </a:solidFill>
                  <a:latin typeface="微软雅黑" panose="020B0503020204020204" pitchFamily="34" charset="-122"/>
                  <a:ea typeface="微软雅黑" panose="020B0503020204020204" pitchFamily="34" charset="-122"/>
                </a:rPr>
                <a:t>0 </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6873A219-1BE4-495B-9A8A-C3D003B0308C}"/>
                    </a:ext>
                  </a:extLst>
                </p:cNvPr>
                <p:cNvSpPr/>
                <p:nvPr/>
              </p:nvSpPr>
              <p:spPr>
                <a:xfrm>
                  <a:off x="953976" y="7663564"/>
                  <a:ext cx="799846" cy="369332"/>
                </a:xfrm>
                <a:prstGeom prst="rect">
                  <a:avLst/>
                </a:prstGeom>
              </p:spPr>
              <p:txBody>
                <a:bodyPr wrap="square">
                  <a:spAutoFit/>
                </a:bodyPr>
                <a:lstStyle/>
                <a:p>
                  <a14:m>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 </m:t>
                          </m:r>
                          <m:r>
                            <a:rPr lang="zh-CN" altLang="en-US" i="1">
                              <a:solidFill>
                                <a:schemeClr val="bg1"/>
                              </a:solidFill>
                              <a:latin typeface="Cambria Math" panose="02040503050406030204" pitchFamily="18" charset="0"/>
                            </a:rPr>
                            <m:t>𝑥</m:t>
                          </m:r>
                        </m:e>
                        <m:sub>
                          <m:r>
                            <a:rPr lang="zh-CN" altLang="en-US" i="0">
                              <a:solidFill>
                                <a:schemeClr val="bg1"/>
                              </a:solidFill>
                              <a:latin typeface="Cambria Math" panose="02040503050406030204" pitchFamily="18" charset="0"/>
                            </a:rPr>
                            <m:t>0</m:t>
                          </m:r>
                        </m:sub>
                      </m:sSub>
                    </m:oMath>
                  </a14:m>
                  <a:r>
                    <a:rPr lang="zh-CN" altLang="en-US" dirty="0"/>
                    <a:t> </a:t>
                  </a:r>
                </a:p>
              </p:txBody>
            </p:sp>
          </mc:Choice>
          <mc:Fallback xmlns="">
            <p:sp>
              <p:nvSpPr>
                <p:cNvPr id="45" name="矩形 44">
                  <a:extLst>
                    <a:ext uri="{FF2B5EF4-FFF2-40B4-BE49-F238E27FC236}">
                      <a16:creationId xmlns:a16="http://schemas.microsoft.com/office/drawing/2014/main" id="{6873A219-1BE4-495B-9A8A-C3D003B0308C}"/>
                    </a:ext>
                  </a:extLst>
                </p:cNvPr>
                <p:cNvSpPr>
                  <a:spLocks noRot="1" noChangeAspect="1" noMove="1" noResize="1" noEditPoints="1" noAdjustHandles="1" noChangeArrowheads="1" noChangeShapeType="1" noTextEdit="1"/>
                </p:cNvSpPr>
                <p:nvPr/>
              </p:nvSpPr>
              <p:spPr>
                <a:xfrm>
                  <a:off x="953976" y="7663564"/>
                  <a:ext cx="799846"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0AEA6E2B-CF7C-42A1-83C0-3B58EC8414A0}"/>
                    </a:ext>
                  </a:extLst>
                </p:cNvPr>
                <p:cNvSpPr/>
                <p:nvPr/>
              </p:nvSpPr>
              <p:spPr>
                <a:xfrm>
                  <a:off x="2628900" y="7660264"/>
                  <a:ext cx="504560" cy="3916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𝑗</m:t>
                            </m:r>
                          </m:sub>
                        </m:sSub>
                      </m:oMath>
                    </m:oMathPara>
                  </a14:m>
                  <a:endParaRPr lang="zh-CN" altLang="en-US" dirty="0">
                    <a:solidFill>
                      <a:schemeClr val="bg1"/>
                    </a:solidFill>
                  </a:endParaRPr>
                </a:p>
              </p:txBody>
            </p:sp>
          </mc:Choice>
          <mc:Fallback xmlns="">
            <p:sp>
              <p:nvSpPr>
                <p:cNvPr id="49" name="矩形 48">
                  <a:extLst>
                    <a:ext uri="{FF2B5EF4-FFF2-40B4-BE49-F238E27FC236}">
                      <a16:creationId xmlns:a16="http://schemas.microsoft.com/office/drawing/2014/main" id="{0AEA6E2B-CF7C-42A1-83C0-3B58EC8414A0}"/>
                    </a:ext>
                  </a:extLst>
                </p:cNvPr>
                <p:cNvSpPr>
                  <a:spLocks noRot="1" noChangeAspect="1" noMove="1" noResize="1" noEditPoints="1" noAdjustHandles="1" noChangeArrowheads="1" noChangeShapeType="1" noTextEdit="1"/>
                </p:cNvSpPr>
                <p:nvPr/>
              </p:nvSpPr>
              <p:spPr>
                <a:xfrm>
                  <a:off x="2628900" y="7660264"/>
                  <a:ext cx="504560" cy="391646"/>
                </a:xfrm>
                <a:prstGeom prst="rect">
                  <a:avLst/>
                </a:prstGeom>
                <a:blipFill>
                  <a:blip r:embed="rId11"/>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341A78EC-6243-45B4-94DF-45B242DDBC93}"/>
                    </a:ext>
                  </a:extLst>
                </p:cNvPr>
                <p:cNvSpPr/>
                <p:nvPr/>
              </p:nvSpPr>
              <p:spPr>
                <a:xfrm>
                  <a:off x="3509924" y="7712948"/>
                  <a:ext cx="11795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𝜆</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)=1</m:t>
                        </m:r>
                      </m:oMath>
                    </m:oMathPara>
                  </a14:m>
                  <a:endParaRPr lang="zh-CN" altLang="en-US" dirty="0">
                    <a:solidFill>
                      <a:schemeClr val="bg1"/>
                    </a:solidFill>
                  </a:endParaRPr>
                </a:p>
              </p:txBody>
            </p:sp>
          </mc:Choice>
          <mc:Fallback xmlns="">
            <p:sp>
              <p:nvSpPr>
                <p:cNvPr id="50" name="矩形 49">
                  <a:extLst>
                    <a:ext uri="{FF2B5EF4-FFF2-40B4-BE49-F238E27FC236}">
                      <a16:creationId xmlns:a16="http://schemas.microsoft.com/office/drawing/2014/main" id="{341A78EC-6243-45B4-94DF-45B242DDBC93}"/>
                    </a:ext>
                  </a:extLst>
                </p:cNvPr>
                <p:cNvSpPr>
                  <a:spLocks noRot="1" noChangeAspect="1" noMove="1" noResize="1" noEditPoints="1" noAdjustHandles="1" noChangeArrowheads="1" noChangeShapeType="1" noTextEdit="1"/>
                </p:cNvSpPr>
                <p:nvPr/>
              </p:nvSpPr>
              <p:spPr>
                <a:xfrm>
                  <a:off x="3509924" y="7712948"/>
                  <a:ext cx="1179554" cy="369332"/>
                </a:xfrm>
                <a:prstGeom prst="rect">
                  <a:avLst/>
                </a:prstGeom>
                <a:blipFill>
                  <a:blip r:embed="rId12"/>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186FA98C-7446-4283-97B3-637EA1CC1A38}"/>
                    </a:ext>
                  </a:extLst>
                </p:cNvPr>
                <p:cNvSpPr/>
                <p:nvPr/>
              </p:nvSpPr>
              <p:spPr>
                <a:xfrm>
                  <a:off x="7359326" y="7682578"/>
                  <a:ext cx="9135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solidFill>
                                  <a:schemeClr val="bg1"/>
                                </a:solidFill>
                                <a:latin typeface="Cambria Math" panose="02040503050406030204" pitchFamily="18" charset="0"/>
                              </a:rPr>
                            </m:ctrlPr>
                          </m:dPr>
                          <m:e>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𝜎</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0">
                                    <a:solidFill>
                                      <a:schemeClr val="bg1"/>
                                    </a:solidFill>
                                    <a:latin typeface="Cambria Math" panose="02040503050406030204" pitchFamily="18" charset="0"/>
                                  </a:rPr>
                                  <m:t>0</m:t>
                                </m:r>
                              </m:sub>
                            </m:sSub>
                          </m:e>
                        </m:d>
                      </m:oMath>
                    </m:oMathPara>
                  </a14:m>
                  <a:endParaRPr lang="zh-CN" altLang="en-US" dirty="0">
                    <a:solidFill>
                      <a:schemeClr val="bg1"/>
                    </a:solidFill>
                  </a:endParaRPr>
                </a:p>
              </p:txBody>
            </p:sp>
          </mc:Choice>
          <mc:Fallback xmlns="">
            <p:sp>
              <p:nvSpPr>
                <p:cNvPr id="51" name="矩形 50">
                  <a:extLst>
                    <a:ext uri="{FF2B5EF4-FFF2-40B4-BE49-F238E27FC236}">
                      <a16:creationId xmlns:a16="http://schemas.microsoft.com/office/drawing/2014/main" id="{186FA98C-7446-4283-97B3-637EA1CC1A38}"/>
                    </a:ext>
                  </a:extLst>
                </p:cNvPr>
                <p:cNvSpPr>
                  <a:spLocks noRot="1" noChangeAspect="1" noMove="1" noResize="1" noEditPoints="1" noAdjustHandles="1" noChangeArrowheads="1" noChangeShapeType="1" noTextEdit="1"/>
                </p:cNvSpPr>
                <p:nvPr/>
              </p:nvSpPr>
              <p:spPr>
                <a:xfrm>
                  <a:off x="7359326" y="7682578"/>
                  <a:ext cx="913583" cy="369332"/>
                </a:xfrm>
                <a:prstGeom prst="rect">
                  <a:avLst/>
                </a:prstGeom>
                <a:blipFill>
                  <a:blip r:embed="rId13"/>
                  <a:stretch>
                    <a:fillRect t="-119672" r="-55333" b="-18360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691FC5A1-D137-49E6-8FD8-254C5BEB0DE6}"/>
                  </a:ext>
                </a:extLst>
              </p:cNvPr>
              <p:cNvSpPr/>
              <p:nvPr/>
            </p:nvSpPr>
            <p:spPr>
              <a:xfrm>
                <a:off x="9411100" y="5760745"/>
                <a:ext cx="1817421"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solidFill>
                                <a:schemeClr val="bg1"/>
                              </a:solidFill>
                              <a:latin typeface="Cambria Math" panose="02040503050406030204" pitchFamily="18" charset="0"/>
                            </a:rPr>
                          </m:ctrlPr>
                        </m:dPr>
                        <m:e>
                          <m:r>
                            <a:rPr lang="zh-CN" altLang="en-US">
                              <a:solidFill>
                                <a:schemeClr val="bg1"/>
                              </a:solidFill>
                              <a:latin typeface="Cambria Math" panose="02040503050406030204" pitchFamily="18" charset="0"/>
                            </a:rPr>
                            <m:t>即</m:t>
                          </m:r>
                          <m:r>
                            <a:rPr lang="zh-CN" altLang="en-US" i="1">
                              <a:solidFill>
                                <a:schemeClr val="bg1"/>
                              </a:solidFill>
                              <a:latin typeface="Cambria Math" panose="02040503050406030204" pitchFamily="18" charset="0"/>
                            </a:rPr>
                            <m:t>𝑧</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0">
                                  <a:solidFill>
                                    <a:schemeClr val="bg1"/>
                                  </a:solidFill>
                                  <a:latin typeface="Cambria Math" panose="02040503050406030204" pitchFamily="18" charset="0"/>
                                </a:rPr>
                                <m:t>0</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𝑧</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𝑗</m:t>
                              </m:r>
                            </m:sub>
                          </m:sSub>
                        </m:e>
                      </m:d>
                    </m:oMath>
                  </m:oMathPara>
                </a14:m>
                <a:endParaRPr lang="zh-CN" altLang="en-US" dirty="0">
                  <a:solidFill>
                    <a:schemeClr val="bg1"/>
                  </a:solidFill>
                </a:endParaRPr>
              </a:p>
            </p:txBody>
          </p:sp>
        </mc:Choice>
        <mc:Fallback xmlns="">
          <p:sp>
            <p:nvSpPr>
              <p:cNvPr id="52" name="矩形 51">
                <a:extLst>
                  <a:ext uri="{FF2B5EF4-FFF2-40B4-BE49-F238E27FC236}">
                    <a16:creationId xmlns:a16="http://schemas.microsoft.com/office/drawing/2014/main" id="{691FC5A1-D137-49E6-8FD8-254C5BEB0DE6}"/>
                  </a:ext>
                </a:extLst>
              </p:cNvPr>
              <p:cNvSpPr>
                <a:spLocks noRot="1" noChangeAspect="1" noMove="1" noResize="1" noEditPoints="1" noAdjustHandles="1" noChangeArrowheads="1" noChangeShapeType="1" noTextEdit="1"/>
              </p:cNvSpPr>
              <p:nvPr/>
            </p:nvSpPr>
            <p:spPr>
              <a:xfrm>
                <a:off x="9411100" y="5760745"/>
                <a:ext cx="1817421" cy="411395"/>
              </a:xfrm>
              <a:prstGeom prst="rect">
                <a:avLst/>
              </a:prstGeom>
              <a:blipFill>
                <a:blip r:embed="rId14"/>
                <a:stretch>
                  <a:fillRect t="-153731" r="-34564" b="-228358"/>
                </a:stretch>
              </a:blipFill>
            </p:spPr>
            <p:txBody>
              <a:bodyPr/>
              <a:lstStyle/>
              <a:p>
                <a:r>
                  <a:rPr lang="zh-CN" altLang="en-US">
                    <a:noFill/>
                  </a:rPr>
                  <a:t> </a:t>
                </a:r>
              </a:p>
            </p:txBody>
          </p:sp>
        </mc:Fallback>
      </mc:AlternateContent>
      <p:sp>
        <p:nvSpPr>
          <p:cNvPr id="53" name="矩形 52">
            <a:extLst>
              <a:ext uri="{FF2B5EF4-FFF2-40B4-BE49-F238E27FC236}">
                <a16:creationId xmlns:a16="http://schemas.microsoft.com/office/drawing/2014/main" id="{B97E6D1B-D1BC-4BCD-8463-DAE894B0B3C7}"/>
              </a:ext>
            </a:extLst>
          </p:cNvPr>
          <p:cNvSpPr/>
          <p:nvPr/>
        </p:nvSpPr>
        <p:spPr>
          <a:xfrm>
            <a:off x="4542501" y="6103223"/>
            <a:ext cx="33297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普通克里金是精确的插值方法</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4671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过程 10">
            <a:extLst>
              <a:ext uri="{FF2B5EF4-FFF2-40B4-BE49-F238E27FC236}">
                <a16:creationId xmlns:a16="http://schemas.microsoft.com/office/drawing/2014/main" id="{185BC64C-5E3D-4EBE-B5E4-07B493FAE883}"/>
              </a:ext>
            </a:extLst>
          </p:cNvPr>
          <p:cNvSpPr/>
          <p:nvPr/>
        </p:nvSpPr>
        <p:spPr>
          <a:xfrm>
            <a:off x="0" y="3758115"/>
            <a:ext cx="12192000" cy="3099886"/>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174978" cy="1567782"/>
            <a:chOff x="4508511" y="-551377"/>
            <a:chExt cx="3174978"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4933257" y="32828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简单克里金</a:t>
              </a:r>
              <a:endParaRPr lang="en-US" altLang="zh-CN" sz="3200" dirty="0">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40A049AE-3987-45A5-9341-5243816DCF77}"/>
              </a:ext>
            </a:extLst>
          </p:cNvPr>
          <p:cNvSpPr txBox="1"/>
          <p:nvPr/>
        </p:nvSpPr>
        <p:spPr>
          <a:xfrm>
            <a:off x="784256" y="4589143"/>
            <a:ext cx="224108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二阶平稳假设</a:t>
            </a:r>
          </a:p>
        </p:txBody>
      </p:sp>
      <p:sp>
        <p:nvSpPr>
          <p:cNvPr id="22" name="文本框 21">
            <a:extLst>
              <a:ext uri="{FF2B5EF4-FFF2-40B4-BE49-F238E27FC236}">
                <a16:creationId xmlns:a16="http://schemas.microsoft.com/office/drawing/2014/main" id="{2AA5EC59-E44B-4CC5-89F5-6A5E45E43782}"/>
              </a:ext>
            </a:extLst>
          </p:cNvPr>
          <p:cNvSpPr txBox="1"/>
          <p:nvPr/>
        </p:nvSpPr>
        <p:spPr>
          <a:xfrm>
            <a:off x="2855366" y="4492535"/>
            <a:ext cx="4141663"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：随机函数的均值为一常数</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solidFill>
                  <a:schemeClr val="bg1"/>
                </a:solidFill>
                <a:latin typeface="微软雅黑" panose="020B0503020204020204" pitchFamily="34" charset="-122"/>
                <a:ea typeface="微软雅黑" panose="020B0503020204020204" pitchFamily="34" charset="-122"/>
              </a:rPr>
              <a:t>条件</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：随机变量间的协方差依赖于</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两者之间的距离和方向</a:t>
            </a:r>
          </a:p>
        </p:txBody>
      </p:sp>
      <p:pic>
        <p:nvPicPr>
          <p:cNvPr id="23" name="图片 22">
            <a:extLst>
              <a:ext uri="{FF2B5EF4-FFF2-40B4-BE49-F238E27FC236}">
                <a16:creationId xmlns:a16="http://schemas.microsoft.com/office/drawing/2014/main" id="{266E16B7-E7BA-491B-9190-7BA0F573C596}"/>
              </a:ext>
            </a:extLst>
          </p:cNvPr>
          <p:cNvPicPr>
            <a:picLocks noChangeAspect="1"/>
          </p:cNvPicPr>
          <p:nvPr/>
        </p:nvPicPr>
        <p:blipFill>
          <a:blip r:embed="rId3"/>
          <a:stretch>
            <a:fillRect/>
          </a:stretch>
        </p:blipFill>
        <p:spPr>
          <a:xfrm>
            <a:off x="7431209" y="5109910"/>
            <a:ext cx="3374088" cy="548075"/>
          </a:xfrm>
          <a:prstGeom prst="rect">
            <a:avLst/>
          </a:prstGeom>
        </p:spPr>
      </p:pic>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25210E2-5F94-4DB6-AC60-211C64CD0C83}"/>
                  </a:ext>
                </a:extLst>
              </p:cNvPr>
              <p:cNvSpPr/>
              <p:nvPr/>
            </p:nvSpPr>
            <p:spPr>
              <a:xfrm>
                <a:off x="7217166" y="4472379"/>
                <a:ext cx="225564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solidFill>
                          <a:latin typeface="Cambria Math" panose="02040503050406030204" pitchFamily="18" charset="0"/>
                        </a:rPr>
                        <m:t>𝐸</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𝑍</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𝑥</m:t>
                      </m:r>
                      <m:r>
                        <a:rPr lang="zh-CN" altLang="en-US" sz="2400" i="0" smtClean="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𝑚</m:t>
                      </m:r>
                    </m:oMath>
                  </m:oMathPara>
                </a14:m>
                <a:endParaRPr lang="zh-CN" altLang="en-US" sz="2400" dirty="0">
                  <a:solidFill>
                    <a:schemeClr val="tx1"/>
                  </a:solidFill>
                </a:endParaRPr>
              </a:p>
            </p:txBody>
          </p:sp>
        </mc:Choice>
        <mc:Fallback xmlns="">
          <p:sp>
            <p:nvSpPr>
              <p:cNvPr id="24" name="矩形 23">
                <a:extLst>
                  <a:ext uri="{FF2B5EF4-FFF2-40B4-BE49-F238E27FC236}">
                    <a16:creationId xmlns:a16="http://schemas.microsoft.com/office/drawing/2014/main" id="{925210E2-5F94-4DB6-AC60-211C64CD0C83}"/>
                  </a:ext>
                </a:extLst>
              </p:cNvPr>
              <p:cNvSpPr>
                <a:spLocks noRot="1" noChangeAspect="1" noMove="1" noResize="1" noEditPoints="1" noAdjustHandles="1" noChangeArrowheads="1" noChangeShapeType="1" noTextEdit="1"/>
              </p:cNvSpPr>
              <p:nvPr/>
            </p:nvSpPr>
            <p:spPr>
              <a:xfrm>
                <a:off x="7217166" y="4472379"/>
                <a:ext cx="2255649" cy="461665"/>
              </a:xfrm>
              <a:prstGeom prst="rect">
                <a:avLst/>
              </a:prstGeom>
              <a:blipFill>
                <a:blip r:embed="rId4"/>
                <a:stretch>
                  <a:fillRect b="-1866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08C9B13-E0FF-4091-A002-AE46922120C5}"/>
              </a:ext>
            </a:extLst>
          </p:cNvPr>
          <p:cNvSpPr txBox="1"/>
          <p:nvPr/>
        </p:nvSpPr>
        <p:spPr>
          <a:xfrm>
            <a:off x="1028700" y="1662767"/>
            <a:ext cx="844411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满足二阶平稳假设，即平均值已知且为</a:t>
            </a:r>
            <a:r>
              <a:rPr lang="zh-CN" altLang="en-US" b="1" dirty="0">
                <a:latin typeface="微软雅黑" panose="020B0503020204020204" pitchFamily="34" charset="-122"/>
                <a:ea typeface="微软雅黑" panose="020B0503020204020204" pitchFamily="34" charset="-122"/>
              </a:rPr>
              <a:t>常数</a:t>
            </a:r>
            <a:r>
              <a:rPr lang="zh-CN" altLang="en-US" dirty="0">
                <a:latin typeface="微软雅黑" panose="020B0503020204020204" pitchFamily="34" charset="-122"/>
                <a:ea typeface="微软雅黑" panose="020B0503020204020204" pitchFamily="34" charset="-122"/>
              </a:rPr>
              <a:t>，协方差函数（变异函数）存在且平稳</a:t>
            </a:r>
          </a:p>
        </p:txBody>
      </p:sp>
      <p:sp>
        <p:nvSpPr>
          <p:cNvPr id="4" name="矩形 3">
            <a:extLst>
              <a:ext uri="{FF2B5EF4-FFF2-40B4-BE49-F238E27FC236}">
                <a16:creationId xmlns:a16="http://schemas.microsoft.com/office/drawing/2014/main" id="{3E4E2B64-53EB-499F-9880-24C9374A4456}"/>
              </a:ext>
            </a:extLst>
          </p:cNvPr>
          <p:cNvSpPr/>
          <p:nvPr/>
        </p:nvSpPr>
        <p:spPr>
          <a:xfrm>
            <a:off x="1028700" y="1264948"/>
            <a:ext cx="1467068" cy="400110"/>
          </a:xfrm>
          <a:prstGeom prst="rect">
            <a:avLst/>
          </a:prstGeom>
        </p:spPr>
        <p:txBody>
          <a:bodyPr wrap="none">
            <a:spAutoFit/>
          </a:bodyPr>
          <a:lstStyle/>
          <a:p>
            <a:r>
              <a:rPr lang="zh-CN" altLang="en-US" sz="2000" b="1" i="1" dirty="0">
                <a:latin typeface="微软雅黑" panose="020B0503020204020204" pitchFamily="34" charset="-122"/>
                <a:ea typeface="微软雅黑" panose="020B0503020204020204" pitchFamily="34" charset="-122"/>
              </a:rPr>
              <a:t>简单克里金</a:t>
            </a:r>
            <a:endParaRPr lang="en-US" altLang="zh-CN" sz="2000" b="1" i="1"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BE9626C4-9EAB-4177-81AA-B59F9689735D}"/>
              </a:ext>
            </a:extLst>
          </p:cNvPr>
          <p:cNvSpPr txBox="1"/>
          <p:nvPr/>
        </p:nvSpPr>
        <p:spPr>
          <a:xfrm>
            <a:off x="1028700" y="2277220"/>
            <a:ext cx="8444115"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与普通克里金一样，是单一变量的局部线性、无偏、最优估计</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主要区别在于简单克里金数学期望已知</a:t>
            </a:r>
          </a:p>
        </p:txBody>
      </p:sp>
    </p:spTree>
    <p:extLst>
      <p:ext uri="{BB962C8B-B14F-4D97-AF65-F5344CB8AC3E}">
        <p14:creationId xmlns:p14="http://schemas.microsoft.com/office/powerpoint/2010/main" val="2056936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流程图: 过程 38">
            <a:extLst>
              <a:ext uri="{FF2B5EF4-FFF2-40B4-BE49-F238E27FC236}">
                <a16:creationId xmlns:a16="http://schemas.microsoft.com/office/drawing/2014/main" id="{5E052453-E1AA-4FD9-A152-094161FC3445}"/>
              </a:ext>
            </a:extLst>
          </p:cNvPr>
          <p:cNvSpPr/>
          <p:nvPr/>
        </p:nvSpPr>
        <p:spPr>
          <a:xfrm>
            <a:off x="12950" y="2361387"/>
            <a:ext cx="2133600" cy="594541"/>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过程 39">
            <a:extLst>
              <a:ext uri="{FF2B5EF4-FFF2-40B4-BE49-F238E27FC236}">
                <a16:creationId xmlns:a16="http://schemas.microsoft.com/office/drawing/2014/main" id="{90A23142-481C-4674-ABBB-BF910C2107E5}"/>
              </a:ext>
            </a:extLst>
          </p:cNvPr>
          <p:cNvSpPr/>
          <p:nvPr/>
        </p:nvSpPr>
        <p:spPr>
          <a:xfrm>
            <a:off x="0" y="5690263"/>
            <a:ext cx="2133600" cy="594541"/>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过程 31">
            <a:extLst>
              <a:ext uri="{FF2B5EF4-FFF2-40B4-BE49-F238E27FC236}">
                <a16:creationId xmlns:a16="http://schemas.microsoft.com/office/drawing/2014/main" id="{70BE3CB3-9D1E-44D0-90A7-72512A6296C6}"/>
              </a:ext>
            </a:extLst>
          </p:cNvPr>
          <p:cNvSpPr/>
          <p:nvPr/>
        </p:nvSpPr>
        <p:spPr>
          <a:xfrm>
            <a:off x="0" y="1485900"/>
            <a:ext cx="2133600" cy="594541"/>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过程 19">
            <a:extLst>
              <a:ext uri="{FF2B5EF4-FFF2-40B4-BE49-F238E27FC236}">
                <a16:creationId xmlns:a16="http://schemas.microsoft.com/office/drawing/2014/main" id="{11FF7DC2-23F1-4544-B7CE-6ED5B2F69A00}"/>
              </a:ext>
            </a:extLst>
          </p:cNvPr>
          <p:cNvSpPr/>
          <p:nvPr/>
        </p:nvSpPr>
        <p:spPr>
          <a:xfrm>
            <a:off x="7547928" y="-551377"/>
            <a:ext cx="4644072" cy="7809427"/>
          </a:xfrm>
          <a:prstGeom prst="flowChartProcess">
            <a:avLst/>
          </a:prstGeom>
          <a:solidFill>
            <a:srgbClr val="CFA091"/>
          </a:solidFill>
          <a:ln>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174978" cy="1567782"/>
            <a:chOff x="4508511" y="-551377"/>
            <a:chExt cx="3174978"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4933257" y="32828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简单克里金</a:t>
              </a:r>
              <a:endParaRPr lang="en-US" altLang="zh-CN" sz="32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DD122DB-91DC-4DD2-9A48-2D6A6FAAD5E9}"/>
              </a:ext>
            </a:extLst>
          </p:cNvPr>
          <p:cNvSpPr/>
          <p:nvPr/>
        </p:nvSpPr>
        <p:spPr>
          <a:xfrm>
            <a:off x="874752" y="1589901"/>
            <a:ext cx="1338828" cy="369332"/>
          </a:xfrm>
          <a:prstGeom prst="rect">
            <a:avLst/>
          </a:prstGeom>
        </p:spPr>
        <p:txBody>
          <a:bodyPr wrap="none">
            <a:spAutoFit/>
          </a:bodyPr>
          <a:lstStyle/>
          <a:p>
            <a:r>
              <a:rPr lang="zh-CN" altLang="zh-CN" dirty="0">
                <a:ea typeface="微软雅黑" panose="020B0503020204020204" pitchFamily="34" charset="-122"/>
                <a:cs typeface="Times New Roman" panose="02020603050405020304" pitchFamily="18" charset="0"/>
              </a:rPr>
              <a:t>预测公式</a:t>
            </a:r>
            <a:r>
              <a:rPr lang="zh-CN" altLang="en-US" dirty="0">
                <a:ea typeface="微软雅黑" panose="020B0503020204020204" pitchFamily="34" charset="-122"/>
                <a:cs typeface="Times New Roman" panose="02020603050405020304" pitchFamily="18" charset="0"/>
              </a:rPr>
              <a:t>：</a:t>
            </a:r>
            <a:endParaRPr lang="zh-CN" altLang="en-US" dirty="0"/>
          </a:p>
        </p:txBody>
      </p:sp>
      <p:pic>
        <p:nvPicPr>
          <p:cNvPr id="6" name="图片 5">
            <a:extLst>
              <a:ext uri="{FF2B5EF4-FFF2-40B4-BE49-F238E27FC236}">
                <a16:creationId xmlns:a16="http://schemas.microsoft.com/office/drawing/2014/main" id="{5B976996-B7C6-4B0A-8BF9-18D04F2050B1}"/>
              </a:ext>
            </a:extLst>
          </p:cNvPr>
          <p:cNvPicPr>
            <a:picLocks noChangeAspect="1"/>
          </p:cNvPicPr>
          <p:nvPr/>
        </p:nvPicPr>
        <p:blipFill>
          <a:blip r:embed="rId3"/>
          <a:stretch>
            <a:fillRect/>
          </a:stretch>
        </p:blipFill>
        <p:spPr>
          <a:xfrm>
            <a:off x="2173763" y="1358384"/>
            <a:ext cx="3945596" cy="832366"/>
          </a:xfrm>
          <a:prstGeom prst="rect">
            <a:avLst/>
          </a:prstGeom>
        </p:spPr>
      </p:pic>
      <p:sp>
        <p:nvSpPr>
          <p:cNvPr id="10" name="矩形 9">
            <a:extLst>
              <a:ext uri="{FF2B5EF4-FFF2-40B4-BE49-F238E27FC236}">
                <a16:creationId xmlns:a16="http://schemas.microsoft.com/office/drawing/2014/main" id="{E805C907-418E-47F8-9401-7E6938C5BDE7}"/>
              </a:ext>
            </a:extLst>
          </p:cNvPr>
          <p:cNvSpPr/>
          <p:nvPr/>
        </p:nvSpPr>
        <p:spPr>
          <a:xfrm>
            <a:off x="4930971" y="3465465"/>
            <a:ext cx="233005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相比于普通克里金</a:t>
            </a:r>
            <a:endParaRPr lang="en-US" altLang="zh-CN"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A2D43B3-24CD-44B5-81AE-988ABC499885}"/>
              </a:ext>
            </a:extLst>
          </p:cNvPr>
          <p:cNvSpPr/>
          <p:nvPr/>
        </p:nvSpPr>
        <p:spPr>
          <a:xfrm>
            <a:off x="874752" y="2383693"/>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权重计算：</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10E1DF83-B44F-4D5A-ADBF-F6B70F71CE7E}"/>
                  </a:ext>
                </a:extLst>
              </p:cNvPr>
              <p:cNvSpPr/>
              <p:nvPr/>
            </p:nvSpPr>
            <p:spPr>
              <a:xfrm>
                <a:off x="5585635" y="3778801"/>
                <a:ext cx="1206484"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0">
                              <a:latin typeface="Cambria Math" panose="02040503050406030204" pitchFamily="18" charset="0"/>
                            </a:rPr>
                            <m:t>=1</m:t>
                          </m:r>
                        </m:e>
                      </m:nary>
                    </m:oMath>
                  </m:oMathPara>
                </a14:m>
                <a:endParaRPr lang="zh-CN" altLang="en-US" dirty="0"/>
              </a:p>
            </p:txBody>
          </p:sp>
        </mc:Choice>
        <mc:Fallback xmlns="">
          <p:sp>
            <p:nvSpPr>
              <p:cNvPr id="25" name="矩形 24">
                <a:extLst>
                  <a:ext uri="{FF2B5EF4-FFF2-40B4-BE49-F238E27FC236}">
                    <a16:creationId xmlns:a16="http://schemas.microsoft.com/office/drawing/2014/main" id="{10E1DF83-B44F-4D5A-ADBF-F6B70F71CE7E}"/>
                  </a:ext>
                </a:extLst>
              </p:cNvPr>
              <p:cNvSpPr>
                <a:spLocks noRot="1" noChangeAspect="1" noMove="1" noResize="1" noEditPoints="1" noAdjustHandles="1" noChangeArrowheads="1" noChangeShapeType="1" noTextEdit="1"/>
              </p:cNvSpPr>
              <p:nvPr/>
            </p:nvSpPr>
            <p:spPr>
              <a:xfrm>
                <a:off x="5585635" y="3778801"/>
                <a:ext cx="1206484" cy="848566"/>
              </a:xfrm>
              <a:prstGeom prst="rect">
                <a:avLst/>
              </a:prstGeom>
              <a:blipFill>
                <a:blip r:embed="rId4"/>
                <a:stretch>
                  <a:fillRect/>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5569A8E7-34D1-425B-BB07-B0799BE630D5}"/>
              </a:ext>
            </a:extLst>
          </p:cNvPr>
          <p:cNvPicPr>
            <a:picLocks noChangeAspect="1"/>
          </p:cNvPicPr>
          <p:nvPr/>
        </p:nvPicPr>
        <p:blipFill>
          <a:blip r:embed="rId5"/>
          <a:stretch>
            <a:fillRect/>
          </a:stretch>
        </p:blipFill>
        <p:spPr>
          <a:xfrm>
            <a:off x="2177542" y="2084034"/>
            <a:ext cx="4821060" cy="880436"/>
          </a:xfrm>
          <a:prstGeom prst="rect">
            <a:avLst/>
          </a:prstGeom>
        </p:spPr>
      </p:pic>
      <p:pic>
        <p:nvPicPr>
          <p:cNvPr id="15" name="图片 14">
            <a:extLst>
              <a:ext uri="{FF2B5EF4-FFF2-40B4-BE49-F238E27FC236}">
                <a16:creationId xmlns:a16="http://schemas.microsoft.com/office/drawing/2014/main" id="{A5BB4F11-440C-4768-956C-F3AF8AC014E6}"/>
              </a:ext>
            </a:extLst>
          </p:cNvPr>
          <p:cNvPicPr>
            <a:picLocks noChangeAspect="1"/>
          </p:cNvPicPr>
          <p:nvPr/>
        </p:nvPicPr>
        <p:blipFill>
          <a:blip r:embed="rId6"/>
          <a:stretch>
            <a:fillRect/>
          </a:stretch>
        </p:blipFill>
        <p:spPr>
          <a:xfrm>
            <a:off x="1927162" y="3465465"/>
            <a:ext cx="2741102" cy="2034151"/>
          </a:xfrm>
          <a:prstGeom prst="rect">
            <a:avLst/>
          </a:prstGeom>
        </p:spPr>
      </p:pic>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C03AA80C-A46B-49F8-AA74-D3EA7A44E819}"/>
                  </a:ext>
                </a:extLst>
              </p:cNvPr>
              <p:cNvSpPr/>
              <p:nvPr/>
            </p:nvSpPr>
            <p:spPr>
              <a:xfrm>
                <a:off x="2133600" y="3036906"/>
                <a:ext cx="13996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𝜆</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0">
                              <a:latin typeface="Cambria Math" panose="02040503050406030204" pitchFamily="18" charset="0"/>
                            </a:rPr>
                            <m:t>−1</m:t>
                          </m:r>
                        </m:sup>
                      </m:sSup>
                      <m:r>
                        <a:rPr lang="zh-CN" altLang="en-US" i="0">
                          <a:latin typeface="Cambria Math" panose="02040503050406030204" pitchFamily="18" charset="0"/>
                        </a:rPr>
                        <m:t>•</m:t>
                      </m:r>
                      <m:r>
                        <a:rPr lang="zh-CN" altLang="en-US" i="1">
                          <a:latin typeface="Cambria Math" panose="02040503050406030204" pitchFamily="18" charset="0"/>
                        </a:rPr>
                        <m:t>𝐵</m:t>
                      </m:r>
                    </m:oMath>
                  </m:oMathPara>
                </a14:m>
                <a:endParaRPr lang="zh-CN" altLang="en-US" dirty="0"/>
              </a:p>
            </p:txBody>
          </p:sp>
        </mc:Choice>
        <mc:Fallback xmlns="">
          <p:sp>
            <p:nvSpPr>
              <p:cNvPr id="26" name="矩形 25">
                <a:extLst>
                  <a:ext uri="{FF2B5EF4-FFF2-40B4-BE49-F238E27FC236}">
                    <a16:creationId xmlns:a16="http://schemas.microsoft.com/office/drawing/2014/main" id="{C03AA80C-A46B-49F8-AA74-D3EA7A44E819}"/>
                  </a:ext>
                </a:extLst>
              </p:cNvPr>
              <p:cNvSpPr>
                <a:spLocks noRot="1" noChangeAspect="1" noMove="1" noResize="1" noEditPoints="1" noAdjustHandles="1" noChangeArrowheads="1" noChangeShapeType="1" noTextEdit="1"/>
              </p:cNvSpPr>
              <p:nvPr/>
            </p:nvSpPr>
            <p:spPr>
              <a:xfrm>
                <a:off x="2133600" y="3036906"/>
                <a:ext cx="1399614" cy="369332"/>
              </a:xfrm>
              <a:prstGeom prst="rect">
                <a:avLst/>
              </a:prstGeom>
              <a:blipFill>
                <a:blip r:embed="rId7"/>
                <a:stretch>
                  <a:fillRect/>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E13151FA-6574-4B36-94DB-E8FFE8A813D0}"/>
              </a:ext>
            </a:extLst>
          </p:cNvPr>
          <p:cNvSpPr/>
          <p:nvPr/>
        </p:nvSpPr>
        <p:spPr>
          <a:xfrm>
            <a:off x="874752" y="5802868"/>
            <a:ext cx="1338828" cy="369332"/>
          </a:xfrm>
          <a:prstGeom prst="rect">
            <a:avLst/>
          </a:prstGeom>
        </p:spPr>
        <p:txBody>
          <a:bodyPr wrap="none">
            <a:spAutoFit/>
          </a:bodyPr>
          <a:lstStyle/>
          <a:p>
            <a:r>
              <a:rPr lang="zh-CN" altLang="zh-CN" dirty="0">
                <a:ea typeface="微软雅黑" panose="020B0503020204020204" pitchFamily="34" charset="-122"/>
                <a:cs typeface="Times New Roman" panose="02020603050405020304" pitchFamily="18" charset="0"/>
              </a:rPr>
              <a:t>预测方差</a:t>
            </a:r>
            <a:r>
              <a:rPr lang="zh-CN" altLang="en-US" dirty="0">
                <a:ea typeface="微软雅黑" panose="020B0503020204020204" pitchFamily="34" charset="-122"/>
                <a:cs typeface="Times New Roman" panose="02020603050405020304" pitchFamily="18" charset="0"/>
              </a:rPr>
              <a:t>：</a:t>
            </a:r>
            <a:endParaRPr lang="zh-CN" altLang="en-US" dirty="0"/>
          </a:p>
        </p:txBody>
      </p:sp>
      <p:pic>
        <p:nvPicPr>
          <p:cNvPr id="16" name="图片 15">
            <a:extLst>
              <a:ext uri="{FF2B5EF4-FFF2-40B4-BE49-F238E27FC236}">
                <a16:creationId xmlns:a16="http://schemas.microsoft.com/office/drawing/2014/main" id="{150D6198-CC6D-4922-815B-76C9BCA9E6EA}"/>
              </a:ext>
            </a:extLst>
          </p:cNvPr>
          <p:cNvPicPr>
            <a:picLocks noChangeAspect="1"/>
          </p:cNvPicPr>
          <p:nvPr/>
        </p:nvPicPr>
        <p:blipFill>
          <a:blip r:embed="rId8"/>
          <a:stretch>
            <a:fillRect/>
          </a:stretch>
        </p:blipFill>
        <p:spPr>
          <a:xfrm>
            <a:off x="2213580" y="5640912"/>
            <a:ext cx="2454684" cy="719397"/>
          </a:xfrm>
          <a:prstGeom prst="rect">
            <a:avLst/>
          </a:prstGeom>
        </p:spPr>
      </p:pic>
      <p:sp>
        <p:nvSpPr>
          <p:cNvPr id="18" name="文本框 17">
            <a:extLst>
              <a:ext uri="{FF2B5EF4-FFF2-40B4-BE49-F238E27FC236}">
                <a16:creationId xmlns:a16="http://schemas.microsoft.com/office/drawing/2014/main" id="{48B73170-3819-4637-83B7-4D44254D046D}"/>
              </a:ext>
            </a:extLst>
          </p:cNvPr>
          <p:cNvSpPr txBox="1"/>
          <p:nvPr/>
        </p:nvSpPr>
        <p:spPr>
          <a:xfrm>
            <a:off x="5036309" y="4074414"/>
            <a:ext cx="60324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无</a:t>
            </a:r>
          </a:p>
        </p:txBody>
      </p:sp>
      <p:sp>
        <p:nvSpPr>
          <p:cNvPr id="30" name="文本框 29">
            <a:extLst>
              <a:ext uri="{FF2B5EF4-FFF2-40B4-BE49-F238E27FC236}">
                <a16:creationId xmlns:a16="http://schemas.microsoft.com/office/drawing/2014/main" id="{2E084F19-559E-454C-BAEA-933923C90E04}"/>
              </a:ext>
            </a:extLst>
          </p:cNvPr>
          <p:cNvSpPr txBox="1"/>
          <p:nvPr/>
        </p:nvSpPr>
        <p:spPr>
          <a:xfrm>
            <a:off x="5036308" y="4650129"/>
            <a:ext cx="233005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无拉格朗日乘子</a:t>
            </a:r>
          </a:p>
        </p:txBody>
      </p:sp>
      <p:sp>
        <p:nvSpPr>
          <p:cNvPr id="19" name="流程图: 过程 18">
            <a:extLst>
              <a:ext uri="{FF2B5EF4-FFF2-40B4-BE49-F238E27FC236}">
                <a16:creationId xmlns:a16="http://schemas.microsoft.com/office/drawing/2014/main" id="{930A7393-2D38-4B99-BD5F-5317AB6D04D0}"/>
              </a:ext>
            </a:extLst>
          </p:cNvPr>
          <p:cNvSpPr/>
          <p:nvPr/>
        </p:nvSpPr>
        <p:spPr>
          <a:xfrm>
            <a:off x="4930971" y="3406238"/>
            <a:ext cx="2067631" cy="1889662"/>
          </a:xfrm>
          <a:prstGeom prst="flowChartProcess">
            <a:avLst/>
          </a:prstGeom>
          <a:noFill/>
          <a:ln w="38100">
            <a:solidFill>
              <a:srgbClr val="CE857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40628A3D-2DF7-4B38-8C99-5A4A67A07417}"/>
              </a:ext>
            </a:extLst>
          </p:cNvPr>
          <p:cNvSpPr txBox="1"/>
          <p:nvPr/>
        </p:nvSpPr>
        <p:spPr>
          <a:xfrm>
            <a:off x="7683489" y="1321653"/>
            <a:ext cx="1651011" cy="400110"/>
          </a:xfrm>
          <a:prstGeom prst="rect">
            <a:avLst/>
          </a:prstGeom>
          <a:noFill/>
        </p:spPr>
        <p:txBody>
          <a:bodyPr wrap="square" rtlCol="0">
            <a:spAutoFit/>
          </a:bodyPr>
          <a:lstStyle/>
          <a:p>
            <a:r>
              <a:rPr lang="zh-CN" altLang="en-US" sz="2000" b="1" i="1" dirty="0">
                <a:solidFill>
                  <a:schemeClr val="bg1"/>
                </a:solidFill>
              </a:rPr>
              <a:t>简单克里金</a:t>
            </a:r>
          </a:p>
        </p:txBody>
      </p:sp>
      <p:sp>
        <p:nvSpPr>
          <p:cNvPr id="34" name="文本框 33">
            <a:extLst>
              <a:ext uri="{FF2B5EF4-FFF2-40B4-BE49-F238E27FC236}">
                <a16:creationId xmlns:a16="http://schemas.microsoft.com/office/drawing/2014/main" id="{08980884-83BB-446F-AD4C-FC70A710F797}"/>
              </a:ext>
            </a:extLst>
          </p:cNvPr>
          <p:cNvSpPr txBox="1"/>
          <p:nvPr/>
        </p:nvSpPr>
        <p:spPr>
          <a:xfrm>
            <a:off x="7691111" y="1912171"/>
            <a:ext cx="3633759"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rPr>
              <a:t>预测方差稍小于普通克里金</a:t>
            </a:r>
            <a:endParaRPr lang="en-US" altLang="zh-CN" dirty="0">
              <a:solidFill>
                <a:schemeClr val="bg1"/>
              </a:solidFill>
            </a:endParaRPr>
          </a:p>
          <a:p>
            <a:r>
              <a:rPr lang="zh-CN" altLang="en-US" dirty="0">
                <a:solidFill>
                  <a:schemeClr val="bg1"/>
                </a:solidFill>
              </a:rPr>
              <a:t>原因：均值的引入提高了预测精度</a:t>
            </a:r>
          </a:p>
        </p:txBody>
      </p:sp>
      <p:sp>
        <p:nvSpPr>
          <p:cNvPr id="35" name="文本框 34">
            <a:extLst>
              <a:ext uri="{FF2B5EF4-FFF2-40B4-BE49-F238E27FC236}">
                <a16:creationId xmlns:a16="http://schemas.microsoft.com/office/drawing/2014/main" id="{FED600D4-7E27-49E5-A058-91126FA63D24}"/>
              </a:ext>
            </a:extLst>
          </p:cNvPr>
          <p:cNvSpPr txBox="1"/>
          <p:nvPr/>
        </p:nvSpPr>
        <p:spPr>
          <a:xfrm>
            <a:off x="7758776" y="3011200"/>
            <a:ext cx="2889261"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rPr>
              <a:t>实际中，均值很难得到</a:t>
            </a:r>
            <a:endParaRPr lang="en-US" altLang="zh-CN" dirty="0">
              <a:solidFill>
                <a:schemeClr val="bg1"/>
              </a:solidFill>
            </a:endParaRPr>
          </a:p>
          <a:p>
            <a:r>
              <a:rPr lang="zh-CN" altLang="en-US" dirty="0">
                <a:solidFill>
                  <a:schemeClr val="bg1"/>
                </a:solidFill>
              </a:rPr>
              <a:t>所以，很少直接用于估计</a:t>
            </a:r>
          </a:p>
        </p:txBody>
      </p:sp>
      <p:sp>
        <p:nvSpPr>
          <p:cNvPr id="36" name="文本框 35">
            <a:extLst>
              <a:ext uri="{FF2B5EF4-FFF2-40B4-BE49-F238E27FC236}">
                <a16:creationId xmlns:a16="http://schemas.microsoft.com/office/drawing/2014/main" id="{6FF0B81B-809D-488A-86F6-99525F6C4E1D}"/>
              </a:ext>
            </a:extLst>
          </p:cNvPr>
          <p:cNvSpPr txBox="1"/>
          <p:nvPr/>
        </p:nvSpPr>
        <p:spPr>
          <a:xfrm>
            <a:off x="7691111" y="4110228"/>
            <a:ext cx="3844323"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rPr>
              <a:t>常用于其他克里金中，</a:t>
            </a:r>
            <a:endParaRPr lang="en-US" altLang="zh-CN" dirty="0">
              <a:solidFill>
                <a:schemeClr val="bg1"/>
              </a:solidFill>
            </a:endParaRPr>
          </a:p>
          <a:p>
            <a:r>
              <a:rPr lang="zh-CN" altLang="en-US" dirty="0">
                <a:solidFill>
                  <a:schemeClr val="bg1"/>
                </a:solidFill>
              </a:rPr>
              <a:t>如指示、协同克里金，</a:t>
            </a:r>
            <a:endParaRPr lang="en-US" altLang="zh-CN" dirty="0">
              <a:solidFill>
                <a:schemeClr val="bg1"/>
              </a:solidFill>
            </a:endParaRPr>
          </a:p>
          <a:p>
            <a:r>
              <a:rPr lang="zh-CN" altLang="en-US" dirty="0">
                <a:solidFill>
                  <a:schemeClr val="bg1"/>
                </a:solidFill>
              </a:rPr>
              <a:t>原因：数据进行了转换，平均值已知</a:t>
            </a:r>
          </a:p>
        </p:txBody>
      </p:sp>
      <p:sp>
        <p:nvSpPr>
          <p:cNvPr id="31" name="流程图: 过程 30">
            <a:extLst>
              <a:ext uri="{FF2B5EF4-FFF2-40B4-BE49-F238E27FC236}">
                <a16:creationId xmlns:a16="http://schemas.microsoft.com/office/drawing/2014/main" id="{95608AEB-93A5-4F7C-9FEE-C302E903DB33}"/>
              </a:ext>
            </a:extLst>
          </p:cNvPr>
          <p:cNvSpPr/>
          <p:nvPr/>
        </p:nvSpPr>
        <p:spPr>
          <a:xfrm>
            <a:off x="0" y="0"/>
            <a:ext cx="774594" cy="6858000"/>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9807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流程图: 过程 35">
            <a:extLst>
              <a:ext uri="{FF2B5EF4-FFF2-40B4-BE49-F238E27FC236}">
                <a16:creationId xmlns:a16="http://schemas.microsoft.com/office/drawing/2014/main" id="{6F3C2D69-6DB7-4358-8E00-B3EF8E8EEF23}"/>
              </a:ext>
            </a:extLst>
          </p:cNvPr>
          <p:cNvSpPr/>
          <p:nvPr/>
        </p:nvSpPr>
        <p:spPr>
          <a:xfrm>
            <a:off x="6436641" y="2436055"/>
            <a:ext cx="5759465" cy="2120171"/>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过程 22">
            <a:extLst>
              <a:ext uri="{FF2B5EF4-FFF2-40B4-BE49-F238E27FC236}">
                <a16:creationId xmlns:a16="http://schemas.microsoft.com/office/drawing/2014/main" id="{38048DB5-8B0D-4782-986F-C0438ABB16B9}"/>
              </a:ext>
            </a:extLst>
          </p:cNvPr>
          <p:cNvSpPr/>
          <p:nvPr/>
        </p:nvSpPr>
        <p:spPr>
          <a:xfrm>
            <a:off x="-1" y="0"/>
            <a:ext cx="6436642" cy="6858000"/>
          </a:xfrm>
          <a:prstGeom prst="flowChartProcess">
            <a:avLst/>
          </a:prstGeom>
          <a:solidFill>
            <a:srgbClr val="CFA091"/>
          </a:solidFill>
          <a:ln>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B583A470-33CE-4BE7-8A12-F116304B9582}"/>
              </a:ext>
            </a:extLst>
          </p:cNvPr>
          <p:cNvGrpSpPr/>
          <p:nvPr/>
        </p:nvGrpSpPr>
        <p:grpSpPr>
          <a:xfrm>
            <a:off x="4508511" y="-551377"/>
            <a:ext cx="3403578" cy="1567782"/>
            <a:chOff x="4508511" y="-551377"/>
            <a:chExt cx="3403578" cy="1567782"/>
          </a:xfrm>
        </p:grpSpPr>
        <p:sp>
          <p:nvSpPr>
            <p:cNvPr id="47" name="矩形 46">
              <a:extLst>
                <a:ext uri="{FF2B5EF4-FFF2-40B4-BE49-F238E27FC236}">
                  <a16:creationId xmlns:a16="http://schemas.microsoft.com/office/drawing/2014/main" id="{AC2ACF2D-0969-4DF5-A978-3A201BEA57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8" name="文本框 47">
              <a:extLst>
                <a:ext uri="{FF2B5EF4-FFF2-40B4-BE49-F238E27FC236}">
                  <a16:creationId xmlns:a16="http://schemas.microsoft.com/office/drawing/2014/main" id="{DE3AB24D-6817-41E0-8295-40B476AB0E13}"/>
                </a:ext>
              </a:extLst>
            </p:cNvPr>
            <p:cNvSpPr txBox="1"/>
            <p:nvPr/>
          </p:nvSpPr>
          <p:spPr>
            <a:xfrm>
              <a:off x="5161857" y="43163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泛克里金</a:t>
              </a:r>
              <a:endParaRPr lang="en-US" altLang="zh-CN" sz="3200" dirty="0">
                <a:latin typeface="微软雅黑" panose="020B0503020204020204" pitchFamily="34" charset="-122"/>
                <a:ea typeface="微软雅黑" panose="020B0503020204020204" pitchFamily="34" charset="-122"/>
              </a:endParaRPr>
            </a:p>
          </p:txBody>
        </p:sp>
      </p:grpSp>
      <p:sp>
        <p:nvSpPr>
          <p:cNvPr id="7" name="矩形 6">
            <a:extLst>
              <a:ext uri="{FF2B5EF4-FFF2-40B4-BE49-F238E27FC236}">
                <a16:creationId xmlns:a16="http://schemas.microsoft.com/office/drawing/2014/main" id="{E45EEE8C-4895-4E59-93FE-F6BBCAC80D9E}"/>
              </a:ext>
            </a:extLst>
          </p:cNvPr>
          <p:cNvSpPr/>
          <p:nvPr/>
        </p:nvSpPr>
        <p:spPr>
          <a:xfrm>
            <a:off x="565153" y="1542074"/>
            <a:ext cx="51498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假设数据中存在主导趋势，</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且该趋势可以用一个确定的函数或多项式来拟合</a:t>
            </a:r>
          </a:p>
        </p:txBody>
      </p:sp>
      <p:sp>
        <p:nvSpPr>
          <p:cNvPr id="8" name="矩形 7">
            <a:extLst>
              <a:ext uri="{FF2B5EF4-FFF2-40B4-BE49-F238E27FC236}">
                <a16:creationId xmlns:a16="http://schemas.microsoft.com/office/drawing/2014/main" id="{DA7C9CF7-49AC-4DB7-86DA-436E46A4F250}"/>
              </a:ext>
            </a:extLst>
          </p:cNvPr>
          <p:cNvSpPr/>
          <p:nvPr/>
        </p:nvSpPr>
        <p:spPr>
          <a:xfrm>
            <a:off x="1293798" y="1017325"/>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原理假设</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FC3507-83BC-40B3-8B61-9CFAB677096C}"/>
              </a:ext>
            </a:extLst>
          </p:cNvPr>
          <p:cNvSpPr/>
          <p:nvPr/>
        </p:nvSpPr>
        <p:spPr>
          <a:xfrm>
            <a:off x="1293798" y="244325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方法步骤</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C1B4D01A-E8A9-47C8-9426-8A84F1A7D8D5}"/>
              </a:ext>
            </a:extLst>
          </p:cNvPr>
          <p:cNvSpPr/>
          <p:nvPr/>
        </p:nvSpPr>
        <p:spPr>
          <a:xfrm>
            <a:off x="1345094" y="5011639"/>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精度比较</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7E49F678-B437-4247-880E-9CF314807E1B}"/>
              </a:ext>
            </a:extLst>
          </p:cNvPr>
          <p:cNvSpPr/>
          <p:nvPr/>
        </p:nvSpPr>
        <p:spPr>
          <a:xfrm>
            <a:off x="7791217" y="2559971"/>
            <a:ext cx="1393255"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实际应用</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12BDFED2-3E1E-4876-BDC9-3732CA513498}"/>
              </a:ext>
            </a:extLst>
          </p:cNvPr>
          <p:cNvSpPr/>
          <p:nvPr/>
        </p:nvSpPr>
        <p:spPr>
          <a:xfrm>
            <a:off x="713864" y="5525869"/>
            <a:ext cx="6096000" cy="646331"/>
          </a:xfrm>
          <a:prstGeom prst="rect">
            <a:avLst/>
          </a:prstGeom>
        </p:spPr>
        <p:txBody>
          <a:bodyPr>
            <a:spAutoFit/>
          </a:bodyPr>
          <a:lstStyle/>
          <a:p>
            <a:r>
              <a:rPr lang="zh-CN" altLang="zh-CN" dirty="0">
                <a:solidFill>
                  <a:schemeClr val="bg1"/>
                </a:solidFill>
                <a:ea typeface="微软雅黑" panose="020B0503020204020204" pitchFamily="34" charset="-122"/>
                <a:cs typeface="Times New Roman" panose="02020603050405020304" pitchFamily="18" charset="0"/>
              </a:rPr>
              <a:t>克里金方法明显优于趋势面分析，</a:t>
            </a:r>
            <a:endParaRPr lang="en-US" altLang="zh-CN" dirty="0">
              <a:solidFill>
                <a:schemeClr val="bg1"/>
              </a:solidFill>
              <a:ea typeface="微软雅黑" panose="020B0503020204020204" pitchFamily="34" charset="-122"/>
              <a:cs typeface="Times New Roman" panose="02020603050405020304" pitchFamily="18" charset="0"/>
            </a:endParaRPr>
          </a:p>
          <a:p>
            <a:r>
              <a:rPr lang="zh-CN" altLang="zh-CN" dirty="0">
                <a:solidFill>
                  <a:schemeClr val="bg1"/>
                </a:solidFill>
                <a:ea typeface="微软雅黑" panose="020B0503020204020204" pitchFamily="34" charset="-122"/>
                <a:cs typeface="Times New Roman" panose="02020603050405020304" pitchFamily="18" charset="0"/>
              </a:rPr>
              <a:t>泛克里金的结果一般优于普通克里金</a:t>
            </a:r>
            <a:endParaRPr lang="zh-CN" altLang="en-US" dirty="0">
              <a:solidFill>
                <a:schemeClr val="bg1"/>
              </a:solidFill>
            </a:endParaRPr>
          </a:p>
        </p:txBody>
      </p:sp>
      <p:sp>
        <p:nvSpPr>
          <p:cNvPr id="16" name="矩形 15">
            <a:extLst>
              <a:ext uri="{FF2B5EF4-FFF2-40B4-BE49-F238E27FC236}">
                <a16:creationId xmlns:a16="http://schemas.microsoft.com/office/drawing/2014/main" id="{E0893003-7C47-4677-AD34-B7E561BA647F}"/>
              </a:ext>
            </a:extLst>
          </p:cNvPr>
          <p:cNvSpPr/>
          <p:nvPr/>
        </p:nvSpPr>
        <p:spPr>
          <a:xfrm>
            <a:off x="7251691" y="2995035"/>
            <a:ext cx="4220261" cy="646331"/>
          </a:xfrm>
          <a:prstGeom prst="rect">
            <a:avLst/>
          </a:prstGeom>
        </p:spPr>
        <p:txBody>
          <a:bodyPr wrap="square">
            <a:spAutoFit/>
          </a:bodyPr>
          <a:lstStyle/>
          <a:p>
            <a:r>
              <a:rPr lang="zh-CN" altLang="zh-CN" dirty="0">
                <a:solidFill>
                  <a:schemeClr val="bg1"/>
                </a:solidFill>
                <a:ea typeface="微软雅黑" panose="020B0503020204020204" pitchFamily="34" charset="-122"/>
                <a:cs typeface="Times New Roman" panose="02020603050405020304" pitchFamily="18" charset="0"/>
              </a:rPr>
              <a:t>研究对象是否平稳，取决于观测尺度的大小和数据的密集程度</a:t>
            </a:r>
            <a:endParaRPr lang="zh-CN" altLang="en-US" dirty="0">
              <a:solidFill>
                <a:schemeClr val="bg1"/>
              </a:solidFill>
            </a:endParaRPr>
          </a:p>
        </p:txBody>
      </p:sp>
      <p:sp>
        <p:nvSpPr>
          <p:cNvPr id="29" name="ïṥḻïḓe">
            <a:extLst>
              <a:ext uri="{FF2B5EF4-FFF2-40B4-BE49-F238E27FC236}">
                <a16:creationId xmlns:a16="http://schemas.microsoft.com/office/drawing/2014/main" id="{A81742A8-5B23-4EBF-8E72-7FA5A506580B}"/>
              </a:ext>
            </a:extLst>
          </p:cNvPr>
          <p:cNvSpPr/>
          <p:nvPr/>
        </p:nvSpPr>
        <p:spPr>
          <a:xfrm>
            <a:off x="698500" y="982247"/>
            <a:ext cx="481667" cy="457447"/>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b="1" i="1" dirty="0">
                <a:solidFill>
                  <a:schemeClr val="tx1"/>
                </a:solidFill>
              </a:rPr>
              <a:t>1</a:t>
            </a:r>
            <a:endParaRPr lang="zh-CN" altLang="en-US" b="1" i="1" dirty="0">
              <a:solidFill>
                <a:schemeClr val="tx1"/>
              </a:solidFill>
            </a:endParaRPr>
          </a:p>
        </p:txBody>
      </p:sp>
      <p:cxnSp>
        <p:nvCxnSpPr>
          <p:cNvPr id="30" name="直接连接符 29">
            <a:extLst>
              <a:ext uri="{FF2B5EF4-FFF2-40B4-BE49-F238E27FC236}">
                <a16:creationId xmlns:a16="http://schemas.microsoft.com/office/drawing/2014/main" id="{DED1C883-DD5B-4A3D-9DC1-43C143389BE9}"/>
              </a:ext>
            </a:extLst>
          </p:cNvPr>
          <p:cNvCxnSpPr>
            <a:cxnSpLocks/>
          </p:cNvCxnSpPr>
          <p:nvPr/>
        </p:nvCxnSpPr>
        <p:spPr>
          <a:xfrm>
            <a:off x="203203" y="2250994"/>
            <a:ext cx="5990958" cy="0"/>
          </a:xfrm>
          <a:prstGeom prst="line">
            <a:avLst/>
          </a:prstGeom>
          <a:ln w="25400" cmpd="dbl">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ïṥḻïḓe">
            <a:extLst>
              <a:ext uri="{FF2B5EF4-FFF2-40B4-BE49-F238E27FC236}">
                <a16:creationId xmlns:a16="http://schemas.microsoft.com/office/drawing/2014/main" id="{C88DD931-D16B-4F86-B1ED-A684397D3354}"/>
              </a:ext>
            </a:extLst>
          </p:cNvPr>
          <p:cNvSpPr/>
          <p:nvPr/>
        </p:nvSpPr>
        <p:spPr>
          <a:xfrm>
            <a:off x="698500" y="4975832"/>
            <a:ext cx="481667" cy="457447"/>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b="1" i="1" dirty="0">
                <a:solidFill>
                  <a:schemeClr val="tx1"/>
                </a:solidFill>
              </a:rPr>
              <a:t>3</a:t>
            </a:r>
            <a:endParaRPr lang="zh-CN" altLang="en-US" b="1" i="1" dirty="0">
              <a:solidFill>
                <a:schemeClr val="tx1"/>
              </a:solidFill>
            </a:endParaRPr>
          </a:p>
        </p:txBody>
      </p:sp>
      <p:sp>
        <p:nvSpPr>
          <p:cNvPr id="33" name="ïṥḻïḓe">
            <a:extLst>
              <a:ext uri="{FF2B5EF4-FFF2-40B4-BE49-F238E27FC236}">
                <a16:creationId xmlns:a16="http://schemas.microsoft.com/office/drawing/2014/main" id="{66E47A08-4D12-4445-A6A8-C2D341C34167}"/>
              </a:ext>
            </a:extLst>
          </p:cNvPr>
          <p:cNvSpPr/>
          <p:nvPr/>
        </p:nvSpPr>
        <p:spPr>
          <a:xfrm>
            <a:off x="698500" y="2391084"/>
            <a:ext cx="481667" cy="457447"/>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b="1" i="1" dirty="0">
                <a:solidFill>
                  <a:schemeClr val="tx1"/>
                </a:solidFill>
              </a:rPr>
              <a:t>2</a:t>
            </a:r>
            <a:endParaRPr lang="zh-CN" altLang="en-US" b="1" i="1" dirty="0">
              <a:solidFill>
                <a:schemeClr val="tx1"/>
              </a:solidFill>
            </a:endParaRPr>
          </a:p>
        </p:txBody>
      </p:sp>
      <p:sp>
        <p:nvSpPr>
          <p:cNvPr id="27" name="矩形 26">
            <a:extLst>
              <a:ext uri="{FF2B5EF4-FFF2-40B4-BE49-F238E27FC236}">
                <a16:creationId xmlns:a16="http://schemas.microsoft.com/office/drawing/2014/main" id="{6AC44BFB-6E2A-450D-987D-0FD0C7103F1A}"/>
              </a:ext>
            </a:extLst>
          </p:cNvPr>
          <p:cNvSpPr/>
          <p:nvPr/>
        </p:nvSpPr>
        <p:spPr>
          <a:xfrm>
            <a:off x="1212813" y="2957701"/>
            <a:ext cx="4570482" cy="369332"/>
          </a:xfrm>
          <a:prstGeom prst="rect">
            <a:avLst/>
          </a:prstGeom>
        </p:spPr>
        <p:txBody>
          <a:bodyPr wrap="none">
            <a:spAutoFit/>
          </a:bodyPr>
          <a:lstStyle/>
          <a:p>
            <a:r>
              <a:rPr lang="zh-CN" altLang="zh-CN" dirty="0">
                <a:solidFill>
                  <a:schemeClr val="bg1"/>
                </a:solidFill>
                <a:ea typeface="微软雅黑" panose="020B0503020204020204" pitchFamily="34" charset="-122"/>
                <a:cs typeface="Times New Roman" panose="02020603050405020304" pitchFamily="18" charset="0"/>
              </a:rPr>
              <a:t>分析数据中存在的变化趋势，获得拟合模型</a:t>
            </a:r>
            <a:endParaRPr lang="zh-CN" altLang="en-US" dirty="0">
              <a:solidFill>
                <a:schemeClr val="bg1"/>
              </a:solidFill>
            </a:endParaRPr>
          </a:p>
        </p:txBody>
      </p:sp>
      <p:sp>
        <p:nvSpPr>
          <p:cNvPr id="28" name="矩形 27">
            <a:extLst>
              <a:ext uri="{FF2B5EF4-FFF2-40B4-BE49-F238E27FC236}">
                <a16:creationId xmlns:a16="http://schemas.microsoft.com/office/drawing/2014/main" id="{EDF3FC24-4414-4480-814A-CD19D334AB4C}"/>
              </a:ext>
            </a:extLst>
          </p:cNvPr>
          <p:cNvSpPr/>
          <p:nvPr/>
        </p:nvSpPr>
        <p:spPr>
          <a:xfrm>
            <a:off x="1258503" y="3394741"/>
            <a:ext cx="6096000" cy="646331"/>
          </a:xfrm>
          <a:prstGeom prst="rect">
            <a:avLst/>
          </a:prstGeom>
        </p:spPr>
        <p:txBody>
          <a:bodyPr>
            <a:spAutoFit/>
          </a:bodyPr>
          <a:lstStyle/>
          <a:p>
            <a:r>
              <a:rPr lang="zh-CN" altLang="zh-CN" dirty="0">
                <a:solidFill>
                  <a:schemeClr val="bg1"/>
                </a:solidFill>
                <a:ea typeface="微软雅黑" panose="020B0503020204020204" pitchFamily="34" charset="-122"/>
                <a:cs typeface="Times New Roman" panose="02020603050405020304" pitchFamily="18" charset="0"/>
              </a:rPr>
              <a:t>对残差数据（原始数据</a:t>
            </a:r>
            <a:r>
              <a:rPr lang="zh-CN" altLang="en-US" dirty="0">
                <a:solidFill>
                  <a:schemeClr val="bg1"/>
                </a:solidFill>
                <a:ea typeface="微软雅黑" panose="020B0503020204020204" pitchFamily="34" charset="-122"/>
                <a:cs typeface="Times New Roman" panose="02020603050405020304" pitchFamily="18" charset="0"/>
              </a:rPr>
              <a:t>减</a:t>
            </a:r>
            <a:r>
              <a:rPr lang="zh-CN" altLang="zh-CN" dirty="0">
                <a:solidFill>
                  <a:schemeClr val="bg1"/>
                </a:solidFill>
                <a:ea typeface="微软雅黑" panose="020B0503020204020204" pitchFamily="34" charset="-122"/>
                <a:cs typeface="Times New Roman" panose="02020603050405020304" pitchFamily="18" charset="0"/>
              </a:rPr>
              <a:t>趋势数据）</a:t>
            </a:r>
            <a:endParaRPr lang="en-US" altLang="zh-CN" dirty="0">
              <a:solidFill>
                <a:schemeClr val="bg1"/>
              </a:solidFill>
              <a:ea typeface="微软雅黑" panose="020B0503020204020204" pitchFamily="34" charset="-122"/>
              <a:cs typeface="Times New Roman" panose="02020603050405020304" pitchFamily="18" charset="0"/>
            </a:endParaRPr>
          </a:p>
          <a:p>
            <a:r>
              <a:rPr lang="zh-CN" altLang="zh-CN" dirty="0">
                <a:solidFill>
                  <a:schemeClr val="bg1"/>
                </a:solidFill>
                <a:ea typeface="微软雅黑" panose="020B0503020204020204" pitchFamily="34" charset="-122"/>
                <a:cs typeface="Times New Roman" panose="02020603050405020304" pitchFamily="18" charset="0"/>
              </a:rPr>
              <a:t>进行</a:t>
            </a:r>
            <a:r>
              <a:rPr lang="zh-CN" altLang="en-US" dirty="0">
                <a:solidFill>
                  <a:schemeClr val="bg1"/>
                </a:solidFill>
                <a:ea typeface="微软雅黑" panose="020B0503020204020204" pitchFamily="34" charset="-122"/>
                <a:cs typeface="Times New Roman" panose="02020603050405020304" pitchFamily="18" charset="0"/>
              </a:rPr>
              <a:t>普通</a:t>
            </a:r>
            <a:r>
              <a:rPr lang="zh-CN" altLang="zh-CN" dirty="0">
                <a:solidFill>
                  <a:schemeClr val="bg1"/>
                </a:solidFill>
                <a:ea typeface="微软雅黑" panose="020B0503020204020204" pitchFamily="34" charset="-122"/>
                <a:cs typeface="Times New Roman" panose="02020603050405020304" pitchFamily="18" charset="0"/>
              </a:rPr>
              <a:t>克里金分析</a:t>
            </a:r>
            <a:endParaRPr lang="zh-CN" altLang="en-US" dirty="0">
              <a:solidFill>
                <a:schemeClr val="bg1"/>
              </a:solidFill>
            </a:endParaRPr>
          </a:p>
        </p:txBody>
      </p:sp>
      <p:sp>
        <p:nvSpPr>
          <p:cNvPr id="31" name="矩形 30">
            <a:extLst>
              <a:ext uri="{FF2B5EF4-FFF2-40B4-BE49-F238E27FC236}">
                <a16:creationId xmlns:a16="http://schemas.microsoft.com/office/drawing/2014/main" id="{69CC7FDD-2205-465F-979B-AB5C1FDA8D10}"/>
              </a:ext>
            </a:extLst>
          </p:cNvPr>
          <p:cNvSpPr/>
          <p:nvPr/>
        </p:nvSpPr>
        <p:spPr>
          <a:xfrm>
            <a:off x="1212813" y="4100307"/>
            <a:ext cx="6096000" cy="646331"/>
          </a:xfrm>
          <a:prstGeom prst="rect">
            <a:avLst/>
          </a:prstGeom>
        </p:spPr>
        <p:txBody>
          <a:bodyPr>
            <a:spAutoFit/>
          </a:bodyPr>
          <a:lstStyle/>
          <a:p>
            <a:r>
              <a:rPr lang="zh-CN" altLang="zh-CN" dirty="0">
                <a:solidFill>
                  <a:schemeClr val="bg1"/>
                </a:solidFill>
                <a:ea typeface="微软雅黑" panose="020B0503020204020204" pitchFamily="34" charset="-122"/>
                <a:cs typeface="Times New Roman" panose="02020603050405020304" pitchFamily="18" charset="0"/>
              </a:rPr>
              <a:t>将趋势面分析和残差分析的克里金结果加和，</a:t>
            </a:r>
            <a:endParaRPr lang="en-US" altLang="zh-CN" dirty="0">
              <a:solidFill>
                <a:schemeClr val="bg1"/>
              </a:solidFill>
              <a:ea typeface="微软雅黑" panose="020B0503020204020204" pitchFamily="34" charset="-122"/>
              <a:cs typeface="Times New Roman" panose="02020603050405020304" pitchFamily="18" charset="0"/>
            </a:endParaRPr>
          </a:p>
          <a:p>
            <a:r>
              <a:rPr lang="zh-CN" altLang="zh-CN" dirty="0">
                <a:solidFill>
                  <a:schemeClr val="bg1"/>
                </a:solidFill>
                <a:ea typeface="微软雅黑" panose="020B0503020204020204" pitchFamily="34" charset="-122"/>
                <a:cs typeface="Times New Roman" panose="02020603050405020304" pitchFamily="18" charset="0"/>
              </a:rPr>
              <a:t>得到最终结果</a:t>
            </a:r>
            <a:endParaRPr lang="zh-CN" altLang="en-US" dirty="0">
              <a:solidFill>
                <a:schemeClr val="bg1"/>
              </a:solidFill>
            </a:endParaRPr>
          </a:p>
        </p:txBody>
      </p:sp>
      <p:sp>
        <p:nvSpPr>
          <p:cNvPr id="34" name="文本框 33">
            <a:extLst>
              <a:ext uri="{FF2B5EF4-FFF2-40B4-BE49-F238E27FC236}">
                <a16:creationId xmlns:a16="http://schemas.microsoft.com/office/drawing/2014/main" id="{2878A8D0-068D-406D-B6E9-24EF1BEB3E76}"/>
              </a:ext>
            </a:extLst>
          </p:cNvPr>
          <p:cNvSpPr txBox="1"/>
          <p:nvPr/>
        </p:nvSpPr>
        <p:spPr>
          <a:xfrm>
            <a:off x="480407" y="2919601"/>
            <a:ext cx="889591"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Step 1</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35744DFE-4A2A-468C-B5A5-ACBAF7A2D5D8}"/>
              </a:ext>
            </a:extLst>
          </p:cNvPr>
          <p:cNvSpPr txBox="1"/>
          <p:nvPr/>
        </p:nvSpPr>
        <p:spPr>
          <a:xfrm>
            <a:off x="480407" y="3396562"/>
            <a:ext cx="889591"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Step 2</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264E2388-EF33-4001-A58E-D2B7038A9378}"/>
              </a:ext>
            </a:extLst>
          </p:cNvPr>
          <p:cNvSpPr txBox="1"/>
          <p:nvPr/>
        </p:nvSpPr>
        <p:spPr>
          <a:xfrm>
            <a:off x="480407" y="4061613"/>
            <a:ext cx="889591" cy="369332"/>
          </a:xfrm>
          <a:prstGeom prst="rect">
            <a:avLst/>
          </a:prstGeom>
          <a:noFill/>
        </p:spPr>
        <p:txBody>
          <a:bodyPr wrap="square" rtlCol="0">
            <a:spAutoFit/>
          </a:bodyPr>
          <a:lstStyle/>
          <a:p>
            <a:r>
              <a:rPr lang="en-US" altLang="zh-CN" b="1" i="1" dirty="0">
                <a:solidFill>
                  <a:schemeClr val="bg1"/>
                </a:solidFill>
                <a:latin typeface="Times New Roman" panose="02020603050405020304" pitchFamily="18" charset="0"/>
                <a:cs typeface="Times New Roman" panose="02020603050405020304" pitchFamily="18" charset="0"/>
              </a:rPr>
              <a:t>Step 3</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40" name="ïṥḻïḓe">
            <a:extLst>
              <a:ext uri="{FF2B5EF4-FFF2-40B4-BE49-F238E27FC236}">
                <a16:creationId xmlns:a16="http://schemas.microsoft.com/office/drawing/2014/main" id="{2F4EE7F0-4077-4EFC-8C82-A3636D822686}"/>
              </a:ext>
            </a:extLst>
          </p:cNvPr>
          <p:cNvSpPr/>
          <p:nvPr/>
        </p:nvSpPr>
        <p:spPr>
          <a:xfrm>
            <a:off x="7238957" y="2521636"/>
            <a:ext cx="481667" cy="457447"/>
          </a:xfrm>
          <a:prstGeom prst="ellipse">
            <a:avLst/>
          </a:pr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b="1" i="1" dirty="0">
                <a:solidFill>
                  <a:schemeClr val="tx1"/>
                </a:solidFill>
              </a:rPr>
              <a:t>4</a:t>
            </a:r>
            <a:endParaRPr lang="zh-CN" altLang="en-US" b="1" i="1" dirty="0">
              <a:solidFill>
                <a:schemeClr val="tx1"/>
              </a:solidFill>
            </a:endParaRPr>
          </a:p>
        </p:txBody>
      </p:sp>
      <p:cxnSp>
        <p:nvCxnSpPr>
          <p:cNvPr id="45" name="直接连接符 44">
            <a:extLst>
              <a:ext uri="{FF2B5EF4-FFF2-40B4-BE49-F238E27FC236}">
                <a16:creationId xmlns:a16="http://schemas.microsoft.com/office/drawing/2014/main" id="{2182749B-4B50-4F98-8977-1E6F0E054507}"/>
              </a:ext>
            </a:extLst>
          </p:cNvPr>
          <p:cNvCxnSpPr>
            <a:cxnSpLocks/>
          </p:cNvCxnSpPr>
          <p:nvPr/>
        </p:nvCxnSpPr>
        <p:spPr>
          <a:xfrm>
            <a:off x="289125" y="4880582"/>
            <a:ext cx="5990958" cy="0"/>
          </a:xfrm>
          <a:prstGeom prst="line">
            <a:avLst/>
          </a:prstGeom>
          <a:ln w="25400" cmpd="dbl">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A5BB1D88-4A2D-4825-AAF1-933417DAD9EF}"/>
              </a:ext>
            </a:extLst>
          </p:cNvPr>
          <p:cNvSpPr/>
          <p:nvPr/>
        </p:nvSpPr>
        <p:spPr>
          <a:xfrm>
            <a:off x="7167544" y="3711099"/>
            <a:ext cx="4357706" cy="646331"/>
          </a:xfrm>
          <a:prstGeom prst="rect">
            <a:avLst/>
          </a:prstGeom>
        </p:spPr>
        <p:txBody>
          <a:bodyPr wrap="square">
            <a:spAutoFit/>
          </a:bodyPr>
          <a:lstStyle/>
          <a:p>
            <a:r>
              <a:rPr lang="zh-CN" altLang="zh-CN" dirty="0">
                <a:solidFill>
                  <a:schemeClr val="bg1"/>
                </a:solidFill>
                <a:ea typeface="微软雅黑" panose="020B0503020204020204" pitchFamily="34" charset="-122"/>
                <a:cs typeface="Times New Roman" panose="02020603050405020304" pitchFamily="18" charset="0"/>
              </a:rPr>
              <a:t>在</a:t>
            </a:r>
            <a:r>
              <a:rPr lang="en-US" altLang="zh-CN" dirty="0">
                <a:solidFill>
                  <a:schemeClr val="bg1"/>
                </a:solidFill>
                <a:ea typeface="微软雅黑" panose="020B0503020204020204" pitchFamily="34" charset="-122"/>
                <a:cs typeface="Times New Roman" panose="02020603050405020304" pitchFamily="18" charset="0"/>
              </a:rPr>
              <a:t>1:500</a:t>
            </a:r>
            <a:r>
              <a:rPr lang="zh-CN" altLang="zh-CN" dirty="0">
                <a:solidFill>
                  <a:schemeClr val="bg1"/>
                </a:solidFill>
                <a:ea typeface="微软雅黑" panose="020B0503020204020204" pitchFamily="34" charset="-122"/>
                <a:cs typeface="Times New Roman" panose="02020603050405020304" pitchFamily="18" charset="0"/>
              </a:rPr>
              <a:t>和</a:t>
            </a:r>
            <a:r>
              <a:rPr lang="en-US" altLang="zh-CN" dirty="0">
                <a:solidFill>
                  <a:schemeClr val="bg1"/>
                </a:solidFill>
                <a:ea typeface="微软雅黑" panose="020B0503020204020204" pitchFamily="34" charset="-122"/>
                <a:cs typeface="Times New Roman" panose="02020603050405020304" pitchFamily="18" charset="0"/>
              </a:rPr>
              <a:t>1:50</a:t>
            </a:r>
            <a:r>
              <a:rPr lang="zh-CN" altLang="zh-CN" dirty="0">
                <a:solidFill>
                  <a:schemeClr val="bg1"/>
                </a:solidFill>
                <a:ea typeface="微软雅黑" panose="020B0503020204020204" pitchFamily="34" charset="-122"/>
                <a:cs typeface="Times New Roman" panose="02020603050405020304" pitchFamily="18" charset="0"/>
              </a:rPr>
              <a:t>万不同尺度的地形图下，</a:t>
            </a:r>
            <a:endParaRPr lang="en-US" altLang="zh-CN" dirty="0">
              <a:solidFill>
                <a:schemeClr val="bg1"/>
              </a:solidFill>
              <a:ea typeface="微软雅黑" panose="020B0503020204020204" pitchFamily="34" charset="-122"/>
              <a:cs typeface="Times New Roman" panose="02020603050405020304" pitchFamily="18" charset="0"/>
            </a:endParaRPr>
          </a:p>
          <a:p>
            <a:r>
              <a:rPr lang="zh-CN" altLang="zh-CN" dirty="0">
                <a:solidFill>
                  <a:schemeClr val="bg1"/>
                </a:solidFill>
                <a:ea typeface="微软雅黑" panose="020B0503020204020204" pitchFamily="34" charset="-122"/>
                <a:cs typeface="Times New Roman" panose="02020603050405020304" pitchFamily="18" charset="0"/>
              </a:rPr>
              <a:t>小山包地区的高程变化明显程度便不同</a:t>
            </a:r>
            <a:endParaRPr lang="zh-CN" altLang="en-US" dirty="0">
              <a:solidFill>
                <a:schemeClr val="bg1"/>
              </a:solidFill>
            </a:endParaRPr>
          </a:p>
        </p:txBody>
      </p:sp>
      <p:graphicFrame>
        <p:nvGraphicFramePr>
          <p:cNvPr id="49" name="表格 48">
            <a:extLst>
              <a:ext uri="{FF2B5EF4-FFF2-40B4-BE49-F238E27FC236}">
                <a16:creationId xmlns:a16="http://schemas.microsoft.com/office/drawing/2014/main" id="{D558891F-6F35-40BC-BE94-3B12BA936844}"/>
              </a:ext>
            </a:extLst>
          </p:cNvPr>
          <p:cNvGraphicFramePr>
            <a:graphicFrameLocks noGrp="1"/>
          </p:cNvGraphicFramePr>
          <p:nvPr>
            <p:extLst>
              <p:ext uri="{D42A27DB-BD31-4B8C-83A1-F6EECF244321}">
                <p14:modId xmlns:p14="http://schemas.microsoft.com/office/powerpoint/2010/main" val="4249041670"/>
              </p:ext>
            </p:extLst>
          </p:nvPr>
        </p:nvGraphicFramePr>
        <p:xfrm>
          <a:off x="6851999" y="4842572"/>
          <a:ext cx="4664946" cy="1547943"/>
        </p:xfrm>
        <a:graphic>
          <a:graphicData uri="http://schemas.openxmlformats.org/drawingml/2006/table">
            <a:tbl>
              <a:tblPr firstRow="1" bandRow="1">
                <a:tableStyleId>{F5AB1C69-6EDB-4FF4-983F-18BD219EF322}</a:tableStyleId>
              </a:tblPr>
              <a:tblGrid>
                <a:gridCol w="1554982">
                  <a:extLst>
                    <a:ext uri="{9D8B030D-6E8A-4147-A177-3AD203B41FA5}">
                      <a16:colId xmlns:a16="http://schemas.microsoft.com/office/drawing/2014/main" val="3842728754"/>
                    </a:ext>
                  </a:extLst>
                </a:gridCol>
                <a:gridCol w="1554982">
                  <a:extLst>
                    <a:ext uri="{9D8B030D-6E8A-4147-A177-3AD203B41FA5}">
                      <a16:colId xmlns:a16="http://schemas.microsoft.com/office/drawing/2014/main" val="2537095012"/>
                    </a:ext>
                  </a:extLst>
                </a:gridCol>
                <a:gridCol w="1554982">
                  <a:extLst>
                    <a:ext uri="{9D8B030D-6E8A-4147-A177-3AD203B41FA5}">
                      <a16:colId xmlns:a16="http://schemas.microsoft.com/office/drawing/2014/main" val="3806378023"/>
                    </a:ext>
                  </a:extLst>
                </a:gridCol>
              </a:tblGrid>
              <a:tr h="515981">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整体上</a:t>
                      </a:r>
                    </a:p>
                  </a:txBody>
                  <a:tcPr anchor="ct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局部范围</a:t>
                      </a:r>
                    </a:p>
                  </a:txBody>
                  <a:tcPr anchor="ct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适用方法</a:t>
                      </a:r>
                    </a:p>
                  </a:txBody>
                  <a:tcPr anchor="ctr"/>
                </a:tc>
                <a:extLst>
                  <a:ext uri="{0D108BD9-81ED-4DB2-BD59-A6C34878D82A}">
                    <a16:rowId xmlns:a16="http://schemas.microsoft.com/office/drawing/2014/main" val="2279386823"/>
                  </a:ext>
                </a:extLst>
              </a:tr>
              <a:tr h="515981">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主导趋势</a:t>
                      </a:r>
                    </a:p>
                  </a:txBody>
                  <a:tcPr anchor="ct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平稳的</a:t>
                      </a:r>
                    </a:p>
                  </a:txBody>
                  <a:tcPr anchor="ct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普通克里金</a:t>
                      </a:r>
                    </a:p>
                  </a:txBody>
                  <a:tcPr anchor="ctr"/>
                </a:tc>
                <a:extLst>
                  <a:ext uri="{0D108BD9-81ED-4DB2-BD59-A6C34878D82A}">
                    <a16:rowId xmlns:a16="http://schemas.microsoft.com/office/drawing/2014/main" val="3632486683"/>
                  </a:ext>
                </a:extLst>
              </a:tr>
              <a:tr h="515981">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平稳的</a:t>
                      </a:r>
                    </a:p>
                  </a:txBody>
                  <a:tcPr anchor="ct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主导趋势</a:t>
                      </a:r>
                    </a:p>
                  </a:txBody>
                  <a:tcPr anchor="ct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泛克里金</a:t>
                      </a:r>
                    </a:p>
                  </a:txBody>
                  <a:tcPr anchor="ctr"/>
                </a:tc>
                <a:extLst>
                  <a:ext uri="{0D108BD9-81ED-4DB2-BD59-A6C34878D82A}">
                    <a16:rowId xmlns:a16="http://schemas.microsoft.com/office/drawing/2014/main" val="733221418"/>
                  </a:ext>
                </a:extLst>
              </a:tr>
            </a:tbl>
          </a:graphicData>
        </a:graphic>
      </p:graphicFrame>
      <p:cxnSp>
        <p:nvCxnSpPr>
          <p:cNvPr id="51" name="直接连接符 50">
            <a:extLst>
              <a:ext uri="{FF2B5EF4-FFF2-40B4-BE49-F238E27FC236}">
                <a16:creationId xmlns:a16="http://schemas.microsoft.com/office/drawing/2014/main" id="{5F4F3451-DF5D-4355-BC7C-D8F6C45BF509}"/>
              </a:ext>
            </a:extLst>
          </p:cNvPr>
          <p:cNvCxnSpPr>
            <a:cxnSpLocks/>
          </p:cNvCxnSpPr>
          <p:nvPr/>
        </p:nvCxnSpPr>
        <p:spPr>
          <a:xfrm>
            <a:off x="8858250" y="4430945"/>
            <a:ext cx="0" cy="274405"/>
          </a:xfrm>
          <a:prstGeom prst="line">
            <a:avLst/>
          </a:prstGeom>
          <a:ln w="25400">
            <a:headEnd type="oval"/>
            <a:tailEnd type="oval"/>
          </a:ln>
        </p:spPr>
        <p:style>
          <a:lnRef idx="1">
            <a:schemeClr val="dk1"/>
          </a:lnRef>
          <a:fillRef idx="0">
            <a:schemeClr val="dk1"/>
          </a:fillRef>
          <a:effectRef idx="0">
            <a:schemeClr val="dk1"/>
          </a:effectRef>
          <a:fontRef idx="minor">
            <a:schemeClr val="tx1"/>
          </a:fontRef>
        </p:style>
      </p:cxnSp>
      <p:pic>
        <p:nvPicPr>
          <p:cNvPr id="54" name="图片 53">
            <a:extLst>
              <a:ext uri="{FF2B5EF4-FFF2-40B4-BE49-F238E27FC236}">
                <a16:creationId xmlns:a16="http://schemas.microsoft.com/office/drawing/2014/main" id="{5647B65B-B1B0-40F2-A717-378DB4C4C71D}"/>
              </a:ext>
            </a:extLst>
          </p:cNvPr>
          <p:cNvPicPr>
            <a:picLocks noChangeAspect="1"/>
          </p:cNvPicPr>
          <p:nvPr/>
        </p:nvPicPr>
        <p:blipFill>
          <a:blip r:embed="rId3"/>
          <a:stretch>
            <a:fillRect/>
          </a:stretch>
        </p:blipFill>
        <p:spPr>
          <a:xfrm>
            <a:off x="7102154" y="1536035"/>
            <a:ext cx="2327596" cy="409786"/>
          </a:xfrm>
          <a:prstGeom prst="rect">
            <a:avLst/>
          </a:prstGeom>
        </p:spPr>
      </p:pic>
      <p:grpSp>
        <p:nvGrpSpPr>
          <p:cNvPr id="55" name="组合 54">
            <a:extLst>
              <a:ext uri="{FF2B5EF4-FFF2-40B4-BE49-F238E27FC236}">
                <a16:creationId xmlns:a16="http://schemas.microsoft.com/office/drawing/2014/main" id="{7A028BE1-3C13-420B-8131-0763792D3774}"/>
              </a:ext>
            </a:extLst>
          </p:cNvPr>
          <p:cNvGrpSpPr/>
          <p:nvPr/>
        </p:nvGrpSpPr>
        <p:grpSpPr>
          <a:xfrm>
            <a:off x="9523763" y="1386989"/>
            <a:ext cx="3775377" cy="751824"/>
            <a:chOff x="6261253" y="5320231"/>
            <a:chExt cx="3775377" cy="751824"/>
          </a:xfrm>
        </p:grpSpPr>
        <p:sp>
          <p:nvSpPr>
            <p:cNvPr id="56" name="矩形 55">
              <a:extLst>
                <a:ext uri="{FF2B5EF4-FFF2-40B4-BE49-F238E27FC236}">
                  <a16:creationId xmlns:a16="http://schemas.microsoft.com/office/drawing/2014/main" id="{9CBA3B31-E06B-408D-9FC5-C2934087E2B8}"/>
                </a:ext>
              </a:extLst>
            </p:cNvPr>
            <p:cNvSpPr/>
            <p:nvPr/>
          </p:nvSpPr>
          <p:spPr>
            <a:xfrm>
              <a:off x="6764841" y="5320231"/>
              <a:ext cx="327178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：主导趋势</a:t>
              </a:r>
              <a:endParaRPr lang="en-US" altLang="zh-CN" dirty="0">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5118A3B0-690D-4FEF-B104-19C89764F8CB}"/>
                </a:ext>
              </a:extLst>
            </p:cNvPr>
            <p:cNvSpPr/>
            <p:nvPr/>
          </p:nvSpPr>
          <p:spPr>
            <a:xfrm>
              <a:off x="6764841" y="5679855"/>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：残差数据</a:t>
              </a:r>
              <a:endParaRPr lang="en-US" altLang="zh-CN" dirty="0">
                <a:latin typeface="微软雅黑" panose="020B0503020204020204" pitchFamily="34" charset="-122"/>
                <a:ea typeface="微软雅黑" panose="020B0503020204020204" pitchFamily="34" charset="-122"/>
              </a:endParaRPr>
            </a:p>
          </p:txBody>
        </p:sp>
        <p:pic>
          <p:nvPicPr>
            <p:cNvPr id="58" name="图片 57">
              <a:extLst>
                <a:ext uri="{FF2B5EF4-FFF2-40B4-BE49-F238E27FC236}">
                  <a16:creationId xmlns:a16="http://schemas.microsoft.com/office/drawing/2014/main" id="{9EA03CA0-5CEB-4225-9C3F-76B81CC139C9}"/>
                </a:ext>
              </a:extLst>
            </p:cNvPr>
            <p:cNvPicPr>
              <a:picLocks noChangeAspect="1"/>
            </p:cNvPicPr>
            <p:nvPr/>
          </p:nvPicPr>
          <p:blipFill>
            <a:blip r:embed="rId4"/>
            <a:stretch>
              <a:fillRect/>
            </a:stretch>
          </p:blipFill>
          <p:spPr>
            <a:xfrm>
              <a:off x="6269792" y="5325401"/>
              <a:ext cx="635516" cy="384608"/>
            </a:xfrm>
            <a:prstGeom prst="rect">
              <a:avLst/>
            </a:prstGeom>
          </p:spPr>
        </p:pic>
        <p:pic>
          <p:nvPicPr>
            <p:cNvPr id="59" name="图片 58">
              <a:extLst>
                <a:ext uri="{FF2B5EF4-FFF2-40B4-BE49-F238E27FC236}">
                  <a16:creationId xmlns:a16="http://schemas.microsoft.com/office/drawing/2014/main" id="{19E2F824-3FBD-428A-8EC2-F450CF2111B5}"/>
                </a:ext>
              </a:extLst>
            </p:cNvPr>
            <p:cNvPicPr>
              <a:picLocks noChangeAspect="1"/>
            </p:cNvPicPr>
            <p:nvPr/>
          </p:nvPicPr>
          <p:blipFill>
            <a:blip r:embed="rId5"/>
            <a:stretch>
              <a:fillRect/>
            </a:stretch>
          </p:blipFill>
          <p:spPr>
            <a:xfrm>
              <a:off x="6261253" y="5643940"/>
              <a:ext cx="648454" cy="428115"/>
            </a:xfrm>
            <a:prstGeom prst="rect">
              <a:avLst/>
            </a:prstGeom>
          </p:spPr>
        </p:pic>
      </p:grpSp>
      <p:cxnSp>
        <p:nvCxnSpPr>
          <p:cNvPr id="60" name="直接连接符 59">
            <a:extLst>
              <a:ext uri="{FF2B5EF4-FFF2-40B4-BE49-F238E27FC236}">
                <a16:creationId xmlns:a16="http://schemas.microsoft.com/office/drawing/2014/main" id="{D0269652-942B-469D-A57C-A578BEFF08D6}"/>
              </a:ext>
            </a:extLst>
          </p:cNvPr>
          <p:cNvCxnSpPr>
            <a:cxnSpLocks/>
          </p:cNvCxnSpPr>
          <p:nvPr/>
        </p:nvCxnSpPr>
        <p:spPr>
          <a:xfrm>
            <a:off x="5859495" y="1712042"/>
            <a:ext cx="1068704" cy="0"/>
          </a:xfrm>
          <a:prstGeom prst="line">
            <a:avLst/>
          </a:prstGeom>
          <a:ln w="25400">
            <a:headEnd type="ova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58689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流程图: 过程 63">
            <a:extLst>
              <a:ext uri="{FF2B5EF4-FFF2-40B4-BE49-F238E27FC236}">
                <a16:creationId xmlns:a16="http://schemas.microsoft.com/office/drawing/2014/main" id="{2BA22059-49D0-49AD-9AF8-26334E81E140}"/>
              </a:ext>
            </a:extLst>
          </p:cNvPr>
          <p:cNvSpPr/>
          <p:nvPr/>
        </p:nvSpPr>
        <p:spPr>
          <a:xfrm>
            <a:off x="5569826" y="3613150"/>
            <a:ext cx="6643559" cy="88662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过程 53">
            <a:extLst>
              <a:ext uri="{FF2B5EF4-FFF2-40B4-BE49-F238E27FC236}">
                <a16:creationId xmlns:a16="http://schemas.microsoft.com/office/drawing/2014/main" id="{69FF6BBF-64DF-4818-A927-5280400C0CE9}"/>
              </a:ext>
            </a:extLst>
          </p:cNvPr>
          <p:cNvSpPr/>
          <p:nvPr/>
        </p:nvSpPr>
        <p:spPr>
          <a:xfrm>
            <a:off x="0" y="-101600"/>
            <a:ext cx="631639" cy="72263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过程 52">
            <a:extLst>
              <a:ext uri="{FF2B5EF4-FFF2-40B4-BE49-F238E27FC236}">
                <a16:creationId xmlns:a16="http://schemas.microsoft.com/office/drawing/2014/main" id="{A72849DB-DFFD-468C-A2B1-8E302C39129F}"/>
              </a:ext>
            </a:extLst>
          </p:cNvPr>
          <p:cNvSpPr/>
          <p:nvPr/>
        </p:nvSpPr>
        <p:spPr>
          <a:xfrm>
            <a:off x="998" y="3618929"/>
            <a:ext cx="5568828" cy="3327971"/>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ï$líďê">
            <a:extLst>
              <a:ext uri="{FF2B5EF4-FFF2-40B4-BE49-F238E27FC236}">
                <a16:creationId xmlns:a16="http://schemas.microsoft.com/office/drawing/2014/main" id="{CC22648B-CC6E-45F6-A6A7-8F66AC9A38E3}"/>
              </a:ext>
            </a:extLst>
          </p:cNvPr>
          <p:cNvSpPr/>
          <p:nvPr/>
        </p:nvSpPr>
        <p:spPr bwMode="auto">
          <a:xfrm>
            <a:off x="2806975" y="1556114"/>
            <a:ext cx="1064024" cy="1073062"/>
          </a:xfrm>
          <a:prstGeom prst="ellipse">
            <a:avLst/>
          </a:prstGeom>
          <a:solidFill>
            <a:srgbClr val="CFA091"/>
          </a:solidFill>
          <a:ln w="38100">
            <a:noFill/>
          </a:ln>
        </p:spPr>
        <p:txBody>
          <a:bodyPr vert="horz" wrap="square" lIns="91440" tIns="45720" rIns="91440" bIns="45720" numCol="1" anchor="t" anchorCtr="0" compatLnSpc="1">
            <a:prstTxWarp prst="textNoShape">
              <a:avLst/>
            </a:prstTxWarp>
            <a:normAutofit/>
          </a:bodyPr>
          <a:lstStyle/>
          <a:p>
            <a:endParaRPr lang="en-US" dirty="0"/>
          </a:p>
        </p:txBody>
      </p:sp>
      <p:sp>
        <p:nvSpPr>
          <p:cNvPr id="30" name="ï$1îďe">
            <a:extLst>
              <a:ext uri="{FF2B5EF4-FFF2-40B4-BE49-F238E27FC236}">
                <a16:creationId xmlns:a16="http://schemas.microsoft.com/office/drawing/2014/main" id="{6ED522B9-4697-40BA-9CAA-6658DA88CCD6}"/>
              </a:ext>
            </a:extLst>
          </p:cNvPr>
          <p:cNvSpPr/>
          <p:nvPr/>
        </p:nvSpPr>
        <p:spPr bwMode="auto">
          <a:xfrm>
            <a:off x="4724930" y="1989857"/>
            <a:ext cx="786159" cy="564769"/>
          </a:xfrm>
          <a:custGeom>
            <a:avLst/>
            <a:gdLst>
              <a:gd name="T0" fmla="*/ 0 w 213"/>
              <a:gd name="T1" fmla="*/ 12 h 152"/>
              <a:gd name="T2" fmla="*/ 68 w 213"/>
              <a:gd name="T3" fmla="*/ 25 h 152"/>
              <a:gd name="T4" fmla="*/ 142 w 213"/>
              <a:gd name="T5" fmla="*/ 78 h 152"/>
              <a:gd name="T6" fmla="*/ 203 w 213"/>
              <a:gd name="T7" fmla="*/ 152 h 152"/>
              <a:gd name="T8" fmla="*/ 213 w 213"/>
              <a:gd name="T9" fmla="*/ 144 h 152"/>
              <a:gd name="T10" fmla="*/ 128 w 213"/>
              <a:gd name="T11" fmla="*/ 48 h 152"/>
              <a:gd name="T12" fmla="*/ 72 w 213"/>
              <a:gd name="T13" fmla="*/ 13 h 152"/>
              <a:gd name="T14" fmla="*/ 0 w 213"/>
              <a:gd name="T15" fmla="*/ 0 h 152"/>
              <a:gd name="T16" fmla="*/ 0 w 213"/>
              <a:gd name="T17" fmla="*/ 1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52">
                <a:moveTo>
                  <a:pt x="0" y="12"/>
                </a:moveTo>
                <a:cubicBezTo>
                  <a:pt x="26" y="12"/>
                  <a:pt x="48" y="17"/>
                  <a:pt x="68" y="25"/>
                </a:cubicBezTo>
                <a:cubicBezTo>
                  <a:pt x="97" y="36"/>
                  <a:pt x="121" y="56"/>
                  <a:pt x="142" y="78"/>
                </a:cubicBezTo>
                <a:cubicBezTo>
                  <a:pt x="163" y="101"/>
                  <a:pt x="183" y="127"/>
                  <a:pt x="203" y="152"/>
                </a:cubicBezTo>
                <a:cubicBezTo>
                  <a:pt x="213" y="144"/>
                  <a:pt x="213" y="144"/>
                  <a:pt x="213" y="144"/>
                </a:cubicBezTo>
                <a:cubicBezTo>
                  <a:pt x="185" y="111"/>
                  <a:pt x="160" y="76"/>
                  <a:pt x="128" y="48"/>
                </a:cubicBezTo>
                <a:cubicBezTo>
                  <a:pt x="111" y="34"/>
                  <a:pt x="93" y="22"/>
                  <a:pt x="72" y="13"/>
                </a:cubicBezTo>
                <a:cubicBezTo>
                  <a:pt x="51" y="5"/>
                  <a:pt x="28" y="0"/>
                  <a:pt x="0" y="0"/>
                </a:cubicBezTo>
                <a:cubicBezTo>
                  <a:pt x="0" y="12"/>
                  <a:pt x="0" y="12"/>
                  <a:pt x="0" y="1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31" name="îṥļîďe">
            <a:extLst>
              <a:ext uri="{FF2B5EF4-FFF2-40B4-BE49-F238E27FC236}">
                <a16:creationId xmlns:a16="http://schemas.microsoft.com/office/drawing/2014/main" id="{26010B45-51B2-4E0C-A781-072406280A52}"/>
              </a:ext>
            </a:extLst>
          </p:cNvPr>
          <p:cNvSpPr/>
          <p:nvPr/>
        </p:nvSpPr>
        <p:spPr bwMode="auto">
          <a:xfrm>
            <a:off x="4121758" y="1989857"/>
            <a:ext cx="603172" cy="338862"/>
          </a:xfrm>
          <a:custGeom>
            <a:avLst/>
            <a:gdLst>
              <a:gd name="T0" fmla="*/ 9 w 163"/>
              <a:gd name="T1" fmla="*/ 91 h 91"/>
              <a:gd name="T2" fmla="*/ 74 w 163"/>
              <a:gd name="T3" fmla="*/ 35 h 91"/>
              <a:gd name="T4" fmla="*/ 163 w 163"/>
              <a:gd name="T5" fmla="*/ 12 h 91"/>
              <a:gd name="T6" fmla="*/ 163 w 163"/>
              <a:gd name="T7" fmla="*/ 0 h 91"/>
              <a:gd name="T8" fmla="*/ 68 w 163"/>
              <a:gd name="T9" fmla="*/ 25 h 91"/>
              <a:gd name="T10" fmla="*/ 0 w 163"/>
              <a:gd name="T11" fmla="*/ 83 h 91"/>
              <a:gd name="T12" fmla="*/ 9 w 163"/>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63" h="91">
                <a:moveTo>
                  <a:pt x="9" y="91"/>
                </a:moveTo>
                <a:cubicBezTo>
                  <a:pt x="29" y="69"/>
                  <a:pt x="49" y="49"/>
                  <a:pt x="74" y="35"/>
                </a:cubicBezTo>
                <a:cubicBezTo>
                  <a:pt x="98" y="21"/>
                  <a:pt x="127" y="12"/>
                  <a:pt x="163" y="12"/>
                </a:cubicBezTo>
                <a:cubicBezTo>
                  <a:pt x="163" y="0"/>
                  <a:pt x="163" y="0"/>
                  <a:pt x="163" y="0"/>
                </a:cubicBezTo>
                <a:cubicBezTo>
                  <a:pt x="125" y="0"/>
                  <a:pt x="94" y="10"/>
                  <a:pt x="68" y="25"/>
                </a:cubicBezTo>
                <a:cubicBezTo>
                  <a:pt x="41" y="40"/>
                  <a:pt x="20" y="61"/>
                  <a:pt x="0" y="83"/>
                </a:cubicBezTo>
                <a:cubicBezTo>
                  <a:pt x="9" y="91"/>
                  <a:pt x="9" y="91"/>
                  <a:pt x="9" y="91"/>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lnSpcReduction="10000"/>
          </a:bodyPr>
          <a:lstStyle/>
          <a:p>
            <a:endParaRPr lang="en-US"/>
          </a:p>
        </p:txBody>
      </p:sp>
      <p:sp>
        <p:nvSpPr>
          <p:cNvPr id="32" name="îṥlíḍe">
            <a:extLst>
              <a:ext uri="{FF2B5EF4-FFF2-40B4-BE49-F238E27FC236}">
                <a16:creationId xmlns:a16="http://schemas.microsoft.com/office/drawing/2014/main" id="{04CE2116-4C8E-406A-85F0-D67780DA5775}"/>
              </a:ext>
            </a:extLst>
          </p:cNvPr>
          <p:cNvSpPr/>
          <p:nvPr/>
        </p:nvSpPr>
        <p:spPr bwMode="auto">
          <a:xfrm>
            <a:off x="4196306" y="2163806"/>
            <a:ext cx="1068542" cy="1073062"/>
          </a:xfrm>
          <a:prstGeom prst="ellipse">
            <a:avLst/>
          </a:prstGeom>
          <a:solidFill>
            <a:schemeClr val="bg1">
              <a:lumMod val="95000"/>
            </a:schemeClr>
          </a:solidFill>
          <a:ln w="38100">
            <a:noFill/>
          </a:ln>
        </p:spPr>
        <p:txBody>
          <a:bodyPr vert="horz" wrap="square" lIns="91440" tIns="45720" rIns="91440" bIns="45720" numCol="1" anchor="t" anchorCtr="0" compatLnSpc="1">
            <a:prstTxWarp prst="textNoShape">
              <a:avLst/>
            </a:prstTxWarp>
            <a:normAutofit/>
          </a:bodyPr>
          <a:lstStyle/>
          <a:p>
            <a:endParaRPr lang="en-US"/>
          </a:p>
        </p:txBody>
      </p:sp>
      <p:sp>
        <p:nvSpPr>
          <p:cNvPr id="33" name="išľîḋé">
            <a:extLst>
              <a:ext uri="{FF2B5EF4-FFF2-40B4-BE49-F238E27FC236}">
                <a16:creationId xmlns:a16="http://schemas.microsoft.com/office/drawing/2014/main" id="{E3227379-410F-4973-9493-73FB7C8FCA95}"/>
              </a:ext>
            </a:extLst>
          </p:cNvPr>
          <p:cNvSpPr/>
          <p:nvPr/>
        </p:nvSpPr>
        <p:spPr bwMode="auto">
          <a:xfrm>
            <a:off x="5474944" y="2387454"/>
            <a:ext cx="1369001" cy="508293"/>
          </a:xfrm>
          <a:custGeom>
            <a:avLst/>
            <a:gdLst>
              <a:gd name="T0" fmla="*/ 0 w 371"/>
              <a:gd name="T1" fmla="*/ 45 h 137"/>
              <a:gd name="T2" fmla="*/ 70 w 371"/>
              <a:gd name="T3" fmla="*/ 109 h 137"/>
              <a:gd name="T4" fmla="*/ 171 w 371"/>
              <a:gd name="T5" fmla="*/ 137 h 137"/>
              <a:gd name="T6" fmla="*/ 239 w 371"/>
              <a:gd name="T7" fmla="*/ 125 h 137"/>
              <a:gd name="T8" fmla="*/ 313 w 371"/>
              <a:gd name="T9" fmla="*/ 76 h 137"/>
              <a:gd name="T10" fmla="*/ 371 w 371"/>
              <a:gd name="T11" fmla="*/ 8 h 137"/>
              <a:gd name="T12" fmla="*/ 362 w 371"/>
              <a:gd name="T13" fmla="*/ 0 h 137"/>
              <a:gd name="T14" fmla="*/ 284 w 371"/>
              <a:gd name="T15" fmla="*/ 86 h 137"/>
              <a:gd name="T16" fmla="*/ 234 w 371"/>
              <a:gd name="T17" fmla="*/ 114 h 137"/>
              <a:gd name="T18" fmla="*/ 171 w 371"/>
              <a:gd name="T19" fmla="*/ 125 h 137"/>
              <a:gd name="T20" fmla="*/ 77 w 371"/>
              <a:gd name="T21" fmla="*/ 99 h 137"/>
              <a:gd name="T22" fmla="*/ 10 w 371"/>
              <a:gd name="T23" fmla="*/ 37 h 137"/>
              <a:gd name="T24" fmla="*/ 0 w 371"/>
              <a:gd name="T25" fmla="*/ 4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137">
                <a:moveTo>
                  <a:pt x="0" y="45"/>
                </a:moveTo>
                <a:cubicBezTo>
                  <a:pt x="21" y="69"/>
                  <a:pt x="43" y="92"/>
                  <a:pt x="70" y="109"/>
                </a:cubicBezTo>
                <a:cubicBezTo>
                  <a:pt x="97" y="126"/>
                  <a:pt x="130" y="137"/>
                  <a:pt x="171" y="137"/>
                </a:cubicBezTo>
                <a:cubicBezTo>
                  <a:pt x="196" y="137"/>
                  <a:pt x="219" y="133"/>
                  <a:pt x="239" y="125"/>
                </a:cubicBezTo>
                <a:cubicBezTo>
                  <a:pt x="268" y="114"/>
                  <a:pt x="292" y="96"/>
                  <a:pt x="313" y="76"/>
                </a:cubicBezTo>
                <a:cubicBezTo>
                  <a:pt x="334" y="55"/>
                  <a:pt x="353" y="31"/>
                  <a:pt x="371" y="8"/>
                </a:cubicBezTo>
                <a:cubicBezTo>
                  <a:pt x="362" y="0"/>
                  <a:pt x="362" y="0"/>
                  <a:pt x="362" y="0"/>
                </a:cubicBezTo>
                <a:cubicBezTo>
                  <a:pt x="337" y="31"/>
                  <a:pt x="313" y="63"/>
                  <a:pt x="284" y="86"/>
                </a:cubicBezTo>
                <a:cubicBezTo>
                  <a:pt x="269" y="98"/>
                  <a:pt x="253" y="107"/>
                  <a:pt x="234" y="114"/>
                </a:cubicBezTo>
                <a:cubicBezTo>
                  <a:pt x="216" y="121"/>
                  <a:pt x="195" y="125"/>
                  <a:pt x="171" y="125"/>
                </a:cubicBezTo>
                <a:cubicBezTo>
                  <a:pt x="132" y="125"/>
                  <a:pt x="102" y="115"/>
                  <a:pt x="77" y="99"/>
                </a:cubicBezTo>
                <a:cubicBezTo>
                  <a:pt x="51" y="83"/>
                  <a:pt x="30" y="61"/>
                  <a:pt x="10" y="37"/>
                </a:cubicBezTo>
                <a:cubicBezTo>
                  <a:pt x="0" y="45"/>
                  <a:pt x="0" y="45"/>
                  <a:pt x="0" y="45"/>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34" name="iṥlíḍè">
            <a:extLst>
              <a:ext uri="{FF2B5EF4-FFF2-40B4-BE49-F238E27FC236}">
                <a16:creationId xmlns:a16="http://schemas.microsoft.com/office/drawing/2014/main" id="{1BFC0957-5EB5-4F8C-97A4-C35F850C073A}"/>
              </a:ext>
            </a:extLst>
          </p:cNvPr>
          <p:cNvSpPr/>
          <p:nvPr/>
        </p:nvSpPr>
        <p:spPr bwMode="auto">
          <a:xfrm>
            <a:off x="6812317" y="1989857"/>
            <a:ext cx="1436773" cy="530884"/>
          </a:xfrm>
          <a:custGeom>
            <a:avLst/>
            <a:gdLst>
              <a:gd name="T0" fmla="*/ 9 w 389"/>
              <a:gd name="T1" fmla="*/ 115 h 143"/>
              <a:gd name="T2" fmla="*/ 81 w 389"/>
              <a:gd name="T3" fmla="*/ 43 h 143"/>
              <a:gd name="T4" fmla="*/ 183 w 389"/>
              <a:gd name="T5" fmla="*/ 12 h 143"/>
              <a:gd name="T6" fmla="*/ 248 w 389"/>
              <a:gd name="T7" fmla="*/ 24 h 143"/>
              <a:gd name="T8" fmla="*/ 320 w 389"/>
              <a:gd name="T9" fmla="*/ 74 h 143"/>
              <a:gd name="T10" fmla="*/ 379 w 389"/>
              <a:gd name="T11" fmla="*/ 143 h 143"/>
              <a:gd name="T12" fmla="*/ 389 w 389"/>
              <a:gd name="T13" fmla="*/ 136 h 143"/>
              <a:gd name="T14" fmla="*/ 306 w 389"/>
              <a:gd name="T15" fmla="*/ 44 h 143"/>
              <a:gd name="T16" fmla="*/ 253 w 389"/>
              <a:gd name="T17" fmla="*/ 12 h 143"/>
              <a:gd name="T18" fmla="*/ 183 w 389"/>
              <a:gd name="T19" fmla="*/ 0 h 143"/>
              <a:gd name="T20" fmla="*/ 74 w 389"/>
              <a:gd name="T21" fmla="*/ 33 h 143"/>
              <a:gd name="T22" fmla="*/ 0 w 389"/>
              <a:gd name="T23" fmla="*/ 107 h 143"/>
              <a:gd name="T24" fmla="*/ 9 w 389"/>
              <a:gd name="T25"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 h="143">
                <a:moveTo>
                  <a:pt x="9" y="115"/>
                </a:moveTo>
                <a:cubicBezTo>
                  <a:pt x="31" y="88"/>
                  <a:pt x="54" y="62"/>
                  <a:pt x="81" y="43"/>
                </a:cubicBezTo>
                <a:cubicBezTo>
                  <a:pt x="108" y="24"/>
                  <a:pt x="140" y="12"/>
                  <a:pt x="183" y="12"/>
                </a:cubicBezTo>
                <a:cubicBezTo>
                  <a:pt x="208" y="12"/>
                  <a:pt x="229" y="16"/>
                  <a:pt x="248" y="24"/>
                </a:cubicBezTo>
                <a:cubicBezTo>
                  <a:pt x="277" y="35"/>
                  <a:pt x="300" y="52"/>
                  <a:pt x="320" y="74"/>
                </a:cubicBezTo>
                <a:cubicBezTo>
                  <a:pt x="341" y="95"/>
                  <a:pt x="360" y="119"/>
                  <a:pt x="379" y="143"/>
                </a:cubicBezTo>
                <a:cubicBezTo>
                  <a:pt x="389" y="136"/>
                  <a:pt x="389" y="136"/>
                  <a:pt x="389" y="136"/>
                </a:cubicBezTo>
                <a:cubicBezTo>
                  <a:pt x="363" y="104"/>
                  <a:pt x="338" y="71"/>
                  <a:pt x="306" y="44"/>
                </a:cubicBezTo>
                <a:cubicBezTo>
                  <a:pt x="291" y="31"/>
                  <a:pt x="273" y="20"/>
                  <a:pt x="253" y="12"/>
                </a:cubicBezTo>
                <a:cubicBezTo>
                  <a:pt x="232" y="5"/>
                  <a:pt x="209" y="0"/>
                  <a:pt x="183" y="0"/>
                </a:cubicBezTo>
                <a:cubicBezTo>
                  <a:pt x="138" y="0"/>
                  <a:pt x="103" y="13"/>
                  <a:pt x="74" y="33"/>
                </a:cubicBezTo>
                <a:cubicBezTo>
                  <a:pt x="45" y="53"/>
                  <a:pt x="22" y="80"/>
                  <a:pt x="0" y="107"/>
                </a:cubicBezTo>
                <a:cubicBezTo>
                  <a:pt x="9" y="115"/>
                  <a:pt x="9" y="115"/>
                  <a:pt x="9" y="115"/>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35" name="î$ľíḑè">
            <a:extLst>
              <a:ext uri="{FF2B5EF4-FFF2-40B4-BE49-F238E27FC236}">
                <a16:creationId xmlns:a16="http://schemas.microsoft.com/office/drawing/2014/main" id="{47AB0B68-4F39-47CE-B05E-595003C7E7BE}"/>
              </a:ext>
            </a:extLst>
          </p:cNvPr>
          <p:cNvSpPr/>
          <p:nvPr/>
        </p:nvSpPr>
        <p:spPr bwMode="auto">
          <a:xfrm>
            <a:off x="6988525" y="2254169"/>
            <a:ext cx="1068542" cy="1070803"/>
          </a:xfrm>
          <a:prstGeom prst="ellipse">
            <a:avLst/>
          </a:prstGeom>
          <a:solidFill>
            <a:schemeClr val="bg1">
              <a:lumMod val="95000"/>
            </a:schemeClr>
          </a:solidFill>
          <a:ln w="38100">
            <a:noFill/>
          </a:ln>
        </p:spPr>
        <p:txBody>
          <a:bodyPr vert="horz" wrap="square" lIns="91440" tIns="45720" rIns="91440" bIns="45720" numCol="1" anchor="t" anchorCtr="0" compatLnSpc="1">
            <a:prstTxWarp prst="textNoShape">
              <a:avLst/>
            </a:prstTxWarp>
            <a:normAutofit/>
          </a:bodyPr>
          <a:lstStyle/>
          <a:p>
            <a:endParaRPr lang="en-US" dirty="0"/>
          </a:p>
        </p:txBody>
      </p:sp>
      <p:sp>
        <p:nvSpPr>
          <p:cNvPr id="36" name="ïslîḋé">
            <a:extLst>
              <a:ext uri="{FF2B5EF4-FFF2-40B4-BE49-F238E27FC236}">
                <a16:creationId xmlns:a16="http://schemas.microsoft.com/office/drawing/2014/main" id="{DBCC8478-F5D7-4F92-814B-38C348A15F90}"/>
              </a:ext>
            </a:extLst>
          </p:cNvPr>
          <p:cNvSpPr/>
          <p:nvPr/>
        </p:nvSpPr>
        <p:spPr bwMode="auto">
          <a:xfrm>
            <a:off x="1975635" y="1981377"/>
            <a:ext cx="2191304" cy="905891"/>
          </a:xfrm>
          <a:custGeom>
            <a:avLst/>
            <a:gdLst>
              <a:gd name="T0" fmla="*/ 0 w 593"/>
              <a:gd name="T1" fmla="*/ 12 h 244"/>
              <a:gd name="T2" fmla="*/ 107 w 593"/>
              <a:gd name="T3" fmla="*/ 47 h 244"/>
              <a:gd name="T4" fmla="*/ 165 w 593"/>
              <a:gd name="T5" fmla="*/ 104 h 244"/>
              <a:gd name="T6" fmla="*/ 248 w 593"/>
              <a:gd name="T7" fmla="*/ 198 h 244"/>
              <a:gd name="T8" fmla="*/ 303 w 593"/>
              <a:gd name="T9" fmla="*/ 231 h 244"/>
              <a:gd name="T10" fmla="*/ 373 w 593"/>
              <a:gd name="T11" fmla="*/ 244 h 244"/>
              <a:gd name="T12" fmla="*/ 449 w 593"/>
              <a:gd name="T13" fmla="*/ 229 h 244"/>
              <a:gd name="T14" fmla="*/ 529 w 593"/>
              <a:gd name="T15" fmla="*/ 168 h 244"/>
              <a:gd name="T16" fmla="*/ 593 w 593"/>
              <a:gd name="T17" fmla="*/ 91 h 244"/>
              <a:gd name="T18" fmla="*/ 584 w 593"/>
              <a:gd name="T19" fmla="*/ 83 h 244"/>
              <a:gd name="T20" fmla="*/ 497 w 593"/>
              <a:gd name="T21" fmla="*/ 183 h 244"/>
              <a:gd name="T22" fmla="*/ 444 w 593"/>
              <a:gd name="T23" fmla="*/ 218 h 244"/>
              <a:gd name="T24" fmla="*/ 373 w 593"/>
              <a:gd name="T25" fmla="*/ 232 h 244"/>
              <a:gd name="T26" fmla="*/ 266 w 593"/>
              <a:gd name="T27" fmla="*/ 197 h 244"/>
              <a:gd name="T28" fmla="*/ 209 w 593"/>
              <a:gd name="T29" fmla="*/ 140 h 244"/>
              <a:gd name="T30" fmla="*/ 126 w 593"/>
              <a:gd name="T31" fmla="*/ 46 h 244"/>
              <a:gd name="T32" fmla="*/ 71 w 593"/>
              <a:gd name="T33" fmla="*/ 13 h 244"/>
              <a:gd name="T34" fmla="*/ 0 w 593"/>
              <a:gd name="T35" fmla="*/ 0 h 244"/>
              <a:gd name="T36" fmla="*/ 0 w 593"/>
              <a:gd name="T37" fmla="*/ 1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3" h="244">
                <a:moveTo>
                  <a:pt x="0" y="12"/>
                </a:moveTo>
                <a:cubicBezTo>
                  <a:pt x="46" y="12"/>
                  <a:pt x="79" y="26"/>
                  <a:pt x="107" y="47"/>
                </a:cubicBezTo>
                <a:cubicBezTo>
                  <a:pt x="129" y="63"/>
                  <a:pt x="147" y="83"/>
                  <a:pt x="165" y="104"/>
                </a:cubicBezTo>
                <a:cubicBezTo>
                  <a:pt x="191" y="136"/>
                  <a:pt x="216" y="171"/>
                  <a:pt x="248" y="198"/>
                </a:cubicBezTo>
                <a:cubicBezTo>
                  <a:pt x="264" y="211"/>
                  <a:pt x="282" y="223"/>
                  <a:pt x="303" y="231"/>
                </a:cubicBezTo>
                <a:cubicBezTo>
                  <a:pt x="323" y="239"/>
                  <a:pt x="347" y="244"/>
                  <a:pt x="373" y="244"/>
                </a:cubicBezTo>
                <a:cubicBezTo>
                  <a:pt x="402" y="244"/>
                  <a:pt x="427" y="239"/>
                  <a:pt x="449" y="229"/>
                </a:cubicBezTo>
                <a:cubicBezTo>
                  <a:pt x="481" y="216"/>
                  <a:pt x="506" y="193"/>
                  <a:pt x="529" y="168"/>
                </a:cubicBezTo>
                <a:cubicBezTo>
                  <a:pt x="552" y="143"/>
                  <a:pt x="572" y="116"/>
                  <a:pt x="593" y="91"/>
                </a:cubicBezTo>
                <a:cubicBezTo>
                  <a:pt x="584" y="83"/>
                  <a:pt x="584" y="83"/>
                  <a:pt x="584" y="83"/>
                </a:cubicBezTo>
                <a:cubicBezTo>
                  <a:pt x="555" y="117"/>
                  <a:pt x="529" y="155"/>
                  <a:pt x="497" y="183"/>
                </a:cubicBezTo>
                <a:cubicBezTo>
                  <a:pt x="481" y="198"/>
                  <a:pt x="464" y="210"/>
                  <a:pt x="444" y="218"/>
                </a:cubicBezTo>
                <a:cubicBezTo>
                  <a:pt x="424" y="227"/>
                  <a:pt x="401" y="232"/>
                  <a:pt x="373" y="232"/>
                </a:cubicBezTo>
                <a:cubicBezTo>
                  <a:pt x="328" y="232"/>
                  <a:pt x="295" y="218"/>
                  <a:pt x="266" y="197"/>
                </a:cubicBezTo>
                <a:cubicBezTo>
                  <a:pt x="245" y="181"/>
                  <a:pt x="227" y="161"/>
                  <a:pt x="209" y="140"/>
                </a:cubicBezTo>
                <a:cubicBezTo>
                  <a:pt x="183" y="108"/>
                  <a:pt x="158" y="73"/>
                  <a:pt x="126" y="46"/>
                </a:cubicBezTo>
                <a:cubicBezTo>
                  <a:pt x="110" y="33"/>
                  <a:pt x="92" y="21"/>
                  <a:pt x="71" y="13"/>
                </a:cubicBezTo>
                <a:cubicBezTo>
                  <a:pt x="51" y="5"/>
                  <a:pt x="27" y="0"/>
                  <a:pt x="0" y="0"/>
                </a:cubicBezTo>
                <a:cubicBezTo>
                  <a:pt x="0" y="12"/>
                  <a:pt x="0" y="12"/>
                  <a:pt x="0" y="1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37" name="ïṡḻïḍè">
            <a:extLst>
              <a:ext uri="{FF2B5EF4-FFF2-40B4-BE49-F238E27FC236}">
                <a16:creationId xmlns:a16="http://schemas.microsoft.com/office/drawing/2014/main" id="{58502DC6-3CCE-48E6-9083-317B5FC6A24A}"/>
              </a:ext>
            </a:extLst>
          </p:cNvPr>
          <p:cNvSpPr/>
          <p:nvPr/>
        </p:nvSpPr>
        <p:spPr bwMode="auto">
          <a:xfrm>
            <a:off x="8205476" y="1989857"/>
            <a:ext cx="2035427" cy="905891"/>
          </a:xfrm>
          <a:custGeom>
            <a:avLst/>
            <a:gdLst>
              <a:gd name="T0" fmla="*/ 0 w 551"/>
              <a:gd name="T1" fmla="*/ 143 h 244"/>
              <a:gd name="T2" fmla="*/ 72 w 551"/>
              <a:gd name="T3" fmla="*/ 213 h 244"/>
              <a:gd name="T4" fmla="*/ 177 w 551"/>
              <a:gd name="T5" fmla="*/ 244 h 244"/>
              <a:gd name="T6" fmla="*/ 292 w 551"/>
              <a:gd name="T7" fmla="*/ 207 h 244"/>
              <a:gd name="T8" fmla="*/ 351 w 551"/>
              <a:gd name="T9" fmla="*/ 147 h 244"/>
              <a:gd name="T10" fmla="*/ 433 w 551"/>
              <a:gd name="T11" fmla="*/ 55 h 244"/>
              <a:gd name="T12" fmla="*/ 484 w 551"/>
              <a:gd name="T13" fmla="*/ 24 h 244"/>
              <a:gd name="T14" fmla="*/ 551 w 551"/>
              <a:gd name="T15" fmla="*/ 12 h 244"/>
              <a:gd name="T16" fmla="*/ 551 w 551"/>
              <a:gd name="T17" fmla="*/ 0 h 244"/>
              <a:gd name="T18" fmla="*/ 436 w 551"/>
              <a:gd name="T19" fmla="*/ 37 h 244"/>
              <a:gd name="T20" fmla="*/ 377 w 551"/>
              <a:gd name="T21" fmla="*/ 97 h 244"/>
              <a:gd name="T22" fmla="*/ 295 w 551"/>
              <a:gd name="T23" fmla="*/ 189 h 244"/>
              <a:gd name="T24" fmla="*/ 244 w 551"/>
              <a:gd name="T25" fmla="*/ 220 h 244"/>
              <a:gd name="T26" fmla="*/ 177 w 551"/>
              <a:gd name="T27" fmla="*/ 232 h 244"/>
              <a:gd name="T28" fmla="*/ 79 w 551"/>
              <a:gd name="T29" fmla="*/ 203 h 244"/>
              <a:gd name="T30" fmla="*/ 10 w 551"/>
              <a:gd name="T31" fmla="*/ 136 h 244"/>
              <a:gd name="T32" fmla="*/ 0 w 551"/>
              <a:gd name="T33" fmla="*/ 1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1" h="244">
                <a:moveTo>
                  <a:pt x="0" y="143"/>
                </a:moveTo>
                <a:cubicBezTo>
                  <a:pt x="22" y="169"/>
                  <a:pt x="44" y="194"/>
                  <a:pt x="72" y="213"/>
                </a:cubicBezTo>
                <a:cubicBezTo>
                  <a:pt x="100" y="232"/>
                  <a:pt x="134" y="244"/>
                  <a:pt x="177" y="244"/>
                </a:cubicBezTo>
                <a:cubicBezTo>
                  <a:pt x="225" y="244"/>
                  <a:pt x="262" y="229"/>
                  <a:pt x="292" y="207"/>
                </a:cubicBezTo>
                <a:cubicBezTo>
                  <a:pt x="314" y="190"/>
                  <a:pt x="333" y="169"/>
                  <a:pt x="351" y="147"/>
                </a:cubicBezTo>
                <a:cubicBezTo>
                  <a:pt x="378" y="115"/>
                  <a:pt x="403" y="81"/>
                  <a:pt x="433" y="55"/>
                </a:cubicBezTo>
                <a:cubicBezTo>
                  <a:pt x="448" y="42"/>
                  <a:pt x="465" y="32"/>
                  <a:pt x="484" y="24"/>
                </a:cubicBezTo>
                <a:cubicBezTo>
                  <a:pt x="503" y="16"/>
                  <a:pt x="525" y="12"/>
                  <a:pt x="551" y="12"/>
                </a:cubicBezTo>
                <a:cubicBezTo>
                  <a:pt x="551" y="0"/>
                  <a:pt x="551" y="0"/>
                  <a:pt x="551" y="0"/>
                </a:cubicBezTo>
                <a:cubicBezTo>
                  <a:pt x="503" y="0"/>
                  <a:pt x="466" y="15"/>
                  <a:pt x="436" y="37"/>
                </a:cubicBezTo>
                <a:cubicBezTo>
                  <a:pt x="414" y="54"/>
                  <a:pt x="395" y="75"/>
                  <a:pt x="377" y="97"/>
                </a:cubicBezTo>
                <a:cubicBezTo>
                  <a:pt x="350" y="129"/>
                  <a:pt x="326" y="163"/>
                  <a:pt x="295" y="189"/>
                </a:cubicBezTo>
                <a:cubicBezTo>
                  <a:pt x="280" y="202"/>
                  <a:pt x="263" y="212"/>
                  <a:pt x="244" y="220"/>
                </a:cubicBezTo>
                <a:cubicBezTo>
                  <a:pt x="225" y="228"/>
                  <a:pt x="203" y="232"/>
                  <a:pt x="177" y="232"/>
                </a:cubicBezTo>
                <a:cubicBezTo>
                  <a:pt x="137" y="232"/>
                  <a:pt x="105" y="221"/>
                  <a:pt x="79" y="203"/>
                </a:cubicBezTo>
                <a:cubicBezTo>
                  <a:pt x="52" y="185"/>
                  <a:pt x="31" y="161"/>
                  <a:pt x="10" y="136"/>
                </a:cubicBezTo>
                <a:cubicBezTo>
                  <a:pt x="0" y="143"/>
                  <a:pt x="0" y="143"/>
                  <a:pt x="0" y="14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38" name="iṩľiḓè">
            <a:extLst>
              <a:ext uri="{FF2B5EF4-FFF2-40B4-BE49-F238E27FC236}">
                <a16:creationId xmlns:a16="http://schemas.microsoft.com/office/drawing/2014/main" id="{D714D953-2CED-4566-851E-42566547D1BC}"/>
              </a:ext>
            </a:extLst>
          </p:cNvPr>
          <p:cNvSpPr/>
          <p:nvPr/>
        </p:nvSpPr>
        <p:spPr bwMode="auto">
          <a:xfrm>
            <a:off x="8337194" y="1630665"/>
            <a:ext cx="1064024" cy="1070803"/>
          </a:xfrm>
          <a:prstGeom prst="ellipse">
            <a:avLst/>
          </a:prstGeom>
          <a:solidFill>
            <a:srgbClr val="CFA091"/>
          </a:solidFill>
          <a:ln w="38100">
            <a:noFill/>
          </a:ln>
        </p:spPr>
        <p:txBody>
          <a:bodyPr vert="horz" wrap="square" lIns="91440" tIns="45720" rIns="91440" bIns="45720" numCol="1" anchor="t" anchorCtr="0" compatLnSpc="1">
            <a:prstTxWarp prst="textNoShape">
              <a:avLst/>
            </a:prstTxWarp>
            <a:normAutofit/>
          </a:bodyPr>
          <a:lstStyle/>
          <a:p>
            <a:endParaRPr lang="en-US"/>
          </a:p>
        </p:txBody>
      </p:sp>
      <p:sp>
        <p:nvSpPr>
          <p:cNvPr id="40" name="ïṥļîḑê">
            <a:extLst>
              <a:ext uri="{FF2B5EF4-FFF2-40B4-BE49-F238E27FC236}">
                <a16:creationId xmlns:a16="http://schemas.microsoft.com/office/drawing/2014/main" id="{D5B0EB2C-9E89-412B-8388-51A93B53FA25}"/>
              </a:ext>
            </a:extLst>
          </p:cNvPr>
          <p:cNvSpPr/>
          <p:nvPr/>
        </p:nvSpPr>
        <p:spPr bwMode="auto">
          <a:xfrm>
            <a:off x="5569826" y="1630665"/>
            <a:ext cx="1068542" cy="1070803"/>
          </a:xfrm>
          <a:prstGeom prst="ellipse">
            <a:avLst/>
          </a:prstGeom>
          <a:solidFill>
            <a:srgbClr val="CFA091"/>
          </a:solidFill>
          <a:ln w="38100">
            <a:noFill/>
          </a:ln>
        </p:spPr>
        <p:txBody>
          <a:bodyPr vert="horz" wrap="square" lIns="91440" tIns="45720" rIns="91440" bIns="45720" numCol="1" anchor="t" anchorCtr="0" compatLnSpc="1">
            <a:prstTxWarp prst="textNoShape">
              <a:avLst/>
            </a:prstTxWarp>
            <a:normAutofit/>
          </a:bodyPr>
          <a:lstStyle/>
          <a:p>
            <a:endParaRPr lang="en-US"/>
          </a:p>
        </p:txBody>
      </p:sp>
      <p:sp>
        <p:nvSpPr>
          <p:cNvPr id="41" name="iŝḻiḋè">
            <a:extLst>
              <a:ext uri="{FF2B5EF4-FFF2-40B4-BE49-F238E27FC236}">
                <a16:creationId xmlns:a16="http://schemas.microsoft.com/office/drawing/2014/main" id="{0D6427FC-255D-4341-AD4A-3D0AC884AFD6}"/>
              </a:ext>
            </a:extLst>
          </p:cNvPr>
          <p:cNvSpPr/>
          <p:nvPr/>
        </p:nvSpPr>
        <p:spPr>
          <a:xfrm>
            <a:off x="672669" y="1980168"/>
            <a:ext cx="1309742" cy="45719"/>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zh-CN" altLang="en-US">
              <a:solidFill>
                <a:schemeClr val="tx1"/>
              </a:solidFill>
            </a:endParaRPr>
          </a:p>
        </p:txBody>
      </p:sp>
      <p:sp>
        <p:nvSpPr>
          <p:cNvPr id="42" name="íṡḷïḑê">
            <a:extLst>
              <a:ext uri="{FF2B5EF4-FFF2-40B4-BE49-F238E27FC236}">
                <a16:creationId xmlns:a16="http://schemas.microsoft.com/office/drawing/2014/main" id="{2EE0AA1C-7567-4A90-AE45-2BCDCA363A14}"/>
              </a:ext>
            </a:extLst>
          </p:cNvPr>
          <p:cNvSpPr/>
          <p:nvPr/>
        </p:nvSpPr>
        <p:spPr>
          <a:xfrm>
            <a:off x="10234127" y="1991608"/>
            <a:ext cx="1309742" cy="45719"/>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zh-CN" altLang="en-US">
              <a:solidFill>
                <a:schemeClr val="tx1"/>
              </a:solidFill>
            </a:endParaRPr>
          </a:p>
        </p:txBody>
      </p:sp>
      <p:sp>
        <p:nvSpPr>
          <p:cNvPr id="3" name="矩形 2">
            <a:extLst>
              <a:ext uri="{FF2B5EF4-FFF2-40B4-BE49-F238E27FC236}">
                <a16:creationId xmlns:a16="http://schemas.microsoft.com/office/drawing/2014/main" id="{76C7D28A-DD1C-4016-B7B3-E4FD335F0162}"/>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文本框 3">
            <a:extLst>
              <a:ext uri="{FF2B5EF4-FFF2-40B4-BE49-F238E27FC236}">
                <a16:creationId xmlns:a16="http://schemas.microsoft.com/office/drawing/2014/main" id="{65B2729A-BE36-4FAA-8C21-527E1721DCB2}"/>
              </a:ext>
            </a:extLst>
          </p:cNvPr>
          <p:cNvSpPr txBox="1"/>
          <p:nvPr/>
        </p:nvSpPr>
        <p:spPr>
          <a:xfrm>
            <a:off x="4622800" y="431630"/>
            <a:ext cx="327658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对数正态克里金</a:t>
            </a:r>
            <a:endParaRPr lang="en-US" altLang="zh-CN" sz="32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F84CB0E6-F6B0-4AE3-8FD7-43FA268D7EB5}"/>
              </a:ext>
            </a:extLst>
          </p:cNvPr>
          <p:cNvSpPr txBox="1"/>
          <p:nvPr/>
        </p:nvSpPr>
        <p:spPr>
          <a:xfrm>
            <a:off x="2872667" y="1769479"/>
            <a:ext cx="892216"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普通</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克里金</a:t>
            </a:r>
          </a:p>
        </p:txBody>
      </p:sp>
      <p:sp>
        <p:nvSpPr>
          <p:cNvPr id="20" name="文本框 19">
            <a:extLst>
              <a:ext uri="{FF2B5EF4-FFF2-40B4-BE49-F238E27FC236}">
                <a16:creationId xmlns:a16="http://schemas.microsoft.com/office/drawing/2014/main" id="{F9335670-4B90-42E5-AFA2-EAB1E42DADBA}"/>
              </a:ext>
            </a:extLst>
          </p:cNvPr>
          <p:cNvSpPr txBox="1"/>
          <p:nvPr/>
        </p:nvSpPr>
        <p:spPr>
          <a:xfrm>
            <a:off x="5443502" y="1787991"/>
            <a:ext cx="1424228"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简单</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克里金</a:t>
            </a:r>
          </a:p>
        </p:txBody>
      </p:sp>
      <p:sp>
        <p:nvSpPr>
          <p:cNvPr id="21" name="文本框 20">
            <a:extLst>
              <a:ext uri="{FF2B5EF4-FFF2-40B4-BE49-F238E27FC236}">
                <a16:creationId xmlns:a16="http://schemas.microsoft.com/office/drawing/2014/main" id="{AA54F580-8838-4270-B71C-EFE4AC405064}"/>
              </a:ext>
            </a:extLst>
          </p:cNvPr>
          <p:cNvSpPr txBox="1"/>
          <p:nvPr/>
        </p:nvSpPr>
        <p:spPr>
          <a:xfrm>
            <a:off x="8177862" y="1769479"/>
            <a:ext cx="1424228"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泛</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克里金</a:t>
            </a:r>
          </a:p>
        </p:txBody>
      </p:sp>
      <p:sp>
        <p:nvSpPr>
          <p:cNvPr id="22" name="文本框 21">
            <a:extLst>
              <a:ext uri="{FF2B5EF4-FFF2-40B4-BE49-F238E27FC236}">
                <a16:creationId xmlns:a16="http://schemas.microsoft.com/office/drawing/2014/main" id="{A82FF657-CB9A-4B8E-8519-7811B386E7A8}"/>
              </a:ext>
            </a:extLst>
          </p:cNvPr>
          <p:cNvSpPr txBox="1"/>
          <p:nvPr/>
        </p:nvSpPr>
        <p:spPr>
          <a:xfrm>
            <a:off x="4021348" y="2402021"/>
            <a:ext cx="1424228"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对数正态</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克里金</a:t>
            </a:r>
          </a:p>
        </p:txBody>
      </p:sp>
      <p:sp>
        <p:nvSpPr>
          <p:cNvPr id="23" name="文本框 22">
            <a:extLst>
              <a:ext uri="{FF2B5EF4-FFF2-40B4-BE49-F238E27FC236}">
                <a16:creationId xmlns:a16="http://schemas.microsoft.com/office/drawing/2014/main" id="{61C64ADD-11E2-4803-953A-E3CC55988B92}"/>
              </a:ext>
            </a:extLst>
          </p:cNvPr>
          <p:cNvSpPr txBox="1"/>
          <p:nvPr/>
        </p:nvSpPr>
        <p:spPr>
          <a:xfrm>
            <a:off x="6847107" y="2399441"/>
            <a:ext cx="1424228"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指示</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克里金</a:t>
            </a:r>
          </a:p>
        </p:txBody>
      </p:sp>
      <p:sp>
        <p:nvSpPr>
          <p:cNvPr id="26" name="文本框 25">
            <a:extLst>
              <a:ext uri="{FF2B5EF4-FFF2-40B4-BE49-F238E27FC236}">
                <a16:creationId xmlns:a16="http://schemas.microsoft.com/office/drawing/2014/main" id="{F808F3B8-2DEA-40E6-B30A-3D4DEBB93EE5}"/>
              </a:ext>
            </a:extLst>
          </p:cNvPr>
          <p:cNvSpPr txBox="1"/>
          <p:nvPr/>
        </p:nvSpPr>
        <p:spPr>
          <a:xfrm>
            <a:off x="1032819" y="1602917"/>
            <a:ext cx="123423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线性</a:t>
            </a:r>
          </a:p>
        </p:txBody>
      </p:sp>
      <p:sp>
        <p:nvSpPr>
          <p:cNvPr id="27" name="文本框 26">
            <a:extLst>
              <a:ext uri="{FF2B5EF4-FFF2-40B4-BE49-F238E27FC236}">
                <a16:creationId xmlns:a16="http://schemas.microsoft.com/office/drawing/2014/main" id="{928A8D01-8232-4889-84A5-964E4D56F884}"/>
              </a:ext>
            </a:extLst>
          </p:cNvPr>
          <p:cNvSpPr txBox="1"/>
          <p:nvPr/>
        </p:nvSpPr>
        <p:spPr>
          <a:xfrm>
            <a:off x="10368579" y="2066427"/>
            <a:ext cx="108728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非线性</a:t>
            </a:r>
          </a:p>
        </p:txBody>
      </p:sp>
      <p:sp>
        <p:nvSpPr>
          <p:cNvPr id="43" name="矩形 42">
            <a:extLst>
              <a:ext uri="{FF2B5EF4-FFF2-40B4-BE49-F238E27FC236}">
                <a16:creationId xmlns:a16="http://schemas.microsoft.com/office/drawing/2014/main" id="{6B5E0412-8109-4526-B3A2-2190818ACEFA}"/>
              </a:ext>
            </a:extLst>
          </p:cNvPr>
          <p:cNvSpPr/>
          <p:nvPr/>
        </p:nvSpPr>
        <p:spPr>
          <a:xfrm>
            <a:off x="727588" y="3770678"/>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对数正态</a:t>
            </a:r>
            <a:r>
              <a:rPr lang="zh-CN" altLang="zh-CN" sz="2000" b="1" dirty="0">
                <a:solidFill>
                  <a:schemeClr val="bg1"/>
                </a:solidFill>
                <a:latin typeface="微软雅黑" panose="020B0503020204020204" pitchFamily="34" charset="-122"/>
                <a:ea typeface="微软雅黑" panose="020B0503020204020204" pitchFamily="34" charset="-122"/>
              </a:rPr>
              <a:t>克里金</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06739ACE-984E-468C-9112-D166489D07A7}"/>
              </a:ext>
            </a:extLst>
          </p:cNvPr>
          <p:cNvSpPr/>
          <p:nvPr/>
        </p:nvSpPr>
        <p:spPr>
          <a:xfrm>
            <a:off x="727588" y="4232343"/>
            <a:ext cx="4591921" cy="1705403"/>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将实测数据转换为对数，使其服从近似正态分布后，进行普通或简单克里金插值</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适用于采样数据严重偏斜，呈非正态分布的情况</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6D697D58-B5DC-487D-9A88-84FB9481A2C5}"/>
              </a:ext>
            </a:extLst>
          </p:cNvPr>
          <p:cNvSpPr txBox="1"/>
          <p:nvPr/>
        </p:nvSpPr>
        <p:spPr>
          <a:xfrm>
            <a:off x="5820142" y="4508532"/>
            <a:ext cx="2931971"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简单克里金的回转公式：</a:t>
            </a:r>
          </a:p>
        </p:txBody>
      </p: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C9EF0F66-B359-423D-9312-98EDE7F37EF6}"/>
                  </a:ext>
                </a:extLst>
              </p:cNvPr>
              <p:cNvSpPr/>
              <p:nvPr/>
            </p:nvSpPr>
            <p:spPr>
              <a:xfrm>
                <a:off x="6565123" y="4886483"/>
                <a:ext cx="3920239"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𝑍</m:t>
                              </m:r>
                            </m:e>
                          </m:acc>
                        </m:e>
                        <m:sub>
                          <m:r>
                            <a:rPr lang="zh-CN" altLang="en-US" i="1">
                              <a:latin typeface="Cambria Math" panose="02040503050406030204" pitchFamily="18" charset="0"/>
                            </a:rPr>
                            <m:t>𝑆𝐾</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r>
                        <m:rPr>
                          <m:sty m:val="p"/>
                        </m:rPr>
                        <a:rPr lang="zh-CN" altLang="en-US" i="0">
                          <a:latin typeface="Cambria Math" panose="02040503050406030204" pitchFamily="18" charset="0"/>
                        </a:rPr>
                        <m:t>exp</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𝑌</m:t>
                                  </m:r>
                                </m:e>
                              </m:acc>
                            </m:e>
                            <m:sub>
                              <m:r>
                                <a:rPr lang="zh-CN" altLang="en-US" i="1">
                                  <a:latin typeface="Cambria Math" panose="02040503050406030204" pitchFamily="18" charset="0"/>
                                </a:rPr>
                                <m:t>𝑆𝐾</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𝑆𝐾</m:t>
                              </m:r>
                            </m:sub>
                            <m:sup>
                              <m:r>
                                <a:rPr lang="zh-CN" altLang="en-US" i="0">
                                  <a:latin typeface="Cambria Math" panose="02040503050406030204" pitchFamily="18" charset="0"/>
                                </a:rPr>
                                <m:t>2</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num>
                            <m:den>
                              <m:r>
                                <a:rPr lang="zh-CN" altLang="en-US" i="0">
                                  <a:latin typeface="Cambria Math" panose="02040503050406030204" pitchFamily="18" charset="0"/>
                                </a:rPr>
                                <m:t>2</m:t>
                              </m:r>
                            </m:den>
                          </m:f>
                        </m:e>
                      </m:d>
                    </m:oMath>
                  </m:oMathPara>
                </a14:m>
                <a:endParaRPr lang="zh-CN" altLang="en-US" dirty="0"/>
              </a:p>
            </p:txBody>
          </p:sp>
        </mc:Choice>
        <mc:Fallback xmlns="">
          <p:sp>
            <p:nvSpPr>
              <p:cNvPr id="57" name="矩形 56">
                <a:extLst>
                  <a:ext uri="{FF2B5EF4-FFF2-40B4-BE49-F238E27FC236}">
                    <a16:creationId xmlns:a16="http://schemas.microsoft.com/office/drawing/2014/main" id="{C9EF0F66-B359-423D-9312-98EDE7F37EF6}"/>
                  </a:ext>
                </a:extLst>
              </p:cNvPr>
              <p:cNvSpPr>
                <a:spLocks noRot="1" noChangeAspect="1" noMove="1" noResize="1" noEditPoints="1" noAdjustHandles="1" noChangeArrowheads="1" noChangeShapeType="1" noTextEdit="1"/>
              </p:cNvSpPr>
              <p:nvPr/>
            </p:nvSpPr>
            <p:spPr>
              <a:xfrm>
                <a:off x="6565123" y="4886483"/>
                <a:ext cx="3920239" cy="403637"/>
              </a:xfrm>
              <a:prstGeom prst="rect">
                <a:avLst/>
              </a:prstGeom>
              <a:blipFill>
                <a:blip r:embed="rId4"/>
                <a:stretch>
                  <a:fillRect t="-101515" r="-9642" b="-160606"/>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37D96E88-1AF6-4A60-A94F-90773D2BFB48}"/>
              </a:ext>
            </a:extLst>
          </p:cNvPr>
          <p:cNvSpPr txBox="1"/>
          <p:nvPr/>
        </p:nvSpPr>
        <p:spPr>
          <a:xfrm>
            <a:off x="5820142" y="5305037"/>
            <a:ext cx="302404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普通克里金的回转公式：</a:t>
            </a:r>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C93A8C17-51C4-4F28-8110-191F0C0D172B}"/>
                  </a:ext>
                </a:extLst>
              </p:cNvPr>
              <p:cNvSpPr/>
              <p:nvPr/>
            </p:nvSpPr>
            <p:spPr>
              <a:xfrm>
                <a:off x="6539528" y="5697905"/>
                <a:ext cx="4409733"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𝑍</m:t>
                              </m:r>
                            </m:e>
                          </m:acc>
                        </m:e>
                        <m:sub>
                          <m:r>
                            <a:rPr lang="zh-CN" altLang="en-US" i="1">
                              <a:latin typeface="Cambria Math" panose="02040503050406030204" pitchFamily="18" charset="0"/>
                            </a:rPr>
                            <m:t>𝐶𝐾</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r>
                        <m:rPr>
                          <m:sty m:val="p"/>
                        </m:rPr>
                        <a:rPr lang="zh-CN" altLang="en-US" i="0">
                          <a:latin typeface="Cambria Math" panose="02040503050406030204" pitchFamily="18" charset="0"/>
                        </a:rPr>
                        <m:t>exp</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𝑌</m:t>
                                  </m:r>
                                </m:e>
                              </m:acc>
                            </m:e>
                            <m:sub>
                              <m:r>
                                <a:rPr lang="zh-CN" altLang="en-US" i="1">
                                  <a:latin typeface="Cambria Math" panose="02040503050406030204" pitchFamily="18" charset="0"/>
                                </a:rPr>
                                <m:t>𝐶𝐾</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𝐶𝐾</m:t>
                              </m:r>
                            </m:sub>
                            <m:sup>
                              <m:r>
                                <a:rPr lang="zh-CN" altLang="en-US" i="0">
                                  <a:latin typeface="Cambria Math" panose="02040503050406030204" pitchFamily="18" charset="0"/>
                                </a:rPr>
                                <m:t>2</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num>
                            <m:den>
                              <m:r>
                                <a:rPr lang="zh-CN" altLang="en-US" i="0">
                                  <a:latin typeface="Cambria Math" panose="02040503050406030204" pitchFamily="18" charset="0"/>
                                </a:rPr>
                                <m:t>2</m:t>
                              </m:r>
                            </m:den>
                          </m:f>
                          <m:r>
                            <a:rPr lang="zh-CN" altLang="en-US" i="0">
                              <a:latin typeface="Cambria Math" panose="02040503050406030204" pitchFamily="18" charset="0"/>
                            </a:rPr>
                            <m:t>−</m:t>
                          </m:r>
                          <m:r>
                            <a:rPr lang="zh-CN" altLang="en-US" i="1">
                              <a:latin typeface="Cambria Math" panose="02040503050406030204" pitchFamily="18" charset="0"/>
                            </a:rPr>
                            <m:t>𝜓</m:t>
                          </m:r>
                        </m:e>
                      </m:d>
                    </m:oMath>
                  </m:oMathPara>
                </a14:m>
                <a:endParaRPr lang="zh-CN" altLang="en-US" dirty="0"/>
              </a:p>
            </p:txBody>
          </p:sp>
        </mc:Choice>
        <mc:Fallback xmlns="">
          <p:sp>
            <p:nvSpPr>
              <p:cNvPr id="59" name="矩形 58">
                <a:extLst>
                  <a:ext uri="{FF2B5EF4-FFF2-40B4-BE49-F238E27FC236}">
                    <a16:creationId xmlns:a16="http://schemas.microsoft.com/office/drawing/2014/main" id="{C93A8C17-51C4-4F28-8110-191F0C0D172B}"/>
                  </a:ext>
                </a:extLst>
              </p:cNvPr>
              <p:cNvSpPr>
                <a:spLocks noRot="1" noChangeAspect="1" noMove="1" noResize="1" noEditPoints="1" noAdjustHandles="1" noChangeArrowheads="1" noChangeShapeType="1" noTextEdit="1"/>
              </p:cNvSpPr>
              <p:nvPr/>
            </p:nvSpPr>
            <p:spPr>
              <a:xfrm>
                <a:off x="6539528" y="5697905"/>
                <a:ext cx="4409733" cy="403637"/>
              </a:xfrm>
              <a:prstGeom prst="rect">
                <a:avLst/>
              </a:prstGeom>
              <a:blipFill>
                <a:blip r:embed="rId5"/>
                <a:stretch>
                  <a:fillRect t="-101515" b="-160606"/>
                </a:stretch>
              </a:blipFill>
            </p:spPr>
            <p:txBody>
              <a:bodyPr/>
              <a:lstStyle/>
              <a:p>
                <a:r>
                  <a:rPr lang="zh-CN" altLang="en-US">
                    <a:noFill/>
                  </a:rPr>
                  <a:t> </a:t>
                </a:r>
              </a:p>
            </p:txBody>
          </p:sp>
        </mc:Fallback>
      </mc:AlternateContent>
      <p:sp>
        <p:nvSpPr>
          <p:cNvPr id="60" name="矩形 59">
            <a:extLst>
              <a:ext uri="{FF2B5EF4-FFF2-40B4-BE49-F238E27FC236}">
                <a16:creationId xmlns:a16="http://schemas.microsoft.com/office/drawing/2014/main" id="{6DC62ED3-D5FB-48A9-8CE3-84563BF68B31}"/>
              </a:ext>
            </a:extLst>
          </p:cNvPr>
          <p:cNvSpPr/>
          <p:nvPr/>
        </p:nvSpPr>
        <p:spPr>
          <a:xfrm>
            <a:off x="6526737" y="6092474"/>
            <a:ext cx="3647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为普通克里金法中的朗格拉日乘子</a:t>
            </a:r>
          </a:p>
        </p:txBody>
      </p: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1DDA8B24-6910-460A-BBBD-0251E2263DC2}"/>
                  </a:ext>
                </a:extLst>
              </p:cNvPr>
              <p:cNvSpPr/>
              <p:nvPr/>
            </p:nvSpPr>
            <p:spPr>
              <a:xfrm>
                <a:off x="6288084" y="6061082"/>
                <a:ext cx="4028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𝜓</m:t>
                      </m:r>
                    </m:oMath>
                  </m:oMathPara>
                </a14:m>
                <a:endParaRPr lang="zh-CN" altLang="en-US" dirty="0"/>
              </a:p>
            </p:txBody>
          </p:sp>
        </mc:Choice>
        <mc:Fallback xmlns="">
          <p:sp>
            <p:nvSpPr>
              <p:cNvPr id="62" name="矩形 61">
                <a:extLst>
                  <a:ext uri="{FF2B5EF4-FFF2-40B4-BE49-F238E27FC236}">
                    <a16:creationId xmlns:a16="http://schemas.microsoft.com/office/drawing/2014/main" id="{1DDA8B24-6910-460A-BBBD-0251E2263DC2}"/>
                  </a:ext>
                </a:extLst>
              </p:cNvPr>
              <p:cNvSpPr>
                <a:spLocks noRot="1" noChangeAspect="1" noMove="1" noResize="1" noEditPoints="1" noAdjustHandles="1" noChangeArrowheads="1" noChangeShapeType="1" noTextEdit="1"/>
              </p:cNvSpPr>
              <p:nvPr/>
            </p:nvSpPr>
            <p:spPr>
              <a:xfrm>
                <a:off x="6288084" y="6061082"/>
                <a:ext cx="402866" cy="369332"/>
              </a:xfrm>
              <a:prstGeom prst="rect">
                <a:avLst/>
              </a:prstGeom>
              <a:blipFill>
                <a:blip r:embed="rId6"/>
                <a:stretch>
                  <a:fillRect b="-13115"/>
                </a:stretch>
              </a:blipFill>
            </p:spPr>
            <p:txBody>
              <a:bodyPr/>
              <a:lstStyle/>
              <a:p>
                <a:r>
                  <a:rPr lang="zh-CN" altLang="en-US">
                    <a:noFill/>
                  </a:rPr>
                  <a:t> </a:t>
                </a:r>
              </a:p>
            </p:txBody>
          </p:sp>
        </mc:Fallback>
      </mc:AlternateContent>
      <p:sp>
        <p:nvSpPr>
          <p:cNvPr id="63" name="流程图: 过程 62">
            <a:extLst>
              <a:ext uri="{FF2B5EF4-FFF2-40B4-BE49-F238E27FC236}">
                <a16:creationId xmlns:a16="http://schemas.microsoft.com/office/drawing/2014/main" id="{8F87B2F1-B1C5-4064-943F-C295ADD1D063}"/>
              </a:ext>
            </a:extLst>
          </p:cNvPr>
          <p:cNvSpPr/>
          <p:nvPr/>
        </p:nvSpPr>
        <p:spPr>
          <a:xfrm>
            <a:off x="11581746" y="0"/>
            <a:ext cx="631639" cy="72263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3B782E-F995-4F19-8F10-A158503E164C}"/>
              </a:ext>
            </a:extLst>
          </p:cNvPr>
          <p:cNvGrpSpPr/>
          <p:nvPr/>
        </p:nvGrpSpPr>
        <p:grpSpPr>
          <a:xfrm>
            <a:off x="5825833" y="3782733"/>
            <a:ext cx="5123428" cy="646331"/>
            <a:chOff x="6441540" y="3777581"/>
            <a:chExt cx="5123428" cy="646331"/>
          </a:xfrm>
        </p:grpSpPr>
        <p:grpSp>
          <p:nvGrpSpPr>
            <p:cNvPr id="56" name="组合 55">
              <a:extLst>
                <a:ext uri="{FF2B5EF4-FFF2-40B4-BE49-F238E27FC236}">
                  <a16:creationId xmlns:a16="http://schemas.microsoft.com/office/drawing/2014/main" id="{A012825A-3B72-48E3-A540-86B60D34E90F}"/>
                </a:ext>
              </a:extLst>
            </p:cNvPr>
            <p:cNvGrpSpPr/>
            <p:nvPr/>
          </p:nvGrpSpPr>
          <p:grpSpPr>
            <a:xfrm>
              <a:off x="6441540" y="3777581"/>
              <a:ext cx="4369577" cy="646331"/>
              <a:chOff x="6554090" y="3770678"/>
              <a:chExt cx="4380610" cy="646331"/>
            </a:xfrm>
          </p:grpSpPr>
          <p:sp>
            <p:nvSpPr>
              <p:cNvPr id="50" name="矩形 49">
                <a:extLst>
                  <a:ext uri="{FF2B5EF4-FFF2-40B4-BE49-F238E27FC236}">
                    <a16:creationId xmlns:a16="http://schemas.microsoft.com/office/drawing/2014/main" id="{322F8D64-10D3-4E59-A906-B80DA48F8EC0}"/>
                  </a:ext>
                </a:extLst>
              </p:cNvPr>
              <p:cNvSpPr/>
              <p:nvPr/>
            </p:nvSpPr>
            <p:spPr>
              <a:xfrm>
                <a:off x="6554090" y="3770678"/>
                <a:ext cx="438061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令目标点</a:t>
                </a:r>
                <a:r>
                  <a:rPr lang="en-US" altLang="zh-CN" dirty="0" err="1">
                    <a:latin typeface="微软雅黑" panose="020B0503020204020204" pitchFamily="34" charset="-122"/>
                    <a:ea typeface="微软雅黑" panose="020B0503020204020204" pitchFamily="34" charset="-122"/>
                  </a:rPr>
                  <a:t>x0</a:t>
                </a:r>
                <a:r>
                  <a:rPr lang="zh-CN" altLang="en-US" dirty="0">
                    <a:latin typeface="微软雅黑" panose="020B0503020204020204" pitchFamily="34" charset="-122"/>
                    <a:ea typeface="微软雅黑" panose="020B0503020204020204" pitchFamily="34" charset="-122"/>
                  </a:rPr>
                  <a:t>处的自然对数的克里金</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预测结果为</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，其方差为</a:t>
                </a: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150BBBC1-6886-480B-BEEC-A29B65F8E987}"/>
                      </a:ext>
                    </a:extLst>
                  </p:cNvPr>
                  <p:cNvSpPr/>
                  <p:nvPr/>
                </p:nvSpPr>
                <p:spPr>
                  <a:xfrm>
                    <a:off x="7714187" y="4012026"/>
                    <a:ext cx="81105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𝑌</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e>
                          </m:d>
                        </m:oMath>
                      </m:oMathPara>
                    </a14:m>
                    <a:endParaRPr lang="zh-CN" altLang="en-US" dirty="0"/>
                  </a:p>
                </p:txBody>
              </p:sp>
            </mc:Choice>
            <mc:Fallback xmlns="">
              <p:sp>
                <p:nvSpPr>
                  <p:cNvPr id="51" name="矩形 50">
                    <a:extLst>
                      <a:ext uri="{FF2B5EF4-FFF2-40B4-BE49-F238E27FC236}">
                        <a16:creationId xmlns:a16="http://schemas.microsoft.com/office/drawing/2014/main" id="{150BBBC1-6886-480B-BEEC-A29B65F8E987}"/>
                      </a:ext>
                    </a:extLst>
                  </p:cNvPr>
                  <p:cNvSpPr>
                    <a:spLocks noRot="1" noChangeAspect="1" noMove="1" noResize="1" noEditPoints="1" noAdjustHandles="1" noChangeArrowheads="1" noChangeShapeType="1" noTextEdit="1"/>
                  </p:cNvSpPr>
                  <p:nvPr/>
                </p:nvSpPr>
                <p:spPr>
                  <a:xfrm>
                    <a:off x="7714187" y="4012026"/>
                    <a:ext cx="811056" cy="404983"/>
                  </a:xfrm>
                  <a:prstGeom prst="rect">
                    <a:avLst/>
                  </a:prstGeom>
                  <a:blipFill>
                    <a:blip r:embed="rId2"/>
                    <a:stretch>
                      <a:fillRect t="-153731" r="-78947"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EC44930F-8B4F-46AB-80C7-7F7FB9C91035}"/>
                      </a:ext>
                    </a:extLst>
                  </p:cNvPr>
                  <p:cNvSpPr/>
                  <p:nvPr/>
                </p:nvSpPr>
                <p:spPr>
                  <a:xfrm>
                    <a:off x="9618825" y="4047677"/>
                    <a:ext cx="9183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e>
                          </m:d>
                        </m:oMath>
                      </m:oMathPara>
                    </a14:m>
                    <a:endParaRPr lang="zh-CN" altLang="en-US" dirty="0"/>
                  </a:p>
                </p:txBody>
              </p:sp>
            </mc:Choice>
            <mc:Fallback xmlns="">
              <p:sp>
                <p:nvSpPr>
                  <p:cNvPr id="52" name="矩形 51">
                    <a:extLst>
                      <a:ext uri="{FF2B5EF4-FFF2-40B4-BE49-F238E27FC236}">
                        <a16:creationId xmlns:a16="http://schemas.microsoft.com/office/drawing/2014/main" id="{EC44930F-8B4F-46AB-80C7-7F7FB9C91035}"/>
                      </a:ext>
                    </a:extLst>
                  </p:cNvPr>
                  <p:cNvSpPr>
                    <a:spLocks noRot="1" noChangeAspect="1" noMove="1" noResize="1" noEditPoints="1" noAdjustHandles="1" noChangeArrowheads="1" noChangeShapeType="1" noTextEdit="1"/>
                  </p:cNvSpPr>
                  <p:nvPr/>
                </p:nvSpPr>
                <p:spPr>
                  <a:xfrm>
                    <a:off x="9618825" y="4047677"/>
                    <a:ext cx="918393" cy="369332"/>
                  </a:xfrm>
                  <a:prstGeom prst="rect">
                    <a:avLst/>
                  </a:prstGeom>
                  <a:blipFill>
                    <a:blip r:embed="rId7"/>
                    <a:stretch>
                      <a:fillRect t="-119672" r="-56000" b="-183607"/>
                    </a:stretch>
                  </a:blipFill>
                </p:spPr>
                <p:txBody>
                  <a:bodyPr/>
                  <a:lstStyle/>
                  <a:p>
                    <a:r>
                      <a:rPr lang="zh-CN" altLang="en-US">
                        <a:noFill/>
                      </a:rPr>
                      <a:t> </a:t>
                    </a:r>
                  </a:p>
                </p:txBody>
              </p:sp>
            </mc:Fallback>
          </mc:AlternateContent>
        </p:grpSp>
        <p:sp>
          <p:nvSpPr>
            <p:cNvPr id="2" name="文本框 1">
              <a:extLst>
                <a:ext uri="{FF2B5EF4-FFF2-40B4-BE49-F238E27FC236}">
                  <a16:creationId xmlns:a16="http://schemas.microsoft.com/office/drawing/2014/main" id="{F9E87963-834B-4C09-B20C-10BCB2851506}"/>
                </a:ext>
              </a:extLst>
            </p:cNvPr>
            <p:cNvSpPr txBox="1"/>
            <p:nvPr/>
          </p:nvSpPr>
          <p:spPr>
            <a:xfrm>
              <a:off x="10257696" y="4054580"/>
              <a:ext cx="130727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，则有：</a:t>
              </a:r>
            </a:p>
          </p:txBody>
        </p:sp>
      </p:grpSp>
    </p:spTree>
    <p:extLst>
      <p:ext uri="{BB962C8B-B14F-4D97-AF65-F5344CB8AC3E}">
        <p14:creationId xmlns:p14="http://schemas.microsoft.com/office/powerpoint/2010/main" val="141270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a:extLst>
              <a:ext uri="{FF2B5EF4-FFF2-40B4-BE49-F238E27FC236}">
                <a16:creationId xmlns:a16="http://schemas.microsoft.com/office/drawing/2014/main" id="{CEEDBD88-4EAD-4D75-B4EB-138AD7E0CE17}"/>
              </a:ext>
            </a:extLst>
          </p:cNvPr>
          <p:cNvSpPr/>
          <p:nvPr/>
        </p:nvSpPr>
        <p:spPr>
          <a:xfrm>
            <a:off x="-19402" y="0"/>
            <a:ext cx="1306750" cy="68580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过程 32">
            <a:extLst>
              <a:ext uri="{FF2B5EF4-FFF2-40B4-BE49-F238E27FC236}">
                <a16:creationId xmlns:a16="http://schemas.microsoft.com/office/drawing/2014/main" id="{8FFF63BA-3C99-44D5-9753-F2FACDD0083D}"/>
              </a:ext>
            </a:extLst>
          </p:cNvPr>
          <p:cNvSpPr/>
          <p:nvPr/>
        </p:nvSpPr>
        <p:spPr>
          <a:xfrm>
            <a:off x="-19402" y="2595434"/>
            <a:ext cx="4107269" cy="48646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流程图: 过程 16">
            <a:extLst>
              <a:ext uri="{FF2B5EF4-FFF2-40B4-BE49-F238E27FC236}">
                <a16:creationId xmlns:a16="http://schemas.microsoft.com/office/drawing/2014/main" id="{244F6B95-8981-4999-B479-05F76C36164F}"/>
              </a:ext>
            </a:extLst>
          </p:cNvPr>
          <p:cNvSpPr/>
          <p:nvPr/>
        </p:nvSpPr>
        <p:spPr>
          <a:xfrm>
            <a:off x="-19402" y="1079768"/>
            <a:ext cx="4107269" cy="48646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223481" cy="1567782"/>
            <a:chOff x="4508511" y="-551377"/>
            <a:chExt cx="3223481" cy="1567782"/>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4981760" y="36321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指示克里金</a:t>
              </a:r>
              <a:endParaRPr lang="en-US" altLang="zh-CN" sz="3200" dirty="0">
                <a:latin typeface="微软雅黑" panose="020B0503020204020204" pitchFamily="34" charset="-122"/>
                <a:ea typeface="微软雅黑" panose="020B0503020204020204" pitchFamily="34" charset="-122"/>
              </a:endParaRPr>
            </a:p>
          </p:txBody>
        </p:sp>
      </p:grpSp>
      <p:pic>
        <p:nvPicPr>
          <p:cNvPr id="20" name="图片 19"/>
          <p:cNvPicPr>
            <a:picLocks noChangeAspect="1"/>
          </p:cNvPicPr>
          <p:nvPr/>
        </p:nvPicPr>
        <p:blipFill>
          <a:blip r:embed="rId3"/>
          <a:stretch>
            <a:fillRect/>
          </a:stretch>
        </p:blipFill>
        <p:spPr>
          <a:xfrm>
            <a:off x="7058294" y="3068042"/>
            <a:ext cx="2193176" cy="920484"/>
          </a:xfrm>
          <a:prstGeom prst="rect">
            <a:avLst/>
          </a:prstGeom>
        </p:spPr>
      </p:pic>
      <p:sp>
        <p:nvSpPr>
          <p:cNvPr id="9" name="文本框 8">
            <a:extLst>
              <a:ext uri="{FF2B5EF4-FFF2-40B4-BE49-F238E27FC236}">
                <a16:creationId xmlns:a16="http://schemas.microsoft.com/office/drawing/2014/main" id="{A6B8F424-F7C3-4165-A845-45712F71D50C}"/>
              </a:ext>
            </a:extLst>
          </p:cNvPr>
          <p:cNvSpPr txBox="1"/>
          <p:nvPr/>
        </p:nvSpPr>
        <p:spPr>
          <a:xfrm>
            <a:off x="1482720" y="1139445"/>
            <a:ext cx="16129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适用场景：</a:t>
            </a:r>
          </a:p>
        </p:txBody>
      </p:sp>
      <p:sp>
        <p:nvSpPr>
          <p:cNvPr id="11" name="文本框 10">
            <a:extLst>
              <a:ext uri="{FF2B5EF4-FFF2-40B4-BE49-F238E27FC236}">
                <a16:creationId xmlns:a16="http://schemas.microsoft.com/office/drawing/2014/main" id="{F6E10341-545E-41A1-898D-F1866BB070C9}"/>
              </a:ext>
            </a:extLst>
          </p:cNvPr>
          <p:cNvSpPr txBox="1"/>
          <p:nvPr/>
        </p:nvSpPr>
        <p:spPr>
          <a:xfrm>
            <a:off x="1566700" y="1605641"/>
            <a:ext cx="5347975" cy="369332"/>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区域化变量</a:t>
            </a:r>
            <a:r>
              <a:rPr lang="en-US" altLang="zh-CN" dirty="0">
                <a:latin typeface="微软雅黑" panose="020B0503020204020204" pitchFamily="34" charset="-122"/>
                <a:ea typeface="微软雅黑" panose="020B0503020204020204" pitchFamily="34" charset="-122"/>
              </a:rPr>
              <a:t>Z(x)</a:t>
            </a:r>
            <a:r>
              <a:rPr lang="zh-CN" altLang="zh-CN" dirty="0">
                <a:latin typeface="微软雅黑" panose="020B0503020204020204" pitchFamily="34" charset="-122"/>
                <a:ea typeface="微软雅黑" panose="020B0503020204020204" pitchFamily="34" charset="-122"/>
              </a:rPr>
              <a:t>在某地超过给定阈值</a:t>
            </a:r>
            <a:r>
              <a:rPr lang="en-US" altLang="zh-CN" dirty="0">
                <a:latin typeface="微软雅黑" panose="020B0503020204020204" pitchFamily="34" charset="-122"/>
                <a:ea typeface="微软雅黑" panose="020B0503020204020204" pitchFamily="34" charset="-122"/>
              </a:rPr>
              <a:t>z</a:t>
            </a:r>
            <a:r>
              <a:rPr lang="zh-CN" altLang="zh-CN" dirty="0">
                <a:latin typeface="微软雅黑" panose="020B0503020204020204" pitchFamily="34" charset="-122"/>
                <a:ea typeface="微软雅黑" panose="020B0503020204020204" pitchFamily="34" charset="-122"/>
              </a:rPr>
              <a:t>的概率</a:t>
            </a:r>
            <a:r>
              <a:rPr lang="zh-CN" altLang="en-US"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48B5701-78E1-4997-BB3D-89AA6312CE42}"/>
                  </a:ext>
                </a:extLst>
              </p:cNvPr>
              <p:cNvSpPr/>
              <p:nvPr/>
            </p:nvSpPr>
            <p:spPr>
              <a:xfrm>
                <a:off x="6405588" y="1651139"/>
                <a:ext cx="4219712"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Pr</m:t>
                      </m:r>
                      <m:r>
                        <a:rPr lang="zh-CN" altLang="en-US" i="1">
                          <a:latin typeface="Cambria Math" panose="02040503050406030204" pitchFamily="18" charset="0"/>
                        </a:rPr>
                        <m:t>𝑜𝑏</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𝑍</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)&gt;</m:t>
                          </m:r>
                          <m:r>
                            <a:rPr lang="zh-CN" altLang="en-US" i="1">
                              <a:latin typeface="Cambria Math" panose="02040503050406030204" pitchFamily="18" charset="0"/>
                            </a:rPr>
                            <m:t>𝑧</m:t>
                          </m:r>
                          <m:r>
                            <a:rPr lang="zh-CN" altLang="en-US" i="0">
                              <a:latin typeface="Cambria Math" panose="02040503050406030204" pitchFamily="18" charset="0"/>
                            </a:rPr>
                            <m:t>|</m:t>
                          </m:r>
                          <m:r>
                            <a:rPr lang="zh-CN" altLang="en-US" i="1">
                              <a:latin typeface="Cambria Math" panose="02040503050406030204" pitchFamily="18" charset="0"/>
                            </a:rPr>
                            <m:t>𝑧</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=1,2,⋯,</m:t>
                          </m:r>
                          <m:r>
                            <a:rPr lang="zh-CN" altLang="en-US" i="1">
                              <a:latin typeface="Cambria Math" panose="02040503050406030204" pitchFamily="18" charset="0"/>
                            </a:rPr>
                            <m:t>𝑁</m:t>
                          </m:r>
                        </m:e>
                      </m:d>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i="0">
                          <a:latin typeface="Cambria Math" panose="02040503050406030204" pitchFamily="18" charset="0"/>
                        </a:rPr>
                        <m:t>=1−</m:t>
                      </m:r>
                      <m:r>
                        <m:rPr>
                          <m:sty m:val="p"/>
                        </m:rPr>
                        <a:rPr lang="zh-CN" altLang="en-US" i="0">
                          <a:latin typeface="Cambria Math" panose="02040503050406030204" pitchFamily="18" charset="0"/>
                        </a:rPr>
                        <m:t>Pr</m:t>
                      </m:r>
                      <m:r>
                        <a:rPr lang="zh-CN" altLang="en-US" i="1">
                          <a:latin typeface="Cambria Math" panose="02040503050406030204" pitchFamily="18" charset="0"/>
                        </a:rPr>
                        <m:t>𝑜𝑏</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𝑍</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r>
                                <a:rPr lang="zh-CN" altLang="en-US" i="0">
                                  <a:latin typeface="Cambria Math" panose="02040503050406030204" pitchFamily="18" charset="0"/>
                                </a:rPr>
                                <m:t>|</m:t>
                              </m:r>
                              <m:r>
                                <a:rPr lang="zh-CN" altLang="en-US" i="1">
                                  <a:latin typeface="Cambria Math" panose="02040503050406030204" pitchFamily="18" charset="0"/>
                                </a:rPr>
                                <m:t>𝑧</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d>
                    </m:oMath>
                  </m:oMathPara>
                </a14:m>
                <a:endParaRPr lang="zh-CN" altLang="en-US" dirty="0"/>
              </a:p>
            </p:txBody>
          </p:sp>
        </mc:Choice>
        <mc:Fallback xmlns="">
          <p:sp>
            <p:nvSpPr>
              <p:cNvPr id="12" name="矩形 11">
                <a:extLst>
                  <a:ext uri="{FF2B5EF4-FFF2-40B4-BE49-F238E27FC236}">
                    <a16:creationId xmlns:a16="http://schemas.microsoft.com/office/drawing/2014/main" id="{848B5701-78E1-4997-BB3D-89AA6312CE42}"/>
                  </a:ext>
                </a:extLst>
              </p:cNvPr>
              <p:cNvSpPr>
                <a:spLocks noRot="1" noChangeAspect="1" noMove="1" noResize="1" noEditPoints="1" noAdjustHandles="1" noChangeArrowheads="1" noChangeShapeType="1" noTextEdit="1"/>
              </p:cNvSpPr>
              <p:nvPr/>
            </p:nvSpPr>
            <p:spPr>
              <a:xfrm>
                <a:off x="6405588" y="1651139"/>
                <a:ext cx="4219712" cy="646331"/>
              </a:xfrm>
              <a:prstGeom prst="rect">
                <a:avLst/>
              </a:prstGeom>
              <a:blipFill>
                <a:blip r:embed="rId4"/>
                <a:stretch>
                  <a:fillRect t="-26415" b="-10566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BBE4E338-4A4E-4B61-80CD-D0BB1E844D6C}"/>
              </a:ext>
            </a:extLst>
          </p:cNvPr>
          <p:cNvSpPr/>
          <p:nvPr/>
        </p:nvSpPr>
        <p:spPr>
          <a:xfrm>
            <a:off x="1566700" y="1953319"/>
            <a:ext cx="2954655" cy="369332"/>
          </a:xfrm>
          <a:prstGeom prst="rect">
            <a:avLst/>
          </a:prstGeom>
        </p:spPr>
        <p:txBody>
          <a:bodyPr wrap="none">
            <a:spAutoFit/>
          </a:bodyPr>
          <a:lstStyle/>
          <a:p>
            <a:r>
              <a:rPr lang="zh-CN" altLang="zh-CN" dirty="0">
                <a:ea typeface="微软雅黑" panose="020B0503020204020204" pitchFamily="34" charset="-122"/>
                <a:cs typeface="Times New Roman" panose="02020603050405020304" pitchFamily="18" charset="0"/>
              </a:rPr>
              <a:t>如评价土壤重金属污染问题</a:t>
            </a:r>
            <a:endParaRPr lang="zh-CN" altLang="en-US" dirty="0"/>
          </a:p>
        </p:txBody>
      </p:sp>
      <p:sp>
        <p:nvSpPr>
          <p:cNvPr id="29" name="文本框 28">
            <a:extLst>
              <a:ext uri="{FF2B5EF4-FFF2-40B4-BE49-F238E27FC236}">
                <a16:creationId xmlns:a16="http://schemas.microsoft.com/office/drawing/2014/main" id="{919177E0-8725-445F-8D19-4F3ACFC80733}"/>
              </a:ext>
            </a:extLst>
          </p:cNvPr>
          <p:cNvSpPr txBox="1"/>
          <p:nvPr/>
        </p:nvSpPr>
        <p:spPr>
          <a:xfrm>
            <a:off x="1482720" y="2668842"/>
            <a:ext cx="16129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指示码：</a:t>
            </a:r>
          </a:p>
        </p:txBody>
      </p:sp>
      <p:sp>
        <p:nvSpPr>
          <p:cNvPr id="15" name="矩形 14">
            <a:extLst>
              <a:ext uri="{FF2B5EF4-FFF2-40B4-BE49-F238E27FC236}">
                <a16:creationId xmlns:a16="http://schemas.microsoft.com/office/drawing/2014/main" id="{029AD78A-E1F6-4558-86CA-38EDCE305096}"/>
              </a:ext>
            </a:extLst>
          </p:cNvPr>
          <p:cNvSpPr/>
          <p:nvPr/>
        </p:nvSpPr>
        <p:spPr>
          <a:xfrm>
            <a:off x="1566700" y="3138778"/>
            <a:ext cx="6096000" cy="646331"/>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仅有</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两个值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表示某种物质存在和不存在或是否大于某个阈值</a:t>
            </a:r>
          </a:p>
        </p:txBody>
      </p:sp>
      <p:sp>
        <p:nvSpPr>
          <p:cNvPr id="36" name="流程图: 过程 35">
            <a:extLst>
              <a:ext uri="{FF2B5EF4-FFF2-40B4-BE49-F238E27FC236}">
                <a16:creationId xmlns:a16="http://schemas.microsoft.com/office/drawing/2014/main" id="{DD0FE1D8-E120-453E-8F72-AE806E612BBC}"/>
              </a:ext>
            </a:extLst>
          </p:cNvPr>
          <p:cNvSpPr/>
          <p:nvPr/>
        </p:nvSpPr>
        <p:spPr>
          <a:xfrm>
            <a:off x="-19402" y="4070063"/>
            <a:ext cx="4107269" cy="48646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文本框 36">
            <a:extLst>
              <a:ext uri="{FF2B5EF4-FFF2-40B4-BE49-F238E27FC236}">
                <a16:creationId xmlns:a16="http://schemas.microsoft.com/office/drawing/2014/main" id="{D5AC4388-77F1-4B9C-86B9-B98CE34468C3}"/>
              </a:ext>
            </a:extLst>
          </p:cNvPr>
          <p:cNvSpPr txBox="1"/>
          <p:nvPr/>
        </p:nvSpPr>
        <p:spPr>
          <a:xfrm>
            <a:off x="1482720" y="4151622"/>
            <a:ext cx="16129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定义多个阈值：</a:t>
            </a:r>
          </a:p>
        </p:txBody>
      </p:sp>
      <p:grpSp>
        <p:nvGrpSpPr>
          <p:cNvPr id="38" name="组合 37">
            <a:extLst>
              <a:ext uri="{FF2B5EF4-FFF2-40B4-BE49-F238E27FC236}">
                <a16:creationId xmlns:a16="http://schemas.microsoft.com/office/drawing/2014/main" id="{02A292D7-AB36-4DCB-9610-DC572044F9E1}"/>
              </a:ext>
            </a:extLst>
          </p:cNvPr>
          <p:cNvGrpSpPr/>
          <p:nvPr/>
        </p:nvGrpSpPr>
        <p:grpSpPr>
          <a:xfrm>
            <a:off x="1482720" y="4602513"/>
            <a:ext cx="4097819" cy="963669"/>
            <a:chOff x="1808769" y="4149562"/>
            <a:chExt cx="4097819" cy="963669"/>
          </a:xfrm>
        </p:grpSpPr>
        <p:sp>
          <p:nvSpPr>
            <p:cNvPr id="18" name="文本框 17">
              <a:extLst>
                <a:ext uri="{FF2B5EF4-FFF2-40B4-BE49-F238E27FC236}">
                  <a16:creationId xmlns:a16="http://schemas.microsoft.com/office/drawing/2014/main" id="{C80C6DE9-2241-4BFE-9987-EA95EB039A8A}"/>
                </a:ext>
              </a:extLst>
            </p:cNvPr>
            <p:cNvSpPr txBox="1"/>
            <p:nvPr/>
          </p:nvSpPr>
          <p:spPr>
            <a:xfrm>
              <a:off x="1838189" y="4149562"/>
              <a:ext cx="4003811"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为每个阈值生成一个新的指示变量。如定义</a:t>
              </a:r>
              <a:r>
                <a:rPr lang="en-US" altLang="zh-CN" dirty="0">
                  <a:latin typeface="微软雅黑" panose="020B0503020204020204" pitchFamily="34" charset="-122"/>
                  <a:ea typeface="微软雅黑" panose="020B0503020204020204" pitchFamily="34" charset="-122"/>
                </a:rPr>
                <a:t>S</a:t>
              </a:r>
              <a:r>
                <a:rPr lang="zh-CN" altLang="zh-CN" dirty="0">
                  <a:latin typeface="微软雅黑" panose="020B0503020204020204" pitchFamily="34" charset="-122"/>
                  <a:ea typeface="微软雅黑" panose="020B0503020204020204" pitchFamily="34" charset="-122"/>
                </a:rPr>
                <a:t>个阈值为</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9BF4F14-E142-4932-A366-E2BFB36CA414}"/>
                    </a:ext>
                  </a:extLst>
                </p:cNvPr>
                <p:cNvSpPr/>
                <p:nvPr/>
              </p:nvSpPr>
              <p:spPr>
                <a:xfrm>
                  <a:off x="3599343" y="4410976"/>
                  <a:ext cx="691343"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𝑠</m:t>
                                </m:r>
                              </m:e>
                            </m:d>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9" name="矩形 18">
                  <a:extLst>
                    <a:ext uri="{FF2B5EF4-FFF2-40B4-BE49-F238E27FC236}">
                      <a16:creationId xmlns:a16="http://schemas.microsoft.com/office/drawing/2014/main" id="{99BF4F14-E142-4932-A366-E2BFB36CA414}"/>
                    </a:ext>
                  </a:extLst>
                </p:cNvPr>
                <p:cNvSpPr>
                  <a:spLocks noRot="1" noChangeAspect="1" noMove="1" noResize="1" noEditPoints="1" noAdjustHandles="1" noChangeArrowheads="1" noChangeShapeType="1" noTextEdit="1"/>
                </p:cNvSpPr>
                <p:nvPr/>
              </p:nvSpPr>
              <p:spPr>
                <a:xfrm>
                  <a:off x="3599343" y="4410976"/>
                  <a:ext cx="691343" cy="396006"/>
                </a:xfrm>
                <a:prstGeom prst="rect">
                  <a:avLst/>
                </a:prstGeom>
                <a:blipFill>
                  <a:blip r:embed="rId5"/>
                  <a:stretch>
                    <a:fillRect t="-53846" r="-52212" b="-127692"/>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05D6053F-C58F-480B-BFC9-9CFE395C0EA4}"/>
                </a:ext>
              </a:extLst>
            </p:cNvPr>
            <p:cNvSpPr/>
            <p:nvPr/>
          </p:nvSpPr>
          <p:spPr>
            <a:xfrm>
              <a:off x="4160597" y="4424313"/>
              <a:ext cx="174599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a:t>
              </a:r>
              <a:endParaRPr lang="zh-CN" altLang="en-US"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7F75E6B1-0E9E-4457-98BA-9263C150C6EE}"/>
                </a:ext>
              </a:extLst>
            </p:cNvPr>
            <p:cNvSpPr/>
            <p:nvPr/>
          </p:nvSpPr>
          <p:spPr>
            <a:xfrm>
              <a:off x="1808769" y="4743899"/>
              <a:ext cx="1569660"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得到指示变量</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01804835-D319-4ED5-960A-C176546690D6}"/>
                    </a:ext>
                  </a:extLst>
                </p:cNvPr>
                <p:cNvSpPr/>
                <p:nvPr/>
              </p:nvSpPr>
              <p:spPr>
                <a:xfrm>
                  <a:off x="3267964" y="4705787"/>
                  <a:ext cx="14575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𝑠</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4" name="矩形 23">
                  <a:extLst>
                    <a:ext uri="{FF2B5EF4-FFF2-40B4-BE49-F238E27FC236}">
                      <a16:creationId xmlns:a16="http://schemas.microsoft.com/office/drawing/2014/main" id="{01804835-D319-4ED5-960A-C176546690D6}"/>
                    </a:ext>
                  </a:extLst>
                </p:cNvPr>
                <p:cNvSpPr>
                  <a:spLocks noRot="1" noChangeAspect="1" noMove="1" noResize="1" noEditPoints="1" noAdjustHandles="1" noChangeArrowheads="1" noChangeShapeType="1" noTextEdit="1"/>
                </p:cNvSpPr>
                <p:nvPr/>
              </p:nvSpPr>
              <p:spPr>
                <a:xfrm>
                  <a:off x="3267964" y="4705787"/>
                  <a:ext cx="1457579" cy="369332"/>
                </a:xfrm>
                <a:prstGeom prst="rect">
                  <a:avLst/>
                </a:prstGeom>
                <a:blipFill>
                  <a:blip r:embed="rId6"/>
                  <a:stretch>
                    <a:fillRect/>
                  </a:stretch>
                </a:blipFill>
              </p:spPr>
              <p:txBody>
                <a:bodyPr/>
                <a:lstStyle/>
                <a:p>
                  <a:r>
                    <a:rPr lang="zh-CN" altLang="en-US">
                      <a:noFill/>
                    </a:rPr>
                    <a:t> </a:t>
                  </a:r>
                </a:p>
              </p:txBody>
            </p:sp>
          </mc:Fallback>
        </mc:AlternateContent>
      </p:grpSp>
      <p:pic>
        <p:nvPicPr>
          <p:cNvPr id="25" name="图片 24">
            <a:extLst>
              <a:ext uri="{FF2B5EF4-FFF2-40B4-BE49-F238E27FC236}">
                <a16:creationId xmlns:a16="http://schemas.microsoft.com/office/drawing/2014/main" id="{803B8A2E-3688-4841-9EE7-492D19856CE6}"/>
              </a:ext>
            </a:extLst>
          </p:cNvPr>
          <p:cNvPicPr>
            <a:picLocks noChangeAspect="1"/>
          </p:cNvPicPr>
          <p:nvPr/>
        </p:nvPicPr>
        <p:blipFill>
          <a:blip r:embed="rId7"/>
          <a:stretch>
            <a:fillRect/>
          </a:stretch>
        </p:blipFill>
        <p:spPr>
          <a:xfrm>
            <a:off x="7035154" y="4577920"/>
            <a:ext cx="2578877" cy="1270915"/>
          </a:xfrm>
          <a:prstGeom prst="rect">
            <a:avLst/>
          </a:prstGeom>
        </p:spPr>
      </p:pic>
      <p:grpSp>
        <p:nvGrpSpPr>
          <p:cNvPr id="2" name="组合 1">
            <a:extLst>
              <a:ext uri="{FF2B5EF4-FFF2-40B4-BE49-F238E27FC236}">
                <a16:creationId xmlns:a16="http://schemas.microsoft.com/office/drawing/2014/main" id="{9A435805-09A4-4BA8-A491-ABF11C9C62AF}"/>
              </a:ext>
            </a:extLst>
          </p:cNvPr>
          <p:cNvGrpSpPr/>
          <p:nvPr/>
        </p:nvGrpSpPr>
        <p:grpSpPr>
          <a:xfrm>
            <a:off x="1482720" y="5885906"/>
            <a:ext cx="8131311" cy="662223"/>
            <a:chOff x="1838188" y="5487769"/>
            <a:chExt cx="8131311" cy="662223"/>
          </a:xfrm>
        </p:grpSpPr>
        <p:sp>
          <p:nvSpPr>
            <p:cNvPr id="26" name="矩形 25">
              <a:extLst>
                <a:ext uri="{FF2B5EF4-FFF2-40B4-BE49-F238E27FC236}">
                  <a16:creationId xmlns:a16="http://schemas.microsoft.com/office/drawing/2014/main" id="{5FDB98A1-68CE-4784-8F16-D5FC4B7C9356}"/>
                </a:ext>
              </a:extLst>
            </p:cNvPr>
            <p:cNvSpPr/>
            <p:nvPr/>
          </p:nvSpPr>
          <p:spPr>
            <a:xfrm>
              <a:off x="1838188" y="5487769"/>
              <a:ext cx="8131311"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这些可以被当作是相应的随机函数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的实现，对这个随机函数，如果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则有                ，否则 </a:t>
              </a:r>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A90970CF-6376-437A-8DC7-C2BB33895419}"/>
                    </a:ext>
                  </a:extLst>
                </p:cNvPr>
                <p:cNvSpPr/>
                <p:nvPr/>
              </p:nvSpPr>
              <p:spPr>
                <a:xfrm>
                  <a:off x="5260352" y="5487988"/>
                  <a:ext cx="21534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𝛺</m:t>
                            </m:r>
                          </m:e>
                          <m:sub>
                            <m:r>
                              <a:rPr lang="zh-CN" altLang="en-US" i="1">
                                <a:latin typeface="Cambria Math" panose="02040503050406030204" pitchFamily="18" charset="0"/>
                              </a:rPr>
                              <m:t>𝑐</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𝑠</m:t>
                        </m:r>
                        <m:r>
                          <a:rPr lang="zh-CN" altLang="en-US" i="0">
                            <a:latin typeface="Cambria Math" panose="02040503050406030204" pitchFamily="18" charset="0"/>
                          </a:rPr>
                          <m:t>=1,2,⋯,</m:t>
                        </m:r>
                        <m:r>
                          <a:rPr lang="zh-CN" altLang="en-US" i="1">
                            <a:latin typeface="Cambria Math" panose="02040503050406030204" pitchFamily="18" charset="0"/>
                          </a:rPr>
                          <m:t>𝑆</m:t>
                        </m:r>
                      </m:oMath>
                    </m:oMathPara>
                  </a14:m>
                  <a:endParaRPr lang="zh-CN" altLang="en-US" dirty="0"/>
                </a:p>
              </p:txBody>
            </p:sp>
          </mc:Choice>
          <mc:Fallback xmlns="">
            <p:sp>
              <p:nvSpPr>
                <p:cNvPr id="28" name="矩形 27">
                  <a:extLst>
                    <a:ext uri="{FF2B5EF4-FFF2-40B4-BE49-F238E27FC236}">
                      <a16:creationId xmlns:a16="http://schemas.microsoft.com/office/drawing/2014/main" id="{A90970CF-6376-437A-8DC7-C2BB33895419}"/>
                    </a:ext>
                  </a:extLst>
                </p:cNvPr>
                <p:cNvSpPr>
                  <a:spLocks noRot="1" noChangeAspect="1" noMove="1" noResize="1" noEditPoints="1" noAdjustHandles="1" noChangeArrowheads="1" noChangeShapeType="1" noTextEdit="1"/>
                </p:cNvSpPr>
                <p:nvPr/>
              </p:nvSpPr>
              <p:spPr>
                <a:xfrm>
                  <a:off x="5260352" y="5487988"/>
                  <a:ext cx="2153410" cy="369332"/>
                </a:xfrm>
                <a:prstGeom prst="rect">
                  <a:avLst/>
                </a:prstGeom>
                <a:blipFill>
                  <a:blip r:embed="rId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F0D4E754-003F-46B0-9BDD-2A04A620403C}"/>
                    </a:ext>
                  </a:extLst>
                </p:cNvPr>
                <p:cNvSpPr/>
                <p:nvPr/>
              </p:nvSpPr>
              <p:spPr>
                <a:xfrm>
                  <a:off x="2308017" y="5740843"/>
                  <a:ext cx="1415644"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𝑧</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𝑠</m:t>
                                </m:r>
                              </m:e>
                            </m:d>
                          </m:sub>
                        </m:sSub>
                      </m:oMath>
                    </m:oMathPara>
                  </a14:m>
                  <a:endParaRPr lang="zh-CN" altLang="en-US" dirty="0"/>
                </a:p>
              </p:txBody>
            </p:sp>
          </mc:Choice>
          <mc:Fallback xmlns="">
            <p:sp>
              <p:nvSpPr>
                <p:cNvPr id="30" name="矩形 29">
                  <a:extLst>
                    <a:ext uri="{FF2B5EF4-FFF2-40B4-BE49-F238E27FC236}">
                      <a16:creationId xmlns:a16="http://schemas.microsoft.com/office/drawing/2014/main" id="{F0D4E754-003F-46B0-9BDD-2A04A620403C}"/>
                    </a:ext>
                  </a:extLst>
                </p:cNvPr>
                <p:cNvSpPr>
                  <a:spLocks noRot="1" noChangeAspect="1" noMove="1" noResize="1" noEditPoints="1" noAdjustHandles="1" noChangeArrowheads="1" noChangeShapeType="1" noTextEdit="1"/>
                </p:cNvSpPr>
                <p:nvPr/>
              </p:nvSpPr>
              <p:spPr>
                <a:xfrm>
                  <a:off x="2308017" y="5740843"/>
                  <a:ext cx="1415644" cy="396006"/>
                </a:xfrm>
                <a:prstGeom prst="rect">
                  <a:avLst/>
                </a:prstGeom>
                <a:blipFill>
                  <a:blip r:embed="rId9"/>
                  <a:stretch>
                    <a:fillRect t="-53846" r="-25751" b="-1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0E68E304-1E7E-4081-AA92-21A199163F32}"/>
                    </a:ext>
                  </a:extLst>
                </p:cNvPr>
                <p:cNvSpPr/>
                <p:nvPr/>
              </p:nvSpPr>
              <p:spPr>
                <a:xfrm>
                  <a:off x="4087867" y="5780660"/>
                  <a:ext cx="12432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𝛺</m:t>
                            </m:r>
                          </m:e>
                          <m:sub>
                            <m:r>
                              <a:rPr lang="zh-CN" altLang="en-US" i="1">
                                <a:latin typeface="Cambria Math" panose="02040503050406030204" pitchFamily="18" charset="0"/>
                              </a:rPr>
                              <m:t>𝑐</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)=1</m:t>
                        </m:r>
                      </m:oMath>
                    </m:oMathPara>
                  </a14:m>
                  <a:endParaRPr lang="zh-CN" altLang="en-US" dirty="0"/>
                </a:p>
              </p:txBody>
            </p:sp>
          </mc:Choice>
          <mc:Fallback xmlns="">
            <p:sp>
              <p:nvSpPr>
                <p:cNvPr id="31" name="矩形 30">
                  <a:extLst>
                    <a:ext uri="{FF2B5EF4-FFF2-40B4-BE49-F238E27FC236}">
                      <a16:creationId xmlns:a16="http://schemas.microsoft.com/office/drawing/2014/main" id="{0E68E304-1E7E-4081-AA92-21A199163F32}"/>
                    </a:ext>
                  </a:extLst>
                </p:cNvPr>
                <p:cNvSpPr>
                  <a:spLocks noRot="1" noChangeAspect="1" noMove="1" noResize="1" noEditPoints="1" noAdjustHandles="1" noChangeArrowheads="1" noChangeShapeType="1" noTextEdit="1"/>
                </p:cNvSpPr>
                <p:nvPr/>
              </p:nvSpPr>
              <p:spPr>
                <a:xfrm>
                  <a:off x="4087867" y="5780660"/>
                  <a:ext cx="1243289" cy="369332"/>
                </a:xfrm>
                <a:prstGeom prst="rect">
                  <a:avLst/>
                </a:prstGeom>
                <a:blipFill>
                  <a:blip r:embed="rId10"/>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0010D03B-E0CE-4389-9E2E-6F4742F278D0}"/>
                    </a:ext>
                  </a:extLst>
                </p:cNvPr>
                <p:cNvSpPr/>
                <p:nvPr/>
              </p:nvSpPr>
              <p:spPr>
                <a:xfrm>
                  <a:off x="5881996" y="5740843"/>
                  <a:ext cx="12432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𝛺</m:t>
                            </m:r>
                          </m:e>
                          <m:sub>
                            <m:r>
                              <a:rPr lang="zh-CN" altLang="en-US" i="1">
                                <a:latin typeface="Cambria Math" panose="02040503050406030204" pitchFamily="18" charset="0"/>
                              </a:rPr>
                              <m:t>𝑐</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)=0</m:t>
                        </m:r>
                      </m:oMath>
                    </m:oMathPara>
                  </a14:m>
                  <a:endParaRPr lang="zh-CN" altLang="en-US" dirty="0"/>
                </a:p>
              </p:txBody>
            </p:sp>
          </mc:Choice>
          <mc:Fallback xmlns="">
            <p:sp>
              <p:nvSpPr>
                <p:cNvPr id="32" name="矩形 31">
                  <a:extLst>
                    <a:ext uri="{FF2B5EF4-FFF2-40B4-BE49-F238E27FC236}">
                      <a16:creationId xmlns:a16="http://schemas.microsoft.com/office/drawing/2014/main" id="{0010D03B-E0CE-4389-9E2E-6F4742F278D0}"/>
                    </a:ext>
                  </a:extLst>
                </p:cNvPr>
                <p:cNvSpPr>
                  <a:spLocks noRot="1" noChangeAspect="1" noMove="1" noResize="1" noEditPoints="1" noAdjustHandles="1" noChangeArrowheads="1" noChangeShapeType="1" noTextEdit="1"/>
                </p:cNvSpPr>
                <p:nvPr/>
              </p:nvSpPr>
              <p:spPr>
                <a:xfrm>
                  <a:off x="5881996" y="5740843"/>
                  <a:ext cx="1243289" cy="369332"/>
                </a:xfrm>
                <a:prstGeom prst="rect">
                  <a:avLst/>
                </a:prstGeom>
                <a:blipFill>
                  <a:blip r:embed="rId11"/>
                  <a:stretch>
                    <a:fillRect b="-1311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70418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a:extLst>
              <a:ext uri="{FF2B5EF4-FFF2-40B4-BE49-F238E27FC236}">
                <a16:creationId xmlns:a16="http://schemas.microsoft.com/office/drawing/2014/main" id="{CEEDBD88-4EAD-4D75-B4EB-138AD7E0CE17}"/>
              </a:ext>
            </a:extLst>
          </p:cNvPr>
          <p:cNvSpPr/>
          <p:nvPr/>
        </p:nvSpPr>
        <p:spPr>
          <a:xfrm>
            <a:off x="-19402" y="0"/>
            <a:ext cx="732265" cy="68580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过程 16">
            <a:extLst>
              <a:ext uri="{FF2B5EF4-FFF2-40B4-BE49-F238E27FC236}">
                <a16:creationId xmlns:a16="http://schemas.microsoft.com/office/drawing/2014/main" id="{244F6B95-8981-4999-B479-05F76C36164F}"/>
              </a:ext>
            </a:extLst>
          </p:cNvPr>
          <p:cNvSpPr/>
          <p:nvPr/>
        </p:nvSpPr>
        <p:spPr>
          <a:xfrm>
            <a:off x="-19402" y="1079768"/>
            <a:ext cx="4107269" cy="48646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223481" cy="1567782"/>
            <a:chOff x="4508511" y="-551377"/>
            <a:chExt cx="3223481" cy="1567782"/>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4981760" y="36321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指示克里金</a:t>
              </a:r>
              <a:endParaRPr lang="en-US" altLang="zh-CN" sz="3200" dirty="0">
                <a:latin typeface="微软雅黑" panose="020B0503020204020204" pitchFamily="34" charset="-122"/>
                <a:ea typeface="微软雅黑" panose="020B0503020204020204" pitchFamily="34" charset="-122"/>
              </a:endParaRPr>
            </a:p>
          </p:txBody>
        </p:sp>
      </p:grpSp>
      <p:sp>
        <p:nvSpPr>
          <p:cNvPr id="9" name="文本框 8">
            <a:extLst>
              <a:ext uri="{FF2B5EF4-FFF2-40B4-BE49-F238E27FC236}">
                <a16:creationId xmlns:a16="http://schemas.microsoft.com/office/drawing/2014/main" id="{A6B8F424-F7C3-4165-A845-45712F71D50C}"/>
              </a:ext>
            </a:extLst>
          </p:cNvPr>
          <p:cNvSpPr txBox="1"/>
          <p:nvPr/>
        </p:nvSpPr>
        <p:spPr>
          <a:xfrm>
            <a:off x="1219137" y="1139445"/>
            <a:ext cx="16129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指示半方差：</a:t>
            </a:r>
          </a:p>
        </p:txBody>
      </p:sp>
      <p:sp>
        <p:nvSpPr>
          <p:cNvPr id="11" name="文本框 10">
            <a:extLst>
              <a:ext uri="{FF2B5EF4-FFF2-40B4-BE49-F238E27FC236}">
                <a16:creationId xmlns:a16="http://schemas.microsoft.com/office/drawing/2014/main" id="{F6E10341-545E-41A1-898D-F1866BB070C9}"/>
              </a:ext>
            </a:extLst>
          </p:cNvPr>
          <p:cNvSpPr txBox="1"/>
          <p:nvPr/>
        </p:nvSpPr>
        <p:spPr>
          <a:xfrm>
            <a:off x="885902" y="1719695"/>
            <a:ext cx="4384811"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指示随机函数的变异函数形式</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类似于连续变量的变异函数</a:t>
            </a:r>
            <a:r>
              <a:rPr lang="zh-CN" altLang="en-US"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08194D5-BEBC-4FAB-9039-55C404C55A8D}"/>
                  </a:ext>
                </a:extLst>
              </p:cNvPr>
              <p:cNvSpPr/>
              <p:nvPr/>
            </p:nvSpPr>
            <p:spPr>
              <a:xfrm>
                <a:off x="885902" y="2306358"/>
                <a:ext cx="4821448"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𝛾</m:t>
                          </m:r>
                        </m:e>
                        <m:sub>
                          <m:r>
                            <a:rPr lang="zh-CN" altLang="en-US" i="1">
                              <a:latin typeface="Cambria Math" panose="02040503050406030204" pitchFamily="18" charset="0"/>
                            </a:rPr>
                            <m:t>𝑍𝑐</m:t>
                          </m:r>
                        </m:sub>
                        <m:sup>
                          <m:r>
                            <a:rPr lang="zh-CN" altLang="en-US" i="1">
                              <a:latin typeface="Cambria Math" panose="02040503050406030204" pitchFamily="18" charset="0"/>
                            </a:rPr>
                            <m:t>𝛺</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h</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𝛺</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𝑍</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e>
                                      </m:d>
                                    </m:e>
                                  </m:d>
                                  <m:r>
                                    <a:rPr lang="zh-CN" altLang="en-US" i="0">
                                      <a:latin typeface="Cambria Math" panose="02040503050406030204" pitchFamily="18" charset="0"/>
                                    </a:rPr>
                                    <m:t>−</m:t>
                                  </m:r>
                                  <m:r>
                                    <a:rPr lang="zh-CN" altLang="en-US" i="1">
                                      <a:latin typeface="Cambria Math" panose="02040503050406030204" pitchFamily="18" charset="0"/>
                                    </a:rPr>
                                    <m:t>𝛺</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𝑍</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e>
                                      </m:d>
                                    </m:e>
                                  </m:d>
                                </m:e>
                              </m:d>
                            </m:e>
                            <m:sup>
                              <m:r>
                                <a:rPr lang="zh-CN" altLang="en-US" i="0">
                                  <a:latin typeface="Cambria Math" panose="02040503050406030204" pitchFamily="18" charset="0"/>
                                </a:rPr>
                                <m:t>2</m:t>
                              </m:r>
                            </m:sup>
                          </m:sSup>
                        </m:e>
                      </m:d>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208194D5-BEBC-4FAB-9039-55C404C55A8D}"/>
                  </a:ext>
                </a:extLst>
              </p:cNvPr>
              <p:cNvSpPr>
                <a:spLocks noRot="1" noChangeAspect="1" noMove="1" noResize="1" noEditPoints="1" noAdjustHandles="1" noChangeArrowheads="1" noChangeShapeType="1" noTextEdit="1"/>
              </p:cNvSpPr>
              <p:nvPr/>
            </p:nvSpPr>
            <p:spPr>
              <a:xfrm>
                <a:off x="885902" y="2306358"/>
                <a:ext cx="4821448" cy="6109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E300595-20FF-4874-BCDF-FBB5BE5FE665}"/>
                  </a:ext>
                </a:extLst>
              </p:cNvPr>
              <p:cNvSpPr/>
              <p:nvPr/>
            </p:nvSpPr>
            <p:spPr>
              <a:xfrm>
                <a:off x="885902" y="3316682"/>
                <a:ext cx="4979568" cy="8905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𝛾</m:t>
                          </m:r>
                        </m:e>
                        <m:sub>
                          <m:r>
                            <a:rPr lang="zh-CN" altLang="en-US" i="1">
                              <a:latin typeface="Cambria Math" panose="02040503050406030204" pitchFamily="18" charset="0"/>
                            </a:rPr>
                            <m:t>𝑍𝑐</m:t>
                          </m:r>
                        </m:sub>
                        <m:sup>
                          <m:r>
                            <a:rPr lang="zh-CN" altLang="en-US" i="1">
                              <a:latin typeface="Cambria Math" panose="02040503050406030204" pitchFamily="18" charset="0"/>
                            </a:rPr>
                            <m:t>𝛺</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h</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d>
                            <m:dPr>
                              <m:begChr m:val=""/>
                              <m:ctrlPr>
                                <a:rPr lang="zh-CN" altLang="en-US" i="1">
                                  <a:latin typeface="Cambria Math" panose="02040503050406030204" pitchFamily="18" charset="0"/>
                                </a:rPr>
                              </m:ctrlPr>
                            </m:dPr>
                            <m:e>
                              <m:r>
                                <a:rPr lang="zh-CN" altLang="en-US" i="0">
                                  <a:latin typeface="Cambria Math" panose="02040503050406030204" pitchFamily="18" charset="0"/>
                                </a:rPr>
                                <m:t>2</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h</m:t>
                              </m:r>
                            </m:e>
                          </m:d>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h</m:t>
                              </m:r>
                            </m:e>
                          </m:d>
                        </m:sup>
                        <m:e>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e>
                                  </m:d>
                                </m:e>
                              </m:d>
                            </m:e>
                            <m:sup>
                              <m:r>
                                <a:rPr lang="zh-CN" altLang="en-US" i="0">
                                  <a:latin typeface="Cambria Math" panose="02040503050406030204" pitchFamily="18" charset="0"/>
                                </a:rPr>
                                <m:t>2</m:t>
                              </m:r>
                            </m:sup>
                          </m:sSup>
                        </m:e>
                      </m:nary>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0" name="矩形 9">
                <a:extLst>
                  <a:ext uri="{FF2B5EF4-FFF2-40B4-BE49-F238E27FC236}">
                    <a16:creationId xmlns:a16="http://schemas.microsoft.com/office/drawing/2014/main" id="{3E300595-20FF-4874-BCDF-FBB5BE5FE665}"/>
                  </a:ext>
                </a:extLst>
              </p:cNvPr>
              <p:cNvSpPr>
                <a:spLocks noRot="1" noChangeAspect="1" noMove="1" noResize="1" noEditPoints="1" noAdjustHandles="1" noChangeArrowheads="1" noChangeShapeType="1" noTextEdit="1"/>
              </p:cNvSpPr>
              <p:nvPr/>
            </p:nvSpPr>
            <p:spPr>
              <a:xfrm>
                <a:off x="885902" y="3316682"/>
                <a:ext cx="4979568" cy="890565"/>
              </a:xfrm>
              <a:prstGeom prst="rect">
                <a:avLst/>
              </a:prstGeom>
              <a:blipFill>
                <a:blip r:embed="rId4"/>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16163ED-B29C-4D55-8468-17D4549BECC4}"/>
              </a:ext>
            </a:extLst>
          </p:cNvPr>
          <p:cNvSpPr/>
          <p:nvPr/>
        </p:nvSpPr>
        <p:spPr>
          <a:xfrm>
            <a:off x="578000" y="2993438"/>
            <a:ext cx="4692713" cy="369332"/>
          </a:xfrm>
          <a:prstGeom prst="rect">
            <a:avLst/>
          </a:prstGeom>
        </p:spPr>
        <p:txBody>
          <a:bodyPr wrap="square">
            <a:spAutoFit/>
          </a:bodyPr>
          <a:lstStyle/>
          <a:p>
            <a:pPr indent="266700" algn="just">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半方差值通过转化后的指示数据计算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9" name="流程图: 过程 38">
            <a:extLst>
              <a:ext uri="{FF2B5EF4-FFF2-40B4-BE49-F238E27FC236}">
                <a16:creationId xmlns:a16="http://schemas.microsoft.com/office/drawing/2014/main" id="{6753E919-D63E-4532-8027-4E1013B1F374}"/>
              </a:ext>
            </a:extLst>
          </p:cNvPr>
          <p:cNvSpPr/>
          <p:nvPr/>
        </p:nvSpPr>
        <p:spPr>
          <a:xfrm>
            <a:off x="0" y="4284455"/>
            <a:ext cx="4107269" cy="486464"/>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1C1A25F1-8344-451B-B8FA-2C57E7367549}"/>
              </a:ext>
            </a:extLst>
          </p:cNvPr>
          <p:cNvSpPr txBox="1"/>
          <p:nvPr/>
        </p:nvSpPr>
        <p:spPr>
          <a:xfrm>
            <a:off x="1238539" y="4344132"/>
            <a:ext cx="161290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指示克里金：</a:t>
            </a:r>
          </a:p>
        </p:txBody>
      </p:sp>
      <p:sp>
        <p:nvSpPr>
          <p:cNvPr id="27" name="矩形 26">
            <a:extLst>
              <a:ext uri="{FF2B5EF4-FFF2-40B4-BE49-F238E27FC236}">
                <a16:creationId xmlns:a16="http://schemas.microsoft.com/office/drawing/2014/main" id="{52B9CEDD-FA12-4FFC-895D-C06CC194D5E1}"/>
              </a:ext>
            </a:extLst>
          </p:cNvPr>
          <p:cNvSpPr/>
          <p:nvPr/>
        </p:nvSpPr>
        <p:spPr>
          <a:xfrm>
            <a:off x="716550" y="4838245"/>
            <a:ext cx="6957271" cy="369332"/>
          </a:xfrm>
          <a:prstGeom prst="rect">
            <a:avLst/>
          </a:prstGeom>
        </p:spPr>
        <p:txBody>
          <a:bodyPr wrap="square">
            <a:spAutoFit/>
          </a:bodyPr>
          <a:lstStyle/>
          <a:p>
            <a:pPr indent="26670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对每一个目标点或块段，利用指示变量建立其预测值计算公式：</a:t>
            </a: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CBDA8D5-B2BB-4DAA-8F25-C32D243E4524}"/>
                  </a:ext>
                </a:extLst>
              </p:cNvPr>
              <p:cNvSpPr/>
              <p:nvPr/>
            </p:nvSpPr>
            <p:spPr>
              <a:xfrm>
                <a:off x="7421398" y="4515438"/>
                <a:ext cx="2832442"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𝛺</m:t>
                          </m:r>
                        </m:e>
                      </m:acc>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r>
                            <a:rPr lang="zh-CN" altLang="en-US" i="1">
                              <a:latin typeface="Cambria Math" panose="02040503050406030204" pitchFamily="18" charset="0"/>
                            </a:rPr>
                            <m:t>𝜔</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e>
                          </m:d>
                        </m:e>
                      </m:nary>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4" name="矩形 33">
                <a:extLst>
                  <a:ext uri="{FF2B5EF4-FFF2-40B4-BE49-F238E27FC236}">
                    <a16:creationId xmlns:a16="http://schemas.microsoft.com/office/drawing/2014/main" id="{7CBDA8D5-B2BB-4DAA-8F25-C32D243E4524}"/>
                  </a:ext>
                </a:extLst>
              </p:cNvPr>
              <p:cNvSpPr>
                <a:spLocks noRot="1" noChangeAspect="1" noMove="1" noResize="1" noEditPoints="1" noAdjustHandles="1" noChangeArrowheads="1" noChangeShapeType="1" noTextEdit="1"/>
              </p:cNvSpPr>
              <p:nvPr/>
            </p:nvSpPr>
            <p:spPr>
              <a:xfrm>
                <a:off x="7421398" y="4515438"/>
                <a:ext cx="2832442" cy="871264"/>
              </a:xfrm>
              <a:prstGeom prst="rect">
                <a:avLst/>
              </a:prstGeom>
              <a:blipFill>
                <a:blip r:embed="rId5"/>
                <a:stretch>
                  <a:fillRect/>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430802E6-CEC3-4FC0-8240-E5D4E17F19BD}"/>
              </a:ext>
            </a:extLst>
          </p:cNvPr>
          <p:cNvGrpSpPr/>
          <p:nvPr/>
        </p:nvGrpSpPr>
        <p:grpSpPr>
          <a:xfrm>
            <a:off x="1039090" y="5473724"/>
            <a:ext cx="10009909" cy="842676"/>
            <a:chOff x="1610590" y="5107102"/>
            <a:chExt cx="10009909" cy="842676"/>
          </a:xfrm>
        </p:grpSpPr>
        <p:sp>
          <p:nvSpPr>
            <p:cNvPr id="35" name="矩形 34">
              <a:extLst>
                <a:ext uri="{FF2B5EF4-FFF2-40B4-BE49-F238E27FC236}">
                  <a16:creationId xmlns:a16="http://schemas.microsoft.com/office/drawing/2014/main" id="{CFCA3D47-9437-4B34-85C2-BF558CEDDF3F}"/>
                </a:ext>
              </a:extLst>
            </p:cNvPr>
            <p:cNvSpPr/>
            <p:nvPr/>
          </p:nvSpPr>
          <p:spPr>
            <a:xfrm>
              <a:off x="1629958" y="5111423"/>
              <a:ext cx="9990541"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指示值通常是有界限的，它的样品平均            通常是作为它的期望，后续可用简单克里金法预测</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240DAF55-8273-444F-88ED-6F3E9937C622}"/>
                    </a:ext>
                  </a:extLst>
                </p:cNvPr>
                <p:cNvSpPr/>
                <p:nvPr/>
              </p:nvSpPr>
              <p:spPr>
                <a:xfrm>
                  <a:off x="5553738" y="5107102"/>
                  <a:ext cx="9227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𝑐</m:t>
                                </m:r>
                              </m:sub>
                            </m:sSub>
                          </m:e>
                        </m:d>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2" name="矩形 41">
                  <a:extLst>
                    <a:ext uri="{FF2B5EF4-FFF2-40B4-BE49-F238E27FC236}">
                      <a16:creationId xmlns:a16="http://schemas.microsoft.com/office/drawing/2014/main" id="{240DAF55-8273-444F-88ED-6F3E9937C622}"/>
                    </a:ext>
                  </a:extLst>
                </p:cNvPr>
                <p:cNvSpPr>
                  <a:spLocks noRot="1" noChangeAspect="1" noMove="1" noResize="1" noEditPoints="1" noAdjustHandles="1" noChangeArrowheads="1" noChangeShapeType="1" noTextEdit="1"/>
                </p:cNvSpPr>
                <p:nvPr/>
              </p:nvSpPr>
              <p:spPr>
                <a:xfrm>
                  <a:off x="5553738" y="5107102"/>
                  <a:ext cx="92275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B13E462C-1069-4981-96B8-BCE9759CC1F3}"/>
                    </a:ext>
                  </a:extLst>
                </p:cNvPr>
                <p:cNvSpPr/>
                <p:nvPr/>
              </p:nvSpPr>
              <p:spPr>
                <a:xfrm>
                  <a:off x="6931211" y="5580446"/>
                  <a:ext cx="12666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𝛺</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e>
                        </m:d>
                        <m:r>
                          <a:rPr lang="zh-CN" altLang="en-US" i="0">
                            <a:latin typeface="Cambria Math" panose="02040503050406030204" pitchFamily="18" charset="0"/>
                          </a:rPr>
                          <m:t>=1</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3" name="矩形 42">
                  <a:extLst>
                    <a:ext uri="{FF2B5EF4-FFF2-40B4-BE49-F238E27FC236}">
                      <a16:creationId xmlns:a16="http://schemas.microsoft.com/office/drawing/2014/main" id="{B13E462C-1069-4981-96B8-BCE9759CC1F3}"/>
                    </a:ext>
                  </a:extLst>
                </p:cNvPr>
                <p:cNvSpPr>
                  <a:spLocks noRot="1" noChangeAspect="1" noMove="1" noResize="1" noEditPoints="1" noAdjustHandles="1" noChangeArrowheads="1" noChangeShapeType="1" noTextEdit="1"/>
                </p:cNvSpPr>
                <p:nvPr/>
              </p:nvSpPr>
              <p:spPr>
                <a:xfrm>
                  <a:off x="6931211" y="5580446"/>
                  <a:ext cx="1266629" cy="369332"/>
                </a:xfrm>
                <a:prstGeom prst="rect">
                  <a:avLst/>
                </a:prstGeom>
                <a:blipFill>
                  <a:blip r:embed="rId7"/>
                  <a:stretch>
                    <a:fillRect b="-1667"/>
                  </a:stretch>
                </a:blipFill>
              </p:spPr>
              <p:txBody>
                <a:bodyPr/>
                <a:lstStyle/>
                <a:p>
                  <a:r>
                    <a:rPr lang="zh-CN" altLang="en-US">
                      <a:noFill/>
                    </a:rPr>
                    <a:t> </a:t>
                  </a:r>
                </a:p>
              </p:txBody>
            </p:sp>
          </mc:Fallback>
        </mc:AlternateContent>
        <p:sp>
          <p:nvSpPr>
            <p:cNvPr id="44" name="矩形 43">
              <a:extLst>
                <a:ext uri="{FF2B5EF4-FFF2-40B4-BE49-F238E27FC236}">
                  <a16:creationId xmlns:a16="http://schemas.microsoft.com/office/drawing/2014/main" id="{174FD3BF-2FF7-40DD-8774-71B3A3B3F8C0}"/>
                </a:ext>
              </a:extLst>
            </p:cNvPr>
            <p:cNvSpPr/>
            <p:nvPr/>
          </p:nvSpPr>
          <p:spPr>
            <a:xfrm>
              <a:off x="1610590" y="5575225"/>
              <a:ext cx="894310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预测位置得到的插值结果为一个</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之间的数，表示                时的条件概率</a:t>
              </a:r>
            </a:p>
          </p:txBody>
        </p:sp>
      </p:grpSp>
      <p:sp>
        <p:nvSpPr>
          <p:cNvPr id="46" name="流程图: 过程 45">
            <a:extLst>
              <a:ext uri="{FF2B5EF4-FFF2-40B4-BE49-F238E27FC236}">
                <a16:creationId xmlns:a16="http://schemas.microsoft.com/office/drawing/2014/main" id="{6DE848FF-4B9C-4CDC-AFC9-D221D56F12C5}"/>
              </a:ext>
            </a:extLst>
          </p:cNvPr>
          <p:cNvSpPr/>
          <p:nvPr/>
        </p:nvSpPr>
        <p:spPr>
          <a:xfrm>
            <a:off x="11459735" y="0"/>
            <a:ext cx="732265" cy="6858000"/>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过程 46">
            <a:extLst>
              <a:ext uri="{FF2B5EF4-FFF2-40B4-BE49-F238E27FC236}">
                <a16:creationId xmlns:a16="http://schemas.microsoft.com/office/drawing/2014/main" id="{325D57EF-540E-4864-B847-505876CD11E0}"/>
              </a:ext>
            </a:extLst>
          </p:cNvPr>
          <p:cNvSpPr/>
          <p:nvPr/>
        </p:nvSpPr>
        <p:spPr>
          <a:xfrm>
            <a:off x="6096001" y="1092200"/>
            <a:ext cx="6115404" cy="3192255"/>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FB8EB9F-A5A2-4E62-AE7B-538F6704DFD2}"/>
              </a:ext>
            </a:extLst>
          </p:cNvPr>
          <p:cNvSpPr/>
          <p:nvPr/>
        </p:nvSpPr>
        <p:spPr>
          <a:xfrm>
            <a:off x="6213624" y="1471298"/>
            <a:ext cx="6096000" cy="2308324"/>
          </a:xfrm>
          <a:prstGeom prst="rect">
            <a:avLst/>
          </a:prstGeom>
        </p:spPr>
        <p:txBody>
          <a:bodyPr>
            <a:spAutoFit/>
          </a:bodyPr>
          <a:lstStyle/>
          <a:p>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en-US"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将连续的变量转换为二进制的形式，</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a:t>
            </a: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非线性</a:t>
            </a: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非参数统计</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的克里金预测方法</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非参数统计方法</a:t>
            </a:r>
            <a:endParaRPr lang="en-US" altLang="zh-CN"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无需假设数值来自某种特定分布的总体</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无需考虑异常值，</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无需对原始数据进行变换（如对数转换）</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534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223481" cy="1567782"/>
            <a:chOff x="4508511" y="-551377"/>
            <a:chExt cx="3223481" cy="1567782"/>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4981760" y="363211"/>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协同克里金</a:t>
              </a:r>
              <a:endParaRPr lang="en-US" altLang="zh-CN" sz="3200" dirty="0">
                <a:latin typeface="微软雅黑" panose="020B0503020204020204" pitchFamily="34" charset="-122"/>
                <a:ea typeface="微软雅黑" panose="020B0503020204020204" pitchFamily="34" charset="-122"/>
              </a:endParaRPr>
            </a:p>
          </p:txBody>
        </p:sp>
      </p:grpSp>
      <p:sp>
        <p:nvSpPr>
          <p:cNvPr id="7" name="文本框 6"/>
          <p:cNvSpPr txBox="1"/>
          <p:nvPr/>
        </p:nvSpPr>
        <p:spPr>
          <a:xfrm>
            <a:off x="6982046" y="1930993"/>
            <a:ext cx="4410374" cy="923330"/>
          </a:xfrm>
          <a:prstGeom prst="rect">
            <a:avLst/>
          </a:prstGeom>
          <a:noFill/>
        </p:spPr>
        <p:txBody>
          <a:bodyPr wrap="squar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利用</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多个变量</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间的相互关系，</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建立</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交叉变异函数</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用易观测的变量局部估计不易观测的变量</a:t>
            </a:r>
          </a:p>
        </p:txBody>
      </p:sp>
      <p:sp>
        <p:nvSpPr>
          <p:cNvPr id="3" name="文本框 2"/>
          <p:cNvSpPr txBox="1"/>
          <p:nvPr/>
        </p:nvSpPr>
        <p:spPr>
          <a:xfrm>
            <a:off x="1705241" y="4586131"/>
            <a:ext cx="3683909" cy="646331"/>
          </a:xfrm>
          <a:prstGeom prst="rect">
            <a:avLst/>
          </a:prstGeom>
          <a:noFill/>
        </p:spPr>
        <p:txBody>
          <a:bodyPr wrap="squar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理论上与普通克里金相同</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数学期望未知的线性无偏最优估计</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0DEFCB6-5159-41B4-AF7F-A590E44607F7}"/>
              </a:ext>
            </a:extLst>
          </p:cNvPr>
          <p:cNvSpPr/>
          <p:nvPr/>
        </p:nvSpPr>
        <p:spPr>
          <a:xfrm>
            <a:off x="7511544" y="3176886"/>
            <a:ext cx="4108956" cy="923330"/>
          </a:xfrm>
          <a:prstGeom prst="rect">
            <a:avLst/>
          </a:prstGeom>
        </p:spPr>
        <p:txBody>
          <a:bodyPr wrap="square">
            <a:spAutoFit/>
          </a:bodyPr>
          <a:lstStyle/>
          <a:p>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如气温与海拔呈负相关，</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同时研究</a:t>
            </a:r>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气温和海拔时，一旦某地缺乏气温的观测值，可用海拔所提供的信息</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气温</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79CC13B-E080-4688-98E0-F366FD76BE20}"/>
              </a:ext>
            </a:extLst>
          </p:cNvPr>
          <p:cNvSpPr txBox="1"/>
          <p:nvPr/>
        </p:nvSpPr>
        <p:spPr>
          <a:xfrm>
            <a:off x="8324912" y="4586131"/>
            <a:ext cx="3218327" cy="923330"/>
          </a:xfrm>
          <a:prstGeom prst="rect">
            <a:avLst/>
          </a:prstGeom>
          <a:noFill/>
        </p:spPr>
        <p:txBody>
          <a:bodyPr wrap="square" rtlCol="0">
            <a:spAutoFit/>
          </a:bodyPr>
          <a:lstStyle/>
          <a:p>
            <a:r>
              <a:rPr lang="zh-CN" altLang="zh-CN" dirty="0">
                <a:solidFill>
                  <a:schemeClr val="tx1">
                    <a:lumMod val="95000"/>
                    <a:lumOff val="5000"/>
                  </a:schemeClr>
                </a:solidFill>
                <a:latin typeface="微软雅黑" panose="020B0503020204020204" pitchFamily="34" charset="-122"/>
                <a:ea typeface="微软雅黑" panose="020B0503020204020204" pitchFamily="34" charset="-122"/>
              </a:rPr>
              <a:t>能用一种变量的信息去弥补所遗漏或提供另一变量的信息</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ïṥliḋé">
            <a:extLst>
              <a:ext uri="{FF2B5EF4-FFF2-40B4-BE49-F238E27FC236}">
                <a16:creationId xmlns:a16="http://schemas.microsoft.com/office/drawing/2014/main" id="{238DD5D3-10F6-49CA-AAF6-0C05631F18E7}"/>
              </a:ext>
            </a:extLst>
          </p:cNvPr>
          <p:cNvSpPr/>
          <p:nvPr/>
        </p:nvSpPr>
        <p:spPr>
          <a:xfrm rot="16200000">
            <a:off x="6106841" y="3008476"/>
            <a:ext cx="1418233" cy="1260150"/>
          </a:xfrm>
          <a:prstGeom prst="hexagon">
            <a:avLst>
              <a:gd name="adj" fmla="val 24450"/>
              <a:gd name="vf" fmla="val 115470"/>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N" dirty="0">
              <a:latin typeface="微软雅黑" panose="020B0503020204020204" pitchFamily="34" charset="-122"/>
              <a:ea typeface="微软雅黑" panose="020B0503020204020204" pitchFamily="34" charset="-122"/>
            </a:endParaRPr>
          </a:p>
        </p:txBody>
      </p:sp>
      <p:sp>
        <p:nvSpPr>
          <p:cNvPr id="24" name="iS1ïḋè">
            <a:extLst>
              <a:ext uri="{FF2B5EF4-FFF2-40B4-BE49-F238E27FC236}">
                <a16:creationId xmlns:a16="http://schemas.microsoft.com/office/drawing/2014/main" id="{BC800B22-F6B3-496C-BB34-4671CAB106BB}"/>
              </a:ext>
            </a:extLst>
          </p:cNvPr>
          <p:cNvSpPr/>
          <p:nvPr/>
        </p:nvSpPr>
        <p:spPr>
          <a:xfrm rot="16200000">
            <a:off x="4133701" y="1857043"/>
            <a:ext cx="1418233" cy="1260150"/>
          </a:xfrm>
          <a:prstGeom prst="hexagon">
            <a:avLst>
              <a:gd name="adj" fmla="val 24450"/>
              <a:gd name="vf" fmla="val 115470"/>
            </a:avLst>
          </a:prstGeom>
          <a:solidFill>
            <a:srgbClr val="CFA09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N" dirty="0">
              <a:latin typeface="微软雅黑" panose="020B0503020204020204" pitchFamily="34" charset="-122"/>
              <a:ea typeface="微软雅黑" panose="020B0503020204020204" pitchFamily="34" charset="-122"/>
            </a:endParaRPr>
          </a:p>
        </p:txBody>
      </p:sp>
      <p:sp>
        <p:nvSpPr>
          <p:cNvPr id="25" name="ïṥļîḍè">
            <a:extLst>
              <a:ext uri="{FF2B5EF4-FFF2-40B4-BE49-F238E27FC236}">
                <a16:creationId xmlns:a16="http://schemas.microsoft.com/office/drawing/2014/main" id="{A3783345-7DB6-48F1-BC79-DB5407DA7565}"/>
              </a:ext>
            </a:extLst>
          </p:cNvPr>
          <p:cNvSpPr/>
          <p:nvPr/>
        </p:nvSpPr>
        <p:spPr>
          <a:xfrm rot="16200000">
            <a:off x="5441404" y="1857043"/>
            <a:ext cx="1418233" cy="1260150"/>
          </a:xfrm>
          <a:prstGeom prst="hexagon">
            <a:avLst>
              <a:gd name="adj" fmla="val 24450"/>
              <a:gd name="vf" fmla="val 115470"/>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N" dirty="0">
              <a:latin typeface="微软雅黑" panose="020B0503020204020204" pitchFamily="34" charset="-122"/>
              <a:ea typeface="微软雅黑" panose="020B0503020204020204" pitchFamily="34" charset="-122"/>
            </a:endParaRPr>
          </a:p>
        </p:txBody>
      </p:sp>
      <p:sp>
        <p:nvSpPr>
          <p:cNvPr id="26" name="iŝlíḋè">
            <a:extLst>
              <a:ext uri="{FF2B5EF4-FFF2-40B4-BE49-F238E27FC236}">
                <a16:creationId xmlns:a16="http://schemas.microsoft.com/office/drawing/2014/main" id="{884ED68A-F7EC-496A-987E-7D724AECED76}"/>
              </a:ext>
            </a:extLst>
          </p:cNvPr>
          <p:cNvSpPr/>
          <p:nvPr/>
        </p:nvSpPr>
        <p:spPr>
          <a:xfrm rot="16200000">
            <a:off x="4781179" y="3008476"/>
            <a:ext cx="1418233" cy="1260150"/>
          </a:xfrm>
          <a:prstGeom prst="hexagon">
            <a:avLst>
              <a:gd name="adj" fmla="val 24450"/>
              <a:gd name="vf" fmla="val 115470"/>
            </a:avLst>
          </a:prstGeom>
          <a:solidFill>
            <a:srgbClr val="CFA09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N" dirty="0">
              <a:latin typeface="微软雅黑" panose="020B0503020204020204" pitchFamily="34" charset="-122"/>
              <a:ea typeface="微软雅黑" panose="020B0503020204020204" pitchFamily="34" charset="-122"/>
            </a:endParaRPr>
          </a:p>
        </p:txBody>
      </p:sp>
      <p:sp>
        <p:nvSpPr>
          <p:cNvPr id="28" name="íṣḷîḋè">
            <a:extLst>
              <a:ext uri="{FF2B5EF4-FFF2-40B4-BE49-F238E27FC236}">
                <a16:creationId xmlns:a16="http://schemas.microsoft.com/office/drawing/2014/main" id="{AC4CD906-8277-42D5-BABC-572DDF5F47BC}"/>
              </a:ext>
            </a:extLst>
          </p:cNvPr>
          <p:cNvSpPr/>
          <p:nvPr/>
        </p:nvSpPr>
        <p:spPr>
          <a:xfrm rot="16200000">
            <a:off x="6768228" y="4159908"/>
            <a:ext cx="1418233" cy="1260150"/>
          </a:xfrm>
          <a:prstGeom prst="hexagon">
            <a:avLst>
              <a:gd name="adj" fmla="val 24450"/>
              <a:gd name="vf" fmla="val 115470"/>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N" dirty="0">
              <a:latin typeface="微软雅黑" panose="020B0503020204020204" pitchFamily="34" charset="-122"/>
              <a:ea typeface="微软雅黑" panose="020B0503020204020204" pitchFamily="34" charset="-122"/>
            </a:endParaRPr>
          </a:p>
        </p:txBody>
      </p:sp>
      <p:sp>
        <p:nvSpPr>
          <p:cNvPr id="29" name="íślidè">
            <a:extLst>
              <a:ext uri="{FF2B5EF4-FFF2-40B4-BE49-F238E27FC236}">
                <a16:creationId xmlns:a16="http://schemas.microsoft.com/office/drawing/2014/main" id="{79738F08-51FA-4827-8567-DE497B9C9DDF}"/>
              </a:ext>
            </a:extLst>
          </p:cNvPr>
          <p:cNvSpPr/>
          <p:nvPr/>
        </p:nvSpPr>
        <p:spPr>
          <a:xfrm rot="16200000">
            <a:off x="5441404" y="4159908"/>
            <a:ext cx="1418233" cy="1260150"/>
          </a:xfrm>
          <a:prstGeom prst="hexagon">
            <a:avLst>
              <a:gd name="adj" fmla="val 24450"/>
              <a:gd name="vf" fmla="val 115470"/>
            </a:avLst>
          </a:prstGeom>
          <a:solidFill>
            <a:srgbClr val="CFA09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N"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7A3A497-4C6D-4BBB-99F0-D8AC72177B0B}"/>
              </a:ext>
            </a:extLst>
          </p:cNvPr>
          <p:cNvSpPr/>
          <p:nvPr/>
        </p:nvSpPr>
        <p:spPr>
          <a:xfrm>
            <a:off x="5786341" y="2255045"/>
            <a:ext cx="646331" cy="369332"/>
          </a:xfrm>
          <a:prstGeom prst="rect">
            <a:avLst/>
          </a:prstGeom>
        </p:spPr>
        <p:txBody>
          <a:bodyPr wrap="none">
            <a:spAutoFit/>
          </a:bodyPr>
          <a:lstStyle/>
          <a:p>
            <a:r>
              <a:rPr lang="zh-CN" altLang="en-US" b="1" dirty="0">
                <a:solidFill>
                  <a:srgbClr val="5B5047"/>
                </a:solidFill>
                <a:latin typeface="微软雅黑" panose="020B0503020204020204" pitchFamily="34" charset="-122"/>
                <a:ea typeface="微软雅黑" panose="020B0503020204020204" pitchFamily="34" charset="-122"/>
              </a:rPr>
              <a:t>定义</a:t>
            </a:r>
          </a:p>
        </p:txBody>
      </p:sp>
      <p:sp>
        <p:nvSpPr>
          <p:cNvPr id="30" name="矩形 29">
            <a:extLst>
              <a:ext uri="{FF2B5EF4-FFF2-40B4-BE49-F238E27FC236}">
                <a16:creationId xmlns:a16="http://schemas.microsoft.com/office/drawing/2014/main" id="{20015248-D2AE-4C68-A687-38392143EC75}"/>
              </a:ext>
            </a:extLst>
          </p:cNvPr>
          <p:cNvSpPr/>
          <p:nvPr/>
        </p:nvSpPr>
        <p:spPr>
          <a:xfrm>
            <a:off x="6454213" y="3267936"/>
            <a:ext cx="646331" cy="646331"/>
          </a:xfrm>
          <a:prstGeom prst="rect">
            <a:avLst/>
          </a:prstGeom>
        </p:spPr>
        <p:txBody>
          <a:bodyPr wrap="none">
            <a:spAutoFit/>
          </a:bodyPr>
          <a:lstStyle/>
          <a:p>
            <a:r>
              <a:rPr lang="zh-CN" altLang="en-US" b="1" dirty="0">
                <a:solidFill>
                  <a:srgbClr val="5B5047"/>
                </a:solidFill>
                <a:latin typeface="微软雅黑" panose="020B0503020204020204" pitchFamily="34" charset="-122"/>
                <a:ea typeface="微软雅黑" panose="020B0503020204020204" pitchFamily="34" charset="-122"/>
              </a:rPr>
              <a:t>适用</a:t>
            </a:r>
            <a:endParaRPr lang="en-US" altLang="zh-CN" b="1" dirty="0">
              <a:solidFill>
                <a:srgbClr val="5B5047"/>
              </a:solidFill>
              <a:latin typeface="微软雅黑" panose="020B0503020204020204" pitchFamily="34" charset="-122"/>
              <a:ea typeface="微软雅黑" panose="020B0503020204020204" pitchFamily="34" charset="-122"/>
            </a:endParaRPr>
          </a:p>
          <a:p>
            <a:r>
              <a:rPr lang="zh-CN" altLang="en-US" b="1" dirty="0">
                <a:solidFill>
                  <a:srgbClr val="5B5047"/>
                </a:solidFill>
                <a:latin typeface="微软雅黑" panose="020B0503020204020204" pitchFamily="34" charset="-122"/>
                <a:ea typeface="微软雅黑" panose="020B0503020204020204" pitchFamily="34" charset="-122"/>
              </a:rPr>
              <a:t>场景</a:t>
            </a:r>
          </a:p>
        </p:txBody>
      </p:sp>
      <p:sp>
        <p:nvSpPr>
          <p:cNvPr id="14" name="矩形 13">
            <a:extLst>
              <a:ext uri="{FF2B5EF4-FFF2-40B4-BE49-F238E27FC236}">
                <a16:creationId xmlns:a16="http://schemas.microsoft.com/office/drawing/2014/main" id="{48A28861-52AA-4BE8-88DA-44B19C77A015}"/>
              </a:ext>
            </a:extLst>
          </p:cNvPr>
          <p:cNvSpPr/>
          <p:nvPr/>
        </p:nvSpPr>
        <p:spPr>
          <a:xfrm>
            <a:off x="7064761" y="4541067"/>
            <a:ext cx="646331" cy="369332"/>
          </a:xfrm>
          <a:prstGeom prst="rect">
            <a:avLst/>
          </a:prstGeom>
        </p:spPr>
        <p:txBody>
          <a:bodyPr wrap="none">
            <a:spAutoFit/>
          </a:bodyPr>
          <a:lstStyle/>
          <a:p>
            <a:r>
              <a:rPr lang="zh-CN" altLang="en-US" b="1" dirty="0">
                <a:solidFill>
                  <a:srgbClr val="5B5047"/>
                </a:solidFill>
                <a:latin typeface="微软雅黑" panose="020B0503020204020204" pitchFamily="34" charset="-122"/>
                <a:ea typeface="微软雅黑" panose="020B0503020204020204" pitchFamily="34" charset="-122"/>
              </a:rPr>
              <a:t>优势</a:t>
            </a:r>
          </a:p>
        </p:txBody>
      </p:sp>
      <p:sp>
        <p:nvSpPr>
          <p:cNvPr id="15" name="矩形 14">
            <a:extLst>
              <a:ext uri="{FF2B5EF4-FFF2-40B4-BE49-F238E27FC236}">
                <a16:creationId xmlns:a16="http://schemas.microsoft.com/office/drawing/2014/main" id="{76135D7C-E311-4763-A4A9-E6BE30E10831}"/>
              </a:ext>
            </a:extLst>
          </p:cNvPr>
          <p:cNvSpPr/>
          <p:nvPr/>
        </p:nvSpPr>
        <p:spPr>
          <a:xfrm>
            <a:off x="4377472" y="2191853"/>
            <a:ext cx="877163" cy="646331"/>
          </a:xfrm>
          <a:prstGeom prst="rect">
            <a:avLst/>
          </a:prstGeom>
        </p:spPr>
        <p:txBody>
          <a:bodyPr wrap="none">
            <a:spAutoFit/>
          </a:bodyPr>
          <a:lstStyle/>
          <a:p>
            <a:pPr algn="ct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协同</a:t>
            </a:r>
            <a:endParaRPr lang="en-US"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区域化</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E59937CC-99A4-45A4-8330-B05575165006}"/>
              </a:ext>
            </a:extLst>
          </p:cNvPr>
          <p:cNvSpPr/>
          <p:nvPr/>
        </p:nvSpPr>
        <p:spPr>
          <a:xfrm>
            <a:off x="4943898" y="3335921"/>
            <a:ext cx="1107996" cy="646331"/>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交叉</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变异函数</a:t>
            </a:r>
          </a:p>
        </p:txBody>
      </p:sp>
      <p:sp>
        <p:nvSpPr>
          <p:cNvPr id="17" name="矩形 16">
            <a:extLst>
              <a:ext uri="{FF2B5EF4-FFF2-40B4-BE49-F238E27FC236}">
                <a16:creationId xmlns:a16="http://schemas.microsoft.com/office/drawing/2014/main" id="{CAA7DF7F-B3F1-43C9-A9B4-B5F440ACCC0F}"/>
              </a:ext>
            </a:extLst>
          </p:cNvPr>
          <p:cNvSpPr/>
          <p:nvPr/>
        </p:nvSpPr>
        <p:spPr>
          <a:xfrm>
            <a:off x="5497896" y="4430989"/>
            <a:ext cx="1338828" cy="646331"/>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协同</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en-US" b="1" dirty="0">
                <a:solidFill>
                  <a:schemeClr val="bg1"/>
                </a:solidFill>
                <a:latin typeface="微软雅黑" panose="020B0503020204020204" pitchFamily="34" charset="-122"/>
                <a:ea typeface="微软雅黑" panose="020B0503020204020204" pitchFamily="34" charset="-122"/>
              </a:rPr>
              <a:t>克里金估值</a:t>
            </a:r>
          </a:p>
        </p:txBody>
      </p:sp>
      <p:sp>
        <p:nvSpPr>
          <p:cNvPr id="19" name="矩形 18">
            <a:extLst>
              <a:ext uri="{FF2B5EF4-FFF2-40B4-BE49-F238E27FC236}">
                <a16:creationId xmlns:a16="http://schemas.microsoft.com/office/drawing/2014/main" id="{252965F3-B482-4E46-8470-FAB91B90BA78}"/>
              </a:ext>
            </a:extLst>
          </p:cNvPr>
          <p:cNvSpPr/>
          <p:nvPr/>
        </p:nvSpPr>
        <p:spPr>
          <a:xfrm>
            <a:off x="482856" y="1929641"/>
            <a:ext cx="3699092" cy="923330"/>
          </a:xfrm>
          <a:prstGeom prst="rect">
            <a:avLst/>
          </a:prstGeom>
        </p:spPr>
        <p:txBody>
          <a:bodyPr wrap="square">
            <a:spAutoFit/>
          </a:bodyPr>
          <a:lstStyle/>
          <a:p>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统计意义</a:t>
            </a:r>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空间位置</a:t>
            </a:r>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上均具有某种程度相关性，并且定义于同一空间域中的区域化变量</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2D318791-A7A3-41CE-8DDA-514ABB73FDA2}"/>
              </a:ext>
            </a:extLst>
          </p:cNvPr>
          <p:cNvPicPr>
            <a:picLocks noChangeAspect="1"/>
          </p:cNvPicPr>
          <p:nvPr/>
        </p:nvPicPr>
        <p:blipFill>
          <a:blip r:embed="rId3"/>
          <a:stretch>
            <a:fillRect/>
          </a:stretch>
        </p:blipFill>
        <p:spPr>
          <a:xfrm>
            <a:off x="499360" y="3202707"/>
            <a:ext cx="4215700" cy="922588"/>
          </a:xfrm>
          <a:prstGeom prst="rect">
            <a:avLst/>
          </a:prstGeom>
        </p:spPr>
      </p:pic>
    </p:spTree>
    <p:extLst>
      <p:ext uri="{BB962C8B-B14F-4D97-AF65-F5344CB8AC3E}">
        <p14:creationId xmlns:p14="http://schemas.microsoft.com/office/powerpoint/2010/main" val="17172535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B430314-368F-4164-876B-423D864BD891}"/>
              </a:ext>
            </a:extLst>
          </p:cNvPr>
          <p:cNvGrpSpPr/>
          <p:nvPr/>
        </p:nvGrpSpPr>
        <p:grpSpPr>
          <a:xfrm>
            <a:off x="4508511" y="-551377"/>
            <a:ext cx="3174978" cy="1641967"/>
            <a:chOff x="4508511" y="-551377"/>
            <a:chExt cx="3174978" cy="1641967"/>
          </a:xfrm>
        </p:grpSpPr>
        <p:sp>
          <p:nvSpPr>
            <p:cNvPr id="5" name="矩形 4">
              <a:extLst>
                <a:ext uri="{FF2B5EF4-FFF2-40B4-BE49-F238E27FC236}">
                  <a16:creationId xmlns:a16="http://schemas.microsoft.com/office/drawing/2014/main" id="{81AAC993-4016-4658-BA21-FEDCF27C71AA}"/>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文本框 5">
              <a:extLst>
                <a:ext uri="{FF2B5EF4-FFF2-40B4-BE49-F238E27FC236}">
                  <a16:creationId xmlns:a16="http://schemas.microsoft.com/office/drawing/2014/main" id="{A4506C6B-5626-4996-B843-3CFCAA4DCA01}"/>
                </a:ext>
              </a:extLst>
            </p:cNvPr>
            <p:cNvSpPr txBox="1"/>
            <p:nvPr/>
          </p:nvSpPr>
          <p:spPr>
            <a:xfrm>
              <a:off x="4933257" y="13372"/>
              <a:ext cx="27502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克里金插值</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小结</a:t>
              </a:r>
              <a:endParaRPr lang="en-US" altLang="zh-CN" sz="3200" dirty="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3"/>
          <a:stretch>
            <a:fillRect/>
          </a:stretch>
        </p:blipFill>
        <p:spPr>
          <a:xfrm>
            <a:off x="226329" y="1519735"/>
            <a:ext cx="6105048" cy="3720609"/>
          </a:xfrm>
          <a:prstGeom prst="rect">
            <a:avLst/>
          </a:prstGeom>
        </p:spPr>
      </p:pic>
      <p:sp>
        <p:nvSpPr>
          <p:cNvPr id="14" name="矩形 13"/>
          <p:cNvSpPr/>
          <p:nvPr/>
        </p:nvSpPr>
        <p:spPr>
          <a:xfrm>
            <a:off x="6738096" y="1146731"/>
            <a:ext cx="1990399" cy="373004"/>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普通克里金</a:t>
            </a:r>
          </a:p>
        </p:txBody>
      </p:sp>
      <p:sp>
        <p:nvSpPr>
          <p:cNvPr id="15" name="矩形 14"/>
          <p:cNvSpPr/>
          <p:nvPr/>
        </p:nvSpPr>
        <p:spPr>
          <a:xfrm>
            <a:off x="6737802" y="1522556"/>
            <a:ext cx="5262979"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满足本征假设，区域化变量的平均值是未知的常数</a:t>
            </a:r>
            <a:endParaRPr lang="zh-CN" altLang="en-US" dirty="0">
              <a:latin typeface="微软雅黑" panose="020B0503020204020204" pitchFamily="34" charset="-122"/>
              <a:ea typeface="微软雅黑" panose="020B0503020204020204" pitchFamily="34" charset="-122"/>
            </a:endParaRPr>
          </a:p>
        </p:txBody>
      </p:sp>
      <p:sp>
        <p:nvSpPr>
          <p:cNvPr id="41" name="矩形 40"/>
          <p:cNvSpPr/>
          <p:nvPr/>
        </p:nvSpPr>
        <p:spPr>
          <a:xfrm>
            <a:off x="6738096" y="2091126"/>
            <a:ext cx="1990399" cy="373004"/>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简单克里金</a:t>
            </a:r>
          </a:p>
        </p:txBody>
      </p:sp>
      <p:sp>
        <p:nvSpPr>
          <p:cNvPr id="42" name="矩形 41"/>
          <p:cNvSpPr/>
          <p:nvPr/>
        </p:nvSpPr>
        <p:spPr>
          <a:xfrm>
            <a:off x="6737802" y="2466951"/>
            <a:ext cx="5032147"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满足二阶平稳假设，变量的平均值是已知的常数</a:t>
            </a:r>
            <a:endParaRPr lang="zh-CN" altLang="en-US" dirty="0">
              <a:latin typeface="微软雅黑" panose="020B0503020204020204" pitchFamily="34" charset="-122"/>
              <a:ea typeface="微软雅黑" panose="020B0503020204020204" pitchFamily="34" charset="-122"/>
            </a:endParaRPr>
          </a:p>
        </p:txBody>
      </p:sp>
      <p:sp>
        <p:nvSpPr>
          <p:cNvPr id="44" name="矩形 43"/>
          <p:cNvSpPr/>
          <p:nvPr/>
        </p:nvSpPr>
        <p:spPr>
          <a:xfrm>
            <a:off x="6738096" y="3035521"/>
            <a:ext cx="1990399" cy="373004"/>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泛克里金</a:t>
            </a:r>
          </a:p>
        </p:txBody>
      </p:sp>
      <p:sp>
        <p:nvSpPr>
          <p:cNvPr id="45" name="矩形 44"/>
          <p:cNvSpPr/>
          <p:nvPr/>
        </p:nvSpPr>
        <p:spPr>
          <a:xfrm>
            <a:off x="6737802" y="3411346"/>
            <a:ext cx="5032147"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变量的数学期望是未知的变化值，即样本非平稳</a:t>
            </a:r>
            <a:endParaRPr lang="zh-CN" altLang="en-US" dirty="0">
              <a:latin typeface="微软雅黑" panose="020B0503020204020204" pitchFamily="34" charset="-122"/>
              <a:ea typeface="微软雅黑" panose="020B0503020204020204" pitchFamily="34" charset="-122"/>
            </a:endParaRPr>
          </a:p>
        </p:txBody>
      </p:sp>
      <p:sp>
        <p:nvSpPr>
          <p:cNvPr id="47" name="矩形 46"/>
          <p:cNvSpPr/>
          <p:nvPr/>
        </p:nvSpPr>
        <p:spPr>
          <a:xfrm>
            <a:off x="6738096" y="3979916"/>
            <a:ext cx="1990399" cy="373004"/>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对数正态克里金</a:t>
            </a:r>
          </a:p>
        </p:txBody>
      </p:sp>
      <p:sp>
        <p:nvSpPr>
          <p:cNvPr id="48" name="矩形 47"/>
          <p:cNvSpPr/>
          <p:nvPr/>
        </p:nvSpPr>
        <p:spPr>
          <a:xfrm>
            <a:off x="6737802" y="4355741"/>
            <a:ext cx="2954655"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不</a:t>
            </a:r>
            <a:r>
              <a:rPr lang="zh-CN" altLang="zh-CN" dirty="0">
                <a:latin typeface="微软雅黑" panose="020B0503020204020204" pitchFamily="34" charset="-122"/>
                <a:ea typeface="微软雅黑" panose="020B0503020204020204" pitchFamily="34" charset="-122"/>
              </a:rPr>
              <a:t>服从正态分布时使用</a:t>
            </a: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6738096" y="4924311"/>
            <a:ext cx="1990399" cy="373004"/>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指数克里金</a:t>
            </a:r>
          </a:p>
        </p:txBody>
      </p:sp>
      <p:sp>
        <p:nvSpPr>
          <p:cNvPr id="51" name="矩形 50"/>
          <p:cNvSpPr/>
          <p:nvPr/>
        </p:nvSpPr>
        <p:spPr>
          <a:xfrm>
            <a:off x="6737802" y="5300136"/>
            <a:ext cx="4570482"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有真实的特异值</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需估计风险、概率分布时</a:t>
            </a: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6738096" y="5868708"/>
            <a:ext cx="1990399" cy="373004"/>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协同克里金</a:t>
            </a:r>
          </a:p>
        </p:txBody>
      </p:sp>
      <p:sp>
        <p:nvSpPr>
          <p:cNvPr id="54" name="矩形 53"/>
          <p:cNvSpPr/>
          <p:nvPr/>
        </p:nvSpPr>
        <p:spPr>
          <a:xfrm>
            <a:off x="6737802" y="6244533"/>
            <a:ext cx="3647152"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适合于相互关联的多元区域化变量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042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17315F0-577E-40E2-A67E-8D6B55F9FA04}"/>
              </a:ext>
            </a:extLst>
          </p:cNvPr>
          <p:cNvPicPr>
            <a:picLocks noChangeAspect="1"/>
          </p:cNvPicPr>
          <p:nvPr/>
        </p:nvPicPr>
        <p:blipFill>
          <a:blip r:embed="rId3"/>
          <a:stretch>
            <a:fillRect/>
          </a:stretch>
        </p:blipFill>
        <p:spPr>
          <a:xfrm>
            <a:off x="740860" y="1348876"/>
            <a:ext cx="10637255" cy="5065980"/>
          </a:xfrm>
          <a:prstGeom prst="rect">
            <a:avLst/>
          </a:prstGeom>
        </p:spPr>
      </p:pic>
      <p:grpSp>
        <p:nvGrpSpPr>
          <p:cNvPr id="2" name="组合 1"/>
          <p:cNvGrpSpPr/>
          <p:nvPr/>
        </p:nvGrpSpPr>
        <p:grpSpPr>
          <a:xfrm>
            <a:off x="4508511" y="-551377"/>
            <a:ext cx="3420225" cy="1567782"/>
            <a:chOff x="4508511" y="-551377"/>
            <a:chExt cx="3420225" cy="1567782"/>
          </a:xfrm>
        </p:grpSpPr>
        <p:sp>
          <p:nvSpPr>
            <p:cNvPr id="9" name="矩形 8">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0" name="文本框 9">
              <a:extLst>
                <a:ext uri="{FF2B5EF4-FFF2-40B4-BE49-F238E27FC236}">
                  <a16:creationId xmlns:a16="http://schemas.microsoft.com/office/drawing/2014/main" id="{24A0914B-93C2-411F-8016-6721BA6C9F1E}"/>
                </a:ext>
              </a:extLst>
            </p:cNvPr>
            <p:cNvSpPr txBox="1"/>
            <p:nvPr/>
          </p:nvSpPr>
          <p:spPr>
            <a:xfrm>
              <a:off x="5178504" y="259040"/>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章节内容</a:t>
              </a:r>
              <a:endParaRPr lang="en-US" altLang="zh-CN" sz="3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80991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342311"/>
            <a:ext cx="12192000" cy="1814052"/>
          </a:xfrm>
          <a:prstGeom prst="rect">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17217" y="2587617"/>
            <a:ext cx="6862408" cy="1323439"/>
          </a:xfrm>
          <a:prstGeom prst="rect">
            <a:avLst/>
          </a:prstGeom>
          <a:noFill/>
        </p:spPr>
        <p:txBody>
          <a:bodyPr wrap="squar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Thank you </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39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6EAB0E-A415-4ABA-8A5A-0C8165548E00}"/>
              </a:ext>
            </a:extLst>
          </p:cNvPr>
          <p:cNvSpPr/>
          <p:nvPr/>
        </p:nvSpPr>
        <p:spPr>
          <a:xfrm>
            <a:off x="8640352" y="-233413"/>
            <a:ext cx="3628724" cy="7324825"/>
          </a:xfrm>
          <a:prstGeom prst="rect">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4508511" y="-551377"/>
            <a:ext cx="3174978" cy="1567782"/>
            <a:chOff x="4508511" y="-551377"/>
            <a:chExt cx="3174978" cy="1567782"/>
          </a:xfrm>
        </p:grpSpPr>
        <p:sp>
          <p:nvSpPr>
            <p:cNvPr id="6" name="矩形 5">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7" name="文本框 6">
              <a:extLst>
                <a:ext uri="{FF2B5EF4-FFF2-40B4-BE49-F238E27FC236}">
                  <a16:creationId xmlns:a16="http://schemas.microsoft.com/office/drawing/2014/main" id="{24A0914B-93C2-411F-8016-6721BA6C9F1E}"/>
                </a:ext>
              </a:extLst>
            </p:cNvPr>
            <p:cNvSpPr txBox="1"/>
            <p:nvPr/>
          </p:nvSpPr>
          <p:spPr>
            <a:xfrm>
              <a:off x="4933257" y="232514"/>
              <a:ext cx="2750232"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确定性插值</a:t>
              </a:r>
              <a:endParaRPr lang="en-US" altLang="zh-CN" sz="3200" dirty="0">
                <a:latin typeface="微软雅黑" panose="020B0503020204020204" pitchFamily="34" charset="-122"/>
                <a:ea typeface="微软雅黑" panose="020B0503020204020204" pitchFamily="34" charset="-122"/>
              </a:endParaRPr>
            </a:p>
          </p:txBody>
        </p:sp>
      </p:grpSp>
      <p:pic>
        <p:nvPicPr>
          <p:cNvPr id="9" name="图片 8" descr="1"/>
          <p:cNvPicPr/>
          <p:nvPr/>
        </p:nvPicPr>
        <p:blipFill>
          <a:blip r:embed="rId2">
            <a:extLst>
              <a:ext uri="{28A0092B-C50C-407E-A947-70E740481C1C}">
                <a14:useLocalDpi xmlns:a14="http://schemas.microsoft.com/office/drawing/2010/main" val="0"/>
              </a:ext>
            </a:extLst>
          </a:blip>
          <a:srcRect/>
          <a:stretch>
            <a:fillRect/>
          </a:stretch>
        </p:blipFill>
        <p:spPr bwMode="auto">
          <a:xfrm>
            <a:off x="483000" y="1234238"/>
            <a:ext cx="8051021" cy="5057704"/>
          </a:xfrm>
          <a:prstGeom prst="rect">
            <a:avLst/>
          </a:prstGeom>
          <a:noFill/>
          <a:ln>
            <a:noFill/>
          </a:ln>
        </p:spPr>
      </p:pic>
      <p:sp>
        <p:nvSpPr>
          <p:cNvPr id="10" name="矩形 9"/>
          <p:cNvSpPr/>
          <p:nvPr/>
        </p:nvSpPr>
        <p:spPr>
          <a:xfrm>
            <a:off x="9100457" y="1314590"/>
            <a:ext cx="2708515" cy="4708981"/>
          </a:xfrm>
          <a:prstGeom prst="rect">
            <a:avLst/>
          </a:prstGeom>
        </p:spPr>
        <p:txBody>
          <a:bodyPr wrap="square">
            <a:spAutoFit/>
          </a:bodyPr>
          <a:lstStyle/>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趋势面分析法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变换函数法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土地利用回归</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移动拟合法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局部多项式插值法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核密度估计</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泰森多边形插值</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三角剖分插值</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反距离加权法</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样条函数插值法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979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a:extLst>
              <a:ext uri="{FF2B5EF4-FFF2-40B4-BE49-F238E27FC236}">
                <a16:creationId xmlns:a16="http://schemas.microsoft.com/office/drawing/2014/main" id="{729FA756-CCB5-4BB5-BC97-9C817C3ABE91}"/>
              </a:ext>
            </a:extLst>
          </p:cNvPr>
          <p:cNvSpPr/>
          <p:nvPr/>
        </p:nvSpPr>
        <p:spPr>
          <a:xfrm>
            <a:off x="0" y="0"/>
            <a:ext cx="5122505" cy="3197207"/>
          </a:xfrm>
          <a:prstGeom prst="flowChartProcess">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a:extLst>
              <a:ext uri="{FF2B5EF4-FFF2-40B4-BE49-F238E27FC236}">
                <a16:creationId xmlns:a16="http://schemas.microsoft.com/office/drawing/2014/main" id="{14E80A6B-9B25-4228-AC4C-06700C549E02}"/>
              </a:ext>
            </a:extLst>
          </p:cNvPr>
          <p:cNvSpPr/>
          <p:nvPr/>
        </p:nvSpPr>
        <p:spPr>
          <a:xfrm>
            <a:off x="5122506" y="0"/>
            <a:ext cx="7443771" cy="3197207"/>
          </a:xfrm>
          <a:prstGeom prst="flowChartProcess">
            <a:avLst/>
          </a:prstGeom>
          <a:solidFill>
            <a:srgbClr val="CFA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ïṡļíḓe">
            <a:extLst>
              <a:ext uri="{FF2B5EF4-FFF2-40B4-BE49-F238E27FC236}">
                <a16:creationId xmlns:a16="http://schemas.microsoft.com/office/drawing/2014/main" id="{BFB70CB6-5F2B-44B5-9C97-49E8113136F0}"/>
              </a:ext>
            </a:extLst>
          </p:cNvPr>
          <p:cNvSpPr/>
          <p:nvPr/>
        </p:nvSpPr>
        <p:spPr>
          <a:xfrm>
            <a:off x="667000" y="3796192"/>
            <a:ext cx="3536078" cy="2329358"/>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171450" indent="-171450">
              <a:lnSpc>
                <a:spcPct val="150000"/>
              </a:lnSpc>
              <a:spcBef>
                <a:spcPct val="0"/>
              </a:spcBef>
              <a:buFont typeface="Arial" panose="020B0604020202020204" pitchFamily="34" charset="0"/>
              <a:buChar char="•"/>
            </a:pPr>
            <a:endParaRPr lang="en-US" altLang="zh-CN" sz="1100" dirty="0">
              <a:solidFill>
                <a:schemeClr val="tx1"/>
              </a:solidFill>
            </a:endParaRPr>
          </a:p>
        </p:txBody>
      </p:sp>
      <p:sp>
        <p:nvSpPr>
          <p:cNvPr id="6" name="íṣļïḋè">
            <a:extLst>
              <a:ext uri="{FF2B5EF4-FFF2-40B4-BE49-F238E27FC236}">
                <a16:creationId xmlns:a16="http://schemas.microsoft.com/office/drawing/2014/main" id="{4FD0F929-3156-459F-92B5-C404C85448F5}"/>
              </a:ext>
            </a:extLst>
          </p:cNvPr>
          <p:cNvSpPr/>
          <p:nvPr/>
        </p:nvSpPr>
        <p:spPr>
          <a:xfrm>
            <a:off x="2140050" y="3501201"/>
            <a:ext cx="589978" cy="589977"/>
          </a:xfrm>
          <a:prstGeom prst="ellipse">
            <a:avLst/>
          </a:prstGeom>
          <a:solidFill>
            <a:srgbClr val="5B5047"/>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algn="ct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8" name="ï$ľíḍé">
            <a:extLst>
              <a:ext uri="{FF2B5EF4-FFF2-40B4-BE49-F238E27FC236}">
                <a16:creationId xmlns:a16="http://schemas.microsoft.com/office/drawing/2014/main" id="{9C6FC988-15D3-459E-969D-DFD1CAFE0D80}"/>
              </a:ext>
            </a:extLst>
          </p:cNvPr>
          <p:cNvSpPr/>
          <p:nvPr/>
        </p:nvSpPr>
        <p:spPr>
          <a:xfrm>
            <a:off x="4324242" y="3796192"/>
            <a:ext cx="3536078" cy="2329358"/>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p>
        </p:txBody>
      </p:sp>
      <p:sp>
        <p:nvSpPr>
          <p:cNvPr id="10" name="íṩliḓé">
            <a:extLst>
              <a:ext uri="{FF2B5EF4-FFF2-40B4-BE49-F238E27FC236}">
                <a16:creationId xmlns:a16="http://schemas.microsoft.com/office/drawing/2014/main" id="{54B84AA8-95BE-4C78-976E-CF235776AC9A}"/>
              </a:ext>
            </a:extLst>
          </p:cNvPr>
          <p:cNvSpPr/>
          <p:nvPr/>
        </p:nvSpPr>
        <p:spPr>
          <a:xfrm>
            <a:off x="5797292" y="3501203"/>
            <a:ext cx="589978" cy="589978"/>
          </a:xfrm>
          <a:prstGeom prst="ellipse">
            <a:avLst/>
          </a:prstGeom>
          <a:solidFill>
            <a:srgbClr val="5B5047"/>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b="1" dirty="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p:txBody>
      </p:sp>
      <p:sp>
        <p:nvSpPr>
          <p:cNvPr id="12" name="íṣļíḍé">
            <a:extLst>
              <a:ext uri="{FF2B5EF4-FFF2-40B4-BE49-F238E27FC236}">
                <a16:creationId xmlns:a16="http://schemas.microsoft.com/office/drawing/2014/main" id="{3DA3F6D4-B286-4F18-B4FA-7F6EF9742C02}"/>
              </a:ext>
            </a:extLst>
          </p:cNvPr>
          <p:cNvSpPr/>
          <p:nvPr/>
        </p:nvSpPr>
        <p:spPr>
          <a:xfrm>
            <a:off x="7981485" y="3796192"/>
            <a:ext cx="3536078" cy="2329358"/>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p>
        </p:txBody>
      </p:sp>
      <p:sp>
        <p:nvSpPr>
          <p:cNvPr id="14" name="íŝlîḑé">
            <a:extLst>
              <a:ext uri="{FF2B5EF4-FFF2-40B4-BE49-F238E27FC236}">
                <a16:creationId xmlns:a16="http://schemas.microsoft.com/office/drawing/2014/main" id="{0981F874-3C82-4BCD-B440-A04350D1A429}"/>
              </a:ext>
            </a:extLst>
          </p:cNvPr>
          <p:cNvSpPr/>
          <p:nvPr/>
        </p:nvSpPr>
        <p:spPr>
          <a:xfrm>
            <a:off x="9454535" y="3501203"/>
            <a:ext cx="589978" cy="589978"/>
          </a:xfrm>
          <a:prstGeom prst="ellipse">
            <a:avLst/>
          </a:prstGeom>
          <a:solidFill>
            <a:srgbClr val="5B5047"/>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b="1" dirty="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p:txBody>
      </p:sp>
      <p:sp>
        <p:nvSpPr>
          <p:cNvPr id="16" name="íṡľíḑè">
            <a:extLst>
              <a:ext uri="{FF2B5EF4-FFF2-40B4-BE49-F238E27FC236}">
                <a16:creationId xmlns:a16="http://schemas.microsoft.com/office/drawing/2014/main" id="{1A91E3BF-E0AD-4547-BC6A-D898E0422619}"/>
              </a:ext>
            </a:extLst>
          </p:cNvPr>
          <p:cNvSpPr/>
          <p:nvPr/>
        </p:nvSpPr>
        <p:spPr bwMode="auto">
          <a:xfrm>
            <a:off x="702539" y="4437521"/>
            <a:ext cx="3465000"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只考虑空间因素，利用数学曲面模拟地理要素在空间上的分布及变化</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适于模拟大范围空间分布，检测总趋势和与趋势的最大偏离</a:t>
            </a:r>
            <a:endParaRPr lang="en-US" altLang="zh-CN" sz="1600" dirty="0">
              <a:latin typeface="微软雅黑" panose="020B0503020204020204" pitchFamily="34" charset="-122"/>
              <a:ea typeface="微软雅黑" panose="020B0503020204020204" pitchFamily="34" charset="-122"/>
            </a:endParaRPr>
          </a:p>
        </p:txBody>
      </p:sp>
      <p:sp>
        <p:nvSpPr>
          <p:cNvPr id="17" name="íṩļiďê">
            <a:extLst>
              <a:ext uri="{FF2B5EF4-FFF2-40B4-BE49-F238E27FC236}">
                <a16:creationId xmlns:a16="http://schemas.microsoft.com/office/drawing/2014/main" id="{633BAF64-4B74-45E5-A3C7-E7268E5B090E}"/>
              </a:ext>
            </a:extLst>
          </p:cNvPr>
          <p:cNvSpPr txBox="1"/>
          <p:nvPr/>
        </p:nvSpPr>
        <p:spPr bwMode="auto">
          <a:xfrm>
            <a:off x="702539" y="4059715"/>
            <a:ext cx="3465000"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趋势面分析</a:t>
            </a:r>
            <a:endParaRPr lang="en-US" altLang="zh-CN" b="1"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508511" y="-551377"/>
            <a:ext cx="3617572" cy="1567782"/>
            <a:chOff x="4508511" y="-551377"/>
            <a:chExt cx="3617572" cy="1567782"/>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595595" y="270047"/>
              <a:ext cx="353048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全局非精确插值</a:t>
              </a:r>
              <a:endParaRPr lang="en-US" altLang="zh-CN" sz="3200" dirty="0">
                <a:latin typeface="微软雅黑" panose="020B0503020204020204" pitchFamily="34" charset="-122"/>
                <a:ea typeface="微软雅黑" panose="020B0503020204020204" pitchFamily="34" charset="-122"/>
              </a:endParaRPr>
            </a:p>
          </p:txBody>
        </p:sp>
      </p:grpSp>
      <p:sp>
        <p:nvSpPr>
          <p:cNvPr id="26" name="文本框 25"/>
          <p:cNvSpPr txBox="1"/>
          <p:nvPr/>
        </p:nvSpPr>
        <p:spPr>
          <a:xfrm>
            <a:off x="695939" y="1389442"/>
            <a:ext cx="4869331" cy="49962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b="1" dirty="0">
                <a:solidFill>
                  <a:schemeClr val="bg1"/>
                </a:solidFill>
                <a:latin typeface="微软雅黑" panose="020B0503020204020204" pitchFamily="34" charset="-122"/>
                <a:ea typeface="微软雅黑" panose="020B0503020204020204" pitchFamily="34" charset="-122"/>
              </a:rPr>
              <a:t>全局</a:t>
            </a:r>
            <a:r>
              <a:rPr lang="zh-CN" altLang="en-US" dirty="0">
                <a:solidFill>
                  <a:schemeClr val="bg1"/>
                </a:solidFill>
                <a:latin typeface="微软雅黑" panose="020B0503020204020204" pitchFamily="34" charset="-122"/>
                <a:ea typeface="微软雅黑" panose="020B0503020204020204" pitchFamily="34" charset="-122"/>
              </a:rPr>
              <a:t>：研究区所有采样点数据拟合</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660400" y="1901842"/>
            <a:ext cx="4243469" cy="499624"/>
          </a:xfrm>
          <a:prstGeom prst="rect">
            <a:avLst/>
          </a:prstGeom>
        </p:spPr>
        <p:txBody>
          <a:bodyPr wrap="none">
            <a:spAutoFit/>
          </a:bodyPr>
          <a:lstStyle/>
          <a:p>
            <a:pPr marL="285750" indent="-285750">
              <a:lnSpc>
                <a:spcPct val="150000"/>
              </a:lnSpc>
              <a:buFont typeface="Wingdings" panose="05000000000000000000" pitchFamily="2" charset="2"/>
              <a:buChar char="u"/>
            </a:pPr>
            <a:r>
              <a:rPr lang="zh-CN" altLang="en-US" sz="2000" b="1" dirty="0">
                <a:solidFill>
                  <a:schemeClr val="bg1"/>
                </a:solidFill>
                <a:latin typeface="微软雅黑" panose="020B0503020204020204" pitchFamily="34" charset="-122"/>
                <a:ea typeface="微软雅黑" panose="020B0503020204020204" pitchFamily="34" charset="-122"/>
              </a:rPr>
              <a:t>非精确</a:t>
            </a:r>
            <a:r>
              <a:rPr lang="zh-CN" altLang="en-US" dirty="0">
                <a:solidFill>
                  <a:schemeClr val="bg1"/>
                </a:solidFill>
                <a:latin typeface="微软雅黑" panose="020B0503020204020204" pitchFamily="34" charset="-122"/>
                <a:ea typeface="微软雅黑" panose="020B0503020204020204" pitchFamily="34" charset="-122"/>
              </a:rPr>
              <a:t>：拟合曲面不通过所有观测点</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4" name="íṡľíḑè">
            <a:extLst>
              <a:ext uri="{FF2B5EF4-FFF2-40B4-BE49-F238E27FC236}">
                <a16:creationId xmlns:a16="http://schemas.microsoft.com/office/drawing/2014/main" id="{1A91E3BF-E0AD-4547-BC6A-D898E0422619}"/>
              </a:ext>
            </a:extLst>
          </p:cNvPr>
          <p:cNvSpPr/>
          <p:nvPr/>
        </p:nvSpPr>
        <p:spPr bwMode="auto">
          <a:xfrm>
            <a:off x="4316603" y="4446228"/>
            <a:ext cx="3664882"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用与被预测属性相关的其他属性建立回归方程来进行空间整体插值</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适于</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对数据生成方法比较熟悉的情况</a:t>
            </a:r>
            <a:endParaRPr lang="zh-CN" altLang="en-US" sz="1600" dirty="0">
              <a:latin typeface="微软雅黑" panose="020B0503020204020204" pitchFamily="34" charset="-122"/>
              <a:ea typeface="微软雅黑" panose="020B0503020204020204" pitchFamily="34" charset="-122"/>
            </a:endParaRPr>
          </a:p>
        </p:txBody>
      </p:sp>
      <p:sp>
        <p:nvSpPr>
          <p:cNvPr id="35" name="íṩļiďê">
            <a:extLst>
              <a:ext uri="{FF2B5EF4-FFF2-40B4-BE49-F238E27FC236}">
                <a16:creationId xmlns:a16="http://schemas.microsoft.com/office/drawing/2014/main" id="{633BAF64-4B74-45E5-A3C7-E7268E5B090E}"/>
              </a:ext>
            </a:extLst>
          </p:cNvPr>
          <p:cNvSpPr txBox="1"/>
          <p:nvPr/>
        </p:nvSpPr>
        <p:spPr bwMode="auto">
          <a:xfrm>
            <a:off x="4316603" y="4068422"/>
            <a:ext cx="3465000"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变换函数法</a:t>
            </a:r>
            <a:endParaRPr lang="en-US" altLang="zh-CN" b="1" dirty="0">
              <a:latin typeface="微软雅黑" panose="020B0503020204020204" pitchFamily="34" charset="-122"/>
              <a:ea typeface="微软雅黑" panose="020B0503020204020204" pitchFamily="34" charset="-122"/>
            </a:endParaRPr>
          </a:p>
        </p:txBody>
      </p:sp>
      <p:sp>
        <p:nvSpPr>
          <p:cNvPr id="36" name="íṩļiďê">
            <a:extLst>
              <a:ext uri="{FF2B5EF4-FFF2-40B4-BE49-F238E27FC236}">
                <a16:creationId xmlns:a16="http://schemas.microsoft.com/office/drawing/2014/main" id="{633BAF64-4B74-45E5-A3C7-E7268E5B090E}"/>
              </a:ext>
            </a:extLst>
          </p:cNvPr>
          <p:cNvSpPr txBox="1"/>
          <p:nvPr/>
        </p:nvSpPr>
        <p:spPr bwMode="auto">
          <a:xfrm>
            <a:off x="8017024" y="4091178"/>
            <a:ext cx="3465000" cy="3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土地利用回归法</a:t>
            </a:r>
            <a:endParaRPr lang="en-US" altLang="zh-CN" b="1" dirty="0">
              <a:latin typeface="微软雅黑" panose="020B0503020204020204" pitchFamily="34" charset="-122"/>
              <a:ea typeface="微软雅黑" panose="020B0503020204020204" pitchFamily="34" charset="-122"/>
            </a:endParaRPr>
          </a:p>
        </p:txBody>
      </p:sp>
      <p:sp>
        <p:nvSpPr>
          <p:cNvPr id="38" name="íṡľíḑè">
            <a:extLst>
              <a:ext uri="{FF2B5EF4-FFF2-40B4-BE49-F238E27FC236}">
                <a16:creationId xmlns:a16="http://schemas.microsoft.com/office/drawing/2014/main" id="{1A91E3BF-E0AD-4547-BC6A-D898E0422619}"/>
              </a:ext>
            </a:extLst>
          </p:cNvPr>
          <p:cNvSpPr/>
          <p:nvPr/>
        </p:nvSpPr>
        <p:spPr bwMode="auto">
          <a:xfrm>
            <a:off x="7984982" y="4446228"/>
            <a:ext cx="3664882" cy="8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变换函数的典型例子</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适于通过建立与土地利用间回归方程，模拟大气污染浓度分布</a:t>
            </a:r>
            <a:endParaRPr lang="zh-CN" altLang="en-US" sz="1600" dirty="0">
              <a:latin typeface="微软雅黑" panose="020B0503020204020204" pitchFamily="34" charset="-122"/>
              <a:ea typeface="微软雅黑" panose="020B0503020204020204" pitchFamily="34" charset="-122"/>
            </a:endParaRPr>
          </a:p>
        </p:txBody>
      </p:sp>
      <p:sp>
        <p:nvSpPr>
          <p:cNvPr id="2" name="流程图: 决策 1">
            <a:extLst>
              <a:ext uri="{FF2B5EF4-FFF2-40B4-BE49-F238E27FC236}">
                <a16:creationId xmlns:a16="http://schemas.microsoft.com/office/drawing/2014/main" id="{CDE23F52-EF9C-43F7-A6C4-1EE2A7A3B80B}"/>
              </a:ext>
            </a:extLst>
          </p:cNvPr>
          <p:cNvSpPr/>
          <p:nvPr/>
        </p:nvSpPr>
        <p:spPr>
          <a:xfrm>
            <a:off x="5225210" y="1700576"/>
            <a:ext cx="2490134" cy="710777"/>
          </a:xfrm>
          <a:prstGeom prst="flowChartDecision">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是否只基于空间数据</a:t>
            </a:r>
          </a:p>
        </p:txBody>
      </p:sp>
      <p:sp>
        <p:nvSpPr>
          <p:cNvPr id="9" name="矩形 8">
            <a:extLst>
              <a:ext uri="{FF2B5EF4-FFF2-40B4-BE49-F238E27FC236}">
                <a16:creationId xmlns:a16="http://schemas.microsoft.com/office/drawing/2014/main" id="{65C066DE-2E26-4D55-AB98-2A2984AB0E67}"/>
              </a:ext>
            </a:extLst>
          </p:cNvPr>
          <p:cNvSpPr/>
          <p:nvPr/>
        </p:nvSpPr>
        <p:spPr>
          <a:xfrm>
            <a:off x="8282516" y="1354747"/>
            <a:ext cx="1223737" cy="447328"/>
          </a:xfrm>
          <a:prstGeom prst="rect">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趋势面分析</a:t>
            </a:r>
          </a:p>
        </p:txBody>
      </p:sp>
      <p:sp>
        <p:nvSpPr>
          <p:cNvPr id="60" name="矩形 59">
            <a:extLst>
              <a:ext uri="{FF2B5EF4-FFF2-40B4-BE49-F238E27FC236}">
                <a16:creationId xmlns:a16="http://schemas.microsoft.com/office/drawing/2014/main" id="{80F1A818-3DB5-4C45-AC4C-0EFBA1C10A07}"/>
              </a:ext>
            </a:extLst>
          </p:cNvPr>
          <p:cNvSpPr/>
          <p:nvPr/>
        </p:nvSpPr>
        <p:spPr>
          <a:xfrm>
            <a:off x="8282517" y="2417153"/>
            <a:ext cx="1223737" cy="447328"/>
          </a:xfrm>
          <a:prstGeom prst="rect">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变换函数法</a:t>
            </a:r>
          </a:p>
        </p:txBody>
      </p:sp>
      <p:sp>
        <p:nvSpPr>
          <p:cNvPr id="62" name="矩形 61">
            <a:extLst>
              <a:ext uri="{FF2B5EF4-FFF2-40B4-BE49-F238E27FC236}">
                <a16:creationId xmlns:a16="http://schemas.microsoft.com/office/drawing/2014/main" id="{FB89B2F8-5DC3-4BE9-B2E7-08EF25067193}"/>
              </a:ext>
            </a:extLst>
          </p:cNvPr>
          <p:cNvSpPr/>
          <p:nvPr/>
        </p:nvSpPr>
        <p:spPr>
          <a:xfrm>
            <a:off x="10363064" y="2417153"/>
            <a:ext cx="1714636" cy="447328"/>
          </a:xfrm>
          <a:prstGeom prst="rect">
            <a:avLst/>
          </a:prstGeom>
          <a:solidFill>
            <a:srgbClr val="CE85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土地利用回归法</a:t>
            </a:r>
          </a:p>
        </p:txBody>
      </p:sp>
      <p:cxnSp>
        <p:nvCxnSpPr>
          <p:cNvPr id="20" name="连接符: 肘形 19">
            <a:extLst>
              <a:ext uri="{FF2B5EF4-FFF2-40B4-BE49-F238E27FC236}">
                <a16:creationId xmlns:a16="http://schemas.microsoft.com/office/drawing/2014/main" id="{11E1F9DA-469E-4C7A-934F-D397FC2BF514}"/>
              </a:ext>
            </a:extLst>
          </p:cNvPr>
          <p:cNvCxnSpPr>
            <a:cxnSpLocks/>
            <a:stCxn id="2" idx="3"/>
            <a:endCxn id="9" idx="1"/>
          </p:cNvCxnSpPr>
          <p:nvPr/>
        </p:nvCxnSpPr>
        <p:spPr>
          <a:xfrm flipV="1">
            <a:off x="7715344" y="1578411"/>
            <a:ext cx="567172" cy="4775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连接符: 肘形 27">
            <a:extLst>
              <a:ext uri="{FF2B5EF4-FFF2-40B4-BE49-F238E27FC236}">
                <a16:creationId xmlns:a16="http://schemas.microsoft.com/office/drawing/2014/main" id="{2EF3FB95-0EC4-4221-BE0F-A3264A7714D5}"/>
              </a:ext>
            </a:extLst>
          </p:cNvPr>
          <p:cNvCxnSpPr>
            <a:stCxn id="2" idx="3"/>
            <a:endCxn id="60" idx="1"/>
          </p:cNvCxnSpPr>
          <p:nvPr/>
        </p:nvCxnSpPr>
        <p:spPr>
          <a:xfrm>
            <a:off x="7715344" y="2055965"/>
            <a:ext cx="567173" cy="5848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355285B0-050C-4B00-AAD2-AB1750E2538E}"/>
              </a:ext>
            </a:extLst>
          </p:cNvPr>
          <p:cNvCxnSpPr>
            <a:cxnSpLocks/>
            <a:stCxn id="60" idx="3"/>
            <a:endCxn id="62" idx="1"/>
          </p:cNvCxnSpPr>
          <p:nvPr/>
        </p:nvCxnSpPr>
        <p:spPr>
          <a:xfrm>
            <a:off x="9506254" y="2640817"/>
            <a:ext cx="8568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9207E42E-6398-4B26-881B-DF15F07183CA}"/>
              </a:ext>
            </a:extLst>
          </p:cNvPr>
          <p:cNvSpPr txBox="1"/>
          <p:nvPr/>
        </p:nvSpPr>
        <p:spPr>
          <a:xfrm>
            <a:off x="7651893" y="1676247"/>
            <a:ext cx="430887" cy="285834"/>
          </a:xfrm>
          <a:prstGeom prst="rect">
            <a:avLst/>
          </a:prstGeom>
          <a:noFill/>
        </p:spPr>
        <p:txBody>
          <a:bodyPr vert="eaVert"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是</a:t>
            </a:r>
          </a:p>
        </p:txBody>
      </p:sp>
      <p:sp>
        <p:nvSpPr>
          <p:cNvPr id="69" name="文本框 68">
            <a:extLst>
              <a:ext uri="{FF2B5EF4-FFF2-40B4-BE49-F238E27FC236}">
                <a16:creationId xmlns:a16="http://schemas.microsoft.com/office/drawing/2014/main" id="{191A0D16-6168-4237-B5B3-2EF4469E62D5}"/>
              </a:ext>
            </a:extLst>
          </p:cNvPr>
          <p:cNvSpPr txBox="1"/>
          <p:nvPr/>
        </p:nvSpPr>
        <p:spPr>
          <a:xfrm>
            <a:off x="7638669" y="2233567"/>
            <a:ext cx="430887" cy="285834"/>
          </a:xfrm>
          <a:prstGeom prst="rect">
            <a:avLst/>
          </a:prstGeom>
          <a:noFill/>
        </p:spPr>
        <p:txBody>
          <a:bodyPr vert="eaVert"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否</a:t>
            </a:r>
          </a:p>
        </p:txBody>
      </p:sp>
      <p:sp>
        <p:nvSpPr>
          <p:cNvPr id="32" name="文本框 31">
            <a:extLst>
              <a:ext uri="{FF2B5EF4-FFF2-40B4-BE49-F238E27FC236}">
                <a16:creationId xmlns:a16="http://schemas.microsoft.com/office/drawing/2014/main" id="{23DD19C6-7BB2-42A4-824F-D8125A011F65}"/>
              </a:ext>
            </a:extLst>
          </p:cNvPr>
          <p:cNvSpPr txBox="1"/>
          <p:nvPr/>
        </p:nvSpPr>
        <p:spPr>
          <a:xfrm>
            <a:off x="9357454" y="2612432"/>
            <a:ext cx="1128399" cy="58477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特定</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相关属性</a:t>
            </a:r>
          </a:p>
        </p:txBody>
      </p:sp>
    </p:spTree>
    <p:extLst>
      <p:ext uri="{BB962C8B-B14F-4D97-AF65-F5344CB8AC3E}">
        <p14:creationId xmlns:p14="http://schemas.microsoft.com/office/powerpoint/2010/main" val="74632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8D67C88F-356B-4E3F-AD13-4A8442BDFE66}"/>
              </a:ext>
            </a:extLst>
          </p:cNvPr>
          <p:cNvSpPr/>
          <p:nvPr/>
        </p:nvSpPr>
        <p:spPr>
          <a:xfrm>
            <a:off x="6611033" y="-68660"/>
            <a:ext cx="5806377" cy="7324825"/>
          </a:xfrm>
          <a:prstGeom prst="rect">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508511" y="-551377"/>
            <a:ext cx="3967131" cy="1568721"/>
            <a:chOff x="4508511" y="-551377"/>
            <a:chExt cx="3967131" cy="1568721"/>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概述</a:t>
              </a:r>
            </a:p>
          </p:txBody>
        </p:sp>
      </p:grpSp>
      <p:graphicFrame>
        <p:nvGraphicFramePr>
          <p:cNvPr id="15" name="表格 14">
            <a:extLst>
              <a:ext uri="{FF2B5EF4-FFF2-40B4-BE49-F238E27FC236}">
                <a16:creationId xmlns:a16="http://schemas.microsoft.com/office/drawing/2014/main" id="{701DB775-9175-4231-92B4-F9941D75A4BD}"/>
              </a:ext>
            </a:extLst>
          </p:cNvPr>
          <p:cNvGraphicFramePr>
            <a:graphicFrameLocks noGrp="1"/>
          </p:cNvGraphicFramePr>
          <p:nvPr>
            <p:extLst>
              <p:ext uri="{D42A27DB-BD31-4B8C-83A1-F6EECF244321}">
                <p14:modId xmlns:p14="http://schemas.microsoft.com/office/powerpoint/2010/main" val="276137621"/>
              </p:ext>
            </p:extLst>
          </p:nvPr>
        </p:nvGraphicFramePr>
        <p:xfrm>
          <a:off x="758622" y="1187749"/>
          <a:ext cx="5280807" cy="2804160"/>
        </p:xfrm>
        <a:graphic>
          <a:graphicData uri="http://schemas.openxmlformats.org/drawingml/2006/table">
            <a:tbl>
              <a:tblPr>
                <a:tableStyleId>{21E4AEA4-8DFA-4A89-87EB-49C32662AFE0}</a:tableStyleId>
              </a:tblPr>
              <a:tblGrid>
                <a:gridCol w="616049">
                  <a:extLst>
                    <a:ext uri="{9D8B030D-6E8A-4147-A177-3AD203B41FA5}">
                      <a16:colId xmlns:a16="http://schemas.microsoft.com/office/drawing/2014/main" val="3487139768"/>
                    </a:ext>
                  </a:extLst>
                </a:gridCol>
                <a:gridCol w="1439935">
                  <a:extLst>
                    <a:ext uri="{9D8B030D-6E8A-4147-A177-3AD203B41FA5}">
                      <a16:colId xmlns:a16="http://schemas.microsoft.com/office/drawing/2014/main" val="1476772694"/>
                    </a:ext>
                  </a:extLst>
                </a:gridCol>
                <a:gridCol w="1483119">
                  <a:extLst>
                    <a:ext uri="{9D8B030D-6E8A-4147-A177-3AD203B41FA5}">
                      <a16:colId xmlns:a16="http://schemas.microsoft.com/office/drawing/2014/main" val="1328432471"/>
                    </a:ext>
                  </a:extLst>
                </a:gridCol>
                <a:gridCol w="1741704">
                  <a:extLst>
                    <a:ext uri="{9D8B030D-6E8A-4147-A177-3AD203B41FA5}">
                      <a16:colId xmlns:a16="http://schemas.microsoft.com/office/drawing/2014/main" val="300404147"/>
                    </a:ext>
                  </a:extLst>
                </a:gridCol>
              </a:tblGrid>
              <a:tr h="120599">
                <a:tc>
                  <a:txBody>
                    <a:bodyPr/>
                    <a:lstStyle/>
                    <a:p>
                      <a:pPr algn="ctr">
                        <a:spcAft>
                          <a:spcPts val="0"/>
                        </a:spcAft>
                      </a:pPr>
                      <a:r>
                        <a:rPr lang="zh-CN" sz="1600" kern="100" dirty="0">
                          <a:effectLst/>
                        </a:rPr>
                        <a:t>序号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600" kern="100" dirty="0">
                          <a:effectLst/>
                        </a:rPr>
                        <a:t>降水量</a:t>
                      </a:r>
                      <a:r>
                        <a:rPr lang="en-US" sz="1600" kern="100" dirty="0">
                          <a:effectLst/>
                        </a:rPr>
                        <a:t>Z(mm)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600" kern="100" dirty="0">
                          <a:effectLst/>
                        </a:rPr>
                        <a:t>横坐标</a:t>
                      </a:r>
                      <a:r>
                        <a:rPr lang="en-US" sz="1600" kern="100" dirty="0">
                          <a:effectLst/>
                        </a:rPr>
                        <a:t>x</a:t>
                      </a:r>
                      <a:r>
                        <a:rPr lang="zh-CN" sz="1600" kern="100" dirty="0">
                          <a:effectLst/>
                        </a:rPr>
                        <a:t>（</a:t>
                      </a:r>
                      <a:r>
                        <a:rPr lang="en-US" sz="1600" kern="100" dirty="0" err="1">
                          <a:effectLst/>
                        </a:rPr>
                        <a:t>10</a:t>
                      </a:r>
                      <a:r>
                        <a:rPr lang="en-US" sz="1600" kern="100" baseline="30000" dirty="0" err="1">
                          <a:effectLst/>
                        </a:rPr>
                        <a:t>4</a:t>
                      </a:r>
                      <a:r>
                        <a:rPr lang="en-US" sz="1600" kern="100" dirty="0" err="1">
                          <a:effectLst/>
                        </a:rPr>
                        <a:t>m</a:t>
                      </a:r>
                      <a:r>
                        <a:rPr lang="zh-CN" sz="1600" kern="10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600" kern="100">
                          <a:effectLst/>
                        </a:rPr>
                        <a:t>纵坐标</a:t>
                      </a:r>
                      <a:r>
                        <a:rPr lang="en-US" sz="1600" kern="100">
                          <a:effectLst/>
                        </a:rPr>
                        <a:t>y</a:t>
                      </a:r>
                      <a:r>
                        <a:rPr lang="zh-CN" sz="1600" kern="100">
                          <a:effectLst/>
                        </a:rPr>
                        <a:t>（</a:t>
                      </a:r>
                      <a:r>
                        <a:rPr lang="en-US" sz="1600" kern="100">
                          <a:effectLst/>
                        </a:rPr>
                        <a:t>10</a:t>
                      </a:r>
                      <a:r>
                        <a:rPr lang="en-US" sz="1600" kern="100" baseline="30000">
                          <a:effectLst/>
                        </a:rPr>
                        <a:t>4</a:t>
                      </a:r>
                      <a:r>
                        <a:rPr lang="en-US" sz="1600" kern="100">
                          <a:effectLst/>
                        </a:rPr>
                        <a:t>m</a:t>
                      </a:r>
                      <a:r>
                        <a:rPr lang="zh-CN"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4576632"/>
                  </a:ext>
                </a:extLst>
              </a:tr>
              <a:tr h="1447183">
                <a:tc>
                  <a:txBody>
                    <a:bodyPr/>
                    <a:lstStyle/>
                    <a:p>
                      <a:pPr algn="ctr">
                        <a:spcAft>
                          <a:spcPts val="0"/>
                        </a:spcAft>
                      </a:pPr>
                      <a:r>
                        <a:rPr lang="en-US" sz="1400" kern="100" dirty="0">
                          <a:effectLst/>
                        </a:rPr>
                        <a:t>1</a:t>
                      </a:r>
                      <a:endParaRPr lang="zh-CN" sz="1400" kern="100" dirty="0">
                        <a:effectLst/>
                      </a:endParaRPr>
                    </a:p>
                    <a:p>
                      <a:pPr algn="ctr">
                        <a:spcAft>
                          <a:spcPts val="0"/>
                        </a:spcAft>
                      </a:pPr>
                      <a:r>
                        <a:rPr lang="en-US" sz="1400" kern="100" dirty="0">
                          <a:effectLst/>
                        </a:rPr>
                        <a:t>2</a:t>
                      </a:r>
                      <a:endParaRPr lang="zh-CN" sz="1400" kern="100" dirty="0">
                        <a:effectLst/>
                      </a:endParaRPr>
                    </a:p>
                    <a:p>
                      <a:pPr algn="ctr">
                        <a:spcAft>
                          <a:spcPts val="0"/>
                        </a:spcAft>
                      </a:pPr>
                      <a:r>
                        <a:rPr lang="en-US" sz="1400" kern="100" dirty="0">
                          <a:effectLst/>
                        </a:rPr>
                        <a:t>3</a:t>
                      </a:r>
                      <a:endParaRPr lang="zh-CN" sz="1400" kern="100" dirty="0">
                        <a:effectLst/>
                      </a:endParaRPr>
                    </a:p>
                    <a:p>
                      <a:pPr algn="ctr">
                        <a:spcAft>
                          <a:spcPts val="0"/>
                        </a:spcAft>
                      </a:pPr>
                      <a:r>
                        <a:rPr lang="en-US" sz="1400" kern="100" dirty="0">
                          <a:effectLst/>
                        </a:rPr>
                        <a:t>4</a:t>
                      </a:r>
                      <a:endParaRPr lang="zh-CN" sz="1400" kern="100" dirty="0">
                        <a:effectLst/>
                      </a:endParaRPr>
                    </a:p>
                    <a:p>
                      <a:pPr algn="ctr">
                        <a:spcAft>
                          <a:spcPts val="0"/>
                        </a:spcAft>
                      </a:pPr>
                      <a:r>
                        <a:rPr lang="en-US" sz="1400" kern="100" dirty="0">
                          <a:effectLst/>
                        </a:rPr>
                        <a:t>5</a:t>
                      </a:r>
                      <a:endParaRPr lang="zh-CN" sz="1400" kern="100" dirty="0">
                        <a:effectLst/>
                      </a:endParaRPr>
                    </a:p>
                    <a:p>
                      <a:pPr algn="ctr">
                        <a:spcAft>
                          <a:spcPts val="0"/>
                        </a:spcAft>
                      </a:pPr>
                      <a:r>
                        <a:rPr lang="en-US" sz="1400" kern="100" dirty="0">
                          <a:effectLst/>
                        </a:rPr>
                        <a:t>6</a:t>
                      </a:r>
                      <a:endParaRPr lang="zh-CN" sz="1400" kern="100" dirty="0">
                        <a:effectLst/>
                      </a:endParaRPr>
                    </a:p>
                    <a:p>
                      <a:pPr algn="ctr">
                        <a:spcAft>
                          <a:spcPts val="0"/>
                        </a:spcAft>
                      </a:pPr>
                      <a:r>
                        <a:rPr lang="en-US" sz="1400" kern="100" dirty="0">
                          <a:effectLst/>
                        </a:rPr>
                        <a:t>7</a:t>
                      </a:r>
                      <a:endParaRPr lang="zh-CN" sz="1400" kern="100" dirty="0">
                        <a:effectLst/>
                      </a:endParaRPr>
                    </a:p>
                    <a:p>
                      <a:pPr algn="ctr">
                        <a:spcAft>
                          <a:spcPts val="0"/>
                        </a:spcAft>
                      </a:pPr>
                      <a:r>
                        <a:rPr lang="en-US" sz="1400" kern="100" dirty="0">
                          <a:effectLst/>
                        </a:rPr>
                        <a:t>8</a:t>
                      </a:r>
                      <a:endParaRPr lang="zh-CN" sz="1400" kern="100" dirty="0">
                        <a:effectLst/>
                      </a:endParaRPr>
                    </a:p>
                    <a:p>
                      <a:pPr algn="ctr">
                        <a:spcAft>
                          <a:spcPts val="0"/>
                        </a:spcAft>
                      </a:pPr>
                      <a:r>
                        <a:rPr lang="en-US" sz="1400" kern="100" dirty="0">
                          <a:effectLst/>
                        </a:rPr>
                        <a:t>9</a:t>
                      </a:r>
                      <a:endParaRPr lang="zh-CN" sz="1400" kern="100" dirty="0">
                        <a:effectLst/>
                      </a:endParaRPr>
                    </a:p>
                    <a:p>
                      <a:pPr algn="ctr">
                        <a:spcAft>
                          <a:spcPts val="0"/>
                        </a:spcAft>
                      </a:pPr>
                      <a:r>
                        <a:rPr lang="en-US" sz="1400" kern="100" dirty="0">
                          <a:effectLst/>
                        </a:rPr>
                        <a:t>10</a:t>
                      </a:r>
                      <a:endParaRPr lang="zh-CN" sz="1400" kern="100" dirty="0">
                        <a:effectLst/>
                      </a:endParaRPr>
                    </a:p>
                    <a:p>
                      <a:pPr algn="ctr">
                        <a:spcAft>
                          <a:spcPts val="0"/>
                        </a:spcAft>
                      </a:pPr>
                      <a:r>
                        <a:rPr lang="en-US" sz="1400" kern="100" dirty="0">
                          <a:effectLst/>
                        </a:rPr>
                        <a:t>11</a:t>
                      </a:r>
                      <a:endParaRPr lang="zh-CN" sz="1400" kern="100" dirty="0">
                        <a:effectLst/>
                      </a:endParaRPr>
                    </a:p>
                    <a:p>
                      <a:pPr algn="ctr">
                        <a:spcAft>
                          <a:spcPts val="0"/>
                        </a:spcAft>
                      </a:pPr>
                      <a:r>
                        <a:rPr lang="en-US" sz="1400" kern="100" dirty="0">
                          <a:effectLst/>
                        </a:rPr>
                        <a:t>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kern="100" dirty="0">
                          <a:effectLst/>
                        </a:rPr>
                        <a:t>27.6</a:t>
                      </a:r>
                      <a:endParaRPr lang="zh-CN" sz="1400" kern="100" dirty="0">
                        <a:effectLst/>
                      </a:endParaRPr>
                    </a:p>
                    <a:p>
                      <a:pPr algn="ctr">
                        <a:spcAft>
                          <a:spcPts val="0"/>
                        </a:spcAft>
                      </a:pPr>
                      <a:r>
                        <a:rPr lang="en-US" sz="1400" kern="100" dirty="0">
                          <a:effectLst/>
                        </a:rPr>
                        <a:t>38.4</a:t>
                      </a:r>
                      <a:endParaRPr lang="zh-CN" sz="1400" kern="100" dirty="0">
                        <a:effectLst/>
                      </a:endParaRPr>
                    </a:p>
                    <a:p>
                      <a:pPr algn="ctr">
                        <a:spcAft>
                          <a:spcPts val="0"/>
                        </a:spcAft>
                      </a:pPr>
                      <a:r>
                        <a:rPr lang="en-US" sz="1400" kern="100" dirty="0">
                          <a:effectLst/>
                        </a:rPr>
                        <a:t>24</a:t>
                      </a:r>
                      <a:endParaRPr lang="zh-CN" sz="1400" kern="100" dirty="0">
                        <a:effectLst/>
                      </a:endParaRPr>
                    </a:p>
                    <a:p>
                      <a:pPr algn="ctr">
                        <a:spcAft>
                          <a:spcPts val="0"/>
                        </a:spcAft>
                      </a:pPr>
                      <a:r>
                        <a:rPr lang="en-US" sz="1400" kern="100" dirty="0">
                          <a:effectLst/>
                        </a:rPr>
                        <a:t>24.7</a:t>
                      </a:r>
                      <a:endParaRPr lang="zh-CN" sz="1400" kern="100" dirty="0">
                        <a:effectLst/>
                      </a:endParaRPr>
                    </a:p>
                    <a:p>
                      <a:pPr algn="ctr">
                        <a:spcAft>
                          <a:spcPts val="0"/>
                        </a:spcAft>
                      </a:pPr>
                      <a:r>
                        <a:rPr lang="en-US" sz="1400" kern="100" dirty="0">
                          <a:effectLst/>
                        </a:rPr>
                        <a:t>32</a:t>
                      </a:r>
                      <a:endParaRPr lang="zh-CN" sz="1400" kern="100" dirty="0">
                        <a:effectLst/>
                      </a:endParaRPr>
                    </a:p>
                    <a:p>
                      <a:pPr algn="ctr">
                        <a:spcAft>
                          <a:spcPts val="0"/>
                        </a:spcAft>
                      </a:pPr>
                      <a:r>
                        <a:rPr lang="en-US" sz="1400" kern="100" dirty="0">
                          <a:effectLst/>
                        </a:rPr>
                        <a:t>55.5</a:t>
                      </a:r>
                      <a:endParaRPr lang="zh-CN" sz="1400" kern="100" dirty="0">
                        <a:effectLst/>
                      </a:endParaRPr>
                    </a:p>
                    <a:p>
                      <a:pPr algn="ctr">
                        <a:spcAft>
                          <a:spcPts val="0"/>
                        </a:spcAft>
                      </a:pPr>
                      <a:r>
                        <a:rPr lang="en-US" sz="1400" kern="100" dirty="0">
                          <a:effectLst/>
                        </a:rPr>
                        <a:t>40.4</a:t>
                      </a:r>
                      <a:endParaRPr lang="zh-CN" sz="1400" kern="100" dirty="0">
                        <a:effectLst/>
                      </a:endParaRPr>
                    </a:p>
                    <a:p>
                      <a:pPr algn="ctr">
                        <a:spcAft>
                          <a:spcPts val="0"/>
                        </a:spcAft>
                      </a:pPr>
                      <a:r>
                        <a:rPr lang="en-US" sz="1400" kern="100" dirty="0">
                          <a:effectLst/>
                        </a:rPr>
                        <a:t>37.5</a:t>
                      </a:r>
                      <a:endParaRPr lang="zh-CN" sz="1400" kern="100" dirty="0">
                        <a:effectLst/>
                      </a:endParaRPr>
                    </a:p>
                    <a:p>
                      <a:pPr algn="ctr">
                        <a:spcAft>
                          <a:spcPts val="0"/>
                        </a:spcAft>
                      </a:pPr>
                      <a:r>
                        <a:rPr lang="en-US" sz="1400" kern="100" dirty="0">
                          <a:effectLst/>
                        </a:rPr>
                        <a:t>31</a:t>
                      </a:r>
                      <a:endParaRPr lang="zh-CN" sz="1400" kern="100" dirty="0">
                        <a:effectLst/>
                      </a:endParaRPr>
                    </a:p>
                    <a:p>
                      <a:pPr algn="ctr">
                        <a:spcAft>
                          <a:spcPts val="0"/>
                        </a:spcAft>
                      </a:pPr>
                      <a:r>
                        <a:rPr lang="en-US" sz="1400" kern="100" dirty="0">
                          <a:effectLst/>
                        </a:rPr>
                        <a:t>31.7</a:t>
                      </a:r>
                      <a:endParaRPr lang="zh-CN" sz="1400" kern="100" dirty="0">
                        <a:effectLst/>
                      </a:endParaRPr>
                    </a:p>
                    <a:p>
                      <a:pPr algn="ctr">
                        <a:spcAft>
                          <a:spcPts val="0"/>
                        </a:spcAft>
                      </a:pPr>
                      <a:r>
                        <a:rPr lang="en-US" sz="1400" kern="100" dirty="0">
                          <a:effectLst/>
                        </a:rPr>
                        <a:t>53</a:t>
                      </a:r>
                      <a:endParaRPr lang="zh-CN" sz="1400" kern="100" dirty="0">
                        <a:effectLst/>
                      </a:endParaRPr>
                    </a:p>
                    <a:p>
                      <a:pPr algn="ctr">
                        <a:spcAft>
                          <a:spcPts val="0"/>
                        </a:spcAft>
                      </a:pPr>
                      <a:r>
                        <a:rPr lang="en-US" sz="1400" kern="100" dirty="0">
                          <a:effectLst/>
                        </a:rPr>
                        <a:t>44.9</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kern="100" dirty="0">
                          <a:effectLst/>
                        </a:rPr>
                        <a:t>0</a:t>
                      </a:r>
                      <a:endParaRPr lang="zh-CN" sz="1400" kern="100" dirty="0">
                        <a:effectLst/>
                      </a:endParaRPr>
                    </a:p>
                    <a:p>
                      <a:pPr algn="ctr">
                        <a:spcAft>
                          <a:spcPts val="0"/>
                        </a:spcAft>
                      </a:pPr>
                      <a:r>
                        <a:rPr lang="en-US" sz="1400" kern="100" dirty="0">
                          <a:effectLst/>
                        </a:rPr>
                        <a:t>1.1</a:t>
                      </a:r>
                      <a:endParaRPr lang="zh-CN" sz="1400" kern="100" dirty="0">
                        <a:effectLst/>
                      </a:endParaRPr>
                    </a:p>
                    <a:p>
                      <a:pPr algn="ctr">
                        <a:spcAft>
                          <a:spcPts val="0"/>
                        </a:spcAft>
                      </a:pPr>
                      <a:r>
                        <a:rPr lang="en-US" sz="1400" kern="100" dirty="0">
                          <a:effectLst/>
                        </a:rPr>
                        <a:t>1.8</a:t>
                      </a:r>
                      <a:endParaRPr lang="zh-CN" sz="1400" kern="100" dirty="0">
                        <a:effectLst/>
                      </a:endParaRPr>
                    </a:p>
                    <a:p>
                      <a:pPr algn="ctr">
                        <a:spcAft>
                          <a:spcPts val="0"/>
                        </a:spcAft>
                      </a:pPr>
                      <a:r>
                        <a:rPr lang="en-US" sz="1400" kern="100" dirty="0">
                          <a:effectLst/>
                        </a:rPr>
                        <a:t>2.95</a:t>
                      </a:r>
                      <a:endParaRPr lang="zh-CN" sz="1400" kern="100" dirty="0">
                        <a:effectLst/>
                      </a:endParaRPr>
                    </a:p>
                    <a:p>
                      <a:pPr algn="ctr">
                        <a:spcAft>
                          <a:spcPts val="0"/>
                        </a:spcAft>
                      </a:pPr>
                      <a:r>
                        <a:rPr lang="en-US" sz="1400" kern="100" dirty="0">
                          <a:effectLst/>
                        </a:rPr>
                        <a:t>3.4</a:t>
                      </a:r>
                      <a:endParaRPr lang="zh-CN" sz="1400" kern="100" dirty="0">
                        <a:effectLst/>
                      </a:endParaRPr>
                    </a:p>
                    <a:p>
                      <a:pPr algn="ctr">
                        <a:spcAft>
                          <a:spcPts val="0"/>
                        </a:spcAft>
                      </a:pPr>
                      <a:r>
                        <a:rPr lang="en-US" sz="1400" kern="100" dirty="0">
                          <a:effectLst/>
                        </a:rPr>
                        <a:t>1.8</a:t>
                      </a:r>
                      <a:endParaRPr lang="zh-CN" sz="1400" kern="100" dirty="0">
                        <a:effectLst/>
                      </a:endParaRPr>
                    </a:p>
                    <a:p>
                      <a:pPr algn="ctr">
                        <a:spcAft>
                          <a:spcPts val="0"/>
                        </a:spcAft>
                      </a:pPr>
                      <a:r>
                        <a:rPr lang="en-US" sz="1400" kern="100" dirty="0">
                          <a:effectLst/>
                        </a:rPr>
                        <a:t>0.7</a:t>
                      </a:r>
                      <a:endParaRPr lang="zh-CN" sz="1400" kern="100" dirty="0">
                        <a:effectLst/>
                      </a:endParaRPr>
                    </a:p>
                    <a:p>
                      <a:pPr algn="ctr">
                        <a:spcAft>
                          <a:spcPts val="0"/>
                        </a:spcAft>
                      </a:pPr>
                      <a:r>
                        <a:rPr lang="en-US" sz="1400" kern="100" dirty="0">
                          <a:effectLst/>
                        </a:rPr>
                        <a:t>0.2</a:t>
                      </a:r>
                      <a:endParaRPr lang="zh-CN" sz="1400" kern="100" dirty="0">
                        <a:effectLst/>
                      </a:endParaRPr>
                    </a:p>
                    <a:p>
                      <a:pPr algn="ctr">
                        <a:spcAft>
                          <a:spcPts val="0"/>
                        </a:spcAft>
                      </a:pPr>
                      <a:r>
                        <a:rPr lang="en-US" sz="1400" kern="100" dirty="0">
                          <a:effectLst/>
                        </a:rPr>
                        <a:t>0.85</a:t>
                      </a:r>
                      <a:endParaRPr lang="zh-CN" sz="1400" kern="100" dirty="0">
                        <a:effectLst/>
                      </a:endParaRPr>
                    </a:p>
                    <a:p>
                      <a:pPr algn="ctr">
                        <a:spcAft>
                          <a:spcPts val="0"/>
                        </a:spcAft>
                      </a:pPr>
                      <a:r>
                        <a:rPr lang="en-US" sz="1400" kern="100" dirty="0">
                          <a:effectLst/>
                        </a:rPr>
                        <a:t>1.65</a:t>
                      </a:r>
                      <a:endParaRPr lang="zh-CN" sz="1400" kern="100" dirty="0">
                        <a:effectLst/>
                      </a:endParaRPr>
                    </a:p>
                    <a:p>
                      <a:pPr algn="ctr">
                        <a:spcAft>
                          <a:spcPts val="0"/>
                        </a:spcAft>
                      </a:pPr>
                      <a:r>
                        <a:rPr lang="en-US" sz="1400" kern="100" dirty="0">
                          <a:effectLst/>
                        </a:rPr>
                        <a:t>2.65</a:t>
                      </a:r>
                      <a:endParaRPr lang="zh-CN" sz="1400" kern="100" dirty="0">
                        <a:effectLst/>
                      </a:endParaRPr>
                    </a:p>
                    <a:p>
                      <a:pPr algn="ctr">
                        <a:spcAft>
                          <a:spcPts val="0"/>
                        </a:spcAft>
                      </a:pPr>
                      <a:r>
                        <a:rPr lang="en-US" sz="1400" kern="100" dirty="0">
                          <a:effectLst/>
                        </a:rPr>
                        <a:t>3.65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kern="100" dirty="0">
                          <a:effectLst/>
                        </a:rPr>
                        <a:t>1</a:t>
                      </a:r>
                      <a:endParaRPr lang="zh-CN" sz="1400" kern="100" dirty="0">
                        <a:effectLst/>
                      </a:endParaRPr>
                    </a:p>
                    <a:p>
                      <a:pPr algn="ctr">
                        <a:spcAft>
                          <a:spcPts val="0"/>
                        </a:spcAft>
                      </a:pPr>
                      <a:r>
                        <a:rPr lang="en-US" sz="1400" kern="100" dirty="0">
                          <a:effectLst/>
                        </a:rPr>
                        <a:t>0.6</a:t>
                      </a:r>
                      <a:endParaRPr lang="zh-CN" sz="1400" kern="100" dirty="0">
                        <a:effectLst/>
                      </a:endParaRPr>
                    </a:p>
                    <a:p>
                      <a:pPr algn="ctr">
                        <a:spcAft>
                          <a:spcPts val="0"/>
                        </a:spcAft>
                      </a:pPr>
                      <a:r>
                        <a:rPr lang="en-US" sz="1400" kern="100" dirty="0">
                          <a:effectLst/>
                        </a:rPr>
                        <a:t>0</a:t>
                      </a:r>
                      <a:endParaRPr lang="zh-CN" sz="1400" kern="100" dirty="0">
                        <a:effectLst/>
                      </a:endParaRPr>
                    </a:p>
                    <a:p>
                      <a:pPr algn="ctr">
                        <a:spcAft>
                          <a:spcPts val="0"/>
                        </a:spcAft>
                      </a:pPr>
                      <a:r>
                        <a:rPr lang="en-US" sz="1400" kern="100" dirty="0">
                          <a:effectLst/>
                        </a:rPr>
                        <a:t>0</a:t>
                      </a:r>
                      <a:endParaRPr lang="zh-CN" sz="1400" kern="100" dirty="0">
                        <a:effectLst/>
                      </a:endParaRPr>
                    </a:p>
                    <a:p>
                      <a:pPr algn="ctr">
                        <a:spcAft>
                          <a:spcPts val="0"/>
                        </a:spcAft>
                      </a:pPr>
                      <a:r>
                        <a:rPr lang="en-US" sz="1400" kern="100" dirty="0">
                          <a:effectLst/>
                        </a:rPr>
                        <a:t>0.2</a:t>
                      </a:r>
                      <a:endParaRPr lang="zh-CN" sz="1400" kern="100" dirty="0">
                        <a:effectLst/>
                      </a:endParaRPr>
                    </a:p>
                    <a:p>
                      <a:pPr algn="ctr">
                        <a:spcAft>
                          <a:spcPts val="0"/>
                        </a:spcAft>
                      </a:pPr>
                      <a:r>
                        <a:rPr lang="en-US" sz="1400" kern="100" dirty="0">
                          <a:effectLst/>
                        </a:rPr>
                        <a:t>1.7</a:t>
                      </a:r>
                      <a:endParaRPr lang="zh-CN" sz="1400" kern="100" dirty="0">
                        <a:effectLst/>
                      </a:endParaRPr>
                    </a:p>
                    <a:p>
                      <a:pPr algn="ctr">
                        <a:spcAft>
                          <a:spcPts val="0"/>
                        </a:spcAft>
                      </a:pPr>
                      <a:r>
                        <a:rPr lang="en-US" sz="1400" kern="100" dirty="0">
                          <a:effectLst/>
                        </a:rPr>
                        <a:t>1.3</a:t>
                      </a:r>
                      <a:endParaRPr lang="zh-CN" sz="1400" kern="100" dirty="0">
                        <a:effectLst/>
                      </a:endParaRPr>
                    </a:p>
                    <a:p>
                      <a:pPr algn="ctr">
                        <a:spcAft>
                          <a:spcPts val="0"/>
                        </a:spcAft>
                      </a:pPr>
                      <a:r>
                        <a:rPr lang="en-US" sz="1400" kern="100" dirty="0">
                          <a:effectLst/>
                        </a:rPr>
                        <a:t>2</a:t>
                      </a:r>
                      <a:endParaRPr lang="zh-CN" sz="1400" kern="100" dirty="0">
                        <a:effectLst/>
                      </a:endParaRPr>
                    </a:p>
                    <a:p>
                      <a:pPr algn="ctr">
                        <a:spcAft>
                          <a:spcPts val="0"/>
                        </a:spcAft>
                      </a:pPr>
                      <a:r>
                        <a:rPr lang="en-US" sz="1400" kern="100" dirty="0">
                          <a:effectLst/>
                        </a:rPr>
                        <a:t>3.35</a:t>
                      </a:r>
                      <a:endParaRPr lang="zh-CN" sz="1400" kern="100" dirty="0">
                        <a:effectLst/>
                      </a:endParaRPr>
                    </a:p>
                    <a:p>
                      <a:pPr algn="ctr">
                        <a:spcAft>
                          <a:spcPts val="0"/>
                        </a:spcAft>
                      </a:pPr>
                      <a:r>
                        <a:rPr lang="en-US" sz="1400" kern="100" dirty="0">
                          <a:effectLst/>
                        </a:rPr>
                        <a:t>3.15</a:t>
                      </a:r>
                      <a:endParaRPr lang="zh-CN" sz="1400" kern="100" dirty="0">
                        <a:effectLst/>
                      </a:endParaRPr>
                    </a:p>
                    <a:p>
                      <a:pPr algn="ctr">
                        <a:spcAft>
                          <a:spcPts val="0"/>
                        </a:spcAft>
                      </a:pPr>
                      <a:r>
                        <a:rPr lang="en-US" sz="1400" kern="100" dirty="0">
                          <a:effectLst/>
                        </a:rPr>
                        <a:t>3.1</a:t>
                      </a:r>
                      <a:endParaRPr lang="zh-CN" sz="1400" kern="100" dirty="0">
                        <a:effectLst/>
                      </a:endParaRPr>
                    </a:p>
                    <a:p>
                      <a:pPr algn="ctr">
                        <a:spcAft>
                          <a:spcPts val="0"/>
                        </a:spcAft>
                      </a:pPr>
                      <a:r>
                        <a:rPr lang="en-US" sz="1400" kern="100" dirty="0">
                          <a:effectLst/>
                        </a:rPr>
                        <a:t>2.55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046357"/>
                  </a:ext>
                </a:extLst>
              </a:tr>
            </a:tbl>
          </a:graphicData>
        </a:graphic>
      </p:graphicFrame>
      <p:pic>
        <p:nvPicPr>
          <p:cNvPr id="3" name="图片 2">
            <a:extLst>
              <a:ext uri="{FF2B5EF4-FFF2-40B4-BE49-F238E27FC236}">
                <a16:creationId xmlns:a16="http://schemas.microsoft.com/office/drawing/2014/main" id="{9FD2AE47-FBAB-4DDE-A6DD-1D9E47C30492}"/>
              </a:ext>
            </a:extLst>
          </p:cNvPr>
          <p:cNvPicPr>
            <a:picLocks noChangeAspect="1"/>
          </p:cNvPicPr>
          <p:nvPr/>
        </p:nvPicPr>
        <p:blipFill>
          <a:blip r:embed="rId3"/>
          <a:stretch>
            <a:fillRect/>
          </a:stretch>
        </p:blipFill>
        <p:spPr>
          <a:xfrm>
            <a:off x="302936" y="4104005"/>
            <a:ext cx="2694666" cy="2085013"/>
          </a:xfrm>
          <a:prstGeom prst="rect">
            <a:avLst/>
          </a:prstGeom>
        </p:spPr>
      </p:pic>
      <p:pic>
        <p:nvPicPr>
          <p:cNvPr id="20" name="Picture 4" descr="三次趋势面－降水">
            <a:extLst>
              <a:ext uri="{FF2B5EF4-FFF2-40B4-BE49-F238E27FC236}">
                <a16:creationId xmlns:a16="http://schemas.microsoft.com/office/drawing/2014/main" id="{2BEC3218-876F-4053-A4CE-A4C66CF06CAE}"/>
              </a:ext>
            </a:extLst>
          </p:cNvPr>
          <p:cNvPicPr/>
          <p:nvPr/>
        </p:nvPicPr>
        <p:blipFill>
          <a:blip r:embed="rId4">
            <a:extLst>
              <a:ext uri="{28A0092B-C50C-407E-A947-70E740481C1C}">
                <a14:useLocalDpi xmlns:a14="http://schemas.microsoft.com/office/drawing/2010/main" val="0"/>
              </a:ext>
            </a:extLst>
          </a:blip>
          <a:srcRect l="7324" t="5215" r="5371" b="5215"/>
          <a:stretch>
            <a:fillRect/>
          </a:stretch>
        </p:blipFill>
        <p:spPr bwMode="auto">
          <a:xfrm>
            <a:off x="3300802" y="4104005"/>
            <a:ext cx="2773045" cy="2131695"/>
          </a:xfrm>
          <a:prstGeom prst="rect">
            <a:avLst/>
          </a:prstGeom>
          <a:noFill/>
          <a:ln>
            <a:noFill/>
          </a:ln>
        </p:spPr>
      </p:pic>
      <p:sp>
        <p:nvSpPr>
          <p:cNvPr id="42" name="矩形 41">
            <a:extLst>
              <a:ext uri="{FF2B5EF4-FFF2-40B4-BE49-F238E27FC236}">
                <a16:creationId xmlns:a16="http://schemas.microsoft.com/office/drawing/2014/main" id="{C9F00134-CEC2-4948-A512-F9C98784D96C}"/>
              </a:ext>
            </a:extLst>
          </p:cNvPr>
          <p:cNvSpPr/>
          <p:nvPr/>
        </p:nvSpPr>
        <p:spPr>
          <a:xfrm>
            <a:off x="7629426" y="1836133"/>
            <a:ext cx="4018546" cy="400110"/>
          </a:xfrm>
          <a:prstGeom prst="rect">
            <a:avLst/>
          </a:prstGeom>
        </p:spPr>
        <p:txBody>
          <a:bodyPr wrap="square">
            <a:spAutoFit/>
          </a:bodyPr>
          <a:lstStyle/>
          <a:p>
            <a:r>
              <a:rPr lang="zh-CN" altLang="en-US" sz="2000" b="1"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全局多项式插值</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矩形 45">
            <a:extLst>
              <a:ext uri="{FF2B5EF4-FFF2-40B4-BE49-F238E27FC236}">
                <a16:creationId xmlns:a16="http://schemas.microsoft.com/office/drawing/2014/main" id="{5E3E4D00-B8CF-4556-88E2-6A5A3ABCAF14}"/>
              </a:ext>
            </a:extLst>
          </p:cNvPr>
          <p:cNvSpPr/>
          <p:nvPr/>
        </p:nvSpPr>
        <p:spPr>
          <a:xfrm>
            <a:off x="7105429" y="2405163"/>
            <a:ext cx="4429345"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用数学公式表达地理要素上一种渐变趋势</a:t>
            </a:r>
          </a:p>
        </p:txBody>
      </p:sp>
      <p:sp>
        <p:nvSpPr>
          <p:cNvPr id="47" name="矩形 46">
            <a:extLst>
              <a:ext uri="{FF2B5EF4-FFF2-40B4-BE49-F238E27FC236}">
                <a16:creationId xmlns:a16="http://schemas.microsoft.com/office/drawing/2014/main" id="{62E48389-BCCF-49BC-A5A5-BA2E7FD80961}"/>
              </a:ext>
            </a:extLst>
          </p:cNvPr>
          <p:cNvSpPr/>
          <p:nvPr/>
        </p:nvSpPr>
        <p:spPr>
          <a:xfrm>
            <a:off x="7722256" y="3530484"/>
            <a:ext cx="4262837"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通过回归分析原理，运用最小二乘法拟合一个</a:t>
            </a:r>
            <a:r>
              <a:rPr lang="zh-CN" altLang="en-US" b="1" dirty="0">
                <a:solidFill>
                  <a:schemeClr val="bg1"/>
                </a:solidFill>
                <a:latin typeface="微软雅黑" panose="020B0503020204020204" pitchFamily="34" charset="-122"/>
                <a:ea typeface="微软雅黑" panose="020B0503020204020204" pitchFamily="34" charset="-122"/>
              </a:rPr>
              <a:t>二维非线性函数</a:t>
            </a:r>
            <a:r>
              <a:rPr lang="zh-CN" altLang="en-US" dirty="0">
                <a:solidFill>
                  <a:schemeClr val="bg1"/>
                </a:solidFill>
                <a:latin typeface="微软雅黑" panose="020B0503020204020204" pitchFamily="34" charset="-122"/>
                <a:ea typeface="微软雅黑" panose="020B0503020204020204" pitchFamily="34" charset="-122"/>
              </a:rPr>
              <a:t>，模拟地理要素在空间上的分布规律</a:t>
            </a:r>
          </a:p>
        </p:txBody>
      </p:sp>
      <p:cxnSp>
        <p:nvCxnSpPr>
          <p:cNvPr id="52" name="直接连接符 51">
            <a:extLst>
              <a:ext uri="{FF2B5EF4-FFF2-40B4-BE49-F238E27FC236}">
                <a16:creationId xmlns:a16="http://schemas.microsoft.com/office/drawing/2014/main" id="{993069EE-8872-4D4B-A2D0-D0B69F077FC1}"/>
              </a:ext>
            </a:extLst>
          </p:cNvPr>
          <p:cNvCxnSpPr/>
          <p:nvPr/>
        </p:nvCxnSpPr>
        <p:spPr>
          <a:xfrm>
            <a:off x="7105429" y="2946400"/>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600B85F4-5494-4D99-90E1-DB3D87626E83}"/>
              </a:ext>
            </a:extLst>
          </p:cNvPr>
          <p:cNvSpPr/>
          <p:nvPr/>
        </p:nvSpPr>
        <p:spPr>
          <a:xfrm>
            <a:off x="7105429" y="1682245"/>
            <a:ext cx="436487"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别名</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4" name="直接连接符 53">
            <a:extLst>
              <a:ext uri="{FF2B5EF4-FFF2-40B4-BE49-F238E27FC236}">
                <a16:creationId xmlns:a16="http://schemas.microsoft.com/office/drawing/2014/main" id="{DF7747AA-2C10-4571-BA96-6E62607E0514}"/>
              </a:ext>
            </a:extLst>
          </p:cNvPr>
          <p:cNvCxnSpPr/>
          <p:nvPr/>
        </p:nvCxnSpPr>
        <p:spPr>
          <a:xfrm>
            <a:off x="7620832" y="3560582"/>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6046CB02-5748-4A15-AC2A-F324715EAFF6}"/>
              </a:ext>
            </a:extLst>
          </p:cNvPr>
          <p:cNvCxnSpPr/>
          <p:nvPr/>
        </p:nvCxnSpPr>
        <p:spPr>
          <a:xfrm>
            <a:off x="7105429" y="4613300"/>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14828B6E-4082-4ECF-8B28-6929D21AC249}"/>
              </a:ext>
            </a:extLst>
          </p:cNvPr>
          <p:cNvSpPr/>
          <p:nvPr/>
        </p:nvSpPr>
        <p:spPr>
          <a:xfrm>
            <a:off x="7105429" y="3521214"/>
            <a:ext cx="436487"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实质</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矩形 60">
            <a:extLst>
              <a:ext uri="{FF2B5EF4-FFF2-40B4-BE49-F238E27FC236}">
                <a16:creationId xmlns:a16="http://schemas.microsoft.com/office/drawing/2014/main" id="{3B898EC4-ABAA-4038-8FE6-F22B970DF4CC}"/>
              </a:ext>
            </a:extLst>
          </p:cNvPr>
          <p:cNvSpPr/>
          <p:nvPr/>
        </p:nvSpPr>
        <p:spPr>
          <a:xfrm>
            <a:off x="7722256" y="5003864"/>
            <a:ext cx="4262837"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以流域降水量的地理坐标</a:t>
            </a:r>
            <a:r>
              <a:rPr lang="en-US" altLang="zh-CN" dirty="0" err="1">
                <a:solidFill>
                  <a:schemeClr val="bg1"/>
                </a:solidFill>
                <a:latin typeface="微软雅黑" panose="020B0503020204020204" pitchFamily="34" charset="-122"/>
                <a:ea typeface="微软雅黑" panose="020B0503020204020204" pitchFamily="34" charset="-122"/>
              </a:rPr>
              <a:t>X,Y</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为自变量，降水量为因变量</a:t>
            </a:r>
            <a:r>
              <a:rPr lang="en-US" altLang="zh-CN" dirty="0">
                <a:solidFill>
                  <a:schemeClr val="bg1"/>
                </a:solidFill>
                <a:latin typeface="微软雅黑" panose="020B0503020204020204" pitchFamily="34" charset="-122"/>
                <a:ea typeface="微软雅黑" panose="020B0503020204020204" pitchFamily="34" charset="-122"/>
              </a:rPr>
              <a:t>Z</a:t>
            </a:r>
          </a:p>
          <a:p>
            <a:r>
              <a:rPr lang="zh-CN" altLang="en-US" dirty="0">
                <a:solidFill>
                  <a:schemeClr val="bg1"/>
                </a:solidFill>
                <a:latin typeface="微软雅黑" panose="020B0503020204020204" pitchFamily="34" charset="-122"/>
                <a:ea typeface="微软雅黑" panose="020B0503020204020204" pitchFamily="34" charset="-122"/>
              </a:rPr>
              <a:t>进行趋势面分析</a:t>
            </a:r>
          </a:p>
        </p:txBody>
      </p:sp>
      <p:cxnSp>
        <p:nvCxnSpPr>
          <p:cNvPr id="62" name="直接连接符 61">
            <a:extLst>
              <a:ext uri="{FF2B5EF4-FFF2-40B4-BE49-F238E27FC236}">
                <a16:creationId xmlns:a16="http://schemas.microsoft.com/office/drawing/2014/main" id="{B51A1F3D-48A0-4C91-9736-434E466FDA73}"/>
              </a:ext>
            </a:extLst>
          </p:cNvPr>
          <p:cNvCxnSpPr/>
          <p:nvPr/>
        </p:nvCxnSpPr>
        <p:spPr>
          <a:xfrm>
            <a:off x="7620832" y="5033962"/>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653BB45-3B5E-4337-85B0-C7537778435D}"/>
              </a:ext>
            </a:extLst>
          </p:cNvPr>
          <p:cNvCxnSpPr/>
          <p:nvPr/>
        </p:nvCxnSpPr>
        <p:spPr>
          <a:xfrm>
            <a:off x="7105429" y="6086680"/>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43146F2B-EE59-4949-9A9F-692EC39586A8}"/>
              </a:ext>
            </a:extLst>
          </p:cNvPr>
          <p:cNvSpPr/>
          <p:nvPr/>
        </p:nvSpPr>
        <p:spPr>
          <a:xfrm>
            <a:off x="7105429" y="4994594"/>
            <a:ext cx="436487"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实例</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7AD67CAD-6AC0-4980-906F-9BF2101238A2}"/>
              </a:ext>
            </a:extLst>
          </p:cNvPr>
          <p:cNvSpPr txBox="1"/>
          <p:nvPr/>
        </p:nvSpPr>
        <p:spPr>
          <a:xfrm>
            <a:off x="533400" y="6235700"/>
            <a:ext cx="246420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二次项多项式趋势面</a:t>
            </a:r>
          </a:p>
        </p:txBody>
      </p:sp>
      <p:sp>
        <p:nvSpPr>
          <p:cNvPr id="65" name="文本框 64">
            <a:extLst>
              <a:ext uri="{FF2B5EF4-FFF2-40B4-BE49-F238E27FC236}">
                <a16:creationId xmlns:a16="http://schemas.microsoft.com/office/drawing/2014/main" id="{F693068C-41B4-4D14-9226-7844DBB6A61E}"/>
              </a:ext>
            </a:extLst>
          </p:cNvPr>
          <p:cNvSpPr txBox="1"/>
          <p:nvPr/>
        </p:nvSpPr>
        <p:spPr>
          <a:xfrm>
            <a:off x="3653953" y="6235700"/>
            <a:ext cx="246420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三次项多项式趋势面</a:t>
            </a:r>
          </a:p>
        </p:txBody>
      </p:sp>
      <p:cxnSp>
        <p:nvCxnSpPr>
          <p:cNvPr id="26" name="直接连接符 25">
            <a:extLst>
              <a:ext uri="{FF2B5EF4-FFF2-40B4-BE49-F238E27FC236}">
                <a16:creationId xmlns:a16="http://schemas.microsoft.com/office/drawing/2014/main" id="{55576BF6-249D-43C2-90E6-D5356EC3900F}"/>
              </a:ext>
            </a:extLst>
          </p:cNvPr>
          <p:cNvCxnSpPr/>
          <p:nvPr/>
        </p:nvCxnSpPr>
        <p:spPr>
          <a:xfrm>
            <a:off x="7615512" y="1727051"/>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11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508511" y="-551377"/>
            <a:ext cx="3967131" cy="1568721"/>
            <a:chOff x="4508511" y="-551377"/>
            <a:chExt cx="3967131" cy="1568721"/>
          </a:xfrm>
        </p:grpSpPr>
        <p:sp>
          <p:nvSpPr>
            <p:cNvPr id="24" name="矩形 23">
              <a:extLst>
                <a:ext uri="{FF2B5EF4-FFF2-40B4-BE49-F238E27FC236}">
                  <a16:creationId xmlns:a16="http://schemas.microsoft.com/office/drawing/2014/main" id="{A68D2658-77E8-4C9C-ABF5-7CEA398E35D5}"/>
                </a:ext>
              </a:extLst>
            </p:cNvPr>
            <p:cNvSpPr/>
            <p:nvPr/>
          </p:nvSpPr>
          <p:spPr>
            <a:xfrm>
              <a:off x="4508511" y="-551377"/>
              <a:ext cx="3174978" cy="1567782"/>
            </a:xfrm>
            <a:prstGeom prst="rect">
              <a:avLst/>
            </a:prstGeom>
            <a:solidFill>
              <a:schemeClr val="bg1"/>
            </a:solidFill>
            <a:ln w="69850">
              <a:solidFill>
                <a:srgbClr val="CE85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文本框 24">
              <a:extLst>
                <a:ext uri="{FF2B5EF4-FFF2-40B4-BE49-F238E27FC236}">
                  <a16:creationId xmlns:a16="http://schemas.microsoft.com/office/drawing/2014/main" id="{24A0914B-93C2-411F-8016-6721BA6C9F1E}"/>
                </a:ext>
              </a:extLst>
            </p:cNvPr>
            <p:cNvSpPr txBox="1"/>
            <p:nvPr/>
          </p:nvSpPr>
          <p:spPr>
            <a:xfrm>
              <a:off x="4945154" y="-59874"/>
              <a:ext cx="3530488"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趋势面分析</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     原理</a:t>
              </a:r>
            </a:p>
          </p:txBody>
        </p:sp>
      </p:grpSp>
      <p:pic>
        <p:nvPicPr>
          <p:cNvPr id="39" name="图片 38">
            <a:extLst>
              <a:ext uri="{FF2B5EF4-FFF2-40B4-BE49-F238E27FC236}">
                <a16:creationId xmlns:a16="http://schemas.microsoft.com/office/drawing/2014/main" id="{9DF165D3-B088-4F67-B4B8-EC3925E72359}"/>
              </a:ext>
            </a:extLst>
          </p:cNvPr>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945919" y="1303836"/>
            <a:ext cx="3235000" cy="2317404"/>
          </a:xfrm>
          <a:prstGeom prst="rect">
            <a:avLst/>
          </a:prstGeom>
          <a:noFill/>
          <a:ln>
            <a:noFill/>
          </a:ln>
        </p:spPr>
      </p:pic>
      <p:sp>
        <p:nvSpPr>
          <p:cNvPr id="13" name="文本框 12">
            <a:extLst>
              <a:ext uri="{FF2B5EF4-FFF2-40B4-BE49-F238E27FC236}">
                <a16:creationId xmlns:a16="http://schemas.microsoft.com/office/drawing/2014/main" id="{437AE870-8ED6-4445-A04A-9D3BCD3FFE2E}"/>
              </a:ext>
            </a:extLst>
          </p:cNvPr>
          <p:cNvSpPr txBox="1"/>
          <p:nvPr/>
        </p:nvSpPr>
        <p:spPr>
          <a:xfrm>
            <a:off x="4381511" y="1507908"/>
            <a:ext cx="309880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实际曲面</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趋势面</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剩余面</a:t>
            </a:r>
          </a:p>
        </p:txBody>
      </p:sp>
      <p:sp>
        <p:nvSpPr>
          <p:cNvPr id="51" name="文本框 50">
            <a:extLst>
              <a:ext uri="{FF2B5EF4-FFF2-40B4-BE49-F238E27FC236}">
                <a16:creationId xmlns:a16="http://schemas.microsoft.com/office/drawing/2014/main" id="{72767511-048F-4C28-9BE9-624DC5A05717}"/>
              </a:ext>
            </a:extLst>
          </p:cNvPr>
          <p:cNvSpPr txBox="1"/>
          <p:nvPr/>
        </p:nvSpPr>
        <p:spPr>
          <a:xfrm>
            <a:off x="4381510" y="1912712"/>
            <a:ext cx="7361189" cy="923330"/>
          </a:xfrm>
          <a:prstGeom prst="rect">
            <a:avLst/>
          </a:prstGeom>
          <a:noFill/>
        </p:spPr>
        <p:txBody>
          <a:bodyPr wrap="square" rtlCol="0">
            <a:spAutoFit/>
          </a:bodyPr>
          <a:lstStyle/>
          <a:p>
            <a:r>
              <a:rPr lang="zh-CN" altLang="en-US" b="1" dirty="0">
                <a:solidFill>
                  <a:srgbClr val="CE8576"/>
                </a:solidFill>
                <a:latin typeface="微软雅黑" panose="020B0503020204020204" pitchFamily="34" charset="-122"/>
                <a:ea typeface="微软雅黑" panose="020B0503020204020204" pitchFamily="34" charset="-122"/>
              </a:rPr>
              <a:t>趋势面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地理要素宏观分布规律，属于确定性因素作用</a:t>
            </a:r>
            <a:endParaRPr lang="en-US" altLang="zh-CN" dirty="0">
              <a:latin typeface="微软雅黑" panose="020B0503020204020204" pitchFamily="34" charset="-122"/>
              <a:ea typeface="微软雅黑" panose="020B0503020204020204" pitchFamily="34" charset="-122"/>
            </a:endParaRPr>
          </a:p>
          <a:p>
            <a:r>
              <a:rPr lang="zh-CN" altLang="en-US" b="1" dirty="0">
                <a:solidFill>
                  <a:srgbClr val="CE8576"/>
                </a:solidFill>
                <a:latin typeface="微软雅黑" panose="020B0503020204020204" pitchFamily="34" charset="-122"/>
                <a:ea typeface="微软雅黑" panose="020B0503020204020204" pitchFamily="34" charset="-122"/>
              </a:rPr>
              <a:t>剩余面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反映局部性变化特点，受局部因素和随机因素的影响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（局部异常、随机干扰、模型本身误差）</a:t>
            </a:r>
          </a:p>
        </p:txBody>
      </p:sp>
      <p:sp>
        <p:nvSpPr>
          <p:cNvPr id="2" name="矩形 1">
            <a:extLst>
              <a:ext uri="{FF2B5EF4-FFF2-40B4-BE49-F238E27FC236}">
                <a16:creationId xmlns:a16="http://schemas.microsoft.com/office/drawing/2014/main" id="{E2964054-88B1-4EC9-833D-50CDBAFD88E5}"/>
              </a:ext>
            </a:extLst>
          </p:cNvPr>
          <p:cNvSpPr/>
          <p:nvPr/>
        </p:nvSpPr>
        <p:spPr>
          <a:xfrm>
            <a:off x="4508511" y="2876770"/>
            <a:ext cx="7010390" cy="36435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微软雅黑" panose="020B0503020204020204" pitchFamily="34" charset="-122"/>
                <a:ea typeface="微软雅黑" panose="020B0503020204020204" pitchFamily="34" charset="-122"/>
              </a:rPr>
              <a:t>要求：</a:t>
            </a:r>
            <a:r>
              <a:rPr lang="zh-CN" altLang="en-US" dirty="0">
                <a:latin typeface="微软雅黑" panose="020B0503020204020204" pitchFamily="34" charset="-122"/>
                <a:ea typeface="微软雅黑" panose="020B0503020204020204" pitchFamily="34" charset="-122"/>
              </a:rPr>
              <a:t>趋势值最大，剩余值最小，从而保证拟合精度</a:t>
            </a:r>
          </a:p>
        </p:txBody>
      </p:sp>
      <p:sp>
        <p:nvSpPr>
          <p:cNvPr id="8" name="矩形 7">
            <a:extLst>
              <a:ext uri="{FF2B5EF4-FFF2-40B4-BE49-F238E27FC236}">
                <a16:creationId xmlns:a16="http://schemas.microsoft.com/office/drawing/2014/main" id="{A248B6D2-2DCD-4372-B3E3-0859C27B41A2}"/>
              </a:ext>
            </a:extLst>
          </p:cNvPr>
          <p:cNvSpPr/>
          <p:nvPr/>
        </p:nvSpPr>
        <p:spPr>
          <a:xfrm>
            <a:off x="-273050" y="3429000"/>
            <a:ext cx="12738100" cy="3668560"/>
          </a:xfrm>
          <a:prstGeom prst="rect">
            <a:avLst/>
          </a:prstGeom>
          <a:solidFill>
            <a:srgbClr val="CFA0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00DB8069-9D5F-467F-96ED-F41B2D713FFF}"/>
              </a:ext>
            </a:extLst>
          </p:cNvPr>
          <p:cNvSpPr/>
          <p:nvPr/>
        </p:nvSpPr>
        <p:spPr>
          <a:xfrm>
            <a:off x="660400" y="3894569"/>
            <a:ext cx="2385589"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01</a:t>
            </a:r>
            <a:r>
              <a:rPr lang="en-US" altLang="zh-CN" b="1" dirty="0">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建立趋势面模型：</a:t>
            </a:r>
            <a:endParaRPr lang="zh-CN" altLang="en-US" dirty="0">
              <a:solidFill>
                <a:schemeClr val="bg1"/>
              </a:solidFill>
            </a:endParaRPr>
          </a:p>
        </p:txBody>
      </p:sp>
      <p:sp>
        <p:nvSpPr>
          <p:cNvPr id="11" name="矩形 10">
            <a:extLst>
              <a:ext uri="{FF2B5EF4-FFF2-40B4-BE49-F238E27FC236}">
                <a16:creationId xmlns:a16="http://schemas.microsoft.com/office/drawing/2014/main" id="{4A6280FD-6A1A-4E2C-BBC3-9FD2C133CD01}"/>
              </a:ext>
            </a:extLst>
          </p:cNvPr>
          <p:cNvSpPr/>
          <p:nvPr/>
        </p:nvSpPr>
        <p:spPr>
          <a:xfrm>
            <a:off x="945919" y="4321769"/>
            <a:ext cx="446147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实际值</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趋势面拟合值</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剩余值（残差值）</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0F71B45-49A5-4941-A9EA-89805812D5E4}"/>
                  </a:ext>
                </a:extLst>
              </p:cNvPr>
              <p:cNvSpPr/>
              <p:nvPr/>
            </p:nvSpPr>
            <p:spPr>
              <a:xfrm>
                <a:off x="972440" y="4745699"/>
                <a:ext cx="4147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𝑧</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𝑖</m:t>
                      </m:r>
                      <m:r>
                        <a:rPr lang="zh-CN" altLang="en-US" i="0">
                          <a:solidFill>
                            <a:schemeClr val="bg1"/>
                          </a:solidFill>
                          <a:latin typeface="Cambria Math" panose="02040503050406030204" pitchFamily="18" charset="0"/>
                        </a:rPr>
                        <m:t>=1,2,...,</m:t>
                      </m:r>
                      <m:r>
                        <a:rPr lang="zh-CN" altLang="en-US" i="1">
                          <a:solidFill>
                            <a:schemeClr val="bg1"/>
                          </a:solidFill>
                          <a:latin typeface="Cambria Math" panose="02040503050406030204" pitchFamily="18" charset="0"/>
                        </a:rPr>
                        <m:t>𝑛</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𝑧</m:t>
                              </m:r>
                            </m:e>
                          </m:acc>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1">
                              <a:solidFill>
                                <a:schemeClr val="bg1"/>
                              </a:solidFill>
                              <a:latin typeface="Cambria Math" panose="02040503050406030204" pitchFamily="18" charset="0"/>
                            </a:rPr>
                            <m:t>𝑖</m:t>
                          </m:r>
                        </m:sub>
                      </m:sSub>
                      <m:r>
                        <a:rPr lang="zh-CN" altLang="en-US" i="0" smtClean="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𝜀</m:t>
                          </m:r>
                        </m:e>
                        <m:sub>
                          <m:r>
                            <a:rPr lang="zh-CN" altLang="en-US" i="1">
                              <a:solidFill>
                                <a:schemeClr val="bg1"/>
                              </a:solidFill>
                              <a:latin typeface="Cambria Math" panose="02040503050406030204" pitchFamily="18" charset="0"/>
                            </a:rPr>
                            <m:t>𝑖</m:t>
                          </m:r>
                        </m:sub>
                      </m:sSub>
                    </m:oMath>
                  </m:oMathPara>
                </a14:m>
                <a:endParaRPr lang="zh-CN" altLang="en-US" dirty="0"/>
              </a:p>
            </p:txBody>
          </p:sp>
        </mc:Choice>
        <mc:Fallback xmlns="">
          <p:sp>
            <p:nvSpPr>
              <p:cNvPr id="4" name="矩形 3">
                <a:extLst>
                  <a:ext uri="{FF2B5EF4-FFF2-40B4-BE49-F238E27FC236}">
                    <a16:creationId xmlns:a16="http://schemas.microsoft.com/office/drawing/2014/main" id="{C0F71B45-49A5-4941-A9EA-89805812D5E4}"/>
                  </a:ext>
                </a:extLst>
              </p:cNvPr>
              <p:cNvSpPr>
                <a:spLocks noRot="1" noChangeAspect="1" noMove="1" noResize="1" noEditPoints="1" noAdjustHandles="1" noChangeArrowheads="1" noChangeShapeType="1" noTextEdit="1"/>
              </p:cNvSpPr>
              <p:nvPr/>
            </p:nvSpPr>
            <p:spPr>
              <a:xfrm>
                <a:off x="972440" y="4745699"/>
                <a:ext cx="4147097" cy="369332"/>
              </a:xfrm>
              <a:prstGeom prst="rect">
                <a:avLst/>
              </a:prstGeom>
              <a:blipFill>
                <a:blip r:embed="rId3"/>
                <a:stretch>
                  <a:fillRect t="-6557" b="-13115"/>
                </a:stretch>
              </a:blipFill>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B92BA0A5-EF99-4E35-8920-F0AD58F89992}"/>
              </a:ext>
            </a:extLst>
          </p:cNvPr>
          <p:cNvSpPr/>
          <p:nvPr/>
        </p:nvSpPr>
        <p:spPr>
          <a:xfrm>
            <a:off x="6626366" y="3835737"/>
            <a:ext cx="284725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r>
              <a:rPr lang="en-US" altLang="zh-CN" b="1" dirty="0">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从实际值推算趋势面：</a:t>
            </a:r>
            <a:endParaRPr lang="zh-CN" altLang="en-US" dirty="0">
              <a:solidFill>
                <a:schemeClr val="bg1"/>
              </a:solidFill>
            </a:endParaRPr>
          </a:p>
        </p:txBody>
      </p:sp>
      <p:sp>
        <p:nvSpPr>
          <p:cNvPr id="27" name="矩形 26">
            <a:extLst>
              <a:ext uri="{FF2B5EF4-FFF2-40B4-BE49-F238E27FC236}">
                <a16:creationId xmlns:a16="http://schemas.microsoft.com/office/drawing/2014/main" id="{2FB77D1D-1EA0-4C0A-8F7F-992BE7E880DA}"/>
              </a:ext>
            </a:extLst>
          </p:cNvPr>
          <p:cNvSpPr/>
          <p:nvPr/>
        </p:nvSpPr>
        <p:spPr>
          <a:xfrm>
            <a:off x="6911885" y="4262937"/>
            <a:ext cx="4801314"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采用回归分析方法，使得残差平方和趋于最小</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085A515-CB84-46B8-BCC4-325FD644205D}"/>
                  </a:ext>
                </a:extLst>
              </p:cNvPr>
              <p:cNvSpPr/>
              <p:nvPr/>
            </p:nvSpPr>
            <p:spPr>
              <a:xfrm>
                <a:off x="6942691" y="4564077"/>
                <a:ext cx="4837093" cy="903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𝑄</m:t>
                      </m:r>
                      <m:r>
                        <a:rPr lang="zh-CN" altLang="en-US" i="0">
                          <a:solidFill>
                            <a:schemeClr val="bg1"/>
                          </a:solidFill>
                          <a:latin typeface="Cambria Math" panose="02040503050406030204" pitchFamily="18" charset="0"/>
                        </a:rPr>
                        <m:t>=</m:t>
                      </m:r>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𝑖</m:t>
                          </m:r>
                          <m:r>
                            <a:rPr lang="zh-CN" altLang="en-US" i="0">
                              <a:solidFill>
                                <a:schemeClr val="bg1"/>
                              </a:solidFill>
                              <a:latin typeface="Cambria Math" panose="02040503050406030204" pitchFamily="18" charset="0"/>
                            </a:rPr>
                            <m:t>=1</m:t>
                          </m:r>
                        </m:sub>
                        <m:sup>
                          <m:r>
                            <a:rPr lang="zh-CN" altLang="en-US" i="1">
                              <a:solidFill>
                                <a:schemeClr val="bg1"/>
                              </a:solidFill>
                              <a:latin typeface="Cambria Math" panose="02040503050406030204" pitchFamily="18" charset="0"/>
                            </a:rPr>
                            <m:t>𝑛</m:t>
                          </m:r>
                        </m:sup>
                        <m:e>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𝜀</m:t>
                              </m:r>
                            </m:e>
                            <m:sup>
                              <m:r>
                                <a:rPr lang="zh-CN" altLang="en-US" i="0">
                                  <a:solidFill>
                                    <a:schemeClr val="bg1"/>
                                  </a:solidFill>
                                  <a:latin typeface="Cambria Math" panose="02040503050406030204" pitchFamily="18" charset="0"/>
                                </a:rPr>
                                <m:t>2</m:t>
                              </m:r>
                            </m:sup>
                          </m:sSup>
                        </m:e>
                      </m:nary>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𝑖</m:t>
                              </m:r>
                              <m:r>
                                <a:rPr lang="zh-CN" altLang="en-US" i="0">
                                  <a:solidFill>
                                    <a:schemeClr val="bg1"/>
                                  </a:solidFill>
                                  <a:latin typeface="Cambria Math" panose="02040503050406030204" pitchFamily="18" charset="0"/>
                                </a:rPr>
                                <m:t>=1</m:t>
                              </m:r>
                            </m:sub>
                            <m:sup>
                              <m:r>
                                <a:rPr lang="zh-CN" altLang="en-US" i="1">
                                  <a:solidFill>
                                    <a:schemeClr val="bg1"/>
                                  </a:solidFill>
                                  <a:latin typeface="Cambria Math" panose="02040503050406030204" pitchFamily="18" charset="0"/>
                                </a:rPr>
                                <m:t>𝑛</m:t>
                              </m:r>
                            </m:sup>
                            <m:e>
                              <m:d>
                                <m:dPr>
                                  <m:begChr m:val="["/>
                                  <m:endChr m:val="]"/>
                                  <m:ctrlPr>
                                    <a:rPr lang="zh-CN" altLang="en-US" i="1">
                                      <a:solidFill>
                                        <a:schemeClr val="bg1"/>
                                      </a:solidFill>
                                      <a:latin typeface="Cambria Math" panose="02040503050406030204" pitchFamily="18" charset="0"/>
                                    </a:rPr>
                                  </m:ctrlPr>
                                </m:dPr>
                                <m:e>
                                  <m:d>
                                    <m:dPr>
                                      <m:begChr m:val=""/>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𝑧</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𝑧</m:t>
                                              </m:r>
                                            </m:e>
                                          </m:acc>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𝑦</m:t>
                                          </m:r>
                                        </m:e>
                                        <m:sub>
                                          <m:r>
                                            <a:rPr lang="zh-CN" altLang="en-US" i="1">
                                              <a:solidFill>
                                                <a:schemeClr val="bg1"/>
                                              </a:solidFill>
                                              <a:latin typeface="Cambria Math" panose="02040503050406030204" pitchFamily="18" charset="0"/>
                                            </a:rPr>
                                            <m:t>𝑖</m:t>
                                          </m:r>
                                        </m:sub>
                                      </m:sSub>
                                    </m:e>
                                  </m:d>
                                </m:e>
                              </m:d>
                            </m:e>
                          </m:nary>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r>
                        <m:rPr>
                          <m:sty m:val="p"/>
                        </m:rPr>
                        <a:rPr lang="zh-CN" altLang="en-US" i="0">
                          <a:solidFill>
                            <a:schemeClr val="bg1"/>
                          </a:solidFill>
                          <a:latin typeface="Cambria Math" panose="02040503050406030204" pitchFamily="18" charset="0"/>
                        </a:rPr>
                        <m:t>min</m:t>
                      </m:r>
                    </m:oMath>
                  </m:oMathPara>
                </a14:m>
                <a:endParaRPr lang="zh-CN" altLang="en-US" dirty="0">
                  <a:solidFill>
                    <a:schemeClr val="bg1"/>
                  </a:solidFill>
                </a:endParaRPr>
              </a:p>
            </p:txBody>
          </p:sp>
        </mc:Choice>
        <mc:Fallback xmlns="">
          <p:sp>
            <p:nvSpPr>
              <p:cNvPr id="12" name="矩形 11">
                <a:extLst>
                  <a:ext uri="{FF2B5EF4-FFF2-40B4-BE49-F238E27FC236}">
                    <a16:creationId xmlns:a16="http://schemas.microsoft.com/office/drawing/2014/main" id="{D085A515-CB84-46B8-BCC4-325FD644205D}"/>
                  </a:ext>
                </a:extLst>
              </p:cNvPr>
              <p:cNvSpPr>
                <a:spLocks noRot="1" noChangeAspect="1" noMove="1" noResize="1" noEditPoints="1" noAdjustHandles="1" noChangeArrowheads="1" noChangeShapeType="1" noTextEdit="1"/>
              </p:cNvSpPr>
              <p:nvPr/>
            </p:nvSpPr>
            <p:spPr>
              <a:xfrm>
                <a:off x="6942691" y="4564077"/>
                <a:ext cx="4837093" cy="903261"/>
              </a:xfrm>
              <a:prstGeom prst="rect">
                <a:avLst/>
              </a:prstGeom>
              <a:blipFill>
                <a:blip r:embed="rId4"/>
                <a:stretch>
                  <a:fillRect/>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152612A5-A5F2-41E2-9517-EEABBE7B38EE}"/>
              </a:ext>
            </a:extLst>
          </p:cNvPr>
          <p:cNvSpPr/>
          <p:nvPr/>
        </p:nvSpPr>
        <p:spPr>
          <a:xfrm>
            <a:off x="660400" y="5357565"/>
            <a:ext cx="2616422" cy="646331"/>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r>
              <a:rPr lang="en-US" altLang="zh-CN" b="1" dirty="0">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推算趋势面的方式：</a:t>
            </a:r>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     </a:t>
            </a:r>
            <a:endParaRPr lang="zh-CN" altLang="en-US" dirty="0">
              <a:solidFill>
                <a:schemeClr val="bg1"/>
              </a:solidFill>
            </a:endParaRPr>
          </a:p>
        </p:txBody>
      </p:sp>
      <p:sp>
        <p:nvSpPr>
          <p:cNvPr id="14" name="矩形 13">
            <a:extLst>
              <a:ext uri="{FF2B5EF4-FFF2-40B4-BE49-F238E27FC236}">
                <a16:creationId xmlns:a16="http://schemas.microsoft.com/office/drawing/2014/main" id="{AD393EB4-3DC6-4838-BAA7-CCD7243D9100}"/>
              </a:ext>
            </a:extLst>
          </p:cNvPr>
          <p:cNvSpPr/>
          <p:nvPr/>
        </p:nvSpPr>
        <p:spPr>
          <a:xfrm>
            <a:off x="972440" y="5736963"/>
            <a:ext cx="3754554"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多项式函数（常用）</a:t>
            </a:r>
            <a:r>
              <a:rPr lang="en-US" altLang="zh-CN" dirty="0">
                <a:solidFill>
                  <a:schemeClr val="bg1"/>
                </a:solidFill>
                <a:latin typeface="微软雅黑" panose="020B0503020204020204" pitchFamily="34" charset="-122"/>
                <a:ea typeface="微软雅黑" panose="020B0503020204020204" pitchFamily="34" charset="-122"/>
              </a:rPr>
              <a:t>  |  </a:t>
            </a:r>
            <a:r>
              <a:rPr lang="zh-CN" altLang="en-US" dirty="0">
                <a:solidFill>
                  <a:schemeClr val="bg1"/>
                </a:solidFill>
                <a:latin typeface="微软雅黑" panose="020B0503020204020204" pitchFamily="34" charset="-122"/>
                <a:ea typeface="微软雅黑" panose="020B0503020204020204" pitchFamily="34" charset="-122"/>
              </a:rPr>
              <a:t>傅里叶级数</a:t>
            </a:r>
            <a:endParaRPr lang="zh-CN" altLang="en-US" dirty="0"/>
          </a:p>
        </p:txBody>
      </p:sp>
    </p:spTree>
    <p:extLst>
      <p:ext uri="{BB962C8B-B14F-4D97-AF65-F5344CB8AC3E}">
        <p14:creationId xmlns:p14="http://schemas.microsoft.com/office/powerpoint/2010/main" val="32801883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5506</TotalTime>
  <Words>6344</Words>
  <Application>Microsoft Office PowerPoint</Application>
  <PresentationFormat>宽屏</PresentationFormat>
  <Paragraphs>993</Paragraphs>
  <Slides>50</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3" baseType="lpstr">
      <vt:lpstr>等线</vt:lpstr>
      <vt:lpstr>等线 Light</vt:lpstr>
      <vt:lpstr>宋体</vt:lpstr>
      <vt:lpstr>微软雅黑</vt:lpstr>
      <vt:lpstr>微软雅黑 Light</vt:lpstr>
      <vt:lpstr>Arial</vt:lpstr>
      <vt:lpstr>Calibri</vt:lpstr>
      <vt:lpstr>Calibri Light</vt:lpstr>
      <vt:lpstr>Cambria Math</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武大城市化研究室</dc:creator>
  <cp:lastModifiedBy>11</cp:lastModifiedBy>
  <cp:revision>276</cp:revision>
  <dcterms:created xsi:type="dcterms:W3CDTF">2019-01-18T02:04:53Z</dcterms:created>
  <dcterms:modified xsi:type="dcterms:W3CDTF">2019-07-24T02:37:54Z</dcterms:modified>
</cp:coreProperties>
</file>