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56" r:id="rId5"/>
    <p:sldId id="257" r:id="rId6"/>
    <p:sldId id="583" r:id="rId7"/>
    <p:sldId id="584" r:id="rId8"/>
    <p:sldId id="5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916"/>
  </p:normalViewPr>
  <p:slideViewPr>
    <p:cSldViewPr snapToGrid="0" snapToObjects="1">
      <p:cViewPr varScale="1">
        <p:scale>
          <a:sx n="97" d="100"/>
          <a:sy n="97" d="100"/>
        </p:scale>
        <p:origin x="10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ehme, David" userId="17bbcc39-932d-43d8-b2fa-fe58bd96f7a7" providerId="ADAL" clId="{F9BD0AC2-7BF6-5F4E-BF05-9CBB422075CC}"/>
    <pc:docChg chg="undo custSel addSld modSld">
      <pc:chgData name="Boehme, David" userId="17bbcc39-932d-43d8-b2fa-fe58bd96f7a7" providerId="ADAL" clId="{F9BD0AC2-7BF6-5F4E-BF05-9CBB422075CC}" dt="2021-04-12T16:59:32.471" v="2705" actId="20577"/>
      <pc:docMkLst>
        <pc:docMk/>
      </pc:docMkLst>
      <pc:sldChg chg="modNotesTx">
        <pc:chgData name="Boehme, David" userId="17bbcc39-932d-43d8-b2fa-fe58bd96f7a7" providerId="ADAL" clId="{F9BD0AC2-7BF6-5F4E-BF05-9CBB422075CC}" dt="2021-04-12T06:47:38.163" v="2415" actId="20577"/>
        <pc:sldMkLst>
          <pc:docMk/>
          <pc:sldMk cId="166657308" sldId="257"/>
        </pc:sldMkLst>
      </pc:sldChg>
      <pc:sldChg chg="addSp delSp modSp mod modNotesTx">
        <pc:chgData name="Boehme, David" userId="17bbcc39-932d-43d8-b2fa-fe58bd96f7a7" providerId="ADAL" clId="{F9BD0AC2-7BF6-5F4E-BF05-9CBB422075CC}" dt="2021-04-12T04:10:03.993" v="2405" actId="20577"/>
        <pc:sldMkLst>
          <pc:docMk/>
          <pc:sldMk cId="661861346" sldId="583"/>
        </pc:sldMkLst>
        <pc:spChg chg="del">
          <ac:chgData name="Boehme, David" userId="17bbcc39-932d-43d8-b2fa-fe58bd96f7a7" providerId="ADAL" clId="{F9BD0AC2-7BF6-5F4E-BF05-9CBB422075CC}" dt="2021-04-02T03:08:23.402" v="0" actId="478"/>
          <ac:spMkLst>
            <pc:docMk/>
            <pc:sldMk cId="661861346" sldId="583"/>
            <ac:spMk id="4" creationId="{C3EF65F2-CFA8-1B45-9CFC-6A1C05BC5AE1}"/>
          </ac:spMkLst>
        </pc:spChg>
        <pc:spChg chg="add del mod">
          <ac:chgData name="Boehme, David" userId="17bbcc39-932d-43d8-b2fa-fe58bd96f7a7" providerId="ADAL" clId="{F9BD0AC2-7BF6-5F4E-BF05-9CBB422075CC}" dt="2021-04-02T03:08:33.667" v="1" actId="3680"/>
          <ac:spMkLst>
            <pc:docMk/>
            <pc:sldMk cId="661861346" sldId="583"/>
            <ac:spMk id="5" creationId="{80F5E287-154A-A248-94A8-D44FC4E2474F}"/>
          </ac:spMkLst>
        </pc:spChg>
        <pc:graphicFrameChg chg="add mod ord modGraphic">
          <ac:chgData name="Boehme, David" userId="17bbcc39-932d-43d8-b2fa-fe58bd96f7a7" providerId="ADAL" clId="{F9BD0AC2-7BF6-5F4E-BF05-9CBB422075CC}" dt="2021-04-02T03:15:06.857" v="445" actId="20577"/>
          <ac:graphicFrameMkLst>
            <pc:docMk/>
            <pc:sldMk cId="661861346" sldId="583"/>
            <ac:graphicFrameMk id="6" creationId="{957ECF36-AD40-9E45-ACB6-F7F2F8AECF31}"/>
          </ac:graphicFrameMkLst>
        </pc:graphicFrameChg>
      </pc:sldChg>
      <pc:sldChg chg="modSp new mod">
        <pc:chgData name="Boehme, David" userId="17bbcc39-932d-43d8-b2fa-fe58bd96f7a7" providerId="ADAL" clId="{F9BD0AC2-7BF6-5F4E-BF05-9CBB422075CC}" dt="2021-04-12T16:59:32.471" v="2705" actId="20577"/>
        <pc:sldMkLst>
          <pc:docMk/>
          <pc:sldMk cId="4064628265" sldId="584"/>
        </pc:sldMkLst>
        <pc:spChg chg="mod">
          <ac:chgData name="Boehme, David" userId="17bbcc39-932d-43d8-b2fa-fe58bd96f7a7" providerId="ADAL" clId="{F9BD0AC2-7BF6-5F4E-BF05-9CBB422075CC}" dt="2021-04-12T16:59:32.471" v="2705" actId="20577"/>
          <ac:spMkLst>
            <pc:docMk/>
            <pc:sldMk cId="4064628265" sldId="584"/>
            <ac:spMk id="2" creationId="{7AB3A2BD-5F05-3549-A1C5-12D1E22FB707}"/>
          </ac:spMkLst>
        </pc:spChg>
        <pc:spChg chg="mod">
          <ac:chgData name="Boehme, David" userId="17bbcc39-932d-43d8-b2fa-fe58bd96f7a7" providerId="ADAL" clId="{F9BD0AC2-7BF6-5F4E-BF05-9CBB422075CC}" dt="2021-04-12T16:55:25.982" v="2493" actId="20577"/>
          <ac:spMkLst>
            <pc:docMk/>
            <pc:sldMk cId="4064628265" sldId="584"/>
            <ac:spMk id="3" creationId="{D518D41C-DF80-E34B-BE09-4BC8CA80F0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E9506-D58B-6949-9A65-85C005E7DA1D}" type="datetimeFigureOut">
              <a:rPr lang="en-US" smtClean="0"/>
              <a:t>5/1/22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93488-423A-1649-96D3-BC2ADE80E84F}" type="slidenum">
              <a:rPr lang="en-US" smtClean="0"/>
              <a:t>‹#›</a:t>
            </a:fld>
            <a:endParaRPr lang="en-US"/>
          </a:p>
        </p:txBody>
      </p:sp>
    </p:spTree>
    <p:extLst>
      <p:ext uri="{BB962C8B-B14F-4D97-AF65-F5344CB8AC3E}">
        <p14:creationId xmlns:p14="http://schemas.microsoft.com/office/powerpoint/2010/main" val="63432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F93488-423A-1649-96D3-BC2ADE80E84F}" type="slidenum">
              <a:rPr lang="en-US" smtClean="0"/>
              <a:t>1</a:t>
            </a:fld>
            <a:endParaRPr lang="en-US"/>
          </a:p>
        </p:txBody>
      </p:sp>
    </p:spTree>
    <p:extLst>
      <p:ext uri="{BB962C8B-B14F-4D97-AF65-F5344CB8AC3E}">
        <p14:creationId xmlns:p14="http://schemas.microsoft.com/office/powerpoint/2010/main" val="3792889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tutorial covers three tools - Caliper, SPOT, Hatchet - that allow you to set up automated performance analysis workflows for HPC software projects</a:t>
            </a:r>
          </a:p>
          <a:p>
            <a:r>
              <a:rPr lang="en-US" dirty="0"/>
              <a:t>There are many great profiling tools out there that help find performance bottlenecks - but these are geared toward interactive performance debugging and therefore applied retroactively and infrequently</a:t>
            </a:r>
          </a:p>
          <a:p>
            <a:r>
              <a:rPr lang="en-US" dirty="0"/>
              <a:t>We find it valuable to conduct performance analysis as a routine activity during software development</a:t>
            </a:r>
          </a:p>
          <a:p>
            <a:r>
              <a:rPr lang="en-US" dirty="0"/>
              <a:t>Our three tools enable “ubiquitous performance analysis” approach that allow you to do anything from running performance tests as part of nightly unit testing up to collecting performance data for every program run</a:t>
            </a:r>
          </a:p>
          <a:p>
            <a:r>
              <a:rPr lang="en-US" dirty="0"/>
              <a:t>Several large codes at LLNL now use this approach in production</a:t>
            </a:r>
          </a:p>
          <a:p>
            <a:r>
              <a:rPr lang="en-US" dirty="0"/>
              <a:t>Our tools are Caliper - instrumentation and profiling library; SPOT, a web framework for visualizing and analyzing large collections of runs; and Hatchet, a python library for call-graph analysis</a:t>
            </a:r>
          </a:p>
          <a:p>
            <a:r>
              <a:rPr lang="en-US" dirty="0"/>
              <a:t>Typical scenario is performance regression testing - instrument and run test code with Caliper, use SPOT to track performance over time; develop custom analysis scripts with Hatchet</a:t>
            </a:r>
          </a:p>
        </p:txBody>
      </p:sp>
      <p:sp>
        <p:nvSpPr>
          <p:cNvPr id="4" name="Slide Number Placeholder 3"/>
          <p:cNvSpPr>
            <a:spLocks noGrp="1"/>
          </p:cNvSpPr>
          <p:nvPr>
            <p:ph type="sldNum" sz="quarter" idx="5"/>
          </p:nvPr>
        </p:nvSpPr>
        <p:spPr/>
        <p:txBody>
          <a:bodyPr/>
          <a:lstStyle/>
          <a:p>
            <a:fld id="{5CF93488-423A-1649-96D3-BC2ADE80E84F}" type="slidenum">
              <a:rPr lang="en-US" smtClean="0"/>
              <a:t>2</a:t>
            </a:fld>
            <a:endParaRPr lang="en-US"/>
          </a:p>
        </p:txBody>
      </p:sp>
    </p:spTree>
    <p:extLst>
      <p:ext uri="{BB962C8B-B14F-4D97-AF65-F5344CB8AC3E}">
        <p14:creationId xmlns:p14="http://schemas.microsoft.com/office/powerpoint/2010/main" val="45903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 each tool in about one hour each, with 15-minute breaks between</a:t>
            </a:r>
          </a:p>
          <a:p>
            <a:r>
              <a:rPr lang="en-US" dirty="0"/>
              <a:t>I start with the Caliper profiling library and how to collect data for automated analysis</a:t>
            </a:r>
          </a:p>
          <a:p>
            <a:endParaRPr lang="en-US" dirty="0"/>
          </a:p>
        </p:txBody>
      </p:sp>
      <p:sp>
        <p:nvSpPr>
          <p:cNvPr id="4" name="Slide Number Placeholder 3"/>
          <p:cNvSpPr>
            <a:spLocks noGrp="1"/>
          </p:cNvSpPr>
          <p:nvPr>
            <p:ph type="sldNum" sz="quarter" idx="5"/>
          </p:nvPr>
        </p:nvSpPr>
        <p:spPr/>
        <p:txBody>
          <a:bodyPr/>
          <a:lstStyle/>
          <a:p>
            <a:fld id="{5CF93488-423A-1649-96D3-BC2ADE80E84F}" type="slidenum">
              <a:rPr lang="en-US" smtClean="0"/>
              <a:t>3</a:t>
            </a:fld>
            <a:endParaRPr lang="en-US"/>
          </a:p>
        </p:txBody>
      </p:sp>
    </p:spTree>
    <p:extLst>
      <p:ext uri="{BB962C8B-B14F-4D97-AF65-F5344CB8AC3E}">
        <p14:creationId xmlns:p14="http://schemas.microsoft.com/office/powerpoint/2010/main" val="1823407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LLNL-PRES-XXXXXX</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pic>
        <p:nvPicPr>
          <p:cNvPr id="15" name="Picture 14">
            <a:extLst>
              <a:ext uri="{FF2B5EF4-FFF2-40B4-BE49-F238E27FC236}">
                <a16:creationId xmlns:a16="http://schemas.microsoft.com/office/drawing/2014/main" id="{65E7015B-2898-294E-B365-9997EA53F533}"/>
              </a:ext>
            </a:extLst>
          </p:cNvPr>
          <p:cNvPicPr>
            <a:picLocks noChangeAspect="1"/>
          </p:cNvPicPr>
          <p:nvPr/>
        </p:nvPicPr>
        <p:blipFill>
          <a:blip r:embed="rId4"/>
          <a:stretch>
            <a:fillRect/>
          </a:stretch>
        </p:blipFill>
        <p:spPr>
          <a:xfrm>
            <a:off x="9747070" y="2336292"/>
            <a:ext cx="1947333" cy="1005840"/>
          </a:xfrm>
          <a:prstGeom prst="rect">
            <a:avLst/>
          </a:prstGeom>
        </p:spPr>
      </p:pic>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spTree>
    <p:extLst>
      <p:ext uri="{BB962C8B-B14F-4D97-AF65-F5344CB8AC3E}">
        <p14:creationId xmlns:p14="http://schemas.microsoft.com/office/powerpoint/2010/main" val="342258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p:nvSpPr>
        <p:spPr>
          <a:xfrm>
            <a:off x="5854700" y="4896502"/>
            <a:ext cx="56134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19B91F5E-888D-E54C-B87B-CA3ABFC0A22E}"/>
              </a:ext>
            </a:extLst>
          </p:cNvPr>
          <p:cNvPicPr>
            <a:picLocks noChangeAspect="1"/>
          </p:cNvPicPr>
          <p:nvPr/>
        </p:nvPicPr>
        <p:blipFill>
          <a:blip r:embed="rId3"/>
          <a:stretch>
            <a:fillRect/>
          </a:stretch>
        </p:blipFill>
        <p:spPr>
          <a:xfrm>
            <a:off x="1290637" y="1261696"/>
            <a:ext cx="2946400" cy="3771900"/>
          </a:xfrm>
          <a:prstGeom prst="rect">
            <a:avLst/>
          </a:prstGeom>
        </p:spPr>
      </p:pic>
    </p:spTree>
    <p:extLst>
      <p:ext uri="{BB962C8B-B14F-4D97-AF65-F5344CB8AC3E}">
        <p14:creationId xmlns:p14="http://schemas.microsoft.com/office/powerpoint/2010/main" val="36531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2607-A5A5-1841-9098-0F8794D6A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A015D7-BC84-AE44-B184-434F87EEE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1B3A5-44B6-0A44-BA10-CFEB5EA8151E}"/>
              </a:ext>
            </a:extLst>
          </p:cNvPr>
          <p:cNvSpPr>
            <a:spLocks noGrp="1"/>
          </p:cNvSpPr>
          <p:nvPr>
            <p:ph type="dt" sz="half" idx="10"/>
          </p:nvPr>
        </p:nvSpPr>
        <p:spPr/>
        <p:txBody>
          <a:bodyPr/>
          <a:lstStyle/>
          <a:p>
            <a:fld id="{49FE7118-964A-8F44-99C3-64A02B2A081D}" type="datetimeFigureOut">
              <a:rPr lang="en-US" smtClean="0"/>
              <a:t>5/1/22</a:t>
            </a:fld>
            <a:endParaRPr lang="en-US"/>
          </a:p>
        </p:txBody>
      </p:sp>
      <p:sp>
        <p:nvSpPr>
          <p:cNvPr id="5" name="Footer Placeholder 4">
            <a:extLst>
              <a:ext uri="{FF2B5EF4-FFF2-40B4-BE49-F238E27FC236}">
                <a16:creationId xmlns:a16="http://schemas.microsoft.com/office/drawing/2014/main" id="{5EDFF3D2-45C6-F046-870A-443D645D3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3F93F-031B-544D-8C7A-B9975F86B5C2}"/>
              </a:ext>
            </a:extLst>
          </p:cNvPr>
          <p:cNvSpPr>
            <a:spLocks noGrp="1"/>
          </p:cNvSpPr>
          <p:nvPr>
            <p:ph type="sldNum" sz="quarter" idx="12"/>
          </p:nvPr>
        </p:nvSpPr>
        <p:spPr/>
        <p:txBody>
          <a:bodyPr/>
          <a:lstStyle/>
          <a:p>
            <a:fld id="{20BBBA99-C63B-5647-96A7-06C1DF3A81E2}" type="slidenum">
              <a:rPr lang="en-US" smtClean="0"/>
              <a:t>‹#›</a:t>
            </a:fld>
            <a:endParaRPr lang="en-US"/>
          </a:p>
        </p:txBody>
      </p:sp>
    </p:spTree>
    <p:extLst>
      <p:ext uri="{BB962C8B-B14F-4D97-AF65-F5344CB8AC3E}">
        <p14:creationId xmlns:p14="http://schemas.microsoft.com/office/powerpoint/2010/main" val="2504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105816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8631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7246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378875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63917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23927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extLst>
      <p:ext uri="{BB962C8B-B14F-4D97-AF65-F5344CB8AC3E}">
        <p14:creationId xmlns:p14="http://schemas.microsoft.com/office/powerpoint/2010/main" val="267296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71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p:nvPicPr>
        <p:blipFill rotWithShape="1">
          <a:blip r:embed="rId13"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LLNL-PRES-xxxxxx</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p:nvPicPr>
        <p:blipFill rotWithShape="1">
          <a:blip r:embed="rId14"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9" name="Picture 8">
            <a:extLst>
              <a:ext uri="{FF2B5EF4-FFF2-40B4-BE49-F238E27FC236}">
                <a16:creationId xmlns:a16="http://schemas.microsoft.com/office/drawing/2014/main" id="{890E0C2A-A9C9-FB4A-90FB-2A76E4A04B64}"/>
              </a:ext>
            </a:extLst>
          </p:cNvPr>
          <p:cNvPicPr>
            <a:picLocks noChangeAspect="1"/>
          </p:cNvPicPr>
          <p:nvPr/>
        </p:nvPicPr>
        <p:blipFill>
          <a:blip r:embed="rId15"/>
          <a:stretch>
            <a:fillRect/>
          </a:stretch>
        </p:blipFill>
        <p:spPr>
          <a:xfrm>
            <a:off x="5619061" y="6451370"/>
            <a:ext cx="945804" cy="365760"/>
          </a:xfrm>
          <a:prstGeom prst="rect">
            <a:avLst/>
          </a:prstGeom>
        </p:spPr>
      </p:pic>
    </p:spTree>
    <p:extLst>
      <p:ext uri="{BB962C8B-B14F-4D97-AF65-F5344CB8AC3E}">
        <p14:creationId xmlns:p14="http://schemas.microsoft.com/office/powerpoint/2010/main" val="193228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document/d/1DIJH7y4nNvW4zLnAb7mBb5RK5bL6j6FzfFhP-8pvjpI/edi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lnl.github.io/Caliper" TargetMode="External"/><Relationship Id="rId2" Type="http://schemas.openxmlformats.org/officeDocument/2006/relationships/hyperlink" Target="https://github.com/LLNL/Caliper" TargetMode="External"/><Relationship Id="rId1" Type="http://schemas.openxmlformats.org/officeDocument/2006/relationships/slideLayout" Target="../slideLayouts/slideLayout3.xml"/><Relationship Id="rId6" Type="http://schemas.openxmlformats.org/officeDocument/2006/relationships/hyperlink" Target="https://github.com/LLNL/spot2_container" TargetMode="External"/><Relationship Id="rId5" Type="http://schemas.openxmlformats.org/officeDocument/2006/relationships/hyperlink" Target="https://hatchet.readthedocs.io/" TargetMode="External"/><Relationship Id="rId4" Type="http://schemas.openxmlformats.org/officeDocument/2006/relationships/hyperlink" Target="https://github.com/hatchet/hatch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4E398-6792-A348-A0C3-9DC43D865CBE}"/>
              </a:ext>
            </a:extLst>
          </p:cNvPr>
          <p:cNvSpPr>
            <a:spLocks noGrp="1"/>
          </p:cNvSpPr>
          <p:nvPr>
            <p:ph type="title"/>
          </p:nvPr>
        </p:nvSpPr>
        <p:spPr/>
        <p:txBody>
          <a:bodyPr/>
          <a:lstStyle/>
          <a:p>
            <a:r>
              <a:rPr lang="en-US" dirty="0"/>
              <a:t>Automated Performance Analysis </a:t>
            </a:r>
            <a:br>
              <a:rPr lang="en-US" dirty="0"/>
            </a:br>
            <a:r>
              <a:rPr lang="en-US" dirty="0"/>
              <a:t>with Caliper, SPOT, and Hatchet</a:t>
            </a:r>
          </a:p>
        </p:txBody>
      </p:sp>
      <p:sp>
        <p:nvSpPr>
          <p:cNvPr id="5" name="Text Placeholder 4">
            <a:extLst>
              <a:ext uri="{FF2B5EF4-FFF2-40B4-BE49-F238E27FC236}">
                <a16:creationId xmlns:a16="http://schemas.microsoft.com/office/drawing/2014/main" id="{FAFCB707-9FA7-EF41-920D-027A5AF7A4EF}"/>
              </a:ext>
            </a:extLst>
          </p:cNvPr>
          <p:cNvSpPr>
            <a:spLocks noGrp="1"/>
          </p:cNvSpPr>
          <p:nvPr>
            <p:ph type="body" sz="quarter" idx="13"/>
          </p:nvPr>
        </p:nvSpPr>
        <p:spPr/>
        <p:txBody>
          <a:bodyPr/>
          <a:lstStyle/>
          <a:p>
            <a:r>
              <a:rPr lang="en-US" dirty="0"/>
              <a:t>Tutorial Introduction</a:t>
            </a:r>
          </a:p>
        </p:txBody>
      </p:sp>
      <p:sp>
        <p:nvSpPr>
          <p:cNvPr id="6" name="Text Placeholder 5">
            <a:extLst>
              <a:ext uri="{FF2B5EF4-FFF2-40B4-BE49-F238E27FC236}">
                <a16:creationId xmlns:a16="http://schemas.microsoft.com/office/drawing/2014/main" id="{91422F10-2CCE-8445-A27F-480045C2D1A6}"/>
              </a:ext>
            </a:extLst>
          </p:cNvPr>
          <p:cNvSpPr>
            <a:spLocks noGrp="1"/>
          </p:cNvSpPr>
          <p:nvPr>
            <p:ph type="body" sz="quarter" idx="15"/>
          </p:nvPr>
        </p:nvSpPr>
        <p:spPr>
          <a:xfrm>
            <a:off x="5852160" y="4599433"/>
            <a:ext cx="5755640" cy="245866"/>
          </a:xfrm>
        </p:spPr>
        <p:txBody>
          <a:bodyPr/>
          <a:lstStyle/>
          <a:p>
            <a:r>
              <a:rPr lang="en-US" dirty="0"/>
              <a:t>David Boehme</a:t>
            </a:r>
          </a:p>
          <a:p>
            <a:r>
              <a:rPr lang="en-US" dirty="0"/>
              <a:t>Stephanie Brink</a:t>
            </a:r>
          </a:p>
          <a:p>
            <a:r>
              <a:rPr lang="en-US" dirty="0"/>
              <a:t>Matt </a:t>
            </a:r>
            <a:r>
              <a:rPr lang="en-US" dirty="0" err="1"/>
              <a:t>LeGendre</a:t>
            </a:r>
            <a:endParaRPr lang="en-US" dirty="0"/>
          </a:p>
          <a:p>
            <a:r>
              <a:rPr lang="en-US" dirty="0"/>
              <a:t>Olga Pearce</a:t>
            </a:r>
            <a:br>
              <a:rPr lang="en-US" dirty="0"/>
            </a:br>
            <a:endParaRPr lang="en-US" dirty="0"/>
          </a:p>
          <a:p>
            <a:endParaRPr lang="en-US" dirty="0"/>
          </a:p>
        </p:txBody>
      </p:sp>
      <p:sp>
        <p:nvSpPr>
          <p:cNvPr id="7" name="Text Placeholder 6">
            <a:extLst>
              <a:ext uri="{FF2B5EF4-FFF2-40B4-BE49-F238E27FC236}">
                <a16:creationId xmlns:a16="http://schemas.microsoft.com/office/drawing/2014/main" id="{FCE73B49-582E-E645-BAC3-DA1CA8C47232}"/>
              </a:ext>
            </a:extLst>
          </p:cNvPr>
          <p:cNvSpPr>
            <a:spLocks noGrp="1"/>
          </p:cNvSpPr>
          <p:nvPr>
            <p:ph type="body" sz="quarter" idx="16"/>
          </p:nvPr>
        </p:nvSpPr>
        <p:spPr/>
        <p:txBody>
          <a:bodyPr/>
          <a:lstStyle/>
          <a:p>
            <a:r>
              <a:rPr lang="en-US" dirty="0"/>
              <a:t>April 12, 2021</a:t>
            </a:r>
          </a:p>
        </p:txBody>
      </p:sp>
    </p:spTree>
    <p:extLst>
      <p:ext uri="{BB962C8B-B14F-4D97-AF65-F5344CB8AC3E}">
        <p14:creationId xmlns:p14="http://schemas.microsoft.com/office/powerpoint/2010/main" val="311936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51E-2C7A-4B40-891F-C482828FEB42}"/>
              </a:ext>
            </a:extLst>
          </p:cNvPr>
          <p:cNvSpPr>
            <a:spLocks noGrp="1"/>
          </p:cNvSpPr>
          <p:nvPr>
            <p:ph type="title"/>
          </p:nvPr>
        </p:nvSpPr>
        <p:spPr/>
        <p:txBody>
          <a:bodyPr/>
          <a:lstStyle/>
          <a:p>
            <a:r>
              <a:rPr lang="en-US" dirty="0"/>
              <a:t>Building Automated Performance Analysis Workflows</a:t>
            </a:r>
          </a:p>
        </p:txBody>
      </p:sp>
      <p:sp>
        <p:nvSpPr>
          <p:cNvPr id="3" name="Content Placeholder 2">
            <a:extLst>
              <a:ext uri="{FF2B5EF4-FFF2-40B4-BE49-F238E27FC236}">
                <a16:creationId xmlns:a16="http://schemas.microsoft.com/office/drawing/2014/main" id="{C8BFE760-0C9C-7A4F-8F83-FB8EA26EF35E}"/>
              </a:ext>
            </a:extLst>
          </p:cNvPr>
          <p:cNvSpPr>
            <a:spLocks noGrp="1"/>
          </p:cNvSpPr>
          <p:nvPr>
            <p:ph idx="4294967295"/>
          </p:nvPr>
        </p:nvSpPr>
        <p:spPr>
          <a:xfrm>
            <a:off x="1697420" y="1620126"/>
            <a:ext cx="8797160" cy="849313"/>
          </a:xfrm>
          <a:solidFill>
            <a:schemeClr val="accent6">
              <a:lumMod val="20000"/>
              <a:lumOff val="80000"/>
            </a:schemeClr>
          </a:solidFill>
          <a:ln>
            <a:solidFill>
              <a:schemeClr val="accent6">
                <a:lumMod val="75000"/>
              </a:schemeClr>
            </a:solidFill>
          </a:ln>
        </p:spPr>
        <p:txBody>
          <a:bodyPr/>
          <a:lstStyle/>
          <a:p>
            <a:pPr marL="57150" indent="0" algn="ctr">
              <a:buNone/>
            </a:pPr>
            <a:r>
              <a:rPr lang="en-US" dirty="0"/>
              <a:t>Enabling performance analysis as a </a:t>
            </a:r>
            <a:r>
              <a:rPr lang="en-US" i="1" dirty="0"/>
              <a:t>routine, cumulative</a:t>
            </a:r>
            <a:r>
              <a:rPr lang="en-US" dirty="0"/>
              <a:t> activity</a:t>
            </a:r>
            <a:br>
              <a:rPr lang="en-US" dirty="0"/>
            </a:br>
            <a:r>
              <a:rPr lang="en-US" dirty="0"/>
              <a:t>for HPC software development</a:t>
            </a:r>
          </a:p>
        </p:txBody>
      </p:sp>
      <p:grpSp>
        <p:nvGrpSpPr>
          <p:cNvPr id="14" name="Group 13">
            <a:extLst>
              <a:ext uri="{FF2B5EF4-FFF2-40B4-BE49-F238E27FC236}">
                <a16:creationId xmlns:a16="http://schemas.microsoft.com/office/drawing/2014/main" id="{9C70484F-73B3-D847-9345-C6506E62537F}"/>
              </a:ext>
            </a:extLst>
          </p:cNvPr>
          <p:cNvGrpSpPr/>
          <p:nvPr/>
        </p:nvGrpSpPr>
        <p:grpSpPr>
          <a:xfrm>
            <a:off x="609600" y="3285423"/>
            <a:ext cx="3080105" cy="2662475"/>
            <a:chOff x="609600" y="3285423"/>
            <a:chExt cx="3080105" cy="2662475"/>
          </a:xfrm>
        </p:grpSpPr>
        <p:pic>
          <p:nvPicPr>
            <p:cNvPr id="4" name="Picture 3">
              <a:extLst>
                <a:ext uri="{FF2B5EF4-FFF2-40B4-BE49-F238E27FC236}">
                  <a16:creationId xmlns:a16="http://schemas.microsoft.com/office/drawing/2014/main" id="{F3B6A2C5-EDE0-004E-9DF0-E17B750D80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3236" y="3285423"/>
              <a:ext cx="1552832" cy="670977"/>
            </a:xfrm>
            <a:prstGeom prst="rect">
              <a:avLst/>
            </a:prstGeom>
          </p:spPr>
        </p:pic>
        <p:sp>
          <p:nvSpPr>
            <p:cNvPr id="5" name="TextBox 4">
              <a:extLst>
                <a:ext uri="{FF2B5EF4-FFF2-40B4-BE49-F238E27FC236}">
                  <a16:creationId xmlns:a16="http://schemas.microsoft.com/office/drawing/2014/main" id="{088A7250-64FE-9646-B983-2236D8696410}"/>
                </a:ext>
              </a:extLst>
            </p:cNvPr>
            <p:cNvSpPr txBox="1"/>
            <p:nvPr/>
          </p:nvSpPr>
          <p:spPr>
            <a:xfrm>
              <a:off x="609600" y="4108108"/>
              <a:ext cx="3080105" cy="1169551"/>
            </a:xfrm>
            <a:prstGeom prst="rect">
              <a:avLst/>
            </a:prstGeom>
            <a:no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#include &lt;caliper/</a:t>
              </a:r>
              <a:r>
                <a:rPr lang="en-US" sz="1000" dirty="0" err="1">
                  <a:latin typeface="Consolas" charset="0"/>
                  <a:ea typeface="Consolas" charset="0"/>
                  <a:cs typeface="Consolas" charset="0"/>
                </a:rPr>
                <a:t>cali.h</a:t>
              </a:r>
              <a:r>
                <a:rPr lang="en-US" sz="1000" dirty="0">
                  <a:latin typeface="Consolas" charset="0"/>
                  <a:ea typeface="Consolas" charset="0"/>
                  <a:cs typeface="Consolas" charset="0"/>
                </a:rPr>
                <a:t>&gt;</a:t>
              </a:r>
            </a:p>
            <a:p>
              <a:endParaRPr lang="en-US" sz="1000" dirty="0">
                <a:latin typeface="Consolas" charset="0"/>
                <a:ea typeface="Consolas" charset="0"/>
                <a:cs typeface="Consolas" charset="0"/>
              </a:endParaRPr>
            </a:p>
            <a:p>
              <a:r>
                <a:rPr lang="en-US" sz="1000" b="1" dirty="0">
                  <a:latin typeface="Consolas" charset="0"/>
                  <a:ea typeface="Consolas" charset="0"/>
                  <a:cs typeface="Consolas" charset="0"/>
                </a:rPr>
                <a:t>void </a:t>
              </a:r>
              <a:r>
                <a:rPr lang="en-US" sz="1000" dirty="0" err="1">
                  <a:latin typeface="Consolas" charset="0"/>
                  <a:ea typeface="Consolas" charset="0"/>
                  <a:cs typeface="Consolas" charset="0"/>
                </a:rPr>
                <a:t>LagrangeElements</a:t>
              </a:r>
              <a:r>
                <a:rPr lang="en-US" sz="1000" dirty="0">
                  <a:latin typeface="Consolas" charset="0"/>
                  <a:ea typeface="Consolas" charset="0"/>
                  <a:cs typeface="Consolas" charset="0"/>
                </a:rPr>
                <a:t>(Domain&amp; domain, </a:t>
              </a:r>
              <a:r>
                <a:rPr lang="en-US" sz="1000" dirty="0" err="1">
                  <a:latin typeface="Consolas" charset="0"/>
                  <a:ea typeface="Consolas" charset="0"/>
                  <a:cs typeface="Consolas" charset="0"/>
                </a:rPr>
                <a:t>Index_t</a:t>
              </a:r>
              <a:r>
                <a:rPr lang="en-US" sz="1000" dirty="0">
                  <a:latin typeface="Consolas" charset="0"/>
                  <a:ea typeface="Consolas" charset="0"/>
                  <a:cs typeface="Consolas" charset="0"/>
                </a:rPr>
                <a:t> </a:t>
              </a:r>
              <a:r>
                <a:rPr lang="en-US" sz="1000" dirty="0" err="1">
                  <a:latin typeface="Consolas" charset="0"/>
                  <a:ea typeface="Consolas" charset="0"/>
                  <a:cs typeface="Consolas" charset="0"/>
                </a:rPr>
                <a:t>numElem</a:t>
              </a:r>
              <a:r>
                <a:rPr lang="en-US" sz="1000" dirty="0">
                  <a:latin typeface="Consolas" charset="0"/>
                  <a:ea typeface="Consolas" charset="0"/>
                  <a:cs typeface="Consolas" charset="0"/>
                </a:rPr>
                <a:t>)</a:t>
              </a:r>
            </a:p>
            <a:p>
              <a:r>
                <a:rPr lang="en-US" sz="1000" dirty="0">
                  <a:latin typeface="Consolas" charset="0"/>
                  <a:ea typeface="Consolas" charset="0"/>
                  <a:cs typeface="Consolas" charset="0"/>
                </a:rPr>
                <a:t>{</a:t>
              </a:r>
            </a:p>
            <a:p>
              <a:r>
                <a:rPr lang="en-US" sz="1000" dirty="0">
                  <a:latin typeface="Consolas" charset="0"/>
                  <a:ea typeface="Consolas" charset="0"/>
                  <a:cs typeface="Consolas" charset="0"/>
                </a:rPr>
                <a:t>   </a:t>
              </a:r>
              <a:r>
                <a:rPr lang="en-US" sz="1000" dirty="0">
                  <a:solidFill>
                    <a:schemeClr val="tx2"/>
                  </a:solidFill>
                  <a:latin typeface="Consolas" charset="0"/>
                  <a:ea typeface="Consolas" charset="0"/>
                  <a:cs typeface="Consolas" charset="0"/>
                </a:rPr>
                <a:t>CALI_CXX_MARK_FUNCTION;</a:t>
              </a:r>
            </a:p>
            <a:p>
              <a:r>
                <a:rPr lang="en-US" sz="1000" dirty="0">
                  <a:latin typeface="Consolas" charset="0"/>
                  <a:ea typeface="Consolas" charset="0"/>
                  <a:cs typeface="Consolas" charset="0"/>
                </a:rPr>
                <a:t>// ...</a:t>
              </a:r>
            </a:p>
          </p:txBody>
        </p:sp>
        <p:sp>
          <p:nvSpPr>
            <p:cNvPr id="6" name="TextBox 5">
              <a:extLst>
                <a:ext uri="{FF2B5EF4-FFF2-40B4-BE49-F238E27FC236}">
                  <a16:creationId xmlns:a16="http://schemas.microsoft.com/office/drawing/2014/main" id="{39C52F13-6292-BE45-B25F-A430E98DBE3E}"/>
                </a:ext>
              </a:extLst>
            </p:cNvPr>
            <p:cNvSpPr txBox="1"/>
            <p:nvPr/>
          </p:nvSpPr>
          <p:spPr>
            <a:xfrm>
              <a:off x="678191" y="5301567"/>
              <a:ext cx="2942922" cy="646331"/>
            </a:xfrm>
            <a:prstGeom prst="rect">
              <a:avLst/>
            </a:prstGeom>
            <a:noFill/>
          </p:spPr>
          <p:txBody>
            <a:bodyPr wrap="none" rtlCol="0">
              <a:spAutoFit/>
            </a:bodyPr>
            <a:lstStyle/>
            <a:p>
              <a:pPr algn="ctr"/>
              <a:r>
                <a:rPr lang="en-US" dirty="0"/>
                <a:t>Caliper:</a:t>
              </a:r>
              <a:br>
                <a:rPr lang="en-US" dirty="0"/>
              </a:br>
              <a:r>
                <a:rPr lang="en-US" dirty="0"/>
                <a:t>Instrumentation and Profiling</a:t>
              </a:r>
            </a:p>
          </p:txBody>
        </p:sp>
      </p:grpSp>
      <p:grpSp>
        <p:nvGrpSpPr>
          <p:cNvPr id="15" name="Group 14">
            <a:extLst>
              <a:ext uri="{FF2B5EF4-FFF2-40B4-BE49-F238E27FC236}">
                <a16:creationId xmlns:a16="http://schemas.microsoft.com/office/drawing/2014/main" id="{5A243B34-8EB3-4D4D-9FB4-DB1600328C8D}"/>
              </a:ext>
            </a:extLst>
          </p:cNvPr>
          <p:cNvGrpSpPr/>
          <p:nvPr/>
        </p:nvGrpSpPr>
        <p:grpSpPr>
          <a:xfrm>
            <a:off x="8996441" y="2702672"/>
            <a:ext cx="2900602" cy="3245226"/>
            <a:chOff x="8996441" y="2702672"/>
            <a:chExt cx="2900602" cy="3245226"/>
          </a:xfrm>
        </p:grpSpPr>
        <p:pic>
          <p:nvPicPr>
            <p:cNvPr id="7" name="Picture 2">
              <a:extLst>
                <a:ext uri="{FF2B5EF4-FFF2-40B4-BE49-F238E27FC236}">
                  <a16:creationId xmlns:a16="http://schemas.microsoft.com/office/drawing/2014/main" id="{423E7BAD-1C49-A843-A895-4BF676290C6A}"/>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9311084" y="3195164"/>
              <a:ext cx="2271314" cy="20824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atchet">
              <a:extLst>
                <a:ext uri="{FF2B5EF4-FFF2-40B4-BE49-F238E27FC236}">
                  <a16:creationId xmlns:a16="http://schemas.microsoft.com/office/drawing/2014/main" id="{70A57193-1C01-7C40-A1A9-8CB8C21D226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818764" y="2702672"/>
              <a:ext cx="720297" cy="8215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BF7A7C-828A-C341-B5D6-AFFCB2CB38D9}"/>
                </a:ext>
              </a:extLst>
            </p:cNvPr>
            <p:cNvSpPr txBox="1"/>
            <p:nvPr/>
          </p:nvSpPr>
          <p:spPr>
            <a:xfrm>
              <a:off x="8996441" y="5301567"/>
              <a:ext cx="2900602" cy="646331"/>
            </a:xfrm>
            <a:prstGeom prst="rect">
              <a:avLst/>
            </a:prstGeom>
            <a:noFill/>
          </p:spPr>
          <p:txBody>
            <a:bodyPr wrap="none" rtlCol="0">
              <a:spAutoFit/>
            </a:bodyPr>
            <a:lstStyle/>
            <a:p>
              <a:pPr algn="ctr"/>
              <a:r>
                <a:rPr lang="en-US" dirty="0"/>
                <a:t>Hatchet:</a:t>
              </a:r>
              <a:br>
                <a:rPr lang="en-US" dirty="0"/>
              </a:br>
              <a:r>
                <a:rPr lang="en-US" dirty="0"/>
                <a:t> Call graph analysis in Python</a:t>
              </a:r>
            </a:p>
          </p:txBody>
        </p:sp>
      </p:grpSp>
      <p:grpSp>
        <p:nvGrpSpPr>
          <p:cNvPr id="13" name="Group 12">
            <a:extLst>
              <a:ext uri="{FF2B5EF4-FFF2-40B4-BE49-F238E27FC236}">
                <a16:creationId xmlns:a16="http://schemas.microsoft.com/office/drawing/2014/main" id="{8EAD4425-73EF-854D-9843-5D4556FEDAC6}"/>
              </a:ext>
            </a:extLst>
          </p:cNvPr>
          <p:cNvGrpSpPr/>
          <p:nvPr/>
        </p:nvGrpSpPr>
        <p:grpSpPr>
          <a:xfrm>
            <a:off x="4803020" y="2655337"/>
            <a:ext cx="3080106" cy="2729840"/>
            <a:chOff x="4755127" y="2655337"/>
            <a:chExt cx="3080106" cy="2729840"/>
          </a:xfrm>
        </p:grpSpPr>
        <p:sp>
          <p:nvSpPr>
            <p:cNvPr id="10" name="TextBox 9">
              <a:extLst>
                <a:ext uri="{FF2B5EF4-FFF2-40B4-BE49-F238E27FC236}">
                  <a16:creationId xmlns:a16="http://schemas.microsoft.com/office/drawing/2014/main" id="{4CD096B0-18A1-1140-9872-811349ED9F6E}"/>
                </a:ext>
              </a:extLst>
            </p:cNvPr>
            <p:cNvSpPr txBox="1"/>
            <p:nvPr/>
          </p:nvSpPr>
          <p:spPr>
            <a:xfrm>
              <a:off x="5089048" y="4738846"/>
              <a:ext cx="2412263" cy="646331"/>
            </a:xfrm>
            <a:prstGeom prst="rect">
              <a:avLst/>
            </a:prstGeom>
            <a:noFill/>
          </p:spPr>
          <p:txBody>
            <a:bodyPr wrap="none" rtlCol="0">
              <a:spAutoFit/>
            </a:bodyPr>
            <a:lstStyle/>
            <a:p>
              <a:pPr algn="ctr"/>
              <a:r>
                <a:rPr lang="en-US" dirty="0"/>
                <a:t>SPOT: Analysis of </a:t>
              </a:r>
              <a:br>
                <a:rPr lang="en-US" dirty="0"/>
              </a:br>
              <a:r>
                <a:rPr lang="en-US" dirty="0"/>
                <a:t>large collections of runs</a:t>
              </a:r>
            </a:p>
          </p:txBody>
        </p:sp>
        <p:pic>
          <p:nvPicPr>
            <p:cNvPr id="12" name="Picture 11">
              <a:extLst>
                <a:ext uri="{FF2B5EF4-FFF2-40B4-BE49-F238E27FC236}">
                  <a16:creationId xmlns:a16="http://schemas.microsoft.com/office/drawing/2014/main" id="{870F627A-707E-C04D-9EE0-6544C1B99187}"/>
                </a:ext>
              </a:extLst>
            </p:cNvPr>
            <p:cNvPicPr>
              <a:picLocks noChangeAspect="1"/>
            </p:cNvPicPr>
            <p:nvPr/>
          </p:nvPicPr>
          <p:blipFill>
            <a:blip r:embed="rId6"/>
            <a:stretch>
              <a:fillRect/>
            </a:stretch>
          </p:blipFill>
          <p:spPr>
            <a:xfrm>
              <a:off x="4755127" y="2655337"/>
              <a:ext cx="3080106" cy="2083509"/>
            </a:xfrm>
            <a:prstGeom prst="rect">
              <a:avLst/>
            </a:prstGeom>
          </p:spPr>
        </p:pic>
      </p:grpSp>
    </p:spTree>
    <p:extLst>
      <p:ext uri="{BB962C8B-B14F-4D97-AF65-F5344CB8AC3E}">
        <p14:creationId xmlns:p14="http://schemas.microsoft.com/office/powerpoint/2010/main" val="16665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D324B0-C4C0-7645-854B-039760D50AB2}"/>
              </a:ext>
            </a:extLst>
          </p:cNvPr>
          <p:cNvSpPr>
            <a:spLocks noGrp="1"/>
          </p:cNvSpPr>
          <p:nvPr>
            <p:ph type="title"/>
          </p:nvPr>
        </p:nvSpPr>
        <p:spPr/>
        <p:txBody>
          <a:bodyPr/>
          <a:lstStyle/>
          <a:p>
            <a:r>
              <a:rPr lang="en-US" dirty="0"/>
              <a:t>Tutorial Outline</a:t>
            </a:r>
          </a:p>
        </p:txBody>
      </p:sp>
      <p:graphicFrame>
        <p:nvGraphicFramePr>
          <p:cNvPr id="6" name="Table 6">
            <a:extLst>
              <a:ext uri="{FF2B5EF4-FFF2-40B4-BE49-F238E27FC236}">
                <a16:creationId xmlns:a16="http://schemas.microsoft.com/office/drawing/2014/main" id="{957ECF36-AD40-9E45-ACB6-F7F2F8AECF31}"/>
              </a:ext>
            </a:extLst>
          </p:cNvPr>
          <p:cNvGraphicFramePr>
            <a:graphicFrameLocks noGrp="1"/>
          </p:cNvGraphicFramePr>
          <p:nvPr>
            <p:ph idx="1"/>
            <p:extLst>
              <p:ext uri="{D42A27DB-BD31-4B8C-83A1-F6EECF244321}">
                <p14:modId xmlns:p14="http://schemas.microsoft.com/office/powerpoint/2010/main" val="654323233"/>
              </p:ext>
            </p:extLst>
          </p:nvPr>
        </p:nvGraphicFramePr>
        <p:xfrm>
          <a:off x="609600" y="1441450"/>
          <a:ext cx="10888716" cy="3813722"/>
        </p:xfrm>
        <a:graphic>
          <a:graphicData uri="http://schemas.openxmlformats.org/drawingml/2006/table">
            <a:tbl>
              <a:tblPr firstRow="1" bandRow="1">
                <a:tableStyleId>{5C22544A-7EE6-4342-B048-85BDC9FD1C3A}</a:tableStyleId>
              </a:tblPr>
              <a:tblGrid>
                <a:gridCol w="1512322">
                  <a:extLst>
                    <a:ext uri="{9D8B030D-6E8A-4147-A177-3AD203B41FA5}">
                      <a16:colId xmlns:a16="http://schemas.microsoft.com/office/drawing/2014/main" val="244991140"/>
                    </a:ext>
                  </a:extLst>
                </a:gridCol>
                <a:gridCol w="6351753">
                  <a:extLst>
                    <a:ext uri="{9D8B030D-6E8A-4147-A177-3AD203B41FA5}">
                      <a16:colId xmlns:a16="http://schemas.microsoft.com/office/drawing/2014/main" val="3488127110"/>
                    </a:ext>
                  </a:extLst>
                </a:gridCol>
                <a:gridCol w="3024641">
                  <a:extLst>
                    <a:ext uri="{9D8B030D-6E8A-4147-A177-3AD203B41FA5}">
                      <a16:colId xmlns:a16="http://schemas.microsoft.com/office/drawing/2014/main" val="612719684"/>
                    </a:ext>
                  </a:extLst>
                </a:gridCol>
              </a:tblGrid>
              <a:tr h="511768">
                <a:tc>
                  <a:txBody>
                    <a:bodyPr/>
                    <a:lstStyle/>
                    <a:p>
                      <a:r>
                        <a:rPr lang="en-US" dirty="0"/>
                        <a:t>Time (ET)</a:t>
                      </a:r>
                    </a:p>
                  </a:txBody>
                  <a:tcPr/>
                </a:tc>
                <a:tc>
                  <a:txBody>
                    <a:bodyPr/>
                    <a:lstStyle/>
                    <a:p>
                      <a:endParaRPr lang="en-US" dirty="0"/>
                    </a:p>
                  </a:txBody>
                  <a:tcPr/>
                </a:tc>
                <a:tc>
                  <a:txBody>
                    <a:bodyPr/>
                    <a:lstStyle/>
                    <a:p>
                      <a:r>
                        <a:rPr lang="en-US" dirty="0"/>
                        <a:t>Presenter</a:t>
                      </a:r>
                    </a:p>
                  </a:txBody>
                  <a:tcPr/>
                </a:tc>
                <a:extLst>
                  <a:ext uri="{0D108BD9-81ED-4DB2-BD59-A6C34878D82A}">
                    <a16:rowId xmlns:a16="http://schemas.microsoft.com/office/drawing/2014/main" val="3386953936"/>
                  </a:ext>
                </a:extLst>
              </a:tr>
              <a:tr h="511768">
                <a:tc>
                  <a:txBody>
                    <a:bodyPr/>
                    <a:lstStyle/>
                    <a:p>
                      <a:r>
                        <a:rPr lang="en-US" dirty="0"/>
                        <a:t>2:35 - 3:30</a:t>
                      </a:r>
                    </a:p>
                  </a:txBody>
                  <a:tcPr/>
                </a:tc>
                <a:tc>
                  <a:txBody>
                    <a:bodyPr/>
                    <a:lstStyle/>
                    <a:p>
                      <a:r>
                        <a:rPr lang="en-US" dirty="0"/>
                        <a:t>The Caliper Performance Profiling Library</a:t>
                      </a:r>
                    </a:p>
                  </a:txBody>
                  <a:tcPr/>
                </a:tc>
                <a:tc>
                  <a:txBody>
                    <a:bodyPr/>
                    <a:lstStyle/>
                    <a:p>
                      <a:r>
                        <a:rPr lang="en-US" dirty="0"/>
                        <a:t>David Boehme, LLNL</a:t>
                      </a:r>
                    </a:p>
                  </a:txBody>
                  <a:tcPr/>
                </a:tc>
                <a:extLst>
                  <a:ext uri="{0D108BD9-81ED-4DB2-BD59-A6C34878D82A}">
                    <a16:rowId xmlns:a16="http://schemas.microsoft.com/office/drawing/2014/main" val="2374266363"/>
                  </a:ext>
                </a:extLst>
              </a:tr>
              <a:tr h="511768">
                <a:tc>
                  <a:txBody>
                    <a:bodyPr/>
                    <a:lstStyle/>
                    <a:p>
                      <a:r>
                        <a:rPr lang="en-US" dirty="0"/>
                        <a:t>3:30 - 3:45</a:t>
                      </a:r>
                    </a:p>
                  </a:txBody>
                  <a:tcPr/>
                </a:tc>
                <a:tc>
                  <a:txBody>
                    <a:bodyPr/>
                    <a:lstStyle/>
                    <a:p>
                      <a:r>
                        <a:rPr lang="en-US" dirty="0"/>
                        <a:t>15-minute Break</a:t>
                      </a:r>
                    </a:p>
                  </a:txBody>
                  <a:tcPr/>
                </a:tc>
                <a:tc>
                  <a:txBody>
                    <a:bodyPr/>
                    <a:lstStyle/>
                    <a:p>
                      <a:endParaRPr lang="en-US"/>
                    </a:p>
                  </a:txBody>
                  <a:tcPr/>
                </a:tc>
                <a:extLst>
                  <a:ext uri="{0D108BD9-81ED-4DB2-BD59-A6C34878D82A}">
                    <a16:rowId xmlns:a16="http://schemas.microsoft.com/office/drawing/2014/main" val="3752731135"/>
                  </a:ext>
                </a:extLst>
              </a:tr>
              <a:tr h="883325">
                <a:tc>
                  <a:txBody>
                    <a:bodyPr/>
                    <a:lstStyle/>
                    <a:p>
                      <a:r>
                        <a:rPr lang="en-US" dirty="0"/>
                        <a:t>3:45 - 4:45</a:t>
                      </a:r>
                    </a:p>
                  </a:txBody>
                  <a:tcPr/>
                </a:tc>
                <a:tc>
                  <a:txBody>
                    <a:bodyPr/>
                    <a:lstStyle/>
                    <a:p>
                      <a:r>
                        <a:rPr lang="en-US" dirty="0"/>
                        <a:t>Analyzing Large Collections of runs in SPOT</a:t>
                      </a:r>
                      <a:br>
                        <a:rPr lang="en-US" dirty="0"/>
                      </a:br>
                      <a:r>
                        <a:rPr lang="en-US" dirty="0"/>
                        <a:t>(with hands-on exercises)</a:t>
                      </a:r>
                    </a:p>
                  </a:txBody>
                  <a:tcPr/>
                </a:tc>
                <a:tc>
                  <a:txBody>
                    <a:bodyPr/>
                    <a:lstStyle/>
                    <a:p>
                      <a:r>
                        <a:rPr lang="en-US" dirty="0"/>
                        <a:t>Matt </a:t>
                      </a:r>
                      <a:r>
                        <a:rPr lang="en-US" dirty="0" err="1"/>
                        <a:t>LeGendre</a:t>
                      </a:r>
                      <a:r>
                        <a:rPr lang="en-US" dirty="0"/>
                        <a:t>, LLNL</a:t>
                      </a:r>
                    </a:p>
                  </a:txBody>
                  <a:tcPr/>
                </a:tc>
                <a:extLst>
                  <a:ext uri="{0D108BD9-81ED-4DB2-BD59-A6C34878D82A}">
                    <a16:rowId xmlns:a16="http://schemas.microsoft.com/office/drawing/2014/main" val="2709307744"/>
                  </a:ext>
                </a:extLst>
              </a:tr>
              <a:tr h="511768">
                <a:tc>
                  <a:txBody>
                    <a:bodyPr/>
                    <a:lstStyle/>
                    <a:p>
                      <a:r>
                        <a:rPr lang="en-US" dirty="0"/>
                        <a:t>4:45 - 5:00</a:t>
                      </a:r>
                    </a:p>
                  </a:txBody>
                  <a:tcPr/>
                </a:tc>
                <a:tc>
                  <a:txBody>
                    <a:bodyPr/>
                    <a:lstStyle/>
                    <a:p>
                      <a:r>
                        <a:rPr lang="en-US" dirty="0"/>
                        <a:t>15-minute Break</a:t>
                      </a:r>
                    </a:p>
                  </a:txBody>
                  <a:tcPr/>
                </a:tc>
                <a:tc>
                  <a:txBody>
                    <a:bodyPr/>
                    <a:lstStyle/>
                    <a:p>
                      <a:endParaRPr lang="en-US"/>
                    </a:p>
                  </a:txBody>
                  <a:tcPr/>
                </a:tc>
                <a:extLst>
                  <a:ext uri="{0D108BD9-81ED-4DB2-BD59-A6C34878D82A}">
                    <a16:rowId xmlns:a16="http://schemas.microsoft.com/office/drawing/2014/main" val="3491374931"/>
                  </a:ext>
                </a:extLst>
              </a:tr>
              <a:tr h="883325">
                <a:tc>
                  <a:txBody>
                    <a:bodyPr/>
                    <a:lstStyle/>
                    <a:p>
                      <a:r>
                        <a:rPr lang="en-US" dirty="0"/>
                        <a:t>5:00 - 6:00</a:t>
                      </a:r>
                    </a:p>
                  </a:txBody>
                  <a:tcPr/>
                </a:tc>
                <a:tc>
                  <a:txBody>
                    <a:bodyPr/>
                    <a:lstStyle/>
                    <a:p>
                      <a:r>
                        <a:rPr lang="en-US" dirty="0"/>
                        <a:t>Call-graph Analysis with the Hatchet Python Library</a:t>
                      </a:r>
                      <a:br>
                        <a:rPr lang="en-US" dirty="0"/>
                      </a:br>
                      <a:r>
                        <a:rPr lang="en-US" dirty="0"/>
                        <a:t>(with hands-on exercises)</a:t>
                      </a:r>
                    </a:p>
                  </a:txBody>
                  <a:tcPr/>
                </a:tc>
                <a:tc>
                  <a:txBody>
                    <a:bodyPr/>
                    <a:lstStyle/>
                    <a:p>
                      <a:r>
                        <a:rPr lang="en-US" dirty="0"/>
                        <a:t>Olga Pearce, LLNL</a:t>
                      </a:r>
                    </a:p>
                  </a:txBody>
                  <a:tcPr/>
                </a:tc>
                <a:extLst>
                  <a:ext uri="{0D108BD9-81ED-4DB2-BD59-A6C34878D82A}">
                    <a16:rowId xmlns:a16="http://schemas.microsoft.com/office/drawing/2014/main" val="3508114397"/>
                  </a:ext>
                </a:extLst>
              </a:tr>
            </a:tbl>
          </a:graphicData>
        </a:graphic>
      </p:graphicFrame>
    </p:spTree>
    <p:extLst>
      <p:ext uri="{BB962C8B-B14F-4D97-AF65-F5344CB8AC3E}">
        <p14:creationId xmlns:p14="http://schemas.microsoft.com/office/powerpoint/2010/main" val="66186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B3A2BD-5F05-3549-A1C5-12D1E22FB707}"/>
              </a:ext>
            </a:extLst>
          </p:cNvPr>
          <p:cNvSpPr>
            <a:spLocks noGrp="1"/>
          </p:cNvSpPr>
          <p:nvPr>
            <p:ph idx="1"/>
          </p:nvPr>
        </p:nvSpPr>
        <p:spPr/>
        <p:txBody>
          <a:bodyPr/>
          <a:lstStyle/>
          <a:p>
            <a:r>
              <a:rPr lang="en-US" dirty="0"/>
              <a:t>Sign up in Google Doc to access AWS instances for SPOT and Hatchet hands-on exercises: </a:t>
            </a:r>
          </a:p>
          <a:p>
            <a:pPr marL="57150" indent="0" algn="ctr">
              <a:buNone/>
            </a:pPr>
            <a:r>
              <a:rPr lang="en-US" sz="1800" dirty="0">
                <a:hlinkClick r:id="rId2"/>
              </a:rPr>
              <a:t>https://docs.google.com/document/d/1DIJH7y4nNvW4zLnAb7mBb5RK5bL6j6FzfFhP-8pvjpI/edit</a:t>
            </a:r>
            <a:endParaRPr lang="en-US" sz="1800" dirty="0"/>
          </a:p>
          <a:p>
            <a:pPr marL="57150" indent="0" algn="ctr">
              <a:buNone/>
            </a:pPr>
            <a:r>
              <a:rPr lang="en-US" dirty="0"/>
              <a:t>(Link posted in Chat)</a:t>
            </a:r>
          </a:p>
        </p:txBody>
      </p:sp>
      <p:sp>
        <p:nvSpPr>
          <p:cNvPr id="3" name="Title 2">
            <a:extLst>
              <a:ext uri="{FF2B5EF4-FFF2-40B4-BE49-F238E27FC236}">
                <a16:creationId xmlns:a16="http://schemas.microsoft.com/office/drawing/2014/main" id="{D518D41C-DF80-E34B-BE09-4BC8CA80F0C4}"/>
              </a:ext>
            </a:extLst>
          </p:cNvPr>
          <p:cNvSpPr>
            <a:spLocks noGrp="1"/>
          </p:cNvSpPr>
          <p:nvPr>
            <p:ph type="title"/>
          </p:nvPr>
        </p:nvSpPr>
        <p:spPr/>
        <p:txBody>
          <a:bodyPr/>
          <a:lstStyle/>
          <a:p>
            <a:r>
              <a:rPr lang="en-US" dirty="0"/>
              <a:t>AWS Cloud Instances for SPOT and Hatchet Hands-On</a:t>
            </a:r>
          </a:p>
        </p:txBody>
      </p:sp>
    </p:spTree>
    <p:extLst>
      <p:ext uri="{BB962C8B-B14F-4D97-AF65-F5344CB8AC3E}">
        <p14:creationId xmlns:p14="http://schemas.microsoft.com/office/powerpoint/2010/main" val="40646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61BF906-3A81-4E4F-AD79-5697941BB69E}"/>
              </a:ext>
            </a:extLst>
          </p:cNvPr>
          <p:cNvSpPr>
            <a:spLocks noGrp="1"/>
          </p:cNvSpPr>
          <p:nvPr>
            <p:ph idx="1"/>
          </p:nvPr>
        </p:nvSpPr>
        <p:spPr/>
        <p:txBody>
          <a:bodyPr/>
          <a:lstStyle/>
          <a:p>
            <a:r>
              <a:rPr lang="en-US" dirty="0"/>
              <a:t>Caliper:			</a:t>
            </a:r>
            <a:r>
              <a:rPr lang="en-US" dirty="0">
                <a:hlinkClick r:id="rId2"/>
              </a:rPr>
              <a:t>https://github.com/LLNL/Caliper</a:t>
            </a:r>
            <a:endParaRPr lang="en-US" dirty="0"/>
          </a:p>
          <a:p>
            <a:r>
              <a:rPr lang="en-US" dirty="0"/>
              <a:t>Caliper Documentation:	</a:t>
            </a:r>
            <a:r>
              <a:rPr lang="en-US" dirty="0">
                <a:hlinkClick r:id="rId3"/>
              </a:rPr>
              <a:t>https://llnl.github.io/Caliper</a:t>
            </a:r>
            <a:endParaRPr lang="en-US" dirty="0"/>
          </a:p>
          <a:p>
            <a:r>
              <a:rPr lang="en-US" dirty="0"/>
              <a:t>Hatchet:			</a:t>
            </a:r>
            <a:r>
              <a:rPr lang="en-US" dirty="0">
                <a:hlinkClick r:id="rId4"/>
              </a:rPr>
              <a:t>https://github.com/hatchet/hatchet</a:t>
            </a:r>
            <a:endParaRPr lang="en-US" dirty="0"/>
          </a:p>
          <a:p>
            <a:r>
              <a:rPr lang="en-US" dirty="0"/>
              <a:t>Hatchet Documentation:	</a:t>
            </a:r>
            <a:r>
              <a:rPr lang="en-US" dirty="0">
                <a:hlinkClick r:id="rId5"/>
              </a:rPr>
              <a:t>https://hatchet.readthedocs.io</a:t>
            </a:r>
            <a:endParaRPr lang="en-US" dirty="0"/>
          </a:p>
          <a:p>
            <a:r>
              <a:rPr lang="en-US" dirty="0"/>
              <a:t>SPOT:			</a:t>
            </a:r>
            <a:r>
              <a:rPr lang="en-US" dirty="0">
                <a:hlinkClick r:id="rId6"/>
              </a:rPr>
              <a:t>https://github.com/LLNL/spot2_container</a:t>
            </a:r>
            <a:endParaRPr lang="en-US" dirty="0"/>
          </a:p>
          <a:p>
            <a:endParaRPr lang="en-US" dirty="0"/>
          </a:p>
        </p:txBody>
      </p:sp>
      <p:sp>
        <p:nvSpPr>
          <p:cNvPr id="3" name="Title 2">
            <a:extLst>
              <a:ext uri="{FF2B5EF4-FFF2-40B4-BE49-F238E27FC236}">
                <a16:creationId xmlns:a16="http://schemas.microsoft.com/office/drawing/2014/main" id="{18E76050-2F4D-DC4E-92B9-9063A2C740D2}"/>
              </a:ext>
            </a:extLst>
          </p:cNvPr>
          <p:cNvSpPr>
            <a:spLocks noGrp="1"/>
          </p:cNvSpPr>
          <p:nvPr>
            <p:ph type="title"/>
          </p:nvPr>
        </p:nvSpPr>
        <p:spPr/>
        <p:txBody>
          <a:bodyPr/>
          <a:lstStyle/>
          <a:p>
            <a:r>
              <a:rPr lang="en-US" dirty="0"/>
              <a:t>Links</a:t>
            </a:r>
          </a:p>
        </p:txBody>
      </p:sp>
    </p:spTree>
    <p:extLst>
      <p:ext uri="{BB962C8B-B14F-4D97-AF65-F5344CB8AC3E}">
        <p14:creationId xmlns:p14="http://schemas.microsoft.com/office/powerpoint/2010/main" val="408117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31630100BE24CAC131994E914E316" ma:contentTypeVersion="4" ma:contentTypeDescription="Create a new document." ma:contentTypeScope="" ma:versionID="507ef976d3e3c26c9ced8129a2d75045">
  <xsd:schema xmlns:xsd="http://www.w3.org/2001/XMLSchema" xmlns:xs="http://www.w3.org/2001/XMLSchema" xmlns:p="http://schemas.microsoft.com/office/2006/metadata/properties" xmlns:ns2="0e803d22-b21a-4fae-a6c1-c395682593b6" xmlns:ns3="8b82e99c-d4de-4ea8-bee0-d42df031b8b1" targetNamespace="http://schemas.microsoft.com/office/2006/metadata/properties" ma:root="true" ma:fieldsID="7088d08ec32f324e36611ef6ea66acf5" ns2:_="" ns3:_="">
    <xsd:import namespace="0e803d22-b21a-4fae-a6c1-c395682593b6"/>
    <xsd:import namespace="8b82e99c-d4de-4ea8-bee0-d42df031b8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03d22-b21a-4fae-a6c1-c39568259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2e99c-d4de-4ea8-bee0-d42df031b8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489571-2864-4CB3-8A49-410FF7657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03d22-b21a-4fae-a6c1-c395682593b6"/>
    <ds:schemaRef ds:uri="8b82e99c-d4de-4ea8-bee0-d42df031b8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10F6DC-2EA6-4D79-BC5F-B05ECD5B831B}">
  <ds:schemaRefs>
    <ds:schemaRef ds:uri="http://schemas.microsoft.com/sharepoint/v3/contenttype/forms"/>
  </ds:schemaRefs>
</ds:datastoreItem>
</file>

<file path=customXml/itemProps3.xml><?xml version="1.0" encoding="utf-8"?>
<ds:datastoreItem xmlns:ds="http://schemas.openxmlformats.org/officeDocument/2006/customXml" ds:itemID="{88AA6EB2-1E2B-4D46-8DB8-6FE2810D10C6}">
  <ds:schemaRefs>
    <ds:schemaRef ds:uri="http://www.w3.org/XML/1998/namespace"/>
    <ds:schemaRef ds:uri="http://purl.org/dc/terms/"/>
    <ds:schemaRef ds:uri="8b82e99c-d4de-4ea8-bee0-d42df031b8b1"/>
    <ds:schemaRef ds:uri="http://schemas.microsoft.com/office/2006/metadata/properties"/>
    <ds:schemaRef ds:uri="0e803d22-b21a-4fae-a6c1-c395682593b6"/>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CASC_v1_2018_PPT_UNC_V5.23_wide-16x9</Template>
  <TotalTime>1828</TotalTime>
  <Words>494</Words>
  <Application>Microsoft Macintosh PowerPoint</Application>
  <PresentationFormat>Widescreen</PresentationFormat>
  <Paragraphs>56</Paragraphs>
  <Slides>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Consolas</vt:lpstr>
      <vt:lpstr>Lucida Grande</vt:lpstr>
      <vt:lpstr>Open Sans</vt:lpstr>
      <vt:lpstr>Wingdings</vt:lpstr>
      <vt:lpstr>Wingdings 2</vt:lpstr>
      <vt:lpstr>2015_PPT_UNC_V7.06 (1)</vt:lpstr>
      <vt:lpstr>Automated Performance Analysis  with Caliper, SPOT, and Hatchet</vt:lpstr>
      <vt:lpstr>Building Automated Performance Analysis Workflows</vt:lpstr>
      <vt:lpstr>Tutorial Outline</vt:lpstr>
      <vt:lpstr>AWS Cloud Instances for SPOT and Hatchet Hands-On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Performance Analysis  with Caliper, SPOT, and Hatchet</dc:title>
  <dc:creator>Boehme, David</dc:creator>
  <cp:lastModifiedBy>Boehme, David</cp:lastModifiedBy>
  <cp:revision>2</cp:revision>
  <dcterms:created xsi:type="dcterms:W3CDTF">2021-03-05T04:14:27Z</dcterms:created>
  <dcterms:modified xsi:type="dcterms:W3CDTF">2022-05-02T04:58:31Z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0x010100D3E31630100BE24CAC131994E914E316</vt:lpwstr>
  </property>
  <property fmtid="{D5CDD505-2E9C-101B-9397-08002B2CF9AE}" pid="3" name="Order">
    <vt:r8>56000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