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6"/>
  </p:notesMasterIdLst>
  <p:sldIdLst>
    <p:sldId id="605" r:id="rId5"/>
    <p:sldId id="606" r:id="rId6"/>
    <p:sldId id="609" r:id="rId7"/>
    <p:sldId id="257" r:id="rId8"/>
    <p:sldId id="539" r:id="rId9"/>
    <p:sldId id="540" r:id="rId10"/>
    <p:sldId id="592" r:id="rId11"/>
    <p:sldId id="269" r:id="rId12"/>
    <p:sldId id="556" r:id="rId13"/>
    <p:sldId id="603" r:id="rId14"/>
    <p:sldId id="281" r:id="rId15"/>
    <p:sldId id="604" r:id="rId16"/>
    <p:sldId id="559" r:id="rId17"/>
    <p:sldId id="564" r:id="rId18"/>
    <p:sldId id="595" r:id="rId19"/>
    <p:sldId id="585" r:id="rId20"/>
    <p:sldId id="565" r:id="rId21"/>
    <p:sldId id="554" r:id="rId22"/>
    <p:sldId id="591" r:id="rId23"/>
    <p:sldId id="596" r:id="rId24"/>
    <p:sldId id="574" r:id="rId25"/>
    <p:sldId id="590" r:id="rId26"/>
    <p:sldId id="577" r:id="rId27"/>
    <p:sldId id="587" r:id="rId28"/>
    <p:sldId id="569" r:id="rId29"/>
    <p:sldId id="573" r:id="rId30"/>
    <p:sldId id="575" r:id="rId31"/>
    <p:sldId id="576" r:id="rId32"/>
    <p:sldId id="588" r:id="rId33"/>
    <p:sldId id="589" r:id="rId34"/>
    <p:sldId id="594" r:id="rId35"/>
    <p:sldId id="597" r:id="rId36"/>
    <p:sldId id="598" r:id="rId37"/>
    <p:sldId id="599" r:id="rId38"/>
    <p:sldId id="600" r:id="rId39"/>
    <p:sldId id="601" r:id="rId40"/>
    <p:sldId id="602" r:id="rId41"/>
    <p:sldId id="493" r:id="rId42"/>
    <p:sldId id="610" r:id="rId43"/>
    <p:sldId id="545" r:id="rId44"/>
    <p:sldId id="550" r:id="rId45"/>
    <p:sldId id="555" r:id="rId46"/>
    <p:sldId id="607" r:id="rId47"/>
    <p:sldId id="547" r:id="rId48"/>
    <p:sldId id="546" r:id="rId49"/>
    <p:sldId id="549" r:id="rId50"/>
    <p:sldId id="553" r:id="rId51"/>
    <p:sldId id="552" r:id="rId52"/>
    <p:sldId id="557" r:id="rId53"/>
    <p:sldId id="548" r:id="rId54"/>
    <p:sldId id="58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C70E5-1A6C-9945-A0BC-9FAEB83F0F82}" v="15" dt="2022-05-02T15:36:40.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69"/>
    <p:restoredTop sz="81742" autoAdjust="0"/>
  </p:normalViewPr>
  <p:slideViewPr>
    <p:cSldViewPr snapToGrid="0" snapToObjects="1">
      <p:cViewPr varScale="1">
        <p:scale>
          <a:sx n="100" d="100"/>
          <a:sy n="100" d="100"/>
        </p:scale>
        <p:origin x="376"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ehme, David" userId="17bbcc39-932d-43d8-b2fa-fe58bd96f7a7" providerId="ADAL" clId="{53CC70E5-1A6C-9945-A0BC-9FAEB83F0F82}"/>
    <pc:docChg chg="undo custSel addSld delSld modSld sldOrd">
      <pc:chgData name="Boehme, David" userId="17bbcc39-932d-43d8-b2fa-fe58bd96f7a7" providerId="ADAL" clId="{53CC70E5-1A6C-9945-A0BC-9FAEB83F0F82}" dt="2022-05-02T18:36:57.287" v="1074" actId="20577"/>
      <pc:docMkLst>
        <pc:docMk/>
      </pc:docMkLst>
      <pc:sldChg chg="addSp modSp mod">
        <pc:chgData name="Boehme, David" userId="17bbcc39-932d-43d8-b2fa-fe58bd96f7a7" providerId="ADAL" clId="{53CC70E5-1A6C-9945-A0BC-9FAEB83F0F82}" dt="2022-05-02T15:55:59.806" v="1061" actId="20577"/>
        <pc:sldMkLst>
          <pc:docMk/>
          <pc:sldMk cId="3604381519" sldId="269"/>
        </pc:sldMkLst>
        <pc:spChg chg="mod">
          <ac:chgData name="Boehme, David" userId="17bbcc39-932d-43d8-b2fa-fe58bd96f7a7" providerId="ADAL" clId="{53CC70E5-1A6C-9945-A0BC-9FAEB83F0F82}" dt="2022-05-02T05:53:12.915" v="823" actId="20577"/>
          <ac:spMkLst>
            <pc:docMk/>
            <pc:sldMk cId="3604381519" sldId="269"/>
            <ac:spMk id="2" creationId="{00000000-0000-0000-0000-000000000000}"/>
          </ac:spMkLst>
        </pc:spChg>
        <pc:spChg chg="add mod">
          <ac:chgData name="Boehme, David" userId="17bbcc39-932d-43d8-b2fa-fe58bd96f7a7" providerId="ADAL" clId="{53CC70E5-1A6C-9945-A0BC-9FAEB83F0F82}" dt="2022-05-02T15:55:59.806" v="1061" actId="20577"/>
          <ac:spMkLst>
            <pc:docMk/>
            <pc:sldMk cId="3604381519" sldId="269"/>
            <ac:spMk id="4" creationId="{D34616AE-C250-8C5D-DF95-23D48AF9E881}"/>
          </ac:spMkLst>
        </pc:spChg>
        <pc:spChg chg="mod">
          <ac:chgData name="Boehme, David" userId="17bbcc39-932d-43d8-b2fa-fe58bd96f7a7" providerId="ADAL" clId="{53CC70E5-1A6C-9945-A0BC-9FAEB83F0F82}" dt="2022-05-02T05:23:57.827" v="663" actId="27636"/>
          <ac:spMkLst>
            <pc:docMk/>
            <pc:sldMk cId="3604381519" sldId="269"/>
            <ac:spMk id="5" creationId="{00000000-0000-0000-0000-000000000000}"/>
          </ac:spMkLst>
        </pc:spChg>
      </pc:sldChg>
      <pc:sldChg chg="modNotesTx">
        <pc:chgData name="Boehme, David" userId="17bbcc39-932d-43d8-b2fa-fe58bd96f7a7" providerId="ADAL" clId="{53CC70E5-1A6C-9945-A0BC-9FAEB83F0F82}" dt="2022-05-02T05:18:24.673" v="584" actId="20577"/>
        <pc:sldMkLst>
          <pc:docMk/>
          <pc:sldMk cId="2727067719" sldId="281"/>
        </pc:sldMkLst>
      </pc:sldChg>
      <pc:sldChg chg="addSp delSp modSp add mod modClrScheme chgLayout">
        <pc:chgData name="Boehme, David" userId="17bbcc39-932d-43d8-b2fa-fe58bd96f7a7" providerId="ADAL" clId="{53CC70E5-1A6C-9945-A0BC-9FAEB83F0F82}" dt="2022-05-02T05:40:15.985" v="698" actId="20577"/>
        <pc:sldMkLst>
          <pc:docMk/>
          <pc:sldMk cId="0" sldId="493"/>
        </pc:sldMkLst>
        <pc:spChg chg="add mod ord">
          <ac:chgData name="Boehme, David" userId="17bbcc39-932d-43d8-b2fa-fe58bd96f7a7" providerId="ADAL" clId="{53CC70E5-1A6C-9945-A0BC-9FAEB83F0F82}" dt="2022-05-02T05:40:15.985" v="698" actId="20577"/>
          <ac:spMkLst>
            <pc:docMk/>
            <pc:sldMk cId="0" sldId="493"/>
            <ac:spMk id="2" creationId="{ABE9BF35-1767-F932-8AD7-9419131A85C1}"/>
          </ac:spMkLst>
        </pc:spChg>
        <pc:spChg chg="add mod ord">
          <ac:chgData name="Boehme, David" userId="17bbcc39-932d-43d8-b2fa-fe58bd96f7a7" providerId="ADAL" clId="{53CC70E5-1A6C-9945-A0BC-9FAEB83F0F82}" dt="2022-05-02T05:39:59.852" v="673" actId="700"/>
          <ac:spMkLst>
            <pc:docMk/>
            <pc:sldMk cId="0" sldId="493"/>
            <ac:spMk id="3" creationId="{13DA2C46-8AFA-50B1-FAEB-A702D3A5A4F4}"/>
          </ac:spMkLst>
        </pc:spChg>
        <pc:spChg chg="mod ord">
          <ac:chgData name="Boehme, David" userId="17bbcc39-932d-43d8-b2fa-fe58bd96f7a7" providerId="ADAL" clId="{53CC70E5-1A6C-9945-A0BC-9FAEB83F0F82}" dt="2022-05-02T05:39:59.852" v="673" actId="700"/>
          <ac:spMkLst>
            <pc:docMk/>
            <pc:sldMk cId="0" sldId="493"/>
            <ac:spMk id="5" creationId="{00000000-0000-0000-0000-000000000000}"/>
          </ac:spMkLst>
        </pc:spChg>
        <pc:spChg chg="mod ord">
          <ac:chgData name="Boehme, David" userId="17bbcc39-932d-43d8-b2fa-fe58bd96f7a7" providerId="ADAL" clId="{53CC70E5-1A6C-9945-A0BC-9FAEB83F0F82}" dt="2022-05-02T05:40:08.181" v="682" actId="20577"/>
          <ac:spMkLst>
            <pc:docMk/>
            <pc:sldMk cId="0" sldId="493"/>
            <ac:spMk id="8" creationId="{00000000-0000-0000-0000-000000000000}"/>
          </ac:spMkLst>
        </pc:spChg>
        <pc:spChg chg="del mod">
          <ac:chgData name="Boehme, David" userId="17bbcc39-932d-43d8-b2fa-fe58bd96f7a7" providerId="ADAL" clId="{53CC70E5-1A6C-9945-A0BC-9FAEB83F0F82}" dt="2022-05-02T05:40:11.095" v="683" actId="478"/>
          <ac:spMkLst>
            <pc:docMk/>
            <pc:sldMk cId="0" sldId="493"/>
            <ac:spMk id="9" creationId="{00000000-0000-0000-0000-000000000000}"/>
          </ac:spMkLst>
        </pc:spChg>
        <pc:spChg chg="mod ord">
          <ac:chgData name="Boehme, David" userId="17bbcc39-932d-43d8-b2fa-fe58bd96f7a7" providerId="ADAL" clId="{53CC70E5-1A6C-9945-A0BC-9FAEB83F0F82}" dt="2022-05-02T05:40:05.165" v="675" actId="20577"/>
          <ac:spMkLst>
            <pc:docMk/>
            <pc:sldMk cId="0" sldId="493"/>
            <ac:spMk id="11" creationId="{00000000-0000-0000-0000-000000000000}"/>
          </ac:spMkLst>
        </pc:spChg>
      </pc:sldChg>
      <pc:sldChg chg="modSp mod">
        <pc:chgData name="Boehme, David" userId="17bbcc39-932d-43d8-b2fa-fe58bd96f7a7" providerId="ADAL" clId="{53CC70E5-1A6C-9945-A0BC-9FAEB83F0F82}" dt="2022-05-02T18:36:57.287" v="1074" actId="20577"/>
        <pc:sldMkLst>
          <pc:docMk/>
          <pc:sldMk cId="4196823921" sldId="539"/>
        </pc:sldMkLst>
        <pc:spChg chg="mod">
          <ac:chgData name="Boehme, David" userId="17bbcc39-932d-43d8-b2fa-fe58bd96f7a7" providerId="ADAL" clId="{53CC70E5-1A6C-9945-A0BC-9FAEB83F0F82}" dt="2022-05-02T18:36:57.287" v="1074" actId="20577"/>
          <ac:spMkLst>
            <pc:docMk/>
            <pc:sldMk cId="4196823921" sldId="539"/>
            <ac:spMk id="2" creationId="{E30E022A-F372-F74E-9AE7-749B080D1246}"/>
          </ac:spMkLst>
        </pc:spChg>
      </pc:sldChg>
      <pc:sldChg chg="modSp add mod chgLayout">
        <pc:chgData name="Boehme, David" userId="17bbcc39-932d-43d8-b2fa-fe58bd96f7a7" providerId="ADAL" clId="{53CC70E5-1A6C-9945-A0BC-9FAEB83F0F82}" dt="2022-05-02T05:39:21.373" v="669" actId="14100"/>
        <pc:sldMkLst>
          <pc:docMk/>
          <pc:sldMk cId="2173604706" sldId="545"/>
        </pc:sldMkLst>
        <pc:spChg chg="mod ord">
          <ac:chgData name="Boehme, David" userId="17bbcc39-932d-43d8-b2fa-fe58bd96f7a7" providerId="ADAL" clId="{53CC70E5-1A6C-9945-A0BC-9FAEB83F0F82}" dt="2022-05-02T05:39:12.223" v="667" actId="700"/>
          <ac:spMkLst>
            <pc:docMk/>
            <pc:sldMk cId="2173604706" sldId="545"/>
            <ac:spMk id="2" creationId="{00000000-0000-0000-0000-000000000000}"/>
          </ac:spMkLst>
        </pc:spChg>
        <pc:spChg chg="mod ord">
          <ac:chgData name="Boehme, David" userId="17bbcc39-932d-43d8-b2fa-fe58bd96f7a7" providerId="ADAL" clId="{53CC70E5-1A6C-9945-A0BC-9FAEB83F0F82}" dt="2022-05-02T05:39:12.223" v="667" actId="700"/>
          <ac:spMkLst>
            <pc:docMk/>
            <pc:sldMk cId="2173604706" sldId="545"/>
            <ac:spMk id="13" creationId="{00000000-0000-0000-0000-000000000000}"/>
          </ac:spMkLst>
        </pc:spChg>
        <pc:picChg chg="mod">
          <ac:chgData name="Boehme, David" userId="17bbcc39-932d-43d8-b2fa-fe58bd96f7a7" providerId="ADAL" clId="{53CC70E5-1A6C-9945-A0BC-9FAEB83F0F82}" dt="2022-05-02T05:39:16.245" v="668" actId="14100"/>
          <ac:picMkLst>
            <pc:docMk/>
            <pc:sldMk cId="2173604706" sldId="545"/>
            <ac:picMk id="4" creationId="{714DE7A7-D388-4D62-9553-2B2F5D493F9D}"/>
          </ac:picMkLst>
        </pc:picChg>
        <pc:picChg chg="mod">
          <ac:chgData name="Boehme, David" userId="17bbcc39-932d-43d8-b2fa-fe58bd96f7a7" providerId="ADAL" clId="{53CC70E5-1A6C-9945-A0BC-9FAEB83F0F82}" dt="2022-05-02T05:39:21.373" v="669" actId="14100"/>
          <ac:picMkLst>
            <pc:docMk/>
            <pc:sldMk cId="2173604706" sldId="545"/>
            <ac:picMk id="9" creationId="{24ED123A-6084-472A-90C5-B0AD920BDED1}"/>
          </ac:picMkLst>
        </pc:picChg>
      </pc:sldChg>
      <pc:sldChg chg="add">
        <pc:chgData name="Boehme, David" userId="17bbcc39-932d-43d8-b2fa-fe58bd96f7a7" providerId="ADAL" clId="{53CC70E5-1A6C-9945-A0BC-9FAEB83F0F82}" dt="2022-05-02T05:38:57.270" v="666"/>
        <pc:sldMkLst>
          <pc:docMk/>
          <pc:sldMk cId="796359368" sldId="546"/>
        </pc:sldMkLst>
      </pc:sldChg>
      <pc:sldChg chg="add">
        <pc:chgData name="Boehme, David" userId="17bbcc39-932d-43d8-b2fa-fe58bd96f7a7" providerId="ADAL" clId="{53CC70E5-1A6C-9945-A0BC-9FAEB83F0F82}" dt="2022-05-02T05:38:57.270" v="666"/>
        <pc:sldMkLst>
          <pc:docMk/>
          <pc:sldMk cId="2393922966" sldId="547"/>
        </pc:sldMkLst>
      </pc:sldChg>
      <pc:sldChg chg="add">
        <pc:chgData name="Boehme, David" userId="17bbcc39-932d-43d8-b2fa-fe58bd96f7a7" providerId="ADAL" clId="{53CC70E5-1A6C-9945-A0BC-9FAEB83F0F82}" dt="2022-05-02T05:38:57.270" v="666"/>
        <pc:sldMkLst>
          <pc:docMk/>
          <pc:sldMk cId="1797772282" sldId="548"/>
        </pc:sldMkLst>
      </pc:sldChg>
      <pc:sldChg chg="modSp add mod chgLayout">
        <pc:chgData name="Boehme, David" userId="17bbcc39-932d-43d8-b2fa-fe58bd96f7a7" providerId="ADAL" clId="{53CC70E5-1A6C-9945-A0BC-9FAEB83F0F82}" dt="2022-05-02T05:54:00.982" v="824" actId="700"/>
        <pc:sldMkLst>
          <pc:docMk/>
          <pc:sldMk cId="744903095" sldId="549"/>
        </pc:sldMkLst>
        <pc:spChg chg="mod ord">
          <ac:chgData name="Boehme, David" userId="17bbcc39-932d-43d8-b2fa-fe58bd96f7a7" providerId="ADAL" clId="{53CC70E5-1A6C-9945-A0BC-9FAEB83F0F82}" dt="2022-05-02T05:54:00.982" v="824" actId="700"/>
          <ac:spMkLst>
            <pc:docMk/>
            <pc:sldMk cId="744903095" sldId="549"/>
            <ac:spMk id="2" creationId="{00000000-0000-0000-0000-000000000000}"/>
          </ac:spMkLst>
        </pc:spChg>
        <pc:spChg chg="mod ord">
          <ac:chgData name="Boehme, David" userId="17bbcc39-932d-43d8-b2fa-fe58bd96f7a7" providerId="ADAL" clId="{53CC70E5-1A6C-9945-A0BC-9FAEB83F0F82}" dt="2022-05-02T05:54:00.982" v="824" actId="700"/>
          <ac:spMkLst>
            <pc:docMk/>
            <pc:sldMk cId="744903095" sldId="549"/>
            <ac:spMk id="13" creationId="{00000000-0000-0000-0000-000000000000}"/>
          </ac:spMkLst>
        </pc:spChg>
      </pc:sldChg>
      <pc:sldChg chg="add">
        <pc:chgData name="Boehme, David" userId="17bbcc39-932d-43d8-b2fa-fe58bd96f7a7" providerId="ADAL" clId="{53CC70E5-1A6C-9945-A0BC-9FAEB83F0F82}" dt="2022-05-02T05:38:57.270" v="666"/>
        <pc:sldMkLst>
          <pc:docMk/>
          <pc:sldMk cId="1116149388" sldId="550"/>
        </pc:sldMkLst>
      </pc:sldChg>
      <pc:sldChg chg="add">
        <pc:chgData name="Boehme, David" userId="17bbcc39-932d-43d8-b2fa-fe58bd96f7a7" providerId="ADAL" clId="{53CC70E5-1A6C-9945-A0BC-9FAEB83F0F82}" dt="2022-05-02T05:38:57.270" v="666"/>
        <pc:sldMkLst>
          <pc:docMk/>
          <pc:sldMk cId="196422821" sldId="552"/>
        </pc:sldMkLst>
      </pc:sldChg>
      <pc:sldChg chg="modSp add mod chgLayout">
        <pc:chgData name="Boehme, David" userId="17bbcc39-932d-43d8-b2fa-fe58bd96f7a7" providerId="ADAL" clId="{53CC70E5-1A6C-9945-A0BC-9FAEB83F0F82}" dt="2022-05-02T05:54:10.508" v="826" actId="1076"/>
        <pc:sldMkLst>
          <pc:docMk/>
          <pc:sldMk cId="3534684192" sldId="553"/>
        </pc:sldMkLst>
        <pc:spChg chg="mod ord">
          <ac:chgData name="Boehme, David" userId="17bbcc39-932d-43d8-b2fa-fe58bd96f7a7" providerId="ADAL" clId="{53CC70E5-1A6C-9945-A0BC-9FAEB83F0F82}" dt="2022-05-02T05:54:04.702" v="825" actId="700"/>
          <ac:spMkLst>
            <pc:docMk/>
            <pc:sldMk cId="3534684192" sldId="553"/>
            <ac:spMk id="2" creationId="{DAB8DD58-14A6-4AC5-86F3-1010023E7ACE}"/>
          </ac:spMkLst>
        </pc:spChg>
        <pc:spChg chg="mod ord">
          <ac:chgData name="Boehme, David" userId="17bbcc39-932d-43d8-b2fa-fe58bd96f7a7" providerId="ADAL" clId="{53CC70E5-1A6C-9945-A0BC-9FAEB83F0F82}" dt="2022-05-02T05:54:04.702" v="825" actId="700"/>
          <ac:spMkLst>
            <pc:docMk/>
            <pc:sldMk cId="3534684192" sldId="553"/>
            <ac:spMk id="3" creationId="{BF48883F-DF77-4575-AF68-3DD6BD7FC268}"/>
          </ac:spMkLst>
        </pc:spChg>
        <pc:spChg chg="mod">
          <ac:chgData name="Boehme, David" userId="17bbcc39-932d-43d8-b2fa-fe58bd96f7a7" providerId="ADAL" clId="{53CC70E5-1A6C-9945-A0BC-9FAEB83F0F82}" dt="2022-05-02T05:54:10.508" v="826" actId="1076"/>
          <ac:spMkLst>
            <pc:docMk/>
            <pc:sldMk cId="3534684192" sldId="553"/>
            <ac:spMk id="7" creationId="{CB58D63D-7CE7-486B-88F7-2FEEC872B821}"/>
          </ac:spMkLst>
        </pc:spChg>
      </pc:sldChg>
      <pc:sldChg chg="add">
        <pc:chgData name="Boehme, David" userId="17bbcc39-932d-43d8-b2fa-fe58bd96f7a7" providerId="ADAL" clId="{53CC70E5-1A6C-9945-A0BC-9FAEB83F0F82}" dt="2022-05-02T05:38:57.270" v="666"/>
        <pc:sldMkLst>
          <pc:docMk/>
          <pc:sldMk cId="208253033" sldId="555"/>
        </pc:sldMkLst>
      </pc:sldChg>
      <pc:sldChg chg="add">
        <pc:chgData name="Boehme, David" userId="17bbcc39-932d-43d8-b2fa-fe58bd96f7a7" providerId="ADAL" clId="{53CC70E5-1A6C-9945-A0BC-9FAEB83F0F82}" dt="2022-05-02T05:38:57.270" v="666"/>
        <pc:sldMkLst>
          <pc:docMk/>
          <pc:sldMk cId="651620426" sldId="557"/>
        </pc:sldMkLst>
      </pc:sldChg>
      <pc:sldChg chg="modNotesTx">
        <pc:chgData name="Boehme, David" userId="17bbcc39-932d-43d8-b2fa-fe58bd96f7a7" providerId="ADAL" clId="{53CC70E5-1A6C-9945-A0BC-9FAEB83F0F82}" dt="2022-05-02T16:03:54.728" v="1071" actId="20577"/>
        <pc:sldMkLst>
          <pc:docMk/>
          <pc:sldMk cId="4051588483" sldId="559"/>
        </pc:sldMkLst>
      </pc:sldChg>
      <pc:sldChg chg="del">
        <pc:chgData name="Boehme, David" userId="17bbcc39-932d-43d8-b2fa-fe58bd96f7a7" providerId="ADAL" clId="{53CC70E5-1A6C-9945-A0BC-9FAEB83F0F82}" dt="2022-05-02T05:49:35.446" v="812" actId="2696"/>
        <pc:sldMkLst>
          <pc:docMk/>
          <pc:sldMk cId="390941124" sldId="563"/>
        </pc:sldMkLst>
      </pc:sldChg>
      <pc:sldChg chg="mod modShow">
        <pc:chgData name="Boehme, David" userId="17bbcc39-932d-43d8-b2fa-fe58bd96f7a7" providerId="ADAL" clId="{53CC70E5-1A6C-9945-A0BC-9FAEB83F0F82}" dt="2022-05-02T04:53:49.761" v="0" actId="729"/>
        <pc:sldMkLst>
          <pc:docMk/>
          <pc:sldMk cId="2984821948" sldId="589"/>
        </pc:sldMkLst>
      </pc:sldChg>
      <pc:sldChg chg="ord modNotesTx">
        <pc:chgData name="Boehme, David" userId="17bbcc39-932d-43d8-b2fa-fe58bd96f7a7" providerId="ADAL" clId="{53CC70E5-1A6C-9945-A0BC-9FAEB83F0F82}" dt="2022-05-02T16:02:58.018" v="1062" actId="20577"/>
        <pc:sldMkLst>
          <pc:docMk/>
          <pc:sldMk cId="378278470" sldId="604"/>
        </pc:sldMkLst>
      </pc:sldChg>
      <pc:sldChg chg="modSp new mod ord">
        <pc:chgData name="Boehme, David" userId="17bbcc39-932d-43d8-b2fa-fe58bd96f7a7" providerId="ADAL" clId="{53CC70E5-1A6C-9945-A0BC-9FAEB83F0F82}" dt="2022-05-02T05:44:21.046" v="781" actId="20577"/>
        <pc:sldMkLst>
          <pc:docMk/>
          <pc:sldMk cId="1248384281" sldId="605"/>
        </pc:sldMkLst>
        <pc:spChg chg="mod">
          <ac:chgData name="Boehme, David" userId="17bbcc39-932d-43d8-b2fa-fe58bd96f7a7" providerId="ADAL" clId="{53CC70E5-1A6C-9945-A0BC-9FAEB83F0F82}" dt="2022-05-02T05:44:21.046" v="781" actId="20577"/>
          <ac:spMkLst>
            <pc:docMk/>
            <pc:sldMk cId="1248384281" sldId="605"/>
            <ac:spMk id="2" creationId="{013CDBB3-C2DB-54F7-1999-5201FDC0ED1B}"/>
          </ac:spMkLst>
        </pc:spChg>
        <pc:spChg chg="mod">
          <ac:chgData name="Boehme, David" userId="17bbcc39-932d-43d8-b2fa-fe58bd96f7a7" providerId="ADAL" clId="{53CC70E5-1A6C-9945-A0BC-9FAEB83F0F82}" dt="2022-05-02T05:01:35.751" v="138" actId="20577"/>
          <ac:spMkLst>
            <pc:docMk/>
            <pc:sldMk cId="1248384281" sldId="605"/>
            <ac:spMk id="3" creationId="{0A7FA1D7-99D6-FF96-A304-B487A238AF10}"/>
          </ac:spMkLst>
        </pc:spChg>
        <pc:spChg chg="mod">
          <ac:chgData name="Boehme, David" userId="17bbcc39-932d-43d8-b2fa-fe58bd96f7a7" providerId="ADAL" clId="{53CC70E5-1A6C-9945-A0BC-9FAEB83F0F82}" dt="2022-05-02T05:01:52.734" v="193" actId="20577"/>
          <ac:spMkLst>
            <pc:docMk/>
            <pc:sldMk cId="1248384281" sldId="605"/>
            <ac:spMk id="4" creationId="{9C5F108D-AE72-1012-57E3-D9D03CB72C51}"/>
          </ac:spMkLst>
        </pc:spChg>
        <pc:spChg chg="mod">
          <ac:chgData name="Boehme, David" userId="17bbcc39-932d-43d8-b2fa-fe58bd96f7a7" providerId="ADAL" clId="{53CC70E5-1A6C-9945-A0BC-9FAEB83F0F82}" dt="2022-05-02T05:01:39.689" v="149" actId="20577"/>
          <ac:spMkLst>
            <pc:docMk/>
            <pc:sldMk cId="1248384281" sldId="605"/>
            <ac:spMk id="5" creationId="{E3906E13-2694-B700-0EDD-8DED68DA49EE}"/>
          </ac:spMkLst>
        </pc:spChg>
      </pc:sldChg>
      <pc:sldChg chg="addSp delSp modSp add mod ord">
        <pc:chgData name="Boehme, David" userId="17bbcc39-932d-43d8-b2fa-fe58bd96f7a7" providerId="ADAL" clId="{53CC70E5-1A6C-9945-A0BC-9FAEB83F0F82}" dt="2022-05-02T05:47:30.723" v="804" actId="1076"/>
        <pc:sldMkLst>
          <pc:docMk/>
          <pc:sldMk cId="166657308" sldId="606"/>
        </pc:sldMkLst>
        <pc:spChg chg="mod">
          <ac:chgData name="Boehme, David" userId="17bbcc39-932d-43d8-b2fa-fe58bd96f7a7" providerId="ADAL" clId="{53CC70E5-1A6C-9945-A0BC-9FAEB83F0F82}" dt="2022-05-02T05:46:50.019" v="790" actId="3064"/>
          <ac:spMkLst>
            <pc:docMk/>
            <pc:sldMk cId="166657308" sldId="606"/>
            <ac:spMk id="3" creationId="{C8BFE760-0C9C-7A4F-8F83-FB8EA26EF35E}"/>
          </ac:spMkLst>
        </pc:spChg>
        <pc:spChg chg="add mod">
          <ac:chgData name="Boehme, David" userId="17bbcc39-932d-43d8-b2fa-fe58bd96f7a7" providerId="ADAL" clId="{53CC70E5-1A6C-9945-A0BC-9FAEB83F0F82}" dt="2022-05-02T05:47:30.723" v="804" actId="1076"/>
          <ac:spMkLst>
            <pc:docMk/>
            <pc:sldMk cId="166657308" sldId="606"/>
            <ac:spMk id="16" creationId="{C8F095F0-2C48-B0E1-AA3A-2C8E51D68557}"/>
          </ac:spMkLst>
        </pc:spChg>
        <pc:grpChg chg="del">
          <ac:chgData name="Boehme, David" userId="17bbcc39-932d-43d8-b2fa-fe58bd96f7a7" providerId="ADAL" clId="{53CC70E5-1A6C-9945-A0BC-9FAEB83F0F82}" dt="2022-05-02T05:46:30.615" v="787" actId="478"/>
          <ac:grpSpMkLst>
            <pc:docMk/>
            <pc:sldMk cId="166657308" sldId="606"/>
            <ac:grpSpMk id="13" creationId="{8EAD4425-73EF-854D-9843-5D4556FEDAC6}"/>
          </ac:grpSpMkLst>
        </pc:grpChg>
        <pc:grpChg chg="del">
          <ac:chgData name="Boehme, David" userId="17bbcc39-932d-43d8-b2fa-fe58bd96f7a7" providerId="ADAL" clId="{53CC70E5-1A6C-9945-A0BC-9FAEB83F0F82}" dt="2022-05-02T05:46:30.615" v="787" actId="478"/>
          <ac:grpSpMkLst>
            <pc:docMk/>
            <pc:sldMk cId="166657308" sldId="606"/>
            <ac:grpSpMk id="14" creationId="{9C70484F-73B3-D847-9345-C6506E62537F}"/>
          </ac:grpSpMkLst>
        </pc:grpChg>
        <pc:grpChg chg="del">
          <ac:chgData name="Boehme, David" userId="17bbcc39-932d-43d8-b2fa-fe58bd96f7a7" providerId="ADAL" clId="{53CC70E5-1A6C-9945-A0BC-9FAEB83F0F82}" dt="2022-05-02T05:46:30.615" v="787" actId="478"/>
          <ac:grpSpMkLst>
            <pc:docMk/>
            <pc:sldMk cId="166657308" sldId="606"/>
            <ac:grpSpMk id="15" creationId="{5A243B34-8EB3-4D4D-9FB4-DB1600328C8D}"/>
          </ac:grpSpMkLst>
        </pc:grpChg>
        <pc:picChg chg="add mod">
          <ac:chgData name="Boehme, David" userId="17bbcc39-932d-43d8-b2fa-fe58bd96f7a7" providerId="ADAL" clId="{53CC70E5-1A6C-9945-A0BC-9FAEB83F0F82}" dt="2022-05-02T05:47:17.502" v="798" actId="1076"/>
          <ac:picMkLst>
            <pc:docMk/>
            <pc:sldMk cId="166657308" sldId="606"/>
            <ac:picMk id="17" creationId="{44B92931-C589-EA9E-0203-CE66F44FCF2C}"/>
          </ac:picMkLst>
        </pc:picChg>
      </pc:sldChg>
      <pc:sldChg chg="add">
        <pc:chgData name="Boehme, David" userId="17bbcc39-932d-43d8-b2fa-fe58bd96f7a7" providerId="ADAL" clId="{53CC70E5-1A6C-9945-A0BC-9FAEB83F0F82}" dt="2022-05-02T05:38:57.270" v="666"/>
        <pc:sldMkLst>
          <pc:docMk/>
          <pc:sldMk cId="3578387069" sldId="607"/>
        </pc:sldMkLst>
      </pc:sldChg>
      <pc:sldChg chg="addSp modSp new del mod">
        <pc:chgData name="Boehme, David" userId="17bbcc39-932d-43d8-b2fa-fe58bd96f7a7" providerId="ADAL" clId="{53CC70E5-1A6C-9945-A0BC-9FAEB83F0F82}" dt="2022-05-02T05:23:54.085" v="661" actId="2696"/>
        <pc:sldMkLst>
          <pc:docMk/>
          <pc:sldMk cId="3636376225" sldId="607"/>
        </pc:sldMkLst>
        <pc:spChg chg="mod">
          <ac:chgData name="Boehme, David" userId="17bbcc39-932d-43d8-b2fa-fe58bd96f7a7" providerId="ADAL" clId="{53CC70E5-1A6C-9945-A0BC-9FAEB83F0F82}" dt="2022-05-02T05:05:46.910" v="434" actId="14100"/>
          <ac:spMkLst>
            <pc:docMk/>
            <pc:sldMk cId="3636376225" sldId="607"/>
            <ac:spMk id="2" creationId="{218565C1-6378-241E-E924-90F908491EDD}"/>
          </ac:spMkLst>
        </pc:spChg>
        <pc:spChg chg="mod">
          <ac:chgData name="Boehme, David" userId="17bbcc39-932d-43d8-b2fa-fe58bd96f7a7" providerId="ADAL" clId="{53CC70E5-1A6C-9945-A0BC-9FAEB83F0F82}" dt="2022-05-02T05:04:23.054" v="225" actId="20577"/>
          <ac:spMkLst>
            <pc:docMk/>
            <pc:sldMk cId="3636376225" sldId="607"/>
            <ac:spMk id="3" creationId="{2CE50A54-2AC9-4CD8-C157-E28DB902C92E}"/>
          </ac:spMkLst>
        </pc:spChg>
        <pc:spChg chg="add mod">
          <ac:chgData name="Boehme, David" userId="17bbcc39-932d-43d8-b2fa-fe58bd96f7a7" providerId="ADAL" clId="{53CC70E5-1A6C-9945-A0BC-9FAEB83F0F82}" dt="2022-05-02T05:09:38.071" v="533" actId="1076"/>
          <ac:spMkLst>
            <pc:docMk/>
            <pc:sldMk cId="3636376225" sldId="607"/>
            <ac:spMk id="4" creationId="{F8FE4F3A-ED3A-283F-3D3E-32214EFEFE96}"/>
          </ac:spMkLst>
        </pc:spChg>
      </pc:sldChg>
      <pc:sldChg chg="addSp modSp new del mod">
        <pc:chgData name="Boehme, David" userId="17bbcc39-932d-43d8-b2fa-fe58bd96f7a7" providerId="ADAL" clId="{53CC70E5-1A6C-9945-A0BC-9FAEB83F0F82}" dt="2022-05-02T05:47:57.214" v="810" actId="2696"/>
        <pc:sldMkLst>
          <pc:docMk/>
          <pc:sldMk cId="1209821531" sldId="608"/>
        </pc:sldMkLst>
        <pc:spChg chg="mod">
          <ac:chgData name="Boehme, David" userId="17bbcc39-932d-43d8-b2fa-fe58bd96f7a7" providerId="ADAL" clId="{53CC70E5-1A6C-9945-A0BC-9FAEB83F0F82}" dt="2022-05-02T05:43:43.258" v="770" actId="20577"/>
          <ac:spMkLst>
            <pc:docMk/>
            <pc:sldMk cId="1209821531" sldId="608"/>
            <ac:spMk id="2" creationId="{3FEEC673-8805-5E2B-206F-AF9FC4253AB0}"/>
          </ac:spMkLst>
        </pc:spChg>
        <pc:spChg chg="add mod">
          <ac:chgData name="Boehme, David" userId="17bbcc39-932d-43d8-b2fa-fe58bd96f7a7" providerId="ADAL" clId="{53CC70E5-1A6C-9945-A0BC-9FAEB83F0F82}" dt="2022-05-02T05:44:40.966" v="784" actId="1076"/>
          <ac:spMkLst>
            <pc:docMk/>
            <pc:sldMk cId="1209821531" sldId="608"/>
            <ac:spMk id="3" creationId="{71819200-FF59-5DED-5960-88BF4F106FEA}"/>
          </ac:spMkLst>
        </pc:spChg>
        <pc:picChg chg="add mod">
          <ac:chgData name="Boehme, David" userId="17bbcc39-932d-43d8-b2fa-fe58bd96f7a7" providerId="ADAL" clId="{53CC70E5-1A6C-9945-A0BC-9FAEB83F0F82}" dt="2022-05-02T05:44:40.966" v="784" actId="1076"/>
          <ac:picMkLst>
            <pc:docMk/>
            <pc:sldMk cId="1209821531" sldId="608"/>
            <ac:picMk id="4" creationId="{7EB1FFE7-111B-7CB7-F16A-CA11B24947CC}"/>
          </ac:picMkLst>
        </pc:picChg>
      </pc:sldChg>
      <pc:sldChg chg="delSp modSp add mod">
        <pc:chgData name="Boehme, David" userId="17bbcc39-932d-43d8-b2fa-fe58bd96f7a7" providerId="ADAL" clId="{53CC70E5-1A6C-9945-A0BC-9FAEB83F0F82}" dt="2022-05-02T15:44:40.934" v="1057" actId="20577"/>
        <pc:sldMkLst>
          <pc:docMk/>
          <pc:sldMk cId="2938509339" sldId="609"/>
        </pc:sldMkLst>
        <pc:spChg chg="mod">
          <ac:chgData name="Boehme, David" userId="17bbcc39-932d-43d8-b2fa-fe58bd96f7a7" providerId="ADAL" clId="{53CC70E5-1A6C-9945-A0BC-9FAEB83F0F82}" dt="2022-05-02T15:44:40.934" v="1057" actId="20577"/>
          <ac:spMkLst>
            <pc:docMk/>
            <pc:sldMk cId="2938509339" sldId="609"/>
            <ac:spMk id="2" creationId="{0E92951E-2C7A-4B40-891F-C482828FEB42}"/>
          </ac:spMkLst>
        </pc:spChg>
        <pc:spChg chg="del">
          <ac:chgData name="Boehme, David" userId="17bbcc39-932d-43d8-b2fa-fe58bd96f7a7" providerId="ADAL" clId="{53CC70E5-1A6C-9945-A0BC-9FAEB83F0F82}" dt="2022-05-02T05:47:39.622" v="805" actId="478"/>
          <ac:spMkLst>
            <pc:docMk/>
            <pc:sldMk cId="2938509339" sldId="609"/>
            <ac:spMk id="3" creationId="{C8BFE760-0C9C-7A4F-8F83-FB8EA26EF35E}"/>
          </ac:spMkLst>
        </pc:spChg>
        <pc:spChg chg="mod">
          <ac:chgData name="Boehme, David" userId="17bbcc39-932d-43d8-b2fa-fe58bd96f7a7" providerId="ADAL" clId="{53CC70E5-1A6C-9945-A0BC-9FAEB83F0F82}" dt="2022-05-02T05:47:47.510" v="808" actId="1076"/>
          <ac:spMkLst>
            <pc:docMk/>
            <pc:sldMk cId="2938509339" sldId="609"/>
            <ac:spMk id="9" creationId="{45BF7A7C-828A-C341-B5D6-AFFCB2CB38D9}"/>
          </ac:spMkLst>
        </pc:spChg>
        <pc:grpChg chg="mod">
          <ac:chgData name="Boehme, David" userId="17bbcc39-932d-43d8-b2fa-fe58bd96f7a7" providerId="ADAL" clId="{53CC70E5-1A6C-9945-A0BC-9FAEB83F0F82}" dt="2022-05-02T15:16:35.751" v="828" actId="1076"/>
          <ac:grpSpMkLst>
            <pc:docMk/>
            <pc:sldMk cId="2938509339" sldId="609"/>
            <ac:grpSpMk id="13" creationId="{8EAD4425-73EF-854D-9843-5D4556FEDAC6}"/>
          </ac:grpSpMkLst>
        </pc:grpChg>
        <pc:grpChg chg="mod">
          <ac:chgData name="Boehme, David" userId="17bbcc39-932d-43d8-b2fa-fe58bd96f7a7" providerId="ADAL" clId="{53CC70E5-1A6C-9945-A0BC-9FAEB83F0F82}" dt="2022-05-02T05:48:04.504" v="811" actId="14100"/>
          <ac:grpSpMkLst>
            <pc:docMk/>
            <pc:sldMk cId="2938509339" sldId="609"/>
            <ac:grpSpMk id="14" creationId="{9C70484F-73B3-D847-9345-C6506E62537F}"/>
          </ac:grpSpMkLst>
        </pc:grpChg>
        <pc:grpChg chg="mod">
          <ac:chgData name="Boehme, David" userId="17bbcc39-932d-43d8-b2fa-fe58bd96f7a7" providerId="ADAL" clId="{53CC70E5-1A6C-9945-A0BC-9FAEB83F0F82}" dt="2022-05-02T05:47:47.510" v="808" actId="1076"/>
          <ac:grpSpMkLst>
            <pc:docMk/>
            <pc:sldMk cId="2938509339" sldId="609"/>
            <ac:grpSpMk id="15" creationId="{5A243B34-8EB3-4D4D-9FB4-DB1600328C8D}"/>
          </ac:grpSpMkLst>
        </pc:grpChg>
        <pc:picChg chg="mod">
          <ac:chgData name="Boehme, David" userId="17bbcc39-932d-43d8-b2fa-fe58bd96f7a7" providerId="ADAL" clId="{53CC70E5-1A6C-9945-A0BC-9FAEB83F0F82}" dt="2022-05-02T05:47:47.510" v="808" actId="1076"/>
          <ac:picMkLst>
            <pc:docMk/>
            <pc:sldMk cId="2938509339" sldId="609"/>
            <ac:picMk id="7" creationId="{423E7BAD-1C49-A843-A895-4BF676290C6A}"/>
          </ac:picMkLst>
        </pc:picChg>
        <pc:picChg chg="mod">
          <ac:chgData name="Boehme, David" userId="17bbcc39-932d-43d8-b2fa-fe58bd96f7a7" providerId="ADAL" clId="{53CC70E5-1A6C-9945-A0BC-9FAEB83F0F82}" dt="2022-05-02T05:47:47.510" v="808" actId="1076"/>
          <ac:picMkLst>
            <pc:docMk/>
            <pc:sldMk cId="2938509339" sldId="609"/>
            <ac:picMk id="8" creationId="{70A57193-1C01-7C40-A1A9-8CB8C21D2263}"/>
          </ac:picMkLst>
        </pc:picChg>
      </pc:sldChg>
      <pc:sldChg chg="addSp delSp modSp new mod modClrScheme chgLayout">
        <pc:chgData name="Boehme, David" userId="17bbcc39-932d-43d8-b2fa-fe58bd96f7a7" providerId="ADAL" clId="{53CC70E5-1A6C-9945-A0BC-9FAEB83F0F82}" dt="2022-05-02T15:36:42.411" v="1010" actId="5793"/>
        <pc:sldMkLst>
          <pc:docMk/>
          <pc:sldMk cId="3929096584" sldId="610"/>
        </pc:sldMkLst>
        <pc:spChg chg="del mod ord">
          <ac:chgData name="Boehme, David" userId="17bbcc39-932d-43d8-b2fa-fe58bd96f7a7" providerId="ADAL" clId="{53CC70E5-1A6C-9945-A0BC-9FAEB83F0F82}" dt="2022-05-02T15:31:44.561" v="830" actId="700"/>
          <ac:spMkLst>
            <pc:docMk/>
            <pc:sldMk cId="3929096584" sldId="610"/>
            <ac:spMk id="2" creationId="{46DF4073-F4FF-38E5-1D75-59E2A75BADA4}"/>
          </ac:spMkLst>
        </pc:spChg>
        <pc:spChg chg="add mod ord">
          <ac:chgData name="Boehme, David" userId="17bbcc39-932d-43d8-b2fa-fe58bd96f7a7" providerId="ADAL" clId="{53CC70E5-1A6C-9945-A0BC-9FAEB83F0F82}" dt="2022-05-02T15:35:29.945" v="876" actId="20577"/>
          <ac:spMkLst>
            <pc:docMk/>
            <pc:sldMk cId="3929096584" sldId="610"/>
            <ac:spMk id="3" creationId="{9C08C690-DCEC-BBEE-8320-7F5298FDBE54}"/>
          </ac:spMkLst>
        </pc:spChg>
        <pc:spChg chg="add mod ord">
          <ac:chgData name="Boehme, David" userId="17bbcc39-932d-43d8-b2fa-fe58bd96f7a7" providerId="ADAL" clId="{53CC70E5-1A6C-9945-A0BC-9FAEB83F0F82}" dt="2022-05-02T15:36:42.411" v="1010" actId="5793"/>
          <ac:spMkLst>
            <pc:docMk/>
            <pc:sldMk cId="3929096584" sldId="610"/>
            <ac:spMk id="4" creationId="{5B88FFC7-40C9-86DE-3BC9-AA250F7EC5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B9362-D62B-574F-B5DA-361A1281C05C}" type="datetimeFigureOut">
              <a:rPr lang="en-US" smtClean="0"/>
              <a:t>5/1/22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3FEF4-4716-3547-8482-AA15469455FF}" type="slidenum">
              <a:rPr lang="en-US" smtClean="0"/>
              <a:t>‹#›</a:t>
            </a:fld>
            <a:endParaRPr lang="en-US"/>
          </a:p>
        </p:txBody>
      </p:sp>
    </p:spTree>
    <p:extLst>
      <p:ext uri="{BB962C8B-B14F-4D97-AF65-F5344CB8AC3E}">
        <p14:creationId xmlns:p14="http://schemas.microsoft.com/office/powerpoint/2010/main" val="107803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tutorial covers three tools - Caliper, SPOT, Hatchet - that allow you to set up automated performance analysis workflows for HPC software projects</a:t>
            </a:r>
          </a:p>
          <a:p>
            <a:r>
              <a:rPr lang="en-US" dirty="0"/>
              <a:t>There are many great profiling tools out there that help find performance bottlenecks - but these are geared toward interactive performance debugging and therefore applied retroactively and infrequently</a:t>
            </a:r>
          </a:p>
          <a:p>
            <a:r>
              <a:rPr lang="en-US" dirty="0"/>
              <a:t>We find it valuable to conduct performance analysis as a routine activity during software development</a:t>
            </a:r>
          </a:p>
          <a:p>
            <a:r>
              <a:rPr lang="en-US" dirty="0"/>
              <a:t>Our three tools enable “ubiquitous performance analysis” approach that allow you to do anything from running performance tests as part of nightly unit testing up to collecting performance data for every program run</a:t>
            </a:r>
          </a:p>
          <a:p>
            <a:r>
              <a:rPr lang="en-US" dirty="0"/>
              <a:t>Several large codes at LLNL now use this approach in production</a:t>
            </a:r>
          </a:p>
          <a:p>
            <a:r>
              <a:rPr lang="en-US" dirty="0"/>
              <a:t>Our tools are Caliper - instrumentation and profiling library; SPOT, a web framework for visualizing and analyzing large collections of runs; and Hatchet, a python library for call-graph analysis</a:t>
            </a:r>
          </a:p>
          <a:p>
            <a:r>
              <a:rPr lang="en-US" dirty="0"/>
              <a:t>Typical scenario is performance regression testing - instrument and run test code with Caliper, use SPOT to track performance over time; develop custom analysis scripts with Hatchet</a:t>
            </a:r>
          </a:p>
        </p:txBody>
      </p:sp>
      <p:sp>
        <p:nvSpPr>
          <p:cNvPr id="4" name="Slide Number Placeholder 3"/>
          <p:cNvSpPr>
            <a:spLocks noGrp="1"/>
          </p:cNvSpPr>
          <p:nvPr>
            <p:ph type="sldNum" sz="quarter" idx="5"/>
          </p:nvPr>
        </p:nvSpPr>
        <p:spPr/>
        <p:txBody>
          <a:bodyPr/>
          <a:lstStyle/>
          <a:p>
            <a:fld id="{5CF93488-423A-1649-96D3-BC2ADE80E84F}" type="slidenum">
              <a:rPr lang="en-US" smtClean="0"/>
              <a:t>2</a:t>
            </a:fld>
            <a:endParaRPr lang="en-US"/>
          </a:p>
        </p:txBody>
      </p:sp>
    </p:spTree>
    <p:extLst>
      <p:ext uri="{BB962C8B-B14F-4D97-AF65-F5344CB8AC3E}">
        <p14:creationId xmlns:p14="http://schemas.microsoft.com/office/powerpoint/2010/main" val="459037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go about instrumenting a code? Be selective: don’t instrument every function, but high-level subdivisions. </a:t>
            </a:r>
          </a:p>
          <a:p>
            <a:r>
              <a:rPr lang="en-US" dirty="0"/>
              <a:t>Typically have no more than 20 or so regions even in large production codes.</a:t>
            </a:r>
          </a:p>
          <a:p>
            <a:r>
              <a:rPr lang="en-US" dirty="0"/>
              <a:t>Annotations are not meant to pinpoint bottlenecks, but to monitor performance over time</a:t>
            </a:r>
          </a:p>
          <a:p>
            <a:r>
              <a:rPr lang="en-US" dirty="0"/>
              <a:t>Use options like call-path sampling if more detail is needed</a:t>
            </a:r>
          </a:p>
          <a:p>
            <a:r>
              <a:rPr lang="en-US" dirty="0"/>
              <a:t>Choose names that are meaningful to developers</a:t>
            </a:r>
          </a:p>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12</a:t>
            </a:fld>
            <a:endParaRPr lang="en-US"/>
          </a:p>
        </p:txBody>
      </p:sp>
    </p:spTree>
    <p:extLst>
      <p:ext uri="{BB962C8B-B14F-4D97-AF65-F5344CB8AC3E}">
        <p14:creationId xmlns:p14="http://schemas.microsoft.com/office/powerpoint/2010/main" val="390952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region annotations are in-place we can run performance measurements.</a:t>
            </a:r>
          </a:p>
          <a:p>
            <a:r>
              <a:rPr lang="en-US" dirty="0"/>
              <a:t>Easiest way to do that is to use one of Caliper’s built-in measurement recipes.</a:t>
            </a:r>
          </a:p>
          <a:p>
            <a:r>
              <a:rPr lang="en-US" dirty="0"/>
              <a:t>We can enable those with the CALI_CONFIG environment variable. Here we activate the runtime-report config.</a:t>
            </a:r>
          </a:p>
        </p:txBody>
      </p:sp>
      <p:sp>
        <p:nvSpPr>
          <p:cNvPr id="4" name="Slide Number Placeholder 3"/>
          <p:cNvSpPr>
            <a:spLocks noGrp="1"/>
          </p:cNvSpPr>
          <p:nvPr>
            <p:ph type="sldNum" sz="quarter" idx="5"/>
          </p:nvPr>
        </p:nvSpPr>
        <p:spPr/>
        <p:txBody>
          <a:bodyPr/>
          <a:lstStyle/>
          <a:p>
            <a:fld id="{F213FEF4-4716-3547-8482-AA15469455FF}" type="slidenum">
              <a:rPr lang="en-US" smtClean="0"/>
              <a:t>13</a:t>
            </a:fld>
            <a:endParaRPr lang="en-US"/>
          </a:p>
        </p:txBody>
      </p:sp>
    </p:spTree>
    <p:extLst>
      <p:ext uri="{BB962C8B-B14F-4D97-AF65-F5344CB8AC3E}">
        <p14:creationId xmlns:p14="http://schemas.microsoft.com/office/powerpoint/2010/main" val="3928728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15</a:t>
            </a:fld>
            <a:endParaRPr lang="en-US"/>
          </a:p>
        </p:txBody>
      </p:sp>
    </p:spTree>
    <p:extLst>
      <p:ext uri="{BB962C8B-B14F-4D97-AF65-F5344CB8AC3E}">
        <p14:creationId xmlns:p14="http://schemas.microsoft.com/office/powerpoint/2010/main" val="2708926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people understand config strings (passed into </a:t>
            </a:r>
            <a:r>
              <a:rPr lang="en-US" dirty="0" err="1"/>
              <a:t>ConfigManager</a:t>
            </a:r>
            <a:r>
              <a:rPr lang="en-US" dirty="0"/>
              <a:t>)</a:t>
            </a:r>
          </a:p>
        </p:txBody>
      </p:sp>
      <p:sp>
        <p:nvSpPr>
          <p:cNvPr id="4" name="Slide Number Placeholder 3"/>
          <p:cNvSpPr>
            <a:spLocks noGrp="1"/>
          </p:cNvSpPr>
          <p:nvPr>
            <p:ph type="sldNum" sz="quarter" idx="5"/>
          </p:nvPr>
        </p:nvSpPr>
        <p:spPr/>
        <p:txBody>
          <a:bodyPr/>
          <a:lstStyle/>
          <a:p>
            <a:fld id="{F213FEF4-4716-3547-8482-AA15469455FF}" type="slidenum">
              <a:rPr lang="en-US" smtClean="0"/>
              <a:t>17</a:t>
            </a:fld>
            <a:endParaRPr lang="en-US"/>
          </a:p>
        </p:txBody>
      </p:sp>
    </p:spTree>
    <p:extLst>
      <p:ext uri="{BB962C8B-B14F-4D97-AF65-F5344CB8AC3E}">
        <p14:creationId xmlns:p14="http://schemas.microsoft.com/office/powerpoint/2010/main" val="15286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tools have their own source-code annotation APIs. We provide adapters for them.</a:t>
            </a:r>
          </a:p>
        </p:txBody>
      </p:sp>
      <p:sp>
        <p:nvSpPr>
          <p:cNvPr id="4" name="Slide Number Placeholder 3"/>
          <p:cNvSpPr>
            <a:spLocks noGrp="1"/>
          </p:cNvSpPr>
          <p:nvPr>
            <p:ph type="sldNum" sz="quarter" idx="5"/>
          </p:nvPr>
        </p:nvSpPr>
        <p:spPr/>
        <p:txBody>
          <a:bodyPr/>
          <a:lstStyle/>
          <a:p>
            <a:fld id="{F96169F4-2599-CE48-B473-B9ACEEFD69DC}" type="slidenum">
              <a:rPr lang="en-US" smtClean="0"/>
              <a:t>18</a:t>
            </a:fld>
            <a:endParaRPr lang="en-US"/>
          </a:p>
        </p:txBody>
      </p:sp>
    </p:spTree>
    <p:extLst>
      <p:ext uri="{BB962C8B-B14F-4D97-AF65-F5344CB8AC3E}">
        <p14:creationId xmlns:p14="http://schemas.microsoft.com/office/powerpoint/2010/main" val="1966529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none of the built-in configurations do what you want, you can configure Caliper manually.</a:t>
            </a:r>
          </a:p>
          <a:p>
            <a:r>
              <a:rPr lang="en-US" dirty="0"/>
              <a:t>Caliper comes with many service modules that implement some specific measurement functionality. You can compose and configure these in many different ways.</a:t>
            </a:r>
          </a:p>
          <a:p>
            <a:r>
              <a:rPr lang="en-US" dirty="0"/>
              <a:t>Here we’re recording unified memory data transfers between CPU and GPU memory, and map those events back to named memory buffers and code regions.</a:t>
            </a:r>
          </a:p>
          <a:p>
            <a:r>
              <a:rPr lang="en-US" dirty="0"/>
              <a:t>This produces a trace, and we can use a query tool with its own query language to produce this report.</a:t>
            </a:r>
          </a:p>
          <a:p>
            <a:r>
              <a:rPr lang="en-US" dirty="0"/>
              <a:t>So Caliper provides the building blocks for you to create very specific performance analysis solutions.</a:t>
            </a:r>
          </a:p>
          <a:p>
            <a:endParaRPr lang="en-US" dirty="0"/>
          </a:p>
        </p:txBody>
      </p:sp>
      <p:sp>
        <p:nvSpPr>
          <p:cNvPr id="4" name="Slide Number Placeholder 3"/>
          <p:cNvSpPr>
            <a:spLocks noGrp="1"/>
          </p:cNvSpPr>
          <p:nvPr>
            <p:ph type="sldNum" sz="quarter" idx="5"/>
          </p:nvPr>
        </p:nvSpPr>
        <p:spPr/>
        <p:txBody>
          <a:bodyPr/>
          <a:lstStyle/>
          <a:p>
            <a:fld id="{F96169F4-2599-CE48-B473-B9ACEEFD69DC}" type="slidenum">
              <a:rPr lang="en-US" smtClean="0"/>
              <a:t>21</a:t>
            </a:fld>
            <a:endParaRPr lang="en-US"/>
          </a:p>
        </p:txBody>
      </p:sp>
    </p:spTree>
    <p:extLst>
      <p:ext uri="{BB962C8B-B14F-4D97-AF65-F5344CB8AC3E}">
        <p14:creationId xmlns:p14="http://schemas.microsoft.com/office/powerpoint/2010/main" val="1512500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new SPOT picture</a:t>
            </a:r>
          </a:p>
          <a:p>
            <a:r>
              <a:rPr lang="en-US" dirty="0"/>
              <a:t>Motivate metadata: don’t compare 1D test runs and 3D physics runs; examples (Bob vs. Developers, MPI job sizes, nightly tests across runs, build config)</a:t>
            </a:r>
          </a:p>
        </p:txBody>
      </p:sp>
      <p:sp>
        <p:nvSpPr>
          <p:cNvPr id="4" name="Slide Number Placeholder 3"/>
          <p:cNvSpPr>
            <a:spLocks noGrp="1"/>
          </p:cNvSpPr>
          <p:nvPr>
            <p:ph type="sldNum" sz="quarter" idx="5"/>
          </p:nvPr>
        </p:nvSpPr>
        <p:spPr/>
        <p:txBody>
          <a:bodyPr/>
          <a:lstStyle/>
          <a:p>
            <a:fld id="{5DD609EA-2A2B-4BDF-918E-0700FCF09901}" type="slidenum">
              <a:rPr lang="en-US" smtClean="0"/>
              <a:t>24</a:t>
            </a:fld>
            <a:endParaRPr lang="en-US"/>
          </a:p>
        </p:txBody>
      </p:sp>
    </p:spTree>
    <p:extLst>
      <p:ext uri="{BB962C8B-B14F-4D97-AF65-F5344CB8AC3E}">
        <p14:creationId xmlns:p14="http://schemas.microsoft.com/office/powerpoint/2010/main" val="1941229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weirdly complex types</a:t>
            </a:r>
          </a:p>
        </p:txBody>
      </p:sp>
      <p:sp>
        <p:nvSpPr>
          <p:cNvPr id="4" name="Slide Number Placeholder 3"/>
          <p:cNvSpPr>
            <a:spLocks noGrp="1"/>
          </p:cNvSpPr>
          <p:nvPr>
            <p:ph type="sldNum" sz="quarter" idx="5"/>
          </p:nvPr>
        </p:nvSpPr>
        <p:spPr/>
        <p:txBody>
          <a:bodyPr/>
          <a:lstStyle/>
          <a:p>
            <a:fld id="{F213FEF4-4716-3547-8482-AA15469455FF}" type="slidenum">
              <a:rPr lang="en-US" smtClean="0"/>
              <a:t>27</a:t>
            </a:fld>
            <a:endParaRPr lang="en-US"/>
          </a:p>
        </p:txBody>
      </p:sp>
    </p:spTree>
    <p:extLst>
      <p:ext uri="{BB962C8B-B14F-4D97-AF65-F5344CB8AC3E}">
        <p14:creationId xmlns:p14="http://schemas.microsoft.com/office/powerpoint/2010/main" val="1443245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4CFDF800-FE0E-A944-8AC1-D57C07B352FC}" type="slidenum">
              <a:rPr lang="en-US" smtClean="0"/>
              <a:pPr/>
              <a:t>38</a:t>
            </a:fld>
            <a:endParaRPr lang="en-US" dirty="0"/>
          </a:p>
        </p:txBody>
      </p:sp>
    </p:spTree>
    <p:extLst>
      <p:ext uri="{BB962C8B-B14F-4D97-AF65-F5344CB8AC3E}">
        <p14:creationId xmlns:p14="http://schemas.microsoft.com/office/powerpoint/2010/main" val="1448349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a:t>
            </a:r>
          </a:p>
        </p:txBody>
      </p:sp>
      <p:sp>
        <p:nvSpPr>
          <p:cNvPr id="4" name="Slide Number Placeholder 3"/>
          <p:cNvSpPr>
            <a:spLocks noGrp="1"/>
          </p:cNvSpPr>
          <p:nvPr>
            <p:ph type="sldNum" sz="quarter" idx="5"/>
          </p:nvPr>
        </p:nvSpPr>
        <p:spPr/>
        <p:txBody>
          <a:bodyPr/>
          <a:lstStyle/>
          <a:p>
            <a:fld id="{F213FEF4-4716-3547-8482-AA15469455FF}" type="slidenum">
              <a:rPr lang="en-US" smtClean="0"/>
              <a:t>51</a:t>
            </a:fld>
            <a:endParaRPr lang="en-US"/>
          </a:p>
        </p:txBody>
      </p:sp>
    </p:spTree>
    <p:extLst>
      <p:ext uri="{BB962C8B-B14F-4D97-AF65-F5344CB8AC3E}">
        <p14:creationId xmlns:p14="http://schemas.microsoft.com/office/powerpoint/2010/main" val="409949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tutorial covers three tools - Caliper, SPOT, Hatchet - that allow you to set up automated performance analysis workflows for HPC software projects</a:t>
            </a:r>
          </a:p>
          <a:p>
            <a:r>
              <a:rPr lang="en-US" dirty="0"/>
              <a:t>There are many great profiling tools out there that help find performance bottlenecks - but these are geared toward interactive performance debugging and therefore applied retroactively and infrequently</a:t>
            </a:r>
          </a:p>
          <a:p>
            <a:r>
              <a:rPr lang="en-US" dirty="0"/>
              <a:t>We find it valuable to conduct performance analysis as a routine activity during software development</a:t>
            </a:r>
          </a:p>
          <a:p>
            <a:r>
              <a:rPr lang="en-US" dirty="0"/>
              <a:t>Our three tools enable “ubiquitous performance analysis” approach that allow you to do anything from running performance tests as part of nightly unit testing up to collecting performance data for every program run</a:t>
            </a:r>
          </a:p>
          <a:p>
            <a:r>
              <a:rPr lang="en-US" dirty="0"/>
              <a:t>Several large codes at LLNL now use this approach in production</a:t>
            </a:r>
          </a:p>
          <a:p>
            <a:r>
              <a:rPr lang="en-US" dirty="0"/>
              <a:t>Our tools are Caliper - instrumentation and profiling library; SPOT, a web framework for visualizing and analyzing large collections of runs; and Hatchet, a python library for call-graph analysis</a:t>
            </a:r>
          </a:p>
          <a:p>
            <a:r>
              <a:rPr lang="en-US" dirty="0"/>
              <a:t>Typical scenario is performance regression testing - instrument and run test code with Caliper, use SPOT to track performance over time; develop custom analysis scripts with Hatchet</a:t>
            </a:r>
          </a:p>
        </p:txBody>
      </p:sp>
      <p:sp>
        <p:nvSpPr>
          <p:cNvPr id="4" name="Slide Number Placeholder 3"/>
          <p:cNvSpPr>
            <a:spLocks noGrp="1"/>
          </p:cNvSpPr>
          <p:nvPr>
            <p:ph type="sldNum" sz="quarter" idx="5"/>
          </p:nvPr>
        </p:nvSpPr>
        <p:spPr/>
        <p:txBody>
          <a:bodyPr/>
          <a:lstStyle/>
          <a:p>
            <a:fld id="{5CF93488-423A-1649-96D3-BC2ADE80E84F}" type="slidenum">
              <a:rPr lang="en-US" smtClean="0"/>
              <a:t>3</a:t>
            </a:fld>
            <a:endParaRPr lang="en-US"/>
          </a:p>
        </p:txBody>
      </p:sp>
    </p:spTree>
    <p:extLst>
      <p:ext uri="{BB962C8B-B14F-4D97-AF65-F5344CB8AC3E}">
        <p14:creationId xmlns:p14="http://schemas.microsoft.com/office/powerpoint/2010/main" val="258171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4</a:t>
            </a:fld>
            <a:endParaRPr lang="en-US"/>
          </a:p>
        </p:txBody>
      </p:sp>
    </p:spTree>
    <p:extLst>
      <p:ext uri="{BB962C8B-B14F-4D97-AF65-F5344CB8AC3E}">
        <p14:creationId xmlns:p14="http://schemas.microsoft.com/office/powerpoint/2010/main" val="688210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Profiling always available: more regular than with traditional tools, including production runs</a:t>
            </a:r>
          </a:p>
          <a:p>
            <a:r>
              <a:rPr lang="en-US" dirty="0"/>
              <a:t>Serves as common instrumentation interface</a:t>
            </a:r>
          </a:p>
          <a:p>
            <a:r>
              <a:rPr lang="en-US" dirty="0"/>
              <a:t>Profiling features for HPC</a:t>
            </a:r>
          </a:p>
          <a:p>
            <a:r>
              <a:rPr lang="en-US" dirty="0"/>
              <a:t>Split out </a:t>
            </a:r>
            <a:r>
              <a:rPr lang="en-US" dirty="0" err="1"/>
              <a:t>Kokkos</a:t>
            </a:r>
            <a:endParaRPr lang="en-US" dirty="0"/>
          </a:p>
        </p:txBody>
      </p:sp>
      <p:sp>
        <p:nvSpPr>
          <p:cNvPr id="4" name="Slide Number Placeholder 3"/>
          <p:cNvSpPr>
            <a:spLocks noGrp="1"/>
          </p:cNvSpPr>
          <p:nvPr>
            <p:ph type="sldNum" sz="quarter" idx="5"/>
          </p:nvPr>
        </p:nvSpPr>
        <p:spPr/>
        <p:txBody>
          <a:bodyPr/>
          <a:lstStyle/>
          <a:p>
            <a:fld id="{F96169F4-2599-CE48-B473-B9ACEEFD69DC}" type="slidenum">
              <a:rPr lang="en-US" smtClean="0"/>
              <a:t>5</a:t>
            </a:fld>
            <a:endParaRPr lang="en-US"/>
          </a:p>
        </p:txBody>
      </p:sp>
    </p:spTree>
    <p:extLst>
      <p:ext uri="{BB962C8B-B14F-4D97-AF65-F5344CB8AC3E}">
        <p14:creationId xmlns:p14="http://schemas.microsoft.com/office/powerpoint/2010/main" val="350903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configurability (lightweight vs. detailed options)</a:t>
            </a:r>
          </a:p>
        </p:txBody>
      </p:sp>
      <p:sp>
        <p:nvSpPr>
          <p:cNvPr id="4" name="Slide Number Placeholder 3"/>
          <p:cNvSpPr>
            <a:spLocks noGrp="1"/>
          </p:cNvSpPr>
          <p:nvPr>
            <p:ph type="sldNum" sz="quarter" idx="5"/>
          </p:nvPr>
        </p:nvSpPr>
        <p:spPr/>
        <p:txBody>
          <a:bodyPr/>
          <a:lstStyle/>
          <a:p>
            <a:fld id="{F213FEF4-4716-3547-8482-AA15469455FF}" type="slidenum">
              <a:rPr lang="en-US" smtClean="0"/>
              <a:t>6</a:t>
            </a:fld>
            <a:endParaRPr lang="en-US"/>
          </a:p>
        </p:txBody>
      </p:sp>
    </p:spTree>
    <p:extLst>
      <p:ext uri="{BB962C8B-B14F-4D97-AF65-F5344CB8AC3E}">
        <p14:creationId xmlns:p14="http://schemas.microsoft.com/office/powerpoint/2010/main" val="24197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Caliper fits into a larger performance analysis ecosystem with SPOT and Hatchet. </a:t>
            </a:r>
          </a:p>
          <a:p>
            <a:r>
              <a:rPr lang="en-US" dirty="0"/>
              <a:t>SPOT is a web-based visualization framework for analyzing large collections of runs. Several teams use it for performance regression testing, where they do nightly test runs to track performance over time.</a:t>
            </a:r>
          </a:p>
          <a:p>
            <a:r>
              <a:rPr lang="en-US" dirty="0"/>
              <a:t>Hatchet is a Python library for analyzing call graph data.</a:t>
            </a:r>
          </a:p>
          <a:p>
            <a:r>
              <a:rPr lang="en-US" dirty="0"/>
              <a:t>Caliper is the instrumentation and profiling component here, collects data for SPOT, and for Hatchet.</a:t>
            </a:r>
          </a:p>
          <a:p>
            <a:endParaRPr lang="en-US" dirty="0"/>
          </a:p>
        </p:txBody>
      </p:sp>
      <p:sp>
        <p:nvSpPr>
          <p:cNvPr id="4" name="Slide Number Placeholder 3"/>
          <p:cNvSpPr>
            <a:spLocks noGrp="1"/>
          </p:cNvSpPr>
          <p:nvPr>
            <p:ph type="sldNum" sz="quarter" idx="5"/>
          </p:nvPr>
        </p:nvSpPr>
        <p:spPr/>
        <p:txBody>
          <a:bodyPr/>
          <a:lstStyle/>
          <a:p>
            <a:fld id="{F96169F4-2599-CE48-B473-B9ACEEFD69DC}" type="slidenum">
              <a:rPr lang="en-US" smtClean="0"/>
              <a:t>7</a:t>
            </a:fld>
            <a:endParaRPr lang="en-US"/>
          </a:p>
        </p:txBody>
      </p:sp>
    </p:spTree>
    <p:extLst>
      <p:ext uri="{BB962C8B-B14F-4D97-AF65-F5344CB8AC3E}">
        <p14:creationId xmlns:p14="http://schemas.microsoft.com/office/powerpoint/2010/main" val="1941645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Shout-out</a:t>
            </a:r>
            <a:r>
              <a:rPr lang="en-US" baseline="0" dirty="0"/>
              <a:t> to Caliper users</a:t>
            </a:r>
          </a:p>
          <a:p>
            <a:r>
              <a:rPr lang="en-US" baseline="0" dirty="0"/>
              <a:t>Part of the ECP stack</a:t>
            </a:r>
            <a:endParaRPr lang="en-US" dirty="0"/>
          </a:p>
        </p:txBody>
      </p:sp>
      <p:sp>
        <p:nvSpPr>
          <p:cNvPr id="4" name="Slide Number Placeholder 3"/>
          <p:cNvSpPr>
            <a:spLocks noGrp="1"/>
          </p:cNvSpPr>
          <p:nvPr>
            <p:ph type="sldNum" sz="quarter" idx="10"/>
          </p:nvPr>
        </p:nvSpPr>
        <p:spPr/>
        <p:txBody>
          <a:bodyPr/>
          <a:lstStyle/>
          <a:p>
            <a:fld id="{33DFF10A-2ABE-DB4F-9201-E9425D0D9DDB}" type="slidenum">
              <a:rPr lang="en-US" smtClean="0"/>
              <a:t>8</a:t>
            </a:fld>
            <a:endParaRPr lang="en-US"/>
          </a:p>
        </p:txBody>
      </p:sp>
    </p:spTree>
    <p:extLst>
      <p:ext uri="{BB962C8B-B14F-4D97-AF65-F5344CB8AC3E}">
        <p14:creationId xmlns:p14="http://schemas.microsoft.com/office/powerpoint/2010/main" val="3733120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10</a:t>
            </a:fld>
            <a:endParaRPr lang="en-US"/>
          </a:p>
        </p:txBody>
      </p:sp>
    </p:spTree>
    <p:extLst>
      <p:ext uri="{BB962C8B-B14F-4D97-AF65-F5344CB8AC3E}">
        <p14:creationId xmlns:p14="http://schemas.microsoft.com/office/powerpoint/2010/main" val="806109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 functionality in Caliper is region profiling. </a:t>
            </a:r>
          </a:p>
          <a:p>
            <a:r>
              <a:rPr lang="en-US" dirty="0"/>
              <a:t>Started out as a source-code instrumentation library.</a:t>
            </a:r>
          </a:p>
          <a:p>
            <a:r>
              <a:rPr lang="en-US" dirty="0"/>
              <a:t>It has an API to let you mark regions of interest in a program. There are high-level macros for C and C++ and functions for Fortran to do that.</a:t>
            </a:r>
          </a:p>
          <a:p>
            <a:r>
              <a:rPr lang="en-US" dirty="0"/>
              <a:t>Overhead is low, annotations can stay in the code.</a:t>
            </a:r>
          </a:p>
          <a:p>
            <a:endParaRPr lang="en-US" dirty="0"/>
          </a:p>
        </p:txBody>
      </p:sp>
      <p:sp>
        <p:nvSpPr>
          <p:cNvPr id="4" name="Slide Number Placeholder 3"/>
          <p:cNvSpPr>
            <a:spLocks noGrp="1"/>
          </p:cNvSpPr>
          <p:nvPr>
            <p:ph type="sldNum" sz="quarter" idx="5"/>
          </p:nvPr>
        </p:nvSpPr>
        <p:spPr/>
        <p:txBody>
          <a:bodyPr/>
          <a:lstStyle/>
          <a:p>
            <a:fld id="{F213FEF4-4716-3547-8482-AA15469455FF}" type="slidenum">
              <a:rPr lang="en-US" smtClean="0"/>
              <a:t>11</a:t>
            </a:fld>
            <a:endParaRPr lang="en-US"/>
          </a:p>
        </p:txBody>
      </p:sp>
    </p:spTree>
    <p:extLst>
      <p:ext uri="{BB962C8B-B14F-4D97-AF65-F5344CB8AC3E}">
        <p14:creationId xmlns:p14="http://schemas.microsoft.com/office/powerpoint/2010/main" val="12657955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p:nvSpPr>
        <p:spPr bwMode="auto">
          <a:xfrm>
            <a:off x="0" y="3269959"/>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982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p:nvSpPr>
        <p:spPr>
          <a:xfrm>
            <a:off x="116077" y="6372418"/>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LLNL-PRES-821032</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p:nvPicPr>
        <p:blipFill>
          <a:blip r:embed="rId3" cstate="print">
            <a:extLst>
              <a:ext uri="{28A0092B-C50C-407E-A947-70E740481C1C}">
                <a14:useLocalDpi xmlns:a14="http://schemas.microsoft.com/office/drawing/2010/main"/>
              </a:ext>
            </a:extLst>
          </a:blip>
          <a:stretch>
            <a:fillRect/>
          </a:stretch>
        </p:blipFill>
        <p:spPr>
          <a:xfrm>
            <a:off x="10029618" y="6446832"/>
            <a:ext cx="1865376" cy="314676"/>
          </a:xfrm>
          <a:prstGeom prst="rect">
            <a:avLst/>
          </a:prstGeom>
        </p:spPr>
      </p:pic>
      <p:sp>
        <p:nvSpPr>
          <p:cNvPr id="20" name="Rectangle 19"/>
          <p:cNvSpPr/>
          <p:nvPr/>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pic>
        <p:nvPicPr>
          <p:cNvPr id="15" name="Picture 14">
            <a:extLst>
              <a:ext uri="{FF2B5EF4-FFF2-40B4-BE49-F238E27FC236}">
                <a16:creationId xmlns:a16="http://schemas.microsoft.com/office/drawing/2014/main" id="{65E7015B-2898-294E-B365-9997EA53F533}"/>
              </a:ext>
            </a:extLst>
          </p:cNvPr>
          <p:cNvPicPr>
            <a:picLocks noChangeAspect="1"/>
          </p:cNvPicPr>
          <p:nvPr/>
        </p:nvPicPr>
        <p:blipFill>
          <a:blip r:embed="rId4"/>
          <a:stretch>
            <a:fillRect/>
          </a:stretch>
        </p:blipFill>
        <p:spPr>
          <a:xfrm>
            <a:off x="9747070" y="2336292"/>
            <a:ext cx="1947333" cy="1005840"/>
          </a:xfrm>
          <a:prstGeom prst="rect">
            <a:avLst/>
          </a:prstGeom>
        </p:spPr>
      </p:pic>
      <p:sp>
        <p:nvSpPr>
          <p:cNvPr id="22" name="Text Placeholder 2">
            <a:extLst>
              <a:ext uri="{FF2B5EF4-FFF2-40B4-BE49-F238E27FC236}">
                <a16:creationId xmlns:a16="http://schemas.microsoft.com/office/drawing/2014/main" id="{5E54533D-232D-F944-998A-C613A658CD52}"/>
              </a:ext>
            </a:extLst>
          </p:cNvPr>
          <p:cNvSpPr>
            <a:spLocks noGrp="1"/>
          </p:cNvSpPr>
          <p:nvPr>
            <p:ph type="body" sz="quarter" idx="15" hasCustomPrompt="1"/>
          </p:nvPr>
        </p:nvSpPr>
        <p:spPr>
          <a:xfrm>
            <a:off x="5852160" y="3419856"/>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p:txBody>
      </p:sp>
      <p:sp>
        <p:nvSpPr>
          <p:cNvPr id="23" name="Text Placeholder 3">
            <a:extLst>
              <a:ext uri="{FF2B5EF4-FFF2-40B4-BE49-F238E27FC236}">
                <a16:creationId xmlns:a16="http://schemas.microsoft.com/office/drawing/2014/main" id="{58CF1331-1EBC-844F-8450-0D8979283379}"/>
              </a:ext>
            </a:extLst>
          </p:cNvPr>
          <p:cNvSpPr>
            <a:spLocks noGrp="1"/>
          </p:cNvSpPr>
          <p:nvPr>
            <p:ph type="body" sz="quarter" idx="16" hasCustomPrompt="1"/>
          </p:nvPr>
        </p:nvSpPr>
        <p:spPr>
          <a:xfrm>
            <a:off x="622300" y="3419856"/>
            <a:ext cx="1225550" cy="355600"/>
          </a:xfrm>
        </p:spPr>
        <p:txBody>
          <a:bodyPr>
            <a:normAutofit/>
          </a:bodyPr>
          <a:lstStyle>
            <a:lvl1pPr marL="57150" indent="0">
              <a:buNone/>
              <a:defRPr sz="1600"/>
            </a:lvl1pPr>
          </a:lstStyle>
          <a:p>
            <a:pPr lvl="0"/>
            <a:r>
              <a:rPr lang="en-US" dirty="0"/>
              <a:t>Date</a:t>
            </a:r>
          </a:p>
        </p:txBody>
      </p:sp>
      <p:sp>
        <p:nvSpPr>
          <p:cNvPr id="24" name="Text Placeholder 2">
            <a:extLst>
              <a:ext uri="{FF2B5EF4-FFF2-40B4-BE49-F238E27FC236}">
                <a16:creationId xmlns:a16="http://schemas.microsoft.com/office/drawing/2014/main" id="{68C402F6-88CF-E84A-834F-69AE98659F2F}"/>
              </a:ext>
            </a:extLst>
          </p:cNvPr>
          <p:cNvSpPr>
            <a:spLocks noGrp="1"/>
          </p:cNvSpPr>
          <p:nvPr>
            <p:ph type="body" sz="quarter" idx="17" hasCustomPrompt="1"/>
          </p:nvPr>
        </p:nvSpPr>
        <p:spPr>
          <a:xfrm>
            <a:off x="5852160" y="3671117"/>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Title</a:t>
            </a:r>
          </a:p>
        </p:txBody>
      </p:sp>
      <p:pic>
        <p:nvPicPr>
          <p:cNvPr id="2" name="Picture 1">
            <a:extLst>
              <a:ext uri="{FF2B5EF4-FFF2-40B4-BE49-F238E27FC236}">
                <a16:creationId xmlns:a16="http://schemas.microsoft.com/office/drawing/2014/main" id="{01AB0B2A-54B0-384B-BF9E-34ADA807BF81}"/>
              </a:ext>
            </a:extLst>
          </p:cNvPr>
          <p:cNvPicPr>
            <a:picLocks noChangeAspect="1"/>
          </p:cNvPicPr>
          <p:nvPr userDrawn="1"/>
        </p:nvPicPr>
        <p:blipFill>
          <a:blip r:embed="rId5"/>
          <a:stretch>
            <a:fillRect/>
          </a:stretch>
        </p:blipFill>
        <p:spPr>
          <a:xfrm>
            <a:off x="8307648" y="2336292"/>
            <a:ext cx="1129430" cy="1013165"/>
          </a:xfrm>
          <a:prstGeom prst="rect">
            <a:avLst/>
          </a:prstGeom>
        </p:spPr>
      </p:pic>
    </p:spTree>
    <p:extLst>
      <p:ext uri="{BB962C8B-B14F-4D97-AF65-F5344CB8AC3E}">
        <p14:creationId xmlns:p14="http://schemas.microsoft.com/office/powerpoint/2010/main" val="266670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p:nvPicPr>
        <p:blipFill>
          <a:blip r:embed="rId2"/>
          <a:stretch>
            <a:fillRect/>
          </a:stretch>
        </p:blipFill>
        <p:spPr>
          <a:xfrm>
            <a:off x="962469" y="5437487"/>
            <a:ext cx="3602736" cy="607768"/>
          </a:xfrm>
          <a:prstGeom prst="rect">
            <a:avLst/>
          </a:prstGeom>
        </p:spPr>
      </p:pic>
      <p:sp>
        <p:nvSpPr>
          <p:cNvPr id="4" name="Rectangle 3">
            <a:extLst>
              <a:ext uri="{FF2B5EF4-FFF2-40B4-BE49-F238E27FC236}">
                <a16:creationId xmlns:a16="http://schemas.microsoft.com/office/drawing/2014/main" id="{7F749544-5EB0-404C-9A83-271FF82661BE}"/>
              </a:ext>
            </a:extLst>
          </p:cNvPr>
          <p:cNvSpPr/>
          <p:nvPr/>
        </p:nvSpPr>
        <p:spPr>
          <a:xfrm>
            <a:off x="5854700" y="4404060"/>
            <a:ext cx="5613400" cy="1692771"/>
          </a:xfrm>
          <a:prstGeom prst="rect">
            <a:avLst/>
          </a:prstGeom>
        </p:spPr>
        <p:txBody>
          <a:bodyPr wrap="square" anchor="b" anchorCtr="0">
            <a:spAutoFit/>
          </a:bodyPr>
          <a:lstStyle/>
          <a:p>
            <a:r>
              <a:rPr lang="en-US" sz="800" b="0" dirty="0">
                <a:solidFill>
                  <a:schemeClr val="bg1"/>
                </a:solidFill>
              </a:rPr>
              <a:t>This research was supported by the </a:t>
            </a:r>
            <a:r>
              <a:rPr lang="en-US" sz="800" b="0" dirty="0" err="1">
                <a:solidFill>
                  <a:schemeClr val="bg1"/>
                </a:solidFill>
              </a:rPr>
              <a:t>Exascale</a:t>
            </a:r>
            <a:r>
              <a:rPr lang="en-US" sz="800" b="0" dirty="0">
                <a:solidFill>
                  <a:schemeClr val="bg1"/>
                </a:solidFill>
              </a:rPr>
              <a:t> Computing Project (17-SC-20-SC), a joint project of the U.S. Department of Energy’s Office of Science and National Nuclear Security Administration, responsible for delivering a capable </a:t>
            </a:r>
            <a:r>
              <a:rPr lang="en-US" sz="800" b="0" dirty="0" err="1">
                <a:solidFill>
                  <a:schemeClr val="bg1"/>
                </a:solidFill>
              </a:rPr>
              <a:t>exascale</a:t>
            </a:r>
            <a:r>
              <a:rPr lang="en-US" sz="800" b="0" dirty="0">
                <a:solidFill>
                  <a:schemeClr val="bg1"/>
                </a:solidFill>
              </a:rPr>
              <a:t> ecosystem, including software, applications, and hardware technology, to support the nation’s </a:t>
            </a:r>
            <a:r>
              <a:rPr lang="en-US" sz="800" b="0" dirty="0" err="1">
                <a:solidFill>
                  <a:schemeClr val="bg1"/>
                </a:solidFill>
              </a:rPr>
              <a:t>exascale</a:t>
            </a:r>
            <a:r>
              <a:rPr lang="en-US" sz="800" b="0" dirty="0">
                <a:solidFill>
                  <a:schemeClr val="bg1"/>
                </a:solidFill>
              </a:rPr>
              <a:t> computing imperative.</a:t>
            </a:r>
            <a:endParaRPr lang="en-US" sz="800" b="1" dirty="0">
              <a:solidFill>
                <a:schemeClr val="bg1"/>
              </a:solidFill>
            </a:endParaRPr>
          </a:p>
          <a:p>
            <a:endParaRPr lang="en-US" sz="800" b="1" dirty="0">
              <a:solidFill>
                <a:schemeClr val="bg1"/>
              </a:solidFill>
            </a:endParaRPr>
          </a:p>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19B91F5E-888D-E54C-B87B-CA3ABFC0A22E}"/>
              </a:ext>
            </a:extLst>
          </p:cNvPr>
          <p:cNvPicPr>
            <a:picLocks noChangeAspect="1"/>
          </p:cNvPicPr>
          <p:nvPr/>
        </p:nvPicPr>
        <p:blipFill>
          <a:blip r:embed="rId3"/>
          <a:stretch>
            <a:fillRect/>
          </a:stretch>
        </p:blipFill>
        <p:spPr>
          <a:xfrm>
            <a:off x="1290637" y="1261696"/>
            <a:ext cx="2946400" cy="3771900"/>
          </a:xfrm>
          <a:prstGeom prst="rect">
            <a:avLst/>
          </a:prstGeom>
        </p:spPr>
      </p:pic>
      <p:pic>
        <p:nvPicPr>
          <p:cNvPr id="2" name="Picture 1">
            <a:extLst>
              <a:ext uri="{FF2B5EF4-FFF2-40B4-BE49-F238E27FC236}">
                <a16:creationId xmlns:a16="http://schemas.microsoft.com/office/drawing/2014/main" id="{95F93965-9952-F843-B0C7-5052C9449879}"/>
              </a:ext>
            </a:extLst>
          </p:cNvPr>
          <p:cNvPicPr>
            <a:picLocks noChangeAspect="1"/>
          </p:cNvPicPr>
          <p:nvPr userDrawn="1"/>
        </p:nvPicPr>
        <p:blipFill>
          <a:blip r:embed="rId4"/>
          <a:stretch>
            <a:fillRect/>
          </a:stretch>
        </p:blipFill>
        <p:spPr>
          <a:xfrm>
            <a:off x="8877300" y="761169"/>
            <a:ext cx="2590800" cy="2324100"/>
          </a:xfrm>
          <a:prstGeom prst="rect">
            <a:avLst/>
          </a:prstGeom>
        </p:spPr>
      </p:pic>
    </p:spTree>
    <p:extLst>
      <p:ext uri="{BB962C8B-B14F-4D97-AF65-F5344CB8AC3E}">
        <p14:creationId xmlns:p14="http://schemas.microsoft.com/office/powerpoint/2010/main" val="297771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userDrawn="1"/>
        </p:nvSpPr>
        <p:spPr bwMode="auto">
          <a:xfrm>
            <a:off x="-504" y="3193257"/>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728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91181" y="6416000"/>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LLNL-PRES-XXXXXX</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276083" y="6446833"/>
            <a:ext cx="2487168" cy="314705"/>
          </a:xfrm>
          <a:prstGeom prst="rect">
            <a:avLst/>
          </a:prstGeom>
        </p:spPr>
      </p:pic>
      <p:sp>
        <p:nvSpPr>
          <p:cNvPr id="20" name="Rectangle 19"/>
          <p:cNvSpPr/>
          <p:nvPr userDrawn="1"/>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3" name="Text Placeholder 2"/>
          <p:cNvSpPr>
            <a:spLocks noGrp="1"/>
          </p:cNvSpPr>
          <p:nvPr>
            <p:ph type="body" sz="quarter" idx="14" hasCustomPrompt="1"/>
          </p:nvPr>
        </p:nvSpPr>
        <p:spPr>
          <a:xfrm>
            <a:off x="6096001" y="3096715"/>
            <a:ext cx="6096000" cy="477838"/>
          </a:xfrm>
        </p:spPr>
        <p:txBody>
          <a:bodyPr rIns="18288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a:p>
            <a:pPr lvl="0"/>
            <a:r>
              <a:rPr lang="en-US" dirty="0"/>
              <a:t>Title</a:t>
            </a:r>
          </a:p>
        </p:txBody>
      </p:sp>
    </p:spTree>
    <p:extLst>
      <p:ext uri="{BB962C8B-B14F-4D97-AF65-F5344CB8AC3E}">
        <p14:creationId xmlns:p14="http://schemas.microsoft.com/office/powerpoint/2010/main" val="51670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339141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extLst>
      <p:ext uri="{BB962C8B-B14F-4D97-AF65-F5344CB8AC3E}">
        <p14:creationId xmlns:p14="http://schemas.microsoft.com/office/powerpoint/2010/main" val="2500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171406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12403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406582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extLst>
      <p:ext uri="{BB962C8B-B14F-4D97-AF65-F5344CB8AC3E}">
        <p14:creationId xmlns:p14="http://schemas.microsoft.com/office/powerpoint/2010/main" val="384240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extLst>
      <p:ext uri="{BB962C8B-B14F-4D97-AF65-F5344CB8AC3E}">
        <p14:creationId xmlns:p14="http://schemas.microsoft.com/office/powerpoint/2010/main" val="173411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p:nvPicPr>
        <p:blipFill rotWithShape="1">
          <a:blip r:embed="rId13"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LLNL-PRES-821032</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p:nvPicPr>
        <p:blipFill rotWithShape="1">
          <a:blip r:embed="rId14"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pic>
        <p:nvPicPr>
          <p:cNvPr id="9" name="Picture 8">
            <a:extLst>
              <a:ext uri="{FF2B5EF4-FFF2-40B4-BE49-F238E27FC236}">
                <a16:creationId xmlns:a16="http://schemas.microsoft.com/office/drawing/2014/main" id="{890E0C2A-A9C9-FB4A-90FB-2A76E4A04B64}"/>
              </a:ext>
            </a:extLst>
          </p:cNvPr>
          <p:cNvPicPr>
            <a:picLocks noChangeAspect="1"/>
          </p:cNvPicPr>
          <p:nvPr/>
        </p:nvPicPr>
        <p:blipFill>
          <a:blip r:embed="rId15"/>
          <a:stretch>
            <a:fillRect/>
          </a:stretch>
        </p:blipFill>
        <p:spPr>
          <a:xfrm>
            <a:off x="5619061" y="6451370"/>
            <a:ext cx="945804" cy="365760"/>
          </a:xfrm>
          <a:prstGeom prst="rect">
            <a:avLst/>
          </a:prstGeom>
        </p:spPr>
      </p:pic>
    </p:spTree>
    <p:extLst>
      <p:ext uri="{BB962C8B-B14F-4D97-AF65-F5344CB8AC3E}">
        <p14:creationId xmlns:p14="http://schemas.microsoft.com/office/powerpoint/2010/main" val="14983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LLNL/Adiak"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daboehme/LULESH/tree/adiak-caliper-suppor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LLNL/spot2_container" TargetMode="External"/><Relationship Id="rId2" Type="http://schemas.openxmlformats.org/officeDocument/2006/relationships/hyperlink" Target="https://lc.llnl.gov/spot2"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dc-js.github.io/dc.js/" TargetMode="External"/><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hyperlink" Target="https://square.github.io/crossfilter/"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aboehme/caliper-tutoria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github.com/LLNL/Caliper/discussions" TargetMode="External"/><Relationship Id="rId5" Type="http://schemas.openxmlformats.org/officeDocument/2006/relationships/hyperlink" Target="https://llnl.github.io/Caliper" TargetMode="External"/><Relationship Id="rId4" Type="http://schemas.openxmlformats.org/officeDocument/2006/relationships/hyperlink" Target="https://github.com/LLNL/Calip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DBB3-C2DB-54F7-1999-5201FDC0ED1B}"/>
              </a:ext>
            </a:extLst>
          </p:cNvPr>
          <p:cNvSpPr>
            <a:spLocks noGrp="1"/>
          </p:cNvSpPr>
          <p:nvPr>
            <p:ph type="title"/>
          </p:nvPr>
        </p:nvSpPr>
        <p:spPr/>
        <p:txBody>
          <a:bodyPr/>
          <a:lstStyle/>
          <a:p>
            <a:r>
              <a:rPr lang="en-US" dirty="0"/>
              <a:t>Automated Application Performance Analysis</a:t>
            </a:r>
            <a:br>
              <a:rPr lang="en-US" dirty="0"/>
            </a:br>
            <a:r>
              <a:rPr lang="en-US" dirty="0"/>
              <a:t>with Caliper, SPOT, and Hatchet</a:t>
            </a:r>
          </a:p>
        </p:txBody>
      </p:sp>
      <p:sp>
        <p:nvSpPr>
          <p:cNvPr id="3" name="Text Placeholder 2">
            <a:extLst>
              <a:ext uri="{FF2B5EF4-FFF2-40B4-BE49-F238E27FC236}">
                <a16:creationId xmlns:a16="http://schemas.microsoft.com/office/drawing/2014/main" id="{0A7FA1D7-99D6-FF96-A304-B487A238AF10}"/>
              </a:ext>
            </a:extLst>
          </p:cNvPr>
          <p:cNvSpPr>
            <a:spLocks noGrp="1"/>
          </p:cNvSpPr>
          <p:nvPr>
            <p:ph type="body" sz="quarter" idx="13"/>
          </p:nvPr>
        </p:nvSpPr>
        <p:spPr/>
        <p:txBody>
          <a:bodyPr/>
          <a:lstStyle/>
          <a:p>
            <a:r>
              <a:rPr lang="en-US" dirty="0"/>
              <a:t>2022 ECP Annual Meeting Tutorial</a:t>
            </a:r>
          </a:p>
        </p:txBody>
      </p:sp>
      <p:sp>
        <p:nvSpPr>
          <p:cNvPr id="4" name="Text Placeholder 3">
            <a:extLst>
              <a:ext uri="{FF2B5EF4-FFF2-40B4-BE49-F238E27FC236}">
                <a16:creationId xmlns:a16="http://schemas.microsoft.com/office/drawing/2014/main" id="{9C5F108D-AE72-1012-57E3-D9D03CB72C51}"/>
              </a:ext>
            </a:extLst>
          </p:cNvPr>
          <p:cNvSpPr>
            <a:spLocks noGrp="1"/>
          </p:cNvSpPr>
          <p:nvPr>
            <p:ph type="body" sz="quarter" idx="15"/>
          </p:nvPr>
        </p:nvSpPr>
        <p:spPr/>
        <p:txBody>
          <a:bodyPr/>
          <a:lstStyle/>
          <a:p>
            <a:r>
              <a:rPr lang="en-US" dirty="0"/>
              <a:t>David Boehme, Stephanie Brink, Olga Pearce</a:t>
            </a:r>
          </a:p>
        </p:txBody>
      </p:sp>
      <p:sp>
        <p:nvSpPr>
          <p:cNvPr id="5" name="Text Placeholder 4">
            <a:extLst>
              <a:ext uri="{FF2B5EF4-FFF2-40B4-BE49-F238E27FC236}">
                <a16:creationId xmlns:a16="http://schemas.microsoft.com/office/drawing/2014/main" id="{E3906E13-2694-B700-0EDD-8DED68DA49EE}"/>
              </a:ext>
            </a:extLst>
          </p:cNvPr>
          <p:cNvSpPr>
            <a:spLocks noGrp="1"/>
          </p:cNvSpPr>
          <p:nvPr>
            <p:ph type="body" sz="quarter" idx="16"/>
          </p:nvPr>
        </p:nvSpPr>
        <p:spPr/>
        <p:txBody>
          <a:bodyPr/>
          <a:lstStyle/>
          <a:p>
            <a:r>
              <a:rPr lang="en-US" dirty="0"/>
              <a:t>May 2, 2022</a:t>
            </a:r>
          </a:p>
        </p:txBody>
      </p:sp>
      <p:sp>
        <p:nvSpPr>
          <p:cNvPr id="6" name="Text Placeholder 5">
            <a:extLst>
              <a:ext uri="{FF2B5EF4-FFF2-40B4-BE49-F238E27FC236}">
                <a16:creationId xmlns:a16="http://schemas.microsoft.com/office/drawing/2014/main" id="{3BDB9BD2-1782-6F92-1860-D7BB3AAD5B4A}"/>
              </a:ext>
            </a:extLst>
          </p:cNvPr>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124838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AE3A4-A563-49BA-B2DC-0D97BDB26AED}"/>
              </a:ext>
            </a:extLst>
          </p:cNvPr>
          <p:cNvSpPr>
            <a:spLocks noGrp="1"/>
          </p:cNvSpPr>
          <p:nvPr>
            <p:ph type="title"/>
          </p:nvPr>
        </p:nvSpPr>
        <p:spPr/>
        <p:txBody>
          <a:bodyPr/>
          <a:lstStyle/>
          <a:p>
            <a:r>
              <a:rPr lang="en-US" dirty="0"/>
              <a:t>Using Caliper: Workflow</a:t>
            </a:r>
          </a:p>
        </p:txBody>
      </p:sp>
      <p:grpSp>
        <p:nvGrpSpPr>
          <p:cNvPr id="10" name="Group 9">
            <a:extLst>
              <a:ext uri="{FF2B5EF4-FFF2-40B4-BE49-F238E27FC236}">
                <a16:creationId xmlns:a16="http://schemas.microsoft.com/office/drawing/2014/main" id="{9DD24182-BC3B-4B9C-9846-CB796B879942}"/>
              </a:ext>
            </a:extLst>
          </p:cNvPr>
          <p:cNvGrpSpPr/>
          <p:nvPr/>
        </p:nvGrpSpPr>
        <p:grpSpPr>
          <a:xfrm>
            <a:off x="321137" y="3096429"/>
            <a:ext cx="3080105" cy="1563909"/>
            <a:chOff x="609600" y="2863186"/>
            <a:chExt cx="3080105" cy="1563909"/>
          </a:xfrm>
        </p:grpSpPr>
        <p:sp>
          <p:nvSpPr>
            <p:cNvPr id="5" name="TextBox 4">
              <a:extLst>
                <a:ext uri="{FF2B5EF4-FFF2-40B4-BE49-F238E27FC236}">
                  <a16:creationId xmlns:a16="http://schemas.microsoft.com/office/drawing/2014/main" id="{D778C89A-199F-471A-B573-0EE3B9773BF3}"/>
                </a:ext>
              </a:extLst>
            </p:cNvPr>
            <p:cNvSpPr txBox="1"/>
            <p:nvPr/>
          </p:nvSpPr>
          <p:spPr>
            <a:xfrm>
              <a:off x="751193" y="4057763"/>
              <a:ext cx="2796921" cy="369332"/>
            </a:xfrm>
            <a:prstGeom prst="rect">
              <a:avLst/>
            </a:prstGeom>
            <a:noFill/>
          </p:spPr>
          <p:txBody>
            <a:bodyPr wrap="none" rtlCol="0">
              <a:spAutoFit/>
            </a:bodyPr>
            <a:lstStyle/>
            <a:p>
              <a:pPr algn="ctr"/>
              <a:r>
                <a:rPr lang="en-US" dirty="0"/>
                <a:t>Source-code annotation API</a:t>
              </a:r>
            </a:p>
          </p:txBody>
        </p:sp>
        <p:sp>
          <p:nvSpPr>
            <p:cNvPr id="6" name="TextBox 5">
              <a:extLst>
                <a:ext uri="{FF2B5EF4-FFF2-40B4-BE49-F238E27FC236}">
                  <a16:creationId xmlns:a16="http://schemas.microsoft.com/office/drawing/2014/main" id="{BFBBA45C-5BDA-4C99-846E-4CE28D431F0B}"/>
                </a:ext>
              </a:extLst>
            </p:cNvPr>
            <p:cNvSpPr txBox="1"/>
            <p:nvPr/>
          </p:nvSpPr>
          <p:spPr>
            <a:xfrm>
              <a:off x="609600" y="2863186"/>
              <a:ext cx="3080105" cy="1169551"/>
            </a:xfrm>
            <a:prstGeom prst="rect">
              <a:avLst/>
            </a:prstGeom>
            <a:noFill/>
            <a:ln>
              <a:solidFill>
                <a:schemeClr val="accent3">
                  <a:lumMod val="50000"/>
                </a:schemeClr>
              </a:solidFill>
            </a:ln>
          </p:spPr>
          <p:txBody>
            <a:bodyPr wrap="square" rtlCol="0">
              <a:spAutoFit/>
            </a:bodyPr>
            <a:lstStyle/>
            <a:p>
              <a:r>
                <a:rPr lang="en-US" sz="1000" dirty="0">
                  <a:latin typeface="Consolas" charset="0"/>
                  <a:ea typeface="Consolas" charset="0"/>
                  <a:cs typeface="Consolas" charset="0"/>
                </a:rPr>
                <a:t>#include &lt;caliper/</a:t>
              </a:r>
              <a:r>
                <a:rPr lang="en-US" sz="1000" dirty="0" err="1">
                  <a:latin typeface="Consolas" charset="0"/>
                  <a:ea typeface="Consolas" charset="0"/>
                  <a:cs typeface="Consolas" charset="0"/>
                </a:rPr>
                <a:t>cali.h</a:t>
              </a:r>
              <a:r>
                <a:rPr lang="en-US" sz="1000" dirty="0">
                  <a:latin typeface="Consolas" charset="0"/>
                  <a:ea typeface="Consolas" charset="0"/>
                  <a:cs typeface="Consolas" charset="0"/>
                </a:rPr>
                <a:t>&gt;</a:t>
              </a:r>
            </a:p>
            <a:p>
              <a:endParaRPr lang="en-US" sz="1000" dirty="0">
                <a:latin typeface="Consolas" charset="0"/>
                <a:ea typeface="Consolas" charset="0"/>
                <a:cs typeface="Consolas" charset="0"/>
              </a:endParaRPr>
            </a:p>
            <a:p>
              <a:r>
                <a:rPr lang="en-US" sz="1000" b="1" dirty="0">
                  <a:latin typeface="Consolas" charset="0"/>
                  <a:ea typeface="Consolas" charset="0"/>
                  <a:cs typeface="Consolas" charset="0"/>
                </a:rPr>
                <a:t>void </a:t>
              </a:r>
              <a:r>
                <a:rPr lang="en-US" sz="1000" dirty="0" err="1">
                  <a:latin typeface="Consolas" charset="0"/>
                  <a:ea typeface="Consolas" charset="0"/>
                  <a:cs typeface="Consolas" charset="0"/>
                </a:rPr>
                <a:t>LagrangeElements</a:t>
              </a:r>
              <a:r>
                <a:rPr lang="en-US" sz="1000" dirty="0">
                  <a:latin typeface="Consolas" charset="0"/>
                  <a:ea typeface="Consolas" charset="0"/>
                  <a:cs typeface="Consolas" charset="0"/>
                </a:rPr>
                <a:t>(Domain&amp; domain, </a:t>
              </a:r>
              <a:r>
                <a:rPr lang="en-US" sz="1000" dirty="0" err="1">
                  <a:latin typeface="Consolas" charset="0"/>
                  <a:ea typeface="Consolas" charset="0"/>
                  <a:cs typeface="Consolas" charset="0"/>
                </a:rPr>
                <a:t>Index_t</a:t>
              </a:r>
              <a:r>
                <a:rPr lang="en-US" sz="1000" dirty="0">
                  <a:latin typeface="Consolas" charset="0"/>
                  <a:ea typeface="Consolas" charset="0"/>
                  <a:cs typeface="Consolas" charset="0"/>
                </a:rPr>
                <a:t> </a:t>
              </a:r>
              <a:r>
                <a:rPr lang="en-US" sz="1000" dirty="0" err="1">
                  <a:latin typeface="Consolas" charset="0"/>
                  <a:ea typeface="Consolas" charset="0"/>
                  <a:cs typeface="Consolas" charset="0"/>
                </a:rPr>
                <a:t>numElem</a:t>
              </a:r>
              <a:r>
                <a:rPr lang="en-US" sz="1000" dirty="0">
                  <a:latin typeface="Consolas" charset="0"/>
                  <a:ea typeface="Consolas" charset="0"/>
                  <a:cs typeface="Consolas" charset="0"/>
                </a:rPr>
                <a:t>)</a:t>
              </a:r>
            </a:p>
            <a:p>
              <a:r>
                <a:rPr lang="en-US" sz="1000" dirty="0">
                  <a:latin typeface="Consolas" charset="0"/>
                  <a:ea typeface="Consolas" charset="0"/>
                  <a:cs typeface="Consolas" charset="0"/>
                </a:rPr>
                <a:t>{</a:t>
              </a:r>
            </a:p>
            <a:p>
              <a:r>
                <a:rPr lang="en-US" sz="1000" dirty="0">
                  <a:latin typeface="Consolas" charset="0"/>
                  <a:ea typeface="Consolas" charset="0"/>
                  <a:cs typeface="Consolas" charset="0"/>
                </a:rPr>
                <a:t>   </a:t>
              </a:r>
              <a:r>
                <a:rPr lang="en-US" sz="1000" dirty="0">
                  <a:solidFill>
                    <a:schemeClr val="tx2"/>
                  </a:solidFill>
                  <a:latin typeface="Consolas" charset="0"/>
                  <a:ea typeface="Consolas" charset="0"/>
                  <a:cs typeface="Consolas" charset="0"/>
                </a:rPr>
                <a:t>CALI_CXX_MARK_FUNCTION;</a:t>
              </a:r>
            </a:p>
            <a:p>
              <a:r>
                <a:rPr lang="en-US" sz="1000" dirty="0">
                  <a:latin typeface="Consolas" charset="0"/>
                  <a:ea typeface="Consolas" charset="0"/>
                  <a:cs typeface="Consolas" charset="0"/>
                </a:rPr>
                <a:t>// ...</a:t>
              </a:r>
            </a:p>
          </p:txBody>
        </p:sp>
      </p:grpSp>
      <p:sp>
        <p:nvSpPr>
          <p:cNvPr id="7" name="TextBox 6">
            <a:extLst>
              <a:ext uri="{FF2B5EF4-FFF2-40B4-BE49-F238E27FC236}">
                <a16:creationId xmlns:a16="http://schemas.microsoft.com/office/drawing/2014/main" id="{310DDF60-83FB-4A6F-88A1-94C5AFAE810B}"/>
              </a:ext>
            </a:extLst>
          </p:cNvPr>
          <p:cNvSpPr txBox="1"/>
          <p:nvPr/>
        </p:nvSpPr>
        <p:spPr>
          <a:xfrm>
            <a:off x="468011" y="5655738"/>
            <a:ext cx="2985689" cy="461665"/>
          </a:xfrm>
          <a:prstGeom prst="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b="1" dirty="0"/>
              <a:t>Code Instrumentation</a:t>
            </a:r>
          </a:p>
        </p:txBody>
      </p:sp>
      <p:sp>
        <p:nvSpPr>
          <p:cNvPr id="8" name="TextBox 7">
            <a:extLst>
              <a:ext uri="{FF2B5EF4-FFF2-40B4-BE49-F238E27FC236}">
                <a16:creationId xmlns:a16="http://schemas.microsoft.com/office/drawing/2014/main" id="{F1DFBCF7-09C8-41AA-9D52-35ECA1EACB38}"/>
              </a:ext>
            </a:extLst>
          </p:cNvPr>
          <p:cNvSpPr txBox="1"/>
          <p:nvPr/>
        </p:nvSpPr>
        <p:spPr>
          <a:xfrm>
            <a:off x="4388155" y="5655738"/>
            <a:ext cx="3083152" cy="461665"/>
          </a:xfrm>
          <a:prstGeom prst="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b="1" dirty="0"/>
              <a:t>Runtime Configuration</a:t>
            </a:r>
          </a:p>
        </p:txBody>
      </p:sp>
      <p:sp>
        <p:nvSpPr>
          <p:cNvPr id="9" name="TextBox 8">
            <a:extLst>
              <a:ext uri="{FF2B5EF4-FFF2-40B4-BE49-F238E27FC236}">
                <a16:creationId xmlns:a16="http://schemas.microsoft.com/office/drawing/2014/main" id="{E51D4E54-85D6-44D1-A163-83921EDE66F0}"/>
              </a:ext>
            </a:extLst>
          </p:cNvPr>
          <p:cNvSpPr txBox="1"/>
          <p:nvPr/>
        </p:nvSpPr>
        <p:spPr>
          <a:xfrm>
            <a:off x="9236114" y="5655738"/>
            <a:ext cx="1898468" cy="461665"/>
          </a:xfrm>
          <a:prstGeom prst="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b="1" dirty="0"/>
              <a:t>Data Analysis</a:t>
            </a:r>
          </a:p>
        </p:txBody>
      </p:sp>
      <p:sp>
        <p:nvSpPr>
          <p:cNvPr id="11" name="TextBox 10">
            <a:extLst>
              <a:ext uri="{FF2B5EF4-FFF2-40B4-BE49-F238E27FC236}">
                <a16:creationId xmlns:a16="http://schemas.microsoft.com/office/drawing/2014/main" id="{BC5C1655-1547-4FD7-B7EE-50E8F08A9F25}"/>
              </a:ext>
            </a:extLst>
          </p:cNvPr>
          <p:cNvSpPr txBox="1"/>
          <p:nvPr/>
        </p:nvSpPr>
        <p:spPr>
          <a:xfrm>
            <a:off x="4206463" y="1537959"/>
            <a:ext cx="3779070" cy="1015663"/>
          </a:xfrm>
          <a:prstGeom prst="rect">
            <a:avLst/>
          </a:prstGeom>
          <a:solidFill>
            <a:schemeClr val="bg1"/>
          </a:solidFill>
          <a:ln>
            <a:solidFill>
              <a:schemeClr val="accent3">
                <a:lumMod val="50000"/>
              </a:schemeClr>
            </a:solidFill>
          </a:ln>
        </p:spPr>
        <p:txBody>
          <a:bodyPr wrap="square" rtlCol="0">
            <a:spAutoFit/>
          </a:bodyPr>
          <a:lstStyle/>
          <a:p>
            <a:r>
              <a:rPr lang="en-US" sz="1200" dirty="0" err="1">
                <a:solidFill>
                  <a:schemeClr val="tx2"/>
                </a:solidFill>
                <a:latin typeface="Consolas" charset="0"/>
                <a:ea typeface="Consolas" charset="0"/>
                <a:cs typeface="Consolas" charset="0"/>
              </a:rPr>
              <a:t>cali</a:t>
            </a:r>
            <a:r>
              <a:rPr lang="en-US" sz="1200" dirty="0">
                <a:solidFill>
                  <a:schemeClr val="tx2"/>
                </a:solidFill>
                <a:latin typeface="Consolas" charset="0"/>
                <a:ea typeface="Consolas" charset="0"/>
                <a:cs typeface="Consolas" charset="0"/>
              </a:rPr>
              <a:t>::</a:t>
            </a:r>
            <a:r>
              <a:rPr lang="en-US" sz="1200" dirty="0" err="1">
                <a:solidFill>
                  <a:schemeClr val="tx2"/>
                </a:solidFill>
                <a:latin typeface="Consolas" charset="0"/>
                <a:ea typeface="Consolas" charset="0"/>
                <a:cs typeface="Consolas" charset="0"/>
              </a:rPr>
              <a:t>ConfigManager</a:t>
            </a:r>
            <a:r>
              <a:rPr lang="en-US" sz="1200" dirty="0">
                <a:solidFill>
                  <a:schemeClr val="tx2"/>
                </a:solidFill>
                <a:latin typeface="Consolas" charset="0"/>
                <a:ea typeface="Consolas" charset="0"/>
                <a:cs typeface="Consolas" charset="0"/>
              </a:rPr>
              <a:t> </a:t>
            </a:r>
            <a:r>
              <a:rPr lang="en-US" sz="1200" dirty="0" err="1">
                <a:latin typeface="Consolas" charset="0"/>
                <a:ea typeface="Consolas" charset="0"/>
                <a:cs typeface="Consolas" charset="0"/>
              </a:rPr>
              <a:t>mgr</a:t>
            </a:r>
            <a:r>
              <a:rPr lang="en-US" sz="1200" dirty="0">
                <a:latin typeface="Consolas" charset="0"/>
                <a:ea typeface="Consolas" charset="0"/>
                <a:cs typeface="Consolas" charset="0"/>
              </a:rPr>
              <a:t>;</a:t>
            </a:r>
          </a:p>
          <a:p>
            <a:r>
              <a:rPr lang="en-US" sz="1200" dirty="0" err="1">
                <a:latin typeface="Consolas" charset="0"/>
                <a:ea typeface="Consolas" charset="0"/>
                <a:cs typeface="Consolas" charset="0"/>
              </a:rPr>
              <a:t>mgr.</a:t>
            </a:r>
            <a:r>
              <a:rPr lang="en-US" sz="1200" dirty="0" err="1">
                <a:solidFill>
                  <a:schemeClr val="tx2"/>
                </a:solidFill>
                <a:latin typeface="Consolas" charset="0"/>
                <a:ea typeface="Consolas" charset="0"/>
                <a:cs typeface="Consolas" charset="0"/>
              </a:rPr>
              <a:t>add</a:t>
            </a:r>
            <a:r>
              <a:rPr lang="en-US" sz="1200" dirty="0">
                <a:latin typeface="Consolas" charset="0"/>
                <a:ea typeface="Consolas" charset="0"/>
                <a:cs typeface="Consolas" charset="0"/>
              </a:rPr>
              <a:t>(</a:t>
            </a:r>
            <a:r>
              <a:rPr lang="en-US" sz="1200" dirty="0" err="1">
                <a:latin typeface="Consolas" charset="0"/>
                <a:ea typeface="Consolas" charset="0"/>
                <a:cs typeface="Consolas" charset="0"/>
              </a:rPr>
              <a:t>opts.caliperConfig.c_str</a:t>
            </a:r>
            <a:r>
              <a:rPr lang="en-US" sz="1200" dirty="0">
                <a:latin typeface="Consolas" charset="0"/>
                <a:ea typeface="Consolas" charset="0"/>
                <a:cs typeface="Consolas" charset="0"/>
              </a:rPr>
              <a:t>());</a:t>
            </a:r>
          </a:p>
          <a:p>
            <a:r>
              <a:rPr lang="en-US" sz="1200" dirty="0" err="1">
                <a:latin typeface="Consolas" charset="0"/>
                <a:ea typeface="Consolas" charset="0"/>
                <a:cs typeface="Consolas" charset="0"/>
              </a:rPr>
              <a:t>mgr.</a:t>
            </a:r>
            <a:r>
              <a:rPr lang="en-US" sz="1200" dirty="0" err="1">
                <a:solidFill>
                  <a:schemeClr val="tx2"/>
                </a:solidFill>
                <a:latin typeface="Consolas" charset="0"/>
                <a:ea typeface="Consolas" charset="0"/>
                <a:cs typeface="Consolas" charset="0"/>
              </a:rPr>
              <a:t>start</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p>
          <a:p>
            <a:r>
              <a:rPr lang="en-US" sz="1200" dirty="0" err="1">
                <a:latin typeface="Consolas" charset="0"/>
                <a:ea typeface="Consolas" charset="0"/>
                <a:cs typeface="Consolas" charset="0"/>
              </a:rPr>
              <a:t>mgr.</a:t>
            </a:r>
            <a:r>
              <a:rPr lang="en-US" sz="1200" dirty="0" err="1">
                <a:solidFill>
                  <a:schemeClr val="tx2"/>
                </a:solidFill>
                <a:latin typeface="Consolas" charset="0"/>
                <a:ea typeface="Consolas" charset="0"/>
                <a:cs typeface="Consolas" charset="0"/>
              </a:rPr>
              <a:t>flush</a:t>
            </a:r>
            <a:r>
              <a:rPr lang="en-US" sz="1200" dirty="0">
                <a:latin typeface="Consolas" charset="0"/>
                <a:ea typeface="Consolas" charset="0"/>
                <a:cs typeface="Consolas" charset="0"/>
              </a:rPr>
              <a:t>();</a:t>
            </a:r>
          </a:p>
        </p:txBody>
      </p:sp>
      <p:sp>
        <p:nvSpPr>
          <p:cNvPr id="12" name="TextBox 11">
            <a:extLst>
              <a:ext uri="{FF2B5EF4-FFF2-40B4-BE49-F238E27FC236}">
                <a16:creationId xmlns:a16="http://schemas.microsoft.com/office/drawing/2014/main" id="{088E1885-A3DC-465A-82D0-A46377111395}"/>
              </a:ext>
            </a:extLst>
          </p:cNvPr>
          <p:cNvSpPr txBox="1"/>
          <p:nvPr/>
        </p:nvSpPr>
        <p:spPr>
          <a:xfrm>
            <a:off x="4095088" y="4763203"/>
            <a:ext cx="3912082" cy="307777"/>
          </a:xfrm>
          <a:prstGeom prst="rect">
            <a:avLst/>
          </a:prstGeom>
          <a:solidFill>
            <a:schemeClr val="bg1">
              <a:lumMod val="85000"/>
            </a:schemeClr>
          </a:solidFill>
          <a:ln>
            <a:solidFill>
              <a:schemeClr val="tx1"/>
            </a:solidFill>
          </a:ln>
        </p:spPr>
        <p:txBody>
          <a:bodyPr wrap="square" rtlCol="0">
            <a:spAutoFit/>
          </a:bodyPr>
          <a:lstStyle/>
          <a:p>
            <a:r>
              <a:rPr lang="en-US" sz="1400" dirty="0">
                <a:latin typeface="Lucida Console"/>
                <a:cs typeface="Lucida Console"/>
              </a:rPr>
              <a:t>$ </a:t>
            </a:r>
            <a:r>
              <a:rPr lang="en-US" sz="1400" dirty="0">
                <a:solidFill>
                  <a:schemeClr val="accent1"/>
                </a:solidFill>
                <a:latin typeface="Lucida Console"/>
                <a:cs typeface="Lucida Console"/>
              </a:rPr>
              <a:t>CALI_CONFIG</a:t>
            </a:r>
            <a:r>
              <a:rPr lang="en-US" sz="1400" dirty="0">
                <a:latin typeface="Lucida Console"/>
                <a:cs typeface="Lucida Console"/>
              </a:rPr>
              <a:t>=</a:t>
            </a:r>
            <a:r>
              <a:rPr lang="en-US" sz="1400" dirty="0">
                <a:solidFill>
                  <a:schemeClr val="accent3"/>
                </a:solidFill>
                <a:latin typeface="Lucida Console"/>
                <a:cs typeface="Lucida Console"/>
              </a:rPr>
              <a:t>runtime-report</a:t>
            </a:r>
            <a:r>
              <a:rPr lang="en-US" sz="1400" dirty="0">
                <a:latin typeface="Lucida Console"/>
                <a:cs typeface="Lucida Console"/>
              </a:rPr>
              <a:t> ./app</a:t>
            </a:r>
            <a:endParaRPr lang="en-US" sz="1400" dirty="0">
              <a:solidFill>
                <a:schemeClr val="accent3">
                  <a:lumMod val="75000"/>
                </a:schemeClr>
              </a:solidFill>
              <a:latin typeface="Lucida Console"/>
              <a:cs typeface="Lucida Console"/>
            </a:endParaRPr>
          </a:p>
        </p:txBody>
      </p:sp>
      <p:sp>
        <p:nvSpPr>
          <p:cNvPr id="13" name="TextBox 12">
            <a:extLst>
              <a:ext uri="{FF2B5EF4-FFF2-40B4-BE49-F238E27FC236}">
                <a16:creationId xmlns:a16="http://schemas.microsoft.com/office/drawing/2014/main" id="{7BC20751-43D3-47EE-9CFE-CFA4D0782136}"/>
              </a:ext>
            </a:extLst>
          </p:cNvPr>
          <p:cNvSpPr txBox="1"/>
          <p:nvPr/>
        </p:nvSpPr>
        <p:spPr>
          <a:xfrm>
            <a:off x="5102010" y="2556455"/>
            <a:ext cx="1987980" cy="369332"/>
          </a:xfrm>
          <a:prstGeom prst="rect">
            <a:avLst/>
          </a:prstGeom>
          <a:noFill/>
        </p:spPr>
        <p:txBody>
          <a:bodyPr wrap="none" rtlCol="0">
            <a:spAutoFit/>
          </a:bodyPr>
          <a:lstStyle/>
          <a:p>
            <a:pPr algn="ctr"/>
            <a:r>
              <a:rPr lang="en-US" dirty="0" err="1"/>
              <a:t>ConfigManager</a:t>
            </a:r>
            <a:r>
              <a:rPr lang="en-US" dirty="0"/>
              <a:t> API</a:t>
            </a:r>
          </a:p>
        </p:txBody>
      </p:sp>
      <p:sp>
        <p:nvSpPr>
          <p:cNvPr id="14" name="TextBox 13">
            <a:extLst>
              <a:ext uri="{FF2B5EF4-FFF2-40B4-BE49-F238E27FC236}">
                <a16:creationId xmlns:a16="http://schemas.microsoft.com/office/drawing/2014/main" id="{0C91F9E1-CE42-4BA6-BD1F-EA464374266E}"/>
              </a:ext>
            </a:extLst>
          </p:cNvPr>
          <p:cNvSpPr txBox="1"/>
          <p:nvPr/>
        </p:nvSpPr>
        <p:spPr>
          <a:xfrm>
            <a:off x="4912972" y="5098907"/>
            <a:ext cx="2276329" cy="369332"/>
          </a:xfrm>
          <a:prstGeom prst="rect">
            <a:avLst/>
          </a:prstGeom>
          <a:noFill/>
        </p:spPr>
        <p:txBody>
          <a:bodyPr wrap="none" rtlCol="0">
            <a:spAutoFit/>
          </a:bodyPr>
          <a:lstStyle/>
          <a:p>
            <a:pPr algn="ctr"/>
            <a:r>
              <a:rPr lang="en-US" dirty="0"/>
              <a:t>Environment variables</a:t>
            </a:r>
          </a:p>
        </p:txBody>
      </p:sp>
      <p:sp>
        <p:nvSpPr>
          <p:cNvPr id="15" name="TextBox 14">
            <a:extLst>
              <a:ext uri="{FF2B5EF4-FFF2-40B4-BE49-F238E27FC236}">
                <a16:creationId xmlns:a16="http://schemas.microsoft.com/office/drawing/2014/main" id="{7A8E21B3-9968-4A06-A323-83CB9524F2EC}"/>
              </a:ext>
            </a:extLst>
          </p:cNvPr>
          <p:cNvSpPr txBox="1"/>
          <p:nvPr/>
        </p:nvSpPr>
        <p:spPr>
          <a:xfrm>
            <a:off x="8691089" y="1465567"/>
            <a:ext cx="2988518" cy="861774"/>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000" dirty="0">
                <a:latin typeface="Consolas" charset="0"/>
                <a:ea typeface="Consolas" charset="0"/>
                <a:cs typeface="Consolas" charset="0"/>
              </a:rPr>
              <a:t>Path       Min time/rank Max time/rank</a:t>
            </a:r>
          </a:p>
          <a:p>
            <a:r>
              <a:rPr lang="en-US" sz="1000" dirty="0">
                <a:latin typeface="Consolas" charset="0"/>
                <a:ea typeface="Consolas" charset="0"/>
                <a:cs typeface="Consolas" charset="0"/>
              </a:rPr>
              <a:t>main            0.000119      0.000119</a:t>
            </a:r>
          </a:p>
          <a:p>
            <a:r>
              <a:rPr lang="en-US" sz="1000" dirty="0">
                <a:latin typeface="Consolas" charset="0"/>
                <a:ea typeface="Consolas" charset="0"/>
                <a:cs typeface="Consolas" charset="0"/>
              </a:rPr>
              <a:t>  </a:t>
            </a:r>
            <a:r>
              <a:rPr lang="en-US" sz="1000" dirty="0" err="1">
                <a:latin typeface="Consolas" charset="0"/>
                <a:ea typeface="Consolas" charset="0"/>
                <a:cs typeface="Consolas" charset="0"/>
              </a:rPr>
              <a:t>mainloop</a:t>
            </a:r>
            <a:r>
              <a:rPr lang="en-US" sz="1000" dirty="0">
                <a:latin typeface="Consolas" charset="0"/>
                <a:ea typeface="Consolas" charset="0"/>
                <a:cs typeface="Consolas" charset="0"/>
              </a:rPr>
              <a:t>      0.000067      0.000067</a:t>
            </a:r>
          </a:p>
          <a:p>
            <a:r>
              <a:rPr lang="en-US" sz="1000" dirty="0">
                <a:latin typeface="Consolas" charset="0"/>
                <a:ea typeface="Consolas" charset="0"/>
                <a:cs typeface="Consolas" charset="0"/>
              </a:rPr>
              <a:t>    foo         0.000646      0.000646</a:t>
            </a:r>
          </a:p>
          <a:p>
            <a:r>
              <a:rPr lang="en-US" sz="1000" dirty="0">
                <a:latin typeface="Consolas" charset="0"/>
                <a:ea typeface="Consolas" charset="0"/>
                <a:cs typeface="Consolas" charset="0"/>
              </a:rPr>
              <a:t>  </a:t>
            </a:r>
            <a:r>
              <a:rPr lang="en-US" sz="1000" dirty="0" err="1">
                <a:latin typeface="Consolas" charset="0"/>
                <a:ea typeface="Consolas" charset="0"/>
                <a:cs typeface="Consolas" charset="0"/>
              </a:rPr>
              <a:t>init</a:t>
            </a:r>
            <a:r>
              <a:rPr lang="en-US" sz="1000" dirty="0">
                <a:latin typeface="Consolas" charset="0"/>
                <a:ea typeface="Consolas" charset="0"/>
                <a:cs typeface="Consolas" charset="0"/>
              </a:rPr>
              <a:t>          0.000017      0.000017</a:t>
            </a:r>
          </a:p>
        </p:txBody>
      </p:sp>
      <p:sp>
        <p:nvSpPr>
          <p:cNvPr id="16" name="TextBox 15">
            <a:extLst>
              <a:ext uri="{FF2B5EF4-FFF2-40B4-BE49-F238E27FC236}">
                <a16:creationId xmlns:a16="http://schemas.microsoft.com/office/drawing/2014/main" id="{9BCFD989-1B1E-417A-8114-03213410B15F}"/>
              </a:ext>
            </a:extLst>
          </p:cNvPr>
          <p:cNvSpPr txBox="1"/>
          <p:nvPr/>
        </p:nvSpPr>
        <p:spPr>
          <a:xfrm>
            <a:off x="8970165" y="2330255"/>
            <a:ext cx="2499787" cy="369332"/>
          </a:xfrm>
          <a:prstGeom prst="rect">
            <a:avLst/>
          </a:prstGeom>
          <a:noFill/>
        </p:spPr>
        <p:txBody>
          <a:bodyPr wrap="none" rtlCol="0">
            <a:spAutoFit/>
          </a:bodyPr>
          <a:lstStyle/>
          <a:p>
            <a:pPr algn="ctr"/>
            <a:r>
              <a:rPr lang="en-US" dirty="0"/>
              <a:t>Human-readable reports</a:t>
            </a:r>
          </a:p>
        </p:txBody>
      </p:sp>
      <p:grpSp>
        <p:nvGrpSpPr>
          <p:cNvPr id="20" name="Group 19">
            <a:extLst>
              <a:ext uri="{FF2B5EF4-FFF2-40B4-BE49-F238E27FC236}">
                <a16:creationId xmlns:a16="http://schemas.microsoft.com/office/drawing/2014/main" id="{D4033AC6-B2B9-4C14-97B2-1F8BDB908439}"/>
              </a:ext>
            </a:extLst>
          </p:cNvPr>
          <p:cNvGrpSpPr/>
          <p:nvPr/>
        </p:nvGrpSpPr>
        <p:grpSpPr>
          <a:xfrm>
            <a:off x="8720588" y="3359093"/>
            <a:ext cx="2929520" cy="2123161"/>
            <a:chOff x="8720588" y="3359093"/>
            <a:chExt cx="2929520" cy="2123161"/>
          </a:xfrm>
        </p:grpSpPr>
        <p:pic>
          <p:nvPicPr>
            <p:cNvPr id="17" name="Picture 2">
              <a:extLst>
                <a:ext uri="{FF2B5EF4-FFF2-40B4-BE49-F238E27FC236}">
                  <a16:creationId xmlns:a16="http://schemas.microsoft.com/office/drawing/2014/main" id="{8B5493E6-FE40-4A9E-9ECD-5F03E5A2C4D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87839" y="3359093"/>
              <a:ext cx="1552832" cy="14237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atchet Logo">
              <a:extLst>
                <a:ext uri="{FF2B5EF4-FFF2-40B4-BE49-F238E27FC236}">
                  <a16:creationId xmlns:a16="http://schemas.microsoft.com/office/drawing/2014/main" id="{7E47A087-FFA6-457B-9480-6D9DD92D5D16}"/>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862103" y="3482338"/>
              <a:ext cx="720297" cy="82158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5F3922D-FC13-4B1A-AB54-853907120DEF}"/>
                </a:ext>
              </a:extLst>
            </p:cNvPr>
            <p:cNvSpPr txBox="1"/>
            <p:nvPr/>
          </p:nvSpPr>
          <p:spPr>
            <a:xfrm>
              <a:off x="8720588" y="4835923"/>
              <a:ext cx="2929520" cy="646331"/>
            </a:xfrm>
            <a:prstGeom prst="rect">
              <a:avLst/>
            </a:prstGeom>
            <a:noFill/>
          </p:spPr>
          <p:txBody>
            <a:bodyPr wrap="none" rtlCol="0">
              <a:spAutoFit/>
            </a:bodyPr>
            <a:lstStyle/>
            <a:p>
              <a:pPr algn="ctr"/>
              <a:r>
                <a:rPr lang="en-US" dirty="0"/>
                <a:t>Profile/trace data processing </a:t>
              </a:r>
              <a:br>
                <a:rPr lang="en-US" dirty="0"/>
              </a:br>
              <a:r>
                <a:rPr lang="en-US" dirty="0"/>
                <a:t>(e.g., Hatchet) </a:t>
              </a:r>
            </a:p>
          </p:txBody>
        </p:sp>
      </p:grpSp>
      <p:pic>
        <p:nvPicPr>
          <p:cNvPr id="21" name="Picture 20">
            <a:extLst>
              <a:ext uri="{FF2B5EF4-FFF2-40B4-BE49-F238E27FC236}">
                <a16:creationId xmlns:a16="http://schemas.microsoft.com/office/drawing/2014/main" id="{76D00313-CAB3-43DC-BE0F-99D41272355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319584" y="3345716"/>
            <a:ext cx="1552832" cy="670977"/>
          </a:xfrm>
          <a:prstGeom prst="rect">
            <a:avLst/>
          </a:prstGeom>
        </p:spPr>
      </p:pic>
      <p:cxnSp>
        <p:nvCxnSpPr>
          <p:cNvPr id="23" name="Straight Arrow Connector 22">
            <a:extLst>
              <a:ext uri="{FF2B5EF4-FFF2-40B4-BE49-F238E27FC236}">
                <a16:creationId xmlns:a16="http://schemas.microsoft.com/office/drawing/2014/main" id="{E9425FE2-4CB6-49A7-91BD-B8F82EAC6781}"/>
              </a:ext>
            </a:extLst>
          </p:cNvPr>
          <p:cNvCxnSpPr>
            <a:cxnSpLocks/>
            <a:stCxn id="6" idx="3"/>
          </p:cNvCxnSpPr>
          <p:nvPr/>
        </p:nvCxnSpPr>
        <p:spPr>
          <a:xfrm>
            <a:off x="3401242" y="3681205"/>
            <a:ext cx="1788779" cy="0"/>
          </a:xfrm>
          <a:prstGeom prst="straightConnector1">
            <a:avLst/>
          </a:prstGeom>
          <a:ln w="63500"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D563452-5FD4-4D70-8707-699F554FBBDB}"/>
              </a:ext>
            </a:extLst>
          </p:cNvPr>
          <p:cNvCxnSpPr>
            <a:cxnSpLocks/>
            <a:stCxn id="21" idx="3"/>
            <a:endCxn id="16" idx="1"/>
          </p:cNvCxnSpPr>
          <p:nvPr/>
        </p:nvCxnSpPr>
        <p:spPr>
          <a:xfrm flipV="1">
            <a:off x="6872416" y="2514921"/>
            <a:ext cx="2097749" cy="1166284"/>
          </a:xfrm>
          <a:prstGeom prst="straightConnector1">
            <a:avLst/>
          </a:prstGeom>
          <a:ln w="63500"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593B424-A270-4ED0-A66C-A0DC67539719}"/>
              </a:ext>
            </a:extLst>
          </p:cNvPr>
          <p:cNvCxnSpPr>
            <a:cxnSpLocks/>
            <a:stCxn id="21" idx="3"/>
            <a:endCxn id="19" idx="1"/>
          </p:cNvCxnSpPr>
          <p:nvPr/>
        </p:nvCxnSpPr>
        <p:spPr>
          <a:xfrm>
            <a:off x="6872416" y="3681205"/>
            <a:ext cx="1848172" cy="1477884"/>
          </a:xfrm>
          <a:prstGeom prst="straightConnector1">
            <a:avLst/>
          </a:prstGeom>
          <a:ln w="63500" cmpd="sng">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806322"/>
      </p:ext>
    </p:extLst>
  </p:cSld>
  <p:clrMapOvr>
    <a:masterClrMapping/>
  </p:clrMapOvr>
  <mc:AlternateContent xmlns:mc="http://schemas.openxmlformats.org/markup-compatibility/2006" xmlns:p14="http://schemas.microsoft.com/office/powerpoint/2010/main">
    <mc:Choice Requires="p14">
      <p:transition spd="slow" p14:dur="2000" advTm="52510"/>
    </mc:Choice>
    <mc:Fallback xmlns="">
      <p:transition spd="slow" advTm="5251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57150" indent="0">
              <a:buNone/>
            </a:pPr>
            <a:endParaRPr lang="en-US" dirty="0"/>
          </a:p>
          <a:p>
            <a:endParaRPr lang="en-US" dirty="0"/>
          </a:p>
          <a:p>
            <a:endParaRPr lang="en-US" dirty="0"/>
          </a:p>
          <a:p>
            <a:endParaRPr lang="en-US" dirty="0"/>
          </a:p>
          <a:p>
            <a:endParaRPr lang="en-US" dirty="0"/>
          </a:p>
          <a:p>
            <a:r>
              <a:rPr lang="en-US" dirty="0"/>
              <a:t>Use annotation macros (C/C++) or functions to mark and name code regions</a:t>
            </a:r>
            <a:endParaRPr lang="en-US" dirty="0">
              <a:latin typeface="Consolas" charset="0"/>
              <a:ea typeface="Consolas" charset="0"/>
              <a:cs typeface="Consolas" charset="0"/>
            </a:endParaRPr>
          </a:p>
          <a:p>
            <a:endParaRPr lang="en-US" dirty="0">
              <a:latin typeface="Calibri" charset="0"/>
              <a:ea typeface="Calibri" charset="0"/>
              <a:cs typeface="Calibri" charset="0"/>
            </a:endParaRPr>
          </a:p>
        </p:txBody>
      </p:sp>
      <p:sp>
        <p:nvSpPr>
          <p:cNvPr id="2" name="Title 1"/>
          <p:cNvSpPr>
            <a:spLocks noGrp="1"/>
          </p:cNvSpPr>
          <p:nvPr>
            <p:ph type="title"/>
          </p:nvPr>
        </p:nvSpPr>
        <p:spPr/>
        <p:txBody>
          <a:bodyPr/>
          <a:lstStyle/>
          <a:p>
            <a:r>
              <a:rPr lang="en-US" dirty="0"/>
              <a:t>Region Profiling: Marking Code Regions</a:t>
            </a:r>
          </a:p>
        </p:txBody>
      </p:sp>
      <p:sp>
        <p:nvSpPr>
          <p:cNvPr id="5" name="TextBox 4"/>
          <p:cNvSpPr txBox="1"/>
          <p:nvPr/>
        </p:nvSpPr>
        <p:spPr>
          <a:xfrm>
            <a:off x="609600" y="1906325"/>
            <a:ext cx="5181599" cy="2246769"/>
          </a:xfrm>
          <a:prstGeom prst="rect">
            <a:avLst/>
          </a:prstGeom>
          <a:noFill/>
          <a:ln>
            <a:solidFill>
              <a:schemeClr val="accent3">
                <a:lumMod val="50000"/>
              </a:schemeClr>
            </a:solidFill>
          </a:ln>
        </p:spPr>
        <p:txBody>
          <a:bodyPr wrap="square" rtlCol="0">
            <a:spAutoFit/>
          </a:bodyPr>
          <a:lstStyle/>
          <a:p>
            <a:r>
              <a:rPr lang="en-US" sz="1400">
                <a:latin typeface="Consolas" charset="0"/>
                <a:ea typeface="Consolas" charset="0"/>
                <a:cs typeface="Consolas" charset="0"/>
              </a:rPr>
              <a:t>#include &lt;caliper/</a:t>
            </a:r>
            <a:r>
              <a:rPr lang="en-US" sz="1400" err="1">
                <a:latin typeface="Consolas" charset="0"/>
                <a:ea typeface="Consolas" charset="0"/>
                <a:cs typeface="Consolas" charset="0"/>
              </a:rPr>
              <a:t>cali.h</a:t>
            </a:r>
            <a:r>
              <a:rPr lang="en-US" sz="1400">
                <a:latin typeface="Consolas" charset="0"/>
                <a:ea typeface="Consolas" charset="0"/>
                <a:cs typeface="Consolas" charset="0"/>
              </a:rPr>
              <a:t>&gt;</a:t>
            </a:r>
          </a:p>
          <a:p>
            <a:endParaRPr lang="en-US" sz="1400">
              <a:latin typeface="Consolas" charset="0"/>
              <a:ea typeface="Consolas" charset="0"/>
              <a:cs typeface="Consolas" charset="0"/>
            </a:endParaRPr>
          </a:p>
          <a:p>
            <a:r>
              <a:rPr lang="en-US" sz="1400" b="1">
                <a:latin typeface="Consolas" charset="0"/>
                <a:ea typeface="Consolas" charset="0"/>
                <a:cs typeface="Consolas" charset="0"/>
              </a:rPr>
              <a:t>void</a:t>
            </a:r>
            <a:r>
              <a:rPr lang="en-US" sz="1400">
                <a:latin typeface="Consolas" charset="0"/>
                <a:ea typeface="Consolas" charset="0"/>
                <a:cs typeface="Consolas" charset="0"/>
              </a:rPr>
              <a:t> main() {</a:t>
            </a:r>
          </a:p>
          <a:p>
            <a:r>
              <a:rPr lang="en-US" sz="1400">
                <a:latin typeface="Consolas" charset="0"/>
                <a:ea typeface="Consolas" charset="0"/>
                <a:cs typeface="Consolas" charset="0"/>
              </a:rPr>
              <a:t>  </a:t>
            </a:r>
            <a:r>
              <a:rPr lang="en-US" sz="1400">
                <a:solidFill>
                  <a:schemeClr val="tx2"/>
                </a:solidFill>
                <a:latin typeface="Consolas" charset="0"/>
                <a:ea typeface="Consolas" charset="0"/>
                <a:cs typeface="Consolas" charset="0"/>
              </a:rPr>
              <a:t>CALI_MARK_BEGIN(”</a:t>
            </a:r>
            <a:r>
              <a:rPr lang="en-US" sz="1400" err="1">
                <a:solidFill>
                  <a:schemeClr val="tx2"/>
                </a:solidFill>
                <a:latin typeface="Consolas" charset="0"/>
                <a:ea typeface="Consolas" charset="0"/>
                <a:cs typeface="Consolas" charset="0"/>
              </a:rPr>
              <a:t>init</a:t>
            </a:r>
            <a:r>
              <a:rPr lang="en-US" sz="1400">
                <a:solidFill>
                  <a:schemeClr val="tx2"/>
                </a:solidFill>
                <a:latin typeface="Consolas" charset="0"/>
                <a:ea typeface="Consolas" charset="0"/>
                <a:cs typeface="Consolas" charset="0"/>
              </a:rPr>
              <a:t>”)</a:t>
            </a:r>
            <a:r>
              <a:rPr lang="en-US" sz="1400">
                <a:latin typeface="Consolas" charset="0"/>
                <a:ea typeface="Consolas" charset="0"/>
                <a:cs typeface="Consolas" charset="0"/>
              </a:rPr>
              <a:t>;</a:t>
            </a:r>
          </a:p>
          <a:p>
            <a:endParaRPr lang="en-US" sz="1400">
              <a:latin typeface="Consolas" charset="0"/>
              <a:ea typeface="Consolas" charset="0"/>
              <a:cs typeface="Consolas" charset="0"/>
            </a:endParaRPr>
          </a:p>
          <a:p>
            <a:r>
              <a:rPr lang="en-US" sz="1400">
                <a:latin typeface="Consolas" charset="0"/>
                <a:ea typeface="Consolas" charset="0"/>
                <a:cs typeface="Consolas" charset="0"/>
              </a:rPr>
              <a:t>  </a:t>
            </a:r>
            <a:r>
              <a:rPr lang="en-US" sz="1400" err="1">
                <a:latin typeface="Consolas" charset="0"/>
                <a:ea typeface="Consolas" charset="0"/>
                <a:cs typeface="Consolas" charset="0"/>
              </a:rPr>
              <a:t>do_init</a:t>
            </a:r>
            <a:r>
              <a:rPr lang="en-US" sz="1400">
                <a:latin typeface="Consolas" charset="0"/>
                <a:ea typeface="Consolas" charset="0"/>
                <a:cs typeface="Consolas" charset="0"/>
              </a:rPr>
              <a:t>();</a:t>
            </a:r>
          </a:p>
          <a:p>
            <a:endParaRPr lang="en-US" sz="1400">
              <a:latin typeface="Consolas" charset="0"/>
              <a:ea typeface="Consolas" charset="0"/>
              <a:cs typeface="Consolas" charset="0"/>
            </a:endParaRPr>
          </a:p>
          <a:p>
            <a:r>
              <a:rPr lang="en-US" sz="1400">
                <a:latin typeface="Consolas" charset="0"/>
                <a:ea typeface="Consolas" charset="0"/>
                <a:cs typeface="Consolas" charset="0"/>
              </a:rPr>
              <a:t>  </a:t>
            </a:r>
            <a:r>
              <a:rPr lang="en-US" sz="1400">
                <a:solidFill>
                  <a:schemeClr val="tx2"/>
                </a:solidFill>
                <a:latin typeface="Consolas" charset="0"/>
                <a:ea typeface="Consolas" charset="0"/>
                <a:cs typeface="Consolas" charset="0"/>
              </a:rPr>
              <a:t>CALI_MARK_END</a:t>
            </a:r>
            <a:r>
              <a:rPr lang="en-US" sz="1400">
                <a:latin typeface="Consolas" charset="0"/>
                <a:ea typeface="Consolas" charset="0"/>
                <a:cs typeface="Consolas" charset="0"/>
              </a:rPr>
              <a:t>(”</a:t>
            </a:r>
            <a:r>
              <a:rPr lang="en-US" sz="1400" err="1">
                <a:latin typeface="Consolas" charset="0"/>
                <a:ea typeface="Consolas" charset="0"/>
                <a:cs typeface="Consolas" charset="0"/>
              </a:rPr>
              <a:t>init</a:t>
            </a:r>
            <a:r>
              <a:rPr lang="en-US" sz="1400">
                <a:latin typeface="Consolas" charset="0"/>
                <a:ea typeface="Consolas" charset="0"/>
                <a:cs typeface="Consolas" charset="0"/>
              </a:rPr>
              <a:t>”);</a:t>
            </a:r>
          </a:p>
          <a:p>
            <a:r>
              <a:rPr lang="en-US" sz="1400">
                <a:latin typeface="Consolas" charset="0"/>
                <a:ea typeface="Consolas" charset="0"/>
                <a:cs typeface="Consolas" charset="0"/>
              </a:rPr>
              <a:t>}</a:t>
            </a:r>
          </a:p>
          <a:p>
            <a:endParaRPr lang="en-US" sz="1400">
              <a:latin typeface="Consolas" charset="0"/>
              <a:ea typeface="Consolas" charset="0"/>
              <a:cs typeface="Consolas" charset="0"/>
            </a:endParaRPr>
          </a:p>
        </p:txBody>
      </p:sp>
      <p:sp>
        <p:nvSpPr>
          <p:cNvPr id="6" name="TextBox 5">
            <a:extLst>
              <a:ext uri="{FF2B5EF4-FFF2-40B4-BE49-F238E27FC236}">
                <a16:creationId xmlns:a16="http://schemas.microsoft.com/office/drawing/2014/main" id="{EBECE508-1A0C-D942-B22E-17AA1F59D77D}"/>
              </a:ext>
            </a:extLst>
          </p:cNvPr>
          <p:cNvSpPr txBox="1"/>
          <p:nvPr/>
        </p:nvSpPr>
        <p:spPr>
          <a:xfrm>
            <a:off x="6096000" y="1918536"/>
            <a:ext cx="5181599" cy="2246769"/>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USE </a:t>
            </a:r>
            <a:r>
              <a:rPr lang="en-US" sz="1400" dirty="0" err="1">
                <a:latin typeface="Consolas" charset="0"/>
                <a:ea typeface="Consolas" charset="0"/>
                <a:cs typeface="Consolas" charset="0"/>
              </a:rPr>
              <a:t>caliper_mod</a:t>
            </a:r>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CALL</a:t>
            </a:r>
            <a:r>
              <a:rPr lang="en-US" sz="1400" dirty="0">
                <a:solidFill>
                  <a:schemeClr val="tx2"/>
                </a:solidFill>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cali_begin_region</a:t>
            </a:r>
            <a:r>
              <a:rPr lang="en-US" sz="1400" dirty="0">
                <a:solidFill>
                  <a:schemeClr val="tx2"/>
                </a:solidFill>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init</a:t>
            </a:r>
            <a:r>
              <a:rPr lang="en-US" sz="1400" dirty="0">
                <a:solidFill>
                  <a:schemeClr val="tx2"/>
                </a:solidFill>
                <a:latin typeface="Consolas" charset="0"/>
                <a:ea typeface="Consolas" charset="0"/>
                <a:cs typeface="Consolas" charset="0"/>
              </a:rPr>
              <a:t>’)</a:t>
            </a:r>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CALL </a:t>
            </a:r>
            <a:r>
              <a:rPr lang="en-US" sz="1400" dirty="0" err="1">
                <a:latin typeface="Consolas" charset="0"/>
                <a:ea typeface="Consolas" charset="0"/>
                <a:cs typeface="Consolas" charset="0"/>
              </a:rPr>
              <a:t>do_init</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CALL </a:t>
            </a:r>
            <a:r>
              <a:rPr lang="en-US" sz="1400" dirty="0" err="1">
                <a:solidFill>
                  <a:schemeClr val="tx2"/>
                </a:solidFill>
                <a:latin typeface="Consolas" charset="0"/>
                <a:ea typeface="Consolas" charset="0"/>
                <a:cs typeface="Consolas" charset="0"/>
              </a:rPr>
              <a:t>cali_end_region</a:t>
            </a:r>
            <a:r>
              <a:rPr lang="en-US" sz="1400" dirty="0">
                <a:latin typeface="Consolas" charset="0"/>
                <a:ea typeface="Consolas" charset="0"/>
                <a:cs typeface="Consolas" charset="0"/>
              </a:rPr>
              <a:t>(‘</a:t>
            </a:r>
            <a:r>
              <a:rPr lang="en-US" sz="1400" dirty="0" err="1">
                <a:latin typeface="Consolas" charset="0"/>
                <a:ea typeface="Consolas" charset="0"/>
                <a:cs typeface="Consolas" charset="0"/>
              </a:rPr>
              <a:t>init</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6E0253AB-390A-E645-B35A-8F3FB5F1E53E}"/>
              </a:ext>
            </a:extLst>
          </p:cNvPr>
          <p:cNvSpPr txBox="1"/>
          <p:nvPr/>
        </p:nvSpPr>
        <p:spPr>
          <a:xfrm>
            <a:off x="2823501" y="1489259"/>
            <a:ext cx="753796" cy="369332"/>
          </a:xfrm>
          <a:prstGeom prst="rect">
            <a:avLst/>
          </a:prstGeom>
          <a:noFill/>
        </p:spPr>
        <p:txBody>
          <a:bodyPr wrap="none" rtlCol="0">
            <a:spAutoFit/>
          </a:bodyPr>
          <a:lstStyle/>
          <a:p>
            <a:r>
              <a:rPr lang="en-US" dirty="0"/>
              <a:t>C/C++</a:t>
            </a:r>
          </a:p>
        </p:txBody>
      </p:sp>
      <p:sp>
        <p:nvSpPr>
          <p:cNvPr id="8" name="TextBox 7">
            <a:extLst>
              <a:ext uri="{FF2B5EF4-FFF2-40B4-BE49-F238E27FC236}">
                <a16:creationId xmlns:a16="http://schemas.microsoft.com/office/drawing/2014/main" id="{53259A11-8362-E44A-B139-48AD58ABC351}"/>
              </a:ext>
            </a:extLst>
          </p:cNvPr>
          <p:cNvSpPr txBox="1"/>
          <p:nvPr/>
        </p:nvSpPr>
        <p:spPr>
          <a:xfrm>
            <a:off x="8249756" y="1489259"/>
            <a:ext cx="874085" cy="369332"/>
          </a:xfrm>
          <a:prstGeom prst="rect">
            <a:avLst/>
          </a:prstGeom>
          <a:noFill/>
        </p:spPr>
        <p:txBody>
          <a:bodyPr wrap="none" rtlCol="0">
            <a:spAutoFit/>
          </a:bodyPr>
          <a:lstStyle/>
          <a:p>
            <a:pPr algn="ctr"/>
            <a:r>
              <a:rPr lang="en-US" dirty="0"/>
              <a:t>Fortran</a:t>
            </a:r>
          </a:p>
        </p:txBody>
      </p:sp>
    </p:spTree>
    <p:extLst>
      <p:ext uri="{BB962C8B-B14F-4D97-AF65-F5344CB8AC3E}">
        <p14:creationId xmlns:p14="http://schemas.microsoft.com/office/powerpoint/2010/main" val="272706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5FCE40-B938-884F-AB39-0D4177021DF4}"/>
              </a:ext>
            </a:extLst>
          </p:cNvPr>
          <p:cNvSpPr>
            <a:spLocks noGrp="1"/>
          </p:cNvSpPr>
          <p:nvPr>
            <p:ph idx="1"/>
          </p:nvPr>
        </p:nvSpPr>
        <p:spPr/>
        <p:txBody>
          <a:bodyPr/>
          <a:lstStyle/>
          <a:p>
            <a:r>
              <a:rPr lang="en-US" dirty="0"/>
              <a:t>Be selective: Instrument high-level program subdivisions (kernels, phases, ...)</a:t>
            </a:r>
          </a:p>
          <a:p>
            <a:r>
              <a:rPr lang="en-US" dirty="0"/>
              <a:t>Be clear: Choose meaningful names</a:t>
            </a:r>
          </a:p>
          <a:p>
            <a:r>
              <a:rPr lang="en-US" dirty="0"/>
              <a:t>Start small: Add instrumentation incrementally</a:t>
            </a:r>
          </a:p>
        </p:txBody>
      </p:sp>
      <p:sp>
        <p:nvSpPr>
          <p:cNvPr id="3" name="Title 2">
            <a:extLst>
              <a:ext uri="{FF2B5EF4-FFF2-40B4-BE49-F238E27FC236}">
                <a16:creationId xmlns:a16="http://schemas.microsoft.com/office/drawing/2014/main" id="{654BBB26-0EDD-CA48-A1C9-12ABF1BAEF44}"/>
              </a:ext>
            </a:extLst>
          </p:cNvPr>
          <p:cNvSpPr>
            <a:spLocks noGrp="1"/>
          </p:cNvSpPr>
          <p:nvPr>
            <p:ph type="title"/>
          </p:nvPr>
        </p:nvSpPr>
        <p:spPr/>
        <p:txBody>
          <a:bodyPr/>
          <a:lstStyle/>
          <a:p>
            <a:r>
              <a:rPr lang="en-US" dirty="0"/>
              <a:t>Region Profiling: Best Practices</a:t>
            </a:r>
          </a:p>
        </p:txBody>
      </p:sp>
      <p:sp>
        <p:nvSpPr>
          <p:cNvPr id="4" name="TextBox 3">
            <a:extLst>
              <a:ext uri="{FF2B5EF4-FFF2-40B4-BE49-F238E27FC236}">
                <a16:creationId xmlns:a16="http://schemas.microsoft.com/office/drawing/2014/main" id="{A035722A-E232-EB4B-A94E-AABE8FB1EE8C}"/>
              </a:ext>
            </a:extLst>
          </p:cNvPr>
          <p:cNvSpPr txBox="1"/>
          <p:nvPr/>
        </p:nvSpPr>
        <p:spPr>
          <a:xfrm>
            <a:off x="1568450" y="3429000"/>
            <a:ext cx="9055100" cy="2246769"/>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RAJA::</a:t>
            </a:r>
            <a:r>
              <a:rPr lang="en-US" sz="1400" dirty="0" err="1">
                <a:latin typeface="Consolas" charset="0"/>
                <a:ea typeface="Consolas" charset="0"/>
                <a:cs typeface="Consolas" charset="0"/>
              </a:rPr>
              <a:t>ReduceSum</a:t>
            </a:r>
            <a:r>
              <a:rPr lang="en-US" sz="1400" dirty="0">
                <a:latin typeface="Consolas" charset="0"/>
                <a:ea typeface="Consolas" charset="0"/>
                <a:cs typeface="Consolas" charset="0"/>
              </a:rPr>
              <a:t>&lt;RAJA::</a:t>
            </a:r>
            <a:r>
              <a:rPr lang="en-US" sz="1400" dirty="0" err="1">
                <a:latin typeface="Consolas" charset="0"/>
                <a:ea typeface="Consolas" charset="0"/>
                <a:cs typeface="Consolas" charset="0"/>
              </a:rPr>
              <a:t>omp_reduce</a:t>
            </a:r>
            <a:r>
              <a:rPr lang="en-US" sz="1400" dirty="0">
                <a:latin typeface="Consolas" charset="0"/>
                <a:ea typeface="Consolas" charset="0"/>
                <a:cs typeface="Consolas" charset="0"/>
              </a:rPr>
              <a:t>, double&gt; </a:t>
            </a:r>
            <a:r>
              <a:rPr lang="en-US" sz="1400" dirty="0" err="1">
                <a:latin typeface="Consolas" charset="0"/>
                <a:ea typeface="Consolas" charset="0"/>
                <a:cs typeface="Consolas" charset="0"/>
              </a:rPr>
              <a:t>ompdot</a:t>
            </a:r>
            <a:r>
              <a:rPr lang="en-US" sz="1400" dirty="0">
                <a:latin typeface="Consolas" charset="0"/>
                <a:ea typeface="Consolas" charset="0"/>
                <a:cs typeface="Consolas" charset="0"/>
              </a:rPr>
              <a:t>(0.0); </a:t>
            </a:r>
          </a:p>
          <a:p>
            <a:endParaRPr lang="en-US" sz="1400" dirty="0">
              <a:solidFill>
                <a:schemeClr val="tx2"/>
              </a:solidFill>
              <a:latin typeface="Consolas" charset="0"/>
              <a:ea typeface="Consolas" charset="0"/>
              <a:cs typeface="Consolas" charset="0"/>
            </a:endParaRPr>
          </a:p>
          <a:p>
            <a:r>
              <a:rPr lang="en-US" sz="1400" dirty="0">
                <a:solidFill>
                  <a:schemeClr val="tx2"/>
                </a:solidFill>
                <a:latin typeface="Consolas" charset="0"/>
                <a:ea typeface="Consolas" charset="0"/>
                <a:cs typeface="Consolas" charset="0"/>
              </a:rPr>
              <a:t>CALI_MARK_BEGIN(</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dotproduct</a:t>
            </a:r>
            <a:r>
              <a:rPr lang="en-US" sz="1400" dirty="0">
                <a:solidFill>
                  <a:schemeClr val="accent3">
                    <a:lumMod val="75000"/>
                  </a:schemeClr>
                </a:solidFill>
                <a:latin typeface="Consolas" charset="0"/>
                <a:ea typeface="Consolas" charset="0"/>
                <a:cs typeface="Consolas" charset="0"/>
              </a:rPr>
              <a:t>”</a:t>
            </a:r>
            <a:r>
              <a:rPr lang="en-US" sz="1400" dirty="0">
                <a:solidFill>
                  <a:schemeClr val="tx2"/>
                </a:solidFill>
                <a:latin typeface="Consolas" charset="0"/>
                <a:ea typeface="Consolas" charset="0"/>
                <a:cs typeface="Consolas" charset="0"/>
              </a:rPr>
              <a:t>)</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RAJA::</a:t>
            </a:r>
            <a:r>
              <a:rPr lang="en-US" sz="1400" dirty="0" err="1">
                <a:latin typeface="Consolas" charset="0"/>
                <a:ea typeface="Consolas" charset="0"/>
                <a:cs typeface="Consolas" charset="0"/>
              </a:rPr>
              <a:t>forall</a:t>
            </a:r>
            <a:r>
              <a:rPr lang="en-US" sz="1400" dirty="0">
                <a:latin typeface="Consolas" charset="0"/>
                <a:ea typeface="Consolas" charset="0"/>
                <a:cs typeface="Consolas" charset="0"/>
              </a:rPr>
              <a:t>&lt;RAJA::</a:t>
            </a:r>
            <a:r>
              <a:rPr lang="en-US" sz="1400" dirty="0" err="1">
                <a:latin typeface="Consolas" charset="0"/>
                <a:ea typeface="Consolas" charset="0"/>
                <a:cs typeface="Consolas" charset="0"/>
              </a:rPr>
              <a:t>omp_parallel_for_exec</a:t>
            </a:r>
            <a:r>
              <a:rPr lang="en-US" sz="1400" dirty="0">
                <a:latin typeface="Consolas" charset="0"/>
                <a:ea typeface="Consolas" charset="0"/>
                <a:cs typeface="Consolas" charset="0"/>
              </a:rPr>
              <a:t>&gt;(RAJA::</a:t>
            </a:r>
            <a:r>
              <a:rPr lang="en-US" sz="1400" dirty="0" err="1">
                <a:latin typeface="Consolas" charset="0"/>
                <a:ea typeface="Consolas" charset="0"/>
                <a:cs typeface="Consolas" charset="0"/>
              </a:rPr>
              <a:t>RangeSegment</a:t>
            </a:r>
            <a:r>
              <a:rPr lang="en-US" sz="1400" dirty="0">
                <a:latin typeface="Consolas" charset="0"/>
                <a:ea typeface="Consolas" charset="0"/>
                <a:cs typeface="Consolas" charset="0"/>
              </a:rPr>
              <a:t>(0, N), [=] (int </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 {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ompdot</a:t>
            </a:r>
            <a:r>
              <a:rPr lang="en-US" sz="1400" dirty="0">
                <a:latin typeface="Consolas" charset="0"/>
                <a:ea typeface="Consolas" charset="0"/>
                <a:cs typeface="Consolas" charset="0"/>
              </a:rPr>
              <a:t> += a[</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 * b[</a:t>
            </a:r>
            <a:r>
              <a:rPr lang="en-US" sz="1400" dirty="0" err="1">
                <a:latin typeface="Consolas" charset="0"/>
                <a:ea typeface="Consolas" charset="0"/>
                <a:cs typeface="Consolas" charset="0"/>
              </a:rPr>
              <a:t>i</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dot = </a:t>
            </a:r>
            <a:r>
              <a:rPr lang="en-US" sz="1400" dirty="0" err="1">
                <a:latin typeface="Consolas" charset="0"/>
                <a:ea typeface="Consolas" charset="0"/>
                <a:cs typeface="Consolas" charset="0"/>
              </a:rPr>
              <a:t>ompdot.get</a:t>
            </a:r>
            <a:r>
              <a:rPr lang="en-US" sz="1400" dirty="0">
                <a:latin typeface="Consolas" charset="0"/>
                <a:ea typeface="Consolas" charset="0"/>
                <a:cs typeface="Consolas" charset="0"/>
              </a:rPr>
              <a:t>(); </a:t>
            </a:r>
          </a:p>
          <a:p>
            <a:endParaRPr lang="en-US" sz="1400" dirty="0">
              <a:latin typeface="Consolas" charset="0"/>
              <a:ea typeface="Consolas" charset="0"/>
              <a:cs typeface="Consolas" charset="0"/>
            </a:endParaRPr>
          </a:p>
          <a:p>
            <a:r>
              <a:rPr lang="en-US" sz="1400" dirty="0">
                <a:solidFill>
                  <a:schemeClr val="tx2"/>
                </a:solidFill>
                <a:latin typeface="Consolas" charset="0"/>
                <a:ea typeface="Consolas" charset="0"/>
                <a:cs typeface="Consolas" charset="0"/>
              </a:rPr>
              <a:t>CALI_MARK_END</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dotproduct</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a:t>
            </a:r>
          </a:p>
        </p:txBody>
      </p:sp>
      <p:sp>
        <p:nvSpPr>
          <p:cNvPr id="6" name="TextBox 5">
            <a:extLst>
              <a:ext uri="{FF2B5EF4-FFF2-40B4-BE49-F238E27FC236}">
                <a16:creationId xmlns:a16="http://schemas.microsoft.com/office/drawing/2014/main" id="{B88A1996-0BFB-4F46-A7FE-0E4A3493C7B5}"/>
              </a:ext>
            </a:extLst>
          </p:cNvPr>
          <p:cNvSpPr txBox="1"/>
          <p:nvPr/>
        </p:nvSpPr>
        <p:spPr>
          <a:xfrm>
            <a:off x="2439457" y="5704342"/>
            <a:ext cx="7365992" cy="369332"/>
          </a:xfrm>
          <a:prstGeom prst="rect">
            <a:avLst/>
          </a:prstGeom>
          <a:noFill/>
        </p:spPr>
        <p:txBody>
          <a:bodyPr wrap="none" rtlCol="0">
            <a:spAutoFit/>
          </a:bodyPr>
          <a:lstStyle/>
          <a:p>
            <a:pPr algn="ctr"/>
            <a:r>
              <a:rPr lang="en-US" dirty="0"/>
              <a:t>Caliper annotations give meaningful names to high-level program constructs</a:t>
            </a:r>
          </a:p>
        </p:txBody>
      </p:sp>
    </p:spTree>
    <p:extLst>
      <p:ext uri="{BB962C8B-B14F-4D97-AF65-F5344CB8AC3E}">
        <p14:creationId xmlns:p14="http://schemas.microsoft.com/office/powerpoint/2010/main" val="37827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AC4979-FA54-B547-9014-DA247917733B}"/>
              </a:ext>
            </a:extLst>
          </p:cNvPr>
          <p:cNvSpPr>
            <a:spLocks noGrp="1"/>
          </p:cNvSpPr>
          <p:nvPr>
            <p:ph idx="1"/>
          </p:nvPr>
        </p:nvSpPr>
        <p:spPr>
          <a:xfrm>
            <a:off x="609600" y="3907971"/>
            <a:ext cx="10972800" cy="2440442"/>
          </a:xfrm>
        </p:spPr>
        <p:txBody>
          <a:bodyPr/>
          <a:lstStyle/>
          <a:p>
            <a:r>
              <a:rPr lang="en-US" dirty="0"/>
              <a:t>Set the CALI_CONFIG environment variable to access Caliper’s built-in profiling configurations</a:t>
            </a:r>
          </a:p>
          <a:p>
            <a:r>
              <a:rPr lang="en-US" dirty="0"/>
              <a:t>“runtime-report” measures, aggregates, and prints time in annotated code regions</a:t>
            </a:r>
          </a:p>
        </p:txBody>
      </p:sp>
      <p:sp>
        <p:nvSpPr>
          <p:cNvPr id="3" name="Title 2">
            <a:extLst>
              <a:ext uri="{FF2B5EF4-FFF2-40B4-BE49-F238E27FC236}">
                <a16:creationId xmlns:a16="http://schemas.microsoft.com/office/drawing/2014/main" id="{2D54F03B-6354-A040-AEAE-427980B90E94}"/>
              </a:ext>
            </a:extLst>
          </p:cNvPr>
          <p:cNvSpPr>
            <a:spLocks noGrp="1"/>
          </p:cNvSpPr>
          <p:nvPr>
            <p:ph type="title"/>
          </p:nvPr>
        </p:nvSpPr>
        <p:spPr/>
        <p:txBody>
          <a:bodyPr/>
          <a:lstStyle/>
          <a:p>
            <a:r>
              <a:rPr lang="en-US" dirty="0"/>
              <a:t>Region Profiling: Printing a Runtime Report</a:t>
            </a:r>
          </a:p>
        </p:txBody>
      </p:sp>
      <p:sp>
        <p:nvSpPr>
          <p:cNvPr id="5" name="TextBox 4">
            <a:extLst>
              <a:ext uri="{FF2B5EF4-FFF2-40B4-BE49-F238E27FC236}">
                <a16:creationId xmlns:a16="http://schemas.microsoft.com/office/drawing/2014/main" id="{FF64E5CB-58E8-2F47-91EF-AD4A265DFA75}"/>
              </a:ext>
            </a:extLst>
          </p:cNvPr>
          <p:cNvSpPr txBox="1"/>
          <p:nvPr/>
        </p:nvSpPr>
        <p:spPr>
          <a:xfrm>
            <a:off x="1340068" y="1509920"/>
            <a:ext cx="9511863" cy="738664"/>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cd Caliper/build </a:t>
            </a:r>
          </a:p>
          <a:p>
            <a:r>
              <a:rPr lang="en-US" sz="1400" dirty="0">
                <a:latin typeface="Consolas" charset="0"/>
                <a:ea typeface="Consolas" charset="0"/>
                <a:cs typeface="Consolas" charset="0"/>
              </a:rPr>
              <a:t>$ make cxx-example </a:t>
            </a:r>
          </a:p>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runtime-report</a:t>
            </a:r>
            <a:r>
              <a:rPr lang="en-US" sz="1400" dirty="0">
                <a:latin typeface="Consolas" charset="0"/>
                <a:ea typeface="Consolas" charset="0"/>
                <a:cs typeface="Consolas" charset="0"/>
              </a:rPr>
              <a:t> ./examples/apps/cxx-example</a:t>
            </a:r>
          </a:p>
        </p:txBody>
      </p:sp>
      <p:sp>
        <p:nvSpPr>
          <p:cNvPr id="6" name="TextBox 5">
            <a:extLst>
              <a:ext uri="{FF2B5EF4-FFF2-40B4-BE49-F238E27FC236}">
                <a16:creationId xmlns:a16="http://schemas.microsoft.com/office/drawing/2014/main" id="{37C5F474-3355-AA45-BAA8-E73066CD4123}"/>
              </a:ext>
            </a:extLst>
          </p:cNvPr>
          <p:cNvSpPr txBox="1"/>
          <p:nvPr/>
        </p:nvSpPr>
        <p:spPr>
          <a:xfrm>
            <a:off x="1340067" y="2399380"/>
            <a:ext cx="9511863" cy="1169551"/>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Min time/rank Max time/rank Avg time/rank Time % </a:t>
            </a:r>
          </a:p>
          <a:p>
            <a:r>
              <a:rPr lang="en-US" sz="1400" dirty="0">
                <a:latin typeface="Consolas" charset="0"/>
                <a:ea typeface="Consolas" charset="0"/>
                <a:cs typeface="Consolas" charset="0"/>
              </a:rPr>
              <a:t>main            0.000119      0.000119      0.000119  7.079120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mainloop</a:t>
            </a:r>
            <a:r>
              <a:rPr lang="en-US" sz="1400" dirty="0">
                <a:latin typeface="Consolas" charset="0"/>
                <a:ea typeface="Consolas" charset="0"/>
                <a:cs typeface="Consolas" charset="0"/>
              </a:rPr>
              <a:t>      0.000067      0.000067      0.000067  3.985723 </a:t>
            </a:r>
          </a:p>
          <a:p>
            <a:r>
              <a:rPr lang="en-US" sz="1400" dirty="0">
                <a:latin typeface="Consolas" charset="0"/>
                <a:ea typeface="Consolas" charset="0"/>
                <a:cs typeface="Consolas" charset="0"/>
              </a:rPr>
              <a:t>    foo         0.000646      0.000646      0.000646 38.429506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init</a:t>
            </a:r>
            <a:r>
              <a:rPr lang="en-US" sz="1400" dirty="0">
                <a:latin typeface="Consolas" charset="0"/>
                <a:ea typeface="Consolas" charset="0"/>
                <a:cs typeface="Consolas" charset="0"/>
              </a:rPr>
              <a:t>          0.000017      0.000017      0.000017  1.011303 </a:t>
            </a:r>
          </a:p>
        </p:txBody>
      </p:sp>
    </p:spTree>
    <p:extLst>
      <p:ext uri="{BB962C8B-B14F-4D97-AF65-F5344CB8AC3E}">
        <p14:creationId xmlns:p14="http://schemas.microsoft.com/office/powerpoint/2010/main" val="405158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D59F04E-42F6-2C44-9686-697DF24B4041}"/>
              </a:ext>
            </a:extLst>
          </p:cNvPr>
          <p:cNvGraphicFramePr>
            <a:graphicFrameLocks noGrp="1"/>
          </p:cNvGraphicFramePr>
          <p:nvPr>
            <p:ph idx="1"/>
            <p:extLst>
              <p:ext uri="{D42A27DB-BD31-4B8C-83A1-F6EECF244321}">
                <p14:modId xmlns:p14="http://schemas.microsoft.com/office/powerpoint/2010/main" val="2092327080"/>
              </p:ext>
            </p:extLst>
          </p:nvPr>
        </p:nvGraphicFramePr>
        <p:xfrm>
          <a:off x="609600" y="1441450"/>
          <a:ext cx="10972800" cy="3859893"/>
        </p:xfrm>
        <a:graphic>
          <a:graphicData uri="http://schemas.openxmlformats.org/drawingml/2006/table">
            <a:tbl>
              <a:tblPr firstRow="1" bandRow="1">
                <a:tableStyleId>{5C22544A-7EE6-4342-B048-85BDC9FD1C3A}</a:tableStyleId>
              </a:tblPr>
              <a:tblGrid>
                <a:gridCol w="3407764">
                  <a:extLst>
                    <a:ext uri="{9D8B030D-6E8A-4147-A177-3AD203B41FA5}">
                      <a16:colId xmlns:a16="http://schemas.microsoft.com/office/drawing/2014/main" val="2283804686"/>
                    </a:ext>
                  </a:extLst>
                </a:gridCol>
                <a:gridCol w="7565036">
                  <a:extLst>
                    <a:ext uri="{9D8B030D-6E8A-4147-A177-3AD203B41FA5}">
                      <a16:colId xmlns:a16="http://schemas.microsoft.com/office/drawing/2014/main" val="97248012"/>
                    </a:ext>
                  </a:extLst>
                </a:gridCol>
              </a:tblGrid>
              <a:tr h="428877">
                <a:tc>
                  <a:txBody>
                    <a:bodyPr/>
                    <a:lstStyle/>
                    <a:p>
                      <a:r>
                        <a:rPr lang="en-US" dirty="0"/>
                        <a:t>Config name</a:t>
                      </a:r>
                    </a:p>
                  </a:txBody>
                  <a:tcPr/>
                </a:tc>
                <a:tc>
                  <a:txBody>
                    <a:bodyPr/>
                    <a:lstStyle/>
                    <a:p>
                      <a:r>
                        <a:rPr lang="en-US" dirty="0"/>
                        <a:t>Description</a:t>
                      </a:r>
                    </a:p>
                  </a:txBody>
                  <a:tcPr/>
                </a:tc>
                <a:extLst>
                  <a:ext uri="{0D108BD9-81ED-4DB2-BD59-A6C34878D82A}">
                    <a16:rowId xmlns:a16="http://schemas.microsoft.com/office/drawing/2014/main" val="4253581487"/>
                  </a:ext>
                </a:extLst>
              </a:tr>
              <a:tr h="428877">
                <a:tc>
                  <a:txBody>
                    <a:bodyPr/>
                    <a:lstStyle/>
                    <a:p>
                      <a:r>
                        <a:rPr lang="en-US" dirty="0"/>
                        <a:t>runtime-report</a:t>
                      </a:r>
                    </a:p>
                  </a:txBody>
                  <a:tcPr/>
                </a:tc>
                <a:tc>
                  <a:txBody>
                    <a:bodyPr/>
                    <a:lstStyle/>
                    <a:p>
                      <a:r>
                        <a:rPr lang="en-US" dirty="0"/>
                        <a:t>Print a time profile for annotated regions</a:t>
                      </a:r>
                    </a:p>
                  </a:txBody>
                  <a:tcPr/>
                </a:tc>
                <a:extLst>
                  <a:ext uri="{0D108BD9-81ED-4DB2-BD59-A6C34878D82A}">
                    <a16:rowId xmlns:a16="http://schemas.microsoft.com/office/drawing/2014/main" val="1596768419"/>
                  </a:ext>
                </a:extLst>
              </a:tr>
              <a:tr h="428877">
                <a:tc>
                  <a:txBody>
                    <a:bodyPr/>
                    <a:lstStyle/>
                    <a:p>
                      <a:r>
                        <a:rPr lang="en-US" dirty="0"/>
                        <a:t>loop-report</a:t>
                      </a:r>
                    </a:p>
                  </a:txBody>
                  <a:tcPr/>
                </a:tc>
                <a:tc>
                  <a:txBody>
                    <a:bodyPr/>
                    <a:lstStyle/>
                    <a:p>
                      <a:r>
                        <a:rPr lang="en-US" dirty="0"/>
                        <a:t>Print summary and time-series information for loops</a:t>
                      </a:r>
                    </a:p>
                  </a:txBody>
                  <a:tcPr/>
                </a:tc>
                <a:extLst>
                  <a:ext uri="{0D108BD9-81ED-4DB2-BD59-A6C34878D82A}">
                    <a16:rowId xmlns:a16="http://schemas.microsoft.com/office/drawing/2014/main" val="4014109980"/>
                  </a:ext>
                </a:extLst>
              </a:tr>
              <a:tr h="428877">
                <a:tc>
                  <a:txBody>
                    <a:bodyPr/>
                    <a:lstStyle/>
                    <a:p>
                      <a:r>
                        <a:rPr lang="en-US" dirty="0" err="1"/>
                        <a:t>mpi</a:t>
                      </a:r>
                      <a:r>
                        <a:rPr lang="en-US" dirty="0"/>
                        <a:t>-report</a:t>
                      </a:r>
                    </a:p>
                  </a:txBody>
                  <a:tcPr/>
                </a:tc>
                <a:tc>
                  <a:txBody>
                    <a:bodyPr/>
                    <a:lstStyle/>
                    <a:p>
                      <a:r>
                        <a:rPr lang="en-US" dirty="0"/>
                        <a:t>Print time spent in MPI functions</a:t>
                      </a:r>
                    </a:p>
                  </a:txBody>
                  <a:tcPr/>
                </a:tc>
                <a:extLst>
                  <a:ext uri="{0D108BD9-81ED-4DB2-BD59-A6C34878D82A}">
                    <a16:rowId xmlns:a16="http://schemas.microsoft.com/office/drawing/2014/main" val="1494435355"/>
                  </a:ext>
                </a:extLst>
              </a:tr>
              <a:tr h="428877">
                <a:tc>
                  <a:txBody>
                    <a:bodyPr/>
                    <a:lstStyle/>
                    <a:p>
                      <a:r>
                        <a:rPr lang="en-US" dirty="0" err="1"/>
                        <a:t>callpath</a:t>
                      </a:r>
                      <a:r>
                        <a:rPr lang="en-US" dirty="0"/>
                        <a:t>-sample-report</a:t>
                      </a:r>
                    </a:p>
                  </a:txBody>
                  <a:tcPr/>
                </a:tc>
                <a:tc>
                  <a:txBody>
                    <a:bodyPr/>
                    <a:lstStyle/>
                    <a:p>
                      <a:r>
                        <a:rPr lang="en-US" dirty="0"/>
                        <a:t>Print time spent in functions using call-path sampling</a:t>
                      </a:r>
                    </a:p>
                  </a:txBody>
                  <a:tcPr/>
                </a:tc>
                <a:extLst>
                  <a:ext uri="{0D108BD9-81ED-4DB2-BD59-A6C34878D82A}">
                    <a16:rowId xmlns:a16="http://schemas.microsoft.com/office/drawing/2014/main" val="2228911850"/>
                  </a:ext>
                </a:extLst>
              </a:tr>
              <a:tr h="428877">
                <a:tc>
                  <a:txBody>
                    <a:bodyPr/>
                    <a:lstStyle/>
                    <a:p>
                      <a:r>
                        <a:rPr lang="en-US" dirty="0"/>
                        <a:t>event-trace</a:t>
                      </a:r>
                    </a:p>
                  </a:txBody>
                  <a:tcPr/>
                </a:tc>
                <a:tc>
                  <a:txBody>
                    <a:bodyPr/>
                    <a:lstStyle/>
                    <a:p>
                      <a:r>
                        <a:rPr lang="en-US" dirty="0"/>
                        <a:t>Record a trace of region enter/exit events in .</a:t>
                      </a:r>
                      <a:r>
                        <a:rPr lang="en-US" dirty="0" err="1"/>
                        <a:t>cali</a:t>
                      </a:r>
                      <a:r>
                        <a:rPr lang="en-US" dirty="0"/>
                        <a:t> format</a:t>
                      </a:r>
                    </a:p>
                  </a:txBody>
                  <a:tcPr/>
                </a:tc>
                <a:extLst>
                  <a:ext uri="{0D108BD9-81ED-4DB2-BD59-A6C34878D82A}">
                    <a16:rowId xmlns:a16="http://schemas.microsoft.com/office/drawing/2014/main" val="2318050826"/>
                  </a:ext>
                </a:extLst>
              </a:tr>
              <a:tr h="428877">
                <a:tc>
                  <a:txBody>
                    <a:bodyPr/>
                    <a:lstStyle/>
                    <a:p>
                      <a:r>
                        <a:rPr lang="en-US" dirty="0"/>
                        <a:t>hatchet-region-profile</a:t>
                      </a:r>
                    </a:p>
                  </a:txBody>
                  <a:tcPr/>
                </a:tc>
                <a:tc>
                  <a:txBody>
                    <a:bodyPr/>
                    <a:lstStyle/>
                    <a:p>
                      <a:r>
                        <a:rPr lang="en-US" dirty="0"/>
                        <a:t>Record a region time profile for processing with hatchet or </a:t>
                      </a:r>
                      <a:r>
                        <a:rPr lang="en-US" dirty="0" err="1"/>
                        <a:t>cali</a:t>
                      </a:r>
                      <a:r>
                        <a:rPr lang="en-US" dirty="0"/>
                        <a:t>-query</a:t>
                      </a:r>
                    </a:p>
                  </a:txBody>
                  <a:tcPr/>
                </a:tc>
                <a:extLst>
                  <a:ext uri="{0D108BD9-81ED-4DB2-BD59-A6C34878D82A}">
                    <a16:rowId xmlns:a16="http://schemas.microsoft.com/office/drawing/2014/main" val="982830566"/>
                  </a:ext>
                </a:extLst>
              </a:tr>
              <a:tr h="428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hatchet-sample-profile</a:t>
                      </a:r>
                    </a:p>
                  </a:txBody>
                  <a:tcPr/>
                </a:tc>
                <a:tc>
                  <a:txBody>
                    <a:bodyPr/>
                    <a:lstStyle/>
                    <a:p>
                      <a:r>
                        <a:rPr lang="en-US" dirty="0"/>
                        <a:t>Record a sampling profile for processing with hatchet or </a:t>
                      </a:r>
                      <a:r>
                        <a:rPr lang="en-US" dirty="0" err="1"/>
                        <a:t>cali</a:t>
                      </a:r>
                      <a:r>
                        <a:rPr lang="en-US" dirty="0"/>
                        <a:t>-query</a:t>
                      </a:r>
                    </a:p>
                  </a:txBody>
                  <a:tcPr/>
                </a:tc>
                <a:extLst>
                  <a:ext uri="{0D108BD9-81ED-4DB2-BD59-A6C34878D82A}">
                    <a16:rowId xmlns:a16="http://schemas.microsoft.com/office/drawing/2014/main" val="2082018277"/>
                  </a:ext>
                </a:extLst>
              </a:tr>
              <a:tr h="428877">
                <a:tc>
                  <a:txBody>
                    <a:bodyPr/>
                    <a:lstStyle/>
                    <a:p>
                      <a:r>
                        <a:rPr lang="en-US" dirty="0"/>
                        <a:t>spot</a:t>
                      </a:r>
                    </a:p>
                  </a:txBody>
                  <a:tcPr/>
                </a:tc>
                <a:tc>
                  <a:txBody>
                    <a:bodyPr/>
                    <a:lstStyle/>
                    <a:p>
                      <a:r>
                        <a:rPr lang="en-US" dirty="0"/>
                        <a:t>Record a time profile for the SPOT web visualization framework</a:t>
                      </a:r>
                    </a:p>
                  </a:txBody>
                  <a:tcPr/>
                </a:tc>
                <a:extLst>
                  <a:ext uri="{0D108BD9-81ED-4DB2-BD59-A6C34878D82A}">
                    <a16:rowId xmlns:a16="http://schemas.microsoft.com/office/drawing/2014/main" val="2104073068"/>
                  </a:ext>
                </a:extLst>
              </a:tr>
            </a:tbl>
          </a:graphicData>
        </a:graphic>
      </p:graphicFrame>
      <p:sp>
        <p:nvSpPr>
          <p:cNvPr id="3" name="Title 2">
            <a:extLst>
              <a:ext uri="{FF2B5EF4-FFF2-40B4-BE49-F238E27FC236}">
                <a16:creationId xmlns:a16="http://schemas.microsoft.com/office/drawing/2014/main" id="{85DED2E6-8DC8-2648-89C1-9677BC5E438C}"/>
              </a:ext>
            </a:extLst>
          </p:cNvPr>
          <p:cNvSpPr>
            <a:spLocks noGrp="1"/>
          </p:cNvSpPr>
          <p:nvPr>
            <p:ph type="title"/>
          </p:nvPr>
        </p:nvSpPr>
        <p:spPr/>
        <p:txBody>
          <a:bodyPr/>
          <a:lstStyle/>
          <a:p>
            <a:r>
              <a:rPr lang="en-US" dirty="0"/>
              <a:t>List of Caliper’s Built-in Profiling Configurations</a:t>
            </a:r>
          </a:p>
        </p:txBody>
      </p:sp>
      <p:sp>
        <p:nvSpPr>
          <p:cNvPr id="2" name="TextBox 1">
            <a:extLst>
              <a:ext uri="{FF2B5EF4-FFF2-40B4-BE49-F238E27FC236}">
                <a16:creationId xmlns:a16="http://schemas.microsoft.com/office/drawing/2014/main" id="{E0AA1AB8-6DC4-F94F-86C9-FC585C29DD1A}"/>
              </a:ext>
            </a:extLst>
          </p:cNvPr>
          <p:cNvSpPr txBox="1"/>
          <p:nvPr/>
        </p:nvSpPr>
        <p:spPr>
          <a:xfrm>
            <a:off x="738219" y="5595257"/>
            <a:ext cx="10715562" cy="461665"/>
          </a:xfrm>
          <a:prstGeom prst="rect">
            <a:avLst/>
          </a:prstGeom>
          <a:noFill/>
        </p:spPr>
        <p:txBody>
          <a:bodyPr wrap="none" rtlCol="0">
            <a:spAutoFit/>
          </a:bodyPr>
          <a:lstStyle/>
          <a:p>
            <a:r>
              <a:rPr lang="en-US" sz="2400" dirty="0"/>
              <a:t>Use </a:t>
            </a:r>
            <a:r>
              <a:rPr lang="en-US" sz="2400" dirty="0" err="1">
                <a:highlight>
                  <a:srgbClr val="C0C0C0"/>
                </a:highlight>
                <a:latin typeface="Consolas" panose="020B0609020204030204" pitchFamily="49" charset="0"/>
                <a:cs typeface="Consolas" panose="020B0609020204030204" pitchFamily="49" charset="0"/>
              </a:rPr>
              <a:t>mpi-caliquery</a:t>
            </a:r>
            <a:r>
              <a:rPr lang="en-US" sz="2400" dirty="0">
                <a:highlight>
                  <a:srgbClr val="C0C0C0"/>
                </a:highlight>
                <a:latin typeface="Consolas" panose="020B0609020204030204" pitchFamily="49" charset="0"/>
                <a:cs typeface="Consolas" panose="020B0609020204030204" pitchFamily="49" charset="0"/>
              </a:rPr>
              <a:t> --help=configs</a:t>
            </a:r>
            <a:r>
              <a:rPr lang="en-US" sz="2400" dirty="0"/>
              <a:t> to list all built-in configs and their options</a:t>
            </a:r>
          </a:p>
        </p:txBody>
      </p:sp>
    </p:spTree>
    <p:extLst>
      <p:ext uri="{BB962C8B-B14F-4D97-AF65-F5344CB8AC3E}">
        <p14:creationId xmlns:p14="http://schemas.microsoft.com/office/powerpoint/2010/main" val="61362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66E41A-C3A6-764B-A48D-BB7C651BF356}"/>
              </a:ext>
            </a:extLst>
          </p:cNvPr>
          <p:cNvSpPr>
            <a:spLocks noGrp="1"/>
          </p:cNvSpPr>
          <p:nvPr>
            <p:ph idx="1"/>
          </p:nvPr>
        </p:nvSpPr>
        <p:spPr>
          <a:xfrm>
            <a:off x="609600" y="4886429"/>
            <a:ext cx="10972800" cy="1461983"/>
          </a:xfrm>
        </p:spPr>
        <p:txBody>
          <a:bodyPr/>
          <a:lstStyle/>
          <a:p>
            <a:r>
              <a:rPr lang="en-US" dirty="0"/>
              <a:t>Most Caliper measurement configurations have optional parameters to enable additional features or configure output settings</a:t>
            </a:r>
          </a:p>
        </p:txBody>
      </p:sp>
      <p:sp>
        <p:nvSpPr>
          <p:cNvPr id="3" name="Title 2">
            <a:extLst>
              <a:ext uri="{FF2B5EF4-FFF2-40B4-BE49-F238E27FC236}">
                <a16:creationId xmlns:a16="http://schemas.microsoft.com/office/drawing/2014/main" id="{B17B6B7B-885A-1649-9AA1-34B82B38B642}"/>
              </a:ext>
            </a:extLst>
          </p:cNvPr>
          <p:cNvSpPr>
            <a:spLocks noGrp="1"/>
          </p:cNvSpPr>
          <p:nvPr>
            <p:ph type="title"/>
          </p:nvPr>
        </p:nvSpPr>
        <p:spPr/>
        <p:txBody>
          <a:bodyPr/>
          <a:lstStyle/>
          <a:p>
            <a:r>
              <a:rPr lang="en-US" dirty="0"/>
              <a:t>Built-In Profiling Configurations: Configuration String Syntax</a:t>
            </a:r>
          </a:p>
        </p:txBody>
      </p:sp>
      <p:sp>
        <p:nvSpPr>
          <p:cNvPr id="4" name="TextBox 3">
            <a:extLst>
              <a:ext uri="{FF2B5EF4-FFF2-40B4-BE49-F238E27FC236}">
                <a16:creationId xmlns:a16="http://schemas.microsoft.com/office/drawing/2014/main" id="{13FC960B-B672-2140-B2EE-35EC3521856B}"/>
              </a:ext>
            </a:extLst>
          </p:cNvPr>
          <p:cNvSpPr txBox="1"/>
          <p:nvPr/>
        </p:nvSpPr>
        <p:spPr>
          <a:xfrm>
            <a:off x="1340068" y="2903469"/>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runtime-report(</a:t>
            </a:r>
            <a:r>
              <a:rPr lang="en-US" sz="1400" dirty="0" err="1">
                <a:solidFill>
                  <a:schemeClr val="accent6">
                    <a:lumMod val="75000"/>
                  </a:schemeClr>
                </a:solidFill>
                <a:latin typeface="Consolas" charset="0"/>
                <a:ea typeface="Consolas" charset="0"/>
                <a:cs typeface="Consolas" charset="0"/>
              </a:rPr>
              <a:t>mem.highwatermark,output</a:t>
            </a:r>
            <a:r>
              <a:rPr lang="en-US" sz="1400" dirty="0">
                <a:solidFill>
                  <a:schemeClr val="accent6">
                    <a:lumMod val="75000"/>
                  </a:schemeClr>
                </a:solidFill>
                <a:latin typeface="Consolas" charset="0"/>
                <a:ea typeface="Consolas" charset="0"/>
                <a:cs typeface="Consolas" charset="0"/>
              </a:rPr>
              <a:t>=</a:t>
            </a:r>
            <a:r>
              <a:rPr lang="en-US" sz="1400" dirty="0" err="1">
                <a:solidFill>
                  <a:schemeClr val="accent6">
                    <a:lumMod val="75000"/>
                  </a:schemeClr>
                </a:solidFill>
                <a:latin typeface="Consolas" charset="0"/>
                <a:ea typeface="Consolas" charset="0"/>
                <a:cs typeface="Consolas" charset="0"/>
              </a:rPr>
              <a:t>stdout</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./examples/apps/cxx-example</a:t>
            </a:r>
          </a:p>
        </p:txBody>
      </p:sp>
      <p:sp>
        <p:nvSpPr>
          <p:cNvPr id="6" name="Line Callout 1 5">
            <a:extLst>
              <a:ext uri="{FF2B5EF4-FFF2-40B4-BE49-F238E27FC236}">
                <a16:creationId xmlns:a16="http://schemas.microsoft.com/office/drawing/2014/main" id="{6A0C58BA-D6EA-C441-85B3-82F1FB9F7A9F}"/>
              </a:ext>
            </a:extLst>
          </p:cNvPr>
          <p:cNvSpPr/>
          <p:nvPr/>
        </p:nvSpPr>
        <p:spPr bwMode="auto">
          <a:xfrm>
            <a:off x="1492468" y="1469757"/>
            <a:ext cx="2098623" cy="1152194"/>
          </a:xfrm>
          <a:prstGeom prst="borderCallout1">
            <a:avLst>
              <a:gd name="adj1" fmla="val 26180"/>
              <a:gd name="adj2" fmla="val 104167"/>
              <a:gd name="adj3" fmla="val 120218"/>
              <a:gd name="adj4" fmla="val 118185"/>
            </a:avLst>
          </a:prstGeom>
          <a:ln>
            <a:headEnd/>
            <a:tailEnd/>
          </a:ln>
        </p:spPr>
        <p:style>
          <a:lnRef idx="1">
            <a:schemeClr val="accent3"/>
          </a:lnRef>
          <a:fillRef idx="2">
            <a:schemeClr val="accent3"/>
          </a:fillRef>
          <a:effectRef idx="1">
            <a:schemeClr val="accent3"/>
          </a:effectRef>
          <a:fontRef idx="minor">
            <a:schemeClr val="dk1"/>
          </a:fontRef>
        </p:style>
        <p:txBody>
          <a:bodyPr rtlCol="0" anchor="ctr" anchorCtr="0">
            <a:prstTxWarp prst="textNoShape">
              <a:avLst/>
            </a:prstTxWarp>
          </a:bodyPr>
          <a:lstStyle/>
          <a:p>
            <a:pPr algn="ctr">
              <a:spcBef>
                <a:spcPct val="0"/>
              </a:spcBef>
            </a:pPr>
            <a:r>
              <a:rPr lang="en-US" sz="1600" i="1" dirty="0">
                <a:solidFill>
                  <a:srgbClr val="000000"/>
                </a:solidFill>
              </a:rPr>
              <a:t>Config name</a:t>
            </a:r>
            <a:r>
              <a:rPr lang="en-US" sz="1600" dirty="0">
                <a:solidFill>
                  <a:srgbClr val="000000"/>
                </a:solidFill>
              </a:rPr>
              <a:t> specifies the kind of performance measurement</a:t>
            </a:r>
          </a:p>
        </p:txBody>
      </p:sp>
      <p:sp>
        <p:nvSpPr>
          <p:cNvPr id="7" name="Line Callout 1 6">
            <a:extLst>
              <a:ext uri="{FF2B5EF4-FFF2-40B4-BE49-F238E27FC236}">
                <a16:creationId xmlns:a16="http://schemas.microsoft.com/office/drawing/2014/main" id="{8761D6BE-1F4D-C84D-9C15-A2122D2A02EE}"/>
              </a:ext>
            </a:extLst>
          </p:cNvPr>
          <p:cNvSpPr/>
          <p:nvPr/>
        </p:nvSpPr>
        <p:spPr bwMode="auto">
          <a:xfrm>
            <a:off x="5148288" y="1469757"/>
            <a:ext cx="2098623" cy="1152194"/>
          </a:xfrm>
          <a:prstGeom prst="borderCallout1">
            <a:avLst>
              <a:gd name="adj1" fmla="val 32685"/>
              <a:gd name="adj2" fmla="val -5119"/>
              <a:gd name="adj3" fmla="val 118212"/>
              <a:gd name="adj4" fmla="val -18671"/>
            </a:avLst>
          </a:prstGeom>
          <a:ln>
            <a:headEnd/>
            <a:tailEnd/>
          </a:ln>
        </p:spPr>
        <p:style>
          <a:lnRef idx="1">
            <a:schemeClr val="accent6"/>
          </a:lnRef>
          <a:fillRef idx="2">
            <a:schemeClr val="accent6"/>
          </a:fillRef>
          <a:effectRef idx="1">
            <a:schemeClr val="accent6"/>
          </a:effectRef>
          <a:fontRef idx="minor">
            <a:schemeClr val="dk1"/>
          </a:fontRef>
        </p:style>
        <p:txBody>
          <a:bodyPr rtlCol="0" anchor="ctr" anchorCtr="0">
            <a:prstTxWarp prst="textNoShape">
              <a:avLst/>
            </a:prstTxWarp>
          </a:bodyPr>
          <a:lstStyle/>
          <a:p>
            <a:pPr algn="ctr">
              <a:spcBef>
                <a:spcPct val="0"/>
              </a:spcBef>
            </a:pPr>
            <a:r>
              <a:rPr lang="en-US" sz="1600" i="1" dirty="0">
                <a:solidFill>
                  <a:srgbClr val="000000"/>
                </a:solidFill>
              </a:rPr>
              <a:t>Parameters </a:t>
            </a:r>
            <a:r>
              <a:rPr lang="en-US" sz="1600" dirty="0">
                <a:solidFill>
                  <a:srgbClr val="000000"/>
                </a:solidFill>
              </a:rPr>
              <a:t>enable additional features, metrics, or output options</a:t>
            </a:r>
          </a:p>
        </p:txBody>
      </p:sp>
      <p:sp>
        <p:nvSpPr>
          <p:cNvPr id="8" name="TextBox 7">
            <a:extLst>
              <a:ext uri="{FF2B5EF4-FFF2-40B4-BE49-F238E27FC236}">
                <a16:creationId xmlns:a16="http://schemas.microsoft.com/office/drawing/2014/main" id="{3EF436D5-9DAA-9940-B8DC-293838A19ECC}"/>
              </a:ext>
            </a:extLst>
          </p:cNvPr>
          <p:cNvSpPr txBox="1"/>
          <p:nvPr/>
        </p:nvSpPr>
        <p:spPr>
          <a:xfrm>
            <a:off x="1340068" y="3290342"/>
            <a:ext cx="9511863" cy="1169551"/>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Min time/rank Max time/rank Avg time/rank   Time % Allocated MB </a:t>
            </a:r>
          </a:p>
          <a:p>
            <a:r>
              <a:rPr lang="en-US" sz="1400" dirty="0">
                <a:latin typeface="Consolas" charset="0"/>
                <a:ea typeface="Consolas" charset="0"/>
                <a:cs typeface="Consolas" charset="0"/>
              </a:rPr>
              <a:t>main            0.000179      0.000179      0.000179 2.054637     0.000047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mainloop</a:t>
            </a:r>
            <a:r>
              <a:rPr lang="en-US" sz="1400" dirty="0">
                <a:latin typeface="Consolas" charset="0"/>
                <a:ea typeface="Consolas" charset="0"/>
                <a:cs typeface="Consolas" charset="0"/>
              </a:rPr>
              <a:t>      0.000082      0.000082      0.000082 0.941230     0.000016 </a:t>
            </a:r>
          </a:p>
          <a:p>
            <a:r>
              <a:rPr lang="en-US" sz="1400" dirty="0">
                <a:latin typeface="Consolas" charset="0"/>
                <a:ea typeface="Consolas" charset="0"/>
                <a:cs typeface="Consolas" charset="0"/>
              </a:rPr>
              <a:t>    foo         0.000778      0.000778      0.000778 8.930211     0.000016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init</a:t>
            </a:r>
            <a:r>
              <a:rPr lang="en-US" sz="1400" dirty="0">
                <a:latin typeface="Consolas" charset="0"/>
                <a:ea typeface="Consolas" charset="0"/>
                <a:cs typeface="Consolas" charset="0"/>
              </a:rPr>
              <a:t>          0.000020      0.000020      0.000020 0.229568     0.000000</a:t>
            </a:r>
          </a:p>
        </p:txBody>
      </p:sp>
    </p:spTree>
    <p:extLst>
      <p:ext uri="{BB962C8B-B14F-4D97-AF65-F5344CB8AC3E}">
        <p14:creationId xmlns:p14="http://schemas.microsoft.com/office/powerpoint/2010/main" val="3528544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54F03B-6354-A040-AEAE-427980B90E94}"/>
              </a:ext>
            </a:extLst>
          </p:cNvPr>
          <p:cNvSpPr>
            <a:spLocks noGrp="1"/>
          </p:cNvSpPr>
          <p:nvPr>
            <p:ph type="title"/>
          </p:nvPr>
        </p:nvSpPr>
        <p:spPr/>
        <p:txBody>
          <a:bodyPr/>
          <a:lstStyle/>
          <a:p>
            <a:r>
              <a:rPr lang="en-US" dirty="0"/>
              <a:t>Profiling Options: MPI Function Profiling</a:t>
            </a:r>
          </a:p>
        </p:txBody>
      </p:sp>
      <p:sp>
        <p:nvSpPr>
          <p:cNvPr id="5" name="TextBox 4">
            <a:extLst>
              <a:ext uri="{FF2B5EF4-FFF2-40B4-BE49-F238E27FC236}">
                <a16:creationId xmlns:a16="http://schemas.microsoft.com/office/drawing/2014/main" id="{FF64E5CB-58E8-2F47-91EF-AD4A265DFA75}"/>
              </a:ext>
            </a:extLst>
          </p:cNvPr>
          <p:cNvSpPr txBox="1"/>
          <p:nvPr/>
        </p:nvSpPr>
        <p:spPr>
          <a:xfrm>
            <a:off x="1492466" y="1771177"/>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runtime-</a:t>
            </a:r>
            <a:r>
              <a:rPr lang="en-US" sz="1400" dirty="0" err="1">
                <a:solidFill>
                  <a:schemeClr val="accent3">
                    <a:lumMod val="75000"/>
                  </a:schemeClr>
                </a:solidFill>
                <a:latin typeface="Consolas" charset="0"/>
                <a:ea typeface="Consolas" charset="0"/>
                <a:cs typeface="Consolas" charset="0"/>
              </a:rPr>
              <a:t>report,</a:t>
            </a:r>
            <a:r>
              <a:rPr lang="en-US" sz="1400" dirty="0" err="1">
                <a:solidFill>
                  <a:schemeClr val="accent6">
                    <a:lumMod val="75000"/>
                  </a:schemeClr>
                </a:solidFill>
                <a:latin typeface="Consolas" charset="0"/>
                <a:ea typeface="Consolas" charset="0"/>
                <a:cs typeface="Consolas" charset="0"/>
              </a:rPr>
              <a:t>profile.mpi</a:t>
            </a:r>
            <a:r>
              <a:rPr lang="en-US" sz="1400" dirty="0">
                <a:latin typeface="Consolas" charset="0"/>
                <a:ea typeface="Consolas" charset="0"/>
                <a:cs typeface="Consolas" charset="0"/>
              </a:rPr>
              <a:t> ./lulesh2.0</a:t>
            </a:r>
          </a:p>
        </p:txBody>
      </p:sp>
      <p:sp>
        <p:nvSpPr>
          <p:cNvPr id="6" name="TextBox 5">
            <a:extLst>
              <a:ext uri="{FF2B5EF4-FFF2-40B4-BE49-F238E27FC236}">
                <a16:creationId xmlns:a16="http://schemas.microsoft.com/office/drawing/2014/main" id="{37C5F474-3355-AA45-BAA8-E73066CD4123}"/>
              </a:ext>
            </a:extLst>
          </p:cNvPr>
          <p:cNvSpPr txBox="1"/>
          <p:nvPr/>
        </p:nvSpPr>
        <p:spPr>
          <a:xfrm>
            <a:off x="1492467" y="2192550"/>
            <a:ext cx="9511863" cy="3539430"/>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Min time/rank Max time/rank Avg time/rank Time %    </a:t>
            </a:r>
          </a:p>
          <a:p>
            <a:r>
              <a:rPr lang="en-US" sz="1400" dirty="0" err="1">
                <a:latin typeface="Consolas" charset="0"/>
                <a:ea typeface="Consolas" charset="0"/>
                <a:cs typeface="Consolas" charset="0"/>
              </a:rPr>
              <a:t>MPI_Comm_dup</a:t>
            </a:r>
            <a:r>
              <a:rPr lang="en-US" sz="1400" dirty="0">
                <a:latin typeface="Consolas" charset="0"/>
                <a:ea typeface="Consolas" charset="0"/>
                <a:cs typeface="Consolas" charset="0"/>
              </a:rPr>
              <a:t>                                   0.000034      0.003876      0.001999  0.10089 </a:t>
            </a:r>
          </a:p>
          <a:p>
            <a:r>
              <a:rPr lang="en-US" sz="1400" dirty="0">
                <a:latin typeface="Consolas" charset="0"/>
                <a:ea typeface="Consolas" charset="0"/>
                <a:cs typeface="Consolas" charset="0"/>
              </a:rPr>
              <a:t>main                                           0.009013      0.010797      0.010173  0.51335</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MPI_Reduce</a:t>
            </a:r>
            <a:r>
              <a:rPr lang="en-US" sz="1400" dirty="0">
                <a:latin typeface="Consolas" charset="0"/>
                <a:ea typeface="Consolas" charset="0"/>
                <a:cs typeface="Consolas" charset="0"/>
              </a:rPr>
              <a:t>                                   0.000031      0.000049      0.000037  0.001886</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lulesh.cycle</a:t>
            </a:r>
            <a:r>
              <a:rPr lang="en-US" sz="1400" dirty="0">
                <a:latin typeface="Consolas" charset="0"/>
                <a:ea typeface="Consolas" charset="0"/>
                <a:cs typeface="Consolas" charset="0"/>
              </a:rPr>
              <a:t>                                 0.002031      0.002258      0.002085  0.105220</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LagrangeLeapFrog</a:t>
            </a:r>
            <a:r>
              <a:rPr lang="en-US" sz="1400" dirty="0">
                <a:latin typeface="Consolas" charset="0"/>
                <a:ea typeface="Consolas" charset="0"/>
                <a:cs typeface="Consolas" charset="0"/>
              </a:rPr>
              <a:t>                           0.002158      0.002511      0.002227  0.112366</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CalcTimeConstraintsForElems</a:t>
            </a:r>
            <a:r>
              <a:rPr lang="en-US" sz="1400" dirty="0">
                <a:latin typeface="Consolas" charset="0"/>
                <a:ea typeface="Consolas" charset="0"/>
                <a:cs typeface="Consolas" charset="0"/>
              </a:rPr>
              <a:t>              0.015166      0.015443      0.015277  0.770922        </a:t>
            </a:r>
            <a:r>
              <a:rPr lang="en-US" sz="1400" dirty="0" err="1">
                <a:latin typeface="Consolas" charset="0"/>
                <a:ea typeface="Consolas" charset="0"/>
                <a:cs typeface="Consolas" charset="0"/>
              </a:rPr>
              <a:t>CalcQForElems</a:t>
            </a:r>
            <a:r>
              <a:rPr lang="en-US" sz="1400" dirty="0">
                <a:latin typeface="Consolas" charset="0"/>
                <a:ea typeface="Consolas" charset="0"/>
                <a:cs typeface="Consolas" charset="0"/>
              </a:rPr>
              <a:t>                            0.058781      0.060196      0.059699  3.01254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CalcMonotonicQForElems</a:t>
            </a:r>
            <a:r>
              <a:rPr lang="en-US" sz="1400" dirty="0">
                <a:latin typeface="Consolas" charset="0"/>
                <a:ea typeface="Consolas" charset="0"/>
                <a:cs typeface="Consolas" charset="0"/>
              </a:rPr>
              <a:t>               0.035331      0.041057      0.038496  1.942601</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CommMonoQ</a:t>
            </a:r>
            <a:r>
              <a:rPr lang="en-US" sz="1400" dirty="0">
                <a:latin typeface="Consolas" charset="0"/>
                <a:ea typeface="Consolas" charset="0"/>
                <a:cs typeface="Consolas" charset="0"/>
              </a:rPr>
              <a:t>                            0.005280      0.006152      0.005544  0.279781</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MPI_Wait</a:t>
            </a:r>
            <a:r>
              <a:rPr lang="en-US" sz="1400" dirty="0">
                <a:latin typeface="Consolas" charset="0"/>
                <a:ea typeface="Consolas" charset="0"/>
                <a:cs typeface="Consolas" charset="0"/>
              </a:rPr>
              <a:t>                           0.004182      0.084533      0.035324  1.78249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CommSend</a:t>
            </a:r>
            <a:r>
              <a:rPr lang="en-US" sz="1400" dirty="0">
                <a:latin typeface="Consolas" charset="0"/>
                <a:ea typeface="Consolas" charset="0"/>
                <a:cs typeface="Consolas" charset="0"/>
              </a:rPr>
              <a:t>                             0.006893      0.009062      0.008071  0.407298</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MPI_Waitall</a:t>
            </a:r>
            <a:r>
              <a:rPr lang="en-US" sz="1400" dirty="0">
                <a:latin typeface="Consolas" charset="0"/>
                <a:ea typeface="Consolas" charset="0"/>
                <a:cs typeface="Consolas" charset="0"/>
              </a:rPr>
              <a:t>                        0.000986      0.001778      0.001343  0.067789</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MPI_Isend</a:t>
            </a:r>
            <a:r>
              <a:rPr lang="en-US" sz="1400" dirty="0">
                <a:latin typeface="Consolas" charset="0"/>
                <a:ea typeface="Consolas" charset="0"/>
                <a:cs typeface="Consolas" charset="0"/>
              </a:rPr>
              <a:t>                          0.004564      0.005785      0.004930  0.248765</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CommRecv</a:t>
            </a:r>
            <a:r>
              <a:rPr lang="en-US" sz="1400" dirty="0">
                <a:latin typeface="Consolas" charset="0"/>
                <a:ea typeface="Consolas" charset="0"/>
                <a:cs typeface="Consolas" charset="0"/>
              </a:rPr>
              <a:t>                             0.002265      0.002616      0.002341  0.118144</a:t>
            </a:r>
          </a:p>
          <a:p>
            <a:r>
              <a:rPr lang="en-US" sz="1400" dirty="0">
                <a:latin typeface="Consolas" charset="0"/>
                <a:ea typeface="Consolas" charset="0"/>
                <a:cs typeface="Consolas" charset="0"/>
              </a:rPr>
              <a:t>[...] </a:t>
            </a:r>
          </a:p>
        </p:txBody>
      </p:sp>
      <p:sp>
        <p:nvSpPr>
          <p:cNvPr id="8" name="Line Callout 1 7">
            <a:extLst>
              <a:ext uri="{FF2B5EF4-FFF2-40B4-BE49-F238E27FC236}">
                <a16:creationId xmlns:a16="http://schemas.microsoft.com/office/drawing/2014/main" id="{5A9EB6E1-C4CF-964C-8AF5-84A194FBEBFD}"/>
              </a:ext>
            </a:extLst>
          </p:cNvPr>
          <p:cNvSpPr/>
          <p:nvPr/>
        </p:nvSpPr>
        <p:spPr bwMode="auto">
          <a:xfrm>
            <a:off x="213397" y="4411652"/>
            <a:ext cx="2035629" cy="794767"/>
          </a:xfrm>
          <a:prstGeom prst="borderCallout1">
            <a:avLst>
              <a:gd name="adj1" fmla="val 70798"/>
              <a:gd name="adj2" fmla="val 101342"/>
              <a:gd name="adj3" fmla="val 82367"/>
              <a:gd name="adj4" fmla="val 12112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olidFill>
              <a:schemeClr val="accent6"/>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The </a:t>
            </a:r>
            <a:r>
              <a:rPr lang="en-US" sz="1600" dirty="0" err="1">
                <a:solidFill>
                  <a:srgbClr val="000000"/>
                </a:solidFill>
              </a:rPr>
              <a:t>profile.mpi</a:t>
            </a:r>
            <a:r>
              <a:rPr lang="en-US" sz="1600" dirty="0">
                <a:solidFill>
                  <a:srgbClr val="000000"/>
                </a:solidFill>
              </a:rPr>
              <a:t> option measures time spent in MPI functions</a:t>
            </a:r>
          </a:p>
        </p:txBody>
      </p:sp>
    </p:spTree>
    <p:extLst>
      <p:ext uri="{BB962C8B-B14F-4D97-AF65-F5344CB8AC3E}">
        <p14:creationId xmlns:p14="http://schemas.microsoft.com/office/powerpoint/2010/main" val="374849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16E0F8-E255-4345-BC1B-32FE80A1B1A6}"/>
              </a:ext>
            </a:extLst>
          </p:cNvPr>
          <p:cNvSpPr>
            <a:spLocks noGrp="1"/>
          </p:cNvSpPr>
          <p:nvPr>
            <p:ph type="title"/>
          </p:nvPr>
        </p:nvSpPr>
        <p:spPr/>
        <p:txBody>
          <a:bodyPr/>
          <a:lstStyle/>
          <a:p>
            <a:r>
              <a:rPr lang="en-US" dirty="0"/>
              <a:t>Profiling Options: CUDA Profiling</a:t>
            </a:r>
          </a:p>
        </p:txBody>
      </p:sp>
      <p:sp>
        <p:nvSpPr>
          <p:cNvPr id="4" name="TextBox 3">
            <a:extLst>
              <a:ext uri="{FF2B5EF4-FFF2-40B4-BE49-F238E27FC236}">
                <a16:creationId xmlns:a16="http://schemas.microsoft.com/office/drawing/2014/main" id="{DCAF8C11-3BFD-A841-84ED-3350C938FF16}"/>
              </a:ext>
            </a:extLst>
          </p:cNvPr>
          <p:cNvSpPr txBox="1"/>
          <p:nvPr/>
        </p:nvSpPr>
        <p:spPr>
          <a:xfrm>
            <a:off x="1927898" y="1975564"/>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err="1">
                <a:latin typeface="Consolas" charset="0"/>
                <a:ea typeface="Consolas" charset="0"/>
                <a:cs typeface="Consolas" charset="0"/>
              </a:rPr>
              <a:t>lrun</a:t>
            </a:r>
            <a:r>
              <a:rPr lang="en-US" sz="1400" dirty="0">
                <a:latin typeface="Consolas" charset="0"/>
                <a:ea typeface="Consolas" charset="0"/>
                <a:cs typeface="Consolas" charset="0"/>
              </a:rPr>
              <a:t> -n 4 ./</a:t>
            </a:r>
            <a:r>
              <a:rPr lang="en-US" sz="1400" dirty="0" err="1">
                <a:latin typeface="Consolas" charset="0"/>
                <a:ea typeface="Consolas" charset="0"/>
                <a:cs typeface="Consolas" charset="0"/>
              </a:rPr>
              <a:t>tea_leaf</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runtime-</a:t>
            </a:r>
            <a:r>
              <a:rPr lang="en-US" sz="1400" dirty="0" err="1">
                <a:solidFill>
                  <a:schemeClr val="accent3">
                    <a:lumMod val="75000"/>
                  </a:schemeClr>
                </a:solidFill>
                <a:latin typeface="Consolas" charset="0"/>
                <a:ea typeface="Consolas" charset="0"/>
                <a:cs typeface="Consolas" charset="0"/>
              </a:rPr>
              <a:t>report,</a:t>
            </a:r>
            <a:r>
              <a:rPr lang="en-US" sz="1400" dirty="0" err="1">
                <a:solidFill>
                  <a:schemeClr val="accent6">
                    <a:lumMod val="75000"/>
                  </a:schemeClr>
                </a:solidFill>
                <a:latin typeface="Consolas" charset="0"/>
                <a:ea typeface="Consolas" charset="0"/>
                <a:cs typeface="Consolas" charset="0"/>
              </a:rPr>
              <a:t>profile.cuda</a:t>
            </a:r>
            <a:endParaRPr lang="en-US" sz="1400" dirty="0">
              <a:latin typeface="Consolas" charset="0"/>
              <a:ea typeface="Consolas" charset="0"/>
              <a:cs typeface="Consolas" charset="0"/>
            </a:endParaRPr>
          </a:p>
        </p:txBody>
      </p:sp>
      <p:sp>
        <p:nvSpPr>
          <p:cNvPr id="7" name="TextBox 6">
            <a:extLst>
              <a:ext uri="{FF2B5EF4-FFF2-40B4-BE49-F238E27FC236}">
                <a16:creationId xmlns:a16="http://schemas.microsoft.com/office/drawing/2014/main" id="{652825D0-8E48-F84E-B752-E572F2CD8A51}"/>
              </a:ext>
            </a:extLst>
          </p:cNvPr>
          <p:cNvSpPr txBox="1"/>
          <p:nvPr/>
        </p:nvSpPr>
        <p:spPr>
          <a:xfrm>
            <a:off x="1927897" y="2418726"/>
            <a:ext cx="9511863" cy="332398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Min time/rank Max time/rank Avg time/rank Time %    </a:t>
            </a:r>
          </a:p>
          <a:p>
            <a:r>
              <a:rPr lang="en-US" sz="1400" dirty="0" err="1">
                <a:latin typeface="Consolas" charset="0"/>
                <a:ea typeface="Consolas" charset="0"/>
                <a:cs typeface="Consolas" charset="0"/>
              </a:rPr>
              <a:t>timestep_loop</a:t>
            </a:r>
            <a:r>
              <a:rPr lang="en-US" sz="1400" dirty="0">
                <a:latin typeface="Consolas" charset="0"/>
                <a:ea typeface="Consolas" charset="0"/>
                <a:cs typeface="Consolas" charset="0"/>
              </a:rPr>
              <a:t>                    0.000175      0.000791      0.000345  0.002076 </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total_solve</a:t>
            </a:r>
            <a:r>
              <a:rPr lang="en-US" sz="1400" dirty="0">
                <a:latin typeface="Consolas" charset="0"/>
                <a:ea typeface="Consolas" charset="0"/>
                <a:cs typeface="Consolas" charset="0"/>
              </a:rPr>
              <a:t>                    0.000105      0.000689      0.000252  0.001516 </a:t>
            </a:r>
          </a:p>
          <a:p>
            <a:r>
              <a:rPr lang="en-US" sz="1400" dirty="0">
                <a:latin typeface="Consolas" charset="0"/>
                <a:ea typeface="Consolas" charset="0"/>
                <a:cs typeface="Consolas" charset="0"/>
              </a:rPr>
              <a:t>    solve                        0.583837      0.617376      0.594771  3.581811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dot_product</a:t>
            </a:r>
            <a:r>
              <a:rPr lang="en-US" sz="1400" dirty="0">
                <a:latin typeface="Consolas" charset="0"/>
                <a:ea typeface="Consolas" charset="0"/>
                <a:cs typeface="Consolas" charset="0"/>
              </a:rPr>
              <a:t>                0.000936      0.001015      0.000969  0.005837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cudaMalloc</a:t>
            </a:r>
            <a:r>
              <a:rPr lang="en-US" sz="1400" dirty="0">
                <a:latin typeface="Consolas" charset="0"/>
                <a:ea typeface="Consolas" charset="0"/>
                <a:cs typeface="Consolas" charset="0"/>
              </a:rPr>
              <a:t>                 0.000060      0.000066      0.000063  0.000382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internal_halo_update</a:t>
            </a:r>
            <a:r>
              <a:rPr lang="en-US" sz="1400" dirty="0">
                <a:latin typeface="Consolas" charset="0"/>
                <a:ea typeface="Consolas" charset="0"/>
                <a:cs typeface="Consolas" charset="0"/>
              </a:rPr>
              <a:t>       0.077627      0.079476      0.078697  0.473925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halo_update</a:t>
            </a:r>
            <a:r>
              <a:rPr lang="en-US" sz="1400" dirty="0">
                <a:latin typeface="Consolas" charset="0"/>
                <a:ea typeface="Consolas" charset="0"/>
                <a:cs typeface="Consolas" charset="0"/>
              </a:rPr>
              <a:t>                0.158597      0.161853      0.160023  0.963685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halo_exchange</a:t>
            </a:r>
            <a:r>
              <a:rPr lang="en-US" sz="1400" dirty="0">
                <a:latin typeface="Consolas" charset="0"/>
                <a:ea typeface="Consolas" charset="0"/>
                <a:cs typeface="Consolas" charset="0"/>
              </a:rPr>
              <a:t>              1.502106      1.572522      1.532860  9.231136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cudaMemcpy</a:t>
            </a:r>
            <a:r>
              <a:rPr lang="en-US" sz="1400" dirty="0">
                <a:latin typeface="Consolas" charset="0"/>
                <a:ea typeface="Consolas" charset="0"/>
                <a:cs typeface="Consolas" charset="0"/>
              </a:rPr>
              <a:t>              11.840890     11.871018     11.860343 71.424929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cudaLaunchKernel</a:t>
            </a:r>
            <a:r>
              <a:rPr lang="en-US" sz="1400" dirty="0">
                <a:latin typeface="Consolas" charset="0"/>
                <a:ea typeface="Consolas" charset="0"/>
                <a:cs typeface="Consolas" charset="0"/>
              </a:rPr>
              <a:t>         1.177454      1.230816      1.211668  7.296865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cudaMemcpy</a:t>
            </a:r>
            <a:r>
              <a:rPr lang="en-US" sz="1400" dirty="0">
                <a:latin typeface="Consolas" charset="0"/>
                <a:ea typeface="Consolas" charset="0"/>
                <a:cs typeface="Consolas" charset="0"/>
              </a:rPr>
              <a:t>                 0.470123      0.471485      0.470596  2.834008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cudaLaunchKernel</a:t>
            </a:r>
            <a:r>
              <a:rPr lang="en-US" sz="1400" dirty="0">
                <a:latin typeface="Consolas" charset="0"/>
                <a:ea typeface="Consolas" charset="0"/>
                <a:cs typeface="Consolas" charset="0"/>
              </a:rPr>
              <a:t>           0.658269      0.682566      0.673030  4.053100</a:t>
            </a:r>
          </a:p>
          <a:p>
            <a:r>
              <a:rPr lang="en-US" sz="1400" dirty="0">
                <a:latin typeface="Consolas" charset="0"/>
                <a:ea typeface="Consolas" charset="0"/>
                <a:cs typeface="Consolas" charset="0"/>
              </a:rPr>
              <a:t>[...]</a:t>
            </a:r>
          </a:p>
        </p:txBody>
      </p:sp>
      <p:sp>
        <p:nvSpPr>
          <p:cNvPr id="8" name="Line Callout 1 7">
            <a:extLst>
              <a:ext uri="{FF2B5EF4-FFF2-40B4-BE49-F238E27FC236}">
                <a16:creationId xmlns:a16="http://schemas.microsoft.com/office/drawing/2014/main" id="{64424036-17DD-3A4E-B958-940EBDC25E69}"/>
              </a:ext>
            </a:extLst>
          </p:cNvPr>
          <p:cNvSpPr/>
          <p:nvPr/>
        </p:nvSpPr>
        <p:spPr bwMode="auto">
          <a:xfrm>
            <a:off x="108857" y="4124470"/>
            <a:ext cx="2144485" cy="1122443"/>
          </a:xfrm>
          <a:prstGeom prst="borderCallout1">
            <a:avLst>
              <a:gd name="adj1" fmla="val 28422"/>
              <a:gd name="adj2" fmla="val 101819"/>
              <a:gd name="adj3" fmla="val 69189"/>
              <a:gd name="adj4" fmla="val 122581"/>
            </a:avLst>
          </a:prstGeom>
          <a:ln>
            <a:headEnd/>
            <a:tailEnd/>
          </a:ln>
        </p:spPr>
        <p:style>
          <a:lnRef idx="1">
            <a:schemeClr val="accent6"/>
          </a:lnRef>
          <a:fillRef idx="2">
            <a:schemeClr val="accent6"/>
          </a:fillRef>
          <a:effectRef idx="1">
            <a:schemeClr val="accent6"/>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The </a:t>
            </a:r>
            <a:r>
              <a:rPr lang="en-US" sz="1600" dirty="0" err="1">
                <a:solidFill>
                  <a:srgbClr val="000000"/>
                </a:solidFill>
                <a:latin typeface="Consolas" panose="020B0609020204030204" pitchFamily="49" charset="0"/>
                <a:cs typeface="Consolas" panose="020B0609020204030204" pitchFamily="49" charset="0"/>
              </a:rPr>
              <a:t>profile.cuda</a:t>
            </a:r>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rPr>
              <a:t>option measures time in CUDA runtime API calls</a:t>
            </a:r>
          </a:p>
        </p:txBody>
      </p:sp>
    </p:spTree>
    <p:extLst>
      <p:ext uri="{BB962C8B-B14F-4D97-AF65-F5344CB8AC3E}">
        <p14:creationId xmlns:p14="http://schemas.microsoft.com/office/powerpoint/2010/main" val="26083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35A791-D1F2-A343-85CA-C3C44002F873}"/>
              </a:ext>
            </a:extLst>
          </p:cNvPr>
          <p:cNvSpPr>
            <a:spLocks noGrp="1"/>
          </p:cNvSpPr>
          <p:nvPr>
            <p:ph type="title"/>
          </p:nvPr>
        </p:nvSpPr>
        <p:spPr/>
        <p:txBody>
          <a:bodyPr/>
          <a:lstStyle/>
          <a:p>
            <a:r>
              <a:rPr lang="en-US" dirty="0"/>
              <a:t>Forwarding Annotations to Third-Party Tools</a:t>
            </a:r>
          </a:p>
        </p:txBody>
      </p:sp>
      <p:sp>
        <p:nvSpPr>
          <p:cNvPr id="4" name="TextBox 3">
            <a:extLst>
              <a:ext uri="{FF2B5EF4-FFF2-40B4-BE49-F238E27FC236}">
                <a16:creationId xmlns:a16="http://schemas.microsoft.com/office/drawing/2014/main" id="{B70A3C26-0A58-864B-B06F-AEE6DB48A006}"/>
              </a:ext>
            </a:extLst>
          </p:cNvPr>
          <p:cNvSpPr txBox="1"/>
          <p:nvPr/>
        </p:nvSpPr>
        <p:spPr>
          <a:xfrm>
            <a:off x="1340070" y="1464996"/>
            <a:ext cx="9511861"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nvtx</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nvprof</a:t>
            </a:r>
            <a:r>
              <a:rPr lang="en-US" sz="1400" dirty="0">
                <a:latin typeface="Consolas" charset="0"/>
                <a:ea typeface="Consolas" charset="0"/>
                <a:cs typeface="Consolas" charset="0"/>
              </a:rPr>
              <a:t> &lt;</a:t>
            </a:r>
            <a:r>
              <a:rPr lang="en-US" sz="1400" dirty="0" err="1">
                <a:latin typeface="Consolas" charset="0"/>
                <a:ea typeface="Consolas" charset="0"/>
                <a:cs typeface="Consolas" charset="0"/>
              </a:rPr>
              <a:t>nvprof</a:t>
            </a:r>
            <a:r>
              <a:rPr lang="en-US" sz="1400" dirty="0">
                <a:latin typeface="Consolas" charset="0"/>
                <a:ea typeface="Consolas" charset="0"/>
                <a:cs typeface="Consolas" charset="0"/>
              </a:rPr>
              <a:t>-opts&gt; ./app</a:t>
            </a:r>
          </a:p>
        </p:txBody>
      </p:sp>
      <p:pic>
        <p:nvPicPr>
          <p:cNvPr id="7" name="Picture 6">
            <a:extLst>
              <a:ext uri="{FF2B5EF4-FFF2-40B4-BE49-F238E27FC236}">
                <a16:creationId xmlns:a16="http://schemas.microsoft.com/office/drawing/2014/main" id="{3CEC9BE3-76CE-764C-AA66-44080F2F3ED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073178" y="2011791"/>
            <a:ext cx="8509223" cy="4141076"/>
          </a:xfrm>
          <a:prstGeom prst="rect">
            <a:avLst/>
          </a:prstGeom>
        </p:spPr>
      </p:pic>
      <p:cxnSp>
        <p:nvCxnSpPr>
          <p:cNvPr id="9" name="Elbow Connector 8">
            <a:extLst>
              <a:ext uri="{FF2B5EF4-FFF2-40B4-BE49-F238E27FC236}">
                <a16:creationId xmlns:a16="http://schemas.microsoft.com/office/drawing/2014/main" id="{24B50D08-9762-144C-A3C9-73F04793D89E}"/>
              </a:ext>
            </a:extLst>
          </p:cNvPr>
          <p:cNvCxnSpPr>
            <a:cxnSpLocks/>
            <a:endCxn id="7" idx="1"/>
          </p:cNvCxnSpPr>
          <p:nvPr/>
        </p:nvCxnSpPr>
        <p:spPr>
          <a:xfrm rot="16200000" flipH="1">
            <a:off x="1275190" y="2284342"/>
            <a:ext cx="2309559" cy="1286417"/>
          </a:xfrm>
          <a:prstGeom prst="bentConnector2">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Line Callout 1 1">
            <a:extLst>
              <a:ext uri="{FF2B5EF4-FFF2-40B4-BE49-F238E27FC236}">
                <a16:creationId xmlns:a16="http://schemas.microsoft.com/office/drawing/2014/main" id="{B6D10AE9-A398-FF40-99B7-9EFD0ED7F10D}"/>
              </a:ext>
            </a:extLst>
          </p:cNvPr>
          <p:cNvSpPr/>
          <p:nvPr/>
        </p:nvSpPr>
        <p:spPr bwMode="auto">
          <a:xfrm>
            <a:off x="571567" y="4703885"/>
            <a:ext cx="1983698" cy="1154244"/>
          </a:xfrm>
          <a:prstGeom prst="borderCallout1">
            <a:avLst>
              <a:gd name="adj1" fmla="val -17952"/>
              <a:gd name="adj2" fmla="val 71995"/>
              <a:gd name="adj3" fmla="val -243529"/>
              <a:gd name="adj4" fmla="val 119474"/>
            </a:avLst>
          </a:prstGeom>
          <a:solidFill>
            <a:schemeClr val="accent3">
              <a:lumMod val="60000"/>
              <a:lumOff val="40000"/>
            </a:schemeClr>
          </a:solidFill>
          <a:ln>
            <a:solidFill>
              <a:schemeClr val="accent3">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The </a:t>
            </a:r>
            <a:r>
              <a:rPr lang="en-US" sz="1600" dirty="0" err="1">
                <a:solidFill>
                  <a:srgbClr val="000000"/>
                </a:solidFill>
              </a:rPr>
              <a:t>nvtx</a:t>
            </a:r>
            <a:r>
              <a:rPr lang="en-US" sz="1600" dirty="0">
                <a:solidFill>
                  <a:srgbClr val="000000"/>
                </a:solidFill>
              </a:rPr>
              <a:t> config forwards annotations to NVidia’s NVTX API</a:t>
            </a:r>
          </a:p>
        </p:txBody>
      </p:sp>
      <p:sp>
        <p:nvSpPr>
          <p:cNvPr id="3" name="Line Callout 1 2">
            <a:extLst>
              <a:ext uri="{FF2B5EF4-FFF2-40B4-BE49-F238E27FC236}">
                <a16:creationId xmlns:a16="http://schemas.microsoft.com/office/drawing/2014/main" id="{8C2C8C1A-9173-264E-A78D-3D51B8A6EFD2}"/>
              </a:ext>
            </a:extLst>
          </p:cNvPr>
          <p:cNvSpPr/>
          <p:nvPr/>
        </p:nvSpPr>
        <p:spPr bwMode="auto">
          <a:xfrm>
            <a:off x="10111953" y="2485340"/>
            <a:ext cx="1793489" cy="1005840"/>
          </a:xfrm>
          <a:prstGeom prst="borderCallout1">
            <a:avLst>
              <a:gd name="adj1" fmla="val 18750"/>
              <a:gd name="adj2" fmla="val -8333"/>
              <a:gd name="adj3" fmla="val 109778"/>
              <a:gd name="adj4" fmla="val -45958"/>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Caliper regions shown in NVVP</a:t>
            </a:r>
          </a:p>
        </p:txBody>
      </p:sp>
    </p:spTree>
    <p:extLst>
      <p:ext uri="{BB962C8B-B14F-4D97-AF65-F5344CB8AC3E}">
        <p14:creationId xmlns:p14="http://schemas.microsoft.com/office/powerpoint/2010/main" val="1322412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C38E90-4A48-EC42-AFFB-ADCFD4EFD142}"/>
              </a:ext>
            </a:extLst>
          </p:cNvPr>
          <p:cNvSpPr>
            <a:spLocks noGrp="1"/>
          </p:cNvSpPr>
          <p:nvPr>
            <p:ph idx="1"/>
          </p:nvPr>
        </p:nvSpPr>
        <p:spPr>
          <a:xfrm>
            <a:off x="609600" y="1441524"/>
            <a:ext cx="10972800" cy="1008771"/>
          </a:xfrm>
        </p:spPr>
        <p:txBody>
          <a:bodyPr/>
          <a:lstStyle/>
          <a:p>
            <a:r>
              <a:rPr lang="en-US" dirty="0"/>
              <a:t>Caliper records data for hatchet with </a:t>
            </a:r>
            <a:r>
              <a:rPr lang="en-US" dirty="0">
                <a:latin typeface="Consolas" panose="020B0609020204030204" pitchFamily="49" charset="0"/>
                <a:cs typeface="Consolas" panose="020B0609020204030204" pitchFamily="49" charset="0"/>
              </a:rPr>
              <a:t>hatchet-region-profile</a:t>
            </a:r>
            <a:br>
              <a:rPr lang="en-US" dirty="0"/>
            </a:br>
            <a:r>
              <a:rPr lang="en-US" dirty="0"/>
              <a:t>or </a:t>
            </a:r>
            <a:r>
              <a:rPr lang="en-US" dirty="0">
                <a:latin typeface="Consolas" panose="020B0609020204030204" pitchFamily="49" charset="0"/>
                <a:cs typeface="Consolas" panose="020B0609020204030204" pitchFamily="49" charset="0"/>
              </a:rPr>
              <a:t>hatchet-sample-profile</a:t>
            </a:r>
          </a:p>
        </p:txBody>
      </p:sp>
      <p:sp>
        <p:nvSpPr>
          <p:cNvPr id="3" name="Title 2">
            <a:extLst>
              <a:ext uri="{FF2B5EF4-FFF2-40B4-BE49-F238E27FC236}">
                <a16:creationId xmlns:a16="http://schemas.microsoft.com/office/drawing/2014/main" id="{767E4E71-9FB2-804F-A7B4-8FD232106BCA}"/>
              </a:ext>
            </a:extLst>
          </p:cNvPr>
          <p:cNvSpPr>
            <a:spLocks noGrp="1"/>
          </p:cNvSpPr>
          <p:nvPr>
            <p:ph type="title"/>
          </p:nvPr>
        </p:nvSpPr>
        <p:spPr/>
        <p:txBody>
          <a:bodyPr/>
          <a:lstStyle/>
          <a:p>
            <a:r>
              <a:rPr lang="en-US" dirty="0"/>
              <a:t>Call Graph Analysis with the Hatchet Python Library</a:t>
            </a:r>
          </a:p>
        </p:txBody>
      </p:sp>
      <p:sp>
        <p:nvSpPr>
          <p:cNvPr id="4" name="TextBox 3">
            <a:extLst>
              <a:ext uri="{FF2B5EF4-FFF2-40B4-BE49-F238E27FC236}">
                <a16:creationId xmlns:a16="http://schemas.microsoft.com/office/drawing/2014/main" id="{2B884380-45E3-C54E-8DF4-F8662A15A20D}"/>
              </a:ext>
            </a:extLst>
          </p:cNvPr>
          <p:cNvSpPr txBox="1"/>
          <p:nvPr/>
        </p:nvSpPr>
        <p:spPr>
          <a:xfrm>
            <a:off x="609600" y="2366642"/>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hatchet-sample-profile</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srun</a:t>
            </a:r>
            <a:r>
              <a:rPr lang="en-US" sz="1400" dirty="0">
                <a:latin typeface="Consolas" charset="0"/>
                <a:ea typeface="Consolas" charset="0"/>
                <a:cs typeface="Consolas" charset="0"/>
              </a:rPr>
              <a:t> -n 8 ./lulesh2.0 </a:t>
            </a:r>
          </a:p>
        </p:txBody>
      </p:sp>
      <p:pic>
        <p:nvPicPr>
          <p:cNvPr id="6" name="Picture 5">
            <a:extLst>
              <a:ext uri="{FF2B5EF4-FFF2-40B4-BE49-F238E27FC236}">
                <a16:creationId xmlns:a16="http://schemas.microsoft.com/office/drawing/2014/main" id="{65A48E8E-BEEC-3949-A6EC-615548241A4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95"/>
          <a:stretch/>
        </p:blipFill>
        <p:spPr>
          <a:xfrm>
            <a:off x="3296808" y="2894043"/>
            <a:ext cx="8285592" cy="3369047"/>
          </a:xfrm>
          <a:prstGeom prst="rect">
            <a:avLst/>
          </a:prstGeom>
        </p:spPr>
      </p:pic>
      <p:sp>
        <p:nvSpPr>
          <p:cNvPr id="7" name="Line Callout 1 6">
            <a:extLst>
              <a:ext uri="{FF2B5EF4-FFF2-40B4-BE49-F238E27FC236}">
                <a16:creationId xmlns:a16="http://schemas.microsoft.com/office/drawing/2014/main" id="{17B59F59-4760-164B-9BDB-304DC6BF2C72}"/>
              </a:ext>
            </a:extLst>
          </p:cNvPr>
          <p:cNvSpPr/>
          <p:nvPr/>
        </p:nvSpPr>
        <p:spPr bwMode="auto">
          <a:xfrm>
            <a:off x="359764" y="3599537"/>
            <a:ext cx="2397397" cy="1422168"/>
          </a:xfrm>
          <a:prstGeom prst="borderCallout1">
            <a:avLst>
              <a:gd name="adj1" fmla="val 18750"/>
              <a:gd name="adj2" fmla="val 99838"/>
              <a:gd name="adj3" fmla="val -36893"/>
              <a:gd name="adj4" fmla="val 119235"/>
            </a:avLst>
          </a:prstGeom>
          <a:ln>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Hatchet allows manipulation, computation, comparison, and visualization of call graph data</a:t>
            </a:r>
          </a:p>
        </p:txBody>
      </p:sp>
    </p:spTree>
    <p:extLst>
      <p:ext uri="{BB962C8B-B14F-4D97-AF65-F5344CB8AC3E}">
        <p14:creationId xmlns:p14="http://schemas.microsoft.com/office/powerpoint/2010/main" val="313362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951E-2C7A-4B40-891F-C482828FEB42}"/>
              </a:ext>
            </a:extLst>
          </p:cNvPr>
          <p:cNvSpPr>
            <a:spLocks noGrp="1"/>
          </p:cNvSpPr>
          <p:nvPr>
            <p:ph type="title"/>
          </p:nvPr>
        </p:nvSpPr>
        <p:spPr/>
        <p:txBody>
          <a:bodyPr/>
          <a:lstStyle/>
          <a:p>
            <a:r>
              <a:rPr lang="en-US" dirty="0"/>
              <a:t>Building Automated Performance Analysis Workflows</a:t>
            </a:r>
          </a:p>
        </p:txBody>
      </p:sp>
      <p:sp>
        <p:nvSpPr>
          <p:cNvPr id="3" name="Content Placeholder 2">
            <a:extLst>
              <a:ext uri="{FF2B5EF4-FFF2-40B4-BE49-F238E27FC236}">
                <a16:creationId xmlns:a16="http://schemas.microsoft.com/office/drawing/2014/main" id="{C8BFE760-0C9C-7A4F-8F83-FB8EA26EF35E}"/>
              </a:ext>
            </a:extLst>
          </p:cNvPr>
          <p:cNvSpPr>
            <a:spLocks noGrp="1"/>
          </p:cNvSpPr>
          <p:nvPr>
            <p:ph idx="4294967295"/>
          </p:nvPr>
        </p:nvSpPr>
        <p:spPr>
          <a:xfrm>
            <a:off x="1697420" y="1516001"/>
            <a:ext cx="8797160" cy="719200"/>
          </a:xfrm>
          <a:solidFill>
            <a:schemeClr val="accent6">
              <a:lumMod val="20000"/>
              <a:lumOff val="80000"/>
            </a:schemeClr>
          </a:solidFill>
          <a:ln>
            <a:solidFill>
              <a:schemeClr val="accent6">
                <a:lumMod val="75000"/>
              </a:schemeClr>
            </a:solidFill>
          </a:ln>
        </p:spPr>
        <p:txBody>
          <a:bodyPr anchor="ctr" anchorCtr="0">
            <a:normAutofit lnSpcReduction="10000"/>
          </a:bodyPr>
          <a:lstStyle/>
          <a:p>
            <a:pPr marL="57150" indent="0" algn="ctr">
              <a:buNone/>
            </a:pPr>
            <a:r>
              <a:rPr lang="en-US" dirty="0"/>
              <a:t>Enabling performance analysis as a routine activity</a:t>
            </a:r>
            <a:br>
              <a:rPr lang="en-US" dirty="0"/>
            </a:br>
            <a:r>
              <a:rPr lang="en-US" dirty="0"/>
              <a:t>for HPC software development</a:t>
            </a:r>
          </a:p>
        </p:txBody>
      </p:sp>
      <p:sp>
        <p:nvSpPr>
          <p:cNvPr id="16" name="TextBox 15">
            <a:extLst>
              <a:ext uri="{FF2B5EF4-FFF2-40B4-BE49-F238E27FC236}">
                <a16:creationId xmlns:a16="http://schemas.microsoft.com/office/drawing/2014/main" id="{C8F095F0-2C48-B0E1-AA3A-2C8E51D68557}"/>
              </a:ext>
            </a:extLst>
          </p:cNvPr>
          <p:cNvSpPr txBox="1"/>
          <p:nvPr/>
        </p:nvSpPr>
        <p:spPr>
          <a:xfrm>
            <a:off x="2861929" y="5862947"/>
            <a:ext cx="6468141" cy="369332"/>
          </a:xfrm>
          <a:prstGeom prst="rect">
            <a:avLst/>
          </a:prstGeom>
          <a:noFill/>
        </p:spPr>
        <p:txBody>
          <a:bodyPr wrap="square" rtlCol="0">
            <a:spAutoFit/>
          </a:bodyPr>
          <a:lstStyle/>
          <a:p>
            <a:pPr algn="ctr"/>
            <a:r>
              <a:rPr lang="en-US" dirty="0"/>
              <a:t>Nightly test performance of a large physics code over 5 months</a:t>
            </a:r>
          </a:p>
        </p:txBody>
      </p:sp>
      <p:pic>
        <p:nvPicPr>
          <p:cNvPr id="17" name="Picture 16">
            <a:extLst>
              <a:ext uri="{FF2B5EF4-FFF2-40B4-BE49-F238E27FC236}">
                <a16:creationId xmlns:a16="http://schemas.microsoft.com/office/drawing/2014/main" id="{44B92931-C589-EA9E-0203-CE66F44FCF2C}"/>
              </a:ext>
            </a:extLst>
          </p:cNvPr>
          <p:cNvPicPr>
            <a:picLocks noChangeAspect="1"/>
          </p:cNvPicPr>
          <p:nvPr/>
        </p:nvPicPr>
        <p:blipFill>
          <a:blip r:embed="rId3"/>
          <a:stretch>
            <a:fillRect/>
          </a:stretch>
        </p:blipFill>
        <p:spPr>
          <a:xfrm>
            <a:off x="1704755" y="2474426"/>
            <a:ext cx="8789825" cy="3410835"/>
          </a:xfrm>
          <a:prstGeom prst="rect">
            <a:avLst/>
          </a:prstGeom>
        </p:spPr>
      </p:pic>
    </p:spTree>
    <p:extLst>
      <p:ext uri="{BB962C8B-B14F-4D97-AF65-F5344CB8AC3E}">
        <p14:creationId xmlns:p14="http://schemas.microsoft.com/office/powerpoint/2010/main" val="166657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F48F76-D70E-664B-9C97-DCADA9CC77EA}"/>
              </a:ext>
            </a:extLst>
          </p:cNvPr>
          <p:cNvSpPr>
            <a:spLocks noGrp="1"/>
          </p:cNvSpPr>
          <p:nvPr>
            <p:ph type="title"/>
          </p:nvPr>
        </p:nvSpPr>
        <p:spPr/>
        <p:txBody>
          <a:bodyPr/>
          <a:lstStyle/>
          <a:p>
            <a:r>
              <a:rPr lang="en-US" dirty="0"/>
              <a:t>Control Profiling Programmatically: The ConfigManager API</a:t>
            </a:r>
          </a:p>
        </p:txBody>
      </p:sp>
      <p:sp>
        <p:nvSpPr>
          <p:cNvPr id="2" name="Content Placeholder 1">
            <a:extLst>
              <a:ext uri="{FF2B5EF4-FFF2-40B4-BE49-F238E27FC236}">
                <a16:creationId xmlns:a16="http://schemas.microsoft.com/office/drawing/2014/main" id="{EED1F49D-5280-B848-9248-52100CB76083}"/>
              </a:ext>
            </a:extLst>
          </p:cNvPr>
          <p:cNvSpPr>
            <a:spLocks noGrp="1"/>
          </p:cNvSpPr>
          <p:nvPr>
            <p:ph idx="1"/>
          </p:nvPr>
        </p:nvSpPr>
        <p:spPr/>
        <p:txBody>
          <a:bodyPr>
            <a:normAutofit/>
          </a:bodyPr>
          <a:lstStyle/>
          <a:p>
            <a:r>
              <a:rPr lang="en-US" dirty="0"/>
              <a:t>Use </a:t>
            </a:r>
            <a:r>
              <a:rPr lang="en-US" dirty="0" err="1"/>
              <a:t>ConfigManager</a:t>
            </a:r>
            <a:r>
              <a:rPr lang="en-US" dirty="0"/>
              <a:t> to access Caliper’s built-in profiling configurations</a:t>
            </a:r>
          </a:p>
          <a:p>
            <a:endParaRPr lang="en-US" dirty="0"/>
          </a:p>
        </p:txBody>
      </p:sp>
      <p:sp>
        <p:nvSpPr>
          <p:cNvPr id="4" name="TextBox 3">
            <a:extLst>
              <a:ext uri="{FF2B5EF4-FFF2-40B4-BE49-F238E27FC236}">
                <a16:creationId xmlns:a16="http://schemas.microsoft.com/office/drawing/2014/main" id="{2881A04E-54BD-6A43-9D97-8790A9CF0ACA}"/>
              </a:ext>
            </a:extLst>
          </p:cNvPr>
          <p:cNvSpPr txBox="1"/>
          <p:nvPr/>
        </p:nvSpPr>
        <p:spPr>
          <a:xfrm>
            <a:off x="609601" y="1450994"/>
            <a:ext cx="5486400" cy="3108543"/>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#include &lt;caliper/</a:t>
            </a:r>
            <a:r>
              <a:rPr lang="en-US" sz="1400" dirty="0" err="1">
                <a:latin typeface="Consolas" charset="0"/>
                <a:ea typeface="Consolas" charset="0"/>
                <a:cs typeface="Consolas" charset="0"/>
              </a:rPr>
              <a:t>cali.h</a:t>
            </a:r>
            <a:r>
              <a:rPr lang="en-US" sz="1400" dirty="0">
                <a:latin typeface="Consolas" charset="0"/>
                <a:ea typeface="Consolas" charset="0"/>
                <a:cs typeface="Consolas" charset="0"/>
              </a:rPr>
              <a:t>&gt; </a:t>
            </a:r>
          </a:p>
          <a:p>
            <a:r>
              <a:rPr lang="en-US" sz="1400" dirty="0">
                <a:latin typeface="Consolas" charset="0"/>
                <a:ea typeface="Consolas" charset="0"/>
                <a:cs typeface="Consolas" charset="0"/>
              </a:rPr>
              <a:t>#include &lt;caliper/</a:t>
            </a:r>
            <a:r>
              <a:rPr lang="en-US" sz="1400" dirty="0" err="1">
                <a:latin typeface="Consolas" charset="0"/>
                <a:ea typeface="Consolas" charset="0"/>
                <a:cs typeface="Consolas" charset="0"/>
              </a:rPr>
              <a:t>cali-manager.h</a:t>
            </a:r>
            <a:r>
              <a:rPr lang="en-US" sz="1400" dirty="0">
                <a:latin typeface="Consolas" charset="0"/>
                <a:ea typeface="Consolas" charset="0"/>
                <a:cs typeface="Consolas" charset="0"/>
              </a:rPr>
              <a:t>&gt; </a:t>
            </a:r>
          </a:p>
          <a:p>
            <a:endParaRPr lang="en-US" sz="1400" dirty="0">
              <a:latin typeface="Consolas" charset="0"/>
              <a:ea typeface="Consolas" charset="0"/>
              <a:cs typeface="Consolas" charset="0"/>
            </a:endParaRPr>
          </a:p>
          <a:p>
            <a:r>
              <a:rPr lang="en-US" sz="1400" b="1" dirty="0">
                <a:latin typeface="Consolas" charset="0"/>
                <a:ea typeface="Consolas" charset="0"/>
                <a:cs typeface="Consolas" charset="0"/>
              </a:rPr>
              <a:t>int</a:t>
            </a:r>
            <a:r>
              <a:rPr lang="en-US" sz="1400" dirty="0">
                <a:latin typeface="Consolas" charset="0"/>
                <a:ea typeface="Consolas" charset="0"/>
                <a:cs typeface="Consolas" charset="0"/>
              </a:rPr>
              <a:t> main(</a:t>
            </a:r>
            <a:r>
              <a:rPr lang="en-US" sz="1400" b="1" dirty="0">
                <a:latin typeface="Consolas" charset="0"/>
                <a:ea typeface="Consolas" charset="0"/>
                <a:cs typeface="Consolas" charset="0"/>
              </a:rPr>
              <a:t>int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argc</a:t>
            </a:r>
            <a:r>
              <a:rPr lang="en-US" sz="1400" dirty="0">
                <a:latin typeface="Consolas" charset="0"/>
                <a:ea typeface="Consolas" charset="0"/>
                <a:cs typeface="Consolas" charset="0"/>
              </a:rPr>
              <a:t>, </a:t>
            </a:r>
            <a:r>
              <a:rPr lang="en-US" sz="1400" b="1" dirty="0">
                <a:latin typeface="Consolas" charset="0"/>
                <a:ea typeface="Consolas" charset="0"/>
                <a:cs typeface="Consolas" charset="0"/>
              </a:rPr>
              <a:t>char</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argv</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p>
          <a:p>
            <a:r>
              <a:rPr lang="en-US" sz="1400" dirty="0">
                <a:solidFill>
                  <a:schemeClr val="tx2"/>
                </a:solidFill>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cali</a:t>
            </a:r>
            <a:r>
              <a:rPr lang="en-US" sz="1400" dirty="0">
                <a:solidFill>
                  <a:schemeClr val="tx2"/>
                </a:solidFill>
                <a:latin typeface="Consolas" charset="0"/>
                <a:ea typeface="Consolas" charset="0"/>
                <a:cs typeface="Consolas" charset="0"/>
              </a:rPr>
              <a:t>::ConfigManager </a:t>
            </a:r>
            <a:r>
              <a:rPr lang="en-US" sz="1400" dirty="0" err="1">
                <a:latin typeface="Consolas" charset="0"/>
                <a:ea typeface="Consolas" charset="0"/>
                <a:cs typeface="Consolas" charset="0"/>
              </a:rPr>
              <a:t>mgr</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add</a:t>
            </a:r>
            <a:r>
              <a:rPr lang="en-US" sz="1400" dirty="0">
                <a:latin typeface="Consolas" charset="0"/>
                <a:ea typeface="Consolas" charset="0"/>
                <a:cs typeface="Consolas" charset="0"/>
              </a:rPr>
              <a:t>(</a:t>
            </a:r>
            <a:r>
              <a:rPr lang="en-US" sz="1400" dirty="0" err="1">
                <a:latin typeface="Consolas" charset="0"/>
                <a:ea typeface="Consolas" charset="0"/>
                <a:cs typeface="Consolas" charset="0"/>
              </a:rPr>
              <a:t>argv</a:t>
            </a:r>
            <a:r>
              <a:rPr lang="en-US" sz="1400" dirty="0">
                <a:latin typeface="Consolas" charset="0"/>
                <a:ea typeface="Consolas" charset="0"/>
                <a:cs typeface="Consolas" charset="0"/>
              </a:rPr>
              <a:t>[1]);</a:t>
            </a:r>
          </a:p>
          <a:p>
            <a:r>
              <a:rPr lang="en-US" sz="1400" dirty="0">
                <a:latin typeface="Consolas" charset="0"/>
                <a:ea typeface="Consolas" charset="0"/>
                <a:cs typeface="Consolas" charset="0"/>
              </a:rPr>
              <a:t>  </a:t>
            </a:r>
            <a:r>
              <a:rPr lang="en-US" sz="1400" b="1" dirty="0">
                <a:latin typeface="Consolas" charset="0"/>
                <a:ea typeface="Consolas" charset="0"/>
                <a:cs typeface="Consolas" charset="0"/>
              </a:rPr>
              <a:t>if</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error</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std::</a:t>
            </a:r>
            <a:r>
              <a:rPr lang="en-US" sz="1400" dirty="0" err="1">
                <a:latin typeface="Consolas" charset="0"/>
                <a:ea typeface="Consolas" charset="0"/>
                <a:cs typeface="Consolas" charset="0"/>
              </a:rPr>
              <a:t>cerr</a:t>
            </a:r>
            <a:r>
              <a:rPr lang="en-US" sz="1400" dirty="0">
                <a:latin typeface="Consolas" charset="0"/>
                <a:ea typeface="Consolas" charset="0"/>
                <a:cs typeface="Consolas" charset="0"/>
              </a:rPr>
              <a:t> &lt;&lt;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error_msg</a:t>
            </a:r>
            <a:r>
              <a:rPr lang="en-US" sz="1400" dirty="0">
                <a:latin typeface="Consolas" charset="0"/>
                <a:ea typeface="Consolas" charset="0"/>
                <a:cs typeface="Consolas" charset="0"/>
              </a:rPr>
              <a:t>() &lt;&lt; “\n”; </a:t>
            </a:r>
          </a:p>
          <a:p>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start</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flush</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a:t>
            </a:r>
          </a:p>
        </p:txBody>
      </p:sp>
      <p:sp>
        <p:nvSpPr>
          <p:cNvPr id="5" name="TextBox 4">
            <a:extLst>
              <a:ext uri="{FF2B5EF4-FFF2-40B4-BE49-F238E27FC236}">
                <a16:creationId xmlns:a16="http://schemas.microsoft.com/office/drawing/2014/main" id="{59E283E4-9AB6-4F4C-AF8F-32DC94101F25}"/>
              </a:ext>
            </a:extLst>
          </p:cNvPr>
          <p:cNvSpPr txBox="1"/>
          <p:nvPr/>
        </p:nvSpPr>
        <p:spPr>
          <a:xfrm>
            <a:off x="1545687" y="4999166"/>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./examples/apps/cxx-example </a:t>
            </a:r>
            <a:r>
              <a:rPr lang="en-US" sz="1400" dirty="0">
                <a:solidFill>
                  <a:schemeClr val="tx2"/>
                </a:solidFill>
                <a:latin typeface="Consolas" charset="0"/>
                <a:ea typeface="Consolas" charset="0"/>
                <a:cs typeface="Consolas" charset="0"/>
              </a:rPr>
              <a:t>-P</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runtime-report</a:t>
            </a:r>
          </a:p>
        </p:txBody>
      </p:sp>
      <p:sp>
        <p:nvSpPr>
          <p:cNvPr id="6" name="Content Placeholder 3">
            <a:extLst>
              <a:ext uri="{FF2B5EF4-FFF2-40B4-BE49-F238E27FC236}">
                <a16:creationId xmlns:a16="http://schemas.microsoft.com/office/drawing/2014/main" id="{D4F30963-2A0B-184E-9C38-F4A0CC17AC4F}"/>
              </a:ext>
            </a:extLst>
          </p:cNvPr>
          <p:cNvSpPr txBox="1">
            <a:spLocks/>
          </p:cNvSpPr>
          <p:nvPr/>
        </p:nvSpPr>
        <p:spPr>
          <a:xfrm>
            <a:off x="609600" y="5517655"/>
            <a:ext cx="10972800" cy="830757"/>
          </a:xfrm>
          <a:prstGeom prst="rect">
            <a:avLst/>
          </a:prstGeom>
        </p:spPr>
        <p:txBody>
          <a:bodyPr vert="horz" lIns="0" tIns="0" rIns="0" bIns="0" rtlCol="0">
            <a:normAutofit/>
          </a:bodyPr>
          <a:lstStyle>
            <a:lvl1pPr marL="285750" indent="-228600" algn="l" rtl="0" eaLnBrk="1" latinLnBrk="0" hangingPunct="1">
              <a:spcBef>
                <a:spcPts val="1200"/>
              </a:spcBef>
              <a:spcAft>
                <a:spcPts val="60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60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60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60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60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a:t>Now we can use command-line arguments or other program inputs to enable profiling</a:t>
            </a:r>
            <a:endParaRPr lang="en-US" dirty="0"/>
          </a:p>
        </p:txBody>
      </p:sp>
    </p:spTree>
    <p:extLst>
      <p:ext uri="{BB962C8B-B14F-4D97-AF65-F5344CB8AC3E}">
        <p14:creationId xmlns:p14="http://schemas.microsoft.com/office/powerpoint/2010/main" val="1646792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A8827EE-0F20-7D4A-B7A3-C4F5FD066D8A}"/>
              </a:ext>
            </a:extLst>
          </p:cNvPr>
          <p:cNvSpPr>
            <a:spLocks noGrp="1"/>
          </p:cNvSpPr>
          <p:nvPr>
            <p:ph idx="1"/>
          </p:nvPr>
        </p:nvSpPr>
        <p:spPr>
          <a:xfrm>
            <a:off x="609600" y="5861154"/>
            <a:ext cx="10972800" cy="487259"/>
          </a:xfrm>
        </p:spPr>
        <p:txBody>
          <a:bodyPr/>
          <a:lstStyle/>
          <a:p>
            <a:r>
              <a:rPr lang="en-US" dirty="0"/>
              <a:t>Mapping CPU/GPU unified memory transfer events to Umpire memory pools in SW4</a:t>
            </a:r>
          </a:p>
        </p:txBody>
      </p:sp>
      <p:sp>
        <p:nvSpPr>
          <p:cNvPr id="4" name="Title 3">
            <a:extLst>
              <a:ext uri="{FF2B5EF4-FFF2-40B4-BE49-F238E27FC236}">
                <a16:creationId xmlns:a16="http://schemas.microsoft.com/office/drawing/2014/main" id="{E1841492-D94F-0A44-A7C7-130F728BB653}"/>
              </a:ext>
            </a:extLst>
          </p:cNvPr>
          <p:cNvSpPr>
            <a:spLocks noGrp="1"/>
          </p:cNvSpPr>
          <p:nvPr>
            <p:ph type="title"/>
          </p:nvPr>
        </p:nvSpPr>
        <p:spPr/>
        <p:txBody>
          <a:bodyPr/>
          <a:lstStyle/>
          <a:p>
            <a:r>
              <a:rPr lang="en-US" dirty="0"/>
              <a:t>Manual Configuration Allows Custom Analyses</a:t>
            </a:r>
          </a:p>
        </p:txBody>
      </p:sp>
      <p:sp>
        <p:nvSpPr>
          <p:cNvPr id="6" name="TextBox 5">
            <a:extLst>
              <a:ext uri="{FF2B5EF4-FFF2-40B4-BE49-F238E27FC236}">
                <a16:creationId xmlns:a16="http://schemas.microsoft.com/office/drawing/2014/main" id="{4880EACF-702B-044F-8865-D18D4EBDACAF}"/>
              </a:ext>
            </a:extLst>
          </p:cNvPr>
          <p:cNvSpPr txBox="1"/>
          <p:nvPr/>
        </p:nvSpPr>
        <p:spPr>
          <a:xfrm>
            <a:off x="1011002" y="2900109"/>
            <a:ext cx="8555046" cy="2893100"/>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Path                            </a:t>
            </a:r>
          </a:p>
          <a:p>
            <a:r>
              <a:rPr lang="en-US" sz="1400" dirty="0">
                <a:latin typeface="Consolas" charset="0"/>
                <a:ea typeface="Consolas" charset="0"/>
                <a:cs typeface="Consolas" charset="0"/>
              </a:rPr>
              <a:t>main                                                                               </a:t>
            </a:r>
          </a:p>
          <a:p>
            <a:r>
              <a:rPr lang="en-US" sz="1400" dirty="0">
                <a:latin typeface="Consolas" charset="0"/>
                <a:ea typeface="Consolas" charset="0"/>
                <a:cs typeface="Consolas" charset="0"/>
              </a:rPr>
              <a:t>  solve                                                                            </a:t>
            </a:r>
          </a:p>
          <a:p>
            <a:r>
              <a:rPr lang="en-US" sz="1400" dirty="0">
                <a:latin typeface="Consolas" charset="0"/>
                <a:ea typeface="Consolas" charset="0"/>
                <a:cs typeface="Consolas" charset="0"/>
              </a:rPr>
              <a:t>    TIME_STEPPING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enforceBC</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CURVI in </a:t>
            </a:r>
            <a:r>
              <a:rPr lang="en-US" sz="1400" dirty="0" err="1">
                <a:latin typeface="Consolas" charset="0"/>
                <a:ea typeface="Consolas" charset="0"/>
                <a:cs typeface="Consolas" charset="0"/>
              </a:rPr>
              <a:t>EnforceBC</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CurviCartIC</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CurviCartIC</a:t>
            </a:r>
            <a:r>
              <a:rPr lang="en-US" sz="1400" dirty="0">
                <a:latin typeface="Consolas" charset="0"/>
                <a:ea typeface="Consolas" charset="0"/>
                <a:cs typeface="Consolas" charset="0"/>
              </a:rPr>
              <a:t>::PART 3  Pool          UVM Event      MB          Time</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pagefaults.gpu</a:t>
            </a:r>
            <a:r>
              <a:rPr lang="en-US" sz="1400" dirty="0">
                <a:latin typeface="Consolas" charset="0"/>
                <a:ea typeface="Consolas" charset="0"/>
                <a:cs typeface="Consolas" charset="0"/>
              </a:rPr>
              <a:t>             2.806946 </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HtoD</a:t>
            </a:r>
            <a:r>
              <a:rPr lang="en-US" sz="1400" dirty="0">
                <a:latin typeface="Consolas" charset="0"/>
                <a:ea typeface="Consolas" charset="0"/>
                <a:cs typeface="Consolas" charset="0"/>
              </a:rPr>
              <a:t>           7862.747136 0.232238 </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UM_pool_temps</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pagefaults.gpu</a:t>
            </a:r>
            <a:r>
              <a:rPr lang="en-US" sz="1400" dirty="0">
                <a:latin typeface="Consolas" charset="0"/>
                <a:ea typeface="Consolas" charset="0"/>
                <a:cs typeface="Consolas" charset="0"/>
              </a:rPr>
              <a:t>             0.130167 </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DtoH</a:t>
            </a:r>
            <a:r>
              <a:rPr lang="en-US" sz="1400" dirty="0">
                <a:latin typeface="Consolas" charset="0"/>
                <a:ea typeface="Consolas" charset="0"/>
                <a:cs typeface="Consolas" charset="0"/>
              </a:rPr>
              <a:t>           9986.441216 0.378583 </a:t>
            </a:r>
          </a:p>
          <a:p>
            <a:r>
              <a:rPr lang="en-US" sz="1400" dirty="0">
                <a:latin typeface="Consolas" charset="0"/>
                <a:ea typeface="Consolas" charset="0"/>
                <a:cs typeface="Consolas" charset="0"/>
              </a:rPr>
              <a:t>              curvilinear4sgwind </a:t>
            </a:r>
            <a:r>
              <a:rPr lang="en-US" sz="1400" dirty="0" err="1">
                <a:latin typeface="Consolas" charset="0"/>
                <a:ea typeface="Consolas" charset="0"/>
                <a:cs typeface="Consolas" charset="0"/>
              </a:rPr>
              <a:t>UM_pool</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pagefaults.cpu</a:t>
            </a:r>
            <a:r>
              <a:rPr lang="en-US" sz="1400" dirty="0">
                <a:latin typeface="Consolas" charset="0"/>
                <a:ea typeface="Consolas" charset="0"/>
                <a:cs typeface="Consolas" charset="0"/>
              </a:rPr>
              <a:t>                      </a:t>
            </a:r>
          </a:p>
        </p:txBody>
      </p:sp>
      <p:sp>
        <p:nvSpPr>
          <p:cNvPr id="3" name="TextBox 2">
            <a:extLst>
              <a:ext uri="{FF2B5EF4-FFF2-40B4-BE49-F238E27FC236}">
                <a16:creationId xmlns:a16="http://schemas.microsoft.com/office/drawing/2014/main" id="{EA38507B-3D87-5146-80B3-56CD1E69B57F}"/>
              </a:ext>
            </a:extLst>
          </p:cNvPr>
          <p:cNvSpPr txBox="1"/>
          <p:nvPr/>
        </p:nvSpPr>
        <p:spPr>
          <a:xfrm>
            <a:off x="6130267" y="2104456"/>
            <a:ext cx="5452134" cy="1200329"/>
          </a:xfrm>
          <a:prstGeom prst="rect">
            <a:avLst/>
          </a:prstGeom>
          <a:solidFill>
            <a:schemeClr val="accent6">
              <a:lumMod val="20000"/>
              <a:lumOff val="80000"/>
            </a:schemeClr>
          </a:solidFill>
          <a:ln>
            <a:solidFill>
              <a:schemeClr val="accent6">
                <a:shade val="95000"/>
                <a:satMod val="105000"/>
              </a:schemeClr>
            </a:solidFill>
          </a:ln>
        </p:spPr>
        <p:txBody>
          <a:bodyPr wrap="none" rtlCol="0">
            <a:spAutoFit/>
          </a:bodyPr>
          <a:lstStyle/>
          <a:p>
            <a:r>
              <a:rPr lang="en-US" sz="1200" dirty="0">
                <a:latin typeface="Consolas" panose="020B0609020204030204" pitchFamily="49" charset="0"/>
                <a:cs typeface="Consolas" panose="020B0609020204030204" pitchFamily="49" charset="0"/>
              </a:rPr>
              <a:t>CALI_SERVICES_ENABLE=</a:t>
            </a:r>
            <a:r>
              <a:rPr lang="en-US" sz="1200" dirty="0" err="1">
                <a:latin typeface="Consolas" panose="020B0609020204030204" pitchFamily="49" charset="0"/>
                <a:cs typeface="Consolas" panose="020B0609020204030204" pitchFamily="49" charset="0"/>
              </a:rPr>
              <a:t>alloc,cupti,cuptitrace,mpi,trace,recorder</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CALI_ALLOC_RESOLVE_ADDRESSES=true</a:t>
            </a:r>
          </a:p>
          <a:p>
            <a:r>
              <a:rPr lang="en-US" sz="1200" dirty="0">
                <a:latin typeface="Consolas" panose="020B0609020204030204" pitchFamily="49" charset="0"/>
                <a:cs typeface="Consolas" panose="020B0609020204030204" pitchFamily="49" charset="0"/>
              </a:rPr>
              <a:t>CALI_CUPTI_CALLBACK_DOMAINS=sync</a:t>
            </a:r>
          </a:p>
          <a:p>
            <a:r>
              <a:rPr lang="en-US" sz="1200" dirty="0">
                <a:latin typeface="Consolas" panose="020B0609020204030204" pitchFamily="49" charset="0"/>
                <a:cs typeface="Consolas" panose="020B0609020204030204" pitchFamily="49" charset="0"/>
              </a:rPr>
              <a:t>CALI_CUPTITRACE_ACTIVITIES=</a:t>
            </a:r>
            <a:r>
              <a:rPr lang="en-US" sz="1200" dirty="0" err="1">
                <a:latin typeface="Consolas" panose="020B0609020204030204" pitchFamily="49" charset="0"/>
                <a:cs typeface="Consolas" panose="020B0609020204030204" pitchFamily="49" charset="0"/>
              </a:rPr>
              <a:t>uvm</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CALI_CUPTITRACE_CORRELATE_CONTEXT=false</a:t>
            </a:r>
          </a:p>
          <a:p>
            <a:r>
              <a:rPr lang="en-US" sz="1200" dirty="0">
                <a:latin typeface="Consolas" panose="020B0609020204030204" pitchFamily="49" charset="0"/>
                <a:cs typeface="Consolas" panose="020B0609020204030204" pitchFamily="49" charset="0"/>
              </a:rPr>
              <a:t>CALI_CUPTITRACE_FLUSH_ON_SNAPSHOT=true</a:t>
            </a:r>
          </a:p>
        </p:txBody>
      </p:sp>
      <p:sp>
        <p:nvSpPr>
          <p:cNvPr id="7" name="TextBox 6">
            <a:extLst>
              <a:ext uri="{FF2B5EF4-FFF2-40B4-BE49-F238E27FC236}">
                <a16:creationId xmlns:a16="http://schemas.microsoft.com/office/drawing/2014/main" id="{245DE60F-CAF9-0046-AEFC-E24138A79B4B}"/>
              </a:ext>
            </a:extLst>
          </p:cNvPr>
          <p:cNvSpPr txBox="1"/>
          <p:nvPr/>
        </p:nvSpPr>
        <p:spPr>
          <a:xfrm>
            <a:off x="8146620" y="1697916"/>
            <a:ext cx="1419428" cy="369332"/>
          </a:xfrm>
          <a:prstGeom prst="rect">
            <a:avLst/>
          </a:prstGeom>
          <a:noFill/>
        </p:spPr>
        <p:txBody>
          <a:bodyPr wrap="none" rtlCol="0">
            <a:spAutoFit/>
          </a:bodyPr>
          <a:lstStyle/>
          <a:p>
            <a:r>
              <a:rPr lang="en-US" dirty="0" err="1"/>
              <a:t>caliper.config</a:t>
            </a:r>
            <a:endParaRPr lang="en-US" dirty="0"/>
          </a:p>
        </p:txBody>
      </p:sp>
      <p:cxnSp>
        <p:nvCxnSpPr>
          <p:cNvPr id="9" name="Elbow Connector 8">
            <a:extLst>
              <a:ext uri="{FF2B5EF4-FFF2-40B4-BE49-F238E27FC236}">
                <a16:creationId xmlns:a16="http://schemas.microsoft.com/office/drawing/2014/main" id="{7827A891-A391-F543-ACF9-4D41B8FE8EC7}"/>
              </a:ext>
            </a:extLst>
          </p:cNvPr>
          <p:cNvCxnSpPr>
            <a:cxnSpLocks/>
          </p:cNvCxnSpPr>
          <p:nvPr/>
        </p:nvCxnSpPr>
        <p:spPr>
          <a:xfrm rot="10800000">
            <a:off x="5522059" y="1620996"/>
            <a:ext cx="2287817" cy="483463"/>
          </a:xfrm>
          <a:prstGeom prst="bentConnector3">
            <a:avLst>
              <a:gd name="adj1" fmla="val -452"/>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45B837A-E474-CC45-8CF5-1094BAA991C7}"/>
              </a:ext>
            </a:extLst>
          </p:cNvPr>
          <p:cNvSpPr txBox="1"/>
          <p:nvPr/>
        </p:nvSpPr>
        <p:spPr>
          <a:xfrm>
            <a:off x="239843" y="1384986"/>
            <a:ext cx="5282215" cy="1384995"/>
          </a:xfrm>
          <a:prstGeom prst="rect">
            <a:avLst/>
          </a:prstGeom>
          <a:solidFill>
            <a:schemeClr val="accent5">
              <a:lumMod val="20000"/>
              <a:lumOff val="80000"/>
            </a:schemeClr>
          </a:solidFill>
          <a:ln>
            <a:solidFill>
              <a:schemeClr val="accent1">
                <a:lumMod val="75000"/>
              </a:schemeClr>
            </a:solidFill>
          </a:ln>
        </p:spPr>
        <p:txBody>
          <a:bodyPr wrap="none" rtlCol="0">
            <a:spAutoFit/>
          </a:bodyPr>
          <a:lstStyle/>
          <a:p>
            <a:r>
              <a:rPr lang="en-US" sz="1200" dirty="0" err="1">
                <a:latin typeface="Consolas" panose="020B0609020204030204" pitchFamily="49" charset="0"/>
                <a:cs typeface="Consolas" panose="020B0609020204030204" pitchFamily="49" charset="0"/>
              </a:rPr>
              <a:t>cali</a:t>
            </a:r>
            <a:r>
              <a:rPr lang="en-US" sz="1200" dirty="0">
                <a:latin typeface="Consolas" panose="020B0609020204030204" pitchFamily="49" charset="0"/>
                <a:cs typeface="Consolas" panose="020B0609020204030204" pitchFamily="49" charset="0"/>
              </a:rPr>
              <a:t>-query -q "select </a:t>
            </a:r>
            <a:r>
              <a:rPr lang="en-US" sz="1200" dirty="0" err="1">
                <a:latin typeface="Consolas" panose="020B0609020204030204" pitchFamily="49" charset="0"/>
                <a:cs typeface="Consolas" panose="020B0609020204030204" pitchFamily="49" charset="0"/>
              </a:rPr>
              <a:t>alloc.label#cupti.fault.addr</a:t>
            </a:r>
            <a:r>
              <a:rPr lang="en-US" sz="1200" dirty="0">
                <a:latin typeface="Consolas" panose="020B0609020204030204" pitchFamily="49" charset="0"/>
                <a:cs typeface="Consolas" panose="020B0609020204030204" pitchFamily="49" charset="0"/>
              </a:rPr>
              <a:t> as Pool,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cupti.uvm.kind</a:t>
            </a:r>
            <a:r>
              <a:rPr lang="en-US" sz="1200" dirty="0">
                <a:latin typeface="Consolas" panose="020B0609020204030204" pitchFamily="49" charset="0"/>
                <a:cs typeface="Consolas" panose="020B0609020204030204" pitchFamily="49" charset="0"/>
              </a:rPr>
              <a:t> as UVM\ Event,</a:t>
            </a:r>
          </a:p>
          <a:p>
            <a:r>
              <a:rPr lang="en-US" sz="1200" dirty="0">
                <a:latin typeface="Consolas" panose="020B0609020204030204" pitchFamily="49" charset="0"/>
                <a:cs typeface="Consolas" panose="020B0609020204030204" pitchFamily="49" charset="0"/>
              </a:rPr>
              <a:t>  scale(cupti.uvm.bytes,1e-6) as MB, </a:t>
            </a:r>
          </a:p>
          <a:p>
            <a:r>
              <a:rPr lang="en-US" sz="1200" dirty="0">
                <a:latin typeface="Consolas" panose="020B0609020204030204" pitchFamily="49" charset="0"/>
                <a:cs typeface="Consolas" panose="020B0609020204030204" pitchFamily="49" charset="0"/>
              </a:rPr>
              <a:t>  scale(cupti.activity.duration,1e-9) as Time </a:t>
            </a:r>
          </a:p>
          <a:p>
            <a:r>
              <a:rPr lang="en-US" sz="1200" dirty="0">
                <a:latin typeface="Consolas" panose="020B0609020204030204" pitchFamily="49" charset="0"/>
                <a:cs typeface="Consolas" panose="020B0609020204030204" pitchFamily="49" charset="0"/>
              </a:rPr>
              <a:t>group by </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prop:nested,alloc.label#cupti.fault.addr,cupti.uvm.kind</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where </a:t>
            </a:r>
            <a:r>
              <a:rPr lang="en-US" sz="1200" dirty="0" err="1">
                <a:latin typeface="Consolas" panose="020B0609020204030204" pitchFamily="49" charset="0"/>
                <a:cs typeface="Consolas" panose="020B0609020204030204" pitchFamily="49" charset="0"/>
              </a:rPr>
              <a:t>cupti.uvm.kind</a:t>
            </a:r>
            <a:r>
              <a:rPr lang="en-US" sz="1200" dirty="0">
                <a:latin typeface="Consolas" panose="020B0609020204030204" pitchFamily="49" charset="0"/>
                <a:cs typeface="Consolas" panose="020B0609020204030204" pitchFamily="49" charset="0"/>
              </a:rPr>
              <a:t> format tree” </a:t>
            </a:r>
            <a:r>
              <a:rPr lang="en-US" sz="1200" dirty="0" err="1">
                <a:latin typeface="Consolas" panose="020B0609020204030204" pitchFamily="49" charset="0"/>
                <a:cs typeface="Consolas" panose="020B0609020204030204" pitchFamily="49" charset="0"/>
              </a:rPr>
              <a:t>trace.cali</a:t>
            </a:r>
            <a:endParaRPr lang="en-US" sz="1200" dirty="0">
              <a:latin typeface="Consolas" panose="020B0609020204030204" pitchFamily="49" charset="0"/>
              <a:cs typeface="Consolas" panose="020B0609020204030204" pitchFamily="49" charset="0"/>
            </a:endParaRPr>
          </a:p>
        </p:txBody>
      </p:sp>
      <p:cxnSp>
        <p:nvCxnSpPr>
          <p:cNvPr id="18" name="Elbow Connector 17">
            <a:extLst>
              <a:ext uri="{FF2B5EF4-FFF2-40B4-BE49-F238E27FC236}">
                <a16:creationId xmlns:a16="http://schemas.microsoft.com/office/drawing/2014/main" id="{811F0CE8-EC6A-E541-9B2A-ED34935535E6}"/>
              </a:ext>
            </a:extLst>
          </p:cNvPr>
          <p:cNvCxnSpPr>
            <a:cxnSpLocks/>
          </p:cNvCxnSpPr>
          <p:nvPr/>
        </p:nvCxnSpPr>
        <p:spPr>
          <a:xfrm rot="16200000" flipH="1">
            <a:off x="5435260" y="2446265"/>
            <a:ext cx="537235" cy="363637"/>
          </a:xfrm>
          <a:prstGeom prst="bentConnector3">
            <a:avLst>
              <a:gd name="adj1" fmla="val -224"/>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065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29E-A491-C241-96B2-9A957782594B}"/>
              </a:ext>
            </a:extLst>
          </p:cNvPr>
          <p:cNvSpPr>
            <a:spLocks noGrp="1"/>
          </p:cNvSpPr>
          <p:nvPr>
            <p:ph type="title"/>
          </p:nvPr>
        </p:nvSpPr>
        <p:spPr/>
        <p:txBody>
          <a:bodyPr/>
          <a:lstStyle/>
          <a:p>
            <a:r>
              <a:rPr lang="en-US" dirty="0"/>
              <a:t>Caliper Output Formats and Processing Workflows</a:t>
            </a:r>
          </a:p>
        </p:txBody>
      </p:sp>
      <p:pic>
        <p:nvPicPr>
          <p:cNvPr id="4" name="Picture 3">
            <a:extLst>
              <a:ext uri="{FF2B5EF4-FFF2-40B4-BE49-F238E27FC236}">
                <a16:creationId xmlns:a16="http://schemas.microsoft.com/office/drawing/2014/main" id="{7B240AB2-F5EC-9A43-AB43-18CBB4EE4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75" y="2861941"/>
            <a:ext cx="2688911" cy="1312822"/>
          </a:xfrm>
          <a:prstGeom prst="rect">
            <a:avLst/>
          </a:prstGeom>
        </p:spPr>
      </p:pic>
      <p:sp>
        <p:nvSpPr>
          <p:cNvPr id="5" name="TextBox 4">
            <a:extLst>
              <a:ext uri="{FF2B5EF4-FFF2-40B4-BE49-F238E27FC236}">
                <a16:creationId xmlns:a16="http://schemas.microsoft.com/office/drawing/2014/main" id="{A4F4FB2E-37F2-B648-B67A-ABC40EF2D83B}"/>
              </a:ext>
            </a:extLst>
          </p:cNvPr>
          <p:cNvSpPr txBox="1"/>
          <p:nvPr/>
        </p:nvSpPr>
        <p:spPr>
          <a:xfrm>
            <a:off x="4191000" y="1752601"/>
            <a:ext cx="2794416" cy="307777"/>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*-report configs</a:t>
            </a:r>
          </a:p>
        </p:txBody>
      </p:sp>
      <p:sp>
        <p:nvSpPr>
          <p:cNvPr id="6" name="TextBox 5">
            <a:extLst>
              <a:ext uri="{FF2B5EF4-FFF2-40B4-BE49-F238E27FC236}">
                <a16:creationId xmlns:a16="http://schemas.microsoft.com/office/drawing/2014/main" id="{C924AD8C-0067-E047-9009-19B2467DC00C}"/>
              </a:ext>
            </a:extLst>
          </p:cNvPr>
          <p:cNvSpPr txBox="1"/>
          <p:nvPr/>
        </p:nvSpPr>
        <p:spPr>
          <a:xfrm>
            <a:off x="4138248" y="2647853"/>
            <a:ext cx="2794416" cy="307777"/>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spot</a:t>
            </a:r>
          </a:p>
        </p:txBody>
      </p:sp>
      <p:sp>
        <p:nvSpPr>
          <p:cNvPr id="7" name="TextBox 6">
            <a:extLst>
              <a:ext uri="{FF2B5EF4-FFF2-40B4-BE49-F238E27FC236}">
                <a16:creationId xmlns:a16="http://schemas.microsoft.com/office/drawing/2014/main" id="{9ACFCE45-7B53-CE4F-BADC-5F0FCD686CA9}"/>
              </a:ext>
            </a:extLst>
          </p:cNvPr>
          <p:cNvSpPr txBox="1"/>
          <p:nvPr/>
        </p:nvSpPr>
        <p:spPr>
          <a:xfrm>
            <a:off x="4138248" y="3775425"/>
            <a:ext cx="2794416" cy="52322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1400" dirty="0">
                <a:latin typeface="Consolas" panose="020B0609020204030204" pitchFamily="49" charset="0"/>
                <a:cs typeface="Consolas" panose="020B0609020204030204" pitchFamily="49" charset="0"/>
              </a:rPr>
              <a:t>hatchet-region-profile</a:t>
            </a:r>
          </a:p>
          <a:p>
            <a:r>
              <a:rPr lang="en-US" sz="1400" dirty="0">
                <a:latin typeface="Consolas" panose="020B0609020204030204" pitchFamily="49" charset="0"/>
                <a:cs typeface="Consolas" panose="020B0609020204030204" pitchFamily="49" charset="0"/>
              </a:rPr>
              <a:t>hatchet-sample-profile</a:t>
            </a:r>
          </a:p>
        </p:txBody>
      </p:sp>
      <p:sp>
        <p:nvSpPr>
          <p:cNvPr id="8" name="TextBox 7">
            <a:extLst>
              <a:ext uri="{FF2B5EF4-FFF2-40B4-BE49-F238E27FC236}">
                <a16:creationId xmlns:a16="http://schemas.microsoft.com/office/drawing/2014/main" id="{F365FA3D-D516-F84D-A4F2-1AAB6E92C90F}"/>
              </a:ext>
            </a:extLst>
          </p:cNvPr>
          <p:cNvSpPr txBox="1"/>
          <p:nvPr/>
        </p:nvSpPr>
        <p:spPr>
          <a:xfrm>
            <a:off x="4207574" y="5107951"/>
            <a:ext cx="2794416" cy="738664"/>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1400" i="1" dirty="0">
                <a:latin typeface="Consolas" panose="020B0609020204030204" pitchFamily="49" charset="0"/>
                <a:cs typeface="Consolas" panose="020B0609020204030204" pitchFamily="49" charset="0"/>
              </a:rPr>
              <a:t>recorder</a:t>
            </a:r>
            <a:r>
              <a:rPr lang="en-US" sz="1400" dirty="0">
                <a:latin typeface="Consolas" panose="020B0609020204030204" pitchFamily="49" charset="0"/>
                <a:cs typeface="Consolas" panose="020B0609020204030204" pitchFamily="49" charset="0"/>
              </a:rPr>
              <a:t> (manual config)</a:t>
            </a:r>
          </a:p>
          <a:p>
            <a:r>
              <a:rPr lang="en-US" sz="1400" dirty="0">
                <a:latin typeface="Consolas" panose="020B0609020204030204" pitchFamily="49" charset="0"/>
                <a:cs typeface="Consolas" panose="020B0609020204030204" pitchFamily="49" charset="0"/>
              </a:rPr>
              <a:t>event-trace</a:t>
            </a:r>
          </a:p>
          <a:p>
            <a:r>
              <a:rPr lang="en-US" sz="1400" dirty="0">
                <a:latin typeface="Consolas" panose="020B0609020204030204" pitchFamily="49" charset="0"/>
                <a:cs typeface="Consolas" panose="020B0609020204030204" pitchFamily="49" charset="0"/>
              </a:rPr>
              <a:t>spot</a:t>
            </a:r>
          </a:p>
        </p:txBody>
      </p:sp>
      <p:sp>
        <p:nvSpPr>
          <p:cNvPr id="9" name="TextBox 8">
            <a:extLst>
              <a:ext uri="{FF2B5EF4-FFF2-40B4-BE49-F238E27FC236}">
                <a16:creationId xmlns:a16="http://schemas.microsoft.com/office/drawing/2014/main" id="{4E412C3C-3DAB-CA44-880B-8B5926855FCE}"/>
              </a:ext>
            </a:extLst>
          </p:cNvPr>
          <p:cNvSpPr txBox="1"/>
          <p:nvPr/>
        </p:nvSpPr>
        <p:spPr>
          <a:xfrm>
            <a:off x="8614838" y="1721823"/>
            <a:ext cx="2410019" cy="369332"/>
          </a:xfrm>
          <a:prstGeom prst="rect">
            <a:avLst/>
          </a:prstGeom>
          <a:solidFill>
            <a:schemeClr val="accent1">
              <a:lumMod val="20000"/>
              <a:lumOff val="80000"/>
            </a:schemeClr>
          </a:solidFill>
          <a:ln>
            <a:solidFill>
              <a:schemeClr val="accent1">
                <a:lumMod val="75000"/>
              </a:schemeClr>
            </a:solidFill>
          </a:ln>
        </p:spPr>
        <p:txBody>
          <a:bodyPr wrap="none" rtlCol="0">
            <a:spAutoFit/>
          </a:bodyPr>
          <a:lstStyle/>
          <a:p>
            <a:pPr algn="ctr"/>
            <a:r>
              <a:rPr lang="en-US" dirty="0"/>
              <a:t>Human-readable report</a:t>
            </a:r>
          </a:p>
        </p:txBody>
      </p:sp>
      <p:sp>
        <p:nvSpPr>
          <p:cNvPr id="10" name="TextBox 9">
            <a:extLst>
              <a:ext uri="{FF2B5EF4-FFF2-40B4-BE49-F238E27FC236}">
                <a16:creationId xmlns:a16="http://schemas.microsoft.com/office/drawing/2014/main" id="{B3254A63-255E-E446-A05B-F5D035679168}"/>
              </a:ext>
            </a:extLst>
          </p:cNvPr>
          <p:cNvSpPr txBox="1"/>
          <p:nvPr/>
        </p:nvSpPr>
        <p:spPr>
          <a:xfrm>
            <a:off x="8590885" y="2478575"/>
            <a:ext cx="2457917" cy="646331"/>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dirty="0"/>
              <a:t>SPOT </a:t>
            </a:r>
            <a:br>
              <a:rPr lang="en-US" dirty="0"/>
            </a:br>
            <a:r>
              <a:rPr lang="en-US" dirty="0"/>
              <a:t>web frontend</a:t>
            </a:r>
          </a:p>
        </p:txBody>
      </p:sp>
      <p:sp>
        <p:nvSpPr>
          <p:cNvPr id="11" name="TextBox 10">
            <a:extLst>
              <a:ext uri="{FF2B5EF4-FFF2-40B4-BE49-F238E27FC236}">
                <a16:creationId xmlns:a16="http://schemas.microsoft.com/office/drawing/2014/main" id="{80261A7B-B482-3047-8EB0-13DF7C73AB52}"/>
              </a:ext>
            </a:extLst>
          </p:cNvPr>
          <p:cNvSpPr txBox="1"/>
          <p:nvPr/>
        </p:nvSpPr>
        <p:spPr>
          <a:xfrm>
            <a:off x="8590887" y="3852369"/>
            <a:ext cx="2457917" cy="369332"/>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dirty="0"/>
              <a:t>Hatchet</a:t>
            </a:r>
          </a:p>
        </p:txBody>
      </p:sp>
      <p:sp>
        <p:nvSpPr>
          <p:cNvPr id="12" name="TextBox 11">
            <a:extLst>
              <a:ext uri="{FF2B5EF4-FFF2-40B4-BE49-F238E27FC236}">
                <a16:creationId xmlns:a16="http://schemas.microsoft.com/office/drawing/2014/main" id="{CC97C968-FA56-FF4E-963F-E83980B3069E}"/>
              </a:ext>
            </a:extLst>
          </p:cNvPr>
          <p:cNvSpPr txBox="1"/>
          <p:nvPr/>
        </p:nvSpPr>
        <p:spPr>
          <a:xfrm>
            <a:off x="8590887" y="4902996"/>
            <a:ext cx="2457917" cy="369332"/>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dirty="0" err="1"/>
              <a:t>cali</a:t>
            </a:r>
            <a:r>
              <a:rPr lang="en-US" dirty="0"/>
              <a:t>-query -q ...</a:t>
            </a:r>
          </a:p>
        </p:txBody>
      </p:sp>
      <p:sp>
        <p:nvSpPr>
          <p:cNvPr id="13" name="TextBox 12">
            <a:extLst>
              <a:ext uri="{FF2B5EF4-FFF2-40B4-BE49-F238E27FC236}">
                <a16:creationId xmlns:a16="http://schemas.microsoft.com/office/drawing/2014/main" id="{BB1B189B-E954-CA4C-8286-6E657B93786F}"/>
              </a:ext>
            </a:extLst>
          </p:cNvPr>
          <p:cNvSpPr txBox="1"/>
          <p:nvPr/>
        </p:nvSpPr>
        <p:spPr>
          <a:xfrm>
            <a:off x="8590886" y="5482791"/>
            <a:ext cx="2457917" cy="646331"/>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i="1" dirty="0"/>
              <a:t>caliper-reader</a:t>
            </a:r>
          </a:p>
          <a:p>
            <a:pPr algn="ctr"/>
            <a:r>
              <a:rPr lang="en-US" dirty="0"/>
              <a:t>Python library</a:t>
            </a:r>
          </a:p>
        </p:txBody>
      </p:sp>
      <p:sp>
        <p:nvSpPr>
          <p:cNvPr id="15" name="Folded Corner 14">
            <a:extLst>
              <a:ext uri="{FF2B5EF4-FFF2-40B4-BE49-F238E27FC236}">
                <a16:creationId xmlns:a16="http://schemas.microsoft.com/office/drawing/2014/main" id="{D5C4DD06-332A-384D-8E92-D93572408DE5}"/>
              </a:ext>
            </a:extLst>
          </p:cNvPr>
          <p:cNvSpPr/>
          <p:nvPr/>
        </p:nvSpPr>
        <p:spPr bwMode="auto">
          <a:xfrm>
            <a:off x="7304576" y="2617077"/>
            <a:ext cx="914400" cy="369332"/>
          </a:xfrm>
          <a:prstGeom prst="foldedCorner">
            <a:avLst/>
          </a:prstGeom>
          <a:solidFill>
            <a:schemeClr val="bg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a:t>
            </a:r>
            <a:r>
              <a:rPr lang="en-US" sz="1600" dirty="0" err="1">
                <a:solidFill>
                  <a:srgbClr val="000000"/>
                </a:solidFill>
              </a:rPr>
              <a:t>cali</a:t>
            </a:r>
            <a:endParaRPr lang="en-US" sz="1600" dirty="0">
              <a:solidFill>
                <a:srgbClr val="000000"/>
              </a:solidFill>
            </a:endParaRPr>
          </a:p>
        </p:txBody>
      </p:sp>
      <p:sp>
        <p:nvSpPr>
          <p:cNvPr id="16" name="Folded Corner 15">
            <a:extLst>
              <a:ext uri="{FF2B5EF4-FFF2-40B4-BE49-F238E27FC236}">
                <a16:creationId xmlns:a16="http://schemas.microsoft.com/office/drawing/2014/main" id="{70991472-2B6D-4B48-94ED-071A920C1D80}"/>
              </a:ext>
            </a:extLst>
          </p:cNvPr>
          <p:cNvSpPr/>
          <p:nvPr/>
        </p:nvSpPr>
        <p:spPr bwMode="auto">
          <a:xfrm>
            <a:off x="7304576" y="3852369"/>
            <a:ext cx="914400" cy="369332"/>
          </a:xfrm>
          <a:prstGeom prst="foldedCorner">
            <a:avLst/>
          </a:prstGeom>
          <a:solidFill>
            <a:schemeClr val="bg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.json</a:t>
            </a:r>
          </a:p>
        </p:txBody>
      </p:sp>
      <p:sp>
        <p:nvSpPr>
          <p:cNvPr id="17" name="Folded Corner 16">
            <a:extLst>
              <a:ext uri="{FF2B5EF4-FFF2-40B4-BE49-F238E27FC236}">
                <a16:creationId xmlns:a16="http://schemas.microsoft.com/office/drawing/2014/main" id="{C5FE710C-1B46-744C-98E1-AE93051DBBF9}"/>
              </a:ext>
            </a:extLst>
          </p:cNvPr>
          <p:cNvSpPr/>
          <p:nvPr/>
        </p:nvSpPr>
        <p:spPr bwMode="auto">
          <a:xfrm>
            <a:off x="7304576" y="5292617"/>
            <a:ext cx="914400" cy="369332"/>
          </a:xfrm>
          <a:prstGeom prst="foldedCorner">
            <a:avLst/>
          </a:prstGeom>
          <a:solidFill>
            <a:schemeClr val="bg1"/>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a:t>
            </a:r>
            <a:r>
              <a:rPr lang="en-US" sz="1600" dirty="0" err="1">
                <a:solidFill>
                  <a:srgbClr val="000000"/>
                </a:solidFill>
              </a:rPr>
              <a:t>cali</a:t>
            </a:r>
            <a:endParaRPr lang="en-US" sz="1600" dirty="0">
              <a:solidFill>
                <a:srgbClr val="000000"/>
              </a:solidFill>
            </a:endParaRPr>
          </a:p>
        </p:txBody>
      </p:sp>
      <p:cxnSp>
        <p:nvCxnSpPr>
          <p:cNvPr id="22" name="Straight Arrow Connector 21">
            <a:extLst>
              <a:ext uri="{FF2B5EF4-FFF2-40B4-BE49-F238E27FC236}">
                <a16:creationId xmlns:a16="http://schemas.microsoft.com/office/drawing/2014/main" id="{E5F22822-545A-364C-AF4B-AA7C727EACC2}"/>
              </a:ext>
            </a:extLst>
          </p:cNvPr>
          <p:cNvCxnSpPr>
            <a:cxnSpLocks/>
            <a:stCxn id="5" idx="3"/>
            <a:endCxn id="9" idx="1"/>
          </p:cNvCxnSpPr>
          <p:nvPr/>
        </p:nvCxnSpPr>
        <p:spPr>
          <a:xfrm flipV="1">
            <a:off x="6985416" y="1906489"/>
            <a:ext cx="1629422" cy="1"/>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DA032CBA-A163-7342-A651-4A1649B4D6B9}"/>
              </a:ext>
            </a:extLst>
          </p:cNvPr>
          <p:cNvCxnSpPr>
            <a:cxnSpLocks/>
            <a:stCxn id="15" idx="3"/>
            <a:endCxn id="10" idx="1"/>
          </p:cNvCxnSpPr>
          <p:nvPr/>
        </p:nvCxnSpPr>
        <p:spPr>
          <a:xfrm flipV="1">
            <a:off x="8218976" y="2801741"/>
            <a:ext cx="371909" cy="2"/>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408D0BC5-D9C2-804C-90F0-71363833EF04}"/>
              </a:ext>
            </a:extLst>
          </p:cNvPr>
          <p:cNvCxnSpPr>
            <a:cxnSpLocks/>
            <a:stCxn id="16" idx="3"/>
            <a:endCxn id="11" idx="1"/>
          </p:cNvCxnSpPr>
          <p:nvPr/>
        </p:nvCxnSpPr>
        <p:spPr>
          <a:xfrm>
            <a:off x="8218976" y="4037035"/>
            <a:ext cx="371911" cy="0"/>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92ABF582-C1C8-5B47-A734-3BE8F13225C9}"/>
              </a:ext>
            </a:extLst>
          </p:cNvPr>
          <p:cNvCxnSpPr>
            <a:cxnSpLocks/>
            <a:stCxn id="17" idx="3"/>
            <a:endCxn id="12" idx="1"/>
          </p:cNvCxnSpPr>
          <p:nvPr/>
        </p:nvCxnSpPr>
        <p:spPr>
          <a:xfrm flipV="1">
            <a:off x="8218976" y="5087662"/>
            <a:ext cx="371911" cy="389621"/>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885F1F6-ED70-3A44-A234-7865F97DE356}"/>
              </a:ext>
            </a:extLst>
          </p:cNvPr>
          <p:cNvCxnSpPr>
            <a:cxnSpLocks/>
            <a:stCxn id="17" idx="3"/>
            <a:endCxn id="13" idx="1"/>
          </p:cNvCxnSpPr>
          <p:nvPr/>
        </p:nvCxnSpPr>
        <p:spPr>
          <a:xfrm>
            <a:off x="8218976" y="5477283"/>
            <a:ext cx="371910" cy="328674"/>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99F0C25-CE05-5C45-B6A3-342D365168A3}"/>
              </a:ext>
            </a:extLst>
          </p:cNvPr>
          <p:cNvCxnSpPr>
            <a:cxnSpLocks/>
            <a:stCxn id="4" idx="3"/>
            <a:endCxn id="5" idx="1"/>
          </p:cNvCxnSpPr>
          <p:nvPr/>
        </p:nvCxnSpPr>
        <p:spPr>
          <a:xfrm flipV="1">
            <a:off x="3024786" y="1906490"/>
            <a:ext cx="1166214" cy="1611862"/>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B0FC60E-5D70-944A-8A59-B755E215E4D0}"/>
              </a:ext>
            </a:extLst>
          </p:cNvPr>
          <p:cNvCxnSpPr>
            <a:cxnSpLocks/>
            <a:stCxn id="4" idx="3"/>
            <a:endCxn id="6" idx="1"/>
          </p:cNvCxnSpPr>
          <p:nvPr/>
        </p:nvCxnSpPr>
        <p:spPr>
          <a:xfrm flipV="1">
            <a:off x="3024786" y="2801742"/>
            <a:ext cx="1113462" cy="71661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A29A244E-F72F-E249-977A-10F647034029}"/>
              </a:ext>
            </a:extLst>
          </p:cNvPr>
          <p:cNvCxnSpPr>
            <a:cxnSpLocks/>
            <a:stCxn id="4" idx="3"/>
            <a:endCxn id="7" idx="1"/>
          </p:cNvCxnSpPr>
          <p:nvPr/>
        </p:nvCxnSpPr>
        <p:spPr>
          <a:xfrm>
            <a:off x="3024786" y="3518352"/>
            <a:ext cx="1113462" cy="518683"/>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9E9C08A1-B782-0A4E-88F8-A88AA3BCDB86}"/>
              </a:ext>
            </a:extLst>
          </p:cNvPr>
          <p:cNvCxnSpPr>
            <a:cxnSpLocks/>
            <a:stCxn id="4" idx="3"/>
            <a:endCxn id="8" idx="1"/>
          </p:cNvCxnSpPr>
          <p:nvPr/>
        </p:nvCxnSpPr>
        <p:spPr>
          <a:xfrm>
            <a:off x="3024786" y="3518352"/>
            <a:ext cx="1182788" cy="195893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047B39E3-FA16-C948-A590-F1DA372134CE}"/>
              </a:ext>
            </a:extLst>
          </p:cNvPr>
          <p:cNvCxnSpPr>
            <a:cxnSpLocks/>
            <a:stCxn id="6" idx="3"/>
            <a:endCxn id="15" idx="1"/>
          </p:cNvCxnSpPr>
          <p:nvPr/>
        </p:nvCxnSpPr>
        <p:spPr>
          <a:xfrm>
            <a:off x="6932664" y="2801742"/>
            <a:ext cx="371912" cy="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BBE6B3A-C6E5-1D4F-B2A6-A335C687DAEA}"/>
              </a:ext>
            </a:extLst>
          </p:cNvPr>
          <p:cNvCxnSpPr>
            <a:cxnSpLocks/>
            <a:stCxn id="7" idx="3"/>
            <a:endCxn id="16" idx="1"/>
          </p:cNvCxnSpPr>
          <p:nvPr/>
        </p:nvCxnSpPr>
        <p:spPr>
          <a:xfrm>
            <a:off x="6932664" y="4037035"/>
            <a:ext cx="371912" cy="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A1AE18C8-2821-E84F-A3AE-6A0AAEEE1A4C}"/>
              </a:ext>
            </a:extLst>
          </p:cNvPr>
          <p:cNvCxnSpPr>
            <a:cxnSpLocks/>
            <a:stCxn id="8" idx="3"/>
            <a:endCxn id="17" idx="1"/>
          </p:cNvCxnSpPr>
          <p:nvPr/>
        </p:nvCxnSpPr>
        <p:spPr>
          <a:xfrm>
            <a:off x="7001990" y="5477283"/>
            <a:ext cx="302586" cy="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68780E22-DD68-964B-9140-6DE27D48BBA4}"/>
              </a:ext>
            </a:extLst>
          </p:cNvPr>
          <p:cNvCxnSpPr>
            <a:cxnSpLocks/>
            <a:stCxn id="10" idx="2"/>
            <a:endCxn id="11" idx="0"/>
          </p:cNvCxnSpPr>
          <p:nvPr/>
        </p:nvCxnSpPr>
        <p:spPr>
          <a:xfrm>
            <a:off x="9819844" y="3124906"/>
            <a:ext cx="2" cy="727463"/>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4624A071-10EF-4B4E-B6B6-1C116427C43D}"/>
              </a:ext>
            </a:extLst>
          </p:cNvPr>
          <p:cNvCxnSpPr>
            <a:cxnSpLocks/>
            <a:stCxn id="12" idx="0"/>
            <a:endCxn id="11" idx="2"/>
          </p:cNvCxnSpPr>
          <p:nvPr/>
        </p:nvCxnSpPr>
        <p:spPr>
          <a:xfrm flipV="1">
            <a:off x="9819846" y="4221701"/>
            <a:ext cx="0" cy="681295"/>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035954C2-F62C-AC46-AED3-129F8ACCAD7A}"/>
              </a:ext>
            </a:extLst>
          </p:cNvPr>
          <p:cNvCxnSpPr>
            <a:cxnSpLocks/>
            <a:stCxn id="13" idx="3"/>
            <a:endCxn id="11" idx="3"/>
          </p:cNvCxnSpPr>
          <p:nvPr/>
        </p:nvCxnSpPr>
        <p:spPr>
          <a:xfrm flipV="1">
            <a:off x="11048803" y="4037035"/>
            <a:ext cx="1" cy="1768922"/>
          </a:xfrm>
          <a:prstGeom prst="bentConnector3">
            <a:avLst>
              <a:gd name="adj1" fmla="val 22860100000"/>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EE668528-9467-EB41-8A0E-920C875B67C4}"/>
              </a:ext>
            </a:extLst>
          </p:cNvPr>
          <p:cNvCxnSpPr>
            <a:cxnSpLocks/>
            <a:stCxn id="12" idx="3"/>
            <a:endCxn id="9" idx="3"/>
          </p:cNvCxnSpPr>
          <p:nvPr/>
        </p:nvCxnSpPr>
        <p:spPr>
          <a:xfrm flipH="1" flipV="1">
            <a:off x="11024857" y="1906489"/>
            <a:ext cx="23947" cy="3181173"/>
          </a:xfrm>
          <a:prstGeom prst="bentConnector3">
            <a:avLst>
              <a:gd name="adj1" fmla="val -1517986"/>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689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AFBD7-40FB-8D41-930B-81F85BE2CC22}"/>
              </a:ext>
            </a:extLst>
          </p:cNvPr>
          <p:cNvSpPr txBox="1"/>
          <p:nvPr/>
        </p:nvSpPr>
        <p:spPr>
          <a:xfrm>
            <a:off x="3544892" y="2459504"/>
            <a:ext cx="5102230" cy="1938992"/>
          </a:xfrm>
          <a:prstGeom prst="rect">
            <a:avLst/>
          </a:prstGeom>
          <a:noFill/>
        </p:spPr>
        <p:txBody>
          <a:bodyPr wrap="none" rtlCol="0">
            <a:spAutoFit/>
          </a:bodyPr>
          <a:lstStyle/>
          <a:p>
            <a:pPr algn="ctr"/>
            <a:r>
              <a:rPr lang="en-US" sz="6000" dirty="0">
                <a:solidFill>
                  <a:schemeClr val="tx2"/>
                </a:solidFill>
                <a:latin typeface="Calibri" panose="020F0502020204030204" pitchFamily="34" charset="0"/>
                <a:cs typeface="Calibri" panose="020F0502020204030204" pitchFamily="34" charset="0"/>
              </a:rPr>
              <a:t>Recording Data </a:t>
            </a:r>
            <a:br>
              <a:rPr lang="en-US" sz="6000" dirty="0">
                <a:solidFill>
                  <a:schemeClr val="tx2"/>
                </a:solidFill>
                <a:latin typeface="Calibri" panose="020F0502020204030204" pitchFamily="34" charset="0"/>
                <a:cs typeface="Calibri" panose="020F0502020204030204" pitchFamily="34" charset="0"/>
              </a:rPr>
            </a:br>
            <a:r>
              <a:rPr lang="en-US" sz="6000" dirty="0">
                <a:solidFill>
                  <a:schemeClr val="tx2"/>
                </a:solidFill>
                <a:latin typeface="Calibri" panose="020F0502020204030204" pitchFamily="34" charset="0"/>
                <a:cs typeface="Calibri" panose="020F0502020204030204" pitchFamily="34" charset="0"/>
              </a:rPr>
              <a:t>for SPOT</a:t>
            </a:r>
          </a:p>
        </p:txBody>
      </p:sp>
    </p:spTree>
    <p:extLst>
      <p:ext uri="{BB962C8B-B14F-4D97-AF65-F5344CB8AC3E}">
        <p14:creationId xmlns:p14="http://schemas.microsoft.com/office/powerpoint/2010/main" val="2048267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7A8B9E-A772-034C-9613-C3129A178965}"/>
              </a:ext>
            </a:extLst>
          </p:cNvPr>
          <p:cNvSpPr txBox="1"/>
          <p:nvPr/>
        </p:nvSpPr>
        <p:spPr>
          <a:xfrm>
            <a:off x="249384" y="1541458"/>
            <a:ext cx="3779070" cy="1384995"/>
          </a:xfrm>
          <a:prstGeom prst="rect">
            <a:avLst/>
          </a:prstGeom>
          <a:solidFill>
            <a:schemeClr val="bg1"/>
          </a:solid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#include &lt;caliper/</a:t>
            </a:r>
            <a:r>
              <a:rPr lang="en-US" sz="1200" dirty="0" err="1">
                <a:latin typeface="Consolas" charset="0"/>
                <a:ea typeface="Consolas" charset="0"/>
                <a:cs typeface="Consolas" charset="0"/>
              </a:rPr>
              <a:t>cali.h</a:t>
            </a:r>
            <a:r>
              <a:rPr lang="en-US" sz="1200" dirty="0">
                <a:latin typeface="Consolas" charset="0"/>
                <a:ea typeface="Consolas" charset="0"/>
                <a:cs typeface="Consolas" charset="0"/>
              </a:rPr>
              <a:t>&gt;</a:t>
            </a:r>
          </a:p>
          <a:p>
            <a:endParaRPr lang="en-US" sz="1200" dirty="0">
              <a:latin typeface="Consolas" charset="0"/>
              <a:ea typeface="Consolas" charset="0"/>
              <a:cs typeface="Consolas" charset="0"/>
            </a:endParaRPr>
          </a:p>
          <a:p>
            <a:r>
              <a:rPr lang="en-US" sz="1200" b="1" dirty="0">
                <a:latin typeface="Consolas" charset="0"/>
                <a:ea typeface="Consolas" charset="0"/>
                <a:cs typeface="Consolas" charset="0"/>
              </a:rPr>
              <a:t>void </a:t>
            </a:r>
            <a:r>
              <a:rPr lang="en-US" sz="1200" dirty="0" err="1">
                <a:latin typeface="Consolas" charset="0"/>
                <a:ea typeface="Consolas" charset="0"/>
                <a:cs typeface="Consolas" charset="0"/>
              </a:rPr>
              <a:t>LagrangeElements</a:t>
            </a:r>
            <a:r>
              <a:rPr lang="en-US" sz="1200" dirty="0">
                <a:latin typeface="Consolas" charset="0"/>
                <a:ea typeface="Consolas" charset="0"/>
                <a:cs typeface="Consolas" charset="0"/>
              </a:rPr>
              <a:t>(Domain&amp; domain, </a:t>
            </a:r>
            <a:r>
              <a:rPr lang="en-US" sz="1200" dirty="0" err="1">
                <a:latin typeface="Consolas" charset="0"/>
                <a:ea typeface="Consolas" charset="0"/>
                <a:cs typeface="Consolas" charset="0"/>
              </a:rPr>
              <a:t>Index_t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numElem</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a:solidFill>
                  <a:schemeClr val="tx2"/>
                </a:solidFill>
                <a:latin typeface="Consolas" charset="0"/>
                <a:ea typeface="Consolas" charset="0"/>
                <a:cs typeface="Consolas" charset="0"/>
              </a:rPr>
              <a:t>CALI_CXX_MARK_FUNCTION;</a:t>
            </a:r>
          </a:p>
          <a:p>
            <a:r>
              <a:rPr lang="en-US" sz="1200" dirty="0">
                <a:latin typeface="Consolas" charset="0"/>
                <a:ea typeface="Consolas" charset="0"/>
                <a:cs typeface="Consolas" charset="0"/>
              </a:rPr>
              <a:t>// ...</a:t>
            </a:r>
          </a:p>
        </p:txBody>
      </p:sp>
      <p:sp>
        <p:nvSpPr>
          <p:cNvPr id="6" name="TextBox 5">
            <a:extLst>
              <a:ext uri="{FF2B5EF4-FFF2-40B4-BE49-F238E27FC236}">
                <a16:creationId xmlns:a16="http://schemas.microsoft.com/office/drawing/2014/main" id="{21217387-FB39-6B4F-801C-4A6189D91B2A}"/>
              </a:ext>
            </a:extLst>
          </p:cNvPr>
          <p:cNvSpPr txBox="1"/>
          <p:nvPr/>
        </p:nvSpPr>
        <p:spPr>
          <a:xfrm>
            <a:off x="545041" y="3082752"/>
            <a:ext cx="3779071" cy="1384995"/>
          </a:xfrm>
          <a:prstGeom prst="rect">
            <a:avLst/>
          </a:prstGeom>
          <a:solidFill>
            <a:schemeClr val="bg1"/>
          </a:solid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a:t>
            </a:r>
            <a:r>
              <a:rPr lang="en-US" sz="1200" dirty="0" err="1">
                <a:solidFill>
                  <a:schemeClr val="tx2"/>
                </a:solidFill>
                <a:latin typeface="Consolas" charset="0"/>
                <a:ea typeface="Consolas" charset="0"/>
                <a:cs typeface="Consolas" charset="0"/>
              </a:rPr>
              <a:t>clustername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a:t>
            </a:r>
            <a:r>
              <a:rPr lang="en-US" sz="1200" dirty="0" err="1">
                <a:solidFill>
                  <a:schemeClr val="tx2"/>
                </a:solidFill>
                <a:latin typeface="Consolas" charset="0"/>
                <a:ea typeface="Consolas" charset="0"/>
                <a:cs typeface="Consolas" charset="0"/>
              </a:rPr>
              <a:t>jobsize</a:t>
            </a:r>
            <a:r>
              <a:rPr lang="en-US" sz="1200" dirty="0">
                <a:latin typeface="Consolas" charset="0"/>
                <a:ea typeface="Consolas" charset="0"/>
                <a:cs typeface="Consolas" charset="0"/>
              </a:rPr>
              <a:t>();</a:t>
            </a:r>
          </a:p>
          <a:p>
            <a:endParaRPr lang="en-US" sz="1200" dirty="0">
              <a:latin typeface="Consolas" charset="0"/>
              <a:ea typeface="Consolas" charset="0"/>
              <a:cs typeface="Consolas" charset="0"/>
            </a:endParaRPr>
          </a:p>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::value</a:t>
            </a:r>
            <a:r>
              <a:rPr lang="en-US" sz="1200" dirty="0">
                <a:latin typeface="Consolas" charset="0"/>
                <a:ea typeface="Consolas" charset="0"/>
                <a:cs typeface="Consolas" charset="0"/>
              </a:rPr>
              <a:t>(</a:t>
            </a:r>
            <a:r>
              <a:rPr lang="en-US" sz="1200" dirty="0">
                <a:solidFill>
                  <a:schemeClr val="accent3"/>
                </a:solidFill>
                <a:latin typeface="Consolas" charset="0"/>
                <a:ea typeface="Consolas" charset="0"/>
                <a:cs typeface="Consolas" charset="0"/>
              </a:rPr>
              <a:t>"iterations"</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opts.its</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::value</a:t>
            </a:r>
            <a:r>
              <a:rPr lang="en-US" sz="1200" dirty="0">
                <a:latin typeface="Consolas" charset="0"/>
                <a:ea typeface="Consolas" charset="0"/>
                <a:cs typeface="Consolas" charset="0"/>
              </a:rPr>
              <a:t>(</a:t>
            </a:r>
            <a:r>
              <a:rPr lang="en-US" sz="1200" dirty="0">
                <a:solidFill>
                  <a:schemeClr val="accent3"/>
                </a:solidFill>
                <a:latin typeface="Consolas" charset="0"/>
                <a:ea typeface="Consolas" charset="0"/>
                <a:cs typeface="Consolas" charset="0"/>
              </a:rPr>
              <a:t>"</a:t>
            </a:r>
            <a:r>
              <a:rPr lang="en-US" sz="1200" dirty="0" err="1">
                <a:solidFill>
                  <a:schemeClr val="accent3"/>
                </a:solidFill>
                <a:latin typeface="Consolas" charset="0"/>
                <a:ea typeface="Consolas" charset="0"/>
                <a:cs typeface="Consolas" charset="0"/>
              </a:rPr>
              <a:t>problem_size</a:t>
            </a:r>
            <a:r>
              <a:rPr lang="en-US" sz="1200" dirty="0">
                <a:solidFill>
                  <a:schemeClr val="accent3"/>
                </a:solidFill>
                <a:latin typeface="Consolas" charset="0"/>
                <a:ea typeface="Consolas" charset="0"/>
                <a:cs typeface="Consolas" charset="0"/>
              </a:rPr>
              <a: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opts.nx</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solidFill>
                  <a:schemeClr val="tx2"/>
                </a:solidFill>
                <a:latin typeface="Consolas" charset="0"/>
                <a:ea typeface="Consolas" charset="0"/>
                <a:cs typeface="Consolas" charset="0"/>
              </a:rPr>
              <a:t>adiak</a:t>
            </a:r>
            <a:r>
              <a:rPr lang="en-US" sz="1200" dirty="0">
                <a:solidFill>
                  <a:schemeClr val="tx2"/>
                </a:solidFill>
                <a:latin typeface="Consolas" charset="0"/>
                <a:ea typeface="Consolas" charset="0"/>
                <a:cs typeface="Consolas" charset="0"/>
              </a:rPr>
              <a:t>::value</a:t>
            </a:r>
            <a:r>
              <a:rPr lang="en-US" sz="1200" dirty="0">
                <a:latin typeface="Consolas" charset="0"/>
                <a:ea typeface="Consolas" charset="0"/>
                <a:cs typeface="Consolas" charset="0"/>
              </a:rPr>
              <a:t>(</a:t>
            </a:r>
            <a:r>
              <a:rPr lang="en-US" sz="1200" dirty="0">
                <a:solidFill>
                  <a:schemeClr val="accent3"/>
                </a:solidFill>
                <a:latin typeface="Consolas" charset="0"/>
                <a:ea typeface="Consolas" charset="0"/>
                <a:cs typeface="Consolas" charset="0"/>
              </a:rPr>
              <a:t>"</a:t>
            </a:r>
            <a:r>
              <a:rPr lang="en-US" sz="1200" dirty="0" err="1">
                <a:solidFill>
                  <a:schemeClr val="accent3"/>
                </a:solidFill>
                <a:latin typeface="Consolas" charset="0"/>
                <a:ea typeface="Consolas" charset="0"/>
                <a:cs typeface="Consolas" charset="0"/>
              </a:rPr>
              <a:t>num_regions</a:t>
            </a:r>
            <a:r>
              <a:rPr lang="en-US" sz="1200" dirty="0">
                <a:solidFill>
                  <a:schemeClr val="accent3"/>
                </a:solidFill>
                <a:latin typeface="Consolas" charset="0"/>
                <a:ea typeface="Consolas" charset="0"/>
                <a:cs typeface="Consolas" charset="0"/>
              </a:rPr>
              <a: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opts.numReg</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p>
        </p:txBody>
      </p:sp>
      <p:sp>
        <p:nvSpPr>
          <p:cNvPr id="7" name="TextBox 6">
            <a:extLst>
              <a:ext uri="{FF2B5EF4-FFF2-40B4-BE49-F238E27FC236}">
                <a16:creationId xmlns:a16="http://schemas.microsoft.com/office/drawing/2014/main" id="{90849F0D-A0B4-DD4E-81BF-45E7F04D577B}"/>
              </a:ext>
            </a:extLst>
          </p:cNvPr>
          <p:cNvSpPr txBox="1"/>
          <p:nvPr/>
        </p:nvSpPr>
        <p:spPr>
          <a:xfrm>
            <a:off x="812124" y="4624046"/>
            <a:ext cx="3779070" cy="1015663"/>
          </a:xfrm>
          <a:prstGeom prst="rect">
            <a:avLst/>
          </a:prstGeom>
          <a:solidFill>
            <a:schemeClr val="bg1"/>
          </a:solidFill>
          <a:ln>
            <a:solidFill>
              <a:schemeClr val="accent3">
                <a:lumMod val="50000"/>
              </a:schemeClr>
            </a:solidFill>
          </a:ln>
        </p:spPr>
        <p:txBody>
          <a:bodyPr wrap="square" rtlCol="0">
            <a:spAutoFit/>
          </a:bodyPr>
          <a:lstStyle/>
          <a:p>
            <a:r>
              <a:rPr lang="en-US" sz="1200" dirty="0" err="1">
                <a:solidFill>
                  <a:schemeClr val="tx2"/>
                </a:solidFill>
                <a:latin typeface="Consolas" charset="0"/>
                <a:ea typeface="Consolas" charset="0"/>
                <a:cs typeface="Consolas" charset="0"/>
              </a:rPr>
              <a:t>cali</a:t>
            </a:r>
            <a:r>
              <a:rPr lang="en-US" sz="1200" dirty="0">
                <a:solidFill>
                  <a:schemeClr val="tx2"/>
                </a:solidFill>
                <a:latin typeface="Consolas" charset="0"/>
                <a:ea typeface="Consolas" charset="0"/>
                <a:cs typeface="Consolas" charset="0"/>
              </a:rPr>
              <a:t>::</a:t>
            </a:r>
            <a:r>
              <a:rPr lang="en-US" sz="1200" dirty="0" err="1">
                <a:solidFill>
                  <a:schemeClr val="tx2"/>
                </a:solidFill>
                <a:latin typeface="Consolas" charset="0"/>
                <a:ea typeface="Consolas" charset="0"/>
                <a:cs typeface="Consolas" charset="0"/>
              </a:rPr>
              <a:t>ConfigManager</a:t>
            </a:r>
            <a:r>
              <a:rPr lang="en-US" sz="1200" dirty="0">
                <a:solidFill>
                  <a:schemeClr val="tx2"/>
                </a:solidFill>
                <a:latin typeface="Consolas" charset="0"/>
                <a:ea typeface="Consolas" charset="0"/>
                <a:cs typeface="Consolas" charset="0"/>
              </a:rPr>
              <a:t> </a:t>
            </a:r>
            <a:r>
              <a:rPr lang="en-US" sz="1200" dirty="0" err="1">
                <a:latin typeface="Consolas" charset="0"/>
                <a:ea typeface="Consolas" charset="0"/>
                <a:cs typeface="Consolas" charset="0"/>
              </a:rPr>
              <a:t>mgr</a:t>
            </a:r>
            <a:r>
              <a:rPr lang="en-US" sz="1200" dirty="0">
                <a:latin typeface="Consolas" charset="0"/>
                <a:ea typeface="Consolas" charset="0"/>
                <a:cs typeface="Consolas" charset="0"/>
              </a:rPr>
              <a:t>;</a:t>
            </a:r>
          </a:p>
          <a:p>
            <a:r>
              <a:rPr lang="en-US" sz="1200" dirty="0" err="1">
                <a:latin typeface="Consolas" charset="0"/>
                <a:ea typeface="Consolas" charset="0"/>
                <a:cs typeface="Consolas" charset="0"/>
              </a:rPr>
              <a:t>mgr.</a:t>
            </a:r>
            <a:r>
              <a:rPr lang="en-US" sz="1200" dirty="0" err="1">
                <a:solidFill>
                  <a:schemeClr val="tx2"/>
                </a:solidFill>
                <a:latin typeface="Consolas" charset="0"/>
                <a:ea typeface="Consolas" charset="0"/>
                <a:cs typeface="Consolas" charset="0"/>
              </a:rPr>
              <a:t>add</a:t>
            </a:r>
            <a:r>
              <a:rPr lang="en-US" sz="1200" dirty="0">
                <a:latin typeface="Consolas" charset="0"/>
                <a:ea typeface="Consolas" charset="0"/>
                <a:cs typeface="Consolas" charset="0"/>
              </a:rPr>
              <a:t>(</a:t>
            </a:r>
            <a:r>
              <a:rPr lang="en-US" sz="1200" dirty="0" err="1">
                <a:latin typeface="Consolas" charset="0"/>
                <a:ea typeface="Consolas" charset="0"/>
                <a:cs typeface="Consolas" charset="0"/>
              </a:rPr>
              <a:t>opts.caliperConfig.c_str</a:t>
            </a:r>
            <a:r>
              <a:rPr lang="en-US" sz="1200" dirty="0">
                <a:latin typeface="Consolas" charset="0"/>
                <a:ea typeface="Consolas" charset="0"/>
                <a:cs typeface="Consolas" charset="0"/>
              </a:rPr>
              <a:t>());</a:t>
            </a:r>
          </a:p>
          <a:p>
            <a:r>
              <a:rPr lang="en-US" sz="1200" dirty="0" err="1">
                <a:latin typeface="Consolas" charset="0"/>
                <a:ea typeface="Consolas" charset="0"/>
                <a:cs typeface="Consolas" charset="0"/>
              </a:rPr>
              <a:t>mgr.</a:t>
            </a:r>
            <a:r>
              <a:rPr lang="en-US" sz="1200" dirty="0" err="1">
                <a:solidFill>
                  <a:schemeClr val="tx2"/>
                </a:solidFill>
                <a:latin typeface="Consolas" charset="0"/>
                <a:ea typeface="Consolas" charset="0"/>
                <a:cs typeface="Consolas" charset="0"/>
              </a:rPr>
              <a:t>start</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p>
          <a:p>
            <a:r>
              <a:rPr lang="en-US" sz="1200" dirty="0" err="1">
                <a:latin typeface="Consolas" charset="0"/>
                <a:ea typeface="Consolas" charset="0"/>
                <a:cs typeface="Consolas" charset="0"/>
              </a:rPr>
              <a:t>mgr.</a:t>
            </a:r>
            <a:r>
              <a:rPr lang="en-US" sz="1200" dirty="0" err="1">
                <a:solidFill>
                  <a:schemeClr val="tx2"/>
                </a:solidFill>
                <a:latin typeface="Consolas" charset="0"/>
                <a:ea typeface="Consolas" charset="0"/>
                <a:cs typeface="Consolas" charset="0"/>
              </a:rPr>
              <a:t>flush</a:t>
            </a:r>
            <a:r>
              <a:rPr lang="en-US" sz="1200" dirty="0">
                <a:latin typeface="Consolas" charset="0"/>
                <a:ea typeface="Consolas" charset="0"/>
                <a:cs typeface="Consolas" charset="0"/>
              </a:rPr>
              <a:t>();</a:t>
            </a:r>
          </a:p>
        </p:txBody>
      </p:sp>
      <p:sp>
        <p:nvSpPr>
          <p:cNvPr id="3" name="Title 2">
            <a:extLst>
              <a:ext uri="{FF2B5EF4-FFF2-40B4-BE49-F238E27FC236}">
                <a16:creationId xmlns:a16="http://schemas.microsoft.com/office/drawing/2014/main" id="{1B43158A-1C7C-8A44-A74B-FB61E94EB8DA}"/>
              </a:ext>
            </a:extLst>
          </p:cNvPr>
          <p:cNvSpPr>
            <a:spLocks noGrp="1"/>
          </p:cNvSpPr>
          <p:nvPr>
            <p:ph type="title"/>
          </p:nvPr>
        </p:nvSpPr>
        <p:spPr/>
        <p:txBody>
          <a:bodyPr/>
          <a:lstStyle/>
          <a:p>
            <a:r>
              <a:rPr lang="en-US" dirty="0"/>
              <a:t>Recording Data for SPOT with Caliper and </a:t>
            </a:r>
            <a:r>
              <a:rPr lang="en-US" dirty="0" err="1"/>
              <a:t>Adiak</a:t>
            </a:r>
            <a:endParaRPr lang="en-US" dirty="0"/>
          </a:p>
        </p:txBody>
      </p:sp>
      <p:sp>
        <p:nvSpPr>
          <p:cNvPr id="8" name="TextBox 7">
            <a:extLst>
              <a:ext uri="{FF2B5EF4-FFF2-40B4-BE49-F238E27FC236}">
                <a16:creationId xmlns:a16="http://schemas.microsoft.com/office/drawing/2014/main" id="{28FBC5B7-72EB-F34B-B86B-9E54797EE5F8}"/>
              </a:ext>
            </a:extLst>
          </p:cNvPr>
          <p:cNvSpPr txBox="1"/>
          <p:nvPr/>
        </p:nvSpPr>
        <p:spPr>
          <a:xfrm>
            <a:off x="4047914" y="1772290"/>
            <a:ext cx="1701107" cy="646331"/>
          </a:xfrm>
          <a:prstGeom prst="rect">
            <a:avLst/>
          </a:prstGeom>
          <a:noFill/>
        </p:spPr>
        <p:txBody>
          <a:bodyPr wrap="none" rtlCol="0">
            <a:spAutoFit/>
          </a:bodyPr>
          <a:lstStyle/>
          <a:p>
            <a:r>
              <a:rPr lang="en-US" dirty="0"/>
              <a:t>Region </a:t>
            </a:r>
            <a:br>
              <a:rPr lang="en-US" dirty="0"/>
            </a:br>
            <a:r>
              <a:rPr lang="en-US" dirty="0"/>
              <a:t>instrumentation</a:t>
            </a:r>
          </a:p>
        </p:txBody>
      </p:sp>
      <p:sp>
        <p:nvSpPr>
          <p:cNvPr id="9" name="TextBox 8">
            <a:extLst>
              <a:ext uri="{FF2B5EF4-FFF2-40B4-BE49-F238E27FC236}">
                <a16:creationId xmlns:a16="http://schemas.microsoft.com/office/drawing/2014/main" id="{80AD6FBD-B337-524C-85E7-FD58CFF3881F}"/>
              </a:ext>
            </a:extLst>
          </p:cNvPr>
          <p:cNvSpPr txBox="1"/>
          <p:nvPr/>
        </p:nvSpPr>
        <p:spPr>
          <a:xfrm>
            <a:off x="4324112" y="3287267"/>
            <a:ext cx="1148712" cy="923330"/>
          </a:xfrm>
          <a:prstGeom prst="rect">
            <a:avLst/>
          </a:prstGeom>
          <a:noFill/>
        </p:spPr>
        <p:txBody>
          <a:bodyPr wrap="none" rtlCol="0">
            <a:spAutoFit/>
          </a:bodyPr>
          <a:lstStyle/>
          <a:p>
            <a:r>
              <a:rPr lang="en-US" dirty="0"/>
              <a:t>Metadata </a:t>
            </a:r>
          </a:p>
          <a:p>
            <a:r>
              <a:rPr lang="en-US" dirty="0"/>
              <a:t>collection</a:t>
            </a:r>
          </a:p>
          <a:p>
            <a:r>
              <a:rPr lang="en-US" dirty="0"/>
              <a:t>[</a:t>
            </a:r>
            <a:r>
              <a:rPr lang="en-US" dirty="0" err="1"/>
              <a:t>adiak</a:t>
            </a:r>
            <a:r>
              <a:rPr lang="en-US" dirty="0"/>
              <a:t>]</a:t>
            </a:r>
          </a:p>
        </p:txBody>
      </p:sp>
      <p:sp>
        <p:nvSpPr>
          <p:cNvPr id="10" name="TextBox 9">
            <a:extLst>
              <a:ext uri="{FF2B5EF4-FFF2-40B4-BE49-F238E27FC236}">
                <a16:creationId xmlns:a16="http://schemas.microsoft.com/office/drawing/2014/main" id="{821B835A-C807-C048-888C-909CCBF53D17}"/>
              </a:ext>
            </a:extLst>
          </p:cNvPr>
          <p:cNvSpPr txBox="1"/>
          <p:nvPr/>
        </p:nvSpPr>
        <p:spPr>
          <a:xfrm>
            <a:off x="4591194" y="4901044"/>
            <a:ext cx="1434495" cy="646331"/>
          </a:xfrm>
          <a:prstGeom prst="rect">
            <a:avLst/>
          </a:prstGeom>
          <a:noFill/>
        </p:spPr>
        <p:txBody>
          <a:bodyPr wrap="none" rtlCol="0">
            <a:spAutoFit/>
          </a:bodyPr>
          <a:lstStyle/>
          <a:p>
            <a:r>
              <a:rPr lang="en-US" dirty="0"/>
              <a:t>Caliper</a:t>
            </a:r>
            <a:br>
              <a:rPr lang="en-US" dirty="0"/>
            </a:br>
            <a:r>
              <a:rPr lang="en-US" dirty="0"/>
              <a:t>configuration</a:t>
            </a:r>
          </a:p>
        </p:txBody>
      </p:sp>
      <p:sp>
        <p:nvSpPr>
          <p:cNvPr id="11" name="TextBox 10">
            <a:extLst>
              <a:ext uri="{FF2B5EF4-FFF2-40B4-BE49-F238E27FC236}">
                <a16:creationId xmlns:a16="http://schemas.microsoft.com/office/drawing/2014/main" id="{E609DE6C-78E1-234D-B630-41CBC6398DD3}"/>
              </a:ext>
            </a:extLst>
          </p:cNvPr>
          <p:cNvSpPr txBox="1"/>
          <p:nvPr/>
        </p:nvSpPr>
        <p:spPr>
          <a:xfrm>
            <a:off x="5098905" y="5930045"/>
            <a:ext cx="2484143" cy="307777"/>
          </a:xfrm>
          <a:prstGeom prst="rect">
            <a:avLst/>
          </a:prstGeom>
          <a:solidFill>
            <a:schemeClr val="bg1">
              <a:lumMod val="85000"/>
            </a:schemeClr>
          </a:solidFill>
          <a:ln>
            <a:solidFill>
              <a:schemeClr val="tx1"/>
            </a:solidFill>
          </a:ln>
        </p:spPr>
        <p:txBody>
          <a:bodyPr wrap="square" rtlCol="0">
            <a:spAutoFit/>
          </a:bodyPr>
          <a:lstStyle/>
          <a:p>
            <a:r>
              <a:rPr lang="en-US" sz="1400" dirty="0">
                <a:latin typeface="Lucida Console"/>
                <a:cs typeface="Lucida Console"/>
              </a:rPr>
              <a:t>$ ./app –P </a:t>
            </a:r>
            <a:r>
              <a:rPr lang="en-US" sz="1400" dirty="0">
                <a:solidFill>
                  <a:schemeClr val="accent3">
                    <a:lumMod val="75000"/>
                  </a:schemeClr>
                </a:solidFill>
                <a:latin typeface="Lucida Console"/>
                <a:cs typeface="Lucida Console"/>
              </a:rPr>
              <a:t>spot</a:t>
            </a:r>
          </a:p>
        </p:txBody>
      </p:sp>
      <p:cxnSp>
        <p:nvCxnSpPr>
          <p:cNvPr id="12" name="Elbow Connector 11">
            <a:extLst>
              <a:ext uri="{FF2B5EF4-FFF2-40B4-BE49-F238E27FC236}">
                <a16:creationId xmlns:a16="http://schemas.microsoft.com/office/drawing/2014/main" id="{01A81C69-F63F-7345-95CB-D4685817F7B1}"/>
              </a:ext>
            </a:extLst>
          </p:cNvPr>
          <p:cNvCxnSpPr>
            <a:cxnSpLocks/>
            <a:stCxn id="7" idx="2"/>
            <a:endCxn id="11" idx="1"/>
          </p:cNvCxnSpPr>
          <p:nvPr/>
        </p:nvCxnSpPr>
        <p:spPr>
          <a:xfrm rot="16200000" flipH="1">
            <a:off x="3678170" y="4663198"/>
            <a:ext cx="444225" cy="2397246"/>
          </a:xfrm>
          <a:prstGeom prst="bentConnector2">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Folded Corner 13">
            <a:extLst>
              <a:ext uri="{FF2B5EF4-FFF2-40B4-BE49-F238E27FC236}">
                <a16:creationId xmlns:a16="http://schemas.microsoft.com/office/drawing/2014/main" id="{9AAA6052-337A-3842-9921-53FE756340DA}"/>
              </a:ext>
            </a:extLst>
          </p:cNvPr>
          <p:cNvSpPr/>
          <p:nvPr/>
        </p:nvSpPr>
        <p:spPr bwMode="auto">
          <a:xfrm>
            <a:off x="6944317" y="4533213"/>
            <a:ext cx="732831" cy="962366"/>
          </a:xfrm>
          <a:prstGeom prst="foldedCorner">
            <a:avLst>
              <a:gd name="adj" fmla="val 21875"/>
            </a:avLst>
          </a:prstGeom>
          <a:solidFill>
            <a:schemeClr val="accent5">
              <a:lumMod val="40000"/>
              <a:lumOff val="60000"/>
            </a:schemeClr>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Profile data</a:t>
            </a:r>
          </a:p>
          <a:p>
            <a:pPr algn="ctr">
              <a:spcBef>
                <a:spcPct val="0"/>
              </a:spcBef>
            </a:pPr>
            <a:r>
              <a:rPr lang="en-US" sz="1600" dirty="0">
                <a:solidFill>
                  <a:srgbClr val="000000"/>
                </a:solidFill>
              </a:rPr>
              <a:t>(.</a:t>
            </a:r>
            <a:r>
              <a:rPr lang="en-US" sz="1600" dirty="0" err="1">
                <a:solidFill>
                  <a:srgbClr val="000000"/>
                </a:solidFill>
              </a:rPr>
              <a:t>cali</a:t>
            </a:r>
            <a:r>
              <a:rPr lang="en-US" sz="1600" dirty="0">
                <a:solidFill>
                  <a:srgbClr val="000000"/>
                </a:solidFill>
              </a:rPr>
              <a:t>)</a:t>
            </a:r>
          </a:p>
        </p:txBody>
      </p:sp>
      <p:sp>
        <p:nvSpPr>
          <p:cNvPr id="15" name="Folded Corner 14">
            <a:extLst>
              <a:ext uri="{FF2B5EF4-FFF2-40B4-BE49-F238E27FC236}">
                <a16:creationId xmlns:a16="http://schemas.microsoft.com/office/drawing/2014/main" id="{626230D2-2EC3-0043-B5E2-7F904C88F17B}"/>
              </a:ext>
            </a:extLst>
          </p:cNvPr>
          <p:cNvSpPr/>
          <p:nvPr/>
        </p:nvSpPr>
        <p:spPr bwMode="auto">
          <a:xfrm>
            <a:off x="8459811" y="4500013"/>
            <a:ext cx="1614487" cy="1019085"/>
          </a:xfrm>
          <a:prstGeom prst="foldedCorner">
            <a:avLst/>
          </a:prstGeom>
          <a:solidFill>
            <a:schemeClr val="accent6">
              <a:lumMod val="40000"/>
              <a:lumOff val="60000"/>
            </a:schemeClr>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Experiment directory</a:t>
            </a:r>
          </a:p>
        </p:txBody>
      </p:sp>
      <p:pic>
        <p:nvPicPr>
          <p:cNvPr id="17" name="Picture 16">
            <a:extLst>
              <a:ext uri="{FF2B5EF4-FFF2-40B4-BE49-F238E27FC236}">
                <a16:creationId xmlns:a16="http://schemas.microsoft.com/office/drawing/2014/main" id="{0F7BB438-C5A1-C347-A569-51C9F27C0445}"/>
              </a:ext>
            </a:extLst>
          </p:cNvPr>
          <p:cNvPicPr>
            <a:picLocks noChangeAspect="1"/>
          </p:cNvPicPr>
          <p:nvPr/>
        </p:nvPicPr>
        <p:blipFill rotWithShape="1">
          <a:blip r:embed="rId3"/>
          <a:srcRect l="-8151" r="-8151"/>
          <a:stretch/>
        </p:blipFill>
        <p:spPr>
          <a:xfrm>
            <a:off x="6267654" y="1362420"/>
            <a:ext cx="4592824" cy="2596896"/>
          </a:xfrm>
          <a:prstGeom prst="rect">
            <a:avLst/>
          </a:prstGeom>
        </p:spPr>
      </p:pic>
      <p:cxnSp>
        <p:nvCxnSpPr>
          <p:cNvPr id="20" name="Straight Arrow Connector 19">
            <a:extLst>
              <a:ext uri="{FF2B5EF4-FFF2-40B4-BE49-F238E27FC236}">
                <a16:creationId xmlns:a16="http://schemas.microsoft.com/office/drawing/2014/main" id="{EFDA8D06-CF0D-D342-AB44-9D006540EBF6}"/>
              </a:ext>
            </a:extLst>
          </p:cNvPr>
          <p:cNvCxnSpPr>
            <a:cxnSpLocks/>
            <a:endCxn id="14" idx="2"/>
          </p:cNvCxnSpPr>
          <p:nvPr/>
        </p:nvCxnSpPr>
        <p:spPr>
          <a:xfrm flipV="1">
            <a:off x="7310732" y="5495579"/>
            <a:ext cx="1" cy="434466"/>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7A61A5B-9272-3140-AD98-06CB130AF1C7}"/>
              </a:ext>
            </a:extLst>
          </p:cNvPr>
          <p:cNvCxnSpPr>
            <a:cxnSpLocks/>
            <a:stCxn id="14" idx="3"/>
            <a:endCxn id="15" idx="1"/>
          </p:cNvCxnSpPr>
          <p:nvPr/>
        </p:nvCxnSpPr>
        <p:spPr>
          <a:xfrm flipV="1">
            <a:off x="7677148" y="5009556"/>
            <a:ext cx="782663" cy="4840"/>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B187C94-643E-0B47-B607-2BD2CF563471}"/>
              </a:ext>
            </a:extLst>
          </p:cNvPr>
          <p:cNvCxnSpPr>
            <a:cxnSpLocks/>
          </p:cNvCxnSpPr>
          <p:nvPr/>
        </p:nvCxnSpPr>
        <p:spPr>
          <a:xfrm flipV="1">
            <a:off x="9267054" y="3957638"/>
            <a:ext cx="0" cy="510109"/>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66113A1D-EE8D-AB42-AC5C-CB1A27C79E72}"/>
              </a:ext>
            </a:extLst>
          </p:cNvPr>
          <p:cNvSpPr txBox="1"/>
          <p:nvPr/>
        </p:nvSpPr>
        <p:spPr>
          <a:xfrm>
            <a:off x="10878530" y="2418333"/>
            <a:ext cx="667362" cy="923330"/>
          </a:xfrm>
          <a:prstGeom prst="rect">
            <a:avLst/>
          </a:prstGeom>
          <a:noFill/>
        </p:spPr>
        <p:txBody>
          <a:bodyPr wrap="none" rtlCol="0">
            <a:spAutoFit/>
          </a:bodyPr>
          <a:lstStyle/>
          <a:p>
            <a:r>
              <a:rPr lang="en-US" dirty="0"/>
              <a:t>SPOT</a:t>
            </a:r>
          </a:p>
          <a:p>
            <a:r>
              <a:rPr lang="en-US" dirty="0"/>
              <a:t>Web</a:t>
            </a:r>
          </a:p>
          <a:p>
            <a:r>
              <a:rPr lang="en-US" dirty="0"/>
              <a:t>GUI</a:t>
            </a:r>
          </a:p>
        </p:txBody>
      </p:sp>
      <p:sp>
        <p:nvSpPr>
          <p:cNvPr id="31" name="TextBox 30">
            <a:extLst>
              <a:ext uri="{FF2B5EF4-FFF2-40B4-BE49-F238E27FC236}">
                <a16:creationId xmlns:a16="http://schemas.microsoft.com/office/drawing/2014/main" id="{63B60A0A-34A8-804D-AABA-FC7AE7E3A149}"/>
              </a:ext>
            </a:extLst>
          </p:cNvPr>
          <p:cNvSpPr txBox="1"/>
          <p:nvPr/>
        </p:nvSpPr>
        <p:spPr>
          <a:xfrm>
            <a:off x="7583630" y="5899267"/>
            <a:ext cx="4357347" cy="369332"/>
          </a:xfrm>
          <a:prstGeom prst="rect">
            <a:avLst/>
          </a:prstGeom>
          <a:noFill/>
        </p:spPr>
        <p:txBody>
          <a:bodyPr wrap="none" rtlCol="0">
            <a:spAutoFit/>
          </a:bodyPr>
          <a:lstStyle/>
          <a:p>
            <a:r>
              <a:rPr lang="en-US" dirty="0"/>
              <a:t>Run program with the “spot” profiling config</a:t>
            </a:r>
          </a:p>
        </p:txBody>
      </p:sp>
    </p:spTree>
    <p:extLst>
      <p:ext uri="{BB962C8B-B14F-4D97-AF65-F5344CB8AC3E}">
        <p14:creationId xmlns:p14="http://schemas.microsoft.com/office/powerpoint/2010/main" val="1670794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58DC3B-D8C2-8341-8832-E84B0A43B65A}"/>
              </a:ext>
            </a:extLst>
          </p:cNvPr>
          <p:cNvSpPr>
            <a:spLocks noGrp="1"/>
          </p:cNvSpPr>
          <p:nvPr>
            <p:ph idx="1"/>
          </p:nvPr>
        </p:nvSpPr>
        <p:spPr>
          <a:xfrm>
            <a:off x="609600" y="4605531"/>
            <a:ext cx="10972800" cy="1795269"/>
          </a:xfrm>
        </p:spPr>
        <p:txBody>
          <a:bodyPr/>
          <a:lstStyle/>
          <a:p>
            <a:r>
              <a:rPr lang="en-US" dirty="0"/>
              <a:t>Use the </a:t>
            </a:r>
            <a:r>
              <a:rPr lang="en-US" dirty="0">
                <a:hlinkClick r:id="rId2"/>
              </a:rPr>
              <a:t>Adiak</a:t>
            </a:r>
            <a:r>
              <a:rPr lang="en-US" dirty="0"/>
              <a:t> C/C++ library to record program metadata</a:t>
            </a:r>
          </a:p>
          <a:p>
            <a:pPr lvl="1"/>
            <a:r>
              <a:rPr lang="en-US" dirty="0"/>
              <a:t>Environment info (user, </a:t>
            </a:r>
            <a:r>
              <a:rPr lang="en-US" dirty="0" err="1"/>
              <a:t>launchdate</a:t>
            </a:r>
            <a:r>
              <a:rPr lang="en-US" dirty="0"/>
              <a:t>, system name, ...)</a:t>
            </a:r>
          </a:p>
          <a:p>
            <a:pPr lvl="1"/>
            <a:r>
              <a:rPr lang="en-US" dirty="0"/>
              <a:t>Program configuration (input problem description, problem size, ...)</a:t>
            </a:r>
          </a:p>
          <a:p>
            <a:r>
              <a:rPr lang="en-US" dirty="0"/>
              <a:t>Enables performance comparisons across runs. Required for SPOT.</a:t>
            </a:r>
          </a:p>
          <a:p>
            <a:endParaRPr lang="en-US" dirty="0"/>
          </a:p>
        </p:txBody>
      </p:sp>
      <p:sp>
        <p:nvSpPr>
          <p:cNvPr id="3" name="Title 2">
            <a:extLst>
              <a:ext uri="{FF2B5EF4-FFF2-40B4-BE49-F238E27FC236}">
                <a16:creationId xmlns:a16="http://schemas.microsoft.com/office/drawing/2014/main" id="{CFCF08BF-D360-6F43-857C-7D24B3C6AAC1}"/>
              </a:ext>
            </a:extLst>
          </p:cNvPr>
          <p:cNvSpPr>
            <a:spLocks noGrp="1"/>
          </p:cNvSpPr>
          <p:nvPr>
            <p:ph type="title"/>
          </p:nvPr>
        </p:nvSpPr>
        <p:spPr/>
        <p:txBody>
          <a:bodyPr/>
          <a:lstStyle/>
          <a:p>
            <a:r>
              <a:rPr lang="en-US" dirty="0"/>
              <a:t>Recording Program Metadata with the </a:t>
            </a:r>
            <a:r>
              <a:rPr lang="en-US" dirty="0" err="1"/>
              <a:t>Adiak</a:t>
            </a:r>
            <a:r>
              <a:rPr lang="en-US" dirty="0"/>
              <a:t> Library</a:t>
            </a:r>
          </a:p>
        </p:txBody>
      </p:sp>
      <p:sp>
        <p:nvSpPr>
          <p:cNvPr id="4" name="TextBox 3">
            <a:extLst>
              <a:ext uri="{FF2B5EF4-FFF2-40B4-BE49-F238E27FC236}">
                <a16:creationId xmlns:a16="http://schemas.microsoft.com/office/drawing/2014/main" id="{1EE9B61D-A8DD-EC45-8399-DAEDE51735ED}"/>
              </a:ext>
            </a:extLst>
          </p:cNvPr>
          <p:cNvSpPr txBox="1"/>
          <p:nvPr/>
        </p:nvSpPr>
        <p:spPr>
          <a:xfrm>
            <a:off x="2242453" y="1638391"/>
            <a:ext cx="6951867" cy="2677656"/>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#include &lt;</a:t>
            </a:r>
            <a:r>
              <a:rPr lang="en-US" sz="1400" dirty="0" err="1">
                <a:latin typeface="Consolas" charset="0"/>
                <a:ea typeface="Consolas" charset="0"/>
                <a:cs typeface="Consolas" charset="0"/>
              </a:rPr>
              <a:t>adiak.hpp</a:t>
            </a:r>
            <a:r>
              <a:rPr lang="en-US" sz="1400" dirty="0">
                <a:latin typeface="Consolas" charset="0"/>
                <a:ea typeface="Consolas" charset="0"/>
                <a:cs typeface="Consolas" charset="0"/>
              </a:rPr>
              <a:t>&gt;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::user</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launchdate</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jobsize</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err="1">
                <a:latin typeface="Consolas" charset="0"/>
                <a:ea typeface="Consolas" charset="0"/>
                <a:cs typeface="Consolas" charset="0"/>
              </a:rPr>
              <a:t>end_step</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readInt</a:t>
            </a:r>
            <a:r>
              <a:rPr lang="en-US" sz="1400" dirty="0">
                <a:latin typeface="Consolas" charset="0"/>
                <a:ea typeface="Consolas" charset="0"/>
                <a:cs typeface="Consolas" charset="0"/>
              </a:rPr>
              <a:t>(input, "</a:t>
            </a:r>
            <a:r>
              <a:rPr lang="en-US" sz="1400" dirty="0" err="1">
                <a:latin typeface="Consolas" charset="0"/>
                <a:ea typeface="Consolas" charset="0"/>
                <a:cs typeface="Consolas" charset="0"/>
              </a:rPr>
              <a:t>end_step</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err="1">
                <a:latin typeface="Consolas" charset="0"/>
                <a:ea typeface="Consolas" charset="0"/>
                <a:cs typeface="Consolas" charset="0"/>
              </a:rPr>
              <a:t>halo_depth</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readInt</a:t>
            </a:r>
            <a:r>
              <a:rPr lang="en-US" sz="1400" dirty="0">
                <a:latin typeface="Consolas" charset="0"/>
                <a:ea typeface="Consolas" charset="0"/>
                <a:cs typeface="Consolas" charset="0"/>
              </a:rPr>
              <a:t>(input, ”</a:t>
            </a:r>
            <a:r>
              <a:rPr lang="en-US" sz="1400" dirty="0" err="1">
                <a:latin typeface="Consolas" charset="0"/>
                <a:ea typeface="Consolas" charset="0"/>
                <a:cs typeface="Consolas" charset="0"/>
              </a:rPr>
              <a:t>halo_depth</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if (</a:t>
            </a:r>
            <a:r>
              <a:rPr lang="en-US" sz="1400" dirty="0" err="1">
                <a:latin typeface="Consolas" charset="0"/>
                <a:ea typeface="Consolas" charset="0"/>
                <a:cs typeface="Consolas" charset="0"/>
              </a:rPr>
              <a:t>tl_use_ppcg</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(“solver”, “PPCG”);</a:t>
            </a:r>
          </a:p>
          <a:p>
            <a:r>
              <a:rPr lang="en-US" sz="1400" dirty="0">
                <a:latin typeface="Consolas" charset="0"/>
                <a:ea typeface="Consolas" charset="0"/>
                <a:cs typeface="Consolas" charset="0"/>
              </a:rPr>
              <a:t>// [...]</a:t>
            </a:r>
          </a:p>
        </p:txBody>
      </p:sp>
      <p:sp>
        <p:nvSpPr>
          <p:cNvPr id="5" name="TextBox 4">
            <a:extLst>
              <a:ext uri="{FF2B5EF4-FFF2-40B4-BE49-F238E27FC236}">
                <a16:creationId xmlns:a16="http://schemas.microsoft.com/office/drawing/2014/main" id="{A0DABF97-C3D3-4C4C-936B-6A243493E6F0}"/>
              </a:ext>
            </a:extLst>
          </p:cNvPr>
          <p:cNvSpPr txBox="1"/>
          <p:nvPr/>
        </p:nvSpPr>
        <p:spPr>
          <a:xfrm>
            <a:off x="4621461" y="1269059"/>
            <a:ext cx="2949077" cy="369332"/>
          </a:xfrm>
          <a:prstGeom prst="rect">
            <a:avLst/>
          </a:prstGeom>
          <a:noFill/>
        </p:spPr>
        <p:txBody>
          <a:bodyPr wrap="none" rtlCol="0">
            <a:spAutoFit/>
          </a:bodyPr>
          <a:lstStyle/>
          <a:p>
            <a:r>
              <a:rPr lang="en-US" dirty="0" err="1"/>
              <a:t>TeaLeaf_CUDA</a:t>
            </a:r>
            <a:r>
              <a:rPr lang="en-US" dirty="0"/>
              <a:t> example [C++]</a:t>
            </a:r>
          </a:p>
        </p:txBody>
      </p:sp>
      <p:sp>
        <p:nvSpPr>
          <p:cNvPr id="10" name="Line Callout 1 9">
            <a:extLst>
              <a:ext uri="{FF2B5EF4-FFF2-40B4-BE49-F238E27FC236}">
                <a16:creationId xmlns:a16="http://schemas.microsoft.com/office/drawing/2014/main" id="{0D55B2EE-D453-9047-94A4-F51B834C53F8}"/>
              </a:ext>
            </a:extLst>
          </p:cNvPr>
          <p:cNvSpPr/>
          <p:nvPr/>
        </p:nvSpPr>
        <p:spPr bwMode="auto">
          <a:xfrm>
            <a:off x="8105750" y="1816347"/>
            <a:ext cx="2177139" cy="895492"/>
          </a:xfrm>
          <a:prstGeom prst="borderCallout1">
            <a:avLst>
              <a:gd name="adj1" fmla="val 18750"/>
              <a:gd name="adj2" fmla="val -8333"/>
              <a:gd name="adj3" fmla="val 66307"/>
              <a:gd name="adj4" fmla="val -165833"/>
            </a:avLst>
          </a:prstGeom>
          <a:ln>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Use built-in </a:t>
            </a:r>
            <a:r>
              <a:rPr lang="en-US" sz="1600" dirty="0" err="1">
                <a:solidFill>
                  <a:srgbClr val="000000"/>
                </a:solidFill>
              </a:rPr>
              <a:t>Adiak</a:t>
            </a:r>
            <a:r>
              <a:rPr lang="en-US" sz="1600" dirty="0">
                <a:solidFill>
                  <a:srgbClr val="000000"/>
                </a:solidFill>
              </a:rPr>
              <a:t> functions to collect common metadata</a:t>
            </a:r>
          </a:p>
        </p:txBody>
      </p:sp>
      <p:sp>
        <p:nvSpPr>
          <p:cNvPr id="11" name="Line Callout 1 10">
            <a:extLst>
              <a:ext uri="{FF2B5EF4-FFF2-40B4-BE49-F238E27FC236}">
                <a16:creationId xmlns:a16="http://schemas.microsoft.com/office/drawing/2014/main" id="{2D29B7E6-AC67-CF4D-9B7F-525084D64F7E}"/>
              </a:ext>
            </a:extLst>
          </p:cNvPr>
          <p:cNvSpPr/>
          <p:nvPr/>
        </p:nvSpPr>
        <p:spPr bwMode="auto">
          <a:xfrm>
            <a:off x="9335834" y="3044572"/>
            <a:ext cx="2177139" cy="895492"/>
          </a:xfrm>
          <a:prstGeom prst="borderCallout1">
            <a:avLst>
              <a:gd name="adj1" fmla="val 18750"/>
              <a:gd name="adj2" fmla="val -8333"/>
              <a:gd name="adj3" fmla="val 18898"/>
              <a:gd name="adj4" fmla="val -60833"/>
            </a:avLst>
          </a:prstGeom>
          <a:ln>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600" dirty="0">
                <a:solidFill>
                  <a:srgbClr val="000000"/>
                </a:solidFill>
              </a:rPr>
              <a:t>Use </a:t>
            </a:r>
            <a:r>
              <a:rPr lang="en-US" sz="1600" dirty="0" err="1">
                <a:solidFill>
                  <a:srgbClr val="000000"/>
                </a:solidFill>
              </a:rPr>
              <a:t>key:value</a:t>
            </a:r>
            <a:r>
              <a:rPr lang="en-US" sz="1600" dirty="0">
                <a:solidFill>
                  <a:srgbClr val="000000"/>
                </a:solidFill>
              </a:rPr>
              <a:t> functions to collect program-specific data</a:t>
            </a:r>
          </a:p>
        </p:txBody>
      </p:sp>
    </p:spTree>
    <p:extLst>
      <p:ext uri="{BB962C8B-B14F-4D97-AF65-F5344CB8AC3E}">
        <p14:creationId xmlns:p14="http://schemas.microsoft.com/office/powerpoint/2010/main" val="68472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DA815E-A823-1E4C-ABCD-D76D085FA441}"/>
              </a:ext>
            </a:extLst>
          </p:cNvPr>
          <p:cNvSpPr>
            <a:spLocks noGrp="1"/>
          </p:cNvSpPr>
          <p:nvPr>
            <p:ph idx="1"/>
          </p:nvPr>
        </p:nvSpPr>
        <p:spPr>
          <a:xfrm>
            <a:off x="609600" y="4992188"/>
            <a:ext cx="10972800" cy="1356225"/>
          </a:xfrm>
        </p:spPr>
        <p:txBody>
          <a:bodyPr/>
          <a:lstStyle/>
          <a:p>
            <a:r>
              <a:rPr lang="en-US" dirty="0" err="1"/>
              <a:t>Adiak</a:t>
            </a:r>
            <a:r>
              <a:rPr lang="en-US" dirty="0"/>
              <a:t> comes with built-in functions to collect common environment metadata</a:t>
            </a:r>
          </a:p>
          <a:p>
            <a:r>
              <a:rPr lang="en-US" dirty="0"/>
              <a:t>SPOT requires at least </a:t>
            </a:r>
            <a:r>
              <a:rPr lang="en-US" dirty="0" err="1">
                <a:latin typeface="Consolas" panose="020B0609020204030204" pitchFamily="49" charset="0"/>
                <a:cs typeface="Consolas" panose="020B0609020204030204" pitchFamily="49" charset="0"/>
              </a:rPr>
              <a:t>launchdate</a:t>
            </a:r>
            <a:endParaRPr lang="en-US" dirty="0"/>
          </a:p>
        </p:txBody>
      </p:sp>
      <p:sp>
        <p:nvSpPr>
          <p:cNvPr id="3" name="Title 2">
            <a:extLst>
              <a:ext uri="{FF2B5EF4-FFF2-40B4-BE49-F238E27FC236}">
                <a16:creationId xmlns:a16="http://schemas.microsoft.com/office/drawing/2014/main" id="{F11533DA-F793-4B4F-95A5-1F150EE8ADC9}"/>
              </a:ext>
            </a:extLst>
          </p:cNvPr>
          <p:cNvSpPr>
            <a:spLocks noGrp="1"/>
          </p:cNvSpPr>
          <p:nvPr>
            <p:ph type="title"/>
          </p:nvPr>
        </p:nvSpPr>
        <p:spPr/>
        <p:txBody>
          <a:bodyPr/>
          <a:lstStyle/>
          <a:p>
            <a:r>
              <a:rPr lang="en-US" dirty="0" err="1"/>
              <a:t>Adiak</a:t>
            </a:r>
            <a:r>
              <a:rPr lang="en-US" dirty="0"/>
              <a:t>: Built-in Functions for Common Metadata</a:t>
            </a:r>
          </a:p>
        </p:txBody>
      </p:sp>
      <p:sp>
        <p:nvSpPr>
          <p:cNvPr id="4" name="TextBox 3">
            <a:extLst>
              <a:ext uri="{FF2B5EF4-FFF2-40B4-BE49-F238E27FC236}">
                <a16:creationId xmlns:a16="http://schemas.microsoft.com/office/drawing/2014/main" id="{6147011E-B5E5-C844-B640-56FA644BC5BF}"/>
              </a:ext>
            </a:extLst>
          </p:cNvPr>
          <p:cNvSpPr txBox="1"/>
          <p:nvPr/>
        </p:nvSpPr>
        <p:spPr>
          <a:xfrm>
            <a:off x="1703614" y="1448243"/>
            <a:ext cx="8784772" cy="3323987"/>
          </a:xfrm>
          <a:prstGeom prst="rect">
            <a:avLst/>
          </a:prstGeom>
          <a:noFill/>
          <a:ln>
            <a:solidFill>
              <a:schemeClr val="accent3">
                <a:lumMod val="50000"/>
              </a:schemeClr>
            </a:solidFill>
          </a:ln>
        </p:spPr>
        <p:txBody>
          <a:bodyPr wrap="square" rtlCol="0">
            <a:spAutoFit/>
          </a:bodyPr>
          <a:lstStyle/>
          <a:p>
            <a:r>
              <a:rPr lang="en-US" sz="1400" dirty="0" err="1">
                <a:solidFill>
                  <a:schemeClr val="tx2"/>
                </a:solidFill>
                <a:latin typeface="Consolas" charset="0"/>
                <a:ea typeface="Consolas" charset="0"/>
                <a:cs typeface="Consolas" charset="0"/>
              </a:rPr>
              <a:t>adiak_user</a:t>
            </a:r>
            <a:r>
              <a:rPr lang="en-US" sz="1400" dirty="0">
                <a:latin typeface="Consolas" charset="0"/>
                <a:ea typeface="Consolas" charset="0"/>
                <a:cs typeface="Consolas" charset="0"/>
              </a:rPr>
              <a:t>();				/* user name */</a:t>
            </a:r>
          </a:p>
          <a:p>
            <a:r>
              <a:rPr lang="en-US" sz="1400" dirty="0" err="1">
                <a:solidFill>
                  <a:schemeClr val="tx2"/>
                </a:solidFill>
                <a:latin typeface="Consolas" charset="0"/>
                <a:ea typeface="Consolas" charset="0"/>
                <a:cs typeface="Consolas" charset="0"/>
              </a:rPr>
              <a:t>adiak_uid</a:t>
            </a:r>
            <a:r>
              <a:rPr lang="en-US" sz="1400" dirty="0">
                <a:latin typeface="Consolas" charset="0"/>
                <a:ea typeface="Consolas" charset="0"/>
                <a:cs typeface="Consolas" charset="0"/>
              </a:rPr>
              <a:t>();				/* user id */</a:t>
            </a:r>
          </a:p>
          <a:p>
            <a:r>
              <a:rPr lang="en-US" sz="1400" dirty="0" err="1">
                <a:solidFill>
                  <a:schemeClr val="tx2"/>
                </a:solidFill>
                <a:latin typeface="Consolas" charset="0"/>
                <a:ea typeface="Consolas" charset="0"/>
                <a:cs typeface="Consolas" charset="0"/>
              </a:rPr>
              <a:t>adiak_launchdate</a:t>
            </a:r>
            <a:r>
              <a:rPr lang="en-US" sz="1400" dirty="0">
                <a:latin typeface="Consolas" charset="0"/>
                <a:ea typeface="Consolas" charset="0"/>
                <a:cs typeface="Consolas" charset="0"/>
              </a:rPr>
              <a:t>();		/* program start time (UNIX timestamp) */</a:t>
            </a:r>
          </a:p>
          <a:p>
            <a:r>
              <a:rPr lang="en-US" sz="1400" dirty="0" err="1">
                <a:solidFill>
                  <a:schemeClr val="tx2"/>
                </a:solidFill>
                <a:latin typeface="Consolas" charset="0"/>
                <a:ea typeface="Consolas" charset="0"/>
                <a:cs typeface="Consolas" charset="0"/>
              </a:rPr>
              <a:t>adiak_executable</a:t>
            </a:r>
            <a:r>
              <a:rPr lang="en-US" sz="1400" dirty="0">
                <a:latin typeface="Consolas" charset="0"/>
                <a:ea typeface="Consolas" charset="0"/>
                <a:cs typeface="Consolas" charset="0"/>
              </a:rPr>
              <a:t>();		/* executable name */</a:t>
            </a:r>
          </a:p>
          <a:p>
            <a:r>
              <a:rPr lang="en-US" sz="1400" dirty="0" err="1">
                <a:solidFill>
                  <a:schemeClr val="tx2"/>
                </a:solidFill>
                <a:latin typeface="Consolas" charset="0"/>
                <a:ea typeface="Consolas" charset="0"/>
                <a:cs typeface="Consolas" charset="0"/>
              </a:rPr>
              <a:t>adiak_executablepath</a:t>
            </a:r>
            <a:r>
              <a:rPr lang="en-US" sz="1400" dirty="0">
                <a:latin typeface="Consolas" charset="0"/>
                <a:ea typeface="Consolas" charset="0"/>
                <a:cs typeface="Consolas" charset="0"/>
              </a:rPr>
              <a:t>();		/* full executable file path */</a:t>
            </a:r>
          </a:p>
          <a:p>
            <a:r>
              <a:rPr lang="en-US" sz="1400" dirty="0" err="1">
                <a:solidFill>
                  <a:schemeClr val="tx2"/>
                </a:solidFill>
                <a:latin typeface="Consolas" charset="0"/>
                <a:ea typeface="Consolas" charset="0"/>
                <a:cs typeface="Consolas" charset="0"/>
              </a:rPr>
              <a:t>adiak_cmdline</a:t>
            </a:r>
            <a:r>
              <a:rPr lang="en-US" sz="1400" dirty="0">
                <a:latin typeface="Consolas" charset="0"/>
                <a:ea typeface="Consolas" charset="0"/>
                <a:cs typeface="Consolas" charset="0"/>
              </a:rPr>
              <a:t>();			/* command line parameters */</a:t>
            </a:r>
          </a:p>
          <a:p>
            <a:r>
              <a:rPr lang="en-US" sz="1400" dirty="0" err="1">
                <a:solidFill>
                  <a:schemeClr val="tx2"/>
                </a:solidFill>
                <a:latin typeface="Consolas" charset="0"/>
                <a:ea typeface="Consolas" charset="0"/>
                <a:cs typeface="Consolas" charset="0"/>
              </a:rPr>
              <a:t>adiak_hostname</a:t>
            </a:r>
            <a:r>
              <a:rPr lang="en-US" sz="1400" dirty="0">
                <a:latin typeface="Consolas" charset="0"/>
                <a:ea typeface="Consolas" charset="0"/>
                <a:cs typeface="Consolas" charset="0"/>
              </a:rPr>
              <a:t>();			/* current host name */</a:t>
            </a:r>
          </a:p>
          <a:p>
            <a:r>
              <a:rPr lang="en-US" sz="1400" dirty="0" err="1">
                <a:solidFill>
                  <a:schemeClr val="tx2"/>
                </a:solidFill>
                <a:latin typeface="Consolas" charset="0"/>
                <a:ea typeface="Consolas" charset="0"/>
                <a:cs typeface="Consolas" charset="0"/>
              </a:rPr>
              <a:t>adiak_clustername</a:t>
            </a:r>
            <a:r>
              <a:rPr lang="en-US" sz="1400" dirty="0">
                <a:latin typeface="Consolas" charset="0"/>
                <a:ea typeface="Consolas" charset="0"/>
                <a:cs typeface="Consolas" charset="0"/>
              </a:rPr>
              <a:t>();		/* cluster name */</a:t>
            </a:r>
          </a:p>
          <a:p>
            <a:endParaRPr lang="en-US" sz="1400" dirty="0">
              <a:solidFill>
                <a:schemeClr val="tx2"/>
              </a:solidFill>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adiak_job_size</a:t>
            </a:r>
            <a:r>
              <a:rPr lang="en-US" sz="1400" dirty="0">
                <a:latin typeface="Consolas" charset="0"/>
                <a:ea typeface="Consolas" charset="0"/>
                <a:cs typeface="Consolas" charset="0"/>
              </a:rPr>
              <a:t>();			/* MPI job size */</a:t>
            </a:r>
          </a:p>
          <a:p>
            <a:r>
              <a:rPr lang="en-US" sz="1400" dirty="0" err="1">
                <a:solidFill>
                  <a:schemeClr val="tx2"/>
                </a:solidFill>
                <a:latin typeface="Consolas" charset="0"/>
                <a:ea typeface="Consolas" charset="0"/>
                <a:cs typeface="Consolas" charset="0"/>
              </a:rPr>
              <a:t>adiak_hostlist</a:t>
            </a:r>
            <a:r>
              <a:rPr lang="en-US" sz="1400" dirty="0">
                <a:latin typeface="Consolas" charset="0"/>
                <a:ea typeface="Consolas" charset="0"/>
                <a:cs typeface="Consolas" charset="0"/>
              </a:rPr>
              <a:t>();			/* all host names in this MPI job */</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adiak_walltime</a:t>
            </a:r>
            <a:r>
              <a:rPr lang="en-US" sz="1400" dirty="0">
                <a:latin typeface="Consolas" charset="0"/>
                <a:ea typeface="Consolas" charset="0"/>
                <a:cs typeface="Consolas" charset="0"/>
              </a:rPr>
              <a:t>();			/* wall-clock job runtime */</a:t>
            </a:r>
          </a:p>
          <a:p>
            <a:r>
              <a:rPr lang="en-US" sz="1400" dirty="0" err="1">
                <a:solidFill>
                  <a:schemeClr val="tx2"/>
                </a:solidFill>
                <a:latin typeface="Consolas" charset="0"/>
                <a:ea typeface="Consolas" charset="0"/>
                <a:cs typeface="Consolas" charset="0"/>
              </a:rPr>
              <a:t>adiak_cputime</a:t>
            </a:r>
            <a:r>
              <a:rPr lang="en-US" sz="1400" dirty="0">
                <a:latin typeface="Consolas" charset="0"/>
                <a:ea typeface="Consolas" charset="0"/>
                <a:cs typeface="Consolas" charset="0"/>
              </a:rPr>
              <a:t>();			/* job </a:t>
            </a:r>
            <a:r>
              <a:rPr lang="en-US" sz="1400" dirty="0" err="1">
                <a:latin typeface="Consolas" charset="0"/>
                <a:ea typeface="Consolas" charset="0"/>
                <a:cs typeface="Consolas" charset="0"/>
              </a:rPr>
              <a:t>cpu</a:t>
            </a:r>
            <a:r>
              <a:rPr lang="en-US" sz="1400" dirty="0">
                <a:latin typeface="Consolas" charset="0"/>
                <a:ea typeface="Consolas" charset="0"/>
                <a:cs typeface="Consolas" charset="0"/>
              </a:rPr>
              <a:t> runtime */</a:t>
            </a:r>
          </a:p>
          <a:p>
            <a:r>
              <a:rPr lang="en-US" sz="1400" dirty="0" err="1">
                <a:solidFill>
                  <a:schemeClr val="tx2"/>
                </a:solidFill>
                <a:latin typeface="Consolas" charset="0"/>
                <a:ea typeface="Consolas" charset="0"/>
                <a:cs typeface="Consolas" charset="0"/>
              </a:rPr>
              <a:t>adiak_systime</a:t>
            </a:r>
            <a:r>
              <a:rPr lang="en-US" sz="1400" dirty="0">
                <a:latin typeface="Consolas" charset="0"/>
                <a:ea typeface="Consolas" charset="0"/>
                <a:cs typeface="Consolas" charset="0"/>
              </a:rPr>
              <a:t>();			/* job sys runtime */</a:t>
            </a:r>
          </a:p>
        </p:txBody>
      </p:sp>
    </p:spTree>
    <p:extLst>
      <p:ext uri="{BB962C8B-B14F-4D97-AF65-F5344CB8AC3E}">
        <p14:creationId xmlns:p14="http://schemas.microsoft.com/office/powerpoint/2010/main" val="4176011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58DC3B-D8C2-8341-8832-E84B0A43B65A}"/>
              </a:ext>
            </a:extLst>
          </p:cNvPr>
          <p:cNvSpPr>
            <a:spLocks noGrp="1"/>
          </p:cNvSpPr>
          <p:nvPr>
            <p:ph idx="1"/>
          </p:nvPr>
        </p:nvSpPr>
        <p:spPr>
          <a:xfrm>
            <a:off x="609600" y="4545274"/>
            <a:ext cx="10972800" cy="1803139"/>
          </a:xfrm>
        </p:spPr>
        <p:txBody>
          <a:bodyPr/>
          <a:lstStyle/>
          <a:p>
            <a:r>
              <a:rPr lang="en-US" dirty="0" err="1"/>
              <a:t>Adiak</a:t>
            </a:r>
            <a:r>
              <a:rPr lang="en-US" dirty="0"/>
              <a:t> supports many basic and structured data types</a:t>
            </a:r>
          </a:p>
          <a:p>
            <a:pPr lvl="1"/>
            <a:r>
              <a:rPr lang="en-US" dirty="0"/>
              <a:t>Strings, integers, floating point, lists, tuples, sets, ...</a:t>
            </a:r>
          </a:p>
          <a:p>
            <a:r>
              <a:rPr lang="en-US" dirty="0" err="1">
                <a:latin typeface="Consolas" panose="020B0609020204030204" pitchFamily="49" charset="0"/>
                <a:cs typeface="Consolas" panose="020B0609020204030204" pitchFamily="49" charset="0"/>
              </a:rPr>
              <a:t>adiak</a:t>
            </a:r>
            <a:r>
              <a:rPr lang="en-US" dirty="0">
                <a:latin typeface="Consolas" panose="020B0609020204030204" pitchFamily="49" charset="0"/>
                <a:cs typeface="Consolas" panose="020B0609020204030204" pitchFamily="49" charset="0"/>
              </a:rPr>
              <a:t>::value() </a:t>
            </a:r>
            <a:r>
              <a:rPr lang="en-US" dirty="0"/>
              <a:t>records </a:t>
            </a:r>
            <a:r>
              <a:rPr lang="en-US" dirty="0" err="1"/>
              <a:t>key:value</a:t>
            </a:r>
            <a:r>
              <a:rPr lang="en-US" dirty="0"/>
              <a:t> pairs with overloads for many data types</a:t>
            </a:r>
          </a:p>
          <a:p>
            <a:endParaRPr lang="en-US" dirty="0"/>
          </a:p>
        </p:txBody>
      </p:sp>
      <p:sp>
        <p:nvSpPr>
          <p:cNvPr id="3" name="Title 2">
            <a:extLst>
              <a:ext uri="{FF2B5EF4-FFF2-40B4-BE49-F238E27FC236}">
                <a16:creationId xmlns:a16="http://schemas.microsoft.com/office/drawing/2014/main" id="{CFCF08BF-D360-6F43-857C-7D24B3C6AAC1}"/>
              </a:ext>
            </a:extLst>
          </p:cNvPr>
          <p:cNvSpPr>
            <a:spLocks noGrp="1"/>
          </p:cNvSpPr>
          <p:nvPr>
            <p:ph type="title"/>
          </p:nvPr>
        </p:nvSpPr>
        <p:spPr/>
        <p:txBody>
          <a:bodyPr/>
          <a:lstStyle/>
          <a:p>
            <a:r>
              <a:rPr lang="en-US" dirty="0" err="1"/>
              <a:t>Adiak</a:t>
            </a:r>
            <a:r>
              <a:rPr lang="en-US" dirty="0"/>
              <a:t>: Recording Custom Key-Value Data in C++</a:t>
            </a:r>
          </a:p>
        </p:txBody>
      </p:sp>
      <p:sp>
        <p:nvSpPr>
          <p:cNvPr id="4" name="TextBox 3">
            <a:extLst>
              <a:ext uri="{FF2B5EF4-FFF2-40B4-BE49-F238E27FC236}">
                <a16:creationId xmlns:a16="http://schemas.microsoft.com/office/drawing/2014/main" id="{1EE9B61D-A8DD-EC45-8399-DAEDE51735ED}"/>
              </a:ext>
            </a:extLst>
          </p:cNvPr>
          <p:cNvSpPr txBox="1"/>
          <p:nvPr/>
        </p:nvSpPr>
        <p:spPr>
          <a:xfrm>
            <a:off x="2349768" y="1860726"/>
            <a:ext cx="6951867" cy="2462213"/>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#include &lt;</a:t>
            </a:r>
            <a:r>
              <a:rPr lang="en-US" sz="1400" dirty="0" err="1">
                <a:latin typeface="Consolas" charset="0"/>
                <a:ea typeface="Consolas" charset="0"/>
                <a:cs typeface="Consolas" charset="0"/>
              </a:rPr>
              <a:t>adiak.hpp</a:t>
            </a:r>
            <a:r>
              <a:rPr lang="en-US" sz="1400" dirty="0">
                <a:latin typeface="Consolas" charset="0"/>
                <a:ea typeface="Consolas" charset="0"/>
                <a:cs typeface="Consolas" charset="0"/>
              </a:rPr>
              <a:t>&gt;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vector&lt;</a:t>
            </a:r>
            <a:r>
              <a:rPr lang="en-US" sz="1400" b="1" dirty="0">
                <a:latin typeface="Consolas" charset="0"/>
                <a:ea typeface="Consolas" charset="0"/>
                <a:cs typeface="Consolas" charset="0"/>
              </a:rPr>
              <a:t>int</a:t>
            </a:r>
            <a:r>
              <a:rPr lang="en-US" sz="1400" dirty="0">
                <a:latin typeface="Consolas" charset="0"/>
                <a:ea typeface="Consolas" charset="0"/>
                <a:cs typeface="Consolas" charset="0"/>
              </a:rPr>
              <a:t>&gt; </a:t>
            </a:r>
            <a:r>
              <a:rPr lang="en-US" sz="1400" dirty="0" err="1">
                <a:latin typeface="Consolas" charset="0"/>
                <a:ea typeface="Consolas" charset="0"/>
                <a:cs typeface="Consolas" charset="0"/>
              </a:rPr>
              <a:t>ints</a:t>
            </a:r>
            <a:r>
              <a:rPr lang="en-US" sz="1400" dirty="0">
                <a:latin typeface="Consolas" charset="0"/>
                <a:ea typeface="Consolas" charset="0"/>
                <a:cs typeface="Consolas" charset="0"/>
              </a:rPr>
              <a:t> { 1, 2, 3, 4 };</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myvec</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ints</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myint</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42);</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mydouble</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3.14);</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mystring</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“hi”</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mypath</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::path</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“/dev/null”</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::value</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“compiler”</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a:t>
            </a:r>
            <a:r>
              <a:rPr lang="en-US" sz="1400" dirty="0">
                <a:solidFill>
                  <a:schemeClr val="tx2"/>
                </a:solidFill>
                <a:latin typeface="Consolas" charset="0"/>
                <a:ea typeface="Consolas" charset="0"/>
                <a:cs typeface="Consolas" charset="0"/>
              </a:rPr>
              <a:t>::version</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“gcc@8.3.0”</a:t>
            </a:r>
            <a:r>
              <a:rPr lang="en-US" sz="1400" dirty="0">
                <a:latin typeface="Consolas" charset="0"/>
                <a:ea typeface="Consolas" charset="0"/>
                <a:cs typeface="Consolas" charset="0"/>
              </a:rPr>
              <a:t>));</a:t>
            </a:r>
          </a:p>
        </p:txBody>
      </p:sp>
      <p:sp>
        <p:nvSpPr>
          <p:cNvPr id="5" name="TextBox 4">
            <a:extLst>
              <a:ext uri="{FF2B5EF4-FFF2-40B4-BE49-F238E27FC236}">
                <a16:creationId xmlns:a16="http://schemas.microsoft.com/office/drawing/2014/main" id="{A0DABF97-C3D3-4C4C-936B-6A243493E6F0}"/>
              </a:ext>
            </a:extLst>
          </p:cNvPr>
          <p:cNvSpPr txBox="1"/>
          <p:nvPr/>
        </p:nvSpPr>
        <p:spPr>
          <a:xfrm>
            <a:off x="5825701" y="1450620"/>
            <a:ext cx="540597"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2188951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58DC3B-D8C2-8341-8832-E84B0A43B65A}"/>
              </a:ext>
            </a:extLst>
          </p:cNvPr>
          <p:cNvSpPr>
            <a:spLocks noGrp="1"/>
          </p:cNvSpPr>
          <p:nvPr>
            <p:ph idx="1"/>
          </p:nvPr>
        </p:nvSpPr>
        <p:spPr>
          <a:xfrm>
            <a:off x="609600" y="4545274"/>
            <a:ext cx="10972800" cy="1803139"/>
          </a:xfrm>
        </p:spPr>
        <p:txBody>
          <a:bodyPr/>
          <a:lstStyle/>
          <a:p>
            <a:r>
              <a:rPr lang="en-US" dirty="0">
                <a:latin typeface="+mn-lt"/>
                <a:cs typeface="Consolas" panose="020B0609020204030204" pitchFamily="49" charset="0"/>
              </a:rPr>
              <a:t>In C, </a:t>
            </a:r>
            <a:r>
              <a:rPr lang="en-US" dirty="0" err="1">
                <a:latin typeface="Consolas" panose="020B0609020204030204" pitchFamily="49" charset="0"/>
                <a:cs typeface="Consolas" panose="020B0609020204030204" pitchFamily="49" charset="0"/>
              </a:rPr>
              <a:t>adiak_nameval</a:t>
            </a:r>
            <a:r>
              <a:rPr lang="en-US" dirty="0">
                <a:latin typeface="Consolas" panose="020B0609020204030204" pitchFamily="49" charset="0"/>
                <a:cs typeface="Consolas" panose="020B0609020204030204" pitchFamily="49" charset="0"/>
              </a:rPr>
              <a:t>() </a:t>
            </a:r>
            <a:r>
              <a:rPr lang="en-US" dirty="0"/>
              <a:t>uses </a:t>
            </a:r>
            <a:r>
              <a:rPr lang="en-US" dirty="0" err="1"/>
              <a:t>printf</a:t>
            </a:r>
            <a:r>
              <a:rPr lang="en-US" dirty="0"/>
              <a:t>()-style descriptors to determine data types</a:t>
            </a:r>
          </a:p>
          <a:p>
            <a:endParaRPr lang="en-US" dirty="0"/>
          </a:p>
        </p:txBody>
      </p:sp>
      <p:sp>
        <p:nvSpPr>
          <p:cNvPr id="3" name="Title 2">
            <a:extLst>
              <a:ext uri="{FF2B5EF4-FFF2-40B4-BE49-F238E27FC236}">
                <a16:creationId xmlns:a16="http://schemas.microsoft.com/office/drawing/2014/main" id="{CFCF08BF-D360-6F43-857C-7D24B3C6AAC1}"/>
              </a:ext>
            </a:extLst>
          </p:cNvPr>
          <p:cNvSpPr>
            <a:spLocks noGrp="1"/>
          </p:cNvSpPr>
          <p:nvPr>
            <p:ph type="title"/>
          </p:nvPr>
        </p:nvSpPr>
        <p:spPr/>
        <p:txBody>
          <a:bodyPr/>
          <a:lstStyle/>
          <a:p>
            <a:r>
              <a:rPr lang="en-US" dirty="0" err="1"/>
              <a:t>Adiak</a:t>
            </a:r>
            <a:r>
              <a:rPr lang="en-US" dirty="0"/>
              <a:t>: Recording Custom Key-Value Data in C</a:t>
            </a:r>
          </a:p>
        </p:txBody>
      </p:sp>
      <p:sp>
        <p:nvSpPr>
          <p:cNvPr id="4" name="TextBox 3">
            <a:extLst>
              <a:ext uri="{FF2B5EF4-FFF2-40B4-BE49-F238E27FC236}">
                <a16:creationId xmlns:a16="http://schemas.microsoft.com/office/drawing/2014/main" id="{1EE9B61D-A8DD-EC45-8399-DAEDE51735ED}"/>
              </a:ext>
            </a:extLst>
          </p:cNvPr>
          <p:cNvSpPr txBox="1"/>
          <p:nvPr/>
        </p:nvSpPr>
        <p:spPr>
          <a:xfrm>
            <a:off x="2349768" y="1860726"/>
            <a:ext cx="6951867" cy="2462213"/>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#include &lt;</a:t>
            </a:r>
            <a:r>
              <a:rPr lang="en-US" sz="1400" dirty="0" err="1">
                <a:latin typeface="Consolas" charset="0"/>
                <a:ea typeface="Consolas" charset="0"/>
                <a:cs typeface="Consolas" charset="0"/>
              </a:rPr>
              <a:t>adiak.h</a:t>
            </a:r>
            <a:r>
              <a:rPr lang="en-US" sz="1400" dirty="0">
                <a:latin typeface="Consolas" charset="0"/>
                <a:ea typeface="Consolas" charset="0"/>
                <a:cs typeface="Consolas" charset="0"/>
              </a:rPr>
              <a:t>&gt;</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int </a:t>
            </a:r>
            <a:r>
              <a:rPr lang="en-US" sz="1400" dirty="0" err="1">
                <a:latin typeface="Consolas" charset="0"/>
                <a:ea typeface="Consolas" charset="0"/>
                <a:cs typeface="Consolas" charset="0"/>
              </a:rPr>
              <a:t>ints</a:t>
            </a:r>
            <a:r>
              <a:rPr lang="en-US" sz="1400" dirty="0">
                <a:latin typeface="Consolas" charset="0"/>
                <a:ea typeface="Consolas" charset="0"/>
                <a:cs typeface="Consolas" charset="0"/>
              </a:rPr>
              <a:t>[] = { 1, 2, 3, 4 };</a:t>
            </a: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myvec</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“[%d]”</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ints</a:t>
            </a:r>
            <a:r>
              <a:rPr lang="en-US" sz="1400" dirty="0">
                <a:latin typeface="Consolas" charset="0"/>
                <a:ea typeface="Consolas" charset="0"/>
                <a:cs typeface="Consolas" charset="0"/>
              </a:rPr>
              <a:t>, 4);</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myint</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“%d”</a:t>
            </a:r>
            <a:r>
              <a:rPr lang="en-US" sz="1400" dirty="0">
                <a:latin typeface="Consolas" charset="0"/>
                <a:ea typeface="Consolas" charset="0"/>
                <a:cs typeface="Consolas" charset="0"/>
              </a:rPr>
              <a:t>, 42);</a:t>
            </a: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mydouble</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“%f”</a:t>
            </a:r>
            <a:r>
              <a:rPr lang="en-US" sz="1400" dirty="0">
                <a:latin typeface="Consolas" charset="0"/>
                <a:ea typeface="Consolas" charset="0"/>
                <a:cs typeface="Consolas" charset="0"/>
              </a:rPr>
              <a:t>, 3.14);</a:t>
            </a: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mystring</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“%s”</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“hi”</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a:t>
            </a:r>
            <a:r>
              <a:rPr lang="en-US" sz="1400" dirty="0" err="1">
                <a:solidFill>
                  <a:schemeClr val="accent3">
                    <a:lumMod val="75000"/>
                  </a:schemeClr>
                </a:solidFill>
                <a:latin typeface="Consolas" charset="0"/>
                <a:ea typeface="Consolas" charset="0"/>
                <a:cs typeface="Consolas" charset="0"/>
              </a:rPr>
              <a:t>mypath</a:t>
            </a:r>
            <a:r>
              <a:rPr lang="en-US" sz="1400" dirty="0">
                <a:solidFill>
                  <a:schemeClr val="accent3">
                    <a:lumMod val="75000"/>
                  </a:schemeClr>
                </a:solidFill>
                <a:latin typeface="Consolas" charset="0"/>
                <a:ea typeface="Consolas" charset="0"/>
                <a:cs typeface="Consolas" charset="0"/>
              </a:rPr>
              <a:t>”</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“%p”</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“/dev/null”</a:t>
            </a:r>
            <a:r>
              <a:rPr lang="en-US" sz="1400" dirty="0">
                <a:latin typeface="Consolas" charset="0"/>
                <a:ea typeface="Consolas" charset="0"/>
                <a:cs typeface="Consolas" charset="0"/>
              </a:rPr>
              <a:t>);</a:t>
            </a:r>
          </a:p>
          <a:p>
            <a:r>
              <a:rPr lang="en-US" sz="1400" dirty="0" err="1">
                <a:solidFill>
                  <a:schemeClr val="tx2"/>
                </a:solidFill>
                <a:latin typeface="Consolas" charset="0"/>
                <a:ea typeface="Consolas" charset="0"/>
                <a:cs typeface="Consolas" charset="0"/>
              </a:rPr>
              <a:t>adiak_nameval</a:t>
            </a:r>
            <a:r>
              <a:rPr lang="en-US" sz="1400" dirty="0">
                <a:latin typeface="Consolas" charset="0"/>
                <a:ea typeface="Consolas" charset="0"/>
                <a:cs typeface="Consolas" charset="0"/>
              </a:rPr>
              <a:t>(</a:t>
            </a:r>
            <a:r>
              <a:rPr lang="en-US" sz="1400" dirty="0">
                <a:solidFill>
                  <a:schemeClr val="accent3">
                    <a:lumMod val="75000"/>
                  </a:schemeClr>
                </a:solidFill>
                <a:latin typeface="Consolas" charset="0"/>
                <a:ea typeface="Consolas" charset="0"/>
                <a:cs typeface="Consolas" charset="0"/>
              </a:rPr>
              <a:t>“compiler”</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adiak_general</a:t>
            </a:r>
            <a:r>
              <a:rPr lang="en-US" sz="1400" dirty="0">
                <a:latin typeface="Consolas" charset="0"/>
                <a:ea typeface="Consolas" charset="0"/>
                <a:cs typeface="Consolas" charset="0"/>
              </a:rPr>
              <a:t>, NULL, </a:t>
            </a:r>
            <a:r>
              <a:rPr lang="en-US" sz="1400" dirty="0">
                <a:solidFill>
                  <a:schemeClr val="accent3">
                    <a:lumMod val="75000"/>
                  </a:schemeClr>
                </a:solidFill>
                <a:latin typeface="Consolas" charset="0"/>
                <a:ea typeface="Consolas" charset="0"/>
                <a:cs typeface="Consolas" charset="0"/>
              </a:rPr>
              <a:t>“%v”</a:t>
            </a:r>
            <a:r>
              <a:rPr lang="en-US" sz="1400" dirty="0">
                <a:latin typeface="Consolas" charset="0"/>
                <a:ea typeface="Consolas" charset="0"/>
                <a:cs typeface="Consolas" charset="0"/>
              </a:rPr>
              <a:t>, </a:t>
            </a:r>
            <a:r>
              <a:rPr lang="en-US" sz="1400" dirty="0">
                <a:solidFill>
                  <a:schemeClr val="accent3">
                    <a:lumMod val="75000"/>
                  </a:schemeClr>
                </a:solidFill>
                <a:latin typeface="Consolas" charset="0"/>
                <a:ea typeface="Consolas" charset="0"/>
                <a:cs typeface="Consolas" charset="0"/>
              </a:rPr>
              <a:t>“gcc@8.3.0”</a:t>
            </a:r>
            <a:r>
              <a:rPr lang="en-US" sz="1400" dirty="0">
                <a:latin typeface="Consolas" charset="0"/>
                <a:ea typeface="Consolas" charset="0"/>
                <a:cs typeface="Consolas" charset="0"/>
              </a:rPr>
              <a:t>);</a:t>
            </a:r>
          </a:p>
        </p:txBody>
      </p:sp>
      <p:sp>
        <p:nvSpPr>
          <p:cNvPr id="5" name="TextBox 4">
            <a:extLst>
              <a:ext uri="{FF2B5EF4-FFF2-40B4-BE49-F238E27FC236}">
                <a16:creationId xmlns:a16="http://schemas.microsoft.com/office/drawing/2014/main" id="{A0DABF97-C3D3-4C4C-936B-6A243493E6F0}"/>
              </a:ext>
            </a:extLst>
          </p:cNvPr>
          <p:cNvSpPr txBox="1"/>
          <p:nvPr/>
        </p:nvSpPr>
        <p:spPr>
          <a:xfrm>
            <a:off x="5825701" y="1453725"/>
            <a:ext cx="308098"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44366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6D7CCB-6F28-C14F-91E8-8A863CAB51EC}"/>
              </a:ext>
            </a:extLst>
          </p:cNvPr>
          <p:cNvSpPr>
            <a:spLocks noGrp="1"/>
          </p:cNvSpPr>
          <p:nvPr>
            <p:ph idx="1"/>
          </p:nvPr>
        </p:nvSpPr>
        <p:spPr>
          <a:xfrm>
            <a:off x="609601" y="2834471"/>
            <a:ext cx="6542314" cy="3513942"/>
          </a:xfrm>
        </p:spPr>
        <p:txBody>
          <a:bodyPr/>
          <a:lstStyle/>
          <a:p>
            <a:r>
              <a:rPr lang="en-US" dirty="0"/>
              <a:t>“spot” records and aggregates time spent in instrumented regions, like runtime-report</a:t>
            </a:r>
          </a:p>
          <a:p>
            <a:r>
              <a:rPr lang="en-US" dirty="0"/>
              <a:t>Supports many profiling options </a:t>
            </a:r>
            <a:br>
              <a:rPr lang="en-US" dirty="0"/>
            </a:br>
            <a:r>
              <a:rPr lang="en-US" dirty="0"/>
              <a:t>(e.g., MPI function profiling)</a:t>
            </a:r>
          </a:p>
          <a:p>
            <a:r>
              <a:rPr lang="en-US" dirty="0"/>
              <a:t>Collect profiling output (.</a:t>
            </a:r>
            <a:r>
              <a:rPr lang="en-US" dirty="0" err="1"/>
              <a:t>cali</a:t>
            </a:r>
            <a:r>
              <a:rPr lang="en-US" dirty="0"/>
              <a:t> files) in a directory for analysis in SPOT</a:t>
            </a:r>
            <a:br>
              <a:rPr lang="en-US" dirty="0"/>
            </a:br>
            <a:endParaRPr lang="en-US" dirty="0"/>
          </a:p>
        </p:txBody>
      </p:sp>
      <p:sp>
        <p:nvSpPr>
          <p:cNvPr id="3" name="Title 2">
            <a:extLst>
              <a:ext uri="{FF2B5EF4-FFF2-40B4-BE49-F238E27FC236}">
                <a16:creationId xmlns:a16="http://schemas.microsoft.com/office/drawing/2014/main" id="{D1DF2871-92FF-634D-AC92-8123FE883944}"/>
              </a:ext>
            </a:extLst>
          </p:cNvPr>
          <p:cNvSpPr>
            <a:spLocks noGrp="1"/>
          </p:cNvSpPr>
          <p:nvPr>
            <p:ph type="title"/>
          </p:nvPr>
        </p:nvSpPr>
        <p:spPr/>
        <p:txBody>
          <a:bodyPr/>
          <a:lstStyle/>
          <a:p>
            <a:r>
              <a:rPr lang="en-US" dirty="0"/>
              <a:t>The </a:t>
            </a:r>
            <a:r>
              <a:rPr lang="en-US" dirty="0">
                <a:latin typeface="Consolas" panose="020B0609020204030204" pitchFamily="49" charset="0"/>
                <a:cs typeface="Consolas" panose="020B0609020204030204" pitchFamily="49" charset="0"/>
              </a:rPr>
              <a:t>spot</a:t>
            </a:r>
            <a:r>
              <a:rPr lang="en-US" dirty="0"/>
              <a:t> config: Region Profiling</a:t>
            </a:r>
          </a:p>
        </p:txBody>
      </p:sp>
      <p:sp>
        <p:nvSpPr>
          <p:cNvPr id="4" name="TextBox 3">
            <a:extLst>
              <a:ext uri="{FF2B5EF4-FFF2-40B4-BE49-F238E27FC236}">
                <a16:creationId xmlns:a16="http://schemas.microsoft.com/office/drawing/2014/main" id="{2FA35D01-D8B8-8C49-8B68-8B3ED7AA4389}"/>
              </a:ext>
            </a:extLst>
          </p:cNvPr>
          <p:cNvSpPr txBox="1"/>
          <p:nvPr/>
        </p:nvSpPr>
        <p:spPr>
          <a:xfrm>
            <a:off x="609600" y="1533749"/>
            <a:ext cx="7175095"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err="1">
                <a:solidFill>
                  <a:schemeClr val="accent3">
                    <a:lumMod val="75000"/>
                  </a:schemeClr>
                </a:solidFill>
                <a:latin typeface="Consolas" charset="0"/>
                <a:ea typeface="Consolas" charset="0"/>
                <a:cs typeface="Consolas" charset="0"/>
              </a:rPr>
              <a:t>spot,</a:t>
            </a:r>
            <a:r>
              <a:rPr lang="en-US" sz="1400" dirty="0" err="1">
                <a:solidFill>
                  <a:schemeClr val="accent6">
                    <a:lumMod val="75000"/>
                  </a:schemeClr>
                </a:solidFill>
                <a:latin typeface="Consolas" charset="0"/>
                <a:ea typeface="Consolas" charset="0"/>
                <a:cs typeface="Consolas" charset="0"/>
              </a:rPr>
              <a:t>profile.mpi</a:t>
            </a:r>
            <a:r>
              <a:rPr lang="en-US" sz="1400" dirty="0">
                <a:solidFill>
                  <a:schemeClr val="accent3">
                    <a:lumMod val="75000"/>
                  </a:schemeClr>
                </a:solidFill>
                <a:latin typeface="Consolas" charset="0"/>
                <a:ea typeface="Consolas" charset="0"/>
                <a:cs typeface="Consolas" charset="0"/>
              </a:rPr>
              <a:t> </a:t>
            </a:r>
            <a:r>
              <a:rPr lang="en-US" sz="1400" dirty="0">
                <a:latin typeface="Consolas" charset="0"/>
                <a:ea typeface="Consolas" charset="0"/>
                <a:cs typeface="Consolas" charset="0"/>
              </a:rPr>
              <a:t>./lulesh2.0</a:t>
            </a:r>
          </a:p>
        </p:txBody>
      </p:sp>
      <p:pic>
        <p:nvPicPr>
          <p:cNvPr id="6" name="Picture 5">
            <a:extLst>
              <a:ext uri="{FF2B5EF4-FFF2-40B4-BE49-F238E27FC236}">
                <a16:creationId xmlns:a16="http://schemas.microsoft.com/office/drawing/2014/main" id="{C5B8053F-CE0D-1644-86F7-1F71C705C076}"/>
              </a:ext>
            </a:extLst>
          </p:cNvPr>
          <p:cNvPicPr>
            <a:picLocks noChangeAspect="1"/>
          </p:cNvPicPr>
          <p:nvPr/>
        </p:nvPicPr>
        <p:blipFill>
          <a:blip r:embed="rId2"/>
          <a:srcRect/>
          <a:stretch/>
        </p:blipFill>
        <p:spPr>
          <a:xfrm>
            <a:off x="8057974" y="1533749"/>
            <a:ext cx="3797704" cy="3812309"/>
          </a:xfrm>
          <a:prstGeom prst="rect">
            <a:avLst/>
          </a:prstGeom>
        </p:spPr>
      </p:pic>
      <p:sp>
        <p:nvSpPr>
          <p:cNvPr id="7" name="TextBox 6">
            <a:extLst>
              <a:ext uri="{FF2B5EF4-FFF2-40B4-BE49-F238E27FC236}">
                <a16:creationId xmlns:a16="http://schemas.microsoft.com/office/drawing/2014/main" id="{942560EB-F896-114B-BE0A-4147A5FA2653}"/>
              </a:ext>
            </a:extLst>
          </p:cNvPr>
          <p:cNvSpPr txBox="1"/>
          <p:nvPr/>
        </p:nvSpPr>
        <p:spPr>
          <a:xfrm>
            <a:off x="8331253" y="5346058"/>
            <a:ext cx="3251146" cy="369332"/>
          </a:xfrm>
          <a:prstGeom prst="rect">
            <a:avLst/>
          </a:prstGeom>
          <a:noFill/>
        </p:spPr>
        <p:txBody>
          <a:bodyPr wrap="none" rtlCol="0">
            <a:spAutoFit/>
          </a:bodyPr>
          <a:lstStyle/>
          <a:p>
            <a:r>
              <a:rPr lang="en-US" dirty="0"/>
              <a:t>SPOT region profile flame graphs</a:t>
            </a:r>
          </a:p>
        </p:txBody>
      </p:sp>
      <p:sp>
        <p:nvSpPr>
          <p:cNvPr id="8" name="TextBox 7">
            <a:extLst>
              <a:ext uri="{FF2B5EF4-FFF2-40B4-BE49-F238E27FC236}">
                <a16:creationId xmlns:a16="http://schemas.microsoft.com/office/drawing/2014/main" id="{B2529EAA-5C18-0F49-8473-DEA945AB9F8C}"/>
              </a:ext>
            </a:extLst>
          </p:cNvPr>
          <p:cNvSpPr txBox="1"/>
          <p:nvPr/>
        </p:nvSpPr>
        <p:spPr>
          <a:xfrm>
            <a:off x="609599" y="2075620"/>
            <a:ext cx="7175095" cy="523220"/>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ls *.</a:t>
            </a:r>
            <a:r>
              <a:rPr lang="en-US" sz="1400" dirty="0" err="1">
                <a:latin typeface="Consolas" charset="0"/>
                <a:ea typeface="Consolas" charset="0"/>
                <a:cs typeface="Consolas" charset="0"/>
              </a:rPr>
              <a:t>cali</a:t>
            </a:r>
            <a:endParaRPr lang="en-US" sz="1400" dirty="0">
              <a:latin typeface="Consolas" charset="0"/>
              <a:ea typeface="Consolas" charset="0"/>
              <a:cs typeface="Consolas" charset="0"/>
            </a:endParaRPr>
          </a:p>
          <a:p>
            <a:r>
              <a:rPr lang="en-US" sz="1400" dirty="0">
                <a:latin typeface="Consolas" charset="0"/>
                <a:ea typeface="Consolas" charset="0"/>
                <a:cs typeface="Consolas" charset="0"/>
              </a:rPr>
              <a:t>210304-17175150010.cali</a:t>
            </a:r>
          </a:p>
        </p:txBody>
      </p:sp>
    </p:spTree>
    <p:extLst>
      <p:ext uri="{BB962C8B-B14F-4D97-AF65-F5344CB8AC3E}">
        <p14:creationId xmlns:p14="http://schemas.microsoft.com/office/powerpoint/2010/main" val="3274240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951E-2C7A-4B40-891F-C482828FEB42}"/>
              </a:ext>
            </a:extLst>
          </p:cNvPr>
          <p:cNvSpPr>
            <a:spLocks noGrp="1"/>
          </p:cNvSpPr>
          <p:nvPr>
            <p:ph type="title"/>
          </p:nvPr>
        </p:nvSpPr>
        <p:spPr/>
        <p:txBody>
          <a:bodyPr/>
          <a:lstStyle/>
          <a:p>
            <a:r>
              <a:rPr lang="en-US" dirty="0"/>
              <a:t>The LLNL Automated Profiling Software Stack</a:t>
            </a:r>
          </a:p>
        </p:txBody>
      </p:sp>
      <p:grpSp>
        <p:nvGrpSpPr>
          <p:cNvPr id="14" name="Group 13">
            <a:extLst>
              <a:ext uri="{FF2B5EF4-FFF2-40B4-BE49-F238E27FC236}">
                <a16:creationId xmlns:a16="http://schemas.microsoft.com/office/drawing/2014/main" id="{9C70484F-73B3-D847-9345-C6506E62537F}"/>
              </a:ext>
            </a:extLst>
          </p:cNvPr>
          <p:cNvGrpSpPr/>
          <p:nvPr/>
        </p:nvGrpSpPr>
        <p:grpSpPr>
          <a:xfrm>
            <a:off x="589017" y="2722702"/>
            <a:ext cx="3347983" cy="3047500"/>
            <a:chOff x="609600" y="3285423"/>
            <a:chExt cx="3080105" cy="2662475"/>
          </a:xfrm>
        </p:grpSpPr>
        <p:pic>
          <p:nvPicPr>
            <p:cNvPr id="4" name="Picture 3">
              <a:extLst>
                <a:ext uri="{FF2B5EF4-FFF2-40B4-BE49-F238E27FC236}">
                  <a16:creationId xmlns:a16="http://schemas.microsoft.com/office/drawing/2014/main" id="{F3B6A2C5-EDE0-004E-9DF0-E17B750D80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3236" y="3285423"/>
              <a:ext cx="1552832" cy="670977"/>
            </a:xfrm>
            <a:prstGeom prst="rect">
              <a:avLst/>
            </a:prstGeom>
          </p:spPr>
        </p:pic>
        <p:sp>
          <p:nvSpPr>
            <p:cNvPr id="5" name="TextBox 4">
              <a:extLst>
                <a:ext uri="{FF2B5EF4-FFF2-40B4-BE49-F238E27FC236}">
                  <a16:creationId xmlns:a16="http://schemas.microsoft.com/office/drawing/2014/main" id="{088A7250-64FE-9646-B983-2236D8696410}"/>
                </a:ext>
              </a:extLst>
            </p:cNvPr>
            <p:cNvSpPr txBox="1"/>
            <p:nvPr/>
          </p:nvSpPr>
          <p:spPr>
            <a:xfrm>
              <a:off x="609600" y="4108108"/>
              <a:ext cx="3080105" cy="1169551"/>
            </a:xfrm>
            <a:prstGeom prst="rect">
              <a:avLst/>
            </a:prstGeom>
            <a:noFill/>
            <a:ln>
              <a:solidFill>
                <a:schemeClr val="accent3">
                  <a:lumMod val="50000"/>
                </a:schemeClr>
              </a:solidFill>
            </a:ln>
          </p:spPr>
          <p:txBody>
            <a:bodyPr wrap="square" rtlCol="0">
              <a:spAutoFit/>
            </a:bodyPr>
            <a:lstStyle/>
            <a:p>
              <a:r>
                <a:rPr lang="en-US" sz="1000" dirty="0">
                  <a:latin typeface="Consolas" charset="0"/>
                  <a:ea typeface="Consolas" charset="0"/>
                  <a:cs typeface="Consolas" charset="0"/>
                </a:rPr>
                <a:t>#include &lt;caliper/</a:t>
              </a:r>
              <a:r>
                <a:rPr lang="en-US" sz="1000" dirty="0" err="1">
                  <a:latin typeface="Consolas" charset="0"/>
                  <a:ea typeface="Consolas" charset="0"/>
                  <a:cs typeface="Consolas" charset="0"/>
                </a:rPr>
                <a:t>cali.h</a:t>
              </a:r>
              <a:r>
                <a:rPr lang="en-US" sz="1000" dirty="0">
                  <a:latin typeface="Consolas" charset="0"/>
                  <a:ea typeface="Consolas" charset="0"/>
                  <a:cs typeface="Consolas" charset="0"/>
                </a:rPr>
                <a:t>&gt;</a:t>
              </a:r>
            </a:p>
            <a:p>
              <a:endParaRPr lang="en-US" sz="1000" dirty="0">
                <a:latin typeface="Consolas" charset="0"/>
                <a:ea typeface="Consolas" charset="0"/>
                <a:cs typeface="Consolas" charset="0"/>
              </a:endParaRPr>
            </a:p>
            <a:p>
              <a:r>
                <a:rPr lang="en-US" sz="1000" b="1" dirty="0">
                  <a:latin typeface="Consolas" charset="0"/>
                  <a:ea typeface="Consolas" charset="0"/>
                  <a:cs typeface="Consolas" charset="0"/>
                </a:rPr>
                <a:t>void </a:t>
              </a:r>
              <a:r>
                <a:rPr lang="en-US" sz="1000" dirty="0" err="1">
                  <a:latin typeface="Consolas" charset="0"/>
                  <a:ea typeface="Consolas" charset="0"/>
                  <a:cs typeface="Consolas" charset="0"/>
                </a:rPr>
                <a:t>LagrangeElements</a:t>
              </a:r>
              <a:r>
                <a:rPr lang="en-US" sz="1000" dirty="0">
                  <a:latin typeface="Consolas" charset="0"/>
                  <a:ea typeface="Consolas" charset="0"/>
                  <a:cs typeface="Consolas" charset="0"/>
                </a:rPr>
                <a:t>(Domain&amp; domain, </a:t>
              </a:r>
              <a:r>
                <a:rPr lang="en-US" sz="1000" dirty="0" err="1">
                  <a:latin typeface="Consolas" charset="0"/>
                  <a:ea typeface="Consolas" charset="0"/>
                  <a:cs typeface="Consolas" charset="0"/>
                </a:rPr>
                <a:t>Index_t</a:t>
              </a:r>
              <a:r>
                <a:rPr lang="en-US" sz="1000" dirty="0">
                  <a:latin typeface="Consolas" charset="0"/>
                  <a:ea typeface="Consolas" charset="0"/>
                  <a:cs typeface="Consolas" charset="0"/>
                </a:rPr>
                <a:t> </a:t>
              </a:r>
              <a:r>
                <a:rPr lang="en-US" sz="1000" dirty="0" err="1">
                  <a:latin typeface="Consolas" charset="0"/>
                  <a:ea typeface="Consolas" charset="0"/>
                  <a:cs typeface="Consolas" charset="0"/>
                </a:rPr>
                <a:t>numElem</a:t>
              </a:r>
              <a:r>
                <a:rPr lang="en-US" sz="1000" dirty="0">
                  <a:latin typeface="Consolas" charset="0"/>
                  <a:ea typeface="Consolas" charset="0"/>
                  <a:cs typeface="Consolas" charset="0"/>
                </a:rPr>
                <a:t>)</a:t>
              </a:r>
            </a:p>
            <a:p>
              <a:r>
                <a:rPr lang="en-US" sz="1000" dirty="0">
                  <a:latin typeface="Consolas" charset="0"/>
                  <a:ea typeface="Consolas" charset="0"/>
                  <a:cs typeface="Consolas" charset="0"/>
                </a:rPr>
                <a:t>{</a:t>
              </a:r>
            </a:p>
            <a:p>
              <a:r>
                <a:rPr lang="en-US" sz="1000" dirty="0">
                  <a:latin typeface="Consolas" charset="0"/>
                  <a:ea typeface="Consolas" charset="0"/>
                  <a:cs typeface="Consolas" charset="0"/>
                </a:rPr>
                <a:t>   </a:t>
              </a:r>
              <a:r>
                <a:rPr lang="en-US" sz="1000" dirty="0">
                  <a:solidFill>
                    <a:schemeClr val="tx2"/>
                  </a:solidFill>
                  <a:latin typeface="Consolas" charset="0"/>
                  <a:ea typeface="Consolas" charset="0"/>
                  <a:cs typeface="Consolas" charset="0"/>
                </a:rPr>
                <a:t>CALI_CXX_MARK_FUNCTION;</a:t>
              </a:r>
            </a:p>
            <a:p>
              <a:r>
                <a:rPr lang="en-US" sz="1000" dirty="0">
                  <a:latin typeface="Consolas" charset="0"/>
                  <a:ea typeface="Consolas" charset="0"/>
                  <a:cs typeface="Consolas" charset="0"/>
                </a:rPr>
                <a:t>// ...</a:t>
              </a:r>
            </a:p>
          </p:txBody>
        </p:sp>
        <p:sp>
          <p:nvSpPr>
            <p:cNvPr id="6" name="TextBox 5">
              <a:extLst>
                <a:ext uri="{FF2B5EF4-FFF2-40B4-BE49-F238E27FC236}">
                  <a16:creationId xmlns:a16="http://schemas.microsoft.com/office/drawing/2014/main" id="{39C52F13-6292-BE45-B25F-A430E98DBE3E}"/>
                </a:ext>
              </a:extLst>
            </p:cNvPr>
            <p:cNvSpPr txBox="1"/>
            <p:nvPr/>
          </p:nvSpPr>
          <p:spPr>
            <a:xfrm>
              <a:off x="678191" y="5301567"/>
              <a:ext cx="2942922" cy="646331"/>
            </a:xfrm>
            <a:prstGeom prst="rect">
              <a:avLst/>
            </a:prstGeom>
            <a:noFill/>
          </p:spPr>
          <p:txBody>
            <a:bodyPr wrap="none" rtlCol="0">
              <a:spAutoFit/>
            </a:bodyPr>
            <a:lstStyle/>
            <a:p>
              <a:pPr algn="ctr"/>
              <a:r>
                <a:rPr lang="en-US" dirty="0"/>
                <a:t>Caliper:</a:t>
              </a:r>
              <a:br>
                <a:rPr lang="en-US" dirty="0"/>
              </a:br>
              <a:r>
                <a:rPr lang="en-US" dirty="0"/>
                <a:t>Instrumentation and Profiling</a:t>
              </a:r>
            </a:p>
          </p:txBody>
        </p:sp>
      </p:grpSp>
      <p:grpSp>
        <p:nvGrpSpPr>
          <p:cNvPr id="15" name="Group 14">
            <a:extLst>
              <a:ext uri="{FF2B5EF4-FFF2-40B4-BE49-F238E27FC236}">
                <a16:creationId xmlns:a16="http://schemas.microsoft.com/office/drawing/2014/main" id="{5A243B34-8EB3-4D4D-9FB4-DB1600328C8D}"/>
              </a:ext>
            </a:extLst>
          </p:cNvPr>
          <p:cNvGrpSpPr/>
          <p:nvPr/>
        </p:nvGrpSpPr>
        <p:grpSpPr>
          <a:xfrm>
            <a:off x="8702381" y="2524976"/>
            <a:ext cx="2900602" cy="3245226"/>
            <a:chOff x="8996441" y="2702672"/>
            <a:chExt cx="2900602" cy="3245226"/>
          </a:xfrm>
        </p:grpSpPr>
        <p:pic>
          <p:nvPicPr>
            <p:cNvPr id="7" name="Picture 2">
              <a:extLst>
                <a:ext uri="{FF2B5EF4-FFF2-40B4-BE49-F238E27FC236}">
                  <a16:creationId xmlns:a16="http://schemas.microsoft.com/office/drawing/2014/main" id="{423E7BAD-1C49-A843-A895-4BF676290C6A}"/>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9311084" y="3195164"/>
              <a:ext cx="2271314" cy="20824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atchet">
              <a:extLst>
                <a:ext uri="{FF2B5EF4-FFF2-40B4-BE49-F238E27FC236}">
                  <a16:creationId xmlns:a16="http://schemas.microsoft.com/office/drawing/2014/main" id="{70A57193-1C01-7C40-A1A9-8CB8C21D226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818764" y="2702672"/>
              <a:ext cx="720297" cy="8215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5BF7A7C-828A-C341-B5D6-AFFCB2CB38D9}"/>
                </a:ext>
              </a:extLst>
            </p:cNvPr>
            <p:cNvSpPr txBox="1"/>
            <p:nvPr/>
          </p:nvSpPr>
          <p:spPr>
            <a:xfrm>
              <a:off x="8996441" y="5301567"/>
              <a:ext cx="2900602" cy="646331"/>
            </a:xfrm>
            <a:prstGeom prst="rect">
              <a:avLst/>
            </a:prstGeom>
            <a:noFill/>
          </p:spPr>
          <p:txBody>
            <a:bodyPr wrap="none" rtlCol="0">
              <a:spAutoFit/>
            </a:bodyPr>
            <a:lstStyle/>
            <a:p>
              <a:pPr algn="ctr"/>
              <a:r>
                <a:rPr lang="en-US" dirty="0"/>
                <a:t>Hatchet:</a:t>
              </a:r>
              <a:br>
                <a:rPr lang="en-US" dirty="0"/>
              </a:br>
              <a:r>
                <a:rPr lang="en-US" dirty="0"/>
                <a:t> Call graph analysis in Python</a:t>
              </a:r>
            </a:p>
          </p:txBody>
        </p:sp>
      </p:grpSp>
      <p:grpSp>
        <p:nvGrpSpPr>
          <p:cNvPr id="13" name="Group 12">
            <a:extLst>
              <a:ext uri="{FF2B5EF4-FFF2-40B4-BE49-F238E27FC236}">
                <a16:creationId xmlns:a16="http://schemas.microsoft.com/office/drawing/2014/main" id="{8EAD4425-73EF-854D-9843-5D4556FEDAC6}"/>
              </a:ext>
            </a:extLst>
          </p:cNvPr>
          <p:cNvGrpSpPr/>
          <p:nvPr/>
        </p:nvGrpSpPr>
        <p:grpSpPr>
          <a:xfrm>
            <a:off x="4614629" y="2034406"/>
            <a:ext cx="3606937" cy="3464694"/>
            <a:chOff x="4755127" y="2655337"/>
            <a:chExt cx="3080106" cy="2729840"/>
          </a:xfrm>
        </p:grpSpPr>
        <p:sp>
          <p:nvSpPr>
            <p:cNvPr id="10" name="TextBox 9">
              <a:extLst>
                <a:ext uri="{FF2B5EF4-FFF2-40B4-BE49-F238E27FC236}">
                  <a16:creationId xmlns:a16="http://schemas.microsoft.com/office/drawing/2014/main" id="{4CD096B0-18A1-1140-9872-811349ED9F6E}"/>
                </a:ext>
              </a:extLst>
            </p:cNvPr>
            <p:cNvSpPr txBox="1"/>
            <p:nvPr/>
          </p:nvSpPr>
          <p:spPr>
            <a:xfrm>
              <a:off x="5089048" y="4738846"/>
              <a:ext cx="2412263" cy="646331"/>
            </a:xfrm>
            <a:prstGeom prst="rect">
              <a:avLst/>
            </a:prstGeom>
            <a:noFill/>
          </p:spPr>
          <p:txBody>
            <a:bodyPr wrap="none" rtlCol="0">
              <a:spAutoFit/>
            </a:bodyPr>
            <a:lstStyle/>
            <a:p>
              <a:pPr algn="ctr"/>
              <a:r>
                <a:rPr lang="en-US" dirty="0"/>
                <a:t>SPOT: Analysis of </a:t>
              </a:r>
              <a:br>
                <a:rPr lang="en-US" dirty="0"/>
              </a:br>
              <a:r>
                <a:rPr lang="en-US" dirty="0"/>
                <a:t>large collections of runs</a:t>
              </a:r>
            </a:p>
          </p:txBody>
        </p:sp>
        <p:pic>
          <p:nvPicPr>
            <p:cNvPr id="12" name="Picture 11">
              <a:extLst>
                <a:ext uri="{FF2B5EF4-FFF2-40B4-BE49-F238E27FC236}">
                  <a16:creationId xmlns:a16="http://schemas.microsoft.com/office/drawing/2014/main" id="{870F627A-707E-C04D-9EE0-6544C1B99187}"/>
                </a:ext>
              </a:extLst>
            </p:cNvPr>
            <p:cNvPicPr>
              <a:picLocks noChangeAspect="1"/>
            </p:cNvPicPr>
            <p:nvPr/>
          </p:nvPicPr>
          <p:blipFill>
            <a:blip r:embed="rId6"/>
            <a:stretch>
              <a:fillRect/>
            </a:stretch>
          </p:blipFill>
          <p:spPr>
            <a:xfrm>
              <a:off x="4755127" y="2655337"/>
              <a:ext cx="3080106" cy="2083509"/>
            </a:xfrm>
            <a:prstGeom prst="rect">
              <a:avLst/>
            </a:prstGeom>
          </p:spPr>
        </p:pic>
      </p:grpSp>
    </p:spTree>
    <p:extLst>
      <p:ext uri="{BB962C8B-B14F-4D97-AF65-F5344CB8AC3E}">
        <p14:creationId xmlns:p14="http://schemas.microsoft.com/office/powerpoint/2010/main" val="2938509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6D7CCB-6F28-C14F-91E8-8A863CAB51EC}"/>
              </a:ext>
            </a:extLst>
          </p:cNvPr>
          <p:cNvSpPr>
            <a:spLocks noGrp="1"/>
          </p:cNvSpPr>
          <p:nvPr>
            <p:ph idx="1"/>
          </p:nvPr>
        </p:nvSpPr>
        <p:spPr>
          <a:xfrm>
            <a:off x="609600" y="2208545"/>
            <a:ext cx="10972799" cy="4139867"/>
          </a:xfrm>
        </p:spPr>
        <p:txBody>
          <a:bodyPr/>
          <a:lstStyle/>
          <a:p>
            <a:r>
              <a:rPr lang="en-US" dirty="0"/>
              <a:t>Enable the “timeseries” option to record loop profiles for SPOT</a:t>
            </a:r>
          </a:p>
          <a:p>
            <a:r>
              <a:rPr lang="en-US" dirty="0"/>
              <a:t>Use “</a:t>
            </a:r>
            <a:r>
              <a:rPr lang="en-US" dirty="0" err="1"/>
              <a:t>timeseries.metrics</a:t>
            </a:r>
            <a:r>
              <a:rPr lang="en-US" dirty="0"/>
              <a:t>” to enable metric options for the loop profile</a:t>
            </a:r>
          </a:p>
        </p:txBody>
      </p:sp>
      <p:sp>
        <p:nvSpPr>
          <p:cNvPr id="3" name="Title 2">
            <a:extLst>
              <a:ext uri="{FF2B5EF4-FFF2-40B4-BE49-F238E27FC236}">
                <a16:creationId xmlns:a16="http://schemas.microsoft.com/office/drawing/2014/main" id="{D1DF2871-92FF-634D-AC92-8123FE883944}"/>
              </a:ext>
            </a:extLst>
          </p:cNvPr>
          <p:cNvSpPr>
            <a:spLocks noGrp="1"/>
          </p:cNvSpPr>
          <p:nvPr>
            <p:ph type="title"/>
          </p:nvPr>
        </p:nvSpPr>
        <p:spPr/>
        <p:txBody>
          <a:bodyPr/>
          <a:lstStyle/>
          <a:p>
            <a:r>
              <a:rPr lang="en-US" dirty="0"/>
              <a:t>The </a:t>
            </a:r>
            <a:r>
              <a:rPr lang="en-US" dirty="0">
                <a:latin typeface="Consolas" panose="020B0609020204030204" pitchFamily="49" charset="0"/>
                <a:cs typeface="Consolas" panose="020B0609020204030204" pitchFamily="49" charset="0"/>
              </a:rPr>
              <a:t>spot</a:t>
            </a:r>
            <a:r>
              <a:rPr lang="en-US" dirty="0"/>
              <a:t> config: Loop Profiling</a:t>
            </a:r>
          </a:p>
        </p:txBody>
      </p:sp>
      <p:sp>
        <p:nvSpPr>
          <p:cNvPr id="4" name="TextBox 3">
            <a:extLst>
              <a:ext uri="{FF2B5EF4-FFF2-40B4-BE49-F238E27FC236}">
                <a16:creationId xmlns:a16="http://schemas.microsoft.com/office/drawing/2014/main" id="{2FA35D01-D8B8-8C49-8B68-8B3ED7AA4389}"/>
              </a:ext>
            </a:extLst>
          </p:cNvPr>
          <p:cNvSpPr txBox="1"/>
          <p:nvPr/>
        </p:nvSpPr>
        <p:spPr>
          <a:xfrm>
            <a:off x="1340068" y="1564527"/>
            <a:ext cx="9511863"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CALI_CONFIG=</a:t>
            </a:r>
            <a:r>
              <a:rPr lang="en-US" sz="1400" dirty="0" err="1">
                <a:solidFill>
                  <a:schemeClr val="accent3">
                    <a:lumMod val="75000"/>
                  </a:schemeClr>
                </a:solidFill>
                <a:latin typeface="Consolas" charset="0"/>
                <a:ea typeface="Consolas" charset="0"/>
                <a:cs typeface="Consolas" charset="0"/>
              </a:rPr>
              <a:t>spot,</a:t>
            </a:r>
            <a:r>
              <a:rPr lang="en-US" sz="1400" dirty="0" err="1">
                <a:solidFill>
                  <a:schemeClr val="accent6">
                    <a:lumMod val="75000"/>
                  </a:schemeClr>
                </a:solidFill>
                <a:latin typeface="Consolas" charset="0"/>
                <a:ea typeface="Consolas" charset="0"/>
                <a:cs typeface="Consolas" charset="0"/>
              </a:rPr>
              <a:t>timeseries</a:t>
            </a:r>
            <a:r>
              <a:rPr lang="en-US" sz="1400" dirty="0">
                <a:solidFill>
                  <a:schemeClr val="accent6">
                    <a:lumMod val="75000"/>
                  </a:schemeClr>
                </a:solidFill>
                <a:latin typeface="Consolas" charset="0"/>
                <a:ea typeface="Consolas" charset="0"/>
                <a:cs typeface="Consolas" charset="0"/>
              </a:rPr>
              <a:t>=</a:t>
            </a:r>
            <a:r>
              <a:rPr lang="en-US" sz="1400" dirty="0" err="1">
                <a:solidFill>
                  <a:schemeClr val="accent6">
                    <a:lumMod val="75000"/>
                  </a:schemeClr>
                </a:solidFill>
                <a:latin typeface="Consolas" charset="0"/>
                <a:ea typeface="Consolas" charset="0"/>
                <a:cs typeface="Consolas" charset="0"/>
              </a:rPr>
              <a:t>true,timeseries.metrics</a:t>
            </a:r>
            <a:r>
              <a:rPr lang="en-US" sz="1400" dirty="0">
                <a:solidFill>
                  <a:schemeClr val="accent6">
                    <a:lumMod val="75000"/>
                  </a:schemeClr>
                </a:solidFill>
                <a:latin typeface="Consolas" charset="0"/>
                <a:ea typeface="Consolas" charset="0"/>
                <a:cs typeface="Consolas" charset="0"/>
              </a:rPr>
              <a:t>=</a:t>
            </a:r>
            <a:r>
              <a:rPr lang="en-US" sz="1400" dirty="0" err="1">
                <a:solidFill>
                  <a:schemeClr val="accent6">
                    <a:lumMod val="75000"/>
                  </a:schemeClr>
                </a:solidFill>
                <a:latin typeface="Consolas" charset="0"/>
                <a:ea typeface="Consolas" charset="0"/>
                <a:cs typeface="Consolas" charset="0"/>
              </a:rPr>
              <a:t>mem.bandwidth</a:t>
            </a:r>
            <a:r>
              <a:rPr lang="en-US" sz="1400" dirty="0">
                <a:solidFill>
                  <a:schemeClr val="accent3">
                    <a:lumMod val="75000"/>
                  </a:schemeClr>
                </a:solidFill>
                <a:latin typeface="Consolas" charset="0"/>
                <a:ea typeface="Consolas" charset="0"/>
                <a:cs typeface="Consolas" charset="0"/>
              </a:rPr>
              <a:t> </a:t>
            </a:r>
            <a:r>
              <a:rPr lang="en-US" sz="1400" dirty="0">
                <a:latin typeface="Consolas" charset="0"/>
                <a:ea typeface="Consolas" charset="0"/>
                <a:cs typeface="Consolas" charset="0"/>
              </a:rPr>
              <a:t>./app</a:t>
            </a:r>
          </a:p>
        </p:txBody>
      </p:sp>
      <p:pic>
        <p:nvPicPr>
          <p:cNvPr id="7" name="Picture 6">
            <a:extLst>
              <a:ext uri="{FF2B5EF4-FFF2-40B4-BE49-F238E27FC236}">
                <a16:creationId xmlns:a16="http://schemas.microsoft.com/office/drawing/2014/main" id="{C6038AA9-DEC1-DF46-A610-F4EFEF289E21}"/>
              </a:ext>
            </a:extLst>
          </p:cNvPr>
          <p:cNvPicPr>
            <a:picLocks noChangeAspect="1"/>
          </p:cNvPicPr>
          <p:nvPr/>
        </p:nvPicPr>
        <p:blipFill>
          <a:blip r:embed="rId2"/>
          <a:stretch>
            <a:fillRect/>
          </a:stretch>
        </p:blipFill>
        <p:spPr>
          <a:xfrm>
            <a:off x="6008913" y="3300089"/>
            <a:ext cx="4843018" cy="2501474"/>
          </a:xfrm>
          <a:prstGeom prst="rect">
            <a:avLst/>
          </a:prstGeom>
        </p:spPr>
      </p:pic>
      <p:pic>
        <p:nvPicPr>
          <p:cNvPr id="9" name="Picture 8">
            <a:extLst>
              <a:ext uri="{FF2B5EF4-FFF2-40B4-BE49-F238E27FC236}">
                <a16:creationId xmlns:a16="http://schemas.microsoft.com/office/drawing/2014/main" id="{F2BB58A8-6455-094D-AE2A-E1DB79FCE4BF}"/>
              </a:ext>
            </a:extLst>
          </p:cNvPr>
          <p:cNvPicPr>
            <a:picLocks noChangeAspect="1"/>
          </p:cNvPicPr>
          <p:nvPr/>
        </p:nvPicPr>
        <p:blipFill>
          <a:blip r:embed="rId3"/>
          <a:stretch>
            <a:fillRect/>
          </a:stretch>
        </p:blipFill>
        <p:spPr>
          <a:xfrm>
            <a:off x="609600" y="3300089"/>
            <a:ext cx="3209882" cy="2898243"/>
          </a:xfrm>
          <a:prstGeom prst="rect">
            <a:avLst/>
          </a:prstGeom>
        </p:spPr>
      </p:pic>
      <p:sp>
        <p:nvSpPr>
          <p:cNvPr id="10" name="Line Callout 1 9">
            <a:extLst>
              <a:ext uri="{FF2B5EF4-FFF2-40B4-BE49-F238E27FC236}">
                <a16:creationId xmlns:a16="http://schemas.microsoft.com/office/drawing/2014/main" id="{D7F3162D-B439-4B4A-812C-821F1267DEAA}"/>
              </a:ext>
            </a:extLst>
          </p:cNvPr>
          <p:cNvSpPr/>
          <p:nvPr/>
        </p:nvSpPr>
        <p:spPr bwMode="auto">
          <a:xfrm>
            <a:off x="4343578" y="4204742"/>
            <a:ext cx="1426027" cy="870856"/>
          </a:xfrm>
          <a:prstGeom prst="borderCallout1">
            <a:avLst>
              <a:gd name="adj1" fmla="val 18750"/>
              <a:gd name="adj2" fmla="val -8333"/>
              <a:gd name="adj3" fmla="val 2738"/>
              <a:gd name="adj4" fmla="val -43527"/>
            </a:avLst>
          </a:prstGeom>
          <a:ln>
            <a:headEnd/>
            <a:tailEnd/>
          </a:ln>
        </p:spPr>
        <p:style>
          <a:lnRef idx="1">
            <a:schemeClr val="accent6"/>
          </a:lnRef>
          <a:fillRef idx="2">
            <a:schemeClr val="accent6"/>
          </a:fillRef>
          <a:effectRef idx="1">
            <a:schemeClr val="accent6"/>
          </a:effectRef>
          <a:fontRef idx="minor">
            <a:schemeClr val="dk1"/>
          </a:fontRef>
        </p:style>
        <p:txBody>
          <a:bodyPr rtlCol="0" anchor="ctr" anchorCtr="0">
            <a:prstTxWarp prst="textNoShape">
              <a:avLst/>
            </a:prstTxWarp>
          </a:bodyPr>
          <a:lstStyle/>
          <a:p>
            <a:pPr algn="ctr">
              <a:spcBef>
                <a:spcPct val="0"/>
              </a:spcBef>
            </a:pPr>
            <a:r>
              <a:rPr lang="en-US" sz="1600" dirty="0">
                <a:solidFill>
                  <a:srgbClr val="000000"/>
                </a:solidFill>
              </a:rPr>
              <a:t>Timeseries data available</a:t>
            </a:r>
          </a:p>
        </p:txBody>
      </p:sp>
      <p:sp>
        <p:nvSpPr>
          <p:cNvPr id="12" name="TextBox 11">
            <a:extLst>
              <a:ext uri="{FF2B5EF4-FFF2-40B4-BE49-F238E27FC236}">
                <a16:creationId xmlns:a16="http://schemas.microsoft.com/office/drawing/2014/main" id="{48A54D8F-4BB7-1547-8C81-FB44D3827AF4}"/>
              </a:ext>
            </a:extLst>
          </p:cNvPr>
          <p:cNvSpPr txBox="1"/>
          <p:nvPr/>
        </p:nvSpPr>
        <p:spPr>
          <a:xfrm>
            <a:off x="6953575" y="5953138"/>
            <a:ext cx="3010889" cy="369332"/>
          </a:xfrm>
          <a:prstGeom prst="rect">
            <a:avLst/>
          </a:prstGeom>
          <a:noFill/>
        </p:spPr>
        <p:txBody>
          <a:bodyPr wrap="none" rtlCol="0">
            <a:spAutoFit/>
          </a:bodyPr>
          <a:lstStyle/>
          <a:p>
            <a:r>
              <a:rPr lang="en-US" dirty="0"/>
              <a:t>SPOT loop profile visualization</a:t>
            </a:r>
          </a:p>
        </p:txBody>
      </p:sp>
    </p:spTree>
    <p:extLst>
      <p:ext uri="{BB962C8B-B14F-4D97-AF65-F5344CB8AC3E}">
        <p14:creationId xmlns:p14="http://schemas.microsoft.com/office/powerpoint/2010/main" val="2984821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AFBD7-40FB-8D41-930B-81F85BE2CC22}"/>
              </a:ext>
            </a:extLst>
          </p:cNvPr>
          <p:cNvSpPr txBox="1"/>
          <p:nvPr/>
        </p:nvSpPr>
        <p:spPr>
          <a:xfrm>
            <a:off x="1647520" y="2459504"/>
            <a:ext cx="8896987" cy="1938992"/>
          </a:xfrm>
          <a:prstGeom prst="rect">
            <a:avLst/>
          </a:prstGeom>
          <a:noFill/>
        </p:spPr>
        <p:txBody>
          <a:bodyPr wrap="none" rtlCol="0">
            <a:spAutoFit/>
          </a:bodyPr>
          <a:lstStyle/>
          <a:p>
            <a:pPr algn="ctr"/>
            <a:r>
              <a:rPr lang="en-US" sz="6000" dirty="0">
                <a:solidFill>
                  <a:schemeClr val="tx2"/>
                </a:solidFill>
                <a:latin typeface="Calibri" panose="020F0502020204030204" pitchFamily="34" charset="0"/>
                <a:cs typeface="Calibri" panose="020F0502020204030204" pitchFamily="34" charset="0"/>
              </a:rPr>
              <a:t>Example:</a:t>
            </a:r>
            <a:br>
              <a:rPr lang="en-US" sz="6000" dirty="0">
                <a:solidFill>
                  <a:schemeClr val="tx2"/>
                </a:solidFill>
                <a:latin typeface="Calibri" panose="020F0502020204030204" pitchFamily="34" charset="0"/>
                <a:cs typeface="Calibri" panose="020F0502020204030204" pitchFamily="34" charset="0"/>
              </a:rPr>
            </a:br>
            <a:r>
              <a:rPr lang="en-US" sz="6000" dirty="0">
                <a:solidFill>
                  <a:schemeClr val="tx2"/>
                </a:solidFill>
                <a:latin typeface="Calibri" panose="020F0502020204030204" pitchFamily="34" charset="0"/>
                <a:cs typeface="Calibri" panose="020F0502020204030204" pitchFamily="34" charset="0"/>
              </a:rPr>
              <a:t>Caliper and </a:t>
            </a:r>
            <a:r>
              <a:rPr lang="en-US" sz="6000" dirty="0" err="1">
                <a:solidFill>
                  <a:schemeClr val="tx2"/>
                </a:solidFill>
                <a:latin typeface="Calibri" panose="020F0502020204030204" pitchFamily="34" charset="0"/>
                <a:cs typeface="Calibri" panose="020F0502020204030204" pitchFamily="34" charset="0"/>
              </a:rPr>
              <a:t>Adiak</a:t>
            </a:r>
            <a:r>
              <a:rPr lang="en-US" sz="6000" dirty="0">
                <a:solidFill>
                  <a:schemeClr val="tx2"/>
                </a:solidFill>
                <a:latin typeface="Calibri" panose="020F0502020204030204" pitchFamily="34" charset="0"/>
                <a:cs typeface="Calibri" panose="020F0502020204030204" pitchFamily="34" charset="0"/>
              </a:rPr>
              <a:t> in LULESH</a:t>
            </a:r>
          </a:p>
        </p:txBody>
      </p:sp>
    </p:spTree>
    <p:extLst>
      <p:ext uri="{BB962C8B-B14F-4D97-AF65-F5344CB8AC3E}">
        <p14:creationId xmlns:p14="http://schemas.microsoft.com/office/powerpoint/2010/main" val="4023222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45AA-32D3-C846-B724-8135AEA3171A}"/>
              </a:ext>
            </a:extLst>
          </p:cNvPr>
          <p:cNvSpPr>
            <a:spLocks noGrp="1"/>
          </p:cNvSpPr>
          <p:nvPr>
            <p:ph type="title"/>
          </p:nvPr>
        </p:nvSpPr>
        <p:spPr/>
        <p:txBody>
          <a:bodyPr/>
          <a:lstStyle/>
          <a:p>
            <a:r>
              <a:rPr lang="en-US" dirty="0"/>
              <a:t>Modified LULESH Proxy App with Caliper and </a:t>
            </a:r>
            <a:r>
              <a:rPr lang="en-US" dirty="0" err="1"/>
              <a:t>Adiak</a:t>
            </a:r>
            <a:r>
              <a:rPr lang="en-US" dirty="0"/>
              <a:t> Support</a:t>
            </a:r>
          </a:p>
        </p:txBody>
      </p:sp>
      <p:sp>
        <p:nvSpPr>
          <p:cNvPr id="4" name="Rectangle 3">
            <a:extLst>
              <a:ext uri="{FF2B5EF4-FFF2-40B4-BE49-F238E27FC236}">
                <a16:creationId xmlns:a16="http://schemas.microsoft.com/office/drawing/2014/main" id="{6596E083-66C2-9741-BFCC-50340C7B5D86}"/>
              </a:ext>
            </a:extLst>
          </p:cNvPr>
          <p:cNvSpPr/>
          <p:nvPr/>
        </p:nvSpPr>
        <p:spPr>
          <a:xfrm>
            <a:off x="1276350" y="1454835"/>
            <a:ext cx="9639300" cy="461665"/>
          </a:xfrm>
          <a:prstGeom prst="rect">
            <a:avLst/>
          </a:prstGeom>
        </p:spPr>
        <p:txBody>
          <a:bodyPr wrap="square">
            <a:spAutoFit/>
          </a:bodyPr>
          <a:lstStyle/>
          <a:p>
            <a:pPr algn="ctr"/>
            <a:r>
              <a:rPr lang="en-US" sz="2400" dirty="0">
                <a:hlinkClick r:id="rId2"/>
              </a:rPr>
              <a:t>https://github.com/daboehme/LULESH/tree/adiak-caliper-support</a:t>
            </a:r>
            <a:endParaRPr lang="en-US" sz="2400" dirty="0"/>
          </a:p>
        </p:txBody>
      </p:sp>
      <p:sp>
        <p:nvSpPr>
          <p:cNvPr id="5" name="TextBox 4">
            <a:extLst>
              <a:ext uri="{FF2B5EF4-FFF2-40B4-BE49-F238E27FC236}">
                <a16:creationId xmlns:a16="http://schemas.microsoft.com/office/drawing/2014/main" id="{AEBE235F-ED28-6744-BC34-3A2EC3967EA2}"/>
              </a:ext>
            </a:extLst>
          </p:cNvPr>
          <p:cNvSpPr txBox="1"/>
          <p:nvPr/>
        </p:nvSpPr>
        <p:spPr>
          <a:xfrm>
            <a:off x="1627352" y="2352717"/>
            <a:ext cx="8937296" cy="307777"/>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a:t>
            </a:r>
            <a:r>
              <a:rPr lang="en-US" sz="1400" dirty="0" err="1">
                <a:latin typeface="Consolas" charset="0"/>
                <a:ea typeface="Consolas" charset="0"/>
                <a:cs typeface="Consolas" charset="0"/>
              </a:rPr>
              <a:t>mpirun</a:t>
            </a:r>
            <a:r>
              <a:rPr lang="en-US" sz="1400" dirty="0">
                <a:latin typeface="Consolas" charset="0"/>
                <a:ea typeface="Consolas" charset="0"/>
                <a:cs typeface="Consolas" charset="0"/>
              </a:rPr>
              <a:t> -n 8 ./lulesh2.0 </a:t>
            </a:r>
            <a:r>
              <a:rPr lang="en-US" sz="1400" dirty="0">
                <a:solidFill>
                  <a:schemeClr val="tx2"/>
                </a:solidFill>
                <a:latin typeface="Consolas" charset="0"/>
                <a:ea typeface="Consolas" charset="0"/>
                <a:cs typeface="Consolas" charset="0"/>
              </a:rPr>
              <a:t>-P </a:t>
            </a:r>
            <a:r>
              <a:rPr lang="en-US" sz="1400" dirty="0">
                <a:solidFill>
                  <a:schemeClr val="accent3">
                    <a:lumMod val="75000"/>
                  </a:schemeClr>
                </a:solidFill>
                <a:latin typeface="Consolas" charset="0"/>
                <a:ea typeface="Consolas" charset="0"/>
                <a:cs typeface="Consolas" charset="0"/>
              </a:rPr>
              <a:t>runtime-</a:t>
            </a:r>
            <a:r>
              <a:rPr lang="en-US" sz="1400" dirty="0" err="1">
                <a:solidFill>
                  <a:schemeClr val="accent3">
                    <a:lumMod val="75000"/>
                  </a:schemeClr>
                </a:solidFill>
                <a:latin typeface="Consolas" charset="0"/>
                <a:ea typeface="Consolas" charset="0"/>
                <a:cs typeface="Consolas" charset="0"/>
              </a:rPr>
              <a:t>report,</a:t>
            </a:r>
            <a:r>
              <a:rPr lang="en-US" sz="1400" dirty="0" err="1">
                <a:solidFill>
                  <a:schemeClr val="accent6">
                    <a:lumMod val="75000"/>
                  </a:schemeClr>
                </a:solidFill>
                <a:latin typeface="Consolas" charset="0"/>
                <a:ea typeface="Consolas" charset="0"/>
                <a:cs typeface="Consolas" charset="0"/>
              </a:rPr>
              <a:t>profile.mpi</a:t>
            </a:r>
            <a:r>
              <a:rPr lang="en-US" sz="1400" dirty="0">
                <a:latin typeface="Consolas" charset="0"/>
                <a:ea typeface="Consolas" charset="0"/>
                <a:cs typeface="Consolas" charset="0"/>
              </a:rPr>
              <a:t> </a:t>
            </a:r>
          </a:p>
        </p:txBody>
      </p:sp>
      <p:sp>
        <p:nvSpPr>
          <p:cNvPr id="6" name="TextBox 5">
            <a:extLst>
              <a:ext uri="{FF2B5EF4-FFF2-40B4-BE49-F238E27FC236}">
                <a16:creationId xmlns:a16="http://schemas.microsoft.com/office/drawing/2014/main" id="{4B025DD9-3876-404D-B4F3-8A1D60D74D94}"/>
              </a:ext>
            </a:extLst>
          </p:cNvPr>
          <p:cNvSpPr txBox="1"/>
          <p:nvPr/>
        </p:nvSpPr>
        <p:spPr>
          <a:xfrm>
            <a:off x="4216400" y="2859346"/>
            <a:ext cx="7645400" cy="3231654"/>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Path                                 Min time/rank Max time/rank Avg time/rank Time %    </a:t>
            </a:r>
          </a:p>
          <a:p>
            <a:r>
              <a:rPr lang="en-US" sz="1200" dirty="0" err="1">
                <a:latin typeface="Consolas" charset="0"/>
                <a:ea typeface="Consolas" charset="0"/>
                <a:cs typeface="Consolas" charset="0"/>
              </a:rPr>
              <a:t>MPI_Comm_dup</a:t>
            </a:r>
            <a:r>
              <a:rPr lang="en-US" sz="1200" dirty="0">
                <a:latin typeface="Consolas" charset="0"/>
                <a:ea typeface="Consolas" charset="0"/>
                <a:cs typeface="Consolas" charset="0"/>
              </a:rPr>
              <a:t>                              0.000034      0.003876      0.001999  0.10089 </a:t>
            </a:r>
          </a:p>
          <a:p>
            <a:r>
              <a:rPr lang="en-US" sz="1200" dirty="0">
                <a:latin typeface="Consolas" charset="0"/>
                <a:ea typeface="Consolas" charset="0"/>
                <a:cs typeface="Consolas" charset="0"/>
              </a:rPr>
              <a:t>main                                      0.009013      0.010797      0.010173  0.51335</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MPI_Reduce</a:t>
            </a:r>
            <a:r>
              <a:rPr lang="en-US" sz="1200" dirty="0">
                <a:latin typeface="Consolas" charset="0"/>
                <a:ea typeface="Consolas" charset="0"/>
                <a:cs typeface="Consolas" charset="0"/>
              </a:rPr>
              <a:t>                              0.000031      0.000049      0.000037  0.001886</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lulesh.cycle</a:t>
            </a:r>
            <a:r>
              <a:rPr lang="en-US" sz="1200" dirty="0">
                <a:latin typeface="Consolas" charset="0"/>
                <a:ea typeface="Consolas" charset="0"/>
                <a:cs typeface="Consolas" charset="0"/>
              </a:rPr>
              <a:t>                            0.002031      0.002258      0.002085  0.105220</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LagrangeLeapFrog</a:t>
            </a:r>
            <a:r>
              <a:rPr lang="en-US" sz="1200" dirty="0">
                <a:latin typeface="Consolas" charset="0"/>
                <a:ea typeface="Consolas" charset="0"/>
                <a:cs typeface="Consolas" charset="0"/>
              </a:rPr>
              <a:t>                      0.002158      0.002511      0.002227  0.112366</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CalcTimeConstraintsForElems</a:t>
            </a:r>
            <a:r>
              <a:rPr lang="en-US" sz="1200" dirty="0">
                <a:latin typeface="Consolas" charset="0"/>
                <a:ea typeface="Consolas" charset="0"/>
                <a:cs typeface="Consolas" charset="0"/>
              </a:rPr>
              <a:t>         0.015166      0.015443      0.015277  0.770922</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CalcQForElems</a:t>
            </a:r>
            <a:r>
              <a:rPr lang="en-US" sz="1200" dirty="0">
                <a:latin typeface="Consolas" charset="0"/>
                <a:ea typeface="Consolas" charset="0"/>
                <a:cs typeface="Consolas" charset="0"/>
              </a:rPr>
              <a:t>                     0.058781      0.060196      0.059699  3.01254 </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CalcMonotonicQForElems</a:t>
            </a:r>
            <a:r>
              <a:rPr lang="en-US" sz="1200" dirty="0">
                <a:latin typeface="Consolas" charset="0"/>
                <a:ea typeface="Consolas" charset="0"/>
                <a:cs typeface="Consolas" charset="0"/>
              </a:rPr>
              <a:t>          0.035331      0.041057      0.038496  1.942601</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CommMonoQ</a:t>
            </a:r>
            <a:r>
              <a:rPr lang="en-US" sz="1200" dirty="0">
                <a:latin typeface="Consolas" charset="0"/>
                <a:ea typeface="Consolas" charset="0"/>
                <a:cs typeface="Consolas" charset="0"/>
              </a:rPr>
              <a:t>                       0.005280      0.006152      0.005544  0.279781</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MPI_Wait</a:t>
            </a:r>
            <a:r>
              <a:rPr lang="en-US" sz="1200" dirty="0">
                <a:latin typeface="Consolas" charset="0"/>
                <a:ea typeface="Consolas" charset="0"/>
                <a:cs typeface="Consolas" charset="0"/>
              </a:rPr>
              <a:t>                      0.004182      0.084533      0.035324  1.78249 </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CommSend</a:t>
            </a:r>
            <a:r>
              <a:rPr lang="en-US" sz="1200" dirty="0">
                <a:latin typeface="Consolas" charset="0"/>
                <a:ea typeface="Consolas" charset="0"/>
                <a:cs typeface="Consolas" charset="0"/>
              </a:rPr>
              <a:t>                        0.006893      0.009062      0.008071  0.407298</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MPI_Waitall</a:t>
            </a:r>
            <a:r>
              <a:rPr lang="en-US" sz="1200" dirty="0">
                <a:latin typeface="Consolas" charset="0"/>
                <a:ea typeface="Consolas" charset="0"/>
                <a:cs typeface="Consolas" charset="0"/>
              </a:rPr>
              <a:t>                   0.000986      0.001778      0.001343  0.067789</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MPI_Isend</a:t>
            </a:r>
            <a:r>
              <a:rPr lang="en-US" sz="1200" dirty="0">
                <a:latin typeface="Consolas" charset="0"/>
                <a:ea typeface="Consolas" charset="0"/>
                <a:cs typeface="Consolas" charset="0"/>
              </a:rPr>
              <a:t>                     0.004564      0.005785      0.004930  0.248765</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CommRecv</a:t>
            </a:r>
            <a:r>
              <a:rPr lang="en-US" sz="1200" dirty="0">
                <a:latin typeface="Consolas" charset="0"/>
                <a:ea typeface="Consolas" charset="0"/>
                <a:cs typeface="Consolas" charset="0"/>
              </a:rPr>
              <a:t>                        0.002265      0.002616      0.002341  0.118144</a:t>
            </a:r>
          </a:p>
          <a:p>
            <a:r>
              <a:rPr lang="en-US" sz="1200" dirty="0">
                <a:latin typeface="Consolas" charset="0"/>
                <a:ea typeface="Consolas" charset="0"/>
                <a:cs typeface="Consolas" charset="0"/>
              </a:rPr>
              <a:t>[...] </a:t>
            </a:r>
          </a:p>
        </p:txBody>
      </p:sp>
      <p:pic>
        <p:nvPicPr>
          <p:cNvPr id="1026" name="Picture 2" descr="LULESH visualization">
            <a:extLst>
              <a:ext uri="{FF2B5EF4-FFF2-40B4-BE49-F238E27FC236}">
                <a16:creationId xmlns:a16="http://schemas.microsoft.com/office/drawing/2014/main" id="{C5BE94E2-37FE-4548-9C02-623930939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3182272"/>
            <a:ext cx="31623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756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4963418"/>
            <a:ext cx="10972800" cy="1384995"/>
          </a:xfrm>
        </p:spPr>
        <p:txBody>
          <a:bodyPr/>
          <a:lstStyle/>
          <a:p>
            <a:r>
              <a:rPr lang="en-US" dirty="0"/>
              <a:t>Top-level functions provide meaningful basis for performance analysis in LULESH</a:t>
            </a:r>
          </a:p>
          <a:p>
            <a:r>
              <a:rPr lang="en-US" dirty="0"/>
              <a:t>Annotated 17 out of 39 computational functions and 5 communication functions</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Region Annotations</a:t>
            </a:r>
          </a:p>
        </p:txBody>
      </p:sp>
      <p:sp>
        <p:nvSpPr>
          <p:cNvPr id="3" name="TextBox 2">
            <a:extLst>
              <a:ext uri="{FF2B5EF4-FFF2-40B4-BE49-F238E27FC236}">
                <a16:creationId xmlns:a16="http://schemas.microsoft.com/office/drawing/2014/main" id="{DE8CC5A1-E815-B649-AE6E-DEB57ED769A2}"/>
              </a:ext>
            </a:extLst>
          </p:cNvPr>
          <p:cNvSpPr txBox="1"/>
          <p:nvPr/>
        </p:nvSpPr>
        <p:spPr>
          <a:xfrm>
            <a:off x="3505200" y="2420229"/>
            <a:ext cx="5181599" cy="1384995"/>
          </a:xfrm>
          <a:prstGeom prst="rect">
            <a:avLst/>
          </a:prstGeom>
          <a:no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void </a:t>
            </a:r>
            <a:r>
              <a:rPr lang="en-US" sz="1400" dirty="0" err="1">
                <a:latin typeface="Consolas" charset="0"/>
                <a:ea typeface="Consolas" charset="0"/>
                <a:cs typeface="Consolas" charset="0"/>
              </a:rPr>
              <a:t>CalcLagrangeElements</a:t>
            </a:r>
            <a:r>
              <a:rPr lang="en-US" sz="1400" dirty="0">
                <a:latin typeface="Consolas" charset="0"/>
                <a:ea typeface="Consolas" charset="0"/>
                <a:cs typeface="Consolas" charset="0"/>
              </a:rPr>
              <a:t>(Domain&amp; domain)</a:t>
            </a:r>
          </a:p>
          <a:p>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CALI_CXX_MARK_FUNCTION</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br>
              <a:rPr lang="en-US" sz="1400" dirty="0">
                <a:latin typeface="Consolas" charset="0"/>
                <a:ea typeface="Consolas" charset="0"/>
                <a:cs typeface="Consolas" charset="0"/>
              </a:rPr>
            </a:br>
            <a:endParaRPr lang="en-US" sz="1400" dirty="0">
              <a:latin typeface="Consolas" charset="0"/>
              <a:ea typeface="Consolas" charset="0"/>
              <a:cs typeface="Consolas" charset="0"/>
            </a:endParaRPr>
          </a:p>
          <a:p>
            <a:endParaRPr lang="en-US" sz="1400"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E267F40D-DFF2-2B43-AAE6-23123CAFBFA7}"/>
              </a:ext>
            </a:extLst>
          </p:cNvPr>
          <p:cNvSpPr txBox="1"/>
          <p:nvPr/>
        </p:nvSpPr>
        <p:spPr>
          <a:xfrm>
            <a:off x="4561412" y="3840272"/>
            <a:ext cx="3069174" cy="369332"/>
          </a:xfrm>
          <a:prstGeom prst="rect">
            <a:avLst/>
          </a:prstGeom>
          <a:noFill/>
        </p:spPr>
        <p:txBody>
          <a:bodyPr wrap="none" rtlCol="0">
            <a:spAutoFit/>
          </a:bodyPr>
          <a:lstStyle/>
          <a:p>
            <a:r>
              <a:rPr lang="en-US" dirty="0"/>
              <a:t>Function annotation in LULESH</a:t>
            </a:r>
          </a:p>
        </p:txBody>
      </p:sp>
    </p:spTree>
    <p:extLst>
      <p:ext uri="{BB962C8B-B14F-4D97-AF65-F5344CB8AC3E}">
        <p14:creationId xmlns:p14="http://schemas.microsoft.com/office/powerpoint/2010/main" val="3067201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4963418"/>
            <a:ext cx="10972800" cy="1384995"/>
          </a:xfrm>
        </p:spPr>
        <p:txBody>
          <a:bodyPr/>
          <a:lstStyle/>
          <a:p>
            <a:r>
              <a:rPr lang="en-US" dirty="0"/>
              <a:t>Annotation of the main time-stepping loop and iterations for loop profiling</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Main Loop Annotation</a:t>
            </a:r>
          </a:p>
        </p:txBody>
      </p:sp>
      <p:sp>
        <p:nvSpPr>
          <p:cNvPr id="3" name="TextBox 2">
            <a:extLst>
              <a:ext uri="{FF2B5EF4-FFF2-40B4-BE49-F238E27FC236}">
                <a16:creationId xmlns:a16="http://schemas.microsoft.com/office/drawing/2014/main" id="{DE8CC5A1-E815-B649-AE6E-DEB57ED769A2}"/>
              </a:ext>
            </a:extLst>
          </p:cNvPr>
          <p:cNvSpPr txBox="1"/>
          <p:nvPr/>
        </p:nvSpPr>
        <p:spPr>
          <a:xfrm>
            <a:off x="609600" y="1894582"/>
            <a:ext cx="10972800" cy="2031325"/>
          </a:xfrm>
          <a:prstGeom prst="rect">
            <a:avLst/>
          </a:prstGeom>
          <a:noFill/>
          <a:ln>
            <a:solidFill>
              <a:schemeClr val="accent3">
                <a:lumMod val="50000"/>
              </a:schemeClr>
            </a:solidFill>
          </a:ln>
        </p:spPr>
        <p:txBody>
          <a:bodyPr wrap="square" rtlCol="0">
            <a:spAutoFit/>
          </a:bodyPr>
          <a:lstStyle/>
          <a:p>
            <a:r>
              <a:rPr lang="en-US" sz="1400" dirty="0">
                <a:solidFill>
                  <a:schemeClr val="tx2"/>
                </a:solidFill>
                <a:latin typeface="Consolas" charset="0"/>
                <a:ea typeface="Consolas" charset="0"/>
                <a:cs typeface="Consolas" charset="0"/>
              </a:rPr>
              <a:t>CALI_CXX_MARK_LOOP_BEGIN</a:t>
            </a:r>
            <a:r>
              <a:rPr lang="en-US" sz="1400" dirty="0">
                <a:latin typeface="Consolas" charset="0"/>
                <a:ea typeface="Consolas" charset="0"/>
                <a:cs typeface="Consolas" charset="0"/>
              </a:rPr>
              <a:t>(</a:t>
            </a:r>
            <a:r>
              <a:rPr lang="en-US" sz="1400" dirty="0" err="1">
                <a:latin typeface="Consolas" charset="0"/>
                <a:ea typeface="Consolas" charset="0"/>
                <a:cs typeface="Consolas" charset="0"/>
              </a:rPr>
              <a:t>cycleloop</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lulesh.cycle</a:t>
            </a:r>
            <a:r>
              <a:rPr lang="en-US" sz="1400" dirty="0">
                <a:latin typeface="Consolas" charset="0"/>
                <a:ea typeface="Consolas" charset="0"/>
                <a:cs typeface="Consolas" charset="0"/>
              </a:rPr>
              <a:t>");</a:t>
            </a:r>
          </a:p>
          <a:p>
            <a:br>
              <a:rPr lang="en-US" sz="1400" dirty="0">
                <a:latin typeface="Consolas" charset="0"/>
                <a:ea typeface="Consolas" charset="0"/>
                <a:cs typeface="Consolas" charset="0"/>
              </a:rPr>
            </a:br>
            <a:r>
              <a:rPr lang="en-US" sz="1400" dirty="0">
                <a:latin typeface="Consolas" charset="0"/>
                <a:ea typeface="Consolas" charset="0"/>
                <a:cs typeface="Consolas" charset="0"/>
              </a:rPr>
              <a:t>while((</a:t>
            </a:r>
            <a:r>
              <a:rPr lang="en-US" sz="1400" dirty="0" err="1">
                <a:latin typeface="Consolas" charset="0"/>
                <a:ea typeface="Consolas" charset="0"/>
                <a:cs typeface="Consolas" charset="0"/>
              </a:rPr>
              <a:t>locDom</a:t>
            </a:r>
            <a:r>
              <a:rPr lang="en-US" sz="1400" dirty="0">
                <a:latin typeface="Consolas" charset="0"/>
                <a:ea typeface="Consolas" charset="0"/>
                <a:cs typeface="Consolas" charset="0"/>
              </a:rPr>
              <a:t>-&gt;time() &lt; </a:t>
            </a:r>
            <a:r>
              <a:rPr lang="en-US" sz="1400" dirty="0" err="1">
                <a:latin typeface="Consolas" charset="0"/>
                <a:ea typeface="Consolas" charset="0"/>
                <a:cs typeface="Consolas" charset="0"/>
              </a:rPr>
              <a:t>locDom</a:t>
            </a:r>
            <a:r>
              <a:rPr lang="en-US" sz="1400" dirty="0">
                <a:latin typeface="Consolas" charset="0"/>
                <a:ea typeface="Consolas" charset="0"/>
                <a:cs typeface="Consolas" charset="0"/>
              </a:rPr>
              <a:t>-&gt;</a:t>
            </a:r>
            <a:r>
              <a:rPr lang="en-US" sz="1400" dirty="0" err="1">
                <a:latin typeface="Consolas" charset="0"/>
                <a:ea typeface="Consolas" charset="0"/>
                <a:cs typeface="Consolas" charset="0"/>
              </a:rPr>
              <a:t>stoptime</a:t>
            </a:r>
            <a:r>
              <a:rPr lang="en-US" sz="1400" dirty="0">
                <a:latin typeface="Consolas" charset="0"/>
                <a:ea typeface="Consolas" charset="0"/>
                <a:cs typeface="Consolas" charset="0"/>
              </a:rPr>
              <a:t>()) &amp;&amp; (</a:t>
            </a:r>
            <a:r>
              <a:rPr lang="en-US" sz="1400" dirty="0" err="1">
                <a:latin typeface="Consolas" charset="0"/>
                <a:ea typeface="Consolas" charset="0"/>
                <a:cs typeface="Consolas" charset="0"/>
              </a:rPr>
              <a:t>locDom</a:t>
            </a:r>
            <a:r>
              <a:rPr lang="en-US" sz="1400" dirty="0">
                <a:latin typeface="Consolas" charset="0"/>
                <a:ea typeface="Consolas" charset="0"/>
                <a:cs typeface="Consolas" charset="0"/>
              </a:rPr>
              <a:t>-&gt;cycle() &lt; </a:t>
            </a:r>
            <a:r>
              <a:rPr lang="en-US" sz="1400" dirty="0" err="1">
                <a:latin typeface="Consolas" charset="0"/>
                <a:ea typeface="Consolas" charset="0"/>
                <a:cs typeface="Consolas" charset="0"/>
              </a:rPr>
              <a:t>opts.its</a:t>
            </a:r>
            <a:r>
              <a:rPr lang="en-US" sz="1400" dirty="0">
                <a:latin typeface="Consolas" charset="0"/>
                <a:ea typeface="Consolas" charset="0"/>
                <a:cs typeface="Consolas" charset="0"/>
              </a:rPr>
              <a:t>)) {</a:t>
            </a:r>
          </a:p>
          <a:p>
            <a:r>
              <a:rPr lang="en-US" sz="1400" dirty="0">
                <a:latin typeface="Consolas" charset="0"/>
                <a:ea typeface="Consolas" charset="0"/>
                <a:cs typeface="Consolas" charset="0"/>
              </a:rPr>
              <a:t>  </a:t>
            </a:r>
            <a:r>
              <a:rPr lang="en-US" sz="1400" dirty="0">
                <a:solidFill>
                  <a:schemeClr val="tx2"/>
                </a:solidFill>
                <a:latin typeface="Consolas" charset="0"/>
                <a:ea typeface="Consolas" charset="0"/>
                <a:cs typeface="Consolas" charset="0"/>
              </a:rPr>
              <a:t>CALI_CXX_MARK_LOOP_ITERATION</a:t>
            </a:r>
            <a:r>
              <a:rPr lang="en-US" sz="1400" dirty="0">
                <a:latin typeface="Consolas" charset="0"/>
                <a:ea typeface="Consolas" charset="0"/>
                <a:cs typeface="Consolas" charset="0"/>
              </a:rPr>
              <a:t>(</a:t>
            </a:r>
            <a:r>
              <a:rPr lang="en-US" sz="1400" dirty="0" err="1">
                <a:latin typeface="Consolas" charset="0"/>
                <a:ea typeface="Consolas" charset="0"/>
                <a:cs typeface="Consolas" charset="0"/>
              </a:rPr>
              <a:t>cycleloop</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locDom</a:t>
            </a:r>
            <a:r>
              <a:rPr lang="en-US" sz="1400" dirty="0">
                <a:latin typeface="Consolas" charset="0"/>
                <a:ea typeface="Consolas" charset="0"/>
                <a:cs typeface="Consolas" charset="0"/>
              </a:rPr>
              <a:t>-&gt;cycle());</a:t>
            </a:r>
          </a:p>
          <a:p>
            <a:r>
              <a:rPr lang="en-US" sz="1400" dirty="0">
                <a:latin typeface="Consolas" charset="0"/>
                <a:ea typeface="Consolas" charset="0"/>
                <a:cs typeface="Consolas" charset="0"/>
              </a:rPr>
              <a:t>  </a:t>
            </a:r>
          </a:p>
          <a:p>
            <a:r>
              <a:rPr lang="en-US" sz="1400" dirty="0">
                <a:latin typeface="Consolas" charset="0"/>
                <a:ea typeface="Consolas" charset="0"/>
                <a:cs typeface="Consolas" charset="0"/>
              </a:rPr>
              <a:t>  // ...</a:t>
            </a:r>
          </a:p>
          <a:p>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a:solidFill>
                  <a:schemeClr val="tx2"/>
                </a:solidFill>
                <a:latin typeface="Consolas" charset="0"/>
                <a:ea typeface="Consolas" charset="0"/>
                <a:cs typeface="Consolas" charset="0"/>
              </a:rPr>
              <a:t>CALI_CXX_MARK_LOOP_END</a:t>
            </a:r>
            <a:r>
              <a:rPr lang="en-US" sz="1400" dirty="0">
                <a:latin typeface="Consolas" charset="0"/>
                <a:ea typeface="Consolas" charset="0"/>
                <a:cs typeface="Consolas" charset="0"/>
              </a:rPr>
              <a:t>(</a:t>
            </a:r>
            <a:r>
              <a:rPr lang="en-US" sz="1400" dirty="0" err="1">
                <a:latin typeface="Consolas" charset="0"/>
                <a:ea typeface="Consolas" charset="0"/>
                <a:cs typeface="Consolas" charset="0"/>
              </a:rPr>
              <a:t>cycleloop</a:t>
            </a:r>
            <a:r>
              <a:rPr lang="en-US" sz="1400" dirty="0">
                <a:latin typeface="Consolas" charset="0"/>
                <a:ea typeface="Consolas" charset="0"/>
                <a:cs typeface="Consolas" charset="0"/>
              </a:rPr>
              <a:t>);</a:t>
            </a:r>
          </a:p>
        </p:txBody>
      </p:sp>
      <p:sp>
        <p:nvSpPr>
          <p:cNvPr id="4" name="TextBox 3">
            <a:extLst>
              <a:ext uri="{FF2B5EF4-FFF2-40B4-BE49-F238E27FC236}">
                <a16:creationId xmlns:a16="http://schemas.microsoft.com/office/drawing/2014/main" id="{E267F40D-DFF2-2B43-AAE6-23123CAFBFA7}"/>
              </a:ext>
            </a:extLst>
          </p:cNvPr>
          <p:cNvSpPr txBox="1"/>
          <p:nvPr/>
        </p:nvSpPr>
        <p:spPr>
          <a:xfrm>
            <a:off x="4561413" y="3958811"/>
            <a:ext cx="3202223" cy="369332"/>
          </a:xfrm>
          <a:prstGeom prst="rect">
            <a:avLst/>
          </a:prstGeom>
          <a:noFill/>
        </p:spPr>
        <p:txBody>
          <a:bodyPr wrap="none" rtlCol="0">
            <a:spAutoFit/>
          </a:bodyPr>
          <a:lstStyle/>
          <a:p>
            <a:r>
              <a:rPr lang="en-US" dirty="0"/>
              <a:t>Main loop annotation in LULESH</a:t>
            </a:r>
          </a:p>
        </p:txBody>
      </p:sp>
    </p:spTree>
    <p:extLst>
      <p:ext uri="{BB962C8B-B14F-4D97-AF65-F5344CB8AC3E}">
        <p14:creationId xmlns:p14="http://schemas.microsoft.com/office/powerpoint/2010/main" val="151327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5133508"/>
            <a:ext cx="10972800" cy="1214905"/>
          </a:xfrm>
        </p:spPr>
        <p:txBody>
          <a:bodyPr/>
          <a:lstStyle/>
          <a:p>
            <a:r>
              <a:rPr lang="en-US" dirty="0"/>
              <a:t>Profiling control via </a:t>
            </a:r>
            <a:r>
              <a:rPr lang="en-US" dirty="0" err="1"/>
              <a:t>ConfigManager</a:t>
            </a:r>
            <a:r>
              <a:rPr lang="en-US" dirty="0"/>
              <a:t> API</a:t>
            </a:r>
          </a:p>
          <a:p>
            <a:r>
              <a:rPr lang="en-US" dirty="0"/>
              <a:t>Modified LULESH command-line parsing code to read Caliper config string (not shown)</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Initialization and </a:t>
            </a:r>
            <a:r>
              <a:rPr lang="en-US" dirty="0" err="1"/>
              <a:t>ConfigManager</a:t>
            </a:r>
            <a:endParaRPr lang="en-US" dirty="0"/>
          </a:p>
        </p:txBody>
      </p:sp>
      <p:sp>
        <p:nvSpPr>
          <p:cNvPr id="3" name="TextBox 2">
            <a:extLst>
              <a:ext uri="{FF2B5EF4-FFF2-40B4-BE49-F238E27FC236}">
                <a16:creationId xmlns:a16="http://schemas.microsoft.com/office/drawing/2014/main" id="{DE8CC5A1-E815-B649-AE6E-DEB57ED769A2}"/>
              </a:ext>
            </a:extLst>
          </p:cNvPr>
          <p:cNvSpPr txBox="1"/>
          <p:nvPr/>
        </p:nvSpPr>
        <p:spPr>
          <a:xfrm>
            <a:off x="609600" y="1379203"/>
            <a:ext cx="10972800" cy="3108543"/>
          </a:xfrm>
          <a:prstGeom prst="rect">
            <a:avLst/>
          </a:prstGeom>
          <a:noFill/>
          <a:ln>
            <a:solidFill>
              <a:schemeClr val="accent3">
                <a:lumMod val="50000"/>
              </a:schemeClr>
            </a:solidFill>
          </a:ln>
        </p:spPr>
        <p:txBody>
          <a:bodyPr wrap="square" rtlCol="0">
            <a:spAutoFit/>
          </a:bodyPr>
          <a:lstStyle/>
          <a:p>
            <a:r>
              <a:rPr lang="en-US" sz="1400" dirty="0" err="1">
                <a:solidFill>
                  <a:schemeClr val="tx2"/>
                </a:solidFill>
                <a:latin typeface="Consolas" charset="0"/>
                <a:ea typeface="Consolas" charset="0"/>
                <a:cs typeface="Consolas" charset="0"/>
              </a:rPr>
              <a:t>adiak</a:t>
            </a:r>
            <a:r>
              <a:rPr lang="en-US" sz="1400" dirty="0">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init</a:t>
            </a:r>
            <a:r>
              <a:rPr lang="en-US" sz="1400" dirty="0">
                <a:latin typeface="Consolas" charset="0"/>
                <a:ea typeface="Consolas" charset="0"/>
                <a:cs typeface="Consolas" charset="0"/>
              </a:rPr>
              <a:t>(</a:t>
            </a:r>
            <a:r>
              <a:rPr lang="en-US" sz="1400" dirty="0" err="1">
                <a:latin typeface="Consolas" charset="0"/>
                <a:ea typeface="Consolas" charset="0"/>
                <a:cs typeface="Consolas" charset="0"/>
              </a:rPr>
              <a:t>adiak_comm_p</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a:p>
            <a:r>
              <a:rPr lang="en-US" sz="1400" dirty="0" err="1">
                <a:solidFill>
                  <a:schemeClr val="tx2"/>
                </a:solidFill>
                <a:latin typeface="Consolas" charset="0"/>
                <a:ea typeface="Consolas" charset="0"/>
                <a:cs typeface="Consolas" charset="0"/>
              </a:rPr>
              <a:t>cali</a:t>
            </a:r>
            <a:r>
              <a:rPr lang="en-US" sz="1400" dirty="0">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ConfigManager</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a:latin typeface="Consolas" charset="0"/>
                <a:ea typeface="Consolas" charset="0"/>
                <a:cs typeface="Consolas" charset="0"/>
              </a:rPr>
              <a:t>;</a:t>
            </a:r>
            <a:br>
              <a:rPr lang="en-US" sz="1400" dirty="0">
                <a:latin typeface="Consolas" charset="0"/>
                <a:ea typeface="Consolas" charset="0"/>
                <a:cs typeface="Consolas" charset="0"/>
              </a:rPr>
            </a:br>
            <a:r>
              <a:rPr lang="en-US" sz="1400" dirty="0">
                <a:latin typeface="Consolas" charset="0"/>
                <a:ea typeface="Consolas" charset="0"/>
                <a:cs typeface="Consolas" charset="0"/>
              </a:rPr>
              <a:t>if (!</a:t>
            </a:r>
            <a:r>
              <a:rPr lang="en-US" sz="1400" dirty="0" err="1">
                <a:latin typeface="Consolas" charset="0"/>
                <a:ea typeface="Consolas" charset="0"/>
                <a:cs typeface="Consolas" charset="0"/>
              </a:rPr>
              <a:t>opts.caliperConfig.empty</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add</a:t>
            </a:r>
            <a:r>
              <a:rPr lang="en-US" sz="1400" dirty="0">
                <a:latin typeface="Consolas" charset="0"/>
                <a:ea typeface="Consolas" charset="0"/>
                <a:cs typeface="Consolas" charset="0"/>
              </a:rPr>
              <a:t>(</a:t>
            </a:r>
            <a:r>
              <a:rPr lang="en-US" sz="1400" dirty="0" err="1">
                <a:latin typeface="Consolas" charset="0"/>
                <a:ea typeface="Consolas" charset="0"/>
                <a:cs typeface="Consolas" charset="0"/>
              </a:rPr>
              <a:t>opts.caliperConfig.c_str</a:t>
            </a:r>
            <a:r>
              <a:rPr lang="en-US" sz="1400" dirty="0">
                <a:latin typeface="Consolas" charset="0"/>
                <a:ea typeface="Consolas" charset="0"/>
                <a:cs typeface="Consolas" charset="0"/>
              </a:rPr>
              <a:t>());</a:t>
            </a:r>
          </a:p>
          <a:p>
            <a:br>
              <a:rPr lang="en-US" sz="1400" dirty="0">
                <a:latin typeface="Consolas" charset="0"/>
                <a:ea typeface="Consolas" charset="0"/>
                <a:cs typeface="Consolas" charset="0"/>
              </a:rPr>
            </a:br>
            <a:r>
              <a:rPr lang="en-US" sz="1400" dirty="0">
                <a:latin typeface="Consolas" charset="0"/>
                <a:ea typeface="Consolas" charset="0"/>
                <a:cs typeface="Consolas" charset="0"/>
              </a:rPr>
              <a:t>if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error</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std::</a:t>
            </a:r>
            <a:r>
              <a:rPr lang="en-US" sz="1400" dirty="0" err="1">
                <a:latin typeface="Consolas" charset="0"/>
                <a:ea typeface="Consolas" charset="0"/>
                <a:cs typeface="Consolas" charset="0"/>
              </a:rPr>
              <a:t>cerr</a:t>
            </a:r>
            <a:r>
              <a:rPr lang="en-US" sz="1400" dirty="0">
                <a:latin typeface="Consolas" charset="0"/>
                <a:ea typeface="Consolas" charset="0"/>
                <a:cs typeface="Consolas" charset="0"/>
              </a:rPr>
              <a:t> &lt;&lt; "Caliper config parse error: " &lt;&lt; </a:t>
            </a: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error_msg</a:t>
            </a:r>
            <a:r>
              <a:rPr lang="en-US" sz="1400" dirty="0">
                <a:latin typeface="Consolas" charset="0"/>
                <a:ea typeface="Consolas" charset="0"/>
                <a:cs typeface="Consolas" charset="0"/>
              </a:rPr>
              <a:t>() &lt;&lt; std::</a:t>
            </a:r>
            <a:r>
              <a:rPr lang="en-US" sz="1400" dirty="0" err="1">
                <a:latin typeface="Consolas" charset="0"/>
                <a:ea typeface="Consolas" charset="0"/>
                <a:cs typeface="Consolas" charset="0"/>
              </a:rPr>
              <a:t>endl</a:t>
            </a:r>
            <a:r>
              <a:rPr lang="en-US" sz="1400" dirty="0">
                <a:latin typeface="Consolas" charset="0"/>
                <a:ea typeface="Consolas" charset="0"/>
                <a:cs typeface="Consolas" charset="0"/>
              </a:rPr>
              <a:t>;</a:t>
            </a:r>
          </a:p>
          <a:p>
            <a:br>
              <a:rPr lang="en-US" sz="1400" dirty="0">
                <a:latin typeface="Consolas" charset="0"/>
                <a:ea typeface="Consolas" charset="0"/>
                <a:cs typeface="Consolas" charset="0"/>
              </a:rPr>
            </a:br>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start</a:t>
            </a:r>
            <a:r>
              <a:rPr lang="en-US" sz="1400" dirty="0">
                <a:latin typeface="Consolas" charset="0"/>
                <a:ea typeface="Consolas" charset="0"/>
                <a:cs typeface="Consolas" charset="0"/>
              </a:rPr>
              <a:t>();</a:t>
            </a:r>
          </a:p>
          <a:p>
            <a:r>
              <a:rPr lang="en-US" sz="1400" dirty="0">
                <a:latin typeface="Consolas" charset="0"/>
                <a:ea typeface="Consolas" charset="0"/>
                <a:cs typeface="Consolas" charset="0"/>
              </a:rPr>
              <a:t>// ...</a:t>
            </a:r>
          </a:p>
          <a:p>
            <a:r>
              <a:rPr lang="en-US" sz="1400" dirty="0" err="1">
                <a:latin typeface="Consolas" charset="0"/>
                <a:ea typeface="Consolas" charset="0"/>
                <a:cs typeface="Consolas" charset="0"/>
              </a:rPr>
              <a:t>mgr.</a:t>
            </a:r>
            <a:r>
              <a:rPr lang="en-US" sz="1400" dirty="0" err="1">
                <a:solidFill>
                  <a:schemeClr val="tx2"/>
                </a:solidFill>
                <a:latin typeface="Consolas" charset="0"/>
                <a:ea typeface="Consolas" charset="0"/>
                <a:cs typeface="Consolas" charset="0"/>
              </a:rPr>
              <a:t>flush</a:t>
            </a:r>
            <a:r>
              <a:rPr lang="en-US" sz="1400" dirty="0">
                <a:latin typeface="Consolas" charset="0"/>
                <a:ea typeface="Consolas" charset="0"/>
                <a:cs typeface="Consolas" charset="0"/>
              </a:rPr>
              <a:t>();</a:t>
            </a:r>
          </a:p>
          <a:p>
            <a:r>
              <a:rPr lang="en-US" sz="1400" dirty="0" err="1">
                <a:latin typeface="Consolas" charset="0"/>
                <a:ea typeface="Consolas" charset="0"/>
                <a:cs typeface="Consolas" charset="0"/>
              </a:rPr>
              <a:t>MPI_Finalize</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E267F40D-DFF2-2B43-AAE6-23123CAFBFA7}"/>
              </a:ext>
            </a:extLst>
          </p:cNvPr>
          <p:cNvSpPr txBox="1"/>
          <p:nvPr/>
        </p:nvSpPr>
        <p:spPr>
          <a:xfrm>
            <a:off x="4505083" y="4487746"/>
            <a:ext cx="3181833" cy="369332"/>
          </a:xfrm>
          <a:prstGeom prst="rect">
            <a:avLst/>
          </a:prstGeom>
          <a:noFill/>
        </p:spPr>
        <p:txBody>
          <a:bodyPr wrap="none" rtlCol="0">
            <a:spAutoFit/>
          </a:bodyPr>
          <a:lstStyle/>
          <a:p>
            <a:r>
              <a:rPr lang="en-US" dirty="0" err="1"/>
              <a:t>ConfigManager</a:t>
            </a:r>
            <a:r>
              <a:rPr lang="en-US" dirty="0"/>
              <a:t> setup in LULESH</a:t>
            </a:r>
          </a:p>
        </p:txBody>
      </p:sp>
    </p:spTree>
    <p:extLst>
      <p:ext uri="{BB962C8B-B14F-4D97-AF65-F5344CB8AC3E}">
        <p14:creationId xmlns:p14="http://schemas.microsoft.com/office/powerpoint/2010/main" val="1559380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5339642"/>
            <a:ext cx="10972800" cy="1008771"/>
          </a:xfrm>
        </p:spPr>
        <p:txBody>
          <a:bodyPr/>
          <a:lstStyle/>
          <a:p>
            <a:r>
              <a:rPr lang="en-US" dirty="0" err="1"/>
              <a:t>Adiak</a:t>
            </a:r>
            <a:r>
              <a:rPr lang="en-US" dirty="0"/>
              <a:t> calls record environment info, LULESH configuration options, </a:t>
            </a:r>
            <a:br>
              <a:rPr lang="en-US" dirty="0"/>
            </a:br>
            <a:r>
              <a:rPr lang="en-US" dirty="0"/>
              <a:t>and global performance metrics</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Recording Metadata With </a:t>
            </a:r>
            <a:r>
              <a:rPr lang="en-US" dirty="0" err="1"/>
              <a:t>Adiak</a:t>
            </a:r>
            <a:endParaRPr lang="en-US" dirty="0"/>
          </a:p>
        </p:txBody>
      </p:sp>
      <p:sp>
        <p:nvSpPr>
          <p:cNvPr id="3" name="TextBox 2">
            <a:extLst>
              <a:ext uri="{FF2B5EF4-FFF2-40B4-BE49-F238E27FC236}">
                <a16:creationId xmlns:a16="http://schemas.microsoft.com/office/drawing/2014/main" id="{DE8CC5A1-E815-B649-AE6E-DEB57ED769A2}"/>
              </a:ext>
            </a:extLst>
          </p:cNvPr>
          <p:cNvSpPr txBox="1"/>
          <p:nvPr/>
        </p:nvSpPr>
        <p:spPr>
          <a:xfrm>
            <a:off x="609600" y="1379203"/>
            <a:ext cx="5334001" cy="3231654"/>
          </a:xfrm>
          <a:prstGeom prst="rect">
            <a:avLst/>
          </a:prstGeom>
          <a:no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void </a:t>
            </a:r>
            <a:r>
              <a:rPr lang="en-US" sz="1200" dirty="0" err="1">
                <a:latin typeface="Consolas" charset="0"/>
                <a:ea typeface="Consolas" charset="0"/>
                <a:cs typeface="Consolas" charset="0"/>
              </a:rPr>
              <a:t>RecordGlobals</a:t>
            </a:r>
            <a:r>
              <a:rPr lang="en-US" sz="1200" dirty="0">
                <a:latin typeface="Consolas" charset="0"/>
                <a:ea typeface="Consolas" charset="0"/>
                <a:cs typeface="Consolas" charset="0"/>
              </a:rPr>
              <a:t>(const </a:t>
            </a:r>
            <a:r>
              <a:rPr lang="en-US" sz="1200" dirty="0" err="1">
                <a:latin typeface="Consolas" charset="0"/>
                <a:ea typeface="Consolas" charset="0"/>
                <a:cs typeface="Consolas" charset="0"/>
              </a:rPr>
              <a:t>cmdLineOpts</a:t>
            </a:r>
            <a:r>
              <a:rPr lang="en-US" sz="1200" dirty="0">
                <a:latin typeface="Consolas" charset="0"/>
                <a:ea typeface="Consolas" charset="0"/>
                <a:cs typeface="Consolas" charset="0"/>
              </a:rPr>
              <a:t>&amp; opts, int </a:t>
            </a:r>
            <a:r>
              <a:rPr lang="en-US" sz="1200" dirty="0" err="1">
                <a:latin typeface="Consolas" charset="0"/>
                <a:ea typeface="Consolas" charset="0"/>
                <a:cs typeface="Consolas" charset="0"/>
              </a:rPr>
              <a:t>num_threads</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::user();</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launchdate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executablepath</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::libraries();</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cmdline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clustername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a:t>
            </a:r>
            <a:r>
              <a:rPr lang="en-US" sz="1200" dirty="0" err="1">
                <a:latin typeface="Consolas" charset="0"/>
                <a:ea typeface="Consolas" charset="0"/>
                <a:cs typeface="Consolas" charset="0"/>
              </a:rPr>
              <a:t>jobsize</a:t>
            </a:r>
            <a:r>
              <a:rPr lang="en-US" sz="1200" dirty="0">
                <a:latin typeface="Consolas" charset="0"/>
                <a:ea typeface="Consolas" charset="0"/>
                <a:cs typeface="Consolas" charset="0"/>
              </a:rPr>
              <a:t>();</a:t>
            </a:r>
          </a:p>
          <a:p>
            <a:br>
              <a:rPr lang="en-US" sz="1200" dirty="0">
                <a:latin typeface="Consolas" charset="0"/>
                <a:ea typeface="Consolas" charset="0"/>
                <a:cs typeface="Consolas" charset="0"/>
              </a:rPr>
            </a:br>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::value("threads", </a:t>
            </a:r>
            <a:r>
              <a:rPr lang="en-US" sz="1200" dirty="0" err="1">
                <a:latin typeface="Consolas" charset="0"/>
                <a:ea typeface="Consolas" charset="0"/>
                <a:cs typeface="Consolas" charset="0"/>
              </a:rPr>
              <a:t>num_threads</a:t>
            </a:r>
            <a:r>
              <a:rPr lang="en-US" sz="1200" dirty="0">
                <a:latin typeface="Consolas" charset="0"/>
                <a:ea typeface="Consolas" charset="0"/>
                <a:cs typeface="Consolas" charset="0"/>
              </a:rPr>
              <a:t>);</a:t>
            </a:r>
            <a:br>
              <a:rPr lang="en-US" sz="1200" dirty="0">
                <a:latin typeface="Consolas" charset="0"/>
                <a:ea typeface="Consolas" charset="0"/>
                <a:cs typeface="Consolas" charset="0"/>
              </a:rPr>
            </a:br>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::value("iterations", </a:t>
            </a:r>
            <a:r>
              <a:rPr lang="en-US" sz="1200" dirty="0" err="1">
                <a:latin typeface="Consolas" charset="0"/>
                <a:ea typeface="Consolas" charset="0"/>
                <a:cs typeface="Consolas" charset="0"/>
              </a:rPr>
              <a:t>opts.its</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problem_size</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opts.nx</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num_regions</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opts.numReg</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region_cost</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opts.cost</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region_balance</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opts.balance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p:txBody>
      </p:sp>
      <p:sp>
        <p:nvSpPr>
          <p:cNvPr id="4" name="TextBox 3">
            <a:extLst>
              <a:ext uri="{FF2B5EF4-FFF2-40B4-BE49-F238E27FC236}">
                <a16:creationId xmlns:a16="http://schemas.microsoft.com/office/drawing/2014/main" id="{E267F40D-DFF2-2B43-AAE6-23123CAFBFA7}"/>
              </a:ext>
            </a:extLst>
          </p:cNvPr>
          <p:cNvSpPr txBox="1"/>
          <p:nvPr/>
        </p:nvSpPr>
        <p:spPr>
          <a:xfrm>
            <a:off x="1195133" y="4610857"/>
            <a:ext cx="4162934" cy="369332"/>
          </a:xfrm>
          <a:prstGeom prst="rect">
            <a:avLst/>
          </a:prstGeom>
          <a:noFill/>
        </p:spPr>
        <p:txBody>
          <a:bodyPr wrap="none" rtlCol="0">
            <a:spAutoFit/>
          </a:bodyPr>
          <a:lstStyle/>
          <a:p>
            <a:pPr algn="ctr"/>
            <a:r>
              <a:rPr lang="en-US" dirty="0"/>
              <a:t>Recording environment and LULESH config</a:t>
            </a:r>
          </a:p>
        </p:txBody>
      </p:sp>
      <p:sp>
        <p:nvSpPr>
          <p:cNvPr id="6" name="TextBox 5">
            <a:extLst>
              <a:ext uri="{FF2B5EF4-FFF2-40B4-BE49-F238E27FC236}">
                <a16:creationId xmlns:a16="http://schemas.microsoft.com/office/drawing/2014/main" id="{96A6BF8A-A1B1-9D4D-A995-BCED9D759EB6}"/>
              </a:ext>
            </a:extLst>
          </p:cNvPr>
          <p:cNvSpPr txBox="1"/>
          <p:nvPr/>
        </p:nvSpPr>
        <p:spPr>
          <a:xfrm>
            <a:off x="6248401" y="2228671"/>
            <a:ext cx="5486400" cy="1200329"/>
          </a:xfrm>
          <a:prstGeom prst="rect">
            <a:avLst/>
          </a:prstGeom>
          <a:noFill/>
          <a:ln>
            <a:solidFill>
              <a:schemeClr val="accent3">
                <a:lumMod val="50000"/>
              </a:schemeClr>
            </a:solidFill>
          </a:ln>
        </p:spPr>
        <p:txBody>
          <a:bodyPr wrap="square" rtlCol="0">
            <a:spAutoFit/>
          </a:bodyPr>
          <a:lstStyle/>
          <a:p>
            <a:r>
              <a:rPr lang="en-US" sz="1200" dirty="0">
                <a:latin typeface="Consolas" charset="0"/>
                <a:ea typeface="Consolas" charset="0"/>
                <a:cs typeface="Consolas" charset="0"/>
              </a:rPr>
              <a:t>void </a:t>
            </a:r>
            <a:r>
              <a:rPr lang="en-US" sz="1200" dirty="0" err="1">
                <a:latin typeface="Consolas" charset="0"/>
                <a:ea typeface="Consolas" charset="0"/>
                <a:cs typeface="Consolas" charset="0"/>
              </a:rPr>
              <a:t>VerifyAndWriteFinalOutput</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a:t>
            </a:r>
          </a:p>
          <a:p>
            <a:r>
              <a:rPr lang="en-US" sz="1200" dirty="0">
                <a:latin typeface="Consolas" charset="0"/>
                <a:ea typeface="Consolas" charset="0"/>
                <a:cs typeface="Consolas" charset="0"/>
              </a:rPr>
              <a:t>  // ...</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elapsed_time</a:t>
            </a:r>
            <a:r>
              <a:rPr lang="en-US" sz="1200" dirty="0">
                <a:latin typeface="Consolas" charset="0"/>
                <a:ea typeface="Consolas" charset="0"/>
                <a:cs typeface="Consolas" charset="0"/>
              </a:rPr>
              <a:t>", </a:t>
            </a:r>
            <a:r>
              <a:rPr lang="en-US" sz="1200" dirty="0" err="1">
                <a:latin typeface="Consolas" charset="0"/>
                <a:ea typeface="Consolas" charset="0"/>
                <a:cs typeface="Consolas" charset="0"/>
              </a:rPr>
              <a:t>elapsed_time</a:t>
            </a:r>
            <a:r>
              <a:rPr lang="en-US" sz="1200" dirty="0">
                <a:latin typeface="Consolas" charset="0"/>
                <a:ea typeface="Consolas" charset="0"/>
                <a:cs typeface="Consolas" charset="0"/>
              </a:rPr>
              <a:t>);</a:t>
            </a:r>
          </a:p>
          <a:p>
            <a:r>
              <a:rPr lang="en-US" sz="1200" dirty="0">
                <a:latin typeface="Consolas" charset="0"/>
                <a:ea typeface="Consolas" charset="0"/>
                <a:cs typeface="Consolas" charset="0"/>
              </a:rPr>
              <a:t>  </a:t>
            </a:r>
            <a:r>
              <a:rPr lang="en-US" sz="1200" dirty="0" err="1">
                <a:latin typeface="Consolas" charset="0"/>
                <a:ea typeface="Consolas" charset="0"/>
                <a:cs typeface="Consolas" charset="0"/>
              </a:rPr>
              <a:t>adiak</a:t>
            </a:r>
            <a:r>
              <a:rPr lang="en-US" sz="1200" dirty="0">
                <a:latin typeface="Consolas" charset="0"/>
                <a:ea typeface="Consolas" charset="0"/>
                <a:cs typeface="Consolas" charset="0"/>
              </a:rPr>
              <a:t>::value("</a:t>
            </a:r>
            <a:r>
              <a:rPr lang="en-US" sz="1200" dirty="0" err="1">
                <a:latin typeface="Consolas" charset="0"/>
                <a:ea typeface="Consolas" charset="0"/>
                <a:cs typeface="Consolas" charset="0"/>
              </a:rPr>
              <a:t>figure_of_merit</a:t>
            </a:r>
            <a:r>
              <a:rPr lang="en-US" sz="1200" dirty="0">
                <a:latin typeface="Consolas" charset="0"/>
                <a:ea typeface="Consolas" charset="0"/>
                <a:cs typeface="Consolas" charset="0"/>
              </a:rPr>
              <a:t>", 1000.0/grindTime2);</a:t>
            </a:r>
          </a:p>
          <a:p>
            <a:r>
              <a:rPr lang="en-US" sz="1200" dirty="0">
                <a:latin typeface="Consolas" charset="0"/>
                <a:ea typeface="Consolas" charset="0"/>
                <a:cs typeface="Consolas" charset="0"/>
              </a:rPr>
              <a:t>}</a:t>
            </a:r>
          </a:p>
        </p:txBody>
      </p:sp>
      <p:sp>
        <p:nvSpPr>
          <p:cNvPr id="7" name="TextBox 6">
            <a:extLst>
              <a:ext uri="{FF2B5EF4-FFF2-40B4-BE49-F238E27FC236}">
                <a16:creationId xmlns:a16="http://schemas.microsoft.com/office/drawing/2014/main" id="{617BB41E-9085-0941-9A80-E115B2D73351}"/>
              </a:ext>
            </a:extLst>
          </p:cNvPr>
          <p:cNvSpPr txBox="1"/>
          <p:nvPr/>
        </p:nvSpPr>
        <p:spPr>
          <a:xfrm>
            <a:off x="6360187" y="3435928"/>
            <a:ext cx="5262852" cy="369332"/>
          </a:xfrm>
          <a:prstGeom prst="rect">
            <a:avLst/>
          </a:prstGeom>
          <a:noFill/>
        </p:spPr>
        <p:txBody>
          <a:bodyPr wrap="none" rtlCol="0">
            <a:spAutoFit/>
          </a:bodyPr>
          <a:lstStyle/>
          <a:p>
            <a:pPr algn="ctr"/>
            <a:r>
              <a:rPr lang="en-US" dirty="0"/>
              <a:t>Recording global performance metrics at program end</a:t>
            </a:r>
          </a:p>
        </p:txBody>
      </p:sp>
    </p:spTree>
    <p:extLst>
      <p:ext uri="{BB962C8B-B14F-4D97-AF65-F5344CB8AC3E}">
        <p14:creationId xmlns:p14="http://schemas.microsoft.com/office/powerpoint/2010/main" val="2302733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5C54596-225C-1946-90C2-37E543DEB008}"/>
              </a:ext>
            </a:extLst>
          </p:cNvPr>
          <p:cNvSpPr>
            <a:spLocks noGrp="1"/>
          </p:cNvSpPr>
          <p:nvPr>
            <p:ph idx="1"/>
          </p:nvPr>
        </p:nvSpPr>
        <p:spPr>
          <a:xfrm>
            <a:off x="609600" y="4546600"/>
            <a:ext cx="10972800" cy="1801813"/>
          </a:xfrm>
        </p:spPr>
        <p:txBody>
          <a:bodyPr/>
          <a:lstStyle/>
          <a:p>
            <a:r>
              <a:rPr lang="en-US" dirty="0"/>
              <a:t>Using caliper and </a:t>
            </a:r>
            <a:r>
              <a:rPr lang="en-US" dirty="0" err="1"/>
              <a:t>adiak</a:t>
            </a:r>
            <a:r>
              <a:rPr lang="en-US" dirty="0"/>
              <a:t> </a:t>
            </a:r>
            <a:r>
              <a:rPr lang="en-US" dirty="0" err="1">
                <a:latin typeface="Consolas" panose="020B0609020204030204" pitchFamily="49" charset="0"/>
                <a:cs typeface="Consolas" panose="020B0609020204030204" pitchFamily="49" charset="0"/>
              </a:rPr>
              <a:t>find_package</a:t>
            </a:r>
            <a:r>
              <a:rPr lang="en-US" dirty="0">
                <a:latin typeface="Consolas" panose="020B0609020204030204" pitchFamily="49" charset="0"/>
                <a:cs typeface="Consolas" panose="020B0609020204030204" pitchFamily="49" charset="0"/>
              </a:rPr>
              <a:t>()</a:t>
            </a:r>
            <a:r>
              <a:rPr lang="en-US" dirty="0"/>
              <a:t> support in LULESH </a:t>
            </a:r>
            <a:r>
              <a:rPr lang="en-US" dirty="0" err="1"/>
              <a:t>CMake</a:t>
            </a:r>
            <a:r>
              <a:rPr lang="en-US" dirty="0"/>
              <a:t> script</a:t>
            </a:r>
          </a:p>
        </p:txBody>
      </p:sp>
      <p:sp>
        <p:nvSpPr>
          <p:cNvPr id="2" name="Title 1">
            <a:extLst>
              <a:ext uri="{FF2B5EF4-FFF2-40B4-BE49-F238E27FC236}">
                <a16:creationId xmlns:a16="http://schemas.microsoft.com/office/drawing/2014/main" id="{E21FAAE6-7A67-314E-8DA9-1ED3AD5E236C}"/>
              </a:ext>
            </a:extLst>
          </p:cNvPr>
          <p:cNvSpPr>
            <a:spLocks noGrp="1"/>
          </p:cNvSpPr>
          <p:nvPr>
            <p:ph type="title"/>
          </p:nvPr>
        </p:nvSpPr>
        <p:spPr/>
        <p:txBody>
          <a:bodyPr/>
          <a:lstStyle/>
          <a:p>
            <a:r>
              <a:rPr lang="en-US" dirty="0"/>
              <a:t>LULESH Example: Build System Modifications</a:t>
            </a:r>
          </a:p>
        </p:txBody>
      </p:sp>
      <p:sp>
        <p:nvSpPr>
          <p:cNvPr id="3" name="TextBox 2">
            <a:extLst>
              <a:ext uri="{FF2B5EF4-FFF2-40B4-BE49-F238E27FC236}">
                <a16:creationId xmlns:a16="http://schemas.microsoft.com/office/drawing/2014/main" id="{DE8CC5A1-E815-B649-AE6E-DEB57ED769A2}"/>
              </a:ext>
            </a:extLst>
          </p:cNvPr>
          <p:cNvSpPr txBox="1"/>
          <p:nvPr/>
        </p:nvSpPr>
        <p:spPr>
          <a:xfrm>
            <a:off x="609600" y="1544303"/>
            <a:ext cx="10972800" cy="2246769"/>
          </a:xfrm>
          <a:prstGeom prst="rect">
            <a:avLst/>
          </a:prstGeom>
          <a:noFill/>
          <a:ln>
            <a:solidFill>
              <a:schemeClr val="accent3">
                <a:lumMod val="50000"/>
              </a:schemeClr>
            </a:solidFill>
          </a:ln>
        </p:spPr>
        <p:txBody>
          <a:bodyPr wrap="square" rtlCol="0">
            <a:spAutoFit/>
          </a:bodyPr>
          <a:lstStyle/>
          <a:p>
            <a:r>
              <a:rPr lang="en-US" sz="1400" dirty="0" err="1">
                <a:latin typeface="Consolas" charset="0"/>
                <a:ea typeface="Consolas" charset="0"/>
                <a:cs typeface="Consolas" charset="0"/>
              </a:rPr>
              <a:t>find_package</a:t>
            </a:r>
            <a:r>
              <a:rPr lang="en-US" sz="1400" dirty="0">
                <a:latin typeface="Consolas" charset="0"/>
                <a:ea typeface="Consolas" charset="0"/>
                <a:cs typeface="Consolas" charset="0"/>
              </a:rPr>
              <a:t>(</a:t>
            </a:r>
            <a:r>
              <a:rPr lang="en-US" sz="1400" dirty="0">
                <a:solidFill>
                  <a:schemeClr val="tx2"/>
                </a:solidFill>
                <a:latin typeface="Consolas" charset="0"/>
                <a:ea typeface="Consolas" charset="0"/>
                <a:cs typeface="Consolas" charset="0"/>
              </a:rPr>
              <a:t>caliper</a:t>
            </a:r>
            <a:r>
              <a:rPr lang="en-US" sz="1400" dirty="0">
                <a:latin typeface="Consolas" charset="0"/>
                <a:ea typeface="Consolas" charset="0"/>
                <a:cs typeface="Consolas" charset="0"/>
              </a:rPr>
              <a:t> REQUIRED)</a:t>
            </a:r>
          </a:p>
          <a:p>
            <a:r>
              <a:rPr lang="en-US" sz="1400" dirty="0" err="1">
                <a:latin typeface="Consolas" charset="0"/>
                <a:ea typeface="Consolas" charset="0"/>
                <a:cs typeface="Consolas" charset="0"/>
              </a:rPr>
              <a:t>find_package</a:t>
            </a:r>
            <a:r>
              <a:rPr lang="en-US" sz="1400" dirty="0">
                <a:latin typeface="Consolas" charset="0"/>
                <a:ea typeface="Consolas" charset="0"/>
                <a:cs typeface="Consolas" charset="0"/>
              </a:rPr>
              <a:t>(</a:t>
            </a:r>
            <a:r>
              <a:rPr lang="en-US" sz="1400" dirty="0" err="1">
                <a:solidFill>
                  <a:schemeClr val="tx2"/>
                </a:solidFill>
                <a:latin typeface="Consolas" charset="0"/>
                <a:ea typeface="Consolas" charset="0"/>
                <a:cs typeface="Consolas" charset="0"/>
              </a:rPr>
              <a:t>adiak</a:t>
            </a:r>
            <a:r>
              <a:rPr lang="en-US" sz="1400" dirty="0">
                <a:latin typeface="Consolas" charset="0"/>
                <a:ea typeface="Consolas" charset="0"/>
                <a:cs typeface="Consolas" charset="0"/>
              </a:rPr>
              <a:t> REQUIRED)</a:t>
            </a:r>
          </a:p>
          <a:p>
            <a:endParaRPr lang="en-US" sz="1400" dirty="0">
              <a:latin typeface="Consolas" charset="0"/>
              <a:ea typeface="Consolas" charset="0"/>
              <a:cs typeface="Consolas" charset="0"/>
            </a:endParaRPr>
          </a:p>
          <a:p>
            <a:r>
              <a:rPr lang="en-US" sz="1400" dirty="0">
                <a:latin typeface="Consolas" charset="0"/>
                <a:ea typeface="Consolas" charset="0"/>
                <a:cs typeface="Consolas" charset="0"/>
              </a:rPr>
              <a:t># ...</a:t>
            </a:r>
          </a:p>
          <a:p>
            <a:br>
              <a:rPr lang="en-US" sz="1400" dirty="0">
                <a:latin typeface="Consolas" charset="0"/>
                <a:ea typeface="Consolas" charset="0"/>
                <a:cs typeface="Consolas" charset="0"/>
              </a:rPr>
            </a:br>
            <a:r>
              <a:rPr lang="en-US" sz="1400" dirty="0" err="1">
                <a:latin typeface="Consolas" charset="0"/>
                <a:ea typeface="Consolas" charset="0"/>
                <a:cs typeface="Consolas" charset="0"/>
              </a:rPr>
              <a:t>add_executable</a:t>
            </a:r>
            <a:r>
              <a:rPr lang="en-US" sz="1400" dirty="0">
                <a:latin typeface="Consolas" charset="0"/>
                <a:ea typeface="Consolas" charset="0"/>
                <a:cs typeface="Consolas" charset="0"/>
              </a:rPr>
              <a:t>(${LULESH_EXEC} ${LULESH_SOURCES})</a:t>
            </a:r>
          </a:p>
          <a:p>
            <a:endParaRPr lang="en-US" sz="1400" dirty="0">
              <a:latin typeface="Consolas" charset="0"/>
              <a:ea typeface="Consolas" charset="0"/>
              <a:cs typeface="Consolas" charset="0"/>
            </a:endParaRPr>
          </a:p>
          <a:p>
            <a:r>
              <a:rPr lang="en-US" sz="1400" dirty="0" err="1">
                <a:latin typeface="Consolas" charset="0"/>
                <a:ea typeface="Consolas" charset="0"/>
                <a:cs typeface="Consolas" charset="0"/>
              </a:rPr>
              <a:t>target_include_directories</a:t>
            </a:r>
            <a:r>
              <a:rPr lang="en-US" sz="1400" dirty="0">
                <a:latin typeface="Consolas" charset="0"/>
                <a:ea typeface="Consolas" charset="0"/>
                <a:cs typeface="Consolas" charset="0"/>
              </a:rPr>
              <a:t>(${LULESH_EXEC} PRIVATE ${</a:t>
            </a:r>
            <a:r>
              <a:rPr lang="en-US" sz="1400" dirty="0" err="1">
                <a:solidFill>
                  <a:schemeClr val="tx2"/>
                </a:solidFill>
                <a:latin typeface="Consolas" charset="0"/>
                <a:ea typeface="Consolas" charset="0"/>
                <a:cs typeface="Consolas" charset="0"/>
              </a:rPr>
              <a:t>caliper_INCLUDE_DIR</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adiak_INCLUDE_DIRS</a:t>
            </a:r>
            <a:r>
              <a:rPr lang="en-US" sz="1400" dirty="0">
                <a:latin typeface="Consolas" charset="0"/>
                <a:ea typeface="Consolas" charset="0"/>
                <a:cs typeface="Consolas" charset="0"/>
              </a:rPr>
              <a:t>})</a:t>
            </a:r>
          </a:p>
          <a:p>
            <a:r>
              <a:rPr lang="en-US" sz="1400" dirty="0" err="1">
                <a:latin typeface="Consolas" charset="0"/>
                <a:ea typeface="Consolas" charset="0"/>
                <a:cs typeface="Consolas" charset="0"/>
              </a:rPr>
              <a:t>target_link_libraries</a:t>
            </a:r>
            <a:r>
              <a:rPr lang="en-US" sz="1400" dirty="0">
                <a:latin typeface="Consolas" charset="0"/>
                <a:ea typeface="Consolas" charset="0"/>
                <a:cs typeface="Consolas" charset="0"/>
              </a:rPr>
              <a:t>(${LULESH_EXEC} </a:t>
            </a:r>
            <a:r>
              <a:rPr lang="en-US" sz="1400" dirty="0">
                <a:solidFill>
                  <a:schemeClr val="tx2"/>
                </a:solidFill>
                <a:latin typeface="Consolas" charset="0"/>
                <a:ea typeface="Consolas" charset="0"/>
                <a:cs typeface="Consolas" charset="0"/>
              </a:rPr>
              <a:t>caliper</a:t>
            </a:r>
            <a:r>
              <a:rPr lang="en-US" sz="1400" dirty="0">
                <a:latin typeface="Consolas" charset="0"/>
                <a:ea typeface="Consolas" charset="0"/>
                <a:cs typeface="Consolas" charset="0"/>
              </a:rPr>
              <a:t> </a:t>
            </a:r>
            <a:r>
              <a:rPr lang="en-US" sz="1400" dirty="0" err="1">
                <a:solidFill>
                  <a:schemeClr val="tx2"/>
                </a:solidFill>
                <a:latin typeface="Consolas" charset="0"/>
                <a:ea typeface="Consolas" charset="0"/>
                <a:cs typeface="Consolas" charset="0"/>
              </a:rPr>
              <a:t>adiak</a:t>
            </a:r>
            <a:r>
              <a:rPr lang="en-US" sz="1400" dirty="0">
                <a:latin typeface="Consolas" charset="0"/>
                <a:ea typeface="Consolas" charset="0"/>
                <a:cs typeface="Consolas" charset="0"/>
              </a:rPr>
              <a:t>)</a:t>
            </a:r>
          </a:p>
          <a:p>
            <a:endParaRPr lang="en-US" sz="1400" dirty="0">
              <a:latin typeface="Consolas" charset="0"/>
              <a:ea typeface="Consolas" charset="0"/>
              <a:cs typeface="Consolas" charset="0"/>
            </a:endParaRPr>
          </a:p>
        </p:txBody>
      </p:sp>
      <p:sp>
        <p:nvSpPr>
          <p:cNvPr id="4" name="TextBox 3">
            <a:extLst>
              <a:ext uri="{FF2B5EF4-FFF2-40B4-BE49-F238E27FC236}">
                <a16:creationId xmlns:a16="http://schemas.microsoft.com/office/drawing/2014/main" id="{E267F40D-DFF2-2B43-AAE6-23123CAFBFA7}"/>
              </a:ext>
            </a:extLst>
          </p:cNvPr>
          <p:cNvSpPr txBox="1"/>
          <p:nvPr/>
        </p:nvSpPr>
        <p:spPr>
          <a:xfrm>
            <a:off x="5326302" y="3791072"/>
            <a:ext cx="1539396" cy="369332"/>
          </a:xfrm>
          <a:prstGeom prst="rect">
            <a:avLst/>
          </a:prstGeom>
          <a:noFill/>
        </p:spPr>
        <p:txBody>
          <a:bodyPr wrap="none" rtlCol="0">
            <a:spAutoFit/>
          </a:bodyPr>
          <a:lstStyle/>
          <a:p>
            <a:pPr algn="ctr"/>
            <a:r>
              <a:rPr lang="en-US" dirty="0" err="1"/>
              <a:t>CMakeLists.txt</a:t>
            </a:r>
            <a:endParaRPr lang="en-US" dirty="0"/>
          </a:p>
        </p:txBody>
      </p:sp>
    </p:spTree>
    <p:extLst>
      <p:ext uri="{BB962C8B-B14F-4D97-AF65-F5344CB8AC3E}">
        <p14:creationId xmlns:p14="http://schemas.microsoft.com/office/powerpoint/2010/main" val="13291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Calibri" panose="020F0502020204030204" pitchFamily="34" charset="0"/>
                <a:cs typeface="Calibri" panose="020F0502020204030204" pitchFamily="34" charset="0"/>
              </a:rPr>
              <a:t>SPOT Tutorial Slides</a:t>
            </a:r>
          </a:p>
        </p:txBody>
      </p:sp>
      <p:sp>
        <p:nvSpPr>
          <p:cNvPr id="11" name="Text Placeholder 10"/>
          <p:cNvSpPr>
            <a:spLocks noGrp="1"/>
          </p:cNvSpPr>
          <p:nvPr>
            <p:ph type="body" sz="quarter" idx="13"/>
          </p:nvPr>
        </p:nvSpPr>
        <p:spPr/>
        <p:txBody>
          <a:bodyPr/>
          <a:lstStyle/>
          <a:p>
            <a:pPr marL="58738" indent="-1588"/>
            <a:r>
              <a:rPr lang="en-US" dirty="0">
                <a:latin typeface="Calibri" panose="020F0502020204030204" pitchFamily="34" charset="0"/>
                <a:cs typeface="Calibri" panose="020F0502020204030204" pitchFamily="34" charset="0"/>
              </a:rPr>
              <a:t>2022 ECP Annual Meeting </a:t>
            </a:r>
          </a:p>
        </p:txBody>
      </p:sp>
      <p:sp>
        <p:nvSpPr>
          <p:cNvPr id="5" name="Text Placeholder 4"/>
          <p:cNvSpPr>
            <a:spLocks noGrp="1"/>
          </p:cNvSpPr>
          <p:nvPr>
            <p:ph type="body" sz="quarter" idx="15"/>
          </p:nvPr>
        </p:nvSpPr>
        <p:spPr/>
        <p:txBody>
          <a:bodyPr/>
          <a:lstStyle/>
          <a:p>
            <a:pPr lvl="0"/>
            <a:r>
              <a:rPr lang="en-US" dirty="0"/>
              <a:t>Matthew LeGendre</a:t>
            </a:r>
          </a:p>
        </p:txBody>
      </p:sp>
      <p:sp>
        <p:nvSpPr>
          <p:cNvPr id="2" name="Text Placeholder 1">
            <a:extLst>
              <a:ext uri="{FF2B5EF4-FFF2-40B4-BE49-F238E27FC236}">
                <a16:creationId xmlns:a16="http://schemas.microsoft.com/office/drawing/2014/main" id="{ABE9BF35-1767-F932-8AD7-9419131A85C1}"/>
              </a:ext>
            </a:extLst>
          </p:cNvPr>
          <p:cNvSpPr>
            <a:spLocks noGrp="1"/>
          </p:cNvSpPr>
          <p:nvPr>
            <p:ph type="body" sz="quarter" idx="16"/>
          </p:nvPr>
        </p:nvSpPr>
        <p:spPr/>
        <p:txBody>
          <a:bodyPr/>
          <a:lstStyle/>
          <a:p>
            <a:r>
              <a:rPr lang="en-US" dirty="0"/>
              <a:t>May 2, 2022</a:t>
            </a:r>
          </a:p>
        </p:txBody>
      </p:sp>
      <p:sp>
        <p:nvSpPr>
          <p:cNvPr id="3" name="Text Placeholder 2">
            <a:extLst>
              <a:ext uri="{FF2B5EF4-FFF2-40B4-BE49-F238E27FC236}">
                <a16:creationId xmlns:a16="http://schemas.microsoft.com/office/drawing/2014/main" id="{13DA2C46-8AFA-50B1-FAEB-A702D3A5A4F4}"/>
              </a:ext>
            </a:extLst>
          </p:cNvPr>
          <p:cNvSpPr>
            <a:spLocks noGrp="1"/>
          </p:cNvSpPr>
          <p:nvPr>
            <p:ph type="body" sz="quarter" idx="17"/>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B88FFC7-40C9-86DE-3BC9-AA250F7EC570}"/>
              </a:ext>
            </a:extLst>
          </p:cNvPr>
          <p:cNvSpPr>
            <a:spLocks noGrp="1"/>
          </p:cNvSpPr>
          <p:nvPr>
            <p:ph idx="1"/>
          </p:nvPr>
        </p:nvSpPr>
        <p:spPr/>
        <p:txBody>
          <a:bodyPr/>
          <a:lstStyle/>
          <a:p>
            <a:r>
              <a:rPr lang="en-US" dirty="0"/>
              <a:t>LLNL installation:	</a:t>
            </a:r>
            <a:r>
              <a:rPr lang="en-US" dirty="0">
                <a:hlinkClick r:id="rId2"/>
              </a:rPr>
              <a:t>https://lc.llnl.gov/spot2</a:t>
            </a:r>
            <a:r>
              <a:rPr lang="en-US" dirty="0"/>
              <a:t> </a:t>
            </a:r>
          </a:p>
          <a:p>
            <a:endParaRPr lang="en-US" dirty="0"/>
          </a:p>
          <a:p>
            <a:r>
              <a:rPr lang="en-US" dirty="0"/>
              <a:t>Docker container:	</a:t>
            </a:r>
            <a:r>
              <a:rPr lang="en-US" dirty="0">
                <a:hlinkClick r:id="rId3"/>
              </a:rPr>
              <a:t>https://github.com/LLNL/spot2_container</a:t>
            </a:r>
            <a:endParaRPr lang="en-US" dirty="0"/>
          </a:p>
          <a:p>
            <a:pPr marL="57150" indent="0">
              <a:buNone/>
            </a:pPr>
            <a:endParaRPr lang="en-US" dirty="0"/>
          </a:p>
        </p:txBody>
      </p:sp>
      <p:sp>
        <p:nvSpPr>
          <p:cNvPr id="3" name="Title 2">
            <a:extLst>
              <a:ext uri="{FF2B5EF4-FFF2-40B4-BE49-F238E27FC236}">
                <a16:creationId xmlns:a16="http://schemas.microsoft.com/office/drawing/2014/main" id="{9C08C690-DCEC-BBEE-8320-7F5298FDBE54}"/>
              </a:ext>
            </a:extLst>
          </p:cNvPr>
          <p:cNvSpPr>
            <a:spLocks noGrp="1"/>
          </p:cNvSpPr>
          <p:nvPr>
            <p:ph type="title"/>
          </p:nvPr>
        </p:nvSpPr>
        <p:spPr/>
        <p:txBody>
          <a:bodyPr/>
          <a:lstStyle/>
          <a:p>
            <a:r>
              <a:rPr lang="en-US" dirty="0"/>
              <a:t>Getting SPOT</a:t>
            </a:r>
          </a:p>
        </p:txBody>
      </p:sp>
    </p:spTree>
    <p:extLst>
      <p:ext uri="{BB962C8B-B14F-4D97-AF65-F5344CB8AC3E}">
        <p14:creationId xmlns:p14="http://schemas.microsoft.com/office/powerpoint/2010/main" val="392909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04F5-FE4F-EA4C-AA2D-FD18DAC1C0C4}"/>
              </a:ext>
            </a:extLst>
          </p:cNvPr>
          <p:cNvSpPr>
            <a:spLocks noGrp="1"/>
          </p:cNvSpPr>
          <p:nvPr>
            <p:ph type="title"/>
          </p:nvPr>
        </p:nvSpPr>
        <p:spPr/>
        <p:txBody>
          <a:bodyPr/>
          <a:lstStyle/>
          <a:p>
            <a:r>
              <a:rPr lang="en-US" dirty="0"/>
              <a:t>Caliper: A Performance Profiling Library</a:t>
            </a:r>
          </a:p>
        </p:txBody>
      </p:sp>
      <p:sp>
        <p:nvSpPr>
          <p:cNvPr id="3" name="Text Placeholder 2">
            <a:extLst>
              <a:ext uri="{FF2B5EF4-FFF2-40B4-BE49-F238E27FC236}">
                <a16:creationId xmlns:a16="http://schemas.microsoft.com/office/drawing/2014/main" id="{EA5780EC-57FF-F54D-9923-CBCFDAD95361}"/>
              </a:ext>
            </a:extLst>
          </p:cNvPr>
          <p:cNvSpPr>
            <a:spLocks noGrp="1"/>
          </p:cNvSpPr>
          <p:nvPr>
            <p:ph type="body" sz="quarter" idx="13"/>
          </p:nvPr>
        </p:nvSpPr>
        <p:spPr/>
        <p:txBody>
          <a:bodyPr/>
          <a:lstStyle/>
          <a:p>
            <a:r>
              <a:rPr lang="en-US" dirty="0"/>
              <a:t>2022 ECP Annual Meeting: Tutorial</a:t>
            </a:r>
          </a:p>
        </p:txBody>
      </p:sp>
      <p:sp>
        <p:nvSpPr>
          <p:cNvPr id="4" name="Text Placeholder 3">
            <a:extLst>
              <a:ext uri="{FF2B5EF4-FFF2-40B4-BE49-F238E27FC236}">
                <a16:creationId xmlns:a16="http://schemas.microsoft.com/office/drawing/2014/main" id="{95EE5EE1-223A-664C-85EC-70BF738B8B1F}"/>
              </a:ext>
            </a:extLst>
          </p:cNvPr>
          <p:cNvSpPr>
            <a:spLocks noGrp="1"/>
          </p:cNvSpPr>
          <p:nvPr>
            <p:ph type="body" sz="quarter" idx="15"/>
          </p:nvPr>
        </p:nvSpPr>
        <p:spPr/>
        <p:txBody>
          <a:bodyPr/>
          <a:lstStyle/>
          <a:p>
            <a:r>
              <a:rPr lang="en-US" dirty="0"/>
              <a:t>David Boehme</a:t>
            </a:r>
          </a:p>
        </p:txBody>
      </p:sp>
      <p:sp>
        <p:nvSpPr>
          <p:cNvPr id="5" name="Text Placeholder 4">
            <a:extLst>
              <a:ext uri="{FF2B5EF4-FFF2-40B4-BE49-F238E27FC236}">
                <a16:creationId xmlns:a16="http://schemas.microsoft.com/office/drawing/2014/main" id="{F4AD4108-AF31-3645-BA70-C836225F02B0}"/>
              </a:ext>
            </a:extLst>
          </p:cNvPr>
          <p:cNvSpPr>
            <a:spLocks noGrp="1"/>
          </p:cNvSpPr>
          <p:nvPr>
            <p:ph type="body" sz="quarter" idx="16"/>
          </p:nvPr>
        </p:nvSpPr>
        <p:spPr/>
        <p:txBody>
          <a:bodyPr/>
          <a:lstStyle/>
          <a:p>
            <a:r>
              <a:rPr lang="en-US" dirty="0"/>
              <a:t>May 2, 2022</a:t>
            </a:r>
          </a:p>
        </p:txBody>
      </p:sp>
      <p:sp>
        <p:nvSpPr>
          <p:cNvPr id="6" name="Text Placeholder 5">
            <a:extLst>
              <a:ext uri="{FF2B5EF4-FFF2-40B4-BE49-F238E27FC236}">
                <a16:creationId xmlns:a16="http://schemas.microsoft.com/office/drawing/2014/main" id="{A7120FB2-F043-5047-B7FD-7EC3CE37ACC9}"/>
              </a:ext>
            </a:extLst>
          </p:cNvPr>
          <p:cNvSpPr>
            <a:spLocks noGrp="1"/>
          </p:cNvSpPr>
          <p:nvPr>
            <p:ph type="body" sz="quarter" idx="17"/>
          </p:nvPr>
        </p:nvSpPr>
        <p:spPr/>
        <p:txBody>
          <a:bodyPr/>
          <a:lstStyle/>
          <a:p>
            <a:r>
              <a:rPr lang="en-US" dirty="0"/>
              <a:t>Computer Scientist</a:t>
            </a:r>
          </a:p>
        </p:txBody>
      </p:sp>
    </p:spTree>
    <p:extLst>
      <p:ext uri="{BB962C8B-B14F-4D97-AF65-F5344CB8AC3E}">
        <p14:creationId xmlns:p14="http://schemas.microsoft.com/office/powerpoint/2010/main" val="695418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SPOT is visualization for </a:t>
            </a:r>
            <a:r>
              <a:rPr lang="en-US" b="1" dirty="0"/>
              <a:t>collections of performance profiles</a:t>
            </a:r>
            <a:r>
              <a:rPr lang="en-US" dirty="0"/>
              <a:t>. Common uses cases are:</a:t>
            </a:r>
          </a:p>
          <a:p>
            <a:pPr lvl="1"/>
            <a:r>
              <a:rPr lang="en-US" dirty="0"/>
              <a:t>Performance comparison of nightly tests.  Look for performance regressions.</a:t>
            </a:r>
          </a:p>
          <a:p>
            <a:pPr lvl="1"/>
            <a:r>
              <a:rPr lang="en-US" dirty="0"/>
              <a:t>Performance tracking of developer changes. Run an MPI scaling study.</a:t>
            </a:r>
          </a:p>
          <a:p>
            <a:pPr lvl="1"/>
            <a:r>
              <a:rPr lang="en-US" dirty="0"/>
              <a:t>Collect performance profiles from users. Understand how users run and hit performance issues.</a:t>
            </a:r>
          </a:p>
          <a:p>
            <a:pPr lvl="1"/>
            <a:endParaRPr lang="en-US" dirty="0"/>
          </a:p>
          <a:p>
            <a:pPr lvl="1"/>
            <a:endParaRPr lang="en-US" dirty="0"/>
          </a:p>
        </p:txBody>
      </p:sp>
      <p:sp>
        <p:nvSpPr>
          <p:cNvPr id="13" name="Title 12"/>
          <p:cNvSpPr>
            <a:spLocks noGrp="1"/>
          </p:cNvSpPr>
          <p:nvPr>
            <p:ph type="title"/>
          </p:nvPr>
        </p:nvSpPr>
        <p:spPr/>
        <p:txBody>
          <a:bodyPr/>
          <a:lstStyle/>
          <a:p>
            <a:r>
              <a:rPr lang="en-US" dirty="0"/>
              <a:t>SPOT: Software Performance and Analysis Tracking</a:t>
            </a:r>
            <a:endParaRPr lang="en-US" sz="2400" b="0" dirty="0"/>
          </a:p>
        </p:txBody>
      </p:sp>
      <p:pic>
        <p:nvPicPr>
          <p:cNvPr id="9" name="Picture 8">
            <a:extLst>
              <a:ext uri="{FF2B5EF4-FFF2-40B4-BE49-F238E27FC236}">
                <a16:creationId xmlns:a16="http://schemas.microsoft.com/office/drawing/2014/main" id="{24ED123A-6084-472A-90C5-B0AD920BDED1}"/>
              </a:ext>
            </a:extLst>
          </p:cNvPr>
          <p:cNvPicPr>
            <a:picLocks noChangeAspect="1"/>
          </p:cNvPicPr>
          <p:nvPr/>
        </p:nvPicPr>
        <p:blipFill>
          <a:blip r:embed="rId2"/>
          <a:stretch>
            <a:fillRect/>
          </a:stretch>
        </p:blipFill>
        <p:spPr>
          <a:xfrm>
            <a:off x="6654434" y="3193690"/>
            <a:ext cx="4116573" cy="2982935"/>
          </a:xfrm>
          <a:prstGeom prst="rect">
            <a:avLst/>
          </a:prstGeom>
          <a:ln>
            <a:solidFill>
              <a:schemeClr val="accent1"/>
            </a:solidFill>
          </a:ln>
        </p:spPr>
      </p:pic>
      <p:pic>
        <p:nvPicPr>
          <p:cNvPr id="4" name="Picture 3" descr="Graphical user interface&#10;&#10;Description automatically generated with medium confidence">
            <a:extLst>
              <a:ext uri="{FF2B5EF4-FFF2-40B4-BE49-F238E27FC236}">
                <a16:creationId xmlns:a16="http://schemas.microsoft.com/office/drawing/2014/main" id="{714DE7A7-D388-4D62-9553-2B2F5D493F9D}"/>
              </a:ext>
            </a:extLst>
          </p:cNvPr>
          <p:cNvPicPr>
            <a:picLocks noChangeAspect="1"/>
          </p:cNvPicPr>
          <p:nvPr/>
        </p:nvPicPr>
        <p:blipFill>
          <a:blip r:embed="rId3"/>
          <a:stretch>
            <a:fillRect/>
          </a:stretch>
        </p:blipFill>
        <p:spPr>
          <a:xfrm>
            <a:off x="1765300" y="3174422"/>
            <a:ext cx="4193541" cy="2982935"/>
          </a:xfrm>
          <a:prstGeom prst="rect">
            <a:avLst/>
          </a:prstGeom>
          <a:ln>
            <a:solidFill>
              <a:schemeClr val="accent1"/>
            </a:solidFill>
          </a:ln>
        </p:spPr>
      </p:pic>
    </p:spTree>
    <p:extLst>
      <p:ext uri="{BB962C8B-B14F-4D97-AF65-F5344CB8AC3E}">
        <p14:creationId xmlns:p14="http://schemas.microsoft.com/office/powerpoint/2010/main" val="2173604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D699CC-5F97-4C59-A6CF-962EE904673F}"/>
              </a:ext>
            </a:extLst>
          </p:cNvPr>
          <p:cNvSpPr>
            <a:spLocks noGrp="1"/>
          </p:cNvSpPr>
          <p:nvPr>
            <p:ph idx="1"/>
          </p:nvPr>
        </p:nvSpPr>
        <p:spPr/>
        <p:txBody>
          <a:bodyPr/>
          <a:lstStyle/>
          <a:p>
            <a:pPr marL="514350" indent="-457200">
              <a:buFont typeface="+mj-lt"/>
              <a:buAutoNum type="arabicPeriod"/>
            </a:pPr>
            <a:r>
              <a:rPr lang="en-US" dirty="0"/>
              <a:t>Point SPOT webpage at directory containing *.</a:t>
            </a:r>
            <a:r>
              <a:rPr lang="en-US" dirty="0" err="1"/>
              <a:t>cali</a:t>
            </a:r>
            <a:r>
              <a:rPr lang="en-US" dirty="0"/>
              <a:t> files.</a:t>
            </a:r>
            <a:br>
              <a:rPr lang="en-US" dirty="0"/>
            </a:br>
            <a:br>
              <a:rPr lang="en-US" dirty="0"/>
            </a:br>
            <a:br>
              <a:rPr lang="en-US" dirty="0"/>
            </a:br>
            <a:endParaRPr lang="en-US" dirty="0"/>
          </a:p>
          <a:p>
            <a:pPr marL="514350" indent="-457200">
              <a:buFont typeface="+mj-lt"/>
              <a:buAutoNum type="arabicPeriod"/>
            </a:pPr>
            <a:r>
              <a:rPr lang="en-US" dirty="0"/>
              <a:t>Select “interesting” sets of runs to analyze</a:t>
            </a:r>
          </a:p>
          <a:p>
            <a:pPr marL="857250" lvl="1" indent="-457200"/>
            <a:r>
              <a:rPr lang="en-US" dirty="0"/>
              <a:t>Don’t compare performance of 1d test run. vs 3d multi-physics run.</a:t>
            </a:r>
          </a:p>
          <a:p>
            <a:pPr marL="514350" indent="-457200">
              <a:buFont typeface="+mj-lt"/>
              <a:buAutoNum type="arabicPeriod"/>
            </a:pPr>
            <a:r>
              <a:rPr lang="en-US" dirty="0"/>
              <a:t>Run common analysis with SPOT.</a:t>
            </a:r>
          </a:p>
          <a:p>
            <a:pPr marL="857250" lvl="1" indent="-457200"/>
            <a:r>
              <a:rPr lang="en-US" dirty="0"/>
              <a:t>i.e., Graph history of performance changes</a:t>
            </a:r>
          </a:p>
          <a:p>
            <a:pPr marL="857250" lvl="1" indent="-457200"/>
            <a:r>
              <a:rPr lang="en-US" dirty="0"/>
              <a:t>i.e., View performance context trees</a:t>
            </a:r>
          </a:p>
          <a:p>
            <a:pPr marL="514350" indent="-457200">
              <a:buFont typeface="+mj-lt"/>
              <a:buAutoNum type="arabicPeriod"/>
            </a:pPr>
            <a:r>
              <a:rPr lang="en-US" dirty="0"/>
              <a:t>Run advanced analysis with Hatchet.</a:t>
            </a:r>
          </a:p>
          <a:p>
            <a:pPr marL="57150" indent="0">
              <a:buNone/>
            </a:pPr>
            <a:endParaRPr lang="en-US" dirty="0"/>
          </a:p>
        </p:txBody>
      </p:sp>
      <p:sp>
        <p:nvSpPr>
          <p:cNvPr id="3" name="Title 2">
            <a:extLst>
              <a:ext uri="{FF2B5EF4-FFF2-40B4-BE49-F238E27FC236}">
                <a16:creationId xmlns:a16="http://schemas.microsoft.com/office/drawing/2014/main" id="{6939319A-B3E1-4B9A-A583-38142F5CF103}"/>
              </a:ext>
            </a:extLst>
          </p:cNvPr>
          <p:cNvSpPr>
            <a:spLocks noGrp="1"/>
          </p:cNvSpPr>
          <p:nvPr>
            <p:ph type="title"/>
          </p:nvPr>
        </p:nvSpPr>
        <p:spPr/>
        <p:txBody>
          <a:bodyPr/>
          <a:lstStyle/>
          <a:p>
            <a:r>
              <a:rPr lang="en-US" dirty="0"/>
              <a:t>SPOT’s Workflow</a:t>
            </a:r>
          </a:p>
        </p:txBody>
      </p:sp>
      <p:pic>
        <p:nvPicPr>
          <p:cNvPr id="5" name="Picture 4">
            <a:extLst>
              <a:ext uri="{FF2B5EF4-FFF2-40B4-BE49-F238E27FC236}">
                <a16:creationId xmlns:a16="http://schemas.microsoft.com/office/drawing/2014/main" id="{282BBD26-A9F7-4E9F-9C20-EA9D767FE5A8}"/>
              </a:ext>
            </a:extLst>
          </p:cNvPr>
          <p:cNvPicPr>
            <a:picLocks noChangeAspect="1"/>
          </p:cNvPicPr>
          <p:nvPr/>
        </p:nvPicPr>
        <p:blipFill>
          <a:blip r:embed="rId2"/>
          <a:stretch>
            <a:fillRect/>
          </a:stretch>
        </p:blipFill>
        <p:spPr>
          <a:xfrm>
            <a:off x="2275031" y="1845300"/>
            <a:ext cx="4562475" cy="1114425"/>
          </a:xfrm>
          <a:prstGeom prst="rect">
            <a:avLst/>
          </a:prstGeom>
          <a:ln>
            <a:solidFill>
              <a:schemeClr val="accent1">
                <a:lumMod val="75000"/>
              </a:schemeClr>
            </a:solidFill>
          </a:ln>
        </p:spPr>
      </p:pic>
    </p:spTree>
    <p:extLst>
      <p:ext uri="{BB962C8B-B14F-4D97-AF65-F5344CB8AC3E}">
        <p14:creationId xmlns:p14="http://schemas.microsoft.com/office/powerpoint/2010/main" val="1116149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309848-CE7F-409A-8F27-E1DC2813A27D}"/>
              </a:ext>
            </a:extLst>
          </p:cNvPr>
          <p:cNvSpPr>
            <a:spLocks noGrp="1"/>
          </p:cNvSpPr>
          <p:nvPr>
            <p:ph type="title"/>
          </p:nvPr>
        </p:nvSpPr>
        <p:spPr/>
        <p:txBody>
          <a:bodyPr/>
          <a:lstStyle/>
          <a:p>
            <a:r>
              <a:rPr lang="en-US" dirty="0"/>
              <a:t>SPOT’s Landing Page</a:t>
            </a:r>
          </a:p>
        </p:txBody>
      </p:sp>
      <p:pic>
        <p:nvPicPr>
          <p:cNvPr id="4" name="Picture 3" descr="Graphical user interface&#10;&#10;Description automatically generated with medium confidence">
            <a:extLst>
              <a:ext uri="{FF2B5EF4-FFF2-40B4-BE49-F238E27FC236}">
                <a16:creationId xmlns:a16="http://schemas.microsoft.com/office/drawing/2014/main" id="{C63D398B-4B59-4C9E-A83C-A78479659ABA}"/>
              </a:ext>
            </a:extLst>
          </p:cNvPr>
          <p:cNvPicPr>
            <a:picLocks noChangeAspect="1"/>
          </p:cNvPicPr>
          <p:nvPr/>
        </p:nvPicPr>
        <p:blipFill>
          <a:blip r:embed="rId2"/>
          <a:stretch>
            <a:fillRect/>
          </a:stretch>
        </p:blipFill>
        <p:spPr>
          <a:xfrm>
            <a:off x="2675584" y="1373952"/>
            <a:ext cx="6840833" cy="4865997"/>
          </a:xfrm>
          <a:prstGeom prst="rect">
            <a:avLst/>
          </a:prstGeom>
          <a:ln>
            <a:solidFill>
              <a:schemeClr val="accent1"/>
            </a:solidFill>
          </a:ln>
        </p:spPr>
      </p:pic>
      <p:sp>
        <p:nvSpPr>
          <p:cNvPr id="6" name="Oval 5">
            <a:extLst>
              <a:ext uri="{FF2B5EF4-FFF2-40B4-BE49-F238E27FC236}">
                <a16:creationId xmlns:a16="http://schemas.microsoft.com/office/drawing/2014/main" id="{6F10D01F-C79E-4DA6-850D-761D899181C6}"/>
              </a:ext>
            </a:extLst>
          </p:cNvPr>
          <p:cNvSpPr/>
          <p:nvPr/>
        </p:nvSpPr>
        <p:spPr bwMode="auto">
          <a:xfrm>
            <a:off x="9711095" y="1498437"/>
            <a:ext cx="785824" cy="778714"/>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Config</a:t>
            </a:r>
          </a:p>
        </p:txBody>
      </p:sp>
      <p:sp>
        <p:nvSpPr>
          <p:cNvPr id="7" name="Oval 6">
            <a:extLst>
              <a:ext uri="{FF2B5EF4-FFF2-40B4-BE49-F238E27FC236}">
                <a16:creationId xmlns:a16="http://schemas.microsoft.com/office/drawing/2014/main" id="{C86A1488-6765-4FE1-BF05-CECF82EDC922}"/>
              </a:ext>
            </a:extLst>
          </p:cNvPr>
          <p:cNvSpPr/>
          <p:nvPr/>
        </p:nvSpPr>
        <p:spPr bwMode="auto">
          <a:xfrm>
            <a:off x="1792420" y="1432561"/>
            <a:ext cx="785824" cy="778714"/>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500" dirty="0">
                <a:solidFill>
                  <a:srgbClr val="000000"/>
                </a:solidFill>
              </a:rPr>
              <a:t>Data Source</a:t>
            </a:r>
          </a:p>
        </p:txBody>
      </p:sp>
      <p:sp>
        <p:nvSpPr>
          <p:cNvPr id="8" name="Oval 7">
            <a:extLst>
              <a:ext uri="{FF2B5EF4-FFF2-40B4-BE49-F238E27FC236}">
                <a16:creationId xmlns:a16="http://schemas.microsoft.com/office/drawing/2014/main" id="{6C101A9C-A67D-4FB2-8485-0D5C74AE598A}"/>
              </a:ext>
            </a:extLst>
          </p:cNvPr>
          <p:cNvSpPr/>
          <p:nvPr/>
        </p:nvSpPr>
        <p:spPr bwMode="auto">
          <a:xfrm>
            <a:off x="1695080" y="3039643"/>
            <a:ext cx="785824" cy="778714"/>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500" dirty="0">
                <a:solidFill>
                  <a:srgbClr val="000000"/>
                </a:solidFill>
              </a:rPr>
              <a:t>Meta-</a:t>
            </a:r>
            <a:br>
              <a:rPr lang="en-US" sz="1500" dirty="0">
                <a:solidFill>
                  <a:srgbClr val="000000"/>
                </a:solidFill>
              </a:rPr>
            </a:br>
            <a:r>
              <a:rPr lang="en-US" sz="1500" dirty="0">
                <a:solidFill>
                  <a:srgbClr val="000000"/>
                </a:solidFill>
              </a:rPr>
              <a:t>data</a:t>
            </a:r>
          </a:p>
        </p:txBody>
      </p:sp>
      <p:sp>
        <p:nvSpPr>
          <p:cNvPr id="9" name="Oval 8">
            <a:extLst>
              <a:ext uri="{FF2B5EF4-FFF2-40B4-BE49-F238E27FC236}">
                <a16:creationId xmlns:a16="http://schemas.microsoft.com/office/drawing/2014/main" id="{BBF0E4A3-B280-433F-BCFA-76B98F5A37B4}"/>
              </a:ext>
            </a:extLst>
          </p:cNvPr>
          <p:cNvSpPr/>
          <p:nvPr/>
        </p:nvSpPr>
        <p:spPr bwMode="auto">
          <a:xfrm>
            <a:off x="9570721" y="4764714"/>
            <a:ext cx="1020588" cy="898666"/>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500" dirty="0">
                <a:solidFill>
                  <a:srgbClr val="000000"/>
                </a:solidFill>
              </a:rPr>
              <a:t>Perf.</a:t>
            </a:r>
            <a:br>
              <a:rPr lang="en-US" sz="1500" dirty="0">
                <a:solidFill>
                  <a:srgbClr val="000000"/>
                </a:solidFill>
              </a:rPr>
            </a:br>
            <a:r>
              <a:rPr lang="en-US" sz="1500" dirty="0">
                <a:solidFill>
                  <a:srgbClr val="000000"/>
                </a:solidFill>
              </a:rPr>
              <a:t>Compare</a:t>
            </a:r>
          </a:p>
        </p:txBody>
      </p:sp>
      <p:cxnSp>
        <p:nvCxnSpPr>
          <p:cNvPr id="12" name="Straight Connector 11">
            <a:extLst>
              <a:ext uri="{FF2B5EF4-FFF2-40B4-BE49-F238E27FC236}">
                <a16:creationId xmlns:a16="http://schemas.microsoft.com/office/drawing/2014/main" id="{734BE7A8-2B71-4B92-915A-85238C71FAE2}"/>
              </a:ext>
            </a:extLst>
          </p:cNvPr>
          <p:cNvCxnSpPr>
            <a:stCxn id="7" idx="7"/>
          </p:cNvCxnSpPr>
          <p:nvPr/>
        </p:nvCxnSpPr>
        <p:spPr>
          <a:xfrm flipV="1">
            <a:off x="2463163" y="1463041"/>
            <a:ext cx="317400" cy="8356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051E088-8846-4E84-82EC-E23740551388}"/>
              </a:ext>
            </a:extLst>
          </p:cNvPr>
          <p:cNvCxnSpPr>
            <a:stCxn id="6" idx="1"/>
          </p:cNvCxnSpPr>
          <p:nvPr/>
        </p:nvCxnSpPr>
        <p:spPr>
          <a:xfrm flipH="1" flipV="1">
            <a:off x="9281652" y="1486637"/>
            <a:ext cx="544524" cy="12584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A583FB3-5382-44DF-A442-11C71EBA193E}"/>
              </a:ext>
            </a:extLst>
          </p:cNvPr>
          <p:cNvCxnSpPr>
            <a:stCxn id="8" idx="5"/>
          </p:cNvCxnSpPr>
          <p:nvPr/>
        </p:nvCxnSpPr>
        <p:spPr>
          <a:xfrm>
            <a:off x="2365823" y="3704317"/>
            <a:ext cx="2019364" cy="360338"/>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F5090A3-1A4B-4517-B012-2AFE8B4346DC}"/>
              </a:ext>
            </a:extLst>
          </p:cNvPr>
          <p:cNvCxnSpPr>
            <a:stCxn id="8" idx="7"/>
          </p:cNvCxnSpPr>
          <p:nvPr/>
        </p:nvCxnSpPr>
        <p:spPr>
          <a:xfrm flipV="1">
            <a:off x="2365823" y="1681317"/>
            <a:ext cx="1907276" cy="147236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53DA2B1-1B3F-4CCB-9A9A-0A3B23690766}"/>
              </a:ext>
            </a:extLst>
          </p:cNvPr>
          <p:cNvCxnSpPr>
            <a:stCxn id="9" idx="1"/>
          </p:cNvCxnSpPr>
          <p:nvPr/>
        </p:nvCxnSpPr>
        <p:spPr>
          <a:xfrm flipH="1" flipV="1">
            <a:off x="8815603" y="4778477"/>
            <a:ext cx="904580" cy="117844"/>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ABD55880-9A97-45EA-868D-F43D22BA757C}"/>
              </a:ext>
            </a:extLst>
          </p:cNvPr>
          <p:cNvCxnSpPr>
            <a:stCxn id="9" idx="3"/>
          </p:cNvCxnSpPr>
          <p:nvPr/>
        </p:nvCxnSpPr>
        <p:spPr>
          <a:xfrm flipH="1">
            <a:off x="8868697" y="5531774"/>
            <a:ext cx="851486" cy="708175"/>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53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309848-CE7F-409A-8F27-E1DC2813A27D}"/>
              </a:ext>
            </a:extLst>
          </p:cNvPr>
          <p:cNvSpPr>
            <a:spLocks noGrp="1"/>
          </p:cNvSpPr>
          <p:nvPr>
            <p:ph type="title"/>
          </p:nvPr>
        </p:nvSpPr>
        <p:spPr/>
        <p:txBody>
          <a:bodyPr/>
          <a:lstStyle/>
          <a:p>
            <a:r>
              <a:rPr lang="en-US" dirty="0"/>
              <a:t>SPOT’s Landing Page</a:t>
            </a:r>
          </a:p>
        </p:txBody>
      </p:sp>
      <p:sp>
        <p:nvSpPr>
          <p:cNvPr id="10" name="Oval 9">
            <a:extLst>
              <a:ext uri="{FF2B5EF4-FFF2-40B4-BE49-F238E27FC236}">
                <a16:creationId xmlns:a16="http://schemas.microsoft.com/office/drawing/2014/main" id="{B293D798-0E8E-4D37-AD8A-52E193DBC576}"/>
              </a:ext>
            </a:extLst>
          </p:cNvPr>
          <p:cNvSpPr/>
          <p:nvPr/>
        </p:nvSpPr>
        <p:spPr bwMode="auto">
          <a:xfrm>
            <a:off x="2190019" y="5319254"/>
            <a:ext cx="785824" cy="778714"/>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500" dirty="0">
                <a:solidFill>
                  <a:srgbClr val="000000"/>
                </a:solidFill>
              </a:rPr>
              <a:t>Table</a:t>
            </a:r>
            <a:br>
              <a:rPr lang="en-US" sz="1500" dirty="0">
                <a:solidFill>
                  <a:srgbClr val="000000"/>
                </a:solidFill>
              </a:rPr>
            </a:br>
            <a:r>
              <a:rPr lang="en-US" sz="1500" dirty="0">
                <a:solidFill>
                  <a:srgbClr val="000000"/>
                </a:solidFill>
              </a:rPr>
              <a:t>View</a:t>
            </a:r>
          </a:p>
        </p:txBody>
      </p:sp>
      <p:pic>
        <p:nvPicPr>
          <p:cNvPr id="16" name="Picture 15">
            <a:extLst>
              <a:ext uri="{FF2B5EF4-FFF2-40B4-BE49-F238E27FC236}">
                <a16:creationId xmlns:a16="http://schemas.microsoft.com/office/drawing/2014/main" id="{E9379AEF-96E9-4232-8D2C-C94949AF39BC}"/>
              </a:ext>
            </a:extLst>
          </p:cNvPr>
          <p:cNvPicPr>
            <a:picLocks noChangeAspect="1"/>
          </p:cNvPicPr>
          <p:nvPr/>
        </p:nvPicPr>
        <p:blipFill>
          <a:blip r:embed="rId2"/>
          <a:stretch>
            <a:fillRect/>
          </a:stretch>
        </p:blipFill>
        <p:spPr>
          <a:xfrm>
            <a:off x="3870039" y="1350653"/>
            <a:ext cx="4783937" cy="4935408"/>
          </a:xfrm>
          <a:prstGeom prst="rect">
            <a:avLst/>
          </a:prstGeom>
        </p:spPr>
      </p:pic>
      <p:cxnSp>
        <p:nvCxnSpPr>
          <p:cNvPr id="24" name="Straight Connector 23">
            <a:extLst>
              <a:ext uri="{FF2B5EF4-FFF2-40B4-BE49-F238E27FC236}">
                <a16:creationId xmlns:a16="http://schemas.microsoft.com/office/drawing/2014/main" id="{8252EF5A-273B-4B18-9A42-8792DC6A16CA}"/>
              </a:ext>
            </a:extLst>
          </p:cNvPr>
          <p:cNvCxnSpPr>
            <a:cxnSpLocks/>
            <a:stCxn id="10" idx="7"/>
          </p:cNvCxnSpPr>
          <p:nvPr/>
        </p:nvCxnSpPr>
        <p:spPr>
          <a:xfrm flipV="1">
            <a:off x="2860763" y="5131162"/>
            <a:ext cx="1288451" cy="302133"/>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D516201-A158-4569-8728-C846640CB503}"/>
              </a:ext>
            </a:extLst>
          </p:cNvPr>
          <p:cNvCxnSpPr>
            <a:cxnSpLocks/>
            <a:stCxn id="10" idx="5"/>
          </p:cNvCxnSpPr>
          <p:nvPr/>
        </p:nvCxnSpPr>
        <p:spPr>
          <a:xfrm>
            <a:off x="2860763" y="5983929"/>
            <a:ext cx="1288451" cy="302133"/>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8387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DE577A-E938-471D-8557-A76383B455CD}"/>
              </a:ext>
            </a:extLst>
          </p:cNvPr>
          <p:cNvSpPr>
            <a:spLocks noGrp="1"/>
          </p:cNvSpPr>
          <p:nvPr>
            <p:ph type="title"/>
          </p:nvPr>
        </p:nvSpPr>
        <p:spPr/>
        <p:txBody>
          <a:bodyPr/>
          <a:lstStyle/>
          <a:p>
            <a:r>
              <a:rPr lang="en-US" dirty="0"/>
              <a:t>SPOT is Based on </a:t>
            </a:r>
            <a:r>
              <a:rPr lang="en-US" dirty="0" err="1"/>
              <a:t>CrossFilter</a:t>
            </a:r>
            <a:endParaRPr lang="en-US" dirty="0"/>
          </a:p>
        </p:txBody>
      </p:sp>
      <p:pic>
        <p:nvPicPr>
          <p:cNvPr id="5" name="Picture 4">
            <a:extLst>
              <a:ext uri="{FF2B5EF4-FFF2-40B4-BE49-F238E27FC236}">
                <a16:creationId xmlns:a16="http://schemas.microsoft.com/office/drawing/2014/main" id="{BF7A64DF-376A-4F42-A1BB-A3ABD55A17D9}"/>
              </a:ext>
            </a:extLst>
          </p:cNvPr>
          <p:cNvPicPr>
            <a:picLocks noChangeAspect="1"/>
          </p:cNvPicPr>
          <p:nvPr/>
        </p:nvPicPr>
        <p:blipFill>
          <a:blip r:embed="rId2"/>
          <a:stretch>
            <a:fillRect/>
          </a:stretch>
        </p:blipFill>
        <p:spPr>
          <a:xfrm>
            <a:off x="3174775" y="1368652"/>
            <a:ext cx="5937777" cy="2867086"/>
          </a:xfrm>
          <a:prstGeom prst="rect">
            <a:avLst/>
          </a:prstGeom>
        </p:spPr>
      </p:pic>
      <p:sp>
        <p:nvSpPr>
          <p:cNvPr id="6" name="Content Placeholder 1">
            <a:extLst>
              <a:ext uri="{FF2B5EF4-FFF2-40B4-BE49-F238E27FC236}">
                <a16:creationId xmlns:a16="http://schemas.microsoft.com/office/drawing/2014/main" id="{EE6CF745-3AB8-4157-904A-84FDF9A1651F}"/>
              </a:ext>
            </a:extLst>
          </p:cNvPr>
          <p:cNvSpPr>
            <a:spLocks noGrp="1"/>
          </p:cNvSpPr>
          <p:nvPr>
            <p:ph idx="1"/>
          </p:nvPr>
        </p:nvSpPr>
        <p:spPr>
          <a:xfrm>
            <a:off x="2081490" y="4750698"/>
            <a:ext cx="7648514" cy="1520317"/>
          </a:xfrm>
        </p:spPr>
        <p:txBody>
          <a:bodyPr>
            <a:normAutofit/>
          </a:bodyPr>
          <a:lstStyle/>
          <a:p>
            <a:r>
              <a:rPr lang="en-US" dirty="0" err="1"/>
              <a:t>CrossFilter</a:t>
            </a:r>
            <a:r>
              <a:rPr lang="en-US" dirty="0"/>
              <a:t> is good at finding correlations in data.</a:t>
            </a:r>
          </a:p>
          <a:p>
            <a:r>
              <a:rPr lang="en-US" dirty="0" err="1"/>
              <a:t>Crossfilter</a:t>
            </a:r>
            <a:r>
              <a:rPr lang="en-US" dirty="0"/>
              <a:t> helps you manage/slice your data to make interesting comparisons.</a:t>
            </a:r>
          </a:p>
          <a:p>
            <a:endParaRPr lang="en-US" dirty="0"/>
          </a:p>
          <a:p>
            <a:pPr lvl="1"/>
            <a:endParaRPr lang="en-US" dirty="0"/>
          </a:p>
          <a:p>
            <a:pPr lvl="1"/>
            <a:endParaRPr lang="en-US" dirty="0"/>
          </a:p>
        </p:txBody>
      </p:sp>
      <p:sp>
        <p:nvSpPr>
          <p:cNvPr id="7" name="Content Placeholder 1">
            <a:extLst>
              <a:ext uri="{FF2B5EF4-FFF2-40B4-BE49-F238E27FC236}">
                <a16:creationId xmlns:a16="http://schemas.microsoft.com/office/drawing/2014/main" id="{D30ED51F-5BDB-49E4-9666-B03C3AD04A84}"/>
              </a:ext>
            </a:extLst>
          </p:cNvPr>
          <p:cNvSpPr txBox="1">
            <a:spLocks/>
          </p:cNvSpPr>
          <p:nvPr/>
        </p:nvSpPr>
        <p:spPr>
          <a:xfrm>
            <a:off x="5239120" y="4235738"/>
            <a:ext cx="3937818" cy="405836"/>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342900" lvl="1" indent="0" algn="r" defTabSz="914400">
              <a:buNone/>
            </a:pPr>
            <a:r>
              <a:rPr lang="en-US" sz="1200" dirty="0"/>
              <a:t>SPOT’s </a:t>
            </a:r>
            <a:r>
              <a:rPr lang="en-US" sz="1200" dirty="0" err="1"/>
              <a:t>Crossfilter</a:t>
            </a:r>
            <a:r>
              <a:rPr lang="en-US" sz="1200" dirty="0"/>
              <a:t>: </a:t>
            </a:r>
            <a:r>
              <a:rPr lang="en-US" sz="1200" dirty="0">
                <a:hlinkClick r:id="rId3"/>
              </a:rPr>
              <a:t>https://dc-js.github.io/dc.js/</a:t>
            </a:r>
            <a:br>
              <a:rPr lang="en-US" sz="1200" dirty="0"/>
            </a:br>
            <a:r>
              <a:rPr lang="en-US" sz="1200" dirty="0"/>
              <a:t>D3-Based </a:t>
            </a:r>
            <a:r>
              <a:rPr lang="en-US" sz="1200" dirty="0" err="1"/>
              <a:t>Crossfilter</a:t>
            </a:r>
            <a:r>
              <a:rPr lang="en-US" sz="1200" dirty="0"/>
              <a:t>: </a:t>
            </a:r>
            <a:r>
              <a:rPr lang="en-US" sz="1200" dirty="0">
                <a:hlinkClick r:id="rId4"/>
              </a:rPr>
              <a:t>https://square.github.io/crossfilter/</a:t>
            </a:r>
            <a:endParaRPr lang="en-US" sz="1200" dirty="0"/>
          </a:p>
          <a:p>
            <a:pPr marL="342900" lvl="1" indent="0" algn="r" defTabSz="914400">
              <a:buNone/>
            </a:pPr>
            <a:endParaRPr lang="en-US" sz="1200" dirty="0"/>
          </a:p>
        </p:txBody>
      </p:sp>
    </p:spTree>
    <p:extLst>
      <p:ext uri="{BB962C8B-B14F-4D97-AF65-F5344CB8AC3E}">
        <p14:creationId xmlns:p14="http://schemas.microsoft.com/office/powerpoint/2010/main" val="2393922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Each App Run has Two Types of Data</a:t>
            </a:r>
          </a:p>
        </p:txBody>
      </p:sp>
      <p:sp>
        <p:nvSpPr>
          <p:cNvPr id="16" name="Content Placeholder 15"/>
          <p:cNvSpPr>
            <a:spLocks noGrp="1"/>
          </p:cNvSpPr>
          <p:nvPr>
            <p:ph idx="1"/>
          </p:nvPr>
        </p:nvSpPr>
        <p:spPr/>
        <p:txBody>
          <a:bodyPr/>
          <a:lstStyle/>
          <a:p>
            <a:r>
              <a:rPr lang="en-US" b="1" dirty="0"/>
              <a:t>Metadata</a:t>
            </a:r>
          </a:p>
          <a:p>
            <a:pPr lvl="1"/>
            <a:r>
              <a:rPr lang="en-US" dirty="0"/>
              <a:t>Name/value data about job.</a:t>
            </a:r>
          </a:p>
          <a:p>
            <a:pPr lvl="2"/>
            <a:r>
              <a:rPr lang="en-US" dirty="0"/>
              <a:t>User, host, FOM, input parameters, …</a:t>
            </a:r>
          </a:p>
          <a:p>
            <a:pPr lvl="1"/>
            <a:r>
              <a:rPr lang="en-US" dirty="0"/>
              <a:t>Displayed as histograms</a:t>
            </a:r>
          </a:p>
          <a:p>
            <a:pPr lvl="1"/>
            <a:endParaRPr lang="en-US" dirty="0"/>
          </a:p>
        </p:txBody>
      </p:sp>
      <p:sp>
        <p:nvSpPr>
          <p:cNvPr id="17" name="Content Placeholder 16"/>
          <p:cNvSpPr>
            <a:spLocks noGrp="1"/>
          </p:cNvSpPr>
          <p:nvPr>
            <p:ph idx="10"/>
          </p:nvPr>
        </p:nvSpPr>
        <p:spPr/>
        <p:txBody>
          <a:bodyPr/>
          <a:lstStyle/>
          <a:p>
            <a:r>
              <a:rPr lang="en-US" b="1" dirty="0"/>
              <a:t>Performance Data</a:t>
            </a:r>
          </a:p>
          <a:p>
            <a:pPr lvl="1"/>
            <a:r>
              <a:rPr lang="en-US" dirty="0"/>
              <a:t>Can be different metrics.</a:t>
            </a:r>
          </a:p>
          <a:p>
            <a:pPr lvl="2"/>
            <a:r>
              <a:rPr lang="en-US" dirty="0"/>
              <a:t>Avg Time/Rank, Max Time/Rank, bandwidth, …</a:t>
            </a:r>
          </a:p>
          <a:p>
            <a:pPr lvl="1"/>
            <a:r>
              <a:rPr lang="en-US" dirty="0"/>
              <a:t>Displayed as a flame graph or timeseries.</a:t>
            </a:r>
          </a:p>
          <a:p>
            <a:pPr lvl="2"/>
            <a:endParaRPr lang="en-US" dirty="0"/>
          </a:p>
          <a:p>
            <a:pPr lvl="1"/>
            <a:endParaRPr lang="en-US" dirty="0"/>
          </a:p>
        </p:txBody>
      </p:sp>
      <p:pic>
        <p:nvPicPr>
          <p:cNvPr id="3" name="Picture 2">
            <a:extLst>
              <a:ext uri="{FF2B5EF4-FFF2-40B4-BE49-F238E27FC236}">
                <a16:creationId xmlns:a16="http://schemas.microsoft.com/office/drawing/2014/main" id="{B8592564-8F24-4548-9061-C7533B49F1F7}"/>
              </a:ext>
            </a:extLst>
          </p:cNvPr>
          <p:cNvPicPr>
            <a:picLocks noChangeAspect="1"/>
          </p:cNvPicPr>
          <p:nvPr/>
        </p:nvPicPr>
        <p:blipFill>
          <a:blip r:embed="rId2"/>
          <a:stretch>
            <a:fillRect/>
          </a:stretch>
        </p:blipFill>
        <p:spPr>
          <a:xfrm>
            <a:off x="2063447" y="3545512"/>
            <a:ext cx="3437835" cy="2448233"/>
          </a:xfrm>
          <a:prstGeom prst="rect">
            <a:avLst/>
          </a:prstGeom>
          <a:ln>
            <a:solidFill>
              <a:schemeClr val="accent1"/>
            </a:solidFill>
          </a:ln>
        </p:spPr>
      </p:pic>
      <p:pic>
        <p:nvPicPr>
          <p:cNvPr id="5" name="Picture 4">
            <a:extLst>
              <a:ext uri="{FF2B5EF4-FFF2-40B4-BE49-F238E27FC236}">
                <a16:creationId xmlns:a16="http://schemas.microsoft.com/office/drawing/2014/main" id="{78AFC7AA-6BE6-4787-8CAA-2FE2DADC4DA7}"/>
              </a:ext>
            </a:extLst>
          </p:cNvPr>
          <p:cNvPicPr>
            <a:picLocks noChangeAspect="1"/>
          </p:cNvPicPr>
          <p:nvPr/>
        </p:nvPicPr>
        <p:blipFill>
          <a:blip r:embed="rId3"/>
          <a:stretch>
            <a:fillRect/>
          </a:stretch>
        </p:blipFill>
        <p:spPr>
          <a:xfrm>
            <a:off x="6233681" y="3611879"/>
            <a:ext cx="4148423" cy="599527"/>
          </a:xfrm>
          <a:prstGeom prst="rect">
            <a:avLst/>
          </a:prstGeom>
          <a:ln>
            <a:solidFill>
              <a:schemeClr val="accent1"/>
            </a:solidFill>
          </a:ln>
        </p:spPr>
      </p:pic>
      <p:pic>
        <p:nvPicPr>
          <p:cNvPr id="7" name="Picture 6">
            <a:extLst>
              <a:ext uri="{FF2B5EF4-FFF2-40B4-BE49-F238E27FC236}">
                <a16:creationId xmlns:a16="http://schemas.microsoft.com/office/drawing/2014/main" id="{7148A1CE-7746-4876-9DC4-8179412DD0F5}"/>
              </a:ext>
            </a:extLst>
          </p:cNvPr>
          <p:cNvPicPr>
            <a:picLocks noChangeAspect="1"/>
          </p:cNvPicPr>
          <p:nvPr/>
        </p:nvPicPr>
        <p:blipFill>
          <a:blip r:embed="rId4"/>
          <a:stretch>
            <a:fillRect/>
          </a:stretch>
        </p:blipFill>
        <p:spPr>
          <a:xfrm>
            <a:off x="6233681" y="4532079"/>
            <a:ext cx="4195355" cy="1178498"/>
          </a:xfrm>
          <a:prstGeom prst="rect">
            <a:avLst/>
          </a:prstGeom>
          <a:ln>
            <a:solidFill>
              <a:schemeClr val="accent1"/>
            </a:solidFill>
          </a:ln>
        </p:spPr>
      </p:pic>
    </p:spTree>
    <p:extLst>
      <p:ext uri="{BB962C8B-B14F-4D97-AF65-F5344CB8AC3E}">
        <p14:creationId xmlns:p14="http://schemas.microsoft.com/office/powerpoint/2010/main" val="796359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Select regions of metadata histograms to filter.</a:t>
            </a:r>
          </a:p>
          <a:p>
            <a:pPr lvl="1"/>
            <a:r>
              <a:rPr lang="en-US" dirty="0"/>
              <a:t>Filtering in one histogram updates all histograms range.</a:t>
            </a:r>
          </a:p>
          <a:p>
            <a:pPr lvl="2"/>
            <a:r>
              <a:rPr lang="en-US" dirty="0"/>
              <a:t>E.g., Filtering </a:t>
            </a:r>
            <a:r>
              <a:rPr lang="en-US" dirty="0" err="1"/>
              <a:t>Launchdate</a:t>
            </a:r>
            <a:r>
              <a:rPr lang="en-US" dirty="0"/>
              <a:t> to ‘Feb 19-Feb26’ will update the ‘Users’ histogram to only show users who ran between those dates.</a:t>
            </a:r>
          </a:p>
          <a:p>
            <a:pPr lvl="1"/>
            <a:r>
              <a:rPr lang="en-US" dirty="0"/>
              <a:t>While filtered, comparisons and </a:t>
            </a:r>
            <a:r>
              <a:rPr lang="en-US" dirty="0" err="1"/>
              <a:t>Jupyter</a:t>
            </a:r>
            <a:r>
              <a:rPr lang="en-US" dirty="0"/>
              <a:t> notebooks will operate on the filtered data.</a:t>
            </a:r>
          </a:p>
          <a:p>
            <a:pPr lvl="1"/>
            <a:endParaRPr lang="en-US" dirty="0"/>
          </a:p>
          <a:p>
            <a:pPr lvl="1"/>
            <a:endParaRPr lang="en-US" dirty="0"/>
          </a:p>
        </p:txBody>
      </p:sp>
      <p:sp>
        <p:nvSpPr>
          <p:cNvPr id="13" name="Title 12"/>
          <p:cNvSpPr>
            <a:spLocks noGrp="1"/>
          </p:cNvSpPr>
          <p:nvPr>
            <p:ph type="title"/>
          </p:nvPr>
        </p:nvSpPr>
        <p:spPr/>
        <p:txBody>
          <a:bodyPr/>
          <a:lstStyle/>
          <a:p>
            <a:r>
              <a:rPr lang="en-US" dirty="0"/>
              <a:t>Metadata Can be Filtered</a:t>
            </a:r>
            <a:endParaRPr lang="en-US" sz="2400" b="0" dirty="0"/>
          </a:p>
        </p:txBody>
      </p:sp>
      <p:pic>
        <p:nvPicPr>
          <p:cNvPr id="4" name="Picture 3">
            <a:extLst>
              <a:ext uri="{FF2B5EF4-FFF2-40B4-BE49-F238E27FC236}">
                <a16:creationId xmlns:a16="http://schemas.microsoft.com/office/drawing/2014/main" id="{68DE5DE2-AF24-45AE-88D2-AE1296E5DDBB}"/>
              </a:ext>
            </a:extLst>
          </p:cNvPr>
          <p:cNvPicPr>
            <a:picLocks noChangeAspect="1"/>
          </p:cNvPicPr>
          <p:nvPr/>
        </p:nvPicPr>
        <p:blipFill>
          <a:blip r:embed="rId2"/>
          <a:stretch>
            <a:fillRect/>
          </a:stretch>
        </p:blipFill>
        <p:spPr>
          <a:xfrm>
            <a:off x="2072640" y="3739553"/>
            <a:ext cx="3205162" cy="2209800"/>
          </a:xfrm>
          <a:prstGeom prst="rect">
            <a:avLst/>
          </a:prstGeom>
          <a:ln>
            <a:solidFill>
              <a:schemeClr val="accent1">
                <a:lumMod val="75000"/>
              </a:schemeClr>
            </a:solidFill>
          </a:ln>
        </p:spPr>
      </p:pic>
      <p:pic>
        <p:nvPicPr>
          <p:cNvPr id="7" name="Picture 6">
            <a:extLst>
              <a:ext uri="{FF2B5EF4-FFF2-40B4-BE49-F238E27FC236}">
                <a16:creationId xmlns:a16="http://schemas.microsoft.com/office/drawing/2014/main" id="{A0915123-882B-4399-8F92-6549AE2C3F22}"/>
              </a:ext>
            </a:extLst>
          </p:cNvPr>
          <p:cNvPicPr>
            <a:picLocks noChangeAspect="1"/>
          </p:cNvPicPr>
          <p:nvPr/>
        </p:nvPicPr>
        <p:blipFill rotWithShape="1">
          <a:blip r:embed="rId3"/>
          <a:srcRect r="56242" b="22944"/>
          <a:stretch/>
        </p:blipFill>
        <p:spPr>
          <a:xfrm>
            <a:off x="5988655" y="4262282"/>
            <a:ext cx="4001228" cy="1525714"/>
          </a:xfrm>
          <a:prstGeom prst="rect">
            <a:avLst/>
          </a:prstGeom>
          <a:ln>
            <a:solidFill>
              <a:schemeClr val="accent1">
                <a:lumMod val="75000"/>
              </a:schemeClr>
            </a:solidFill>
          </a:ln>
        </p:spPr>
      </p:pic>
      <p:sp>
        <p:nvSpPr>
          <p:cNvPr id="8" name="Oval 7">
            <a:extLst>
              <a:ext uri="{FF2B5EF4-FFF2-40B4-BE49-F238E27FC236}">
                <a16:creationId xmlns:a16="http://schemas.microsoft.com/office/drawing/2014/main" id="{D1C9C102-09D8-4718-8CBB-6D34F94F3F26}"/>
              </a:ext>
            </a:extLst>
          </p:cNvPr>
          <p:cNvSpPr/>
          <p:nvPr/>
        </p:nvSpPr>
        <p:spPr bwMode="auto">
          <a:xfrm>
            <a:off x="5988656" y="4111846"/>
            <a:ext cx="1588083" cy="454250"/>
          </a:xfrm>
          <a:prstGeom prst="ellipse">
            <a:avLst/>
          </a:prstGeom>
          <a:noFill/>
          <a:ln w="38100">
            <a:solidFill>
              <a:schemeClr val="accent2"/>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9" name="Arrow: Right 8">
            <a:extLst>
              <a:ext uri="{FF2B5EF4-FFF2-40B4-BE49-F238E27FC236}">
                <a16:creationId xmlns:a16="http://schemas.microsoft.com/office/drawing/2014/main" id="{2CE8DE24-FCA3-4D62-9123-1E26422CEDE6}"/>
              </a:ext>
            </a:extLst>
          </p:cNvPr>
          <p:cNvSpPr/>
          <p:nvPr/>
        </p:nvSpPr>
        <p:spPr bwMode="auto">
          <a:xfrm>
            <a:off x="5342692" y="4646459"/>
            <a:ext cx="606477" cy="361297"/>
          </a:xfrm>
          <a:prstGeom prst="rightArrow">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Tree>
    <p:extLst>
      <p:ext uri="{BB962C8B-B14F-4D97-AF65-F5344CB8AC3E}">
        <p14:creationId xmlns:p14="http://schemas.microsoft.com/office/powerpoint/2010/main" val="744903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B8DD58-14A6-4AC5-86F3-1010023E7ACE}"/>
              </a:ext>
            </a:extLst>
          </p:cNvPr>
          <p:cNvSpPr>
            <a:spLocks noGrp="1"/>
          </p:cNvSpPr>
          <p:nvPr>
            <p:ph idx="1"/>
          </p:nvPr>
        </p:nvSpPr>
        <p:spPr/>
        <p:txBody>
          <a:bodyPr/>
          <a:lstStyle/>
          <a:p>
            <a:r>
              <a:rPr lang="en-US" dirty="0"/>
              <a:t>Can show/hide metadata: </a:t>
            </a:r>
          </a:p>
        </p:txBody>
      </p:sp>
      <p:sp>
        <p:nvSpPr>
          <p:cNvPr id="3" name="Title 2">
            <a:extLst>
              <a:ext uri="{FF2B5EF4-FFF2-40B4-BE49-F238E27FC236}">
                <a16:creationId xmlns:a16="http://schemas.microsoft.com/office/drawing/2014/main" id="{BF48883F-DF77-4575-AF68-3DD6BD7FC268}"/>
              </a:ext>
            </a:extLst>
          </p:cNvPr>
          <p:cNvSpPr>
            <a:spLocks noGrp="1"/>
          </p:cNvSpPr>
          <p:nvPr>
            <p:ph type="title"/>
          </p:nvPr>
        </p:nvSpPr>
        <p:spPr/>
        <p:txBody>
          <a:bodyPr/>
          <a:lstStyle/>
          <a:p>
            <a:r>
              <a:rPr lang="en-US" dirty="0"/>
              <a:t>Metadata is Configurable</a:t>
            </a:r>
          </a:p>
        </p:txBody>
      </p:sp>
      <p:pic>
        <p:nvPicPr>
          <p:cNvPr id="5" name="Picture 4">
            <a:extLst>
              <a:ext uri="{FF2B5EF4-FFF2-40B4-BE49-F238E27FC236}">
                <a16:creationId xmlns:a16="http://schemas.microsoft.com/office/drawing/2014/main" id="{0D75A212-1007-4DC1-B90B-147766708BA5}"/>
              </a:ext>
            </a:extLst>
          </p:cNvPr>
          <p:cNvPicPr>
            <a:picLocks noChangeAspect="1"/>
          </p:cNvPicPr>
          <p:nvPr/>
        </p:nvPicPr>
        <p:blipFill>
          <a:blip r:embed="rId2"/>
          <a:stretch>
            <a:fillRect/>
          </a:stretch>
        </p:blipFill>
        <p:spPr>
          <a:xfrm>
            <a:off x="2538689" y="1891058"/>
            <a:ext cx="6949440" cy="1336745"/>
          </a:xfrm>
          <a:prstGeom prst="rect">
            <a:avLst/>
          </a:prstGeom>
          <a:ln>
            <a:solidFill>
              <a:schemeClr val="tx2"/>
            </a:solidFill>
          </a:ln>
        </p:spPr>
      </p:pic>
      <p:sp>
        <p:nvSpPr>
          <p:cNvPr id="6" name="Oval 5">
            <a:extLst>
              <a:ext uri="{FF2B5EF4-FFF2-40B4-BE49-F238E27FC236}">
                <a16:creationId xmlns:a16="http://schemas.microsoft.com/office/drawing/2014/main" id="{1A93135C-0CD4-45EC-8B8F-F6F02658F454}"/>
              </a:ext>
            </a:extLst>
          </p:cNvPr>
          <p:cNvSpPr/>
          <p:nvPr/>
        </p:nvSpPr>
        <p:spPr bwMode="auto">
          <a:xfrm>
            <a:off x="9033878" y="1811500"/>
            <a:ext cx="359860" cy="330364"/>
          </a:xfrm>
          <a:prstGeom prst="ellipse">
            <a:avLst/>
          </a:prstGeom>
          <a:noFill/>
          <a:ln w="38100">
            <a:solidFill>
              <a:schemeClr val="accent2"/>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7" name="Content Placeholder 1">
            <a:extLst>
              <a:ext uri="{FF2B5EF4-FFF2-40B4-BE49-F238E27FC236}">
                <a16:creationId xmlns:a16="http://schemas.microsoft.com/office/drawing/2014/main" id="{CB58D63D-7CE7-486B-88F7-2FEEC872B821}"/>
              </a:ext>
            </a:extLst>
          </p:cNvPr>
          <p:cNvSpPr txBox="1">
            <a:spLocks/>
          </p:cNvSpPr>
          <p:nvPr/>
        </p:nvSpPr>
        <p:spPr>
          <a:xfrm>
            <a:off x="609600" y="3358499"/>
            <a:ext cx="8229600" cy="631069"/>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Can create composite metadata: </a:t>
            </a:r>
          </a:p>
        </p:txBody>
      </p:sp>
      <p:pic>
        <p:nvPicPr>
          <p:cNvPr id="9" name="Picture 8">
            <a:extLst>
              <a:ext uri="{FF2B5EF4-FFF2-40B4-BE49-F238E27FC236}">
                <a16:creationId xmlns:a16="http://schemas.microsoft.com/office/drawing/2014/main" id="{7A07A93B-3B7F-464F-ADBC-EC9A960C147B}"/>
              </a:ext>
            </a:extLst>
          </p:cNvPr>
          <p:cNvPicPr>
            <a:picLocks noChangeAspect="1"/>
          </p:cNvPicPr>
          <p:nvPr/>
        </p:nvPicPr>
        <p:blipFill>
          <a:blip r:embed="rId3"/>
          <a:stretch>
            <a:fillRect/>
          </a:stretch>
        </p:blipFill>
        <p:spPr>
          <a:xfrm>
            <a:off x="2538689" y="3702851"/>
            <a:ext cx="4459912" cy="2544859"/>
          </a:xfrm>
          <a:prstGeom prst="rect">
            <a:avLst/>
          </a:prstGeom>
          <a:ln>
            <a:solidFill>
              <a:schemeClr val="tx2"/>
            </a:solidFill>
          </a:ln>
        </p:spPr>
      </p:pic>
      <p:sp>
        <p:nvSpPr>
          <p:cNvPr id="10" name="Oval 9">
            <a:extLst>
              <a:ext uri="{FF2B5EF4-FFF2-40B4-BE49-F238E27FC236}">
                <a16:creationId xmlns:a16="http://schemas.microsoft.com/office/drawing/2014/main" id="{498FD76E-1671-483A-A305-0EFE0A776D43}"/>
              </a:ext>
            </a:extLst>
          </p:cNvPr>
          <p:cNvSpPr/>
          <p:nvPr/>
        </p:nvSpPr>
        <p:spPr bwMode="auto">
          <a:xfrm>
            <a:off x="6448977" y="3645216"/>
            <a:ext cx="254656" cy="248358"/>
          </a:xfrm>
          <a:prstGeom prst="ellipse">
            <a:avLst/>
          </a:prstGeom>
          <a:noFill/>
          <a:ln w="38100">
            <a:solidFill>
              <a:schemeClr val="accent2"/>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Tree>
    <p:extLst>
      <p:ext uri="{BB962C8B-B14F-4D97-AF65-F5344CB8AC3E}">
        <p14:creationId xmlns:p14="http://schemas.microsoft.com/office/powerpoint/2010/main" val="3534684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41525"/>
            <a:ext cx="8229600" cy="1856215"/>
          </a:xfrm>
        </p:spPr>
        <p:txBody>
          <a:bodyPr>
            <a:normAutofit/>
          </a:bodyPr>
          <a:lstStyle/>
          <a:p>
            <a:pPr marL="57150" indent="0">
              <a:buNone/>
            </a:pPr>
            <a:endParaRPr lang="en-US" dirty="0"/>
          </a:p>
          <a:p>
            <a:pPr lvl="1"/>
            <a:endParaRPr lang="en-US" dirty="0"/>
          </a:p>
          <a:p>
            <a:pPr lvl="1"/>
            <a:endParaRPr lang="en-US" dirty="0"/>
          </a:p>
        </p:txBody>
      </p:sp>
      <p:sp>
        <p:nvSpPr>
          <p:cNvPr id="13" name="Title 12"/>
          <p:cNvSpPr>
            <a:spLocks noGrp="1"/>
          </p:cNvSpPr>
          <p:nvPr>
            <p:ph type="title"/>
          </p:nvPr>
        </p:nvSpPr>
        <p:spPr>
          <a:xfrm>
            <a:off x="1981202" y="219510"/>
            <a:ext cx="8530683" cy="1008771"/>
          </a:xfrm>
        </p:spPr>
        <p:txBody>
          <a:bodyPr/>
          <a:lstStyle/>
          <a:p>
            <a:r>
              <a:rPr lang="en-US" dirty="0"/>
              <a:t>Performance Data can be Visualized Per-Run</a:t>
            </a:r>
            <a:endParaRPr lang="en-US" sz="2400" b="0" dirty="0"/>
          </a:p>
        </p:txBody>
      </p:sp>
      <p:pic>
        <p:nvPicPr>
          <p:cNvPr id="5" name="Picture 4">
            <a:extLst>
              <a:ext uri="{FF2B5EF4-FFF2-40B4-BE49-F238E27FC236}">
                <a16:creationId xmlns:a16="http://schemas.microsoft.com/office/drawing/2014/main" id="{D127C7D5-8DB9-4CA8-BC21-FB303E7DAD10}"/>
              </a:ext>
            </a:extLst>
          </p:cNvPr>
          <p:cNvPicPr>
            <a:picLocks noChangeAspect="1"/>
          </p:cNvPicPr>
          <p:nvPr/>
        </p:nvPicPr>
        <p:blipFill>
          <a:blip r:embed="rId2"/>
          <a:stretch>
            <a:fillRect/>
          </a:stretch>
        </p:blipFill>
        <p:spPr>
          <a:xfrm>
            <a:off x="2249622" y="1511963"/>
            <a:ext cx="7616067" cy="1065104"/>
          </a:xfrm>
          <a:prstGeom prst="rect">
            <a:avLst/>
          </a:prstGeom>
          <a:ln>
            <a:solidFill>
              <a:schemeClr val="accent1">
                <a:lumMod val="75000"/>
              </a:schemeClr>
            </a:solidFill>
          </a:ln>
        </p:spPr>
      </p:pic>
      <p:pic>
        <p:nvPicPr>
          <p:cNvPr id="10" name="Picture 9">
            <a:extLst>
              <a:ext uri="{FF2B5EF4-FFF2-40B4-BE49-F238E27FC236}">
                <a16:creationId xmlns:a16="http://schemas.microsoft.com/office/drawing/2014/main" id="{26B1B40C-57DD-4AC0-8674-16999960BC28}"/>
              </a:ext>
            </a:extLst>
          </p:cNvPr>
          <p:cNvPicPr>
            <a:picLocks noChangeAspect="1"/>
          </p:cNvPicPr>
          <p:nvPr/>
        </p:nvPicPr>
        <p:blipFill>
          <a:blip r:embed="rId3"/>
          <a:stretch>
            <a:fillRect/>
          </a:stretch>
        </p:blipFill>
        <p:spPr>
          <a:xfrm>
            <a:off x="2200883" y="3218820"/>
            <a:ext cx="5655281" cy="817297"/>
          </a:xfrm>
          <a:prstGeom prst="rect">
            <a:avLst/>
          </a:prstGeom>
          <a:ln>
            <a:solidFill>
              <a:schemeClr val="accent1"/>
            </a:solidFill>
          </a:ln>
        </p:spPr>
      </p:pic>
      <p:pic>
        <p:nvPicPr>
          <p:cNvPr id="11" name="Picture 10">
            <a:extLst>
              <a:ext uri="{FF2B5EF4-FFF2-40B4-BE49-F238E27FC236}">
                <a16:creationId xmlns:a16="http://schemas.microsoft.com/office/drawing/2014/main" id="{8EAFB0C1-EC4F-44D3-BDF1-A2A57FC320FA}"/>
              </a:ext>
            </a:extLst>
          </p:cNvPr>
          <p:cNvPicPr>
            <a:picLocks noChangeAspect="1"/>
          </p:cNvPicPr>
          <p:nvPr/>
        </p:nvPicPr>
        <p:blipFill>
          <a:blip r:embed="rId4"/>
          <a:stretch>
            <a:fillRect/>
          </a:stretch>
        </p:blipFill>
        <p:spPr>
          <a:xfrm>
            <a:off x="2209732" y="4645625"/>
            <a:ext cx="5282223" cy="1483805"/>
          </a:xfrm>
          <a:prstGeom prst="rect">
            <a:avLst/>
          </a:prstGeom>
          <a:ln>
            <a:solidFill>
              <a:schemeClr val="accent1"/>
            </a:solidFill>
          </a:ln>
        </p:spPr>
      </p:pic>
      <p:sp>
        <p:nvSpPr>
          <p:cNvPr id="14" name="Content Placeholder 1">
            <a:extLst>
              <a:ext uri="{FF2B5EF4-FFF2-40B4-BE49-F238E27FC236}">
                <a16:creationId xmlns:a16="http://schemas.microsoft.com/office/drawing/2014/main" id="{065E992F-9A66-4B45-98C5-F2FA2A80609A}"/>
              </a:ext>
            </a:extLst>
          </p:cNvPr>
          <p:cNvSpPr txBox="1">
            <a:spLocks/>
          </p:cNvSpPr>
          <p:nvPr/>
        </p:nvSpPr>
        <p:spPr>
          <a:xfrm>
            <a:off x="1615442" y="4147279"/>
            <a:ext cx="8229600" cy="498347"/>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Timeseries: performance against time</a:t>
            </a:r>
          </a:p>
          <a:p>
            <a:pPr lvl="1" defTabSz="914400"/>
            <a:endParaRPr lang="en-US" dirty="0"/>
          </a:p>
        </p:txBody>
      </p:sp>
      <p:sp>
        <p:nvSpPr>
          <p:cNvPr id="16" name="Freeform: Shape 15">
            <a:extLst>
              <a:ext uri="{FF2B5EF4-FFF2-40B4-BE49-F238E27FC236}">
                <a16:creationId xmlns:a16="http://schemas.microsoft.com/office/drawing/2014/main" id="{48490B0F-9645-4E00-8C6F-19B7E6DCC37E}"/>
              </a:ext>
            </a:extLst>
          </p:cNvPr>
          <p:cNvSpPr/>
          <p:nvPr/>
        </p:nvSpPr>
        <p:spPr bwMode="auto">
          <a:xfrm>
            <a:off x="7187381" y="2324346"/>
            <a:ext cx="725620" cy="894472"/>
          </a:xfrm>
          <a:custGeom>
            <a:avLst/>
            <a:gdLst>
              <a:gd name="connsiteX0" fmla="*/ 0 w 668845"/>
              <a:gd name="connsiteY0" fmla="*/ 0 h 884903"/>
              <a:gd name="connsiteX1" fmla="*/ 613533 w 668845"/>
              <a:gd name="connsiteY1" fmla="*/ 365760 h 884903"/>
              <a:gd name="connsiteX2" fmla="*/ 601734 w 668845"/>
              <a:gd name="connsiteY2" fmla="*/ 884903 h 884903"/>
            </a:gdLst>
            <a:ahLst/>
            <a:cxnLst>
              <a:cxn ang="0">
                <a:pos x="connsiteX0" y="connsiteY0"/>
              </a:cxn>
              <a:cxn ang="0">
                <a:pos x="connsiteX1" y="connsiteY1"/>
              </a:cxn>
              <a:cxn ang="0">
                <a:pos x="connsiteX2" y="connsiteY2"/>
              </a:cxn>
            </a:cxnLst>
            <a:rect l="l" t="t" r="r" b="b"/>
            <a:pathLst>
              <a:path w="668845" h="884903">
                <a:moveTo>
                  <a:pt x="0" y="0"/>
                </a:moveTo>
                <a:cubicBezTo>
                  <a:pt x="256622" y="109138"/>
                  <a:pt x="513244" y="218276"/>
                  <a:pt x="613533" y="365760"/>
                </a:cubicBezTo>
                <a:cubicBezTo>
                  <a:pt x="713822" y="513244"/>
                  <a:pt x="657778" y="699073"/>
                  <a:pt x="601734" y="884903"/>
                </a:cubicBezTo>
              </a:path>
            </a:pathLst>
          </a:custGeom>
          <a:noFill/>
          <a:ln w="22225">
            <a:solidFill>
              <a:schemeClr val="accent1">
                <a:lumMod val="75000"/>
              </a:schemeClr>
            </a:solidFill>
            <a:headEnd/>
            <a:tailEnd type="triangle"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Freeform: Shape 16">
            <a:extLst>
              <a:ext uri="{FF2B5EF4-FFF2-40B4-BE49-F238E27FC236}">
                <a16:creationId xmlns:a16="http://schemas.microsoft.com/office/drawing/2014/main" id="{50265496-6D83-401E-B043-7F63ADAE380A}"/>
              </a:ext>
            </a:extLst>
          </p:cNvPr>
          <p:cNvSpPr/>
          <p:nvPr/>
        </p:nvSpPr>
        <p:spPr bwMode="auto">
          <a:xfrm>
            <a:off x="7334865" y="2324347"/>
            <a:ext cx="1823534" cy="2321277"/>
          </a:xfrm>
          <a:custGeom>
            <a:avLst/>
            <a:gdLst>
              <a:gd name="connsiteX0" fmla="*/ 0 w 1752744"/>
              <a:gd name="connsiteY0" fmla="*/ 0 h 2312547"/>
              <a:gd name="connsiteX1" fmla="*/ 1752109 w 1752744"/>
              <a:gd name="connsiteY1" fmla="*/ 1274260 h 2312547"/>
              <a:gd name="connsiteX2" fmla="*/ 159283 w 1752744"/>
              <a:gd name="connsiteY2" fmla="*/ 2312547 h 2312547"/>
            </a:gdLst>
            <a:ahLst/>
            <a:cxnLst>
              <a:cxn ang="0">
                <a:pos x="connsiteX0" y="connsiteY0"/>
              </a:cxn>
              <a:cxn ang="0">
                <a:pos x="connsiteX1" y="connsiteY1"/>
              </a:cxn>
              <a:cxn ang="0">
                <a:pos x="connsiteX2" y="connsiteY2"/>
              </a:cxn>
            </a:cxnLst>
            <a:rect l="l" t="t" r="r" b="b"/>
            <a:pathLst>
              <a:path w="1752744" h="2312547">
                <a:moveTo>
                  <a:pt x="0" y="0"/>
                </a:moveTo>
                <a:cubicBezTo>
                  <a:pt x="862781" y="444418"/>
                  <a:pt x="1725562" y="888836"/>
                  <a:pt x="1752109" y="1274260"/>
                </a:cubicBezTo>
                <a:cubicBezTo>
                  <a:pt x="1778656" y="1659684"/>
                  <a:pt x="968969" y="1986115"/>
                  <a:pt x="159283" y="2312547"/>
                </a:cubicBezTo>
              </a:path>
            </a:pathLst>
          </a:custGeom>
          <a:noFill/>
          <a:ln w="25400">
            <a:solidFill>
              <a:schemeClr val="accent1">
                <a:lumMod val="75000"/>
              </a:schemeClr>
            </a:solidFill>
            <a:headEnd type="none"/>
            <a:tailEnd type="triangle"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Content Placeholder 1">
            <a:extLst>
              <a:ext uri="{FF2B5EF4-FFF2-40B4-BE49-F238E27FC236}">
                <a16:creationId xmlns:a16="http://schemas.microsoft.com/office/drawing/2014/main" id="{BEE5ECD0-8E11-4EDF-AEA5-F3EC5031E601}"/>
              </a:ext>
            </a:extLst>
          </p:cNvPr>
          <p:cNvSpPr txBox="1">
            <a:spLocks/>
          </p:cNvSpPr>
          <p:nvPr/>
        </p:nvSpPr>
        <p:spPr>
          <a:xfrm>
            <a:off x="1615442" y="2695495"/>
            <a:ext cx="8229600" cy="498347"/>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err="1"/>
              <a:t>FlameGraph</a:t>
            </a:r>
            <a:r>
              <a:rPr lang="en-US" dirty="0"/>
              <a:t>: performance against code</a:t>
            </a:r>
          </a:p>
          <a:p>
            <a:pPr lvl="1" defTabSz="914400"/>
            <a:endParaRPr lang="en-US" dirty="0"/>
          </a:p>
          <a:p>
            <a:pPr lvl="1" defTabSz="914400"/>
            <a:endParaRPr lang="en-US" dirty="0"/>
          </a:p>
        </p:txBody>
      </p:sp>
    </p:spTree>
    <p:extLst>
      <p:ext uri="{BB962C8B-B14F-4D97-AF65-F5344CB8AC3E}">
        <p14:creationId xmlns:p14="http://schemas.microsoft.com/office/powerpoint/2010/main" val="196422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981202" y="219510"/>
            <a:ext cx="8530683" cy="1008771"/>
          </a:xfrm>
        </p:spPr>
        <p:txBody>
          <a:bodyPr/>
          <a:lstStyle/>
          <a:p>
            <a:r>
              <a:rPr lang="en-US" dirty="0"/>
              <a:t>Performance Data can be Compared Across Runs</a:t>
            </a:r>
            <a:endParaRPr lang="en-US" sz="2400" b="0" dirty="0"/>
          </a:p>
        </p:txBody>
      </p:sp>
      <p:pic>
        <p:nvPicPr>
          <p:cNvPr id="9" name="Picture 8">
            <a:extLst>
              <a:ext uri="{FF2B5EF4-FFF2-40B4-BE49-F238E27FC236}">
                <a16:creationId xmlns:a16="http://schemas.microsoft.com/office/drawing/2014/main" id="{7744ECD1-D2C1-4291-BA87-FF450C2EC0A2}"/>
              </a:ext>
            </a:extLst>
          </p:cNvPr>
          <p:cNvPicPr>
            <a:picLocks noChangeAspect="1"/>
          </p:cNvPicPr>
          <p:nvPr/>
        </p:nvPicPr>
        <p:blipFill>
          <a:blip r:embed="rId2"/>
          <a:stretch>
            <a:fillRect/>
          </a:stretch>
        </p:blipFill>
        <p:spPr>
          <a:xfrm>
            <a:off x="1748177" y="1899068"/>
            <a:ext cx="4400919" cy="2976479"/>
          </a:xfrm>
          <a:prstGeom prst="rect">
            <a:avLst/>
          </a:prstGeom>
          <a:noFill/>
          <a:ln>
            <a:solidFill>
              <a:schemeClr val="accent1">
                <a:lumMod val="75000"/>
              </a:schemeClr>
            </a:solidFill>
          </a:ln>
        </p:spPr>
      </p:pic>
      <p:sp>
        <p:nvSpPr>
          <p:cNvPr id="15" name="Oval 14">
            <a:extLst>
              <a:ext uri="{FF2B5EF4-FFF2-40B4-BE49-F238E27FC236}">
                <a16:creationId xmlns:a16="http://schemas.microsoft.com/office/drawing/2014/main" id="{A2E6D310-81FC-47DF-87DE-7420B4AC3302}"/>
              </a:ext>
            </a:extLst>
          </p:cNvPr>
          <p:cNvSpPr/>
          <p:nvPr/>
        </p:nvSpPr>
        <p:spPr bwMode="auto">
          <a:xfrm>
            <a:off x="2072639"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1</a:t>
            </a:r>
          </a:p>
        </p:txBody>
      </p:sp>
      <p:sp>
        <p:nvSpPr>
          <p:cNvPr id="18" name="Oval 17">
            <a:extLst>
              <a:ext uri="{FF2B5EF4-FFF2-40B4-BE49-F238E27FC236}">
                <a16:creationId xmlns:a16="http://schemas.microsoft.com/office/drawing/2014/main" id="{9C8934E5-0716-41B2-B9C9-AE901C450FBE}"/>
              </a:ext>
            </a:extLst>
          </p:cNvPr>
          <p:cNvSpPr/>
          <p:nvPr/>
        </p:nvSpPr>
        <p:spPr bwMode="auto">
          <a:xfrm>
            <a:off x="2816202"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2</a:t>
            </a:r>
          </a:p>
        </p:txBody>
      </p:sp>
      <p:sp>
        <p:nvSpPr>
          <p:cNvPr id="19" name="Oval 18">
            <a:extLst>
              <a:ext uri="{FF2B5EF4-FFF2-40B4-BE49-F238E27FC236}">
                <a16:creationId xmlns:a16="http://schemas.microsoft.com/office/drawing/2014/main" id="{8A70285A-E929-4303-A43B-0857B4205AF9}"/>
              </a:ext>
            </a:extLst>
          </p:cNvPr>
          <p:cNvSpPr/>
          <p:nvPr/>
        </p:nvSpPr>
        <p:spPr bwMode="auto">
          <a:xfrm>
            <a:off x="3516997"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3</a:t>
            </a:r>
          </a:p>
        </p:txBody>
      </p:sp>
      <p:sp>
        <p:nvSpPr>
          <p:cNvPr id="20" name="Oval 19">
            <a:extLst>
              <a:ext uri="{FF2B5EF4-FFF2-40B4-BE49-F238E27FC236}">
                <a16:creationId xmlns:a16="http://schemas.microsoft.com/office/drawing/2014/main" id="{55C7AC81-9C2C-49D6-9F6A-CB5D31129531}"/>
              </a:ext>
            </a:extLst>
          </p:cNvPr>
          <p:cNvSpPr/>
          <p:nvPr/>
        </p:nvSpPr>
        <p:spPr bwMode="auto">
          <a:xfrm>
            <a:off x="4160027"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4</a:t>
            </a:r>
          </a:p>
        </p:txBody>
      </p:sp>
      <p:sp>
        <p:nvSpPr>
          <p:cNvPr id="21" name="Oval 20">
            <a:extLst>
              <a:ext uri="{FF2B5EF4-FFF2-40B4-BE49-F238E27FC236}">
                <a16:creationId xmlns:a16="http://schemas.microsoft.com/office/drawing/2014/main" id="{1233F68F-7CB7-4385-BFA5-98F9DFEDCC16}"/>
              </a:ext>
            </a:extLst>
          </p:cNvPr>
          <p:cNvSpPr/>
          <p:nvPr/>
        </p:nvSpPr>
        <p:spPr bwMode="auto">
          <a:xfrm>
            <a:off x="2301239" y="5006281"/>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6</a:t>
            </a:r>
          </a:p>
        </p:txBody>
      </p:sp>
      <p:sp>
        <p:nvSpPr>
          <p:cNvPr id="22" name="Oval 21">
            <a:extLst>
              <a:ext uri="{FF2B5EF4-FFF2-40B4-BE49-F238E27FC236}">
                <a16:creationId xmlns:a16="http://schemas.microsoft.com/office/drawing/2014/main" id="{D9D4EA4D-7E48-42A5-9016-C0252170B725}"/>
              </a:ext>
            </a:extLst>
          </p:cNvPr>
          <p:cNvSpPr/>
          <p:nvPr/>
        </p:nvSpPr>
        <p:spPr bwMode="auto">
          <a:xfrm>
            <a:off x="5198313" y="1539732"/>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5</a:t>
            </a:r>
          </a:p>
        </p:txBody>
      </p:sp>
      <p:sp>
        <p:nvSpPr>
          <p:cNvPr id="23" name="Oval 22">
            <a:extLst>
              <a:ext uri="{FF2B5EF4-FFF2-40B4-BE49-F238E27FC236}">
                <a16:creationId xmlns:a16="http://schemas.microsoft.com/office/drawing/2014/main" id="{458122AF-CF20-4A39-9415-B12A45C2D6F2}"/>
              </a:ext>
            </a:extLst>
          </p:cNvPr>
          <p:cNvSpPr/>
          <p:nvPr/>
        </p:nvSpPr>
        <p:spPr bwMode="auto">
          <a:xfrm>
            <a:off x="5369395" y="5006281"/>
            <a:ext cx="228600" cy="228600"/>
          </a:xfrm>
          <a:prstGeom prst="ellipse">
            <a:avLst/>
          </a:prstGeom>
          <a:no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0" tIns="0" rIns="0" bIns="0" rtlCol="0" anchor="ctr" anchorCtr="0">
            <a:prstTxWarp prst="textNoShape">
              <a:avLst/>
            </a:prstTxWarp>
          </a:bodyPr>
          <a:lstStyle/>
          <a:p>
            <a:pPr algn="ctr">
              <a:spcBef>
                <a:spcPct val="0"/>
              </a:spcBef>
            </a:pPr>
            <a:r>
              <a:rPr lang="en-US" sz="1600" dirty="0">
                <a:solidFill>
                  <a:srgbClr val="000000"/>
                </a:solidFill>
              </a:rPr>
              <a:t>7</a:t>
            </a:r>
          </a:p>
        </p:txBody>
      </p:sp>
      <p:sp>
        <p:nvSpPr>
          <p:cNvPr id="24" name="Content Placeholder 1">
            <a:extLst>
              <a:ext uri="{FF2B5EF4-FFF2-40B4-BE49-F238E27FC236}">
                <a16:creationId xmlns:a16="http://schemas.microsoft.com/office/drawing/2014/main" id="{092A78DF-158C-4E89-9D3E-B0B870300980}"/>
              </a:ext>
            </a:extLst>
          </p:cNvPr>
          <p:cNvSpPr>
            <a:spLocks noGrp="1"/>
          </p:cNvSpPr>
          <p:nvPr>
            <p:ph idx="1"/>
          </p:nvPr>
        </p:nvSpPr>
        <p:spPr>
          <a:xfrm>
            <a:off x="6314276" y="1433544"/>
            <a:ext cx="3896524" cy="4914870"/>
          </a:xfrm>
        </p:spPr>
        <p:txBody>
          <a:bodyPr>
            <a:normAutofit fontScale="92500" lnSpcReduction="20000"/>
          </a:bodyPr>
          <a:lstStyle/>
          <a:p>
            <a:pPr marL="514350" indent="-457200">
              <a:buFont typeface="+mj-lt"/>
              <a:buAutoNum type="arabicPeriod"/>
            </a:pPr>
            <a:r>
              <a:rPr lang="en-US" dirty="0"/>
              <a:t>Metadata value on x-axis</a:t>
            </a:r>
          </a:p>
          <a:p>
            <a:pPr marL="514350" indent="-457200">
              <a:buFont typeface="+mj-lt"/>
              <a:buAutoNum type="arabicPeriod"/>
            </a:pPr>
            <a:r>
              <a:rPr lang="en-US" dirty="0"/>
              <a:t>Aggregation (min/max/avg…) if multiple runs at same point.</a:t>
            </a:r>
          </a:p>
          <a:p>
            <a:pPr marL="514350" indent="-457200">
              <a:buFont typeface="+mj-lt"/>
              <a:buAutoNum type="arabicPeriod"/>
            </a:pPr>
            <a:r>
              <a:rPr lang="en-US" dirty="0"/>
              <a:t>Metric to graph on y-axis.</a:t>
            </a:r>
          </a:p>
          <a:p>
            <a:pPr marL="514350" indent="-457200">
              <a:buFont typeface="+mj-lt"/>
              <a:buAutoNum type="arabicPeriod"/>
            </a:pPr>
            <a:r>
              <a:rPr lang="en-US" dirty="0"/>
              <a:t>Grouping metadata.  Each unique value is a graph.</a:t>
            </a:r>
          </a:p>
          <a:p>
            <a:pPr marL="514350" indent="-457200">
              <a:buFont typeface="+mj-lt"/>
              <a:buAutoNum type="arabicPeriod"/>
            </a:pPr>
            <a:r>
              <a:rPr lang="en-US" dirty="0"/>
              <a:t>Stacked performance graph.  Click to drill-down.</a:t>
            </a:r>
          </a:p>
          <a:p>
            <a:pPr marL="514350" indent="-457200">
              <a:buFont typeface="+mj-lt"/>
              <a:buAutoNum type="arabicPeriod"/>
            </a:pPr>
            <a:r>
              <a:rPr lang="en-US" dirty="0"/>
              <a:t>Flame graph for runs currently under cursor.</a:t>
            </a:r>
          </a:p>
          <a:p>
            <a:pPr marL="514350" indent="-457200">
              <a:buFont typeface="+mj-lt"/>
              <a:buAutoNum type="arabicPeriod"/>
            </a:pPr>
            <a:r>
              <a:rPr lang="en-US" dirty="0"/>
              <a:t>Metadata for runs currently under cursor.</a:t>
            </a:r>
          </a:p>
        </p:txBody>
      </p:sp>
      <p:cxnSp>
        <p:nvCxnSpPr>
          <p:cNvPr id="26" name="Straight Connector 25">
            <a:extLst>
              <a:ext uri="{FF2B5EF4-FFF2-40B4-BE49-F238E27FC236}">
                <a16:creationId xmlns:a16="http://schemas.microsoft.com/office/drawing/2014/main" id="{F7FF8F33-6B7B-41CE-88B3-F19F237682F6}"/>
              </a:ext>
            </a:extLst>
          </p:cNvPr>
          <p:cNvCxnSpPr>
            <a:cxnSpLocks/>
            <a:stCxn id="15" idx="4"/>
          </p:cNvCxnSpPr>
          <p:nvPr/>
        </p:nvCxnSpPr>
        <p:spPr>
          <a:xfrm>
            <a:off x="2186939" y="1768333"/>
            <a:ext cx="0" cy="16075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070BEC0-EC90-4D1F-9E33-AB2AE19E94D1}"/>
              </a:ext>
            </a:extLst>
          </p:cNvPr>
          <p:cNvCxnSpPr>
            <a:cxnSpLocks/>
            <a:stCxn id="18" idx="4"/>
          </p:cNvCxnSpPr>
          <p:nvPr/>
        </p:nvCxnSpPr>
        <p:spPr>
          <a:xfrm>
            <a:off x="2930502" y="1768332"/>
            <a:ext cx="3444" cy="166656"/>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7DCB1D62-B978-4F45-89B4-1D08FA9CCEF3}"/>
              </a:ext>
            </a:extLst>
          </p:cNvPr>
          <p:cNvCxnSpPr>
            <a:cxnSpLocks/>
            <a:stCxn id="19" idx="4"/>
          </p:cNvCxnSpPr>
          <p:nvPr/>
        </p:nvCxnSpPr>
        <p:spPr>
          <a:xfrm flipH="1">
            <a:off x="3624170" y="1768333"/>
            <a:ext cx="0" cy="16075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D5F6B2E-2B91-42AB-9160-7D6A33E51B96}"/>
              </a:ext>
            </a:extLst>
          </p:cNvPr>
          <p:cNvCxnSpPr>
            <a:cxnSpLocks/>
            <a:stCxn id="20" idx="4"/>
          </p:cNvCxnSpPr>
          <p:nvPr/>
        </p:nvCxnSpPr>
        <p:spPr>
          <a:xfrm flipH="1">
            <a:off x="4273099" y="1768332"/>
            <a:ext cx="1228" cy="166656"/>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89F7FF7-3633-4055-809F-FFDA0308995D}"/>
              </a:ext>
            </a:extLst>
          </p:cNvPr>
          <p:cNvCxnSpPr>
            <a:stCxn id="22" idx="4"/>
          </p:cNvCxnSpPr>
          <p:nvPr/>
        </p:nvCxnSpPr>
        <p:spPr>
          <a:xfrm>
            <a:off x="5312613" y="1768333"/>
            <a:ext cx="0" cy="544215"/>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EA5FB3A-FABF-45CD-BF77-EA91EAB55EF6}"/>
              </a:ext>
            </a:extLst>
          </p:cNvPr>
          <p:cNvCxnSpPr>
            <a:stCxn id="21" idx="0"/>
          </p:cNvCxnSpPr>
          <p:nvPr/>
        </p:nvCxnSpPr>
        <p:spPr>
          <a:xfrm flipH="1" flipV="1">
            <a:off x="2414803" y="4737183"/>
            <a:ext cx="736" cy="269099"/>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C93B121C-E54F-4516-A2D1-5ADCE0C3DFF3}"/>
              </a:ext>
            </a:extLst>
          </p:cNvPr>
          <p:cNvCxnSpPr>
            <a:stCxn id="23" idx="0"/>
          </p:cNvCxnSpPr>
          <p:nvPr/>
        </p:nvCxnSpPr>
        <p:spPr>
          <a:xfrm flipV="1">
            <a:off x="5483695" y="4642793"/>
            <a:ext cx="0" cy="363489"/>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62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0E022A-F372-F74E-9AE7-749B080D1246}"/>
              </a:ext>
            </a:extLst>
          </p:cNvPr>
          <p:cNvSpPr>
            <a:spLocks noGrp="1"/>
          </p:cNvSpPr>
          <p:nvPr>
            <p:ph idx="1"/>
          </p:nvPr>
        </p:nvSpPr>
        <p:spPr/>
        <p:txBody>
          <a:bodyPr/>
          <a:lstStyle/>
          <a:p>
            <a:r>
              <a:rPr lang="en-US" dirty="0"/>
              <a:t>Integrates a performance profiler into your program</a:t>
            </a:r>
          </a:p>
          <a:p>
            <a:pPr lvl="1"/>
            <a:r>
              <a:rPr lang="en-US" dirty="0"/>
              <a:t>Profiling is always available</a:t>
            </a:r>
          </a:p>
          <a:p>
            <a:pPr lvl="1"/>
            <a:r>
              <a:rPr lang="en-US" dirty="0"/>
              <a:t>Simplifies performance profiling for application end users</a:t>
            </a:r>
          </a:p>
          <a:p>
            <a:r>
              <a:rPr lang="en-US" dirty="0"/>
              <a:t>Common instrumentation interface</a:t>
            </a:r>
          </a:p>
          <a:p>
            <a:pPr lvl="1"/>
            <a:r>
              <a:rPr lang="en-US" dirty="0"/>
              <a:t>Provides program context information for other tools</a:t>
            </a:r>
          </a:p>
          <a:p>
            <a:r>
              <a:rPr lang="en-US" dirty="0"/>
              <a:t>Advanced profiling features</a:t>
            </a:r>
          </a:p>
          <a:p>
            <a:pPr lvl="1"/>
            <a:r>
              <a:rPr lang="en-US" dirty="0"/>
              <a:t>MPI, CUDA, HIP, </a:t>
            </a:r>
            <a:r>
              <a:rPr lang="en-US" dirty="0" err="1"/>
              <a:t>Kokkos</a:t>
            </a:r>
            <a:r>
              <a:rPr lang="en-US" dirty="0"/>
              <a:t> support; call-stack sampling; hardware counters; memory profiling </a:t>
            </a:r>
          </a:p>
        </p:txBody>
      </p:sp>
      <p:sp>
        <p:nvSpPr>
          <p:cNvPr id="3" name="Title 2">
            <a:extLst>
              <a:ext uri="{FF2B5EF4-FFF2-40B4-BE49-F238E27FC236}">
                <a16:creationId xmlns:a16="http://schemas.microsoft.com/office/drawing/2014/main" id="{2CB812AC-DE63-6348-8A73-6CCEBB770606}"/>
              </a:ext>
            </a:extLst>
          </p:cNvPr>
          <p:cNvSpPr>
            <a:spLocks noGrp="1"/>
          </p:cNvSpPr>
          <p:nvPr>
            <p:ph type="title"/>
          </p:nvPr>
        </p:nvSpPr>
        <p:spPr/>
        <p:txBody>
          <a:bodyPr/>
          <a:lstStyle/>
          <a:p>
            <a:r>
              <a:rPr lang="en-US" dirty="0"/>
              <a:t>Caliper: A Performance Profiling Library</a:t>
            </a:r>
          </a:p>
        </p:txBody>
      </p:sp>
    </p:spTree>
    <p:extLst>
      <p:ext uri="{BB962C8B-B14F-4D97-AF65-F5344CB8AC3E}">
        <p14:creationId xmlns:p14="http://schemas.microsoft.com/office/powerpoint/2010/main" val="4196823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07CD-920E-4FF7-8724-E55981015974}"/>
              </a:ext>
            </a:extLst>
          </p:cNvPr>
          <p:cNvSpPr>
            <a:spLocks noGrp="1"/>
          </p:cNvSpPr>
          <p:nvPr>
            <p:ph type="title"/>
          </p:nvPr>
        </p:nvSpPr>
        <p:spPr>
          <a:xfrm>
            <a:off x="1981200" y="2686067"/>
            <a:ext cx="8229600" cy="1005840"/>
          </a:xfrm>
        </p:spPr>
        <p:txBody>
          <a:bodyPr/>
          <a:lstStyle/>
          <a:p>
            <a:pPr algn="ctr"/>
            <a:r>
              <a:rPr lang="en-US" sz="4000" dirty="0"/>
              <a:t>Live Demo</a:t>
            </a:r>
          </a:p>
        </p:txBody>
      </p:sp>
    </p:spTree>
    <p:extLst>
      <p:ext uri="{BB962C8B-B14F-4D97-AF65-F5344CB8AC3E}">
        <p14:creationId xmlns:p14="http://schemas.microsoft.com/office/powerpoint/2010/main" val="1797772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01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F776E1-605C-A049-A15D-5F1EEC9556E4}"/>
              </a:ext>
            </a:extLst>
          </p:cNvPr>
          <p:cNvSpPr>
            <a:spLocks noGrp="1"/>
          </p:cNvSpPr>
          <p:nvPr>
            <p:ph type="title"/>
          </p:nvPr>
        </p:nvSpPr>
        <p:spPr/>
        <p:txBody>
          <a:bodyPr/>
          <a:lstStyle/>
          <a:p>
            <a:r>
              <a:rPr lang="en-US" dirty="0"/>
              <a:t>Caliper Use Cases</a:t>
            </a:r>
          </a:p>
        </p:txBody>
      </p:sp>
      <p:sp>
        <p:nvSpPr>
          <p:cNvPr id="2" name="Content Placeholder 1">
            <a:extLst>
              <a:ext uri="{FF2B5EF4-FFF2-40B4-BE49-F238E27FC236}">
                <a16:creationId xmlns:a16="http://schemas.microsoft.com/office/drawing/2014/main" id="{9810D174-C49D-FC47-A438-7453C27142A3}"/>
              </a:ext>
            </a:extLst>
          </p:cNvPr>
          <p:cNvSpPr>
            <a:spLocks noGrp="1"/>
          </p:cNvSpPr>
          <p:nvPr>
            <p:ph idx="1"/>
          </p:nvPr>
        </p:nvSpPr>
        <p:spPr/>
        <p:txBody>
          <a:bodyPr/>
          <a:lstStyle/>
          <a:p>
            <a:r>
              <a:rPr lang="en-US" dirty="0"/>
              <a:t>Lightweight always-on profiling</a:t>
            </a:r>
          </a:p>
          <a:p>
            <a:pPr lvl="1"/>
            <a:r>
              <a:rPr lang="en-US" dirty="0"/>
              <a:t>Performance summary report for each run</a:t>
            </a:r>
          </a:p>
          <a:p>
            <a:r>
              <a:rPr lang="en-US" dirty="0"/>
              <a:t>Performance debugging</a:t>
            </a:r>
          </a:p>
          <a:p>
            <a:r>
              <a:rPr lang="en-US" dirty="0"/>
              <a:t>Performance introspection</a:t>
            </a:r>
          </a:p>
          <a:p>
            <a:r>
              <a:rPr lang="en-US" dirty="0"/>
              <a:t>Comparison studies across runs</a:t>
            </a:r>
          </a:p>
          <a:p>
            <a:pPr lvl="1"/>
            <a:r>
              <a:rPr lang="en-US" dirty="0"/>
              <a:t>Performance regression testing</a:t>
            </a:r>
          </a:p>
          <a:p>
            <a:pPr lvl="1"/>
            <a:r>
              <a:rPr lang="en-US" dirty="0"/>
              <a:t>Configuration and scaling studies</a:t>
            </a:r>
          </a:p>
          <a:p>
            <a:r>
              <a:rPr lang="en-US" dirty="0"/>
              <a:t>Automated workflows</a:t>
            </a:r>
          </a:p>
        </p:txBody>
      </p:sp>
      <p:pic>
        <p:nvPicPr>
          <p:cNvPr id="4" name="Picture 3">
            <a:extLst>
              <a:ext uri="{FF2B5EF4-FFF2-40B4-BE49-F238E27FC236}">
                <a16:creationId xmlns:a16="http://schemas.microsoft.com/office/drawing/2014/main" id="{92B71F2B-2938-C24B-A805-6F1E64F1159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85753" y="3072683"/>
            <a:ext cx="1397930" cy="604044"/>
          </a:xfrm>
          <a:prstGeom prst="rect">
            <a:avLst/>
          </a:prstGeom>
        </p:spPr>
      </p:pic>
      <p:sp>
        <p:nvSpPr>
          <p:cNvPr id="5" name="TextBox 4">
            <a:extLst>
              <a:ext uri="{FF2B5EF4-FFF2-40B4-BE49-F238E27FC236}">
                <a16:creationId xmlns:a16="http://schemas.microsoft.com/office/drawing/2014/main" id="{1AB4F96F-E580-6F46-99BB-853A6026CE46}"/>
              </a:ext>
            </a:extLst>
          </p:cNvPr>
          <p:cNvSpPr txBox="1"/>
          <p:nvPr/>
        </p:nvSpPr>
        <p:spPr>
          <a:xfrm>
            <a:off x="6998537" y="1762286"/>
            <a:ext cx="4572362" cy="861774"/>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000" dirty="0">
                <a:latin typeface="Consolas" charset="0"/>
                <a:ea typeface="Consolas" charset="0"/>
                <a:cs typeface="Consolas" charset="0"/>
              </a:rPr>
              <a:t>Path       Min time/rank Max time/rank Avg time/rank Time % </a:t>
            </a:r>
          </a:p>
          <a:p>
            <a:r>
              <a:rPr lang="en-US" sz="1000" dirty="0">
                <a:latin typeface="Consolas" charset="0"/>
                <a:ea typeface="Consolas" charset="0"/>
                <a:cs typeface="Consolas" charset="0"/>
              </a:rPr>
              <a:t>main            0.000119      0.000119      0.000119  7.079120 </a:t>
            </a:r>
          </a:p>
          <a:p>
            <a:r>
              <a:rPr lang="en-US" sz="1000" dirty="0">
                <a:latin typeface="Consolas" charset="0"/>
                <a:ea typeface="Consolas" charset="0"/>
                <a:cs typeface="Consolas" charset="0"/>
              </a:rPr>
              <a:t>  </a:t>
            </a:r>
            <a:r>
              <a:rPr lang="en-US" sz="1000" dirty="0" err="1">
                <a:latin typeface="Consolas" charset="0"/>
                <a:ea typeface="Consolas" charset="0"/>
                <a:cs typeface="Consolas" charset="0"/>
              </a:rPr>
              <a:t>mainloop</a:t>
            </a:r>
            <a:r>
              <a:rPr lang="en-US" sz="1000" dirty="0">
                <a:latin typeface="Consolas" charset="0"/>
                <a:ea typeface="Consolas" charset="0"/>
                <a:cs typeface="Consolas" charset="0"/>
              </a:rPr>
              <a:t>      0.000067      0.000067      0.000067  3.985723 </a:t>
            </a:r>
          </a:p>
          <a:p>
            <a:r>
              <a:rPr lang="en-US" sz="1000" dirty="0">
                <a:latin typeface="Consolas" charset="0"/>
                <a:ea typeface="Consolas" charset="0"/>
                <a:cs typeface="Consolas" charset="0"/>
              </a:rPr>
              <a:t>    foo         0.000646      0.000646      0.000646 38.429506 </a:t>
            </a:r>
          </a:p>
          <a:p>
            <a:r>
              <a:rPr lang="en-US" sz="1000" dirty="0">
                <a:latin typeface="Consolas" charset="0"/>
                <a:ea typeface="Consolas" charset="0"/>
                <a:cs typeface="Consolas" charset="0"/>
              </a:rPr>
              <a:t>  </a:t>
            </a:r>
            <a:r>
              <a:rPr lang="en-US" sz="1000" dirty="0" err="1">
                <a:latin typeface="Consolas" charset="0"/>
                <a:ea typeface="Consolas" charset="0"/>
                <a:cs typeface="Consolas" charset="0"/>
              </a:rPr>
              <a:t>init</a:t>
            </a:r>
            <a:r>
              <a:rPr lang="en-US" sz="1000" dirty="0">
                <a:latin typeface="Consolas" charset="0"/>
                <a:ea typeface="Consolas" charset="0"/>
                <a:cs typeface="Consolas" charset="0"/>
              </a:rPr>
              <a:t>          0.000017      0.000017      0.000017  1.011303 </a:t>
            </a:r>
          </a:p>
        </p:txBody>
      </p:sp>
      <p:sp>
        <p:nvSpPr>
          <p:cNvPr id="35" name="TextBox 34">
            <a:extLst>
              <a:ext uri="{FF2B5EF4-FFF2-40B4-BE49-F238E27FC236}">
                <a16:creationId xmlns:a16="http://schemas.microsoft.com/office/drawing/2014/main" id="{6EAA5AE1-19E1-6046-880D-8C68367D9A29}"/>
              </a:ext>
            </a:extLst>
          </p:cNvPr>
          <p:cNvSpPr txBox="1"/>
          <p:nvPr/>
        </p:nvSpPr>
        <p:spPr>
          <a:xfrm>
            <a:off x="8436633" y="1425644"/>
            <a:ext cx="1696170" cy="307777"/>
          </a:xfrm>
          <a:prstGeom prst="rect">
            <a:avLst/>
          </a:prstGeom>
          <a:noFill/>
        </p:spPr>
        <p:txBody>
          <a:bodyPr wrap="none" rtlCol="0">
            <a:spAutoFit/>
          </a:bodyPr>
          <a:lstStyle/>
          <a:p>
            <a:r>
              <a:rPr lang="en-US" sz="1400" dirty="0"/>
              <a:t>Performance reports</a:t>
            </a:r>
          </a:p>
        </p:txBody>
      </p:sp>
      <p:grpSp>
        <p:nvGrpSpPr>
          <p:cNvPr id="7" name="Group 6">
            <a:extLst>
              <a:ext uri="{FF2B5EF4-FFF2-40B4-BE49-F238E27FC236}">
                <a16:creationId xmlns:a16="http://schemas.microsoft.com/office/drawing/2014/main" id="{06F49B18-25E4-E244-B6FB-0CAFB0BEC762}"/>
              </a:ext>
            </a:extLst>
          </p:cNvPr>
          <p:cNvGrpSpPr/>
          <p:nvPr/>
        </p:nvGrpSpPr>
        <p:grpSpPr>
          <a:xfrm>
            <a:off x="6279573" y="4125350"/>
            <a:ext cx="2457450" cy="1844087"/>
            <a:chOff x="6279573" y="3884050"/>
            <a:chExt cx="2457450" cy="1844087"/>
          </a:xfrm>
        </p:grpSpPr>
        <p:pic>
          <p:nvPicPr>
            <p:cNvPr id="21" name="Picture 20">
              <a:extLst>
                <a:ext uri="{FF2B5EF4-FFF2-40B4-BE49-F238E27FC236}">
                  <a16:creationId xmlns:a16="http://schemas.microsoft.com/office/drawing/2014/main" id="{98ED98CC-86DA-4D4C-934F-1A255EA7A6F8}"/>
                </a:ext>
              </a:extLst>
            </p:cNvPr>
            <p:cNvPicPr>
              <a:picLocks noChangeAspect="1"/>
            </p:cNvPicPr>
            <p:nvPr/>
          </p:nvPicPr>
          <p:blipFill>
            <a:blip r:embed="rId4"/>
            <a:stretch>
              <a:fillRect/>
            </a:stretch>
          </p:blipFill>
          <p:spPr>
            <a:xfrm>
              <a:off x="6279573" y="3884050"/>
              <a:ext cx="2457450" cy="1397917"/>
            </a:xfrm>
            <a:prstGeom prst="rect">
              <a:avLst/>
            </a:prstGeom>
          </p:spPr>
        </p:pic>
        <p:sp>
          <p:nvSpPr>
            <p:cNvPr id="36" name="TextBox 35">
              <a:extLst>
                <a:ext uri="{FF2B5EF4-FFF2-40B4-BE49-F238E27FC236}">
                  <a16:creationId xmlns:a16="http://schemas.microsoft.com/office/drawing/2014/main" id="{CB4A3313-EBC4-F84A-8E5B-ED53D6A9A099}"/>
                </a:ext>
              </a:extLst>
            </p:cNvPr>
            <p:cNvSpPr txBox="1"/>
            <p:nvPr/>
          </p:nvSpPr>
          <p:spPr>
            <a:xfrm>
              <a:off x="6835677" y="5420360"/>
              <a:ext cx="1345240" cy="307777"/>
            </a:xfrm>
            <a:prstGeom prst="rect">
              <a:avLst/>
            </a:prstGeom>
            <a:noFill/>
          </p:spPr>
          <p:txBody>
            <a:bodyPr wrap="none" rtlCol="0">
              <a:spAutoFit/>
            </a:bodyPr>
            <a:lstStyle/>
            <a:p>
              <a:pPr algn="ctr"/>
              <a:r>
                <a:rPr lang="en-US" sz="1400" dirty="0"/>
                <a:t>Comparing runs</a:t>
              </a:r>
            </a:p>
          </p:txBody>
        </p:sp>
      </p:grpSp>
      <p:grpSp>
        <p:nvGrpSpPr>
          <p:cNvPr id="8" name="Group 7">
            <a:extLst>
              <a:ext uri="{FF2B5EF4-FFF2-40B4-BE49-F238E27FC236}">
                <a16:creationId xmlns:a16="http://schemas.microsoft.com/office/drawing/2014/main" id="{E39ACE26-B6DA-A14D-9191-429DAEEB8779}"/>
              </a:ext>
            </a:extLst>
          </p:cNvPr>
          <p:cNvGrpSpPr/>
          <p:nvPr/>
        </p:nvGrpSpPr>
        <p:grpSpPr>
          <a:xfrm>
            <a:off x="10018067" y="4130089"/>
            <a:ext cx="1552832" cy="1839348"/>
            <a:chOff x="10018067" y="3888789"/>
            <a:chExt cx="1552832" cy="1839348"/>
          </a:xfrm>
        </p:grpSpPr>
        <p:pic>
          <p:nvPicPr>
            <p:cNvPr id="6" name="Picture 2">
              <a:extLst>
                <a:ext uri="{FF2B5EF4-FFF2-40B4-BE49-F238E27FC236}">
                  <a16:creationId xmlns:a16="http://schemas.microsoft.com/office/drawing/2014/main" id="{329FF904-D3E2-D14C-8BA9-C87DE5A2ADE1}"/>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10018067" y="3888789"/>
              <a:ext cx="1552832" cy="142374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8FDCD90-63E6-4B4C-845A-DBADF59BCF41}"/>
                </a:ext>
              </a:extLst>
            </p:cNvPr>
            <p:cNvSpPr txBox="1"/>
            <p:nvPr/>
          </p:nvSpPr>
          <p:spPr>
            <a:xfrm>
              <a:off x="10310985" y="5420360"/>
              <a:ext cx="966996" cy="307777"/>
            </a:xfrm>
            <a:prstGeom prst="rect">
              <a:avLst/>
            </a:prstGeom>
            <a:noFill/>
          </p:spPr>
          <p:txBody>
            <a:bodyPr wrap="none" rtlCol="0">
              <a:spAutoFit/>
            </a:bodyPr>
            <a:lstStyle/>
            <a:p>
              <a:r>
                <a:rPr lang="en-US" sz="1400" dirty="0"/>
                <a:t>Debugging</a:t>
              </a:r>
            </a:p>
          </p:txBody>
        </p:sp>
      </p:grpSp>
    </p:spTree>
    <p:extLst>
      <p:ext uri="{BB962C8B-B14F-4D97-AF65-F5344CB8AC3E}">
        <p14:creationId xmlns:p14="http://schemas.microsoft.com/office/powerpoint/2010/main" val="128064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2625A5-5129-B240-8193-DF03FE63FA8D}"/>
              </a:ext>
            </a:extLst>
          </p:cNvPr>
          <p:cNvSpPr>
            <a:spLocks noGrp="1"/>
          </p:cNvSpPr>
          <p:nvPr>
            <p:ph type="title"/>
          </p:nvPr>
        </p:nvSpPr>
        <p:spPr/>
        <p:txBody>
          <a:bodyPr/>
          <a:lstStyle/>
          <a:p>
            <a:r>
              <a:rPr lang="en-US" dirty="0"/>
              <a:t>Performance Analysis with Caliper, SPOT and Hatchet</a:t>
            </a:r>
          </a:p>
        </p:txBody>
      </p:sp>
      <p:pic>
        <p:nvPicPr>
          <p:cNvPr id="4" name="Picture 3">
            <a:extLst>
              <a:ext uri="{FF2B5EF4-FFF2-40B4-BE49-F238E27FC236}">
                <a16:creationId xmlns:a16="http://schemas.microsoft.com/office/drawing/2014/main" id="{252C5865-B9BC-DB43-83C7-160CD36F1C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3236" y="3285423"/>
            <a:ext cx="1552832" cy="670977"/>
          </a:xfrm>
          <a:prstGeom prst="rect">
            <a:avLst/>
          </a:prstGeom>
        </p:spPr>
      </p:pic>
      <p:sp>
        <p:nvSpPr>
          <p:cNvPr id="5" name="TextBox 4">
            <a:extLst>
              <a:ext uri="{FF2B5EF4-FFF2-40B4-BE49-F238E27FC236}">
                <a16:creationId xmlns:a16="http://schemas.microsoft.com/office/drawing/2014/main" id="{EEC712E0-4BCE-FB4D-8C09-5B3279288102}"/>
              </a:ext>
            </a:extLst>
          </p:cNvPr>
          <p:cNvSpPr txBox="1"/>
          <p:nvPr/>
        </p:nvSpPr>
        <p:spPr>
          <a:xfrm>
            <a:off x="609600" y="4108108"/>
            <a:ext cx="3080105" cy="1169551"/>
          </a:xfrm>
          <a:prstGeom prst="rect">
            <a:avLst/>
          </a:prstGeom>
          <a:noFill/>
          <a:ln>
            <a:solidFill>
              <a:schemeClr val="accent3">
                <a:lumMod val="50000"/>
              </a:schemeClr>
            </a:solidFill>
          </a:ln>
        </p:spPr>
        <p:txBody>
          <a:bodyPr wrap="square" rtlCol="0">
            <a:spAutoFit/>
          </a:bodyPr>
          <a:lstStyle/>
          <a:p>
            <a:r>
              <a:rPr lang="en-US" sz="1000" dirty="0">
                <a:latin typeface="Consolas" charset="0"/>
                <a:ea typeface="Consolas" charset="0"/>
                <a:cs typeface="Consolas" charset="0"/>
              </a:rPr>
              <a:t>#include &lt;caliper/</a:t>
            </a:r>
            <a:r>
              <a:rPr lang="en-US" sz="1000" dirty="0" err="1">
                <a:latin typeface="Consolas" charset="0"/>
                <a:ea typeface="Consolas" charset="0"/>
                <a:cs typeface="Consolas" charset="0"/>
              </a:rPr>
              <a:t>cali.h</a:t>
            </a:r>
            <a:r>
              <a:rPr lang="en-US" sz="1000" dirty="0">
                <a:latin typeface="Consolas" charset="0"/>
                <a:ea typeface="Consolas" charset="0"/>
                <a:cs typeface="Consolas" charset="0"/>
              </a:rPr>
              <a:t>&gt;</a:t>
            </a:r>
          </a:p>
          <a:p>
            <a:endParaRPr lang="en-US" sz="1000" dirty="0">
              <a:latin typeface="Consolas" charset="0"/>
              <a:ea typeface="Consolas" charset="0"/>
              <a:cs typeface="Consolas" charset="0"/>
            </a:endParaRPr>
          </a:p>
          <a:p>
            <a:r>
              <a:rPr lang="en-US" sz="1000" b="1" dirty="0">
                <a:latin typeface="Consolas" charset="0"/>
                <a:ea typeface="Consolas" charset="0"/>
                <a:cs typeface="Consolas" charset="0"/>
              </a:rPr>
              <a:t>void </a:t>
            </a:r>
            <a:r>
              <a:rPr lang="en-US" sz="1000" dirty="0" err="1">
                <a:latin typeface="Consolas" charset="0"/>
                <a:ea typeface="Consolas" charset="0"/>
                <a:cs typeface="Consolas" charset="0"/>
              </a:rPr>
              <a:t>LagrangeElements</a:t>
            </a:r>
            <a:r>
              <a:rPr lang="en-US" sz="1000" dirty="0">
                <a:latin typeface="Consolas" charset="0"/>
                <a:ea typeface="Consolas" charset="0"/>
                <a:cs typeface="Consolas" charset="0"/>
              </a:rPr>
              <a:t>(Domain&amp; domain, </a:t>
            </a:r>
            <a:r>
              <a:rPr lang="en-US" sz="1000" dirty="0" err="1">
                <a:latin typeface="Consolas" charset="0"/>
                <a:ea typeface="Consolas" charset="0"/>
                <a:cs typeface="Consolas" charset="0"/>
              </a:rPr>
              <a:t>Index_t</a:t>
            </a:r>
            <a:r>
              <a:rPr lang="en-US" sz="1000" dirty="0">
                <a:latin typeface="Consolas" charset="0"/>
                <a:ea typeface="Consolas" charset="0"/>
                <a:cs typeface="Consolas" charset="0"/>
              </a:rPr>
              <a:t> </a:t>
            </a:r>
            <a:r>
              <a:rPr lang="en-US" sz="1000" dirty="0" err="1">
                <a:latin typeface="Consolas" charset="0"/>
                <a:ea typeface="Consolas" charset="0"/>
                <a:cs typeface="Consolas" charset="0"/>
              </a:rPr>
              <a:t>numElem</a:t>
            </a:r>
            <a:r>
              <a:rPr lang="en-US" sz="1000" dirty="0">
                <a:latin typeface="Consolas" charset="0"/>
                <a:ea typeface="Consolas" charset="0"/>
                <a:cs typeface="Consolas" charset="0"/>
              </a:rPr>
              <a:t>)</a:t>
            </a:r>
          </a:p>
          <a:p>
            <a:r>
              <a:rPr lang="en-US" sz="1000" dirty="0">
                <a:latin typeface="Consolas" charset="0"/>
                <a:ea typeface="Consolas" charset="0"/>
                <a:cs typeface="Consolas" charset="0"/>
              </a:rPr>
              <a:t>{</a:t>
            </a:r>
          </a:p>
          <a:p>
            <a:r>
              <a:rPr lang="en-US" sz="1000" dirty="0">
                <a:latin typeface="Consolas" charset="0"/>
                <a:ea typeface="Consolas" charset="0"/>
                <a:cs typeface="Consolas" charset="0"/>
              </a:rPr>
              <a:t>   </a:t>
            </a:r>
            <a:r>
              <a:rPr lang="en-US" sz="1000" dirty="0">
                <a:solidFill>
                  <a:schemeClr val="tx2"/>
                </a:solidFill>
                <a:latin typeface="Consolas" charset="0"/>
                <a:ea typeface="Consolas" charset="0"/>
                <a:cs typeface="Consolas" charset="0"/>
              </a:rPr>
              <a:t>CALI_CXX_MARK_FUNCTION;</a:t>
            </a:r>
          </a:p>
          <a:p>
            <a:r>
              <a:rPr lang="en-US" sz="1000" dirty="0">
                <a:latin typeface="Consolas" charset="0"/>
                <a:ea typeface="Consolas" charset="0"/>
                <a:cs typeface="Consolas" charset="0"/>
              </a:rPr>
              <a:t>// ...</a:t>
            </a:r>
          </a:p>
        </p:txBody>
      </p:sp>
      <p:pic>
        <p:nvPicPr>
          <p:cNvPr id="1026" name="Picture 2">
            <a:extLst>
              <a:ext uri="{FF2B5EF4-FFF2-40B4-BE49-F238E27FC236}">
                <a16:creationId xmlns:a16="http://schemas.microsoft.com/office/drawing/2014/main" id="{93513C06-E453-C946-BA45-D1EF51996E46}"/>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9311084" y="3195164"/>
            <a:ext cx="2271314" cy="20824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tchet">
            <a:extLst>
              <a:ext uri="{FF2B5EF4-FFF2-40B4-BE49-F238E27FC236}">
                <a16:creationId xmlns:a16="http://schemas.microsoft.com/office/drawing/2014/main" id="{D39E70F0-0E98-B044-9C2A-FEEB5293DCA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818764" y="2702672"/>
            <a:ext cx="720297" cy="8215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FA738C-CD7D-7F43-994B-CA5D0AE1B40E}"/>
              </a:ext>
            </a:extLst>
          </p:cNvPr>
          <p:cNvSpPr txBox="1"/>
          <p:nvPr/>
        </p:nvSpPr>
        <p:spPr>
          <a:xfrm>
            <a:off x="678194" y="5301567"/>
            <a:ext cx="2942922" cy="646331"/>
          </a:xfrm>
          <a:prstGeom prst="rect">
            <a:avLst/>
          </a:prstGeom>
          <a:noFill/>
        </p:spPr>
        <p:txBody>
          <a:bodyPr wrap="none" rtlCol="0">
            <a:spAutoFit/>
          </a:bodyPr>
          <a:lstStyle/>
          <a:p>
            <a:pPr algn="ctr"/>
            <a:r>
              <a:rPr lang="en-US" dirty="0"/>
              <a:t>Caliper:</a:t>
            </a:r>
            <a:br>
              <a:rPr lang="en-US" dirty="0"/>
            </a:br>
            <a:r>
              <a:rPr lang="en-US" dirty="0"/>
              <a:t>Instrumentation and Profiling</a:t>
            </a:r>
          </a:p>
        </p:txBody>
      </p:sp>
      <p:sp>
        <p:nvSpPr>
          <p:cNvPr id="10" name="TextBox 9">
            <a:extLst>
              <a:ext uri="{FF2B5EF4-FFF2-40B4-BE49-F238E27FC236}">
                <a16:creationId xmlns:a16="http://schemas.microsoft.com/office/drawing/2014/main" id="{7094D2EF-31EA-F74A-A1EC-31CCA01CFA6A}"/>
              </a:ext>
            </a:extLst>
          </p:cNvPr>
          <p:cNvSpPr txBox="1"/>
          <p:nvPr/>
        </p:nvSpPr>
        <p:spPr>
          <a:xfrm>
            <a:off x="8996441" y="5301567"/>
            <a:ext cx="2900602" cy="646331"/>
          </a:xfrm>
          <a:prstGeom prst="rect">
            <a:avLst/>
          </a:prstGeom>
          <a:noFill/>
        </p:spPr>
        <p:txBody>
          <a:bodyPr wrap="none" rtlCol="0">
            <a:spAutoFit/>
          </a:bodyPr>
          <a:lstStyle/>
          <a:p>
            <a:pPr algn="ctr"/>
            <a:r>
              <a:rPr lang="en-US" dirty="0"/>
              <a:t>Hatchet:</a:t>
            </a:r>
            <a:br>
              <a:rPr lang="en-US" dirty="0"/>
            </a:br>
            <a:r>
              <a:rPr lang="en-US" dirty="0"/>
              <a:t> Call graph analysis in Python</a:t>
            </a:r>
          </a:p>
        </p:txBody>
      </p:sp>
      <p:pic>
        <p:nvPicPr>
          <p:cNvPr id="9" name="Picture 8">
            <a:extLst>
              <a:ext uri="{FF2B5EF4-FFF2-40B4-BE49-F238E27FC236}">
                <a16:creationId xmlns:a16="http://schemas.microsoft.com/office/drawing/2014/main" id="{1F9ECA61-30B2-7C4A-B343-F315EAEEA34F}"/>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200740" y="1575854"/>
            <a:ext cx="4007090" cy="2277810"/>
          </a:xfrm>
          <a:prstGeom prst="rect">
            <a:avLst/>
          </a:prstGeom>
        </p:spPr>
      </p:pic>
      <p:sp>
        <p:nvSpPr>
          <p:cNvPr id="11" name="TextBox 10">
            <a:extLst>
              <a:ext uri="{FF2B5EF4-FFF2-40B4-BE49-F238E27FC236}">
                <a16:creationId xmlns:a16="http://schemas.microsoft.com/office/drawing/2014/main" id="{17E42DCC-3481-FD4D-8C64-AF5C89A139EB}"/>
              </a:ext>
            </a:extLst>
          </p:cNvPr>
          <p:cNvSpPr txBox="1"/>
          <p:nvPr/>
        </p:nvSpPr>
        <p:spPr>
          <a:xfrm>
            <a:off x="5040306" y="3956400"/>
            <a:ext cx="2412262" cy="923330"/>
          </a:xfrm>
          <a:prstGeom prst="rect">
            <a:avLst/>
          </a:prstGeom>
          <a:noFill/>
        </p:spPr>
        <p:txBody>
          <a:bodyPr wrap="none" rtlCol="0">
            <a:spAutoFit/>
          </a:bodyPr>
          <a:lstStyle/>
          <a:p>
            <a:pPr algn="ctr"/>
            <a:r>
              <a:rPr lang="en-US" dirty="0"/>
              <a:t>SPOT web frontend: </a:t>
            </a:r>
            <a:br>
              <a:rPr lang="en-US" dirty="0"/>
            </a:br>
            <a:r>
              <a:rPr lang="en-US" dirty="0"/>
              <a:t>Analysis of </a:t>
            </a:r>
            <a:br>
              <a:rPr lang="en-US" dirty="0"/>
            </a:br>
            <a:r>
              <a:rPr lang="en-US" dirty="0"/>
              <a:t>large collections of runs</a:t>
            </a:r>
          </a:p>
        </p:txBody>
      </p:sp>
      <p:cxnSp>
        <p:nvCxnSpPr>
          <p:cNvPr id="13" name="Straight Arrow Connector 12">
            <a:extLst>
              <a:ext uri="{FF2B5EF4-FFF2-40B4-BE49-F238E27FC236}">
                <a16:creationId xmlns:a16="http://schemas.microsoft.com/office/drawing/2014/main" id="{68C49AAD-B887-834B-BF41-BBF8F20B4D40}"/>
              </a:ext>
            </a:extLst>
          </p:cNvPr>
          <p:cNvCxnSpPr>
            <a:cxnSpLocks/>
          </p:cNvCxnSpPr>
          <p:nvPr/>
        </p:nvCxnSpPr>
        <p:spPr>
          <a:xfrm flipV="1">
            <a:off x="2273112" y="1956287"/>
            <a:ext cx="1594350" cy="1157181"/>
          </a:xfrm>
          <a:prstGeom prst="straightConnector1">
            <a:avLst/>
          </a:prstGeom>
          <a:ln w="88900"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38B5B57-50BF-7748-9A5F-DEB111A289D6}"/>
              </a:ext>
            </a:extLst>
          </p:cNvPr>
          <p:cNvCxnSpPr>
            <a:cxnSpLocks/>
          </p:cNvCxnSpPr>
          <p:nvPr/>
        </p:nvCxnSpPr>
        <p:spPr>
          <a:xfrm>
            <a:off x="4200740" y="5362278"/>
            <a:ext cx="4370149" cy="0"/>
          </a:xfrm>
          <a:prstGeom prst="straightConnector1">
            <a:avLst/>
          </a:prstGeom>
          <a:ln w="88900"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C7605FC-BE16-C441-B731-49B4FF16046C}"/>
              </a:ext>
            </a:extLst>
          </p:cNvPr>
          <p:cNvCxnSpPr>
            <a:cxnSpLocks/>
            <a:endCxn id="1026" idx="0"/>
          </p:cNvCxnSpPr>
          <p:nvPr/>
        </p:nvCxnSpPr>
        <p:spPr>
          <a:xfrm>
            <a:off x="8403771" y="1956287"/>
            <a:ext cx="2042970" cy="1238877"/>
          </a:xfrm>
          <a:prstGeom prst="straightConnector1">
            <a:avLst/>
          </a:prstGeom>
          <a:ln w="88900"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85CDC6F-D33D-DB42-A198-A184F67E1609}"/>
              </a:ext>
            </a:extLst>
          </p:cNvPr>
          <p:cNvSpPr txBox="1"/>
          <p:nvPr/>
        </p:nvSpPr>
        <p:spPr>
          <a:xfrm>
            <a:off x="1784794" y="2227100"/>
            <a:ext cx="1141274" cy="307777"/>
          </a:xfrm>
          <a:prstGeom prst="rect">
            <a:avLst/>
          </a:prstGeom>
          <a:solidFill>
            <a:schemeClr val="accent3">
              <a:lumMod val="20000"/>
              <a:lumOff val="80000"/>
            </a:schemeClr>
          </a:solidFill>
        </p:spPr>
        <p:txBody>
          <a:bodyPr wrap="none" rtlCol="0">
            <a:spAutoFit/>
          </a:bodyPr>
          <a:lstStyle/>
          <a:p>
            <a:r>
              <a:rPr lang="en-US" sz="1400" dirty="0"/>
              <a:t>“spot” config</a:t>
            </a:r>
          </a:p>
        </p:txBody>
      </p:sp>
      <p:sp>
        <p:nvSpPr>
          <p:cNvPr id="15" name="TextBox 14">
            <a:extLst>
              <a:ext uri="{FF2B5EF4-FFF2-40B4-BE49-F238E27FC236}">
                <a16:creationId xmlns:a16="http://schemas.microsoft.com/office/drawing/2014/main" id="{62603425-0495-BC4B-91B0-3CBD5257C622}"/>
              </a:ext>
            </a:extLst>
          </p:cNvPr>
          <p:cNvSpPr txBox="1"/>
          <p:nvPr/>
        </p:nvSpPr>
        <p:spPr>
          <a:xfrm>
            <a:off x="5382622" y="5449390"/>
            <a:ext cx="1923540" cy="523220"/>
          </a:xfrm>
          <a:prstGeom prst="rect">
            <a:avLst/>
          </a:prstGeom>
          <a:solidFill>
            <a:schemeClr val="accent3">
              <a:lumMod val="20000"/>
              <a:lumOff val="80000"/>
            </a:schemeClr>
          </a:solidFill>
        </p:spPr>
        <p:txBody>
          <a:bodyPr wrap="none" rtlCol="0">
            <a:spAutoFit/>
          </a:bodyPr>
          <a:lstStyle/>
          <a:p>
            <a:r>
              <a:rPr lang="en-US" sz="1400" dirty="0"/>
              <a:t>hatchet-region-profile, </a:t>
            </a:r>
            <a:br>
              <a:rPr lang="en-US" sz="1400" dirty="0"/>
            </a:br>
            <a:r>
              <a:rPr lang="en-US" sz="1400" dirty="0"/>
              <a:t>hatchet-sample-profile</a:t>
            </a:r>
          </a:p>
        </p:txBody>
      </p:sp>
      <p:sp>
        <p:nvSpPr>
          <p:cNvPr id="16" name="TextBox 15">
            <a:extLst>
              <a:ext uri="{FF2B5EF4-FFF2-40B4-BE49-F238E27FC236}">
                <a16:creationId xmlns:a16="http://schemas.microsoft.com/office/drawing/2014/main" id="{B7380108-4F82-0442-AA78-7A33A1E63CD4}"/>
              </a:ext>
            </a:extLst>
          </p:cNvPr>
          <p:cNvSpPr txBox="1"/>
          <p:nvPr/>
        </p:nvSpPr>
        <p:spPr>
          <a:xfrm>
            <a:off x="9261979" y="1790896"/>
            <a:ext cx="1850315" cy="523220"/>
          </a:xfrm>
          <a:prstGeom prst="rect">
            <a:avLst/>
          </a:prstGeom>
          <a:solidFill>
            <a:schemeClr val="accent3">
              <a:lumMod val="20000"/>
              <a:lumOff val="80000"/>
            </a:schemeClr>
          </a:solidFill>
        </p:spPr>
        <p:txBody>
          <a:bodyPr wrap="none" rtlCol="0">
            <a:spAutoFit/>
          </a:bodyPr>
          <a:lstStyle/>
          <a:p>
            <a:pPr algn="ctr"/>
            <a:r>
              <a:rPr lang="en-US" sz="1400" dirty="0"/>
              <a:t>Pre-populated </a:t>
            </a:r>
            <a:r>
              <a:rPr lang="en-US" sz="1400" dirty="0" err="1"/>
              <a:t>Jupyter</a:t>
            </a:r>
            <a:r>
              <a:rPr lang="en-US" sz="1400" dirty="0"/>
              <a:t> </a:t>
            </a:r>
            <a:br>
              <a:rPr lang="en-US" sz="1400" dirty="0"/>
            </a:br>
            <a:r>
              <a:rPr lang="en-US" sz="1400" dirty="0"/>
              <a:t>notebooks</a:t>
            </a:r>
          </a:p>
        </p:txBody>
      </p:sp>
    </p:spTree>
    <p:extLst>
      <p:ext uri="{BB962C8B-B14F-4D97-AF65-F5344CB8AC3E}">
        <p14:creationId xmlns:p14="http://schemas.microsoft.com/office/powerpoint/2010/main" val="29027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dirty="0"/>
              <a:t>Tutorial materials:		</a:t>
            </a:r>
            <a:r>
              <a:rPr lang="en-US" dirty="0">
                <a:hlinkClick r:id="rId3"/>
              </a:rPr>
              <a:t>https://github.com/daboehme/caliper-tutorial</a:t>
            </a:r>
            <a:endParaRPr lang="en-US" dirty="0"/>
          </a:p>
          <a:p>
            <a:endParaRPr lang="en-US" dirty="0"/>
          </a:p>
          <a:p>
            <a:endParaRPr lang="en-US" dirty="0"/>
          </a:p>
          <a:p>
            <a:endParaRPr lang="en-US" dirty="0"/>
          </a:p>
          <a:p>
            <a:r>
              <a:rPr lang="en-US" dirty="0"/>
              <a:t>GitHub repository: 		</a:t>
            </a:r>
            <a:r>
              <a:rPr lang="en-US" dirty="0">
                <a:hlinkClick r:id="rId4"/>
              </a:rPr>
              <a:t>https://github.com/LLNL/Caliper</a:t>
            </a:r>
            <a:endParaRPr lang="en-US" dirty="0"/>
          </a:p>
          <a:p>
            <a:r>
              <a:rPr lang="en-US" dirty="0"/>
              <a:t>Documentation:		</a:t>
            </a:r>
            <a:r>
              <a:rPr lang="en-US" dirty="0">
                <a:hlinkClick r:id="rId5"/>
              </a:rPr>
              <a:t>https://llnl.github.io/Caliper</a:t>
            </a:r>
            <a:endParaRPr lang="en-US" dirty="0"/>
          </a:p>
          <a:p>
            <a:r>
              <a:rPr lang="en-US" dirty="0"/>
              <a:t>GitHub Discussions:		</a:t>
            </a:r>
            <a:r>
              <a:rPr lang="en-US" dirty="0">
                <a:hlinkClick r:id="rId6"/>
              </a:rPr>
              <a:t>https://github.com/LLNL/Caliper/discussions</a:t>
            </a:r>
            <a:endParaRPr lang="en-US" dirty="0"/>
          </a:p>
          <a:p>
            <a:endParaRPr lang="en-US" dirty="0"/>
          </a:p>
          <a:p>
            <a:r>
              <a:rPr lang="en-US" dirty="0"/>
              <a:t>Contact:			David Boehme (boehme3@llnl.gov)</a:t>
            </a:r>
          </a:p>
          <a:p>
            <a:endParaRPr lang="en-US" dirty="0"/>
          </a:p>
        </p:txBody>
      </p:sp>
      <p:sp>
        <p:nvSpPr>
          <p:cNvPr id="2" name="Title 1"/>
          <p:cNvSpPr>
            <a:spLocks noGrp="1"/>
          </p:cNvSpPr>
          <p:nvPr>
            <p:ph type="title"/>
          </p:nvPr>
        </p:nvSpPr>
        <p:spPr/>
        <p:txBody>
          <a:bodyPr/>
          <a:lstStyle/>
          <a:p>
            <a:r>
              <a:rPr lang="en-US" dirty="0"/>
              <a:t>Materials, Contact &amp; Links</a:t>
            </a:r>
          </a:p>
        </p:txBody>
      </p:sp>
      <p:sp>
        <p:nvSpPr>
          <p:cNvPr id="4" name="TextBox 3">
            <a:extLst>
              <a:ext uri="{FF2B5EF4-FFF2-40B4-BE49-F238E27FC236}">
                <a16:creationId xmlns:a16="http://schemas.microsoft.com/office/drawing/2014/main" id="{D34616AE-C250-8C5D-DF95-23D48AF9E881}"/>
              </a:ext>
            </a:extLst>
          </p:cNvPr>
          <p:cNvSpPr txBox="1"/>
          <p:nvPr/>
        </p:nvSpPr>
        <p:spPr>
          <a:xfrm>
            <a:off x="1340068" y="2054741"/>
            <a:ext cx="9511863" cy="523220"/>
          </a:xfrm>
          <a:prstGeom prst="rect">
            <a:avLst/>
          </a:prstGeom>
          <a:solidFill>
            <a:schemeClr val="bg1">
              <a:lumMod val="85000"/>
            </a:schemeClr>
          </a:solidFill>
          <a:ln>
            <a:solidFill>
              <a:schemeClr val="accent3">
                <a:lumMod val="50000"/>
              </a:schemeClr>
            </a:solidFill>
          </a:ln>
        </p:spPr>
        <p:txBody>
          <a:bodyPr wrap="square" rtlCol="0">
            <a:spAutoFit/>
          </a:bodyPr>
          <a:lstStyle/>
          <a:p>
            <a:r>
              <a:rPr lang="en-US" sz="1400" dirty="0">
                <a:latin typeface="Consolas" charset="0"/>
                <a:ea typeface="Consolas" charset="0"/>
                <a:cs typeface="Consolas" charset="0"/>
              </a:rPr>
              <a:t>$ git clone --recursive https://</a:t>
            </a:r>
            <a:r>
              <a:rPr lang="en-US" sz="1400" dirty="0" err="1">
                <a:latin typeface="Consolas" charset="0"/>
                <a:ea typeface="Consolas" charset="0"/>
                <a:cs typeface="Consolas" charset="0"/>
              </a:rPr>
              <a:t>github.com</a:t>
            </a:r>
            <a:r>
              <a:rPr lang="en-US" sz="1400" dirty="0">
                <a:latin typeface="Consolas" charset="0"/>
                <a:ea typeface="Consolas" charset="0"/>
                <a:cs typeface="Consolas" charset="0"/>
              </a:rPr>
              <a:t>/</a:t>
            </a:r>
            <a:r>
              <a:rPr lang="en-US" sz="1400" dirty="0" err="1">
                <a:latin typeface="Consolas" charset="0"/>
                <a:ea typeface="Consolas" charset="0"/>
                <a:cs typeface="Consolas" charset="0"/>
              </a:rPr>
              <a:t>daboehme</a:t>
            </a:r>
            <a:r>
              <a:rPr lang="en-US" sz="1400" dirty="0">
                <a:latin typeface="Consolas" charset="0"/>
                <a:ea typeface="Consolas" charset="0"/>
                <a:cs typeface="Consolas" charset="0"/>
              </a:rPr>
              <a:t>/caliper-</a:t>
            </a:r>
            <a:r>
              <a:rPr lang="en-US" sz="1400" dirty="0" err="1">
                <a:latin typeface="Consolas" charset="0"/>
                <a:ea typeface="Consolas" charset="0"/>
                <a:cs typeface="Consolas" charset="0"/>
              </a:rPr>
              <a:t>tutorial.git</a:t>
            </a:r>
            <a:endParaRPr lang="en-US" sz="1400" dirty="0">
              <a:latin typeface="Consolas" charset="0"/>
              <a:ea typeface="Consolas" charset="0"/>
              <a:cs typeface="Consolas" charset="0"/>
            </a:endParaRPr>
          </a:p>
          <a:p>
            <a:r>
              <a:rPr lang="en-US" sz="1400" dirty="0">
                <a:latin typeface="Consolas" charset="0"/>
                <a:ea typeface="Consolas" charset="0"/>
                <a:cs typeface="Consolas" charset="0"/>
              </a:rPr>
              <a:t>$ . setup-</a:t>
            </a:r>
            <a:r>
              <a:rPr lang="en-US" sz="1400" dirty="0" err="1">
                <a:latin typeface="Consolas" charset="0"/>
                <a:ea typeface="Consolas" charset="0"/>
                <a:cs typeface="Consolas" charset="0"/>
              </a:rPr>
              <a:t>env.sh</a:t>
            </a:r>
            <a:endParaRPr lang="en-US" sz="1400" dirty="0">
              <a:latin typeface="Consolas" charset="0"/>
              <a:ea typeface="Consolas" charset="0"/>
              <a:cs typeface="Consolas" charset="0"/>
            </a:endParaRPr>
          </a:p>
        </p:txBody>
      </p:sp>
    </p:spTree>
    <p:extLst>
      <p:ext uri="{BB962C8B-B14F-4D97-AF65-F5344CB8AC3E}">
        <p14:creationId xmlns:p14="http://schemas.microsoft.com/office/powerpoint/2010/main" val="360438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AFBD7-40FB-8D41-930B-81F85BE2CC22}"/>
              </a:ext>
            </a:extLst>
          </p:cNvPr>
          <p:cNvSpPr txBox="1"/>
          <p:nvPr/>
        </p:nvSpPr>
        <p:spPr>
          <a:xfrm>
            <a:off x="3824386" y="2459504"/>
            <a:ext cx="4283545" cy="1015663"/>
          </a:xfrm>
          <a:prstGeom prst="rect">
            <a:avLst/>
          </a:prstGeom>
          <a:noFill/>
        </p:spPr>
        <p:txBody>
          <a:bodyPr wrap="none" rtlCol="0">
            <a:spAutoFit/>
          </a:bodyPr>
          <a:lstStyle/>
          <a:p>
            <a:r>
              <a:rPr lang="en-US" sz="6000" dirty="0">
                <a:solidFill>
                  <a:schemeClr val="tx2"/>
                </a:solidFill>
                <a:latin typeface="Calibri" panose="020F0502020204030204" pitchFamily="34" charset="0"/>
                <a:cs typeface="Calibri" panose="020F0502020204030204" pitchFamily="34" charset="0"/>
              </a:rPr>
              <a:t>Using Caliper</a:t>
            </a:r>
          </a:p>
        </p:txBody>
      </p:sp>
    </p:spTree>
    <p:extLst>
      <p:ext uri="{BB962C8B-B14F-4D97-AF65-F5344CB8AC3E}">
        <p14:creationId xmlns:p14="http://schemas.microsoft.com/office/powerpoint/2010/main" val="2144029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7F5D5172-1F7E-D846-A9E1-BEAB071B2E53}" vid="{90A3A679-CD9F-E24F-8E06-2B776B3EE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E31630100BE24CAC131994E914E316" ma:contentTypeVersion="4" ma:contentTypeDescription="Create a new document." ma:contentTypeScope="" ma:versionID="507ef976d3e3c26c9ced8129a2d75045">
  <xsd:schema xmlns:xsd="http://www.w3.org/2001/XMLSchema" xmlns:xs="http://www.w3.org/2001/XMLSchema" xmlns:p="http://schemas.microsoft.com/office/2006/metadata/properties" xmlns:ns2="0e803d22-b21a-4fae-a6c1-c395682593b6" xmlns:ns3="8b82e99c-d4de-4ea8-bee0-d42df031b8b1" targetNamespace="http://schemas.microsoft.com/office/2006/metadata/properties" ma:root="true" ma:fieldsID="7088d08ec32f324e36611ef6ea66acf5" ns2:_="" ns3:_="">
    <xsd:import namespace="0e803d22-b21a-4fae-a6c1-c395682593b6"/>
    <xsd:import namespace="8b82e99c-d4de-4ea8-bee0-d42df031b8b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03d22-b21a-4fae-a6c1-c395682593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82e99c-d4de-4ea8-bee0-d42df031b8b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D2159C-A963-4027-B22B-92694DD5B92D}">
  <ds:schemaRefs>
    <ds:schemaRef ds:uri="http://schemas.microsoft.com/sharepoint/v3/contenttype/forms"/>
  </ds:schemaRefs>
</ds:datastoreItem>
</file>

<file path=customXml/itemProps2.xml><?xml version="1.0" encoding="utf-8"?>
<ds:datastoreItem xmlns:ds="http://schemas.openxmlformats.org/officeDocument/2006/customXml" ds:itemID="{E25F42C6-142A-4D82-A9EB-D5B3E5CC91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803d22-b21a-4fae-a6c1-c395682593b6"/>
    <ds:schemaRef ds:uri="8b82e99c-d4de-4ea8-bee0-d42df031b8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1BDF33-A959-4C0A-ACB8-75A2DDB435F1}">
  <ds:schemaRefs>
    <ds:schemaRef ds:uri="http://purl.org/dc/terms/"/>
    <ds:schemaRef ds:uri="http://purl.org/dc/elements/1.1/"/>
    <ds:schemaRef ds:uri="http://purl.org/dc/dcmitype/"/>
    <ds:schemaRef ds:uri="http://schemas.microsoft.com/office/infopath/2007/PartnerControls"/>
    <ds:schemaRef ds:uri="8b82e99c-d4de-4ea8-bee0-d42df031b8b1"/>
    <ds:schemaRef ds:uri="http://www.w3.org/XML/1998/namespace"/>
    <ds:schemaRef ds:uri="http://schemas.microsoft.com/office/2006/documentManagement/types"/>
    <ds:schemaRef ds:uri="0e803d22-b21a-4fae-a6c1-c395682593b6"/>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CASC_v1_2018_PPT_UNC_V5.23_wide-16x9</Template>
  <TotalTime>42387</TotalTime>
  <Words>4739</Words>
  <Application>Microsoft Macintosh PowerPoint</Application>
  <PresentationFormat>Widescreen</PresentationFormat>
  <Paragraphs>630</Paragraphs>
  <Slides>51</Slides>
  <Notes>19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Consolas</vt:lpstr>
      <vt:lpstr>Lucida Console</vt:lpstr>
      <vt:lpstr>Lucida Grande</vt:lpstr>
      <vt:lpstr>Open Sans</vt:lpstr>
      <vt:lpstr>Wingdings</vt:lpstr>
      <vt:lpstr>Wingdings 2</vt:lpstr>
      <vt:lpstr>2015_PPT_UNC_V7.06 (1)</vt:lpstr>
      <vt:lpstr>Automated Application Performance Analysis with Caliper, SPOT, and Hatchet</vt:lpstr>
      <vt:lpstr>Building Automated Performance Analysis Workflows</vt:lpstr>
      <vt:lpstr>The LLNL Automated Profiling Software Stack</vt:lpstr>
      <vt:lpstr>Caliper: A Performance Profiling Library</vt:lpstr>
      <vt:lpstr>Caliper: A Performance Profiling Library</vt:lpstr>
      <vt:lpstr>Caliper Use Cases</vt:lpstr>
      <vt:lpstr>Performance Analysis with Caliper, SPOT and Hatchet</vt:lpstr>
      <vt:lpstr>Materials, Contact &amp; Links</vt:lpstr>
      <vt:lpstr>PowerPoint Presentation</vt:lpstr>
      <vt:lpstr>Using Caliper: Workflow</vt:lpstr>
      <vt:lpstr>Region Profiling: Marking Code Regions</vt:lpstr>
      <vt:lpstr>Region Profiling: Best Practices</vt:lpstr>
      <vt:lpstr>Region Profiling: Printing a Runtime Report</vt:lpstr>
      <vt:lpstr>List of Caliper’s Built-in Profiling Configurations</vt:lpstr>
      <vt:lpstr>Built-In Profiling Configurations: Configuration String Syntax</vt:lpstr>
      <vt:lpstr>Profiling Options: MPI Function Profiling</vt:lpstr>
      <vt:lpstr>Profiling Options: CUDA Profiling</vt:lpstr>
      <vt:lpstr>Forwarding Annotations to Third-Party Tools</vt:lpstr>
      <vt:lpstr>Call Graph Analysis with the Hatchet Python Library</vt:lpstr>
      <vt:lpstr>Control Profiling Programmatically: The ConfigManager API</vt:lpstr>
      <vt:lpstr>Manual Configuration Allows Custom Analyses</vt:lpstr>
      <vt:lpstr>Caliper Output Formats and Processing Workflows</vt:lpstr>
      <vt:lpstr>PowerPoint Presentation</vt:lpstr>
      <vt:lpstr>Recording Data for SPOT with Caliper and Adiak</vt:lpstr>
      <vt:lpstr>Recording Program Metadata with the Adiak Library</vt:lpstr>
      <vt:lpstr>Adiak: Built-in Functions for Common Metadata</vt:lpstr>
      <vt:lpstr>Adiak: Recording Custom Key-Value Data in C++</vt:lpstr>
      <vt:lpstr>Adiak: Recording Custom Key-Value Data in C</vt:lpstr>
      <vt:lpstr>The spot config: Region Profiling</vt:lpstr>
      <vt:lpstr>The spot config: Loop Profiling</vt:lpstr>
      <vt:lpstr>PowerPoint Presentation</vt:lpstr>
      <vt:lpstr>Modified LULESH Proxy App with Caliper and Adiak Support</vt:lpstr>
      <vt:lpstr>LULESH Example: Region Annotations</vt:lpstr>
      <vt:lpstr>LULESH Example: Main Loop Annotation</vt:lpstr>
      <vt:lpstr>LULESH Example: Initialization and ConfigManager</vt:lpstr>
      <vt:lpstr>LULESH Example: Recording Metadata With Adiak</vt:lpstr>
      <vt:lpstr>LULESH Example: Build System Modifications</vt:lpstr>
      <vt:lpstr>SPOT Tutorial Slides</vt:lpstr>
      <vt:lpstr>Getting SPOT</vt:lpstr>
      <vt:lpstr>SPOT: Software Performance and Analysis Tracking</vt:lpstr>
      <vt:lpstr>SPOT’s Workflow</vt:lpstr>
      <vt:lpstr>SPOT’s Landing Page</vt:lpstr>
      <vt:lpstr>SPOT’s Landing Page</vt:lpstr>
      <vt:lpstr>SPOT is Based on CrossFilter</vt:lpstr>
      <vt:lpstr>Each App Run has Two Types of Data</vt:lpstr>
      <vt:lpstr>Metadata Can be Filtered</vt:lpstr>
      <vt:lpstr>Metadata is Configurable</vt:lpstr>
      <vt:lpstr>Performance Data can be Visualized Per-Run</vt:lpstr>
      <vt:lpstr>Performance Data can be Compared Across Runs</vt:lpstr>
      <vt:lpstr>Live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Caliper: A Performance Profiling Library</dc:title>
  <dc:creator>Boehme, David</dc:creator>
  <cp:lastModifiedBy>Boehme, David</cp:lastModifiedBy>
  <cp:revision>2</cp:revision>
  <dcterms:created xsi:type="dcterms:W3CDTF">2021-01-20T00:31:13Z</dcterms:created>
  <dcterms:modified xsi:type="dcterms:W3CDTF">2022-05-02T18:37:07Z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0x010100D3E31630100BE24CAC131994E914E316</vt:lpwstr>
  </property>
</Properties>
</file>