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610" r:id="rId3"/>
    <p:sldId id="632" r:id="rId4"/>
    <p:sldId id="577" r:id="rId5"/>
    <p:sldId id="633" r:id="rId6"/>
    <p:sldId id="634" r:id="rId7"/>
    <p:sldId id="635" r:id="rId8"/>
    <p:sldId id="636" r:id="rId9"/>
    <p:sldId id="670" r:id="rId10"/>
    <p:sldId id="637" r:id="rId11"/>
    <p:sldId id="676" r:id="rId12"/>
    <p:sldId id="696" r:id="rId13"/>
    <p:sldId id="697" r:id="rId14"/>
    <p:sldId id="698" r:id="rId15"/>
    <p:sldId id="578" r:id="rId16"/>
    <p:sldId id="611" r:id="rId17"/>
    <p:sldId id="607" r:id="rId18"/>
    <p:sldId id="604" r:id="rId19"/>
    <p:sldId id="576" r:id="rId20"/>
    <p:sldId id="592" r:id="rId21"/>
    <p:sldId id="602" r:id="rId22"/>
    <p:sldId id="581" r:id="rId23"/>
    <p:sldId id="618" r:id="rId24"/>
    <p:sldId id="619" r:id="rId25"/>
    <p:sldId id="620" r:id="rId26"/>
    <p:sldId id="621" r:id="rId27"/>
    <p:sldId id="631" r:id="rId28"/>
    <p:sldId id="63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082B"/>
    <a:srgbClr val="5D8CC0"/>
    <a:srgbClr val="B8D1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730FB-7C86-4543-AE1E-E1E0E830D8E0}" v="397" dt="2021-03-31T23:50:35.5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p:restoredTop sz="96208"/>
  </p:normalViewPr>
  <p:slideViewPr>
    <p:cSldViewPr snapToGrid="0">
      <p:cViewPr varScale="1">
        <p:scale>
          <a:sx n="105" d="100"/>
          <a:sy n="105" d="100"/>
        </p:scale>
        <p:origin x="200"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F944D-696C-9E49-85B7-3CA8C60C5FC1}" type="datetimeFigureOut">
              <a:rPr lang="en-US" smtClean="0"/>
              <a:t>4/25/22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CCF2D-45B0-0E4B-9602-6ACCD5A4FFC3}" type="slidenum">
              <a:rPr lang="en-US" smtClean="0"/>
              <a:t>‹#›</a:t>
            </a:fld>
            <a:endParaRPr lang="en-US"/>
          </a:p>
        </p:txBody>
      </p:sp>
    </p:spTree>
    <p:extLst>
      <p:ext uri="{BB962C8B-B14F-4D97-AF65-F5344CB8AC3E}">
        <p14:creationId xmlns:p14="http://schemas.microsoft.com/office/powerpoint/2010/main" val="299477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5CCF2D-45B0-0E4B-9602-6ACCD5A4FFC3}" type="slidenum">
              <a:rPr lang="en-US" smtClean="0"/>
              <a:t>2</a:t>
            </a:fld>
            <a:endParaRPr lang="en-US"/>
          </a:p>
        </p:txBody>
      </p:sp>
    </p:spTree>
    <p:extLst>
      <p:ext uri="{BB962C8B-B14F-4D97-AF65-F5344CB8AC3E}">
        <p14:creationId xmlns:p14="http://schemas.microsoft.com/office/powerpoint/2010/main" val="3866490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Tools and workflows for automatic profile collection</a:t>
            </a:r>
          </a:p>
          <a:p>
            <a:r>
              <a:rPr lang="en-US"/>
              <a:t>Work in progress</a:t>
            </a:r>
          </a:p>
        </p:txBody>
      </p:sp>
      <p:sp>
        <p:nvSpPr>
          <p:cNvPr id="4" name="Slide Number Placeholder 3"/>
          <p:cNvSpPr>
            <a:spLocks noGrp="1"/>
          </p:cNvSpPr>
          <p:nvPr>
            <p:ph type="sldNum" sz="quarter" idx="5"/>
          </p:nvPr>
        </p:nvSpPr>
        <p:spPr/>
        <p:txBody>
          <a:bodyPr/>
          <a:lstStyle/>
          <a:p>
            <a:fld id="{5DD609EA-2A2B-4BDF-918E-0700FCF09901}" type="slidenum">
              <a:rPr lang="en-US" smtClean="0"/>
              <a:t>3</a:t>
            </a:fld>
            <a:endParaRPr lang="en-US"/>
          </a:p>
        </p:txBody>
      </p:sp>
    </p:spTree>
    <p:extLst>
      <p:ext uri="{BB962C8B-B14F-4D97-AF65-F5344CB8AC3E}">
        <p14:creationId xmlns:p14="http://schemas.microsoft.com/office/powerpoint/2010/main" val="386302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FDF800-FE0E-A944-8AC1-D57C07B352FC}" type="slidenum">
              <a:rPr lang="en-US" smtClean="0"/>
              <a:pPr/>
              <a:t>9</a:t>
            </a:fld>
            <a:endParaRPr lang="en-US"/>
          </a:p>
        </p:txBody>
      </p:sp>
    </p:spTree>
    <p:extLst>
      <p:ext uri="{BB962C8B-B14F-4D97-AF65-F5344CB8AC3E}">
        <p14:creationId xmlns:p14="http://schemas.microsoft.com/office/powerpoint/2010/main" val="636666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5CCF2D-45B0-0E4B-9602-6ACCD5A4FFC3}" type="slidenum">
              <a:rPr lang="en-US" smtClean="0"/>
              <a:t>16</a:t>
            </a:fld>
            <a:endParaRPr lang="en-US"/>
          </a:p>
        </p:txBody>
      </p:sp>
    </p:spTree>
    <p:extLst>
      <p:ext uri="{BB962C8B-B14F-4D97-AF65-F5344CB8AC3E}">
        <p14:creationId xmlns:p14="http://schemas.microsoft.com/office/powerpoint/2010/main" val="3508398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Cali-query: Compute sum of </a:t>
            </a:r>
            <a:r>
              <a:rPr lang="en-US" err="1"/>
              <a:t>default_metric</a:t>
            </a:r>
            <a:r>
              <a:rPr lang="en-US"/>
              <a:t> attribute, include all attributes with NESTED flag in grouping, format output in JSON with separate node hierarchy</a:t>
            </a:r>
          </a:p>
        </p:txBody>
      </p:sp>
      <p:sp>
        <p:nvSpPr>
          <p:cNvPr id="4" name="Slide Number Placeholder 3"/>
          <p:cNvSpPr>
            <a:spLocks noGrp="1"/>
          </p:cNvSpPr>
          <p:nvPr>
            <p:ph type="sldNum" sz="quarter" idx="5"/>
          </p:nvPr>
        </p:nvSpPr>
        <p:spPr/>
        <p:txBody>
          <a:bodyPr/>
          <a:lstStyle/>
          <a:p>
            <a:fld id="{A05CCF2D-45B0-0E4B-9602-6ACCD5A4FFC3}" type="slidenum">
              <a:rPr lang="en-US" smtClean="0"/>
              <a:t>21</a:t>
            </a:fld>
            <a:endParaRPr lang="en-US"/>
          </a:p>
        </p:txBody>
      </p:sp>
    </p:spTree>
    <p:extLst>
      <p:ext uri="{BB962C8B-B14F-4D97-AF65-F5344CB8AC3E}">
        <p14:creationId xmlns:p14="http://schemas.microsoft.com/office/powerpoint/2010/main" val="2287302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5CCF2D-45B0-0E4B-9602-6ACCD5A4FFC3}" type="slidenum">
              <a:rPr lang="en-US" smtClean="0"/>
              <a:t>25</a:t>
            </a:fld>
            <a:endParaRPr lang="en-US"/>
          </a:p>
        </p:txBody>
      </p:sp>
    </p:spTree>
    <p:extLst>
      <p:ext uri="{BB962C8B-B14F-4D97-AF65-F5344CB8AC3E}">
        <p14:creationId xmlns:p14="http://schemas.microsoft.com/office/powerpoint/2010/main" val="27238528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p:nvSpPr>
        <p:spPr bwMode="auto">
          <a:xfrm>
            <a:off x="0" y="3269959"/>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9" name="Rectangle 18"/>
          <p:cNvSpPr/>
          <p:nvPr/>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a:latin typeface="Arial"/>
            </a:endParaRPr>
          </a:p>
        </p:txBody>
      </p:sp>
      <p:sp>
        <p:nvSpPr>
          <p:cNvPr id="10" name="Title 9"/>
          <p:cNvSpPr>
            <a:spLocks noGrp="1"/>
          </p:cNvSpPr>
          <p:nvPr>
            <p:ph type="title" hasCustomPrompt="1"/>
          </p:nvPr>
        </p:nvSpPr>
        <p:spPr>
          <a:xfrm>
            <a:off x="609600" y="565126"/>
            <a:ext cx="109982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a:t>Click to edit </a:t>
            </a:r>
            <a:br>
              <a:rPr lang="en-US"/>
            </a:br>
            <a:r>
              <a:rPr lang="en-US"/>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p:nvSpPr>
        <p:spPr>
          <a:xfrm>
            <a:off x="116077" y="6372418"/>
            <a:ext cx="6004819"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Arial"/>
                <a:ea typeface="+mn-ea"/>
                <a:cs typeface="Arial"/>
              </a:rPr>
              <a:t>LLNL-PRES-813307</a:t>
            </a: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p:cNvPicPr>
          <p:nvPr/>
        </p:nvPicPr>
        <p:blipFill>
          <a:blip r:embed="rId3" cstate="print">
            <a:extLst>
              <a:ext uri="{28A0092B-C50C-407E-A947-70E740481C1C}">
                <a14:useLocalDpi xmlns:a14="http://schemas.microsoft.com/office/drawing/2010/main"/>
              </a:ext>
            </a:extLst>
          </a:blip>
          <a:stretch>
            <a:fillRect/>
          </a:stretch>
        </p:blipFill>
        <p:spPr>
          <a:xfrm>
            <a:off x="10029618" y="6446832"/>
            <a:ext cx="1865376" cy="314676"/>
          </a:xfrm>
          <a:prstGeom prst="rect">
            <a:avLst/>
          </a:prstGeom>
        </p:spPr>
      </p:pic>
      <p:sp>
        <p:nvSpPr>
          <p:cNvPr id="20" name="Rectangle 19"/>
          <p:cNvSpPr/>
          <p:nvPr/>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a:latin typeface="Arial"/>
            </a:endParaRPr>
          </a:p>
        </p:txBody>
      </p:sp>
      <p:sp>
        <p:nvSpPr>
          <p:cNvPr id="22" name="Text Placeholder 2">
            <a:extLst>
              <a:ext uri="{FF2B5EF4-FFF2-40B4-BE49-F238E27FC236}">
                <a16:creationId xmlns:a16="http://schemas.microsoft.com/office/drawing/2014/main" id="{5E54533D-232D-F944-998A-C613A658CD52}"/>
              </a:ext>
            </a:extLst>
          </p:cNvPr>
          <p:cNvSpPr>
            <a:spLocks noGrp="1"/>
          </p:cNvSpPr>
          <p:nvPr>
            <p:ph type="body" sz="quarter" idx="15" hasCustomPrompt="1"/>
          </p:nvPr>
        </p:nvSpPr>
        <p:spPr>
          <a:xfrm>
            <a:off x="5852160" y="3419856"/>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a:t>Author’s Name</a:t>
            </a:r>
          </a:p>
        </p:txBody>
      </p:sp>
      <p:sp>
        <p:nvSpPr>
          <p:cNvPr id="23" name="Text Placeholder 3">
            <a:extLst>
              <a:ext uri="{FF2B5EF4-FFF2-40B4-BE49-F238E27FC236}">
                <a16:creationId xmlns:a16="http://schemas.microsoft.com/office/drawing/2014/main" id="{58CF1331-1EBC-844F-8450-0D8979283379}"/>
              </a:ext>
            </a:extLst>
          </p:cNvPr>
          <p:cNvSpPr>
            <a:spLocks noGrp="1"/>
          </p:cNvSpPr>
          <p:nvPr>
            <p:ph type="body" sz="quarter" idx="16" hasCustomPrompt="1"/>
          </p:nvPr>
        </p:nvSpPr>
        <p:spPr>
          <a:xfrm>
            <a:off x="622300" y="3419856"/>
            <a:ext cx="1225550" cy="355600"/>
          </a:xfrm>
        </p:spPr>
        <p:txBody>
          <a:bodyPr>
            <a:normAutofit/>
          </a:bodyPr>
          <a:lstStyle>
            <a:lvl1pPr marL="57150" indent="0">
              <a:buNone/>
              <a:defRPr sz="1600"/>
            </a:lvl1pPr>
          </a:lstStyle>
          <a:p>
            <a:pPr lvl="0"/>
            <a:r>
              <a:rPr lang="en-US"/>
              <a:t>Date</a:t>
            </a:r>
          </a:p>
        </p:txBody>
      </p:sp>
      <p:sp>
        <p:nvSpPr>
          <p:cNvPr id="24" name="Text Placeholder 2">
            <a:extLst>
              <a:ext uri="{FF2B5EF4-FFF2-40B4-BE49-F238E27FC236}">
                <a16:creationId xmlns:a16="http://schemas.microsoft.com/office/drawing/2014/main" id="{68C402F6-88CF-E84A-834F-69AE98659F2F}"/>
              </a:ext>
            </a:extLst>
          </p:cNvPr>
          <p:cNvSpPr>
            <a:spLocks noGrp="1"/>
          </p:cNvSpPr>
          <p:nvPr>
            <p:ph type="body" sz="quarter" idx="17" hasCustomPrompt="1"/>
          </p:nvPr>
        </p:nvSpPr>
        <p:spPr>
          <a:xfrm>
            <a:off x="5852160" y="3671117"/>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a:t>Author’s Title</a:t>
            </a:r>
          </a:p>
        </p:txBody>
      </p:sp>
    </p:spTree>
    <p:extLst>
      <p:ext uri="{BB962C8B-B14F-4D97-AF65-F5344CB8AC3E}">
        <p14:creationId xmlns:p14="http://schemas.microsoft.com/office/powerpoint/2010/main" val="129381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p:cNvPicPr>
          <p:nvPr/>
        </p:nvPicPr>
        <p:blipFill>
          <a:blip r:embed="rId2"/>
          <a:stretch>
            <a:fillRect/>
          </a:stretch>
        </p:blipFill>
        <p:spPr>
          <a:xfrm>
            <a:off x="962469" y="5437487"/>
            <a:ext cx="3602736" cy="607768"/>
          </a:xfrm>
          <a:prstGeom prst="rect">
            <a:avLst/>
          </a:prstGeom>
        </p:spPr>
      </p:pic>
      <p:sp>
        <p:nvSpPr>
          <p:cNvPr id="4" name="Rectangle 3">
            <a:extLst>
              <a:ext uri="{FF2B5EF4-FFF2-40B4-BE49-F238E27FC236}">
                <a16:creationId xmlns:a16="http://schemas.microsoft.com/office/drawing/2014/main" id="{7F749544-5EB0-404C-9A83-271FF82661BE}"/>
              </a:ext>
            </a:extLst>
          </p:cNvPr>
          <p:cNvSpPr/>
          <p:nvPr/>
        </p:nvSpPr>
        <p:spPr>
          <a:xfrm>
            <a:off x="5854700" y="4896502"/>
            <a:ext cx="5613400" cy="1200329"/>
          </a:xfrm>
          <a:prstGeom prst="rect">
            <a:avLst/>
          </a:prstGeom>
        </p:spPr>
        <p:txBody>
          <a:bodyPr wrap="square" anchor="b" anchorCtr="0">
            <a:spAutoFit/>
          </a:bodyPr>
          <a:lstStyle/>
          <a:p>
            <a:r>
              <a:rPr lang="en-US" sz="800" b="1">
                <a:solidFill>
                  <a:schemeClr val="bg1"/>
                </a:solidFill>
              </a:rPr>
              <a:t>Disclaimer</a:t>
            </a:r>
          </a:p>
          <a:p>
            <a:r>
              <a:rPr lang="en-US" sz="80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a:solidFill>
                <a:schemeClr val="bg1"/>
              </a:solidFill>
              <a:effectLst/>
              <a:latin typeface="Open Sans" panose="020B0606030504020204" pitchFamily="34" charset="0"/>
            </a:endParaRPr>
          </a:p>
        </p:txBody>
      </p:sp>
    </p:spTree>
    <p:extLst>
      <p:ext uri="{BB962C8B-B14F-4D97-AF65-F5344CB8AC3E}">
        <p14:creationId xmlns:p14="http://schemas.microsoft.com/office/powerpoint/2010/main" val="310958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9D3D-95AB-D442-8F65-B52AD008E0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F45C63-A69E-464D-89BD-E0B2867C9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78303B-BBAA-8343-BF75-79AA51956E9D}"/>
              </a:ext>
            </a:extLst>
          </p:cNvPr>
          <p:cNvSpPr>
            <a:spLocks noGrp="1"/>
          </p:cNvSpPr>
          <p:nvPr>
            <p:ph type="dt" sz="half" idx="10"/>
          </p:nvPr>
        </p:nvSpPr>
        <p:spPr/>
        <p:txBody>
          <a:bodyPr/>
          <a:lstStyle/>
          <a:p>
            <a:fld id="{79F6EDDC-ED1C-014F-9047-BCF65404F31E}" type="datetimeFigureOut">
              <a:rPr lang="en-US" smtClean="0"/>
              <a:t>4/25/22</a:t>
            </a:fld>
            <a:endParaRPr lang="en-US"/>
          </a:p>
        </p:txBody>
      </p:sp>
      <p:sp>
        <p:nvSpPr>
          <p:cNvPr id="5" name="Footer Placeholder 4">
            <a:extLst>
              <a:ext uri="{FF2B5EF4-FFF2-40B4-BE49-F238E27FC236}">
                <a16:creationId xmlns:a16="http://schemas.microsoft.com/office/drawing/2014/main" id="{4F28E281-4F7A-E548-9C4D-C1FB49DD2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04C21-2C8D-F241-AC04-236EE1A394AE}"/>
              </a:ext>
            </a:extLst>
          </p:cNvPr>
          <p:cNvSpPr>
            <a:spLocks noGrp="1"/>
          </p:cNvSpPr>
          <p:nvPr>
            <p:ph type="sldNum" sz="quarter" idx="12"/>
          </p:nvPr>
        </p:nvSpPr>
        <p:spPr/>
        <p:txBody>
          <a:bodyPr/>
          <a:lstStyle/>
          <a:p>
            <a:fld id="{71B23997-C52C-514F-B6AA-552D60B8D94A}" type="slidenum">
              <a:rPr lang="en-US" smtClean="0"/>
              <a:t>‹#›</a:t>
            </a:fld>
            <a:endParaRPr lang="en-US"/>
          </a:p>
        </p:txBody>
      </p:sp>
    </p:spTree>
    <p:extLst>
      <p:ext uri="{BB962C8B-B14F-4D97-AF65-F5344CB8AC3E}">
        <p14:creationId xmlns:p14="http://schemas.microsoft.com/office/powerpoint/2010/main" val="111060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p>
        </p:txBody>
      </p:sp>
    </p:spTree>
    <p:extLst>
      <p:ext uri="{BB962C8B-B14F-4D97-AF65-F5344CB8AC3E}">
        <p14:creationId xmlns:p14="http://schemas.microsoft.com/office/powerpoint/2010/main" val="380882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5" name="Title Placeholder 1"/>
          <p:cNvSpPr>
            <a:spLocks noGrp="1"/>
          </p:cNvSpPr>
          <p:nvPr>
            <p:ph type="title"/>
          </p:nvPr>
        </p:nvSpPr>
        <p:spPr>
          <a:xfrm>
            <a:off x="609600" y="219514"/>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p>
        </p:txBody>
      </p:sp>
    </p:spTree>
    <p:extLst>
      <p:ext uri="{BB962C8B-B14F-4D97-AF65-F5344CB8AC3E}">
        <p14:creationId xmlns:p14="http://schemas.microsoft.com/office/powerpoint/2010/main" val="231386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00875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p>
        </p:txBody>
      </p:sp>
      <p:sp>
        <p:nvSpPr>
          <p:cNvPr id="4" name="Content Placeholder 2"/>
          <p:cNvSpPr>
            <a:spLocks noGrp="1"/>
          </p:cNvSpPr>
          <p:nvPr>
            <p:ph idx="1"/>
          </p:nvPr>
        </p:nvSpPr>
        <p:spPr>
          <a:xfrm>
            <a:off x="6301619"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0637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Content Placeholder 2"/>
          <p:cNvSpPr>
            <a:spLocks noGrp="1"/>
          </p:cNvSpPr>
          <p:nvPr>
            <p:ph idx="10"/>
          </p:nvPr>
        </p:nvSpPr>
        <p:spPr>
          <a:xfrm>
            <a:off x="6291532"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948532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p>
        </p:txBody>
      </p:sp>
      <p:sp>
        <p:nvSpPr>
          <p:cNvPr id="6" name="Title 5"/>
          <p:cNvSpPr>
            <a:spLocks noGrp="1"/>
          </p:cNvSpPr>
          <p:nvPr>
            <p:ph type="title"/>
          </p:nvPr>
        </p:nvSpPr>
        <p:spPr>
          <a:xfrm>
            <a:off x="5" y="7"/>
            <a:ext cx="12191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p>
        </p:txBody>
      </p:sp>
    </p:spTree>
    <p:extLst>
      <p:ext uri="{BB962C8B-B14F-4D97-AF65-F5344CB8AC3E}">
        <p14:creationId xmlns:p14="http://schemas.microsoft.com/office/powerpoint/2010/main" val="13300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p>
        </p:txBody>
      </p:sp>
    </p:spTree>
    <p:extLst>
      <p:ext uri="{BB962C8B-B14F-4D97-AF65-F5344CB8AC3E}">
        <p14:creationId xmlns:p14="http://schemas.microsoft.com/office/powerpoint/2010/main" val="203230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5963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12192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a:latin typeface="Arial"/>
            </a:endParaRPr>
          </a:p>
        </p:txBody>
      </p:sp>
      <p:pic>
        <p:nvPicPr>
          <p:cNvPr id="8" name="Picture 7">
            <a:extLst>
              <a:ext uri="{FF2B5EF4-FFF2-40B4-BE49-F238E27FC236}">
                <a16:creationId xmlns:a16="http://schemas.microsoft.com/office/drawing/2014/main" id="{9C590909-6878-E44E-9AA0-07880FBE8AE0}"/>
              </a:ext>
            </a:extLst>
          </p:cNvPr>
          <p:cNvPicPr>
            <a:picLocks/>
          </p:cNvPicPr>
          <p:nvPr/>
        </p:nvPicPr>
        <p:blipFill rotWithShape="1">
          <a:blip r:embed="rId13" cstate="print">
            <a:extLst>
              <a:ext uri="{28A0092B-C50C-407E-A947-70E740481C1C}">
                <a14:useLocalDpi xmlns:a14="http://schemas.microsoft.com/office/drawing/2010/main"/>
              </a:ext>
            </a:extLst>
          </a:blip>
          <a:srcRect/>
          <a:stretch/>
        </p:blipFill>
        <p:spPr>
          <a:xfrm>
            <a:off x="170688" y="6492240"/>
            <a:ext cx="2743200" cy="283464"/>
          </a:xfrm>
          <a:prstGeom prst="rect">
            <a:avLst/>
          </a:prstGeom>
        </p:spPr>
      </p:pic>
      <p:sp>
        <p:nvSpPr>
          <p:cNvPr id="3" name="Text Placeholder 2"/>
          <p:cNvSpPr>
            <a:spLocks noGrp="1"/>
          </p:cNvSpPr>
          <p:nvPr>
            <p:ph type="body" idx="1"/>
          </p:nvPr>
        </p:nvSpPr>
        <p:spPr>
          <a:xfrm>
            <a:off x="609600" y="1441524"/>
            <a:ext cx="10972800" cy="4906889"/>
          </a:xfrm>
          <a:prstGeom prst="rect">
            <a:avLst/>
          </a:prstGeom>
        </p:spPr>
        <p:txBody>
          <a:bodyPr vert="horz" lIns="0" tIns="0" rIns="0" bIns="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Rectangle 9"/>
          <p:cNvSpPr/>
          <p:nvPr/>
        </p:nvSpPr>
        <p:spPr bwMode="invGray">
          <a:xfrm>
            <a:off x="1" y="6355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latin typeface="Arial"/>
            </a:endParaRPr>
          </a:p>
        </p:txBody>
      </p:sp>
      <p:sp>
        <p:nvSpPr>
          <p:cNvPr id="19" name="Slide Number Placeholder 7"/>
          <p:cNvSpPr txBox="1">
            <a:spLocks/>
          </p:cNvSpPr>
          <p:nvPr/>
        </p:nvSpPr>
        <p:spPr>
          <a:xfrm>
            <a:off x="11768167" y="6403259"/>
            <a:ext cx="423836"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14" name="TextBox 13"/>
          <p:cNvSpPr txBox="1"/>
          <p:nvPr/>
        </p:nvSpPr>
        <p:spPr>
          <a:xfrm>
            <a:off x="646609" y="6698653"/>
            <a:ext cx="1165161" cy="92333"/>
          </a:xfrm>
          <a:prstGeom prst="rect">
            <a:avLst/>
          </a:prstGeom>
          <a:noFill/>
        </p:spPr>
        <p:txBody>
          <a:bodyPr wrap="square" lIns="0" tIns="0" rIns="0" bIns="0" rtlCol="0" anchor="b" anchorCtr="0">
            <a:spAutoFit/>
          </a:bodyPr>
          <a:lstStyle/>
          <a:p>
            <a:pPr algn="l"/>
            <a:r>
              <a:rPr lang="en-US" sz="600" dirty="0">
                <a:latin typeface="Arial"/>
                <a:cs typeface="Arial"/>
              </a:rPr>
              <a:t>LLNL-PRES-813307</a:t>
            </a:r>
          </a:p>
        </p:txBody>
      </p:sp>
      <p:sp>
        <p:nvSpPr>
          <p:cNvPr id="2" name="Title Placeholder 1"/>
          <p:cNvSpPr>
            <a:spLocks noGrp="1"/>
          </p:cNvSpPr>
          <p:nvPr>
            <p:ph type="title"/>
          </p:nvPr>
        </p:nvSpPr>
        <p:spPr>
          <a:xfrm>
            <a:off x="609600" y="220136"/>
            <a:ext cx="109728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p>
        </p:txBody>
      </p:sp>
      <p:cxnSp>
        <p:nvCxnSpPr>
          <p:cNvPr id="5" name="Straight Connector 4"/>
          <p:cNvCxnSpPr/>
          <p:nvPr/>
        </p:nvCxnSpPr>
        <p:spPr>
          <a:xfrm>
            <a:off x="-8076" y="1267155"/>
            <a:ext cx="1220007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54311BD-8720-D040-927F-1192591CB67C}"/>
              </a:ext>
            </a:extLst>
          </p:cNvPr>
          <p:cNvPicPr>
            <a:picLocks/>
          </p:cNvPicPr>
          <p:nvPr/>
        </p:nvPicPr>
        <p:blipFill rotWithShape="1">
          <a:blip r:embed="rId14" cstate="print">
            <a:extLst>
              <a:ext uri="{28A0092B-C50C-407E-A947-70E740481C1C}">
                <a14:useLocalDpi xmlns:a14="http://schemas.microsoft.com/office/drawing/2010/main"/>
              </a:ext>
            </a:extLst>
          </a:blip>
          <a:srcRect/>
          <a:stretch/>
        </p:blipFill>
        <p:spPr>
          <a:xfrm>
            <a:off x="10944015" y="6446520"/>
            <a:ext cx="978408" cy="374904"/>
          </a:xfrm>
          <a:prstGeom prst="rect">
            <a:avLst/>
          </a:prstGeom>
        </p:spPr>
      </p:pic>
      <p:pic>
        <p:nvPicPr>
          <p:cNvPr id="12" name="Picture 11" descr="A close up of a sign&#10;&#10;Description automatically generated">
            <a:extLst>
              <a:ext uri="{FF2B5EF4-FFF2-40B4-BE49-F238E27FC236}">
                <a16:creationId xmlns:a16="http://schemas.microsoft.com/office/drawing/2014/main" id="{50AD0443-8B21-0B41-ADD2-7A47B82F3ADC}"/>
              </a:ext>
            </a:extLst>
          </p:cNvPr>
          <p:cNvPicPr>
            <a:picLocks noChangeAspect="1"/>
          </p:cNvPicPr>
          <p:nvPr userDrawn="1"/>
        </p:nvPicPr>
        <p:blipFill>
          <a:blip r:embed="rId15"/>
          <a:stretch>
            <a:fillRect/>
          </a:stretch>
        </p:blipFill>
        <p:spPr>
          <a:xfrm>
            <a:off x="10502584" y="6445477"/>
            <a:ext cx="343708" cy="396996"/>
          </a:xfrm>
          <a:prstGeom prst="rect">
            <a:avLst/>
          </a:prstGeom>
        </p:spPr>
      </p:pic>
      <p:sp>
        <p:nvSpPr>
          <p:cNvPr id="13" name="TextBox 12">
            <a:extLst>
              <a:ext uri="{FF2B5EF4-FFF2-40B4-BE49-F238E27FC236}">
                <a16:creationId xmlns:a16="http://schemas.microsoft.com/office/drawing/2014/main" id="{E1D2902C-057F-3547-8C33-1FF11A87C680}"/>
              </a:ext>
            </a:extLst>
          </p:cNvPr>
          <p:cNvSpPr txBox="1"/>
          <p:nvPr userDrawn="1"/>
        </p:nvSpPr>
        <p:spPr>
          <a:xfrm>
            <a:off x="2913888" y="6445966"/>
            <a:ext cx="4649790" cy="369332"/>
          </a:xfrm>
          <a:prstGeom prst="rect">
            <a:avLst/>
          </a:prstGeom>
          <a:noFill/>
        </p:spPr>
        <p:txBody>
          <a:bodyPr wrap="square" rtlCol="0">
            <a:spAutoFit/>
          </a:bodyPr>
          <a:lstStyle/>
          <a:p>
            <a:r>
              <a:rPr lang="en-US" dirty="0"/>
              <a:t>Documentation: </a:t>
            </a:r>
            <a:r>
              <a:rPr lang="en-US" b="1" dirty="0" err="1"/>
              <a:t>llnl-hatchet.readthedocs.io</a:t>
            </a:r>
            <a:endParaRPr lang="en-US" b="1" dirty="0"/>
          </a:p>
        </p:txBody>
      </p:sp>
    </p:spTree>
    <p:extLst>
      <p:ext uri="{BB962C8B-B14F-4D97-AF65-F5344CB8AC3E}">
        <p14:creationId xmlns:p14="http://schemas.microsoft.com/office/powerpoint/2010/main" val="2460526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llnl/hatchet-tutoria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hatchet.readthedocs.io/en/latest/user_guide.html" TargetMode="External"/><Relationship Id="rId2" Type="http://schemas.openxmlformats.org/officeDocument/2006/relationships/hyperlink" Target="https://hatchet.readthedocs.io/en/latest/advanced_examples.html#applying-scalar-operations-to-attributes"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LLNL/hatchet-tutorial" TargetMode="External"/><Relationship Id="rId2" Type="http://schemas.openxmlformats.org/officeDocument/2006/relationships/hyperlink" Target="https://github.com/hatchet/hatchet/"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hyperlink" Target="https://github.com/LLNL/spot2_container" TargetMode="External"/><Relationship Id="rId4" Type="http://schemas.openxmlformats.org/officeDocument/2006/relationships/hyperlink" Target="https://github.com/LLNL/Calipe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lnl/hatchet-tutorial"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github.com/hatchet/hatche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60.png"/><Relationship Id="rId12"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24.png"/><Relationship Id="rId5" Type="http://schemas.openxmlformats.org/officeDocument/2006/relationships/image" Target="../media/image27.pn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2B618-6B64-E749-8478-DD5E28E478E7}"/>
              </a:ext>
            </a:extLst>
          </p:cNvPr>
          <p:cNvSpPr>
            <a:spLocks noGrp="1"/>
          </p:cNvSpPr>
          <p:nvPr>
            <p:ph type="title"/>
          </p:nvPr>
        </p:nvSpPr>
        <p:spPr>
          <a:xfrm>
            <a:off x="1928190" y="565150"/>
            <a:ext cx="9679609" cy="1447800"/>
          </a:xfrm>
        </p:spPr>
        <p:txBody>
          <a:bodyPr/>
          <a:lstStyle/>
          <a:p>
            <a:r>
              <a:rPr lang="en-US"/>
              <a:t>Performance Analysis with Hatchet</a:t>
            </a:r>
            <a:endParaRPr lang="en-US" dirty="0"/>
          </a:p>
        </p:txBody>
      </p:sp>
      <p:sp>
        <p:nvSpPr>
          <p:cNvPr id="6" name="Text Placeholder 5">
            <a:extLst>
              <a:ext uri="{FF2B5EF4-FFF2-40B4-BE49-F238E27FC236}">
                <a16:creationId xmlns:a16="http://schemas.microsoft.com/office/drawing/2014/main" id="{A7E30FDF-1B2B-D546-94FE-E04721C0E191}"/>
              </a:ext>
            </a:extLst>
          </p:cNvPr>
          <p:cNvSpPr>
            <a:spLocks noGrp="1"/>
          </p:cNvSpPr>
          <p:nvPr>
            <p:ph type="body" sz="quarter" idx="15"/>
          </p:nvPr>
        </p:nvSpPr>
        <p:spPr>
          <a:xfrm>
            <a:off x="5852160" y="3419856"/>
            <a:ext cx="5755640" cy="245866"/>
          </a:xfrm>
        </p:spPr>
        <p:txBody>
          <a:bodyPr/>
          <a:lstStyle/>
          <a:p>
            <a:r>
              <a:rPr lang="en-US" dirty="0"/>
              <a:t>Stephanie Brink, Olga Pearce</a:t>
            </a:r>
          </a:p>
        </p:txBody>
      </p:sp>
      <p:sp>
        <p:nvSpPr>
          <p:cNvPr id="7" name="Text Placeholder 6">
            <a:extLst>
              <a:ext uri="{FF2B5EF4-FFF2-40B4-BE49-F238E27FC236}">
                <a16:creationId xmlns:a16="http://schemas.microsoft.com/office/drawing/2014/main" id="{788D9BE7-9421-154E-B1C9-D2B08EBEF0D9}"/>
              </a:ext>
            </a:extLst>
          </p:cNvPr>
          <p:cNvSpPr>
            <a:spLocks noGrp="1"/>
          </p:cNvSpPr>
          <p:nvPr>
            <p:ph type="body" sz="quarter" idx="16"/>
          </p:nvPr>
        </p:nvSpPr>
        <p:spPr>
          <a:xfrm>
            <a:off x="622300" y="3419856"/>
            <a:ext cx="1225550" cy="355600"/>
          </a:xfrm>
        </p:spPr>
        <p:txBody>
          <a:bodyPr>
            <a:normAutofit/>
          </a:bodyPr>
          <a:lstStyle/>
          <a:p>
            <a:r>
              <a:rPr lang="en-US" dirty="0"/>
              <a:t>2 May 2022</a:t>
            </a:r>
          </a:p>
        </p:txBody>
      </p:sp>
      <p:pic>
        <p:nvPicPr>
          <p:cNvPr id="3" name="Picture 2" descr="A close up of a sign&#10;&#10;Description automatically generated">
            <a:extLst>
              <a:ext uri="{FF2B5EF4-FFF2-40B4-BE49-F238E27FC236}">
                <a16:creationId xmlns:a16="http://schemas.microsoft.com/office/drawing/2014/main" id="{6FF6324D-30F2-F946-A187-9F6173877F2F}"/>
              </a:ext>
            </a:extLst>
          </p:cNvPr>
          <p:cNvPicPr>
            <a:picLocks noChangeAspect="1"/>
          </p:cNvPicPr>
          <p:nvPr/>
        </p:nvPicPr>
        <p:blipFill>
          <a:blip r:embed="rId2"/>
          <a:stretch>
            <a:fillRect/>
          </a:stretch>
        </p:blipFill>
        <p:spPr>
          <a:xfrm>
            <a:off x="609601" y="847585"/>
            <a:ext cx="1188831" cy="1373146"/>
          </a:xfrm>
          <a:prstGeom prst="rect">
            <a:avLst/>
          </a:prstGeom>
        </p:spPr>
      </p:pic>
      <p:sp>
        <p:nvSpPr>
          <p:cNvPr id="5" name="Text Placeholder 4">
            <a:extLst>
              <a:ext uri="{FF2B5EF4-FFF2-40B4-BE49-F238E27FC236}">
                <a16:creationId xmlns:a16="http://schemas.microsoft.com/office/drawing/2014/main" id="{33BFD80C-30E9-87BC-A77F-A4ED112FF22E}"/>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91945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EB41-B4C9-4941-A360-41FC9B026185}"/>
              </a:ext>
            </a:extLst>
          </p:cNvPr>
          <p:cNvSpPr>
            <a:spLocks noGrp="1"/>
          </p:cNvSpPr>
          <p:nvPr>
            <p:ph type="title"/>
          </p:nvPr>
        </p:nvSpPr>
        <p:spPr/>
        <p:txBody>
          <a:bodyPr/>
          <a:lstStyle/>
          <a:p>
            <a:r>
              <a:rPr lang="en-US" dirty="0"/>
              <a:t>Filter the </a:t>
            </a:r>
            <a:r>
              <a:rPr lang="en-US" dirty="0" err="1"/>
              <a:t>GraphFrame</a:t>
            </a:r>
            <a:r>
              <a:rPr lang="en-US" dirty="0"/>
              <a:t> </a:t>
            </a:r>
            <a:r>
              <a:rPr lang="en-US" i="1" dirty="0"/>
              <a:t>by node metrics in the </a:t>
            </a:r>
            <a:r>
              <a:rPr lang="en-US" i="1" dirty="0" err="1"/>
              <a:t>dataframe</a:t>
            </a:r>
            <a:endParaRPr lang="en-US" i="1" dirty="0">
              <a:latin typeface="Courier New" panose="02070309020205020404" pitchFamily="49" charset="0"/>
              <a:cs typeface="Courier New" panose="02070309020205020404" pitchFamily="49" charset="0"/>
            </a:endParaRPr>
          </a:p>
        </p:txBody>
      </p:sp>
      <p:pic>
        <p:nvPicPr>
          <p:cNvPr id="18" name="Picture 17">
            <a:extLst>
              <a:ext uri="{FF2B5EF4-FFF2-40B4-BE49-F238E27FC236}">
                <a16:creationId xmlns:a16="http://schemas.microsoft.com/office/drawing/2014/main" id="{4CCFF0D8-32C1-6147-BB6C-4B17DADF44B7}"/>
              </a:ext>
            </a:extLst>
          </p:cNvPr>
          <p:cNvPicPr>
            <a:picLocks noChangeAspect="1"/>
          </p:cNvPicPr>
          <p:nvPr/>
        </p:nvPicPr>
        <p:blipFill>
          <a:blip r:embed="rId2"/>
          <a:stretch>
            <a:fillRect/>
          </a:stretch>
        </p:blipFill>
        <p:spPr>
          <a:xfrm>
            <a:off x="4765073" y="3665159"/>
            <a:ext cx="2554926" cy="414855"/>
          </a:xfrm>
          <a:prstGeom prst="rect">
            <a:avLst/>
          </a:prstGeom>
        </p:spPr>
      </p:pic>
      <p:pic>
        <p:nvPicPr>
          <p:cNvPr id="7" name="Picture 6">
            <a:extLst>
              <a:ext uri="{FF2B5EF4-FFF2-40B4-BE49-F238E27FC236}">
                <a16:creationId xmlns:a16="http://schemas.microsoft.com/office/drawing/2014/main" id="{307AF925-5144-714F-BF62-72C70707ABED}"/>
              </a:ext>
            </a:extLst>
          </p:cNvPr>
          <p:cNvPicPr>
            <a:picLocks noChangeAspect="1"/>
          </p:cNvPicPr>
          <p:nvPr/>
        </p:nvPicPr>
        <p:blipFill>
          <a:blip r:embed="rId3"/>
          <a:stretch>
            <a:fillRect/>
          </a:stretch>
        </p:blipFill>
        <p:spPr>
          <a:xfrm>
            <a:off x="982596" y="2469001"/>
            <a:ext cx="3346617" cy="3584448"/>
          </a:xfrm>
          <a:prstGeom prst="rect">
            <a:avLst/>
          </a:prstGeom>
        </p:spPr>
      </p:pic>
      <p:pic>
        <p:nvPicPr>
          <p:cNvPr id="6" name="Picture 5">
            <a:extLst>
              <a:ext uri="{FF2B5EF4-FFF2-40B4-BE49-F238E27FC236}">
                <a16:creationId xmlns:a16="http://schemas.microsoft.com/office/drawing/2014/main" id="{3FD8ABEA-7B65-944D-98E6-5F6E38DABF0E}"/>
              </a:ext>
            </a:extLst>
          </p:cNvPr>
          <p:cNvPicPr>
            <a:picLocks noChangeAspect="1"/>
          </p:cNvPicPr>
          <p:nvPr/>
        </p:nvPicPr>
        <p:blipFill>
          <a:blip r:embed="rId4"/>
          <a:stretch>
            <a:fillRect/>
          </a:stretch>
        </p:blipFill>
        <p:spPr>
          <a:xfrm>
            <a:off x="7888844" y="2917828"/>
            <a:ext cx="2554927" cy="2686794"/>
          </a:xfrm>
          <a:prstGeom prst="rect">
            <a:avLst/>
          </a:prstGeom>
        </p:spPr>
      </p:pic>
      <p:pic>
        <p:nvPicPr>
          <p:cNvPr id="9" name="Picture 8">
            <a:extLst>
              <a:ext uri="{FF2B5EF4-FFF2-40B4-BE49-F238E27FC236}">
                <a16:creationId xmlns:a16="http://schemas.microsoft.com/office/drawing/2014/main" id="{6B3D92C2-42B6-6248-A38A-AD7355FEE39D}"/>
              </a:ext>
            </a:extLst>
          </p:cNvPr>
          <p:cNvPicPr>
            <a:picLocks noChangeAspect="1"/>
          </p:cNvPicPr>
          <p:nvPr/>
        </p:nvPicPr>
        <p:blipFill>
          <a:blip r:embed="rId5"/>
          <a:stretch>
            <a:fillRect/>
          </a:stretch>
        </p:blipFill>
        <p:spPr>
          <a:xfrm>
            <a:off x="609600" y="1566429"/>
            <a:ext cx="10837719" cy="640080"/>
          </a:xfrm>
          <a:prstGeom prst="rect">
            <a:avLst/>
          </a:prstGeom>
        </p:spPr>
      </p:pic>
      <p:sp>
        <p:nvSpPr>
          <p:cNvPr id="3" name="TextBox 2">
            <a:extLst>
              <a:ext uri="{FF2B5EF4-FFF2-40B4-BE49-F238E27FC236}">
                <a16:creationId xmlns:a16="http://schemas.microsoft.com/office/drawing/2014/main" id="{776BB5D6-592B-4647-A7B0-4BF70199DB7C}"/>
              </a:ext>
            </a:extLst>
          </p:cNvPr>
          <p:cNvSpPr txBox="1"/>
          <p:nvPr/>
        </p:nvSpPr>
        <p:spPr>
          <a:xfrm>
            <a:off x="4765072" y="4853120"/>
            <a:ext cx="2661855" cy="1200329"/>
          </a:xfrm>
          <a:prstGeom prst="rect">
            <a:avLst/>
          </a:prstGeom>
          <a:noFill/>
          <a:ln w="38100">
            <a:solidFill>
              <a:schemeClr val="accent1"/>
            </a:solidFill>
          </a:ln>
        </p:spPr>
        <p:txBody>
          <a:bodyPr wrap="square" rtlCol="0">
            <a:spAutoFit/>
          </a:bodyPr>
          <a:lstStyle/>
          <a:p>
            <a:r>
              <a:rPr lang="en-US" sz="2400"/>
              <a:t>Keep only those nodes with a value greater than 1</a:t>
            </a:r>
          </a:p>
        </p:txBody>
      </p:sp>
    </p:spTree>
    <p:extLst>
      <p:ext uri="{BB962C8B-B14F-4D97-AF65-F5344CB8AC3E}">
        <p14:creationId xmlns:p14="http://schemas.microsoft.com/office/powerpoint/2010/main" val="4162046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841EFA-DFA1-3C49-9388-C6F9882FD857}"/>
              </a:ext>
            </a:extLst>
          </p:cNvPr>
          <p:cNvSpPr>
            <a:spLocks noGrp="1"/>
          </p:cNvSpPr>
          <p:nvPr>
            <p:ph type="title"/>
          </p:nvPr>
        </p:nvSpPr>
        <p:spPr>
          <a:xfrm>
            <a:off x="609600" y="220136"/>
            <a:ext cx="10972800" cy="1005840"/>
          </a:xfrm>
        </p:spPr>
        <p:txBody>
          <a:bodyPr/>
          <a:lstStyle/>
          <a:p>
            <a:r>
              <a:rPr lang="en-US" dirty="0"/>
              <a:t>Filter the </a:t>
            </a:r>
            <a:r>
              <a:rPr lang="en-US" dirty="0" err="1"/>
              <a:t>GraphFrame</a:t>
            </a:r>
            <a:r>
              <a:rPr lang="en-US" dirty="0"/>
              <a:t> </a:t>
            </a:r>
            <a:r>
              <a:rPr lang="en-US" i="1" dirty="0"/>
              <a:t>using Hatchet’s call path query language</a:t>
            </a:r>
          </a:p>
        </p:txBody>
      </p:sp>
      <p:sp>
        <p:nvSpPr>
          <p:cNvPr id="14" name="Content Placeholder 13">
            <a:extLst>
              <a:ext uri="{FF2B5EF4-FFF2-40B4-BE49-F238E27FC236}">
                <a16:creationId xmlns:a16="http://schemas.microsoft.com/office/drawing/2014/main" id="{D8D301EA-E4AF-9243-ABE9-FF70D1F37FC5}"/>
              </a:ext>
            </a:extLst>
          </p:cNvPr>
          <p:cNvSpPr>
            <a:spLocks noGrp="1"/>
          </p:cNvSpPr>
          <p:nvPr>
            <p:ph idx="1"/>
          </p:nvPr>
        </p:nvSpPr>
        <p:spPr/>
        <p:txBody>
          <a:bodyPr>
            <a:normAutofit/>
          </a:bodyPr>
          <a:lstStyle/>
          <a:p>
            <a:r>
              <a:rPr lang="en-US"/>
              <a:t>Data reduction using </a:t>
            </a:r>
            <a:r>
              <a:rPr lang="en-US" i="1"/>
              <a:t>call path </a:t>
            </a:r>
            <a:r>
              <a:rPr lang="en-US"/>
              <a:t>pattern matching</a:t>
            </a:r>
          </a:p>
          <a:p>
            <a:pPr marL="342900" lvl="1" indent="0">
              <a:buNone/>
            </a:pPr>
            <a:endParaRPr lang="en-US"/>
          </a:p>
        </p:txBody>
      </p:sp>
      <p:pic>
        <p:nvPicPr>
          <p:cNvPr id="15" name="Content Placeholder 4">
            <a:extLst>
              <a:ext uri="{FF2B5EF4-FFF2-40B4-BE49-F238E27FC236}">
                <a16:creationId xmlns:a16="http://schemas.microsoft.com/office/drawing/2014/main" id="{3F8A6F92-6DA3-024D-A2ED-785375D98959}"/>
              </a:ext>
            </a:extLst>
          </p:cNvPr>
          <p:cNvPicPr>
            <a:picLocks noChangeAspect="1"/>
          </p:cNvPicPr>
          <p:nvPr/>
        </p:nvPicPr>
        <p:blipFill>
          <a:blip r:embed="rId2"/>
          <a:stretch>
            <a:fillRect/>
          </a:stretch>
        </p:blipFill>
        <p:spPr>
          <a:xfrm>
            <a:off x="6291263" y="1436688"/>
            <a:ext cx="5291137" cy="2973531"/>
          </a:xfrm>
          <a:prstGeom prst="rect">
            <a:avLst/>
          </a:prstGeom>
        </p:spPr>
      </p:pic>
      <p:sp>
        <p:nvSpPr>
          <p:cNvPr id="16" name="TextBox 15">
            <a:extLst>
              <a:ext uri="{FF2B5EF4-FFF2-40B4-BE49-F238E27FC236}">
                <a16:creationId xmlns:a16="http://schemas.microsoft.com/office/drawing/2014/main" id="{30561004-5FB9-D148-95F3-2C5F5708ED37}"/>
              </a:ext>
            </a:extLst>
          </p:cNvPr>
          <p:cNvSpPr txBox="1"/>
          <p:nvPr/>
        </p:nvSpPr>
        <p:spPr>
          <a:xfrm>
            <a:off x="6291263" y="4451816"/>
            <a:ext cx="5291137" cy="1323439"/>
          </a:xfrm>
          <a:prstGeom prst="rect">
            <a:avLst/>
          </a:prstGeom>
          <a:noFill/>
        </p:spPr>
        <p:txBody>
          <a:bodyPr wrap="square" rtlCol="0">
            <a:spAutoFit/>
          </a:bodyPr>
          <a:lstStyle/>
          <a:p>
            <a:pPr algn="ctr"/>
            <a:r>
              <a:rPr lang="en-US" sz="2000"/>
              <a:t>Matches a call path (1) rooted at a node with name “solvers”, (2) followed by a node with a time metric value less than 50, and (3) followed by any number of children nodes. </a:t>
            </a:r>
          </a:p>
        </p:txBody>
      </p:sp>
      <p:sp>
        <p:nvSpPr>
          <p:cNvPr id="17" name="TextBox 16">
            <a:extLst>
              <a:ext uri="{FF2B5EF4-FFF2-40B4-BE49-F238E27FC236}">
                <a16:creationId xmlns:a16="http://schemas.microsoft.com/office/drawing/2014/main" id="{AF578E8F-261A-D24D-A6BB-D28C1AB92703}"/>
              </a:ext>
            </a:extLst>
          </p:cNvPr>
          <p:cNvSpPr txBox="1"/>
          <p:nvPr/>
        </p:nvSpPr>
        <p:spPr>
          <a:xfrm>
            <a:off x="8927432" y="1436688"/>
            <a:ext cx="2392839" cy="461665"/>
          </a:xfrm>
          <a:prstGeom prst="rect">
            <a:avLst/>
          </a:prstGeom>
          <a:noFill/>
        </p:spPr>
        <p:txBody>
          <a:bodyPr wrap="square" rtlCol="0">
            <a:spAutoFit/>
          </a:bodyPr>
          <a:lstStyle/>
          <a:p>
            <a:pPr algn="ctr"/>
            <a:r>
              <a:rPr lang="en-US" sz="2400"/>
              <a:t> Call Path Query</a:t>
            </a:r>
          </a:p>
        </p:txBody>
      </p:sp>
      <p:pic>
        <p:nvPicPr>
          <p:cNvPr id="5" name="Picture 4">
            <a:extLst>
              <a:ext uri="{FF2B5EF4-FFF2-40B4-BE49-F238E27FC236}">
                <a16:creationId xmlns:a16="http://schemas.microsoft.com/office/drawing/2014/main" id="{7F0B4976-18DC-C14D-930F-D09E981A7F95}"/>
              </a:ext>
            </a:extLst>
          </p:cNvPr>
          <p:cNvPicPr>
            <a:picLocks noChangeAspect="1"/>
          </p:cNvPicPr>
          <p:nvPr/>
        </p:nvPicPr>
        <p:blipFill>
          <a:blip r:embed="rId3"/>
          <a:stretch>
            <a:fillRect/>
          </a:stretch>
        </p:blipFill>
        <p:spPr>
          <a:xfrm>
            <a:off x="6931159" y="3709479"/>
            <a:ext cx="3790432" cy="549613"/>
          </a:xfrm>
          <a:prstGeom prst="rect">
            <a:avLst/>
          </a:prstGeom>
          <a:solidFill>
            <a:srgbClr val="F7F7F7"/>
          </a:solidFill>
        </p:spPr>
      </p:pic>
      <p:cxnSp>
        <p:nvCxnSpPr>
          <p:cNvPr id="7" name="Straight Arrow Connector 6">
            <a:extLst>
              <a:ext uri="{FF2B5EF4-FFF2-40B4-BE49-F238E27FC236}">
                <a16:creationId xmlns:a16="http://schemas.microsoft.com/office/drawing/2014/main" id="{6FF24BB5-F7BD-A34A-B9FB-6B679051173E}"/>
              </a:ext>
            </a:extLst>
          </p:cNvPr>
          <p:cNvCxnSpPr/>
          <p:nvPr/>
        </p:nvCxnSpPr>
        <p:spPr>
          <a:xfrm>
            <a:off x="7751805" y="2133600"/>
            <a:ext cx="411892" cy="420130"/>
          </a:xfrm>
          <a:prstGeom prst="straightConnector1">
            <a:avLst/>
          </a:prstGeom>
          <a:ln w="38100" cmpd="sng">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88EC16F-D70E-6C48-8392-685C5C23FC08}"/>
              </a:ext>
            </a:extLst>
          </p:cNvPr>
          <p:cNvCxnSpPr>
            <a:cxnSpLocks/>
          </p:cNvCxnSpPr>
          <p:nvPr/>
        </p:nvCxnSpPr>
        <p:spPr>
          <a:xfrm>
            <a:off x="8283146" y="2751438"/>
            <a:ext cx="0" cy="434312"/>
          </a:xfrm>
          <a:prstGeom prst="straightConnector1">
            <a:avLst/>
          </a:prstGeom>
          <a:ln w="38100" cmpd="sng">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6C870778-0A0F-AF45-8750-7DFD2358945D}"/>
              </a:ext>
            </a:extLst>
          </p:cNvPr>
          <p:cNvPicPr>
            <a:picLocks noChangeAspect="1"/>
          </p:cNvPicPr>
          <p:nvPr/>
        </p:nvPicPr>
        <p:blipFill rotWithShape="1">
          <a:blip r:embed="rId4"/>
          <a:srcRect r="44226"/>
          <a:stretch/>
        </p:blipFill>
        <p:spPr>
          <a:xfrm>
            <a:off x="621101" y="2376312"/>
            <a:ext cx="4508938" cy="1655064"/>
          </a:xfrm>
          <a:prstGeom prst="rect">
            <a:avLst/>
          </a:prstGeom>
        </p:spPr>
      </p:pic>
    </p:spTree>
    <p:extLst>
      <p:ext uri="{BB962C8B-B14F-4D97-AF65-F5344CB8AC3E}">
        <p14:creationId xmlns:p14="http://schemas.microsoft.com/office/powerpoint/2010/main" val="3005681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4">
            <a:extLst>
              <a:ext uri="{FF2B5EF4-FFF2-40B4-BE49-F238E27FC236}">
                <a16:creationId xmlns:a16="http://schemas.microsoft.com/office/drawing/2014/main" id="{3F8A6F92-6DA3-024D-A2ED-785375D98959}"/>
              </a:ext>
            </a:extLst>
          </p:cNvPr>
          <p:cNvPicPr>
            <a:picLocks noChangeAspect="1"/>
          </p:cNvPicPr>
          <p:nvPr/>
        </p:nvPicPr>
        <p:blipFill>
          <a:blip r:embed="rId2"/>
          <a:stretch>
            <a:fillRect/>
          </a:stretch>
        </p:blipFill>
        <p:spPr>
          <a:xfrm>
            <a:off x="6291263" y="1436688"/>
            <a:ext cx="5291137" cy="2973531"/>
          </a:xfrm>
          <a:prstGeom prst="rect">
            <a:avLst/>
          </a:prstGeom>
          <a:ln>
            <a:noFill/>
            <a:prstDash val="dash"/>
          </a:ln>
        </p:spPr>
      </p:pic>
      <p:sp>
        <p:nvSpPr>
          <p:cNvPr id="3" name="Title 2">
            <a:extLst>
              <a:ext uri="{FF2B5EF4-FFF2-40B4-BE49-F238E27FC236}">
                <a16:creationId xmlns:a16="http://schemas.microsoft.com/office/drawing/2014/main" id="{1A841EFA-DFA1-3C49-9388-C6F9882FD857}"/>
              </a:ext>
            </a:extLst>
          </p:cNvPr>
          <p:cNvSpPr>
            <a:spLocks noGrp="1"/>
          </p:cNvSpPr>
          <p:nvPr>
            <p:ph type="title"/>
          </p:nvPr>
        </p:nvSpPr>
        <p:spPr>
          <a:xfrm>
            <a:off x="609600" y="220136"/>
            <a:ext cx="10972800" cy="1005840"/>
          </a:xfrm>
        </p:spPr>
        <p:txBody>
          <a:bodyPr/>
          <a:lstStyle/>
          <a:p>
            <a:r>
              <a:rPr lang="en-US" dirty="0"/>
              <a:t>Filter the </a:t>
            </a:r>
            <a:r>
              <a:rPr lang="en-US" dirty="0" err="1"/>
              <a:t>GraphFrame</a:t>
            </a:r>
            <a:r>
              <a:rPr lang="en-US" dirty="0"/>
              <a:t> </a:t>
            </a:r>
            <a:r>
              <a:rPr lang="en-US" i="1" dirty="0"/>
              <a:t>using Hatchet’s call path query language</a:t>
            </a:r>
          </a:p>
        </p:txBody>
      </p:sp>
      <p:sp>
        <p:nvSpPr>
          <p:cNvPr id="14" name="Content Placeholder 13">
            <a:extLst>
              <a:ext uri="{FF2B5EF4-FFF2-40B4-BE49-F238E27FC236}">
                <a16:creationId xmlns:a16="http://schemas.microsoft.com/office/drawing/2014/main" id="{D8D301EA-E4AF-9243-ABE9-FF70D1F37FC5}"/>
              </a:ext>
            </a:extLst>
          </p:cNvPr>
          <p:cNvSpPr>
            <a:spLocks noGrp="1"/>
          </p:cNvSpPr>
          <p:nvPr>
            <p:ph idx="1"/>
          </p:nvPr>
        </p:nvSpPr>
        <p:spPr/>
        <p:txBody>
          <a:bodyPr>
            <a:normAutofit/>
          </a:bodyPr>
          <a:lstStyle/>
          <a:p>
            <a:r>
              <a:rPr lang="en-US"/>
              <a:t>Data reduction using </a:t>
            </a:r>
            <a:r>
              <a:rPr lang="en-US" i="1"/>
              <a:t>call path</a:t>
            </a:r>
            <a:r>
              <a:rPr lang="en-US"/>
              <a:t> pattern matching</a:t>
            </a:r>
          </a:p>
          <a:p>
            <a:pPr lvl="1"/>
            <a:endParaRPr lang="en-US"/>
          </a:p>
        </p:txBody>
      </p:sp>
      <p:sp>
        <p:nvSpPr>
          <p:cNvPr id="16" name="TextBox 15">
            <a:extLst>
              <a:ext uri="{FF2B5EF4-FFF2-40B4-BE49-F238E27FC236}">
                <a16:creationId xmlns:a16="http://schemas.microsoft.com/office/drawing/2014/main" id="{30561004-5FB9-D148-95F3-2C5F5708ED37}"/>
              </a:ext>
            </a:extLst>
          </p:cNvPr>
          <p:cNvSpPr txBox="1"/>
          <p:nvPr/>
        </p:nvSpPr>
        <p:spPr>
          <a:xfrm>
            <a:off x="6291263" y="4451816"/>
            <a:ext cx="5291137" cy="1323439"/>
          </a:xfrm>
          <a:prstGeom prst="rect">
            <a:avLst/>
          </a:prstGeom>
          <a:noFill/>
        </p:spPr>
        <p:txBody>
          <a:bodyPr wrap="square" rtlCol="0">
            <a:spAutoFit/>
          </a:bodyPr>
          <a:lstStyle/>
          <a:p>
            <a:pPr algn="ctr"/>
            <a:r>
              <a:rPr lang="en-US" sz="2000"/>
              <a:t>Matches a call path (1) rooted at a node with name “solvers”, (2) followed by a node with a time metric value less than 50, and (3) followed by any number of children nodes. </a:t>
            </a:r>
          </a:p>
        </p:txBody>
      </p:sp>
      <p:sp>
        <p:nvSpPr>
          <p:cNvPr id="17" name="TextBox 16">
            <a:extLst>
              <a:ext uri="{FF2B5EF4-FFF2-40B4-BE49-F238E27FC236}">
                <a16:creationId xmlns:a16="http://schemas.microsoft.com/office/drawing/2014/main" id="{AF578E8F-261A-D24D-A6BB-D28C1AB92703}"/>
              </a:ext>
            </a:extLst>
          </p:cNvPr>
          <p:cNvSpPr txBox="1"/>
          <p:nvPr/>
        </p:nvSpPr>
        <p:spPr>
          <a:xfrm>
            <a:off x="8927432" y="1436688"/>
            <a:ext cx="2392839" cy="461665"/>
          </a:xfrm>
          <a:prstGeom prst="rect">
            <a:avLst/>
          </a:prstGeom>
          <a:noFill/>
        </p:spPr>
        <p:txBody>
          <a:bodyPr wrap="square" rtlCol="0">
            <a:spAutoFit/>
          </a:bodyPr>
          <a:lstStyle/>
          <a:p>
            <a:pPr algn="ctr"/>
            <a:r>
              <a:rPr lang="en-US" sz="2400"/>
              <a:t> Call Path Query</a:t>
            </a:r>
          </a:p>
        </p:txBody>
      </p:sp>
      <p:sp>
        <p:nvSpPr>
          <p:cNvPr id="8" name="Rectangle 7">
            <a:extLst>
              <a:ext uri="{FF2B5EF4-FFF2-40B4-BE49-F238E27FC236}">
                <a16:creationId xmlns:a16="http://schemas.microsoft.com/office/drawing/2014/main" id="{98C15970-80D6-0044-96B2-0B89B55CAD09}"/>
              </a:ext>
            </a:extLst>
          </p:cNvPr>
          <p:cNvSpPr/>
          <p:nvPr/>
        </p:nvSpPr>
        <p:spPr bwMode="auto">
          <a:xfrm>
            <a:off x="7176013" y="2026920"/>
            <a:ext cx="658026" cy="441960"/>
          </a:xfrm>
          <a:prstGeom prst="rect">
            <a:avLst/>
          </a:prstGeom>
          <a:noFill/>
          <a:ln w="38100">
            <a:solidFill>
              <a:srgbClr val="C00000"/>
            </a:solidFill>
            <a:prstDash val="solid"/>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9" name="Rectangle 8">
            <a:extLst>
              <a:ext uri="{FF2B5EF4-FFF2-40B4-BE49-F238E27FC236}">
                <a16:creationId xmlns:a16="http://schemas.microsoft.com/office/drawing/2014/main" id="{6C085D11-D597-6B4B-95FC-22E984BA0460}"/>
              </a:ext>
            </a:extLst>
          </p:cNvPr>
          <p:cNvSpPr/>
          <p:nvPr/>
        </p:nvSpPr>
        <p:spPr bwMode="auto">
          <a:xfrm>
            <a:off x="8503920" y="3701559"/>
            <a:ext cx="2225040" cy="542781"/>
          </a:xfrm>
          <a:prstGeom prst="rect">
            <a:avLst/>
          </a:prstGeom>
          <a:solidFill>
            <a:srgbClr val="F7F8F8"/>
          </a:solidFill>
          <a:ln>
            <a:solidFill>
              <a:srgbClr val="F7F8F8"/>
            </a:solid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1" name="Rectangle 10">
            <a:extLst>
              <a:ext uri="{FF2B5EF4-FFF2-40B4-BE49-F238E27FC236}">
                <a16:creationId xmlns:a16="http://schemas.microsoft.com/office/drawing/2014/main" id="{0F2FFEA5-6750-D746-86C8-D4F4E2032407}"/>
              </a:ext>
            </a:extLst>
          </p:cNvPr>
          <p:cNvSpPr/>
          <p:nvPr/>
        </p:nvSpPr>
        <p:spPr bwMode="auto">
          <a:xfrm>
            <a:off x="9251360" y="2392680"/>
            <a:ext cx="1927179" cy="685800"/>
          </a:xfrm>
          <a:prstGeom prst="rect">
            <a:avLst/>
          </a:prstGeom>
          <a:solidFill>
            <a:srgbClr val="F7F8F8"/>
          </a:solidFill>
          <a:ln>
            <a:solidFill>
              <a:srgbClr val="F7F8F8"/>
            </a:solid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2" name="Rectangle 11">
            <a:extLst>
              <a:ext uri="{FF2B5EF4-FFF2-40B4-BE49-F238E27FC236}">
                <a16:creationId xmlns:a16="http://schemas.microsoft.com/office/drawing/2014/main" id="{8DB214FE-441D-8B48-B2AC-E702FEF5912E}"/>
              </a:ext>
            </a:extLst>
          </p:cNvPr>
          <p:cNvSpPr/>
          <p:nvPr/>
        </p:nvSpPr>
        <p:spPr bwMode="auto">
          <a:xfrm>
            <a:off x="9213938" y="2109065"/>
            <a:ext cx="2170341" cy="321715"/>
          </a:xfrm>
          <a:prstGeom prst="rect">
            <a:avLst/>
          </a:prstGeom>
          <a:noFill/>
          <a:ln w="38100">
            <a:solidFill>
              <a:srgbClr val="C00000"/>
            </a:solidFill>
            <a:prstDash val="solid"/>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pic>
        <p:nvPicPr>
          <p:cNvPr id="13" name="Picture 12">
            <a:extLst>
              <a:ext uri="{FF2B5EF4-FFF2-40B4-BE49-F238E27FC236}">
                <a16:creationId xmlns:a16="http://schemas.microsoft.com/office/drawing/2014/main" id="{C269553B-A85D-EA4C-A494-62981C9D1064}"/>
              </a:ext>
            </a:extLst>
          </p:cNvPr>
          <p:cNvPicPr>
            <a:picLocks noChangeAspect="1"/>
          </p:cNvPicPr>
          <p:nvPr/>
        </p:nvPicPr>
        <p:blipFill rotWithShape="1">
          <a:blip r:embed="rId3"/>
          <a:srcRect r="44226"/>
          <a:stretch/>
        </p:blipFill>
        <p:spPr>
          <a:xfrm>
            <a:off x="621101" y="2376312"/>
            <a:ext cx="4508938" cy="1655064"/>
          </a:xfrm>
          <a:prstGeom prst="rect">
            <a:avLst/>
          </a:prstGeom>
        </p:spPr>
      </p:pic>
    </p:spTree>
    <p:extLst>
      <p:ext uri="{BB962C8B-B14F-4D97-AF65-F5344CB8AC3E}">
        <p14:creationId xmlns:p14="http://schemas.microsoft.com/office/powerpoint/2010/main" val="4142150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841EFA-DFA1-3C49-9388-C6F9882FD857}"/>
              </a:ext>
            </a:extLst>
          </p:cNvPr>
          <p:cNvSpPr>
            <a:spLocks noGrp="1"/>
          </p:cNvSpPr>
          <p:nvPr>
            <p:ph type="title"/>
          </p:nvPr>
        </p:nvSpPr>
        <p:spPr>
          <a:xfrm>
            <a:off x="609600" y="220136"/>
            <a:ext cx="10972800" cy="1005840"/>
          </a:xfrm>
        </p:spPr>
        <p:txBody>
          <a:bodyPr/>
          <a:lstStyle/>
          <a:p>
            <a:r>
              <a:rPr lang="en-US" dirty="0"/>
              <a:t>Filter the </a:t>
            </a:r>
            <a:r>
              <a:rPr lang="en-US" dirty="0" err="1"/>
              <a:t>GraphFrame</a:t>
            </a:r>
            <a:r>
              <a:rPr lang="en-US" dirty="0"/>
              <a:t> </a:t>
            </a:r>
            <a:r>
              <a:rPr lang="en-US" i="1" dirty="0"/>
              <a:t>using Hatchet’s call path query language</a:t>
            </a:r>
            <a:endParaRPr lang="en-US" dirty="0"/>
          </a:p>
        </p:txBody>
      </p:sp>
      <p:sp>
        <p:nvSpPr>
          <p:cNvPr id="14" name="Content Placeholder 13">
            <a:extLst>
              <a:ext uri="{FF2B5EF4-FFF2-40B4-BE49-F238E27FC236}">
                <a16:creationId xmlns:a16="http://schemas.microsoft.com/office/drawing/2014/main" id="{D8D301EA-E4AF-9243-ABE9-FF70D1F37FC5}"/>
              </a:ext>
            </a:extLst>
          </p:cNvPr>
          <p:cNvSpPr>
            <a:spLocks noGrp="1"/>
          </p:cNvSpPr>
          <p:nvPr>
            <p:ph idx="1"/>
          </p:nvPr>
        </p:nvSpPr>
        <p:spPr/>
        <p:txBody>
          <a:bodyPr>
            <a:normAutofit/>
          </a:bodyPr>
          <a:lstStyle/>
          <a:p>
            <a:r>
              <a:rPr lang="en-US"/>
              <a:t>Data reduction using </a:t>
            </a:r>
            <a:r>
              <a:rPr lang="en-US" i="1"/>
              <a:t>call path </a:t>
            </a:r>
            <a:r>
              <a:rPr lang="en-US"/>
              <a:t>pattern matching</a:t>
            </a:r>
          </a:p>
        </p:txBody>
      </p:sp>
      <p:pic>
        <p:nvPicPr>
          <p:cNvPr id="15" name="Content Placeholder 4">
            <a:extLst>
              <a:ext uri="{FF2B5EF4-FFF2-40B4-BE49-F238E27FC236}">
                <a16:creationId xmlns:a16="http://schemas.microsoft.com/office/drawing/2014/main" id="{3F8A6F92-6DA3-024D-A2ED-785375D98959}"/>
              </a:ext>
            </a:extLst>
          </p:cNvPr>
          <p:cNvPicPr>
            <a:picLocks noChangeAspect="1"/>
          </p:cNvPicPr>
          <p:nvPr/>
        </p:nvPicPr>
        <p:blipFill>
          <a:blip r:embed="rId2"/>
          <a:stretch>
            <a:fillRect/>
          </a:stretch>
        </p:blipFill>
        <p:spPr>
          <a:xfrm>
            <a:off x="6291263" y="1436688"/>
            <a:ext cx="5291137" cy="2973531"/>
          </a:xfrm>
          <a:prstGeom prst="rect">
            <a:avLst/>
          </a:prstGeom>
        </p:spPr>
      </p:pic>
      <p:sp>
        <p:nvSpPr>
          <p:cNvPr id="16" name="TextBox 15">
            <a:extLst>
              <a:ext uri="{FF2B5EF4-FFF2-40B4-BE49-F238E27FC236}">
                <a16:creationId xmlns:a16="http://schemas.microsoft.com/office/drawing/2014/main" id="{30561004-5FB9-D148-95F3-2C5F5708ED37}"/>
              </a:ext>
            </a:extLst>
          </p:cNvPr>
          <p:cNvSpPr txBox="1"/>
          <p:nvPr/>
        </p:nvSpPr>
        <p:spPr>
          <a:xfrm>
            <a:off x="6291263" y="4451816"/>
            <a:ext cx="5291137" cy="1323439"/>
          </a:xfrm>
          <a:prstGeom prst="rect">
            <a:avLst/>
          </a:prstGeom>
          <a:noFill/>
        </p:spPr>
        <p:txBody>
          <a:bodyPr wrap="square" rtlCol="0">
            <a:spAutoFit/>
          </a:bodyPr>
          <a:lstStyle/>
          <a:p>
            <a:pPr algn="ctr"/>
            <a:r>
              <a:rPr lang="en-US" sz="2000"/>
              <a:t>Matches a call path (1) rooted at a node with name “solvers”, (2) followed by a node with a time metric value less than 50, and (3) followed by any number of children nodes. </a:t>
            </a:r>
          </a:p>
        </p:txBody>
      </p:sp>
      <p:sp>
        <p:nvSpPr>
          <p:cNvPr id="17" name="TextBox 16">
            <a:extLst>
              <a:ext uri="{FF2B5EF4-FFF2-40B4-BE49-F238E27FC236}">
                <a16:creationId xmlns:a16="http://schemas.microsoft.com/office/drawing/2014/main" id="{AF578E8F-261A-D24D-A6BB-D28C1AB92703}"/>
              </a:ext>
            </a:extLst>
          </p:cNvPr>
          <p:cNvSpPr txBox="1"/>
          <p:nvPr/>
        </p:nvSpPr>
        <p:spPr>
          <a:xfrm>
            <a:off x="8927432" y="1436688"/>
            <a:ext cx="2392839" cy="461665"/>
          </a:xfrm>
          <a:prstGeom prst="rect">
            <a:avLst/>
          </a:prstGeom>
          <a:noFill/>
        </p:spPr>
        <p:txBody>
          <a:bodyPr wrap="square" rtlCol="0">
            <a:spAutoFit/>
          </a:bodyPr>
          <a:lstStyle/>
          <a:p>
            <a:pPr algn="ctr"/>
            <a:r>
              <a:rPr lang="en-US" sz="2400"/>
              <a:t> Call Path Query</a:t>
            </a:r>
          </a:p>
        </p:txBody>
      </p:sp>
      <p:sp>
        <p:nvSpPr>
          <p:cNvPr id="2" name="Rectangle 1">
            <a:extLst>
              <a:ext uri="{FF2B5EF4-FFF2-40B4-BE49-F238E27FC236}">
                <a16:creationId xmlns:a16="http://schemas.microsoft.com/office/drawing/2014/main" id="{45DF5D83-BA6D-3F45-8C5F-96649644E9A5}"/>
              </a:ext>
            </a:extLst>
          </p:cNvPr>
          <p:cNvSpPr/>
          <p:nvPr/>
        </p:nvSpPr>
        <p:spPr bwMode="auto">
          <a:xfrm>
            <a:off x="9251360" y="2616814"/>
            <a:ext cx="1927179" cy="461666"/>
          </a:xfrm>
          <a:prstGeom prst="rect">
            <a:avLst/>
          </a:prstGeom>
          <a:solidFill>
            <a:srgbClr val="F7F8F8"/>
          </a:solidFill>
          <a:ln>
            <a:solidFill>
              <a:srgbClr val="F7F8F8"/>
            </a:solid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9" name="Rectangle 8">
            <a:extLst>
              <a:ext uri="{FF2B5EF4-FFF2-40B4-BE49-F238E27FC236}">
                <a16:creationId xmlns:a16="http://schemas.microsoft.com/office/drawing/2014/main" id="{BF47C63D-9612-F448-9D19-E9040D580CAF}"/>
              </a:ext>
            </a:extLst>
          </p:cNvPr>
          <p:cNvSpPr/>
          <p:nvPr/>
        </p:nvSpPr>
        <p:spPr bwMode="auto">
          <a:xfrm>
            <a:off x="7717033" y="2540957"/>
            <a:ext cx="658026" cy="441960"/>
          </a:xfrm>
          <a:prstGeom prst="rect">
            <a:avLst/>
          </a:prstGeom>
          <a:noFill/>
          <a:ln w="38100">
            <a:solidFill>
              <a:srgbClr val="C00000"/>
            </a:solidFill>
            <a:prstDash val="solid"/>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pic>
        <p:nvPicPr>
          <p:cNvPr id="13" name="Picture 12">
            <a:extLst>
              <a:ext uri="{FF2B5EF4-FFF2-40B4-BE49-F238E27FC236}">
                <a16:creationId xmlns:a16="http://schemas.microsoft.com/office/drawing/2014/main" id="{478A3813-B7C1-884B-891D-47EDFD8ECC0E}"/>
              </a:ext>
            </a:extLst>
          </p:cNvPr>
          <p:cNvPicPr>
            <a:picLocks noChangeAspect="1"/>
          </p:cNvPicPr>
          <p:nvPr/>
        </p:nvPicPr>
        <p:blipFill>
          <a:blip r:embed="rId3"/>
          <a:stretch>
            <a:fillRect/>
          </a:stretch>
        </p:blipFill>
        <p:spPr>
          <a:xfrm>
            <a:off x="6909642" y="3709479"/>
            <a:ext cx="3819317" cy="549613"/>
          </a:xfrm>
          <a:prstGeom prst="rect">
            <a:avLst/>
          </a:prstGeom>
          <a:solidFill>
            <a:srgbClr val="F7F7F7"/>
          </a:solidFill>
        </p:spPr>
      </p:pic>
      <p:sp>
        <p:nvSpPr>
          <p:cNvPr id="10" name="Rectangle 9">
            <a:extLst>
              <a:ext uri="{FF2B5EF4-FFF2-40B4-BE49-F238E27FC236}">
                <a16:creationId xmlns:a16="http://schemas.microsoft.com/office/drawing/2014/main" id="{409871A3-230C-274E-8522-8E55F4CCC25F}"/>
              </a:ext>
            </a:extLst>
          </p:cNvPr>
          <p:cNvSpPr/>
          <p:nvPr/>
        </p:nvSpPr>
        <p:spPr bwMode="auto">
          <a:xfrm>
            <a:off x="9715500" y="3701559"/>
            <a:ext cx="1013460" cy="542781"/>
          </a:xfrm>
          <a:prstGeom prst="rect">
            <a:avLst/>
          </a:prstGeom>
          <a:solidFill>
            <a:srgbClr val="F7F8F8"/>
          </a:solidFill>
          <a:ln>
            <a:solidFill>
              <a:srgbClr val="F7F8F8"/>
            </a:solid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2" name="Rectangle 11">
            <a:extLst>
              <a:ext uri="{FF2B5EF4-FFF2-40B4-BE49-F238E27FC236}">
                <a16:creationId xmlns:a16="http://schemas.microsoft.com/office/drawing/2014/main" id="{9E881E19-8A56-F94E-A6E5-B7B55DFB6AA6}"/>
              </a:ext>
            </a:extLst>
          </p:cNvPr>
          <p:cNvSpPr/>
          <p:nvPr/>
        </p:nvSpPr>
        <p:spPr bwMode="auto">
          <a:xfrm>
            <a:off x="8999060" y="2384434"/>
            <a:ext cx="2392839" cy="297806"/>
          </a:xfrm>
          <a:prstGeom prst="rect">
            <a:avLst/>
          </a:prstGeom>
          <a:noFill/>
          <a:ln w="38100">
            <a:solidFill>
              <a:srgbClr val="C00000"/>
            </a:solidFill>
            <a:prstDash val="solid"/>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pic>
        <p:nvPicPr>
          <p:cNvPr id="18" name="Picture 17">
            <a:extLst>
              <a:ext uri="{FF2B5EF4-FFF2-40B4-BE49-F238E27FC236}">
                <a16:creationId xmlns:a16="http://schemas.microsoft.com/office/drawing/2014/main" id="{3535E0F3-69E5-6E4D-B4BD-9A49164D15D6}"/>
              </a:ext>
            </a:extLst>
          </p:cNvPr>
          <p:cNvPicPr>
            <a:picLocks noChangeAspect="1"/>
          </p:cNvPicPr>
          <p:nvPr/>
        </p:nvPicPr>
        <p:blipFill rotWithShape="1">
          <a:blip r:embed="rId4"/>
          <a:srcRect r="44226"/>
          <a:stretch/>
        </p:blipFill>
        <p:spPr>
          <a:xfrm>
            <a:off x="621101" y="2376312"/>
            <a:ext cx="4508938" cy="1655064"/>
          </a:xfrm>
          <a:prstGeom prst="rect">
            <a:avLst/>
          </a:prstGeom>
        </p:spPr>
      </p:pic>
    </p:spTree>
    <p:extLst>
      <p:ext uri="{BB962C8B-B14F-4D97-AF65-F5344CB8AC3E}">
        <p14:creationId xmlns:p14="http://schemas.microsoft.com/office/powerpoint/2010/main" val="251776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841EFA-DFA1-3C49-9388-C6F9882FD857}"/>
              </a:ext>
            </a:extLst>
          </p:cNvPr>
          <p:cNvSpPr>
            <a:spLocks noGrp="1"/>
          </p:cNvSpPr>
          <p:nvPr>
            <p:ph type="title"/>
          </p:nvPr>
        </p:nvSpPr>
        <p:spPr>
          <a:xfrm>
            <a:off x="609600" y="220136"/>
            <a:ext cx="10972800" cy="1005840"/>
          </a:xfrm>
        </p:spPr>
        <p:txBody>
          <a:bodyPr/>
          <a:lstStyle/>
          <a:p>
            <a:r>
              <a:rPr lang="en-US" dirty="0"/>
              <a:t>Filter the </a:t>
            </a:r>
            <a:r>
              <a:rPr lang="en-US" dirty="0" err="1"/>
              <a:t>GraphFrame</a:t>
            </a:r>
            <a:r>
              <a:rPr lang="en-US" dirty="0"/>
              <a:t> </a:t>
            </a:r>
            <a:r>
              <a:rPr lang="en-US" i="1" dirty="0"/>
              <a:t>using Hatchet’s call path query language</a:t>
            </a:r>
            <a:endParaRPr lang="en-US" dirty="0"/>
          </a:p>
        </p:txBody>
      </p:sp>
      <p:sp>
        <p:nvSpPr>
          <p:cNvPr id="14" name="Content Placeholder 13">
            <a:extLst>
              <a:ext uri="{FF2B5EF4-FFF2-40B4-BE49-F238E27FC236}">
                <a16:creationId xmlns:a16="http://schemas.microsoft.com/office/drawing/2014/main" id="{D8D301EA-E4AF-9243-ABE9-FF70D1F37FC5}"/>
              </a:ext>
            </a:extLst>
          </p:cNvPr>
          <p:cNvSpPr>
            <a:spLocks noGrp="1"/>
          </p:cNvSpPr>
          <p:nvPr>
            <p:ph idx="1"/>
          </p:nvPr>
        </p:nvSpPr>
        <p:spPr/>
        <p:txBody>
          <a:bodyPr>
            <a:normAutofit/>
          </a:bodyPr>
          <a:lstStyle/>
          <a:p>
            <a:r>
              <a:rPr lang="en-US"/>
              <a:t>Data reduction using </a:t>
            </a:r>
            <a:r>
              <a:rPr lang="en-US" i="1"/>
              <a:t>call path </a:t>
            </a:r>
            <a:r>
              <a:rPr lang="en-US"/>
              <a:t>pattern matching</a:t>
            </a:r>
          </a:p>
        </p:txBody>
      </p:sp>
      <p:pic>
        <p:nvPicPr>
          <p:cNvPr id="15" name="Content Placeholder 4">
            <a:extLst>
              <a:ext uri="{FF2B5EF4-FFF2-40B4-BE49-F238E27FC236}">
                <a16:creationId xmlns:a16="http://schemas.microsoft.com/office/drawing/2014/main" id="{3F8A6F92-6DA3-024D-A2ED-785375D98959}"/>
              </a:ext>
            </a:extLst>
          </p:cNvPr>
          <p:cNvPicPr>
            <a:picLocks noChangeAspect="1"/>
          </p:cNvPicPr>
          <p:nvPr/>
        </p:nvPicPr>
        <p:blipFill>
          <a:blip r:embed="rId2"/>
          <a:stretch>
            <a:fillRect/>
          </a:stretch>
        </p:blipFill>
        <p:spPr>
          <a:xfrm>
            <a:off x="6291263" y="1436688"/>
            <a:ext cx="5291137" cy="2973531"/>
          </a:xfrm>
          <a:prstGeom prst="rect">
            <a:avLst/>
          </a:prstGeom>
        </p:spPr>
      </p:pic>
      <p:sp>
        <p:nvSpPr>
          <p:cNvPr id="16" name="TextBox 15">
            <a:extLst>
              <a:ext uri="{FF2B5EF4-FFF2-40B4-BE49-F238E27FC236}">
                <a16:creationId xmlns:a16="http://schemas.microsoft.com/office/drawing/2014/main" id="{30561004-5FB9-D148-95F3-2C5F5708ED37}"/>
              </a:ext>
            </a:extLst>
          </p:cNvPr>
          <p:cNvSpPr txBox="1"/>
          <p:nvPr/>
        </p:nvSpPr>
        <p:spPr>
          <a:xfrm>
            <a:off x="6291263" y="4451816"/>
            <a:ext cx="5291137" cy="1323439"/>
          </a:xfrm>
          <a:prstGeom prst="rect">
            <a:avLst/>
          </a:prstGeom>
          <a:noFill/>
        </p:spPr>
        <p:txBody>
          <a:bodyPr wrap="square" rtlCol="0">
            <a:spAutoFit/>
          </a:bodyPr>
          <a:lstStyle/>
          <a:p>
            <a:pPr algn="ctr"/>
            <a:r>
              <a:rPr lang="en-US" sz="2000"/>
              <a:t>Matches a call path (1) rooted at a node with name “solvers”, (2) followed by a node with a time metric value less than 50, and (3) followed by any number of children nodes. </a:t>
            </a:r>
          </a:p>
        </p:txBody>
      </p:sp>
      <p:sp>
        <p:nvSpPr>
          <p:cNvPr id="17" name="TextBox 16">
            <a:extLst>
              <a:ext uri="{FF2B5EF4-FFF2-40B4-BE49-F238E27FC236}">
                <a16:creationId xmlns:a16="http://schemas.microsoft.com/office/drawing/2014/main" id="{AF578E8F-261A-D24D-A6BB-D28C1AB92703}"/>
              </a:ext>
            </a:extLst>
          </p:cNvPr>
          <p:cNvSpPr txBox="1"/>
          <p:nvPr/>
        </p:nvSpPr>
        <p:spPr>
          <a:xfrm>
            <a:off x="8927432" y="1436688"/>
            <a:ext cx="2392839" cy="461665"/>
          </a:xfrm>
          <a:prstGeom prst="rect">
            <a:avLst/>
          </a:prstGeom>
          <a:noFill/>
        </p:spPr>
        <p:txBody>
          <a:bodyPr wrap="square" rtlCol="0">
            <a:spAutoFit/>
          </a:bodyPr>
          <a:lstStyle/>
          <a:p>
            <a:pPr algn="ctr"/>
            <a:r>
              <a:rPr lang="en-US" sz="2400"/>
              <a:t> Call Path Query</a:t>
            </a:r>
          </a:p>
        </p:txBody>
      </p:sp>
      <p:sp>
        <p:nvSpPr>
          <p:cNvPr id="10" name="Rectangle 9">
            <a:extLst>
              <a:ext uri="{FF2B5EF4-FFF2-40B4-BE49-F238E27FC236}">
                <a16:creationId xmlns:a16="http://schemas.microsoft.com/office/drawing/2014/main" id="{2485FE14-A4C7-4345-A621-57305154F7CC}"/>
              </a:ext>
            </a:extLst>
          </p:cNvPr>
          <p:cNvSpPr/>
          <p:nvPr/>
        </p:nvSpPr>
        <p:spPr bwMode="auto">
          <a:xfrm>
            <a:off x="7717033" y="3054994"/>
            <a:ext cx="658026" cy="441960"/>
          </a:xfrm>
          <a:prstGeom prst="rect">
            <a:avLst/>
          </a:prstGeom>
          <a:noFill/>
          <a:ln w="38100">
            <a:solidFill>
              <a:srgbClr val="C00000"/>
            </a:solidFill>
            <a:prstDash val="solid"/>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11" name="Rectangle 10">
            <a:extLst>
              <a:ext uri="{FF2B5EF4-FFF2-40B4-BE49-F238E27FC236}">
                <a16:creationId xmlns:a16="http://schemas.microsoft.com/office/drawing/2014/main" id="{8AAE18B0-037C-7043-93D6-E93F2D4B1ED2}"/>
              </a:ext>
            </a:extLst>
          </p:cNvPr>
          <p:cNvSpPr/>
          <p:nvPr/>
        </p:nvSpPr>
        <p:spPr bwMode="auto">
          <a:xfrm>
            <a:off x="8999060" y="2613034"/>
            <a:ext cx="2392839" cy="253734"/>
          </a:xfrm>
          <a:prstGeom prst="rect">
            <a:avLst/>
          </a:prstGeom>
          <a:noFill/>
          <a:ln w="38100">
            <a:solidFill>
              <a:srgbClr val="C00000"/>
            </a:solidFill>
            <a:prstDash val="solid"/>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pic>
        <p:nvPicPr>
          <p:cNvPr id="24" name="Picture 23">
            <a:extLst>
              <a:ext uri="{FF2B5EF4-FFF2-40B4-BE49-F238E27FC236}">
                <a16:creationId xmlns:a16="http://schemas.microsoft.com/office/drawing/2014/main" id="{307F5908-B96B-C146-B666-0852DCAAEC5F}"/>
              </a:ext>
            </a:extLst>
          </p:cNvPr>
          <p:cNvPicPr>
            <a:picLocks noChangeAspect="1"/>
          </p:cNvPicPr>
          <p:nvPr/>
        </p:nvPicPr>
        <p:blipFill>
          <a:blip r:embed="rId3"/>
          <a:stretch>
            <a:fillRect/>
          </a:stretch>
        </p:blipFill>
        <p:spPr>
          <a:xfrm>
            <a:off x="6909642" y="3709479"/>
            <a:ext cx="3815732" cy="549613"/>
          </a:xfrm>
          <a:prstGeom prst="rect">
            <a:avLst/>
          </a:prstGeom>
          <a:solidFill>
            <a:srgbClr val="F7F7F7"/>
          </a:solidFill>
        </p:spPr>
      </p:pic>
      <p:pic>
        <p:nvPicPr>
          <p:cNvPr id="12" name="Picture 11">
            <a:extLst>
              <a:ext uri="{FF2B5EF4-FFF2-40B4-BE49-F238E27FC236}">
                <a16:creationId xmlns:a16="http://schemas.microsoft.com/office/drawing/2014/main" id="{3844EFE9-7438-C949-8759-4173C58B735F}"/>
              </a:ext>
            </a:extLst>
          </p:cNvPr>
          <p:cNvPicPr>
            <a:picLocks noChangeAspect="1"/>
          </p:cNvPicPr>
          <p:nvPr/>
        </p:nvPicPr>
        <p:blipFill rotWithShape="1">
          <a:blip r:embed="rId4"/>
          <a:srcRect r="44226"/>
          <a:stretch/>
        </p:blipFill>
        <p:spPr>
          <a:xfrm>
            <a:off x="621101" y="2376312"/>
            <a:ext cx="4508938" cy="1655064"/>
          </a:xfrm>
          <a:prstGeom prst="rect">
            <a:avLst/>
          </a:prstGeom>
        </p:spPr>
      </p:pic>
    </p:spTree>
    <p:extLst>
      <p:ext uri="{BB962C8B-B14F-4D97-AF65-F5344CB8AC3E}">
        <p14:creationId xmlns:p14="http://schemas.microsoft.com/office/powerpoint/2010/main" val="92485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ell phone&#10;&#10;Description automatically generated">
            <a:extLst>
              <a:ext uri="{FF2B5EF4-FFF2-40B4-BE49-F238E27FC236}">
                <a16:creationId xmlns:a16="http://schemas.microsoft.com/office/drawing/2014/main" id="{5181B8B5-8C67-E144-AB15-11979385BE5E}"/>
              </a:ext>
            </a:extLst>
          </p:cNvPr>
          <p:cNvPicPr>
            <a:picLocks noChangeAspect="1"/>
          </p:cNvPicPr>
          <p:nvPr/>
        </p:nvPicPr>
        <p:blipFill>
          <a:blip r:embed="rId2"/>
          <a:stretch>
            <a:fillRect/>
          </a:stretch>
        </p:blipFill>
        <p:spPr>
          <a:xfrm>
            <a:off x="95482" y="1791180"/>
            <a:ext cx="5679316" cy="2847151"/>
          </a:xfrm>
          <a:prstGeom prst="rect">
            <a:avLst/>
          </a:prstGeom>
        </p:spPr>
      </p:pic>
      <p:pic>
        <p:nvPicPr>
          <p:cNvPr id="15" name="Picture 14">
            <a:extLst>
              <a:ext uri="{FF2B5EF4-FFF2-40B4-BE49-F238E27FC236}">
                <a16:creationId xmlns:a16="http://schemas.microsoft.com/office/drawing/2014/main" id="{16A1D934-2C2E-9386-81A0-3C2373BF83A5}"/>
              </a:ext>
            </a:extLst>
          </p:cNvPr>
          <p:cNvPicPr>
            <a:picLocks noChangeAspect="1"/>
          </p:cNvPicPr>
          <p:nvPr/>
        </p:nvPicPr>
        <p:blipFill>
          <a:blip r:embed="rId3"/>
          <a:stretch>
            <a:fillRect/>
          </a:stretch>
        </p:blipFill>
        <p:spPr>
          <a:xfrm>
            <a:off x="5198165" y="2881402"/>
            <a:ext cx="6664518" cy="3913632"/>
          </a:xfrm>
          <a:prstGeom prst="rect">
            <a:avLst/>
          </a:prstGeom>
        </p:spPr>
      </p:pic>
      <p:sp>
        <p:nvSpPr>
          <p:cNvPr id="2" name="Title 1">
            <a:extLst>
              <a:ext uri="{FF2B5EF4-FFF2-40B4-BE49-F238E27FC236}">
                <a16:creationId xmlns:a16="http://schemas.microsoft.com/office/drawing/2014/main" id="{89962D91-E62C-C042-B165-FD9894043C94}"/>
              </a:ext>
            </a:extLst>
          </p:cNvPr>
          <p:cNvSpPr>
            <a:spLocks noGrp="1"/>
          </p:cNvSpPr>
          <p:nvPr>
            <p:ph type="title"/>
          </p:nvPr>
        </p:nvSpPr>
        <p:spPr/>
        <p:txBody>
          <a:bodyPr/>
          <a:lstStyle/>
          <a:p>
            <a:r>
              <a:rPr lang="en-US" dirty="0"/>
              <a:t>How do I load SPOT/Caliper data into Hatchet?</a:t>
            </a:r>
          </a:p>
        </p:txBody>
      </p:sp>
      <p:pic>
        <p:nvPicPr>
          <p:cNvPr id="14" name="Picture 13">
            <a:extLst>
              <a:ext uri="{FF2B5EF4-FFF2-40B4-BE49-F238E27FC236}">
                <a16:creationId xmlns:a16="http://schemas.microsoft.com/office/drawing/2014/main" id="{5AE0D1DF-4FFA-024D-B047-386EAA0D8697}"/>
              </a:ext>
            </a:extLst>
          </p:cNvPr>
          <p:cNvPicPr>
            <a:picLocks noChangeAspect="1"/>
          </p:cNvPicPr>
          <p:nvPr/>
        </p:nvPicPr>
        <p:blipFill>
          <a:blip r:embed="rId4"/>
          <a:stretch>
            <a:fillRect/>
          </a:stretch>
        </p:blipFill>
        <p:spPr>
          <a:xfrm>
            <a:off x="95482" y="1330042"/>
            <a:ext cx="2937013" cy="359381"/>
          </a:xfrm>
          <a:prstGeom prst="rect">
            <a:avLst/>
          </a:prstGeom>
        </p:spPr>
      </p:pic>
      <p:sp>
        <p:nvSpPr>
          <p:cNvPr id="7" name="Line Callout 1 6">
            <a:extLst>
              <a:ext uri="{FF2B5EF4-FFF2-40B4-BE49-F238E27FC236}">
                <a16:creationId xmlns:a16="http://schemas.microsoft.com/office/drawing/2014/main" id="{AB70CDE6-F1D7-4B4D-BF4A-1A94A3D87D7C}"/>
              </a:ext>
            </a:extLst>
          </p:cNvPr>
          <p:cNvSpPr/>
          <p:nvPr/>
        </p:nvSpPr>
        <p:spPr bwMode="auto">
          <a:xfrm>
            <a:off x="9218558" y="4177674"/>
            <a:ext cx="2445099" cy="562414"/>
          </a:xfrm>
          <a:prstGeom prst="borderCallout1">
            <a:avLst>
              <a:gd name="adj1" fmla="val 48887"/>
              <a:gd name="adj2" fmla="val 29"/>
              <a:gd name="adj3" fmla="val 92744"/>
              <a:gd name="adj4" fmla="val -41106"/>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dirty="0">
                <a:solidFill>
                  <a:srgbClr val="000000"/>
                </a:solidFill>
              </a:rPr>
              <a:t>3. Caliper file(s) to explore</a:t>
            </a:r>
          </a:p>
        </p:txBody>
      </p:sp>
      <p:cxnSp>
        <p:nvCxnSpPr>
          <p:cNvPr id="20" name="Straight Connector 19">
            <a:extLst>
              <a:ext uri="{FF2B5EF4-FFF2-40B4-BE49-F238E27FC236}">
                <a16:creationId xmlns:a16="http://schemas.microsoft.com/office/drawing/2014/main" id="{B90A26BA-4964-5B40-8EC8-CF4023152BC9}"/>
              </a:ext>
            </a:extLst>
          </p:cNvPr>
          <p:cNvCxnSpPr>
            <a:cxnSpLocks/>
          </p:cNvCxnSpPr>
          <p:nvPr/>
        </p:nvCxnSpPr>
        <p:spPr>
          <a:xfrm flipH="1" flipV="1">
            <a:off x="5727701" y="1917700"/>
            <a:ext cx="1057274" cy="66675"/>
          </a:xfrm>
          <a:prstGeom prst="line">
            <a:avLst/>
          </a:prstGeom>
          <a:ln w="9525" cmpd="sng">
            <a:solidFill>
              <a:srgbClr val="5D8CC0"/>
            </a:solidFill>
          </a:ln>
          <a:effectLst/>
        </p:spPr>
        <p:style>
          <a:lnRef idx="2">
            <a:schemeClr val="accent1"/>
          </a:lnRef>
          <a:fillRef idx="0">
            <a:schemeClr val="accent1"/>
          </a:fillRef>
          <a:effectRef idx="1">
            <a:schemeClr val="accent1"/>
          </a:effectRef>
          <a:fontRef idx="minor">
            <a:schemeClr val="tx1"/>
          </a:fontRef>
        </p:style>
      </p:cxnSp>
      <p:sp>
        <p:nvSpPr>
          <p:cNvPr id="8" name="Line Callout 1 7">
            <a:extLst>
              <a:ext uri="{FF2B5EF4-FFF2-40B4-BE49-F238E27FC236}">
                <a16:creationId xmlns:a16="http://schemas.microsoft.com/office/drawing/2014/main" id="{5264D2B6-085B-1B4A-93B8-D9CB7406096F}"/>
              </a:ext>
            </a:extLst>
          </p:cNvPr>
          <p:cNvSpPr/>
          <p:nvPr/>
        </p:nvSpPr>
        <p:spPr bwMode="auto">
          <a:xfrm>
            <a:off x="2576950" y="4740088"/>
            <a:ext cx="2525732" cy="660544"/>
          </a:xfrm>
          <a:prstGeom prst="borderCallout1">
            <a:avLst>
              <a:gd name="adj1" fmla="val 104575"/>
              <a:gd name="adj2" fmla="val 54027"/>
              <a:gd name="adj3" fmla="val 144076"/>
              <a:gd name="adj4" fmla="val 129097"/>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dirty="0">
                <a:solidFill>
                  <a:srgbClr val="000000"/>
                </a:solidFill>
              </a:rPr>
              <a:t>4. Connect to SPOT database</a:t>
            </a:r>
          </a:p>
        </p:txBody>
      </p:sp>
      <p:sp>
        <p:nvSpPr>
          <p:cNvPr id="18" name="Line Callout 1 17">
            <a:extLst>
              <a:ext uri="{FF2B5EF4-FFF2-40B4-BE49-F238E27FC236}">
                <a16:creationId xmlns:a16="http://schemas.microsoft.com/office/drawing/2014/main" id="{0F485A6D-E709-6A4E-97F5-9331CD77C70F}"/>
              </a:ext>
            </a:extLst>
          </p:cNvPr>
          <p:cNvSpPr/>
          <p:nvPr/>
        </p:nvSpPr>
        <p:spPr bwMode="auto">
          <a:xfrm>
            <a:off x="6818794" y="1689423"/>
            <a:ext cx="2624999" cy="938838"/>
          </a:xfrm>
          <a:prstGeom prst="borderCallout1">
            <a:avLst>
              <a:gd name="adj1" fmla="val 31838"/>
              <a:gd name="adj2" fmla="val -2182"/>
              <a:gd name="adj3" fmla="val 75923"/>
              <a:gd name="adj4" fmla="val -72753"/>
            </a:avLst>
          </a:prstGeom>
          <a:ln>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2. Buttons bring up filled-in </a:t>
            </a:r>
            <a:r>
              <a:rPr lang="en-US" sz="1600" dirty="0" err="1">
                <a:solidFill>
                  <a:srgbClr val="000000"/>
                </a:solidFill>
              </a:rPr>
              <a:t>Jupyter</a:t>
            </a:r>
            <a:r>
              <a:rPr lang="en-US" sz="1600" dirty="0">
                <a:solidFill>
                  <a:srgbClr val="000000"/>
                </a:solidFill>
              </a:rPr>
              <a:t> notebook loading 1 or many SPOT/Caliper files</a:t>
            </a:r>
          </a:p>
        </p:txBody>
      </p:sp>
      <p:sp>
        <p:nvSpPr>
          <p:cNvPr id="6" name="Line Callout 1 5">
            <a:extLst>
              <a:ext uri="{FF2B5EF4-FFF2-40B4-BE49-F238E27FC236}">
                <a16:creationId xmlns:a16="http://schemas.microsoft.com/office/drawing/2014/main" id="{82CE2C5F-D406-4B44-A569-A29A505DD09B}"/>
              </a:ext>
            </a:extLst>
          </p:cNvPr>
          <p:cNvSpPr/>
          <p:nvPr/>
        </p:nvSpPr>
        <p:spPr bwMode="auto">
          <a:xfrm>
            <a:off x="924340" y="5774635"/>
            <a:ext cx="2796440" cy="863851"/>
          </a:xfrm>
          <a:prstGeom prst="borderCallout1">
            <a:avLst>
              <a:gd name="adj1" fmla="val 57714"/>
              <a:gd name="adj2" fmla="val 97492"/>
              <a:gd name="adj3" fmla="val 29038"/>
              <a:gd name="adj4" fmla="val 176288"/>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dirty="0">
                <a:solidFill>
                  <a:srgbClr val="000000"/>
                </a:solidFill>
              </a:rPr>
              <a:t>5. Hatchet’s SPOT database reader loads into Hatchet’s </a:t>
            </a:r>
            <a:r>
              <a:rPr lang="en-US" sz="1600" dirty="0" err="1">
                <a:solidFill>
                  <a:srgbClr val="000000"/>
                </a:solidFill>
              </a:rPr>
              <a:t>GraphFrame</a:t>
            </a:r>
            <a:r>
              <a:rPr lang="en-US" sz="1600" dirty="0">
                <a:solidFill>
                  <a:srgbClr val="000000"/>
                </a:solidFill>
              </a:rPr>
              <a:t> object</a:t>
            </a:r>
          </a:p>
        </p:txBody>
      </p:sp>
      <p:sp>
        <p:nvSpPr>
          <p:cNvPr id="11" name="Line Callout 1 10">
            <a:extLst>
              <a:ext uri="{FF2B5EF4-FFF2-40B4-BE49-F238E27FC236}">
                <a16:creationId xmlns:a16="http://schemas.microsoft.com/office/drawing/2014/main" id="{1A231857-D649-C04E-A0EE-DE509909E76A}"/>
              </a:ext>
            </a:extLst>
          </p:cNvPr>
          <p:cNvSpPr/>
          <p:nvPr/>
        </p:nvSpPr>
        <p:spPr bwMode="auto">
          <a:xfrm>
            <a:off x="3201969" y="1392197"/>
            <a:ext cx="1717901" cy="660544"/>
          </a:xfrm>
          <a:prstGeom prst="borderCallout1">
            <a:avLst>
              <a:gd name="adj1" fmla="val 48902"/>
              <a:gd name="adj2" fmla="val -1065"/>
              <a:gd name="adj3" fmla="val 16931"/>
              <a:gd name="adj4" fmla="val -67045"/>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dirty="0">
                <a:solidFill>
                  <a:srgbClr val="000000"/>
                </a:solidFill>
              </a:rPr>
              <a:t>1. Directory of SPOT/Caliper files</a:t>
            </a:r>
          </a:p>
        </p:txBody>
      </p:sp>
    </p:spTree>
    <p:extLst>
      <p:ext uri="{BB962C8B-B14F-4D97-AF65-F5344CB8AC3E}">
        <p14:creationId xmlns:p14="http://schemas.microsoft.com/office/powerpoint/2010/main" val="1054912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E05D2-749E-4442-BA55-C2A2C3B012FC}"/>
              </a:ext>
            </a:extLst>
          </p:cNvPr>
          <p:cNvSpPr>
            <a:spLocks noGrp="1"/>
          </p:cNvSpPr>
          <p:nvPr>
            <p:ph idx="1"/>
          </p:nvPr>
        </p:nvSpPr>
        <p:spPr>
          <a:xfrm>
            <a:off x="609600" y="1441524"/>
            <a:ext cx="11196577" cy="4906889"/>
          </a:xfrm>
        </p:spPr>
        <p:txBody>
          <a:bodyPr>
            <a:normAutofit/>
          </a:bodyPr>
          <a:lstStyle/>
          <a:p>
            <a:r>
              <a:rPr lang="en-US" dirty="0">
                <a:latin typeface="Calibri"/>
                <a:cs typeface="Calibri"/>
              </a:rPr>
              <a:t>The SPOT container includes a sample </a:t>
            </a:r>
            <a:r>
              <a:rPr lang="en-US" dirty="0" err="1">
                <a:latin typeface="Calibri"/>
                <a:cs typeface="Calibri"/>
              </a:rPr>
              <a:t>Jupyter</a:t>
            </a:r>
            <a:r>
              <a:rPr lang="en-US" dirty="0">
                <a:latin typeface="Calibri"/>
                <a:cs typeface="Calibri"/>
              </a:rPr>
              <a:t> notebook, Hatchet 2022.1.0 install, and </a:t>
            </a:r>
            <a:r>
              <a:rPr lang="en-US" dirty="0" err="1">
                <a:latin typeface="Calibri"/>
                <a:cs typeface="Calibri"/>
              </a:rPr>
              <a:t>Lulesh</a:t>
            </a:r>
            <a:r>
              <a:rPr lang="en-US" dirty="0">
                <a:latin typeface="Calibri"/>
                <a:cs typeface="Calibri"/>
              </a:rPr>
              <a:t> datasets.</a:t>
            </a:r>
          </a:p>
          <a:p>
            <a:pPr lvl="1"/>
            <a:r>
              <a:rPr lang="en-US" dirty="0">
                <a:latin typeface="Calibri"/>
                <a:cs typeface="Calibri"/>
              </a:rPr>
              <a:t>Alternatively, the sample </a:t>
            </a:r>
            <a:r>
              <a:rPr lang="en-US" dirty="0" err="1">
                <a:latin typeface="Calibri"/>
                <a:cs typeface="Calibri"/>
              </a:rPr>
              <a:t>Jupyter</a:t>
            </a:r>
            <a:r>
              <a:rPr lang="en-US" dirty="0">
                <a:latin typeface="Calibri"/>
                <a:cs typeface="Calibri"/>
              </a:rPr>
              <a:t> notebook and the </a:t>
            </a:r>
            <a:r>
              <a:rPr lang="en-US" dirty="0" err="1">
                <a:latin typeface="Calibri"/>
                <a:cs typeface="Calibri"/>
              </a:rPr>
              <a:t>Lulesh</a:t>
            </a:r>
            <a:r>
              <a:rPr lang="en-US" dirty="0">
                <a:latin typeface="Calibri"/>
                <a:cs typeface="Calibri"/>
              </a:rPr>
              <a:t> datasets are available directly at </a:t>
            </a:r>
            <a:r>
              <a:rPr lang="en-US" dirty="0">
                <a:latin typeface="Calibri"/>
                <a:cs typeface="Calibri"/>
                <a:hlinkClick r:id="rId3"/>
              </a:rPr>
              <a:t>https://github.com/llnl/hatchet-tutorial</a:t>
            </a:r>
            <a:r>
              <a:rPr lang="en-US" dirty="0">
                <a:latin typeface="Calibri"/>
                <a:cs typeface="Calibri"/>
              </a:rPr>
              <a:t>. This repository is integrated with </a:t>
            </a:r>
            <a:r>
              <a:rPr lang="en-US" dirty="0" err="1">
                <a:latin typeface="Calibri"/>
                <a:cs typeface="Calibri"/>
              </a:rPr>
              <a:t>BinderHub</a:t>
            </a:r>
            <a:r>
              <a:rPr lang="en-US" dirty="0">
                <a:latin typeface="Calibri"/>
                <a:cs typeface="Calibri"/>
              </a:rPr>
              <a:t>, which will create a local interactive environment for you to run the notebook.</a:t>
            </a:r>
          </a:p>
          <a:p>
            <a:r>
              <a:rPr lang="en-US" dirty="0">
                <a:latin typeface="Calibri"/>
                <a:cs typeface="Calibri"/>
              </a:rPr>
              <a:t>Following this tutorial, you can substitute your own SPOT/Caliper data files into the example notebook.</a:t>
            </a:r>
          </a:p>
          <a:p>
            <a:pPr marL="57150" indent="0">
              <a:buNone/>
            </a:pPr>
            <a:endParaRPr lang="en-US" dirty="0"/>
          </a:p>
          <a:p>
            <a:r>
              <a:rPr lang="en-US" dirty="0"/>
              <a:t>Hop over to </a:t>
            </a:r>
            <a:r>
              <a:rPr lang="en-US" dirty="0" err="1"/>
              <a:t>Jupyter</a:t>
            </a:r>
            <a:r>
              <a:rPr lang="en-US" dirty="0"/>
              <a:t> to run the notebook</a:t>
            </a:r>
          </a:p>
          <a:p>
            <a:r>
              <a:rPr lang="en-US" dirty="0"/>
              <a:t>We’ll be walking through </a:t>
            </a:r>
            <a:r>
              <a:rPr lang="en-US" dirty="0" err="1">
                <a:latin typeface="Courier" pitchFamily="2" charset="0"/>
              </a:rPr>
              <a:t>hatchet_tutorial_demo.ipynb</a:t>
            </a:r>
            <a:endParaRPr lang="en-US" dirty="0">
              <a:latin typeface="Courier" pitchFamily="2" charset="0"/>
            </a:endParaRPr>
          </a:p>
        </p:txBody>
      </p:sp>
      <p:sp>
        <p:nvSpPr>
          <p:cNvPr id="2" name="Title 1">
            <a:extLst>
              <a:ext uri="{FF2B5EF4-FFF2-40B4-BE49-F238E27FC236}">
                <a16:creationId xmlns:a16="http://schemas.microsoft.com/office/drawing/2014/main" id="{9A19A6A7-A98E-6041-BE0D-87B691F1B95E}"/>
              </a:ext>
            </a:extLst>
          </p:cNvPr>
          <p:cNvSpPr>
            <a:spLocks noGrp="1"/>
          </p:cNvSpPr>
          <p:nvPr>
            <p:ph type="title"/>
          </p:nvPr>
        </p:nvSpPr>
        <p:spPr/>
        <p:txBody>
          <a:bodyPr/>
          <a:lstStyle/>
          <a:p>
            <a:r>
              <a:rPr lang="en-US"/>
              <a:t>Hands-On Time!</a:t>
            </a:r>
          </a:p>
        </p:txBody>
      </p:sp>
      <p:pic>
        <p:nvPicPr>
          <p:cNvPr id="9" name="Picture 8">
            <a:extLst>
              <a:ext uri="{FF2B5EF4-FFF2-40B4-BE49-F238E27FC236}">
                <a16:creationId xmlns:a16="http://schemas.microsoft.com/office/drawing/2014/main" id="{C95DBA11-DBFD-3935-A2AF-6B35C1AD5B8A}"/>
              </a:ext>
            </a:extLst>
          </p:cNvPr>
          <p:cNvPicPr>
            <a:picLocks noChangeAspect="1"/>
          </p:cNvPicPr>
          <p:nvPr/>
        </p:nvPicPr>
        <p:blipFill>
          <a:blip r:embed="rId4"/>
          <a:stretch>
            <a:fillRect/>
          </a:stretch>
        </p:blipFill>
        <p:spPr>
          <a:xfrm>
            <a:off x="6096000" y="4073615"/>
            <a:ext cx="5761741" cy="1170432"/>
          </a:xfrm>
          <a:prstGeom prst="rect">
            <a:avLst/>
          </a:prstGeom>
        </p:spPr>
      </p:pic>
    </p:spTree>
    <p:extLst>
      <p:ext uri="{BB962C8B-B14F-4D97-AF65-F5344CB8AC3E}">
        <p14:creationId xmlns:p14="http://schemas.microsoft.com/office/powerpoint/2010/main" val="2412041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FD69-23A1-AA4F-B325-6B0719EC0DF9}"/>
              </a:ext>
            </a:extLst>
          </p:cNvPr>
          <p:cNvSpPr>
            <a:spLocks noGrp="1"/>
          </p:cNvSpPr>
          <p:nvPr>
            <p:ph type="title"/>
          </p:nvPr>
        </p:nvSpPr>
        <p:spPr/>
        <p:txBody>
          <a:bodyPr/>
          <a:lstStyle/>
          <a:p>
            <a:r>
              <a:rPr lang="en-US"/>
              <a:t>Review: Topics covered in today’s tutorial</a:t>
            </a:r>
          </a:p>
        </p:txBody>
      </p:sp>
      <p:sp>
        <p:nvSpPr>
          <p:cNvPr id="5" name="Content Placeholder 4">
            <a:extLst>
              <a:ext uri="{FF2B5EF4-FFF2-40B4-BE49-F238E27FC236}">
                <a16:creationId xmlns:a16="http://schemas.microsoft.com/office/drawing/2014/main" id="{6F860E2B-8819-8748-8A84-0E37D1A7E201}"/>
              </a:ext>
            </a:extLst>
          </p:cNvPr>
          <p:cNvSpPr>
            <a:spLocks noGrp="1"/>
          </p:cNvSpPr>
          <p:nvPr>
            <p:ph idx="1"/>
          </p:nvPr>
        </p:nvSpPr>
        <p:spPr>
          <a:xfrm>
            <a:off x="621101" y="1436688"/>
            <a:ext cx="3434064" cy="4882896"/>
          </a:xfrm>
        </p:spPr>
        <p:txBody>
          <a:bodyPr>
            <a:normAutofit/>
          </a:bodyPr>
          <a:lstStyle/>
          <a:p>
            <a:r>
              <a:rPr lang="en-US" dirty="0"/>
              <a:t>Single graph:</a:t>
            </a:r>
          </a:p>
          <a:p>
            <a:pPr lvl="1"/>
            <a:r>
              <a:rPr lang="en-US" b="1" dirty="0"/>
              <a:t>Load</a:t>
            </a:r>
            <a:r>
              <a:rPr lang="en-US" dirty="0"/>
              <a:t> SPOT/Caliper data file</a:t>
            </a:r>
          </a:p>
          <a:p>
            <a:pPr lvl="1"/>
            <a:r>
              <a:rPr lang="en-US" b="1" dirty="0"/>
              <a:t>Visualize </a:t>
            </a:r>
            <a:r>
              <a:rPr lang="en-US" dirty="0"/>
              <a:t>tree and </a:t>
            </a:r>
            <a:r>
              <a:rPr lang="en-US" dirty="0" err="1"/>
              <a:t>dataframe</a:t>
            </a:r>
            <a:endParaRPr lang="en-US" dirty="0"/>
          </a:p>
          <a:p>
            <a:pPr lvl="1"/>
            <a:r>
              <a:rPr lang="en-US" b="1" dirty="0"/>
              <a:t>Filter and squash </a:t>
            </a:r>
            <a:r>
              <a:rPr lang="en-US" dirty="0"/>
              <a:t>tree</a:t>
            </a:r>
          </a:p>
        </p:txBody>
      </p:sp>
      <p:sp>
        <p:nvSpPr>
          <p:cNvPr id="3" name="Content Placeholder 2">
            <a:extLst>
              <a:ext uri="{FF2B5EF4-FFF2-40B4-BE49-F238E27FC236}">
                <a16:creationId xmlns:a16="http://schemas.microsoft.com/office/drawing/2014/main" id="{E7A96E05-C647-AA45-87E7-91E8D27CC102}"/>
              </a:ext>
            </a:extLst>
          </p:cNvPr>
          <p:cNvSpPr>
            <a:spLocks noGrp="1"/>
          </p:cNvSpPr>
          <p:nvPr>
            <p:ph idx="10"/>
          </p:nvPr>
        </p:nvSpPr>
        <p:spPr>
          <a:xfrm>
            <a:off x="8148796" y="1436688"/>
            <a:ext cx="3434064" cy="4882896"/>
          </a:xfrm>
        </p:spPr>
        <p:txBody>
          <a:bodyPr/>
          <a:lstStyle/>
          <a:p>
            <a:pPr defTabSz="914400"/>
            <a:r>
              <a:rPr lang="en-US" dirty="0"/>
              <a:t>Speedup of two trees:</a:t>
            </a:r>
          </a:p>
          <a:p>
            <a:pPr lvl="1" defTabSz="914400"/>
            <a:r>
              <a:rPr lang="en-US" dirty="0"/>
              <a:t>Load two SPOT/Caliper data files</a:t>
            </a:r>
          </a:p>
          <a:p>
            <a:pPr lvl="1" defTabSz="914400"/>
            <a:r>
              <a:rPr lang="en-US" b="1" dirty="0"/>
              <a:t>Divide </a:t>
            </a:r>
            <a:r>
              <a:rPr lang="en-US" dirty="0"/>
              <a:t>two graphs for speedup comparison</a:t>
            </a:r>
          </a:p>
          <a:p>
            <a:pPr lvl="1" defTabSz="914400"/>
            <a:r>
              <a:rPr lang="en-US" dirty="0"/>
              <a:t>Visualize resulting tree</a:t>
            </a:r>
          </a:p>
          <a:p>
            <a:pPr lvl="1" defTabSz="914400"/>
            <a:r>
              <a:rPr lang="en-US" b="1" dirty="0"/>
              <a:t>Generate speedup plot </a:t>
            </a:r>
            <a:r>
              <a:rPr lang="en-US" dirty="0"/>
              <a:t>for interesting functions</a:t>
            </a:r>
          </a:p>
        </p:txBody>
      </p:sp>
      <p:sp>
        <p:nvSpPr>
          <p:cNvPr id="6" name="Content Placeholder 4">
            <a:extLst>
              <a:ext uri="{FF2B5EF4-FFF2-40B4-BE49-F238E27FC236}">
                <a16:creationId xmlns:a16="http://schemas.microsoft.com/office/drawing/2014/main" id="{A4E58F6B-9E5A-184B-9B52-D7CD3AF06861}"/>
              </a:ext>
            </a:extLst>
          </p:cNvPr>
          <p:cNvSpPr txBox="1">
            <a:spLocks/>
          </p:cNvSpPr>
          <p:nvPr/>
        </p:nvSpPr>
        <p:spPr>
          <a:xfrm>
            <a:off x="4378968" y="1436688"/>
            <a:ext cx="3434064" cy="4882896"/>
          </a:xfrm>
          <a:prstGeom prst="rect">
            <a:avLst/>
          </a:prstGeom>
        </p:spPr>
        <p:txBody>
          <a:bodyPr vert="horz" lIns="0" tIns="0" rIns="0" bIns="0" rtlCol="0">
            <a:normAutofit/>
          </a:bodyPr>
          <a:lstStyle>
            <a:lvl1pPr marL="285750" indent="-228600" algn="l" rtl="0" eaLnBrk="1" latinLnBrk="0" hangingPunct="1">
              <a:spcBef>
                <a:spcPts val="1200"/>
              </a:spcBef>
              <a:spcAft>
                <a:spcPts val="60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60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60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60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60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Subtract two trees:</a:t>
            </a:r>
          </a:p>
          <a:p>
            <a:pPr lvl="1" defTabSz="914400"/>
            <a:r>
              <a:rPr lang="en-US" dirty="0"/>
              <a:t>Load two SPOT/Caliper data files</a:t>
            </a:r>
          </a:p>
          <a:p>
            <a:pPr lvl="1" defTabSz="914400"/>
            <a:r>
              <a:rPr lang="en-US" dirty="0"/>
              <a:t>Compute </a:t>
            </a:r>
            <a:r>
              <a:rPr lang="en-US" b="1" dirty="0"/>
              <a:t>percent change </a:t>
            </a:r>
            <a:r>
              <a:rPr lang="en-US" dirty="0"/>
              <a:t>of</a:t>
            </a:r>
            <a:r>
              <a:rPr lang="en-US" b="1" dirty="0"/>
              <a:t> </a:t>
            </a:r>
            <a:r>
              <a:rPr lang="en-US" dirty="0"/>
              <a:t>two nightly test runs (two different times)</a:t>
            </a:r>
          </a:p>
          <a:p>
            <a:pPr lvl="1" defTabSz="914400"/>
            <a:r>
              <a:rPr lang="en-US" b="1" dirty="0"/>
              <a:t>Update</a:t>
            </a:r>
            <a:r>
              <a:rPr lang="en-US" dirty="0"/>
              <a:t> existing </a:t>
            </a:r>
            <a:r>
              <a:rPr lang="en-US" b="1" dirty="0"/>
              <a:t>column</a:t>
            </a:r>
            <a:r>
              <a:rPr lang="en-US" dirty="0"/>
              <a:t> in </a:t>
            </a:r>
            <a:r>
              <a:rPr lang="en-US" dirty="0" err="1"/>
              <a:t>dataframe</a:t>
            </a:r>
            <a:endParaRPr lang="en-US" dirty="0"/>
          </a:p>
          <a:p>
            <a:pPr lvl="1" defTabSz="914400"/>
            <a:r>
              <a:rPr lang="en-US" b="1" dirty="0"/>
              <a:t>Added</a:t>
            </a:r>
            <a:r>
              <a:rPr lang="en-US" dirty="0"/>
              <a:t> new </a:t>
            </a:r>
            <a:r>
              <a:rPr lang="en-US" b="1" dirty="0"/>
              <a:t>column </a:t>
            </a:r>
            <a:r>
              <a:rPr lang="en-US" dirty="0"/>
              <a:t>to </a:t>
            </a:r>
            <a:r>
              <a:rPr lang="en-US" dirty="0" err="1"/>
              <a:t>dataframe</a:t>
            </a:r>
            <a:endParaRPr lang="en-US" dirty="0"/>
          </a:p>
          <a:p>
            <a:pPr lvl="1" defTabSz="914400"/>
            <a:r>
              <a:rPr lang="en-US" dirty="0"/>
              <a:t>Visualize resulting tree</a:t>
            </a:r>
          </a:p>
        </p:txBody>
      </p:sp>
      <p:sp>
        <p:nvSpPr>
          <p:cNvPr id="7" name="TextBox 6">
            <a:extLst>
              <a:ext uri="{FF2B5EF4-FFF2-40B4-BE49-F238E27FC236}">
                <a16:creationId xmlns:a16="http://schemas.microsoft.com/office/drawing/2014/main" id="{086F74BF-A3BD-314A-ABF0-F16253610213}"/>
              </a:ext>
            </a:extLst>
          </p:cNvPr>
          <p:cNvSpPr txBox="1"/>
          <p:nvPr/>
        </p:nvSpPr>
        <p:spPr>
          <a:xfrm>
            <a:off x="179453" y="3726198"/>
            <a:ext cx="4199515" cy="1323439"/>
          </a:xfrm>
          <a:prstGeom prst="rect">
            <a:avLst/>
          </a:prstGeom>
          <a:noFill/>
        </p:spPr>
        <p:txBody>
          <a:bodyPr wrap="square" rtlCol="0">
            <a:spAutoFit/>
          </a:bodyPr>
          <a:lstStyle/>
          <a:p>
            <a:r>
              <a:rPr lang="en-US" sz="1600" dirty="0">
                <a:latin typeface="Courier" pitchFamily="2" charset="0"/>
                <a:cs typeface="Courier New" panose="02070309020205020404" pitchFamily="49" charset="0"/>
              </a:rPr>
              <a:t># Read in a SPOT/Caliper file</a:t>
            </a:r>
          </a:p>
          <a:p>
            <a:r>
              <a:rPr lang="en-US" sz="1600" dirty="0">
                <a:latin typeface="Courier" pitchFamily="2" charset="0"/>
                <a:cs typeface="Courier New" panose="02070309020205020404" pitchFamily="49" charset="0"/>
              </a:rPr>
              <a:t>gf = </a:t>
            </a:r>
            <a:r>
              <a:rPr lang="en-US" sz="1600" dirty="0" err="1">
                <a:latin typeface="Courier" pitchFamily="2" charset="0"/>
                <a:cs typeface="Courier New" panose="02070309020205020404" pitchFamily="49" charset="0"/>
              </a:rPr>
              <a:t>ht.GraphFrame.from_spotdb</a:t>
            </a:r>
            <a:r>
              <a:rPr lang="en-US" sz="1600" dirty="0">
                <a:latin typeface="Courier" pitchFamily="2" charset="0"/>
                <a:cs typeface="Courier New" panose="02070309020205020404" pitchFamily="49" charset="0"/>
              </a:rPr>
              <a:t>(</a:t>
            </a:r>
          </a:p>
          <a:p>
            <a:r>
              <a:rPr lang="en-US" sz="1600" dirty="0">
                <a:latin typeface="Courier" pitchFamily="2" charset="0"/>
                <a:cs typeface="Courier New" panose="02070309020205020404" pitchFamily="49" charset="0"/>
              </a:rPr>
              <a:t>	 	&lt;spot-database&gt;,</a:t>
            </a:r>
          </a:p>
          <a:p>
            <a:r>
              <a:rPr lang="en-US" sz="1600" dirty="0">
                <a:latin typeface="Courier" pitchFamily="2" charset="0"/>
                <a:cs typeface="Courier New" panose="02070309020205020404" pitchFamily="49" charset="0"/>
              </a:rPr>
              <a:t>		&lt;list-of-runs&gt;,</a:t>
            </a:r>
          </a:p>
          <a:p>
            <a:r>
              <a:rPr lang="en-US" sz="1600" dirty="0">
                <a:latin typeface="Courier" pitchFamily="2" charset="0"/>
                <a:cs typeface="Courier New" panose="02070309020205020404" pitchFamily="49" charset="0"/>
              </a:rPr>
              <a:t>     )</a:t>
            </a:r>
          </a:p>
        </p:txBody>
      </p:sp>
      <p:sp>
        <p:nvSpPr>
          <p:cNvPr id="9" name="TextBox 8">
            <a:extLst>
              <a:ext uri="{FF2B5EF4-FFF2-40B4-BE49-F238E27FC236}">
                <a16:creationId xmlns:a16="http://schemas.microsoft.com/office/drawing/2014/main" id="{CB747533-957D-B848-84E7-99B3B8FCD8A4}"/>
              </a:ext>
            </a:extLst>
          </p:cNvPr>
          <p:cNvSpPr txBox="1"/>
          <p:nvPr/>
        </p:nvSpPr>
        <p:spPr>
          <a:xfrm>
            <a:off x="179453" y="5421312"/>
            <a:ext cx="5344851" cy="584775"/>
          </a:xfrm>
          <a:prstGeom prst="rect">
            <a:avLst/>
          </a:prstGeom>
          <a:noFill/>
        </p:spPr>
        <p:txBody>
          <a:bodyPr wrap="square" rtlCol="0">
            <a:spAutoFit/>
          </a:bodyPr>
          <a:lstStyle/>
          <a:p>
            <a:r>
              <a:rPr lang="en-US" sz="1600" dirty="0">
                <a:latin typeface="Courier" pitchFamily="2" charset="0"/>
                <a:cs typeface="Courier New" panose="02070309020205020404" pitchFamily="49" charset="0"/>
              </a:rPr>
              <a:t># Print tree visualization</a:t>
            </a:r>
          </a:p>
          <a:p>
            <a:r>
              <a:rPr lang="en-US" sz="1600" dirty="0">
                <a:latin typeface="Courier" pitchFamily="2" charset="0"/>
                <a:cs typeface="Courier New" panose="02070309020205020404" pitchFamily="49" charset="0"/>
              </a:rPr>
              <a:t>print(</a:t>
            </a:r>
            <a:r>
              <a:rPr lang="en-US" sz="1600" dirty="0" err="1">
                <a:latin typeface="Courier" pitchFamily="2" charset="0"/>
                <a:cs typeface="Courier New" panose="02070309020205020404" pitchFamily="49" charset="0"/>
              </a:rPr>
              <a:t>gf.tree</a:t>
            </a:r>
            <a:r>
              <a:rPr lang="en-US" sz="1600" dirty="0">
                <a:latin typeface="Courier" pitchFamily="2" charset="0"/>
                <a:cs typeface="Courier New" panose="02070309020205020404" pitchFamily="49" charset="0"/>
              </a:rPr>
              <a:t>(</a:t>
            </a:r>
            <a:r>
              <a:rPr lang="en-US" sz="1600" dirty="0" err="1">
                <a:latin typeface="Courier" pitchFamily="2" charset="0"/>
                <a:cs typeface="Courier New" panose="02070309020205020404" pitchFamily="49" charset="0"/>
              </a:rPr>
              <a:t>metric_column</a:t>
            </a:r>
            <a:r>
              <a:rPr lang="en-US" sz="1600" dirty="0">
                <a:latin typeface="Courier" pitchFamily="2" charset="0"/>
                <a:cs typeface="Courier New" panose="02070309020205020404" pitchFamily="49" charset="0"/>
              </a:rPr>
              <a:t>=“time (</a:t>
            </a:r>
            <a:r>
              <a:rPr lang="en-US" sz="1600" dirty="0" err="1">
                <a:latin typeface="Courier" pitchFamily="2" charset="0"/>
                <a:cs typeface="Courier New" panose="02070309020205020404" pitchFamily="49" charset="0"/>
              </a:rPr>
              <a:t>inc</a:t>
            </a:r>
            <a:r>
              <a:rPr lang="en-US" sz="1600" dirty="0">
                <a:latin typeface="Courier" pitchFamily="2" charset="0"/>
                <a:cs typeface="Courier New" panose="02070309020205020404" pitchFamily="49" charset="0"/>
              </a:rPr>
              <a:t>)”))</a:t>
            </a:r>
          </a:p>
        </p:txBody>
      </p:sp>
      <p:sp>
        <p:nvSpPr>
          <p:cNvPr id="8" name="TextBox 7">
            <a:extLst>
              <a:ext uri="{FF2B5EF4-FFF2-40B4-BE49-F238E27FC236}">
                <a16:creationId xmlns:a16="http://schemas.microsoft.com/office/drawing/2014/main" id="{1626712F-60C2-3B4D-9B21-DC24765E134E}"/>
              </a:ext>
            </a:extLst>
          </p:cNvPr>
          <p:cNvSpPr txBox="1"/>
          <p:nvPr/>
        </p:nvSpPr>
        <p:spPr>
          <a:xfrm>
            <a:off x="8569026" y="5456541"/>
            <a:ext cx="3013374" cy="584775"/>
          </a:xfrm>
          <a:prstGeom prst="rect">
            <a:avLst/>
          </a:prstGeom>
          <a:noFill/>
        </p:spPr>
        <p:txBody>
          <a:bodyPr wrap="square" rtlCol="0">
            <a:spAutoFit/>
          </a:bodyPr>
          <a:lstStyle/>
          <a:p>
            <a:r>
              <a:rPr lang="en-US" sz="1600" dirty="0">
                <a:latin typeface="Courier" pitchFamily="2" charset="0"/>
                <a:cs typeface="Courier New" panose="02070309020205020404" pitchFamily="49" charset="0"/>
              </a:rPr>
              <a:t># Diff two trees</a:t>
            </a:r>
          </a:p>
          <a:p>
            <a:r>
              <a:rPr lang="en-US" sz="1600" dirty="0">
                <a:latin typeface="Courier" pitchFamily="2" charset="0"/>
                <a:cs typeface="Courier New" panose="02070309020205020404" pitchFamily="49" charset="0"/>
              </a:rPr>
              <a:t>gf3 = (gf2 – gf1) / gf1</a:t>
            </a:r>
          </a:p>
        </p:txBody>
      </p:sp>
      <p:sp>
        <p:nvSpPr>
          <p:cNvPr id="10" name="TextBox 9">
            <a:extLst>
              <a:ext uri="{FF2B5EF4-FFF2-40B4-BE49-F238E27FC236}">
                <a16:creationId xmlns:a16="http://schemas.microsoft.com/office/drawing/2014/main" id="{298260CA-DCE3-904D-BB91-EB318B51D6B1}"/>
              </a:ext>
            </a:extLst>
          </p:cNvPr>
          <p:cNvSpPr txBox="1"/>
          <p:nvPr/>
        </p:nvSpPr>
        <p:spPr>
          <a:xfrm>
            <a:off x="8569026" y="4593498"/>
            <a:ext cx="2521507" cy="584775"/>
          </a:xfrm>
          <a:prstGeom prst="rect">
            <a:avLst/>
          </a:prstGeom>
          <a:noFill/>
        </p:spPr>
        <p:txBody>
          <a:bodyPr wrap="square" rtlCol="0">
            <a:spAutoFit/>
          </a:bodyPr>
          <a:lstStyle/>
          <a:p>
            <a:r>
              <a:rPr lang="en-US" sz="1600" dirty="0">
                <a:latin typeface="Courier" pitchFamily="2" charset="0"/>
                <a:cs typeface="Courier New" panose="02070309020205020404" pitchFamily="49" charset="0"/>
              </a:rPr>
              <a:t># Divide two trees</a:t>
            </a:r>
          </a:p>
          <a:p>
            <a:r>
              <a:rPr lang="en-US" sz="1600" dirty="0">
                <a:latin typeface="Courier" pitchFamily="2" charset="0"/>
                <a:cs typeface="Courier New" panose="02070309020205020404" pitchFamily="49" charset="0"/>
              </a:rPr>
              <a:t>gf3 = gf2 / gf1</a:t>
            </a:r>
          </a:p>
        </p:txBody>
      </p:sp>
      <p:sp>
        <p:nvSpPr>
          <p:cNvPr id="12" name="TextBox 11">
            <a:extLst>
              <a:ext uri="{FF2B5EF4-FFF2-40B4-BE49-F238E27FC236}">
                <a16:creationId xmlns:a16="http://schemas.microsoft.com/office/drawing/2014/main" id="{34D79C2F-0C3E-A143-A725-61DCC4E886A7}"/>
              </a:ext>
            </a:extLst>
          </p:cNvPr>
          <p:cNvSpPr txBox="1"/>
          <p:nvPr/>
        </p:nvSpPr>
        <p:spPr>
          <a:xfrm>
            <a:off x="5741333" y="5469687"/>
            <a:ext cx="2617578" cy="584775"/>
          </a:xfrm>
          <a:prstGeom prst="rect">
            <a:avLst/>
          </a:prstGeom>
          <a:noFill/>
        </p:spPr>
        <p:txBody>
          <a:bodyPr wrap="square" rtlCol="0">
            <a:spAutoFit/>
          </a:bodyPr>
          <a:lstStyle/>
          <a:p>
            <a:r>
              <a:rPr lang="en-US" sz="1600" dirty="0">
                <a:latin typeface="Courier" pitchFamily="2" charset="0"/>
                <a:cs typeface="Courier New" panose="02070309020205020404" pitchFamily="49" charset="0"/>
              </a:rPr>
              <a:t># Print </a:t>
            </a:r>
            <a:r>
              <a:rPr lang="en-US" sz="1600" dirty="0" err="1">
                <a:latin typeface="Courier" pitchFamily="2" charset="0"/>
                <a:cs typeface="Courier New" panose="02070309020205020404" pitchFamily="49" charset="0"/>
              </a:rPr>
              <a:t>dataframe</a:t>
            </a:r>
            <a:endParaRPr lang="en-US" sz="1600" dirty="0">
              <a:latin typeface="Courier" pitchFamily="2" charset="0"/>
              <a:cs typeface="Courier New" panose="02070309020205020404" pitchFamily="49" charset="0"/>
            </a:endParaRPr>
          </a:p>
          <a:p>
            <a:r>
              <a:rPr lang="en-US" sz="1600" dirty="0">
                <a:latin typeface="Courier" pitchFamily="2" charset="0"/>
                <a:cs typeface="Courier New" panose="02070309020205020404" pitchFamily="49" charset="0"/>
              </a:rPr>
              <a:t>print(</a:t>
            </a:r>
            <a:r>
              <a:rPr lang="en-US" sz="1600" dirty="0" err="1">
                <a:latin typeface="Courier" pitchFamily="2" charset="0"/>
                <a:cs typeface="Courier New" panose="02070309020205020404" pitchFamily="49" charset="0"/>
              </a:rPr>
              <a:t>gf.dataframe</a:t>
            </a:r>
            <a:r>
              <a:rPr lang="en-US" sz="1600" dirty="0">
                <a:latin typeface="Courier" pitchFamily="2" charset="0"/>
                <a:cs typeface="Courier New" panose="02070309020205020404" pitchFamily="49" charset="0"/>
              </a:rPr>
              <a:t>)</a:t>
            </a:r>
          </a:p>
        </p:txBody>
      </p:sp>
    </p:spTree>
    <p:extLst>
      <p:ext uri="{BB962C8B-B14F-4D97-AF65-F5344CB8AC3E}">
        <p14:creationId xmlns:p14="http://schemas.microsoft.com/office/powerpoint/2010/main" val="2203780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D817B8-E732-FE44-9469-7EC19A57CB6C}"/>
              </a:ext>
            </a:extLst>
          </p:cNvPr>
          <p:cNvSpPr>
            <a:spLocks noGrp="1"/>
          </p:cNvSpPr>
          <p:nvPr>
            <p:ph idx="1"/>
          </p:nvPr>
        </p:nvSpPr>
        <p:spPr/>
        <p:txBody>
          <a:bodyPr/>
          <a:lstStyle/>
          <a:p>
            <a:r>
              <a:rPr lang="en-US" b="1" dirty="0"/>
              <a:t>Add </a:t>
            </a:r>
            <a:r>
              <a:rPr lang="en-US" dirty="0"/>
              <a:t>or</a:t>
            </a:r>
            <a:r>
              <a:rPr lang="en-US" b="1" dirty="0"/>
              <a:t> multiply</a:t>
            </a:r>
            <a:r>
              <a:rPr lang="en-US" dirty="0"/>
              <a:t> two </a:t>
            </a:r>
            <a:r>
              <a:rPr lang="en-US" dirty="0" err="1"/>
              <a:t>graphframes</a:t>
            </a:r>
            <a:endParaRPr lang="en-US" b="1" dirty="0"/>
          </a:p>
          <a:p>
            <a:r>
              <a:rPr lang="en-US" b="1" dirty="0"/>
              <a:t>Insert new column </a:t>
            </a:r>
            <a:r>
              <a:rPr lang="en-US" dirty="0"/>
              <a:t>to </a:t>
            </a:r>
            <a:r>
              <a:rPr lang="en-US" dirty="0" err="1"/>
              <a:t>dataframe</a:t>
            </a:r>
            <a:r>
              <a:rPr lang="en-US" dirty="0"/>
              <a:t> of metrics</a:t>
            </a:r>
          </a:p>
          <a:p>
            <a:pPr lvl="1"/>
            <a:r>
              <a:rPr lang="en-US" dirty="0"/>
              <a:t>Scale and offset “time” column by some factor: </a:t>
            </a:r>
            <a:r>
              <a:rPr lang="en-US" dirty="0">
                <a:hlinkClick r:id="rId2"/>
              </a:rPr>
              <a:t>https://llnl-hatchet.readthedocs.io/en/latest/advanced_examples.html#applying-scalar-operations-to-attributes</a:t>
            </a:r>
            <a:endParaRPr lang="en-US" dirty="0"/>
          </a:p>
          <a:p>
            <a:pPr lvl="1"/>
            <a:r>
              <a:rPr lang="en-US" dirty="0"/>
              <a:t>Compute imbalance across MPI ranks within a single application execution: </a:t>
            </a:r>
            <a:r>
              <a:rPr lang="en-US" dirty="0">
                <a:hlinkClick r:id="rId2"/>
              </a:rPr>
              <a:t>https://llnl-hatchet.readthedocs.io/en/latest/advanced_examples.html#applying-scalar-operations-to-attributes</a:t>
            </a:r>
            <a:endParaRPr lang="en-US" dirty="0"/>
          </a:p>
          <a:p>
            <a:r>
              <a:rPr lang="en-US" b="1" dirty="0" err="1"/>
              <a:t>Groupby</a:t>
            </a:r>
            <a:r>
              <a:rPr lang="en-US" b="1" dirty="0"/>
              <a:t>-and-aggregate</a:t>
            </a:r>
            <a:r>
              <a:rPr lang="en-US" dirty="0"/>
              <a:t> nodes by other columns (e.g., function name, file name)</a:t>
            </a:r>
          </a:p>
          <a:p>
            <a:pPr lvl="1"/>
            <a:r>
              <a:rPr lang="en-US" dirty="0">
                <a:latin typeface="Courier" pitchFamily="2" charset="0"/>
              </a:rPr>
              <a:t>res = </a:t>
            </a:r>
            <a:r>
              <a:rPr lang="en-US" dirty="0" err="1">
                <a:latin typeface="Courier" pitchFamily="2" charset="0"/>
              </a:rPr>
              <a:t>gf.groupby_aggregate</a:t>
            </a:r>
            <a:r>
              <a:rPr lang="en-US" dirty="0">
                <a:latin typeface="Courier" pitchFamily="2" charset="0"/>
              </a:rPr>
              <a:t>([“file”], {“time”: </a:t>
            </a:r>
            <a:r>
              <a:rPr lang="en-US" dirty="0" err="1">
                <a:latin typeface="Courier" pitchFamily="2" charset="0"/>
              </a:rPr>
              <a:t>np.sum</a:t>
            </a:r>
            <a:r>
              <a:rPr lang="en-US" dirty="0">
                <a:latin typeface="Courier" pitchFamily="2" charset="0"/>
              </a:rPr>
              <a:t>})</a:t>
            </a:r>
          </a:p>
          <a:p>
            <a:r>
              <a:rPr lang="en-US" dirty="0"/>
              <a:t>For more details, please visit our User Guide: </a:t>
            </a:r>
            <a:r>
              <a:rPr lang="en-US" dirty="0">
                <a:hlinkClick r:id="rId3"/>
              </a:rPr>
              <a:t>https://llnl-hatchet.readthedocs.io/en/latest/user_guide.html</a:t>
            </a:r>
            <a:endParaRPr lang="en-US" dirty="0"/>
          </a:p>
          <a:p>
            <a:endParaRPr lang="en-US" dirty="0"/>
          </a:p>
        </p:txBody>
      </p:sp>
      <p:sp>
        <p:nvSpPr>
          <p:cNvPr id="3" name="Title 2">
            <a:extLst>
              <a:ext uri="{FF2B5EF4-FFF2-40B4-BE49-F238E27FC236}">
                <a16:creationId xmlns:a16="http://schemas.microsoft.com/office/drawing/2014/main" id="{D265A8DC-0856-7046-B479-F050A4B2EC16}"/>
              </a:ext>
            </a:extLst>
          </p:cNvPr>
          <p:cNvSpPr>
            <a:spLocks noGrp="1"/>
          </p:cNvSpPr>
          <p:nvPr>
            <p:ph type="title"/>
          </p:nvPr>
        </p:nvSpPr>
        <p:spPr/>
        <p:txBody>
          <a:bodyPr/>
          <a:lstStyle/>
          <a:p>
            <a:r>
              <a:rPr lang="en-US"/>
              <a:t>Readily available features not covered in today’s tutorial</a:t>
            </a:r>
          </a:p>
        </p:txBody>
      </p:sp>
    </p:spTree>
    <p:extLst>
      <p:ext uri="{BB962C8B-B14F-4D97-AF65-F5344CB8AC3E}">
        <p14:creationId xmlns:p14="http://schemas.microsoft.com/office/powerpoint/2010/main" val="77398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2CC204-9438-3643-81EA-B9CE6B3C5CEA}"/>
              </a:ext>
            </a:extLst>
          </p:cNvPr>
          <p:cNvSpPr>
            <a:spLocks noGrp="1"/>
          </p:cNvSpPr>
          <p:nvPr>
            <p:ph idx="1"/>
          </p:nvPr>
        </p:nvSpPr>
        <p:spPr/>
        <p:txBody>
          <a:bodyPr>
            <a:normAutofit lnSpcReduction="10000"/>
          </a:bodyPr>
          <a:lstStyle/>
          <a:p>
            <a:r>
              <a:rPr lang="en-US" dirty="0"/>
              <a:t>Hatchet is a performance analysis tool for parallel profiles</a:t>
            </a:r>
          </a:p>
          <a:p>
            <a:r>
              <a:rPr lang="en-US" dirty="0"/>
              <a:t>It enables programmatic analysis of hierarchical data from one or multiple execution profiles </a:t>
            </a:r>
          </a:p>
          <a:p>
            <a:r>
              <a:rPr lang="en-US" dirty="0"/>
              <a:t>Future Work:</a:t>
            </a:r>
          </a:p>
          <a:p>
            <a:pPr lvl="1"/>
            <a:r>
              <a:rPr lang="en-US" dirty="0"/>
              <a:t>Support other profile formats, add a format for outputting </a:t>
            </a:r>
            <a:r>
              <a:rPr lang="en-US" dirty="0" err="1"/>
              <a:t>GraphFrames</a:t>
            </a:r>
            <a:r>
              <a:rPr lang="en-US" dirty="0"/>
              <a:t> to disk</a:t>
            </a:r>
          </a:p>
          <a:p>
            <a:pPr lvl="1"/>
            <a:r>
              <a:rPr lang="en-US" dirty="0"/>
              <a:t>Implement a higher-level API for automating performance analysis </a:t>
            </a:r>
          </a:p>
          <a:p>
            <a:r>
              <a:rPr lang="en-US" dirty="0"/>
              <a:t>Hatchet	</a:t>
            </a:r>
            <a:r>
              <a:rPr lang="en-US" dirty="0">
                <a:hlinkClick r:id="rId2"/>
              </a:rPr>
              <a:t>https://github.com/LLNL/hatchet</a:t>
            </a:r>
            <a:endParaRPr lang="en-US" dirty="0"/>
          </a:p>
          <a:p>
            <a:pPr marL="57150" indent="0">
              <a:buNone/>
            </a:pPr>
            <a:r>
              <a:rPr lang="en-US" dirty="0"/>
              <a:t>		</a:t>
            </a:r>
            <a:r>
              <a:rPr lang="en-US" dirty="0">
                <a:hlinkClick r:id="rId3"/>
              </a:rPr>
              <a:t>https://</a:t>
            </a:r>
            <a:r>
              <a:rPr lang="en-US" dirty="0" err="1">
                <a:hlinkClick r:id="rId3"/>
              </a:rPr>
              <a:t>github.com</a:t>
            </a:r>
            <a:r>
              <a:rPr lang="en-US" dirty="0">
                <a:hlinkClick r:id="rId3"/>
              </a:rPr>
              <a:t>/LLNL/hatchet-tutorial</a:t>
            </a:r>
            <a:endParaRPr lang="en-US" dirty="0"/>
          </a:p>
          <a:p>
            <a:r>
              <a:rPr lang="en-US" dirty="0"/>
              <a:t>Caliper      	</a:t>
            </a:r>
            <a:r>
              <a:rPr lang="en-US" dirty="0">
                <a:hlinkClick r:id="rId4"/>
              </a:rPr>
              <a:t>https://github.com/LLNL/Caliper</a:t>
            </a:r>
            <a:endParaRPr lang="en-US" dirty="0"/>
          </a:p>
          <a:p>
            <a:r>
              <a:rPr lang="en-US" dirty="0"/>
              <a:t>SPOT	</a:t>
            </a:r>
            <a:r>
              <a:rPr lang="en-US" dirty="0">
                <a:hlinkClick r:id="rId5"/>
              </a:rPr>
              <a:t>https://github.com/LLNL/spot2_container</a:t>
            </a:r>
            <a:endParaRPr lang="en-US" dirty="0"/>
          </a:p>
          <a:p>
            <a:endParaRPr lang="en-US" dirty="0"/>
          </a:p>
        </p:txBody>
      </p:sp>
      <p:sp>
        <p:nvSpPr>
          <p:cNvPr id="3" name="Title 2">
            <a:extLst>
              <a:ext uri="{FF2B5EF4-FFF2-40B4-BE49-F238E27FC236}">
                <a16:creationId xmlns:a16="http://schemas.microsoft.com/office/drawing/2014/main" id="{53B1595D-30DC-BF40-BA94-D0CC7DCD69CE}"/>
              </a:ext>
            </a:extLst>
          </p:cNvPr>
          <p:cNvSpPr>
            <a:spLocks noGrp="1"/>
          </p:cNvSpPr>
          <p:nvPr>
            <p:ph type="title"/>
          </p:nvPr>
        </p:nvSpPr>
        <p:spPr/>
        <p:txBody>
          <a:bodyPr/>
          <a:lstStyle/>
          <a:p>
            <a:r>
              <a:rPr lang="en-US"/>
              <a:t>Summary</a:t>
            </a:r>
          </a:p>
        </p:txBody>
      </p:sp>
      <p:pic>
        <p:nvPicPr>
          <p:cNvPr id="6" name="Picture 5" descr="A close up of a sign&#10;&#10;Description automatically generated">
            <a:extLst>
              <a:ext uri="{FF2B5EF4-FFF2-40B4-BE49-F238E27FC236}">
                <a16:creationId xmlns:a16="http://schemas.microsoft.com/office/drawing/2014/main" id="{E4531392-8BDE-7B4E-89A1-4C55EEE9ABCF}"/>
              </a:ext>
            </a:extLst>
          </p:cNvPr>
          <p:cNvPicPr>
            <a:picLocks noChangeAspect="1"/>
          </p:cNvPicPr>
          <p:nvPr/>
        </p:nvPicPr>
        <p:blipFill>
          <a:blip r:embed="rId6"/>
          <a:stretch>
            <a:fillRect/>
          </a:stretch>
        </p:blipFill>
        <p:spPr>
          <a:xfrm>
            <a:off x="9907676" y="2751019"/>
            <a:ext cx="1355959" cy="1565373"/>
          </a:xfrm>
          <a:prstGeom prst="rect">
            <a:avLst/>
          </a:prstGeom>
        </p:spPr>
      </p:pic>
      <p:sp>
        <p:nvSpPr>
          <p:cNvPr id="8" name="Rectangle 7">
            <a:extLst>
              <a:ext uri="{FF2B5EF4-FFF2-40B4-BE49-F238E27FC236}">
                <a16:creationId xmlns:a16="http://schemas.microsoft.com/office/drawing/2014/main" id="{A26C5D1B-9675-9B4B-9BB1-20CEBCCEA664}"/>
              </a:ext>
            </a:extLst>
          </p:cNvPr>
          <p:cNvSpPr>
            <a:spLocks noChangeArrowheads="1"/>
          </p:cNvSpPr>
          <p:nvPr/>
        </p:nvSpPr>
        <p:spPr bwMode="auto">
          <a:xfrm>
            <a:off x="8158388" y="5178202"/>
            <a:ext cx="3756993" cy="923330"/>
          </a:xfrm>
          <a:prstGeom prst="rect">
            <a:avLst/>
          </a:prstGeom>
          <a:solidFill>
            <a:schemeClr val="accent1">
              <a:lumMod val="75000"/>
            </a:schemeClr>
          </a:solidFill>
          <a:ln w="9525">
            <a:noFill/>
            <a:miter lim="800000"/>
            <a:headEnd/>
            <a:tailEnd/>
          </a:ln>
        </p:spPr>
        <p:txBody>
          <a:bodyPr wrap="square" anchor="b" anchorCtr="0">
            <a:spAutoFit/>
          </a:bodyPr>
          <a:lstStyle/>
          <a:p>
            <a:pPr algn="ctr" eaLnBrk="0" hangingPunct="0"/>
            <a:r>
              <a:rPr lang="en-US" dirty="0">
                <a:solidFill>
                  <a:schemeClr val="bg1"/>
                </a:solidFill>
                <a:latin typeface="Calibri" panose="020F0502020204030204" pitchFamily="34" charset="0"/>
                <a:cs typeface="Calibri" panose="020F0502020204030204" pitchFamily="34" charset="0"/>
              </a:rPr>
              <a:t>Please contact us or submit GitHub issues for Hatchet questions, issues, or feature requests!</a:t>
            </a:r>
          </a:p>
        </p:txBody>
      </p:sp>
    </p:spTree>
    <p:extLst>
      <p:ext uri="{BB962C8B-B14F-4D97-AF65-F5344CB8AC3E}">
        <p14:creationId xmlns:p14="http://schemas.microsoft.com/office/powerpoint/2010/main" val="414071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E05D2-749E-4442-BA55-C2A2C3B012FC}"/>
              </a:ext>
            </a:extLst>
          </p:cNvPr>
          <p:cNvSpPr>
            <a:spLocks noGrp="1"/>
          </p:cNvSpPr>
          <p:nvPr>
            <p:ph idx="1"/>
          </p:nvPr>
        </p:nvSpPr>
        <p:spPr/>
        <p:txBody>
          <a:bodyPr vert="horz" lIns="0" tIns="0" rIns="0" bIns="0" rtlCol="0" anchor="t">
            <a:normAutofit/>
          </a:bodyPr>
          <a:lstStyle/>
          <a:p>
            <a:r>
              <a:rPr lang="en-US" dirty="0">
                <a:latin typeface="Calibri"/>
                <a:cs typeface="Calibri"/>
              </a:rPr>
              <a:t>The SPOT container includes a sample </a:t>
            </a:r>
            <a:r>
              <a:rPr lang="en-US" dirty="0" err="1">
                <a:latin typeface="Calibri"/>
                <a:cs typeface="Calibri"/>
              </a:rPr>
              <a:t>Jupyter</a:t>
            </a:r>
            <a:r>
              <a:rPr lang="en-US" dirty="0">
                <a:latin typeface="Calibri"/>
                <a:cs typeface="Calibri"/>
              </a:rPr>
              <a:t> notebook, Hatchet 2022.1.0 install, and </a:t>
            </a:r>
            <a:r>
              <a:rPr lang="en-US" dirty="0" err="1">
                <a:latin typeface="Calibri"/>
                <a:cs typeface="Calibri"/>
              </a:rPr>
              <a:t>Lulesh</a:t>
            </a:r>
            <a:r>
              <a:rPr lang="en-US" dirty="0">
                <a:latin typeface="Calibri"/>
                <a:cs typeface="Calibri"/>
              </a:rPr>
              <a:t> datasets.</a:t>
            </a:r>
          </a:p>
          <a:p>
            <a:pPr lvl="1"/>
            <a:r>
              <a:rPr lang="en-US" dirty="0">
                <a:latin typeface="Calibri"/>
                <a:cs typeface="Calibri"/>
              </a:rPr>
              <a:t>Alternatively, the sample </a:t>
            </a:r>
            <a:r>
              <a:rPr lang="en-US" dirty="0" err="1">
                <a:latin typeface="Calibri"/>
                <a:cs typeface="Calibri"/>
              </a:rPr>
              <a:t>Jupyter</a:t>
            </a:r>
            <a:r>
              <a:rPr lang="en-US" dirty="0">
                <a:latin typeface="Calibri"/>
                <a:cs typeface="Calibri"/>
              </a:rPr>
              <a:t> notebook and the </a:t>
            </a:r>
            <a:r>
              <a:rPr lang="en-US" dirty="0" err="1">
                <a:latin typeface="Calibri"/>
                <a:cs typeface="Calibri"/>
              </a:rPr>
              <a:t>Lulesh</a:t>
            </a:r>
            <a:r>
              <a:rPr lang="en-US" dirty="0">
                <a:latin typeface="Calibri"/>
                <a:cs typeface="Calibri"/>
              </a:rPr>
              <a:t> datasets are available directly at </a:t>
            </a:r>
            <a:r>
              <a:rPr lang="en-US" dirty="0">
                <a:latin typeface="Calibri"/>
                <a:cs typeface="Calibri"/>
                <a:hlinkClick r:id="rId3"/>
              </a:rPr>
              <a:t>https://github.com/llnl/hatchet-tutorial</a:t>
            </a:r>
            <a:r>
              <a:rPr lang="en-US" dirty="0">
                <a:latin typeface="Calibri"/>
                <a:cs typeface="Calibri"/>
              </a:rPr>
              <a:t>. This repository is integrated with </a:t>
            </a:r>
            <a:r>
              <a:rPr lang="en-US" dirty="0" err="1">
                <a:latin typeface="Calibri"/>
                <a:cs typeface="Calibri"/>
              </a:rPr>
              <a:t>BinderHub</a:t>
            </a:r>
            <a:r>
              <a:rPr lang="en-US" dirty="0">
                <a:latin typeface="Calibri"/>
                <a:cs typeface="Calibri"/>
              </a:rPr>
              <a:t>, which will create a local interactive environment for you to run the notebook.</a:t>
            </a:r>
          </a:p>
          <a:p>
            <a:pPr lvl="1"/>
            <a:endParaRPr lang="en-US" dirty="0">
              <a:latin typeface="Calibri"/>
              <a:cs typeface="Calibri"/>
            </a:endParaRPr>
          </a:p>
          <a:p>
            <a:r>
              <a:rPr lang="en-US" dirty="0">
                <a:latin typeface="Calibri"/>
                <a:cs typeface="Calibri"/>
              </a:rPr>
              <a:t>Following this tutorial, you can substitute your own SPOT/Caliper data files into the example notebook.</a:t>
            </a:r>
          </a:p>
          <a:p>
            <a:pPr marL="57150" indent="0">
              <a:buNone/>
            </a:pPr>
            <a:endParaRPr lang="en-US" dirty="0"/>
          </a:p>
          <a:p>
            <a:r>
              <a:rPr lang="en-US" dirty="0">
                <a:latin typeface="Calibri"/>
                <a:cs typeface="Calibri"/>
              </a:rPr>
              <a:t>We’ll use this material in the hands-on portion of the tutorial.</a:t>
            </a:r>
          </a:p>
        </p:txBody>
      </p:sp>
      <p:sp>
        <p:nvSpPr>
          <p:cNvPr id="2" name="Title 1">
            <a:extLst>
              <a:ext uri="{FF2B5EF4-FFF2-40B4-BE49-F238E27FC236}">
                <a16:creationId xmlns:a16="http://schemas.microsoft.com/office/drawing/2014/main" id="{9A19A6A7-A98E-6041-BE0D-87B691F1B95E}"/>
              </a:ext>
            </a:extLst>
          </p:cNvPr>
          <p:cNvSpPr>
            <a:spLocks noGrp="1"/>
          </p:cNvSpPr>
          <p:nvPr>
            <p:ph type="title"/>
          </p:nvPr>
        </p:nvSpPr>
        <p:spPr/>
        <p:txBody>
          <a:bodyPr/>
          <a:lstStyle/>
          <a:p>
            <a:r>
              <a:rPr lang="en-US" dirty="0"/>
              <a:t>Getting Hatchet Tutorial Materials</a:t>
            </a:r>
          </a:p>
        </p:txBody>
      </p:sp>
    </p:spTree>
    <p:extLst>
      <p:ext uri="{BB962C8B-B14F-4D97-AF65-F5344CB8AC3E}">
        <p14:creationId xmlns:p14="http://schemas.microsoft.com/office/powerpoint/2010/main" val="38720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963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DAEC55-369A-484F-AB87-52D1D8D80B3C}"/>
              </a:ext>
            </a:extLst>
          </p:cNvPr>
          <p:cNvPicPr>
            <a:picLocks noChangeAspect="1"/>
          </p:cNvPicPr>
          <p:nvPr/>
        </p:nvPicPr>
        <p:blipFill>
          <a:blip r:embed="rId3"/>
          <a:stretch>
            <a:fillRect/>
          </a:stretch>
        </p:blipFill>
        <p:spPr>
          <a:xfrm>
            <a:off x="2684397" y="1435324"/>
            <a:ext cx="6861695" cy="4882896"/>
          </a:xfrm>
          <a:prstGeom prst="rect">
            <a:avLst/>
          </a:prstGeom>
        </p:spPr>
      </p:pic>
      <p:sp>
        <p:nvSpPr>
          <p:cNvPr id="2" name="Title 1">
            <a:extLst>
              <a:ext uri="{FF2B5EF4-FFF2-40B4-BE49-F238E27FC236}">
                <a16:creationId xmlns:a16="http://schemas.microsoft.com/office/drawing/2014/main" id="{EC101FBC-C1FF-B244-8EFE-BF322154777D}"/>
              </a:ext>
            </a:extLst>
          </p:cNvPr>
          <p:cNvSpPr>
            <a:spLocks noGrp="1"/>
          </p:cNvSpPr>
          <p:nvPr>
            <p:ph type="title"/>
          </p:nvPr>
        </p:nvSpPr>
        <p:spPr/>
        <p:txBody>
          <a:bodyPr/>
          <a:lstStyle/>
          <a:p>
            <a:r>
              <a:rPr lang="en-US" dirty="0"/>
              <a:t>Overview of Hatchet Tutorial Examples</a:t>
            </a:r>
          </a:p>
        </p:txBody>
      </p:sp>
      <p:sp>
        <p:nvSpPr>
          <p:cNvPr id="8" name="Line Callout 1 7">
            <a:extLst>
              <a:ext uri="{FF2B5EF4-FFF2-40B4-BE49-F238E27FC236}">
                <a16:creationId xmlns:a16="http://schemas.microsoft.com/office/drawing/2014/main" id="{E6759CC9-06CE-F94A-97E6-3B9436C0CAFB}"/>
              </a:ext>
            </a:extLst>
          </p:cNvPr>
          <p:cNvSpPr/>
          <p:nvPr/>
        </p:nvSpPr>
        <p:spPr bwMode="auto">
          <a:xfrm>
            <a:off x="9088217" y="5422676"/>
            <a:ext cx="2796440" cy="863851"/>
          </a:xfrm>
          <a:prstGeom prst="borderCallout1">
            <a:avLst>
              <a:gd name="adj1" fmla="val 52791"/>
              <a:gd name="adj2" fmla="val 917"/>
              <a:gd name="adj3" fmla="val 89995"/>
              <a:gd name="adj4" fmla="val -77403"/>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a:solidFill>
                  <a:srgbClr val="000000"/>
                </a:solidFill>
              </a:rPr>
              <a:t>Hatchet’s Caliper reader loads into Hatchet’s data object called a </a:t>
            </a:r>
            <a:r>
              <a:rPr lang="en-US" sz="1600" err="1">
                <a:solidFill>
                  <a:srgbClr val="000000"/>
                </a:solidFill>
              </a:rPr>
              <a:t>GraphFrame</a:t>
            </a:r>
            <a:endParaRPr lang="en-US" sz="1600">
              <a:solidFill>
                <a:srgbClr val="000000"/>
              </a:solidFill>
            </a:endParaRPr>
          </a:p>
        </p:txBody>
      </p:sp>
      <p:sp>
        <p:nvSpPr>
          <p:cNvPr id="6" name="Line Callout 1 5">
            <a:extLst>
              <a:ext uri="{FF2B5EF4-FFF2-40B4-BE49-F238E27FC236}">
                <a16:creationId xmlns:a16="http://schemas.microsoft.com/office/drawing/2014/main" id="{0E8FACD0-246E-8144-A241-26FE17C15A46}"/>
              </a:ext>
            </a:extLst>
          </p:cNvPr>
          <p:cNvSpPr/>
          <p:nvPr/>
        </p:nvSpPr>
        <p:spPr bwMode="auto">
          <a:xfrm>
            <a:off x="9603258" y="4620899"/>
            <a:ext cx="2087367" cy="339238"/>
          </a:xfrm>
          <a:prstGeom prst="borderCallout1">
            <a:avLst>
              <a:gd name="adj1" fmla="val 38369"/>
              <a:gd name="adj2" fmla="val 1296"/>
              <a:gd name="adj3" fmla="val 242361"/>
              <a:gd name="adj4" fmla="val -77098"/>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a:solidFill>
                  <a:srgbClr val="000000"/>
                </a:solidFill>
              </a:rPr>
              <a:t>Caliper file to explore</a:t>
            </a:r>
          </a:p>
        </p:txBody>
      </p:sp>
      <p:sp>
        <p:nvSpPr>
          <p:cNvPr id="7" name="Line Callout 1 6">
            <a:extLst>
              <a:ext uri="{FF2B5EF4-FFF2-40B4-BE49-F238E27FC236}">
                <a16:creationId xmlns:a16="http://schemas.microsoft.com/office/drawing/2014/main" id="{8930A0F2-95BB-5649-9819-B2E7EEDEA35F}"/>
              </a:ext>
            </a:extLst>
          </p:cNvPr>
          <p:cNvSpPr/>
          <p:nvPr/>
        </p:nvSpPr>
        <p:spPr bwMode="auto">
          <a:xfrm>
            <a:off x="144345" y="3429000"/>
            <a:ext cx="2525732" cy="660544"/>
          </a:xfrm>
          <a:prstGeom prst="borderCallout1">
            <a:avLst>
              <a:gd name="adj1" fmla="val 104575"/>
              <a:gd name="adj2" fmla="val 54027"/>
              <a:gd name="adj3" fmla="val 189970"/>
              <a:gd name="adj4" fmla="val 128138"/>
            </a:avLst>
          </a:prstGeom>
          <a:ln>
            <a:headEnd/>
            <a:tailEnd/>
          </a:ln>
        </p:spPr>
        <p:style>
          <a:lnRef idx="1">
            <a:schemeClr val="accent1"/>
          </a:lnRef>
          <a:fillRef idx="2">
            <a:schemeClr val="accent1"/>
          </a:fillRef>
          <a:effectRef idx="1">
            <a:schemeClr val="accent1"/>
          </a:effectRef>
          <a:fontRef idx="minor">
            <a:schemeClr val="dk1"/>
          </a:fontRef>
        </p:style>
        <p:txBody>
          <a:bodyPr rtlCol="0" anchor="ctr">
            <a:prstTxWarp prst="textNoShape">
              <a:avLst/>
            </a:prstTxWarp>
          </a:bodyPr>
          <a:lstStyle/>
          <a:p>
            <a:pPr algn="ctr">
              <a:spcBef>
                <a:spcPct val="0"/>
              </a:spcBef>
            </a:pPr>
            <a:r>
              <a:rPr lang="en-US" sz="1600">
                <a:solidFill>
                  <a:srgbClr val="000000"/>
                </a:solidFill>
              </a:rPr>
              <a:t>Setup </a:t>
            </a:r>
            <a:r>
              <a:rPr lang="en-US" sz="1600" err="1">
                <a:solidFill>
                  <a:srgbClr val="000000"/>
                </a:solidFill>
              </a:rPr>
              <a:t>cali</a:t>
            </a:r>
            <a:r>
              <a:rPr lang="en-US" sz="1600">
                <a:solidFill>
                  <a:srgbClr val="000000"/>
                </a:solidFill>
              </a:rPr>
              <a:t>-query to extract performance data</a:t>
            </a:r>
          </a:p>
        </p:txBody>
      </p:sp>
    </p:spTree>
    <p:extLst>
      <p:ext uri="{BB962C8B-B14F-4D97-AF65-F5344CB8AC3E}">
        <p14:creationId xmlns:p14="http://schemas.microsoft.com/office/powerpoint/2010/main" val="1719546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7D92F7-4E52-E74A-B004-158AB67F433A}"/>
              </a:ext>
            </a:extLst>
          </p:cNvPr>
          <p:cNvSpPr>
            <a:spLocks noGrp="1"/>
          </p:cNvSpPr>
          <p:nvPr>
            <p:ph type="title"/>
          </p:nvPr>
        </p:nvSpPr>
        <p:spPr/>
        <p:txBody>
          <a:bodyPr/>
          <a:lstStyle/>
          <a:p>
            <a:r>
              <a:rPr lang="en-US"/>
              <a:t>Visualizing the call graph</a:t>
            </a:r>
          </a:p>
        </p:txBody>
      </p:sp>
      <p:sp>
        <p:nvSpPr>
          <p:cNvPr id="13" name="Content Placeholder 12">
            <a:extLst>
              <a:ext uri="{FF2B5EF4-FFF2-40B4-BE49-F238E27FC236}">
                <a16:creationId xmlns:a16="http://schemas.microsoft.com/office/drawing/2014/main" id="{9574AF50-E6B1-0041-9E8F-316730111964}"/>
              </a:ext>
            </a:extLst>
          </p:cNvPr>
          <p:cNvSpPr>
            <a:spLocks noGrp="1"/>
          </p:cNvSpPr>
          <p:nvPr>
            <p:ph idx="10"/>
          </p:nvPr>
        </p:nvSpPr>
        <p:spPr>
          <a:xfrm>
            <a:off x="6863328" y="1436688"/>
            <a:ext cx="4719072" cy="4881532"/>
          </a:xfrm>
        </p:spPr>
        <p:txBody>
          <a:bodyPr/>
          <a:lstStyle/>
          <a:p>
            <a:r>
              <a:rPr lang="en-US"/>
              <a:t>Each node in the tree visualization maps to a function call in the application</a:t>
            </a:r>
          </a:p>
          <a:p>
            <a:r>
              <a:rPr lang="en-US"/>
              <a:t>Nodes that are red have high execution time</a:t>
            </a:r>
          </a:p>
          <a:p>
            <a:r>
              <a:rPr lang="en-US"/>
              <a:t>Nodes highlighted in grey indicate user functions (code from external libraries are not highlighted)</a:t>
            </a:r>
          </a:p>
          <a:p>
            <a:endParaRPr lang="en-US"/>
          </a:p>
        </p:txBody>
      </p:sp>
      <p:pic>
        <p:nvPicPr>
          <p:cNvPr id="11" name="Picture 10">
            <a:extLst>
              <a:ext uri="{FF2B5EF4-FFF2-40B4-BE49-F238E27FC236}">
                <a16:creationId xmlns:a16="http://schemas.microsoft.com/office/drawing/2014/main" id="{B4743B1A-0BA0-7445-85FE-665F4ACAD721}"/>
              </a:ext>
            </a:extLst>
          </p:cNvPr>
          <p:cNvPicPr>
            <a:picLocks noChangeAspect="1"/>
          </p:cNvPicPr>
          <p:nvPr/>
        </p:nvPicPr>
        <p:blipFill>
          <a:blip r:embed="rId2"/>
          <a:stretch>
            <a:fillRect/>
          </a:stretch>
        </p:blipFill>
        <p:spPr>
          <a:xfrm>
            <a:off x="609600" y="1436688"/>
            <a:ext cx="4842444" cy="5367528"/>
          </a:xfrm>
          <a:prstGeom prst="rect">
            <a:avLst/>
          </a:prstGeom>
        </p:spPr>
      </p:pic>
      <p:pic>
        <p:nvPicPr>
          <p:cNvPr id="8" name="Picture 7">
            <a:extLst>
              <a:ext uri="{FF2B5EF4-FFF2-40B4-BE49-F238E27FC236}">
                <a16:creationId xmlns:a16="http://schemas.microsoft.com/office/drawing/2014/main" id="{000A15C3-12A9-4741-B1A4-A83C4CA484E4}"/>
              </a:ext>
            </a:extLst>
          </p:cNvPr>
          <p:cNvPicPr>
            <a:picLocks noChangeAspect="1"/>
          </p:cNvPicPr>
          <p:nvPr/>
        </p:nvPicPr>
        <p:blipFill>
          <a:blip r:embed="rId3"/>
          <a:stretch>
            <a:fillRect/>
          </a:stretch>
        </p:blipFill>
        <p:spPr>
          <a:xfrm>
            <a:off x="4800599" y="5287205"/>
            <a:ext cx="7304810" cy="1012486"/>
          </a:xfrm>
          <a:prstGeom prst="rect">
            <a:avLst/>
          </a:prstGeom>
        </p:spPr>
      </p:pic>
    </p:spTree>
    <p:extLst>
      <p:ext uri="{BB962C8B-B14F-4D97-AF65-F5344CB8AC3E}">
        <p14:creationId xmlns:p14="http://schemas.microsoft.com/office/powerpoint/2010/main" val="564555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5D6B-ED89-7647-A061-6A632ECF55AC}"/>
              </a:ext>
            </a:extLst>
          </p:cNvPr>
          <p:cNvSpPr>
            <a:spLocks noGrp="1"/>
          </p:cNvSpPr>
          <p:nvPr>
            <p:ph type="title"/>
          </p:nvPr>
        </p:nvSpPr>
        <p:spPr/>
        <p:txBody>
          <a:bodyPr/>
          <a:lstStyle/>
          <a:p>
            <a:r>
              <a:rPr lang="en-US" dirty="0"/>
              <a:t>Overview of single tree dataset (</a:t>
            </a:r>
            <a:r>
              <a:rPr lang="en-US" dirty="0" err="1"/>
              <a:t>Lulesh</a:t>
            </a:r>
            <a:r>
              <a:rPr lang="en-US" dirty="0"/>
              <a:t> Data)</a:t>
            </a:r>
          </a:p>
        </p:txBody>
      </p:sp>
      <p:pic>
        <p:nvPicPr>
          <p:cNvPr id="6" name="Picture 5">
            <a:extLst>
              <a:ext uri="{FF2B5EF4-FFF2-40B4-BE49-F238E27FC236}">
                <a16:creationId xmlns:a16="http://schemas.microsoft.com/office/drawing/2014/main" id="{8A494A14-12F9-1047-BF55-BF3F7BBD9A85}"/>
              </a:ext>
            </a:extLst>
          </p:cNvPr>
          <p:cNvPicPr>
            <a:picLocks noChangeAspect="1"/>
          </p:cNvPicPr>
          <p:nvPr/>
        </p:nvPicPr>
        <p:blipFill>
          <a:blip r:embed="rId2"/>
          <a:stretch>
            <a:fillRect/>
          </a:stretch>
        </p:blipFill>
        <p:spPr>
          <a:xfrm>
            <a:off x="609600" y="1615920"/>
            <a:ext cx="5029200" cy="4464029"/>
          </a:xfrm>
          <a:prstGeom prst="rect">
            <a:avLst/>
          </a:prstGeom>
        </p:spPr>
      </p:pic>
      <p:pic>
        <p:nvPicPr>
          <p:cNvPr id="8" name="Picture 7">
            <a:extLst>
              <a:ext uri="{FF2B5EF4-FFF2-40B4-BE49-F238E27FC236}">
                <a16:creationId xmlns:a16="http://schemas.microsoft.com/office/drawing/2014/main" id="{52403403-72F9-0143-9149-0361B400E802}"/>
              </a:ext>
            </a:extLst>
          </p:cNvPr>
          <p:cNvPicPr>
            <a:picLocks noChangeAspect="1"/>
          </p:cNvPicPr>
          <p:nvPr/>
        </p:nvPicPr>
        <p:blipFill>
          <a:blip r:embed="rId3"/>
          <a:stretch>
            <a:fillRect/>
          </a:stretch>
        </p:blipFill>
        <p:spPr>
          <a:xfrm>
            <a:off x="5989941" y="1369910"/>
            <a:ext cx="5592459" cy="4956048"/>
          </a:xfrm>
          <a:prstGeom prst="rect">
            <a:avLst/>
          </a:prstGeom>
        </p:spPr>
      </p:pic>
    </p:spTree>
    <p:extLst>
      <p:ext uri="{BB962C8B-B14F-4D97-AF65-F5344CB8AC3E}">
        <p14:creationId xmlns:p14="http://schemas.microsoft.com/office/powerpoint/2010/main" val="1600730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EB37812-F3D7-CB4F-B805-2A34B646E856}"/>
              </a:ext>
            </a:extLst>
          </p:cNvPr>
          <p:cNvPicPr>
            <a:picLocks noChangeAspect="1"/>
          </p:cNvPicPr>
          <p:nvPr/>
        </p:nvPicPr>
        <p:blipFill>
          <a:blip r:embed="rId2"/>
          <a:stretch>
            <a:fillRect/>
          </a:stretch>
        </p:blipFill>
        <p:spPr>
          <a:xfrm>
            <a:off x="3641210" y="637469"/>
            <a:ext cx="8512272" cy="1114510"/>
          </a:xfrm>
          <a:prstGeom prst="rect">
            <a:avLst/>
          </a:prstGeom>
        </p:spPr>
      </p:pic>
      <p:pic>
        <p:nvPicPr>
          <p:cNvPr id="18" name="Picture 17">
            <a:extLst>
              <a:ext uri="{FF2B5EF4-FFF2-40B4-BE49-F238E27FC236}">
                <a16:creationId xmlns:a16="http://schemas.microsoft.com/office/drawing/2014/main" id="{DEAE5080-C1CF-EC4D-A490-DBFA55168CEB}"/>
              </a:ext>
            </a:extLst>
          </p:cNvPr>
          <p:cNvPicPr>
            <a:picLocks noChangeAspect="1"/>
          </p:cNvPicPr>
          <p:nvPr/>
        </p:nvPicPr>
        <p:blipFill>
          <a:blip r:embed="rId3"/>
          <a:stretch>
            <a:fillRect/>
          </a:stretch>
        </p:blipFill>
        <p:spPr>
          <a:xfrm>
            <a:off x="5830545" y="3243338"/>
            <a:ext cx="6322937" cy="2752217"/>
          </a:xfrm>
          <a:prstGeom prst="rect">
            <a:avLst/>
          </a:prstGeom>
        </p:spPr>
      </p:pic>
      <p:pic>
        <p:nvPicPr>
          <p:cNvPr id="16" name="Picture 15">
            <a:extLst>
              <a:ext uri="{FF2B5EF4-FFF2-40B4-BE49-F238E27FC236}">
                <a16:creationId xmlns:a16="http://schemas.microsoft.com/office/drawing/2014/main" id="{1FAD2AC7-5301-0E4A-A610-721882A3069A}"/>
              </a:ext>
            </a:extLst>
          </p:cNvPr>
          <p:cNvPicPr>
            <a:picLocks noChangeAspect="1"/>
          </p:cNvPicPr>
          <p:nvPr/>
        </p:nvPicPr>
        <p:blipFill>
          <a:blip r:embed="rId4"/>
          <a:stretch>
            <a:fillRect/>
          </a:stretch>
        </p:blipFill>
        <p:spPr>
          <a:xfrm>
            <a:off x="456995" y="1836312"/>
            <a:ext cx="5029200" cy="4464029"/>
          </a:xfrm>
          <a:prstGeom prst="rect">
            <a:avLst/>
          </a:prstGeom>
        </p:spPr>
      </p:pic>
      <p:sp>
        <p:nvSpPr>
          <p:cNvPr id="2" name="Title 1">
            <a:extLst>
              <a:ext uri="{FF2B5EF4-FFF2-40B4-BE49-F238E27FC236}">
                <a16:creationId xmlns:a16="http://schemas.microsoft.com/office/drawing/2014/main" id="{AB757935-F9B8-C24B-86FA-0A152492C850}"/>
              </a:ext>
            </a:extLst>
          </p:cNvPr>
          <p:cNvSpPr>
            <a:spLocks noGrp="1"/>
          </p:cNvSpPr>
          <p:nvPr>
            <p:ph type="title"/>
          </p:nvPr>
        </p:nvSpPr>
        <p:spPr/>
        <p:txBody>
          <a:bodyPr/>
          <a:lstStyle/>
          <a:p>
            <a:r>
              <a:rPr lang="en-US"/>
              <a:t>Filtering a tree</a:t>
            </a:r>
          </a:p>
        </p:txBody>
      </p:sp>
      <p:sp>
        <p:nvSpPr>
          <p:cNvPr id="12" name="TextBox 11">
            <a:extLst>
              <a:ext uri="{FF2B5EF4-FFF2-40B4-BE49-F238E27FC236}">
                <a16:creationId xmlns:a16="http://schemas.microsoft.com/office/drawing/2014/main" id="{2FD09EDD-483A-1A45-91BE-7E2D945D01AF}"/>
              </a:ext>
            </a:extLst>
          </p:cNvPr>
          <p:cNvSpPr txBox="1"/>
          <p:nvPr/>
        </p:nvSpPr>
        <p:spPr>
          <a:xfrm>
            <a:off x="456997" y="1339913"/>
            <a:ext cx="2124075" cy="461665"/>
          </a:xfrm>
          <a:prstGeom prst="rect">
            <a:avLst/>
          </a:prstGeom>
          <a:noFill/>
        </p:spPr>
        <p:txBody>
          <a:bodyPr wrap="square" rtlCol="0">
            <a:spAutoFit/>
          </a:bodyPr>
          <a:lstStyle/>
          <a:p>
            <a:pPr algn="ctr"/>
            <a:r>
              <a:rPr lang="en-US" sz="2400"/>
              <a:t>Original Graph</a:t>
            </a:r>
          </a:p>
        </p:txBody>
      </p:sp>
      <p:sp>
        <p:nvSpPr>
          <p:cNvPr id="14" name="TextBox 13">
            <a:extLst>
              <a:ext uri="{FF2B5EF4-FFF2-40B4-BE49-F238E27FC236}">
                <a16:creationId xmlns:a16="http://schemas.microsoft.com/office/drawing/2014/main" id="{6189439A-5D76-0B4F-BBAB-D78C63CB5332}"/>
              </a:ext>
            </a:extLst>
          </p:cNvPr>
          <p:cNvSpPr txBox="1"/>
          <p:nvPr/>
        </p:nvSpPr>
        <p:spPr>
          <a:xfrm>
            <a:off x="6170142" y="2787524"/>
            <a:ext cx="2124075" cy="461665"/>
          </a:xfrm>
          <a:prstGeom prst="rect">
            <a:avLst/>
          </a:prstGeom>
          <a:noFill/>
        </p:spPr>
        <p:txBody>
          <a:bodyPr wrap="square" rtlCol="0">
            <a:spAutoFit/>
          </a:bodyPr>
          <a:lstStyle/>
          <a:p>
            <a:pPr algn="ctr"/>
            <a:r>
              <a:rPr lang="en-US" sz="2400"/>
              <a:t>Filtered Graph</a:t>
            </a:r>
          </a:p>
        </p:txBody>
      </p:sp>
      <p:sp>
        <p:nvSpPr>
          <p:cNvPr id="9" name="Content Placeholder 3">
            <a:extLst>
              <a:ext uri="{FF2B5EF4-FFF2-40B4-BE49-F238E27FC236}">
                <a16:creationId xmlns:a16="http://schemas.microsoft.com/office/drawing/2014/main" id="{7087B999-7251-4B46-B576-350D4650970D}"/>
              </a:ext>
            </a:extLst>
          </p:cNvPr>
          <p:cNvSpPr txBox="1">
            <a:spLocks/>
          </p:cNvSpPr>
          <p:nvPr/>
        </p:nvSpPr>
        <p:spPr>
          <a:xfrm>
            <a:off x="7570940" y="2019459"/>
            <a:ext cx="4621060" cy="613543"/>
          </a:xfrm>
          <a:prstGeom prst="rect">
            <a:avLst/>
          </a:prstGeom>
        </p:spPr>
        <p:txBody>
          <a:bodyPr vert="horz" lIns="0" tIns="0" rIns="0" bIns="0" rtlCol="0">
            <a:noAutofit/>
          </a:bodyPr>
          <a:lstStyle>
            <a:lvl1pPr marL="285750" indent="-228600" algn="l" rtl="0" eaLnBrk="1" latinLnBrk="0" hangingPunct="1">
              <a:spcBef>
                <a:spcPts val="1200"/>
              </a:spcBef>
              <a:spcAft>
                <a:spcPts val="60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60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60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60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60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marL="57150" indent="0" defTabSz="914400">
              <a:buNone/>
            </a:pPr>
            <a:r>
              <a:rPr lang="en-US" sz="1800" dirty="0"/>
              <a:t>Filter graph to keep nodes whose time is greater than 60% of the max time, then rewire graph</a:t>
            </a:r>
          </a:p>
        </p:txBody>
      </p:sp>
      <p:cxnSp>
        <p:nvCxnSpPr>
          <p:cNvPr id="4" name="Straight Connector 3">
            <a:extLst>
              <a:ext uri="{FF2B5EF4-FFF2-40B4-BE49-F238E27FC236}">
                <a16:creationId xmlns:a16="http://schemas.microsoft.com/office/drawing/2014/main" id="{87CDC015-D4AA-E342-BF16-BD0E5932DDAF}"/>
              </a:ext>
            </a:extLst>
          </p:cNvPr>
          <p:cNvCxnSpPr>
            <a:cxnSpLocks/>
            <a:endCxn id="9" idx="1"/>
          </p:cNvCxnSpPr>
          <p:nvPr/>
        </p:nvCxnSpPr>
        <p:spPr>
          <a:xfrm>
            <a:off x="6853298" y="1751979"/>
            <a:ext cx="717642" cy="574252"/>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30EFB518-E351-C042-B9CE-9D2ABD6C7263}"/>
              </a:ext>
            </a:extLst>
          </p:cNvPr>
          <p:cNvPicPr>
            <a:picLocks noChangeAspect="1"/>
          </p:cNvPicPr>
          <p:nvPr/>
        </p:nvPicPr>
        <p:blipFill>
          <a:blip r:embed="rId5"/>
          <a:stretch>
            <a:fillRect/>
          </a:stretch>
        </p:blipFill>
        <p:spPr>
          <a:xfrm>
            <a:off x="4353220" y="2509907"/>
            <a:ext cx="1668639" cy="414855"/>
          </a:xfrm>
          <a:prstGeom prst="rect">
            <a:avLst/>
          </a:prstGeom>
        </p:spPr>
      </p:pic>
      <p:sp>
        <p:nvSpPr>
          <p:cNvPr id="11" name="Oval 10">
            <a:extLst>
              <a:ext uri="{FF2B5EF4-FFF2-40B4-BE49-F238E27FC236}">
                <a16:creationId xmlns:a16="http://schemas.microsoft.com/office/drawing/2014/main" id="{E51D1A43-72E5-134A-B271-865502240162}"/>
              </a:ext>
            </a:extLst>
          </p:cNvPr>
          <p:cNvSpPr/>
          <p:nvPr/>
        </p:nvSpPr>
        <p:spPr bwMode="auto">
          <a:xfrm>
            <a:off x="7315199" y="4151898"/>
            <a:ext cx="1091045" cy="461666"/>
          </a:xfrm>
          <a:prstGeom prst="ellipse">
            <a:avLst/>
          </a:prstGeom>
          <a:noFill/>
          <a:ln w="28575">
            <a:solidFill>
              <a:srgbClr val="C6082B"/>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Tree>
    <p:extLst>
      <p:ext uri="{BB962C8B-B14F-4D97-AF65-F5344CB8AC3E}">
        <p14:creationId xmlns:p14="http://schemas.microsoft.com/office/powerpoint/2010/main" val="724775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CE92F3-CC38-3B43-BC11-C09363366139}"/>
              </a:ext>
            </a:extLst>
          </p:cNvPr>
          <p:cNvPicPr>
            <a:picLocks noChangeAspect="1"/>
          </p:cNvPicPr>
          <p:nvPr/>
        </p:nvPicPr>
        <p:blipFill>
          <a:blip r:embed="rId3"/>
          <a:stretch>
            <a:fillRect/>
          </a:stretch>
        </p:blipFill>
        <p:spPr>
          <a:xfrm>
            <a:off x="7776572" y="1441466"/>
            <a:ext cx="3286953" cy="5394960"/>
          </a:xfrm>
          <a:prstGeom prst="rect">
            <a:avLst/>
          </a:prstGeom>
        </p:spPr>
      </p:pic>
      <p:pic>
        <p:nvPicPr>
          <p:cNvPr id="4" name="Picture 3">
            <a:extLst>
              <a:ext uri="{FF2B5EF4-FFF2-40B4-BE49-F238E27FC236}">
                <a16:creationId xmlns:a16="http://schemas.microsoft.com/office/drawing/2014/main" id="{CEEEA7CB-6C5C-024D-BF1B-38E77747A066}"/>
              </a:ext>
            </a:extLst>
          </p:cNvPr>
          <p:cNvPicPr>
            <a:picLocks noChangeAspect="1"/>
          </p:cNvPicPr>
          <p:nvPr/>
        </p:nvPicPr>
        <p:blipFill>
          <a:blip r:embed="rId4"/>
          <a:stretch>
            <a:fillRect/>
          </a:stretch>
        </p:blipFill>
        <p:spPr>
          <a:xfrm>
            <a:off x="4152020" y="1402281"/>
            <a:ext cx="3352586" cy="5394960"/>
          </a:xfrm>
          <a:prstGeom prst="rect">
            <a:avLst/>
          </a:prstGeom>
        </p:spPr>
      </p:pic>
      <p:pic>
        <p:nvPicPr>
          <p:cNvPr id="8" name="Picture 7">
            <a:extLst>
              <a:ext uri="{FF2B5EF4-FFF2-40B4-BE49-F238E27FC236}">
                <a16:creationId xmlns:a16="http://schemas.microsoft.com/office/drawing/2014/main" id="{8FE67B4F-9E80-3349-B8F0-B4C01AC4D46D}"/>
              </a:ext>
            </a:extLst>
          </p:cNvPr>
          <p:cNvPicPr>
            <a:picLocks noChangeAspect="1"/>
          </p:cNvPicPr>
          <p:nvPr/>
        </p:nvPicPr>
        <p:blipFill>
          <a:blip r:embed="rId5"/>
          <a:stretch>
            <a:fillRect/>
          </a:stretch>
        </p:blipFill>
        <p:spPr>
          <a:xfrm>
            <a:off x="504185" y="1402282"/>
            <a:ext cx="3375869" cy="5394960"/>
          </a:xfrm>
          <a:prstGeom prst="rect">
            <a:avLst/>
          </a:prstGeom>
        </p:spPr>
      </p:pic>
      <p:sp>
        <p:nvSpPr>
          <p:cNvPr id="2" name="Title 1">
            <a:extLst>
              <a:ext uri="{FF2B5EF4-FFF2-40B4-BE49-F238E27FC236}">
                <a16:creationId xmlns:a16="http://schemas.microsoft.com/office/drawing/2014/main" id="{9CAD9E24-FFAB-5E4E-A835-230035A8BA2C}"/>
              </a:ext>
            </a:extLst>
          </p:cNvPr>
          <p:cNvSpPr>
            <a:spLocks noGrp="1"/>
          </p:cNvSpPr>
          <p:nvPr>
            <p:ph type="title"/>
          </p:nvPr>
        </p:nvSpPr>
        <p:spPr/>
        <p:txBody>
          <a:bodyPr/>
          <a:lstStyle/>
          <a:p>
            <a:r>
              <a:rPr lang="en-US" dirty="0"/>
              <a:t>Computing percent change between two trees</a:t>
            </a:r>
          </a:p>
        </p:txBody>
      </p:sp>
      <p:sp>
        <p:nvSpPr>
          <p:cNvPr id="11" name="TextBox 10">
            <a:extLst>
              <a:ext uri="{FF2B5EF4-FFF2-40B4-BE49-F238E27FC236}">
                <a16:creationId xmlns:a16="http://schemas.microsoft.com/office/drawing/2014/main" id="{78C6F0A4-808D-564C-BACC-E701B6B728B7}"/>
              </a:ext>
            </a:extLst>
          </p:cNvPr>
          <p:cNvSpPr txBox="1"/>
          <p:nvPr/>
        </p:nvSpPr>
        <p:spPr>
          <a:xfrm>
            <a:off x="2058130" y="1400101"/>
            <a:ext cx="646267" cy="461665"/>
          </a:xfrm>
          <a:prstGeom prst="rect">
            <a:avLst/>
          </a:prstGeom>
          <a:noFill/>
        </p:spPr>
        <p:txBody>
          <a:bodyPr wrap="square" rtlCol="0">
            <a:spAutoFit/>
          </a:bodyPr>
          <a:lstStyle/>
          <a:p>
            <a:pPr algn="ctr"/>
            <a:r>
              <a:rPr lang="en-US" sz="2400" dirty="0"/>
              <a:t>gf1</a:t>
            </a:r>
            <a:endParaRPr lang="en-US" dirty="0"/>
          </a:p>
        </p:txBody>
      </p:sp>
      <p:sp>
        <p:nvSpPr>
          <p:cNvPr id="12" name="TextBox 11">
            <a:extLst>
              <a:ext uri="{FF2B5EF4-FFF2-40B4-BE49-F238E27FC236}">
                <a16:creationId xmlns:a16="http://schemas.microsoft.com/office/drawing/2014/main" id="{2CBFB2AB-69F4-6D46-83B2-0CE0983A0B78}"/>
              </a:ext>
            </a:extLst>
          </p:cNvPr>
          <p:cNvSpPr txBox="1"/>
          <p:nvPr/>
        </p:nvSpPr>
        <p:spPr>
          <a:xfrm>
            <a:off x="5585717" y="1402279"/>
            <a:ext cx="796422" cy="461665"/>
          </a:xfrm>
          <a:prstGeom prst="rect">
            <a:avLst/>
          </a:prstGeom>
          <a:noFill/>
        </p:spPr>
        <p:txBody>
          <a:bodyPr wrap="square" rtlCol="0">
            <a:spAutoFit/>
          </a:bodyPr>
          <a:lstStyle/>
          <a:p>
            <a:pPr algn="ctr"/>
            <a:r>
              <a:rPr lang="en-US" sz="2400" dirty="0"/>
              <a:t>gf2</a:t>
            </a:r>
          </a:p>
        </p:txBody>
      </p:sp>
      <p:sp>
        <p:nvSpPr>
          <p:cNvPr id="13" name="TextBox 12">
            <a:extLst>
              <a:ext uri="{FF2B5EF4-FFF2-40B4-BE49-F238E27FC236}">
                <a16:creationId xmlns:a16="http://schemas.microsoft.com/office/drawing/2014/main" id="{8FE10729-60C6-BC41-AF88-1D86FEECA98C}"/>
              </a:ext>
            </a:extLst>
          </p:cNvPr>
          <p:cNvSpPr txBox="1"/>
          <p:nvPr/>
        </p:nvSpPr>
        <p:spPr>
          <a:xfrm>
            <a:off x="9090048" y="1402281"/>
            <a:ext cx="2920675" cy="461665"/>
          </a:xfrm>
          <a:prstGeom prst="rect">
            <a:avLst/>
          </a:prstGeom>
          <a:noFill/>
        </p:spPr>
        <p:txBody>
          <a:bodyPr wrap="square" rtlCol="0">
            <a:spAutoFit/>
          </a:bodyPr>
          <a:lstStyle/>
          <a:p>
            <a:pPr algn="ctr"/>
            <a:r>
              <a:rPr lang="en-US" sz="2400" dirty="0"/>
              <a:t>abs((gf2-gf1)/gf1)</a:t>
            </a:r>
          </a:p>
        </p:txBody>
      </p:sp>
      <p:sp>
        <p:nvSpPr>
          <p:cNvPr id="26" name="Rectangle 25">
            <a:extLst>
              <a:ext uri="{FF2B5EF4-FFF2-40B4-BE49-F238E27FC236}">
                <a16:creationId xmlns:a16="http://schemas.microsoft.com/office/drawing/2014/main" id="{99C8CF70-3A57-5943-B381-3A7578F17A38}"/>
              </a:ext>
            </a:extLst>
          </p:cNvPr>
          <p:cNvSpPr/>
          <p:nvPr/>
        </p:nvSpPr>
        <p:spPr>
          <a:xfrm>
            <a:off x="11492972" y="4788663"/>
            <a:ext cx="654963" cy="161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CBBF9145-C5D7-2B4A-A5A5-9EE15B365ABC}"/>
              </a:ext>
            </a:extLst>
          </p:cNvPr>
          <p:cNvPicPr>
            <a:picLocks noChangeAspect="1"/>
          </p:cNvPicPr>
          <p:nvPr/>
        </p:nvPicPr>
        <p:blipFill>
          <a:blip r:embed="rId6"/>
          <a:stretch>
            <a:fillRect/>
          </a:stretch>
        </p:blipFill>
        <p:spPr>
          <a:xfrm>
            <a:off x="9874516" y="5906278"/>
            <a:ext cx="2131175" cy="1003336"/>
          </a:xfrm>
          <a:prstGeom prst="rect">
            <a:avLst/>
          </a:prstGeom>
        </p:spPr>
      </p:pic>
    </p:spTree>
    <p:extLst>
      <p:ext uri="{BB962C8B-B14F-4D97-AF65-F5344CB8AC3E}">
        <p14:creationId xmlns:p14="http://schemas.microsoft.com/office/powerpoint/2010/main" val="3089633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D381B1A-1C22-254C-B9DB-C6CF699F8CC0}"/>
              </a:ext>
            </a:extLst>
          </p:cNvPr>
          <p:cNvPicPr>
            <a:picLocks noChangeAspect="1"/>
          </p:cNvPicPr>
          <p:nvPr/>
        </p:nvPicPr>
        <p:blipFill>
          <a:blip r:embed="rId2"/>
          <a:stretch>
            <a:fillRect/>
          </a:stretch>
        </p:blipFill>
        <p:spPr>
          <a:xfrm>
            <a:off x="4279582" y="1447864"/>
            <a:ext cx="3211388" cy="5262410"/>
          </a:xfrm>
          <a:prstGeom prst="rect">
            <a:avLst/>
          </a:prstGeom>
        </p:spPr>
      </p:pic>
      <p:pic>
        <p:nvPicPr>
          <p:cNvPr id="19" name="Picture 18">
            <a:extLst>
              <a:ext uri="{FF2B5EF4-FFF2-40B4-BE49-F238E27FC236}">
                <a16:creationId xmlns:a16="http://schemas.microsoft.com/office/drawing/2014/main" id="{C400C753-BFC7-EC49-BB55-586262143F75}"/>
              </a:ext>
            </a:extLst>
          </p:cNvPr>
          <p:cNvPicPr>
            <a:picLocks noChangeAspect="1"/>
          </p:cNvPicPr>
          <p:nvPr/>
        </p:nvPicPr>
        <p:blipFill rotWithShape="1">
          <a:blip r:embed="rId3"/>
          <a:srcRect r="16014" b="34556"/>
          <a:stretch/>
        </p:blipFill>
        <p:spPr>
          <a:xfrm>
            <a:off x="0" y="1431754"/>
            <a:ext cx="4230515" cy="2926080"/>
          </a:xfrm>
          <a:prstGeom prst="rect">
            <a:avLst/>
          </a:prstGeom>
        </p:spPr>
      </p:pic>
      <p:sp>
        <p:nvSpPr>
          <p:cNvPr id="2" name="Title 1">
            <a:extLst>
              <a:ext uri="{FF2B5EF4-FFF2-40B4-BE49-F238E27FC236}">
                <a16:creationId xmlns:a16="http://schemas.microsoft.com/office/drawing/2014/main" id="{AC9FD59A-1418-8647-92C1-B6AC2F537008}"/>
              </a:ext>
            </a:extLst>
          </p:cNvPr>
          <p:cNvSpPr>
            <a:spLocks noGrp="1"/>
          </p:cNvSpPr>
          <p:nvPr>
            <p:ph type="title"/>
          </p:nvPr>
        </p:nvSpPr>
        <p:spPr/>
        <p:txBody>
          <a:bodyPr/>
          <a:lstStyle/>
          <a:p>
            <a:r>
              <a:rPr lang="en-US"/>
              <a:t>Computing speedup of two trees</a:t>
            </a:r>
          </a:p>
        </p:txBody>
      </p:sp>
      <p:sp>
        <p:nvSpPr>
          <p:cNvPr id="11" name="TextBox 10">
            <a:extLst>
              <a:ext uri="{FF2B5EF4-FFF2-40B4-BE49-F238E27FC236}">
                <a16:creationId xmlns:a16="http://schemas.microsoft.com/office/drawing/2014/main" id="{A6050071-92DB-2141-B540-8188912AE2B8}"/>
              </a:ext>
            </a:extLst>
          </p:cNvPr>
          <p:cNvSpPr txBox="1"/>
          <p:nvPr/>
        </p:nvSpPr>
        <p:spPr>
          <a:xfrm>
            <a:off x="3723841" y="2930235"/>
            <a:ext cx="339441" cy="646331"/>
          </a:xfrm>
          <a:prstGeom prst="rect">
            <a:avLst/>
          </a:prstGeom>
          <a:noFill/>
        </p:spPr>
        <p:txBody>
          <a:bodyPr wrap="square" rtlCol="0">
            <a:spAutoFit/>
          </a:bodyPr>
          <a:lstStyle/>
          <a:p>
            <a:pPr algn="ctr"/>
            <a:r>
              <a:rPr lang="en-US" sz="3600">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6129BAF8-3675-B448-9CC6-B911CA09FC56}"/>
              </a:ext>
            </a:extLst>
          </p:cNvPr>
          <p:cNvSpPr txBox="1"/>
          <p:nvPr/>
        </p:nvSpPr>
        <p:spPr>
          <a:xfrm>
            <a:off x="7370719" y="2930235"/>
            <a:ext cx="368813"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F588532D-E623-3C4E-ADBB-2C7237AE127A}"/>
              </a:ext>
            </a:extLst>
          </p:cNvPr>
          <p:cNvSpPr txBox="1"/>
          <p:nvPr/>
        </p:nvSpPr>
        <p:spPr>
          <a:xfrm>
            <a:off x="2435229" y="1446112"/>
            <a:ext cx="1222370" cy="461665"/>
          </a:xfrm>
          <a:prstGeom prst="rect">
            <a:avLst/>
          </a:prstGeom>
          <a:noFill/>
        </p:spPr>
        <p:txBody>
          <a:bodyPr wrap="square" rtlCol="0">
            <a:spAutoFit/>
          </a:bodyPr>
          <a:lstStyle/>
          <a:p>
            <a:pPr algn="ctr"/>
            <a:r>
              <a:rPr lang="en-US" sz="2400"/>
              <a:t>1 Rank</a:t>
            </a:r>
          </a:p>
        </p:txBody>
      </p:sp>
      <p:sp>
        <p:nvSpPr>
          <p:cNvPr id="16" name="TextBox 15">
            <a:extLst>
              <a:ext uri="{FF2B5EF4-FFF2-40B4-BE49-F238E27FC236}">
                <a16:creationId xmlns:a16="http://schemas.microsoft.com/office/drawing/2014/main" id="{E2EFAE6C-363A-4B43-9AD7-F9ADCF74BF88}"/>
              </a:ext>
            </a:extLst>
          </p:cNvPr>
          <p:cNvSpPr txBox="1"/>
          <p:nvPr/>
        </p:nvSpPr>
        <p:spPr>
          <a:xfrm>
            <a:off x="6002823" y="1446112"/>
            <a:ext cx="1308494" cy="461665"/>
          </a:xfrm>
          <a:prstGeom prst="rect">
            <a:avLst/>
          </a:prstGeom>
          <a:noFill/>
        </p:spPr>
        <p:txBody>
          <a:bodyPr wrap="square" rtlCol="0">
            <a:spAutoFit/>
          </a:bodyPr>
          <a:lstStyle/>
          <a:p>
            <a:pPr algn="ctr"/>
            <a:r>
              <a:rPr lang="en-US" sz="2400" dirty="0"/>
              <a:t>64 Ranks</a:t>
            </a:r>
          </a:p>
        </p:txBody>
      </p:sp>
      <p:pic>
        <p:nvPicPr>
          <p:cNvPr id="28" name="Picture 27">
            <a:extLst>
              <a:ext uri="{FF2B5EF4-FFF2-40B4-BE49-F238E27FC236}">
                <a16:creationId xmlns:a16="http://schemas.microsoft.com/office/drawing/2014/main" id="{5AE1D8CD-F0B9-B34A-8402-03CF93D7C81B}"/>
              </a:ext>
            </a:extLst>
          </p:cNvPr>
          <p:cNvPicPr>
            <a:picLocks noChangeAspect="1"/>
          </p:cNvPicPr>
          <p:nvPr/>
        </p:nvPicPr>
        <p:blipFill>
          <a:blip r:embed="rId4"/>
          <a:stretch>
            <a:fillRect/>
          </a:stretch>
        </p:blipFill>
        <p:spPr>
          <a:xfrm>
            <a:off x="7954356" y="1446112"/>
            <a:ext cx="3233979" cy="5266944"/>
          </a:xfrm>
          <a:prstGeom prst="rect">
            <a:avLst/>
          </a:prstGeom>
        </p:spPr>
      </p:pic>
      <p:pic>
        <p:nvPicPr>
          <p:cNvPr id="30" name="Picture 29">
            <a:extLst>
              <a:ext uri="{FF2B5EF4-FFF2-40B4-BE49-F238E27FC236}">
                <a16:creationId xmlns:a16="http://schemas.microsoft.com/office/drawing/2014/main" id="{E4683D36-F55B-C741-BC78-01EBFE988E37}"/>
              </a:ext>
            </a:extLst>
          </p:cNvPr>
          <p:cNvPicPr>
            <a:picLocks noChangeAspect="1"/>
          </p:cNvPicPr>
          <p:nvPr/>
        </p:nvPicPr>
        <p:blipFill>
          <a:blip r:embed="rId5"/>
          <a:stretch>
            <a:fillRect/>
          </a:stretch>
        </p:blipFill>
        <p:spPr>
          <a:xfrm>
            <a:off x="10325757" y="5625509"/>
            <a:ext cx="1725156" cy="926849"/>
          </a:xfrm>
          <a:prstGeom prst="rect">
            <a:avLst/>
          </a:prstGeom>
        </p:spPr>
      </p:pic>
      <p:pic>
        <p:nvPicPr>
          <p:cNvPr id="32" name="Picture 31">
            <a:extLst>
              <a:ext uri="{FF2B5EF4-FFF2-40B4-BE49-F238E27FC236}">
                <a16:creationId xmlns:a16="http://schemas.microsoft.com/office/drawing/2014/main" id="{65E8D11B-3DC5-3D4B-83B0-3BFBAC96F8A7}"/>
              </a:ext>
            </a:extLst>
          </p:cNvPr>
          <p:cNvPicPr>
            <a:picLocks noChangeAspect="1"/>
          </p:cNvPicPr>
          <p:nvPr/>
        </p:nvPicPr>
        <p:blipFill>
          <a:blip r:embed="rId6"/>
          <a:stretch>
            <a:fillRect/>
          </a:stretch>
        </p:blipFill>
        <p:spPr>
          <a:xfrm>
            <a:off x="6564227" y="6338904"/>
            <a:ext cx="342900" cy="368300"/>
          </a:xfrm>
          <a:prstGeom prst="rect">
            <a:avLst/>
          </a:prstGeom>
        </p:spPr>
      </p:pic>
      <p:pic>
        <p:nvPicPr>
          <p:cNvPr id="34" name="Picture 33">
            <a:extLst>
              <a:ext uri="{FF2B5EF4-FFF2-40B4-BE49-F238E27FC236}">
                <a16:creationId xmlns:a16="http://schemas.microsoft.com/office/drawing/2014/main" id="{73C76D93-5B4E-F345-AC8C-FA514E44EAE2}"/>
              </a:ext>
            </a:extLst>
          </p:cNvPr>
          <p:cNvPicPr>
            <a:picLocks noChangeAspect="1"/>
          </p:cNvPicPr>
          <p:nvPr/>
        </p:nvPicPr>
        <p:blipFill>
          <a:blip r:embed="rId7"/>
          <a:stretch>
            <a:fillRect/>
          </a:stretch>
        </p:blipFill>
        <p:spPr>
          <a:xfrm>
            <a:off x="1778837" y="4357834"/>
            <a:ext cx="330200" cy="368300"/>
          </a:xfrm>
          <a:prstGeom prst="rect">
            <a:avLst/>
          </a:prstGeom>
        </p:spPr>
      </p:pic>
    </p:spTree>
    <p:extLst>
      <p:ext uri="{BB962C8B-B14F-4D97-AF65-F5344CB8AC3E}">
        <p14:creationId xmlns:p14="http://schemas.microsoft.com/office/powerpoint/2010/main" val="1681923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ED63C4AD-50F6-7E4C-B751-6546710F3E13}"/>
              </a:ext>
            </a:extLst>
          </p:cNvPr>
          <p:cNvPicPr>
            <a:picLocks noChangeAspect="1"/>
          </p:cNvPicPr>
          <p:nvPr/>
        </p:nvPicPr>
        <p:blipFill>
          <a:blip r:embed="rId2"/>
          <a:stretch>
            <a:fillRect/>
          </a:stretch>
        </p:blipFill>
        <p:spPr>
          <a:xfrm>
            <a:off x="7968870" y="1460626"/>
            <a:ext cx="3230560" cy="5266944"/>
          </a:xfrm>
          <a:prstGeom prst="rect">
            <a:avLst/>
          </a:prstGeom>
        </p:spPr>
      </p:pic>
      <p:sp>
        <p:nvSpPr>
          <p:cNvPr id="2" name="Title 1">
            <a:extLst>
              <a:ext uri="{FF2B5EF4-FFF2-40B4-BE49-F238E27FC236}">
                <a16:creationId xmlns:a16="http://schemas.microsoft.com/office/drawing/2014/main" id="{AC9FD59A-1418-8647-92C1-B6AC2F537008}"/>
              </a:ext>
            </a:extLst>
          </p:cNvPr>
          <p:cNvSpPr>
            <a:spLocks noGrp="1"/>
          </p:cNvSpPr>
          <p:nvPr>
            <p:ph type="title"/>
          </p:nvPr>
        </p:nvSpPr>
        <p:spPr/>
        <p:txBody>
          <a:bodyPr/>
          <a:lstStyle/>
          <a:p>
            <a:r>
              <a:rPr lang="en-US"/>
              <a:t>Computing speedup of two trees (invert color scheme of result)</a:t>
            </a:r>
          </a:p>
        </p:txBody>
      </p:sp>
      <p:sp>
        <p:nvSpPr>
          <p:cNvPr id="17" name="Rectangle 16">
            <a:extLst>
              <a:ext uri="{FF2B5EF4-FFF2-40B4-BE49-F238E27FC236}">
                <a16:creationId xmlns:a16="http://schemas.microsoft.com/office/drawing/2014/main" id="{4F06714A-FCC5-D64E-9385-7FB74B383B0E}"/>
              </a:ext>
            </a:extLst>
          </p:cNvPr>
          <p:cNvSpPr/>
          <p:nvPr/>
        </p:nvSpPr>
        <p:spPr>
          <a:xfrm>
            <a:off x="11578309" y="5171718"/>
            <a:ext cx="580780" cy="2301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DE26A1CC-3BCC-9C45-A7B0-340E7413B6E6}"/>
              </a:ext>
            </a:extLst>
          </p:cNvPr>
          <p:cNvPicPr>
            <a:picLocks noChangeAspect="1"/>
          </p:cNvPicPr>
          <p:nvPr/>
        </p:nvPicPr>
        <p:blipFill>
          <a:blip r:embed="rId3"/>
          <a:stretch>
            <a:fillRect/>
          </a:stretch>
        </p:blipFill>
        <p:spPr>
          <a:xfrm>
            <a:off x="4279582" y="1447864"/>
            <a:ext cx="3211388" cy="5262410"/>
          </a:xfrm>
          <a:prstGeom prst="rect">
            <a:avLst/>
          </a:prstGeom>
        </p:spPr>
      </p:pic>
      <p:pic>
        <p:nvPicPr>
          <p:cNvPr id="20" name="Picture 19">
            <a:extLst>
              <a:ext uri="{FF2B5EF4-FFF2-40B4-BE49-F238E27FC236}">
                <a16:creationId xmlns:a16="http://schemas.microsoft.com/office/drawing/2014/main" id="{5FE25FB5-DE81-2B4F-86F7-657174B4F1AE}"/>
              </a:ext>
            </a:extLst>
          </p:cNvPr>
          <p:cNvPicPr>
            <a:picLocks noChangeAspect="1"/>
          </p:cNvPicPr>
          <p:nvPr/>
        </p:nvPicPr>
        <p:blipFill rotWithShape="1">
          <a:blip r:embed="rId4"/>
          <a:srcRect r="16014" b="34556"/>
          <a:stretch/>
        </p:blipFill>
        <p:spPr>
          <a:xfrm>
            <a:off x="0" y="1431754"/>
            <a:ext cx="4230515" cy="2926080"/>
          </a:xfrm>
          <a:prstGeom prst="rect">
            <a:avLst/>
          </a:prstGeom>
        </p:spPr>
      </p:pic>
      <p:sp>
        <p:nvSpPr>
          <p:cNvPr id="21" name="TextBox 20">
            <a:extLst>
              <a:ext uri="{FF2B5EF4-FFF2-40B4-BE49-F238E27FC236}">
                <a16:creationId xmlns:a16="http://schemas.microsoft.com/office/drawing/2014/main" id="{2428E8EA-C700-4B46-AD42-8C3523DB20E9}"/>
              </a:ext>
            </a:extLst>
          </p:cNvPr>
          <p:cNvSpPr txBox="1"/>
          <p:nvPr/>
        </p:nvSpPr>
        <p:spPr>
          <a:xfrm>
            <a:off x="3723841" y="2930235"/>
            <a:ext cx="339441" cy="646331"/>
          </a:xfrm>
          <a:prstGeom prst="rect">
            <a:avLst/>
          </a:prstGeom>
          <a:noFill/>
        </p:spPr>
        <p:txBody>
          <a:bodyPr wrap="square" rtlCol="0">
            <a:spAutoFit/>
          </a:bodyPr>
          <a:lstStyle/>
          <a:p>
            <a:pPr algn="ctr"/>
            <a:r>
              <a:rPr lang="en-US" sz="3600">
                <a:latin typeface="Arial" panose="020B0604020202020204" pitchFamily="34" charset="0"/>
                <a:cs typeface="Arial" panose="020B0604020202020204" pitchFamily="34" charset="0"/>
              </a:rPr>
              <a:t>/</a:t>
            </a:r>
          </a:p>
        </p:txBody>
      </p:sp>
      <p:sp>
        <p:nvSpPr>
          <p:cNvPr id="23" name="TextBox 22">
            <a:extLst>
              <a:ext uri="{FF2B5EF4-FFF2-40B4-BE49-F238E27FC236}">
                <a16:creationId xmlns:a16="http://schemas.microsoft.com/office/drawing/2014/main" id="{C788CD3C-D76F-4342-A02C-819530FD49E5}"/>
              </a:ext>
            </a:extLst>
          </p:cNvPr>
          <p:cNvSpPr txBox="1"/>
          <p:nvPr/>
        </p:nvSpPr>
        <p:spPr>
          <a:xfrm>
            <a:off x="7370719" y="2930235"/>
            <a:ext cx="368813"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a:t>
            </a:r>
          </a:p>
        </p:txBody>
      </p:sp>
      <p:sp>
        <p:nvSpPr>
          <p:cNvPr id="24" name="TextBox 23">
            <a:extLst>
              <a:ext uri="{FF2B5EF4-FFF2-40B4-BE49-F238E27FC236}">
                <a16:creationId xmlns:a16="http://schemas.microsoft.com/office/drawing/2014/main" id="{831EAD29-A5A5-CF4D-AF72-A0A7F34CEC74}"/>
              </a:ext>
            </a:extLst>
          </p:cNvPr>
          <p:cNvSpPr txBox="1"/>
          <p:nvPr/>
        </p:nvSpPr>
        <p:spPr>
          <a:xfrm>
            <a:off x="2435229" y="1446112"/>
            <a:ext cx="1222370" cy="461665"/>
          </a:xfrm>
          <a:prstGeom prst="rect">
            <a:avLst/>
          </a:prstGeom>
          <a:noFill/>
        </p:spPr>
        <p:txBody>
          <a:bodyPr wrap="square" rtlCol="0">
            <a:spAutoFit/>
          </a:bodyPr>
          <a:lstStyle/>
          <a:p>
            <a:pPr algn="ctr"/>
            <a:r>
              <a:rPr lang="en-US" sz="2400"/>
              <a:t>1 Rank</a:t>
            </a:r>
          </a:p>
        </p:txBody>
      </p:sp>
      <p:sp>
        <p:nvSpPr>
          <p:cNvPr id="25" name="TextBox 24">
            <a:extLst>
              <a:ext uri="{FF2B5EF4-FFF2-40B4-BE49-F238E27FC236}">
                <a16:creationId xmlns:a16="http://schemas.microsoft.com/office/drawing/2014/main" id="{D1DD1869-173E-F04D-9F1B-F98340CFE46F}"/>
              </a:ext>
            </a:extLst>
          </p:cNvPr>
          <p:cNvSpPr txBox="1"/>
          <p:nvPr/>
        </p:nvSpPr>
        <p:spPr>
          <a:xfrm>
            <a:off x="6002823" y="1446112"/>
            <a:ext cx="1308494" cy="461665"/>
          </a:xfrm>
          <a:prstGeom prst="rect">
            <a:avLst/>
          </a:prstGeom>
          <a:noFill/>
        </p:spPr>
        <p:txBody>
          <a:bodyPr wrap="square" rtlCol="0">
            <a:spAutoFit/>
          </a:bodyPr>
          <a:lstStyle/>
          <a:p>
            <a:pPr algn="ctr"/>
            <a:r>
              <a:rPr lang="en-US" sz="2400" dirty="0"/>
              <a:t>64 Ranks</a:t>
            </a:r>
          </a:p>
        </p:txBody>
      </p:sp>
      <p:pic>
        <p:nvPicPr>
          <p:cNvPr id="28" name="Picture 27">
            <a:extLst>
              <a:ext uri="{FF2B5EF4-FFF2-40B4-BE49-F238E27FC236}">
                <a16:creationId xmlns:a16="http://schemas.microsoft.com/office/drawing/2014/main" id="{4B960F13-EAAF-4A4F-AE88-57400BD89480}"/>
              </a:ext>
            </a:extLst>
          </p:cNvPr>
          <p:cNvPicPr>
            <a:picLocks noChangeAspect="1"/>
          </p:cNvPicPr>
          <p:nvPr/>
        </p:nvPicPr>
        <p:blipFill>
          <a:blip r:embed="rId5"/>
          <a:stretch>
            <a:fillRect/>
          </a:stretch>
        </p:blipFill>
        <p:spPr>
          <a:xfrm>
            <a:off x="6564227" y="6338904"/>
            <a:ext cx="342900" cy="368300"/>
          </a:xfrm>
          <a:prstGeom prst="rect">
            <a:avLst/>
          </a:prstGeom>
        </p:spPr>
      </p:pic>
      <p:pic>
        <p:nvPicPr>
          <p:cNvPr id="29" name="Picture 28">
            <a:extLst>
              <a:ext uri="{FF2B5EF4-FFF2-40B4-BE49-F238E27FC236}">
                <a16:creationId xmlns:a16="http://schemas.microsoft.com/office/drawing/2014/main" id="{457E0B2F-882E-2443-8934-55AF112FA08D}"/>
              </a:ext>
            </a:extLst>
          </p:cNvPr>
          <p:cNvPicPr>
            <a:picLocks noChangeAspect="1"/>
          </p:cNvPicPr>
          <p:nvPr/>
        </p:nvPicPr>
        <p:blipFill>
          <a:blip r:embed="rId6"/>
          <a:stretch>
            <a:fillRect/>
          </a:stretch>
        </p:blipFill>
        <p:spPr>
          <a:xfrm>
            <a:off x="1778837" y="4357834"/>
            <a:ext cx="330200" cy="368300"/>
          </a:xfrm>
          <a:prstGeom prst="rect">
            <a:avLst/>
          </a:prstGeom>
        </p:spPr>
      </p:pic>
      <p:pic>
        <p:nvPicPr>
          <p:cNvPr id="32" name="Picture 31">
            <a:extLst>
              <a:ext uri="{FF2B5EF4-FFF2-40B4-BE49-F238E27FC236}">
                <a16:creationId xmlns:a16="http://schemas.microsoft.com/office/drawing/2014/main" id="{72B4CF29-97D0-314B-A71F-CE3A932DBCA5}"/>
              </a:ext>
            </a:extLst>
          </p:cNvPr>
          <p:cNvPicPr>
            <a:picLocks noChangeAspect="1"/>
          </p:cNvPicPr>
          <p:nvPr/>
        </p:nvPicPr>
        <p:blipFill>
          <a:blip r:embed="rId7"/>
          <a:stretch>
            <a:fillRect/>
          </a:stretch>
        </p:blipFill>
        <p:spPr>
          <a:xfrm>
            <a:off x="10325757" y="5622008"/>
            <a:ext cx="1713241" cy="923544"/>
          </a:xfrm>
          <a:prstGeom prst="rect">
            <a:avLst/>
          </a:prstGeom>
        </p:spPr>
      </p:pic>
    </p:spTree>
    <p:extLst>
      <p:ext uri="{BB962C8B-B14F-4D97-AF65-F5344CB8AC3E}">
        <p14:creationId xmlns:p14="http://schemas.microsoft.com/office/powerpoint/2010/main" val="4292523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395CED-AC94-B049-85C4-7E69A8CAD135}"/>
              </a:ext>
            </a:extLst>
          </p:cNvPr>
          <p:cNvPicPr>
            <a:picLocks noChangeAspect="1"/>
          </p:cNvPicPr>
          <p:nvPr/>
        </p:nvPicPr>
        <p:blipFill>
          <a:blip r:embed="rId2"/>
          <a:stretch>
            <a:fillRect/>
          </a:stretch>
        </p:blipFill>
        <p:spPr>
          <a:xfrm>
            <a:off x="1452270" y="1441524"/>
            <a:ext cx="9287460" cy="4992624"/>
          </a:xfrm>
          <a:prstGeom prst="rect">
            <a:avLst/>
          </a:prstGeom>
        </p:spPr>
      </p:pic>
      <p:sp>
        <p:nvSpPr>
          <p:cNvPr id="2" name="Title 1">
            <a:extLst>
              <a:ext uri="{FF2B5EF4-FFF2-40B4-BE49-F238E27FC236}">
                <a16:creationId xmlns:a16="http://schemas.microsoft.com/office/drawing/2014/main" id="{0CD66D36-B25B-974C-A2CB-14DBE58DBE4C}"/>
              </a:ext>
            </a:extLst>
          </p:cNvPr>
          <p:cNvSpPr>
            <a:spLocks noGrp="1"/>
          </p:cNvSpPr>
          <p:nvPr>
            <p:ph type="title"/>
          </p:nvPr>
        </p:nvSpPr>
        <p:spPr/>
        <p:txBody>
          <a:bodyPr/>
          <a:lstStyle/>
          <a:p>
            <a:r>
              <a:rPr lang="en-US"/>
              <a:t>Generate </a:t>
            </a:r>
            <a:r>
              <a:rPr lang="en-US" err="1"/>
              <a:t>Lulesh</a:t>
            </a:r>
            <a:r>
              <a:rPr lang="en-US"/>
              <a:t> weak scaling plot</a:t>
            </a:r>
          </a:p>
        </p:txBody>
      </p:sp>
      <p:sp>
        <p:nvSpPr>
          <p:cNvPr id="7" name="TextBox 6">
            <a:extLst>
              <a:ext uri="{FF2B5EF4-FFF2-40B4-BE49-F238E27FC236}">
                <a16:creationId xmlns:a16="http://schemas.microsoft.com/office/drawing/2014/main" id="{7BC5948F-CC29-C446-84AE-5319C032E1DB}"/>
              </a:ext>
            </a:extLst>
          </p:cNvPr>
          <p:cNvSpPr txBox="1"/>
          <p:nvPr/>
        </p:nvSpPr>
        <p:spPr>
          <a:xfrm>
            <a:off x="9434944" y="5416476"/>
            <a:ext cx="2490355" cy="923330"/>
          </a:xfrm>
          <a:prstGeom prst="rect">
            <a:avLst/>
          </a:prstGeom>
          <a:noFill/>
        </p:spPr>
        <p:txBody>
          <a:bodyPr wrap="square" rtlCol="0">
            <a:spAutoFit/>
          </a:bodyPr>
          <a:lstStyle/>
          <a:p>
            <a:r>
              <a:rPr lang="en-US" dirty="0"/>
              <a:t>”Calc*” functions with an inclusive time &gt; 15 sec</a:t>
            </a:r>
          </a:p>
        </p:txBody>
      </p:sp>
    </p:spTree>
    <p:extLst>
      <p:ext uri="{BB962C8B-B14F-4D97-AF65-F5344CB8AC3E}">
        <p14:creationId xmlns:p14="http://schemas.microsoft.com/office/powerpoint/2010/main" val="149409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FBDE-1B14-415E-9D5F-C077575479DC}"/>
              </a:ext>
            </a:extLst>
          </p:cNvPr>
          <p:cNvSpPr>
            <a:spLocks noGrp="1"/>
          </p:cNvSpPr>
          <p:nvPr>
            <p:ph type="title"/>
          </p:nvPr>
        </p:nvSpPr>
        <p:spPr/>
        <p:txBody>
          <a:bodyPr vert="horz" lIns="0" tIns="45720" rIns="45720" bIns="45720" rtlCol="0" anchor="ctr" anchorCtr="0">
            <a:noAutofit/>
            <a:scene3d>
              <a:camera prst="orthographicFront"/>
              <a:lightRig rig="threePt" dir="t">
                <a:rot lat="0" lon="0" rev="4800000"/>
              </a:lightRig>
            </a:scene3d>
            <a:sp3d prstMaterial="matte"/>
          </a:bodyPr>
          <a:lstStyle/>
          <a:p>
            <a:r>
              <a:rPr lang="en-US" dirty="0">
                <a:latin typeface="Calibri"/>
                <a:cs typeface="Calibri"/>
              </a:rPr>
              <a:t>Automated Application Performance Analysis: </a:t>
            </a:r>
            <a:br>
              <a:rPr lang="en-US" dirty="0">
                <a:latin typeface="Calibri"/>
                <a:cs typeface="Calibri"/>
              </a:rPr>
            </a:br>
            <a:r>
              <a:rPr lang="en-US" dirty="0">
                <a:latin typeface="Calibri"/>
                <a:cs typeface="Calibri"/>
              </a:rPr>
              <a:t>Caliper </a:t>
            </a:r>
            <a:r>
              <a:rPr lang="en-US" dirty="0">
                <a:latin typeface="Calibri"/>
                <a:cs typeface="Calibri"/>
                <a:sym typeface="Wingdings" pitchFamily="2" charset="2"/>
              </a:rPr>
              <a:t></a:t>
            </a:r>
            <a:r>
              <a:rPr lang="en-US" dirty="0">
                <a:latin typeface="Calibri"/>
                <a:cs typeface="Calibri"/>
              </a:rPr>
              <a:t> SPOT </a:t>
            </a:r>
            <a:r>
              <a:rPr lang="en-US" dirty="0">
                <a:latin typeface="Calibri"/>
                <a:cs typeface="Calibri"/>
                <a:sym typeface="Wingdings" pitchFamily="2" charset="2"/>
              </a:rPr>
              <a:t></a:t>
            </a:r>
            <a:r>
              <a:rPr lang="en-US" dirty="0">
                <a:latin typeface="Calibri"/>
                <a:cs typeface="Calibri"/>
              </a:rPr>
              <a:t> Hatchet</a:t>
            </a:r>
          </a:p>
        </p:txBody>
      </p:sp>
      <p:grpSp>
        <p:nvGrpSpPr>
          <p:cNvPr id="32" name="Group 31">
            <a:extLst>
              <a:ext uri="{FF2B5EF4-FFF2-40B4-BE49-F238E27FC236}">
                <a16:creationId xmlns:a16="http://schemas.microsoft.com/office/drawing/2014/main" id="{01FF26E8-84F4-B74F-A0A3-44F8E9B898DF}"/>
              </a:ext>
            </a:extLst>
          </p:cNvPr>
          <p:cNvGrpSpPr/>
          <p:nvPr/>
        </p:nvGrpSpPr>
        <p:grpSpPr>
          <a:xfrm>
            <a:off x="441026" y="5289455"/>
            <a:ext cx="4102443" cy="913350"/>
            <a:chOff x="1754660" y="5152248"/>
            <a:chExt cx="4102443" cy="913350"/>
          </a:xfrm>
        </p:grpSpPr>
        <p:grpSp>
          <p:nvGrpSpPr>
            <p:cNvPr id="18" name="Group 17">
              <a:extLst>
                <a:ext uri="{FF2B5EF4-FFF2-40B4-BE49-F238E27FC236}">
                  <a16:creationId xmlns:a16="http://schemas.microsoft.com/office/drawing/2014/main" id="{E89AA671-6249-5D4C-A1B7-E3715CFD09F2}"/>
                </a:ext>
              </a:extLst>
            </p:cNvPr>
            <p:cNvGrpSpPr/>
            <p:nvPr/>
          </p:nvGrpSpPr>
          <p:grpSpPr>
            <a:xfrm>
              <a:off x="1754660" y="5152248"/>
              <a:ext cx="4102443" cy="412537"/>
              <a:chOff x="1754660" y="5123290"/>
              <a:chExt cx="4102443" cy="412537"/>
            </a:xfrm>
          </p:grpSpPr>
          <p:cxnSp>
            <p:nvCxnSpPr>
              <p:cNvPr id="13" name="Straight Connector 12">
                <a:extLst>
                  <a:ext uri="{FF2B5EF4-FFF2-40B4-BE49-F238E27FC236}">
                    <a16:creationId xmlns:a16="http://schemas.microsoft.com/office/drawing/2014/main" id="{641E38F7-B331-6047-8C86-83334C6E2463}"/>
                  </a:ext>
                </a:extLst>
              </p:cNvPr>
              <p:cNvCxnSpPr/>
              <p:nvPr/>
            </p:nvCxnSpPr>
            <p:spPr>
              <a:xfrm>
                <a:off x="1754660" y="5325762"/>
                <a:ext cx="4102443" cy="0"/>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D3E59D1-9547-A346-BA6B-A246EAF61985}"/>
                  </a:ext>
                </a:extLst>
              </p:cNvPr>
              <p:cNvCxnSpPr/>
              <p:nvPr/>
            </p:nvCxnSpPr>
            <p:spPr>
              <a:xfrm>
                <a:off x="1754660" y="5130884"/>
                <a:ext cx="0" cy="404943"/>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40AD8D9-F11B-9F46-A079-542FE9777741}"/>
                  </a:ext>
                </a:extLst>
              </p:cNvPr>
              <p:cNvCxnSpPr/>
              <p:nvPr/>
            </p:nvCxnSpPr>
            <p:spPr>
              <a:xfrm>
                <a:off x="5848865" y="5123290"/>
                <a:ext cx="0" cy="404943"/>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pic>
          <p:nvPicPr>
            <p:cNvPr id="29" name="Picture 28">
              <a:extLst>
                <a:ext uri="{FF2B5EF4-FFF2-40B4-BE49-F238E27FC236}">
                  <a16:creationId xmlns:a16="http://schemas.microsoft.com/office/drawing/2014/main" id="{56BF0E30-EF1A-4742-B6F2-2A376E94F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5347" y="5394621"/>
              <a:ext cx="1552832" cy="670977"/>
            </a:xfrm>
            <a:prstGeom prst="rect">
              <a:avLst/>
            </a:prstGeom>
          </p:spPr>
        </p:pic>
      </p:grpSp>
      <p:grpSp>
        <p:nvGrpSpPr>
          <p:cNvPr id="31" name="Group 30">
            <a:extLst>
              <a:ext uri="{FF2B5EF4-FFF2-40B4-BE49-F238E27FC236}">
                <a16:creationId xmlns:a16="http://schemas.microsoft.com/office/drawing/2014/main" id="{212B8C11-F2AE-FD4E-94CA-243D70EBA31F}"/>
              </a:ext>
            </a:extLst>
          </p:cNvPr>
          <p:cNvGrpSpPr/>
          <p:nvPr/>
        </p:nvGrpSpPr>
        <p:grpSpPr>
          <a:xfrm>
            <a:off x="5294479" y="5287403"/>
            <a:ext cx="6735683" cy="881902"/>
            <a:chOff x="6367849" y="5159842"/>
            <a:chExt cx="4102443" cy="872327"/>
          </a:xfrm>
        </p:grpSpPr>
        <p:grpSp>
          <p:nvGrpSpPr>
            <p:cNvPr id="24" name="Group 23">
              <a:extLst>
                <a:ext uri="{FF2B5EF4-FFF2-40B4-BE49-F238E27FC236}">
                  <a16:creationId xmlns:a16="http://schemas.microsoft.com/office/drawing/2014/main" id="{E159FCA5-29E2-0346-9D99-AEC02CC33889}"/>
                </a:ext>
              </a:extLst>
            </p:cNvPr>
            <p:cNvGrpSpPr/>
            <p:nvPr/>
          </p:nvGrpSpPr>
          <p:grpSpPr>
            <a:xfrm>
              <a:off x="6367849" y="5159842"/>
              <a:ext cx="4102443" cy="412537"/>
              <a:chOff x="1754660" y="5123290"/>
              <a:chExt cx="4102443" cy="412537"/>
            </a:xfrm>
          </p:grpSpPr>
          <p:cxnSp>
            <p:nvCxnSpPr>
              <p:cNvPr id="25" name="Straight Connector 24">
                <a:extLst>
                  <a:ext uri="{FF2B5EF4-FFF2-40B4-BE49-F238E27FC236}">
                    <a16:creationId xmlns:a16="http://schemas.microsoft.com/office/drawing/2014/main" id="{71F98F22-5893-B249-BA7A-C9DCA4518112}"/>
                  </a:ext>
                </a:extLst>
              </p:cNvPr>
              <p:cNvCxnSpPr/>
              <p:nvPr/>
            </p:nvCxnSpPr>
            <p:spPr>
              <a:xfrm>
                <a:off x="1754660" y="5325762"/>
                <a:ext cx="4102443" cy="0"/>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83D2AD1-3C4F-7B49-9D1C-BD19DB1EAF1B}"/>
                  </a:ext>
                </a:extLst>
              </p:cNvPr>
              <p:cNvCxnSpPr/>
              <p:nvPr/>
            </p:nvCxnSpPr>
            <p:spPr>
              <a:xfrm>
                <a:off x="1754660" y="5130884"/>
                <a:ext cx="0" cy="404943"/>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27CE6B3-45D6-7E44-B2A6-98C378384580}"/>
                  </a:ext>
                </a:extLst>
              </p:cNvPr>
              <p:cNvCxnSpPr/>
              <p:nvPr/>
            </p:nvCxnSpPr>
            <p:spPr>
              <a:xfrm>
                <a:off x="5848865" y="5123290"/>
                <a:ext cx="0" cy="404943"/>
              </a:xfrm>
              <a:prstGeom prst="line">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0" name="TextBox 29">
              <a:extLst>
                <a:ext uri="{FF2B5EF4-FFF2-40B4-BE49-F238E27FC236}">
                  <a16:creationId xmlns:a16="http://schemas.microsoft.com/office/drawing/2014/main" id="{FB4E60D0-7D9C-9D40-AA2D-10B00DE3C06D}"/>
                </a:ext>
              </a:extLst>
            </p:cNvPr>
            <p:cNvSpPr txBox="1"/>
            <p:nvPr/>
          </p:nvSpPr>
          <p:spPr>
            <a:xfrm>
              <a:off x="6611854" y="5453743"/>
              <a:ext cx="3852937" cy="578426"/>
            </a:xfrm>
            <a:prstGeom prst="rect">
              <a:avLst/>
            </a:prstGeom>
            <a:noFill/>
          </p:spPr>
          <p:txBody>
            <a:bodyPr wrap="square" rtlCol="0" anchor="t">
              <a:spAutoFit/>
            </a:bodyPr>
            <a:lstStyle/>
            <a:p>
              <a:pPr algn="ctr"/>
              <a:r>
                <a:rPr lang="en-US" sz="3200" dirty="0"/>
                <a:t>                   SPOT        and        Hatchet</a:t>
              </a:r>
            </a:p>
          </p:txBody>
        </p:sp>
      </p:grpSp>
      <p:grpSp>
        <p:nvGrpSpPr>
          <p:cNvPr id="3" name="Group 2">
            <a:extLst>
              <a:ext uri="{FF2B5EF4-FFF2-40B4-BE49-F238E27FC236}">
                <a16:creationId xmlns:a16="http://schemas.microsoft.com/office/drawing/2014/main" id="{A731844A-7384-0D4F-928A-29C3FAAE2E41}"/>
              </a:ext>
            </a:extLst>
          </p:cNvPr>
          <p:cNvGrpSpPr/>
          <p:nvPr/>
        </p:nvGrpSpPr>
        <p:grpSpPr>
          <a:xfrm>
            <a:off x="1929" y="1675583"/>
            <a:ext cx="10218379" cy="3598005"/>
            <a:chOff x="1014714" y="1675583"/>
            <a:chExt cx="10218379" cy="3598005"/>
          </a:xfrm>
        </p:grpSpPr>
        <p:pic>
          <p:nvPicPr>
            <p:cNvPr id="19" name="Graphic 18" descr="Gears">
              <a:extLst>
                <a:ext uri="{FF2B5EF4-FFF2-40B4-BE49-F238E27FC236}">
                  <a16:creationId xmlns:a16="http://schemas.microsoft.com/office/drawing/2014/main" id="{6CB6202D-B733-4762-B2AE-BD86B1288C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7699" y="2214481"/>
              <a:ext cx="1758462" cy="1758462"/>
            </a:xfrm>
            <a:prstGeom prst="rect">
              <a:avLst/>
            </a:prstGeom>
          </p:spPr>
        </p:pic>
        <p:sp>
          <p:nvSpPr>
            <p:cNvPr id="20" name="TextBox 19">
              <a:extLst>
                <a:ext uri="{FF2B5EF4-FFF2-40B4-BE49-F238E27FC236}">
                  <a16:creationId xmlns:a16="http://schemas.microsoft.com/office/drawing/2014/main" id="{072E98B9-9394-45F4-821D-3525F1C43B65}"/>
                </a:ext>
              </a:extLst>
            </p:cNvPr>
            <p:cNvSpPr txBox="1"/>
            <p:nvPr/>
          </p:nvSpPr>
          <p:spPr>
            <a:xfrm>
              <a:off x="1014714" y="4331078"/>
              <a:ext cx="3545174" cy="707886"/>
            </a:xfrm>
            <a:prstGeom prst="rect">
              <a:avLst/>
            </a:prstGeom>
            <a:noFill/>
          </p:spPr>
          <p:txBody>
            <a:bodyPr wrap="square" rtlCol="0" anchor="t">
              <a:spAutoFit/>
            </a:bodyPr>
            <a:lstStyle/>
            <a:p>
              <a:pPr algn="ctr"/>
              <a:r>
                <a:rPr lang="en-US" sz="2000"/>
                <a:t>Caliper instrumentation</a:t>
              </a:r>
            </a:p>
            <a:p>
              <a:pPr algn="ctr"/>
              <a:r>
                <a:rPr lang="en-US" sz="2000">
                  <a:cs typeface="Calibri"/>
                </a:rPr>
                <a:t>in the application</a:t>
              </a:r>
            </a:p>
          </p:txBody>
        </p:sp>
        <p:sp>
          <p:nvSpPr>
            <p:cNvPr id="21" name="TextBox 20">
              <a:extLst>
                <a:ext uri="{FF2B5EF4-FFF2-40B4-BE49-F238E27FC236}">
                  <a16:creationId xmlns:a16="http://schemas.microsoft.com/office/drawing/2014/main" id="{1BF5D070-0E9F-44A0-8139-1600C2F2B0E4}"/>
                </a:ext>
              </a:extLst>
            </p:cNvPr>
            <p:cNvSpPr txBox="1"/>
            <p:nvPr/>
          </p:nvSpPr>
          <p:spPr>
            <a:xfrm>
              <a:off x="3984785" y="4311787"/>
              <a:ext cx="3545174" cy="707886"/>
            </a:xfrm>
            <a:prstGeom prst="rect">
              <a:avLst/>
            </a:prstGeom>
            <a:noFill/>
          </p:spPr>
          <p:txBody>
            <a:bodyPr wrap="square" rtlCol="0" anchor="t">
              <a:spAutoFit/>
            </a:bodyPr>
            <a:lstStyle/>
            <a:p>
              <a:pPr algn="ctr"/>
              <a:r>
                <a:rPr lang="en-US" sz="2000"/>
                <a:t>At runtime: Performance</a:t>
              </a:r>
              <a:br>
                <a:rPr lang="en-US" sz="2000"/>
              </a:br>
              <a:r>
                <a:rPr lang="en-US" sz="2000"/>
                <a:t>and Metadata Collection</a:t>
              </a:r>
            </a:p>
          </p:txBody>
        </p:sp>
        <p:sp>
          <p:nvSpPr>
            <p:cNvPr id="22" name="TextBox 21">
              <a:extLst>
                <a:ext uri="{FF2B5EF4-FFF2-40B4-BE49-F238E27FC236}">
                  <a16:creationId xmlns:a16="http://schemas.microsoft.com/office/drawing/2014/main" id="{10C1F695-6D96-4E00-8A06-9770E363628E}"/>
                </a:ext>
              </a:extLst>
            </p:cNvPr>
            <p:cNvSpPr txBox="1"/>
            <p:nvPr/>
          </p:nvSpPr>
          <p:spPr>
            <a:xfrm>
              <a:off x="7687919" y="4565702"/>
              <a:ext cx="3545174" cy="707886"/>
            </a:xfrm>
            <a:prstGeom prst="rect">
              <a:avLst/>
            </a:prstGeom>
            <a:noFill/>
          </p:spPr>
          <p:txBody>
            <a:bodyPr wrap="square" rtlCol="0">
              <a:spAutoFit/>
            </a:bodyPr>
            <a:lstStyle/>
            <a:p>
              <a:pPr algn="ctr"/>
              <a:r>
                <a:rPr lang="en-US" sz="2000"/>
                <a:t>Web-based Visualization and Analysis Tools</a:t>
              </a:r>
            </a:p>
          </p:txBody>
        </p:sp>
        <p:pic>
          <p:nvPicPr>
            <p:cNvPr id="4" name="Picture 3">
              <a:extLst>
                <a:ext uri="{FF2B5EF4-FFF2-40B4-BE49-F238E27FC236}">
                  <a16:creationId xmlns:a16="http://schemas.microsoft.com/office/drawing/2014/main" id="{57B0AA9F-3D5C-A746-B8B8-D0CA1A695F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0505" y="1675583"/>
              <a:ext cx="3777550" cy="2836259"/>
            </a:xfrm>
            <a:prstGeom prst="rect">
              <a:avLst/>
            </a:prstGeom>
          </p:spPr>
        </p:pic>
        <p:sp>
          <p:nvSpPr>
            <p:cNvPr id="33" name="Right Arrow 32">
              <a:extLst>
                <a:ext uri="{FF2B5EF4-FFF2-40B4-BE49-F238E27FC236}">
                  <a16:creationId xmlns:a16="http://schemas.microsoft.com/office/drawing/2014/main" id="{E38060AD-BADE-C045-A80C-60E0D7E822E7}"/>
                </a:ext>
              </a:extLst>
            </p:cNvPr>
            <p:cNvSpPr/>
            <p:nvPr/>
          </p:nvSpPr>
          <p:spPr bwMode="auto">
            <a:xfrm>
              <a:off x="4353302" y="2744960"/>
              <a:ext cx="804119" cy="634091"/>
            </a:xfrm>
            <a:prstGeom prst="rightArrow">
              <a:avLst/>
            </a:prstGeom>
            <a:ln>
              <a:headEnd/>
              <a:tailEnd/>
            </a:ln>
          </p:spPr>
          <p:style>
            <a:lnRef idx="1">
              <a:schemeClr val="dk1"/>
            </a:lnRef>
            <a:fillRef idx="2">
              <a:schemeClr val="dk1"/>
            </a:fillRef>
            <a:effectRef idx="1">
              <a:schemeClr val="dk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34" name="Right Arrow 33">
              <a:extLst>
                <a:ext uri="{FF2B5EF4-FFF2-40B4-BE49-F238E27FC236}">
                  <a16:creationId xmlns:a16="http://schemas.microsoft.com/office/drawing/2014/main" id="{D807E0FB-1656-1A42-AFBD-DDD28B0A83F9}"/>
                </a:ext>
              </a:extLst>
            </p:cNvPr>
            <p:cNvSpPr/>
            <p:nvPr/>
          </p:nvSpPr>
          <p:spPr bwMode="auto">
            <a:xfrm>
              <a:off x="6455167" y="2776666"/>
              <a:ext cx="804119" cy="634091"/>
            </a:xfrm>
            <a:prstGeom prst="rightArrow">
              <a:avLst/>
            </a:prstGeom>
            <a:ln>
              <a:headEnd/>
              <a:tailEnd/>
            </a:ln>
          </p:spPr>
          <p:style>
            <a:lnRef idx="1">
              <a:schemeClr val="dk1"/>
            </a:lnRef>
            <a:fillRef idx="2">
              <a:schemeClr val="dk1"/>
            </a:fillRef>
            <a:effectRef idx="1">
              <a:schemeClr val="dk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grpSp>
      <p:sp>
        <p:nvSpPr>
          <p:cNvPr id="35" name="TextBox 34">
            <a:extLst>
              <a:ext uri="{FF2B5EF4-FFF2-40B4-BE49-F238E27FC236}">
                <a16:creationId xmlns:a16="http://schemas.microsoft.com/office/drawing/2014/main" id="{020CF315-D418-C54C-A9AA-10B0769F1519}"/>
              </a:ext>
            </a:extLst>
          </p:cNvPr>
          <p:cNvSpPr txBox="1"/>
          <p:nvPr/>
        </p:nvSpPr>
        <p:spPr>
          <a:xfrm>
            <a:off x="442344" y="2277175"/>
            <a:ext cx="2843450" cy="1569660"/>
          </a:xfrm>
          <a:prstGeom prst="rect">
            <a:avLst/>
          </a:prstGeom>
          <a:noFill/>
          <a:ln>
            <a:solidFill>
              <a:schemeClr val="accent3">
                <a:lumMod val="50000"/>
              </a:schemeClr>
            </a:solidFill>
          </a:ln>
        </p:spPr>
        <p:txBody>
          <a:bodyPr wrap="square" rtlCol="0">
            <a:spAutoFit/>
          </a:bodyPr>
          <a:lstStyle/>
          <a:p>
            <a:r>
              <a:rPr lang="en-US" sz="1200">
                <a:latin typeface="Consolas" charset="0"/>
                <a:ea typeface="Consolas" charset="0"/>
                <a:cs typeface="Consolas" charset="0"/>
              </a:rPr>
              <a:t>#include &lt;caliper/</a:t>
            </a:r>
            <a:r>
              <a:rPr lang="en-US" sz="1200" err="1">
                <a:latin typeface="Consolas" charset="0"/>
                <a:ea typeface="Consolas" charset="0"/>
                <a:cs typeface="Consolas" charset="0"/>
              </a:rPr>
              <a:t>cali.h</a:t>
            </a:r>
            <a:r>
              <a:rPr lang="en-US" sz="1200">
                <a:latin typeface="Consolas" charset="0"/>
                <a:ea typeface="Consolas" charset="0"/>
                <a:cs typeface="Consolas" charset="0"/>
              </a:rPr>
              <a:t>&gt;</a:t>
            </a:r>
          </a:p>
          <a:p>
            <a:endParaRPr lang="en-US" sz="1200">
              <a:latin typeface="Consolas" charset="0"/>
              <a:ea typeface="Consolas" charset="0"/>
              <a:cs typeface="Consolas" charset="0"/>
            </a:endParaRPr>
          </a:p>
          <a:p>
            <a:r>
              <a:rPr lang="en-US" sz="1200" b="1">
                <a:latin typeface="Consolas" charset="0"/>
                <a:ea typeface="Consolas" charset="0"/>
                <a:cs typeface="Consolas" charset="0"/>
              </a:rPr>
              <a:t>static inline</a:t>
            </a:r>
          </a:p>
          <a:p>
            <a:r>
              <a:rPr lang="en-US" sz="1200" b="1">
                <a:latin typeface="Consolas" charset="0"/>
                <a:ea typeface="Consolas" charset="0"/>
                <a:cs typeface="Consolas" charset="0"/>
              </a:rPr>
              <a:t>void </a:t>
            </a:r>
            <a:r>
              <a:rPr lang="en-US" sz="1200" err="1">
                <a:latin typeface="Consolas" charset="0"/>
                <a:ea typeface="Consolas" charset="0"/>
                <a:cs typeface="Consolas" charset="0"/>
              </a:rPr>
              <a:t>LagrangeElements</a:t>
            </a:r>
            <a:r>
              <a:rPr lang="en-US" sz="1200">
                <a:latin typeface="Consolas" charset="0"/>
                <a:ea typeface="Consolas" charset="0"/>
                <a:cs typeface="Consolas" charset="0"/>
              </a:rPr>
              <a:t>(Domain&amp; domain, </a:t>
            </a:r>
            <a:r>
              <a:rPr lang="en-US" sz="1200" err="1">
                <a:latin typeface="Consolas" charset="0"/>
                <a:ea typeface="Consolas" charset="0"/>
                <a:cs typeface="Consolas" charset="0"/>
              </a:rPr>
              <a:t>Index_t</a:t>
            </a:r>
            <a:r>
              <a:rPr lang="en-US" sz="1200">
                <a:latin typeface="Consolas" charset="0"/>
                <a:ea typeface="Consolas" charset="0"/>
                <a:cs typeface="Consolas" charset="0"/>
              </a:rPr>
              <a:t> </a:t>
            </a:r>
            <a:r>
              <a:rPr lang="en-US" sz="1200" err="1">
                <a:latin typeface="Consolas" charset="0"/>
                <a:ea typeface="Consolas" charset="0"/>
                <a:cs typeface="Consolas" charset="0"/>
              </a:rPr>
              <a:t>numElem</a:t>
            </a:r>
            <a:r>
              <a:rPr lang="en-US" sz="1200">
                <a:latin typeface="Consolas" charset="0"/>
                <a:ea typeface="Consolas" charset="0"/>
                <a:cs typeface="Consolas" charset="0"/>
              </a:rPr>
              <a:t>)</a:t>
            </a:r>
          </a:p>
          <a:p>
            <a:r>
              <a:rPr lang="en-US" sz="1200">
                <a:latin typeface="Consolas" charset="0"/>
                <a:ea typeface="Consolas" charset="0"/>
                <a:cs typeface="Consolas" charset="0"/>
              </a:rPr>
              <a:t>{</a:t>
            </a:r>
          </a:p>
          <a:p>
            <a:r>
              <a:rPr lang="en-US" sz="1200">
                <a:latin typeface="Consolas" charset="0"/>
                <a:ea typeface="Consolas" charset="0"/>
                <a:cs typeface="Consolas" charset="0"/>
              </a:rPr>
              <a:t>   </a:t>
            </a:r>
            <a:r>
              <a:rPr lang="en-US" sz="1200">
                <a:solidFill>
                  <a:schemeClr val="tx2"/>
                </a:solidFill>
                <a:latin typeface="Consolas" charset="0"/>
                <a:ea typeface="Consolas" charset="0"/>
                <a:cs typeface="Consolas" charset="0"/>
              </a:rPr>
              <a:t>CALI_CXX_MARK_FUNCTION;</a:t>
            </a:r>
          </a:p>
          <a:p>
            <a:r>
              <a:rPr lang="en-US" sz="1200">
                <a:latin typeface="Consolas" charset="0"/>
                <a:ea typeface="Consolas" charset="0"/>
                <a:cs typeface="Consolas" charset="0"/>
              </a:rPr>
              <a:t>// ...</a:t>
            </a:r>
          </a:p>
        </p:txBody>
      </p:sp>
      <p:sp>
        <p:nvSpPr>
          <p:cNvPr id="6" name="TextBox 5">
            <a:extLst>
              <a:ext uri="{FF2B5EF4-FFF2-40B4-BE49-F238E27FC236}">
                <a16:creationId xmlns:a16="http://schemas.microsoft.com/office/drawing/2014/main" id="{36730665-010F-4A26-A4B1-0C7BF9D8F11C}"/>
              </a:ext>
            </a:extLst>
          </p:cNvPr>
          <p:cNvSpPr txBox="1"/>
          <p:nvPr/>
        </p:nvSpPr>
        <p:spPr>
          <a:xfrm>
            <a:off x="10134579" y="4411813"/>
            <a:ext cx="2055492" cy="1015663"/>
          </a:xfrm>
          <a:prstGeom prst="rect">
            <a:avLst/>
          </a:prstGeom>
          <a:noFill/>
        </p:spPr>
        <p:txBody>
          <a:bodyPr wrap="square" lIns="91440" tIns="45720" rIns="91440" bIns="45720" rtlCol="0" anchor="t">
            <a:spAutoFit/>
          </a:bodyPr>
          <a:lstStyle/>
          <a:p>
            <a:pPr algn="ctr"/>
            <a:r>
              <a:rPr lang="en-US" sz="2000" dirty="0"/>
              <a:t>Analyze                caliper datasets</a:t>
            </a:r>
            <a:endParaRPr lang="en-US" dirty="0"/>
          </a:p>
          <a:p>
            <a:pPr algn="ctr"/>
            <a:r>
              <a:rPr lang="en-US" sz="2000" dirty="0"/>
              <a:t>in</a:t>
            </a:r>
            <a:r>
              <a:rPr lang="en-US" sz="2000" dirty="0">
                <a:cs typeface="Calibri"/>
              </a:rPr>
              <a:t> Python</a:t>
            </a:r>
            <a:endParaRPr lang="en-US" dirty="0"/>
          </a:p>
        </p:txBody>
      </p:sp>
      <p:pic>
        <p:nvPicPr>
          <p:cNvPr id="5" name="Picture 4" descr="A close up of a sign&#10;&#10;Description automatically generated">
            <a:extLst>
              <a:ext uri="{FF2B5EF4-FFF2-40B4-BE49-F238E27FC236}">
                <a16:creationId xmlns:a16="http://schemas.microsoft.com/office/drawing/2014/main" id="{15788C15-FF5D-4981-A155-8B641549F16B}"/>
              </a:ext>
            </a:extLst>
          </p:cNvPr>
          <p:cNvPicPr>
            <a:picLocks noChangeAspect="1"/>
          </p:cNvPicPr>
          <p:nvPr/>
        </p:nvPicPr>
        <p:blipFill>
          <a:blip r:embed="rId7"/>
          <a:stretch>
            <a:fillRect/>
          </a:stretch>
        </p:blipFill>
        <p:spPr>
          <a:xfrm>
            <a:off x="10602412" y="2101509"/>
            <a:ext cx="1188831" cy="1373146"/>
          </a:xfrm>
          <a:prstGeom prst="rect">
            <a:avLst/>
          </a:prstGeom>
        </p:spPr>
      </p:pic>
      <p:sp>
        <p:nvSpPr>
          <p:cNvPr id="28" name="TextBox 27">
            <a:extLst>
              <a:ext uri="{FF2B5EF4-FFF2-40B4-BE49-F238E27FC236}">
                <a16:creationId xmlns:a16="http://schemas.microsoft.com/office/drawing/2014/main" id="{81487889-B70A-480F-9207-2EF3B31723B3}"/>
              </a:ext>
            </a:extLst>
          </p:cNvPr>
          <p:cNvSpPr txBox="1"/>
          <p:nvPr/>
        </p:nvSpPr>
        <p:spPr>
          <a:xfrm>
            <a:off x="2680701" y="6046060"/>
            <a:ext cx="9511299" cy="400110"/>
          </a:xfrm>
          <a:prstGeom prst="rect">
            <a:avLst/>
          </a:prstGeom>
          <a:noFill/>
        </p:spPr>
        <p:txBody>
          <a:bodyPr wrap="square" rtlCol="0" anchor="t">
            <a:spAutoFit/>
          </a:bodyPr>
          <a:lstStyle/>
          <a:p>
            <a:pPr algn="ctr"/>
            <a:r>
              <a:rPr lang="en-US" sz="2000" dirty="0"/>
              <a:t>*Hatchet can analyze other datasets (</a:t>
            </a:r>
            <a:r>
              <a:rPr lang="en-US" sz="2000" dirty="0" err="1"/>
              <a:t>HPCToolkit</a:t>
            </a:r>
            <a:r>
              <a:rPr lang="en-US" sz="2000" dirty="0"/>
              <a:t>, </a:t>
            </a:r>
            <a:r>
              <a:rPr lang="en-US" sz="2000" dirty="0" err="1"/>
              <a:t>gprof</a:t>
            </a:r>
            <a:r>
              <a:rPr lang="en-US" sz="2000" dirty="0"/>
              <a:t>, TAU, Ascent (WIP))</a:t>
            </a:r>
            <a:endParaRPr lang="en-US" sz="2000" dirty="0">
              <a:cs typeface="Calibri"/>
            </a:endParaRPr>
          </a:p>
        </p:txBody>
      </p:sp>
      <p:sp>
        <p:nvSpPr>
          <p:cNvPr id="7" name="TextBox 6">
            <a:extLst>
              <a:ext uri="{FF2B5EF4-FFF2-40B4-BE49-F238E27FC236}">
                <a16:creationId xmlns:a16="http://schemas.microsoft.com/office/drawing/2014/main" id="{B2E30DDA-9ABB-5142-A03C-1FE273F67E28}"/>
              </a:ext>
            </a:extLst>
          </p:cNvPr>
          <p:cNvSpPr txBox="1"/>
          <p:nvPr/>
        </p:nvSpPr>
        <p:spPr>
          <a:xfrm>
            <a:off x="25788" y="6046060"/>
            <a:ext cx="1685925" cy="369332"/>
          </a:xfrm>
          <a:prstGeom prst="rect">
            <a:avLst/>
          </a:prstGeom>
          <a:noFill/>
        </p:spPr>
        <p:txBody>
          <a:bodyPr wrap="square" rtlCol="0">
            <a:spAutoFit/>
          </a:bodyPr>
          <a:lstStyle/>
          <a:p>
            <a:r>
              <a:rPr lang="en-US"/>
              <a:t>c/o D Boehme</a:t>
            </a:r>
          </a:p>
        </p:txBody>
      </p:sp>
    </p:spTree>
    <p:extLst>
      <p:ext uri="{BB962C8B-B14F-4D97-AF65-F5344CB8AC3E}">
        <p14:creationId xmlns:p14="http://schemas.microsoft.com/office/powerpoint/2010/main" val="36354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id="{E874A4B9-40AB-8E43-AFB2-8416D7839127}"/>
              </a:ext>
            </a:extLst>
          </p:cNvPr>
          <p:cNvPicPr>
            <a:picLocks noChangeAspect="1"/>
          </p:cNvPicPr>
          <p:nvPr/>
        </p:nvPicPr>
        <p:blipFill>
          <a:blip r:embed="rId2"/>
          <a:stretch>
            <a:fillRect/>
          </a:stretch>
        </p:blipFill>
        <p:spPr>
          <a:xfrm>
            <a:off x="329020" y="1477522"/>
            <a:ext cx="7342632" cy="3681003"/>
          </a:xfrm>
          <a:prstGeom prst="rect">
            <a:avLst/>
          </a:prstGeom>
        </p:spPr>
      </p:pic>
      <p:pic>
        <p:nvPicPr>
          <p:cNvPr id="12" name="Picture 11">
            <a:extLst>
              <a:ext uri="{FF2B5EF4-FFF2-40B4-BE49-F238E27FC236}">
                <a16:creationId xmlns:a16="http://schemas.microsoft.com/office/drawing/2014/main" id="{9876FF7D-9E7D-4441-A2B4-7A0F22568BD7}"/>
              </a:ext>
            </a:extLst>
          </p:cNvPr>
          <p:cNvPicPr>
            <a:picLocks noChangeAspect="1"/>
          </p:cNvPicPr>
          <p:nvPr/>
        </p:nvPicPr>
        <p:blipFill>
          <a:blip r:embed="rId3"/>
          <a:stretch>
            <a:fillRect/>
          </a:stretch>
        </p:blipFill>
        <p:spPr>
          <a:xfrm>
            <a:off x="3073256" y="3200400"/>
            <a:ext cx="5364480" cy="3657600"/>
          </a:xfrm>
          <a:prstGeom prst="rect">
            <a:avLst/>
          </a:prstGeom>
        </p:spPr>
      </p:pic>
      <p:sp>
        <p:nvSpPr>
          <p:cNvPr id="2" name="Title 1">
            <a:extLst>
              <a:ext uri="{FF2B5EF4-FFF2-40B4-BE49-F238E27FC236}">
                <a16:creationId xmlns:a16="http://schemas.microsoft.com/office/drawing/2014/main" id="{B34F8349-8A7B-1141-97C1-ADEC1FD83503}"/>
              </a:ext>
            </a:extLst>
          </p:cNvPr>
          <p:cNvSpPr>
            <a:spLocks noGrp="1"/>
          </p:cNvSpPr>
          <p:nvPr>
            <p:ph type="title"/>
          </p:nvPr>
        </p:nvSpPr>
        <p:spPr/>
        <p:txBody>
          <a:bodyPr/>
          <a:lstStyle/>
          <a:p>
            <a:r>
              <a:rPr lang="en-US" dirty="0"/>
              <a:t>SPOT Web Interface: Run Table and </a:t>
            </a:r>
            <a:r>
              <a:rPr lang="en-US" dirty="0" err="1"/>
              <a:t>Jupyter</a:t>
            </a:r>
            <a:r>
              <a:rPr lang="en-US" dirty="0"/>
              <a:t> Notebooks</a:t>
            </a:r>
          </a:p>
        </p:txBody>
      </p:sp>
      <p:sp>
        <p:nvSpPr>
          <p:cNvPr id="11" name="Line Callout 1 10">
            <a:extLst>
              <a:ext uri="{FF2B5EF4-FFF2-40B4-BE49-F238E27FC236}">
                <a16:creationId xmlns:a16="http://schemas.microsoft.com/office/drawing/2014/main" id="{267BAB18-E310-7D4D-9C5D-F072F42D9A67}"/>
              </a:ext>
            </a:extLst>
          </p:cNvPr>
          <p:cNvSpPr/>
          <p:nvPr/>
        </p:nvSpPr>
        <p:spPr bwMode="auto">
          <a:xfrm>
            <a:off x="7434863" y="4655605"/>
            <a:ext cx="2624999" cy="1005840"/>
          </a:xfrm>
          <a:prstGeom prst="borderCallout1">
            <a:avLst>
              <a:gd name="adj1" fmla="val 31838"/>
              <a:gd name="adj2" fmla="val -2182"/>
              <a:gd name="adj3" fmla="val 36737"/>
              <a:gd name="adj4" fmla="val -62151"/>
            </a:avLst>
          </a:prstGeom>
          <a:ln>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err="1">
                <a:solidFill>
                  <a:srgbClr val="000000"/>
                </a:solidFill>
              </a:rPr>
              <a:t>Jupyter</a:t>
            </a:r>
            <a:r>
              <a:rPr lang="en-US" sz="1600">
                <a:solidFill>
                  <a:srgbClr val="000000"/>
                </a:solidFill>
              </a:rPr>
              <a:t> notebook contains Hatchet functions </a:t>
            </a:r>
          </a:p>
        </p:txBody>
      </p:sp>
      <p:sp>
        <p:nvSpPr>
          <p:cNvPr id="5" name="Line Callout 1 4">
            <a:extLst>
              <a:ext uri="{FF2B5EF4-FFF2-40B4-BE49-F238E27FC236}">
                <a16:creationId xmlns:a16="http://schemas.microsoft.com/office/drawing/2014/main" id="{5E1A72CA-23E4-ED40-A238-1E3655B9C6CD}"/>
              </a:ext>
            </a:extLst>
          </p:cNvPr>
          <p:cNvSpPr/>
          <p:nvPr/>
        </p:nvSpPr>
        <p:spPr bwMode="auto">
          <a:xfrm>
            <a:off x="8597899" y="2216189"/>
            <a:ext cx="2624999" cy="1005840"/>
          </a:xfrm>
          <a:prstGeom prst="borderCallout1">
            <a:avLst>
              <a:gd name="adj1" fmla="val 31838"/>
              <a:gd name="adj2" fmla="val -2182"/>
              <a:gd name="adj3" fmla="val 36737"/>
              <a:gd name="adj4" fmla="val -62151"/>
            </a:avLst>
          </a:prstGeom>
          <a:ln>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Buttons bring up </a:t>
            </a:r>
            <a:r>
              <a:rPr lang="en-US" sz="1600" dirty="0" err="1">
                <a:solidFill>
                  <a:srgbClr val="000000"/>
                </a:solidFill>
              </a:rPr>
              <a:t>Jupyter</a:t>
            </a:r>
            <a:r>
              <a:rPr lang="en-US" sz="1600" dirty="0">
                <a:solidFill>
                  <a:srgbClr val="000000"/>
                </a:solidFill>
              </a:rPr>
              <a:t> notebook or specialized analysis views</a:t>
            </a:r>
          </a:p>
        </p:txBody>
      </p:sp>
      <p:sp>
        <p:nvSpPr>
          <p:cNvPr id="8" name="TextBox 7">
            <a:extLst>
              <a:ext uri="{FF2B5EF4-FFF2-40B4-BE49-F238E27FC236}">
                <a16:creationId xmlns:a16="http://schemas.microsoft.com/office/drawing/2014/main" id="{5247F6CB-9EBF-BC4A-96D3-2CB6DA5FC674}"/>
              </a:ext>
            </a:extLst>
          </p:cNvPr>
          <p:cNvSpPr txBox="1"/>
          <p:nvPr/>
        </p:nvSpPr>
        <p:spPr>
          <a:xfrm>
            <a:off x="25788" y="6046060"/>
            <a:ext cx="1685925" cy="369332"/>
          </a:xfrm>
          <a:prstGeom prst="rect">
            <a:avLst/>
          </a:prstGeom>
          <a:noFill/>
        </p:spPr>
        <p:txBody>
          <a:bodyPr wrap="square" rtlCol="0">
            <a:spAutoFit/>
          </a:bodyPr>
          <a:lstStyle/>
          <a:p>
            <a:r>
              <a:rPr lang="en-US"/>
              <a:t>c/o D Boehme</a:t>
            </a:r>
          </a:p>
        </p:txBody>
      </p:sp>
      <p:cxnSp>
        <p:nvCxnSpPr>
          <p:cNvPr id="9" name="Straight Connector 8">
            <a:extLst>
              <a:ext uri="{FF2B5EF4-FFF2-40B4-BE49-F238E27FC236}">
                <a16:creationId xmlns:a16="http://schemas.microsoft.com/office/drawing/2014/main" id="{570486B1-1BD6-6E4C-AECE-02885498D7F8}"/>
              </a:ext>
            </a:extLst>
          </p:cNvPr>
          <p:cNvCxnSpPr>
            <a:cxnSpLocks/>
          </p:cNvCxnSpPr>
          <p:nvPr/>
        </p:nvCxnSpPr>
        <p:spPr>
          <a:xfrm flipH="1" flipV="1">
            <a:off x="7606139" y="1724242"/>
            <a:ext cx="991760" cy="726033"/>
          </a:xfrm>
          <a:prstGeom prst="line">
            <a:avLst/>
          </a:prstGeom>
          <a:ln w="9525" cmpd="sng">
            <a:solidFill>
              <a:srgbClr val="5D8CC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191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1F652C4C-7A38-8D47-A3A0-25598B80A2FF}"/>
              </a:ext>
            </a:extLst>
          </p:cNvPr>
          <p:cNvSpPr>
            <a:spLocks noGrp="1"/>
          </p:cNvSpPr>
          <p:nvPr>
            <p:ph idx="1"/>
          </p:nvPr>
        </p:nvSpPr>
        <p:spPr/>
        <p:txBody>
          <a:bodyPr>
            <a:normAutofit/>
          </a:bodyPr>
          <a:lstStyle/>
          <a:p>
            <a:r>
              <a:rPr lang="en-US" dirty="0"/>
              <a:t>Identify performance bottlenecks to enhance application development</a:t>
            </a:r>
          </a:p>
          <a:p>
            <a:pPr lvl="1"/>
            <a:r>
              <a:rPr lang="en-US" dirty="0"/>
              <a:t>Profiling and tracing tools (</a:t>
            </a:r>
            <a:r>
              <a:rPr lang="en-US" i="1" dirty="0"/>
              <a:t>e.g., </a:t>
            </a:r>
            <a:r>
              <a:rPr lang="en-US" dirty="0"/>
              <a:t>Caliper,</a:t>
            </a:r>
            <a:r>
              <a:rPr lang="en-US" i="1" dirty="0"/>
              <a:t> </a:t>
            </a:r>
            <a:r>
              <a:rPr lang="en-US" dirty="0" err="1"/>
              <a:t>HPCToolkit</a:t>
            </a:r>
            <a:r>
              <a:rPr lang="en-US" dirty="0"/>
              <a:t>, TAU, Score-P, </a:t>
            </a:r>
            <a:r>
              <a:rPr lang="en-US" dirty="0" err="1"/>
              <a:t>Gprof</a:t>
            </a:r>
            <a:r>
              <a:rPr lang="en-US" dirty="0"/>
              <a:t>, </a:t>
            </a:r>
            <a:r>
              <a:rPr lang="en-US" dirty="0" err="1"/>
              <a:t>Callgrind</a:t>
            </a:r>
            <a:r>
              <a:rPr lang="en-US" dirty="0"/>
              <a:t>) provide insights into parts of the code that consume the most time</a:t>
            </a:r>
          </a:p>
          <a:p>
            <a:pPr marL="342900" lvl="1" indent="0">
              <a:buNone/>
            </a:pPr>
            <a:endParaRPr lang="en-US" dirty="0"/>
          </a:p>
          <a:p>
            <a:r>
              <a:rPr lang="en-US" dirty="0"/>
              <a:t>Hatchet is an open-source python-based tool for enabling programmatic analysis of structured (or hierarchical) data</a:t>
            </a:r>
          </a:p>
          <a:p>
            <a:r>
              <a:rPr lang="en-US" dirty="0"/>
              <a:t>Hatchet can be used to sub-select and focus on a specific region of the data, compare multiple execution profiles, and automate analysis in python scripts</a:t>
            </a:r>
          </a:p>
          <a:p>
            <a:endParaRPr lang="en-US" dirty="0"/>
          </a:p>
          <a:p>
            <a:pPr marL="57150" indent="0">
              <a:buNone/>
            </a:pPr>
            <a:endParaRPr lang="en-US" dirty="0"/>
          </a:p>
        </p:txBody>
      </p:sp>
      <p:sp>
        <p:nvSpPr>
          <p:cNvPr id="3" name="Title 2">
            <a:extLst>
              <a:ext uri="{FF2B5EF4-FFF2-40B4-BE49-F238E27FC236}">
                <a16:creationId xmlns:a16="http://schemas.microsoft.com/office/drawing/2014/main" id="{5AC47BE7-89A6-D045-AA41-B8F1566D91ED}"/>
              </a:ext>
            </a:extLst>
          </p:cNvPr>
          <p:cNvSpPr>
            <a:spLocks noGrp="1"/>
          </p:cNvSpPr>
          <p:nvPr>
            <p:ph type="title"/>
          </p:nvPr>
        </p:nvSpPr>
        <p:spPr/>
        <p:txBody>
          <a:bodyPr/>
          <a:lstStyle/>
          <a:p>
            <a:r>
              <a:rPr lang="en-US" dirty="0"/>
              <a:t>Hatchet is a performance analysis tool for parallel profiles</a:t>
            </a:r>
          </a:p>
        </p:txBody>
      </p:sp>
      <p:pic>
        <p:nvPicPr>
          <p:cNvPr id="12" name="Content Placeholder 4" descr="A close up of a sign&#10;&#10;Description automatically generated">
            <a:extLst>
              <a:ext uri="{FF2B5EF4-FFF2-40B4-BE49-F238E27FC236}">
                <a16:creationId xmlns:a16="http://schemas.microsoft.com/office/drawing/2014/main" id="{71302C2C-97D5-834C-83BD-CEF24A8669EF}"/>
              </a:ext>
            </a:extLst>
          </p:cNvPr>
          <p:cNvPicPr>
            <a:picLocks noChangeAspect="1"/>
          </p:cNvPicPr>
          <p:nvPr/>
        </p:nvPicPr>
        <p:blipFill>
          <a:blip r:embed="rId2"/>
          <a:stretch>
            <a:fillRect/>
          </a:stretch>
        </p:blipFill>
        <p:spPr>
          <a:xfrm>
            <a:off x="10539968" y="24235"/>
            <a:ext cx="1042432" cy="1204050"/>
          </a:xfrm>
          <a:prstGeom prst="rect">
            <a:avLst/>
          </a:prstGeom>
        </p:spPr>
      </p:pic>
      <p:pic>
        <p:nvPicPr>
          <p:cNvPr id="14" name="Picture 13">
            <a:extLst>
              <a:ext uri="{FF2B5EF4-FFF2-40B4-BE49-F238E27FC236}">
                <a16:creationId xmlns:a16="http://schemas.microsoft.com/office/drawing/2014/main" id="{11BEF3F2-B911-A549-8284-9C03E3BB57AF}"/>
              </a:ext>
            </a:extLst>
          </p:cNvPr>
          <p:cNvPicPr>
            <a:picLocks noChangeAspect="1"/>
          </p:cNvPicPr>
          <p:nvPr/>
        </p:nvPicPr>
        <p:blipFill>
          <a:blip r:embed="rId3"/>
          <a:stretch>
            <a:fillRect/>
          </a:stretch>
        </p:blipFill>
        <p:spPr>
          <a:xfrm>
            <a:off x="6719957" y="5278361"/>
            <a:ext cx="787400" cy="863600"/>
          </a:xfrm>
          <a:prstGeom prst="rect">
            <a:avLst/>
          </a:prstGeom>
        </p:spPr>
      </p:pic>
      <p:sp>
        <p:nvSpPr>
          <p:cNvPr id="15" name="TextBox 14">
            <a:extLst>
              <a:ext uri="{FF2B5EF4-FFF2-40B4-BE49-F238E27FC236}">
                <a16:creationId xmlns:a16="http://schemas.microsoft.com/office/drawing/2014/main" id="{E0BEA41A-CC4B-8B46-92BF-BEC64C9F8E3B}"/>
              </a:ext>
            </a:extLst>
          </p:cNvPr>
          <p:cNvSpPr txBox="1"/>
          <p:nvPr/>
        </p:nvSpPr>
        <p:spPr>
          <a:xfrm>
            <a:off x="7507357" y="5510106"/>
            <a:ext cx="4075043" cy="400110"/>
          </a:xfrm>
          <a:prstGeom prst="rect">
            <a:avLst/>
          </a:prstGeom>
          <a:noFill/>
        </p:spPr>
        <p:txBody>
          <a:bodyPr wrap="square" rtlCol="0">
            <a:spAutoFit/>
          </a:bodyPr>
          <a:lstStyle/>
          <a:p>
            <a:r>
              <a:rPr lang="en-US" sz="2000" dirty="0">
                <a:hlinkClick r:id="rId4"/>
              </a:rPr>
              <a:t>https://github.com/llnl/hatchet/</a:t>
            </a:r>
            <a:endParaRPr lang="en-US" sz="2000" dirty="0"/>
          </a:p>
        </p:txBody>
      </p:sp>
    </p:spTree>
    <p:extLst>
      <p:ext uri="{BB962C8B-B14F-4D97-AF65-F5344CB8AC3E}">
        <p14:creationId xmlns:p14="http://schemas.microsoft.com/office/powerpoint/2010/main" val="80732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3FA928-9556-FE4E-8D31-C82BF897CB1B}"/>
              </a:ext>
            </a:extLst>
          </p:cNvPr>
          <p:cNvSpPr>
            <a:spLocks noGrp="1"/>
          </p:cNvSpPr>
          <p:nvPr>
            <p:ph type="title"/>
          </p:nvPr>
        </p:nvSpPr>
        <p:spPr/>
        <p:txBody>
          <a:bodyPr vert="horz" lIns="0" tIns="45720" rIns="45720" bIns="45720" rtlCol="0" anchor="ctr" anchorCtr="0">
            <a:noAutofit/>
            <a:scene3d>
              <a:camera prst="orthographicFront"/>
              <a:lightRig rig="threePt" dir="t">
                <a:rot lat="0" lon="0" rev="4800000"/>
              </a:lightRig>
            </a:scene3d>
            <a:sp3d prstMaterial="matte"/>
          </a:bodyPr>
          <a:lstStyle/>
          <a:p>
            <a:r>
              <a:rPr lang="en-US">
                <a:latin typeface="Calibri"/>
                <a:cs typeface="Calibri"/>
              </a:rPr>
              <a:t>What do profiling/tracing tools collect?</a:t>
            </a:r>
            <a:endParaRPr lang="en-US"/>
          </a:p>
        </p:txBody>
      </p:sp>
      <p:sp>
        <p:nvSpPr>
          <p:cNvPr id="5" name="Content Placeholder 4">
            <a:extLst>
              <a:ext uri="{FF2B5EF4-FFF2-40B4-BE49-F238E27FC236}">
                <a16:creationId xmlns:a16="http://schemas.microsoft.com/office/drawing/2014/main" id="{F3453379-BA4E-184E-B4F2-A2DCD264F702}"/>
              </a:ext>
            </a:extLst>
          </p:cNvPr>
          <p:cNvSpPr>
            <a:spLocks noGrp="1"/>
          </p:cNvSpPr>
          <p:nvPr>
            <p:ph idx="10"/>
          </p:nvPr>
        </p:nvSpPr>
        <p:spPr>
          <a:xfrm>
            <a:off x="5410002" y="1534862"/>
            <a:ext cx="2621736" cy="4475739"/>
          </a:xfrm>
        </p:spPr>
        <p:txBody>
          <a:bodyPr>
            <a:normAutofit fontScale="85000" lnSpcReduction="10000"/>
          </a:bodyPr>
          <a:lstStyle/>
          <a:p>
            <a:pPr marL="57150" indent="0">
              <a:buNone/>
            </a:pPr>
            <a:r>
              <a:rPr lang="en-US" dirty="0"/>
              <a:t>Each node may contain:</a:t>
            </a:r>
          </a:p>
          <a:p>
            <a:r>
              <a:rPr lang="en-US" dirty="0"/>
              <a:t>Contextual Info</a:t>
            </a:r>
          </a:p>
          <a:p>
            <a:pPr lvl="1"/>
            <a:r>
              <a:rPr lang="en-US" dirty="0"/>
              <a:t>File</a:t>
            </a:r>
          </a:p>
          <a:p>
            <a:pPr lvl="1"/>
            <a:r>
              <a:rPr lang="en-US" dirty="0"/>
              <a:t>Line number</a:t>
            </a:r>
          </a:p>
          <a:p>
            <a:pPr lvl="1"/>
            <a:r>
              <a:rPr lang="en-US" dirty="0"/>
              <a:t>Function name</a:t>
            </a:r>
          </a:p>
          <a:p>
            <a:pPr lvl="1"/>
            <a:r>
              <a:rPr lang="en-US" dirty="0" err="1"/>
              <a:t>Callpath</a:t>
            </a:r>
            <a:endParaRPr lang="en-US" dirty="0"/>
          </a:p>
          <a:p>
            <a:pPr lvl="1"/>
            <a:r>
              <a:rPr lang="en-US" dirty="0"/>
              <a:t>Load module</a:t>
            </a:r>
          </a:p>
          <a:p>
            <a:pPr lvl="1"/>
            <a:r>
              <a:rPr lang="en-US" dirty="0"/>
              <a:t>Rank ID</a:t>
            </a:r>
          </a:p>
          <a:p>
            <a:pPr lvl="1"/>
            <a:r>
              <a:rPr lang="en-US" dirty="0"/>
              <a:t>Thread ID</a:t>
            </a:r>
          </a:p>
          <a:p>
            <a:r>
              <a:rPr lang="en-US" dirty="0"/>
              <a:t>Performance Metrics</a:t>
            </a:r>
          </a:p>
          <a:p>
            <a:pPr lvl="1"/>
            <a:r>
              <a:rPr lang="en-US" dirty="0"/>
              <a:t>Time</a:t>
            </a:r>
          </a:p>
          <a:p>
            <a:pPr lvl="1"/>
            <a:r>
              <a:rPr lang="en-US" dirty="0"/>
              <a:t>Flops</a:t>
            </a:r>
          </a:p>
          <a:p>
            <a:pPr lvl="1"/>
            <a:r>
              <a:rPr lang="en-US" dirty="0"/>
              <a:t>Cache misses</a:t>
            </a:r>
          </a:p>
        </p:txBody>
      </p:sp>
      <p:pic>
        <p:nvPicPr>
          <p:cNvPr id="21" name="Picture 20">
            <a:extLst>
              <a:ext uri="{FF2B5EF4-FFF2-40B4-BE49-F238E27FC236}">
                <a16:creationId xmlns:a16="http://schemas.microsoft.com/office/drawing/2014/main" id="{D5A613D9-6748-8F45-8A44-E4D48D235EFD}"/>
              </a:ext>
            </a:extLst>
          </p:cNvPr>
          <p:cNvPicPr>
            <a:picLocks noChangeAspect="1"/>
          </p:cNvPicPr>
          <p:nvPr/>
        </p:nvPicPr>
        <p:blipFill>
          <a:blip r:embed="rId2"/>
          <a:stretch>
            <a:fillRect/>
          </a:stretch>
        </p:blipFill>
        <p:spPr>
          <a:xfrm>
            <a:off x="617630" y="1436688"/>
            <a:ext cx="4550113" cy="4297680"/>
          </a:xfrm>
          <a:prstGeom prst="rect">
            <a:avLst/>
          </a:prstGeom>
        </p:spPr>
      </p:pic>
      <p:sp>
        <p:nvSpPr>
          <p:cNvPr id="22" name="TextBox 21">
            <a:extLst>
              <a:ext uri="{FF2B5EF4-FFF2-40B4-BE49-F238E27FC236}">
                <a16:creationId xmlns:a16="http://schemas.microsoft.com/office/drawing/2014/main" id="{ECCFABEC-BDA2-A040-A6A1-C121E5206372}"/>
              </a:ext>
            </a:extLst>
          </p:cNvPr>
          <p:cNvSpPr txBox="1"/>
          <p:nvPr/>
        </p:nvSpPr>
        <p:spPr>
          <a:xfrm>
            <a:off x="1116275" y="5778680"/>
            <a:ext cx="3552825" cy="461665"/>
          </a:xfrm>
          <a:prstGeom prst="rect">
            <a:avLst/>
          </a:prstGeom>
          <a:noFill/>
        </p:spPr>
        <p:txBody>
          <a:bodyPr wrap="square" rtlCol="0">
            <a:spAutoFit/>
          </a:bodyPr>
          <a:lstStyle/>
          <a:p>
            <a:pPr algn="ctr"/>
            <a:r>
              <a:rPr lang="en-US" sz="2400"/>
              <a:t>Calling Context Tree (CCT)</a:t>
            </a:r>
          </a:p>
        </p:txBody>
      </p:sp>
      <p:sp>
        <p:nvSpPr>
          <p:cNvPr id="23" name="TextBox 22">
            <a:extLst>
              <a:ext uri="{FF2B5EF4-FFF2-40B4-BE49-F238E27FC236}">
                <a16:creationId xmlns:a16="http://schemas.microsoft.com/office/drawing/2014/main" id="{83954F58-565C-B248-815B-0F0A994DC2D4}"/>
              </a:ext>
            </a:extLst>
          </p:cNvPr>
          <p:cNvSpPr txBox="1"/>
          <p:nvPr/>
        </p:nvSpPr>
        <p:spPr>
          <a:xfrm>
            <a:off x="9218861" y="4093535"/>
            <a:ext cx="2363539" cy="2246769"/>
          </a:xfrm>
          <a:prstGeom prst="rect">
            <a:avLst/>
          </a:prstGeom>
          <a:noFill/>
        </p:spPr>
        <p:txBody>
          <a:bodyPr wrap="square" lIns="91440" tIns="45720" rIns="91440" bIns="45720" rtlCol="0" anchor="t">
            <a:spAutoFit/>
          </a:bodyPr>
          <a:lstStyle/>
          <a:p>
            <a:r>
              <a:rPr lang="en-US" sz="2000" dirty="0">
                <a:latin typeface="Calibri" panose="020F0502020204030204" pitchFamily="34" charset="0"/>
                <a:cs typeface="Calibri" panose="020F0502020204030204" pitchFamily="34" charset="0"/>
              </a:rPr>
              <a:t>Hatchet can read profiles from:</a:t>
            </a:r>
          </a:p>
          <a:p>
            <a:pPr marL="342900" indent="-342900">
              <a:buClr>
                <a:srgbClr val="376092"/>
              </a:buClr>
              <a:buFont typeface="Wingdings" pitchFamily="2" charset="2"/>
              <a:buChar char="§"/>
            </a:pPr>
            <a:r>
              <a:rPr lang="en-US" sz="2000" dirty="0">
                <a:latin typeface="Calibri" panose="020F0502020204030204" pitchFamily="34" charset="0"/>
                <a:ea typeface="+mn-lt"/>
                <a:cs typeface="Calibri" panose="020F0502020204030204" pitchFamily="34" charset="0"/>
              </a:rPr>
              <a:t>Caliper</a:t>
            </a:r>
          </a:p>
          <a:p>
            <a:pPr marL="342900" indent="-342900">
              <a:buClr>
                <a:srgbClr val="376092"/>
              </a:buClr>
              <a:buFont typeface="Wingdings" pitchFamily="2" charset="2"/>
              <a:buChar char="§"/>
            </a:pPr>
            <a:r>
              <a:rPr lang="en-US" sz="2000" dirty="0" err="1">
                <a:latin typeface="Calibri" panose="020F0502020204030204" pitchFamily="34" charset="0"/>
                <a:ea typeface="+mn-lt"/>
                <a:cs typeface="Calibri" panose="020F0502020204030204" pitchFamily="34" charset="0"/>
              </a:rPr>
              <a:t>HPCToolkit</a:t>
            </a:r>
            <a:endParaRPr lang="en-US" sz="2000" dirty="0">
              <a:latin typeface="Calibri" panose="020F0502020204030204" pitchFamily="34" charset="0"/>
              <a:ea typeface="+mn-lt"/>
              <a:cs typeface="Calibri" panose="020F0502020204030204" pitchFamily="34" charset="0"/>
            </a:endParaRPr>
          </a:p>
          <a:p>
            <a:pPr marL="342900" indent="-342900">
              <a:buClr>
                <a:srgbClr val="376092"/>
              </a:buClr>
              <a:buFont typeface="Wingdings" pitchFamily="2" charset="2"/>
              <a:buChar char="§"/>
            </a:pPr>
            <a:r>
              <a:rPr lang="en-US" sz="2000" dirty="0" err="1">
                <a:latin typeface="Calibri" panose="020F0502020204030204" pitchFamily="34" charset="0"/>
                <a:ea typeface="+mn-lt"/>
                <a:cs typeface="Calibri" panose="020F0502020204030204" pitchFamily="34" charset="0"/>
              </a:rPr>
              <a:t>Gprof</a:t>
            </a:r>
            <a:endParaRPr lang="en-US" sz="2000" dirty="0">
              <a:latin typeface="Calibri" panose="020F0502020204030204" pitchFamily="34" charset="0"/>
              <a:ea typeface="+mn-lt"/>
              <a:cs typeface="Calibri" panose="020F0502020204030204" pitchFamily="34" charset="0"/>
            </a:endParaRPr>
          </a:p>
          <a:p>
            <a:pPr marL="342900" indent="-342900">
              <a:buClr>
                <a:srgbClr val="376092"/>
              </a:buClr>
              <a:buFont typeface="Wingdings" pitchFamily="2" charset="2"/>
              <a:buChar char="§"/>
            </a:pPr>
            <a:r>
              <a:rPr lang="en-US" sz="2000" dirty="0">
                <a:latin typeface="Calibri" panose="020F0502020204030204" pitchFamily="34" charset="0"/>
                <a:ea typeface="+mn-lt"/>
                <a:cs typeface="Calibri" panose="020F0502020204030204" pitchFamily="34" charset="0"/>
              </a:rPr>
              <a:t>TAU</a:t>
            </a:r>
          </a:p>
          <a:p>
            <a:pPr marL="342900" indent="-342900">
              <a:buClr>
                <a:srgbClr val="376092"/>
              </a:buClr>
              <a:buFont typeface="Wingdings" pitchFamily="2" charset="2"/>
              <a:buChar char="§"/>
            </a:pPr>
            <a:r>
              <a:rPr lang="en-US" sz="2000" dirty="0">
                <a:latin typeface="Calibri" panose="020F0502020204030204" pitchFamily="34" charset="0"/>
                <a:ea typeface="+mn-lt"/>
                <a:cs typeface="Calibri" panose="020F0502020204030204" pitchFamily="34" charset="0"/>
              </a:rPr>
              <a:t>Ascent (WIP)</a:t>
            </a:r>
            <a:endParaRPr lang="en-US" sz="2000" dirty="0">
              <a:latin typeface="Calibri" panose="020F0502020204030204" pitchFamily="34" charset="0"/>
              <a:cs typeface="Calibri" panose="020F0502020204030204" pitchFamily="34" charset="0"/>
            </a:endParaRPr>
          </a:p>
        </p:txBody>
      </p:sp>
      <p:pic>
        <p:nvPicPr>
          <p:cNvPr id="26" name="Picture 25">
            <a:extLst>
              <a:ext uri="{FF2B5EF4-FFF2-40B4-BE49-F238E27FC236}">
                <a16:creationId xmlns:a16="http://schemas.microsoft.com/office/drawing/2014/main" id="{AB255230-F21A-4B41-AE27-B4C0FC3BFAF3}"/>
              </a:ext>
            </a:extLst>
          </p:cNvPr>
          <p:cNvPicPr>
            <a:picLocks noChangeAspect="1"/>
          </p:cNvPicPr>
          <p:nvPr/>
        </p:nvPicPr>
        <p:blipFill>
          <a:blip r:embed="rId3"/>
          <a:stretch>
            <a:fillRect/>
          </a:stretch>
        </p:blipFill>
        <p:spPr>
          <a:xfrm>
            <a:off x="2892688" y="1635125"/>
            <a:ext cx="1382913" cy="1289050"/>
          </a:xfrm>
          <a:prstGeom prst="rect">
            <a:avLst/>
          </a:prstGeom>
        </p:spPr>
      </p:pic>
    </p:spTree>
    <p:extLst>
      <p:ext uri="{BB962C8B-B14F-4D97-AF65-F5344CB8AC3E}">
        <p14:creationId xmlns:p14="http://schemas.microsoft.com/office/powerpoint/2010/main" val="397129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F9F4F8-68B8-854B-8807-11ECDB9A3F8C}"/>
              </a:ext>
            </a:extLst>
          </p:cNvPr>
          <p:cNvSpPr>
            <a:spLocks noGrp="1"/>
          </p:cNvSpPr>
          <p:nvPr>
            <p:ph type="title"/>
          </p:nvPr>
        </p:nvSpPr>
        <p:spPr/>
        <p:txBody>
          <a:bodyPr vert="horz" lIns="0" tIns="45720" rIns="45720" bIns="45720" rtlCol="0" anchor="ctr" anchorCtr="0">
            <a:noAutofit/>
            <a:scene3d>
              <a:camera prst="orthographicFront"/>
              <a:lightRig rig="threePt" dir="t">
                <a:rot lat="0" lon="0" rev="4800000"/>
              </a:lightRig>
            </a:scene3d>
            <a:sp3d prstMaterial="matte"/>
          </a:bodyPr>
          <a:lstStyle/>
          <a:p>
            <a:r>
              <a:rPr lang="en-US" dirty="0">
                <a:latin typeface="Calibri"/>
                <a:cs typeface="Calibri"/>
              </a:rPr>
              <a:t>Hatchet’s </a:t>
            </a:r>
            <a:r>
              <a:rPr lang="en-US" i="1" dirty="0" err="1">
                <a:latin typeface="Calibri"/>
                <a:cs typeface="Calibri"/>
              </a:rPr>
              <a:t>GraphFrame</a:t>
            </a:r>
            <a:r>
              <a:rPr lang="en-US" dirty="0">
                <a:latin typeface="Calibri"/>
                <a:cs typeface="Calibri"/>
              </a:rPr>
              <a:t>: a Graph and a </a:t>
            </a:r>
            <a:r>
              <a:rPr lang="en-US" dirty="0" err="1">
                <a:latin typeface="Calibri"/>
                <a:cs typeface="Calibri"/>
              </a:rPr>
              <a:t>Dataframe</a:t>
            </a:r>
            <a:endParaRPr lang="en-US" dirty="0">
              <a:latin typeface="Calibri"/>
              <a:cs typeface="Calibri"/>
            </a:endParaRPr>
          </a:p>
        </p:txBody>
      </p:sp>
      <p:pic>
        <p:nvPicPr>
          <p:cNvPr id="12" name="Content Placeholder 11">
            <a:extLst>
              <a:ext uri="{FF2B5EF4-FFF2-40B4-BE49-F238E27FC236}">
                <a16:creationId xmlns:a16="http://schemas.microsoft.com/office/drawing/2014/main" id="{25D3F9CC-33B8-1C43-90DE-571792109C3C}"/>
              </a:ext>
            </a:extLst>
          </p:cNvPr>
          <p:cNvPicPr>
            <a:picLocks noGrp="1" noChangeAspect="1"/>
          </p:cNvPicPr>
          <p:nvPr>
            <p:ph idx="1"/>
          </p:nvPr>
        </p:nvPicPr>
        <p:blipFill rotWithShape="1">
          <a:blip r:embed="rId2"/>
          <a:srcRect t="9392" b="8403"/>
          <a:stretch/>
        </p:blipFill>
        <p:spPr>
          <a:xfrm>
            <a:off x="1497491" y="1732056"/>
            <a:ext cx="3924300" cy="3466110"/>
          </a:xfrm>
        </p:spPr>
      </p:pic>
      <p:pic>
        <p:nvPicPr>
          <p:cNvPr id="14" name="Content Placeholder 13" descr="A screenshot of a cell phone&#10;&#10;Description automatically generated">
            <a:extLst>
              <a:ext uri="{FF2B5EF4-FFF2-40B4-BE49-F238E27FC236}">
                <a16:creationId xmlns:a16="http://schemas.microsoft.com/office/drawing/2014/main" id="{0A157D8D-7DA0-FE46-B0B9-BA08DB6AA308}"/>
              </a:ext>
            </a:extLst>
          </p:cNvPr>
          <p:cNvPicPr>
            <a:picLocks noGrp="1" noChangeAspect="1"/>
          </p:cNvPicPr>
          <p:nvPr>
            <p:ph idx="10"/>
          </p:nvPr>
        </p:nvPicPr>
        <p:blipFill>
          <a:blip r:embed="rId3"/>
          <a:stretch>
            <a:fillRect/>
          </a:stretch>
        </p:blipFill>
        <p:spPr>
          <a:xfrm>
            <a:off x="6454903" y="1732056"/>
            <a:ext cx="3810000" cy="3378200"/>
          </a:xfrm>
        </p:spPr>
      </p:pic>
      <p:sp>
        <p:nvSpPr>
          <p:cNvPr id="15" name="TextBox 14">
            <a:extLst>
              <a:ext uri="{FF2B5EF4-FFF2-40B4-BE49-F238E27FC236}">
                <a16:creationId xmlns:a16="http://schemas.microsoft.com/office/drawing/2014/main" id="{B0EF9537-215D-9A47-8B85-A5972B43E7FA}"/>
              </a:ext>
            </a:extLst>
          </p:cNvPr>
          <p:cNvSpPr txBox="1"/>
          <p:nvPr/>
        </p:nvSpPr>
        <p:spPr>
          <a:xfrm>
            <a:off x="1596354" y="5381080"/>
            <a:ext cx="3726573" cy="646331"/>
          </a:xfrm>
          <a:prstGeom prst="rect">
            <a:avLst/>
          </a:prstGeom>
          <a:noFill/>
        </p:spPr>
        <p:txBody>
          <a:bodyPr wrap="square" lIns="91440" tIns="45720" rIns="91440" bIns="45720" rtlCol="0" anchor="t">
            <a:spAutoFit/>
          </a:bodyPr>
          <a:lstStyle/>
          <a:p>
            <a:r>
              <a:rPr lang="en-US" b="1" dirty="0"/>
              <a:t>Graph</a:t>
            </a:r>
            <a:r>
              <a:rPr lang="en-US" dirty="0"/>
              <a:t>: Stores relationships between parents and children</a:t>
            </a:r>
          </a:p>
        </p:txBody>
      </p:sp>
      <p:sp>
        <p:nvSpPr>
          <p:cNvPr id="16" name="TextBox 15">
            <a:extLst>
              <a:ext uri="{FF2B5EF4-FFF2-40B4-BE49-F238E27FC236}">
                <a16:creationId xmlns:a16="http://schemas.microsoft.com/office/drawing/2014/main" id="{49FBBBB1-3197-FB4D-8053-BDBF13F602C3}"/>
              </a:ext>
            </a:extLst>
          </p:cNvPr>
          <p:cNvSpPr txBox="1"/>
          <p:nvPr/>
        </p:nvSpPr>
        <p:spPr>
          <a:xfrm>
            <a:off x="6435100" y="5381080"/>
            <a:ext cx="4160546" cy="923330"/>
          </a:xfrm>
          <a:prstGeom prst="rect">
            <a:avLst/>
          </a:prstGeom>
          <a:noFill/>
        </p:spPr>
        <p:txBody>
          <a:bodyPr wrap="square" rtlCol="0">
            <a:spAutoFit/>
          </a:bodyPr>
          <a:lstStyle/>
          <a:p>
            <a:r>
              <a:rPr lang="en-US" b="1" dirty="0"/>
              <a:t>Pandas </a:t>
            </a:r>
            <a:r>
              <a:rPr lang="en-US" b="1" dirty="0" err="1"/>
              <a:t>Dataframe</a:t>
            </a:r>
            <a:r>
              <a:rPr lang="en-US" dirty="0"/>
              <a:t>: 2D table storing numerical data associated with each node (may be unique per rank, per thread)</a:t>
            </a:r>
          </a:p>
        </p:txBody>
      </p:sp>
      <p:pic>
        <p:nvPicPr>
          <p:cNvPr id="52" name="Picture 51">
            <a:extLst>
              <a:ext uri="{FF2B5EF4-FFF2-40B4-BE49-F238E27FC236}">
                <a16:creationId xmlns:a16="http://schemas.microsoft.com/office/drawing/2014/main" id="{09DD5D59-FE31-9E48-AFDC-0DDAF3F64CAC}"/>
              </a:ext>
            </a:extLst>
          </p:cNvPr>
          <p:cNvPicPr>
            <a:picLocks noChangeAspect="1"/>
          </p:cNvPicPr>
          <p:nvPr/>
        </p:nvPicPr>
        <p:blipFill>
          <a:blip r:embed="rId4"/>
          <a:stretch>
            <a:fillRect/>
          </a:stretch>
        </p:blipFill>
        <p:spPr>
          <a:xfrm>
            <a:off x="3427485" y="1576328"/>
            <a:ext cx="3111500" cy="1016000"/>
          </a:xfrm>
          <a:prstGeom prst="rect">
            <a:avLst/>
          </a:prstGeom>
        </p:spPr>
      </p:pic>
      <p:pic>
        <p:nvPicPr>
          <p:cNvPr id="53" name="Picture 52">
            <a:extLst>
              <a:ext uri="{FF2B5EF4-FFF2-40B4-BE49-F238E27FC236}">
                <a16:creationId xmlns:a16="http://schemas.microsoft.com/office/drawing/2014/main" id="{E3D1E256-6A55-C246-8EEF-3837D8DD65F4}"/>
              </a:ext>
            </a:extLst>
          </p:cNvPr>
          <p:cNvPicPr>
            <a:picLocks noChangeAspect="1"/>
          </p:cNvPicPr>
          <p:nvPr/>
        </p:nvPicPr>
        <p:blipFill>
          <a:blip r:embed="rId5"/>
          <a:stretch>
            <a:fillRect/>
          </a:stretch>
        </p:blipFill>
        <p:spPr>
          <a:xfrm>
            <a:off x="5045154" y="4669880"/>
            <a:ext cx="1447800" cy="711200"/>
          </a:xfrm>
          <a:prstGeom prst="rect">
            <a:avLst/>
          </a:prstGeom>
        </p:spPr>
      </p:pic>
    </p:spTree>
    <p:extLst>
      <p:ext uri="{BB962C8B-B14F-4D97-AF65-F5344CB8AC3E}">
        <p14:creationId xmlns:p14="http://schemas.microsoft.com/office/powerpoint/2010/main" val="171082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BD3BE33-B4F9-2D4C-B5A9-3571A5C8B6B6}"/>
              </a:ext>
            </a:extLst>
          </p:cNvPr>
          <p:cNvPicPr>
            <a:picLocks noChangeAspect="1"/>
          </p:cNvPicPr>
          <p:nvPr/>
        </p:nvPicPr>
        <p:blipFill>
          <a:blip r:embed="rId2"/>
          <a:stretch>
            <a:fillRect/>
          </a:stretch>
        </p:blipFill>
        <p:spPr>
          <a:xfrm>
            <a:off x="609600" y="1555815"/>
            <a:ext cx="5790491" cy="640080"/>
          </a:xfrm>
          <a:prstGeom prst="rect">
            <a:avLst/>
          </a:prstGeom>
        </p:spPr>
      </p:pic>
      <p:sp>
        <p:nvSpPr>
          <p:cNvPr id="2" name="Title 1">
            <a:extLst>
              <a:ext uri="{FF2B5EF4-FFF2-40B4-BE49-F238E27FC236}">
                <a16:creationId xmlns:a16="http://schemas.microsoft.com/office/drawing/2014/main" id="{29893330-3291-B541-B41D-C40AFD4B24F4}"/>
              </a:ext>
            </a:extLst>
          </p:cNvPr>
          <p:cNvSpPr>
            <a:spLocks noGrp="1"/>
          </p:cNvSpPr>
          <p:nvPr>
            <p:ph type="title"/>
          </p:nvPr>
        </p:nvSpPr>
        <p:spPr/>
        <p:txBody>
          <a:bodyPr/>
          <a:lstStyle/>
          <a:p>
            <a:r>
              <a:rPr lang="en-US"/>
              <a:t>Visualizing Hatchet’s </a:t>
            </a:r>
            <a:r>
              <a:rPr lang="en-US" err="1"/>
              <a:t>GraphFrame</a:t>
            </a:r>
            <a:r>
              <a:rPr lang="en-US"/>
              <a:t> components</a:t>
            </a:r>
          </a:p>
        </p:txBody>
      </p:sp>
      <p:cxnSp>
        <p:nvCxnSpPr>
          <p:cNvPr id="22" name="Straight Arrow Connector 21">
            <a:extLst>
              <a:ext uri="{FF2B5EF4-FFF2-40B4-BE49-F238E27FC236}">
                <a16:creationId xmlns:a16="http://schemas.microsoft.com/office/drawing/2014/main" id="{39C55110-9E13-4B47-B785-B1134BF6D6F2}"/>
              </a:ext>
            </a:extLst>
          </p:cNvPr>
          <p:cNvCxnSpPr>
            <a:cxnSpLocks/>
          </p:cNvCxnSpPr>
          <p:nvPr/>
        </p:nvCxnSpPr>
        <p:spPr>
          <a:xfrm>
            <a:off x="6400091" y="2114550"/>
            <a:ext cx="1851521" cy="229591"/>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6CF80AFE-0673-5F41-8296-5CB220B86F6F}"/>
              </a:ext>
            </a:extLst>
          </p:cNvPr>
          <p:cNvPicPr>
            <a:picLocks noChangeAspect="1"/>
          </p:cNvPicPr>
          <p:nvPr/>
        </p:nvPicPr>
        <p:blipFill>
          <a:blip r:embed="rId3"/>
          <a:stretch>
            <a:fillRect/>
          </a:stretch>
        </p:blipFill>
        <p:spPr>
          <a:xfrm>
            <a:off x="1046643" y="2559720"/>
            <a:ext cx="2988051" cy="3200400"/>
          </a:xfrm>
          <a:prstGeom prst="rect">
            <a:avLst/>
          </a:prstGeom>
        </p:spPr>
      </p:pic>
      <p:pic>
        <p:nvPicPr>
          <p:cNvPr id="9" name="Picture 8">
            <a:extLst>
              <a:ext uri="{FF2B5EF4-FFF2-40B4-BE49-F238E27FC236}">
                <a16:creationId xmlns:a16="http://schemas.microsoft.com/office/drawing/2014/main" id="{906D8F6F-CF0E-2846-BFEA-2B1C35A2F852}"/>
              </a:ext>
            </a:extLst>
          </p:cNvPr>
          <p:cNvPicPr>
            <a:picLocks noChangeAspect="1"/>
          </p:cNvPicPr>
          <p:nvPr/>
        </p:nvPicPr>
        <p:blipFill rotWithShape="1">
          <a:blip r:embed="rId4"/>
          <a:srcRect r="67151" b="18022"/>
          <a:stretch/>
        </p:blipFill>
        <p:spPr>
          <a:xfrm>
            <a:off x="3971007" y="4767530"/>
            <a:ext cx="2007901" cy="1361964"/>
          </a:xfrm>
          <a:prstGeom prst="rect">
            <a:avLst/>
          </a:prstGeom>
        </p:spPr>
      </p:pic>
      <p:pic>
        <p:nvPicPr>
          <p:cNvPr id="10" name="Picture 9">
            <a:extLst>
              <a:ext uri="{FF2B5EF4-FFF2-40B4-BE49-F238E27FC236}">
                <a16:creationId xmlns:a16="http://schemas.microsoft.com/office/drawing/2014/main" id="{B8D1112B-FD42-6F4B-84B9-C27C1E12E4AE}"/>
              </a:ext>
            </a:extLst>
          </p:cNvPr>
          <p:cNvPicPr>
            <a:picLocks noChangeAspect="1"/>
          </p:cNvPicPr>
          <p:nvPr/>
        </p:nvPicPr>
        <p:blipFill>
          <a:blip r:embed="rId5"/>
          <a:stretch>
            <a:fillRect/>
          </a:stretch>
        </p:blipFill>
        <p:spPr>
          <a:xfrm>
            <a:off x="8251612" y="1734207"/>
            <a:ext cx="2784180" cy="3968496"/>
          </a:xfrm>
          <a:prstGeom prst="rect">
            <a:avLst/>
          </a:prstGeom>
        </p:spPr>
      </p:pic>
      <p:pic>
        <p:nvPicPr>
          <p:cNvPr id="12" name="Picture 11">
            <a:extLst>
              <a:ext uri="{FF2B5EF4-FFF2-40B4-BE49-F238E27FC236}">
                <a16:creationId xmlns:a16="http://schemas.microsoft.com/office/drawing/2014/main" id="{B0F550CD-C2D5-A147-863B-424605388DA9}"/>
              </a:ext>
            </a:extLst>
          </p:cNvPr>
          <p:cNvPicPr>
            <a:picLocks noChangeAspect="1"/>
          </p:cNvPicPr>
          <p:nvPr/>
        </p:nvPicPr>
        <p:blipFill>
          <a:blip r:embed="rId6"/>
          <a:stretch>
            <a:fillRect/>
          </a:stretch>
        </p:blipFill>
        <p:spPr>
          <a:xfrm>
            <a:off x="3940389" y="6066528"/>
            <a:ext cx="6286775" cy="329150"/>
          </a:xfrm>
          <a:prstGeom prst="rect">
            <a:avLst/>
          </a:prstGeom>
        </p:spPr>
      </p:pic>
      <p:cxnSp>
        <p:nvCxnSpPr>
          <p:cNvPr id="24" name="Straight Arrow Connector 23">
            <a:extLst>
              <a:ext uri="{FF2B5EF4-FFF2-40B4-BE49-F238E27FC236}">
                <a16:creationId xmlns:a16="http://schemas.microsoft.com/office/drawing/2014/main" id="{C02CACDA-80A8-9741-9FD1-D365F6DCE997}"/>
              </a:ext>
            </a:extLst>
          </p:cNvPr>
          <p:cNvCxnSpPr>
            <a:cxnSpLocks/>
          </p:cNvCxnSpPr>
          <p:nvPr/>
        </p:nvCxnSpPr>
        <p:spPr>
          <a:xfrm flipH="1">
            <a:off x="3496066" y="1734207"/>
            <a:ext cx="513959" cy="1271752"/>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534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BD84C2-1228-9645-BB34-E4E1F37AE8C5}"/>
              </a:ext>
            </a:extLst>
          </p:cNvPr>
          <p:cNvSpPr>
            <a:spLocks noGrp="1"/>
          </p:cNvSpPr>
          <p:nvPr>
            <p:ph type="title"/>
          </p:nvPr>
        </p:nvSpPr>
        <p:spPr/>
        <p:txBody>
          <a:bodyPr vert="horz" lIns="0" tIns="45720" rIns="45720" bIns="45720" rtlCol="0" anchor="ctr" anchorCtr="0">
            <a:noAutofit/>
            <a:scene3d>
              <a:camera prst="orthographicFront"/>
              <a:lightRig rig="threePt" dir="t">
                <a:rot lat="0" lon="0" rev="4800000"/>
              </a:lightRig>
            </a:scene3d>
            <a:sp3d prstMaterial="matte"/>
          </a:bodyPr>
          <a:lstStyle/>
          <a:p>
            <a:r>
              <a:rPr lang="en-US">
                <a:latin typeface="Calibri"/>
                <a:cs typeface="Calibri"/>
              </a:rPr>
              <a:t>Compare GraphFrames using division </a:t>
            </a:r>
            <a:br>
              <a:rPr lang="en-US"/>
            </a:br>
            <a:r>
              <a:rPr lang="en-US">
                <a:latin typeface="Calibri"/>
                <a:cs typeface="Calibri"/>
              </a:rPr>
              <a:t>(or add, subtract, multiply)</a:t>
            </a:r>
          </a:p>
        </p:txBody>
      </p:sp>
      <p:sp>
        <p:nvSpPr>
          <p:cNvPr id="7" name="TextBox 6">
            <a:extLst>
              <a:ext uri="{FF2B5EF4-FFF2-40B4-BE49-F238E27FC236}">
                <a16:creationId xmlns:a16="http://schemas.microsoft.com/office/drawing/2014/main" id="{1D6FAEAF-EB29-CB43-A094-58C5DC41A305}"/>
              </a:ext>
            </a:extLst>
          </p:cNvPr>
          <p:cNvSpPr txBox="1"/>
          <p:nvPr/>
        </p:nvSpPr>
        <p:spPr>
          <a:xfrm>
            <a:off x="7256429" y="3985578"/>
            <a:ext cx="339441" cy="646331"/>
          </a:xfrm>
          <a:prstGeom prst="rect">
            <a:avLst/>
          </a:prstGeom>
          <a:noFill/>
        </p:spPr>
        <p:txBody>
          <a:bodyPr wrap="square" lIns="91440" tIns="45720" rIns="91440" bIns="45720" rtlCol="0" anchor="t">
            <a:spAutoFit/>
          </a:bodyPr>
          <a:lstStyle/>
          <a:p>
            <a:pPr algn="ctr"/>
            <a:r>
              <a:rPr lang="en-US" sz="3600" b="1">
                <a:latin typeface="Arial"/>
                <a:cs typeface="Arial"/>
              </a:rPr>
              <a:t>/</a:t>
            </a:r>
          </a:p>
        </p:txBody>
      </p:sp>
      <p:pic>
        <p:nvPicPr>
          <p:cNvPr id="27" name="Picture 26">
            <a:extLst>
              <a:ext uri="{FF2B5EF4-FFF2-40B4-BE49-F238E27FC236}">
                <a16:creationId xmlns:a16="http://schemas.microsoft.com/office/drawing/2014/main" id="{B0313183-5DEB-DC49-9935-29D490F0964D}"/>
              </a:ext>
            </a:extLst>
          </p:cNvPr>
          <p:cNvPicPr>
            <a:picLocks noChangeAspect="1"/>
          </p:cNvPicPr>
          <p:nvPr/>
        </p:nvPicPr>
        <p:blipFill>
          <a:blip r:embed="rId3"/>
          <a:stretch>
            <a:fillRect/>
          </a:stretch>
        </p:blipFill>
        <p:spPr>
          <a:xfrm>
            <a:off x="449874" y="5990253"/>
            <a:ext cx="4684923" cy="740664"/>
          </a:xfrm>
          <a:prstGeom prst="rect">
            <a:avLst/>
          </a:prstGeom>
        </p:spPr>
      </p:pic>
      <p:pic>
        <p:nvPicPr>
          <p:cNvPr id="28" name="Picture 27">
            <a:extLst>
              <a:ext uri="{FF2B5EF4-FFF2-40B4-BE49-F238E27FC236}">
                <a16:creationId xmlns:a16="http://schemas.microsoft.com/office/drawing/2014/main" id="{AA89ADD3-BC41-A549-B4D1-87A0AF5F3605}"/>
              </a:ext>
            </a:extLst>
          </p:cNvPr>
          <p:cNvPicPr>
            <a:picLocks noChangeAspect="1"/>
          </p:cNvPicPr>
          <p:nvPr/>
        </p:nvPicPr>
        <p:blipFill>
          <a:blip r:embed="rId4"/>
          <a:stretch>
            <a:fillRect/>
          </a:stretch>
        </p:blipFill>
        <p:spPr>
          <a:xfrm>
            <a:off x="449874" y="6211003"/>
            <a:ext cx="4681728" cy="282315"/>
          </a:xfrm>
          <a:prstGeom prst="rect">
            <a:avLst/>
          </a:prstGeom>
        </p:spPr>
      </p:pic>
      <p:pic>
        <p:nvPicPr>
          <p:cNvPr id="29" name="Picture 28">
            <a:extLst>
              <a:ext uri="{FF2B5EF4-FFF2-40B4-BE49-F238E27FC236}">
                <a16:creationId xmlns:a16="http://schemas.microsoft.com/office/drawing/2014/main" id="{CA497395-F13C-C64E-909B-D90127F5E88C}"/>
              </a:ext>
            </a:extLst>
          </p:cNvPr>
          <p:cNvPicPr>
            <a:picLocks noChangeAspect="1"/>
          </p:cNvPicPr>
          <p:nvPr/>
        </p:nvPicPr>
        <p:blipFill rotWithShape="1">
          <a:blip r:embed="rId3"/>
          <a:srcRect t="30334" b="35381"/>
          <a:stretch/>
        </p:blipFill>
        <p:spPr>
          <a:xfrm>
            <a:off x="609600" y="1482217"/>
            <a:ext cx="7422905" cy="402336"/>
          </a:xfrm>
          <a:prstGeom prst="rect">
            <a:avLst/>
          </a:prstGeom>
        </p:spPr>
      </p:pic>
      <p:pic>
        <p:nvPicPr>
          <p:cNvPr id="32" name="Picture 31">
            <a:extLst>
              <a:ext uri="{FF2B5EF4-FFF2-40B4-BE49-F238E27FC236}">
                <a16:creationId xmlns:a16="http://schemas.microsoft.com/office/drawing/2014/main" id="{72CD0743-03B2-3C44-A2AF-4305E97B8744}"/>
              </a:ext>
            </a:extLst>
          </p:cNvPr>
          <p:cNvPicPr>
            <a:picLocks noChangeAspect="1"/>
          </p:cNvPicPr>
          <p:nvPr/>
        </p:nvPicPr>
        <p:blipFill rotWithShape="1">
          <a:blip r:embed="rId5"/>
          <a:srcRect l="17057" r="24592"/>
          <a:stretch/>
        </p:blipFill>
        <p:spPr>
          <a:xfrm>
            <a:off x="8740623" y="126181"/>
            <a:ext cx="765313" cy="1753765"/>
          </a:xfrm>
          <a:prstGeom prst="rect">
            <a:avLst/>
          </a:prstGeom>
        </p:spPr>
      </p:pic>
      <p:pic>
        <p:nvPicPr>
          <p:cNvPr id="33" name="Picture 32">
            <a:extLst>
              <a:ext uri="{FF2B5EF4-FFF2-40B4-BE49-F238E27FC236}">
                <a16:creationId xmlns:a16="http://schemas.microsoft.com/office/drawing/2014/main" id="{E857196F-C88F-7446-8DC7-2D15A06B4CDF}"/>
              </a:ext>
            </a:extLst>
          </p:cNvPr>
          <p:cNvPicPr>
            <a:picLocks noChangeAspect="1"/>
          </p:cNvPicPr>
          <p:nvPr/>
        </p:nvPicPr>
        <p:blipFill rotWithShape="1">
          <a:blip r:embed="rId6"/>
          <a:srcRect l="16297" r="15037"/>
          <a:stretch/>
        </p:blipFill>
        <p:spPr>
          <a:xfrm>
            <a:off x="10243758" y="126180"/>
            <a:ext cx="1396919" cy="1753765"/>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DBD03BB-BD15-AB4A-9885-A48EB200A8DA}"/>
                  </a:ext>
                </a:extLst>
              </p:cNvPr>
              <p:cNvSpPr txBox="1"/>
              <p:nvPr/>
            </p:nvSpPr>
            <p:spPr>
              <a:xfrm>
                <a:off x="9505936" y="633731"/>
                <a:ext cx="765313" cy="73866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800"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34" name="TextBox 33">
                <a:extLst>
                  <a:ext uri="{FF2B5EF4-FFF2-40B4-BE49-F238E27FC236}">
                    <a16:creationId xmlns:a16="http://schemas.microsoft.com/office/drawing/2014/main" id="{8DBD03BB-BD15-AB4A-9885-A48EB200A8DA}"/>
                  </a:ext>
                </a:extLst>
              </p:cNvPr>
              <p:cNvSpPr txBox="1">
                <a:spLocks noRot="1" noChangeAspect="1" noMove="1" noResize="1" noEditPoints="1" noAdjustHandles="1" noChangeArrowheads="1" noChangeShapeType="1" noTextEdit="1"/>
              </p:cNvSpPr>
              <p:nvPr/>
            </p:nvSpPr>
            <p:spPr>
              <a:xfrm>
                <a:off x="9505936" y="633731"/>
                <a:ext cx="765313" cy="738664"/>
              </a:xfrm>
              <a:prstGeom prst="rect">
                <a:avLst/>
              </a:prstGeom>
              <a:blipFill>
                <a:blip r:embed="rId7"/>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2A220546-6C39-074A-BE54-806E12D633A0}"/>
              </a:ext>
            </a:extLst>
          </p:cNvPr>
          <p:cNvSpPr txBox="1"/>
          <p:nvPr/>
        </p:nvSpPr>
        <p:spPr>
          <a:xfrm>
            <a:off x="6350836" y="2172447"/>
            <a:ext cx="3156640" cy="707886"/>
          </a:xfrm>
          <a:prstGeom prst="rect">
            <a:avLst/>
          </a:prstGeom>
          <a:noFill/>
        </p:spPr>
        <p:txBody>
          <a:bodyPr wrap="square" rtlCol="0">
            <a:spAutoFit/>
          </a:bodyPr>
          <a:lstStyle/>
          <a:p>
            <a:r>
              <a:rPr lang="en-US" sz="2000"/>
              <a:t>*First, unify two trees since structure is different</a:t>
            </a:r>
          </a:p>
        </p:txBody>
      </p:sp>
      <p:pic>
        <p:nvPicPr>
          <p:cNvPr id="43" name="Picture 42">
            <a:extLst>
              <a:ext uri="{FF2B5EF4-FFF2-40B4-BE49-F238E27FC236}">
                <a16:creationId xmlns:a16="http://schemas.microsoft.com/office/drawing/2014/main" id="{B26D34CD-A5F4-A748-A919-85879230C476}"/>
              </a:ext>
            </a:extLst>
          </p:cNvPr>
          <p:cNvPicPr>
            <a:picLocks noChangeAspect="1"/>
          </p:cNvPicPr>
          <p:nvPr/>
        </p:nvPicPr>
        <p:blipFill>
          <a:blip r:embed="rId8"/>
          <a:stretch>
            <a:fillRect/>
          </a:stretch>
        </p:blipFill>
        <p:spPr>
          <a:xfrm>
            <a:off x="7935850" y="3414070"/>
            <a:ext cx="3200400" cy="2312894"/>
          </a:xfrm>
          <a:prstGeom prst="rect">
            <a:avLst/>
          </a:prstGeom>
        </p:spPr>
      </p:pic>
      <p:pic>
        <p:nvPicPr>
          <p:cNvPr id="45" name="Picture 44">
            <a:extLst>
              <a:ext uri="{FF2B5EF4-FFF2-40B4-BE49-F238E27FC236}">
                <a16:creationId xmlns:a16="http://schemas.microsoft.com/office/drawing/2014/main" id="{E04AEAD4-A2DF-2847-A9AB-8FF58F369096}"/>
              </a:ext>
            </a:extLst>
          </p:cNvPr>
          <p:cNvPicPr>
            <a:picLocks noChangeAspect="1"/>
          </p:cNvPicPr>
          <p:nvPr/>
        </p:nvPicPr>
        <p:blipFill>
          <a:blip r:embed="rId9"/>
          <a:stretch>
            <a:fillRect/>
          </a:stretch>
        </p:blipFill>
        <p:spPr>
          <a:xfrm>
            <a:off x="4102846" y="3362679"/>
            <a:ext cx="3200400" cy="1902941"/>
          </a:xfrm>
          <a:prstGeom prst="rect">
            <a:avLst/>
          </a:prstGeom>
        </p:spPr>
      </p:pic>
      <p:sp>
        <p:nvSpPr>
          <p:cNvPr id="36" name="TextBox 35">
            <a:extLst>
              <a:ext uri="{FF2B5EF4-FFF2-40B4-BE49-F238E27FC236}">
                <a16:creationId xmlns:a16="http://schemas.microsoft.com/office/drawing/2014/main" id="{8B47CB1B-1973-8C42-B4AA-D1D013CF2F5D}"/>
              </a:ext>
            </a:extLst>
          </p:cNvPr>
          <p:cNvSpPr txBox="1"/>
          <p:nvPr/>
        </p:nvSpPr>
        <p:spPr>
          <a:xfrm>
            <a:off x="9704216" y="2322322"/>
            <a:ext cx="368813" cy="646331"/>
          </a:xfrm>
          <a:prstGeom prst="rect">
            <a:avLst/>
          </a:prstGeom>
          <a:noFill/>
        </p:spPr>
        <p:txBody>
          <a:bodyPr wrap="square" rtlCol="0">
            <a:spAutoFit/>
          </a:bodyPr>
          <a:lstStyle/>
          <a:p>
            <a:pPr algn="ctr"/>
            <a:r>
              <a:rPr lang="en-US" sz="360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843F670E-0BC7-EC41-8071-A5A6CB5C9E62}"/>
              </a:ext>
            </a:extLst>
          </p:cNvPr>
          <p:cNvPicPr>
            <a:picLocks noChangeAspect="1"/>
          </p:cNvPicPr>
          <p:nvPr/>
        </p:nvPicPr>
        <p:blipFill>
          <a:blip r:embed="rId10"/>
          <a:stretch>
            <a:fillRect/>
          </a:stretch>
        </p:blipFill>
        <p:spPr>
          <a:xfrm>
            <a:off x="9703607" y="1947645"/>
            <a:ext cx="2477219" cy="1865376"/>
          </a:xfrm>
          <a:prstGeom prst="rect">
            <a:avLst/>
          </a:prstGeom>
        </p:spPr>
      </p:pic>
      <p:pic>
        <p:nvPicPr>
          <p:cNvPr id="19" name="Picture 18">
            <a:extLst>
              <a:ext uri="{FF2B5EF4-FFF2-40B4-BE49-F238E27FC236}">
                <a16:creationId xmlns:a16="http://schemas.microsoft.com/office/drawing/2014/main" id="{9C213880-4761-DD48-A115-ED07EC3F7891}"/>
              </a:ext>
            </a:extLst>
          </p:cNvPr>
          <p:cNvPicPr>
            <a:picLocks noChangeAspect="1"/>
          </p:cNvPicPr>
          <p:nvPr/>
        </p:nvPicPr>
        <p:blipFill rotWithShape="1">
          <a:blip r:embed="rId11"/>
          <a:srcRect l="64767" r="31732"/>
          <a:stretch/>
        </p:blipFill>
        <p:spPr>
          <a:xfrm>
            <a:off x="9412258" y="5852420"/>
            <a:ext cx="351545" cy="525709"/>
          </a:xfrm>
          <a:prstGeom prst="rect">
            <a:avLst/>
          </a:prstGeom>
        </p:spPr>
      </p:pic>
      <p:pic>
        <p:nvPicPr>
          <p:cNvPr id="20" name="Picture 19">
            <a:extLst>
              <a:ext uri="{FF2B5EF4-FFF2-40B4-BE49-F238E27FC236}">
                <a16:creationId xmlns:a16="http://schemas.microsoft.com/office/drawing/2014/main" id="{949376C1-253F-7C47-948E-2EC0ECB8BA55}"/>
              </a:ext>
            </a:extLst>
          </p:cNvPr>
          <p:cNvPicPr>
            <a:picLocks noChangeAspect="1"/>
          </p:cNvPicPr>
          <p:nvPr/>
        </p:nvPicPr>
        <p:blipFill rotWithShape="1">
          <a:blip r:embed="rId11"/>
          <a:srcRect l="26836" r="68506"/>
          <a:stretch/>
        </p:blipFill>
        <p:spPr>
          <a:xfrm>
            <a:off x="5492839" y="5848266"/>
            <a:ext cx="466920" cy="524773"/>
          </a:xfrm>
          <a:prstGeom prst="rect">
            <a:avLst/>
          </a:prstGeom>
        </p:spPr>
      </p:pic>
      <p:sp>
        <p:nvSpPr>
          <p:cNvPr id="2" name="TextBox 1">
            <a:extLst>
              <a:ext uri="{FF2B5EF4-FFF2-40B4-BE49-F238E27FC236}">
                <a16:creationId xmlns:a16="http://schemas.microsoft.com/office/drawing/2014/main" id="{D15746FD-7D06-4E9E-85D9-93FD9537D490}"/>
              </a:ext>
            </a:extLst>
          </p:cNvPr>
          <p:cNvSpPr txBox="1"/>
          <p:nvPr/>
        </p:nvSpPr>
        <p:spPr>
          <a:xfrm>
            <a:off x="4566366" y="29998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gf1</a:t>
            </a:r>
          </a:p>
        </p:txBody>
      </p:sp>
      <p:sp>
        <p:nvSpPr>
          <p:cNvPr id="5" name="TextBox 4">
            <a:extLst>
              <a:ext uri="{FF2B5EF4-FFF2-40B4-BE49-F238E27FC236}">
                <a16:creationId xmlns:a16="http://schemas.microsoft.com/office/drawing/2014/main" id="{B907AAF8-85D0-4AC7-8B07-DFBE289A7028}"/>
              </a:ext>
            </a:extLst>
          </p:cNvPr>
          <p:cNvSpPr txBox="1"/>
          <p:nvPr/>
        </p:nvSpPr>
        <p:spPr>
          <a:xfrm>
            <a:off x="8425662" y="303580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gf2</a:t>
            </a:r>
          </a:p>
        </p:txBody>
      </p:sp>
      <p:pic>
        <p:nvPicPr>
          <p:cNvPr id="26" name="Content Placeholder 40">
            <a:extLst>
              <a:ext uri="{FF2B5EF4-FFF2-40B4-BE49-F238E27FC236}">
                <a16:creationId xmlns:a16="http://schemas.microsoft.com/office/drawing/2014/main" id="{CC2290F2-775C-354A-8BB3-3BD08BA76234}"/>
              </a:ext>
            </a:extLst>
          </p:cNvPr>
          <p:cNvPicPr>
            <a:picLocks noGrp="1" noChangeAspect="1"/>
          </p:cNvPicPr>
          <p:nvPr>
            <p:ph idx="1"/>
          </p:nvPr>
        </p:nvPicPr>
        <p:blipFill>
          <a:blip r:embed="rId12"/>
          <a:stretch>
            <a:fillRect/>
          </a:stretch>
        </p:blipFill>
        <p:spPr>
          <a:xfrm>
            <a:off x="340719" y="3409243"/>
            <a:ext cx="3200400" cy="2427890"/>
          </a:xfrm>
        </p:spPr>
      </p:pic>
      <p:sp>
        <p:nvSpPr>
          <p:cNvPr id="35" name="TextBox 34">
            <a:extLst>
              <a:ext uri="{FF2B5EF4-FFF2-40B4-BE49-F238E27FC236}">
                <a16:creationId xmlns:a16="http://schemas.microsoft.com/office/drawing/2014/main" id="{85BCBBF7-97D4-6542-958E-A65A36027E6D}"/>
              </a:ext>
            </a:extLst>
          </p:cNvPr>
          <p:cNvSpPr txBox="1"/>
          <p:nvPr/>
        </p:nvSpPr>
        <p:spPr>
          <a:xfrm>
            <a:off x="803924" y="30383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gf3</a:t>
            </a:r>
          </a:p>
        </p:txBody>
      </p:sp>
      <p:sp>
        <p:nvSpPr>
          <p:cNvPr id="31" name="Rectangle 30">
            <a:extLst>
              <a:ext uri="{FF2B5EF4-FFF2-40B4-BE49-F238E27FC236}">
                <a16:creationId xmlns:a16="http://schemas.microsoft.com/office/drawing/2014/main" id="{4009AE86-E729-6A41-B9DE-D0C86F69F019}"/>
              </a:ext>
            </a:extLst>
          </p:cNvPr>
          <p:cNvSpPr/>
          <p:nvPr/>
        </p:nvSpPr>
        <p:spPr bwMode="auto">
          <a:xfrm>
            <a:off x="636121" y="5146640"/>
            <a:ext cx="10525573" cy="634707"/>
          </a:xfrm>
          <a:prstGeom prst="rect">
            <a:avLst/>
          </a:prstGeom>
          <a:noFill/>
          <a:ln w="38100">
            <a:solidFill>
              <a:srgbClr val="C00000"/>
            </a:solid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30" name="Rectangle 29">
            <a:extLst>
              <a:ext uri="{FF2B5EF4-FFF2-40B4-BE49-F238E27FC236}">
                <a16:creationId xmlns:a16="http://schemas.microsoft.com/office/drawing/2014/main" id="{6B40B675-4F38-7D40-91BB-A0C1E9B5C898}"/>
              </a:ext>
            </a:extLst>
          </p:cNvPr>
          <p:cNvSpPr/>
          <p:nvPr/>
        </p:nvSpPr>
        <p:spPr bwMode="auto">
          <a:xfrm>
            <a:off x="636120" y="3718974"/>
            <a:ext cx="9306659" cy="284866"/>
          </a:xfrm>
          <a:prstGeom prst="rect">
            <a:avLst/>
          </a:prstGeom>
          <a:noFill/>
          <a:ln w="38100">
            <a:solidFill>
              <a:srgbClr val="C00000"/>
            </a:solid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a:solidFill>
                <a:srgbClr val="000000"/>
              </a:solidFill>
            </a:endParaRPr>
          </a:p>
        </p:txBody>
      </p:sp>
      <p:sp>
        <p:nvSpPr>
          <p:cNvPr id="8" name="TextBox 7">
            <a:extLst>
              <a:ext uri="{FF2B5EF4-FFF2-40B4-BE49-F238E27FC236}">
                <a16:creationId xmlns:a16="http://schemas.microsoft.com/office/drawing/2014/main" id="{C9209378-D5EE-554C-885D-1967FC8373C9}"/>
              </a:ext>
            </a:extLst>
          </p:cNvPr>
          <p:cNvSpPr txBox="1"/>
          <p:nvPr/>
        </p:nvSpPr>
        <p:spPr>
          <a:xfrm>
            <a:off x="3603051" y="3985578"/>
            <a:ext cx="368813" cy="646331"/>
          </a:xfrm>
          <a:prstGeom prst="rect">
            <a:avLst/>
          </a:prstGeom>
          <a:noFill/>
        </p:spPr>
        <p:txBody>
          <a:bodyPr wrap="square" lIns="91440" tIns="45720" rIns="91440" bIns="45720" rtlCol="0" anchor="t">
            <a:spAutoFit/>
          </a:bodyPr>
          <a:lstStyle/>
          <a:p>
            <a:pPr algn="ctr"/>
            <a:r>
              <a:rPr lang="en-US" sz="3600" b="1">
                <a:latin typeface="Arial"/>
                <a:cs typeface="Arial"/>
              </a:rPr>
              <a:t>=</a:t>
            </a:r>
          </a:p>
        </p:txBody>
      </p:sp>
    </p:spTree>
    <p:extLst>
      <p:ext uri="{BB962C8B-B14F-4D97-AF65-F5344CB8AC3E}">
        <p14:creationId xmlns:p14="http://schemas.microsoft.com/office/powerpoint/2010/main" val="354390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7F5D5172-1F7E-D846-A9E1-BEAB071B2E53}" vid="{90A3A679-CD9F-E24F-8E06-2B776B3EE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E31630100BE24CAC131994E914E316" ma:contentTypeVersion="4" ma:contentTypeDescription="Create a new document." ma:contentTypeScope="" ma:versionID="507ef976d3e3c26c9ced8129a2d75045">
  <xsd:schema xmlns:xsd="http://www.w3.org/2001/XMLSchema" xmlns:xs="http://www.w3.org/2001/XMLSchema" xmlns:p="http://schemas.microsoft.com/office/2006/metadata/properties" xmlns:ns2="0e803d22-b21a-4fae-a6c1-c395682593b6" xmlns:ns3="8b82e99c-d4de-4ea8-bee0-d42df031b8b1" targetNamespace="http://schemas.microsoft.com/office/2006/metadata/properties" ma:root="true" ma:fieldsID="7088d08ec32f324e36611ef6ea66acf5" ns2:_="" ns3:_="">
    <xsd:import namespace="0e803d22-b21a-4fae-a6c1-c395682593b6"/>
    <xsd:import namespace="8b82e99c-d4de-4ea8-bee0-d42df031b8b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03d22-b21a-4fae-a6c1-c395682593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82e99c-d4de-4ea8-bee0-d42df031b8b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6BA799-51F4-4D7E-B3B7-65B3787938AC}"/>
</file>

<file path=customXml/itemProps2.xml><?xml version="1.0" encoding="utf-8"?>
<ds:datastoreItem xmlns:ds="http://schemas.openxmlformats.org/officeDocument/2006/customXml" ds:itemID="{BFC863A9-DF60-4D0C-979D-B09093715B5F}"/>
</file>

<file path=customXml/itemProps3.xml><?xml version="1.0" encoding="utf-8"?>
<ds:datastoreItem xmlns:ds="http://schemas.openxmlformats.org/officeDocument/2006/customXml" ds:itemID="{3944D08C-DB15-491D-8381-AFAD95668490}"/>
</file>

<file path=docProps/app.xml><?xml version="1.0" encoding="utf-8"?>
<Properties xmlns="http://schemas.openxmlformats.org/officeDocument/2006/extended-properties" xmlns:vt="http://schemas.openxmlformats.org/officeDocument/2006/docPropsVTypes">
  <Template>CASC_v1_2018_PPT_UNC_V5.23_wide-16x9</Template>
  <TotalTime>4715</TotalTime>
  <Words>1523</Words>
  <Application>Microsoft Macintosh PowerPoint</Application>
  <PresentationFormat>Widescreen</PresentationFormat>
  <Paragraphs>189</Paragraphs>
  <Slides>28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Cambria Math</vt:lpstr>
      <vt:lpstr>Consolas</vt:lpstr>
      <vt:lpstr>Courier</vt:lpstr>
      <vt:lpstr>Courier New</vt:lpstr>
      <vt:lpstr>Lucida Grande</vt:lpstr>
      <vt:lpstr>Open Sans</vt:lpstr>
      <vt:lpstr>Wingdings</vt:lpstr>
      <vt:lpstr>Wingdings 2</vt:lpstr>
      <vt:lpstr>2015_PPT_UNC_V7.06 (1)</vt:lpstr>
      <vt:lpstr>Performance Analysis with Hatchet</vt:lpstr>
      <vt:lpstr>Getting Hatchet Tutorial Materials</vt:lpstr>
      <vt:lpstr>Automated Application Performance Analysis:  Caliper  SPOT  Hatchet</vt:lpstr>
      <vt:lpstr>SPOT Web Interface: Run Table and Jupyter Notebooks</vt:lpstr>
      <vt:lpstr>Hatchet is a performance analysis tool for parallel profiles</vt:lpstr>
      <vt:lpstr>What do profiling/tracing tools collect?</vt:lpstr>
      <vt:lpstr>Hatchet’s GraphFrame: a Graph and a Dataframe</vt:lpstr>
      <vt:lpstr>Visualizing Hatchet’s GraphFrame components</vt:lpstr>
      <vt:lpstr>Compare GraphFrames using division  (or add, subtract, multiply)</vt:lpstr>
      <vt:lpstr>Filter the GraphFrame by node metrics in the dataframe</vt:lpstr>
      <vt:lpstr>Filter the GraphFrame using Hatchet’s call path query language</vt:lpstr>
      <vt:lpstr>Filter the GraphFrame using Hatchet’s call path query language</vt:lpstr>
      <vt:lpstr>Filter the GraphFrame using Hatchet’s call path query language</vt:lpstr>
      <vt:lpstr>Filter the GraphFrame using Hatchet’s call path query language</vt:lpstr>
      <vt:lpstr>How do I load SPOT/Caliper data into Hatchet?</vt:lpstr>
      <vt:lpstr>Hands-On Time!</vt:lpstr>
      <vt:lpstr>Review: Topics covered in today’s tutorial</vt:lpstr>
      <vt:lpstr>Readily available features not covered in today’s tutorial</vt:lpstr>
      <vt:lpstr>Summary</vt:lpstr>
      <vt:lpstr>PowerPoint Presentation</vt:lpstr>
      <vt:lpstr>Overview of Hatchet Tutorial Examples</vt:lpstr>
      <vt:lpstr>Visualizing the call graph</vt:lpstr>
      <vt:lpstr>Overview of single tree dataset (Lulesh Data)</vt:lpstr>
      <vt:lpstr>Filtering a tree</vt:lpstr>
      <vt:lpstr>Computing percent change between two trees</vt:lpstr>
      <vt:lpstr>Computing speedup of two trees</vt:lpstr>
      <vt:lpstr>Computing speedup of two trees (invert color scheme of result)</vt:lpstr>
      <vt:lpstr>Generate Lulesh weak scaling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Ubiquitous Performance Analysis </dc:title>
  <dc:creator>Boehme, David</dc:creator>
  <cp:lastModifiedBy>Boehme, David</cp:lastModifiedBy>
  <cp:revision>14</cp:revision>
  <dcterms:created xsi:type="dcterms:W3CDTF">2019-12-30T17:20:40Z</dcterms:created>
  <dcterms:modified xsi:type="dcterms:W3CDTF">2022-04-25T20:52:02Z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0x010100D3E31630100BE24CAC131994E914E316</vt:lpwstr>
  </property>
</Properties>
</file>