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Lst>
  <p:notesMasterIdLst>
    <p:notesMasterId r:id="rId18"/>
  </p:notesMasterIdLst>
  <p:handoutMasterIdLst>
    <p:handoutMasterId r:id="rId19"/>
  </p:handoutMasterIdLst>
  <p:sldIdLst>
    <p:sldId id="493" r:id="rId5"/>
    <p:sldId id="545" r:id="rId6"/>
    <p:sldId id="550" r:id="rId7"/>
    <p:sldId id="555" r:id="rId8"/>
    <p:sldId id="556" r:id="rId9"/>
    <p:sldId id="547" r:id="rId10"/>
    <p:sldId id="546" r:id="rId11"/>
    <p:sldId id="549" r:id="rId12"/>
    <p:sldId id="553" r:id="rId13"/>
    <p:sldId id="552" r:id="rId14"/>
    <p:sldId id="557" r:id="rId15"/>
    <p:sldId id="548" r:id="rId16"/>
    <p:sldId id="537" r:id="rId17"/>
  </p:sldIdLst>
  <p:sldSz cx="9144000" cy="6858000" type="screen4x3"/>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5" userDrawn="1">
          <p15:clr>
            <a:srgbClr val="A4A3A4"/>
          </p15:clr>
        </p15:guide>
        <p15:guide id="2" orient="horz" pos="4002" userDrawn="1">
          <p15:clr>
            <a:srgbClr val="A4A3A4"/>
          </p15:clr>
        </p15:guide>
        <p15:guide id="3" pos="288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F4F97"/>
    <a:srgbClr val="F6CE86"/>
    <a:srgbClr val="AEF8E5"/>
    <a:srgbClr val="0A8464"/>
    <a:srgbClr val="0DB78A"/>
    <a:srgbClr val="D68F10"/>
    <a:srgbClr val="F1B13D"/>
    <a:srgbClr val="10D6A2"/>
    <a:srgbClr val="2DEFBC"/>
    <a:srgbClr val="11D9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732" autoAdjust="0"/>
  </p:normalViewPr>
  <p:slideViewPr>
    <p:cSldViewPr snapToGrid="0">
      <p:cViewPr varScale="1">
        <p:scale>
          <a:sx n="124" d="100"/>
          <a:sy n="124" d="100"/>
        </p:scale>
        <p:origin x="904" y="176"/>
      </p:cViewPr>
      <p:guideLst>
        <p:guide orient="horz" pos="905"/>
        <p:guide orient="horz" pos="400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5/1/22</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5/1/22</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1448349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9144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378" y="3193257"/>
            <a:ext cx="9144378"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378" y="6316956"/>
            <a:ext cx="9144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457200" y="565126"/>
            <a:ext cx="82296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457201" y="2024863"/>
            <a:ext cx="5629274"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68386" y="6416000"/>
            <a:ext cx="4503614"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LLNL-PRES-XXXXXX</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57062" y="6446832"/>
            <a:ext cx="1865376" cy="314705"/>
          </a:xfrm>
          <a:prstGeom prst="rect">
            <a:avLst/>
          </a:prstGeom>
        </p:spPr>
      </p:pic>
      <p:sp>
        <p:nvSpPr>
          <p:cNvPr id="20" name="Rectangle 19"/>
          <p:cNvSpPr/>
          <p:nvPr userDrawn="1"/>
        </p:nvSpPr>
        <p:spPr>
          <a:xfrm>
            <a:off x="0" y="0"/>
            <a:ext cx="9144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3" name="Text Placeholder 2"/>
          <p:cNvSpPr>
            <a:spLocks noGrp="1"/>
          </p:cNvSpPr>
          <p:nvPr>
            <p:ph type="body" sz="quarter" idx="14" hasCustomPrompt="1"/>
          </p:nvPr>
        </p:nvSpPr>
        <p:spPr>
          <a:xfrm>
            <a:off x="4572001" y="3096715"/>
            <a:ext cx="4572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a:p>
            <a:pPr lvl="0"/>
            <a:r>
              <a:rPr lang="en-US" dirty="0"/>
              <a:t>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noChangeAspect="1"/>
          </p:cNvPicPr>
          <p:nvPr userDrawn="1"/>
        </p:nvPicPr>
        <p:blipFill>
          <a:blip r:embed="rId2"/>
          <a:stretch>
            <a:fillRect/>
          </a:stretch>
        </p:blipFill>
        <p:spPr>
          <a:xfrm>
            <a:off x="721852" y="5437487"/>
            <a:ext cx="3602736" cy="607808"/>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457200" y="219509"/>
            <a:ext cx="82296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726214"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4718649"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a:t>Click icon to add picture</a:t>
            </a:r>
            <a:endParaRPr lang="en-US" dirty="0"/>
          </a:p>
        </p:txBody>
      </p:sp>
      <p:sp>
        <p:nvSpPr>
          <p:cNvPr id="6" name="Title 5"/>
          <p:cNvSpPr>
            <a:spLocks noGrp="1"/>
          </p:cNvSpPr>
          <p:nvPr>
            <p:ph type="title"/>
          </p:nvPr>
        </p:nvSpPr>
        <p:spPr>
          <a:xfrm>
            <a:off x="1" y="2"/>
            <a:ext cx="9143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9144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noChangeAspect="1"/>
          </p:cNvPicPr>
          <p:nvPr userDrawn="1"/>
        </p:nvPicPr>
        <p:blipFill rotWithShape="1">
          <a:blip r:embed="rId12" cstate="print">
            <a:extLst>
              <a:ext uri="{28A0092B-C50C-407E-A947-70E740481C1C}">
                <a14:useLocalDpi xmlns:a14="http://schemas.microsoft.com/office/drawing/2010/main"/>
              </a:ext>
            </a:extLst>
          </a:blip>
          <a:srcRect/>
          <a:stretch/>
        </p:blipFill>
        <p:spPr>
          <a:xfrm>
            <a:off x="128016" y="6492240"/>
            <a:ext cx="2743200" cy="283464"/>
          </a:xfrm>
          <a:prstGeom prst="rect">
            <a:avLst/>
          </a:prstGeom>
        </p:spPr>
      </p:pic>
      <p:sp>
        <p:nvSpPr>
          <p:cNvPr id="3" name="Text Placeholder 2"/>
          <p:cNvSpPr>
            <a:spLocks noGrp="1"/>
          </p:cNvSpPr>
          <p:nvPr>
            <p:ph type="body" idx="1"/>
          </p:nvPr>
        </p:nvSpPr>
        <p:spPr>
          <a:xfrm>
            <a:off x="457200" y="1441524"/>
            <a:ext cx="82296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8826124" y="6403254"/>
            <a:ext cx="317877"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484954" y="6698648"/>
            <a:ext cx="873871" cy="92333"/>
          </a:xfrm>
          <a:prstGeom prst="rect">
            <a:avLst/>
          </a:prstGeom>
          <a:noFill/>
        </p:spPr>
        <p:txBody>
          <a:bodyPr wrap="square" lIns="0" tIns="0" rIns="0" bIns="0" rtlCol="0" anchor="b" anchorCtr="0">
            <a:spAutoFit/>
          </a:bodyPr>
          <a:lstStyle/>
          <a:p>
            <a:pPr algn="l"/>
            <a:r>
              <a:rPr lang="en-US" sz="600" dirty="0">
                <a:latin typeface="Arial"/>
                <a:cs typeface="Arial"/>
              </a:rPr>
              <a:t>LLNL-PRES-xxxxxx</a:t>
            </a:r>
          </a:p>
        </p:txBody>
      </p:sp>
      <p:sp>
        <p:nvSpPr>
          <p:cNvPr id="2" name="Title Placeholder 1"/>
          <p:cNvSpPr>
            <a:spLocks noGrp="1"/>
          </p:cNvSpPr>
          <p:nvPr>
            <p:ph type="title"/>
          </p:nvPr>
        </p:nvSpPr>
        <p:spPr>
          <a:xfrm>
            <a:off x="457200" y="220136"/>
            <a:ext cx="82296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6058" y="1267155"/>
            <a:ext cx="915005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7909560" y="6446520"/>
            <a:ext cx="978408" cy="374904"/>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c-js.github.io/dc.js/" TargetMode="Externa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hyperlink" Target="https://square.github.io/crossfilt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Calibri" panose="020F0502020204030204" pitchFamily="34" charset="0"/>
                <a:cs typeface="Calibri" panose="020F0502020204030204" pitchFamily="34" charset="0"/>
              </a:rPr>
              <a:t>SPOT Tutorial Slides</a:t>
            </a:r>
          </a:p>
        </p:txBody>
      </p:sp>
      <p:sp>
        <p:nvSpPr>
          <p:cNvPr id="11" name="Text Placeholder 10"/>
          <p:cNvSpPr>
            <a:spLocks noGrp="1"/>
          </p:cNvSpPr>
          <p:nvPr>
            <p:ph type="body" sz="quarter" idx="13"/>
          </p:nvPr>
        </p:nvSpPr>
        <p:spPr/>
        <p:txBody>
          <a:bodyPr/>
          <a:lstStyle/>
          <a:p>
            <a:pPr marL="58738" indent="-1588"/>
            <a:r>
              <a:rPr lang="en-US" dirty="0">
                <a:latin typeface="Calibri" panose="020F0502020204030204" pitchFamily="34" charset="0"/>
                <a:cs typeface="Calibri" panose="020F0502020204030204" pitchFamily="34" charset="0"/>
              </a:rPr>
              <a:t>2021 ECP Annual Meeting </a:t>
            </a:r>
          </a:p>
        </p:txBody>
      </p:sp>
      <p:sp>
        <p:nvSpPr>
          <p:cNvPr id="5" name="Text Placeholder 4"/>
          <p:cNvSpPr>
            <a:spLocks noGrp="1"/>
          </p:cNvSpPr>
          <p:nvPr>
            <p:ph type="body" sz="quarter" idx="14"/>
          </p:nvPr>
        </p:nvSpPr>
        <p:spPr/>
        <p:txBody>
          <a:bodyPr/>
          <a:lstStyle/>
          <a:p>
            <a:pPr lvl="0"/>
            <a:r>
              <a:rPr lang="en-US" dirty="0"/>
              <a:t>Matthew LeGendre</a:t>
            </a:r>
          </a:p>
        </p:txBody>
      </p:sp>
      <p:sp>
        <p:nvSpPr>
          <p:cNvPr id="9" name="Text Placeholder 10"/>
          <p:cNvSpPr txBox="1">
            <a:spLocks/>
          </p:cNvSpPr>
          <p:nvPr/>
        </p:nvSpPr>
        <p:spPr>
          <a:xfrm>
            <a:off x="492103" y="3640568"/>
            <a:ext cx="3278508" cy="397500"/>
          </a:xfrm>
          <a:prstGeom prst="rect">
            <a:avLst/>
          </a:prstGeom>
        </p:spPr>
        <p:txBody>
          <a:bodyPr vert="horz" lIns="0" tIns="91440" rIns="0" rtlCol="0" anchor="ctr" anchorCtr="0">
            <a:noAutofit/>
          </a:bodyPr>
          <a:lstStyle/>
          <a:p>
            <a:pPr lvl="0">
              <a:lnSpc>
                <a:spcPct val="80000"/>
              </a:lnSpc>
            </a:pPr>
            <a:r>
              <a:rPr lang="en-US" sz="1600" dirty="0">
                <a:cs typeface="Lucida Handwriting"/>
              </a:rPr>
              <a:t>April 12,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1524"/>
            <a:ext cx="8229600" cy="1856215"/>
          </a:xfrm>
        </p:spPr>
        <p:txBody>
          <a:bodyPr>
            <a:normAutofit/>
          </a:bodyPr>
          <a:lstStyle/>
          <a:p>
            <a:pPr marL="57150" indent="0">
              <a:buNone/>
            </a:pPr>
            <a:endParaRPr lang="en-US" dirty="0"/>
          </a:p>
          <a:p>
            <a:pPr lvl="1"/>
            <a:endParaRPr lang="en-US" dirty="0"/>
          </a:p>
          <a:p>
            <a:pPr lvl="1"/>
            <a:endParaRPr lang="en-US" dirty="0"/>
          </a:p>
        </p:txBody>
      </p:sp>
      <p:sp>
        <p:nvSpPr>
          <p:cNvPr id="13" name="Title 12"/>
          <p:cNvSpPr>
            <a:spLocks noGrp="1"/>
          </p:cNvSpPr>
          <p:nvPr>
            <p:ph type="title"/>
          </p:nvPr>
        </p:nvSpPr>
        <p:spPr>
          <a:xfrm>
            <a:off x="457201" y="219509"/>
            <a:ext cx="8530683" cy="1008771"/>
          </a:xfrm>
        </p:spPr>
        <p:txBody>
          <a:bodyPr/>
          <a:lstStyle/>
          <a:p>
            <a:r>
              <a:rPr lang="en-US" dirty="0"/>
              <a:t>Performance Data can be Visualized Per-Run</a:t>
            </a:r>
            <a:endParaRPr lang="en-US" sz="2400" b="0" dirty="0"/>
          </a:p>
        </p:txBody>
      </p:sp>
      <p:pic>
        <p:nvPicPr>
          <p:cNvPr id="5" name="Picture 4">
            <a:extLst>
              <a:ext uri="{FF2B5EF4-FFF2-40B4-BE49-F238E27FC236}">
                <a16:creationId xmlns:a16="http://schemas.microsoft.com/office/drawing/2014/main" id="{D127C7D5-8DB9-4CA8-BC21-FB303E7DAD10}"/>
              </a:ext>
            </a:extLst>
          </p:cNvPr>
          <p:cNvPicPr>
            <a:picLocks noChangeAspect="1"/>
          </p:cNvPicPr>
          <p:nvPr/>
        </p:nvPicPr>
        <p:blipFill>
          <a:blip r:embed="rId2"/>
          <a:stretch>
            <a:fillRect/>
          </a:stretch>
        </p:blipFill>
        <p:spPr>
          <a:xfrm>
            <a:off x="725621" y="1511963"/>
            <a:ext cx="7616067" cy="1065104"/>
          </a:xfrm>
          <a:prstGeom prst="rect">
            <a:avLst/>
          </a:prstGeom>
          <a:ln>
            <a:solidFill>
              <a:schemeClr val="accent1">
                <a:lumMod val="75000"/>
              </a:schemeClr>
            </a:solidFill>
          </a:ln>
        </p:spPr>
      </p:pic>
      <p:pic>
        <p:nvPicPr>
          <p:cNvPr id="10" name="Picture 9">
            <a:extLst>
              <a:ext uri="{FF2B5EF4-FFF2-40B4-BE49-F238E27FC236}">
                <a16:creationId xmlns:a16="http://schemas.microsoft.com/office/drawing/2014/main" id="{26B1B40C-57DD-4AC0-8674-16999960BC28}"/>
              </a:ext>
            </a:extLst>
          </p:cNvPr>
          <p:cNvPicPr>
            <a:picLocks noChangeAspect="1"/>
          </p:cNvPicPr>
          <p:nvPr/>
        </p:nvPicPr>
        <p:blipFill>
          <a:blip r:embed="rId3"/>
          <a:stretch>
            <a:fillRect/>
          </a:stretch>
        </p:blipFill>
        <p:spPr>
          <a:xfrm>
            <a:off x="676882" y="3218819"/>
            <a:ext cx="5655281" cy="817297"/>
          </a:xfrm>
          <a:prstGeom prst="rect">
            <a:avLst/>
          </a:prstGeom>
          <a:ln>
            <a:solidFill>
              <a:schemeClr val="accent1"/>
            </a:solidFill>
          </a:ln>
        </p:spPr>
      </p:pic>
      <p:pic>
        <p:nvPicPr>
          <p:cNvPr id="11" name="Picture 10">
            <a:extLst>
              <a:ext uri="{FF2B5EF4-FFF2-40B4-BE49-F238E27FC236}">
                <a16:creationId xmlns:a16="http://schemas.microsoft.com/office/drawing/2014/main" id="{8EAFB0C1-EC4F-44D3-BDF1-A2A57FC320FA}"/>
              </a:ext>
            </a:extLst>
          </p:cNvPr>
          <p:cNvPicPr>
            <a:picLocks noChangeAspect="1"/>
          </p:cNvPicPr>
          <p:nvPr/>
        </p:nvPicPr>
        <p:blipFill>
          <a:blip r:embed="rId4"/>
          <a:stretch>
            <a:fillRect/>
          </a:stretch>
        </p:blipFill>
        <p:spPr>
          <a:xfrm>
            <a:off x="685731" y="4645624"/>
            <a:ext cx="5282223" cy="1483805"/>
          </a:xfrm>
          <a:prstGeom prst="rect">
            <a:avLst/>
          </a:prstGeom>
          <a:ln>
            <a:solidFill>
              <a:schemeClr val="accent1"/>
            </a:solidFill>
          </a:ln>
        </p:spPr>
      </p:pic>
      <p:sp>
        <p:nvSpPr>
          <p:cNvPr id="14" name="Content Placeholder 1">
            <a:extLst>
              <a:ext uri="{FF2B5EF4-FFF2-40B4-BE49-F238E27FC236}">
                <a16:creationId xmlns:a16="http://schemas.microsoft.com/office/drawing/2014/main" id="{065E992F-9A66-4B45-98C5-F2FA2A80609A}"/>
              </a:ext>
            </a:extLst>
          </p:cNvPr>
          <p:cNvSpPr txBox="1">
            <a:spLocks/>
          </p:cNvSpPr>
          <p:nvPr/>
        </p:nvSpPr>
        <p:spPr>
          <a:xfrm>
            <a:off x="91442" y="4147278"/>
            <a:ext cx="8229600" cy="498347"/>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Timeseries: performance against time</a:t>
            </a:r>
          </a:p>
          <a:p>
            <a:pPr lvl="1" defTabSz="914400"/>
            <a:endParaRPr lang="en-US" dirty="0"/>
          </a:p>
        </p:txBody>
      </p:sp>
      <p:sp>
        <p:nvSpPr>
          <p:cNvPr id="16" name="Freeform: Shape 15">
            <a:extLst>
              <a:ext uri="{FF2B5EF4-FFF2-40B4-BE49-F238E27FC236}">
                <a16:creationId xmlns:a16="http://schemas.microsoft.com/office/drawing/2014/main" id="{48490B0F-9645-4E00-8C6F-19B7E6DCC37E}"/>
              </a:ext>
            </a:extLst>
          </p:cNvPr>
          <p:cNvSpPr/>
          <p:nvPr/>
        </p:nvSpPr>
        <p:spPr bwMode="auto">
          <a:xfrm>
            <a:off x="5663381" y="2324346"/>
            <a:ext cx="725620" cy="894472"/>
          </a:xfrm>
          <a:custGeom>
            <a:avLst/>
            <a:gdLst>
              <a:gd name="connsiteX0" fmla="*/ 0 w 668845"/>
              <a:gd name="connsiteY0" fmla="*/ 0 h 884903"/>
              <a:gd name="connsiteX1" fmla="*/ 613533 w 668845"/>
              <a:gd name="connsiteY1" fmla="*/ 365760 h 884903"/>
              <a:gd name="connsiteX2" fmla="*/ 601734 w 668845"/>
              <a:gd name="connsiteY2" fmla="*/ 884903 h 884903"/>
            </a:gdLst>
            <a:ahLst/>
            <a:cxnLst>
              <a:cxn ang="0">
                <a:pos x="connsiteX0" y="connsiteY0"/>
              </a:cxn>
              <a:cxn ang="0">
                <a:pos x="connsiteX1" y="connsiteY1"/>
              </a:cxn>
              <a:cxn ang="0">
                <a:pos x="connsiteX2" y="connsiteY2"/>
              </a:cxn>
            </a:cxnLst>
            <a:rect l="l" t="t" r="r" b="b"/>
            <a:pathLst>
              <a:path w="668845" h="884903">
                <a:moveTo>
                  <a:pt x="0" y="0"/>
                </a:moveTo>
                <a:cubicBezTo>
                  <a:pt x="256622" y="109138"/>
                  <a:pt x="513244" y="218276"/>
                  <a:pt x="613533" y="365760"/>
                </a:cubicBezTo>
                <a:cubicBezTo>
                  <a:pt x="713822" y="513244"/>
                  <a:pt x="657778" y="699073"/>
                  <a:pt x="601734" y="884903"/>
                </a:cubicBezTo>
              </a:path>
            </a:pathLst>
          </a:custGeom>
          <a:noFill/>
          <a:ln w="22225">
            <a:solidFill>
              <a:schemeClr val="accent1">
                <a:lumMod val="75000"/>
              </a:schemeClr>
            </a:solidFill>
            <a:headEnd/>
            <a:tailEnd type="triangle"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Freeform: Shape 16">
            <a:extLst>
              <a:ext uri="{FF2B5EF4-FFF2-40B4-BE49-F238E27FC236}">
                <a16:creationId xmlns:a16="http://schemas.microsoft.com/office/drawing/2014/main" id="{50265496-6D83-401E-B043-7F63ADAE380A}"/>
              </a:ext>
            </a:extLst>
          </p:cNvPr>
          <p:cNvSpPr/>
          <p:nvPr/>
        </p:nvSpPr>
        <p:spPr bwMode="auto">
          <a:xfrm>
            <a:off x="5810865" y="2324346"/>
            <a:ext cx="1823534" cy="2321277"/>
          </a:xfrm>
          <a:custGeom>
            <a:avLst/>
            <a:gdLst>
              <a:gd name="connsiteX0" fmla="*/ 0 w 1752744"/>
              <a:gd name="connsiteY0" fmla="*/ 0 h 2312547"/>
              <a:gd name="connsiteX1" fmla="*/ 1752109 w 1752744"/>
              <a:gd name="connsiteY1" fmla="*/ 1274260 h 2312547"/>
              <a:gd name="connsiteX2" fmla="*/ 159283 w 1752744"/>
              <a:gd name="connsiteY2" fmla="*/ 2312547 h 2312547"/>
            </a:gdLst>
            <a:ahLst/>
            <a:cxnLst>
              <a:cxn ang="0">
                <a:pos x="connsiteX0" y="connsiteY0"/>
              </a:cxn>
              <a:cxn ang="0">
                <a:pos x="connsiteX1" y="connsiteY1"/>
              </a:cxn>
              <a:cxn ang="0">
                <a:pos x="connsiteX2" y="connsiteY2"/>
              </a:cxn>
            </a:cxnLst>
            <a:rect l="l" t="t" r="r" b="b"/>
            <a:pathLst>
              <a:path w="1752744" h="2312547">
                <a:moveTo>
                  <a:pt x="0" y="0"/>
                </a:moveTo>
                <a:cubicBezTo>
                  <a:pt x="862781" y="444418"/>
                  <a:pt x="1725562" y="888836"/>
                  <a:pt x="1752109" y="1274260"/>
                </a:cubicBezTo>
                <a:cubicBezTo>
                  <a:pt x="1778656" y="1659684"/>
                  <a:pt x="968969" y="1986115"/>
                  <a:pt x="159283" y="2312547"/>
                </a:cubicBezTo>
              </a:path>
            </a:pathLst>
          </a:custGeom>
          <a:noFill/>
          <a:ln w="25400">
            <a:solidFill>
              <a:schemeClr val="accent1">
                <a:lumMod val="75000"/>
              </a:schemeClr>
            </a:solidFill>
            <a:headEnd type="none"/>
            <a:tailEnd type="triangle"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Content Placeholder 1">
            <a:extLst>
              <a:ext uri="{FF2B5EF4-FFF2-40B4-BE49-F238E27FC236}">
                <a16:creationId xmlns:a16="http://schemas.microsoft.com/office/drawing/2014/main" id="{BEE5ECD0-8E11-4EDF-AEA5-F3EC5031E601}"/>
              </a:ext>
            </a:extLst>
          </p:cNvPr>
          <p:cNvSpPr txBox="1">
            <a:spLocks/>
          </p:cNvSpPr>
          <p:nvPr/>
        </p:nvSpPr>
        <p:spPr>
          <a:xfrm>
            <a:off x="91442" y="2695494"/>
            <a:ext cx="8229600" cy="498347"/>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err="1"/>
              <a:t>FlameGraph</a:t>
            </a:r>
            <a:r>
              <a:rPr lang="en-US" dirty="0"/>
              <a:t>: performance against code</a:t>
            </a:r>
          </a:p>
          <a:p>
            <a:pPr lvl="1" defTabSz="914400"/>
            <a:endParaRPr lang="en-US" dirty="0"/>
          </a:p>
          <a:p>
            <a:pPr lvl="1" defTabSz="914400"/>
            <a:endParaRPr lang="en-US" dirty="0"/>
          </a:p>
        </p:txBody>
      </p:sp>
    </p:spTree>
    <p:extLst>
      <p:ext uri="{BB962C8B-B14F-4D97-AF65-F5344CB8AC3E}">
        <p14:creationId xmlns:p14="http://schemas.microsoft.com/office/powerpoint/2010/main" val="19642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1" y="219509"/>
            <a:ext cx="8530683" cy="1008771"/>
          </a:xfrm>
        </p:spPr>
        <p:txBody>
          <a:bodyPr/>
          <a:lstStyle/>
          <a:p>
            <a:r>
              <a:rPr lang="en-US" dirty="0"/>
              <a:t>Performance Data can be Compared Across Runs</a:t>
            </a:r>
            <a:endParaRPr lang="en-US" sz="2400" b="0" dirty="0"/>
          </a:p>
        </p:txBody>
      </p:sp>
      <p:pic>
        <p:nvPicPr>
          <p:cNvPr id="9" name="Picture 8">
            <a:extLst>
              <a:ext uri="{FF2B5EF4-FFF2-40B4-BE49-F238E27FC236}">
                <a16:creationId xmlns:a16="http://schemas.microsoft.com/office/drawing/2014/main" id="{7744ECD1-D2C1-4291-BA87-FF450C2EC0A2}"/>
              </a:ext>
            </a:extLst>
          </p:cNvPr>
          <p:cNvPicPr>
            <a:picLocks noChangeAspect="1"/>
          </p:cNvPicPr>
          <p:nvPr/>
        </p:nvPicPr>
        <p:blipFill>
          <a:blip r:embed="rId2"/>
          <a:stretch>
            <a:fillRect/>
          </a:stretch>
        </p:blipFill>
        <p:spPr>
          <a:xfrm>
            <a:off x="224176" y="1899067"/>
            <a:ext cx="4400919" cy="2976479"/>
          </a:xfrm>
          <a:prstGeom prst="rect">
            <a:avLst/>
          </a:prstGeom>
          <a:noFill/>
          <a:ln>
            <a:solidFill>
              <a:schemeClr val="accent1">
                <a:lumMod val="75000"/>
              </a:schemeClr>
            </a:solidFill>
          </a:ln>
        </p:spPr>
      </p:pic>
      <p:sp>
        <p:nvSpPr>
          <p:cNvPr id="15" name="Oval 14">
            <a:extLst>
              <a:ext uri="{FF2B5EF4-FFF2-40B4-BE49-F238E27FC236}">
                <a16:creationId xmlns:a16="http://schemas.microsoft.com/office/drawing/2014/main" id="{A2E6D310-81FC-47DF-87DE-7420B4AC3302}"/>
              </a:ext>
            </a:extLst>
          </p:cNvPr>
          <p:cNvSpPr/>
          <p:nvPr/>
        </p:nvSpPr>
        <p:spPr bwMode="auto">
          <a:xfrm>
            <a:off x="548639"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1</a:t>
            </a:r>
          </a:p>
        </p:txBody>
      </p:sp>
      <p:sp>
        <p:nvSpPr>
          <p:cNvPr id="18" name="Oval 17">
            <a:extLst>
              <a:ext uri="{FF2B5EF4-FFF2-40B4-BE49-F238E27FC236}">
                <a16:creationId xmlns:a16="http://schemas.microsoft.com/office/drawing/2014/main" id="{9C8934E5-0716-41B2-B9C9-AE901C450FBE}"/>
              </a:ext>
            </a:extLst>
          </p:cNvPr>
          <p:cNvSpPr/>
          <p:nvPr/>
        </p:nvSpPr>
        <p:spPr bwMode="auto">
          <a:xfrm>
            <a:off x="1292202"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2</a:t>
            </a:r>
          </a:p>
        </p:txBody>
      </p:sp>
      <p:sp>
        <p:nvSpPr>
          <p:cNvPr id="19" name="Oval 18">
            <a:extLst>
              <a:ext uri="{FF2B5EF4-FFF2-40B4-BE49-F238E27FC236}">
                <a16:creationId xmlns:a16="http://schemas.microsoft.com/office/drawing/2014/main" id="{8A70285A-E929-4303-A43B-0857B4205AF9}"/>
              </a:ext>
            </a:extLst>
          </p:cNvPr>
          <p:cNvSpPr/>
          <p:nvPr/>
        </p:nvSpPr>
        <p:spPr bwMode="auto">
          <a:xfrm>
            <a:off x="1992997"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3</a:t>
            </a:r>
          </a:p>
        </p:txBody>
      </p:sp>
      <p:sp>
        <p:nvSpPr>
          <p:cNvPr id="20" name="Oval 19">
            <a:extLst>
              <a:ext uri="{FF2B5EF4-FFF2-40B4-BE49-F238E27FC236}">
                <a16:creationId xmlns:a16="http://schemas.microsoft.com/office/drawing/2014/main" id="{55C7AC81-9C2C-49D6-9F6A-CB5D31129531}"/>
              </a:ext>
            </a:extLst>
          </p:cNvPr>
          <p:cNvSpPr/>
          <p:nvPr/>
        </p:nvSpPr>
        <p:spPr bwMode="auto">
          <a:xfrm>
            <a:off x="2636027"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4</a:t>
            </a:r>
          </a:p>
        </p:txBody>
      </p:sp>
      <p:sp>
        <p:nvSpPr>
          <p:cNvPr id="21" name="Oval 20">
            <a:extLst>
              <a:ext uri="{FF2B5EF4-FFF2-40B4-BE49-F238E27FC236}">
                <a16:creationId xmlns:a16="http://schemas.microsoft.com/office/drawing/2014/main" id="{1233F68F-7CB7-4385-BFA5-98F9DFEDCC16}"/>
              </a:ext>
            </a:extLst>
          </p:cNvPr>
          <p:cNvSpPr/>
          <p:nvPr/>
        </p:nvSpPr>
        <p:spPr bwMode="auto">
          <a:xfrm>
            <a:off x="777239" y="5006281"/>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6</a:t>
            </a:r>
          </a:p>
        </p:txBody>
      </p:sp>
      <p:sp>
        <p:nvSpPr>
          <p:cNvPr id="22" name="Oval 21">
            <a:extLst>
              <a:ext uri="{FF2B5EF4-FFF2-40B4-BE49-F238E27FC236}">
                <a16:creationId xmlns:a16="http://schemas.microsoft.com/office/drawing/2014/main" id="{D9D4EA4D-7E48-42A5-9016-C0252170B725}"/>
              </a:ext>
            </a:extLst>
          </p:cNvPr>
          <p:cNvSpPr/>
          <p:nvPr/>
        </p:nvSpPr>
        <p:spPr bwMode="auto">
          <a:xfrm>
            <a:off x="3674313"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5</a:t>
            </a:r>
          </a:p>
        </p:txBody>
      </p:sp>
      <p:sp>
        <p:nvSpPr>
          <p:cNvPr id="23" name="Oval 22">
            <a:extLst>
              <a:ext uri="{FF2B5EF4-FFF2-40B4-BE49-F238E27FC236}">
                <a16:creationId xmlns:a16="http://schemas.microsoft.com/office/drawing/2014/main" id="{458122AF-CF20-4A39-9415-B12A45C2D6F2}"/>
              </a:ext>
            </a:extLst>
          </p:cNvPr>
          <p:cNvSpPr/>
          <p:nvPr/>
        </p:nvSpPr>
        <p:spPr bwMode="auto">
          <a:xfrm>
            <a:off x="3845395" y="5006281"/>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7</a:t>
            </a:r>
          </a:p>
        </p:txBody>
      </p:sp>
      <p:sp>
        <p:nvSpPr>
          <p:cNvPr id="24" name="Content Placeholder 1">
            <a:extLst>
              <a:ext uri="{FF2B5EF4-FFF2-40B4-BE49-F238E27FC236}">
                <a16:creationId xmlns:a16="http://schemas.microsoft.com/office/drawing/2014/main" id="{092A78DF-158C-4E89-9D3E-B0B870300980}"/>
              </a:ext>
            </a:extLst>
          </p:cNvPr>
          <p:cNvSpPr>
            <a:spLocks noGrp="1"/>
          </p:cNvSpPr>
          <p:nvPr>
            <p:ph idx="1"/>
          </p:nvPr>
        </p:nvSpPr>
        <p:spPr>
          <a:xfrm>
            <a:off x="4790276" y="1433544"/>
            <a:ext cx="3896524" cy="4914870"/>
          </a:xfrm>
        </p:spPr>
        <p:txBody>
          <a:bodyPr>
            <a:normAutofit fontScale="92500" lnSpcReduction="20000"/>
          </a:bodyPr>
          <a:lstStyle/>
          <a:p>
            <a:pPr marL="514350" indent="-457200">
              <a:buFont typeface="+mj-lt"/>
              <a:buAutoNum type="arabicPeriod"/>
            </a:pPr>
            <a:r>
              <a:rPr lang="en-US" dirty="0"/>
              <a:t>Metadata value on x-axis</a:t>
            </a:r>
          </a:p>
          <a:p>
            <a:pPr marL="514350" indent="-457200">
              <a:buFont typeface="+mj-lt"/>
              <a:buAutoNum type="arabicPeriod"/>
            </a:pPr>
            <a:r>
              <a:rPr lang="en-US" dirty="0"/>
              <a:t>Aggregation (min/max/avg…) if multiple runs at same point.</a:t>
            </a:r>
          </a:p>
          <a:p>
            <a:pPr marL="514350" indent="-457200">
              <a:buFont typeface="+mj-lt"/>
              <a:buAutoNum type="arabicPeriod"/>
            </a:pPr>
            <a:r>
              <a:rPr lang="en-US" dirty="0"/>
              <a:t>Metric to graph on y-axis.</a:t>
            </a:r>
          </a:p>
          <a:p>
            <a:pPr marL="514350" indent="-457200">
              <a:buFont typeface="+mj-lt"/>
              <a:buAutoNum type="arabicPeriod"/>
            </a:pPr>
            <a:r>
              <a:rPr lang="en-US" dirty="0"/>
              <a:t>Grouping metadata.  Each unique value is a graph.</a:t>
            </a:r>
          </a:p>
          <a:p>
            <a:pPr marL="514350" indent="-457200">
              <a:buFont typeface="+mj-lt"/>
              <a:buAutoNum type="arabicPeriod"/>
            </a:pPr>
            <a:r>
              <a:rPr lang="en-US" dirty="0"/>
              <a:t>Stacked performance graph.  Click to drill-down.</a:t>
            </a:r>
          </a:p>
          <a:p>
            <a:pPr marL="514350" indent="-457200">
              <a:buFont typeface="+mj-lt"/>
              <a:buAutoNum type="arabicPeriod"/>
            </a:pPr>
            <a:r>
              <a:rPr lang="en-US" dirty="0"/>
              <a:t>Flame graph for runs currently under cursor.</a:t>
            </a:r>
          </a:p>
          <a:p>
            <a:pPr marL="514350" indent="-457200">
              <a:buFont typeface="+mj-lt"/>
              <a:buAutoNum type="arabicPeriod"/>
            </a:pPr>
            <a:r>
              <a:rPr lang="en-US" dirty="0"/>
              <a:t>Metadata for runs currently under cursor.</a:t>
            </a:r>
          </a:p>
        </p:txBody>
      </p:sp>
      <p:cxnSp>
        <p:nvCxnSpPr>
          <p:cNvPr id="26" name="Straight Connector 25">
            <a:extLst>
              <a:ext uri="{FF2B5EF4-FFF2-40B4-BE49-F238E27FC236}">
                <a16:creationId xmlns:a16="http://schemas.microsoft.com/office/drawing/2014/main" id="{F7FF8F33-6B7B-41CE-88B3-F19F237682F6}"/>
              </a:ext>
            </a:extLst>
          </p:cNvPr>
          <p:cNvCxnSpPr>
            <a:cxnSpLocks/>
            <a:stCxn id="15" idx="4"/>
          </p:cNvCxnSpPr>
          <p:nvPr/>
        </p:nvCxnSpPr>
        <p:spPr>
          <a:xfrm>
            <a:off x="662939" y="1768332"/>
            <a:ext cx="0" cy="16075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070BEC0-EC90-4D1F-9E33-AB2AE19E94D1}"/>
              </a:ext>
            </a:extLst>
          </p:cNvPr>
          <p:cNvCxnSpPr>
            <a:cxnSpLocks/>
            <a:stCxn id="18" idx="4"/>
          </p:cNvCxnSpPr>
          <p:nvPr/>
        </p:nvCxnSpPr>
        <p:spPr>
          <a:xfrm>
            <a:off x="1406502" y="1768332"/>
            <a:ext cx="3444" cy="166656"/>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7DCB1D62-B978-4F45-89B4-1D08FA9CCEF3}"/>
              </a:ext>
            </a:extLst>
          </p:cNvPr>
          <p:cNvCxnSpPr>
            <a:cxnSpLocks/>
            <a:stCxn id="19" idx="4"/>
          </p:cNvCxnSpPr>
          <p:nvPr/>
        </p:nvCxnSpPr>
        <p:spPr>
          <a:xfrm flipH="1">
            <a:off x="2100170" y="1768332"/>
            <a:ext cx="0" cy="16075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D5F6B2E-2B91-42AB-9160-7D6A33E51B96}"/>
              </a:ext>
            </a:extLst>
          </p:cNvPr>
          <p:cNvCxnSpPr>
            <a:cxnSpLocks/>
            <a:stCxn id="20" idx="4"/>
          </p:cNvCxnSpPr>
          <p:nvPr/>
        </p:nvCxnSpPr>
        <p:spPr>
          <a:xfrm flipH="1">
            <a:off x="2749099" y="1768332"/>
            <a:ext cx="1228" cy="166656"/>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89F7FF7-3633-4055-809F-FFDA0308995D}"/>
              </a:ext>
            </a:extLst>
          </p:cNvPr>
          <p:cNvCxnSpPr>
            <a:stCxn id="22" idx="4"/>
          </p:cNvCxnSpPr>
          <p:nvPr/>
        </p:nvCxnSpPr>
        <p:spPr>
          <a:xfrm>
            <a:off x="3788613" y="1768332"/>
            <a:ext cx="0" cy="544215"/>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EA5FB3A-FABF-45CD-BF77-EA91EAB55EF6}"/>
              </a:ext>
            </a:extLst>
          </p:cNvPr>
          <p:cNvCxnSpPr>
            <a:stCxn id="21" idx="0"/>
          </p:cNvCxnSpPr>
          <p:nvPr/>
        </p:nvCxnSpPr>
        <p:spPr>
          <a:xfrm flipH="1" flipV="1">
            <a:off x="890803" y="4737182"/>
            <a:ext cx="736" cy="269099"/>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C93B121C-E54F-4516-A2D1-5ADCE0C3DFF3}"/>
              </a:ext>
            </a:extLst>
          </p:cNvPr>
          <p:cNvCxnSpPr>
            <a:stCxn id="23" idx="0"/>
          </p:cNvCxnSpPr>
          <p:nvPr/>
        </p:nvCxnSpPr>
        <p:spPr>
          <a:xfrm flipV="1">
            <a:off x="3959695" y="4642792"/>
            <a:ext cx="0" cy="363489"/>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62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07CD-920E-4FF7-8724-E55981015974}"/>
              </a:ext>
            </a:extLst>
          </p:cNvPr>
          <p:cNvSpPr>
            <a:spLocks noGrp="1"/>
          </p:cNvSpPr>
          <p:nvPr>
            <p:ph type="title"/>
          </p:nvPr>
        </p:nvSpPr>
        <p:spPr>
          <a:xfrm>
            <a:off x="457200" y="2686067"/>
            <a:ext cx="8229600" cy="1005840"/>
          </a:xfrm>
        </p:spPr>
        <p:txBody>
          <a:bodyPr/>
          <a:lstStyle/>
          <a:p>
            <a:pPr algn="ctr"/>
            <a:r>
              <a:rPr lang="en-US" sz="4000" dirty="0"/>
              <a:t>Live Demo</a:t>
            </a:r>
          </a:p>
        </p:txBody>
      </p:sp>
    </p:spTree>
    <p:extLst>
      <p:ext uri="{BB962C8B-B14F-4D97-AF65-F5344CB8AC3E}">
        <p14:creationId xmlns:p14="http://schemas.microsoft.com/office/powerpoint/2010/main" val="179777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4527171"/>
            <a:ext cx="4399351" cy="1569660"/>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1525"/>
            <a:ext cx="8229600" cy="2381258"/>
          </a:xfrm>
        </p:spPr>
        <p:txBody>
          <a:bodyPr>
            <a:normAutofit/>
          </a:bodyPr>
          <a:lstStyle/>
          <a:p>
            <a:r>
              <a:rPr lang="en-US" dirty="0"/>
              <a:t>SPOT is visualization for </a:t>
            </a:r>
            <a:r>
              <a:rPr lang="en-US" b="1" dirty="0"/>
              <a:t>collections of performance profiles</a:t>
            </a:r>
            <a:r>
              <a:rPr lang="en-US" dirty="0"/>
              <a:t>. Common uses cases are:</a:t>
            </a:r>
          </a:p>
          <a:p>
            <a:pPr lvl="1"/>
            <a:r>
              <a:rPr lang="en-US" dirty="0"/>
              <a:t>Performance comparison of nightly tests.  Look for performance regressions.</a:t>
            </a:r>
          </a:p>
          <a:p>
            <a:pPr lvl="1"/>
            <a:r>
              <a:rPr lang="en-US" dirty="0"/>
              <a:t>Performance tracking of developer changes. Run an MPI scaling study.</a:t>
            </a:r>
          </a:p>
          <a:p>
            <a:pPr lvl="1"/>
            <a:r>
              <a:rPr lang="en-US" dirty="0"/>
              <a:t>Collect performance profiles from users. Understand how users run and hit performance issues.</a:t>
            </a:r>
          </a:p>
          <a:p>
            <a:pPr lvl="1"/>
            <a:endParaRPr lang="en-US" dirty="0"/>
          </a:p>
          <a:p>
            <a:pPr lvl="1"/>
            <a:endParaRPr lang="en-US" dirty="0"/>
          </a:p>
        </p:txBody>
      </p:sp>
      <p:sp>
        <p:nvSpPr>
          <p:cNvPr id="13" name="Title 12"/>
          <p:cNvSpPr>
            <a:spLocks noGrp="1"/>
          </p:cNvSpPr>
          <p:nvPr>
            <p:ph type="title"/>
          </p:nvPr>
        </p:nvSpPr>
        <p:spPr>
          <a:xfrm>
            <a:off x="457201" y="219509"/>
            <a:ext cx="8530683" cy="1008771"/>
          </a:xfrm>
        </p:spPr>
        <p:txBody>
          <a:bodyPr/>
          <a:lstStyle/>
          <a:p>
            <a:r>
              <a:rPr lang="en-US" dirty="0"/>
              <a:t>SPOT: Software Performance and Analysis Tracking</a:t>
            </a:r>
            <a:endParaRPr lang="en-US" sz="2400" b="0" dirty="0"/>
          </a:p>
        </p:txBody>
      </p:sp>
      <p:pic>
        <p:nvPicPr>
          <p:cNvPr id="9" name="Picture 8">
            <a:extLst>
              <a:ext uri="{FF2B5EF4-FFF2-40B4-BE49-F238E27FC236}">
                <a16:creationId xmlns:a16="http://schemas.microsoft.com/office/drawing/2014/main" id="{24ED123A-6084-472A-90C5-B0AD920BDED1}"/>
              </a:ext>
            </a:extLst>
          </p:cNvPr>
          <p:cNvPicPr>
            <a:picLocks noChangeAspect="1"/>
          </p:cNvPicPr>
          <p:nvPr/>
        </p:nvPicPr>
        <p:blipFill>
          <a:blip r:embed="rId2"/>
          <a:stretch>
            <a:fillRect/>
          </a:stretch>
        </p:blipFill>
        <p:spPr>
          <a:xfrm>
            <a:off x="5130433" y="3798401"/>
            <a:ext cx="3282047" cy="2378224"/>
          </a:xfrm>
          <a:prstGeom prst="rect">
            <a:avLst/>
          </a:prstGeom>
          <a:ln>
            <a:solidFill>
              <a:schemeClr val="accent1"/>
            </a:solidFill>
          </a:ln>
        </p:spPr>
      </p:pic>
      <p:pic>
        <p:nvPicPr>
          <p:cNvPr id="4" name="Picture 3" descr="Graphical user interface&#10;&#10;Description automatically generated with medium confidence">
            <a:extLst>
              <a:ext uri="{FF2B5EF4-FFF2-40B4-BE49-F238E27FC236}">
                <a16:creationId xmlns:a16="http://schemas.microsoft.com/office/drawing/2014/main" id="{714DE7A7-D388-4D62-9553-2B2F5D493F9D}"/>
              </a:ext>
            </a:extLst>
          </p:cNvPr>
          <p:cNvPicPr>
            <a:picLocks noChangeAspect="1"/>
          </p:cNvPicPr>
          <p:nvPr/>
        </p:nvPicPr>
        <p:blipFill>
          <a:blip r:embed="rId3"/>
          <a:stretch>
            <a:fillRect/>
          </a:stretch>
        </p:blipFill>
        <p:spPr>
          <a:xfrm>
            <a:off x="1152793" y="3822783"/>
            <a:ext cx="3282047" cy="2334574"/>
          </a:xfrm>
          <a:prstGeom prst="rect">
            <a:avLst/>
          </a:prstGeom>
          <a:ln>
            <a:solidFill>
              <a:schemeClr val="accent1"/>
            </a:solidFill>
          </a:ln>
        </p:spPr>
      </p:pic>
    </p:spTree>
    <p:extLst>
      <p:ext uri="{BB962C8B-B14F-4D97-AF65-F5344CB8AC3E}">
        <p14:creationId xmlns:p14="http://schemas.microsoft.com/office/powerpoint/2010/main" val="217360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D699CC-5F97-4C59-A6CF-962EE904673F}"/>
              </a:ext>
            </a:extLst>
          </p:cNvPr>
          <p:cNvSpPr>
            <a:spLocks noGrp="1"/>
          </p:cNvSpPr>
          <p:nvPr>
            <p:ph idx="1"/>
          </p:nvPr>
        </p:nvSpPr>
        <p:spPr/>
        <p:txBody>
          <a:bodyPr/>
          <a:lstStyle/>
          <a:p>
            <a:pPr marL="514350" indent="-457200">
              <a:buFont typeface="+mj-lt"/>
              <a:buAutoNum type="arabicPeriod"/>
            </a:pPr>
            <a:r>
              <a:rPr lang="en-US" dirty="0"/>
              <a:t>Point SPOT webpage at directory containing *.</a:t>
            </a:r>
            <a:r>
              <a:rPr lang="en-US" dirty="0" err="1"/>
              <a:t>cali</a:t>
            </a:r>
            <a:r>
              <a:rPr lang="en-US" dirty="0"/>
              <a:t> files.</a:t>
            </a:r>
            <a:br>
              <a:rPr lang="en-US" dirty="0"/>
            </a:br>
            <a:br>
              <a:rPr lang="en-US" dirty="0"/>
            </a:br>
            <a:br>
              <a:rPr lang="en-US" dirty="0"/>
            </a:br>
            <a:endParaRPr lang="en-US" dirty="0"/>
          </a:p>
          <a:p>
            <a:pPr marL="514350" indent="-457200">
              <a:buFont typeface="+mj-lt"/>
              <a:buAutoNum type="arabicPeriod"/>
            </a:pPr>
            <a:r>
              <a:rPr lang="en-US" dirty="0"/>
              <a:t>Select “interesting” sets of runs to analyze</a:t>
            </a:r>
          </a:p>
          <a:p>
            <a:pPr marL="857250" lvl="1" indent="-457200"/>
            <a:r>
              <a:rPr lang="en-US" dirty="0"/>
              <a:t>Don’t compare performance of 1d test run. vs 3d multi-physics run.</a:t>
            </a:r>
          </a:p>
          <a:p>
            <a:pPr marL="514350" indent="-457200">
              <a:buFont typeface="+mj-lt"/>
              <a:buAutoNum type="arabicPeriod"/>
            </a:pPr>
            <a:r>
              <a:rPr lang="en-US" dirty="0"/>
              <a:t>Run common analysis with SPOT.</a:t>
            </a:r>
          </a:p>
          <a:p>
            <a:pPr marL="857250" lvl="1" indent="-457200"/>
            <a:r>
              <a:rPr lang="en-US" dirty="0"/>
              <a:t>i.e., Graph history of performance changes</a:t>
            </a:r>
          </a:p>
          <a:p>
            <a:pPr marL="857250" lvl="1" indent="-457200"/>
            <a:r>
              <a:rPr lang="en-US" dirty="0"/>
              <a:t>i.e., View performance context trees</a:t>
            </a:r>
          </a:p>
          <a:p>
            <a:pPr marL="514350" indent="-457200">
              <a:buFont typeface="+mj-lt"/>
              <a:buAutoNum type="arabicPeriod"/>
            </a:pPr>
            <a:r>
              <a:rPr lang="en-US" dirty="0"/>
              <a:t>Run advanced analysis with Hatchet.</a:t>
            </a:r>
          </a:p>
          <a:p>
            <a:pPr marL="57150" indent="0">
              <a:buNone/>
            </a:pPr>
            <a:endParaRPr lang="en-US" dirty="0"/>
          </a:p>
        </p:txBody>
      </p:sp>
      <p:sp>
        <p:nvSpPr>
          <p:cNvPr id="3" name="Title 2">
            <a:extLst>
              <a:ext uri="{FF2B5EF4-FFF2-40B4-BE49-F238E27FC236}">
                <a16:creationId xmlns:a16="http://schemas.microsoft.com/office/drawing/2014/main" id="{6939319A-B3E1-4B9A-A583-38142F5CF103}"/>
              </a:ext>
            </a:extLst>
          </p:cNvPr>
          <p:cNvSpPr>
            <a:spLocks noGrp="1"/>
          </p:cNvSpPr>
          <p:nvPr>
            <p:ph type="title"/>
          </p:nvPr>
        </p:nvSpPr>
        <p:spPr/>
        <p:txBody>
          <a:bodyPr/>
          <a:lstStyle/>
          <a:p>
            <a:r>
              <a:rPr lang="en-US" dirty="0"/>
              <a:t>SPOT’s Workflow</a:t>
            </a:r>
          </a:p>
        </p:txBody>
      </p:sp>
      <p:pic>
        <p:nvPicPr>
          <p:cNvPr id="5" name="Picture 4">
            <a:extLst>
              <a:ext uri="{FF2B5EF4-FFF2-40B4-BE49-F238E27FC236}">
                <a16:creationId xmlns:a16="http://schemas.microsoft.com/office/drawing/2014/main" id="{282BBD26-A9F7-4E9F-9C20-EA9D767FE5A8}"/>
              </a:ext>
            </a:extLst>
          </p:cNvPr>
          <p:cNvPicPr>
            <a:picLocks noChangeAspect="1"/>
          </p:cNvPicPr>
          <p:nvPr/>
        </p:nvPicPr>
        <p:blipFill>
          <a:blip r:embed="rId2"/>
          <a:stretch>
            <a:fillRect/>
          </a:stretch>
        </p:blipFill>
        <p:spPr>
          <a:xfrm>
            <a:off x="751030" y="1845299"/>
            <a:ext cx="4562475" cy="1114425"/>
          </a:xfrm>
          <a:prstGeom prst="rect">
            <a:avLst/>
          </a:prstGeom>
          <a:ln>
            <a:solidFill>
              <a:schemeClr val="accent1">
                <a:lumMod val="75000"/>
              </a:schemeClr>
            </a:solidFill>
          </a:ln>
        </p:spPr>
      </p:pic>
    </p:spTree>
    <p:extLst>
      <p:ext uri="{BB962C8B-B14F-4D97-AF65-F5344CB8AC3E}">
        <p14:creationId xmlns:p14="http://schemas.microsoft.com/office/powerpoint/2010/main" val="111614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309848-CE7F-409A-8F27-E1DC2813A27D}"/>
              </a:ext>
            </a:extLst>
          </p:cNvPr>
          <p:cNvSpPr>
            <a:spLocks noGrp="1"/>
          </p:cNvSpPr>
          <p:nvPr>
            <p:ph type="title"/>
          </p:nvPr>
        </p:nvSpPr>
        <p:spPr/>
        <p:txBody>
          <a:bodyPr/>
          <a:lstStyle/>
          <a:p>
            <a:r>
              <a:rPr lang="en-US" dirty="0"/>
              <a:t>SPOT’s Landing Page</a:t>
            </a:r>
          </a:p>
        </p:txBody>
      </p:sp>
      <p:pic>
        <p:nvPicPr>
          <p:cNvPr id="4" name="Picture 3" descr="Graphical user interface&#10;&#10;Description automatically generated with medium confidence">
            <a:extLst>
              <a:ext uri="{FF2B5EF4-FFF2-40B4-BE49-F238E27FC236}">
                <a16:creationId xmlns:a16="http://schemas.microsoft.com/office/drawing/2014/main" id="{C63D398B-4B59-4C9E-A83C-A78479659ABA}"/>
              </a:ext>
            </a:extLst>
          </p:cNvPr>
          <p:cNvPicPr>
            <a:picLocks noChangeAspect="1"/>
          </p:cNvPicPr>
          <p:nvPr/>
        </p:nvPicPr>
        <p:blipFill>
          <a:blip r:embed="rId2"/>
          <a:stretch>
            <a:fillRect/>
          </a:stretch>
        </p:blipFill>
        <p:spPr>
          <a:xfrm>
            <a:off x="1151583" y="1373951"/>
            <a:ext cx="6840833" cy="4865997"/>
          </a:xfrm>
          <a:prstGeom prst="rect">
            <a:avLst/>
          </a:prstGeom>
          <a:ln>
            <a:solidFill>
              <a:schemeClr val="accent1"/>
            </a:solidFill>
          </a:ln>
        </p:spPr>
      </p:pic>
      <p:sp>
        <p:nvSpPr>
          <p:cNvPr id="6" name="Oval 5">
            <a:extLst>
              <a:ext uri="{FF2B5EF4-FFF2-40B4-BE49-F238E27FC236}">
                <a16:creationId xmlns:a16="http://schemas.microsoft.com/office/drawing/2014/main" id="{6F10D01F-C79E-4DA6-850D-761D899181C6}"/>
              </a:ext>
            </a:extLst>
          </p:cNvPr>
          <p:cNvSpPr/>
          <p:nvPr/>
        </p:nvSpPr>
        <p:spPr bwMode="auto">
          <a:xfrm>
            <a:off x="8187095" y="1498437"/>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Config</a:t>
            </a:r>
          </a:p>
        </p:txBody>
      </p:sp>
      <p:sp>
        <p:nvSpPr>
          <p:cNvPr id="7" name="Oval 6">
            <a:extLst>
              <a:ext uri="{FF2B5EF4-FFF2-40B4-BE49-F238E27FC236}">
                <a16:creationId xmlns:a16="http://schemas.microsoft.com/office/drawing/2014/main" id="{C86A1488-6765-4FE1-BF05-CECF82EDC922}"/>
              </a:ext>
            </a:extLst>
          </p:cNvPr>
          <p:cNvSpPr/>
          <p:nvPr/>
        </p:nvSpPr>
        <p:spPr bwMode="auto">
          <a:xfrm>
            <a:off x="268420" y="1432561"/>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Data Source</a:t>
            </a:r>
          </a:p>
        </p:txBody>
      </p:sp>
      <p:sp>
        <p:nvSpPr>
          <p:cNvPr id="8" name="Oval 7">
            <a:extLst>
              <a:ext uri="{FF2B5EF4-FFF2-40B4-BE49-F238E27FC236}">
                <a16:creationId xmlns:a16="http://schemas.microsoft.com/office/drawing/2014/main" id="{6C101A9C-A67D-4FB2-8485-0D5C74AE598A}"/>
              </a:ext>
            </a:extLst>
          </p:cNvPr>
          <p:cNvSpPr/>
          <p:nvPr/>
        </p:nvSpPr>
        <p:spPr bwMode="auto">
          <a:xfrm>
            <a:off x="171080" y="3039643"/>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Meta-</a:t>
            </a:r>
            <a:br>
              <a:rPr lang="en-US" sz="1500" dirty="0">
                <a:solidFill>
                  <a:srgbClr val="000000"/>
                </a:solidFill>
              </a:rPr>
            </a:br>
            <a:r>
              <a:rPr lang="en-US" sz="1500" dirty="0">
                <a:solidFill>
                  <a:srgbClr val="000000"/>
                </a:solidFill>
              </a:rPr>
              <a:t>data</a:t>
            </a:r>
          </a:p>
        </p:txBody>
      </p:sp>
      <p:sp>
        <p:nvSpPr>
          <p:cNvPr id="9" name="Oval 8">
            <a:extLst>
              <a:ext uri="{FF2B5EF4-FFF2-40B4-BE49-F238E27FC236}">
                <a16:creationId xmlns:a16="http://schemas.microsoft.com/office/drawing/2014/main" id="{BBF0E4A3-B280-433F-BCFA-76B98F5A37B4}"/>
              </a:ext>
            </a:extLst>
          </p:cNvPr>
          <p:cNvSpPr/>
          <p:nvPr/>
        </p:nvSpPr>
        <p:spPr bwMode="auto">
          <a:xfrm>
            <a:off x="8046721" y="4764714"/>
            <a:ext cx="1020588" cy="898666"/>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Perf.</a:t>
            </a:r>
            <a:br>
              <a:rPr lang="en-US" sz="1500" dirty="0">
                <a:solidFill>
                  <a:srgbClr val="000000"/>
                </a:solidFill>
              </a:rPr>
            </a:br>
            <a:r>
              <a:rPr lang="en-US" sz="1500" dirty="0">
                <a:solidFill>
                  <a:srgbClr val="000000"/>
                </a:solidFill>
              </a:rPr>
              <a:t>Compare</a:t>
            </a:r>
          </a:p>
        </p:txBody>
      </p:sp>
      <p:cxnSp>
        <p:nvCxnSpPr>
          <p:cNvPr id="12" name="Straight Connector 11">
            <a:extLst>
              <a:ext uri="{FF2B5EF4-FFF2-40B4-BE49-F238E27FC236}">
                <a16:creationId xmlns:a16="http://schemas.microsoft.com/office/drawing/2014/main" id="{734BE7A8-2B71-4B92-915A-85238C71FAE2}"/>
              </a:ext>
            </a:extLst>
          </p:cNvPr>
          <p:cNvCxnSpPr>
            <a:stCxn id="7" idx="7"/>
          </p:cNvCxnSpPr>
          <p:nvPr/>
        </p:nvCxnSpPr>
        <p:spPr>
          <a:xfrm flipV="1">
            <a:off x="939163" y="1463040"/>
            <a:ext cx="317400" cy="8356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051E088-8846-4E84-82EC-E23740551388}"/>
              </a:ext>
            </a:extLst>
          </p:cNvPr>
          <p:cNvCxnSpPr>
            <a:stCxn id="6" idx="1"/>
          </p:cNvCxnSpPr>
          <p:nvPr/>
        </p:nvCxnSpPr>
        <p:spPr>
          <a:xfrm flipH="1" flipV="1">
            <a:off x="7757652" y="1486637"/>
            <a:ext cx="544524" cy="12584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A583FB3-5382-44DF-A442-11C71EBA193E}"/>
              </a:ext>
            </a:extLst>
          </p:cNvPr>
          <p:cNvCxnSpPr>
            <a:stCxn id="8" idx="5"/>
          </p:cNvCxnSpPr>
          <p:nvPr/>
        </p:nvCxnSpPr>
        <p:spPr>
          <a:xfrm>
            <a:off x="841823" y="3704317"/>
            <a:ext cx="2019364" cy="360338"/>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F5090A3-1A4B-4517-B012-2AFE8B4346DC}"/>
              </a:ext>
            </a:extLst>
          </p:cNvPr>
          <p:cNvCxnSpPr>
            <a:stCxn id="8" idx="7"/>
          </p:cNvCxnSpPr>
          <p:nvPr/>
        </p:nvCxnSpPr>
        <p:spPr>
          <a:xfrm flipV="1">
            <a:off x="841823" y="1681316"/>
            <a:ext cx="1907276" cy="147236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53DA2B1-1B3F-4CCB-9A9A-0A3B23690766}"/>
              </a:ext>
            </a:extLst>
          </p:cNvPr>
          <p:cNvCxnSpPr>
            <a:stCxn id="9" idx="1"/>
          </p:cNvCxnSpPr>
          <p:nvPr/>
        </p:nvCxnSpPr>
        <p:spPr>
          <a:xfrm flipH="1" flipV="1">
            <a:off x="7291603" y="4778477"/>
            <a:ext cx="904580" cy="117844"/>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BD55880-9A97-45EA-868D-F43D22BA757C}"/>
              </a:ext>
            </a:extLst>
          </p:cNvPr>
          <p:cNvCxnSpPr>
            <a:stCxn id="9" idx="3"/>
          </p:cNvCxnSpPr>
          <p:nvPr/>
        </p:nvCxnSpPr>
        <p:spPr>
          <a:xfrm flipH="1">
            <a:off x="7344697" y="5531773"/>
            <a:ext cx="851486" cy="708175"/>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5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309848-CE7F-409A-8F27-E1DC2813A27D}"/>
              </a:ext>
            </a:extLst>
          </p:cNvPr>
          <p:cNvSpPr>
            <a:spLocks noGrp="1"/>
          </p:cNvSpPr>
          <p:nvPr>
            <p:ph type="title"/>
          </p:nvPr>
        </p:nvSpPr>
        <p:spPr/>
        <p:txBody>
          <a:bodyPr/>
          <a:lstStyle/>
          <a:p>
            <a:r>
              <a:rPr lang="en-US" dirty="0"/>
              <a:t>SPOT’s Landing Page</a:t>
            </a:r>
          </a:p>
        </p:txBody>
      </p:sp>
      <p:sp>
        <p:nvSpPr>
          <p:cNvPr id="10" name="Oval 9">
            <a:extLst>
              <a:ext uri="{FF2B5EF4-FFF2-40B4-BE49-F238E27FC236}">
                <a16:creationId xmlns:a16="http://schemas.microsoft.com/office/drawing/2014/main" id="{B293D798-0E8E-4D37-AD8A-52E193DBC576}"/>
              </a:ext>
            </a:extLst>
          </p:cNvPr>
          <p:cNvSpPr/>
          <p:nvPr/>
        </p:nvSpPr>
        <p:spPr bwMode="auto">
          <a:xfrm>
            <a:off x="666019" y="5319254"/>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Table</a:t>
            </a:r>
            <a:br>
              <a:rPr lang="en-US" sz="1500" dirty="0">
                <a:solidFill>
                  <a:srgbClr val="000000"/>
                </a:solidFill>
              </a:rPr>
            </a:br>
            <a:r>
              <a:rPr lang="en-US" sz="1500" dirty="0">
                <a:solidFill>
                  <a:srgbClr val="000000"/>
                </a:solidFill>
              </a:rPr>
              <a:t>View</a:t>
            </a:r>
          </a:p>
        </p:txBody>
      </p:sp>
      <p:pic>
        <p:nvPicPr>
          <p:cNvPr id="16" name="Picture 15">
            <a:extLst>
              <a:ext uri="{FF2B5EF4-FFF2-40B4-BE49-F238E27FC236}">
                <a16:creationId xmlns:a16="http://schemas.microsoft.com/office/drawing/2014/main" id="{E9379AEF-96E9-4232-8D2C-C94949AF39BC}"/>
              </a:ext>
            </a:extLst>
          </p:cNvPr>
          <p:cNvPicPr>
            <a:picLocks noChangeAspect="1"/>
          </p:cNvPicPr>
          <p:nvPr/>
        </p:nvPicPr>
        <p:blipFill>
          <a:blip r:embed="rId2"/>
          <a:stretch>
            <a:fillRect/>
          </a:stretch>
        </p:blipFill>
        <p:spPr>
          <a:xfrm>
            <a:off x="2346038" y="1350653"/>
            <a:ext cx="4783937" cy="4935408"/>
          </a:xfrm>
          <a:prstGeom prst="rect">
            <a:avLst/>
          </a:prstGeom>
        </p:spPr>
      </p:pic>
      <p:cxnSp>
        <p:nvCxnSpPr>
          <p:cNvPr id="24" name="Straight Connector 23">
            <a:extLst>
              <a:ext uri="{FF2B5EF4-FFF2-40B4-BE49-F238E27FC236}">
                <a16:creationId xmlns:a16="http://schemas.microsoft.com/office/drawing/2014/main" id="{8252EF5A-273B-4B18-9A42-8792DC6A16CA}"/>
              </a:ext>
            </a:extLst>
          </p:cNvPr>
          <p:cNvCxnSpPr>
            <a:cxnSpLocks/>
            <a:stCxn id="10" idx="7"/>
          </p:cNvCxnSpPr>
          <p:nvPr/>
        </p:nvCxnSpPr>
        <p:spPr>
          <a:xfrm flipV="1">
            <a:off x="1336762" y="5131161"/>
            <a:ext cx="1288451" cy="30213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D516201-A158-4569-8728-C846640CB503}"/>
              </a:ext>
            </a:extLst>
          </p:cNvPr>
          <p:cNvCxnSpPr>
            <a:cxnSpLocks/>
            <a:stCxn id="10" idx="5"/>
          </p:cNvCxnSpPr>
          <p:nvPr/>
        </p:nvCxnSpPr>
        <p:spPr>
          <a:xfrm>
            <a:off x="1336762" y="5983928"/>
            <a:ext cx="1288451" cy="30213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38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DE577A-E938-471D-8557-A76383B455CD}"/>
              </a:ext>
            </a:extLst>
          </p:cNvPr>
          <p:cNvSpPr>
            <a:spLocks noGrp="1"/>
          </p:cNvSpPr>
          <p:nvPr>
            <p:ph type="title"/>
          </p:nvPr>
        </p:nvSpPr>
        <p:spPr/>
        <p:txBody>
          <a:bodyPr/>
          <a:lstStyle/>
          <a:p>
            <a:r>
              <a:rPr lang="en-US" dirty="0"/>
              <a:t>SPOT is Based on </a:t>
            </a:r>
            <a:r>
              <a:rPr lang="en-US" dirty="0" err="1"/>
              <a:t>CrossFilter</a:t>
            </a:r>
            <a:endParaRPr lang="en-US" dirty="0"/>
          </a:p>
        </p:txBody>
      </p:sp>
      <p:pic>
        <p:nvPicPr>
          <p:cNvPr id="5" name="Picture 4">
            <a:extLst>
              <a:ext uri="{FF2B5EF4-FFF2-40B4-BE49-F238E27FC236}">
                <a16:creationId xmlns:a16="http://schemas.microsoft.com/office/drawing/2014/main" id="{BF7A64DF-376A-4F42-A1BB-A3ABD55A17D9}"/>
              </a:ext>
            </a:extLst>
          </p:cNvPr>
          <p:cNvPicPr>
            <a:picLocks noChangeAspect="1"/>
          </p:cNvPicPr>
          <p:nvPr/>
        </p:nvPicPr>
        <p:blipFill>
          <a:blip r:embed="rId2"/>
          <a:stretch>
            <a:fillRect/>
          </a:stretch>
        </p:blipFill>
        <p:spPr>
          <a:xfrm>
            <a:off x="1650774" y="1368652"/>
            <a:ext cx="5937777" cy="2867086"/>
          </a:xfrm>
          <a:prstGeom prst="rect">
            <a:avLst/>
          </a:prstGeom>
        </p:spPr>
      </p:pic>
      <p:sp>
        <p:nvSpPr>
          <p:cNvPr id="6" name="Content Placeholder 1">
            <a:extLst>
              <a:ext uri="{FF2B5EF4-FFF2-40B4-BE49-F238E27FC236}">
                <a16:creationId xmlns:a16="http://schemas.microsoft.com/office/drawing/2014/main" id="{EE6CF745-3AB8-4157-904A-84FDF9A1651F}"/>
              </a:ext>
            </a:extLst>
          </p:cNvPr>
          <p:cNvSpPr>
            <a:spLocks noGrp="1"/>
          </p:cNvSpPr>
          <p:nvPr>
            <p:ph idx="1"/>
          </p:nvPr>
        </p:nvSpPr>
        <p:spPr>
          <a:xfrm>
            <a:off x="557490" y="4750697"/>
            <a:ext cx="7648514" cy="1520317"/>
          </a:xfrm>
        </p:spPr>
        <p:txBody>
          <a:bodyPr>
            <a:normAutofit/>
          </a:bodyPr>
          <a:lstStyle/>
          <a:p>
            <a:r>
              <a:rPr lang="en-US" dirty="0" err="1"/>
              <a:t>CrossFilter</a:t>
            </a:r>
            <a:r>
              <a:rPr lang="en-US" dirty="0"/>
              <a:t> is good at finding correlations in data.</a:t>
            </a:r>
          </a:p>
          <a:p>
            <a:r>
              <a:rPr lang="en-US" dirty="0" err="1"/>
              <a:t>Crossfilter</a:t>
            </a:r>
            <a:r>
              <a:rPr lang="en-US" dirty="0"/>
              <a:t> helps you manage/slice your data to make interesting comparisons.</a:t>
            </a:r>
          </a:p>
          <a:p>
            <a:endParaRPr lang="en-US" dirty="0"/>
          </a:p>
          <a:p>
            <a:pPr lvl="1"/>
            <a:endParaRPr lang="en-US" dirty="0"/>
          </a:p>
          <a:p>
            <a:pPr lvl="1"/>
            <a:endParaRPr lang="en-US" dirty="0"/>
          </a:p>
        </p:txBody>
      </p:sp>
      <p:sp>
        <p:nvSpPr>
          <p:cNvPr id="7" name="Content Placeholder 1">
            <a:extLst>
              <a:ext uri="{FF2B5EF4-FFF2-40B4-BE49-F238E27FC236}">
                <a16:creationId xmlns:a16="http://schemas.microsoft.com/office/drawing/2014/main" id="{D30ED51F-5BDB-49E4-9666-B03C3AD04A84}"/>
              </a:ext>
            </a:extLst>
          </p:cNvPr>
          <p:cNvSpPr txBox="1">
            <a:spLocks/>
          </p:cNvSpPr>
          <p:nvPr/>
        </p:nvSpPr>
        <p:spPr>
          <a:xfrm>
            <a:off x="3715120" y="4235738"/>
            <a:ext cx="3937818" cy="405836"/>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342900" lvl="1" indent="0" algn="r" defTabSz="914400">
              <a:buNone/>
            </a:pPr>
            <a:r>
              <a:rPr lang="en-US" sz="1200" dirty="0"/>
              <a:t>SPOT’s </a:t>
            </a:r>
            <a:r>
              <a:rPr lang="en-US" sz="1200" dirty="0" err="1"/>
              <a:t>Crossfilter</a:t>
            </a:r>
            <a:r>
              <a:rPr lang="en-US" sz="1200" dirty="0"/>
              <a:t>: </a:t>
            </a:r>
            <a:r>
              <a:rPr lang="en-US" sz="1200" dirty="0">
                <a:hlinkClick r:id="rId3"/>
              </a:rPr>
              <a:t>https://dc-js.github.io/dc.js/</a:t>
            </a:r>
            <a:br>
              <a:rPr lang="en-US" sz="1200" dirty="0"/>
            </a:br>
            <a:r>
              <a:rPr lang="en-US" sz="1200" dirty="0"/>
              <a:t>D3-Based </a:t>
            </a:r>
            <a:r>
              <a:rPr lang="en-US" sz="1200" dirty="0" err="1"/>
              <a:t>Crossfilter</a:t>
            </a:r>
            <a:r>
              <a:rPr lang="en-US" sz="1200" dirty="0"/>
              <a:t>: </a:t>
            </a:r>
            <a:r>
              <a:rPr lang="en-US" sz="1200" dirty="0">
                <a:hlinkClick r:id="rId4"/>
              </a:rPr>
              <a:t>https://square.github.io/crossfilter/</a:t>
            </a:r>
            <a:endParaRPr lang="en-US" sz="1200" dirty="0"/>
          </a:p>
          <a:p>
            <a:pPr marL="342900" lvl="1" indent="0" algn="r" defTabSz="914400">
              <a:buNone/>
            </a:pPr>
            <a:endParaRPr lang="en-US" sz="1200" dirty="0"/>
          </a:p>
        </p:txBody>
      </p:sp>
    </p:spTree>
    <p:extLst>
      <p:ext uri="{BB962C8B-B14F-4D97-AF65-F5344CB8AC3E}">
        <p14:creationId xmlns:p14="http://schemas.microsoft.com/office/powerpoint/2010/main" val="239392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Each App Run has Two Types of Data</a:t>
            </a:r>
          </a:p>
        </p:txBody>
      </p:sp>
      <p:sp>
        <p:nvSpPr>
          <p:cNvPr id="16" name="Content Placeholder 15"/>
          <p:cNvSpPr>
            <a:spLocks noGrp="1"/>
          </p:cNvSpPr>
          <p:nvPr>
            <p:ph idx="1"/>
          </p:nvPr>
        </p:nvSpPr>
        <p:spPr/>
        <p:txBody>
          <a:bodyPr/>
          <a:lstStyle/>
          <a:p>
            <a:r>
              <a:rPr lang="en-US" b="1" dirty="0"/>
              <a:t>Metadata</a:t>
            </a:r>
          </a:p>
          <a:p>
            <a:pPr lvl="1"/>
            <a:r>
              <a:rPr lang="en-US" dirty="0"/>
              <a:t>Name/value data about job.</a:t>
            </a:r>
          </a:p>
          <a:p>
            <a:pPr lvl="2"/>
            <a:r>
              <a:rPr lang="en-US" dirty="0"/>
              <a:t>User, host, FOM, input parameters, …</a:t>
            </a:r>
          </a:p>
          <a:p>
            <a:pPr lvl="1"/>
            <a:r>
              <a:rPr lang="en-US" dirty="0"/>
              <a:t>Displayed as histograms</a:t>
            </a:r>
          </a:p>
          <a:p>
            <a:pPr lvl="1"/>
            <a:endParaRPr lang="en-US" dirty="0"/>
          </a:p>
        </p:txBody>
      </p:sp>
      <p:sp>
        <p:nvSpPr>
          <p:cNvPr id="17" name="Content Placeholder 16"/>
          <p:cNvSpPr>
            <a:spLocks noGrp="1"/>
          </p:cNvSpPr>
          <p:nvPr>
            <p:ph idx="10"/>
          </p:nvPr>
        </p:nvSpPr>
        <p:spPr/>
        <p:txBody>
          <a:bodyPr/>
          <a:lstStyle/>
          <a:p>
            <a:r>
              <a:rPr lang="en-US" b="1" dirty="0"/>
              <a:t>Performance Data</a:t>
            </a:r>
          </a:p>
          <a:p>
            <a:pPr lvl="1"/>
            <a:r>
              <a:rPr lang="en-US" dirty="0"/>
              <a:t>Can be different metrics.</a:t>
            </a:r>
          </a:p>
          <a:p>
            <a:pPr lvl="2"/>
            <a:r>
              <a:rPr lang="en-US" dirty="0"/>
              <a:t>Avg Time/Rank, Max Time/Rank, bandwidth, …</a:t>
            </a:r>
          </a:p>
          <a:p>
            <a:pPr lvl="1"/>
            <a:r>
              <a:rPr lang="en-US" dirty="0"/>
              <a:t>Displayed as a flame graph or timeseries.</a:t>
            </a:r>
          </a:p>
          <a:p>
            <a:pPr lvl="2"/>
            <a:endParaRPr lang="en-US" dirty="0"/>
          </a:p>
          <a:p>
            <a:pPr lvl="1"/>
            <a:endParaRPr lang="en-US" dirty="0"/>
          </a:p>
        </p:txBody>
      </p:sp>
      <p:pic>
        <p:nvPicPr>
          <p:cNvPr id="3" name="Picture 2">
            <a:extLst>
              <a:ext uri="{FF2B5EF4-FFF2-40B4-BE49-F238E27FC236}">
                <a16:creationId xmlns:a16="http://schemas.microsoft.com/office/drawing/2014/main" id="{B8592564-8F24-4548-9061-C7533B49F1F7}"/>
              </a:ext>
            </a:extLst>
          </p:cNvPr>
          <p:cNvPicPr>
            <a:picLocks noChangeAspect="1"/>
          </p:cNvPicPr>
          <p:nvPr/>
        </p:nvPicPr>
        <p:blipFill>
          <a:blip r:embed="rId2"/>
          <a:stretch>
            <a:fillRect/>
          </a:stretch>
        </p:blipFill>
        <p:spPr>
          <a:xfrm>
            <a:off x="539446" y="3545511"/>
            <a:ext cx="3437835" cy="2448233"/>
          </a:xfrm>
          <a:prstGeom prst="rect">
            <a:avLst/>
          </a:prstGeom>
          <a:ln>
            <a:solidFill>
              <a:schemeClr val="accent1"/>
            </a:solidFill>
          </a:ln>
        </p:spPr>
      </p:pic>
      <p:pic>
        <p:nvPicPr>
          <p:cNvPr id="5" name="Picture 4">
            <a:extLst>
              <a:ext uri="{FF2B5EF4-FFF2-40B4-BE49-F238E27FC236}">
                <a16:creationId xmlns:a16="http://schemas.microsoft.com/office/drawing/2014/main" id="{78AFC7AA-6BE6-4787-8CAA-2FE2DADC4DA7}"/>
              </a:ext>
            </a:extLst>
          </p:cNvPr>
          <p:cNvPicPr>
            <a:picLocks noChangeAspect="1"/>
          </p:cNvPicPr>
          <p:nvPr/>
        </p:nvPicPr>
        <p:blipFill>
          <a:blip r:embed="rId3"/>
          <a:stretch>
            <a:fillRect/>
          </a:stretch>
        </p:blipFill>
        <p:spPr>
          <a:xfrm>
            <a:off x="4709680" y="3611878"/>
            <a:ext cx="4148423" cy="599527"/>
          </a:xfrm>
          <a:prstGeom prst="rect">
            <a:avLst/>
          </a:prstGeom>
          <a:ln>
            <a:solidFill>
              <a:schemeClr val="accent1"/>
            </a:solidFill>
          </a:ln>
        </p:spPr>
      </p:pic>
      <p:pic>
        <p:nvPicPr>
          <p:cNvPr id="7" name="Picture 6">
            <a:extLst>
              <a:ext uri="{FF2B5EF4-FFF2-40B4-BE49-F238E27FC236}">
                <a16:creationId xmlns:a16="http://schemas.microsoft.com/office/drawing/2014/main" id="{7148A1CE-7746-4876-9DC4-8179412DD0F5}"/>
              </a:ext>
            </a:extLst>
          </p:cNvPr>
          <p:cNvPicPr>
            <a:picLocks noChangeAspect="1"/>
          </p:cNvPicPr>
          <p:nvPr/>
        </p:nvPicPr>
        <p:blipFill>
          <a:blip r:embed="rId4"/>
          <a:stretch>
            <a:fillRect/>
          </a:stretch>
        </p:blipFill>
        <p:spPr>
          <a:xfrm>
            <a:off x="4709680" y="4532079"/>
            <a:ext cx="4195355" cy="1178498"/>
          </a:xfrm>
          <a:prstGeom prst="rect">
            <a:avLst/>
          </a:prstGeom>
          <a:ln>
            <a:solidFill>
              <a:schemeClr val="accent1"/>
            </a:solidFill>
          </a:ln>
        </p:spPr>
      </p:pic>
    </p:spTree>
    <p:extLst>
      <p:ext uri="{BB962C8B-B14F-4D97-AF65-F5344CB8AC3E}">
        <p14:creationId xmlns:p14="http://schemas.microsoft.com/office/powerpoint/2010/main" val="79635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1524"/>
            <a:ext cx="8229600" cy="1856215"/>
          </a:xfrm>
        </p:spPr>
        <p:txBody>
          <a:bodyPr>
            <a:normAutofit/>
          </a:bodyPr>
          <a:lstStyle/>
          <a:p>
            <a:r>
              <a:rPr lang="en-US" dirty="0"/>
              <a:t>Select regions of metadata histograms to filter.</a:t>
            </a:r>
          </a:p>
          <a:p>
            <a:pPr lvl="1"/>
            <a:r>
              <a:rPr lang="en-US" dirty="0"/>
              <a:t>Filtering in one histogram updates all histograms range.</a:t>
            </a:r>
          </a:p>
          <a:p>
            <a:pPr lvl="2"/>
            <a:r>
              <a:rPr lang="en-US" dirty="0"/>
              <a:t>E.g., Filtering </a:t>
            </a:r>
            <a:r>
              <a:rPr lang="en-US" dirty="0" err="1"/>
              <a:t>Launchdate</a:t>
            </a:r>
            <a:r>
              <a:rPr lang="en-US" dirty="0"/>
              <a:t> to ‘Feb 19-Feb26’ will update the ‘Users’ histogram to only show users who ran between those dates.</a:t>
            </a:r>
          </a:p>
          <a:p>
            <a:pPr lvl="1"/>
            <a:r>
              <a:rPr lang="en-US" dirty="0"/>
              <a:t>While filtered, comparisons and </a:t>
            </a:r>
            <a:r>
              <a:rPr lang="en-US" dirty="0" err="1"/>
              <a:t>Jupyter</a:t>
            </a:r>
            <a:r>
              <a:rPr lang="en-US" dirty="0"/>
              <a:t> notebooks will operate on the filtered data.</a:t>
            </a:r>
          </a:p>
          <a:p>
            <a:pPr lvl="1"/>
            <a:endParaRPr lang="en-US" dirty="0"/>
          </a:p>
          <a:p>
            <a:pPr lvl="1"/>
            <a:endParaRPr lang="en-US" dirty="0"/>
          </a:p>
        </p:txBody>
      </p:sp>
      <p:sp>
        <p:nvSpPr>
          <p:cNvPr id="13" name="Title 12"/>
          <p:cNvSpPr>
            <a:spLocks noGrp="1"/>
          </p:cNvSpPr>
          <p:nvPr>
            <p:ph type="title"/>
          </p:nvPr>
        </p:nvSpPr>
        <p:spPr>
          <a:xfrm>
            <a:off x="457201" y="219509"/>
            <a:ext cx="8530683" cy="1008771"/>
          </a:xfrm>
        </p:spPr>
        <p:txBody>
          <a:bodyPr/>
          <a:lstStyle/>
          <a:p>
            <a:r>
              <a:rPr lang="en-US" dirty="0"/>
              <a:t>Metadata Can be Filtered</a:t>
            </a:r>
            <a:endParaRPr lang="en-US" sz="2400" b="0" dirty="0"/>
          </a:p>
        </p:txBody>
      </p:sp>
      <p:pic>
        <p:nvPicPr>
          <p:cNvPr id="4" name="Picture 3">
            <a:extLst>
              <a:ext uri="{FF2B5EF4-FFF2-40B4-BE49-F238E27FC236}">
                <a16:creationId xmlns:a16="http://schemas.microsoft.com/office/drawing/2014/main" id="{68DE5DE2-AF24-45AE-88D2-AE1296E5DDBB}"/>
              </a:ext>
            </a:extLst>
          </p:cNvPr>
          <p:cNvPicPr>
            <a:picLocks noChangeAspect="1"/>
          </p:cNvPicPr>
          <p:nvPr/>
        </p:nvPicPr>
        <p:blipFill>
          <a:blip r:embed="rId2"/>
          <a:stretch>
            <a:fillRect/>
          </a:stretch>
        </p:blipFill>
        <p:spPr>
          <a:xfrm>
            <a:off x="548640" y="3739553"/>
            <a:ext cx="3205162" cy="2209800"/>
          </a:xfrm>
          <a:prstGeom prst="rect">
            <a:avLst/>
          </a:prstGeom>
          <a:ln>
            <a:solidFill>
              <a:schemeClr val="accent1">
                <a:lumMod val="75000"/>
              </a:schemeClr>
            </a:solidFill>
          </a:ln>
        </p:spPr>
      </p:pic>
      <p:pic>
        <p:nvPicPr>
          <p:cNvPr id="7" name="Picture 6">
            <a:extLst>
              <a:ext uri="{FF2B5EF4-FFF2-40B4-BE49-F238E27FC236}">
                <a16:creationId xmlns:a16="http://schemas.microsoft.com/office/drawing/2014/main" id="{A0915123-882B-4399-8F92-6549AE2C3F22}"/>
              </a:ext>
            </a:extLst>
          </p:cNvPr>
          <p:cNvPicPr>
            <a:picLocks noChangeAspect="1"/>
          </p:cNvPicPr>
          <p:nvPr/>
        </p:nvPicPr>
        <p:blipFill rotWithShape="1">
          <a:blip r:embed="rId3"/>
          <a:srcRect r="56242" b="22944"/>
          <a:stretch/>
        </p:blipFill>
        <p:spPr>
          <a:xfrm>
            <a:off x="4464655" y="4262282"/>
            <a:ext cx="4001228" cy="1525714"/>
          </a:xfrm>
          <a:prstGeom prst="rect">
            <a:avLst/>
          </a:prstGeom>
          <a:ln>
            <a:solidFill>
              <a:schemeClr val="accent1">
                <a:lumMod val="75000"/>
              </a:schemeClr>
            </a:solidFill>
          </a:ln>
        </p:spPr>
      </p:pic>
      <p:sp>
        <p:nvSpPr>
          <p:cNvPr id="8" name="Oval 7">
            <a:extLst>
              <a:ext uri="{FF2B5EF4-FFF2-40B4-BE49-F238E27FC236}">
                <a16:creationId xmlns:a16="http://schemas.microsoft.com/office/drawing/2014/main" id="{D1C9C102-09D8-4718-8CBB-6D34F94F3F26}"/>
              </a:ext>
            </a:extLst>
          </p:cNvPr>
          <p:cNvSpPr/>
          <p:nvPr/>
        </p:nvSpPr>
        <p:spPr bwMode="auto">
          <a:xfrm>
            <a:off x="4464655" y="4111846"/>
            <a:ext cx="1588083" cy="454250"/>
          </a:xfrm>
          <a:prstGeom prst="ellipse">
            <a:avLst/>
          </a:prstGeom>
          <a:noFill/>
          <a:ln w="38100">
            <a:solidFill>
              <a:schemeClr val="accent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9" name="Arrow: Right 8">
            <a:extLst>
              <a:ext uri="{FF2B5EF4-FFF2-40B4-BE49-F238E27FC236}">
                <a16:creationId xmlns:a16="http://schemas.microsoft.com/office/drawing/2014/main" id="{2CE8DE24-FCA3-4D62-9123-1E26422CEDE6}"/>
              </a:ext>
            </a:extLst>
          </p:cNvPr>
          <p:cNvSpPr/>
          <p:nvPr/>
        </p:nvSpPr>
        <p:spPr bwMode="auto">
          <a:xfrm>
            <a:off x="3818691" y="4646458"/>
            <a:ext cx="606477" cy="361297"/>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Tree>
    <p:extLst>
      <p:ext uri="{BB962C8B-B14F-4D97-AF65-F5344CB8AC3E}">
        <p14:creationId xmlns:p14="http://schemas.microsoft.com/office/powerpoint/2010/main" val="74490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B8DD58-14A6-4AC5-86F3-1010023E7ACE}"/>
              </a:ext>
            </a:extLst>
          </p:cNvPr>
          <p:cNvSpPr>
            <a:spLocks noGrp="1"/>
          </p:cNvSpPr>
          <p:nvPr>
            <p:ph idx="1"/>
          </p:nvPr>
        </p:nvSpPr>
        <p:spPr>
          <a:xfrm>
            <a:off x="457200" y="1445504"/>
            <a:ext cx="8229600" cy="631069"/>
          </a:xfrm>
        </p:spPr>
        <p:txBody>
          <a:bodyPr/>
          <a:lstStyle/>
          <a:p>
            <a:r>
              <a:rPr lang="en-US" dirty="0"/>
              <a:t>Can show/hide metadata: </a:t>
            </a:r>
          </a:p>
        </p:txBody>
      </p:sp>
      <p:sp>
        <p:nvSpPr>
          <p:cNvPr id="3" name="Title 2">
            <a:extLst>
              <a:ext uri="{FF2B5EF4-FFF2-40B4-BE49-F238E27FC236}">
                <a16:creationId xmlns:a16="http://schemas.microsoft.com/office/drawing/2014/main" id="{BF48883F-DF77-4575-AF68-3DD6BD7FC268}"/>
              </a:ext>
            </a:extLst>
          </p:cNvPr>
          <p:cNvSpPr>
            <a:spLocks noGrp="1"/>
          </p:cNvSpPr>
          <p:nvPr>
            <p:ph type="title"/>
          </p:nvPr>
        </p:nvSpPr>
        <p:spPr/>
        <p:txBody>
          <a:bodyPr/>
          <a:lstStyle/>
          <a:p>
            <a:r>
              <a:rPr lang="en-US" dirty="0"/>
              <a:t>Metadata is Configurable</a:t>
            </a:r>
          </a:p>
        </p:txBody>
      </p:sp>
      <p:pic>
        <p:nvPicPr>
          <p:cNvPr id="5" name="Picture 4">
            <a:extLst>
              <a:ext uri="{FF2B5EF4-FFF2-40B4-BE49-F238E27FC236}">
                <a16:creationId xmlns:a16="http://schemas.microsoft.com/office/drawing/2014/main" id="{0D75A212-1007-4DC1-B90B-147766708BA5}"/>
              </a:ext>
            </a:extLst>
          </p:cNvPr>
          <p:cNvPicPr>
            <a:picLocks noChangeAspect="1"/>
          </p:cNvPicPr>
          <p:nvPr/>
        </p:nvPicPr>
        <p:blipFill>
          <a:blip r:embed="rId2"/>
          <a:stretch>
            <a:fillRect/>
          </a:stretch>
        </p:blipFill>
        <p:spPr>
          <a:xfrm>
            <a:off x="1014689" y="1891057"/>
            <a:ext cx="6949440" cy="1336745"/>
          </a:xfrm>
          <a:prstGeom prst="rect">
            <a:avLst/>
          </a:prstGeom>
          <a:ln>
            <a:solidFill>
              <a:schemeClr val="tx2"/>
            </a:solidFill>
          </a:ln>
        </p:spPr>
      </p:pic>
      <p:sp>
        <p:nvSpPr>
          <p:cNvPr id="6" name="Oval 5">
            <a:extLst>
              <a:ext uri="{FF2B5EF4-FFF2-40B4-BE49-F238E27FC236}">
                <a16:creationId xmlns:a16="http://schemas.microsoft.com/office/drawing/2014/main" id="{1A93135C-0CD4-45EC-8B8F-F6F02658F454}"/>
              </a:ext>
            </a:extLst>
          </p:cNvPr>
          <p:cNvSpPr/>
          <p:nvPr/>
        </p:nvSpPr>
        <p:spPr bwMode="auto">
          <a:xfrm>
            <a:off x="7509878" y="1811500"/>
            <a:ext cx="359860" cy="330364"/>
          </a:xfrm>
          <a:prstGeom prst="ellipse">
            <a:avLst/>
          </a:prstGeom>
          <a:noFill/>
          <a:ln w="38100">
            <a:solidFill>
              <a:schemeClr val="accent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7" name="Content Placeholder 1">
            <a:extLst>
              <a:ext uri="{FF2B5EF4-FFF2-40B4-BE49-F238E27FC236}">
                <a16:creationId xmlns:a16="http://schemas.microsoft.com/office/drawing/2014/main" id="{CB58D63D-7CE7-486B-88F7-2FEEC872B821}"/>
              </a:ext>
            </a:extLst>
          </p:cNvPr>
          <p:cNvSpPr txBox="1">
            <a:spLocks/>
          </p:cNvSpPr>
          <p:nvPr/>
        </p:nvSpPr>
        <p:spPr>
          <a:xfrm>
            <a:off x="462120" y="3344117"/>
            <a:ext cx="8229600" cy="631069"/>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Can create composite metadata: </a:t>
            </a:r>
          </a:p>
        </p:txBody>
      </p:sp>
      <p:pic>
        <p:nvPicPr>
          <p:cNvPr id="9" name="Picture 8">
            <a:extLst>
              <a:ext uri="{FF2B5EF4-FFF2-40B4-BE49-F238E27FC236}">
                <a16:creationId xmlns:a16="http://schemas.microsoft.com/office/drawing/2014/main" id="{7A07A93B-3B7F-464F-ADBC-EC9A960C147B}"/>
              </a:ext>
            </a:extLst>
          </p:cNvPr>
          <p:cNvPicPr>
            <a:picLocks noChangeAspect="1"/>
          </p:cNvPicPr>
          <p:nvPr/>
        </p:nvPicPr>
        <p:blipFill>
          <a:blip r:embed="rId3"/>
          <a:stretch>
            <a:fillRect/>
          </a:stretch>
        </p:blipFill>
        <p:spPr>
          <a:xfrm>
            <a:off x="1014689" y="3702850"/>
            <a:ext cx="4459912" cy="2544859"/>
          </a:xfrm>
          <a:prstGeom prst="rect">
            <a:avLst/>
          </a:prstGeom>
          <a:ln>
            <a:solidFill>
              <a:schemeClr val="tx2"/>
            </a:solidFill>
          </a:ln>
        </p:spPr>
      </p:pic>
      <p:sp>
        <p:nvSpPr>
          <p:cNvPr id="10" name="Oval 9">
            <a:extLst>
              <a:ext uri="{FF2B5EF4-FFF2-40B4-BE49-F238E27FC236}">
                <a16:creationId xmlns:a16="http://schemas.microsoft.com/office/drawing/2014/main" id="{498FD76E-1671-483A-A305-0EFE0A776D43}"/>
              </a:ext>
            </a:extLst>
          </p:cNvPr>
          <p:cNvSpPr/>
          <p:nvPr/>
        </p:nvSpPr>
        <p:spPr bwMode="auto">
          <a:xfrm>
            <a:off x="4924977" y="3645216"/>
            <a:ext cx="254656" cy="248358"/>
          </a:xfrm>
          <a:prstGeom prst="ellipse">
            <a:avLst/>
          </a:prstGeom>
          <a:noFill/>
          <a:ln w="38100">
            <a:solidFill>
              <a:schemeClr val="accent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Tree>
    <p:extLst>
      <p:ext uri="{BB962C8B-B14F-4D97-AF65-F5344CB8AC3E}">
        <p14:creationId xmlns:p14="http://schemas.microsoft.com/office/powerpoint/2010/main" val="3534684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D114F82E-376B-4ACC-A94E-6CC45E223DFA}" vid="{F6807AF6-4644-4B72-BCA3-01426733BE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E31630100BE24CAC131994E914E316" ma:contentTypeVersion="4" ma:contentTypeDescription="Create a new document." ma:contentTypeScope="" ma:versionID="507ef976d3e3c26c9ced8129a2d75045">
  <xsd:schema xmlns:xsd="http://www.w3.org/2001/XMLSchema" xmlns:xs="http://www.w3.org/2001/XMLSchema" xmlns:p="http://schemas.microsoft.com/office/2006/metadata/properties" xmlns:ns2="0e803d22-b21a-4fae-a6c1-c395682593b6" xmlns:ns3="8b82e99c-d4de-4ea8-bee0-d42df031b8b1" targetNamespace="http://schemas.microsoft.com/office/2006/metadata/properties" ma:root="true" ma:fieldsID="7088d08ec32f324e36611ef6ea66acf5" ns2:_="" ns3:_="">
    <xsd:import namespace="0e803d22-b21a-4fae-a6c1-c395682593b6"/>
    <xsd:import namespace="8b82e99c-d4de-4ea8-bee0-d42df031b8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03d22-b21a-4fae-a6c1-c39568259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82e99c-d4de-4ea8-bee0-d42df031b8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E59A75-08FE-4520-B324-9B0500447A8E}">
  <ds:schemaRef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0e803d22-b21a-4fae-a6c1-c395682593b6"/>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6E3C11A-E185-4DA8-906A-993D055CF2AA}">
  <ds:schemaRefs>
    <ds:schemaRef ds:uri="http://schemas.microsoft.com/sharepoint/v3/contenttype/forms"/>
  </ds:schemaRefs>
</ds:datastoreItem>
</file>

<file path=customXml/itemProps3.xml><?xml version="1.0" encoding="utf-8"?>
<ds:datastoreItem xmlns:ds="http://schemas.openxmlformats.org/officeDocument/2006/customXml" ds:itemID="{13909470-52CB-41AD-A760-653AD27EF0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03d22-b21a-4fae-a6c1-c395682593b6"/>
    <ds:schemaRef ds:uri="8b82e99c-d4de-4ea8-bee0-d42df031b8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2018_PPT_UNC_V5.23</Template>
  <TotalTime>406</TotalTime>
  <Words>611</Words>
  <Application>Microsoft Macintosh PowerPoint</Application>
  <PresentationFormat>On-screen Show (4:3)</PresentationFormat>
  <Paragraphs>69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Lucida Grande</vt:lpstr>
      <vt:lpstr>Open Sans</vt:lpstr>
      <vt:lpstr>Wingdings</vt:lpstr>
      <vt:lpstr>Wingdings 2</vt:lpstr>
      <vt:lpstr>2015_PPT_UNC_V7.06 (1)</vt:lpstr>
      <vt:lpstr>SPOT Tutorial Slides</vt:lpstr>
      <vt:lpstr>SPOT: Software Performance and Analysis Tracking</vt:lpstr>
      <vt:lpstr>SPOT’s Workflow</vt:lpstr>
      <vt:lpstr>SPOT’s Landing Page</vt:lpstr>
      <vt:lpstr>SPOT’s Landing Page</vt:lpstr>
      <vt:lpstr>SPOT is Based on CrossFilter</vt:lpstr>
      <vt:lpstr>Each App Run has Two Types of Data</vt:lpstr>
      <vt:lpstr>Metadata Can be Filtered</vt:lpstr>
      <vt:lpstr>Metadata is Configurable</vt:lpstr>
      <vt:lpstr>Performance Data can be Visualized Per-Run</vt:lpstr>
      <vt:lpstr>Performance Data can be Compared Across Runs</vt:lpstr>
      <vt:lpstr>Live Demo</vt:lpstr>
      <vt:lpstr>PowerPoint Presentation</vt:lpstr>
    </vt:vector>
  </TitlesOfParts>
  <Company>LLNL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Should not exceed two lines</dc:title>
  <dc:creator>Legendre, Matthew P.</dc:creator>
  <cp:lastModifiedBy>Boehme, David</cp:lastModifiedBy>
  <cp:revision>2</cp:revision>
  <cp:lastPrinted>2018-03-02T18:19:44Z</cp:lastPrinted>
  <dcterms:created xsi:type="dcterms:W3CDTF">2021-03-31T19:51:23Z</dcterms:created>
  <dcterms:modified xsi:type="dcterms:W3CDTF">2022-05-02T05:41:27Z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0x010100D3E31630100BE24CAC131994E914E316</vt:lpwstr>
  </property>
</Properties>
</file>