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09" r:id="rId2"/>
    <p:sldId id="340" r:id="rId3"/>
    <p:sldId id="350" r:id="rId4"/>
    <p:sldId id="343" r:id="rId5"/>
    <p:sldId id="351" r:id="rId6"/>
    <p:sldId id="346" r:id="rId7"/>
    <p:sldId id="354" r:id="rId8"/>
    <p:sldId id="355" r:id="rId9"/>
    <p:sldId id="353" r:id="rId10"/>
    <p:sldId id="33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0402" autoAdjust="0"/>
  </p:normalViewPr>
  <p:slideViewPr>
    <p:cSldViewPr snapToGrid="0">
      <p:cViewPr varScale="1">
        <p:scale>
          <a:sx n="86" d="100"/>
          <a:sy n="86" d="100"/>
        </p:scale>
        <p:origin x="562" y="58"/>
      </p:cViewPr>
      <p:guideLst/>
    </p:cSldViewPr>
  </p:slideViewPr>
  <p:notesTextViewPr>
    <p:cViewPr>
      <p:scale>
        <a:sx n="66" d="100"/>
        <a:sy n="66"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129ED-8D76-48BA-BA5B-47BCF41F6D35}" type="datetimeFigureOut">
              <a:rPr lang="en-US" smtClean="0"/>
              <a:t>6/13/2023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6AABD5-84A1-4BA1-93D1-4958755A078F}" type="slidenum">
              <a:rPr lang="en-US" smtClean="0"/>
              <a:t>‹#›</a:t>
            </a:fld>
            <a:endParaRPr lang="en-US"/>
          </a:p>
        </p:txBody>
      </p:sp>
    </p:spTree>
    <p:extLst>
      <p:ext uri="{BB962C8B-B14F-4D97-AF65-F5344CB8AC3E}">
        <p14:creationId xmlns:p14="http://schemas.microsoft.com/office/powerpoint/2010/main" val="298721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6AABD5-84A1-4BA1-93D1-4958755A078F}" type="slidenum">
              <a:rPr lang="en-US" smtClean="0"/>
              <a:t>1</a:t>
            </a:fld>
            <a:endParaRPr lang="en-US"/>
          </a:p>
        </p:txBody>
      </p:sp>
    </p:spTree>
    <p:extLst>
      <p:ext uri="{BB962C8B-B14F-4D97-AF65-F5344CB8AC3E}">
        <p14:creationId xmlns:p14="http://schemas.microsoft.com/office/powerpoint/2010/main" val="11928599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6AABD5-84A1-4BA1-93D1-4958755A078F}" type="slidenum">
              <a:rPr lang="en-US" smtClean="0"/>
              <a:t>10</a:t>
            </a:fld>
            <a:endParaRPr lang="en-US"/>
          </a:p>
        </p:txBody>
      </p:sp>
    </p:spTree>
    <p:extLst>
      <p:ext uri="{BB962C8B-B14F-4D97-AF65-F5344CB8AC3E}">
        <p14:creationId xmlns:p14="http://schemas.microsoft.com/office/powerpoint/2010/main" val="3195947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a:t>As we all know the photovoltaic industry has experienced unprecedented growth over the past 10 years, with an average of 33% annual growth as of 2022. With this rise in solar comes a rise in </a:t>
            </a:r>
            <a:r>
              <a:rPr lang="en-US" sz="2000" dirty="0" err="1"/>
              <a:t>pv</a:t>
            </a:r>
            <a:r>
              <a:rPr lang="en-US" sz="2000" dirty="0"/>
              <a:t>-related acquisitions. During utility and commercial solar acquisitions, a lot of the time data is lost when transferred between owners; or generally, organizations can lose track of important metadata associated with their systems. This includes important metadata such as system azimuth, tilt and mounting configuration. In order to accurately get this information, operators may rely on manual entry which can be erroneous, or on expensive site inspections. Accurate metadata such as azimuth and tilt is incredibly important for modelling system performance, including estimating system energy yield and degradation.</a:t>
            </a:r>
          </a:p>
        </p:txBody>
      </p:sp>
      <p:sp>
        <p:nvSpPr>
          <p:cNvPr id="4" name="Slide Number Placeholder 3"/>
          <p:cNvSpPr>
            <a:spLocks noGrp="1"/>
          </p:cNvSpPr>
          <p:nvPr>
            <p:ph type="sldNum" sz="quarter" idx="5"/>
          </p:nvPr>
        </p:nvSpPr>
        <p:spPr/>
        <p:txBody>
          <a:bodyPr/>
          <a:lstStyle/>
          <a:p>
            <a:fld id="{596AABD5-84A1-4BA1-93D1-4958755A078F}" type="slidenum">
              <a:rPr lang="en-US" smtClean="0"/>
              <a:t>2</a:t>
            </a:fld>
            <a:endParaRPr lang="en-US"/>
          </a:p>
        </p:txBody>
      </p:sp>
    </p:spTree>
    <p:extLst>
      <p:ext uri="{BB962C8B-B14F-4D97-AF65-F5344CB8AC3E}">
        <p14:creationId xmlns:p14="http://schemas.microsoft.com/office/powerpoint/2010/main" val="4070352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I’ve given a little bit of background, let’s talk about motivations for this particular research. </a:t>
            </a:r>
          </a:p>
        </p:txBody>
      </p:sp>
      <p:sp>
        <p:nvSpPr>
          <p:cNvPr id="4" name="Slide Number Placeholder 3"/>
          <p:cNvSpPr>
            <a:spLocks noGrp="1"/>
          </p:cNvSpPr>
          <p:nvPr>
            <p:ph type="sldNum" sz="quarter" idx="5"/>
          </p:nvPr>
        </p:nvSpPr>
        <p:spPr/>
        <p:txBody>
          <a:bodyPr/>
          <a:lstStyle/>
          <a:p>
            <a:fld id="{596AABD5-84A1-4BA1-93D1-4958755A078F}" type="slidenum">
              <a:rPr lang="en-US" smtClean="0"/>
              <a:t>3</a:t>
            </a:fld>
            <a:endParaRPr lang="en-US"/>
          </a:p>
        </p:txBody>
      </p:sp>
    </p:spTree>
    <p:extLst>
      <p:ext uri="{BB962C8B-B14F-4D97-AF65-F5344CB8AC3E}">
        <p14:creationId xmlns:p14="http://schemas.microsoft.com/office/powerpoint/2010/main" val="3724274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talk about our methodology. First, I will briefly describe the algorithms that we tested, followed by a summary of the datasets and framework that we used for validation.</a:t>
            </a:r>
          </a:p>
          <a:p>
            <a:endParaRPr lang="en-US" dirty="0"/>
          </a:p>
          <a:p>
            <a:r>
              <a:rPr lang="en-US" dirty="0"/>
              <a:t>The first algorithm that we tested was from the Solar-Data-tools package, and has been previously published on. This particular algorithm relies on a signal decomposition framework for estimating azimuth and tilt. It requires a PV power signal but can estimate with or without latitude-longitude coordinates. Both variations of this algorithm, with and without latitude-longitude, were tested.</a:t>
            </a:r>
          </a:p>
          <a:p>
            <a:endParaRPr lang="en-US" dirty="0"/>
          </a:p>
          <a:p>
            <a:r>
              <a:rPr lang="en-US" dirty="0"/>
              <a:t>The second set of algorithms tested were from the Python </a:t>
            </a:r>
            <a:r>
              <a:rPr lang="en-US" dirty="0" err="1"/>
              <a:t>Pvanalytics</a:t>
            </a:r>
            <a:r>
              <a:rPr lang="en-US" dirty="0"/>
              <a:t> package. Both of these algorithms have been published on before, and both require latitude-longitude coordinates and a measured PV power signal. The first, which I’ll refer to as the </a:t>
            </a:r>
            <a:r>
              <a:rPr lang="en-US" dirty="0" err="1"/>
              <a:t>PVWatts</a:t>
            </a:r>
            <a:r>
              <a:rPr lang="en-US" dirty="0"/>
              <a:t> 5 algorithm, compares measured PV power to simulated power using the </a:t>
            </a:r>
            <a:r>
              <a:rPr lang="en-US" dirty="0" err="1"/>
              <a:t>PVWAtts</a:t>
            </a:r>
            <a:r>
              <a:rPr lang="en-US" dirty="0"/>
              <a:t> 5 model at varying azimuth tilt combinations. Azimuth and tilt are determined based on the closest match.</a:t>
            </a:r>
          </a:p>
          <a:p>
            <a:endParaRPr lang="en-US" dirty="0"/>
          </a:p>
          <a:p>
            <a:r>
              <a:rPr lang="en-US" dirty="0"/>
              <a:t>The second algorithm tested was the PV-Peak algorithm. For this algorithm, daily PV power is fit to a quadratic and the peak point is determined. This peak is then compared to daily peak irradiance simulated at different azimuth-tilts. The closest match is then taken.</a:t>
            </a:r>
          </a:p>
        </p:txBody>
      </p:sp>
      <p:sp>
        <p:nvSpPr>
          <p:cNvPr id="4" name="Slide Number Placeholder 3"/>
          <p:cNvSpPr>
            <a:spLocks noGrp="1"/>
          </p:cNvSpPr>
          <p:nvPr>
            <p:ph type="sldNum" sz="quarter" idx="5"/>
          </p:nvPr>
        </p:nvSpPr>
        <p:spPr/>
        <p:txBody>
          <a:bodyPr/>
          <a:lstStyle/>
          <a:p>
            <a:fld id="{596AABD5-84A1-4BA1-93D1-4958755A078F}" type="slidenum">
              <a:rPr lang="en-US" smtClean="0"/>
              <a:t>4</a:t>
            </a:fld>
            <a:endParaRPr lang="en-US"/>
          </a:p>
        </p:txBody>
      </p:sp>
    </p:spTree>
    <p:extLst>
      <p:ext uri="{BB962C8B-B14F-4D97-AF65-F5344CB8AC3E}">
        <p14:creationId xmlns:p14="http://schemas.microsoft.com/office/powerpoint/2010/main" val="1480830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I’ve briefly described our algorithms, let’s talk about our testing framework. In particular, our validation set consisted on 275 AC power data streams associate with 44 fixed-tilt PV systems. These systems are either from the public NREL PVDAQ database or the NDA-protected NREL PV Fleets database. Systems are from a wide geographic distribution to ensure algorithm robustness.  Azimuth and tilt for each system were manually validated using Google Earth to ensure accuracy of the ground truth set.</a:t>
            </a:r>
          </a:p>
          <a:p>
            <a:endParaRPr lang="en-US" dirty="0"/>
          </a:p>
          <a:p>
            <a:r>
              <a:rPr lang="en-US" dirty="0"/>
              <a:t>Additionally, test cases with heavy clipping and soiling were identified for further case studies.</a:t>
            </a:r>
          </a:p>
          <a:p>
            <a:endParaRPr lang="en-US" dirty="0"/>
          </a:p>
          <a:p>
            <a:r>
              <a:rPr lang="en-US" dirty="0"/>
              <a:t>We built a standardized test runner in Python, with each algorithm submitted as a module to an overarching framework. All testing was performed on the same computer for consistency. </a:t>
            </a:r>
          </a:p>
        </p:txBody>
      </p:sp>
      <p:sp>
        <p:nvSpPr>
          <p:cNvPr id="4" name="Slide Number Placeholder 3"/>
          <p:cNvSpPr>
            <a:spLocks noGrp="1"/>
          </p:cNvSpPr>
          <p:nvPr>
            <p:ph type="sldNum" sz="quarter" idx="5"/>
          </p:nvPr>
        </p:nvSpPr>
        <p:spPr/>
        <p:txBody>
          <a:bodyPr/>
          <a:lstStyle/>
          <a:p>
            <a:fld id="{596AABD5-84A1-4BA1-93D1-4958755A078F}" type="slidenum">
              <a:rPr lang="en-US" smtClean="0"/>
              <a:t>5</a:t>
            </a:fld>
            <a:endParaRPr lang="en-US"/>
          </a:p>
        </p:txBody>
      </p:sp>
    </p:spTree>
    <p:extLst>
      <p:ext uri="{BB962C8B-B14F-4D97-AF65-F5344CB8AC3E}">
        <p14:creationId xmlns:p14="http://schemas.microsoft.com/office/powerpoint/2010/main" val="2965704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look at our </a:t>
            </a:r>
            <a:r>
              <a:rPr lang="en-US"/>
              <a:t>benchmarking results.</a:t>
            </a:r>
            <a:endParaRPr lang="en-US" dirty="0"/>
          </a:p>
        </p:txBody>
      </p:sp>
      <p:sp>
        <p:nvSpPr>
          <p:cNvPr id="4" name="Slide Number Placeholder 3"/>
          <p:cNvSpPr>
            <a:spLocks noGrp="1"/>
          </p:cNvSpPr>
          <p:nvPr>
            <p:ph type="sldNum" sz="quarter" idx="5"/>
          </p:nvPr>
        </p:nvSpPr>
        <p:spPr/>
        <p:txBody>
          <a:bodyPr/>
          <a:lstStyle/>
          <a:p>
            <a:fld id="{596AABD5-84A1-4BA1-93D1-4958755A078F}" type="slidenum">
              <a:rPr lang="en-US" smtClean="0"/>
              <a:t>6</a:t>
            </a:fld>
            <a:endParaRPr lang="en-US"/>
          </a:p>
        </p:txBody>
      </p:sp>
    </p:spTree>
    <p:extLst>
      <p:ext uri="{BB962C8B-B14F-4D97-AF65-F5344CB8AC3E}">
        <p14:creationId xmlns:p14="http://schemas.microsoft.com/office/powerpoint/2010/main" val="1727793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6AABD5-84A1-4BA1-93D1-4958755A078F}" type="slidenum">
              <a:rPr lang="en-US" smtClean="0"/>
              <a:t>7</a:t>
            </a:fld>
            <a:endParaRPr lang="en-US"/>
          </a:p>
        </p:txBody>
      </p:sp>
    </p:spTree>
    <p:extLst>
      <p:ext uri="{BB962C8B-B14F-4D97-AF65-F5344CB8AC3E}">
        <p14:creationId xmlns:p14="http://schemas.microsoft.com/office/powerpoint/2010/main" val="1410569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6AABD5-84A1-4BA1-93D1-4958755A078F}" type="slidenum">
              <a:rPr lang="en-US" smtClean="0"/>
              <a:t>8</a:t>
            </a:fld>
            <a:endParaRPr lang="en-US"/>
          </a:p>
        </p:txBody>
      </p:sp>
    </p:spTree>
    <p:extLst>
      <p:ext uri="{BB962C8B-B14F-4D97-AF65-F5344CB8AC3E}">
        <p14:creationId xmlns:p14="http://schemas.microsoft.com/office/powerpoint/2010/main" val="4280732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6AABD5-84A1-4BA1-93D1-4958755A078F}" type="slidenum">
              <a:rPr lang="en-US" smtClean="0"/>
              <a:t>9</a:t>
            </a:fld>
            <a:endParaRPr lang="en-US"/>
          </a:p>
        </p:txBody>
      </p:sp>
    </p:spTree>
    <p:extLst>
      <p:ext uri="{BB962C8B-B14F-4D97-AF65-F5344CB8AC3E}">
        <p14:creationId xmlns:p14="http://schemas.microsoft.com/office/powerpoint/2010/main" val="2186072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D03F5-42CE-16A4-0EB7-368D8C8FA0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6A37C9-8CE8-B239-45BD-F43C5F7714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7B141D-4877-40B1-4342-B156B31128F0}"/>
              </a:ext>
            </a:extLst>
          </p:cNvPr>
          <p:cNvSpPr>
            <a:spLocks noGrp="1"/>
          </p:cNvSpPr>
          <p:nvPr>
            <p:ph type="dt" sz="half" idx="10"/>
          </p:nvPr>
        </p:nvSpPr>
        <p:spPr/>
        <p:txBody>
          <a:bodyPr/>
          <a:lstStyle/>
          <a:p>
            <a:fld id="{20480293-B5C3-412A-BAA9-973A59547636}" type="datetimeFigureOut">
              <a:rPr lang="en-US" smtClean="0"/>
              <a:t>6/13/2023</a:t>
            </a:fld>
            <a:endParaRPr lang="en-US"/>
          </a:p>
        </p:txBody>
      </p:sp>
      <p:sp>
        <p:nvSpPr>
          <p:cNvPr id="5" name="Footer Placeholder 4">
            <a:extLst>
              <a:ext uri="{FF2B5EF4-FFF2-40B4-BE49-F238E27FC236}">
                <a16:creationId xmlns:a16="http://schemas.microsoft.com/office/drawing/2014/main" id="{93BE41D7-1935-D954-BADE-F78D37F7B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0B41F9-196D-02DD-7C63-7734C8FBDD86}"/>
              </a:ext>
            </a:extLst>
          </p:cNvPr>
          <p:cNvSpPr>
            <a:spLocks noGrp="1"/>
          </p:cNvSpPr>
          <p:nvPr>
            <p:ph type="sldNum" sz="quarter" idx="12"/>
          </p:nvPr>
        </p:nvSpPr>
        <p:spPr/>
        <p:txBody>
          <a:bodyPr/>
          <a:lstStyle/>
          <a:p>
            <a:fld id="{C080F6BE-CCB8-4361-90F9-8332E4632FA9}" type="slidenum">
              <a:rPr lang="en-US" smtClean="0"/>
              <a:t>‹#›</a:t>
            </a:fld>
            <a:endParaRPr lang="en-US"/>
          </a:p>
        </p:txBody>
      </p:sp>
    </p:spTree>
    <p:extLst>
      <p:ext uri="{BB962C8B-B14F-4D97-AF65-F5344CB8AC3E}">
        <p14:creationId xmlns:p14="http://schemas.microsoft.com/office/powerpoint/2010/main" val="290378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B9284-931E-DA69-EE92-4951E5BE76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984ADE-7432-725C-9216-EBF06F9E32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92147-5720-F012-28DB-A35988F973EF}"/>
              </a:ext>
            </a:extLst>
          </p:cNvPr>
          <p:cNvSpPr>
            <a:spLocks noGrp="1"/>
          </p:cNvSpPr>
          <p:nvPr>
            <p:ph type="dt" sz="half" idx="10"/>
          </p:nvPr>
        </p:nvSpPr>
        <p:spPr/>
        <p:txBody>
          <a:bodyPr/>
          <a:lstStyle/>
          <a:p>
            <a:fld id="{20480293-B5C3-412A-BAA9-973A59547636}" type="datetimeFigureOut">
              <a:rPr lang="en-US" smtClean="0"/>
              <a:t>6/13/2023</a:t>
            </a:fld>
            <a:endParaRPr lang="en-US"/>
          </a:p>
        </p:txBody>
      </p:sp>
      <p:sp>
        <p:nvSpPr>
          <p:cNvPr id="5" name="Footer Placeholder 4">
            <a:extLst>
              <a:ext uri="{FF2B5EF4-FFF2-40B4-BE49-F238E27FC236}">
                <a16:creationId xmlns:a16="http://schemas.microsoft.com/office/drawing/2014/main" id="{9D399E52-96BD-389C-9CD2-8D558034D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6C3B9D-CB20-F232-84F9-A9AC44D461E3}"/>
              </a:ext>
            </a:extLst>
          </p:cNvPr>
          <p:cNvSpPr>
            <a:spLocks noGrp="1"/>
          </p:cNvSpPr>
          <p:nvPr>
            <p:ph type="sldNum" sz="quarter" idx="12"/>
          </p:nvPr>
        </p:nvSpPr>
        <p:spPr/>
        <p:txBody>
          <a:bodyPr/>
          <a:lstStyle/>
          <a:p>
            <a:fld id="{C080F6BE-CCB8-4361-90F9-8332E4632FA9}" type="slidenum">
              <a:rPr lang="en-US" smtClean="0"/>
              <a:t>‹#›</a:t>
            </a:fld>
            <a:endParaRPr lang="en-US"/>
          </a:p>
        </p:txBody>
      </p:sp>
    </p:spTree>
    <p:extLst>
      <p:ext uri="{BB962C8B-B14F-4D97-AF65-F5344CB8AC3E}">
        <p14:creationId xmlns:p14="http://schemas.microsoft.com/office/powerpoint/2010/main" val="319362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B4DB48-ADA6-0235-4EF2-753E61A21B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9BA56B-0FF0-B54F-2489-0937E43FB1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AE12E5-DC84-E9F9-6A07-FA6807B6BB52}"/>
              </a:ext>
            </a:extLst>
          </p:cNvPr>
          <p:cNvSpPr>
            <a:spLocks noGrp="1"/>
          </p:cNvSpPr>
          <p:nvPr>
            <p:ph type="dt" sz="half" idx="10"/>
          </p:nvPr>
        </p:nvSpPr>
        <p:spPr/>
        <p:txBody>
          <a:bodyPr/>
          <a:lstStyle/>
          <a:p>
            <a:fld id="{20480293-B5C3-412A-BAA9-973A59547636}" type="datetimeFigureOut">
              <a:rPr lang="en-US" smtClean="0"/>
              <a:t>6/13/2023</a:t>
            </a:fld>
            <a:endParaRPr lang="en-US"/>
          </a:p>
        </p:txBody>
      </p:sp>
      <p:sp>
        <p:nvSpPr>
          <p:cNvPr id="5" name="Footer Placeholder 4">
            <a:extLst>
              <a:ext uri="{FF2B5EF4-FFF2-40B4-BE49-F238E27FC236}">
                <a16:creationId xmlns:a16="http://schemas.microsoft.com/office/drawing/2014/main" id="{35026430-5BAE-3EF7-2FCC-7038EABC08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EC0A03-986B-19A8-0955-07BF57A8A2B4}"/>
              </a:ext>
            </a:extLst>
          </p:cNvPr>
          <p:cNvSpPr>
            <a:spLocks noGrp="1"/>
          </p:cNvSpPr>
          <p:nvPr>
            <p:ph type="sldNum" sz="quarter" idx="12"/>
          </p:nvPr>
        </p:nvSpPr>
        <p:spPr/>
        <p:txBody>
          <a:bodyPr/>
          <a:lstStyle/>
          <a:p>
            <a:fld id="{C080F6BE-CCB8-4361-90F9-8332E4632FA9}" type="slidenum">
              <a:rPr lang="en-US" smtClean="0"/>
              <a:t>‹#›</a:t>
            </a:fld>
            <a:endParaRPr lang="en-US"/>
          </a:p>
        </p:txBody>
      </p:sp>
    </p:spTree>
    <p:extLst>
      <p:ext uri="{BB962C8B-B14F-4D97-AF65-F5344CB8AC3E}">
        <p14:creationId xmlns:p14="http://schemas.microsoft.com/office/powerpoint/2010/main" val="2197694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 Full Photo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32CCCE-56C2-8545-B018-16FDB063CFB4}"/>
              </a:ext>
            </a:extLst>
          </p:cNvPr>
          <p:cNvPicPr>
            <a:picLocks noChangeAspect="1"/>
          </p:cNvPicPr>
          <p:nvPr userDrawn="1"/>
        </p:nvPicPr>
        <p:blipFill>
          <a:blip r:embed="rId2"/>
          <a:srcRect t="137" b="137"/>
          <a:stretch/>
        </p:blipFill>
        <p:spPr>
          <a:xfrm>
            <a:off x="1" y="0"/>
            <a:ext cx="12207463" cy="6858000"/>
          </a:xfrm>
          <a:prstGeom prst="rect">
            <a:avLst/>
          </a:prstGeom>
        </p:spPr>
      </p:pic>
      <p:sp>
        <p:nvSpPr>
          <p:cNvPr id="8" name="Text Placeholder 7"/>
          <p:cNvSpPr>
            <a:spLocks noGrp="1"/>
          </p:cNvSpPr>
          <p:nvPr>
            <p:ph type="body" sz="quarter" idx="10" hasCustomPrompt="1"/>
          </p:nvPr>
        </p:nvSpPr>
        <p:spPr>
          <a:xfrm>
            <a:off x="4982633" y="2006436"/>
            <a:ext cx="7191331" cy="1460688"/>
          </a:xfrm>
          <a:solidFill>
            <a:schemeClr val="accent1">
              <a:alpha val="75000"/>
            </a:schemeClr>
          </a:solidFill>
        </p:spPr>
        <p:txBody>
          <a:bodyPr lIns="182880" tIns="137160" rIns="182880" bIns="137160" anchor="ctr" anchorCtr="0">
            <a:noAutofit/>
          </a:bodyPr>
          <a:lstStyle>
            <a:lvl1pPr marL="0" indent="0">
              <a:lnSpc>
                <a:spcPts val="3733"/>
              </a:lnSpc>
              <a:buNone/>
              <a:defRPr sz="4000">
                <a:solidFill>
                  <a:schemeClr val="bg1"/>
                </a:solidFill>
              </a:defRPr>
            </a:lvl1pPr>
          </a:lstStyle>
          <a:p>
            <a:pPr lvl="0"/>
            <a:r>
              <a:rPr lang="en-US"/>
              <a:t>Title</a:t>
            </a:r>
          </a:p>
        </p:txBody>
      </p:sp>
      <p:sp>
        <p:nvSpPr>
          <p:cNvPr id="15" name="Text Placeholder 14"/>
          <p:cNvSpPr>
            <a:spLocks noGrp="1"/>
          </p:cNvSpPr>
          <p:nvPr>
            <p:ph type="body" sz="quarter" idx="11" hasCustomPrompt="1"/>
          </p:nvPr>
        </p:nvSpPr>
        <p:spPr>
          <a:xfrm>
            <a:off x="4982634" y="3659717"/>
            <a:ext cx="5763684" cy="1468735"/>
          </a:xfrm>
          <a:solidFill>
            <a:schemeClr val="accent1">
              <a:alpha val="75000"/>
            </a:schemeClr>
          </a:solidFill>
        </p:spPr>
        <p:txBody>
          <a:bodyPr lIns="182880" tIns="137160" rIns="182880" bIns="137160" anchor="ctr" anchorCtr="0">
            <a:noAutofit/>
          </a:bodyPr>
          <a:lstStyle>
            <a:lvl1pPr marL="0" indent="0">
              <a:lnSpc>
                <a:spcPts val="2347"/>
              </a:lnSpc>
              <a:spcBef>
                <a:spcPts val="533"/>
              </a:spcBef>
              <a:buNone/>
              <a:defRPr sz="2400" baseline="0">
                <a:solidFill>
                  <a:schemeClr val="bg1"/>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br>
              <a:rPr lang="en-US" dirty="0"/>
            </a:br>
            <a:r>
              <a:rPr lang="en-US" dirty="0"/>
              <a:t>Venue or Organization</a:t>
            </a:r>
            <a:br>
              <a:rPr lang="en-US" dirty="0"/>
            </a:br>
            <a:r>
              <a:rPr lang="en-US" dirty="0"/>
              <a:t>Date</a:t>
            </a:r>
          </a:p>
        </p:txBody>
      </p:sp>
      <p:pic>
        <p:nvPicPr>
          <p:cNvPr id="7" name="Graphic 6">
            <a:extLst>
              <a:ext uri="{FF2B5EF4-FFF2-40B4-BE49-F238E27FC236}">
                <a16:creationId xmlns:a16="http://schemas.microsoft.com/office/drawing/2014/main" id="{821FBE40-03AF-2040-B470-29B21F4E356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23272" y="1"/>
            <a:ext cx="3109189" cy="1456409"/>
          </a:xfrm>
          <a:prstGeom prst="rect">
            <a:avLst/>
          </a:prstGeom>
        </p:spPr>
      </p:pic>
      <p:sp>
        <p:nvSpPr>
          <p:cNvPr id="9" name="TextBox 8">
            <a:extLst>
              <a:ext uri="{FF2B5EF4-FFF2-40B4-BE49-F238E27FC236}">
                <a16:creationId xmlns:a16="http://schemas.microsoft.com/office/drawing/2014/main" id="{E0E1903A-677C-411B-8052-9465784D1315}"/>
              </a:ext>
            </a:extLst>
          </p:cNvPr>
          <p:cNvSpPr txBox="1"/>
          <p:nvPr userDrawn="1"/>
        </p:nvSpPr>
        <p:spPr>
          <a:xfrm>
            <a:off x="623273" y="6441283"/>
            <a:ext cx="2791327" cy="266740"/>
          </a:xfrm>
          <a:prstGeom prst="rect">
            <a:avLst/>
          </a:prstGeom>
          <a:noFill/>
        </p:spPr>
        <p:txBody>
          <a:bodyPr wrap="square" lIns="0" tIns="0" rIns="0" bIns="0" rtlCol="0">
            <a:noAutofit/>
          </a:bodyPr>
          <a:lstStyle/>
          <a:p>
            <a:r>
              <a:rPr lang="en-US" sz="800" i="1" dirty="0">
                <a:solidFill>
                  <a:schemeClr val="tx1">
                    <a:lumMod val="20000"/>
                    <a:lumOff val="80000"/>
                  </a:schemeClr>
                </a:solidFill>
              </a:rPr>
              <a:t>Photo by Dennis Schroeder, NREL 55200</a:t>
            </a:r>
          </a:p>
        </p:txBody>
      </p:sp>
    </p:spTree>
    <p:extLst>
      <p:ext uri="{BB962C8B-B14F-4D97-AF65-F5344CB8AC3E}">
        <p14:creationId xmlns:p14="http://schemas.microsoft.com/office/powerpoint/2010/main" val="37053733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 Slide - Simple">
    <p:spTree>
      <p:nvGrpSpPr>
        <p:cNvPr id="1" name=""/>
        <p:cNvGrpSpPr/>
        <p:nvPr/>
      </p:nvGrpSpPr>
      <p:grpSpPr>
        <a:xfrm>
          <a:off x="0" y="0"/>
          <a:ext cx="0" cy="0"/>
          <a:chOff x="0" y="0"/>
          <a:chExt cx="0" cy="0"/>
        </a:xfrm>
      </p:grpSpPr>
      <p:cxnSp>
        <p:nvCxnSpPr>
          <p:cNvPr id="4" name="Straight Connector 3"/>
          <p:cNvCxnSpPr/>
          <p:nvPr userDrawn="1"/>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userDrawn="1"/>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400"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8" name="Title 2">
            <a:extLst>
              <a:ext uri="{FF2B5EF4-FFF2-40B4-BE49-F238E27FC236}">
                <a16:creationId xmlns:a16="http://schemas.microsoft.com/office/drawing/2014/main" id="{C60F026A-EFCC-4367-BC39-EB2DA30669CD}"/>
              </a:ext>
            </a:extLst>
          </p:cNvPr>
          <p:cNvSpPr>
            <a:spLocks noGrp="1"/>
          </p:cNvSpPr>
          <p:nvPr>
            <p:ph type="title" hasCustomPrompt="1"/>
          </p:nvPr>
        </p:nvSpPr>
        <p:spPr>
          <a:xfrm>
            <a:off x="4897556" y="539268"/>
            <a:ext cx="6142581" cy="1797768"/>
          </a:xfrm>
          <a:noFill/>
        </p:spPr>
        <p:txBody>
          <a:bodyPr anchor="b" anchorCtr="0"/>
          <a:lstStyle>
            <a:lvl1pPr algn="l">
              <a:defRPr sz="5333">
                <a:solidFill>
                  <a:schemeClr val="tx1"/>
                </a:solidFill>
              </a:defRPr>
            </a:lvl1pPr>
          </a:lstStyle>
          <a:p>
            <a:pPr lvl="0"/>
            <a:r>
              <a:rPr lang="en-US" dirty="0"/>
              <a:t>Q&amp;A or Thank You</a:t>
            </a:r>
          </a:p>
        </p:txBody>
      </p:sp>
    </p:spTree>
    <p:extLst>
      <p:ext uri="{BB962C8B-B14F-4D97-AF65-F5344CB8AC3E}">
        <p14:creationId xmlns:p14="http://schemas.microsoft.com/office/powerpoint/2010/main" val="576437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imple Slide - text and photo">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88355001-704C-4C10-815D-769315221263}"/>
              </a:ext>
            </a:extLst>
          </p:cNvPr>
          <p:cNvSpPr>
            <a:spLocks noGrp="1"/>
          </p:cNvSpPr>
          <p:nvPr>
            <p:ph type="body" sz="quarter" idx="12"/>
          </p:nvPr>
        </p:nvSpPr>
        <p:spPr>
          <a:xfrm>
            <a:off x="609600" y="1500718"/>
            <a:ext cx="6858000" cy="48281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609599" y="1"/>
            <a:ext cx="7915124" cy="1209524"/>
          </a:xfrm>
        </p:spPr>
        <p:txBody>
          <a:bodyPr/>
          <a:lstStyle/>
          <a:p>
            <a:r>
              <a:rPr lang="en-US" dirty="0"/>
              <a:t>Simple Slide + Image</a:t>
            </a:r>
          </a:p>
        </p:txBody>
      </p:sp>
      <p:sp>
        <p:nvSpPr>
          <p:cNvPr id="5" name="Picture Placeholder 4">
            <a:extLst>
              <a:ext uri="{FF2B5EF4-FFF2-40B4-BE49-F238E27FC236}">
                <a16:creationId xmlns:a16="http://schemas.microsoft.com/office/drawing/2014/main" id="{610250B1-824A-CC4A-9A13-92F03EBFAA8F}"/>
              </a:ext>
            </a:extLst>
          </p:cNvPr>
          <p:cNvSpPr>
            <a:spLocks noGrp="1"/>
          </p:cNvSpPr>
          <p:nvPr>
            <p:ph type="pic" sz="quarter" idx="11" hasCustomPrompt="1"/>
          </p:nvPr>
        </p:nvSpPr>
        <p:spPr>
          <a:xfrm>
            <a:off x="7936523" y="1500718"/>
            <a:ext cx="3645876" cy="4240607"/>
          </a:xfrm>
          <a:solidFill>
            <a:schemeClr val="bg1">
              <a:lumMod val="85000"/>
            </a:schemeClr>
          </a:solidFill>
        </p:spPr>
        <p:txBody>
          <a:bodyPr>
            <a:normAutofit/>
          </a:bodyPr>
          <a:lstStyle>
            <a:lvl1pPr marL="0" indent="0">
              <a:buNone/>
              <a:defRPr sz="2133"/>
            </a:lvl1pPr>
          </a:lstStyle>
          <a:p>
            <a:r>
              <a:rPr lang="en-US" dirty="0"/>
              <a:t>Insert image here</a:t>
            </a:r>
          </a:p>
        </p:txBody>
      </p:sp>
      <p:sp>
        <p:nvSpPr>
          <p:cNvPr id="10" name="Text Placeholder 9">
            <a:extLst>
              <a:ext uri="{FF2B5EF4-FFF2-40B4-BE49-F238E27FC236}">
                <a16:creationId xmlns:a16="http://schemas.microsoft.com/office/drawing/2014/main" id="{3DB34FA8-4ACC-46E6-97AD-086A76B74A76}"/>
              </a:ext>
            </a:extLst>
          </p:cNvPr>
          <p:cNvSpPr>
            <a:spLocks noGrp="1"/>
          </p:cNvSpPr>
          <p:nvPr>
            <p:ph type="body" sz="quarter" idx="22" hasCustomPrompt="1"/>
          </p:nvPr>
        </p:nvSpPr>
        <p:spPr>
          <a:xfrm>
            <a:off x="7937501" y="5848351"/>
            <a:ext cx="3644900" cy="480483"/>
          </a:xfrm>
        </p:spPr>
        <p:txBody>
          <a:bodyPr lIns="0" tIns="0" rIns="0" bIns="0">
            <a:noAutofit/>
          </a:bodyPr>
          <a:lstStyle>
            <a:lvl1pPr marL="0" indent="0">
              <a:buNone/>
              <a:defRPr sz="800" i="1">
                <a:solidFill>
                  <a:schemeClr val="accent6"/>
                </a:solidFill>
              </a:defRPr>
            </a:lvl1pPr>
            <a:lvl2pPr marL="311142" indent="0">
              <a:buNone/>
              <a:defRPr sz="1067"/>
            </a:lvl2pPr>
            <a:lvl3pPr marL="611701" indent="0">
              <a:buNone/>
              <a:defRPr sz="1067"/>
            </a:lvl3pPr>
            <a:lvl4pPr marL="918610" indent="0">
              <a:buNone/>
              <a:defRPr sz="1067"/>
            </a:lvl4pPr>
            <a:lvl5pPr marL="1219170" indent="0">
              <a:buNone/>
              <a:defRPr sz="1067"/>
            </a:lvl5pPr>
          </a:lstStyle>
          <a:p>
            <a:pPr lvl="0"/>
            <a:r>
              <a:rPr lang="en-US" dirty="0"/>
              <a:t>Photo/Image Credit</a:t>
            </a:r>
          </a:p>
        </p:txBody>
      </p:sp>
      <p:sp>
        <p:nvSpPr>
          <p:cNvPr id="8" name="TextBox 7">
            <a:extLst>
              <a:ext uri="{FF2B5EF4-FFF2-40B4-BE49-F238E27FC236}">
                <a16:creationId xmlns:a16="http://schemas.microsoft.com/office/drawing/2014/main" id="{338A16C9-18E2-47B3-8252-696CD0EE14C0}"/>
              </a:ext>
            </a:extLst>
          </p:cNvPr>
          <p:cNvSpPr txBox="1"/>
          <p:nvPr userDrawn="1"/>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dirty="0"/>
              <a:t>NREL</a:t>
            </a:r>
            <a:r>
              <a:rPr lang="en-US" sz="1067" baseline="0" dirty="0"/>
              <a:t>    </a:t>
            </a:r>
            <a:r>
              <a:rPr lang="en-US" sz="1067" dirty="0"/>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dirty="0"/>
          </a:p>
        </p:txBody>
      </p:sp>
    </p:spTree>
    <p:extLst>
      <p:ext uri="{BB962C8B-B14F-4D97-AF65-F5344CB8AC3E}">
        <p14:creationId xmlns:p14="http://schemas.microsoft.com/office/powerpoint/2010/main" val="2151205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E1BF4-5C1A-F892-B159-21F6D559C1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19005C-0829-7D7F-431E-0A7970833A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E1CCD5-889E-6EE8-2F80-E5DB33FBC322}"/>
              </a:ext>
            </a:extLst>
          </p:cNvPr>
          <p:cNvSpPr>
            <a:spLocks noGrp="1"/>
          </p:cNvSpPr>
          <p:nvPr>
            <p:ph type="dt" sz="half" idx="10"/>
          </p:nvPr>
        </p:nvSpPr>
        <p:spPr/>
        <p:txBody>
          <a:bodyPr/>
          <a:lstStyle/>
          <a:p>
            <a:fld id="{20480293-B5C3-412A-BAA9-973A59547636}" type="datetimeFigureOut">
              <a:rPr lang="en-US" smtClean="0"/>
              <a:t>6/13/2023</a:t>
            </a:fld>
            <a:endParaRPr lang="en-US"/>
          </a:p>
        </p:txBody>
      </p:sp>
      <p:sp>
        <p:nvSpPr>
          <p:cNvPr id="5" name="Footer Placeholder 4">
            <a:extLst>
              <a:ext uri="{FF2B5EF4-FFF2-40B4-BE49-F238E27FC236}">
                <a16:creationId xmlns:a16="http://schemas.microsoft.com/office/drawing/2014/main" id="{22B6E412-EF31-F603-E53B-8EEAF61D28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1B6CE-8797-5065-5282-730B1DA7FA98}"/>
              </a:ext>
            </a:extLst>
          </p:cNvPr>
          <p:cNvSpPr>
            <a:spLocks noGrp="1"/>
          </p:cNvSpPr>
          <p:nvPr>
            <p:ph type="sldNum" sz="quarter" idx="12"/>
          </p:nvPr>
        </p:nvSpPr>
        <p:spPr/>
        <p:txBody>
          <a:bodyPr/>
          <a:lstStyle/>
          <a:p>
            <a:fld id="{C080F6BE-CCB8-4361-90F9-8332E4632FA9}" type="slidenum">
              <a:rPr lang="en-US" smtClean="0"/>
              <a:t>‹#›</a:t>
            </a:fld>
            <a:endParaRPr lang="en-US"/>
          </a:p>
        </p:txBody>
      </p:sp>
    </p:spTree>
    <p:extLst>
      <p:ext uri="{BB962C8B-B14F-4D97-AF65-F5344CB8AC3E}">
        <p14:creationId xmlns:p14="http://schemas.microsoft.com/office/powerpoint/2010/main" val="230570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A8015-F272-6C13-1D8C-C58F0630CA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A5C939-EF94-662D-DA72-BF07B02EB4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55BE53-D73E-7AC5-FFA1-1DD9545BDEB9}"/>
              </a:ext>
            </a:extLst>
          </p:cNvPr>
          <p:cNvSpPr>
            <a:spLocks noGrp="1"/>
          </p:cNvSpPr>
          <p:nvPr>
            <p:ph type="dt" sz="half" idx="10"/>
          </p:nvPr>
        </p:nvSpPr>
        <p:spPr/>
        <p:txBody>
          <a:bodyPr/>
          <a:lstStyle/>
          <a:p>
            <a:fld id="{20480293-B5C3-412A-BAA9-973A59547636}" type="datetimeFigureOut">
              <a:rPr lang="en-US" smtClean="0"/>
              <a:t>6/13/2023</a:t>
            </a:fld>
            <a:endParaRPr lang="en-US"/>
          </a:p>
        </p:txBody>
      </p:sp>
      <p:sp>
        <p:nvSpPr>
          <p:cNvPr id="5" name="Footer Placeholder 4">
            <a:extLst>
              <a:ext uri="{FF2B5EF4-FFF2-40B4-BE49-F238E27FC236}">
                <a16:creationId xmlns:a16="http://schemas.microsoft.com/office/drawing/2014/main" id="{E885B6CA-B672-96F4-E071-4777E1556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5DE0FB-0EEA-DBF8-0CE8-15C90DC89E71}"/>
              </a:ext>
            </a:extLst>
          </p:cNvPr>
          <p:cNvSpPr>
            <a:spLocks noGrp="1"/>
          </p:cNvSpPr>
          <p:nvPr>
            <p:ph type="sldNum" sz="quarter" idx="12"/>
          </p:nvPr>
        </p:nvSpPr>
        <p:spPr/>
        <p:txBody>
          <a:bodyPr/>
          <a:lstStyle/>
          <a:p>
            <a:fld id="{C080F6BE-CCB8-4361-90F9-8332E4632FA9}" type="slidenum">
              <a:rPr lang="en-US" smtClean="0"/>
              <a:t>‹#›</a:t>
            </a:fld>
            <a:endParaRPr lang="en-US"/>
          </a:p>
        </p:txBody>
      </p:sp>
    </p:spTree>
    <p:extLst>
      <p:ext uri="{BB962C8B-B14F-4D97-AF65-F5344CB8AC3E}">
        <p14:creationId xmlns:p14="http://schemas.microsoft.com/office/powerpoint/2010/main" val="3145802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3000-137E-F1E2-766D-10886979FB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3D691A-2753-D0D8-F0EE-DF8D6420A6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C3053-B4F9-70D7-B840-6A7D23D645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74BA37-A244-8C8C-36A2-D7D961DD525F}"/>
              </a:ext>
            </a:extLst>
          </p:cNvPr>
          <p:cNvSpPr>
            <a:spLocks noGrp="1"/>
          </p:cNvSpPr>
          <p:nvPr>
            <p:ph type="dt" sz="half" idx="10"/>
          </p:nvPr>
        </p:nvSpPr>
        <p:spPr/>
        <p:txBody>
          <a:bodyPr/>
          <a:lstStyle/>
          <a:p>
            <a:fld id="{20480293-B5C3-412A-BAA9-973A59547636}" type="datetimeFigureOut">
              <a:rPr lang="en-US" smtClean="0"/>
              <a:t>6/13/2023</a:t>
            </a:fld>
            <a:endParaRPr lang="en-US"/>
          </a:p>
        </p:txBody>
      </p:sp>
      <p:sp>
        <p:nvSpPr>
          <p:cNvPr id="6" name="Footer Placeholder 5">
            <a:extLst>
              <a:ext uri="{FF2B5EF4-FFF2-40B4-BE49-F238E27FC236}">
                <a16:creationId xmlns:a16="http://schemas.microsoft.com/office/drawing/2014/main" id="{B3FCA801-1F70-25DE-BBBD-880B98439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0BF188-76D5-A589-4C0D-93132A518DA1}"/>
              </a:ext>
            </a:extLst>
          </p:cNvPr>
          <p:cNvSpPr>
            <a:spLocks noGrp="1"/>
          </p:cNvSpPr>
          <p:nvPr>
            <p:ph type="sldNum" sz="quarter" idx="12"/>
          </p:nvPr>
        </p:nvSpPr>
        <p:spPr/>
        <p:txBody>
          <a:bodyPr/>
          <a:lstStyle/>
          <a:p>
            <a:fld id="{C080F6BE-CCB8-4361-90F9-8332E4632FA9}" type="slidenum">
              <a:rPr lang="en-US" smtClean="0"/>
              <a:t>‹#›</a:t>
            </a:fld>
            <a:endParaRPr lang="en-US"/>
          </a:p>
        </p:txBody>
      </p:sp>
    </p:spTree>
    <p:extLst>
      <p:ext uri="{BB962C8B-B14F-4D97-AF65-F5344CB8AC3E}">
        <p14:creationId xmlns:p14="http://schemas.microsoft.com/office/powerpoint/2010/main" val="3880433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393D3-8CE9-5C97-B427-A754940BE0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7ECC62-9A6D-3E66-F2D0-D763F9CC8D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0CDFFD-3EA1-07D5-870B-844AB6C149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A16A97-2ADB-06F5-058E-0D8ECC47E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E5CF3D2-43E3-417F-49E5-C489FF8630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CB1365-DF6B-F08E-7E4B-378561D9180F}"/>
              </a:ext>
            </a:extLst>
          </p:cNvPr>
          <p:cNvSpPr>
            <a:spLocks noGrp="1"/>
          </p:cNvSpPr>
          <p:nvPr>
            <p:ph type="dt" sz="half" idx="10"/>
          </p:nvPr>
        </p:nvSpPr>
        <p:spPr/>
        <p:txBody>
          <a:bodyPr/>
          <a:lstStyle/>
          <a:p>
            <a:fld id="{20480293-B5C3-412A-BAA9-973A59547636}" type="datetimeFigureOut">
              <a:rPr lang="en-US" smtClean="0"/>
              <a:t>6/13/2023</a:t>
            </a:fld>
            <a:endParaRPr lang="en-US"/>
          </a:p>
        </p:txBody>
      </p:sp>
      <p:sp>
        <p:nvSpPr>
          <p:cNvPr id="8" name="Footer Placeholder 7">
            <a:extLst>
              <a:ext uri="{FF2B5EF4-FFF2-40B4-BE49-F238E27FC236}">
                <a16:creationId xmlns:a16="http://schemas.microsoft.com/office/drawing/2014/main" id="{58DA8727-4FFF-636F-1763-FEDD74BC9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4A0FED-88A5-FE79-6482-7871C22E4CFA}"/>
              </a:ext>
            </a:extLst>
          </p:cNvPr>
          <p:cNvSpPr>
            <a:spLocks noGrp="1"/>
          </p:cNvSpPr>
          <p:nvPr>
            <p:ph type="sldNum" sz="quarter" idx="12"/>
          </p:nvPr>
        </p:nvSpPr>
        <p:spPr/>
        <p:txBody>
          <a:bodyPr/>
          <a:lstStyle/>
          <a:p>
            <a:fld id="{C080F6BE-CCB8-4361-90F9-8332E4632FA9}" type="slidenum">
              <a:rPr lang="en-US" smtClean="0"/>
              <a:t>‹#›</a:t>
            </a:fld>
            <a:endParaRPr lang="en-US"/>
          </a:p>
        </p:txBody>
      </p:sp>
    </p:spTree>
    <p:extLst>
      <p:ext uri="{BB962C8B-B14F-4D97-AF65-F5344CB8AC3E}">
        <p14:creationId xmlns:p14="http://schemas.microsoft.com/office/powerpoint/2010/main" val="3750402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4B63-6E52-8D48-A86D-09CC1859256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A5B0C9-2470-3BA4-EDEA-4CEE4984BD28}"/>
              </a:ext>
            </a:extLst>
          </p:cNvPr>
          <p:cNvSpPr>
            <a:spLocks noGrp="1"/>
          </p:cNvSpPr>
          <p:nvPr>
            <p:ph type="dt" sz="half" idx="10"/>
          </p:nvPr>
        </p:nvSpPr>
        <p:spPr/>
        <p:txBody>
          <a:bodyPr/>
          <a:lstStyle/>
          <a:p>
            <a:fld id="{20480293-B5C3-412A-BAA9-973A59547636}" type="datetimeFigureOut">
              <a:rPr lang="en-US" smtClean="0"/>
              <a:t>6/13/2023</a:t>
            </a:fld>
            <a:endParaRPr lang="en-US"/>
          </a:p>
        </p:txBody>
      </p:sp>
      <p:sp>
        <p:nvSpPr>
          <p:cNvPr id="4" name="Footer Placeholder 3">
            <a:extLst>
              <a:ext uri="{FF2B5EF4-FFF2-40B4-BE49-F238E27FC236}">
                <a16:creationId xmlns:a16="http://schemas.microsoft.com/office/drawing/2014/main" id="{8DE56943-2842-133E-9308-4834B51EF0A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A20A70-A9A3-167D-50BE-122F1DBB3FBC}"/>
              </a:ext>
            </a:extLst>
          </p:cNvPr>
          <p:cNvSpPr>
            <a:spLocks noGrp="1"/>
          </p:cNvSpPr>
          <p:nvPr>
            <p:ph type="sldNum" sz="quarter" idx="12"/>
          </p:nvPr>
        </p:nvSpPr>
        <p:spPr/>
        <p:txBody>
          <a:bodyPr/>
          <a:lstStyle/>
          <a:p>
            <a:fld id="{C080F6BE-CCB8-4361-90F9-8332E4632FA9}" type="slidenum">
              <a:rPr lang="en-US" smtClean="0"/>
              <a:t>‹#›</a:t>
            </a:fld>
            <a:endParaRPr lang="en-US"/>
          </a:p>
        </p:txBody>
      </p:sp>
    </p:spTree>
    <p:extLst>
      <p:ext uri="{BB962C8B-B14F-4D97-AF65-F5344CB8AC3E}">
        <p14:creationId xmlns:p14="http://schemas.microsoft.com/office/powerpoint/2010/main" val="447693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3DAD34-9E2A-3CF9-4418-6C8E23198A20}"/>
              </a:ext>
            </a:extLst>
          </p:cNvPr>
          <p:cNvSpPr>
            <a:spLocks noGrp="1"/>
          </p:cNvSpPr>
          <p:nvPr>
            <p:ph type="dt" sz="half" idx="10"/>
          </p:nvPr>
        </p:nvSpPr>
        <p:spPr/>
        <p:txBody>
          <a:bodyPr/>
          <a:lstStyle/>
          <a:p>
            <a:fld id="{20480293-B5C3-412A-BAA9-973A59547636}" type="datetimeFigureOut">
              <a:rPr lang="en-US" smtClean="0"/>
              <a:t>6/13/2023</a:t>
            </a:fld>
            <a:endParaRPr lang="en-US"/>
          </a:p>
        </p:txBody>
      </p:sp>
      <p:sp>
        <p:nvSpPr>
          <p:cNvPr id="3" name="Footer Placeholder 2">
            <a:extLst>
              <a:ext uri="{FF2B5EF4-FFF2-40B4-BE49-F238E27FC236}">
                <a16:creationId xmlns:a16="http://schemas.microsoft.com/office/drawing/2014/main" id="{D8D9D7AD-4B09-6531-C835-2BD1ECE31B6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E9F458-5FC3-81B9-CF84-5BEFD8659030}"/>
              </a:ext>
            </a:extLst>
          </p:cNvPr>
          <p:cNvSpPr>
            <a:spLocks noGrp="1"/>
          </p:cNvSpPr>
          <p:nvPr>
            <p:ph type="sldNum" sz="quarter" idx="12"/>
          </p:nvPr>
        </p:nvSpPr>
        <p:spPr/>
        <p:txBody>
          <a:bodyPr/>
          <a:lstStyle/>
          <a:p>
            <a:fld id="{C080F6BE-CCB8-4361-90F9-8332E4632FA9}" type="slidenum">
              <a:rPr lang="en-US" smtClean="0"/>
              <a:t>‹#›</a:t>
            </a:fld>
            <a:endParaRPr lang="en-US"/>
          </a:p>
        </p:txBody>
      </p:sp>
    </p:spTree>
    <p:extLst>
      <p:ext uri="{BB962C8B-B14F-4D97-AF65-F5344CB8AC3E}">
        <p14:creationId xmlns:p14="http://schemas.microsoft.com/office/powerpoint/2010/main" val="1275656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27813-9D7E-01D5-EB8C-D094737AD7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CD81AE-12E3-1007-F727-6428AEF44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8AD6DD-5D53-7DDA-9A97-35D758FED4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BCDCEC-60A2-B1EF-C00D-65489FC91B4B}"/>
              </a:ext>
            </a:extLst>
          </p:cNvPr>
          <p:cNvSpPr>
            <a:spLocks noGrp="1"/>
          </p:cNvSpPr>
          <p:nvPr>
            <p:ph type="dt" sz="half" idx="10"/>
          </p:nvPr>
        </p:nvSpPr>
        <p:spPr/>
        <p:txBody>
          <a:bodyPr/>
          <a:lstStyle/>
          <a:p>
            <a:fld id="{20480293-B5C3-412A-BAA9-973A59547636}" type="datetimeFigureOut">
              <a:rPr lang="en-US" smtClean="0"/>
              <a:t>6/13/2023</a:t>
            </a:fld>
            <a:endParaRPr lang="en-US"/>
          </a:p>
        </p:txBody>
      </p:sp>
      <p:sp>
        <p:nvSpPr>
          <p:cNvPr id="6" name="Footer Placeholder 5">
            <a:extLst>
              <a:ext uri="{FF2B5EF4-FFF2-40B4-BE49-F238E27FC236}">
                <a16:creationId xmlns:a16="http://schemas.microsoft.com/office/drawing/2014/main" id="{84EF0568-37F2-C447-BA28-A0B8B64A76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C34DE5-9A1A-ABBD-4B37-D06F14CEF80E}"/>
              </a:ext>
            </a:extLst>
          </p:cNvPr>
          <p:cNvSpPr>
            <a:spLocks noGrp="1"/>
          </p:cNvSpPr>
          <p:nvPr>
            <p:ph type="sldNum" sz="quarter" idx="12"/>
          </p:nvPr>
        </p:nvSpPr>
        <p:spPr/>
        <p:txBody>
          <a:bodyPr/>
          <a:lstStyle/>
          <a:p>
            <a:fld id="{C080F6BE-CCB8-4361-90F9-8332E4632FA9}" type="slidenum">
              <a:rPr lang="en-US" smtClean="0"/>
              <a:t>‹#›</a:t>
            </a:fld>
            <a:endParaRPr lang="en-US"/>
          </a:p>
        </p:txBody>
      </p:sp>
    </p:spTree>
    <p:extLst>
      <p:ext uri="{BB962C8B-B14F-4D97-AF65-F5344CB8AC3E}">
        <p14:creationId xmlns:p14="http://schemas.microsoft.com/office/powerpoint/2010/main" val="394357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889E0-390A-9EF7-2A59-E00CD5FDB9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0CE948F-044B-FD1D-7FFB-E374D7E90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E3A2CD-1033-2BBC-A45E-28D217569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637D10-30D8-29BB-4425-08D1794DA640}"/>
              </a:ext>
            </a:extLst>
          </p:cNvPr>
          <p:cNvSpPr>
            <a:spLocks noGrp="1"/>
          </p:cNvSpPr>
          <p:nvPr>
            <p:ph type="dt" sz="half" idx="10"/>
          </p:nvPr>
        </p:nvSpPr>
        <p:spPr/>
        <p:txBody>
          <a:bodyPr/>
          <a:lstStyle/>
          <a:p>
            <a:fld id="{20480293-B5C3-412A-BAA9-973A59547636}" type="datetimeFigureOut">
              <a:rPr lang="en-US" smtClean="0"/>
              <a:t>6/13/2023</a:t>
            </a:fld>
            <a:endParaRPr lang="en-US"/>
          </a:p>
        </p:txBody>
      </p:sp>
      <p:sp>
        <p:nvSpPr>
          <p:cNvPr id="6" name="Footer Placeholder 5">
            <a:extLst>
              <a:ext uri="{FF2B5EF4-FFF2-40B4-BE49-F238E27FC236}">
                <a16:creationId xmlns:a16="http://schemas.microsoft.com/office/drawing/2014/main" id="{149F4255-CC14-3DC1-4512-6EE15999C5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31931C-405D-B4FF-129C-B4C215C4FC00}"/>
              </a:ext>
            </a:extLst>
          </p:cNvPr>
          <p:cNvSpPr>
            <a:spLocks noGrp="1"/>
          </p:cNvSpPr>
          <p:nvPr>
            <p:ph type="sldNum" sz="quarter" idx="12"/>
          </p:nvPr>
        </p:nvSpPr>
        <p:spPr/>
        <p:txBody>
          <a:bodyPr/>
          <a:lstStyle/>
          <a:p>
            <a:fld id="{C080F6BE-CCB8-4361-90F9-8332E4632FA9}" type="slidenum">
              <a:rPr lang="en-US" smtClean="0"/>
              <a:t>‹#›</a:t>
            </a:fld>
            <a:endParaRPr lang="en-US"/>
          </a:p>
        </p:txBody>
      </p:sp>
    </p:spTree>
    <p:extLst>
      <p:ext uri="{BB962C8B-B14F-4D97-AF65-F5344CB8AC3E}">
        <p14:creationId xmlns:p14="http://schemas.microsoft.com/office/powerpoint/2010/main" val="2127454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7C0587-4781-382D-B983-93B0AF46973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72CE77A-53DF-C27B-0677-5CE1E54FC3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22EA9-4F62-0C8C-8AFA-AE66719AF6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480293-B5C3-412A-BAA9-973A59547636}" type="datetimeFigureOut">
              <a:rPr lang="en-US" smtClean="0"/>
              <a:t>6/13/2023</a:t>
            </a:fld>
            <a:endParaRPr lang="en-US"/>
          </a:p>
        </p:txBody>
      </p:sp>
      <p:sp>
        <p:nvSpPr>
          <p:cNvPr id="5" name="Footer Placeholder 4">
            <a:extLst>
              <a:ext uri="{FF2B5EF4-FFF2-40B4-BE49-F238E27FC236}">
                <a16:creationId xmlns:a16="http://schemas.microsoft.com/office/drawing/2014/main" id="{FCBFE935-B9DB-F4B3-33F4-70425A6F2F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90ACDB-0F3B-2426-0F83-EE3110D7D2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80F6BE-CCB8-4361-90F9-8332E4632FA9}" type="slidenum">
              <a:rPr lang="en-US" smtClean="0"/>
              <a:t>‹#›</a:t>
            </a:fld>
            <a:endParaRPr lang="en-US"/>
          </a:p>
        </p:txBody>
      </p:sp>
    </p:spTree>
    <p:extLst>
      <p:ext uri="{BB962C8B-B14F-4D97-AF65-F5344CB8AC3E}">
        <p14:creationId xmlns:p14="http://schemas.microsoft.com/office/powerpoint/2010/main" val="912810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slacgismo/solar-data-tools" TargetMode="External"/><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hyperlink" Target="https://github.com/pvlib/pvanalytic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AAE5E3D-AF2B-4DD7-8C5B-ADBA7617AD66}"/>
              </a:ext>
            </a:extLst>
          </p:cNvPr>
          <p:cNvSpPr>
            <a:spLocks noGrp="1"/>
          </p:cNvSpPr>
          <p:nvPr>
            <p:ph type="body" sz="quarter" idx="10"/>
          </p:nvPr>
        </p:nvSpPr>
        <p:spPr>
          <a:xfrm>
            <a:off x="4982634" y="1303757"/>
            <a:ext cx="7191330" cy="2163367"/>
          </a:xfrm>
        </p:spPr>
        <p:txBody>
          <a:bodyPr/>
          <a:lstStyle/>
          <a:p>
            <a:pPr algn="ctr"/>
            <a:r>
              <a:rPr lang="en-US" dirty="0"/>
              <a:t>A Reproducible Validation of Algorithms for Estimating Array Tilt and Azimuth from Photovoltaic Power Time Series</a:t>
            </a:r>
          </a:p>
        </p:txBody>
      </p:sp>
      <p:sp>
        <p:nvSpPr>
          <p:cNvPr id="3" name="Text Placeholder 2">
            <a:extLst>
              <a:ext uri="{FF2B5EF4-FFF2-40B4-BE49-F238E27FC236}">
                <a16:creationId xmlns:a16="http://schemas.microsoft.com/office/drawing/2014/main" id="{8305A85D-9F76-4D65-AD87-E06F9027D22F}"/>
              </a:ext>
            </a:extLst>
          </p:cNvPr>
          <p:cNvSpPr>
            <a:spLocks noGrp="1"/>
          </p:cNvSpPr>
          <p:nvPr>
            <p:ph type="body" sz="quarter" idx="11"/>
          </p:nvPr>
        </p:nvSpPr>
        <p:spPr>
          <a:xfrm>
            <a:off x="4982634" y="3624321"/>
            <a:ext cx="5763684" cy="2705458"/>
          </a:xfrm>
        </p:spPr>
        <p:txBody>
          <a:bodyPr/>
          <a:lstStyle/>
          <a:p>
            <a:endParaRPr lang="en-US" dirty="0"/>
          </a:p>
          <a:p>
            <a:r>
              <a:rPr lang="en-US" dirty="0"/>
              <a:t>Kirsten Perry</a:t>
            </a:r>
            <a:r>
              <a:rPr lang="en-US" baseline="30000" dirty="0"/>
              <a:t>1</a:t>
            </a:r>
            <a:r>
              <a:rPr lang="en-US" dirty="0"/>
              <a:t>, Bennet Meyers</a:t>
            </a:r>
            <a:r>
              <a:rPr lang="en-US" baseline="30000" dirty="0"/>
              <a:t>2</a:t>
            </a:r>
            <a:r>
              <a:rPr lang="en-US" dirty="0"/>
              <a:t>, Matthew Muller</a:t>
            </a:r>
            <a:r>
              <a:rPr lang="en-US" baseline="30000" dirty="0"/>
              <a:t>1</a:t>
            </a:r>
            <a:r>
              <a:rPr lang="en-US" dirty="0"/>
              <a:t>, Kevin Anderson</a:t>
            </a:r>
            <a:r>
              <a:rPr lang="en-US" baseline="30000" dirty="0"/>
              <a:t>1</a:t>
            </a:r>
            <a:endParaRPr lang="en-US" dirty="0"/>
          </a:p>
          <a:p>
            <a:endParaRPr lang="en-US" dirty="0"/>
          </a:p>
          <a:p>
            <a:pPr marL="457200" indent="-457200">
              <a:buAutoNum type="arabicParenBoth"/>
            </a:pPr>
            <a:r>
              <a:rPr lang="en-US" dirty="0"/>
              <a:t>National Renewable Energy Laboratory</a:t>
            </a:r>
          </a:p>
          <a:p>
            <a:pPr marL="457200" indent="-457200">
              <a:buAutoNum type="arabicParenBoth"/>
            </a:pPr>
            <a:r>
              <a:rPr lang="en-US" dirty="0"/>
              <a:t>SLAC National Accelerator Laboratory</a:t>
            </a:r>
          </a:p>
          <a:p>
            <a:r>
              <a:rPr lang="en-US" dirty="0"/>
              <a:t>PVSC 50—San Juan, Puerto Rico</a:t>
            </a:r>
          </a:p>
          <a:p>
            <a:r>
              <a:rPr lang="en-US" dirty="0"/>
              <a:t>June 14, 2023</a:t>
            </a:r>
          </a:p>
          <a:p>
            <a:endParaRPr lang="en-US" dirty="0"/>
          </a:p>
        </p:txBody>
      </p:sp>
      <p:pic>
        <p:nvPicPr>
          <p:cNvPr id="1028" name="Picture 4" descr="Opportunities at SLAC National Accelerator Laboratory - Rocky Mountain  Alliance For Minority Participation">
            <a:extLst>
              <a:ext uri="{FF2B5EF4-FFF2-40B4-BE49-F238E27FC236}">
                <a16:creationId xmlns:a16="http://schemas.microsoft.com/office/drawing/2014/main" id="{065779BC-784F-8B05-6DEC-890D72E18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819" y="1542587"/>
            <a:ext cx="3153191" cy="8987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817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45C1B83-8219-495D-BEEA-DB780649442B}"/>
              </a:ext>
            </a:extLst>
          </p:cNvPr>
          <p:cNvSpPr>
            <a:spLocks noGrp="1"/>
          </p:cNvSpPr>
          <p:nvPr>
            <p:ph type="title"/>
          </p:nvPr>
        </p:nvSpPr>
        <p:spPr/>
        <p:txBody>
          <a:bodyPr/>
          <a:lstStyle/>
          <a:p>
            <a:r>
              <a:rPr lang="en-US" dirty="0"/>
              <a:t>Thank you!</a:t>
            </a:r>
          </a:p>
        </p:txBody>
      </p:sp>
      <p:sp>
        <p:nvSpPr>
          <p:cNvPr id="5" name="TextBox 4">
            <a:extLst>
              <a:ext uri="{FF2B5EF4-FFF2-40B4-BE49-F238E27FC236}">
                <a16:creationId xmlns:a16="http://schemas.microsoft.com/office/drawing/2014/main" id="{89AAB176-FAA7-4FDB-A852-291B374C3E4E}"/>
              </a:ext>
            </a:extLst>
          </p:cNvPr>
          <p:cNvSpPr txBox="1"/>
          <p:nvPr userDrawn="1"/>
        </p:nvSpPr>
        <p:spPr>
          <a:xfrm>
            <a:off x="367903" y="4194265"/>
            <a:ext cx="7440927" cy="2031325"/>
          </a:xfrm>
          <a:prstGeom prst="rect">
            <a:avLst/>
          </a:prstGeom>
          <a:noFill/>
        </p:spPr>
        <p:txBody>
          <a:bodyPr wrap="square" rtlCol="0">
            <a:spAutoFit/>
          </a:bodyPr>
          <a:lstStyle/>
          <a:p>
            <a:pPr marL="0" indent="0" algn="just">
              <a:buNone/>
            </a:pPr>
            <a:r>
              <a:rPr lang="en-US" sz="1400" dirty="0"/>
              <a:t>This work was authored in part by Alliance for Sustainable Energy, LLC, the manager and operator of the National Renewable Energy Laboratory for the U.S. Department of Energy (DOE) under Contract No. </a:t>
            </a:r>
            <a:r>
              <a:rPr lang="en-US" sz="1400"/>
              <a:t>DE-AC36-08GO28308. </a:t>
            </a:r>
            <a:r>
              <a:rPr lang="en-US" sz="1400" dirty="0"/>
              <a:t>Funding provided by the U.S. Department of Energy’s Office of Energy Efficiency and Renewable Energy (EERE) under Solar Energy Technologies Office (SETO) Agreement Numbers 38258 and </a:t>
            </a:r>
            <a:r>
              <a:rPr lang="en-US" sz="1400" dirty="0">
                <a:latin typeface="Calibri" panose="020F0502020204030204" pitchFamily="34" charset="0"/>
                <a:ea typeface="Calibri" panose="020F0502020204030204" pitchFamily="34" charset="0"/>
              </a:rPr>
              <a:t>38529</a:t>
            </a:r>
            <a:r>
              <a:rPr lang="en-US" sz="14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p>
        </p:txBody>
      </p:sp>
      <p:pic>
        <p:nvPicPr>
          <p:cNvPr id="2" name="Picture 1">
            <a:extLst>
              <a:ext uri="{FF2B5EF4-FFF2-40B4-BE49-F238E27FC236}">
                <a16:creationId xmlns:a16="http://schemas.microsoft.com/office/drawing/2014/main" id="{719B1B32-C8A9-6CC8-ED29-9CDCDF4EB155}"/>
              </a:ext>
            </a:extLst>
          </p:cNvPr>
          <p:cNvPicPr>
            <a:picLocks noChangeAspect="1"/>
          </p:cNvPicPr>
          <p:nvPr/>
        </p:nvPicPr>
        <p:blipFill>
          <a:blip r:embed="rId3"/>
          <a:stretch>
            <a:fillRect/>
          </a:stretch>
        </p:blipFill>
        <p:spPr>
          <a:xfrm>
            <a:off x="7937384" y="4194265"/>
            <a:ext cx="3572089" cy="1015662"/>
          </a:xfrm>
          <a:prstGeom prst="rect">
            <a:avLst/>
          </a:prstGeom>
        </p:spPr>
      </p:pic>
    </p:spTree>
    <p:extLst>
      <p:ext uri="{BB962C8B-B14F-4D97-AF65-F5344CB8AC3E}">
        <p14:creationId xmlns:p14="http://schemas.microsoft.com/office/powerpoint/2010/main" val="241979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92AD90-9B56-4E6E-882D-EB74A51603E9}"/>
              </a:ext>
            </a:extLst>
          </p:cNvPr>
          <p:cNvSpPr>
            <a:spLocks noGrp="1"/>
          </p:cNvSpPr>
          <p:nvPr>
            <p:ph type="body" sz="quarter" idx="12"/>
          </p:nvPr>
        </p:nvSpPr>
        <p:spPr>
          <a:xfrm>
            <a:off x="609599" y="1256322"/>
            <a:ext cx="11295355" cy="4828116"/>
          </a:xfrm>
        </p:spPr>
        <p:txBody>
          <a:bodyPr>
            <a:normAutofit/>
          </a:bodyPr>
          <a:lstStyle/>
          <a:p>
            <a:pPr algn="just"/>
            <a:r>
              <a:rPr lang="en-US" sz="3000" dirty="0"/>
              <a:t>Average 33% annual growth in solar industry [1]</a:t>
            </a:r>
          </a:p>
          <a:p>
            <a:pPr algn="just"/>
            <a:r>
              <a:rPr lang="en-US" sz="3000" dirty="0"/>
              <a:t>Solar metadata lost during acquisitions</a:t>
            </a:r>
          </a:p>
          <a:p>
            <a:pPr lvl="1" algn="just"/>
            <a:r>
              <a:rPr lang="en-US" sz="2600" dirty="0"/>
              <a:t>Leading residential installer: 500,000 systems</a:t>
            </a:r>
          </a:p>
          <a:p>
            <a:pPr algn="just"/>
            <a:r>
              <a:rPr lang="en-US" sz="3000" dirty="0"/>
              <a:t>Metadata: tilt, azimuth, mounting configuration, </a:t>
            </a:r>
            <a:r>
              <a:rPr lang="en-US" sz="3000" dirty="0" err="1"/>
              <a:t>etc</a:t>
            </a:r>
            <a:endParaRPr lang="en-US" sz="3000" dirty="0"/>
          </a:p>
          <a:p>
            <a:pPr algn="just"/>
            <a:r>
              <a:rPr lang="en-US" sz="3000" dirty="0"/>
              <a:t>Manual entry </a:t>
            </a:r>
            <a:r>
              <a:rPr lang="en-US" sz="3000" b="1" dirty="0"/>
              <a:t>OR</a:t>
            </a:r>
            <a:r>
              <a:rPr lang="en-US" sz="3000" dirty="0"/>
              <a:t> costly site inspections</a:t>
            </a:r>
          </a:p>
          <a:p>
            <a:pPr algn="just"/>
            <a:r>
              <a:rPr lang="en-US" sz="3000" b="1" dirty="0"/>
              <a:t>Why is having accurate metadata important?</a:t>
            </a:r>
          </a:p>
          <a:p>
            <a:pPr lvl="1" algn="just"/>
            <a:r>
              <a:rPr lang="en-US" sz="3000" dirty="0"/>
              <a:t>Expected energy yield and degradation rates</a:t>
            </a:r>
          </a:p>
        </p:txBody>
      </p:sp>
      <p:sp>
        <p:nvSpPr>
          <p:cNvPr id="3" name="Title 2">
            <a:extLst>
              <a:ext uri="{FF2B5EF4-FFF2-40B4-BE49-F238E27FC236}">
                <a16:creationId xmlns:a16="http://schemas.microsoft.com/office/drawing/2014/main" id="{6203B0D0-6F46-403E-9BC2-1A330F73C49A}"/>
              </a:ext>
            </a:extLst>
          </p:cNvPr>
          <p:cNvSpPr>
            <a:spLocks noGrp="1"/>
          </p:cNvSpPr>
          <p:nvPr>
            <p:ph type="title"/>
          </p:nvPr>
        </p:nvSpPr>
        <p:spPr>
          <a:solidFill>
            <a:srgbClr val="0070C0"/>
          </a:solidFill>
          <a:ln>
            <a:noFill/>
          </a:ln>
        </p:spPr>
        <p:txBody>
          <a:bodyPr/>
          <a:lstStyle/>
          <a:p>
            <a:r>
              <a:rPr lang="en-US" dirty="0">
                <a:solidFill>
                  <a:schemeClr val="bg1"/>
                </a:solidFill>
              </a:rPr>
              <a:t>Background</a:t>
            </a:r>
          </a:p>
        </p:txBody>
      </p:sp>
      <p:sp>
        <p:nvSpPr>
          <p:cNvPr id="5" name="TextBox 4">
            <a:extLst>
              <a:ext uri="{FF2B5EF4-FFF2-40B4-BE49-F238E27FC236}">
                <a16:creationId xmlns:a16="http://schemas.microsoft.com/office/drawing/2014/main" id="{26FCBB9F-DBA0-AB8F-CA0D-D70A7EDA2ABC}"/>
              </a:ext>
            </a:extLst>
          </p:cNvPr>
          <p:cNvSpPr txBox="1"/>
          <p:nvPr/>
        </p:nvSpPr>
        <p:spPr>
          <a:xfrm>
            <a:off x="407113" y="6432999"/>
            <a:ext cx="10771763" cy="338554"/>
          </a:xfrm>
          <a:prstGeom prst="rect">
            <a:avLst/>
          </a:prstGeom>
          <a:noFill/>
        </p:spPr>
        <p:txBody>
          <a:bodyPr wrap="square">
            <a:spAutoFit/>
          </a:bodyPr>
          <a:lstStyle/>
          <a:p>
            <a:pPr marL="0" indent="0" algn="just">
              <a:buNone/>
            </a:pPr>
            <a:r>
              <a:rPr lang="en-US" sz="1600" dirty="0"/>
              <a:t>[1] </a:t>
            </a:r>
            <a:r>
              <a:rPr lang="en-US" sz="1600" i="0" dirty="0">
                <a:effectLst/>
              </a:rPr>
              <a:t>“</a:t>
            </a:r>
            <a:r>
              <a:rPr lang="en-US" sz="1600" dirty="0"/>
              <a:t>US Solar Market Insight</a:t>
            </a:r>
            <a:r>
              <a:rPr lang="en-US" sz="1600" i="0" dirty="0">
                <a:effectLst/>
              </a:rPr>
              <a:t>,” Solar Energy Industries Association (SEIA), 2022</a:t>
            </a:r>
          </a:p>
        </p:txBody>
      </p:sp>
      <p:pic>
        <p:nvPicPr>
          <p:cNvPr id="4" name="Picture 3">
            <a:extLst>
              <a:ext uri="{FF2B5EF4-FFF2-40B4-BE49-F238E27FC236}">
                <a16:creationId xmlns:a16="http://schemas.microsoft.com/office/drawing/2014/main" id="{E82AA8C0-BFA1-FDFE-AEF8-E660E065376B}"/>
              </a:ext>
            </a:extLst>
          </p:cNvPr>
          <p:cNvPicPr>
            <a:picLocks noChangeAspect="1"/>
          </p:cNvPicPr>
          <p:nvPr/>
        </p:nvPicPr>
        <p:blipFill>
          <a:blip r:embed="rId3"/>
          <a:stretch>
            <a:fillRect/>
          </a:stretch>
        </p:blipFill>
        <p:spPr>
          <a:xfrm>
            <a:off x="6156657" y="4716276"/>
            <a:ext cx="5022219" cy="1770803"/>
          </a:xfrm>
          <a:prstGeom prst="rect">
            <a:avLst/>
          </a:prstGeom>
        </p:spPr>
      </p:pic>
      <p:sp>
        <p:nvSpPr>
          <p:cNvPr id="6" name="TextBox 5">
            <a:extLst>
              <a:ext uri="{FF2B5EF4-FFF2-40B4-BE49-F238E27FC236}">
                <a16:creationId xmlns:a16="http://schemas.microsoft.com/office/drawing/2014/main" id="{1A86CFF4-1C77-DC91-6855-067142D18A87}"/>
              </a:ext>
            </a:extLst>
          </p:cNvPr>
          <p:cNvSpPr txBox="1"/>
          <p:nvPr/>
        </p:nvSpPr>
        <p:spPr>
          <a:xfrm>
            <a:off x="4141961" y="5635786"/>
            <a:ext cx="2041864" cy="646331"/>
          </a:xfrm>
          <a:prstGeom prst="rect">
            <a:avLst/>
          </a:prstGeom>
          <a:noFill/>
        </p:spPr>
        <p:txBody>
          <a:bodyPr wrap="square" rtlCol="0">
            <a:spAutoFit/>
          </a:bodyPr>
          <a:lstStyle/>
          <a:p>
            <a:r>
              <a:rPr lang="en-US" b="1" dirty="0"/>
              <a:t>Azimuth and tilt on a solar installation</a:t>
            </a:r>
          </a:p>
        </p:txBody>
      </p:sp>
      <p:sp>
        <p:nvSpPr>
          <p:cNvPr id="7" name="TextBox 6">
            <a:extLst>
              <a:ext uri="{FF2B5EF4-FFF2-40B4-BE49-F238E27FC236}">
                <a16:creationId xmlns:a16="http://schemas.microsoft.com/office/drawing/2014/main" id="{66E9C852-FB62-D960-3817-571088158C9A}"/>
              </a:ext>
            </a:extLst>
          </p:cNvPr>
          <p:cNvSpPr txBox="1"/>
          <p:nvPr/>
        </p:nvSpPr>
        <p:spPr>
          <a:xfrm>
            <a:off x="8252857" y="6131235"/>
            <a:ext cx="2613264" cy="600164"/>
          </a:xfrm>
          <a:prstGeom prst="rect">
            <a:avLst/>
          </a:prstGeom>
          <a:noFill/>
        </p:spPr>
        <p:txBody>
          <a:bodyPr wrap="square" rtlCol="0">
            <a:spAutoFit/>
          </a:bodyPr>
          <a:lstStyle/>
          <a:p>
            <a:r>
              <a:rPr lang="en-US" sz="1100" dirty="0"/>
              <a:t>Image courtesy of Design Solar Guide (https://solardesignguide.com/solar-panel-tilt-and-azimuth/)</a:t>
            </a:r>
          </a:p>
        </p:txBody>
      </p:sp>
    </p:spTree>
    <p:extLst>
      <p:ext uri="{BB962C8B-B14F-4D97-AF65-F5344CB8AC3E}">
        <p14:creationId xmlns:p14="http://schemas.microsoft.com/office/powerpoint/2010/main" val="931920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292AD90-9B56-4E6E-882D-EB74A51603E9}"/>
              </a:ext>
            </a:extLst>
          </p:cNvPr>
          <p:cNvSpPr>
            <a:spLocks noGrp="1"/>
          </p:cNvSpPr>
          <p:nvPr>
            <p:ph type="body" sz="quarter" idx="12"/>
          </p:nvPr>
        </p:nvSpPr>
        <p:spPr>
          <a:xfrm>
            <a:off x="609599" y="1433984"/>
            <a:ext cx="10558272" cy="5041572"/>
          </a:xfrm>
        </p:spPr>
        <p:txBody>
          <a:bodyPr>
            <a:normAutofit/>
          </a:bodyPr>
          <a:lstStyle/>
          <a:p>
            <a:pPr algn="just"/>
            <a:r>
              <a:rPr lang="en-US" sz="3000" dirty="0"/>
              <a:t>Several time series algorithms exist to estimate the azimuth and tilt of a PV system [1,2,3]</a:t>
            </a:r>
          </a:p>
          <a:p>
            <a:pPr algn="just"/>
            <a:r>
              <a:rPr lang="en-US" sz="3000" b="1" dirty="0">
                <a:solidFill>
                  <a:srgbClr val="FF0000"/>
                </a:solidFill>
              </a:rPr>
              <a:t>A lot of existing research but it’s disjointed</a:t>
            </a:r>
          </a:p>
          <a:p>
            <a:pPr lvl="1" algn="just"/>
            <a:r>
              <a:rPr lang="en-US" sz="2600" dirty="0"/>
              <a:t>Difficult to replicate results </a:t>
            </a:r>
          </a:p>
          <a:p>
            <a:pPr lvl="1" algn="just"/>
            <a:r>
              <a:rPr lang="en-US" sz="2600" dirty="0"/>
              <a:t>No standardized data sets, process, or results</a:t>
            </a:r>
          </a:p>
          <a:p>
            <a:pPr algn="just"/>
            <a:r>
              <a:rPr lang="en-US" sz="3000" dirty="0"/>
              <a:t>Benchmark 4 algorithms in Python open-source packages</a:t>
            </a:r>
          </a:p>
          <a:p>
            <a:pPr lvl="1" algn="just"/>
            <a:r>
              <a:rPr lang="en-US" sz="2600" dirty="0"/>
              <a:t>Solar-Data-Tools: </a:t>
            </a:r>
            <a:r>
              <a:rPr lang="en-US" sz="2600" dirty="0">
                <a:hlinkClick r:id="rId3"/>
              </a:rPr>
              <a:t>https://github.com/slacgismo/solar-data-tools</a:t>
            </a:r>
            <a:r>
              <a:rPr lang="en-US" sz="2600" dirty="0"/>
              <a:t> </a:t>
            </a:r>
            <a:endParaRPr lang="en-US" sz="2200" dirty="0"/>
          </a:p>
          <a:p>
            <a:pPr lvl="1" algn="just"/>
            <a:r>
              <a:rPr lang="en-US" sz="2600" dirty="0" err="1"/>
              <a:t>PVAnalytics</a:t>
            </a:r>
            <a:r>
              <a:rPr lang="en-US" sz="2600" dirty="0"/>
              <a:t>: </a:t>
            </a:r>
            <a:r>
              <a:rPr lang="en-US" sz="2600" dirty="0">
                <a:hlinkClick r:id="rId4"/>
              </a:rPr>
              <a:t>https://github.com/pvlib/pvanalytics</a:t>
            </a:r>
            <a:r>
              <a:rPr lang="en-US" sz="2600" dirty="0"/>
              <a:t> </a:t>
            </a:r>
          </a:p>
        </p:txBody>
      </p:sp>
      <p:sp>
        <p:nvSpPr>
          <p:cNvPr id="3" name="Title 2">
            <a:extLst>
              <a:ext uri="{FF2B5EF4-FFF2-40B4-BE49-F238E27FC236}">
                <a16:creationId xmlns:a16="http://schemas.microsoft.com/office/drawing/2014/main" id="{6203B0D0-6F46-403E-9BC2-1A330F73C49A}"/>
              </a:ext>
            </a:extLst>
          </p:cNvPr>
          <p:cNvSpPr>
            <a:spLocks noGrp="1"/>
          </p:cNvSpPr>
          <p:nvPr>
            <p:ph type="title"/>
          </p:nvPr>
        </p:nvSpPr>
        <p:spPr>
          <a:solidFill>
            <a:srgbClr val="0070C0"/>
          </a:solidFill>
          <a:ln>
            <a:noFill/>
          </a:ln>
        </p:spPr>
        <p:txBody>
          <a:bodyPr/>
          <a:lstStyle/>
          <a:p>
            <a:r>
              <a:rPr lang="en-US" dirty="0">
                <a:solidFill>
                  <a:schemeClr val="bg1"/>
                </a:solidFill>
              </a:rPr>
              <a:t>Motivations</a:t>
            </a:r>
          </a:p>
        </p:txBody>
      </p:sp>
      <p:sp>
        <p:nvSpPr>
          <p:cNvPr id="5" name="TextBox 4">
            <a:extLst>
              <a:ext uri="{FF2B5EF4-FFF2-40B4-BE49-F238E27FC236}">
                <a16:creationId xmlns:a16="http://schemas.microsoft.com/office/drawing/2014/main" id="{26FCBB9F-DBA0-AB8F-CA0D-D70A7EDA2ABC}"/>
              </a:ext>
            </a:extLst>
          </p:cNvPr>
          <p:cNvSpPr txBox="1"/>
          <p:nvPr/>
        </p:nvSpPr>
        <p:spPr>
          <a:xfrm>
            <a:off x="563815" y="5869018"/>
            <a:ext cx="11064370" cy="830997"/>
          </a:xfrm>
          <a:prstGeom prst="rect">
            <a:avLst/>
          </a:prstGeom>
          <a:noFill/>
        </p:spPr>
        <p:txBody>
          <a:bodyPr wrap="square">
            <a:spAutoFit/>
          </a:bodyPr>
          <a:lstStyle/>
          <a:p>
            <a:pPr marL="0" indent="0">
              <a:buNone/>
            </a:pPr>
            <a:r>
              <a:rPr lang="en-US" sz="1200" dirty="0">
                <a:latin typeface="Arial" panose="020B0604020202020204" pitchFamily="34" charset="0"/>
                <a:cs typeface="Arial" panose="020B0604020202020204" pitchFamily="34" charset="0"/>
              </a:rPr>
              <a:t>[1] </a:t>
            </a:r>
            <a:r>
              <a:rPr lang="en-US" sz="1200" b="0" i="0" dirty="0" err="1">
                <a:effectLst/>
                <a:latin typeface="Arial" panose="020B0604020202020204" pitchFamily="34" charset="0"/>
                <a:cs typeface="Arial" panose="020B0604020202020204" pitchFamily="34" charset="0"/>
              </a:rPr>
              <a:t>Saint-Drenan</a:t>
            </a:r>
            <a:r>
              <a:rPr lang="en-US" sz="1200" b="0" i="0" dirty="0">
                <a:effectLst/>
                <a:latin typeface="Arial" panose="020B0604020202020204" pitchFamily="34" charset="0"/>
                <a:cs typeface="Arial" panose="020B0604020202020204" pitchFamily="34" charset="0"/>
              </a:rPr>
              <a:t> et al, “An empirical approach to parameterizing photovoltaic plants for power forecasting and simulation,” Solar Energy, 2015.</a:t>
            </a:r>
          </a:p>
          <a:p>
            <a:pPr marL="0" indent="0">
              <a:buNone/>
            </a:pPr>
            <a:r>
              <a:rPr lang="en-US" sz="1200" dirty="0">
                <a:latin typeface="Arial" panose="020B0604020202020204" pitchFamily="34" charset="0"/>
                <a:cs typeface="Arial" panose="020B0604020202020204" pitchFamily="34" charset="0"/>
              </a:rPr>
              <a:t>[2] </a:t>
            </a:r>
            <a:r>
              <a:rPr lang="en-US" sz="1200" b="0" i="0" dirty="0">
                <a:effectLst/>
                <a:latin typeface="Arial" panose="020B0604020202020204" pitchFamily="34" charset="0"/>
                <a:cs typeface="Arial" panose="020B0604020202020204" pitchFamily="34" charset="0"/>
              </a:rPr>
              <a:t>N. </a:t>
            </a:r>
            <a:r>
              <a:rPr lang="en-US" sz="1200" b="0" i="0" dirty="0" err="1">
                <a:effectLst/>
                <a:latin typeface="Arial" panose="020B0604020202020204" pitchFamily="34" charset="0"/>
                <a:cs typeface="Arial" panose="020B0604020202020204" pitchFamily="34" charset="0"/>
              </a:rPr>
              <a:t>Haghdadi</a:t>
            </a:r>
            <a:r>
              <a:rPr lang="en-US" sz="1200" b="0" i="0" dirty="0">
                <a:effectLst/>
                <a:latin typeface="Arial" panose="020B0604020202020204" pitchFamily="34" charset="0"/>
                <a:cs typeface="Arial" panose="020B0604020202020204" pitchFamily="34" charset="0"/>
              </a:rPr>
              <a:t>  et al, “A method to estimate the location and orientation of distributed photovoltaic systems</a:t>
            </a:r>
            <a:br>
              <a:rPr lang="en-US" sz="1200" dirty="0">
                <a:latin typeface="Arial" panose="020B0604020202020204" pitchFamily="34" charset="0"/>
                <a:cs typeface="Arial" panose="020B0604020202020204" pitchFamily="34" charset="0"/>
              </a:rPr>
            </a:br>
            <a:r>
              <a:rPr lang="en-US" sz="1200" b="0" i="0" dirty="0">
                <a:effectLst/>
                <a:latin typeface="Arial" panose="020B0604020202020204" pitchFamily="34" charset="0"/>
                <a:cs typeface="Arial" panose="020B0604020202020204" pitchFamily="34" charset="0"/>
              </a:rPr>
              <a:t>from their generation output data,” Renewable Energy, 2017.</a:t>
            </a:r>
          </a:p>
          <a:p>
            <a:pPr marL="0" indent="0">
              <a:buNone/>
            </a:pPr>
            <a:r>
              <a:rPr lang="en-US" sz="1200" dirty="0">
                <a:latin typeface="Arial" panose="020B0604020202020204" pitchFamily="34" charset="0"/>
                <a:cs typeface="Arial" panose="020B0604020202020204" pitchFamily="34" charset="0"/>
              </a:rPr>
              <a:t>[3] </a:t>
            </a:r>
            <a:r>
              <a:rPr lang="en-US" sz="1200" b="0" i="0" dirty="0">
                <a:effectLst/>
                <a:latin typeface="Arial" panose="020B0604020202020204" pitchFamily="34" charset="0"/>
                <a:cs typeface="Arial" panose="020B0604020202020204" pitchFamily="34" charset="0"/>
              </a:rPr>
              <a:t>A. </a:t>
            </a:r>
            <a:r>
              <a:rPr lang="en-US" sz="1200" b="0" i="0" dirty="0" err="1">
                <a:effectLst/>
                <a:latin typeface="Arial" panose="020B0604020202020204" pitchFamily="34" charset="0"/>
                <a:cs typeface="Arial" panose="020B0604020202020204" pitchFamily="34" charset="0"/>
              </a:rPr>
              <a:t>Londono</a:t>
            </a:r>
            <a:r>
              <a:rPr lang="en-US" sz="1200" b="0" i="0" dirty="0">
                <a:effectLst/>
                <a:latin typeface="Arial" panose="020B0604020202020204" pitchFamily="34" charset="0"/>
                <a:cs typeface="Arial" panose="020B0604020202020204" pitchFamily="34" charset="0"/>
              </a:rPr>
              <a:t>-Hurtado et al, “Estimation of photovoltaic system location and orientation from power signals,” PVSC 2021</a:t>
            </a:r>
            <a:endParaRPr lang="en-US" sz="120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8842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03B0D0-6F46-403E-9BC2-1A330F73C49A}"/>
              </a:ext>
            </a:extLst>
          </p:cNvPr>
          <p:cNvSpPr>
            <a:spLocks noGrp="1"/>
          </p:cNvSpPr>
          <p:nvPr>
            <p:ph type="title"/>
          </p:nvPr>
        </p:nvSpPr>
        <p:spPr>
          <a:solidFill>
            <a:srgbClr val="0070C0"/>
          </a:solidFill>
          <a:ln>
            <a:noFill/>
          </a:ln>
        </p:spPr>
        <p:txBody>
          <a:bodyPr/>
          <a:lstStyle/>
          <a:p>
            <a:r>
              <a:rPr lang="en-US" dirty="0">
                <a:solidFill>
                  <a:schemeClr val="bg1"/>
                </a:solidFill>
              </a:rPr>
              <a:t>Methods</a:t>
            </a:r>
          </a:p>
        </p:txBody>
      </p:sp>
      <p:sp>
        <p:nvSpPr>
          <p:cNvPr id="2" name="Text Placeholder 1">
            <a:extLst>
              <a:ext uri="{FF2B5EF4-FFF2-40B4-BE49-F238E27FC236}">
                <a16:creationId xmlns:a16="http://schemas.microsoft.com/office/drawing/2014/main" id="{85C8CDD3-7B9E-8F5F-8D26-7DCBDC16370E}"/>
              </a:ext>
            </a:extLst>
          </p:cNvPr>
          <p:cNvSpPr>
            <a:spLocks noGrp="1"/>
          </p:cNvSpPr>
          <p:nvPr>
            <p:ph type="body" sz="quarter" idx="12"/>
          </p:nvPr>
        </p:nvSpPr>
        <p:spPr>
          <a:xfrm>
            <a:off x="554737" y="1310640"/>
            <a:ext cx="10997184" cy="5018194"/>
          </a:xfrm>
        </p:spPr>
        <p:txBody>
          <a:bodyPr>
            <a:normAutofit/>
          </a:bodyPr>
          <a:lstStyle/>
          <a:p>
            <a:pPr algn="just"/>
            <a:r>
              <a:rPr lang="en-US" sz="3400" dirty="0"/>
              <a:t>Solar-Data-Tools (SDT): Signal decomposition framework [1,2]. Needs measured PV power signal but not </a:t>
            </a:r>
            <a:r>
              <a:rPr lang="en-US" sz="3400" dirty="0" err="1"/>
              <a:t>lat</a:t>
            </a:r>
            <a:r>
              <a:rPr lang="en-US" sz="3400" dirty="0"/>
              <a:t>-long coordinates. 2 variations</a:t>
            </a:r>
          </a:p>
          <a:p>
            <a:pPr algn="just"/>
            <a:r>
              <a:rPr lang="en-US" sz="3400" dirty="0" err="1"/>
              <a:t>PVAnalytics</a:t>
            </a:r>
            <a:r>
              <a:rPr lang="en-US" sz="3400" dirty="0"/>
              <a:t>: 2 algorithms, require </a:t>
            </a:r>
            <a:r>
              <a:rPr lang="en-US" sz="3400" dirty="0" err="1"/>
              <a:t>lat</a:t>
            </a:r>
            <a:r>
              <a:rPr lang="en-US" sz="3400" dirty="0"/>
              <a:t>-long coordinates and measured PV power signal</a:t>
            </a:r>
          </a:p>
          <a:p>
            <a:pPr lvl="1" algn="just"/>
            <a:r>
              <a:rPr lang="en-US" sz="3400" dirty="0" err="1"/>
              <a:t>PVWatts</a:t>
            </a:r>
            <a:r>
              <a:rPr lang="en-US" sz="3400" dirty="0"/>
              <a:t> 5-based method: Compares measured power to </a:t>
            </a:r>
            <a:r>
              <a:rPr lang="en-US" sz="3400" dirty="0" err="1"/>
              <a:t>PVWatts</a:t>
            </a:r>
            <a:r>
              <a:rPr lang="en-US" sz="3400" dirty="0"/>
              <a:t> simulated power at varying </a:t>
            </a:r>
            <a:r>
              <a:rPr lang="en-US" sz="3400" dirty="0" err="1"/>
              <a:t>az</a:t>
            </a:r>
            <a:r>
              <a:rPr lang="en-US" sz="3400" dirty="0"/>
              <a:t>/tilt</a:t>
            </a:r>
          </a:p>
          <a:p>
            <a:pPr lvl="1" algn="just"/>
            <a:r>
              <a:rPr lang="en-US" sz="3400" dirty="0"/>
              <a:t>PV-Peak method: Compares daily peak irradiance point (quadratic) to simulated </a:t>
            </a:r>
            <a:r>
              <a:rPr lang="en-US" sz="3400" dirty="0" err="1"/>
              <a:t>clearsky</a:t>
            </a:r>
            <a:r>
              <a:rPr lang="en-US" sz="3400" dirty="0"/>
              <a:t> POA peak irradiance at varying </a:t>
            </a:r>
            <a:r>
              <a:rPr lang="en-US" sz="3400" dirty="0" err="1"/>
              <a:t>az</a:t>
            </a:r>
            <a:r>
              <a:rPr lang="en-US" sz="3400" dirty="0"/>
              <a:t>/tilt</a:t>
            </a:r>
          </a:p>
        </p:txBody>
      </p:sp>
      <p:sp>
        <p:nvSpPr>
          <p:cNvPr id="5" name="TextBox 4">
            <a:extLst>
              <a:ext uri="{FF2B5EF4-FFF2-40B4-BE49-F238E27FC236}">
                <a16:creationId xmlns:a16="http://schemas.microsoft.com/office/drawing/2014/main" id="{D25B48E4-0CE4-830D-2D4D-982AEFDD6490}"/>
              </a:ext>
            </a:extLst>
          </p:cNvPr>
          <p:cNvSpPr txBox="1"/>
          <p:nvPr/>
        </p:nvSpPr>
        <p:spPr>
          <a:xfrm>
            <a:off x="850392" y="6263409"/>
            <a:ext cx="10405873" cy="461665"/>
          </a:xfrm>
          <a:prstGeom prst="rect">
            <a:avLst/>
          </a:prstGeom>
          <a:noFill/>
        </p:spPr>
        <p:txBody>
          <a:bodyPr wrap="square">
            <a:spAutoFit/>
          </a:bodyPr>
          <a:lstStyle/>
          <a:p>
            <a:r>
              <a:rPr lang="en-US" sz="1200" b="0" i="0" dirty="0">
                <a:effectLst/>
                <a:latin typeface="Arial" panose="020B0604020202020204" pitchFamily="34" charset="0"/>
              </a:rPr>
              <a:t>[1] </a:t>
            </a:r>
            <a:r>
              <a:rPr lang="en-US" sz="1200" b="0" i="0" dirty="0">
                <a:effectLst/>
                <a:latin typeface="Arial" panose="020B0604020202020204" pitchFamily="34" charset="0"/>
                <a:cs typeface="Arial" panose="020B0604020202020204" pitchFamily="34" charset="0"/>
              </a:rPr>
              <a:t>A. </a:t>
            </a:r>
            <a:r>
              <a:rPr lang="en-US" sz="1200" b="0" i="0" dirty="0" err="1">
                <a:effectLst/>
                <a:latin typeface="Arial" panose="020B0604020202020204" pitchFamily="34" charset="0"/>
                <a:cs typeface="Arial" panose="020B0604020202020204" pitchFamily="34" charset="0"/>
              </a:rPr>
              <a:t>Londono</a:t>
            </a:r>
            <a:r>
              <a:rPr lang="en-US" sz="1200" b="0" i="0" dirty="0">
                <a:effectLst/>
                <a:latin typeface="Arial" panose="020B0604020202020204" pitchFamily="34" charset="0"/>
                <a:cs typeface="Arial" panose="020B0604020202020204" pitchFamily="34" charset="0"/>
              </a:rPr>
              <a:t>-Hurtado et al, “Estimation of photovoltaic system location and orientation from power signals,” PVSC 2021</a:t>
            </a:r>
            <a:endParaRPr lang="en-US" sz="1200" b="0" i="0" dirty="0">
              <a:effectLst/>
              <a:latin typeface="Arial" panose="020B0604020202020204" pitchFamily="34" charset="0"/>
            </a:endParaRPr>
          </a:p>
          <a:p>
            <a:r>
              <a:rPr lang="en-US" sz="1200" b="0" i="0" dirty="0">
                <a:effectLst/>
                <a:latin typeface="Arial" panose="020B0604020202020204" pitchFamily="34" charset="0"/>
              </a:rPr>
              <a:t>[2] B. Meyers, “</a:t>
            </a:r>
            <a:r>
              <a:rPr lang="en-US" sz="1200" b="0" i="0" dirty="0" err="1">
                <a:effectLst/>
                <a:latin typeface="Arial" panose="020B0604020202020204" pitchFamily="34" charset="0"/>
              </a:rPr>
              <a:t>PVInsight</a:t>
            </a:r>
            <a:r>
              <a:rPr lang="en-US" sz="1200" b="0" i="0" dirty="0">
                <a:effectLst/>
                <a:latin typeface="Arial" panose="020B0604020202020204" pitchFamily="34" charset="0"/>
              </a:rPr>
              <a:t> final technical report,” Sep 2021. </a:t>
            </a:r>
            <a:endParaRPr lang="en-US" sz="1200" dirty="0"/>
          </a:p>
        </p:txBody>
      </p:sp>
    </p:spTree>
    <p:extLst>
      <p:ext uri="{BB962C8B-B14F-4D97-AF65-F5344CB8AC3E}">
        <p14:creationId xmlns:p14="http://schemas.microsoft.com/office/powerpoint/2010/main" val="3762746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03B0D0-6F46-403E-9BC2-1A330F73C49A}"/>
              </a:ext>
            </a:extLst>
          </p:cNvPr>
          <p:cNvSpPr>
            <a:spLocks noGrp="1"/>
          </p:cNvSpPr>
          <p:nvPr>
            <p:ph type="title"/>
          </p:nvPr>
        </p:nvSpPr>
        <p:spPr>
          <a:solidFill>
            <a:srgbClr val="0070C0"/>
          </a:solidFill>
          <a:ln>
            <a:noFill/>
          </a:ln>
        </p:spPr>
        <p:txBody>
          <a:bodyPr/>
          <a:lstStyle/>
          <a:p>
            <a:r>
              <a:rPr lang="en-US" dirty="0">
                <a:solidFill>
                  <a:schemeClr val="bg1"/>
                </a:solidFill>
              </a:rPr>
              <a:t>Methods Continued</a:t>
            </a:r>
          </a:p>
        </p:txBody>
      </p:sp>
      <p:sp>
        <p:nvSpPr>
          <p:cNvPr id="2" name="Text Placeholder 1">
            <a:extLst>
              <a:ext uri="{FF2B5EF4-FFF2-40B4-BE49-F238E27FC236}">
                <a16:creationId xmlns:a16="http://schemas.microsoft.com/office/drawing/2014/main" id="{85C8CDD3-7B9E-8F5F-8D26-7DCBDC16370E}"/>
              </a:ext>
            </a:extLst>
          </p:cNvPr>
          <p:cNvSpPr>
            <a:spLocks noGrp="1"/>
          </p:cNvSpPr>
          <p:nvPr>
            <p:ph type="body" sz="quarter" idx="12"/>
          </p:nvPr>
        </p:nvSpPr>
        <p:spPr>
          <a:xfrm>
            <a:off x="486974" y="1440518"/>
            <a:ext cx="6304119" cy="5237056"/>
          </a:xfrm>
        </p:spPr>
        <p:txBody>
          <a:bodyPr>
            <a:normAutofit/>
          </a:bodyPr>
          <a:lstStyle/>
          <a:p>
            <a:pPr algn="just"/>
            <a:r>
              <a:rPr lang="en-US" sz="3200" dirty="0"/>
              <a:t>Validation data set</a:t>
            </a:r>
          </a:p>
          <a:p>
            <a:pPr lvl="1" algn="just"/>
            <a:r>
              <a:rPr lang="en-US" sz="2800" dirty="0"/>
              <a:t>275 AC power inverter data streams</a:t>
            </a:r>
          </a:p>
          <a:p>
            <a:pPr lvl="1" algn="just"/>
            <a:r>
              <a:rPr lang="en-US" sz="2800" dirty="0"/>
              <a:t>44 fixed-tilt PV systems </a:t>
            </a:r>
          </a:p>
          <a:p>
            <a:pPr lvl="1" algn="just"/>
            <a:r>
              <a:rPr lang="en-US" sz="2800" dirty="0"/>
              <a:t>Wide geographic distribution </a:t>
            </a:r>
          </a:p>
          <a:p>
            <a:pPr lvl="1" algn="just"/>
            <a:r>
              <a:rPr lang="en-US" sz="2800" dirty="0"/>
              <a:t>Validated using Google Earth</a:t>
            </a:r>
          </a:p>
          <a:p>
            <a:pPr lvl="1" algn="just"/>
            <a:r>
              <a:rPr lang="en-US" sz="2800" dirty="0"/>
              <a:t>Data stream issues: clipping, shading</a:t>
            </a:r>
          </a:p>
          <a:p>
            <a:pPr algn="just"/>
            <a:r>
              <a:rPr lang="en-US" sz="3200" dirty="0"/>
              <a:t>Standardized test runner for executing algorithms</a:t>
            </a:r>
          </a:p>
          <a:p>
            <a:pPr lvl="1" algn="just"/>
            <a:r>
              <a:rPr lang="en-US" dirty="0"/>
              <a:t>Same computer for consistency</a:t>
            </a:r>
          </a:p>
        </p:txBody>
      </p:sp>
      <p:sp>
        <p:nvSpPr>
          <p:cNvPr id="6" name="TextBox 5">
            <a:extLst>
              <a:ext uri="{FF2B5EF4-FFF2-40B4-BE49-F238E27FC236}">
                <a16:creationId xmlns:a16="http://schemas.microsoft.com/office/drawing/2014/main" id="{A2872A44-B6D1-9541-88E1-FA544EA692C3}"/>
              </a:ext>
            </a:extLst>
          </p:cNvPr>
          <p:cNvSpPr txBox="1"/>
          <p:nvPr/>
        </p:nvSpPr>
        <p:spPr>
          <a:xfrm>
            <a:off x="8319842" y="4207213"/>
            <a:ext cx="2988014" cy="646331"/>
          </a:xfrm>
          <a:prstGeom prst="rect">
            <a:avLst/>
          </a:prstGeom>
          <a:noFill/>
        </p:spPr>
        <p:txBody>
          <a:bodyPr wrap="square" rtlCol="0">
            <a:spAutoFit/>
          </a:bodyPr>
          <a:lstStyle/>
          <a:p>
            <a:r>
              <a:rPr lang="en-US" b="1" dirty="0"/>
              <a:t>Map of PV systems used in the validation data set.</a:t>
            </a:r>
          </a:p>
        </p:txBody>
      </p:sp>
      <p:pic>
        <p:nvPicPr>
          <p:cNvPr id="7" name="Picture 6">
            <a:extLst>
              <a:ext uri="{FF2B5EF4-FFF2-40B4-BE49-F238E27FC236}">
                <a16:creationId xmlns:a16="http://schemas.microsoft.com/office/drawing/2014/main" id="{3328146A-F02B-685C-584F-DD626EF968F0}"/>
              </a:ext>
            </a:extLst>
          </p:cNvPr>
          <p:cNvPicPr>
            <a:picLocks noChangeAspect="1"/>
          </p:cNvPicPr>
          <p:nvPr/>
        </p:nvPicPr>
        <p:blipFill>
          <a:blip r:embed="rId3"/>
          <a:stretch>
            <a:fillRect/>
          </a:stretch>
        </p:blipFill>
        <p:spPr>
          <a:xfrm>
            <a:off x="6913756" y="1628034"/>
            <a:ext cx="5163014" cy="2579179"/>
          </a:xfrm>
          <a:prstGeom prst="rect">
            <a:avLst/>
          </a:prstGeom>
        </p:spPr>
      </p:pic>
    </p:spTree>
    <p:extLst>
      <p:ext uri="{BB962C8B-B14F-4D97-AF65-F5344CB8AC3E}">
        <p14:creationId xmlns:p14="http://schemas.microsoft.com/office/powerpoint/2010/main" val="273883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03B0D0-6F46-403E-9BC2-1A330F73C49A}"/>
              </a:ext>
            </a:extLst>
          </p:cNvPr>
          <p:cNvSpPr>
            <a:spLocks noGrp="1"/>
          </p:cNvSpPr>
          <p:nvPr>
            <p:ph type="title"/>
          </p:nvPr>
        </p:nvSpPr>
        <p:spPr>
          <a:solidFill>
            <a:srgbClr val="0070C0"/>
          </a:solidFill>
          <a:ln>
            <a:noFill/>
          </a:ln>
        </p:spPr>
        <p:txBody>
          <a:bodyPr/>
          <a:lstStyle/>
          <a:p>
            <a:r>
              <a:rPr lang="en-US" dirty="0">
                <a:solidFill>
                  <a:schemeClr val="bg1"/>
                </a:solidFill>
              </a:rPr>
              <a:t>Results</a:t>
            </a:r>
          </a:p>
        </p:txBody>
      </p:sp>
      <p:graphicFrame>
        <p:nvGraphicFramePr>
          <p:cNvPr id="2" name="Table 3">
            <a:extLst>
              <a:ext uri="{FF2B5EF4-FFF2-40B4-BE49-F238E27FC236}">
                <a16:creationId xmlns:a16="http://schemas.microsoft.com/office/drawing/2014/main" id="{A372FAE4-288F-CEDE-1B0D-3AD584551DA4}"/>
              </a:ext>
            </a:extLst>
          </p:cNvPr>
          <p:cNvGraphicFramePr>
            <a:graphicFrameLocks noGrp="1"/>
          </p:cNvGraphicFramePr>
          <p:nvPr>
            <p:extLst>
              <p:ext uri="{D42A27DB-BD31-4B8C-83A1-F6EECF244321}">
                <p14:modId xmlns:p14="http://schemas.microsoft.com/office/powerpoint/2010/main" val="761275385"/>
              </p:ext>
            </p:extLst>
          </p:nvPr>
        </p:nvGraphicFramePr>
        <p:xfrm>
          <a:off x="196391" y="3486740"/>
          <a:ext cx="8129974" cy="3191556"/>
        </p:xfrm>
        <a:graphic>
          <a:graphicData uri="http://schemas.openxmlformats.org/drawingml/2006/table">
            <a:tbl>
              <a:tblPr firstRow="1" bandRow="1">
                <a:tableStyleId>{5C22544A-7EE6-4342-B048-85BDC9FD1C3A}</a:tableStyleId>
              </a:tblPr>
              <a:tblGrid>
                <a:gridCol w="2677076">
                  <a:extLst>
                    <a:ext uri="{9D8B030D-6E8A-4147-A177-3AD203B41FA5}">
                      <a16:colId xmlns:a16="http://schemas.microsoft.com/office/drawing/2014/main" val="4289133733"/>
                    </a:ext>
                  </a:extLst>
                </a:gridCol>
                <a:gridCol w="2029746">
                  <a:extLst>
                    <a:ext uri="{9D8B030D-6E8A-4147-A177-3AD203B41FA5}">
                      <a16:colId xmlns:a16="http://schemas.microsoft.com/office/drawing/2014/main" val="2088696602"/>
                    </a:ext>
                  </a:extLst>
                </a:gridCol>
                <a:gridCol w="1711576">
                  <a:extLst>
                    <a:ext uri="{9D8B030D-6E8A-4147-A177-3AD203B41FA5}">
                      <a16:colId xmlns:a16="http://schemas.microsoft.com/office/drawing/2014/main" val="1284745618"/>
                    </a:ext>
                  </a:extLst>
                </a:gridCol>
                <a:gridCol w="1711576">
                  <a:extLst>
                    <a:ext uri="{9D8B030D-6E8A-4147-A177-3AD203B41FA5}">
                      <a16:colId xmlns:a16="http://schemas.microsoft.com/office/drawing/2014/main" val="3519974962"/>
                    </a:ext>
                  </a:extLst>
                </a:gridCol>
              </a:tblGrid>
              <a:tr h="971143">
                <a:tc>
                  <a:txBody>
                    <a:bodyPr/>
                    <a:lstStyle/>
                    <a:p>
                      <a:r>
                        <a:rPr lang="en-US" sz="2000" dirty="0"/>
                        <a:t>Algorithm</a:t>
                      </a:r>
                    </a:p>
                  </a:txBody>
                  <a:tcPr/>
                </a:tc>
                <a:tc>
                  <a:txBody>
                    <a:bodyPr/>
                    <a:lstStyle/>
                    <a:p>
                      <a:r>
                        <a:rPr lang="en-US" sz="2000" dirty="0"/>
                        <a:t>Median Azimuth Error (degrees)</a:t>
                      </a:r>
                    </a:p>
                  </a:txBody>
                  <a:tcPr/>
                </a:tc>
                <a:tc>
                  <a:txBody>
                    <a:bodyPr/>
                    <a:lstStyle/>
                    <a:p>
                      <a:r>
                        <a:rPr lang="en-US" sz="2000" dirty="0"/>
                        <a:t>Median Tilt Error (degrees)</a:t>
                      </a:r>
                    </a:p>
                  </a:txBody>
                  <a:tcPr/>
                </a:tc>
                <a:tc>
                  <a:txBody>
                    <a:bodyPr/>
                    <a:lstStyle/>
                    <a:p>
                      <a:r>
                        <a:rPr lang="en-US" sz="2000" dirty="0"/>
                        <a:t>Median Run Time (seconds)</a:t>
                      </a:r>
                    </a:p>
                  </a:txBody>
                  <a:tcPr/>
                </a:tc>
                <a:extLst>
                  <a:ext uri="{0D108BD9-81ED-4DB2-BD59-A6C34878D82A}">
                    <a16:rowId xmlns:a16="http://schemas.microsoft.com/office/drawing/2014/main" val="3703518895"/>
                  </a:ext>
                </a:extLst>
              </a:tr>
              <a:tr h="546429">
                <a:tc>
                  <a:txBody>
                    <a:bodyPr/>
                    <a:lstStyle/>
                    <a:p>
                      <a:r>
                        <a:rPr lang="en-US" sz="2000" dirty="0"/>
                        <a:t>SDT (</a:t>
                      </a:r>
                      <a:r>
                        <a:rPr lang="en-US" sz="2000" dirty="0" err="1"/>
                        <a:t>lat</a:t>
                      </a:r>
                      <a:r>
                        <a:rPr lang="en-US" sz="2000" dirty="0"/>
                        <a:t>-long known)</a:t>
                      </a:r>
                    </a:p>
                  </a:txBody>
                  <a:tcPr/>
                </a:tc>
                <a:tc>
                  <a:txBody>
                    <a:bodyPr/>
                    <a:lstStyle/>
                    <a:p>
                      <a:r>
                        <a:rPr lang="en-US" sz="2000" dirty="0"/>
                        <a:t>10.12</a:t>
                      </a:r>
                    </a:p>
                  </a:txBody>
                  <a:tcPr/>
                </a:tc>
                <a:tc>
                  <a:txBody>
                    <a:bodyPr/>
                    <a:lstStyle/>
                    <a:p>
                      <a:r>
                        <a:rPr lang="en-US" sz="2000" dirty="0"/>
                        <a:t>6.24</a:t>
                      </a:r>
                    </a:p>
                  </a:txBody>
                  <a:tcPr/>
                </a:tc>
                <a:tc>
                  <a:txBody>
                    <a:bodyPr/>
                    <a:lstStyle/>
                    <a:p>
                      <a:r>
                        <a:rPr lang="en-US" sz="2000" b="1" dirty="0">
                          <a:solidFill>
                            <a:schemeClr val="accent6">
                              <a:lumMod val="75000"/>
                            </a:schemeClr>
                          </a:solidFill>
                        </a:rPr>
                        <a:t>6.02</a:t>
                      </a:r>
                    </a:p>
                  </a:txBody>
                  <a:tcPr/>
                </a:tc>
                <a:extLst>
                  <a:ext uri="{0D108BD9-81ED-4DB2-BD59-A6C34878D82A}">
                    <a16:rowId xmlns:a16="http://schemas.microsoft.com/office/drawing/2014/main" val="957375653"/>
                  </a:ext>
                </a:extLst>
              </a:tr>
              <a:tr h="5464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SDT (</a:t>
                      </a:r>
                      <a:r>
                        <a:rPr lang="en-US" sz="2000" dirty="0" err="1"/>
                        <a:t>lat</a:t>
                      </a:r>
                      <a:r>
                        <a:rPr lang="en-US" sz="2000" dirty="0"/>
                        <a:t>-long unknown)</a:t>
                      </a:r>
                    </a:p>
                  </a:txBody>
                  <a:tcPr/>
                </a:tc>
                <a:tc>
                  <a:txBody>
                    <a:bodyPr/>
                    <a:lstStyle/>
                    <a:p>
                      <a:r>
                        <a:rPr lang="en-US" sz="2000" b="1" dirty="0">
                          <a:solidFill>
                            <a:schemeClr val="accent6">
                              <a:lumMod val="75000"/>
                            </a:schemeClr>
                          </a:solidFill>
                        </a:rPr>
                        <a:t>4.94</a:t>
                      </a:r>
                    </a:p>
                  </a:txBody>
                  <a:tcPr/>
                </a:tc>
                <a:tc>
                  <a:txBody>
                    <a:bodyPr/>
                    <a:lstStyle/>
                    <a:p>
                      <a:r>
                        <a:rPr lang="en-US" sz="2000" dirty="0"/>
                        <a:t>1.66</a:t>
                      </a:r>
                    </a:p>
                  </a:txBody>
                  <a:tcPr/>
                </a:tc>
                <a:tc>
                  <a:txBody>
                    <a:bodyPr/>
                    <a:lstStyle/>
                    <a:p>
                      <a:r>
                        <a:rPr lang="en-US" sz="2000" dirty="0"/>
                        <a:t>8.64</a:t>
                      </a:r>
                    </a:p>
                  </a:txBody>
                  <a:tcPr/>
                </a:tc>
                <a:extLst>
                  <a:ext uri="{0D108BD9-81ED-4DB2-BD59-A6C34878D82A}">
                    <a16:rowId xmlns:a16="http://schemas.microsoft.com/office/drawing/2014/main" val="4118021912"/>
                  </a:ext>
                </a:extLst>
              </a:tr>
              <a:tr h="546429">
                <a:tc>
                  <a:txBody>
                    <a:bodyPr/>
                    <a:lstStyle/>
                    <a:p>
                      <a:r>
                        <a:rPr lang="en-US" sz="2000" dirty="0" err="1"/>
                        <a:t>PVAnalytics</a:t>
                      </a:r>
                      <a:r>
                        <a:rPr lang="en-US" sz="2000" dirty="0"/>
                        <a:t> PVWatts-5</a:t>
                      </a:r>
                    </a:p>
                  </a:txBody>
                  <a:tcPr/>
                </a:tc>
                <a:tc>
                  <a:txBody>
                    <a:bodyPr/>
                    <a:lstStyle/>
                    <a:p>
                      <a:r>
                        <a:rPr lang="en-US" sz="2000" b="0" dirty="0">
                          <a:solidFill>
                            <a:schemeClr val="tx1"/>
                          </a:solidFill>
                        </a:rPr>
                        <a:t>5.19</a:t>
                      </a:r>
                    </a:p>
                  </a:txBody>
                  <a:tcPr/>
                </a:tc>
                <a:tc>
                  <a:txBody>
                    <a:bodyPr/>
                    <a:lstStyle/>
                    <a:p>
                      <a:r>
                        <a:rPr lang="en-US" sz="2000" b="1" dirty="0">
                          <a:solidFill>
                            <a:schemeClr val="accent6">
                              <a:lumMod val="75000"/>
                            </a:schemeClr>
                          </a:solidFill>
                        </a:rPr>
                        <a:t>1.21</a:t>
                      </a:r>
                    </a:p>
                  </a:txBody>
                  <a:tcPr/>
                </a:tc>
                <a:tc>
                  <a:txBody>
                    <a:bodyPr/>
                    <a:lstStyle/>
                    <a:p>
                      <a:r>
                        <a:rPr lang="en-US" sz="2000" b="0" dirty="0">
                          <a:solidFill>
                            <a:schemeClr val="tx1"/>
                          </a:solidFill>
                        </a:rPr>
                        <a:t>30.87</a:t>
                      </a:r>
                    </a:p>
                  </a:txBody>
                  <a:tcPr/>
                </a:tc>
                <a:extLst>
                  <a:ext uri="{0D108BD9-81ED-4DB2-BD59-A6C34878D82A}">
                    <a16:rowId xmlns:a16="http://schemas.microsoft.com/office/drawing/2014/main" val="3946819944"/>
                  </a:ext>
                </a:extLst>
              </a:tr>
              <a:tr h="546429">
                <a:tc>
                  <a:txBody>
                    <a:bodyPr/>
                    <a:lstStyle/>
                    <a:p>
                      <a:r>
                        <a:rPr lang="en-US" sz="2000" dirty="0" err="1"/>
                        <a:t>PVAnalytics</a:t>
                      </a:r>
                      <a:r>
                        <a:rPr lang="en-US" sz="2000" dirty="0"/>
                        <a:t> PV-Peak</a:t>
                      </a:r>
                    </a:p>
                  </a:txBody>
                  <a:tcPr/>
                </a:tc>
                <a:tc>
                  <a:txBody>
                    <a:bodyPr/>
                    <a:lstStyle/>
                    <a:p>
                      <a:r>
                        <a:rPr lang="en-US" sz="2000" dirty="0"/>
                        <a:t>8</a:t>
                      </a:r>
                    </a:p>
                  </a:txBody>
                  <a:tcPr/>
                </a:tc>
                <a:tc>
                  <a:txBody>
                    <a:bodyPr/>
                    <a:lstStyle/>
                    <a:p>
                      <a:r>
                        <a:rPr lang="en-US" sz="2000" dirty="0"/>
                        <a:t>7.51</a:t>
                      </a:r>
                    </a:p>
                  </a:txBody>
                  <a:tcPr/>
                </a:tc>
                <a:tc>
                  <a:txBody>
                    <a:bodyPr/>
                    <a:lstStyle/>
                    <a:p>
                      <a:r>
                        <a:rPr lang="en-US" sz="2000" dirty="0"/>
                        <a:t>25.66</a:t>
                      </a:r>
                    </a:p>
                  </a:txBody>
                  <a:tcPr/>
                </a:tc>
                <a:extLst>
                  <a:ext uri="{0D108BD9-81ED-4DB2-BD59-A6C34878D82A}">
                    <a16:rowId xmlns:a16="http://schemas.microsoft.com/office/drawing/2014/main" val="1497446005"/>
                  </a:ext>
                </a:extLst>
              </a:tr>
            </a:tbl>
          </a:graphicData>
        </a:graphic>
      </p:graphicFrame>
      <p:sp>
        <p:nvSpPr>
          <p:cNvPr id="5" name="Text Placeholder 1">
            <a:extLst>
              <a:ext uri="{FF2B5EF4-FFF2-40B4-BE49-F238E27FC236}">
                <a16:creationId xmlns:a16="http://schemas.microsoft.com/office/drawing/2014/main" id="{BFFA87E1-75C1-0BE1-F038-0DB08BDCFDB2}"/>
              </a:ext>
            </a:extLst>
          </p:cNvPr>
          <p:cNvSpPr>
            <a:spLocks noGrp="1"/>
          </p:cNvSpPr>
          <p:nvPr>
            <p:ph type="body" sz="quarter" idx="12"/>
          </p:nvPr>
        </p:nvSpPr>
        <p:spPr>
          <a:xfrm>
            <a:off x="339424" y="1331658"/>
            <a:ext cx="8229153" cy="4828116"/>
          </a:xfrm>
        </p:spPr>
        <p:txBody>
          <a:bodyPr>
            <a:normAutofit/>
          </a:bodyPr>
          <a:lstStyle/>
          <a:p>
            <a:pPr algn="just"/>
            <a:r>
              <a:rPr lang="en-US" sz="2400" dirty="0"/>
              <a:t>Median absolute error: predicted vs actual tilt and azimuth</a:t>
            </a:r>
          </a:p>
          <a:p>
            <a:pPr algn="just"/>
            <a:r>
              <a:rPr lang="en-US" sz="2400" dirty="0" err="1"/>
              <a:t>PVWatts</a:t>
            </a:r>
            <a:r>
              <a:rPr lang="en-US" sz="2400" dirty="0"/>
              <a:t>-based and SDT (unknown </a:t>
            </a:r>
            <a:r>
              <a:rPr lang="en-US" sz="2400" dirty="0" err="1"/>
              <a:t>lat</a:t>
            </a:r>
            <a:r>
              <a:rPr lang="en-US" sz="2400" dirty="0"/>
              <a:t>-long) top performers </a:t>
            </a:r>
          </a:p>
          <a:p>
            <a:pPr algn="just"/>
            <a:r>
              <a:rPr lang="en-US" sz="2400" dirty="0"/>
              <a:t>SDT algorithm fastest by a factor ~5x</a:t>
            </a:r>
          </a:p>
          <a:p>
            <a:pPr lvl="1" algn="just"/>
            <a:r>
              <a:rPr lang="en-US" dirty="0" err="1"/>
              <a:t>PVWatts</a:t>
            </a:r>
            <a:r>
              <a:rPr lang="en-US" dirty="0"/>
              <a:t>-based method requires pulling NSRDB PSM3 data</a:t>
            </a:r>
          </a:p>
        </p:txBody>
      </p:sp>
      <p:graphicFrame>
        <p:nvGraphicFramePr>
          <p:cNvPr id="4" name="Object 3">
            <a:extLst>
              <a:ext uri="{FF2B5EF4-FFF2-40B4-BE49-F238E27FC236}">
                <a16:creationId xmlns:a16="http://schemas.microsoft.com/office/drawing/2014/main" id="{3FF60668-7212-48CD-D4A5-E507E90A4E39}"/>
              </a:ext>
            </a:extLst>
          </p:cNvPr>
          <p:cNvGraphicFramePr>
            <a:graphicFrameLocks noChangeAspect="1"/>
          </p:cNvGraphicFramePr>
          <p:nvPr>
            <p:extLst>
              <p:ext uri="{D42A27DB-BD31-4B8C-83A1-F6EECF244321}">
                <p14:modId xmlns:p14="http://schemas.microsoft.com/office/powerpoint/2010/main" val="3351644227"/>
              </p:ext>
            </p:extLst>
          </p:nvPr>
        </p:nvGraphicFramePr>
        <p:xfrm>
          <a:off x="8568577" y="51425"/>
          <a:ext cx="3537697" cy="6626871"/>
        </p:xfrm>
        <a:graphic>
          <a:graphicData uri="http://schemas.openxmlformats.org/presentationml/2006/ole">
            <mc:AlternateContent xmlns:mc="http://schemas.openxmlformats.org/markup-compatibility/2006">
              <mc:Choice xmlns:v="urn:schemas-microsoft-com:vml" Requires="v">
                <p:oleObj name="Acrobat Document" r:id="rId3" imgW="4389120" imgH="8229600" progId="Acrobat.Document.DC">
                  <p:embed/>
                </p:oleObj>
              </mc:Choice>
              <mc:Fallback>
                <p:oleObj name="Acrobat Document" r:id="rId3" imgW="4389120" imgH="8229600" progId="Acrobat.Document.DC">
                  <p:embed/>
                  <p:pic>
                    <p:nvPicPr>
                      <p:cNvPr id="0" name=""/>
                      <p:cNvPicPr/>
                      <p:nvPr/>
                    </p:nvPicPr>
                    <p:blipFill>
                      <a:blip r:embed="rId4"/>
                      <a:stretch>
                        <a:fillRect/>
                      </a:stretch>
                    </p:blipFill>
                    <p:spPr>
                      <a:xfrm>
                        <a:off x="8568577" y="51425"/>
                        <a:ext cx="3537697" cy="6626871"/>
                      </a:xfrm>
                      <a:prstGeom prst="rect">
                        <a:avLst/>
                      </a:prstGeom>
                    </p:spPr>
                  </p:pic>
                </p:oleObj>
              </mc:Fallback>
            </mc:AlternateContent>
          </a:graphicData>
        </a:graphic>
      </p:graphicFrame>
    </p:spTree>
    <p:extLst>
      <p:ext uri="{BB962C8B-B14F-4D97-AF65-F5344CB8AC3E}">
        <p14:creationId xmlns:p14="http://schemas.microsoft.com/office/powerpoint/2010/main" val="1824159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03B0D0-6F46-403E-9BC2-1A330F73C49A}"/>
              </a:ext>
            </a:extLst>
          </p:cNvPr>
          <p:cNvSpPr>
            <a:spLocks noGrp="1"/>
          </p:cNvSpPr>
          <p:nvPr>
            <p:ph type="title"/>
          </p:nvPr>
        </p:nvSpPr>
        <p:spPr>
          <a:solidFill>
            <a:srgbClr val="0070C0"/>
          </a:solidFill>
          <a:ln>
            <a:noFill/>
          </a:ln>
        </p:spPr>
        <p:txBody>
          <a:bodyPr>
            <a:normAutofit/>
          </a:bodyPr>
          <a:lstStyle/>
          <a:p>
            <a:r>
              <a:rPr lang="en-US" dirty="0">
                <a:solidFill>
                  <a:schemeClr val="bg1"/>
                </a:solidFill>
              </a:rPr>
              <a:t>Case Study: Clipping</a:t>
            </a:r>
          </a:p>
        </p:txBody>
      </p:sp>
      <p:sp>
        <p:nvSpPr>
          <p:cNvPr id="5" name="Text Placeholder 1">
            <a:extLst>
              <a:ext uri="{FF2B5EF4-FFF2-40B4-BE49-F238E27FC236}">
                <a16:creationId xmlns:a16="http://schemas.microsoft.com/office/drawing/2014/main" id="{BFFA87E1-75C1-0BE1-F038-0DB08BDCFDB2}"/>
              </a:ext>
            </a:extLst>
          </p:cNvPr>
          <p:cNvSpPr>
            <a:spLocks noGrp="1"/>
          </p:cNvSpPr>
          <p:nvPr>
            <p:ph type="body" sz="quarter" idx="12"/>
          </p:nvPr>
        </p:nvSpPr>
        <p:spPr>
          <a:xfrm>
            <a:off x="494400" y="1601486"/>
            <a:ext cx="7034809" cy="2545475"/>
          </a:xfrm>
        </p:spPr>
        <p:txBody>
          <a:bodyPr>
            <a:noAutofit/>
          </a:bodyPr>
          <a:lstStyle/>
          <a:p>
            <a:pPr algn="just"/>
            <a:r>
              <a:rPr lang="en-US" sz="2500" dirty="0"/>
              <a:t>System with heavy inverter clipping</a:t>
            </a:r>
          </a:p>
          <a:p>
            <a:pPr algn="just"/>
            <a:r>
              <a:rPr lang="en-US" sz="2500" dirty="0"/>
              <a:t> Azimuth/tilt error below</a:t>
            </a:r>
          </a:p>
          <a:p>
            <a:pPr algn="just"/>
            <a:r>
              <a:rPr lang="en-US" sz="2500" dirty="0"/>
              <a:t>Most algorithms relatively robust to clipping</a:t>
            </a:r>
          </a:p>
          <a:p>
            <a:pPr lvl="1" algn="just"/>
            <a:r>
              <a:rPr lang="en-US" sz="2500" dirty="0"/>
              <a:t>Clipped data periods removed in pre-processing</a:t>
            </a:r>
          </a:p>
          <a:p>
            <a:pPr lvl="1" algn="just"/>
            <a:r>
              <a:rPr lang="en-US" sz="2500" dirty="0"/>
              <a:t>PV-Peak: high tilt error</a:t>
            </a:r>
          </a:p>
          <a:p>
            <a:pPr algn="just"/>
            <a:endParaRPr lang="en-US" sz="2500" dirty="0"/>
          </a:p>
        </p:txBody>
      </p:sp>
      <p:graphicFrame>
        <p:nvGraphicFramePr>
          <p:cNvPr id="10" name="Object 9">
            <a:extLst>
              <a:ext uri="{FF2B5EF4-FFF2-40B4-BE49-F238E27FC236}">
                <a16:creationId xmlns:a16="http://schemas.microsoft.com/office/drawing/2014/main" id="{CB55B6CF-505C-FBC4-87F7-D92CFF7B33EB}"/>
              </a:ext>
            </a:extLst>
          </p:cNvPr>
          <p:cNvGraphicFramePr>
            <a:graphicFrameLocks noChangeAspect="1"/>
          </p:cNvGraphicFramePr>
          <p:nvPr>
            <p:extLst>
              <p:ext uri="{D42A27DB-BD31-4B8C-83A1-F6EECF244321}">
                <p14:modId xmlns:p14="http://schemas.microsoft.com/office/powerpoint/2010/main" val="2937483437"/>
              </p:ext>
            </p:extLst>
          </p:nvPr>
        </p:nvGraphicFramePr>
        <p:xfrm>
          <a:off x="7652785" y="1431939"/>
          <a:ext cx="4512832" cy="3007104"/>
        </p:xfrm>
        <a:graphic>
          <a:graphicData uri="http://schemas.openxmlformats.org/presentationml/2006/ole">
            <mc:AlternateContent xmlns:mc="http://schemas.openxmlformats.org/markup-compatibility/2006">
              <mc:Choice xmlns:v="urn:schemas-microsoft-com:vml" Requires="v">
                <p:oleObj name="Acrobat Document" r:id="rId3" imgW="3291840" imgH="2194419" progId="Acrobat.Document.DC">
                  <p:embed/>
                </p:oleObj>
              </mc:Choice>
              <mc:Fallback>
                <p:oleObj name="Acrobat Document" r:id="rId3" imgW="3291840" imgH="2194419" progId="Acrobat.Document.DC">
                  <p:embed/>
                  <p:pic>
                    <p:nvPicPr>
                      <p:cNvPr id="4" name="Object 3">
                        <a:extLst>
                          <a:ext uri="{FF2B5EF4-FFF2-40B4-BE49-F238E27FC236}">
                            <a16:creationId xmlns:a16="http://schemas.microsoft.com/office/drawing/2014/main" id="{AFC82FCB-931A-EAAB-2268-1527A889FA0F}"/>
                          </a:ext>
                        </a:extLst>
                      </p:cNvPr>
                      <p:cNvPicPr/>
                      <p:nvPr/>
                    </p:nvPicPr>
                    <p:blipFill>
                      <a:blip r:embed="rId4"/>
                      <a:stretch>
                        <a:fillRect/>
                      </a:stretch>
                    </p:blipFill>
                    <p:spPr>
                      <a:xfrm>
                        <a:off x="7652785" y="1431939"/>
                        <a:ext cx="4512832" cy="3007104"/>
                      </a:xfrm>
                      <a:prstGeom prst="rect">
                        <a:avLst/>
                      </a:prstGeom>
                    </p:spPr>
                  </p:pic>
                </p:oleObj>
              </mc:Fallback>
            </mc:AlternateContent>
          </a:graphicData>
        </a:graphic>
      </p:graphicFrame>
      <p:sp>
        <p:nvSpPr>
          <p:cNvPr id="11" name="TextBox 10">
            <a:extLst>
              <a:ext uri="{FF2B5EF4-FFF2-40B4-BE49-F238E27FC236}">
                <a16:creationId xmlns:a16="http://schemas.microsoft.com/office/drawing/2014/main" id="{32889431-5A38-CE9F-F03C-E4C552059C3E}"/>
              </a:ext>
            </a:extLst>
          </p:cNvPr>
          <p:cNvSpPr txBox="1"/>
          <p:nvPr/>
        </p:nvSpPr>
        <p:spPr>
          <a:xfrm>
            <a:off x="8524723" y="4439043"/>
            <a:ext cx="3098042" cy="646331"/>
          </a:xfrm>
          <a:prstGeom prst="rect">
            <a:avLst/>
          </a:prstGeom>
          <a:noFill/>
        </p:spPr>
        <p:txBody>
          <a:bodyPr wrap="square" rtlCol="0">
            <a:spAutoFit/>
          </a:bodyPr>
          <a:lstStyle/>
          <a:p>
            <a:r>
              <a:rPr lang="en-US" b="1" dirty="0"/>
              <a:t>AC power signal of heavily clipped system </a:t>
            </a:r>
          </a:p>
        </p:txBody>
      </p:sp>
      <p:graphicFrame>
        <p:nvGraphicFramePr>
          <p:cNvPr id="13" name="Table 3">
            <a:extLst>
              <a:ext uri="{FF2B5EF4-FFF2-40B4-BE49-F238E27FC236}">
                <a16:creationId xmlns:a16="http://schemas.microsoft.com/office/drawing/2014/main" id="{7DE11602-8C95-CE9E-1C32-9A8D850B8FF1}"/>
              </a:ext>
            </a:extLst>
          </p:cNvPr>
          <p:cNvGraphicFramePr>
            <a:graphicFrameLocks noGrp="1"/>
          </p:cNvGraphicFramePr>
          <p:nvPr>
            <p:extLst>
              <p:ext uri="{D42A27DB-BD31-4B8C-83A1-F6EECF244321}">
                <p14:modId xmlns:p14="http://schemas.microsoft.com/office/powerpoint/2010/main" val="1131444489"/>
              </p:ext>
            </p:extLst>
          </p:nvPr>
        </p:nvGraphicFramePr>
        <p:xfrm>
          <a:off x="478546" y="4146961"/>
          <a:ext cx="7243055" cy="2321656"/>
        </p:xfrm>
        <a:graphic>
          <a:graphicData uri="http://schemas.openxmlformats.org/drawingml/2006/table">
            <a:tbl>
              <a:tblPr firstRow="1" bandRow="1">
                <a:tableStyleId>{5C22544A-7EE6-4342-B048-85BDC9FD1C3A}</a:tableStyleId>
              </a:tblPr>
              <a:tblGrid>
                <a:gridCol w="3021036">
                  <a:extLst>
                    <a:ext uri="{9D8B030D-6E8A-4147-A177-3AD203B41FA5}">
                      <a16:colId xmlns:a16="http://schemas.microsoft.com/office/drawing/2014/main" val="4289133733"/>
                    </a:ext>
                  </a:extLst>
                </a:gridCol>
                <a:gridCol w="2290534">
                  <a:extLst>
                    <a:ext uri="{9D8B030D-6E8A-4147-A177-3AD203B41FA5}">
                      <a16:colId xmlns:a16="http://schemas.microsoft.com/office/drawing/2014/main" val="2088696602"/>
                    </a:ext>
                  </a:extLst>
                </a:gridCol>
                <a:gridCol w="1931485">
                  <a:extLst>
                    <a:ext uri="{9D8B030D-6E8A-4147-A177-3AD203B41FA5}">
                      <a16:colId xmlns:a16="http://schemas.microsoft.com/office/drawing/2014/main" val="1284745618"/>
                    </a:ext>
                  </a:extLst>
                </a:gridCol>
              </a:tblGrid>
              <a:tr h="445191">
                <a:tc>
                  <a:txBody>
                    <a:bodyPr/>
                    <a:lstStyle/>
                    <a:p>
                      <a:r>
                        <a:rPr lang="en-US" sz="2000" dirty="0"/>
                        <a:t>Algorithm</a:t>
                      </a:r>
                    </a:p>
                  </a:txBody>
                  <a:tcPr/>
                </a:tc>
                <a:tc>
                  <a:txBody>
                    <a:bodyPr/>
                    <a:lstStyle/>
                    <a:p>
                      <a:r>
                        <a:rPr lang="en-US" sz="2000" dirty="0"/>
                        <a:t>Azimuth Absolute Error (degrees)</a:t>
                      </a:r>
                    </a:p>
                  </a:txBody>
                  <a:tcPr/>
                </a:tc>
                <a:tc>
                  <a:txBody>
                    <a:bodyPr/>
                    <a:lstStyle/>
                    <a:p>
                      <a:r>
                        <a:rPr lang="en-US" sz="2000" dirty="0"/>
                        <a:t>Tilt Absolute Error (degrees)</a:t>
                      </a:r>
                    </a:p>
                  </a:txBody>
                  <a:tcPr/>
                </a:tc>
                <a:extLst>
                  <a:ext uri="{0D108BD9-81ED-4DB2-BD59-A6C34878D82A}">
                    <a16:rowId xmlns:a16="http://schemas.microsoft.com/office/drawing/2014/main" val="3703518895"/>
                  </a:ext>
                </a:extLst>
              </a:tr>
              <a:tr h="405154">
                <a:tc>
                  <a:txBody>
                    <a:bodyPr/>
                    <a:lstStyle/>
                    <a:p>
                      <a:r>
                        <a:rPr lang="en-US" sz="2000" dirty="0"/>
                        <a:t>SDT (</a:t>
                      </a:r>
                      <a:r>
                        <a:rPr lang="en-US" sz="2000" dirty="0" err="1"/>
                        <a:t>lat</a:t>
                      </a:r>
                      <a:r>
                        <a:rPr lang="en-US" sz="2000" dirty="0"/>
                        <a:t>-long known)</a:t>
                      </a:r>
                    </a:p>
                  </a:txBody>
                  <a:tcPr/>
                </a:tc>
                <a:tc>
                  <a:txBody>
                    <a:bodyPr/>
                    <a:lstStyle/>
                    <a:p>
                      <a:r>
                        <a:rPr lang="en-US" sz="2000" dirty="0"/>
                        <a:t>5.32</a:t>
                      </a:r>
                    </a:p>
                  </a:txBody>
                  <a:tcPr/>
                </a:tc>
                <a:tc>
                  <a:txBody>
                    <a:bodyPr/>
                    <a:lstStyle/>
                    <a:p>
                      <a:r>
                        <a:rPr lang="en-US" sz="2000" dirty="0"/>
                        <a:t>9.49</a:t>
                      </a:r>
                    </a:p>
                  </a:txBody>
                  <a:tcPr/>
                </a:tc>
                <a:extLst>
                  <a:ext uri="{0D108BD9-81ED-4DB2-BD59-A6C34878D82A}">
                    <a16:rowId xmlns:a16="http://schemas.microsoft.com/office/drawing/2014/main" val="957375653"/>
                  </a:ext>
                </a:extLst>
              </a:tr>
              <a:tr h="4051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SDT (</a:t>
                      </a:r>
                      <a:r>
                        <a:rPr lang="en-US" sz="2000" dirty="0" err="1"/>
                        <a:t>lat</a:t>
                      </a:r>
                      <a:r>
                        <a:rPr lang="en-US" sz="2000" dirty="0"/>
                        <a:t>-long unknown)</a:t>
                      </a:r>
                    </a:p>
                  </a:txBody>
                  <a:tcPr/>
                </a:tc>
                <a:tc>
                  <a:txBody>
                    <a:bodyPr/>
                    <a:lstStyle/>
                    <a:p>
                      <a:r>
                        <a:rPr lang="en-US" sz="2000" dirty="0"/>
                        <a:t>4.57</a:t>
                      </a:r>
                    </a:p>
                  </a:txBody>
                  <a:tcPr/>
                </a:tc>
                <a:tc>
                  <a:txBody>
                    <a:bodyPr/>
                    <a:lstStyle/>
                    <a:p>
                      <a:r>
                        <a:rPr lang="en-US" sz="2000" dirty="0"/>
                        <a:t>2.52</a:t>
                      </a:r>
                    </a:p>
                  </a:txBody>
                  <a:tcPr/>
                </a:tc>
                <a:extLst>
                  <a:ext uri="{0D108BD9-81ED-4DB2-BD59-A6C34878D82A}">
                    <a16:rowId xmlns:a16="http://schemas.microsoft.com/office/drawing/2014/main" val="4118021912"/>
                  </a:ext>
                </a:extLst>
              </a:tr>
              <a:tr h="405154">
                <a:tc>
                  <a:txBody>
                    <a:bodyPr/>
                    <a:lstStyle/>
                    <a:p>
                      <a:r>
                        <a:rPr lang="en-US" sz="2000" dirty="0" err="1"/>
                        <a:t>PVAnalytics</a:t>
                      </a:r>
                      <a:r>
                        <a:rPr lang="en-US" sz="2000" dirty="0"/>
                        <a:t> </a:t>
                      </a:r>
                      <a:r>
                        <a:rPr lang="en-US" sz="2000" dirty="0" err="1"/>
                        <a:t>PVWatts</a:t>
                      </a:r>
                      <a:endParaRPr lang="en-US" sz="2000" dirty="0"/>
                    </a:p>
                  </a:txBody>
                  <a:tcPr/>
                </a:tc>
                <a:tc>
                  <a:txBody>
                    <a:bodyPr/>
                    <a:lstStyle/>
                    <a:p>
                      <a:r>
                        <a:rPr lang="en-US" sz="2000" b="0" dirty="0">
                          <a:solidFill>
                            <a:schemeClr val="tx1"/>
                          </a:solidFill>
                        </a:rPr>
                        <a:t>7.33</a:t>
                      </a:r>
                    </a:p>
                  </a:txBody>
                  <a:tcPr/>
                </a:tc>
                <a:tc>
                  <a:txBody>
                    <a:bodyPr/>
                    <a:lstStyle/>
                    <a:p>
                      <a:r>
                        <a:rPr lang="en-US" sz="2000" b="0" dirty="0">
                          <a:solidFill>
                            <a:schemeClr val="tx1"/>
                          </a:solidFill>
                        </a:rPr>
                        <a:t>2.08</a:t>
                      </a:r>
                    </a:p>
                  </a:txBody>
                  <a:tcPr/>
                </a:tc>
                <a:extLst>
                  <a:ext uri="{0D108BD9-81ED-4DB2-BD59-A6C34878D82A}">
                    <a16:rowId xmlns:a16="http://schemas.microsoft.com/office/drawing/2014/main" val="3946819944"/>
                  </a:ext>
                </a:extLst>
              </a:tr>
              <a:tr h="405154">
                <a:tc>
                  <a:txBody>
                    <a:bodyPr/>
                    <a:lstStyle/>
                    <a:p>
                      <a:r>
                        <a:rPr lang="en-US" sz="2000" dirty="0" err="1"/>
                        <a:t>PVAnalytics</a:t>
                      </a:r>
                      <a:r>
                        <a:rPr lang="en-US" sz="2000" dirty="0"/>
                        <a:t> PV-Peak</a:t>
                      </a:r>
                    </a:p>
                  </a:txBody>
                  <a:tcPr/>
                </a:tc>
                <a:tc>
                  <a:txBody>
                    <a:bodyPr/>
                    <a:lstStyle/>
                    <a:p>
                      <a:r>
                        <a:rPr lang="en-US" sz="2000" dirty="0"/>
                        <a:t>0</a:t>
                      </a:r>
                    </a:p>
                  </a:txBody>
                  <a:tcPr/>
                </a:tc>
                <a:tc>
                  <a:txBody>
                    <a:bodyPr/>
                    <a:lstStyle/>
                    <a:p>
                      <a:r>
                        <a:rPr lang="en-US" sz="2000" dirty="0"/>
                        <a:t>23</a:t>
                      </a:r>
                    </a:p>
                  </a:txBody>
                  <a:tcPr/>
                </a:tc>
                <a:extLst>
                  <a:ext uri="{0D108BD9-81ED-4DB2-BD59-A6C34878D82A}">
                    <a16:rowId xmlns:a16="http://schemas.microsoft.com/office/drawing/2014/main" val="1497446005"/>
                  </a:ext>
                </a:extLst>
              </a:tr>
            </a:tbl>
          </a:graphicData>
        </a:graphic>
      </p:graphicFrame>
    </p:spTree>
    <p:extLst>
      <p:ext uri="{BB962C8B-B14F-4D97-AF65-F5344CB8AC3E}">
        <p14:creationId xmlns:p14="http://schemas.microsoft.com/office/powerpoint/2010/main" val="2680744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03B0D0-6F46-403E-9BC2-1A330F73C49A}"/>
              </a:ext>
            </a:extLst>
          </p:cNvPr>
          <p:cNvSpPr>
            <a:spLocks noGrp="1"/>
          </p:cNvSpPr>
          <p:nvPr>
            <p:ph type="title"/>
          </p:nvPr>
        </p:nvSpPr>
        <p:spPr>
          <a:solidFill>
            <a:srgbClr val="0070C0"/>
          </a:solidFill>
          <a:ln>
            <a:noFill/>
          </a:ln>
        </p:spPr>
        <p:txBody>
          <a:bodyPr>
            <a:normAutofit/>
          </a:bodyPr>
          <a:lstStyle/>
          <a:p>
            <a:r>
              <a:rPr lang="en-US" dirty="0">
                <a:solidFill>
                  <a:schemeClr val="bg1"/>
                </a:solidFill>
              </a:rPr>
              <a:t>Case Study: Shading</a:t>
            </a:r>
          </a:p>
        </p:txBody>
      </p:sp>
      <p:sp>
        <p:nvSpPr>
          <p:cNvPr id="5" name="Text Placeholder 1">
            <a:extLst>
              <a:ext uri="{FF2B5EF4-FFF2-40B4-BE49-F238E27FC236}">
                <a16:creationId xmlns:a16="http://schemas.microsoft.com/office/drawing/2014/main" id="{BFFA87E1-75C1-0BE1-F038-0DB08BDCFDB2}"/>
              </a:ext>
            </a:extLst>
          </p:cNvPr>
          <p:cNvSpPr>
            <a:spLocks noGrp="1"/>
          </p:cNvSpPr>
          <p:nvPr>
            <p:ph type="body" sz="quarter" idx="12"/>
          </p:nvPr>
        </p:nvSpPr>
        <p:spPr>
          <a:xfrm>
            <a:off x="609599" y="1371528"/>
            <a:ext cx="7411381" cy="2732290"/>
          </a:xfrm>
        </p:spPr>
        <p:txBody>
          <a:bodyPr>
            <a:normAutofit/>
          </a:bodyPr>
          <a:lstStyle/>
          <a:p>
            <a:pPr algn="just"/>
            <a:r>
              <a:rPr lang="en-US" sz="2400" dirty="0"/>
              <a:t>Heavily shaded system</a:t>
            </a:r>
          </a:p>
          <a:p>
            <a:pPr lvl="1" algn="just"/>
            <a:r>
              <a:rPr lang="en-US" dirty="0"/>
              <a:t>Located on side of parking garage on NREL campus</a:t>
            </a:r>
          </a:p>
          <a:p>
            <a:pPr lvl="1" algn="just"/>
            <a:r>
              <a:rPr lang="en-US" dirty="0"/>
              <a:t>High tilt: 60 degrees</a:t>
            </a:r>
          </a:p>
          <a:p>
            <a:pPr algn="just"/>
            <a:r>
              <a:rPr lang="en-US" sz="2400" dirty="0"/>
              <a:t>All algorithms robust at estimating azimuth (low error)</a:t>
            </a:r>
          </a:p>
          <a:p>
            <a:pPr algn="just"/>
            <a:r>
              <a:rPr lang="en-US" sz="2400" dirty="0"/>
              <a:t>High tilt error for </a:t>
            </a:r>
            <a:r>
              <a:rPr lang="en-US" sz="2400" dirty="0" err="1"/>
              <a:t>PVWatts</a:t>
            </a:r>
            <a:r>
              <a:rPr lang="en-US" sz="2400" dirty="0"/>
              <a:t> model (~22 degrees)</a:t>
            </a:r>
          </a:p>
          <a:p>
            <a:pPr algn="just"/>
            <a:r>
              <a:rPr lang="en-US" sz="2400" dirty="0"/>
              <a:t>Higher tilt error for most algos compared to median</a:t>
            </a:r>
          </a:p>
        </p:txBody>
      </p:sp>
      <p:pic>
        <p:nvPicPr>
          <p:cNvPr id="6" name="Picture 5">
            <a:extLst>
              <a:ext uri="{FF2B5EF4-FFF2-40B4-BE49-F238E27FC236}">
                <a16:creationId xmlns:a16="http://schemas.microsoft.com/office/drawing/2014/main" id="{A63773A1-F59A-E1D0-F98D-99FA44BE3D2C}"/>
              </a:ext>
            </a:extLst>
          </p:cNvPr>
          <p:cNvPicPr>
            <a:picLocks noChangeAspect="1"/>
          </p:cNvPicPr>
          <p:nvPr/>
        </p:nvPicPr>
        <p:blipFill>
          <a:blip r:embed="rId3"/>
          <a:stretch>
            <a:fillRect/>
          </a:stretch>
        </p:blipFill>
        <p:spPr>
          <a:xfrm>
            <a:off x="8020980" y="1371528"/>
            <a:ext cx="3874768" cy="3321230"/>
          </a:xfrm>
          <a:prstGeom prst="rect">
            <a:avLst/>
          </a:prstGeom>
        </p:spPr>
      </p:pic>
      <p:sp>
        <p:nvSpPr>
          <p:cNvPr id="7" name="TextBox 6">
            <a:extLst>
              <a:ext uri="{FF2B5EF4-FFF2-40B4-BE49-F238E27FC236}">
                <a16:creationId xmlns:a16="http://schemas.microsoft.com/office/drawing/2014/main" id="{CA4E401A-1D41-8D17-3CBA-123C6F37FCF9}"/>
              </a:ext>
            </a:extLst>
          </p:cNvPr>
          <p:cNvSpPr txBox="1"/>
          <p:nvPr/>
        </p:nvSpPr>
        <p:spPr>
          <a:xfrm>
            <a:off x="8787755" y="4798706"/>
            <a:ext cx="2709081" cy="923330"/>
          </a:xfrm>
          <a:prstGeom prst="rect">
            <a:avLst/>
          </a:prstGeom>
          <a:noFill/>
        </p:spPr>
        <p:txBody>
          <a:bodyPr wrap="square" rtlCol="0">
            <a:spAutoFit/>
          </a:bodyPr>
          <a:lstStyle/>
          <a:p>
            <a:r>
              <a:rPr lang="en-US" b="1" dirty="0"/>
              <a:t>PV power heatmap for an inverter stream in heavily shaded system</a:t>
            </a:r>
          </a:p>
        </p:txBody>
      </p:sp>
      <p:graphicFrame>
        <p:nvGraphicFramePr>
          <p:cNvPr id="8" name="Table 3">
            <a:extLst>
              <a:ext uri="{FF2B5EF4-FFF2-40B4-BE49-F238E27FC236}">
                <a16:creationId xmlns:a16="http://schemas.microsoft.com/office/drawing/2014/main" id="{B118529E-20D1-1D23-EED0-52B7F94C6F9C}"/>
              </a:ext>
            </a:extLst>
          </p:cNvPr>
          <p:cNvGraphicFramePr>
            <a:graphicFrameLocks noGrp="1"/>
          </p:cNvGraphicFramePr>
          <p:nvPr>
            <p:extLst>
              <p:ext uri="{D42A27DB-BD31-4B8C-83A1-F6EECF244321}">
                <p14:modId xmlns:p14="http://schemas.microsoft.com/office/powerpoint/2010/main" val="4289471455"/>
              </p:ext>
            </p:extLst>
          </p:nvPr>
        </p:nvGraphicFramePr>
        <p:xfrm>
          <a:off x="627070" y="4275751"/>
          <a:ext cx="7171277" cy="2321656"/>
        </p:xfrm>
        <a:graphic>
          <a:graphicData uri="http://schemas.openxmlformats.org/drawingml/2006/table">
            <a:tbl>
              <a:tblPr firstRow="1" bandRow="1">
                <a:tableStyleId>{5C22544A-7EE6-4342-B048-85BDC9FD1C3A}</a:tableStyleId>
              </a:tblPr>
              <a:tblGrid>
                <a:gridCol w="2991098">
                  <a:extLst>
                    <a:ext uri="{9D8B030D-6E8A-4147-A177-3AD203B41FA5}">
                      <a16:colId xmlns:a16="http://schemas.microsoft.com/office/drawing/2014/main" val="4289133733"/>
                    </a:ext>
                  </a:extLst>
                </a:gridCol>
                <a:gridCol w="2267835">
                  <a:extLst>
                    <a:ext uri="{9D8B030D-6E8A-4147-A177-3AD203B41FA5}">
                      <a16:colId xmlns:a16="http://schemas.microsoft.com/office/drawing/2014/main" val="2088696602"/>
                    </a:ext>
                  </a:extLst>
                </a:gridCol>
                <a:gridCol w="1912344">
                  <a:extLst>
                    <a:ext uri="{9D8B030D-6E8A-4147-A177-3AD203B41FA5}">
                      <a16:colId xmlns:a16="http://schemas.microsoft.com/office/drawing/2014/main" val="1284745618"/>
                    </a:ext>
                  </a:extLst>
                </a:gridCol>
              </a:tblGrid>
              <a:tr h="445191">
                <a:tc>
                  <a:txBody>
                    <a:bodyPr/>
                    <a:lstStyle/>
                    <a:p>
                      <a:r>
                        <a:rPr lang="en-US" sz="2000" dirty="0"/>
                        <a:t>Algorithm</a:t>
                      </a:r>
                    </a:p>
                  </a:txBody>
                  <a:tcPr/>
                </a:tc>
                <a:tc>
                  <a:txBody>
                    <a:bodyPr/>
                    <a:lstStyle/>
                    <a:p>
                      <a:r>
                        <a:rPr lang="en-US" sz="2000" dirty="0"/>
                        <a:t>Azimuth Absolute Error (degrees)</a:t>
                      </a:r>
                    </a:p>
                  </a:txBody>
                  <a:tcPr/>
                </a:tc>
                <a:tc>
                  <a:txBody>
                    <a:bodyPr/>
                    <a:lstStyle/>
                    <a:p>
                      <a:r>
                        <a:rPr lang="en-US" sz="2000" dirty="0"/>
                        <a:t>Tilt Absolute Error (degrees)</a:t>
                      </a:r>
                    </a:p>
                  </a:txBody>
                  <a:tcPr/>
                </a:tc>
                <a:extLst>
                  <a:ext uri="{0D108BD9-81ED-4DB2-BD59-A6C34878D82A}">
                    <a16:rowId xmlns:a16="http://schemas.microsoft.com/office/drawing/2014/main" val="3703518895"/>
                  </a:ext>
                </a:extLst>
              </a:tr>
              <a:tr h="405154">
                <a:tc>
                  <a:txBody>
                    <a:bodyPr/>
                    <a:lstStyle/>
                    <a:p>
                      <a:r>
                        <a:rPr lang="en-US" sz="2000" dirty="0"/>
                        <a:t>SDT (</a:t>
                      </a:r>
                      <a:r>
                        <a:rPr lang="en-US" sz="2000" dirty="0" err="1"/>
                        <a:t>lat</a:t>
                      </a:r>
                      <a:r>
                        <a:rPr lang="en-US" sz="2000" dirty="0"/>
                        <a:t>-long known)</a:t>
                      </a:r>
                    </a:p>
                  </a:txBody>
                  <a:tcPr/>
                </a:tc>
                <a:tc>
                  <a:txBody>
                    <a:bodyPr/>
                    <a:lstStyle/>
                    <a:p>
                      <a:r>
                        <a:rPr lang="en-US" sz="2000" dirty="0"/>
                        <a:t>0.88</a:t>
                      </a:r>
                    </a:p>
                  </a:txBody>
                  <a:tcPr/>
                </a:tc>
                <a:tc>
                  <a:txBody>
                    <a:bodyPr/>
                    <a:lstStyle/>
                    <a:p>
                      <a:r>
                        <a:rPr lang="en-US" sz="2000" dirty="0"/>
                        <a:t>7.99</a:t>
                      </a:r>
                    </a:p>
                  </a:txBody>
                  <a:tcPr/>
                </a:tc>
                <a:extLst>
                  <a:ext uri="{0D108BD9-81ED-4DB2-BD59-A6C34878D82A}">
                    <a16:rowId xmlns:a16="http://schemas.microsoft.com/office/drawing/2014/main" val="957375653"/>
                  </a:ext>
                </a:extLst>
              </a:tr>
              <a:tr h="40515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SDT (</a:t>
                      </a:r>
                      <a:r>
                        <a:rPr lang="en-US" sz="2000" dirty="0" err="1"/>
                        <a:t>lat</a:t>
                      </a:r>
                      <a:r>
                        <a:rPr lang="en-US" sz="2000" dirty="0"/>
                        <a:t>-long unknown)</a:t>
                      </a:r>
                    </a:p>
                  </a:txBody>
                  <a:tcPr/>
                </a:tc>
                <a:tc>
                  <a:txBody>
                    <a:bodyPr/>
                    <a:lstStyle/>
                    <a:p>
                      <a:r>
                        <a:rPr lang="en-US" sz="2000" dirty="0"/>
                        <a:t>0.45</a:t>
                      </a:r>
                    </a:p>
                  </a:txBody>
                  <a:tcPr/>
                </a:tc>
                <a:tc>
                  <a:txBody>
                    <a:bodyPr/>
                    <a:lstStyle/>
                    <a:p>
                      <a:r>
                        <a:rPr lang="en-US" sz="2000" dirty="0"/>
                        <a:t>5.72</a:t>
                      </a:r>
                    </a:p>
                  </a:txBody>
                  <a:tcPr/>
                </a:tc>
                <a:extLst>
                  <a:ext uri="{0D108BD9-81ED-4DB2-BD59-A6C34878D82A}">
                    <a16:rowId xmlns:a16="http://schemas.microsoft.com/office/drawing/2014/main" val="4118021912"/>
                  </a:ext>
                </a:extLst>
              </a:tr>
              <a:tr h="405154">
                <a:tc>
                  <a:txBody>
                    <a:bodyPr/>
                    <a:lstStyle/>
                    <a:p>
                      <a:r>
                        <a:rPr lang="en-US" sz="2000" dirty="0" err="1"/>
                        <a:t>PVAnalytics</a:t>
                      </a:r>
                      <a:r>
                        <a:rPr lang="en-US" sz="2000" dirty="0"/>
                        <a:t> PVWatts-5</a:t>
                      </a:r>
                    </a:p>
                  </a:txBody>
                  <a:tcPr/>
                </a:tc>
                <a:tc>
                  <a:txBody>
                    <a:bodyPr/>
                    <a:lstStyle/>
                    <a:p>
                      <a:r>
                        <a:rPr lang="en-US" sz="2000" b="0" dirty="0">
                          <a:solidFill>
                            <a:schemeClr val="tx1"/>
                          </a:solidFill>
                        </a:rPr>
                        <a:t>0.41</a:t>
                      </a:r>
                    </a:p>
                  </a:txBody>
                  <a:tcPr/>
                </a:tc>
                <a:tc>
                  <a:txBody>
                    <a:bodyPr/>
                    <a:lstStyle/>
                    <a:p>
                      <a:r>
                        <a:rPr lang="en-US" sz="2000" b="0" dirty="0">
                          <a:solidFill>
                            <a:schemeClr val="tx1"/>
                          </a:solidFill>
                        </a:rPr>
                        <a:t>22.44</a:t>
                      </a:r>
                    </a:p>
                  </a:txBody>
                  <a:tcPr/>
                </a:tc>
                <a:extLst>
                  <a:ext uri="{0D108BD9-81ED-4DB2-BD59-A6C34878D82A}">
                    <a16:rowId xmlns:a16="http://schemas.microsoft.com/office/drawing/2014/main" val="3946819944"/>
                  </a:ext>
                </a:extLst>
              </a:tr>
              <a:tr h="405154">
                <a:tc>
                  <a:txBody>
                    <a:bodyPr/>
                    <a:lstStyle/>
                    <a:p>
                      <a:r>
                        <a:rPr lang="en-US" sz="2000" dirty="0" err="1"/>
                        <a:t>PVAnalytics</a:t>
                      </a:r>
                      <a:r>
                        <a:rPr lang="en-US" sz="2000" dirty="0"/>
                        <a:t> PV-Peak</a:t>
                      </a:r>
                    </a:p>
                  </a:txBody>
                  <a:tcPr/>
                </a:tc>
                <a:tc>
                  <a:txBody>
                    <a:bodyPr/>
                    <a:lstStyle/>
                    <a:p>
                      <a:r>
                        <a:rPr lang="en-US" sz="2000" dirty="0"/>
                        <a:t>0</a:t>
                      </a:r>
                    </a:p>
                  </a:txBody>
                  <a:tcPr/>
                </a:tc>
                <a:tc>
                  <a:txBody>
                    <a:bodyPr/>
                    <a:lstStyle/>
                    <a:p>
                      <a:r>
                        <a:rPr lang="en-US" sz="2000" dirty="0"/>
                        <a:t>5</a:t>
                      </a:r>
                    </a:p>
                  </a:txBody>
                  <a:tcPr/>
                </a:tc>
                <a:extLst>
                  <a:ext uri="{0D108BD9-81ED-4DB2-BD59-A6C34878D82A}">
                    <a16:rowId xmlns:a16="http://schemas.microsoft.com/office/drawing/2014/main" val="1497446005"/>
                  </a:ext>
                </a:extLst>
              </a:tr>
            </a:tbl>
          </a:graphicData>
        </a:graphic>
      </p:graphicFrame>
    </p:spTree>
    <p:extLst>
      <p:ext uri="{BB962C8B-B14F-4D97-AF65-F5344CB8AC3E}">
        <p14:creationId xmlns:p14="http://schemas.microsoft.com/office/powerpoint/2010/main" val="1575873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203B0D0-6F46-403E-9BC2-1A330F73C49A}"/>
              </a:ext>
            </a:extLst>
          </p:cNvPr>
          <p:cNvSpPr>
            <a:spLocks noGrp="1"/>
          </p:cNvSpPr>
          <p:nvPr>
            <p:ph type="title"/>
          </p:nvPr>
        </p:nvSpPr>
        <p:spPr>
          <a:solidFill>
            <a:srgbClr val="0070C0"/>
          </a:solidFill>
          <a:ln>
            <a:noFill/>
          </a:ln>
        </p:spPr>
        <p:txBody>
          <a:bodyPr/>
          <a:lstStyle/>
          <a:p>
            <a:r>
              <a:rPr lang="en-US" dirty="0">
                <a:solidFill>
                  <a:schemeClr val="bg1"/>
                </a:solidFill>
              </a:rPr>
              <a:t>Integration into PV Validation Hub</a:t>
            </a:r>
          </a:p>
        </p:txBody>
      </p:sp>
      <p:sp>
        <p:nvSpPr>
          <p:cNvPr id="7" name="Text Placeholder 1">
            <a:extLst>
              <a:ext uri="{FF2B5EF4-FFF2-40B4-BE49-F238E27FC236}">
                <a16:creationId xmlns:a16="http://schemas.microsoft.com/office/drawing/2014/main" id="{D130E9A0-B14C-7AF3-BB1B-9426EB0D73BD}"/>
              </a:ext>
            </a:extLst>
          </p:cNvPr>
          <p:cNvSpPr>
            <a:spLocks noGrp="1"/>
          </p:cNvSpPr>
          <p:nvPr>
            <p:ph type="body" sz="quarter" idx="12"/>
          </p:nvPr>
        </p:nvSpPr>
        <p:spPr>
          <a:xfrm>
            <a:off x="275591" y="1415111"/>
            <a:ext cx="7915125" cy="4828116"/>
          </a:xfrm>
        </p:spPr>
        <p:txBody>
          <a:bodyPr>
            <a:noAutofit/>
          </a:bodyPr>
          <a:lstStyle/>
          <a:p>
            <a:r>
              <a:rPr lang="en-US" sz="2600" b="1" dirty="0">
                <a:solidFill>
                  <a:srgbClr val="FF0000"/>
                </a:solidFill>
                <a:latin typeface="Calibri" panose="020F0502020204030204" pitchFamily="34" charset="0"/>
                <a:cs typeface="Calibri" panose="020F0502020204030204" pitchFamily="34" charset="0"/>
              </a:rPr>
              <a:t>How does this research play into the bigger picture? </a:t>
            </a:r>
          </a:p>
          <a:p>
            <a:r>
              <a:rPr lang="en-US" sz="2600" dirty="0">
                <a:latin typeface="Calibri" panose="020F0502020204030204" pitchFamily="34" charset="0"/>
                <a:cs typeface="Calibri" panose="020F0502020204030204" pitchFamily="34" charset="0"/>
              </a:rPr>
              <a:t>Analysis and data sets incorporated into the PV Validation Hub</a:t>
            </a:r>
          </a:p>
          <a:p>
            <a:pPr lvl="1"/>
            <a:r>
              <a:rPr kumimoji="0" lang="en-US" sz="2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Website for validating PV analytics algorithms</a:t>
            </a:r>
          </a:p>
          <a:p>
            <a:pPr lvl="2"/>
            <a:r>
              <a:rPr kumimoji="0" lang="en-US" sz="2600" b="0" i="1"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Degradation, soiling, time shift estimation, etc.</a:t>
            </a:r>
          </a:p>
          <a:p>
            <a:pPr lvl="1"/>
            <a:r>
              <a:rPr kumimoji="0" lang="en-US" sz="2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Well-curated validation data sets and procedures </a:t>
            </a:r>
          </a:p>
          <a:p>
            <a:pPr marL="762039" lvl="1" indent="-304839" eaLnBrk="0" fontAlgn="base" hangingPunct="0">
              <a:lnSpc>
                <a:spcPct val="100000"/>
              </a:lnSpc>
              <a:spcBef>
                <a:spcPts val="267"/>
              </a:spcBef>
              <a:spcAft>
                <a:spcPts val="267"/>
              </a:spcAft>
              <a:defRPr/>
            </a:pPr>
            <a:r>
              <a:rPr kumimoji="0" lang="en-US" sz="2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Side-by-side comparison of different algorithms</a:t>
            </a:r>
          </a:p>
          <a:p>
            <a:pPr marL="762039" lvl="1" indent="-304839" eaLnBrk="0" fontAlgn="base" hangingPunct="0">
              <a:lnSpc>
                <a:spcPct val="100000"/>
              </a:lnSpc>
              <a:spcBef>
                <a:spcPts val="267"/>
              </a:spcBef>
              <a:spcAft>
                <a:spcPts val="267"/>
              </a:spcAft>
              <a:defRPr/>
            </a:pPr>
            <a:r>
              <a:rPr kumimoji="0" lang="en-US" sz="2600" b="0" i="0" u="none" strike="noStrike" kern="1200" cap="none" spc="0" normalizeH="0" baseline="0" noProof="0" dirty="0">
                <a:ln>
                  <a:noFill/>
                </a:ln>
                <a:solidFill>
                  <a:srgbClr val="000000"/>
                </a:solidFill>
                <a:effectLst/>
                <a:uLnTx/>
                <a:uFillTx/>
                <a:latin typeface="Calibri" panose="020F0502020204030204" pitchFamily="34" charset="0"/>
                <a:ea typeface="ＭＳ Ｐゴシック" charset="-128"/>
                <a:cs typeface="Calibri" panose="020F0502020204030204" pitchFamily="34" charset="0"/>
              </a:rPr>
              <a:t>Public leaderboards and documentation </a:t>
            </a:r>
          </a:p>
          <a:p>
            <a:pPr marL="762039" lvl="1" indent="-304839" eaLnBrk="0" fontAlgn="base" hangingPunct="0">
              <a:lnSpc>
                <a:spcPct val="100000"/>
              </a:lnSpc>
              <a:spcBef>
                <a:spcPts val="267"/>
              </a:spcBef>
              <a:spcAft>
                <a:spcPts val="267"/>
              </a:spcAft>
              <a:defRPr/>
            </a:pPr>
            <a:r>
              <a:rPr lang="en-US" sz="2600" dirty="0">
                <a:solidFill>
                  <a:srgbClr val="000000"/>
                </a:solidFill>
                <a:latin typeface="Calibri" panose="020F0502020204030204" pitchFamily="34" charset="0"/>
                <a:ea typeface="ＭＳ Ｐゴシック" charset="-128"/>
                <a:cs typeface="Calibri" panose="020F0502020204030204" pitchFamily="34" charset="0"/>
              </a:rPr>
              <a:t>Expected public launch date: end of 2023</a:t>
            </a:r>
            <a:endParaRPr lang="en-US" sz="2600" dirty="0">
              <a:latin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1D1DC7BF-EE50-1185-D6C4-F41EB1B885DF}"/>
              </a:ext>
            </a:extLst>
          </p:cNvPr>
          <p:cNvSpPr txBox="1"/>
          <p:nvPr/>
        </p:nvSpPr>
        <p:spPr>
          <a:xfrm>
            <a:off x="9274098" y="3905898"/>
            <a:ext cx="2086252" cy="646331"/>
          </a:xfrm>
          <a:prstGeom prst="rect">
            <a:avLst/>
          </a:prstGeom>
          <a:noFill/>
        </p:spPr>
        <p:txBody>
          <a:bodyPr wrap="square" rtlCol="0">
            <a:spAutoFit/>
          </a:bodyPr>
          <a:lstStyle/>
          <a:p>
            <a:r>
              <a:rPr lang="en-US" b="1" dirty="0">
                <a:solidFill>
                  <a:srgbClr val="FF0000"/>
                </a:solidFill>
              </a:rPr>
              <a:t>Take PV Validation Hub survey here: </a:t>
            </a:r>
          </a:p>
        </p:txBody>
      </p:sp>
      <p:pic>
        <p:nvPicPr>
          <p:cNvPr id="9" name="Picture 8">
            <a:extLst>
              <a:ext uri="{FF2B5EF4-FFF2-40B4-BE49-F238E27FC236}">
                <a16:creationId xmlns:a16="http://schemas.microsoft.com/office/drawing/2014/main" id="{E70B96A3-DE6E-4D33-A0A3-27DE74B5B6A8}"/>
              </a:ext>
            </a:extLst>
          </p:cNvPr>
          <p:cNvPicPr>
            <a:picLocks noChangeAspect="1"/>
          </p:cNvPicPr>
          <p:nvPr/>
        </p:nvPicPr>
        <p:blipFill>
          <a:blip r:embed="rId3"/>
          <a:stretch>
            <a:fillRect/>
          </a:stretch>
        </p:blipFill>
        <p:spPr>
          <a:xfrm>
            <a:off x="9241655" y="4535651"/>
            <a:ext cx="2000218" cy="2005062"/>
          </a:xfrm>
          <a:prstGeom prst="rect">
            <a:avLst/>
          </a:prstGeom>
        </p:spPr>
      </p:pic>
      <p:pic>
        <p:nvPicPr>
          <p:cNvPr id="13" name="Picture 12">
            <a:extLst>
              <a:ext uri="{FF2B5EF4-FFF2-40B4-BE49-F238E27FC236}">
                <a16:creationId xmlns:a16="http://schemas.microsoft.com/office/drawing/2014/main" id="{616CFA0F-10ED-F41D-2310-342BE0A72987}"/>
              </a:ext>
            </a:extLst>
          </p:cNvPr>
          <p:cNvPicPr>
            <a:picLocks noChangeAspect="1"/>
          </p:cNvPicPr>
          <p:nvPr/>
        </p:nvPicPr>
        <p:blipFill>
          <a:blip r:embed="rId4"/>
          <a:stretch>
            <a:fillRect/>
          </a:stretch>
        </p:blipFill>
        <p:spPr>
          <a:xfrm>
            <a:off x="8046409" y="1209525"/>
            <a:ext cx="3664419" cy="2378939"/>
          </a:xfrm>
          <a:prstGeom prst="rect">
            <a:avLst/>
          </a:prstGeom>
        </p:spPr>
      </p:pic>
      <p:sp>
        <p:nvSpPr>
          <p:cNvPr id="14" name="TextBox 13">
            <a:extLst>
              <a:ext uri="{FF2B5EF4-FFF2-40B4-BE49-F238E27FC236}">
                <a16:creationId xmlns:a16="http://schemas.microsoft.com/office/drawing/2014/main" id="{AC5D2F12-75BC-A0C7-535C-4205E155ED43}"/>
              </a:ext>
            </a:extLst>
          </p:cNvPr>
          <p:cNvSpPr txBox="1"/>
          <p:nvPr/>
        </p:nvSpPr>
        <p:spPr>
          <a:xfrm>
            <a:off x="9540644" y="604763"/>
            <a:ext cx="2041757" cy="646331"/>
          </a:xfrm>
          <a:prstGeom prst="rect">
            <a:avLst/>
          </a:prstGeom>
          <a:noFill/>
        </p:spPr>
        <p:txBody>
          <a:bodyPr wrap="square" rtlCol="0">
            <a:spAutoFit/>
          </a:bodyPr>
          <a:lstStyle/>
          <a:p>
            <a:r>
              <a:rPr lang="en-US" b="1" dirty="0"/>
              <a:t>PV Validation Hub main web page</a:t>
            </a:r>
          </a:p>
        </p:txBody>
      </p:sp>
    </p:spTree>
    <p:extLst>
      <p:ext uri="{BB962C8B-B14F-4D97-AF65-F5344CB8AC3E}">
        <p14:creationId xmlns:p14="http://schemas.microsoft.com/office/powerpoint/2010/main" val="1453259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8666</TotalTime>
  <Words>1478</Words>
  <Application>Microsoft Office PowerPoint</Application>
  <PresentationFormat>Widescreen</PresentationFormat>
  <Paragraphs>155</Paragraphs>
  <Slides>10</Slides>
  <Notes>10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5" baseType="lpstr">
      <vt:lpstr>Arial</vt:lpstr>
      <vt:lpstr>Calibri</vt:lpstr>
      <vt:lpstr>Calibri Light</vt:lpstr>
      <vt:lpstr>Office Theme</vt:lpstr>
      <vt:lpstr>Acrobat Document</vt:lpstr>
      <vt:lpstr>PowerPoint Presentation</vt:lpstr>
      <vt:lpstr>Background</vt:lpstr>
      <vt:lpstr>Motivations</vt:lpstr>
      <vt:lpstr>Methods</vt:lpstr>
      <vt:lpstr>Methods Continued</vt:lpstr>
      <vt:lpstr>Results</vt:lpstr>
      <vt:lpstr>Case Study: Clipping</vt:lpstr>
      <vt:lpstr>Case Study: Shading</vt:lpstr>
      <vt:lpstr>Integration into PV Validation Hub</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Panel Segmentation: A Python Package for Automated Solar Array Metadata Extraction using Satellite Imagery</dc:title>
  <dc:creator>Perry, Kirsten</dc:creator>
  <cp:lastModifiedBy>Perry, Kirsten</cp:lastModifiedBy>
  <cp:revision>98</cp:revision>
  <dcterms:created xsi:type="dcterms:W3CDTF">2022-05-17T22:07:12Z</dcterms:created>
  <dcterms:modified xsi:type="dcterms:W3CDTF">2023-06-14T01:15:06Z</dcterms:modified>
</cp:coreProperties>
</file>