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hemamtasethi.wordpres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hemamtasethi.wordpres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hemamtasethi.wordpres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hemamtasethi.wordpres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hemamtasethi.wordpres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hemamtasethi.wordpres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hemamtasethi.wordpres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hemamtasethi.wordpres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hemamtasethi.wordpres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hemamtasethi.wordpres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Supply Chain Performance, Metrics, and Quality Attributes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Dr. Amr AboHany</a:t>
            </a:r>
          </a:p>
          <a:p>
            <a:pPr algn="ctr"/>
            <a:r>
              <a:rPr lang="en-US" dirty="0" smtClean="0"/>
              <a:t>2/4/2019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1063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b="1" dirty="0"/>
              <a:t>Usually measured as the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cost of freight per item or SKU.</a:t>
            </a:r>
          </a:p>
          <a:p>
            <a:pPr marL="109728" indent="0" algn="just" rtl="0"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marL="109728" indent="0" algn="ctr" rtl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hlinkClick r:id="rId2"/>
              </a:rPr>
              <a:t>Total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hlinkClick r:id="rId2"/>
              </a:rPr>
              <a:t>freight cost /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hlinkClick r:id="rId2"/>
              </a:rPr>
              <a:t>Number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hlinkClick r:id="rId2"/>
              </a:rPr>
              <a:t>of items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 rtl="0"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rtl="0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SCM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seeks to minimize freight cost per unit</a:t>
            </a:r>
            <a:r>
              <a:rPr lang="en-US" i="1" dirty="0"/>
              <a:t>.</a:t>
            </a:r>
            <a:endParaRPr lang="en-US" dirty="0"/>
          </a:p>
          <a:p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Freight </a:t>
            </a:r>
            <a:r>
              <a:rPr lang="en-US" dirty="0" smtClean="0">
                <a:effectLst/>
              </a:rPr>
              <a:t>Cost Per Unit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66444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number of times that a company’s inventory cycles per year.</a:t>
            </a:r>
          </a:p>
          <a:p>
            <a:pPr algn="just" rtl="0"/>
            <a:endParaRPr lang="en-US" sz="3000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marL="109728" indent="0" algn="ctr" rtl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hlinkClick r:id="rId2"/>
              </a:rPr>
              <a:t>Cost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hlinkClick r:id="rId2"/>
              </a:rPr>
              <a:t>of goods sold /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hlinkClick r:id="rId2"/>
              </a:rPr>
              <a:t>Average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hlinkClick r:id="rId2"/>
              </a:rPr>
              <a:t>inventory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algn="just" rtl="0"/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rtl="0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Another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metric that indicates how much inventory is sitting around.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 higher inventory turnover indicates an efficient supply chain</a:t>
            </a:r>
          </a:p>
          <a:p>
            <a:pPr algn="just" rtl="0"/>
            <a:endParaRPr lang="ar-EG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Inventory </a:t>
            </a:r>
            <a:r>
              <a:rPr lang="en-US" dirty="0" smtClean="0">
                <a:effectLst/>
              </a:rPr>
              <a:t>Turnover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7211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measure of how quickly revenue can be collected from customers.</a:t>
            </a:r>
          </a:p>
          <a:p>
            <a:pPr marL="109728" indent="0" algn="just" rtl="0"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marL="109728" indent="0" algn="ctr" rtl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hlinkClick r:id="rId2"/>
              </a:rPr>
              <a:t>(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hlinkClick r:id="rId2"/>
              </a:rPr>
              <a:t>Receivables/Sales) * Days in Period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algn="just" rtl="0"/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rtl="0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low days sales outstanding indicates a more efficient business.</a:t>
            </a:r>
          </a:p>
          <a:p>
            <a:pPr algn="just" rtl="0"/>
            <a:endParaRPr lang="ar-EG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Days Sales </a:t>
            </a:r>
            <a:r>
              <a:rPr lang="en-US" dirty="0" smtClean="0"/>
              <a:t>Outstanding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09027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b="1" dirty="0" smtClean="0"/>
              <a:t>The </a:t>
            </a:r>
            <a:r>
              <a:rPr lang="en-US" b="1" dirty="0"/>
              <a:t>average time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from receipt of materials and payment for those materials.</a:t>
            </a:r>
          </a:p>
          <a:p>
            <a:pPr marL="109728" indent="0" algn="just" rtl="0"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marL="109728" indent="0" algn="ctr" rtl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hlinkClick r:id="rId2"/>
              </a:rPr>
              <a:t>(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hlinkClick r:id="rId2"/>
              </a:rPr>
              <a:t>Materials Payables/Total Cost of Materials) * Days in Period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algn="just" rtl="0"/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rtl="0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is in a company’s best interests to pay its suppliers slowly.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longer the average payment period the more efficient the </a:t>
            </a:r>
            <a:r>
              <a:rPr lang="en-US" i="1" dirty="0"/>
              <a:t>business.</a:t>
            </a:r>
            <a:endParaRPr lang="en-US" dirty="0"/>
          </a:p>
          <a:p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Average Payment Period for Production </a:t>
            </a:r>
            <a:r>
              <a:rPr lang="en-US" sz="2800" dirty="0" smtClean="0"/>
              <a:t>Materials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86845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percentage of items, SKUs or order value that arrives on or before the requested ship date.</a:t>
            </a:r>
          </a:p>
          <a:p>
            <a:pPr algn="just" rtl="0"/>
            <a:endParaRPr lang="en-US" sz="3000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marL="109728" indent="0" algn="ctr" rtl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hlinkClick r:id="rId2"/>
              </a:rPr>
              <a:t>(Number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hlinkClick r:id="rId2"/>
              </a:rPr>
              <a:t>of On Time Items / Total Items) * 100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algn="just" rtl="0"/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rtl="0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on time shipping rate is key to customer satisfaction.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 high rate indicates an efficient supply chain.</a:t>
            </a:r>
          </a:p>
          <a:p>
            <a:pPr algn="just" rtl="0"/>
            <a:endParaRPr lang="ar-EG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On Time Shipping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Rate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8025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839200" cy="4525963"/>
          </a:xfrm>
        </p:spPr>
        <p:txBody>
          <a:bodyPr>
            <a:noAutofit/>
          </a:bodyPr>
          <a:lstStyle/>
          <a:p>
            <a:pPr algn="just" rt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DOS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is the most common KPI used by managers in measuring the efficiency in supply chain.</a:t>
            </a:r>
          </a:p>
          <a:p>
            <a:pPr algn="just" rtl="0"/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algn="just" rt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It is calculated by dividing the average inventory on hand (as value) by the average monthly demand (as value) and then multiplying it by thirty, when measuring on a monthly basis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rtl="0"/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 rtl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DOS:  Average Inventory / Monthly Demand x 30</a:t>
            </a:r>
          </a:p>
          <a:p>
            <a:pPr algn="just" rtl="0"/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Days of Supply (DOS</a:t>
            </a:r>
            <a:r>
              <a:rPr lang="en-US" dirty="0" smtClean="0"/>
              <a:t>)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118058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Benchmark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There is no specific target for DOS, but measuring it by considering the following months’ sales forecasts (as value) will help us to have a clear understanding of at which level we need to keep our stock to be able to improve inventory management on a monthly basis. Nevertheless, DOS does not help us to understand how well our inventory will match the demand. To cover this, we need the following KPI.</a:t>
            </a:r>
            <a:endParaRPr lang="ar-EG" sz="2800" dirty="0">
              <a:latin typeface="Times New Roman" pitchFamily="18" charset="0"/>
              <a:cs typeface="Times New Roman" pitchFamily="18" charset="0"/>
            </a:endParaRPr>
          </a:p>
          <a:p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Days of Supply (DOS)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2690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 rtl="0">
              <a:buNone/>
            </a:pPr>
            <a:r>
              <a:rPr lang="en-US" dirty="0" smtClean="0"/>
              <a:t>To</a:t>
            </a:r>
            <a:r>
              <a:rPr lang="en-US" dirty="0"/>
              <a:t> </a:t>
            </a:r>
            <a:r>
              <a:rPr lang="en-US" i="1" dirty="0"/>
              <a:t>make rapid decisions in today’s fast-acting environment</a:t>
            </a:r>
            <a:r>
              <a:rPr lang="en-US" dirty="0"/>
              <a:t>, we need smart, time-saving, easy to interpret and most importantly decision-supporting key performance indicators (or even better Actionable Insights). </a:t>
            </a:r>
          </a:p>
          <a:p>
            <a:endParaRPr lang="ar-E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13 </a:t>
            </a:r>
            <a:r>
              <a:rPr lang="en-US" dirty="0"/>
              <a:t>Key Metrics For Supply Chain Management that you ever need</a:t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0204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85000" lnSpcReduction="10000"/>
          </a:bodyPr>
          <a:lstStyle/>
          <a:p>
            <a:pPr algn="just" rtl="0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The percentage of orders that are error-free.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 rtl="0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((total orders – error orders) / total orders) * 100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This is often broken down by stage: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1" algn="just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Procurement 99.99% perfect</a:t>
            </a:r>
          </a:p>
          <a:p>
            <a:pPr lvl="1" algn="just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Production 99.12% perfect</a:t>
            </a:r>
          </a:p>
          <a:p>
            <a:pPr lvl="1" algn="just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Transportation 99.02% perfect</a:t>
            </a:r>
          </a:p>
          <a:p>
            <a:pPr lvl="1" algn="just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Warehousing 99.98% perfect</a:t>
            </a:r>
          </a:p>
          <a:p>
            <a:pPr algn="just" rtl="0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The Perfect Order Measure calculates the error-free rate of each stage of a Purchase Order (error in order forecasting for procurement, error in warehouse pickup process, error in invoicing and error in shipping orders etc.).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ar-E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Perfect Order </a:t>
            </a:r>
            <a:r>
              <a:rPr lang="en-US" dirty="0" smtClean="0">
                <a:effectLst/>
              </a:rPr>
              <a:t>Measurement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941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1"/>
            <a:ext cx="8610600" cy="3505199"/>
          </a:xfrm>
        </p:spPr>
        <p:txBody>
          <a:bodyPr>
            <a:noAutofit/>
          </a:bodyPr>
          <a:lstStyle/>
          <a:p>
            <a:pPr algn="just" rt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number of days between paying for materials and getting paid for product.</a:t>
            </a:r>
          </a:p>
          <a:p>
            <a:pPr marL="109728" indent="0" algn="just" rtl="0">
              <a:lnSpc>
                <a:spcPct val="90000"/>
              </a:lnSpc>
              <a:buNone/>
            </a:pPr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Materials </a:t>
            </a: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payment date – </a:t>
            </a:r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order payment date</a:t>
            </a:r>
          </a:p>
          <a:p>
            <a:pPr algn="just" rtl="0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Typically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averaged for all orders for a week, month, quarter etc..</a:t>
            </a:r>
          </a:p>
          <a:p>
            <a:pPr algn="just" rtl="0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materials are usually required — a weighted average materials payment date can be calculated</a:t>
            </a:r>
          </a:p>
          <a:p>
            <a:pPr algn="just" rt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Cash to cash measures the amount of time operating capital is tied up. During this time cash is not available for other purposes. A fast cash to cash indicates a lean and profitable supply chain.</a:t>
            </a:r>
            <a:endParaRPr lang="ar-EG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Cash to Cash Cycle </a:t>
            </a:r>
            <a:r>
              <a:rPr lang="en-US" dirty="0" smtClean="0">
                <a:effectLst/>
              </a:rPr>
              <a:t>Time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65615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Autofit/>
          </a:bodyPr>
          <a:lstStyle/>
          <a:p>
            <a:pPr algn="just" rt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Measures how long it takes to deliver a customer order after the purchase order (PO) is received.</a:t>
            </a:r>
          </a:p>
          <a:p>
            <a:pPr algn="just" rtl="0"/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 rtl="0">
              <a:buNone/>
            </a:pPr>
            <a:r>
              <a:rPr lang="en-US" sz="30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actual delivery date – purchase order creation date</a:t>
            </a:r>
          </a:p>
          <a:p>
            <a:pPr algn="just" rtl="0"/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algn="just" rt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 variant of this is the promised customer order cycle time:</a:t>
            </a:r>
          </a:p>
          <a:p>
            <a:pPr marL="109728" indent="0" algn="just" rtl="0">
              <a:buNone/>
            </a:pPr>
            <a:r>
              <a:rPr lang="en-US" sz="3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requested </a:t>
            </a:r>
            <a:r>
              <a:rPr lang="en-US" sz="30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delivery date – purchase order creation date</a:t>
            </a:r>
            <a:endParaRPr lang="ar-EG" sz="3000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Customer Order Cycle </a:t>
            </a:r>
            <a:r>
              <a:rPr lang="en-US" dirty="0" smtClean="0"/>
              <a:t>Time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61424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839200" cy="5071872"/>
          </a:xfrm>
        </p:spPr>
        <p:txBody>
          <a:bodyPr/>
          <a:lstStyle/>
          <a:p>
            <a:pPr algn="just" rt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percentage of a customer’s order that is filled on the first shipment. This can be represented as the percentage of items, SKUs or order value that is included with the first shipment.</a:t>
            </a:r>
          </a:p>
          <a:p>
            <a:pPr marL="109728" indent="0" algn="ctr" rtl="0">
              <a:buNone/>
            </a:pPr>
            <a:r>
              <a:rPr lang="en-US" sz="30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(1 – ((total items – shipped items) / total items)) * 100</a:t>
            </a:r>
            <a:endParaRPr lang="en-US" sz="3000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Fill rate can be important to customer satisfaction and has implications for </a:t>
            </a:r>
            <a:r>
              <a:rPr lang="en-US" i="1" dirty="0"/>
              <a:t>transportation efficiency.</a:t>
            </a:r>
            <a:r>
              <a:rPr lang="en-US" b="1" dirty="0"/>
              <a:t> </a:t>
            </a:r>
            <a:endParaRPr lang="en-US" dirty="0"/>
          </a:p>
          <a:p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Fill Rate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60566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rtl="0"/>
            <a:r>
              <a:rPr lang="en-US" sz="3200" b="1" dirty="0"/>
              <a:t>The time it would take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fill a customer order if inventory levels were zero.</a:t>
            </a:r>
          </a:p>
          <a:p>
            <a:pPr marL="109728" indent="0" algn="ctr" rtl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hlinkClick r:id="rId2"/>
              </a:rPr>
              <a:t>Sum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hlinkClick r:id="rId2"/>
              </a:rPr>
              <a:t>of the longest lead times for each stage of the cycle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 rtl="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Supply chain cycle time indicates the overall efficiency of the supply chain. Short cycles make for a more efficient and agile supply chain. Analysis of this critical metric can help recognize pain </a:t>
            </a:r>
            <a:r>
              <a:rPr lang="en-US" sz="3200" b="1" dirty="0"/>
              <a:t>points or competitive advantages.</a:t>
            </a:r>
            <a:endParaRPr lang="en-US" sz="3200" dirty="0"/>
          </a:p>
          <a:p>
            <a:pPr marL="109728" indent="0">
              <a:buNone/>
            </a:pPr>
            <a:endParaRPr lang="ar-EG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Supply Chain Cycle </a:t>
            </a:r>
            <a:r>
              <a:rPr lang="en-US" dirty="0" smtClean="0">
                <a:effectLst/>
              </a:rPr>
              <a:t>Time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57094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b="1" dirty="0"/>
              <a:t>The number of days it would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take to run out of supply if it was not replenished.</a:t>
            </a:r>
          </a:p>
          <a:p>
            <a:pPr marL="109728" indent="0" algn="ctr" rtl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  <a:hlinkClick r:id="rId2"/>
              </a:rPr>
              <a:t>inventory on hand / average daily usage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algn="just" rt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SCM seeks to minimize inventory days of supply in order to reduce the risks of excess and obsolete inventory. There are other financial benefits to minimizing this metric — excess inventory tends to tie up operational cash flow.</a:t>
            </a:r>
          </a:p>
          <a:p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Inventory Days of </a:t>
            </a:r>
            <a:r>
              <a:rPr lang="en-US" dirty="0" smtClean="0">
                <a:effectLst/>
              </a:rPr>
              <a:t>Supply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4605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percentage of freight bills that are error-free.</a:t>
            </a:r>
          </a:p>
          <a:p>
            <a:pPr marL="109728" indent="0" algn="just" rtl="0"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marL="109728" indent="0" algn="ctr" rtl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hlinkClick r:id="rId2"/>
              </a:rPr>
              <a:t>(Error-free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hlinkClick r:id="rId2"/>
              </a:rPr>
              <a:t>freight bills /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hlinkClick r:id="rId2"/>
              </a:rPr>
              <a:t>Total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hlinkClick r:id="rId2"/>
              </a:rPr>
              <a:t>freight bills) * 100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algn="just" rtl="0"/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rtl="0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Billing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accuracy is key to profitability and customer satisfaction.</a:t>
            </a:r>
          </a:p>
          <a:p>
            <a:pPr algn="just" rtl="0"/>
            <a:endParaRPr lang="ar-EG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Freight </a:t>
            </a:r>
            <a:r>
              <a:rPr lang="en-US" dirty="0" smtClean="0"/>
              <a:t>Bill Accuracy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87847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</TotalTime>
  <Words>875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Supply Chain Performance, Metrics, and Quality Attributes</vt:lpstr>
      <vt:lpstr>13 Key Metrics For Supply Chain Management that you ever need </vt:lpstr>
      <vt:lpstr>Perfect Order Measurement</vt:lpstr>
      <vt:lpstr>Cash to Cash Cycle Time</vt:lpstr>
      <vt:lpstr>Customer Order Cycle Time</vt:lpstr>
      <vt:lpstr>Fill Rate</vt:lpstr>
      <vt:lpstr>Supply Chain Cycle Time</vt:lpstr>
      <vt:lpstr>Inventory Days of Supply</vt:lpstr>
      <vt:lpstr>Freight Bill Accuracy</vt:lpstr>
      <vt:lpstr>Freight Cost Per Unit</vt:lpstr>
      <vt:lpstr>Inventory Turnover</vt:lpstr>
      <vt:lpstr>Days Sales Outstanding</vt:lpstr>
      <vt:lpstr>Average Payment Period for Production Materials</vt:lpstr>
      <vt:lpstr>On Time Shipping Rate</vt:lpstr>
      <vt:lpstr>Days of Supply (DOS)</vt:lpstr>
      <vt:lpstr>Days of Supply (DOS)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Performance, Metrics, and Quality Attributes</dc:title>
  <dc:creator>Dr Amr</dc:creator>
  <cp:lastModifiedBy>Dr Amr</cp:lastModifiedBy>
  <cp:revision>8</cp:revision>
  <dcterms:created xsi:type="dcterms:W3CDTF">2006-08-16T00:00:00Z</dcterms:created>
  <dcterms:modified xsi:type="dcterms:W3CDTF">2019-04-01T22:44:41Z</dcterms:modified>
</cp:coreProperties>
</file>