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57" r:id="rId6"/>
    <p:sldId id="258" r:id="rId7"/>
    <p:sldId id="259" r:id="rId8"/>
    <p:sldId id="271" r:id="rId9"/>
    <p:sldId id="260" r:id="rId10"/>
    <p:sldId id="262" r:id="rId11"/>
    <p:sldId id="26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7" r:id="rId25"/>
    <p:sldId id="268" r:id="rId26"/>
    <p:sldId id="269" r:id="rId27"/>
    <p:sldId id="27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8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3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1E71A-E9D8-D548-27E9-8154126A0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B645C-E478-0F8C-0622-5C0E4020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D1C2A-538B-ED0F-FCA9-9114DF9D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3789A-C80C-6E1B-9EC7-D8F2B665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E7F9C-47F3-B8A3-6952-079044DC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57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4FF4F-0CFF-4BE1-E89E-C10B376F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254715-B7F8-D1B5-4FA2-A784EE577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71B27D-AC19-84F8-A001-ECBBC993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F2AB5-F2C3-9FD0-6D8C-5CF582FD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CF65D-85A3-BCCF-EE54-FBFDCF83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1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2DFA07-3E7B-2353-9042-F1C9F4C9F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7F8B7-85C0-792B-9008-6EAED0C6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0E8A8-8110-A73D-08DD-94E37759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3B338-CC53-6436-42B7-8B1C04C5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AD0F1-14E0-D2A7-2110-5613DA83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15C76-B980-1D04-98F7-C0F38781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3A2C7-B170-4745-6305-5562FED0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C4ECC-F114-A43C-44E1-7D692655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6136D-7C9E-4FE9-6C1D-8DC978CE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FCC92-8516-83FD-CBCA-5DA8EF2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EF36D-5B77-8903-A805-C81B05D1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47265-A719-26C4-E7E1-25B5381A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9B143-2212-4EC1-18C0-174B2D93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34851-F992-77C2-2657-E3CC5EFC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4B951-1A7C-5EE6-40C3-727E45E6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2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1FDB-8277-DE20-072B-24C8F231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6551C-859D-BD13-9A72-2FD5E3843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2D465-AC50-155F-0C22-EC4F3FE24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D69191-5126-219D-108E-44A53DAD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5F53E-6162-CBCA-E9D4-31FFF7A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C220C2-7CB0-06D6-D5E7-164D3747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0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03598-FA7C-7B80-A7F0-209A1B4A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B40BA-8877-050B-A1E5-794C78A22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BE6E8F-8632-C23E-A450-B8ADB28AA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B85DA0-99D9-D0AA-8445-169F76002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1A7541-2A7F-54C2-B164-97D7D9BC3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6E5C62-1A9B-F968-B137-73B08F03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1A8E3D-30C0-D58E-12A1-7C5F4D1D0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0D8E1-8625-83A8-B30C-8B1A58ED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3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1B31-F1DF-C28E-48E1-D3724364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80A2EA-812B-EF7B-12E1-0F973360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F5AC56-3FD6-6584-C06D-9C78D368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84737-A2CE-5659-CF4E-49BA8B11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4B50C4-1458-7706-5C11-A0518D43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58F3D1-A760-6845-C484-5421531F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CC800-5848-1E73-1EA7-55404DBD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1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981A-4FAB-7CF5-1A5C-26A4E8DFA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8439B-2E6D-920A-5AEA-E21202827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66C2C-DF70-5EB1-4ACF-AA1A6E53E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0B8DA0-5F5E-457F-25A3-F1EC5C8E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EDA3C-67B4-741F-B562-E310E247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C0FAD-E190-1008-C2B0-AE13382E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C5FAA-A505-69D8-B03F-B11BE01A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231C8B-10FE-CDE2-64A6-0A711117D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79ED61-F9EC-0DB0-5CBE-A1C7CFB62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CADE9-5B30-AD31-F20F-B05062D3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F79FD-4A1F-40D7-4DDD-4B8D4214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6B549-0E96-24FB-F4E8-4762EA3A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10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478A48-F315-1346-0536-B39F66B6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9464E-2143-7FFB-7F9A-0AF574B5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12A2D-96BF-0879-0985-02F74D170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83E81-97DD-4346-88A9-5241AEAD2FB5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E8876-C982-1BB6-EC5D-BD12D9986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FA263-50AD-2993-06B1-849D4F1D4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ADD-FAAC-4EBB-9ABD-FB50458A7E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0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png"/><Relationship Id="rId13" Type="http://schemas.openxmlformats.org/officeDocument/2006/relationships/image" Target="../media/image391.png"/><Relationship Id="rId3" Type="http://schemas.openxmlformats.org/officeDocument/2006/relationships/image" Target="../media/image66.png"/><Relationship Id="rId7" Type="http://schemas.openxmlformats.org/officeDocument/2006/relationships/image" Target="../media/image71.png"/><Relationship Id="rId12" Type="http://schemas.openxmlformats.org/officeDocument/2006/relationships/image" Target="../media/image38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36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1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391.pn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391.png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92.png"/><Relationship Id="rId7" Type="http://schemas.openxmlformats.org/officeDocument/2006/relationships/image" Target="../media/image88.png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94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NULL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102.png"/><Relationship Id="rId7" Type="http://schemas.openxmlformats.org/officeDocument/2006/relationships/image" Target="../media/image99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98.png"/><Relationship Id="rId16" Type="http://schemas.openxmlformats.org/officeDocument/2006/relationships/image" Target="../media/image91.png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../media/image105.png"/><Relationship Id="rId12" Type="http://schemas.openxmlformats.org/officeDocument/2006/relationships/image" Target="NULL"/><Relationship Id="rId17" Type="http://schemas.openxmlformats.org/officeDocument/2006/relationships/image" Target="../media/image109.png"/><Relationship Id="rId16" Type="http://schemas.openxmlformats.org/officeDocument/2006/relationships/image" Target="../media/image108.png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107.png"/><Relationship Id="rId14" Type="http://schemas.openxmlformats.org/officeDocument/2006/relationships/image" Target="NULL"/><Relationship Id="rId22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40.png"/><Relationship Id="rId3" Type="http://schemas.openxmlformats.org/officeDocument/2006/relationships/image" Target="../media/image210.png"/><Relationship Id="rId21" Type="http://schemas.openxmlformats.org/officeDocument/2006/relationships/image" Target="../media/image77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30.png"/><Relationship Id="rId2" Type="http://schemas.openxmlformats.org/officeDocument/2006/relationships/image" Target="../media/image580.png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59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10" Type="http://schemas.openxmlformats.org/officeDocument/2006/relationships/image" Target="../media/image650.png"/><Relationship Id="rId19" Type="http://schemas.openxmlformats.org/officeDocument/2006/relationships/image" Target="../media/image750.png"/><Relationship Id="rId4" Type="http://schemas.openxmlformats.org/officeDocument/2006/relationships/image" Target="../media/image31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Relationship Id="rId22" Type="http://schemas.openxmlformats.org/officeDocument/2006/relationships/image" Target="../media/image7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svg"/><Relationship Id="rId7" Type="http://schemas.openxmlformats.org/officeDocument/2006/relationships/image" Target="../media/image120.sv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sv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60.png"/><Relationship Id="rId18" Type="http://schemas.openxmlformats.org/officeDocument/2006/relationships/image" Target="../media/image411.png"/><Relationship Id="rId3" Type="http://schemas.openxmlformats.org/officeDocument/2006/relationships/image" Target="../media/image260.png"/><Relationship Id="rId21" Type="http://schemas.openxmlformats.org/officeDocument/2006/relationships/image" Target="../media/image440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17" Type="http://schemas.openxmlformats.org/officeDocument/2006/relationships/image" Target="../media/image400.png"/><Relationship Id="rId2" Type="http://schemas.openxmlformats.org/officeDocument/2006/relationships/image" Target="../media/image250.png"/><Relationship Id="rId16" Type="http://schemas.openxmlformats.org/officeDocument/2006/relationships/image" Target="../media/image390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5" Type="http://schemas.openxmlformats.org/officeDocument/2006/relationships/image" Target="../media/image380.png"/><Relationship Id="rId10" Type="http://schemas.openxmlformats.org/officeDocument/2006/relationships/image" Target="../media/image330.png"/><Relationship Id="rId19" Type="http://schemas.openxmlformats.org/officeDocument/2006/relationships/image" Target="../media/image42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2.png"/><Relationship Id="rId2" Type="http://schemas.openxmlformats.org/officeDocument/2006/relationships/image" Target="../media/image46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610.png"/><Relationship Id="rId10" Type="http://schemas.openxmlformats.org/officeDocument/2006/relationships/image" Target="../media/image54.png"/><Relationship Id="rId19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7EFA17-6BB8-A17A-7565-44B2A4E3DC42}"/>
              </a:ext>
            </a:extLst>
          </p:cNvPr>
          <p:cNvSpPr txBox="1"/>
          <p:nvPr/>
        </p:nvSpPr>
        <p:spPr>
          <a:xfrm>
            <a:off x="113135" y="13965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chemeClr val="tx1"/>
                </a:solidFill>
              </a:rPr>
              <a:t>딥러닝을 위한 간단한 수학 알아보기</a:t>
            </a:r>
            <a:endParaRPr lang="ko-KR" altLang="en-US" b="1">
              <a:solidFill>
                <a:srgbClr val="00B0F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F41C5B-26DA-0EE9-08DB-2A35C8DAAE17}"/>
              </a:ext>
            </a:extLst>
          </p:cNvPr>
          <p:cNvGrpSpPr/>
          <p:nvPr/>
        </p:nvGrpSpPr>
        <p:grpSpPr>
          <a:xfrm>
            <a:off x="43246" y="681580"/>
            <a:ext cx="2108184" cy="466098"/>
            <a:chOff x="420320" y="681580"/>
            <a:chExt cx="2108184" cy="466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BA98D67-328A-0243-2E8C-F36C64D97D85}"/>
                    </a:ext>
                  </a:extLst>
                </p:cNvPr>
                <p:cNvSpPr txBox="1"/>
                <p:nvPr/>
              </p:nvSpPr>
              <p:spPr>
                <a:xfrm>
                  <a:off x="420320" y="681580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BA98D67-328A-0243-2E8C-F36C64D97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20" y="681580"/>
                  <a:ext cx="53899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0C47D2-8C16-F93B-4728-C30EC2564139}"/>
                </a:ext>
              </a:extLst>
            </p:cNvPr>
            <p:cNvSpPr txBox="1"/>
            <p:nvPr/>
          </p:nvSpPr>
          <p:spPr>
            <a:xfrm>
              <a:off x="877090" y="77834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데이터 </a:t>
              </a:r>
              <a:r>
                <a:rPr lang="ko-KR" altLang="en-US" b="1">
                  <a:solidFill>
                    <a:srgbClr val="FF0000"/>
                  </a:solidFill>
                </a:rPr>
                <a:t>실제</a:t>
              </a:r>
              <a:r>
                <a:rPr lang="ko-KR" altLang="en-US" b="1"/>
                <a:t>값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BABA6E-927C-A1C6-CFEB-A41ED3EF4E20}"/>
              </a:ext>
            </a:extLst>
          </p:cNvPr>
          <p:cNvGrpSpPr/>
          <p:nvPr/>
        </p:nvGrpSpPr>
        <p:grpSpPr>
          <a:xfrm>
            <a:off x="43246" y="1172688"/>
            <a:ext cx="2058491" cy="466098"/>
            <a:chOff x="420320" y="681580"/>
            <a:chExt cx="2058491" cy="466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F66E138-1034-AA67-4CD8-3214F144AE51}"/>
                    </a:ext>
                  </a:extLst>
                </p:cNvPr>
                <p:cNvSpPr txBox="1"/>
                <p:nvPr/>
              </p:nvSpPr>
              <p:spPr>
                <a:xfrm>
                  <a:off x="420320" y="681580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F66E138-1034-AA67-4CD8-3214F144A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20" y="681580"/>
                  <a:ext cx="53899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2AAEB3-C36A-029E-439C-8AAB31714387}"/>
                </a:ext>
              </a:extLst>
            </p:cNvPr>
            <p:cNvSpPr txBox="1"/>
            <p:nvPr/>
          </p:nvSpPr>
          <p:spPr>
            <a:xfrm>
              <a:off x="877090" y="778346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예측</a:t>
              </a:r>
              <a:r>
                <a:rPr lang="ko-KR" altLang="en-US" b="1"/>
                <a:t>값</a:t>
              </a:r>
              <a:r>
                <a:rPr lang="en-US" altLang="ko-KR" b="1"/>
                <a:t>(y hat)</a:t>
              </a:r>
              <a:endParaRPr lang="ko-KR" altLang="en-US" b="1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DB9CB9-2A58-A903-784F-35A92E2000D0}"/>
              </a:ext>
            </a:extLst>
          </p:cNvPr>
          <p:cNvGrpSpPr/>
          <p:nvPr/>
        </p:nvGrpSpPr>
        <p:grpSpPr>
          <a:xfrm>
            <a:off x="43246" y="1638786"/>
            <a:ext cx="2063813" cy="466098"/>
            <a:chOff x="420320" y="681580"/>
            <a:chExt cx="2063813" cy="466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21B443-2E94-6118-6DCA-1DA9C588204B}"/>
                    </a:ext>
                  </a:extLst>
                </p:cNvPr>
                <p:cNvSpPr txBox="1"/>
                <p:nvPr/>
              </p:nvSpPr>
              <p:spPr>
                <a:xfrm>
                  <a:off x="420320" y="681580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21B443-2E94-6118-6DCA-1DA9C5882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20" y="681580"/>
                  <a:ext cx="53899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96F091-0147-0C2F-62BE-70C52D54C58B}"/>
                </a:ext>
              </a:extLst>
            </p:cNvPr>
            <p:cNvSpPr txBox="1"/>
            <p:nvPr/>
          </p:nvSpPr>
          <p:spPr>
            <a:xfrm>
              <a:off x="877090" y="778346"/>
              <a:ext cx="1607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평균</a:t>
              </a:r>
              <a:r>
                <a:rPr lang="ko-KR" altLang="en-US" b="1"/>
                <a:t>값</a:t>
              </a:r>
              <a:r>
                <a:rPr lang="en-US" altLang="ko-KR" b="1"/>
                <a:t>(y bar)</a:t>
              </a:r>
              <a:endParaRPr lang="ko-KR" alt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6E995-073F-A51D-D17F-F6B6C9ED96AF}"/>
                  </a:ext>
                </a:extLst>
              </p:cNvPr>
              <p:cNvSpPr txBox="1"/>
              <p:nvPr/>
            </p:nvSpPr>
            <p:spPr>
              <a:xfrm>
                <a:off x="2439225" y="704200"/>
                <a:ext cx="20008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28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26E995-073F-A51D-D17F-F6B6C9ED9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25" y="704200"/>
                <a:ext cx="200080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82037-E2C6-097E-68B6-8E99A420FF65}"/>
                  </a:ext>
                </a:extLst>
              </p:cNvPr>
              <p:cNvSpPr txBox="1"/>
              <p:nvPr/>
            </p:nvSpPr>
            <p:spPr>
              <a:xfrm>
                <a:off x="2439225" y="1172688"/>
                <a:ext cx="275494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B82037-E2C6-097E-68B6-8E99A420F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25" y="1172688"/>
                <a:ext cx="27549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132F90-8F15-1A19-3C7A-6BC9F7B4EA2D}"/>
                  </a:ext>
                </a:extLst>
              </p:cNvPr>
              <p:cNvSpPr txBox="1"/>
              <p:nvPr/>
            </p:nvSpPr>
            <p:spPr>
              <a:xfrm>
                <a:off x="2439225" y="1638785"/>
                <a:ext cx="275494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132F90-8F15-1A19-3C7A-6BC9F7B4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225" y="1638785"/>
                <a:ext cx="2754942" cy="430887"/>
              </a:xfrm>
              <a:prstGeom prst="rect">
                <a:avLst/>
              </a:prstGeom>
              <a:blipFill>
                <a:blip r:embed="rId7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13B92-7512-6BB5-160E-1C81CBEA0E26}"/>
                  </a:ext>
                </a:extLst>
              </p:cNvPr>
              <p:cNvSpPr txBox="1"/>
              <p:nvPr/>
            </p:nvSpPr>
            <p:spPr>
              <a:xfrm>
                <a:off x="6051255" y="582523"/>
                <a:ext cx="2754942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13B92-7512-6BB5-160E-1C81CBEA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255" y="582523"/>
                <a:ext cx="2754942" cy="760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F34BFBF9-5BB8-85FE-CB0A-AC895AF57834}"/>
              </a:ext>
            </a:extLst>
          </p:cNvPr>
          <p:cNvGrpSpPr/>
          <p:nvPr/>
        </p:nvGrpSpPr>
        <p:grpSpPr>
          <a:xfrm>
            <a:off x="4825323" y="244923"/>
            <a:ext cx="2071401" cy="1089166"/>
            <a:chOff x="4825323" y="244923"/>
            <a:chExt cx="2071401" cy="1089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786F121-41CC-22A8-1ED3-F68BBB2D7652}"/>
                    </a:ext>
                  </a:extLst>
                </p:cNvPr>
                <p:cNvSpPr txBox="1"/>
                <p:nvPr/>
              </p:nvSpPr>
              <p:spPr>
                <a:xfrm>
                  <a:off x="5061450" y="663328"/>
                  <a:ext cx="1254509" cy="6707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altLang="ko-KR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786F121-41CC-22A8-1ED3-F68BBB2D76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1450" y="663328"/>
                  <a:ext cx="1254509" cy="6707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ABD797-C928-EE97-06E0-D07854B23D24}"/>
                </a:ext>
              </a:extLst>
            </p:cNvPr>
            <p:cNvSpPr txBox="1"/>
            <p:nvPr/>
          </p:nvSpPr>
          <p:spPr>
            <a:xfrm>
              <a:off x="4825323" y="244923"/>
              <a:ext cx="2071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합계</a:t>
              </a:r>
              <a:r>
                <a:rPr lang="en-US" altLang="ko-KR" b="1"/>
                <a:t>(Summation)</a:t>
              </a:r>
              <a:endParaRPr lang="ko-KR" altLang="en-US" b="1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6F3528-5565-509E-9E72-4F09996FDF84}"/>
                  </a:ext>
                </a:extLst>
              </p:cNvPr>
              <p:cNvSpPr txBox="1"/>
              <p:nvPr/>
            </p:nvSpPr>
            <p:spPr>
              <a:xfrm>
                <a:off x="4965443" y="1454120"/>
                <a:ext cx="4894993" cy="760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altLang="ko-KR" b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6F3528-5565-509E-9E72-4F09996FD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443" y="1454120"/>
                <a:ext cx="4894993" cy="760978"/>
              </a:xfrm>
              <a:prstGeom prst="rect">
                <a:avLst/>
              </a:prstGeom>
              <a:blipFill>
                <a:blip r:embed="rId10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F1D0F3-EB89-116F-B058-E0BDE1E07D65}"/>
                  </a:ext>
                </a:extLst>
              </p:cNvPr>
              <p:cNvSpPr txBox="1"/>
              <p:nvPr/>
            </p:nvSpPr>
            <p:spPr>
              <a:xfrm>
                <a:off x="9752775" y="1544337"/>
                <a:ext cx="2688859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nary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1" i="1">
                          <a:latin typeface="Cambria Math" panose="02040503050406030204" pitchFamily="18" charset="0"/>
                        </a:rPr>
                        <m:t>상수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F1D0F3-EB89-116F-B058-E0BDE1E07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775" y="1544337"/>
                <a:ext cx="2688859" cy="670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3E5645-B2CB-3B6E-2076-9862C1CE2EE5}"/>
                  </a:ext>
                </a:extLst>
              </p:cNvPr>
              <p:cNvSpPr txBox="1"/>
              <p:nvPr/>
            </p:nvSpPr>
            <p:spPr>
              <a:xfrm>
                <a:off x="9684587" y="672740"/>
                <a:ext cx="1519497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altLang="ko-KR" b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A3E5645-B2CB-3B6E-2076-9862C1CE2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587" y="672740"/>
                <a:ext cx="1519497" cy="6707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0A927-F89C-F3DA-B891-51A63D2FFD5F}"/>
                  </a:ext>
                </a:extLst>
              </p:cNvPr>
              <p:cNvSpPr txBox="1"/>
              <p:nvPr/>
            </p:nvSpPr>
            <p:spPr>
              <a:xfrm>
                <a:off x="10160332" y="2069672"/>
                <a:ext cx="12582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2400" b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60A927-F89C-F3DA-B891-51A63D2FF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332" y="2069672"/>
                <a:ext cx="1258228" cy="369332"/>
              </a:xfrm>
              <a:prstGeom prst="rect">
                <a:avLst/>
              </a:prstGeom>
              <a:blipFill>
                <a:blip r:embed="rId13"/>
                <a:stretch>
                  <a:fillRect l="-6311" b="-1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493F40DE-0050-3AC7-DBDC-7E1C8CF67634}"/>
              </a:ext>
            </a:extLst>
          </p:cNvPr>
          <p:cNvGrpSpPr/>
          <p:nvPr/>
        </p:nvGrpSpPr>
        <p:grpSpPr>
          <a:xfrm>
            <a:off x="312743" y="2692758"/>
            <a:ext cx="4894577" cy="3865706"/>
            <a:chOff x="312743" y="2692758"/>
            <a:chExt cx="4894577" cy="38657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E9308D27-47B0-EE33-A4CE-90BB7EF31E15}"/>
                </a:ext>
              </a:extLst>
            </p:cNvPr>
            <p:cNvGrpSpPr/>
            <p:nvPr/>
          </p:nvGrpSpPr>
          <p:grpSpPr>
            <a:xfrm>
              <a:off x="312743" y="2692758"/>
              <a:ext cx="3959695" cy="3865706"/>
              <a:chOff x="312743" y="2692758"/>
              <a:chExt cx="3959695" cy="386570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BD6D6514-E080-10CE-7BDD-1B4E73EEDEA9}"/>
                  </a:ext>
                </a:extLst>
              </p:cNvPr>
              <p:cNvGrpSpPr/>
              <p:nvPr/>
            </p:nvGrpSpPr>
            <p:grpSpPr>
              <a:xfrm>
                <a:off x="720599" y="2841212"/>
                <a:ext cx="3367889" cy="3367889"/>
                <a:chOff x="351576" y="2100404"/>
                <a:chExt cx="3367889" cy="3367889"/>
              </a:xfrm>
            </p:grpSpPr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A3D30C3-5723-CFBC-03A0-9327A5BEC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576" y="2100404"/>
                  <a:ext cx="0" cy="3367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13CA5E6F-227F-7869-C962-F777F57B69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035521" y="3784348"/>
                  <a:ext cx="0" cy="3367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145EE0-5A3A-7144-8C4F-085D0E62F35F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43" y="2692758"/>
                    <a:ext cx="53899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145EE0-5A3A-7144-8C4F-085D0E62F3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43" y="2692758"/>
                    <a:ext cx="53899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1F57444-D909-325A-1928-DE90FD253590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444" y="6189132"/>
                    <a:ext cx="53899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1F57444-D909-325A-1928-DE90FD253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444" y="6189132"/>
                    <a:ext cx="53899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4EA2E2A-0628-695F-FEA6-B184DEB13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822" y="3697447"/>
              <a:ext cx="2183694" cy="17567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5EBE516-2DB3-D323-153C-9684FDE2FE6D}"/>
                </a:ext>
              </a:extLst>
            </p:cNvPr>
            <p:cNvGrpSpPr/>
            <p:nvPr/>
          </p:nvGrpSpPr>
          <p:grpSpPr>
            <a:xfrm>
              <a:off x="886822" y="2841212"/>
              <a:ext cx="3836987" cy="716408"/>
              <a:chOff x="1128456" y="2811612"/>
              <a:chExt cx="3836987" cy="71640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58E3B-C0C4-AEDC-2989-C55BFE95A123}"/>
                  </a:ext>
                </a:extLst>
              </p:cNvPr>
              <p:cNvSpPr txBox="1"/>
              <p:nvPr/>
            </p:nvSpPr>
            <p:spPr>
              <a:xfrm>
                <a:off x="1128456" y="2811612"/>
                <a:ext cx="13107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1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800" b="1">
                    <a:solidFill>
                      <a:schemeClr val="tx1"/>
                    </a:solidFill>
                  </a:rPr>
                  <a:t>차 함수</a:t>
                </a:r>
                <a:endParaRPr lang="ko-KR" altLang="en-US" b="1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5B16D15A-5CD0-E954-5423-4A62B6EB21F6}"/>
                  </a:ext>
                </a:extLst>
              </p:cNvPr>
              <p:cNvGrpSpPr/>
              <p:nvPr/>
            </p:nvGrpSpPr>
            <p:grpSpPr>
              <a:xfrm>
                <a:off x="1220820" y="3097133"/>
                <a:ext cx="3744623" cy="430887"/>
                <a:chOff x="1247999" y="3168528"/>
                <a:chExt cx="3744623" cy="43088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0BC8BD09-61B6-E691-8F06-CDE362D6AB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7999" y="3168528"/>
                      <a:ext cx="218369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altLang="ko-KR" sz="280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0BC8BD09-61B6-E691-8F06-CDE362D6AB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7999" y="3168528"/>
                      <a:ext cx="2183690" cy="43088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218A63F-FDF1-36F1-FF28-14B9C61FC8DF}"/>
                    </a:ext>
                  </a:extLst>
                </p:cNvPr>
                <p:cNvSpPr txBox="1"/>
                <p:nvPr/>
              </p:nvSpPr>
              <p:spPr>
                <a:xfrm>
                  <a:off x="2953281" y="3230083"/>
                  <a:ext cx="20393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/>
                    <a:t>(a:</a:t>
                  </a:r>
                  <a:r>
                    <a:rPr lang="ko-KR" altLang="en-US"/>
                    <a:t>기울기</a:t>
                  </a:r>
                  <a:r>
                    <a:rPr lang="en-US" altLang="ko-KR"/>
                    <a:t>, b:</a:t>
                  </a:r>
                  <a:r>
                    <a:rPr lang="ko-KR" altLang="en-US"/>
                    <a:t>절편</a:t>
                  </a:r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2AB47F1-99D6-8CAE-A4C9-22CCC9B88B92}"/>
                </a:ext>
              </a:extLst>
            </p:cNvPr>
            <p:cNvGrpSpPr/>
            <p:nvPr/>
          </p:nvGrpSpPr>
          <p:grpSpPr>
            <a:xfrm>
              <a:off x="1671929" y="4795486"/>
              <a:ext cx="3535391" cy="1075756"/>
              <a:chOff x="1054597" y="2811612"/>
              <a:chExt cx="3535391" cy="107575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9578E5-E7A9-36A5-9FF5-260C25508AF5}"/>
                  </a:ext>
                </a:extLst>
              </p:cNvPr>
              <p:cNvSpPr txBox="1"/>
              <p:nvPr/>
            </p:nvSpPr>
            <p:spPr>
              <a:xfrm>
                <a:off x="1128456" y="2811612"/>
                <a:ext cx="13107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800" b="1">
                    <a:solidFill>
                      <a:srgbClr val="FF0000"/>
                    </a:solidFill>
                  </a:rPr>
                  <a:t>딥러닝</a:t>
                </a:r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D3B69DE-667C-997F-C06B-0058FFD6C8E0}"/>
                  </a:ext>
                </a:extLst>
              </p:cNvPr>
              <p:cNvGrpSpPr/>
              <p:nvPr/>
            </p:nvGrpSpPr>
            <p:grpSpPr>
              <a:xfrm>
                <a:off x="1054597" y="3097133"/>
                <a:ext cx="3535391" cy="790235"/>
                <a:chOff x="1081776" y="3168528"/>
                <a:chExt cx="3535391" cy="79023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2E96F9E-E400-E3D3-493B-575FD7F889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7998" y="3168528"/>
                      <a:ext cx="293466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altLang="ko-KR" sz="280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F2E96F9E-E400-E3D3-493B-575FD7F889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7998" y="3168528"/>
                      <a:ext cx="2934669" cy="43088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4D323B-3234-A0FA-97C5-C0D1F362223C}"/>
                    </a:ext>
                  </a:extLst>
                </p:cNvPr>
                <p:cNvSpPr txBox="1"/>
                <p:nvPr/>
              </p:nvSpPr>
              <p:spPr>
                <a:xfrm>
                  <a:off x="1081776" y="3589431"/>
                  <a:ext cx="3535391" cy="369332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/>
                    <a:t>(w:</a:t>
                  </a:r>
                  <a:r>
                    <a:rPr lang="ko-KR" altLang="en-US" b="1">
                      <a:solidFill>
                        <a:srgbClr val="0070C0"/>
                      </a:solidFill>
                    </a:rPr>
                    <a:t>가중치</a:t>
                  </a:r>
                  <a:r>
                    <a:rPr lang="en-US" altLang="ko-KR" b="1">
                      <a:solidFill>
                        <a:srgbClr val="0070C0"/>
                      </a:solidFill>
                    </a:rPr>
                    <a:t>(weight)</a:t>
                  </a:r>
                  <a:r>
                    <a:rPr lang="en-US" altLang="ko-KR" b="1"/>
                    <a:t>, b:</a:t>
                  </a:r>
                  <a:r>
                    <a:rPr lang="ko-KR" altLang="en-US" b="1">
                      <a:solidFill>
                        <a:srgbClr val="0070C0"/>
                      </a:solidFill>
                    </a:rPr>
                    <a:t>편향</a:t>
                  </a:r>
                  <a:r>
                    <a:rPr lang="en-US" altLang="ko-KR" b="1">
                      <a:solidFill>
                        <a:srgbClr val="0070C0"/>
                      </a:solidFill>
                    </a:rPr>
                    <a:t>(bias)</a:t>
                  </a:r>
                  <a:endParaRPr lang="ko-KR" altLang="en-US" b="1">
                    <a:solidFill>
                      <a:srgbClr val="0070C0"/>
                    </a:solidFill>
                  </a:endParaRPr>
                </a:p>
              </p:txBody>
            </p:sp>
          </p:grp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EF964FF-1B65-C9FA-3CF3-51EAE80BCA3E}"/>
              </a:ext>
            </a:extLst>
          </p:cNvPr>
          <p:cNvGrpSpPr/>
          <p:nvPr/>
        </p:nvGrpSpPr>
        <p:grpSpPr>
          <a:xfrm>
            <a:off x="5061450" y="2642993"/>
            <a:ext cx="5156563" cy="3865706"/>
            <a:chOff x="5061450" y="2642993"/>
            <a:chExt cx="5156563" cy="3865706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47E7353-B17D-260A-661D-749B3D8CDD50}"/>
                </a:ext>
              </a:extLst>
            </p:cNvPr>
            <p:cNvGrpSpPr/>
            <p:nvPr/>
          </p:nvGrpSpPr>
          <p:grpSpPr>
            <a:xfrm>
              <a:off x="5061450" y="2642993"/>
              <a:ext cx="3959695" cy="3865706"/>
              <a:chOff x="312743" y="2692758"/>
              <a:chExt cx="3959695" cy="3865706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EEE8B3E5-A991-3385-A8D8-ADE7DB050A72}"/>
                  </a:ext>
                </a:extLst>
              </p:cNvPr>
              <p:cNvGrpSpPr/>
              <p:nvPr/>
            </p:nvGrpSpPr>
            <p:grpSpPr>
              <a:xfrm>
                <a:off x="720599" y="2841212"/>
                <a:ext cx="3367889" cy="3367889"/>
                <a:chOff x="351576" y="2100404"/>
                <a:chExt cx="3367889" cy="3367889"/>
              </a:xfrm>
            </p:grpSpPr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12677D9A-8A42-FA72-C80F-BA50B437CC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576" y="2100404"/>
                  <a:ext cx="0" cy="3367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B777F0B7-C157-3AE5-2DE6-9B78CC8741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035521" y="3784348"/>
                  <a:ext cx="0" cy="33678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70A6CBF-6C35-D96D-DB27-1201C5CC1B47}"/>
                      </a:ext>
                    </a:extLst>
                  </p:cNvPr>
                  <p:cNvSpPr txBox="1"/>
                  <p:nvPr/>
                </p:nvSpPr>
                <p:spPr>
                  <a:xfrm>
                    <a:off x="312743" y="2692758"/>
                    <a:ext cx="53899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70A6CBF-6C35-D96D-DB27-1201C5CC1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743" y="2692758"/>
                    <a:ext cx="53899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B45830BC-4BCA-D303-E7FD-1F6A9D626BB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444" y="6189132"/>
                    <a:ext cx="538994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B45830BC-4BCA-D303-E7FD-1F6A9D626B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444" y="6189132"/>
                    <a:ext cx="53899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6C5C5FF-A23B-437A-420E-2CA6F6747318}"/>
                    </a:ext>
                  </a:extLst>
                </p:cNvPr>
                <p:cNvSpPr txBox="1"/>
                <p:nvPr/>
              </p:nvSpPr>
              <p:spPr>
                <a:xfrm>
                  <a:off x="5766665" y="2768016"/>
                  <a:ext cx="293466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ko-KR" sz="280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6C5C5FF-A23B-437A-420E-2CA6F6747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665" y="2768016"/>
                  <a:ext cx="2934669" cy="4308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6D5FC4F-E572-E6B4-3389-077C9944FDDD}"/>
                </a:ext>
              </a:extLst>
            </p:cNvPr>
            <p:cNvSpPr txBox="1"/>
            <p:nvPr/>
          </p:nvSpPr>
          <p:spPr>
            <a:xfrm>
              <a:off x="6851386" y="3231196"/>
              <a:ext cx="336662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W</a:t>
              </a:r>
              <a:r>
                <a:rPr lang="ko-KR" altLang="en-US" b="1"/>
                <a:t>가 변하면</a:t>
              </a:r>
              <a:r>
                <a:rPr lang="en-US" altLang="ko-KR" b="1"/>
                <a:t>? </a:t>
              </a:r>
              <a:r>
                <a:rPr lang="ko-KR" altLang="en-US" b="1">
                  <a:solidFill>
                    <a:srgbClr val="0070C0"/>
                  </a:solidFill>
                </a:rPr>
                <a:t>기울기가 변한다</a:t>
              </a:r>
              <a:r>
                <a:rPr lang="en-US" altLang="ko-KR" b="1">
                  <a:solidFill>
                    <a:srgbClr val="0070C0"/>
                  </a:solidFill>
                </a:rPr>
                <a:t>.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3A737CF-76B5-B386-7F99-447D51430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3148" y="4081806"/>
              <a:ext cx="2406452" cy="160477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8FA2B34-0CF7-357D-0B77-D0F4C2834CA6}"/>
                </a:ext>
              </a:extLst>
            </p:cNvPr>
            <p:cNvCxnSpPr>
              <a:cxnSpLocks/>
            </p:cNvCxnSpPr>
            <p:nvPr/>
          </p:nvCxnSpPr>
          <p:spPr>
            <a:xfrm rot="900000" flipV="1">
              <a:off x="5804877" y="4294521"/>
              <a:ext cx="2471857" cy="120050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FA660EF-3462-FD4D-1E68-85AFA443AB5E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5749720" y="4307553"/>
              <a:ext cx="2471857" cy="120050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0377E91-0B49-4760-5AC8-FCDDE07A0B18}"/>
              </a:ext>
            </a:extLst>
          </p:cNvPr>
          <p:cNvGrpSpPr/>
          <p:nvPr/>
        </p:nvGrpSpPr>
        <p:grpSpPr>
          <a:xfrm>
            <a:off x="8681883" y="3345582"/>
            <a:ext cx="3278462" cy="2647578"/>
            <a:chOff x="8681883" y="3345582"/>
            <a:chExt cx="3278462" cy="2647578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E1C246-A09F-585A-B681-E4A67CA95C1B}"/>
                </a:ext>
              </a:extLst>
            </p:cNvPr>
            <p:cNvSpPr txBox="1"/>
            <p:nvPr/>
          </p:nvSpPr>
          <p:spPr>
            <a:xfrm>
              <a:off x="8681883" y="5623828"/>
              <a:ext cx="327846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b</a:t>
              </a:r>
              <a:r>
                <a:rPr lang="ko-KR" altLang="en-US" b="1"/>
                <a:t>가 변하면</a:t>
              </a:r>
              <a:r>
                <a:rPr lang="en-US" altLang="ko-KR" b="1"/>
                <a:t>? </a:t>
              </a:r>
              <a:r>
                <a:rPr lang="ko-KR" altLang="en-US" b="1">
                  <a:solidFill>
                    <a:srgbClr val="0070C0"/>
                  </a:solidFill>
                </a:rPr>
                <a:t>기울기가 변한다</a:t>
              </a:r>
              <a:r>
                <a:rPr lang="en-US" altLang="ko-KR" b="1">
                  <a:solidFill>
                    <a:srgbClr val="0070C0"/>
                  </a:solidFill>
                </a:rPr>
                <a:t>.</a:t>
              </a:r>
              <a:endParaRPr lang="ko-KR" altLang="en-US" b="1">
                <a:solidFill>
                  <a:srgbClr val="0070C0"/>
                </a:solidFill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B65DD564-0400-8DD6-1D40-56B406A46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025" y="3641343"/>
              <a:ext cx="2648849" cy="144067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870F0D9-22DF-44E0-5A80-512EA6103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8340" y="3345582"/>
              <a:ext cx="2648849" cy="144067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291C13C9-E224-5F2A-E71B-B5A8C47EF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025" y="4021073"/>
              <a:ext cx="2648849" cy="144067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91336F1B-0A9F-0568-49D2-332831665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4655" y="4588855"/>
              <a:ext cx="0" cy="327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C5EECA5-40CA-2EA4-A00F-346B1749138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64655" y="4967503"/>
              <a:ext cx="0" cy="32782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09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DAFC65-AB59-C26B-4FA5-B391C087B086}"/>
              </a:ext>
            </a:extLst>
          </p:cNvPr>
          <p:cNvGrpSpPr/>
          <p:nvPr/>
        </p:nvGrpSpPr>
        <p:grpSpPr>
          <a:xfrm>
            <a:off x="113136" y="612037"/>
            <a:ext cx="3959695" cy="3865706"/>
            <a:chOff x="1600505" y="1417795"/>
            <a:chExt cx="3959695" cy="386570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E7E879D-78FF-591A-839B-2DEBE27A39D8}"/>
                </a:ext>
              </a:extLst>
            </p:cNvPr>
            <p:cNvGrpSpPr/>
            <p:nvPr/>
          </p:nvGrpSpPr>
          <p:grpSpPr>
            <a:xfrm>
              <a:off x="2008361" y="1566249"/>
              <a:ext cx="3367889" cy="3367889"/>
              <a:chOff x="351576" y="2100404"/>
              <a:chExt cx="3367889" cy="3367889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E702DEC-67CA-D09C-B7A6-A394FE236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" y="2100404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045BC37-FFC6-DC92-0A7B-B35245F891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35521" y="3784348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F78E8-238F-C6F5-BA66-7D60E02E3A9D}"/>
                    </a:ext>
                  </a:extLst>
                </p:cNvPr>
                <p:cNvSpPr txBox="1"/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F78E8-238F-C6F5-BA66-7D60E02E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7FAFA0-FE61-C26A-75D4-055A99B2409E}"/>
                    </a:ext>
                  </a:extLst>
                </p:cNvPr>
                <p:cNvSpPr txBox="1"/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7FAFA0-FE61-C26A-75D4-055A99B24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4D79464-95F5-BF87-4156-7CE34033ABB7}"/>
                </a:ext>
              </a:extLst>
            </p:cNvPr>
            <p:cNvSpPr/>
            <p:nvPr/>
          </p:nvSpPr>
          <p:spPr>
            <a:xfrm>
              <a:off x="2338273" y="425353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F0E7280-DB12-F019-C3CE-16DC260396CB}"/>
                </a:ext>
              </a:extLst>
            </p:cNvPr>
            <p:cNvSpPr/>
            <p:nvPr/>
          </p:nvSpPr>
          <p:spPr>
            <a:xfrm>
              <a:off x="2642071" y="360566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B04C803-0630-5FEF-7DB2-E06663D2E5CA}"/>
                </a:ext>
              </a:extLst>
            </p:cNvPr>
            <p:cNvSpPr/>
            <p:nvPr/>
          </p:nvSpPr>
          <p:spPr>
            <a:xfrm>
              <a:off x="2836240" y="2886787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CA1F0F4-3D2C-7F37-8F02-B4370C469B6E}"/>
                </a:ext>
              </a:extLst>
            </p:cNvPr>
            <p:cNvSpPr/>
            <p:nvPr/>
          </p:nvSpPr>
          <p:spPr>
            <a:xfrm>
              <a:off x="3043253" y="409708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CFE7A49-2140-446A-F301-DA98709A0793}"/>
                </a:ext>
              </a:extLst>
            </p:cNvPr>
            <p:cNvSpPr/>
            <p:nvPr/>
          </p:nvSpPr>
          <p:spPr>
            <a:xfrm>
              <a:off x="3540146" y="2660210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595AACA-2F2A-0A26-62DA-81B75B35D507}"/>
                </a:ext>
              </a:extLst>
            </p:cNvPr>
            <p:cNvSpPr/>
            <p:nvPr/>
          </p:nvSpPr>
          <p:spPr>
            <a:xfrm>
              <a:off x="3174339" y="342577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42616CB-862B-CE3D-921E-15AEABC86784}"/>
                </a:ext>
              </a:extLst>
            </p:cNvPr>
            <p:cNvSpPr/>
            <p:nvPr/>
          </p:nvSpPr>
          <p:spPr>
            <a:xfrm>
              <a:off x="3885685" y="2081393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3298B84-63A1-0E70-A15B-9972C191C3C9}"/>
                </a:ext>
              </a:extLst>
            </p:cNvPr>
            <p:cNvSpPr/>
            <p:nvPr/>
          </p:nvSpPr>
          <p:spPr>
            <a:xfrm>
              <a:off x="3807462" y="328240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27493E9-CF15-1D05-6508-3E7604A0DEA0}"/>
                </a:ext>
              </a:extLst>
            </p:cNvPr>
            <p:cNvSpPr/>
            <p:nvPr/>
          </p:nvSpPr>
          <p:spPr>
            <a:xfrm>
              <a:off x="4390176" y="281665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8D007CD-6A81-A7BB-9965-01A3C66B3C90}"/>
                </a:ext>
              </a:extLst>
            </p:cNvPr>
            <p:cNvSpPr/>
            <p:nvPr/>
          </p:nvSpPr>
          <p:spPr>
            <a:xfrm>
              <a:off x="4579577" y="228079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61B2202-628C-57D7-36D2-CCDEC0DF4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394" y="3351204"/>
              <a:ext cx="3102336" cy="15629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0CAF464-AD39-F42D-ECB0-D33B94D45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753" y="2752020"/>
              <a:ext cx="3100368" cy="213527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45F6797-BC4B-E370-CDF1-FC9E285FB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844" y="2152836"/>
              <a:ext cx="3131636" cy="274136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B62E850-80A6-FC64-8B21-81B51E06C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4882" y="1855923"/>
              <a:ext cx="2707696" cy="305824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CCED923-61CD-92A8-DB3F-D75F87799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2416" y="1749975"/>
              <a:ext cx="1956623" cy="315699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0438174-8A6F-74AF-831E-A6926CE98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697" y="1782134"/>
              <a:ext cx="1234232" cy="308657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FABB9C1-CF46-50F6-A955-741368FEE350}"/>
              </a:ext>
            </a:extLst>
          </p:cNvPr>
          <p:cNvSpPr txBox="1"/>
          <p:nvPr/>
        </p:nvSpPr>
        <p:spPr>
          <a:xfrm>
            <a:off x="113135" y="13965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chemeClr val="tx1"/>
                </a:solidFill>
              </a:rPr>
              <a:t>경사 하강법</a:t>
            </a:r>
            <a:r>
              <a:rPr lang="en-US" altLang="ko-KR" sz="1800" b="1">
                <a:solidFill>
                  <a:schemeClr val="tx1"/>
                </a:solidFill>
              </a:rPr>
              <a:t>(Gradient Descent) - </a:t>
            </a:r>
            <a:r>
              <a:rPr lang="en-US" altLang="ko-KR" b="1">
                <a:solidFill>
                  <a:srgbClr val="00B0F0"/>
                </a:solidFill>
              </a:rPr>
              <a:t>Minimize Loss Function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106" name="말풍선: 모서리가 둥근 사각형 105">
            <a:extLst>
              <a:ext uri="{FF2B5EF4-FFF2-40B4-BE49-F238E27FC236}">
                <a16:creationId xmlns:a16="http://schemas.microsoft.com/office/drawing/2014/main" id="{BE090E5F-0784-1809-6228-4013F59E7ED9}"/>
              </a:ext>
            </a:extLst>
          </p:cNvPr>
          <p:cNvSpPr/>
          <p:nvPr/>
        </p:nvSpPr>
        <p:spPr>
          <a:xfrm>
            <a:off x="5778786" y="3447110"/>
            <a:ext cx="1550844" cy="584297"/>
          </a:xfrm>
          <a:prstGeom prst="wedgeRoundRectCallout">
            <a:avLst>
              <a:gd name="adj1" fmla="val -34227"/>
              <a:gd name="adj2" fmla="val -81113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y </a:t>
            </a:r>
            <a:r>
              <a:rPr lang="ko-KR" altLang="en-US" sz="1400" b="1"/>
              <a:t>절편이 </a:t>
            </a:r>
            <a:endParaRPr lang="en-US" altLang="ko-KR" sz="1400" b="1"/>
          </a:p>
          <a:p>
            <a:pPr algn="ctr"/>
            <a:r>
              <a:rPr lang="ko-KR" altLang="en-US" sz="1400" b="1"/>
              <a:t>달라질수도 있다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ECFCC6A5-965B-8E19-7524-EA57FD20293D}"/>
              </a:ext>
            </a:extLst>
          </p:cNvPr>
          <p:cNvSpPr/>
          <p:nvPr/>
        </p:nvSpPr>
        <p:spPr>
          <a:xfrm>
            <a:off x="2052777" y="3359121"/>
            <a:ext cx="1459045" cy="584297"/>
          </a:xfrm>
          <a:prstGeom prst="wedgeRoundRectCallout">
            <a:avLst>
              <a:gd name="adj1" fmla="val -22397"/>
              <a:gd name="adj2" fmla="val -77886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기울기를 </a:t>
            </a:r>
            <a:endParaRPr lang="en-US" altLang="ko-KR" sz="1400" b="1"/>
          </a:p>
          <a:p>
            <a:pPr algn="ctr"/>
            <a:r>
              <a:rPr lang="ko-KR" altLang="en-US" sz="1400" b="1"/>
              <a:t>변화시켜 본다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28B8FB9-A2CC-4162-9165-2CF8F2BEAFDE}"/>
              </a:ext>
            </a:extLst>
          </p:cNvPr>
          <p:cNvGrpSpPr/>
          <p:nvPr/>
        </p:nvGrpSpPr>
        <p:grpSpPr>
          <a:xfrm>
            <a:off x="3686985" y="612593"/>
            <a:ext cx="3959695" cy="3865706"/>
            <a:chOff x="1600505" y="1417795"/>
            <a:chExt cx="3959695" cy="3865706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CCFFD0-80F9-8C9F-194F-CF7CC52D35CB}"/>
                </a:ext>
              </a:extLst>
            </p:cNvPr>
            <p:cNvGrpSpPr/>
            <p:nvPr/>
          </p:nvGrpSpPr>
          <p:grpSpPr>
            <a:xfrm>
              <a:off x="2008361" y="1566249"/>
              <a:ext cx="3367889" cy="3367889"/>
              <a:chOff x="351576" y="2100404"/>
              <a:chExt cx="3367889" cy="3367889"/>
            </a:xfrm>
          </p:grpSpPr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CFF428B-5B38-5751-7E2F-3E832FFED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" y="2100404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AB92EE6-FFCD-C6D5-702B-27B7547677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35521" y="3784348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8D05F4F-3E96-57F6-6646-67B8639C73B3}"/>
                    </a:ext>
                  </a:extLst>
                </p:cNvPr>
                <p:cNvSpPr txBox="1"/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8D05F4F-3E96-57F6-6646-67B8639C7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957001-FCB9-FAF8-4355-EF513876A94D}"/>
                    </a:ext>
                  </a:extLst>
                </p:cNvPr>
                <p:cNvSpPr txBox="1"/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957001-FCB9-FAF8-4355-EF513876A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5E9A891-029A-6379-97D7-66D495B00F96}"/>
                </a:ext>
              </a:extLst>
            </p:cNvPr>
            <p:cNvSpPr/>
            <p:nvPr/>
          </p:nvSpPr>
          <p:spPr>
            <a:xfrm>
              <a:off x="2338273" y="425353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ADA6A5E-E1C6-0A9E-4A33-CB4BFC41382C}"/>
                </a:ext>
              </a:extLst>
            </p:cNvPr>
            <p:cNvSpPr/>
            <p:nvPr/>
          </p:nvSpPr>
          <p:spPr>
            <a:xfrm>
              <a:off x="2642071" y="360566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EB8D9F3-9FA4-2B8D-ACD4-F6282BE7763E}"/>
                </a:ext>
              </a:extLst>
            </p:cNvPr>
            <p:cNvSpPr/>
            <p:nvPr/>
          </p:nvSpPr>
          <p:spPr>
            <a:xfrm>
              <a:off x="2836240" y="2886787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4296923-34DD-166C-87D9-153144AC2CE0}"/>
                </a:ext>
              </a:extLst>
            </p:cNvPr>
            <p:cNvSpPr/>
            <p:nvPr/>
          </p:nvSpPr>
          <p:spPr>
            <a:xfrm>
              <a:off x="3043253" y="409708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648F8B2-B1E9-7E4D-18A2-3CA1BD624E10}"/>
                </a:ext>
              </a:extLst>
            </p:cNvPr>
            <p:cNvSpPr/>
            <p:nvPr/>
          </p:nvSpPr>
          <p:spPr>
            <a:xfrm>
              <a:off x="3540146" y="2660210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C82AD9-B558-BA60-BFA3-65A48B238A2C}"/>
                </a:ext>
              </a:extLst>
            </p:cNvPr>
            <p:cNvSpPr/>
            <p:nvPr/>
          </p:nvSpPr>
          <p:spPr>
            <a:xfrm>
              <a:off x="3174339" y="342577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439D5DD-2567-C851-DA4C-EBC75362F6D4}"/>
                </a:ext>
              </a:extLst>
            </p:cNvPr>
            <p:cNvSpPr/>
            <p:nvPr/>
          </p:nvSpPr>
          <p:spPr>
            <a:xfrm>
              <a:off x="3885685" y="2081393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D3666A8-3A77-C77B-F0C0-F03C12D13DC7}"/>
                </a:ext>
              </a:extLst>
            </p:cNvPr>
            <p:cNvSpPr/>
            <p:nvPr/>
          </p:nvSpPr>
          <p:spPr>
            <a:xfrm>
              <a:off x="3807462" y="328240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EAC5F59-CDCF-20E1-0949-3C40A3D91499}"/>
                </a:ext>
              </a:extLst>
            </p:cNvPr>
            <p:cNvSpPr/>
            <p:nvPr/>
          </p:nvSpPr>
          <p:spPr>
            <a:xfrm>
              <a:off x="4390176" y="281665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77AFE84-EED4-AC20-3D99-6AC87C577C55}"/>
                </a:ext>
              </a:extLst>
            </p:cNvPr>
            <p:cNvSpPr/>
            <p:nvPr/>
          </p:nvSpPr>
          <p:spPr>
            <a:xfrm>
              <a:off x="4579577" y="228079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8448B45-9F31-1B65-0FAA-CAF3C9450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394" y="3351204"/>
              <a:ext cx="3102336" cy="15629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D471A94-8FA0-68A8-FA44-929CA844E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7790" y="2752020"/>
              <a:ext cx="3112331" cy="189931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8913E30-ADBA-3FB6-661F-2470F02A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605" y="2152836"/>
              <a:ext cx="3132875" cy="202191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F4FED41-CFB4-C36B-E051-B9F5D8F06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5003" y="1855923"/>
              <a:ext cx="2727575" cy="190562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62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DAFC65-AB59-C26B-4FA5-B391C087B086}"/>
              </a:ext>
            </a:extLst>
          </p:cNvPr>
          <p:cNvGrpSpPr/>
          <p:nvPr/>
        </p:nvGrpSpPr>
        <p:grpSpPr>
          <a:xfrm>
            <a:off x="-37696" y="612037"/>
            <a:ext cx="3959695" cy="3865706"/>
            <a:chOff x="1600505" y="1417795"/>
            <a:chExt cx="3959695" cy="386570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E7E879D-78FF-591A-839B-2DEBE27A39D8}"/>
                </a:ext>
              </a:extLst>
            </p:cNvPr>
            <p:cNvGrpSpPr/>
            <p:nvPr/>
          </p:nvGrpSpPr>
          <p:grpSpPr>
            <a:xfrm>
              <a:off x="2008361" y="1566249"/>
              <a:ext cx="3367889" cy="3367889"/>
              <a:chOff x="351576" y="2100404"/>
              <a:chExt cx="3367889" cy="3367889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E702DEC-67CA-D09C-B7A6-A394FE236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" y="2100404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045BC37-FFC6-DC92-0A7B-B35245F891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35521" y="3784348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F78E8-238F-C6F5-BA66-7D60E02E3A9D}"/>
                    </a:ext>
                  </a:extLst>
                </p:cNvPr>
                <p:cNvSpPr txBox="1"/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F78E8-238F-C6F5-BA66-7D60E02E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7FAFA0-FE61-C26A-75D4-055A99B2409E}"/>
                    </a:ext>
                  </a:extLst>
                </p:cNvPr>
                <p:cNvSpPr txBox="1"/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7FAFA0-FE61-C26A-75D4-055A99B24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4D79464-95F5-BF87-4156-7CE34033ABB7}"/>
                </a:ext>
              </a:extLst>
            </p:cNvPr>
            <p:cNvSpPr/>
            <p:nvPr/>
          </p:nvSpPr>
          <p:spPr>
            <a:xfrm>
              <a:off x="2338273" y="425353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F0E7280-DB12-F019-C3CE-16DC260396CB}"/>
                </a:ext>
              </a:extLst>
            </p:cNvPr>
            <p:cNvSpPr/>
            <p:nvPr/>
          </p:nvSpPr>
          <p:spPr>
            <a:xfrm>
              <a:off x="2642071" y="360566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B04C803-0630-5FEF-7DB2-E06663D2E5CA}"/>
                </a:ext>
              </a:extLst>
            </p:cNvPr>
            <p:cNvSpPr/>
            <p:nvPr/>
          </p:nvSpPr>
          <p:spPr>
            <a:xfrm>
              <a:off x="2836240" y="2886787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CA1F0F4-3D2C-7F37-8F02-B4370C469B6E}"/>
                </a:ext>
              </a:extLst>
            </p:cNvPr>
            <p:cNvSpPr/>
            <p:nvPr/>
          </p:nvSpPr>
          <p:spPr>
            <a:xfrm>
              <a:off x="3043253" y="409708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CFE7A49-2140-446A-F301-DA98709A0793}"/>
                </a:ext>
              </a:extLst>
            </p:cNvPr>
            <p:cNvSpPr/>
            <p:nvPr/>
          </p:nvSpPr>
          <p:spPr>
            <a:xfrm>
              <a:off x="3540146" y="2660210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595AACA-2F2A-0A26-62DA-81B75B35D507}"/>
                </a:ext>
              </a:extLst>
            </p:cNvPr>
            <p:cNvSpPr/>
            <p:nvPr/>
          </p:nvSpPr>
          <p:spPr>
            <a:xfrm>
              <a:off x="3174339" y="342577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42616CB-862B-CE3D-921E-15AEABC86784}"/>
                </a:ext>
              </a:extLst>
            </p:cNvPr>
            <p:cNvSpPr/>
            <p:nvPr/>
          </p:nvSpPr>
          <p:spPr>
            <a:xfrm>
              <a:off x="3885685" y="2081393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3298B84-63A1-0E70-A15B-9972C191C3C9}"/>
                </a:ext>
              </a:extLst>
            </p:cNvPr>
            <p:cNvSpPr/>
            <p:nvPr/>
          </p:nvSpPr>
          <p:spPr>
            <a:xfrm>
              <a:off x="3807462" y="328240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27493E9-CF15-1D05-6508-3E7604A0DEA0}"/>
                </a:ext>
              </a:extLst>
            </p:cNvPr>
            <p:cNvSpPr/>
            <p:nvPr/>
          </p:nvSpPr>
          <p:spPr>
            <a:xfrm>
              <a:off x="4390176" y="281665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8D007CD-6A81-A7BB-9965-01A3C66B3C90}"/>
                </a:ext>
              </a:extLst>
            </p:cNvPr>
            <p:cNvSpPr/>
            <p:nvPr/>
          </p:nvSpPr>
          <p:spPr>
            <a:xfrm>
              <a:off x="4579577" y="228079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61B2202-628C-57D7-36D2-CCDEC0DF4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394" y="2816656"/>
              <a:ext cx="3167960" cy="209751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B1DDBFC-ABCA-C96A-DC08-3C32B7AB0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393" y="2016979"/>
              <a:ext cx="2792206" cy="28971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EAFFA14-990E-BB3F-A362-AE3DC48ED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392" y="1787127"/>
              <a:ext cx="1847948" cy="31470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FABB9C1-CF46-50F6-A955-741368FEE350}"/>
              </a:ext>
            </a:extLst>
          </p:cNvPr>
          <p:cNvSpPr txBox="1"/>
          <p:nvPr/>
        </p:nvSpPr>
        <p:spPr>
          <a:xfrm>
            <a:off x="113135" y="13965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>
                <a:solidFill>
                  <a:schemeClr val="tx1"/>
                </a:solidFill>
              </a:rPr>
              <a:t>경사 하강법</a:t>
            </a:r>
            <a:r>
              <a:rPr lang="en-US" altLang="ko-KR" sz="1800" b="1">
                <a:solidFill>
                  <a:schemeClr val="tx1"/>
                </a:solidFill>
              </a:rPr>
              <a:t>(Gradient Descent) - </a:t>
            </a:r>
            <a:r>
              <a:rPr lang="en-US" altLang="ko-KR" b="1">
                <a:solidFill>
                  <a:srgbClr val="00B0F0"/>
                </a:solidFill>
              </a:rPr>
              <a:t>Minimize Loss Function</a:t>
            </a:r>
            <a:endParaRPr lang="ko-KR" altLang="en-US" b="1">
              <a:solidFill>
                <a:srgbClr val="00B0F0"/>
              </a:solidFill>
            </a:endParaRP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DC149D0-0C18-81C6-1CA6-4D3335360508}"/>
              </a:ext>
            </a:extLst>
          </p:cNvPr>
          <p:cNvGrpSpPr/>
          <p:nvPr/>
        </p:nvGrpSpPr>
        <p:grpSpPr>
          <a:xfrm>
            <a:off x="3478970" y="-2080100"/>
            <a:ext cx="4231937" cy="6567903"/>
            <a:chOff x="3686364" y="-2080100"/>
            <a:chExt cx="4231937" cy="6567903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80CE6274-6592-EBDC-5E38-50D2F9D85721}"/>
                </a:ext>
              </a:extLst>
            </p:cNvPr>
            <p:cNvGrpSpPr/>
            <p:nvPr/>
          </p:nvGrpSpPr>
          <p:grpSpPr>
            <a:xfrm>
              <a:off x="3686364" y="-2080100"/>
              <a:ext cx="4231937" cy="6567903"/>
              <a:chOff x="3686364" y="-2080100"/>
              <a:chExt cx="4231937" cy="6567903"/>
            </a:xfrm>
          </p:grpSpPr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DD5AAE90-7892-943A-27AB-9EFD9A06AC71}"/>
                  </a:ext>
                </a:extLst>
              </p:cNvPr>
              <p:cNvSpPr/>
              <p:nvPr/>
            </p:nvSpPr>
            <p:spPr>
              <a:xfrm rot="10800000">
                <a:off x="4672801" y="-2080100"/>
                <a:ext cx="3038109" cy="5681181"/>
              </a:xfrm>
              <a:prstGeom prst="arc">
                <a:avLst>
                  <a:gd name="adj1" fmla="val 12137782"/>
                  <a:gd name="adj2" fmla="val 20208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8FD19C53-84FC-DEA2-4CE7-7C9D8107F2EF}"/>
                  </a:ext>
                </a:extLst>
              </p:cNvPr>
              <p:cNvGrpSpPr/>
              <p:nvPr/>
            </p:nvGrpSpPr>
            <p:grpSpPr>
              <a:xfrm>
                <a:off x="3686364" y="691293"/>
                <a:ext cx="4231937" cy="3796510"/>
                <a:chOff x="3412984" y="691293"/>
                <a:chExt cx="4231937" cy="3796510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BDCCFFD0-80F9-8C9F-194F-CF7CC52D35CB}"/>
                    </a:ext>
                  </a:extLst>
                </p:cNvPr>
                <p:cNvGrpSpPr/>
                <p:nvPr/>
              </p:nvGrpSpPr>
              <p:grpSpPr>
                <a:xfrm>
                  <a:off x="4094841" y="761047"/>
                  <a:ext cx="3367889" cy="3367889"/>
                  <a:chOff x="351576" y="2100404"/>
                  <a:chExt cx="3367889" cy="3367889"/>
                </a:xfrm>
              </p:grpSpPr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4CFF428B-5B38-5751-7E2F-3E832FFEDC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576" y="2100404"/>
                    <a:ext cx="0" cy="3367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6AB92EE6-FFCD-C6D5-702B-27B7547677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035521" y="3784348"/>
                    <a:ext cx="0" cy="3367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8D05F4F-3E96-57F6-6646-67B8639C73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2984" y="691293"/>
                      <a:ext cx="5389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𝐄𝐫𝐫𝐨𝐫</m:t>
                            </m:r>
                          </m:oMath>
                        </m:oMathPara>
                      </a14:m>
                      <a:endParaRPr lang="ko-KR" altLang="en-US" b="1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8D05F4F-3E96-57F6-6646-67B8639C73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2984" y="691293"/>
                      <a:ext cx="538994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5909" r="-27273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575251B4-0A35-1FF8-B17C-B659C83DC58F}"/>
                    </a:ext>
                  </a:extLst>
                </p:cNvPr>
                <p:cNvSpPr/>
                <p:nvPr/>
              </p:nvSpPr>
              <p:spPr>
                <a:xfrm>
                  <a:off x="4693382" y="2554873"/>
                  <a:ext cx="156446" cy="15644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23E02813-3736-110F-3D37-54137101CF85}"/>
                    </a:ext>
                  </a:extLst>
                </p:cNvPr>
                <p:cNvSpPr/>
                <p:nvPr/>
              </p:nvSpPr>
              <p:spPr>
                <a:xfrm>
                  <a:off x="5821400" y="3518633"/>
                  <a:ext cx="156446" cy="15644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88B0564-62EF-497D-B92D-16E227D349DF}"/>
                    </a:ext>
                  </a:extLst>
                </p:cNvPr>
                <p:cNvSpPr txBox="1"/>
                <p:nvPr/>
              </p:nvSpPr>
              <p:spPr>
                <a:xfrm>
                  <a:off x="6880799" y="4180026"/>
                  <a:ext cx="7641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400" b="1">
                      <a:solidFill>
                        <a:srgbClr val="00B0F0"/>
                      </a:solidFill>
                    </a:rPr>
                    <a:t>기울기</a:t>
                  </a:r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7F7DE1E9-5546-A92E-05C3-802F090471AA}"/>
                    </a:ext>
                  </a:extLst>
                </p:cNvPr>
                <p:cNvSpPr/>
                <p:nvPr/>
              </p:nvSpPr>
              <p:spPr>
                <a:xfrm>
                  <a:off x="7007910" y="2498492"/>
                  <a:ext cx="156446" cy="15644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66CF3344-11D8-D65C-0200-F8DC8784ED58}"/>
                </a:ext>
              </a:extLst>
            </p:cNvPr>
            <p:cNvSpPr/>
            <p:nvPr/>
          </p:nvSpPr>
          <p:spPr>
            <a:xfrm>
              <a:off x="4743976" y="3830584"/>
              <a:ext cx="1970780" cy="584297"/>
            </a:xfrm>
            <a:prstGeom prst="wedgeRoundRectCallout">
              <a:avLst>
                <a:gd name="adj1" fmla="val 22216"/>
                <a:gd name="adj2" fmla="val -71432"/>
                <a:gd name="adj3" fmla="val 16667"/>
              </a:avLst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기울기가 최소인</a:t>
              </a:r>
              <a:endParaRPr lang="en-US" altLang="ko-KR" sz="1400" b="1"/>
            </a:p>
            <a:p>
              <a:pPr algn="ctr"/>
              <a:r>
                <a:rPr lang="ko-KR" altLang="en-US" sz="1400" b="1"/>
                <a:t>최적의 값을 찾음</a:t>
              </a: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1CEB567-5241-DF34-76F2-445BDBE6EC86}"/>
              </a:ext>
            </a:extLst>
          </p:cNvPr>
          <p:cNvGrpSpPr/>
          <p:nvPr/>
        </p:nvGrpSpPr>
        <p:grpSpPr>
          <a:xfrm>
            <a:off x="7498994" y="-2146569"/>
            <a:ext cx="4600268" cy="6624312"/>
            <a:chOff x="113135" y="-2014112"/>
            <a:chExt cx="4600268" cy="6624312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7C32822F-CAE6-CCA2-CD20-13F4F3BFD83F}"/>
                </a:ext>
              </a:extLst>
            </p:cNvPr>
            <p:cNvGrpSpPr/>
            <p:nvPr/>
          </p:nvGrpSpPr>
          <p:grpSpPr>
            <a:xfrm>
              <a:off x="113135" y="-2014112"/>
              <a:ext cx="4109386" cy="6511341"/>
              <a:chOff x="3686364" y="-2080100"/>
              <a:chExt cx="4109386" cy="6511341"/>
            </a:xfrm>
          </p:grpSpPr>
          <p:sp>
            <p:nvSpPr>
              <p:cNvPr id="139" name="원호 138">
                <a:extLst>
                  <a:ext uri="{FF2B5EF4-FFF2-40B4-BE49-F238E27FC236}">
                    <a16:creationId xmlns:a16="http://schemas.microsoft.com/office/drawing/2014/main" id="{E244AFF2-DB72-BB55-BFD8-EA515FE78BB3}"/>
                  </a:ext>
                </a:extLst>
              </p:cNvPr>
              <p:cNvSpPr/>
              <p:nvPr/>
            </p:nvSpPr>
            <p:spPr>
              <a:xfrm rot="10800000">
                <a:off x="4672801" y="-2080100"/>
                <a:ext cx="3038109" cy="5681181"/>
              </a:xfrm>
              <a:prstGeom prst="arc">
                <a:avLst>
                  <a:gd name="adj1" fmla="val 12137782"/>
                  <a:gd name="adj2" fmla="val 20208648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94EA6528-5118-49C4-5945-1FB74104B000}"/>
                  </a:ext>
                </a:extLst>
              </p:cNvPr>
              <p:cNvGrpSpPr/>
              <p:nvPr/>
            </p:nvGrpSpPr>
            <p:grpSpPr>
              <a:xfrm>
                <a:off x="3686364" y="691293"/>
                <a:ext cx="4109386" cy="3739948"/>
                <a:chOff x="3412984" y="691293"/>
                <a:chExt cx="4109386" cy="3739948"/>
              </a:xfrm>
            </p:grpSpPr>
            <p:grpSp>
              <p:nvGrpSpPr>
                <p:cNvPr id="141" name="그룹 140">
                  <a:extLst>
                    <a:ext uri="{FF2B5EF4-FFF2-40B4-BE49-F238E27FC236}">
                      <a16:creationId xmlns:a16="http://schemas.microsoft.com/office/drawing/2014/main" id="{E9158EEF-7215-CA83-6995-2C36471B0310}"/>
                    </a:ext>
                  </a:extLst>
                </p:cNvPr>
                <p:cNvGrpSpPr/>
                <p:nvPr/>
              </p:nvGrpSpPr>
              <p:grpSpPr>
                <a:xfrm>
                  <a:off x="4094841" y="761047"/>
                  <a:ext cx="3367889" cy="3367889"/>
                  <a:chOff x="351576" y="2100404"/>
                  <a:chExt cx="3367889" cy="3367889"/>
                </a:xfrm>
              </p:grpSpPr>
              <p:cxnSp>
                <p:nvCxnSpPr>
                  <p:cNvPr id="149" name="직선 연결선 148">
                    <a:extLst>
                      <a:ext uri="{FF2B5EF4-FFF2-40B4-BE49-F238E27FC236}">
                        <a16:creationId xmlns:a16="http://schemas.microsoft.com/office/drawing/2014/main" id="{CC8E2548-956D-BF57-FB6C-E5B180589E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576" y="2100404"/>
                    <a:ext cx="0" cy="3367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 149">
                    <a:extLst>
                      <a:ext uri="{FF2B5EF4-FFF2-40B4-BE49-F238E27FC236}">
                        <a16:creationId xmlns:a16="http://schemas.microsoft.com/office/drawing/2014/main" id="{E5EF40C1-4BD7-9DCF-B74C-6F0842CDB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2035521" y="3784348"/>
                    <a:ext cx="0" cy="33678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B8AF1476-30FB-598E-B64D-645ED41A13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2984" y="691293"/>
                      <a:ext cx="53899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1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𝐄𝐫𝐫𝐨𝐫</m:t>
                            </m:r>
                          </m:oMath>
                        </m:oMathPara>
                      </a14:m>
                      <a:endParaRPr lang="ko-KR" altLang="en-US" b="1">
                        <a:solidFill>
                          <a:srgbClr val="00B0F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B8AF1476-30FB-598E-B64D-645ED41A13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2984" y="691293"/>
                      <a:ext cx="538994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4607" r="-26966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3EBDA16F-4006-E25F-2467-E9AA4E794155}"/>
                    </a:ext>
                  </a:extLst>
                </p:cNvPr>
                <p:cNvSpPr/>
                <p:nvPr/>
              </p:nvSpPr>
              <p:spPr>
                <a:xfrm>
                  <a:off x="4399420" y="1602766"/>
                  <a:ext cx="156446" cy="15644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DB066998-E6D6-8E03-8683-457E8106C7FF}"/>
                    </a:ext>
                  </a:extLst>
                </p:cNvPr>
                <p:cNvSpPr/>
                <p:nvPr/>
              </p:nvSpPr>
              <p:spPr>
                <a:xfrm>
                  <a:off x="5821400" y="3518633"/>
                  <a:ext cx="156446" cy="156446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09659A34-A43F-7C05-3225-BE94D56FF434}"/>
                    </a:ext>
                  </a:extLst>
                </p:cNvPr>
                <p:cNvSpPr txBox="1"/>
                <p:nvPr/>
              </p:nvSpPr>
              <p:spPr>
                <a:xfrm>
                  <a:off x="5855295" y="4123464"/>
                  <a:ext cx="166707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400" b="1">
                      <a:solidFill>
                        <a:srgbClr val="00B0F0"/>
                      </a:solidFill>
                    </a:rPr>
                    <a:t>기울기</a:t>
                  </a:r>
                  <a:r>
                    <a:rPr lang="en-US" altLang="ko-KR" sz="1400" b="1">
                      <a:solidFill>
                        <a:srgbClr val="00B0F0"/>
                      </a:solidFill>
                    </a:rPr>
                    <a:t>(Parameter)</a:t>
                  </a:r>
                  <a:endParaRPr lang="ko-KR" altLang="en-US" sz="1400" b="1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F7F04C56-D2D9-E806-CDF7-17B9CB98E127}"/>
                    </a:ext>
                  </a:extLst>
                </p:cNvPr>
                <p:cNvSpPr/>
                <p:nvPr/>
              </p:nvSpPr>
              <p:spPr>
                <a:xfrm>
                  <a:off x="4735626" y="2617437"/>
                  <a:ext cx="156446" cy="156446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3828BB2C-94E2-197B-98E0-54ABE2B08BA5}"/>
                    </a:ext>
                  </a:extLst>
                </p:cNvPr>
                <p:cNvSpPr/>
                <p:nvPr/>
              </p:nvSpPr>
              <p:spPr>
                <a:xfrm>
                  <a:off x="7216734" y="1868845"/>
                  <a:ext cx="156446" cy="15644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3AF71018-2E83-D9B4-BC0D-C4EBAA9070B7}"/>
                    </a:ext>
                  </a:extLst>
                </p:cNvPr>
                <p:cNvSpPr/>
                <p:nvPr/>
              </p:nvSpPr>
              <p:spPr>
                <a:xfrm>
                  <a:off x="6801953" y="2880174"/>
                  <a:ext cx="156446" cy="156446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sp>
          <p:nvSpPr>
            <p:cNvPr id="129" name="말풍선: 모서리가 둥근 사각형 128">
              <a:extLst>
                <a:ext uri="{FF2B5EF4-FFF2-40B4-BE49-F238E27FC236}">
                  <a16:creationId xmlns:a16="http://schemas.microsoft.com/office/drawing/2014/main" id="{95446522-9B04-218B-24B5-6C8C1CB39F2E}"/>
                </a:ext>
              </a:extLst>
            </p:cNvPr>
            <p:cNvSpPr/>
            <p:nvPr/>
          </p:nvSpPr>
          <p:spPr>
            <a:xfrm>
              <a:off x="538475" y="4025903"/>
              <a:ext cx="1600262" cy="584297"/>
            </a:xfrm>
            <a:prstGeom prst="wedgeRoundRectCallout">
              <a:avLst>
                <a:gd name="adj1" fmla="val 22216"/>
                <a:gd name="adj2" fmla="val -71432"/>
                <a:gd name="adj3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/>
                <a:t>접선의 기울기를 구한다</a:t>
              </a:r>
              <a:r>
                <a:rPr lang="en-US" altLang="ko-KR" sz="1400" b="1"/>
                <a:t>.</a:t>
              </a:r>
              <a:endParaRPr lang="ko-KR" altLang="en-US" sz="1400" b="1"/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B81B03F8-0EF1-7882-A9BD-21F6E704153D}"/>
                </a:ext>
              </a:extLst>
            </p:cNvPr>
            <p:cNvSpPr/>
            <p:nvPr/>
          </p:nvSpPr>
          <p:spPr>
            <a:xfrm>
              <a:off x="1350863" y="731975"/>
              <a:ext cx="3103654" cy="584297"/>
            </a:xfrm>
            <a:prstGeom prst="wedgeRoundRectCallout">
              <a:avLst>
                <a:gd name="adj1" fmla="val -56187"/>
                <a:gd name="adj2" fmla="val 52796"/>
                <a:gd name="adj3" fmla="val 16667"/>
              </a:avLst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기울기가 가파르기가</a:t>
              </a:r>
              <a:r>
                <a:rPr lang="en-US" altLang="ko-KR" sz="1400" b="1">
                  <a:solidFill>
                    <a:schemeClr val="tx1"/>
                  </a:solidFill>
                </a:rPr>
                <a:t>(</a:t>
              </a:r>
              <a:r>
                <a:rPr lang="ko-KR" altLang="en-US" sz="1400" b="1">
                  <a:solidFill>
                    <a:schemeClr val="tx1"/>
                  </a:solidFill>
                </a:rPr>
                <a:t>절대값이 큼</a:t>
              </a:r>
              <a:r>
                <a:rPr lang="en-US" altLang="ko-KR" sz="1400" b="1">
                  <a:solidFill>
                    <a:schemeClr val="tx1"/>
                  </a:solidFill>
                </a:rPr>
                <a:t>, </a:t>
              </a:r>
              <a:r>
                <a:rPr lang="ko-KR" altLang="en-US" sz="1400" b="1">
                  <a:solidFill>
                    <a:srgbClr val="FF0000"/>
                  </a:solidFill>
                </a:rPr>
                <a:t>음수</a:t>
              </a:r>
              <a:r>
                <a:rPr lang="en-US" altLang="ko-KR" sz="1400" b="1">
                  <a:solidFill>
                    <a:schemeClr val="tx1"/>
                  </a:solidFill>
                </a:rPr>
                <a:t>)</a:t>
              </a:r>
              <a:r>
                <a:rPr lang="ko-KR" altLang="en-US" sz="1400" b="1">
                  <a:solidFill>
                    <a:schemeClr val="tx1"/>
                  </a:solidFill>
                </a:rPr>
                <a:t> 때문에 </a:t>
              </a:r>
              <a:r>
                <a:rPr lang="ko-KR" altLang="en-US" sz="1400" b="1">
                  <a:solidFill>
                    <a:srgbClr val="FF0000"/>
                  </a:solidFill>
                </a:rPr>
                <a:t>우측으로 이동</a:t>
              </a:r>
              <a:r>
                <a:rPr lang="ko-KR" altLang="en-US" sz="1400" b="1">
                  <a:solidFill>
                    <a:schemeClr val="tx1"/>
                  </a:solidFill>
                </a:rPr>
                <a:t>시킨다</a:t>
              </a:r>
              <a:r>
                <a:rPr lang="en-US" altLang="ko-KR" sz="1400" b="1">
                  <a:solidFill>
                    <a:schemeClr val="tx1"/>
                  </a:solidFill>
                </a:rPr>
                <a:t>.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1" name="화살표: 오른쪽 130">
              <a:extLst>
                <a:ext uri="{FF2B5EF4-FFF2-40B4-BE49-F238E27FC236}">
                  <a16:creationId xmlns:a16="http://schemas.microsoft.com/office/drawing/2014/main" id="{8FF819A2-0165-4E92-5DE7-FFAC2B914956}"/>
                </a:ext>
              </a:extLst>
            </p:cNvPr>
            <p:cNvSpPr/>
            <p:nvPr/>
          </p:nvSpPr>
          <p:spPr>
            <a:xfrm>
              <a:off x="1350863" y="1562311"/>
              <a:ext cx="603406" cy="369332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화살표: 오른쪽 131">
              <a:extLst>
                <a:ext uri="{FF2B5EF4-FFF2-40B4-BE49-F238E27FC236}">
                  <a16:creationId xmlns:a16="http://schemas.microsoft.com/office/drawing/2014/main" id="{F0266E00-5C58-B5BD-9184-A9F8874ACEE3}"/>
                </a:ext>
              </a:extLst>
            </p:cNvPr>
            <p:cNvSpPr/>
            <p:nvPr/>
          </p:nvSpPr>
          <p:spPr>
            <a:xfrm>
              <a:off x="1678194" y="2576982"/>
              <a:ext cx="603406" cy="369332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5C58749-11D2-010F-2DC3-DA85D1A700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856" y="3675434"/>
              <a:ext cx="3199825" cy="626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E273567-0E07-6FAA-AE8C-D98738C01F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522" y="1034280"/>
              <a:ext cx="622169" cy="2811856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말풍선: 모서리가 둥근 사각형 134">
              <a:extLst>
                <a:ext uri="{FF2B5EF4-FFF2-40B4-BE49-F238E27FC236}">
                  <a16:creationId xmlns:a16="http://schemas.microsoft.com/office/drawing/2014/main" id="{7A1B5ACD-A374-5046-0E99-EA78064B5108}"/>
                </a:ext>
              </a:extLst>
            </p:cNvPr>
            <p:cNvSpPr/>
            <p:nvPr/>
          </p:nvSpPr>
          <p:spPr>
            <a:xfrm>
              <a:off x="2909155" y="2238088"/>
              <a:ext cx="1804248" cy="584297"/>
            </a:xfrm>
            <a:prstGeom prst="wedgeRoundRectCallout">
              <a:avLst>
                <a:gd name="adj1" fmla="val -30649"/>
                <a:gd name="adj2" fmla="val 33436"/>
                <a:gd name="adj3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기울기가 </a:t>
              </a:r>
              <a:r>
                <a:rPr lang="ko-KR" altLang="en-US" sz="1400" b="1">
                  <a:solidFill>
                    <a:srgbClr val="FF0000"/>
                  </a:solidFill>
                </a:rPr>
                <a:t>양수</a:t>
              </a:r>
              <a:r>
                <a:rPr lang="ko-KR" altLang="en-US" sz="1400" b="1">
                  <a:solidFill>
                    <a:schemeClr val="tx1"/>
                  </a:solidFill>
                </a:rPr>
                <a:t>이면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FF0000"/>
                  </a:solidFill>
                </a:rPr>
                <a:t>좌측으로 이동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36" name="화살표: 오른쪽 135">
              <a:extLst>
                <a:ext uri="{FF2B5EF4-FFF2-40B4-BE49-F238E27FC236}">
                  <a16:creationId xmlns:a16="http://schemas.microsoft.com/office/drawing/2014/main" id="{3FD8482F-2BD3-2D74-EEEB-CB940922B1AF}"/>
                </a:ext>
              </a:extLst>
            </p:cNvPr>
            <p:cNvSpPr/>
            <p:nvPr/>
          </p:nvSpPr>
          <p:spPr>
            <a:xfrm rot="10800000">
              <a:off x="3249129" y="1817050"/>
              <a:ext cx="603406" cy="3693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251CEF3B-103F-73F7-9E98-08D09FC6B87E}"/>
                </a:ext>
              </a:extLst>
            </p:cNvPr>
            <p:cNvSpPr/>
            <p:nvPr/>
          </p:nvSpPr>
          <p:spPr>
            <a:xfrm rot="10800000">
              <a:off x="2847232" y="2862499"/>
              <a:ext cx="603406" cy="3693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E708C26-1A5E-2004-963D-74EB448DFE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992" y="1328770"/>
              <a:ext cx="1343745" cy="2725004"/>
            </a:xfrm>
            <a:prstGeom prst="line">
              <a:avLst/>
            </a:prstGeom>
            <a:ln w="28575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0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FB2F747-D578-FA65-21D5-1F927F7C8A76}"/>
              </a:ext>
            </a:extLst>
          </p:cNvPr>
          <p:cNvGrpSpPr/>
          <p:nvPr/>
        </p:nvGrpSpPr>
        <p:grpSpPr>
          <a:xfrm>
            <a:off x="246398" y="198165"/>
            <a:ext cx="8352171" cy="461665"/>
            <a:chOff x="397404" y="1800767"/>
            <a:chExt cx="8352171" cy="46166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55F921-BAD7-8344-F434-2843FD0B13A3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4C3B00C-D9A9-AC0A-0B29-2B927FACBB4E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BDFEB2A-F09B-631B-AF20-29999DF73C57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EA35B6-409A-37EC-A9F0-4D90A6F98729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경사 하강법을 이용한 </a:t>
              </a:r>
              <a:r>
                <a:rPr lang="ko-KR" altLang="en-US" sz="2400" spc="-150" dirty="0" err="1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볼록함수의</a:t>
              </a:r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최적화</a:t>
              </a:r>
              <a:endParaRPr lang="en-US" altLang="ko-KR" sz="2200" spc="-150" dirty="0">
                <a:solidFill>
                  <a:srgbClr val="0A2C2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C7B0EC-CE8F-9439-912C-225BF4C70EDD}"/>
              </a:ext>
            </a:extLst>
          </p:cNvPr>
          <p:cNvGrpSpPr/>
          <p:nvPr/>
        </p:nvGrpSpPr>
        <p:grpSpPr>
          <a:xfrm>
            <a:off x="578302" y="770723"/>
            <a:ext cx="8445260" cy="4584631"/>
            <a:chOff x="578302" y="770723"/>
            <a:chExt cx="8445260" cy="458463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5A0961-33AA-A6FC-E068-9841E5F9DBFC}"/>
                </a:ext>
              </a:extLst>
            </p:cNvPr>
            <p:cNvSpPr/>
            <p:nvPr/>
          </p:nvSpPr>
          <p:spPr>
            <a:xfrm>
              <a:off x="1061247" y="770723"/>
              <a:ext cx="7962315" cy="165831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7E766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80000" rIns="180000" rtlCol="0" anchor="t"/>
            <a:lstStyle/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endParaRPr lang="ko-KR" altLang="en-US" sz="2200" spc="-15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4864F54-A065-3BDE-C658-9E764D97F785}"/>
                    </a:ext>
                  </a:extLst>
                </p:cNvPr>
                <p:cNvSpPr txBox="1"/>
                <p:nvPr/>
              </p:nvSpPr>
              <p:spPr>
                <a:xfrm>
                  <a:off x="1157963" y="834181"/>
                  <a:ext cx="4369777" cy="4769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80975" marR="0" lvl="0" indent="-180975" fontAlgn="auto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500"/>
                    </a:spcAft>
                    <a:buClr>
                      <a:srgbClr val="F4B183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180975" algn="l"/>
                    </a:tabLst>
                    <a:defRPr kumimoji="0" sz="2400" b="0" i="0" u="none" strike="noStrike" cap="none" spc="0" normalizeH="0" baseline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</a:lstStyle>
                <a:p>
                  <a:pPr marL="0" indent="0" latinLnBrk="0">
                    <a:lnSpc>
                      <a:spcPct val="120000"/>
                    </a:lnSpc>
                    <a:spcBef>
                      <a:spcPts val="0"/>
                    </a:spcBef>
                    <a:buClr>
                      <a:schemeClr val="accent2">
                        <a:lumMod val="50000"/>
                      </a:schemeClr>
                    </a:buClr>
                    <a:buNone/>
                  </a:pPr>
                  <a:r>
                    <a:rPr lang="ko-KR" altLang="en-US" sz="2200" spc="-150" dirty="0">
                      <a:solidFill>
                        <a:schemeClr val="tx1"/>
                      </a:solidFill>
                    </a:rPr>
                    <a:t>목적함수 </a:t>
                  </a:r>
                  <a:r>
                    <a:rPr lang="en-US" altLang="ko-KR" sz="2200" spc="-150" dirty="0">
                      <a:solidFill>
                        <a:schemeClr val="tx1"/>
                      </a:solidFill>
                    </a:rPr>
                    <a:t>:   </a:t>
                  </a:r>
                  <a14:m>
                    <m:oMath xmlns:m="http://schemas.openxmlformats.org/officeDocument/2006/math">
                      <m:r>
                        <a:rPr lang="en-US" altLang="ko-KR" sz="2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b="1" i="0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2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altLang="ko-KR" sz="2200" spc="-15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4864F54-A065-3BDE-C658-9E764D97F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63" y="834181"/>
                  <a:ext cx="4369777" cy="476925"/>
                </a:xfrm>
                <a:prstGeom prst="rect">
                  <a:avLst/>
                </a:prstGeom>
                <a:blipFill>
                  <a:blip r:embed="rId2"/>
                  <a:stretch>
                    <a:fillRect l="-1813" t="-2564" b="-217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F7855E71-1865-79DA-36AF-48B4D08D6A06}"/>
                </a:ext>
              </a:extLst>
            </p:cNvPr>
            <p:cNvSpPr/>
            <p:nvPr/>
          </p:nvSpPr>
          <p:spPr>
            <a:xfrm>
              <a:off x="578302" y="886594"/>
              <a:ext cx="362674" cy="362674"/>
            </a:xfrm>
            <a:prstGeom prst="roundRect">
              <a:avLst/>
            </a:prstGeom>
            <a:solidFill>
              <a:srgbClr val="25685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2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예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BE2F5A-0D80-2030-E554-97896253DAFF}"/>
                    </a:ext>
                  </a:extLst>
                </p:cNvPr>
                <p:cNvSpPr txBox="1"/>
                <p:nvPr/>
              </p:nvSpPr>
              <p:spPr>
                <a:xfrm>
                  <a:off x="1061247" y="2699953"/>
                  <a:ext cx="3835024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sz="2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BE2F5A-0D80-2030-E554-97896253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47" y="2699953"/>
                  <a:ext cx="3835024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795" b="-3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EDB02A-5604-2A1F-10CD-2124F9E87EA9}"/>
                    </a:ext>
                  </a:extLst>
                </p:cNvPr>
                <p:cNvSpPr txBox="1"/>
                <p:nvPr/>
              </p:nvSpPr>
              <p:spPr>
                <a:xfrm>
                  <a:off x="1157963" y="1362365"/>
                  <a:ext cx="4369777" cy="4769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80975" marR="0" lvl="0" indent="-180975" fontAlgn="auto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500"/>
                    </a:spcAft>
                    <a:buClr>
                      <a:srgbClr val="F4B183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180975" algn="l"/>
                    </a:tabLst>
                    <a:defRPr kumimoji="0" sz="2400" b="0" i="0" u="none" strike="noStrike" cap="none" spc="0" normalizeH="0" baseline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</a:lstStyle>
                <a:p>
                  <a:pPr marL="0" indent="0" latinLnBrk="0">
                    <a:lnSpc>
                      <a:spcPct val="120000"/>
                    </a:lnSpc>
                    <a:spcBef>
                      <a:spcPts val="0"/>
                    </a:spcBef>
                    <a:buClr>
                      <a:schemeClr val="accent2">
                        <a:lumMod val="50000"/>
                      </a:schemeClr>
                    </a:buClr>
                    <a:buNone/>
                  </a:pPr>
                  <a14:m>
                    <m:oMath xmlns:m="http://schemas.openxmlformats.org/officeDocument/2006/math">
                      <m:r>
                        <a:rPr lang="en-US" altLang="ko-KR" sz="2200" b="1" i="0" spc="-15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ko-KR" altLang="en-US" sz="2200" spc="-150" dirty="0">
                      <a:solidFill>
                        <a:schemeClr val="tx1"/>
                      </a:solidFill>
                    </a:rPr>
                    <a:t>의 </a:t>
                  </a:r>
                  <a:r>
                    <a:rPr lang="ko-KR" altLang="en-US" sz="2200" spc="-150" dirty="0" err="1">
                      <a:solidFill>
                        <a:schemeClr val="tx1"/>
                      </a:solidFill>
                    </a:rPr>
                    <a:t>초깃값</a:t>
                  </a:r>
                  <a:r>
                    <a:rPr lang="ko-KR" altLang="en-US" sz="2200" spc="-15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2200" spc="-150" dirty="0">
                      <a:solidFill>
                        <a:schemeClr val="tx1"/>
                      </a:solidFill>
                    </a:rPr>
                    <a:t>:   </a:t>
                  </a:r>
                  <a14:m>
                    <m:oMath xmlns:m="http://schemas.openxmlformats.org/officeDocument/2006/math">
                      <m:r>
                        <a:rPr lang="en-US" altLang="ko-KR" sz="2200" b="1" i="0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2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200" b="0" i="1" spc="-15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200" b="0" i="1" spc="-15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200" b="0" i="1" spc="-15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ko-KR" sz="2200" b="0" i="1" spc="-15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ko-KR" sz="2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altLang="ko-KR" sz="2200" spc="-15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EDB02A-5604-2A1F-10CD-2124F9E87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63" y="1362365"/>
                  <a:ext cx="4369777" cy="476925"/>
                </a:xfrm>
                <a:prstGeom prst="rect">
                  <a:avLst/>
                </a:prstGeom>
                <a:blipFill>
                  <a:blip r:embed="rId4"/>
                  <a:stretch>
                    <a:fillRect t="-1266" b="-21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F40596-C859-600C-8D2E-D1DDA15DC189}"/>
                    </a:ext>
                  </a:extLst>
                </p:cNvPr>
                <p:cNvSpPr txBox="1"/>
                <p:nvPr/>
              </p:nvSpPr>
              <p:spPr>
                <a:xfrm>
                  <a:off x="1157963" y="1890549"/>
                  <a:ext cx="2033607" cy="4769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marL="180975" marR="0" lvl="0" indent="-180975" fontAlgn="auto">
                    <a:lnSpc>
                      <a:spcPct val="100000"/>
                    </a:lnSpc>
                    <a:spcBef>
                      <a:spcPts val="300"/>
                    </a:spcBef>
                    <a:spcAft>
                      <a:spcPts val="500"/>
                    </a:spcAft>
                    <a:buClr>
                      <a:srgbClr val="F4B183"/>
                    </a:buClr>
                    <a:buSzPct val="80000"/>
                    <a:buFont typeface="Wingdings" panose="05000000000000000000" pitchFamily="2" charset="2"/>
                    <a:buChar char="§"/>
                    <a:tabLst>
                      <a:tab pos="180975" algn="l"/>
                    </a:tabLst>
                    <a:defRPr kumimoji="0" sz="2400" b="0" i="0" u="none" strike="noStrike" cap="none" spc="0" normalizeH="0" baseline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</a:lstStyle>
                <a:p>
                  <a:pPr marL="0" indent="0" latinLnBrk="0">
                    <a:lnSpc>
                      <a:spcPct val="120000"/>
                    </a:lnSpc>
                    <a:spcBef>
                      <a:spcPts val="0"/>
                    </a:spcBef>
                    <a:buClr>
                      <a:schemeClr val="accent2">
                        <a:lumMod val="50000"/>
                      </a:schemeClr>
                    </a:buClr>
                    <a:buNone/>
                  </a:pPr>
                  <a:r>
                    <a:rPr lang="ko-KR" altLang="en-US" sz="2200" spc="-150" dirty="0">
                      <a:solidFill>
                        <a:schemeClr val="tx1"/>
                      </a:solidFill>
                    </a:rPr>
                    <a:t>학습률</a:t>
                  </a:r>
                  <a:r>
                    <a:rPr lang="en-US" altLang="ko-KR" sz="2200" spc="-150" dirty="0">
                      <a:solidFill>
                        <a:schemeClr val="tx1"/>
                      </a:solidFill>
                    </a:rPr>
                    <a:t> :  </a:t>
                  </a:r>
                  <a14:m>
                    <m:oMath xmlns:m="http://schemas.openxmlformats.org/officeDocument/2006/math">
                      <m:r>
                        <a:rPr lang="en-US" altLang="ko-KR" sz="2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200" b="0" i="1" spc="-15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</m:t>
                      </m:r>
                    </m:oMath>
                  </a14:m>
                  <a:endParaRPr lang="en-US" altLang="ko-KR" sz="2200" spc="-15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F40596-C859-600C-8D2E-D1DDA15DC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963" y="1890549"/>
                  <a:ext cx="2033607" cy="476925"/>
                </a:xfrm>
                <a:prstGeom prst="rect">
                  <a:avLst/>
                </a:prstGeom>
                <a:blipFill>
                  <a:blip r:embed="rId5"/>
                  <a:stretch>
                    <a:fillRect l="-3892" t="-2564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8D0A11-F2DD-26BC-3112-510CB4EFE2AC}"/>
                    </a:ext>
                  </a:extLst>
                </p:cNvPr>
                <p:cNvSpPr txBox="1"/>
                <p:nvPr/>
              </p:nvSpPr>
              <p:spPr>
                <a:xfrm>
                  <a:off x="1719881" y="3224513"/>
                  <a:ext cx="2148409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sz="2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48D0A11-F2DD-26BC-3112-510CB4EFE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881" y="3224513"/>
                  <a:ext cx="2148409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567" b="-163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4B078C-5DDF-94AD-38FF-C9A23D50B588}"/>
                    </a:ext>
                  </a:extLst>
                </p:cNvPr>
                <p:cNvSpPr txBox="1"/>
                <p:nvPr/>
              </p:nvSpPr>
              <p:spPr>
                <a:xfrm>
                  <a:off x="4715806" y="3206929"/>
                  <a:ext cx="3308149" cy="382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sz="2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E4B078C-5DDF-94AD-38FF-C9A23D50B5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806" y="3206929"/>
                  <a:ext cx="3308149" cy="382156"/>
                </a:xfrm>
                <a:prstGeom prst="rect">
                  <a:avLst/>
                </a:prstGeom>
                <a:blipFill>
                  <a:blip r:embed="rId7"/>
                  <a:stretch>
                    <a:fillRect l="-369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14E0ED2-D08D-66D0-A765-BFA930BD149F}"/>
                </a:ext>
              </a:extLst>
            </p:cNvPr>
            <p:cNvGrpSpPr/>
            <p:nvPr/>
          </p:nvGrpSpPr>
          <p:grpSpPr>
            <a:xfrm>
              <a:off x="1272900" y="3713273"/>
              <a:ext cx="3021788" cy="338554"/>
              <a:chOff x="1337068" y="4713231"/>
              <a:chExt cx="3021788" cy="338554"/>
            </a:xfrm>
          </p:grpSpPr>
          <p:sp>
            <p:nvSpPr>
              <p:cNvPr id="18" name="화살표: 오른쪽 2">
                <a:extLst>
                  <a:ext uri="{FF2B5EF4-FFF2-40B4-BE49-F238E27FC236}">
                    <a16:creationId xmlns:a16="http://schemas.microsoft.com/office/drawing/2014/main" id="{BEE6DF5F-CD3C-3AEB-D076-02BC7B5894DF}"/>
                  </a:ext>
                </a:extLst>
              </p:cNvPr>
              <p:cNvSpPr/>
              <p:nvPr/>
            </p:nvSpPr>
            <p:spPr>
              <a:xfrm>
                <a:off x="1337068" y="4738525"/>
                <a:ext cx="260166" cy="231258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4">
                      <a:satMod val="105000"/>
                      <a:tint val="67000"/>
                      <a:lumMod val="50000"/>
                      <a:lumOff val="50000"/>
                    </a:schemeClr>
                  </a:gs>
                  <a:gs pos="59000">
                    <a:schemeClr val="accent4">
                      <a:satMod val="109000"/>
                      <a:tint val="81000"/>
                      <a:lumMod val="90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A773715-B27A-8E2B-311D-914D4BD2818C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049" y="4713231"/>
                    <a:ext cx="2574807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3.6</m:t>
                                        </m:r>
                                      </m:e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1.9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2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21A03AD-D5C1-4591-BEEE-43FE3FC9F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4049" y="4713231"/>
                    <a:ext cx="2574807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74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89241FD-654A-6DAF-6194-D000751FEC47}"/>
                    </a:ext>
                  </a:extLst>
                </p:cNvPr>
                <p:cNvSpPr txBox="1"/>
                <p:nvPr/>
              </p:nvSpPr>
              <p:spPr>
                <a:xfrm>
                  <a:off x="4715806" y="3695689"/>
                  <a:ext cx="3579057" cy="382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9.1</m:t>
                                      </m:r>
                                    </m:e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11.2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sz="2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89241FD-654A-6DAF-6194-D000751FE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806" y="3695689"/>
                  <a:ext cx="3579057" cy="382156"/>
                </a:xfrm>
                <a:prstGeom prst="rect">
                  <a:avLst/>
                </a:prstGeom>
                <a:blipFill>
                  <a:blip r:embed="rId9"/>
                  <a:stretch>
                    <a:fillRect l="-341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F5872BA-6B7C-853C-0B30-048728B2DE0D}"/>
                </a:ext>
              </a:extLst>
            </p:cNvPr>
            <p:cNvGrpSpPr/>
            <p:nvPr/>
          </p:nvGrpSpPr>
          <p:grpSpPr>
            <a:xfrm>
              <a:off x="1272900" y="4193478"/>
              <a:ext cx="3332771" cy="338554"/>
              <a:chOff x="1337068" y="5193436"/>
              <a:chExt cx="3332771" cy="338554"/>
            </a:xfrm>
          </p:grpSpPr>
          <p:sp>
            <p:nvSpPr>
              <p:cNvPr id="22" name="화살표: 오른쪽 2">
                <a:extLst>
                  <a:ext uri="{FF2B5EF4-FFF2-40B4-BE49-F238E27FC236}">
                    <a16:creationId xmlns:a16="http://schemas.microsoft.com/office/drawing/2014/main" id="{3ACD872B-2A3F-7BAB-EF6A-0C5F306DE236}"/>
                  </a:ext>
                </a:extLst>
              </p:cNvPr>
              <p:cNvSpPr/>
              <p:nvPr/>
            </p:nvSpPr>
            <p:spPr>
              <a:xfrm>
                <a:off x="1337068" y="5218730"/>
                <a:ext cx="260166" cy="231258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4">
                      <a:satMod val="105000"/>
                      <a:tint val="67000"/>
                      <a:lumMod val="50000"/>
                      <a:lumOff val="50000"/>
                    </a:schemeClr>
                  </a:gs>
                  <a:gs pos="59000">
                    <a:schemeClr val="accent4">
                      <a:satMod val="109000"/>
                      <a:tint val="81000"/>
                      <a:lumMod val="90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4771E8F-2EF6-4700-9C06-D8C60ADAB9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049" y="5193436"/>
                    <a:ext cx="2885790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2.69</m:t>
                                        </m:r>
                                      </m:e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0.78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2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83DE3CE-8389-4067-8D8D-BB0FFFD3DD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4049" y="5193436"/>
                    <a:ext cx="2885790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23" b="-1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4D9F6FE-8C91-F581-DB9A-9430F60F42B3}"/>
                    </a:ext>
                  </a:extLst>
                </p:cNvPr>
                <p:cNvSpPr txBox="1"/>
                <p:nvPr/>
              </p:nvSpPr>
              <p:spPr>
                <a:xfrm>
                  <a:off x="4715806" y="4175894"/>
                  <a:ext cx="3734548" cy="382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6.16</m:t>
                                      </m:r>
                                    </m:e>
                                    <m:e>
                                      <m: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  <m:t>5.81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sz="2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4D9F6FE-8C91-F581-DB9A-9430F60F4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806" y="4175894"/>
                  <a:ext cx="3734548" cy="382156"/>
                </a:xfrm>
                <a:prstGeom prst="rect">
                  <a:avLst/>
                </a:prstGeom>
                <a:blipFill>
                  <a:blip r:embed="rId11"/>
                  <a:stretch>
                    <a:fillRect l="-163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ED256ED-ECE7-1B5E-F80A-1AE0B58CA56E}"/>
                </a:ext>
              </a:extLst>
            </p:cNvPr>
            <p:cNvGrpSpPr/>
            <p:nvPr/>
          </p:nvGrpSpPr>
          <p:grpSpPr>
            <a:xfrm>
              <a:off x="1272900" y="5016800"/>
              <a:ext cx="4547860" cy="338554"/>
              <a:chOff x="1337068" y="5913291"/>
              <a:chExt cx="4547860" cy="338554"/>
            </a:xfrm>
          </p:grpSpPr>
          <p:sp>
            <p:nvSpPr>
              <p:cNvPr id="26" name="화살표: 오른쪽 2">
                <a:extLst>
                  <a:ext uri="{FF2B5EF4-FFF2-40B4-BE49-F238E27FC236}">
                    <a16:creationId xmlns:a16="http://schemas.microsoft.com/office/drawing/2014/main" id="{8E70003C-DC11-F80B-7698-0090ABA40E45}"/>
                  </a:ext>
                </a:extLst>
              </p:cNvPr>
              <p:cNvSpPr/>
              <p:nvPr/>
            </p:nvSpPr>
            <p:spPr>
              <a:xfrm>
                <a:off x="1337068" y="5938585"/>
                <a:ext cx="260166" cy="231258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4">
                      <a:satMod val="105000"/>
                      <a:tint val="67000"/>
                      <a:lumMod val="50000"/>
                      <a:lumOff val="50000"/>
                    </a:schemeClr>
                  </a:gs>
                  <a:gs pos="59000">
                    <a:schemeClr val="accent4">
                      <a:satMod val="109000"/>
                      <a:tint val="81000"/>
                      <a:lumMod val="90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E4842CC-9011-65ED-5B93-A5682CBCBB1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706" y="5913291"/>
                    <a:ext cx="4184222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d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0.0161</m:t>
                                        </m:r>
                                      </m:e>
                                      <m:e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−0.00665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2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8600279-0D19-4A44-A934-B29D5B905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706" y="5913291"/>
                    <a:ext cx="4184222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0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3645A7-0083-8827-B671-19DBAA81EFD9}"/>
                </a:ext>
              </a:extLst>
            </p:cNvPr>
            <p:cNvSpPr txBox="1"/>
            <p:nvPr/>
          </p:nvSpPr>
          <p:spPr>
            <a:xfrm>
              <a:off x="1719881" y="4589750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······</a:t>
              </a:r>
              <a:endPara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134DA06-6F13-A8E0-B2D4-695136C5DE9D}"/>
                </a:ext>
              </a:extLst>
            </p:cNvPr>
            <p:cNvGrpSpPr/>
            <p:nvPr/>
          </p:nvGrpSpPr>
          <p:grpSpPr>
            <a:xfrm>
              <a:off x="5255178" y="1067931"/>
              <a:ext cx="3752810" cy="1112920"/>
              <a:chOff x="5319346" y="2067889"/>
              <a:chExt cx="3752810" cy="11129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4AC7279-4E45-EB3B-87E6-01A514A9569C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908" y="2433271"/>
                    <a:ext cx="3480248" cy="3821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200" b="1" i="0" smtClean="0">
                              <a:solidFill>
                                <a:srgbClr val="843C0C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rgbClr val="843C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rgbClr val="843C0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200" b="0" i="1" smtClean="0">
                                  <a:solidFill>
                                    <a:srgbClr val="843C0C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rgbClr val="843C0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200" b="1" i="0" smtClean="0">
                              <a:solidFill>
                                <a:srgbClr val="843C0C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rgbClr val="843C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0" i="1" smtClean="0">
                                  <a:solidFill>
                                    <a:srgbClr val="843C0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2200" b="0" i="1" smtClean="0">
                              <a:solidFill>
                                <a:srgbClr val="843C0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200" b="0" i="1" smtClean="0">
                              <a:solidFill>
                                <a:srgbClr val="843C0C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ko-KR" sz="2200" b="0" i="0" smtClean="0">
                              <a:solidFill>
                                <a:srgbClr val="843C0C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sz="2200" b="0" i="1" smtClean="0">
                              <a:solidFill>
                                <a:srgbClr val="843C0C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solidFill>
                                    <a:srgbClr val="843C0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200" b="1" i="0" smtClean="0">
                                  <a:solidFill>
                                    <a:srgbClr val="843C0C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altLang="ko-KR" sz="2200" b="0" i="1" smtClean="0">
                                      <a:solidFill>
                                        <a:srgbClr val="843C0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200" b="0" i="1" smtClean="0">
                                      <a:solidFill>
                                        <a:srgbClr val="843C0C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ko-KR" altLang="en-US" sz="2200" dirty="0">
                      <a:solidFill>
                        <a:srgbClr val="843C0C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C1859E0-75C1-4019-A1F1-08A0103B5A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908" y="2433271"/>
                    <a:ext cx="3480248" cy="38215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75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오른쪽 중괄호 30">
                <a:extLst>
                  <a:ext uri="{FF2B5EF4-FFF2-40B4-BE49-F238E27FC236}">
                    <a16:creationId xmlns:a16="http://schemas.microsoft.com/office/drawing/2014/main" id="{E8B5E035-D538-1C93-0236-581AE8875F84}"/>
                  </a:ext>
                </a:extLst>
              </p:cNvPr>
              <p:cNvSpPr/>
              <p:nvPr/>
            </p:nvSpPr>
            <p:spPr>
              <a:xfrm>
                <a:off x="5319346" y="2067889"/>
                <a:ext cx="135156" cy="1112920"/>
              </a:xfrm>
              <a:prstGeom prst="rightBrace">
                <a:avLst>
                  <a:gd name="adj1" fmla="val 101620"/>
                  <a:gd name="adj2" fmla="val 50000"/>
                </a:avLst>
              </a:prstGeom>
              <a:ln w="19050">
                <a:solidFill>
                  <a:srgbClr val="843C0C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8BB544E-E717-0172-E4F2-B6C670EEF88E}"/>
              </a:ext>
            </a:extLst>
          </p:cNvPr>
          <p:cNvSpPr txBox="1"/>
          <p:nvPr/>
        </p:nvSpPr>
        <p:spPr>
          <a:xfrm>
            <a:off x="6668924" y="2960584"/>
            <a:ext cx="6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-1.4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4E15D2-9E8B-8C61-36C9-A105AA7864FF}"/>
              </a:ext>
            </a:extLst>
          </p:cNvPr>
          <p:cNvSpPr txBox="1"/>
          <p:nvPr/>
        </p:nvSpPr>
        <p:spPr>
          <a:xfrm>
            <a:off x="7341197" y="2960584"/>
            <a:ext cx="682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2.1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3C077491-275C-D248-075E-C72BDA773E4A}"/>
              </a:ext>
            </a:extLst>
          </p:cNvPr>
          <p:cNvCxnSpPr>
            <a:cxnSpLocks/>
            <a:stCxn id="14" idx="3"/>
            <a:endCxn id="16" idx="0"/>
          </p:cNvCxnSpPr>
          <p:nvPr/>
        </p:nvCxnSpPr>
        <p:spPr>
          <a:xfrm>
            <a:off x="3191570" y="2129012"/>
            <a:ext cx="3178311" cy="1077917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말풍선: 모서리가 둥근 사각형 42">
                <a:extLst>
                  <a:ext uri="{FF2B5EF4-FFF2-40B4-BE49-F238E27FC236}">
                    <a16:creationId xmlns:a16="http://schemas.microsoft.com/office/drawing/2014/main" id="{DD405E73-A663-60DD-F13C-AB495F33384D}"/>
                  </a:ext>
                </a:extLst>
              </p:cNvPr>
              <p:cNvSpPr/>
              <p:nvPr/>
            </p:nvSpPr>
            <p:spPr>
              <a:xfrm>
                <a:off x="5010153" y="2220872"/>
                <a:ext cx="1538045" cy="629547"/>
              </a:xfrm>
              <a:prstGeom prst="wedgeRoundRectCallout">
                <a:avLst>
                  <a:gd name="adj1" fmla="val -57697"/>
                  <a:gd name="adj2" fmla="val 37538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b="1" dirty="0">
                    <a:solidFill>
                      <a:schemeClr val="tx1"/>
                    </a:solidFill>
                  </a:rPr>
                  <a:t>에 대해</a:t>
                </a:r>
                <a:endParaRPr lang="en-US" altLang="ko-KR" sz="1200" b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ko-KR" altLang="en-US" sz="1200" b="1" dirty="0" err="1">
                    <a:solidFill>
                      <a:schemeClr val="tx1"/>
                    </a:solidFill>
                  </a:rPr>
                  <a:t>편미분을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 계산</a:t>
                </a:r>
              </a:p>
            </p:txBody>
          </p:sp>
        </mc:Choice>
        <mc:Fallback xmlns="">
          <p:sp>
            <p:nvSpPr>
              <p:cNvPr id="43" name="말풍선: 모서리가 둥근 사각형 42">
                <a:extLst>
                  <a:ext uri="{FF2B5EF4-FFF2-40B4-BE49-F238E27FC236}">
                    <a16:creationId xmlns:a16="http://schemas.microsoft.com/office/drawing/2014/main" id="{DD405E73-A663-60DD-F13C-AB495F333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53" y="2220872"/>
                <a:ext cx="1538045" cy="629547"/>
              </a:xfrm>
              <a:prstGeom prst="wedgeRoundRectCallout">
                <a:avLst>
                  <a:gd name="adj1" fmla="val -57697"/>
                  <a:gd name="adj2" fmla="val 37538"/>
                  <a:gd name="adj3" fmla="val 16667"/>
                </a:avLst>
              </a:prstGeom>
              <a:blipFill>
                <a:blip r:embed="rId14"/>
                <a:stretch>
                  <a:fillRect t="-2830" b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61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B3B0E4B-BFD6-62C6-D1D3-1D9EA9BF2850}"/>
              </a:ext>
            </a:extLst>
          </p:cNvPr>
          <p:cNvGrpSpPr/>
          <p:nvPr/>
        </p:nvGrpSpPr>
        <p:grpSpPr>
          <a:xfrm>
            <a:off x="331956" y="246292"/>
            <a:ext cx="8352171" cy="461665"/>
            <a:chOff x="397404" y="1800767"/>
            <a:chExt cx="8352171" cy="46166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A42C087-9AD5-C395-F433-50CC6B48DB02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B7E5355-FBA2-F867-637E-01B4974604D9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89CFD44-2630-74FC-0ADA-927332963F7C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E5D0-DA2C-B949-5C86-8A52A8845466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경사 하강법을 이용한 </a:t>
              </a:r>
              <a:r>
                <a:rPr lang="ko-KR" altLang="en-US" sz="2400" spc="-150" dirty="0" err="1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볼록함수의</a:t>
              </a:r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최적화</a:t>
              </a:r>
              <a:endParaRPr lang="en-US" altLang="ko-KR" sz="2200" spc="-150" dirty="0">
                <a:solidFill>
                  <a:srgbClr val="0A2C2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AA1C03-D788-DE39-07F8-8D7873CC3C96}"/>
              </a:ext>
            </a:extLst>
          </p:cNvPr>
          <p:cNvSpPr/>
          <p:nvPr/>
        </p:nvSpPr>
        <p:spPr>
          <a:xfrm>
            <a:off x="1146805" y="818850"/>
            <a:ext cx="7962315" cy="1658319"/>
          </a:xfrm>
          <a:prstGeom prst="rect">
            <a:avLst/>
          </a:prstGeom>
          <a:solidFill>
            <a:schemeClr val="bg1"/>
          </a:solidFill>
          <a:ln w="6350">
            <a:solidFill>
              <a:srgbClr val="7E76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80000" rIns="180000" rtlCol="0" anchor="t"/>
          <a:lstStyle/>
          <a:p>
            <a:pPr latinLnBrk="0">
              <a:lnSpc>
                <a:spcPct val="120000"/>
              </a:lnSpc>
              <a:spcAft>
                <a:spcPts val="500"/>
              </a:spcAft>
            </a:pPr>
            <a:endParaRPr lang="ko-KR" altLang="en-US" sz="2200" spc="-15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39DD0-91A7-4CFC-272E-1AADF8597D1E}"/>
                  </a:ext>
                </a:extLst>
              </p:cNvPr>
              <p:cNvSpPr txBox="1"/>
              <p:nvPr/>
            </p:nvSpPr>
            <p:spPr>
              <a:xfrm>
                <a:off x="1243521" y="882308"/>
                <a:ext cx="4369777" cy="47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목적함수 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0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39DD0-91A7-4CFC-272E-1AADF8597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21" y="882308"/>
                <a:ext cx="4369777" cy="476925"/>
              </a:xfrm>
              <a:prstGeom prst="rect">
                <a:avLst/>
              </a:prstGeom>
              <a:blipFill>
                <a:blip r:embed="rId2"/>
                <a:stretch>
                  <a:fillRect l="-1813" t="-2564" b="-2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1D62460-4049-EE11-6358-8B3713257895}"/>
              </a:ext>
            </a:extLst>
          </p:cNvPr>
          <p:cNvSpPr/>
          <p:nvPr/>
        </p:nvSpPr>
        <p:spPr>
          <a:xfrm>
            <a:off x="663860" y="934721"/>
            <a:ext cx="362674" cy="362674"/>
          </a:xfrm>
          <a:prstGeom prst="roundRect">
            <a:avLst/>
          </a:prstGeom>
          <a:solidFill>
            <a:srgbClr val="256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9BAA3-E023-1797-BE4E-9D49B15F15B1}"/>
                  </a:ext>
                </a:extLst>
              </p:cNvPr>
              <p:cNvSpPr txBox="1"/>
              <p:nvPr/>
            </p:nvSpPr>
            <p:spPr>
              <a:xfrm>
                <a:off x="1243521" y="1410492"/>
                <a:ext cx="4369777" cy="47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0" spc="-15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ko-KR" altLang="en-US" sz="2200" spc="-15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200" spc="-150" dirty="0" err="1">
                    <a:solidFill>
                      <a:schemeClr val="tx1"/>
                    </a:solidFill>
                  </a:rPr>
                  <a:t>초깃값</a:t>
                </a:r>
                <a:r>
                  <a:rPr lang="ko-KR" altLang="en-US" sz="2200" spc="-1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ko-KR" sz="2200" b="1" i="0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200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59BAA3-E023-1797-BE4E-9D49B15F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21" y="1410492"/>
                <a:ext cx="4369777" cy="476925"/>
              </a:xfrm>
              <a:prstGeom prst="rect">
                <a:avLst/>
              </a:prstGeom>
              <a:blipFill>
                <a:blip r:embed="rId3"/>
                <a:stretch>
                  <a:fillRect t="-1266" b="-21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77D3-A578-46B4-9529-D996BA9B0913}"/>
                  </a:ext>
                </a:extLst>
              </p:cNvPr>
              <p:cNvSpPr txBox="1"/>
              <p:nvPr/>
            </p:nvSpPr>
            <p:spPr>
              <a:xfrm>
                <a:off x="1243521" y="1938676"/>
                <a:ext cx="4369777" cy="47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학습률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77D3-A578-46B4-9529-D996BA9B0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21" y="1938676"/>
                <a:ext cx="4369777" cy="476925"/>
              </a:xfrm>
              <a:prstGeom prst="rect">
                <a:avLst/>
              </a:prstGeom>
              <a:blipFill>
                <a:blip r:embed="rId4"/>
                <a:stretch>
                  <a:fillRect l="-1813" t="-2564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F612319A-2368-3057-912B-AE5F868D6FA8}"/>
              </a:ext>
            </a:extLst>
          </p:cNvPr>
          <p:cNvGrpSpPr/>
          <p:nvPr/>
        </p:nvGrpSpPr>
        <p:grpSpPr>
          <a:xfrm>
            <a:off x="5340736" y="1116058"/>
            <a:ext cx="3752810" cy="1112920"/>
            <a:chOff x="5319346" y="2067889"/>
            <a:chExt cx="3752810" cy="1112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7D2ADA-C951-5C53-3108-686A1B4CC46A}"/>
                    </a:ext>
                  </a:extLst>
                </p:cNvPr>
                <p:cNvSpPr txBox="1"/>
                <p:nvPr/>
              </p:nvSpPr>
              <p:spPr>
                <a:xfrm>
                  <a:off x="5591908" y="2433271"/>
                  <a:ext cx="3480248" cy="382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1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sz="2200" b="0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 i="0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rgbClr val="843C0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rgbClr val="843C0C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2200" dirty="0">
                    <a:solidFill>
                      <a:srgbClr val="843C0C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C1859E0-75C1-4019-A1F1-08A0103B5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08" y="2433271"/>
                  <a:ext cx="3480248" cy="382156"/>
                </a:xfrm>
                <a:prstGeom prst="rect">
                  <a:avLst/>
                </a:prstGeom>
                <a:blipFill>
                  <a:blip r:embed="rId13"/>
                  <a:stretch>
                    <a:fillRect l="-175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오른쪽 중괄호 15">
              <a:extLst>
                <a:ext uri="{FF2B5EF4-FFF2-40B4-BE49-F238E27FC236}">
                  <a16:creationId xmlns:a16="http://schemas.microsoft.com/office/drawing/2014/main" id="{523F6543-8CF5-B123-76E5-DF73D7A3E78D}"/>
                </a:ext>
              </a:extLst>
            </p:cNvPr>
            <p:cNvSpPr/>
            <p:nvPr/>
          </p:nvSpPr>
          <p:spPr>
            <a:xfrm>
              <a:off x="5319346" y="2067889"/>
              <a:ext cx="135156" cy="1112920"/>
            </a:xfrm>
            <a:prstGeom prst="rightBrace">
              <a:avLst>
                <a:gd name="adj1" fmla="val 101620"/>
                <a:gd name="adj2" fmla="val 50000"/>
              </a:avLst>
            </a:prstGeom>
            <a:ln w="19050">
              <a:solidFill>
                <a:srgbClr val="843C0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20FAA61-19E4-8CF6-B571-8953CF0BA4F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17" y="2710919"/>
            <a:ext cx="5486411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7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23570-087E-AD9C-2C47-CB6C13309EBB}"/>
              </a:ext>
            </a:extLst>
          </p:cNvPr>
          <p:cNvSpPr/>
          <p:nvPr/>
        </p:nvSpPr>
        <p:spPr>
          <a:xfrm>
            <a:off x="697626" y="165328"/>
            <a:ext cx="7962315" cy="1658319"/>
          </a:xfrm>
          <a:prstGeom prst="rect">
            <a:avLst/>
          </a:prstGeom>
          <a:solidFill>
            <a:schemeClr val="bg1"/>
          </a:solidFill>
          <a:ln w="6350">
            <a:solidFill>
              <a:srgbClr val="7E76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80000" rIns="180000" rtlCol="0" anchor="t"/>
          <a:lstStyle/>
          <a:p>
            <a:pPr latinLnBrk="0">
              <a:lnSpc>
                <a:spcPct val="120000"/>
              </a:lnSpc>
              <a:spcAft>
                <a:spcPts val="500"/>
              </a:spcAft>
            </a:pPr>
            <a:endParaRPr lang="ko-KR" altLang="en-US" sz="2200" spc="-15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E968E-9534-B579-8905-CE1599623288}"/>
                  </a:ext>
                </a:extLst>
              </p:cNvPr>
              <p:cNvSpPr txBox="1"/>
              <p:nvPr/>
            </p:nvSpPr>
            <p:spPr>
              <a:xfrm>
                <a:off x="794342" y="228786"/>
                <a:ext cx="4369777" cy="47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목적함수 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0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E968E-9534-B579-8905-CE1599623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2" y="228786"/>
                <a:ext cx="4369777" cy="476925"/>
              </a:xfrm>
              <a:prstGeom prst="rect">
                <a:avLst/>
              </a:prstGeom>
              <a:blipFill>
                <a:blip r:embed="rId2"/>
                <a:stretch>
                  <a:fillRect l="-1813" t="-2564" b="-2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967C7FBF-0925-9881-9644-2653ED66919C}"/>
              </a:ext>
            </a:extLst>
          </p:cNvPr>
          <p:cNvSpPr/>
          <p:nvPr/>
        </p:nvSpPr>
        <p:spPr>
          <a:xfrm>
            <a:off x="214681" y="281199"/>
            <a:ext cx="362674" cy="362674"/>
          </a:xfrm>
          <a:prstGeom prst="roundRect">
            <a:avLst/>
          </a:prstGeom>
          <a:solidFill>
            <a:srgbClr val="256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C0A7F-1A95-BB41-30D5-062656B1EA0F}"/>
                  </a:ext>
                </a:extLst>
              </p:cNvPr>
              <p:cNvSpPr txBox="1"/>
              <p:nvPr/>
            </p:nvSpPr>
            <p:spPr>
              <a:xfrm>
                <a:off x="794342" y="756970"/>
                <a:ext cx="4369777" cy="47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0" spc="-15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ko-KR" altLang="en-US" sz="2200" spc="-15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200" spc="-150" dirty="0" err="1">
                    <a:solidFill>
                      <a:schemeClr val="tx1"/>
                    </a:solidFill>
                  </a:rPr>
                  <a:t>초깃값</a:t>
                </a:r>
                <a:r>
                  <a:rPr lang="ko-KR" altLang="en-US" sz="2200" spc="-1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ko-KR" sz="2200" b="1" i="0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200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C0A7F-1A95-BB41-30D5-062656B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2" y="756970"/>
                <a:ext cx="4369777" cy="476925"/>
              </a:xfrm>
              <a:prstGeom prst="rect">
                <a:avLst/>
              </a:prstGeom>
              <a:blipFill>
                <a:blip r:embed="rId3"/>
                <a:stretch>
                  <a:fillRect t="-2564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B0AC08-DF5E-8816-EF17-FE6F42338D66}"/>
                  </a:ext>
                </a:extLst>
              </p:cNvPr>
              <p:cNvSpPr txBox="1"/>
              <p:nvPr/>
            </p:nvSpPr>
            <p:spPr>
              <a:xfrm>
                <a:off x="794342" y="1285154"/>
                <a:ext cx="4369777" cy="467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학습률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ko-KR" sz="2200" b="0" i="1" spc="-15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2200" b="0" i="1" spc="-15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B0AC08-DF5E-8816-EF17-FE6F42338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42" y="1285154"/>
                <a:ext cx="4369777" cy="467500"/>
              </a:xfrm>
              <a:prstGeom prst="rect">
                <a:avLst/>
              </a:prstGeom>
              <a:blipFill>
                <a:blip r:embed="rId4"/>
                <a:stretch>
                  <a:fillRect l="-1813" t="-2597" b="-23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AEC19903-770D-B908-1C05-AAF7C82CE16F}"/>
              </a:ext>
            </a:extLst>
          </p:cNvPr>
          <p:cNvGrpSpPr/>
          <p:nvPr/>
        </p:nvGrpSpPr>
        <p:grpSpPr>
          <a:xfrm>
            <a:off x="4891557" y="462536"/>
            <a:ext cx="3752810" cy="1112920"/>
            <a:chOff x="5319346" y="2067889"/>
            <a:chExt cx="3752810" cy="1112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F4917D7-7CBF-5715-CA0D-0C6DEEEF0004}"/>
                    </a:ext>
                  </a:extLst>
                </p:cNvPr>
                <p:cNvSpPr txBox="1"/>
                <p:nvPr/>
              </p:nvSpPr>
              <p:spPr>
                <a:xfrm>
                  <a:off x="5591908" y="2433271"/>
                  <a:ext cx="3480248" cy="382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1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sz="2200" b="0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 i="0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rgbClr val="843C0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rgbClr val="843C0C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2200" dirty="0">
                    <a:solidFill>
                      <a:srgbClr val="843C0C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C1859E0-75C1-4019-A1F1-08A0103B5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08" y="2433271"/>
                  <a:ext cx="3480248" cy="382156"/>
                </a:xfrm>
                <a:prstGeom prst="rect">
                  <a:avLst/>
                </a:prstGeom>
                <a:blipFill>
                  <a:blip r:embed="rId5"/>
                  <a:stretch>
                    <a:fillRect l="-175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오른쪽 중괄호 10">
              <a:extLst>
                <a:ext uri="{FF2B5EF4-FFF2-40B4-BE49-F238E27FC236}">
                  <a16:creationId xmlns:a16="http://schemas.microsoft.com/office/drawing/2014/main" id="{61CDF067-DFBB-E47F-9D11-A48425BDDAA4}"/>
                </a:ext>
              </a:extLst>
            </p:cNvPr>
            <p:cNvSpPr/>
            <p:nvPr/>
          </p:nvSpPr>
          <p:spPr>
            <a:xfrm>
              <a:off x="5319346" y="2067889"/>
              <a:ext cx="135156" cy="1112920"/>
            </a:xfrm>
            <a:prstGeom prst="rightBrace">
              <a:avLst>
                <a:gd name="adj1" fmla="val 101620"/>
                <a:gd name="adj2" fmla="val 50000"/>
              </a:avLst>
            </a:prstGeom>
            <a:ln w="19050">
              <a:solidFill>
                <a:srgbClr val="843C0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EFEF16A-986E-0CD7-55CB-95908087228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38" y="2057397"/>
            <a:ext cx="5486411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1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FC2F694-3BE9-0CB0-8FF4-809A0CCB2F21}"/>
              </a:ext>
            </a:extLst>
          </p:cNvPr>
          <p:cNvGrpSpPr/>
          <p:nvPr/>
        </p:nvGrpSpPr>
        <p:grpSpPr>
          <a:xfrm>
            <a:off x="230356" y="187471"/>
            <a:ext cx="8352171" cy="461665"/>
            <a:chOff x="397404" y="1800767"/>
            <a:chExt cx="8352171" cy="46166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CC9415D-6058-61B5-F160-D95328CFBC55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88DDC8C-C39E-AB75-1FD8-E3228AA7D8F4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5D44618-C3DE-F0D1-1C51-91B9C823D082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69C0C0-9282-B370-70FF-8D79A28B6399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경사 하강법을 이용한 </a:t>
              </a:r>
              <a:r>
                <a:rPr lang="ko-KR" altLang="en-US" sz="2400" spc="-150" dirty="0" err="1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볼록함수의</a:t>
              </a:r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최적화</a:t>
              </a:r>
              <a:endParaRPr lang="en-US" altLang="ko-KR" sz="2200" spc="-150" dirty="0">
                <a:solidFill>
                  <a:srgbClr val="0A2C2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863686-A4A6-8640-3585-9881FA8435CF}"/>
              </a:ext>
            </a:extLst>
          </p:cNvPr>
          <p:cNvSpPr/>
          <p:nvPr/>
        </p:nvSpPr>
        <p:spPr>
          <a:xfrm>
            <a:off x="1045205" y="760029"/>
            <a:ext cx="7962315" cy="1658319"/>
          </a:xfrm>
          <a:prstGeom prst="rect">
            <a:avLst/>
          </a:prstGeom>
          <a:solidFill>
            <a:schemeClr val="bg1"/>
          </a:solidFill>
          <a:ln w="6350">
            <a:solidFill>
              <a:srgbClr val="7E766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80000" rIns="180000" rtlCol="0" anchor="t"/>
          <a:lstStyle/>
          <a:p>
            <a:pPr latinLnBrk="0">
              <a:lnSpc>
                <a:spcPct val="120000"/>
              </a:lnSpc>
              <a:spcAft>
                <a:spcPts val="500"/>
              </a:spcAft>
            </a:pPr>
            <a:endParaRPr lang="ko-KR" altLang="en-US" sz="2200" spc="-15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BAC0B-4AAD-1D02-7C11-FE60B2ED967F}"/>
                  </a:ext>
                </a:extLst>
              </p:cNvPr>
              <p:cNvSpPr txBox="1"/>
              <p:nvPr/>
            </p:nvSpPr>
            <p:spPr>
              <a:xfrm>
                <a:off x="1141921" y="823487"/>
                <a:ext cx="4369777" cy="47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목적함수 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1" i="0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Sup>
                      <m:sSub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BAC0B-4AAD-1D02-7C11-FE60B2ED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21" y="823487"/>
                <a:ext cx="4369777" cy="476925"/>
              </a:xfrm>
              <a:prstGeom prst="rect">
                <a:avLst/>
              </a:prstGeom>
              <a:blipFill>
                <a:blip r:embed="rId2"/>
                <a:stretch>
                  <a:fillRect l="-1813" t="-2564" b="-2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330B65C-5E1E-8A43-2275-C9CBCE7742D0}"/>
              </a:ext>
            </a:extLst>
          </p:cNvPr>
          <p:cNvSpPr/>
          <p:nvPr/>
        </p:nvSpPr>
        <p:spPr>
          <a:xfrm>
            <a:off x="562260" y="875900"/>
            <a:ext cx="362674" cy="362674"/>
          </a:xfrm>
          <a:prstGeom prst="roundRect">
            <a:avLst/>
          </a:prstGeom>
          <a:solidFill>
            <a:srgbClr val="25685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D07DC-7039-A209-7516-682045B9D864}"/>
                  </a:ext>
                </a:extLst>
              </p:cNvPr>
              <p:cNvSpPr txBox="1"/>
              <p:nvPr/>
            </p:nvSpPr>
            <p:spPr>
              <a:xfrm>
                <a:off x="1141921" y="1351671"/>
                <a:ext cx="4369777" cy="47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ko-KR" sz="2200" b="1" i="0" spc="-15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ko-KR" altLang="en-US" sz="2200" spc="-15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200" spc="-150" dirty="0" err="1">
                    <a:solidFill>
                      <a:schemeClr val="tx1"/>
                    </a:solidFill>
                  </a:rPr>
                  <a:t>초깃값</a:t>
                </a:r>
                <a:r>
                  <a:rPr lang="ko-KR" altLang="en-US" sz="2200" spc="-15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altLang="ko-KR" sz="2200" b="1" i="0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200" b="0" i="1" spc="-15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b="0" i="1" spc="-1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200" b="0" i="1" spc="-15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sz="2200" b="0" i="1" spc="-15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sz="2200" b="0" i="1" spc="-15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1D07DC-7039-A209-7516-682045B9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21" y="1351671"/>
                <a:ext cx="4369777" cy="476925"/>
              </a:xfrm>
              <a:prstGeom prst="rect">
                <a:avLst/>
              </a:prstGeom>
              <a:blipFill>
                <a:blip r:embed="rId3"/>
                <a:stretch>
                  <a:fillRect t="-2564" b="-2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3FDD61-05B1-2795-2E90-376EBC0B151E}"/>
                  </a:ext>
                </a:extLst>
              </p:cNvPr>
              <p:cNvSpPr txBox="1"/>
              <p:nvPr/>
            </p:nvSpPr>
            <p:spPr>
              <a:xfrm>
                <a:off x="1141921" y="1879855"/>
                <a:ext cx="4369777" cy="467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학습률</a:t>
                </a:r>
                <a:r>
                  <a:rPr lang="en-US" altLang="ko-KR" sz="2200" spc="-150" dirty="0">
                    <a:solidFill>
                      <a:schemeClr val="tx1"/>
                    </a:solidFill>
                  </a:rPr>
                  <a:t> :  </a:t>
                </a:r>
                <a14:m>
                  <m:oMath xmlns:m="http://schemas.openxmlformats.org/officeDocument/2006/math">
                    <m:r>
                      <a:rPr lang="en-US" altLang="ko-KR" sz="2200" b="0" i="1" spc="-15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sz="2200" b="0" i="1" spc="-15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altLang="ko-KR" sz="2200" spc="-15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3FDD61-05B1-2795-2E90-376EBC0B1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21" y="1879855"/>
                <a:ext cx="4369777" cy="467500"/>
              </a:xfrm>
              <a:prstGeom prst="rect">
                <a:avLst/>
              </a:prstGeom>
              <a:blipFill>
                <a:blip r:embed="rId4"/>
                <a:stretch>
                  <a:fillRect l="-1813" t="-1299" b="-246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8B8C9643-2CFE-F633-D56E-2A2065591C5C}"/>
              </a:ext>
            </a:extLst>
          </p:cNvPr>
          <p:cNvGrpSpPr/>
          <p:nvPr/>
        </p:nvGrpSpPr>
        <p:grpSpPr>
          <a:xfrm>
            <a:off x="5239136" y="1057237"/>
            <a:ext cx="3752810" cy="1112920"/>
            <a:chOff x="5319346" y="2067889"/>
            <a:chExt cx="3752810" cy="1112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79A5032-5E65-D616-870E-9836A995911F}"/>
                    </a:ext>
                  </a:extLst>
                </p:cNvPr>
                <p:cNvSpPr txBox="1"/>
                <p:nvPr/>
              </p:nvSpPr>
              <p:spPr>
                <a:xfrm>
                  <a:off x="5591908" y="2433271"/>
                  <a:ext cx="3480248" cy="382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200" b="1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200" b="1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sz="2200" b="0" i="0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ko-KR" sz="2200" b="0" i="1" smtClean="0">
                            <a:solidFill>
                              <a:srgbClr val="843C0C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sz="2200" b="0" i="1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1" i="0" smtClean="0">
                                <a:solidFill>
                                  <a:srgbClr val="843C0C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d>
                              <m:dPr>
                                <m:ctrlPr>
                                  <a:rPr lang="en-US" altLang="ko-KR" sz="2200" b="0" i="1" smtClean="0">
                                    <a:solidFill>
                                      <a:srgbClr val="843C0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smtClean="0">
                                    <a:solidFill>
                                      <a:srgbClr val="843C0C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ko-KR" altLang="en-US" sz="2200" dirty="0">
                    <a:solidFill>
                      <a:srgbClr val="843C0C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DC1859E0-75C1-4019-A1F1-08A0103B5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908" y="2433271"/>
                  <a:ext cx="3480248" cy="382156"/>
                </a:xfrm>
                <a:prstGeom prst="rect">
                  <a:avLst/>
                </a:prstGeom>
                <a:blipFill>
                  <a:blip r:embed="rId5"/>
                  <a:stretch>
                    <a:fillRect l="-175"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오른쪽 중괄호 15">
              <a:extLst>
                <a:ext uri="{FF2B5EF4-FFF2-40B4-BE49-F238E27FC236}">
                  <a16:creationId xmlns:a16="http://schemas.microsoft.com/office/drawing/2014/main" id="{A62F2BC1-5D94-3EF0-3E71-C0A962AA68D5}"/>
                </a:ext>
              </a:extLst>
            </p:cNvPr>
            <p:cNvSpPr/>
            <p:nvPr/>
          </p:nvSpPr>
          <p:spPr>
            <a:xfrm>
              <a:off x="5319346" y="2067889"/>
              <a:ext cx="135156" cy="1112920"/>
            </a:xfrm>
            <a:prstGeom prst="rightBrace">
              <a:avLst>
                <a:gd name="adj1" fmla="val 101620"/>
                <a:gd name="adj2" fmla="val 50000"/>
              </a:avLst>
            </a:prstGeom>
            <a:ln w="19050">
              <a:solidFill>
                <a:srgbClr val="843C0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4AF4200-A29F-7973-C603-A54E844350B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717" y="2652098"/>
            <a:ext cx="5486411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86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0A6273FB-6EAF-0CB2-9955-57145B8F2403}"/>
              </a:ext>
            </a:extLst>
          </p:cNvPr>
          <p:cNvSpPr txBox="1"/>
          <p:nvPr/>
        </p:nvSpPr>
        <p:spPr>
          <a:xfrm>
            <a:off x="166408" y="438834"/>
            <a:ext cx="892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rgbClr val="25685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800" spc="-150" dirty="0">
                <a:solidFill>
                  <a:srgbClr val="256856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경사 하강법의 구현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FA995E0-0E6C-447C-D926-27148B2DF1E1}"/>
              </a:ext>
            </a:extLst>
          </p:cNvPr>
          <p:cNvGrpSpPr/>
          <p:nvPr/>
        </p:nvGrpSpPr>
        <p:grpSpPr>
          <a:xfrm>
            <a:off x="310566" y="1198123"/>
            <a:ext cx="8352171" cy="461665"/>
            <a:chOff x="397404" y="1800767"/>
            <a:chExt cx="8352171" cy="46166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2ECE9AB-DDA1-3584-71FE-FF7FBB3669F3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841ACE5E-C19C-4370-897F-587F9F487A74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A8F4A7C8-00BE-EFAC-DAA8-4BFD0FEEDF8F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462335-3DB3-7E92-BE7C-CF9D3526B618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배치 경사 </a:t>
              </a:r>
              <a:r>
                <a:rPr kumimoji="0" lang="ko-KR" altLang="en-US" sz="2400" b="0" i="0" u="none" strike="noStrike" kern="0" cap="none" spc="-150" normalizeH="0" baseline="0" noProof="0" dirty="0" err="1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하강법</a:t>
              </a:r>
              <a:r>
                <a: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(Batch Gradient Descent, </a:t>
              </a:r>
              <a:r>
                <a:rPr kumimoji="0" lang="ko-KR" altLang="en-US" sz="22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배치 </a:t>
              </a:r>
              <a:r>
                <a: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GD)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00B8401-0578-3FCC-4507-EB35E8E68A26}"/>
              </a:ext>
            </a:extLst>
          </p:cNvPr>
          <p:cNvSpPr txBox="1"/>
          <p:nvPr/>
        </p:nvSpPr>
        <p:spPr>
          <a:xfrm>
            <a:off x="578900" y="1711047"/>
            <a:ext cx="8219318" cy="873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marL="180975" marR="0" lvl="0" indent="-180975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ED7D31">
                  <a:lumMod val="50000"/>
                </a:srgbClr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/>
            </a:pPr>
            <a:r>
              <a:rPr kumimoji="0" lang="ko-KR" altLang="en-US" sz="2200" b="0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5 Medium" panose="020B0503030302020204" pitchFamily="34" charset="-127"/>
              </a:rPr>
              <a:t>모든 훈련용 표본으로 한 단계의 </a:t>
            </a:r>
            <a:r>
              <a:rPr kumimoji="0" lang="ko-KR" altLang="en-US" sz="2200" b="0" i="0" u="none" strike="noStrike" kern="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5 Medium" panose="020B0503030302020204" pitchFamily="34" charset="-127"/>
              </a:rPr>
              <a:t>파라미터</a:t>
            </a:r>
            <a:r>
              <a:rPr kumimoji="0" lang="ko-KR" altLang="en-US" sz="2200" b="0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5 Medium" panose="020B0503030302020204" pitchFamily="34" charset="-127"/>
              </a:rPr>
              <a:t> 업데이트를 위한 경사를 계산하는 방식</a:t>
            </a:r>
            <a:endParaRPr kumimoji="0" lang="en-US" altLang="ko-KR" sz="2200" b="0" i="0" u="none" strike="noStrike" kern="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에스코어 드림 5 Medium" panose="020B0503030302020204" pitchFamily="34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A72D5D4-A607-0A4E-8D38-918CDCA9728A}"/>
              </a:ext>
            </a:extLst>
          </p:cNvPr>
          <p:cNvGrpSpPr/>
          <p:nvPr/>
        </p:nvGrpSpPr>
        <p:grpSpPr>
          <a:xfrm>
            <a:off x="4888738" y="3192979"/>
            <a:ext cx="1429966" cy="1893644"/>
            <a:chOff x="5068392" y="4007796"/>
            <a:chExt cx="1429966" cy="18936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3EAC310-C741-D5FA-6227-E011EA518673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8502CD2-2FC7-57AD-8A84-EED7C777505B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4BD06216-2A80-0319-F5D1-8BD1ED8C0C4F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B6B161B3-C672-4935-F39F-7345B8338AE9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39E49AA7-2522-C5C0-D328-D504B24B5AAB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40A461AF-BDD5-DD14-A149-69EABA9C5D44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6" name="오른쪽 화살표 39">
            <a:extLst>
              <a:ext uri="{FF2B5EF4-FFF2-40B4-BE49-F238E27FC236}">
                <a16:creationId xmlns:a16="http://schemas.microsoft.com/office/drawing/2014/main" id="{CB20674B-E015-AC58-0643-35F6FF50D39F}"/>
              </a:ext>
            </a:extLst>
          </p:cNvPr>
          <p:cNvSpPr/>
          <p:nvPr/>
        </p:nvSpPr>
        <p:spPr>
          <a:xfrm>
            <a:off x="4120144" y="3938407"/>
            <a:ext cx="656617" cy="402788"/>
          </a:xfrm>
          <a:prstGeom prst="rightArrow">
            <a:avLst/>
          </a:prstGeom>
          <a:gradFill flip="none" rotWithShape="1">
            <a:gsLst>
              <a:gs pos="0">
                <a:srgbClr val="ED7D31">
                  <a:satMod val="105000"/>
                  <a:tint val="67000"/>
                  <a:lumMod val="40000"/>
                  <a:lumOff val="60000"/>
                </a:srgbClr>
              </a:gs>
              <a:gs pos="50000">
                <a:srgbClr val="ED7D31">
                  <a:satMod val="103000"/>
                  <a:tint val="73000"/>
                  <a:lumMod val="70000"/>
                  <a:lumOff val="30000"/>
                </a:srgbClr>
              </a:gs>
              <a:gs pos="100000">
                <a:srgbClr val="ED7D31">
                  <a:lumMod val="105000"/>
                  <a:satMod val="109000"/>
                  <a:tint val="81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ED7D3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5964E0-092B-45F0-897E-A42AD6A8070E}"/>
                  </a:ext>
                </a:extLst>
              </p:cNvPr>
              <p:cNvSpPr txBox="1"/>
              <p:nvPr/>
            </p:nvSpPr>
            <p:spPr>
              <a:xfrm>
                <a:off x="8313706" y="3985913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15964E0-092B-45F0-897E-A42AD6A80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6" y="3985913"/>
                <a:ext cx="238399" cy="307777"/>
              </a:xfrm>
              <a:prstGeom prst="rect">
                <a:avLst/>
              </a:prstGeom>
              <a:blipFill>
                <a:blip r:embed="rId7"/>
                <a:stretch>
                  <a:fillRect l="-20513" r="-17949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왼쪽/오른쪽 화살표 45">
            <a:extLst>
              <a:ext uri="{FF2B5EF4-FFF2-40B4-BE49-F238E27FC236}">
                <a16:creationId xmlns:a16="http://schemas.microsoft.com/office/drawing/2014/main" id="{F5FC23C3-75EB-4C95-55FA-979F75B5419A}"/>
              </a:ext>
            </a:extLst>
          </p:cNvPr>
          <p:cNvSpPr/>
          <p:nvPr/>
        </p:nvSpPr>
        <p:spPr>
          <a:xfrm>
            <a:off x="7370263" y="3938407"/>
            <a:ext cx="831716" cy="402788"/>
          </a:xfrm>
          <a:prstGeom prst="leftRightArrow">
            <a:avLst/>
          </a:prstGeom>
          <a:gradFill flip="none" rotWithShape="1">
            <a:gsLst>
              <a:gs pos="0">
                <a:srgbClr val="4472C4">
                  <a:satMod val="105000"/>
                  <a:tint val="67000"/>
                  <a:lumMod val="30000"/>
                  <a:lumOff val="70000"/>
                </a:srgbClr>
              </a:gs>
              <a:gs pos="50000">
                <a:srgbClr val="4472C4">
                  <a:satMod val="103000"/>
                  <a:tint val="73000"/>
                  <a:lumMod val="70000"/>
                  <a:lumOff val="30000"/>
                </a:srgbClr>
              </a:gs>
              <a:gs pos="100000">
                <a:srgbClr val="4472C4">
                  <a:lumMod val="105000"/>
                  <a:satMod val="109000"/>
                  <a:tint val="81000"/>
                </a:srgbClr>
              </a:gs>
            </a:gsLst>
            <a:lin ang="0" scaled="1"/>
            <a:tileRect/>
          </a:gradFill>
          <a:ln w="1270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612DAD2-EDC4-6979-E65C-9116C9EE1D4B}"/>
                  </a:ext>
                </a:extLst>
              </p:cNvPr>
              <p:cNvSpPr txBox="1"/>
              <p:nvPr/>
            </p:nvSpPr>
            <p:spPr>
              <a:xfrm>
                <a:off x="7020137" y="3985913"/>
                <a:ext cx="2383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ko-KR" alt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612DAD2-EDC4-6979-E65C-9116C9EE1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37" y="3985913"/>
                <a:ext cx="238399" cy="307777"/>
              </a:xfrm>
              <a:prstGeom prst="rect">
                <a:avLst/>
              </a:prstGeom>
              <a:blipFill>
                <a:blip r:embed="rId8"/>
                <a:stretch>
                  <a:fillRect l="-20513" t="-20000" r="-74359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C748183-BC54-B8EA-97B7-0F1D844ACB8A}"/>
              </a:ext>
            </a:extLst>
          </p:cNvPr>
          <p:cNvCxnSpPr>
            <a:stCxn id="90" idx="3"/>
            <a:endCxn id="99" idx="1"/>
          </p:cNvCxnSpPr>
          <p:nvPr/>
        </p:nvCxnSpPr>
        <p:spPr>
          <a:xfrm>
            <a:off x="6318704" y="4139801"/>
            <a:ext cx="701433" cy="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7E76DE4-774D-4CC5-B84E-22A09BD1E69C}"/>
              </a:ext>
            </a:extLst>
          </p:cNvPr>
          <p:cNvGrpSpPr/>
          <p:nvPr/>
        </p:nvGrpSpPr>
        <p:grpSpPr>
          <a:xfrm>
            <a:off x="4888738" y="3192979"/>
            <a:ext cx="1429966" cy="1893644"/>
            <a:chOff x="5068392" y="4007796"/>
            <a:chExt cx="1429966" cy="1893644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A9CD38-A7E3-88B0-99EC-C8716A3C9935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72AD988-D0B7-CF65-62F1-5376660C5EAB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807C6106-138A-9722-A9F0-E5A13D80D8E8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FC968C71-F2F8-A85D-6B3A-1576B17585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AC2ECB6-1E6C-E3D5-B13F-1F008E1722DD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B81C187-2183-5B9F-5C7D-D318A2F46DF8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2D27154-BD1A-AFBC-8345-895127818EBE}"/>
              </a:ext>
            </a:extLst>
          </p:cNvPr>
          <p:cNvGrpSpPr/>
          <p:nvPr/>
        </p:nvGrpSpPr>
        <p:grpSpPr>
          <a:xfrm>
            <a:off x="4888738" y="3192979"/>
            <a:ext cx="1429966" cy="1893644"/>
            <a:chOff x="5068392" y="4007796"/>
            <a:chExt cx="1429966" cy="189364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1BC8BDE-415C-1C52-F286-ADD70DA57982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0BAD39E-3351-EC3B-1D68-0FCC3B81CDFE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35DF800-EC60-5F2A-8C95-EE471361737F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65991B83-1E2E-8BFC-F3B1-5581958D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494C4AF-89C2-8437-5CD4-8F9CB8776D5D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F633C260-9C12-11F6-3A00-A11030673BFA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2064515-566F-DDF3-0F20-B0D80D6D5446}"/>
              </a:ext>
            </a:extLst>
          </p:cNvPr>
          <p:cNvSpPr/>
          <p:nvPr/>
        </p:nvSpPr>
        <p:spPr>
          <a:xfrm>
            <a:off x="4888738" y="3192979"/>
            <a:ext cx="1429966" cy="18936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5890890-8FD6-3CEF-05B4-7BE8095359A5}"/>
              </a:ext>
            </a:extLst>
          </p:cNvPr>
          <p:cNvGrpSpPr/>
          <p:nvPr/>
        </p:nvGrpSpPr>
        <p:grpSpPr>
          <a:xfrm>
            <a:off x="5240032" y="3296187"/>
            <a:ext cx="727379" cy="1687228"/>
            <a:chOff x="6648122" y="2137088"/>
            <a:chExt cx="727379" cy="1687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512DF7E-A2D1-E786-FC43-2F307E054D27}"/>
                    </a:ext>
                  </a:extLst>
                </p:cNvPr>
                <p:cNvSpPr txBox="1"/>
                <p:nvPr/>
              </p:nvSpPr>
              <p:spPr>
                <a:xfrm>
                  <a:off x="6656714" y="2137088"/>
                  <a:ext cx="7101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2257FB5-2DB7-4E97-B5B3-ECAC2A1DA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714" y="2137088"/>
                  <a:ext cx="71019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58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BDB58DA-61DF-4CAA-A82A-D27F8E918CEC}"/>
                    </a:ext>
                  </a:extLst>
                </p:cNvPr>
                <p:cNvSpPr txBox="1"/>
                <p:nvPr/>
              </p:nvSpPr>
              <p:spPr>
                <a:xfrm>
                  <a:off x="6659695" y="2635792"/>
                  <a:ext cx="7042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7FBDF73-DA01-4634-B0EB-55DF21333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695" y="2635792"/>
                  <a:ext cx="704232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724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0094C9-1034-4261-C460-D533F36CB7F6}"/>
                    </a:ext>
                  </a:extLst>
                </p:cNvPr>
                <p:cNvSpPr txBox="1"/>
                <p:nvPr/>
              </p:nvSpPr>
              <p:spPr>
                <a:xfrm>
                  <a:off x="6648122" y="3516539"/>
                  <a:ext cx="7273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DE475B8-E614-42E1-A30B-ABEC5DBDF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122" y="3516539"/>
                  <a:ext cx="727379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521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05B0549-A553-A797-9B0D-CB352EE51005}"/>
                    </a:ext>
                  </a:extLst>
                </p:cNvPr>
                <p:cNvSpPr txBox="1"/>
                <p:nvPr/>
              </p:nvSpPr>
              <p:spPr>
                <a:xfrm>
                  <a:off x="6926852" y="3076165"/>
                  <a:ext cx="1699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37921CD-7332-4C83-B74A-ED5271F9CD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852" y="3076165"/>
                  <a:ext cx="169918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5000" r="-2142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B2397E4-898C-694F-721C-DFB92F80083C}"/>
              </a:ext>
            </a:extLst>
          </p:cNvPr>
          <p:cNvGrpSpPr/>
          <p:nvPr/>
        </p:nvGrpSpPr>
        <p:grpSpPr>
          <a:xfrm>
            <a:off x="1178092" y="3321528"/>
            <a:ext cx="2715661" cy="1636547"/>
            <a:chOff x="2586182" y="2290977"/>
            <a:chExt cx="2715661" cy="1636547"/>
          </a:xfrm>
        </p:grpSpPr>
        <p:sp>
          <p:nvSpPr>
            <p:cNvPr id="122" name="사각형: 둥근 모서리 3">
              <a:extLst>
                <a:ext uri="{FF2B5EF4-FFF2-40B4-BE49-F238E27FC236}">
                  <a16:creationId xmlns:a16="http://schemas.microsoft.com/office/drawing/2014/main" id="{AC91EAA9-1177-1F65-737D-D8B835F02367}"/>
                </a:ext>
              </a:extLst>
            </p:cNvPr>
            <p:cNvSpPr/>
            <p:nvPr/>
          </p:nvSpPr>
          <p:spPr>
            <a:xfrm>
              <a:off x="2586182" y="2290977"/>
              <a:ext cx="2715661" cy="1636547"/>
            </a:xfrm>
            <a:prstGeom prst="roundRect">
              <a:avLst>
                <a:gd name="adj" fmla="val 6508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Oval 34">
              <a:extLst>
                <a:ext uri="{FF2B5EF4-FFF2-40B4-BE49-F238E27FC236}">
                  <a16:creationId xmlns:a16="http://schemas.microsoft.com/office/drawing/2014/main" id="{5BAB3883-56F9-4599-FB6C-09E4DF3E3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134" y="3072295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16DA1065-2FA2-127F-4BA8-4BD1EFFC5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427" y="3162885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5" name="Oval 34">
              <a:extLst>
                <a:ext uri="{FF2B5EF4-FFF2-40B4-BE49-F238E27FC236}">
                  <a16:creationId xmlns:a16="http://schemas.microsoft.com/office/drawing/2014/main" id="{32E26C26-AA0D-A2B4-E3E8-A4FDC5645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451" y="2484593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6" name="Oval 34">
              <a:extLst>
                <a:ext uri="{FF2B5EF4-FFF2-40B4-BE49-F238E27FC236}">
                  <a16:creationId xmlns:a16="http://schemas.microsoft.com/office/drawing/2014/main" id="{6FF4A29B-6FC4-06CD-41F9-43A35679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859" y="2789681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7" name="Oval 34">
              <a:extLst>
                <a:ext uri="{FF2B5EF4-FFF2-40B4-BE49-F238E27FC236}">
                  <a16:creationId xmlns:a16="http://schemas.microsoft.com/office/drawing/2014/main" id="{67B06309-16B8-67FC-844B-EBCCED5E3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918" y="3570664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8" name="Oval 34">
              <a:extLst>
                <a:ext uri="{FF2B5EF4-FFF2-40B4-BE49-F238E27FC236}">
                  <a16:creationId xmlns:a16="http://schemas.microsoft.com/office/drawing/2014/main" id="{FF3D669F-B9AB-1822-DF8B-ADF4FB2E7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273" y="3283698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9" name="Oval 34">
              <a:extLst>
                <a:ext uri="{FF2B5EF4-FFF2-40B4-BE49-F238E27FC236}">
                  <a16:creationId xmlns:a16="http://schemas.microsoft.com/office/drawing/2014/main" id="{FD1900A2-0A00-29A2-4CED-6671E5AEA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723" y="3521785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0" name="Oval 34">
              <a:extLst>
                <a:ext uri="{FF2B5EF4-FFF2-40B4-BE49-F238E27FC236}">
                  <a16:creationId xmlns:a16="http://schemas.microsoft.com/office/drawing/2014/main" id="{C3F2542E-DE81-2B96-F3CD-BCAC79DC6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389" y="2767619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1" name="Oval 34">
              <a:extLst>
                <a:ext uri="{FF2B5EF4-FFF2-40B4-BE49-F238E27FC236}">
                  <a16:creationId xmlns:a16="http://schemas.microsoft.com/office/drawing/2014/main" id="{282EEAF4-0016-A267-8ACF-233B45400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613" y="3293329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2" name="Oval 34">
              <a:extLst>
                <a:ext uri="{FF2B5EF4-FFF2-40B4-BE49-F238E27FC236}">
                  <a16:creationId xmlns:a16="http://schemas.microsoft.com/office/drawing/2014/main" id="{E6AC4270-BBB4-0821-CC31-1A7726925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589" y="2829600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3" name="AutoShape 83">
              <a:extLst>
                <a:ext uri="{FF2B5EF4-FFF2-40B4-BE49-F238E27FC236}">
                  <a16:creationId xmlns:a16="http://schemas.microsoft.com/office/drawing/2014/main" id="{7D208833-C00D-7749-9068-6E588DD902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9982" y="257825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4" name="AutoShape 83">
              <a:extLst>
                <a:ext uri="{FF2B5EF4-FFF2-40B4-BE49-F238E27FC236}">
                  <a16:creationId xmlns:a16="http://schemas.microsoft.com/office/drawing/2014/main" id="{9E2A424B-A42A-646B-8CD0-2CBC8C58BE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2456" y="2877225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5" name="AutoShape 83">
              <a:extLst>
                <a:ext uri="{FF2B5EF4-FFF2-40B4-BE49-F238E27FC236}">
                  <a16:creationId xmlns:a16="http://schemas.microsoft.com/office/drawing/2014/main" id="{595F91C4-2FE8-8D9F-3273-EACEBA9A32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4446" y="290414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6" name="AutoShape 83">
              <a:extLst>
                <a:ext uri="{FF2B5EF4-FFF2-40B4-BE49-F238E27FC236}">
                  <a16:creationId xmlns:a16="http://schemas.microsoft.com/office/drawing/2014/main" id="{8EE015CB-3B36-95B4-C9F3-C042F7FD58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1277" y="3096261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7" name="AutoShape 83">
              <a:extLst>
                <a:ext uri="{FF2B5EF4-FFF2-40B4-BE49-F238E27FC236}">
                  <a16:creationId xmlns:a16="http://schemas.microsoft.com/office/drawing/2014/main" id="{2909107C-3099-2C79-6DF0-DCB3AAE923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41866" y="3090021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8" name="AutoShape 83">
              <a:extLst>
                <a:ext uri="{FF2B5EF4-FFF2-40B4-BE49-F238E27FC236}">
                  <a16:creationId xmlns:a16="http://schemas.microsoft.com/office/drawing/2014/main" id="{6E78B300-40A6-59F7-F281-A4780C0E8F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6304" y="2821114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9" name="AutoShape 83">
              <a:extLst>
                <a:ext uri="{FF2B5EF4-FFF2-40B4-BE49-F238E27FC236}">
                  <a16:creationId xmlns:a16="http://schemas.microsoft.com/office/drawing/2014/main" id="{1012BAA5-D3D3-77F0-1F81-01CBF6EA05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4053" y="2725282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0" name="AutoShape 83">
              <a:extLst>
                <a:ext uri="{FF2B5EF4-FFF2-40B4-BE49-F238E27FC236}">
                  <a16:creationId xmlns:a16="http://schemas.microsoft.com/office/drawing/2014/main" id="{4724F594-699C-FDA6-FAA5-202046F01E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3392" y="3546090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1" name="AutoShape 83">
              <a:extLst>
                <a:ext uri="{FF2B5EF4-FFF2-40B4-BE49-F238E27FC236}">
                  <a16:creationId xmlns:a16="http://schemas.microsoft.com/office/drawing/2014/main" id="{CC3711B8-D9F8-A3FE-7F7C-74A8DA6319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19824" y="2670330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2" name="AutoShape 83">
              <a:extLst>
                <a:ext uri="{FF2B5EF4-FFF2-40B4-BE49-F238E27FC236}">
                  <a16:creationId xmlns:a16="http://schemas.microsoft.com/office/drawing/2014/main" id="{DEA5191B-375A-8D9C-B019-0CE7B7AB1A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1573" y="242960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3" name="AutoShape 83">
              <a:extLst>
                <a:ext uri="{FF2B5EF4-FFF2-40B4-BE49-F238E27FC236}">
                  <a16:creationId xmlns:a16="http://schemas.microsoft.com/office/drawing/2014/main" id="{C54B3ECE-01EC-8ADC-AC35-DA5A999505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46104" y="2593649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4" name="AutoShape 83">
              <a:extLst>
                <a:ext uri="{FF2B5EF4-FFF2-40B4-BE49-F238E27FC236}">
                  <a16:creationId xmlns:a16="http://schemas.microsoft.com/office/drawing/2014/main" id="{C55F17BD-292A-15B5-83E2-A8815CD798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59479" y="3042092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5" name="AutoShape 83">
              <a:extLst>
                <a:ext uri="{FF2B5EF4-FFF2-40B4-BE49-F238E27FC236}">
                  <a16:creationId xmlns:a16="http://schemas.microsoft.com/office/drawing/2014/main" id="{F5B292CA-C68B-556A-AF9D-894B1C3980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64313" y="2629313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6" name="AutoShape 83">
              <a:extLst>
                <a:ext uri="{FF2B5EF4-FFF2-40B4-BE49-F238E27FC236}">
                  <a16:creationId xmlns:a16="http://schemas.microsoft.com/office/drawing/2014/main" id="{2C0998CB-BD02-8D97-5201-61316863166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48203" y="2475643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7" name="Oval 34">
              <a:extLst>
                <a:ext uri="{FF2B5EF4-FFF2-40B4-BE49-F238E27FC236}">
                  <a16:creationId xmlns:a16="http://schemas.microsoft.com/office/drawing/2014/main" id="{8C089CF2-BCD4-3A0A-AEDC-262A76A4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050" y="3256547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8" name="Oval 34">
              <a:extLst>
                <a:ext uri="{FF2B5EF4-FFF2-40B4-BE49-F238E27FC236}">
                  <a16:creationId xmlns:a16="http://schemas.microsoft.com/office/drawing/2014/main" id="{5A112533-315D-6A89-9FA8-4CD24E926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711" y="3523833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9" name="Oval 34">
              <a:extLst>
                <a:ext uri="{FF2B5EF4-FFF2-40B4-BE49-F238E27FC236}">
                  <a16:creationId xmlns:a16="http://schemas.microsoft.com/office/drawing/2014/main" id="{C9C88877-4CC0-87ED-5BFC-29A331E65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031" y="3196235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0" name="Oval 34">
              <a:extLst>
                <a:ext uri="{FF2B5EF4-FFF2-40B4-BE49-F238E27FC236}">
                  <a16:creationId xmlns:a16="http://schemas.microsoft.com/office/drawing/2014/main" id="{CFE23C63-3B97-4FB7-C395-76D5FF6D8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324" y="3687122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1" name="Oval 34">
              <a:extLst>
                <a:ext uri="{FF2B5EF4-FFF2-40B4-BE49-F238E27FC236}">
                  <a16:creationId xmlns:a16="http://schemas.microsoft.com/office/drawing/2014/main" id="{F3C6E440-C06B-5BB4-71DB-D2CAA1FD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386" y="3230054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2" name="AutoShape 83">
              <a:extLst>
                <a:ext uri="{FF2B5EF4-FFF2-40B4-BE49-F238E27FC236}">
                  <a16:creationId xmlns:a16="http://schemas.microsoft.com/office/drawing/2014/main" id="{A568BEF6-94FB-4589-501A-17481EE23B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2976" y="3518228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53" name="AutoShape 83">
              <a:extLst>
                <a:ext uri="{FF2B5EF4-FFF2-40B4-BE49-F238E27FC236}">
                  <a16:creationId xmlns:a16="http://schemas.microsoft.com/office/drawing/2014/main" id="{35DFDC2E-8732-19F0-2C03-592F37AAE2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56143" y="364108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DAC54152-16F2-FEAC-B96E-A9D446D463D4}"/>
              </a:ext>
            </a:extLst>
          </p:cNvPr>
          <p:cNvSpPr txBox="1"/>
          <p:nvPr/>
        </p:nvSpPr>
        <p:spPr>
          <a:xfrm>
            <a:off x="1019086" y="3070375"/>
            <a:ext cx="1891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prstClr val="black"/>
                </a:solidFill>
                <a:effectLst>
                  <a:glow rad="127000">
                    <a:prstClr val="white">
                      <a:alpha val="80000"/>
                    </a:prst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학습표본 집합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5A7AADB-45D5-ED19-1BA8-2AA22BC161E3}"/>
                  </a:ext>
                </a:extLst>
              </p:cNvPr>
              <p:cNvSpPr txBox="1"/>
              <p:nvPr/>
            </p:nvSpPr>
            <p:spPr>
              <a:xfrm>
                <a:off x="5455443" y="285403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5A7AADB-45D5-ED19-1BA8-2AA22BC16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43" y="2854030"/>
                <a:ext cx="296556" cy="307777"/>
              </a:xfrm>
              <a:prstGeom prst="rect">
                <a:avLst/>
              </a:prstGeom>
              <a:blipFill>
                <a:blip r:embed="rId20"/>
                <a:stretch>
                  <a:fillRect l="-8163" r="-6122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타원 155">
            <a:extLst>
              <a:ext uri="{FF2B5EF4-FFF2-40B4-BE49-F238E27FC236}">
                <a16:creationId xmlns:a16="http://schemas.microsoft.com/office/drawing/2014/main" id="{EDFAC081-9FB6-E644-354D-C1472E440B60}"/>
              </a:ext>
            </a:extLst>
          </p:cNvPr>
          <p:cNvSpPr/>
          <p:nvPr/>
        </p:nvSpPr>
        <p:spPr>
          <a:xfrm>
            <a:off x="7647328" y="4001008"/>
            <a:ext cx="277586" cy="27758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-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cxnSp>
        <p:nvCxnSpPr>
          <p:cNvPr id="157" name="꺾인 연결선 84">
            <a:extLst>
              <a:ext uri="{FF2B5EF4-FFF2-40B4-BE49-F238E27FC236}">
                <a16:creationId xmlns:a16="http://schemas.microsoft.com/office/drawing/2014/main" id="{80C11E46-E7A0-723C-3AAB-0314C72E5E2D}"/>
              </a:ext>
            </a:extLst>
          </p:cNvPr>
          <p:cNvCxnSpPr>
            <a:stCxn id="156" idx="4"/>
            <a:endCxn id="115" idx="2"/>
          </p:cNvCxnSpPr>
          <p:nvPr/>
        </p:nvCxnSpPr>
        <p:spPr>
          <a:xfrm rot="5400000">
            <a:off x="6290907" y="3591408"/>
            <a:ext cx="808029" cy="2182400"/>
          </a:xfrm>
          <a:prstGeom prst="bentConnector3">
            <a:avLst>
              <a:gd name="adj1" fmla="val 144962"/>
            </a:avLst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8CEB19C-7C25-2C96-FF6B-065A3ECE184F}"/>
                  </a:ext>
                </a:extLst>
              </p:cNvPr>
              <p:cNvSpPr txBox="1"/>
              <p:nvPr/>
            </p:nvSpPr>
            <p:spPr>
              <a:xfrm>
                <a:off x="6040155" y="5086623"/>
                <a:ext cx="16005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0" lang="en-US" altLang="ko-KR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kumimoji="0" lang="en-US" altLang="ko-K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ko-K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0" lang="en-US" altLang="ko-KR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kumimoji="0" lang="en-US" altLang="ko-K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ko-KR" sz="20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8CEB19C-7C25-2C96-FF6B-065A3ECE1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155" y="5086623"/>
                <a:ext cx="1600566" cy="307777"/>
              </a:xfrm>
              <a:prstGeom prst="rect">
                <a:avLst/>
              </a:prstGeom>
              <a:blipFill>
                <a:blip r:embed="rId21"/>
                <a:stretch>
                  <a:fillRect l="-229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C49564-54E7-B971-150B-2D9FA5F75E28}"/>
                  </a:ext>
                </a:extLst>
              </p:cNvPr>
              <p:cNvSpPr txBox="1"/>
              <p:nvPr/>
            </p:nvSpPr>
            <p:spPr>
              <a:xfrm>
                <a:off x="7477703" y="3584055"/>
                <a:ext cx="6168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0" lang="en-US" altLang="ko-KR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ko-KR" sz="20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C49564-54E7-B971-150B-2D9FA5F7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03" y="3584055"/>
                <a:ext cx="616836" cy="307777"/>
              </a:xfrm>
              <a:prstGeom prst="rect">
                <a:avLst/>
              </a:prstGeom>
              <a:blipFill>
                <a:blip r:embed="rId22"/>
                <a:stretch>
                  <a:fillRect l="-10891" b="-3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03397-40A3-7E8D-5A33-710E9042CFA2}"/>
                  </a:ext>
                </a:extLst>
              </p:cNvPr>
              <p:cNvSpPr txBox="1"/>
              <p:nvPr/>
            </p:nvSpPr>
            <p:spPr>
              <a:xfrm>
                <a:off x="6630883" y="2887360"/>
                <a:ext cx="1155239" cy="34412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3600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kumimoji="0" lang="en-US" altLang="ko-KR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20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0" lang="ko-KR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03397-40A3-7E8D-5A33-710E9042C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883" y="2887360"/>
                <a:ext cx="1155239" cy="344128"/>
              </a:xfrm>
              <a:prstGeom prst="rect">
                <a:avLst/>
              </a:prstGeom>
              <a:blipFill>
                <a:blip r:embed="rId23"/>
                <a:stretch>
                  <a:fillRect r="-2094" b="-224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B18024D-D53E-BC17-7054-F0B3582BB43D}"/>
              </a:ext>
            </a:extLst>
          </p:cNvPr>
          <p:cNvCxnSpPr>
            <a:endCxn id="2" idx="1"/>
          </p:cNvCxnSpPr>
          <p:nvPr/>
        </p:nvCxnSpPr>
        <p:spPr>
          <a:xfrm flipV="1">
            <a:off x="6159731" y="3059424"/>
            <a:ext cx="471152" cy="262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7950041F-AD4C-CFD1-A7AF-8DE27A32EECC}"/>
              </a:ext>
            </a:extLst>
          </p:cNvPr>
          <p:cNvSpPr/>
          <p:nvPr/>
        </p:nvSpPr>
        <p:spPr>
          <a:xfrm>
            <a:off x="6046830" y="5045610"/>
            <a:ext cx="439681" cy="439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0571334-8FC4-42DF-8949-202217A22CBA}"/>
              </a:ext>
            </a:extLst>
          </p:cNvPr>
          <p:cNvSpPr/>
          <p:nvPr/>
        </p:nvSpPr>
        <p:spPr>
          <a:xfrm>
            <a:off x="953591" y="3027784"/>
            <a:ext cx="3054576" cy="2119169"/>
          </a:xfrm>
          <a:prstGeom prst="roundRect">
            <a:avLst>
              <a:gd name="adj" fmla="val 803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2E806-43BD-ECA4-0DF2-5CE3E96A0EC2}"/>
              </a:ext>
            </a:extLst>
          </p:cNvPr>
          <p:cNvSpPr txBox="1"/>
          <p:nvPr/>
        </p:nvSpPr>
        <p:spPr>
          <a:xfrm>
            <a:off x="939008" y="5146706"/>
            <a:ext cx="3316706" cy="3586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ED7D31">
                  <a:lumMod val="50000"/>
                </a:srgbClr>
              </a:buClr>
              <a:buSzPct val="80000"/>
              <a:buNone/>
              <a:tabLst>
                <a:tab pos="180975" algn="l"/>
              </a:tabLst>
              <a:defRPr/>
            </a:pPr>
            <a:r>
              <a:rPr lang="ko-KR" altLang="en-US" sz="1600" kern="0" spc="-150" dirty="0">
                <a:solidFill>
                  <a:srgbClr val="FF0000"/>
                </a:solidFill>
              </a:rPr>
              <a:t>학습표본 집합 전체로 경사를 구한다</a:t>
            </a:r>
            <a:r>
              <a:rPr lang="en-US" altLang="ko-KR" sz="1600" kern="0" spc="-150" dirty="0">
                <a:solidFill>
                  <a:srgbClr val="FF0000"/>
                </a:solidFill>
              </a:rPr>
              <a:t>.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633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96F5CA-7009-00F7-4AB6-0E684A92D572}"/>
              </a:ext>
            </a:extLst>
          </p:cNvPr>
          <p:cNvGrpSpPr/>
          <p:nvPr/>
        </p:nvGrpSpPr>
        <p:grpSpPr>
          <a:xfrm>
            <a:off x="310566" y="1198123"/>
            <a:ext cx="8352171" cy="461665"/>
            <a:chOff x="397404" y="1800767"/>
            <a:chExt cx="8352171" cy="4616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EC754D7-FA64-EBEC-8DEE-789A4E8289D0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608CE10A-B3E6-5185-7CBC-EC354D9EBF46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4766FA9-3910-C0EC-AA19-CAC1371B3143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603F18-B890-CD6E-A68D-87C913B2052A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배치 경사 </a:t>
              </a:r>
              <a:r>
                <a:rPr kumimoji="0" lang="ko-KR" altLang="en-US" sz="2400" b="0" i="0" u="none" strike="noStrike" kern="0" cap="none" spc="-150" normalizeH="0" baseline="0" noProof="0" dirty="0" err="1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하강법</a:t>
              </a:r>
              <a:r>
                <a: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(Batch Gradient Descent, </a:t>
              </a:r>
              <a:r>
                <a:rPr kumimoji="0" lang="ko-KR" altLang="en-US" sz="22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배치 </a:t>
              </a:r>
              <a:r>
                <a: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GD)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00C7794-10A2-01C8-8BB7-1DD233672222}"/>
              </a:ext>
            </a:extLst>
          </p:cNvPr>
          <p:cNvSpPr txBox="1"/>
          <p:nvPr/>
        </p:nvSpPr>
        <p:spPr>
          <a:xfrm>
            <a:off x="578900" y="1711047"/>
            <a:ext cx="8219318" cy="4675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marL="180975" marR="0" lvl="0" indent="-180975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Clr>
                <a:srgbClr val="ED7D31">
                  <a:lumMod val="50000"/>
                </a:srgbClr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/>
            </a:pPr>
            <a:r>
              <a:rPr kumimoji="0" lang="ko-KR" altLang="en-US" sz="2200" b="0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5 Medium" panose="020B0503030302020204" pitchFamily="34" charset="-127"/>
              </a:rPr>
              <a:t>목적함수</a:t>
            </a:r>
            <a:endParaRPr kumimoji="0" lang="en-US" altLang="ko-KR" sz="2200" b="0" i="0" u="none" strike="noStrike" kern="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에스코어 드림 5 Medium" panose="020B05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65B1FB-6D25-E10F-7714-C45B4F804B4C}"/>
                  </a:ext>
                </a:extLst>
              </p:cNvPr>
              <p:cNvSpPr txBox="1"/>
              <p:nvPr/>
            </p:nvSpPr>
            <p:spPr>
              <a:xfrm>
                <a:off x="1032456" y="2106433"/>
                <a:ext cx="2541080" cy="951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ko-KR" sz="22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kumimoji="0" lang="en-US" altLang="ko-K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ko-KR" sz="2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ko-K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0" lang="en-US" altLang="ko-K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200" b="1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nary>
                      <m:r>
                        <a:rPr kumimoji="0" lang="en-US" altLang="ko-KR" sz="2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0" lang="ko-KR" altLang="en-US" sz="2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65B1FB-6D25-E10F-7714-C45B4F804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56" y="2106433"/>
                <a:ext cx="2541080" cy="951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568E43-76D3-AF10-CB74-3FC14B6B70D4}"/>
                  </a:ext>
                </a:extLst>
              </p:cNvPr>
              <p:cNvSpPr txBox="1"/>
              <p:nvPr/>
            </p:nvSpPr>
            <p:spPr>
              <a:xfrm>
                <a:off x="3647652" y="2358352"/>
                <a:ext cx="5221599" cy="49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rgbClr val="ED7D31">
                      <a:lumMod val="50000"/>
                    </a:srgbClr>
                  </a:buClr>
                  <a:buSzPct val="80000"/>
                  <a:buFont typeface="Wingdings" panose="05000000000000000000" pitchFamily="2" charset="2"/>
                  <a:buNone/>
                  <a:tabLst>
                    <a:tab pos="180975" algn="l"/>
                  </a:tabLst>
                  <a:defRPr/>
                </a:pPr>
                <a14:m>
                  <m:oMath xmlns:m="http://schemas.openxmlformats.org/officeDocument/2006/math">
                    <m:r>
                      <a:rPr kumimoji="0" lang="en-US" altLang="ko-KR" sz="2200" b="0" i="1" u="none" strike="noStrike" kern="0" cap="none" spc="-15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US" altLang="ko-KR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 : </a:t>
                </a:r>
                <a:r>
                  <a:rPr kumimoji="0" lang="ko-KR" altLang="en-US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훈련에 사용되는 표본의 수</a:t>
                </a:r>
                <a:endPara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1568E43-76D3-AF10-CB74-3FC14B6B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652" y="2358352"/>
                <a:ext cx="5221599" cy="498598"/>
              </a:xfrm>
              <a:prstGeom prst="rect">
                <a:avLst/>
              </a:prstGeom>
              <a:blipFill>
                <a:blip r:embed="rId3"/>
                <a:stretch>
                  <a:fillRect l="-117" t="-2439" b="-15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E3B38F-A04B-66B6-B504-5C16158E89BD}"/>
                  </a:ext>
                </a:extLst>
              </p:cNvPr>
              <p:cNvSpPr txBox="1"/>
              <p:nvPr/>
            </p:nvSpPr>
            <p:spPr>
              <a:xfrm>
                <a:off x="3647652" y="2849859"/>
                <a:ext cx="5221599" cy="49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rgbClr val="ED7D31">
                      <a:lumMod val="50000"/>
                    </a:srgbClr>
                  </a:buClr>
                  <a:buSzPct val="80000"/>
                  <a:buFont typeface="Wingdings" panose="05000000000000000000" pitchFamily="2" charset="2"/>
                  <a:buNone/>
                  <a:tabLst>
                    <a:tab pos="180975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200" b="0" i="1" u="none" strike="noStrike" kern="0" cap="none" spc="-15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200" b="0" i="1" u="none" strike="noStrike" kern="0" cap="none" spc="-15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ko-KR" sz="2200" b="0" i="1" u="none" strike="noStrike" kern="0" cap="none" spc="-15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ko-KR" sz="2200" b="0" i="1" u="none" strike="noStrike" kern="0" cap="none" spc="-15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2200" b="1" i="0" u="none" strike="noStrike" kern="0" cap="none" spc="-15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kumimoji="0" lang="en-US" altLang="ko-KR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 : </a:t>
                </a:r>
                <a14:m>
                  <m:oMath xmlns:m="http://schemas.openxmlformats.org/officeDocument/2006/math">
                    <m:r>
                      <a:rPr kumimoji="0" lang="en-US" altLang="ko-KR" sz="2200" b="0" i="1" u="none" strike="noStrike" kern="0" cap="none" spc="-15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ko-KR" altLang="en-US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번째 표본에 대한 손실</a:t>
                </a:r>
                <a:endPara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E3B38F-A04B-66B6-B504-5C16158E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652" y="2849859"/>
                <a:ext cx="5221599" cy="498598"/>
              </a:xfrm>
              <a:prstGeom prst="rect">
                <a:avLst/>
              </a:prstGeom>
              <a:blipFill>
                <a:blip r:embed="rId4"/>
                <a:stretch>
                  <a:fillRect l="-117" t="-1220" b="-17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1AB620-6740-27D6-CB5C-9669370D8376}"/>
                  </a:ext>
                </a:extLst>
              </p:cNvPr>
              <p:cNvSpPr txBox="1"/>
              <p:nvPr/>
            </p:nvSpPr>
            <p:spPr>
              <a:xfrm>
                <a:off x="3647652" y="3341367"/>
                <a:ext cx="5221599" cy="49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rgbClr val="ED7D31">
                      <a:lumMod val="50000"/>
                    </a:srgbClr>
                  </a:buClr>
                  <a:buSzPct val="80000"/>
                  <a:buFont typeface="Wingdings" panose="05000000000000000000" pitchFamily="2" charset="2"/>
                  <a:buNone/>
                  <a:tabLst>
                    <a:tab pos="180975" algn="l"/>
                  </a:tabLst>
                  <a:defRPr/>
                </a:pPr>
                <a14:m>
                  <m:oMath xmlns:m="http://schemas.openxmlformats.org/officeDocument/2006/math">
                    <m:r>
                      <a:rPr kumimoji="0" lang="en-US" altLang="ko-KR" sz="2200" b="1" i="0" u="none" strike="noStrike" kern="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kumimoji="0" lang="en-US" altLang="ko-KR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 : </a:t>
                </a:r>
                <a:r>
                  <a:rPr kumimoji="0" lang="ko-KR" altLang="en-US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가중치</a:t>
                </a:r>
                <a:r>
                  <a:rPr kumimoji="0" lang="en-US" altLang="ko-KR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, </a:t>
                </a:r>
                <a:r>
                  <a:rPr kumimoji="0" lang="ko-KR" altLang="en-US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바이어스 등의 학습 대상 </a:t>
                </a:r>
                <a:r>
                  <a:rPr kumimoji="0" lang="ko-KR" altLang="en-US" sz="2200" b="0" i="0" u="none" strike="noStrike" kern="0" cap="none" spc="-15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파라미터</a:t>
                </a:r>
                <a:endPara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1AB620-6740-27D6-CB5C-9669370D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652" y="3341367"/>
                <a:ext cx="5221599" cy="498598"/>
              </a:xfrm>
              <a:prstGeom prst="rect">
                <a:avLst/>
              </a:prstGeom>
              <a:blipFill>
                <a:blip r:embed="rId5"/>
                <a:stretch>
                  <a:fillRect l="-1517" t="-2439" b="-975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32BC1C6-4F7A-833D-AD4D-61C18C890DBE}"/>
              </a:ext>
            </a:extLst>
          </p:cNvPr>
          <p:cNvGrpSpPr/>
          <p:nvPr/>
        </p:nvGrpSpPr>
        <p:grpSpPr>
          <a:xfrm>
            <a:off x="1338727" y="3847295"/>
            <a:ext cx="4648005" cy="1568256"/>
            <a:chOff x="1338727" y="3961276"/>
            <a:chExt cx="4648005" cy="156825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26F3AA7-7BA3-D9FB-FC70-32AA86F90F65}"/>
                </a:ext>
              </a:extLst>
            </p:cNvPr>
            <p:cNvSpPr/>
            <p:nvPr/>
          </p:nvSpPr>
          <p:spPr>
            <a:xfrm>
              <a:off x="1785668" y="3961276"/>
              <a:ext cx="4201064" cy="1568256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7E766C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80000" rIns="180000" rtlCol="0" anchor="t"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200" b="0" i="0" u="none" strike="noStrike" kern="0" cap="none" spc="-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1FC22F2-952C-ED32-FA68-99711B6469F2}"/>
                    </a:ext>
                  </a:extLst>
                </p:cNvPr>
                <p:cNvSpPr txBox="1"/>
                <p:nvPr/>
              </p:nvSpPr>
              <p:spPr>
                <a:xfrm>
                  <a:off x="2134680" y="4001051"/>
                  <a:ext cx="2877711" cy="951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2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2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kumimoji="0" lang="en-US" altLang="ko-KR" sz="22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𝛻</m:t>
                            </m:r>
                            <m:sSub>
                              <m:sSubPr>
                                <m:ctrlPr>
                                  <a:rPr kumimoji="0" lang="en-US" altLang="ko-KR" sz="2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0" lang="en-US" altLang="ko-KR" sz="2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altLang="ko-KR" sz="2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ko-KR" sz="2200" b="1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nary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kumimoji="0" lang="ko-KR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22C8FB-9D1E-42FC-9245-F0032DE77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680" y="4001051"/>
                  <a:ext cx="2877711" cy="9519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61A4403-7798-EB60-47A4-F898A1850574}"/>
                    </a:ext>
                  </a:extLst>
                </p:cNvPr>
                <p:cNvSpPr txBox="1"/>
                <p:nvPr/>
              </p:nvSpPr>
              <p:spPr>
                <a:xfrm>
                  <a:off x="2134680" y="5069667"/>
                  <a:ext cx="3381760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2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𝐰</m:t>
                        </m:r>
                        <m:d>
                          <m:d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ko-KR" sz="22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𝐰</m:t>
                        </m:r>
                        <m:d>
                          <m:d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0" lang="en-US" altLang="ko-KR" sz="22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2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5C8B98-C147-42AD-A854-3A7505F47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680" y="5069667"/>
                  <a:ext cx="3381760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화살표: 오른쪽 2">
              <a:extLst>
                <a:ext uri="{FF2B5EF4-FFF2-40B4-BE49-F238E27FC236}">
                  <a16:creationId xmlns:a16="http://schemas.microsoft.com/office/drawing/2014/main" id="{42BA6D50-FA54-EF06-3EB8-92616FD73951}"/>
                </a:ext>
              </a:extLst>
            </p:cNvPr>
            <p:cNvSpPr/>
            <p:nvPr/>
          </p:nvSpPr>
          <p:spPr>
            <a:xfrm>
              <a:off x="1338727" y="4629775"/>
              <a:ext cx="260166" cy="231258"/>
            </a:xfrm>
            <a:prstGeom prst="rightArrow">
              <a:avLst/>
            </a:prstGeom>
            <a:gradFill flip="none" rotWithShape="1">
              <a:gsLst>
                <a:gs pos="0">
                  <a:srgbClr val="FFC000">
                    <a:satMod val="105000"/>
                    <a:tint val="67000"/>
                    <a:lumMod val="50000"/>
                    <a:lumOff val="50000"/>
                  </a:srgbClr>
                </a:gs>
                <a:gs pos="59000">
                  <a:srgbClr val="FFC000">
                    <a:satMod val="109000"/>
                    <a:tint val="81000"/>
                    <a:lumMod val="90000"/>
                  </a:srgbClr>
                </a:gs>
              </a:gsLst>
              <a:lin ang="0" scaled="1"/>
              <a:tileRect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FA10C38-0A43-6CA4-E4F3-40137FECAC5A}"/>
              </a:ext>
            </a:extLst>
          </p:cNvPr>
          <p:cNvGrpSpPr/>
          <p:nvPr/>
        </p:nvGrpSpPr>
        <p:grpSpPr>
          <a:xfrm>
            <a:off x="1338727" y="5556222"/>
            <a:ext cx="7459491" cy="467500"/>
            <a:chOff x="1338727" y="5674851"/>
            <a:chExt cx="7459491" cy="467500"/>
          </a:xfrm>
        </p:grpSpPr>
        <p:sp>
          <p:nvSpPr>
            <p:cNvPr id="39" name="화살표: 오른쪽 2">
              <a:extLst>
                <a:ext uri="{FF2B5EF4-FFF2-40B4-BE49-F238E27FC236}">
                  <a16:creationId xmlns:a16="http://schemas.microsoft.com/office/drawing/2014/main" id="{D8F3BF47-A0A0-10B7-2BDC-D58135AD2FD7}"/>
                </a:ext>
              </a:extLst>
            </p:cNvPr>
            <p:cNvSpPr/>
            <p:nvPr/>
          </p:nvSpPr>
          <p:spPr>
            <a:xfrm>
              <a:off x="1338727" y="5785714"/>
              <a:ext cx="260166" cy="231258"/>
            </a:xfrm>
            <a:prstGeom prst="rightArrow">
              <a:avLst/>
            </a:prstGeom>
            <a:gradFill flip="none" rotWithShape="1">
              <a:gsLst>
                <a:gs pos="0">
                  <a:srgbClr val="FFC000">
                    <a:satMod val="105000"/>
                    <a:tint val="67000"/>
                    <a:lumMod val="50000"/>
                    <a:lumOff val="50000"/>
                  </a:srgbClr>
                </a:gs>
                <a:gs pos="59000">
                  <a:srgbClr val="FFC000">
                    <a:satMod val="109000"/>
                    <a:tint val="81000"/>
                    <a:lumMod val="90000"/>
                  </a:srgbClr>
                </a:gs>
              </a:gsLst>
              <a:lin ang="0" scaled="1"/>
              <a:tileRect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051F9-8FB4-A8F7-7E2B-FBCC702E8518}"/>
                </a:ext>
              </a:extLst>
            </p:cNvPr>
            <p:cNvSpPr txBox="1"/>
            <p:nvPr/>
          </p:nvSpPr>
          <p:spPr>
            <a:xfrm>
              <a:off x="1699404" y="5674851"/>
              <a:ext cx="7098814" cy="467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80975" marR="0" lvl="0" indent="-180975" fontAlgn="auto">
                <a:lnSpc>
                  <a:spcPct val="100000"/>
                </a:lnSpc>
                <a:spcBef>
                  <a:spcPts val="300"/>
                </a:spcBef>
                <a:spcAft>
                  <a:spcPts val="500"/>
                </a:spcAft>
                <a:buClr>
                  <a:srgbClr val="F4B183"/>
                </a:buClr>
                <a:buSzPct val="80000"/>
                <a:buFont typeface="Wingdings" panose="05000000000000000000" pitchFamily="2" charset="2"/>
                <a:buChar char="§"/>
                <a:tabLst>
                  <a:tab pos="180975" algn="l"/>
                </a:tabLst>
                <a:defRPr kumimoji="0" sz="2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ED7D31">
                    <a:lumMod val="50000"/>
                  </a:srgbClr>
                </a:buClr>
                <a:buSzPct val="80000"/>
                <a:buFont typeface="Wingdings" panose="05000000000000000000" pitchFamily="2" charset="2"/>
                <a:buNone/>
                <a:tabLst>
                  <a:tab pos="180975" algn="l"/>
                </a:tabLst>
                <a:defRPr/>
              </a:pPr>
              <a:r>
                <a:rPr kumimoji="0" lang="ko-KR" altLang="en-US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rPr>
                <a:t>하나의</a:t>
              </a:r>
              <a:r>
                <a: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rPr>
                <a:t> </a:t>
              </a:r>
              <a:r>
                <a:rPr kumimoji="0" lang="ko-KR" altLang="en-US" sz="2200" b="0" i="0" u="none" strike="noStrike" kern="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rPr>
                <a:t>에폭</a:t>
              </a:r>
              <a:r>
                <a:rPr kumimoji="0" lang="en-US" altLang="ko-KR" sz="20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rPr>
                <a:t>(epoch)</a:t>
              </a:r>
              <a:r>
                <a:rPr kumimoji="0" lang="ko-KR" altLang="en-US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rPr>
                <a:t>에 파라미터가 한 번 업데이트됨</a:t>
              </a:r>
              <a:endParaRPr kumimoji="0" lang="en-US" altLang="ko-KR" sz="2200" b="0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898BBE0-684A-FD2C-2BB5-8BA38DD1E0CA}"/>
              </a:ext>
            </a:extLst>
          </p:cNvPr>
          <p:cNvGrpSpPr/>
          <p:nvPr/>
        </p:nvGrpSpPr>
        <p:grpSpPr>
          <a:xfrm>
            <a:off x="1338727" y="6044080"/>
            <a:ext cx="7459491" cy="467500"/>
            <a:chOff x="1338727" y="6077045"/>
            <a:chExt cx="7459491" cy="467500"/>
          </a:xfrm>
        </p:grpSpPr>
        <p:sp>
          <p:nvSpPr>
            <p:cNvPr id="42" name="화살표: 오른쪽 2">
              <a:extLst>
                <a:ext uri="{FF2B5EF4-FFF2-40B4-BE49-F238E27FC236}">
                  <a16:creationId xmlns:a16="http://schemas.microsoft.com/office/drawing/2014/main" id="{6F002DC6-26A2-014E-499E-ADE82E42716B}"/>
                </a:ext>
              </a:extLst>
            </p:cNvPr>
            <p:cNvSpPr/>
            <p:nvPr/>
          </p:nvSpPr>
          <p:spPr>
            <a:xfrm>
              <a:off x="1338727" y="6187908"/>
              <a:ext cx="260166" cy="231258"/>
            </a:xfrm>
            <a:prstGeom prst="rightArrow">
              <a:avLst/>
            </a:prstGeom>
            <a:gradFill flip="none" rotWithShape="1">
              <a:gsLst>
                <a:gs pos="0">
                  <a:srgbClr val="FFC000">
                    <a:satMod val="105000"/>
                    <a:tint val="67000"/>
                    <a:lumMod val="50000"/>
                    <a:lumOff val="50000"/>
                  </a:srgbClr>
                </a:gs>
                <a:gs pos="59000">
                  <a:srgbClr val="FFC000">
                    <a:satMod val="109000"/>
                    <a:tint val="81000"/>
                    <a:lumMod val="90000"/>
                  </a:srgbClr>
                </a:gs>
              </a:gsLst>
              <a:lin ang="0" scaled="1"/>
              <a:tileRect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920872-F4ED-1710-6FB9-3C0D78088E1F}"/>
                </a:ext>
              </a:extLst>
            </p:cNvPr>
            <p:cNvSpPr txBox="1"/>
            <p:nvPr/>
          </p:nvSpPr>
          <p:spPr>
            <a:xfrm>
              <a:off x="1699404" y="6077045"/>
              <a:ext cx="7098814" cy="467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80975" marR="0" lvl="0" indent="-180975" fontAlgn="auto">
                <a:lnSpc>
                  <a:spcPct val="100000"/>
                </a:lnSpc>
                <a:spcBef>
                  <a:spcPts val="300"/>
                </a:spcBef>
                <a:spcAft>
                  <a:spcPts val="500"/>
                </a:spcAft>
                <a:buClr>
                  <a:srgbClr val="F4B183"/>
                </a:buClr>
                <a:buSzPct val="80000"/>
                <a:buFont typeface="Wingdings" panose="05000000000000000000" pitchFamily="2" charset="2"/>
                <a:buChar char="§"/>
                <a:tabLst>
                  <a:tab pos="180975" algn="l"/>
                </a:tabLst>
                <a:defRPr kumimoji="0" sz="2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ED7D31">
                    <a:lumMod val="50000"/>
                  </a:srgbClr>
                </a:buClr>
                <a:buSzPct val="80000"/>
                <a:buFont typeface="Wingdings" panose="05000000000000000000" pitchFamily="2" charset="2"/>
                <a:buNone/>
                <a:tabLst>
                  <a:tab pos="180975" algn="l"/>
                </a:tabLst>
                <a:defRPr/>
              </a:pPr>
              <a:r>
                <a:rPr kumimoji="0" lang="ko-KR" altLang="en-US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rPr>
                <a:t>한 번의 업데이트에 긴 계산 시간을 소비함</a:t>
              </a:r>
              <a:endParaRPr kumimoji="0" lang="en-US" altLang="ko-KR" sz="2200" b="0" i="0" u="none" strike="noStrike" kern="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에스코어 드림 5 Medium" panose="020B05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13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09489C0F-DE26-ACA7-9565-C849B86E800B}"/>
              </a:ext>
            </a:extLst>
          </p:cNvPr>
          <p:cNvGrpSpPr/>
          <p:nvPr/>
        </p:nvGrpSpPr>
        <p:grpSpPr>
          <a:xfrm>
            <a:off x="310566" y="1198123"/>
            <a:ext cx="8352171" cy="461665"/>
            <a:chOff x="397404" y="1800767"/>
            <a:chExt cx="8352171" cy="461665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7ECB93D9-410A-322A-5D10-76926F1119CF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D59010F1-8643-36D8-505B-1B667E95823C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CCFA605-321F-7BF3-3915-F74FC6F4D069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-15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5213176-C581-3A29-C8A9-8F0F17BB5743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확률적 경사 </a:t>
              </a:r>
              <a:r>
                <a:rPr kumimoji="0" lang="ko-KR" altLang="en-US" sz="2400" b="0" i="0" u="none" strike="noStrike" kern="0" cap="none" spc="-150" normalizeH="0" baseline="0" noProof="0" dirty="0" err="1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하강법</a:t>
              </a:r>
              <a:r>
                <a: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srgbClr val="0A2C2B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(Stochastic Gradient Descent, SGD)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3150D0-ED68-DCFF-B643-2C213D6E257B}"/>
                  </a:ext>
                </a:extLst>
              </p:cNvPr>
              <p:cNvSpPr txBox="1"/>
              <p:nvPr/>
            </p:nvSpPr>
            <p:spPr>
              <a:xfrm>
                <a:off x="578900" y="1711047"/>
                <a:ext cx="8219318" cy="873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180975" marR="0" lvl="0" indent="-180975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500"/>
                  </a:spcAft>
                  <a:buClr>
                    <a:srgbClr val="ED7D31">
                      <a:lumMod val="50000"/>
                    </a:srgbClr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/>
                </a:pPr>
                <a:r>
                  <a:rPr kumimoji="0" lang="ko-KR" altLang="en-US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훈련 집합에서 무작위 순서로 선택된 하나의 표본 </a:t>
                </a:r>
                <a14:m>
                  <m:oMath xmlns:m="http://schemas.openxmlformats.org/officeDocument/2006/math">
                    <m:r>
                      <a:rPr kumimoji="0" lang="en-US" altLang="ko-KR" sz="2200" b="0" i="1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ko-KR" sz="2200" b="0" i="1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1, 2, ⋯, </m:t>
                        </m:r>
                        <m: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ko-KR" altLang="en-US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에 대한 경사</a:t>
                </a:r>
                <a:r>
                  <a:rPr kumimoji="0" lang="en-US" altLang="ko-KR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2200" b="0" i="0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ko-KR" sz="2200" b="1" i="0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kumimoji="0" lang="en-US" altLang="ko-KR" sz="2200" b="0" i="1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ko-KR" sz="2200" b="0" i="0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ko-KR" sz="2200" b="0" i="1" u="none" strike="noStrike" kern="0" cap="none" spc="-15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ko-KR" sz="2200" b="0" i="1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ko-KR" sz="2200" b="1" i="0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𝐰</m:t>
                    </m:r>
                    <m:r>
                      <a:rPr kumimoji="0" lang="en-US" altLang="ko-KR" sz="2200" b="0" i="1" u="none" strike="noStrike" kern="0" cap="none" spc="-15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ko-KR" altLang="en-US" sz="2200" b="0" i="0" u="none" strike="noStrike" kern="0" cap="none" spc="-15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에스코어 드림 5 Medium" panose="020B0503030302020204" pitchFamily="34" charset="-127"/>
                  </a:rPr>
                  <a:t>를 계산하여 파라미터를 업데이트함</a:t>
                </a:r>
                <a:endParaRPr kumimoji="0" lang="en-US" altLang="ko-KR" sz="2200" b="0" i="0" u="none" strike="noStrike" kern="0" cap="none" spc="-15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에스코어 드림 5 Medium" panose="020B0503030302020204" pitchFamily="34" charset="-12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53150D0-ED68-DCFF-B643-2C213D6E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0" y="1711047"/>
                <a:ext cx="8219318" cy="873765"/>
              </a:xfrm>
              <a:prstGeom prst="rect">
                <a:avLst/>
              </a:prstGeom>
              <a:blipFill>
                <a:blip r:embed="rId2"/>
                <a:stretch>
                  <a:fillRect l="-445" t="-1399" b="-12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ED872C28-55EC-60A6-6176-0591D7C8BCE7}"/>
              </a:ext>
            </a:extLst>
          </p:cNvPr>
          <p:cNvGrpSpPr/>
          <p:nvPr/>
        </p:nvGrpSpPr>
        <p:grpSpPr>
          <a:xfrm>
            <a:off x="4888738" y="3192979"/>
            <a:ext cx="1429966" cy="1893644"/>
            <a:chOff x="5068392" y="4007796"/>
            <a:chExt cx="1429966" cy="189364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BEB97F5-A764-75C5-B785-1EFF66E278C3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7C20378-89E7-0E1F-A92C-BCFA201E22F8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743FC66-76E6-4F95-B219-A301FBAFE944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5F58818-F65F-C66B-7745-565EB31F012A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75A90F2-CF53-1FEC-6858-C2A7CDC0811B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5377AD6-CD6A-614D-9B69-C7D12C52A615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79364FD-304A-46B7-31A3-F79AA97A63DE}"/>
                  </a:ext>
                </a:extLst>
              </p:cNvPr>
              <p:cNvSpPr txBox="1"/>
              <p:nvPr/>
            </p:nvSpPr>
            <p:spPr>
              <a:xfrm>
                <a:off x="8313706" y="3985913"/>
                <a:ext cx="3090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79364FD-304A-46B7-31A3-F79AA97A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6" y="3985913"/>
                <a:ext cx="309059" cy="307777"/>
              </a:xfrm>
              <a:prstGeom prst="rect">
                <a:avLst/>
              </a:prstGeom>
              <a:blipFill>
                <a:blip r:embed="rId7"/>
                <a:stretch>
                  <a:fillRect l="-16000" r="-4000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77756B-A267-E7BA-0353-BFF137B89210}"/>
                  </a:ext>
                </a:extLst>
              </p:cNvPr>
              <p:cNvSpPr txBox="1"/>
              <p:nvPr/>
            </p:nvSpPr>
            <p:spPr>
              <a:xfrm>
                <a:off x="7020137" y="3985913"/>
                <a:ext cx="3090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ko-KR" alt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77756B-A267-E7BA-0353-BFF137B8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37" y="3985913"/>
                <a:ext cx="309059" cy="307777"/>
              </a:xfrm>
              <a:prstGeom prst="rect">
                <a:avLst/>
              </a:prstGeom>
              <a:blipFill>
                <a:blip r:embed="rId8"/>
                <a:stretch>
                  <a:fillRect l="-16000" t="-20000" r="-60000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BDEF9CF9-52C9-E1D6-BC1C-424B4E68311F}"/>
              </a:ext>
            </a:extLst>
          </p:cNvPr>
          <p:cNvCxnSpPr>
            <a:stCxn id="90" idx="3"/>
            <a:endCxn id="97" idx="1"/>
          </p:cNvCxnSpPr>
          <p:nvPr/>
        </p:nvCxnSpPr>
        <p:spPr>
          <a:xfrm>
            <a:off x="6318704" y="4139801"/>
            <a:ext cx="701433" cy="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FAA4B19-55E4-56F7-18B3-7AF2DC4950F0}"/>
              </a:ext>
            </a:extLst>
          </p:cNvPr>
          <p:cNvGrpSpPr/>
          <p:nvPr/>
        </p:nvGrpSpPr>
        <p:grpSpPr>
          <a:xfrm>
            <a:off x="4888738" y="3192979"/>
            <a:ext cx="1429966" cy="1893644"/>
            <a:chOff x="5068392" y="4007796"/>
            <a:chExt cx="1429966" cy="18936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A58849F-684D-B704-29F4-6F119A06852B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42F7774-FF88-D1B0-2436-B8585C593175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1C2EEE5-8AF0-7D56-6497-5759EBCAE374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2C839144-B1AD-0C75-5C7F-18D0787485E6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BD30AE3C-7C78-02AC-033F-AC11DEF11C7E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6A6ABB5-DF74-31CF-D14B-411B7D44F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340DDFE-76BB-022A-C30E-D51CD7846321}"/>
              </a:ext>
            </a:extLst>
          </p:cNvPr>
          <p:cNvGrpSpPr/>
          <p:nvPr/>
        </p:nvGrpSpPr>
        <p:grpSpPr>
          <a:xfrm>
            <a:off x="4888738" y="3192979"/>
            <a:ext cx="1429966" cy="1893644"/>
            <a:chOff x="5068392" y="4007796"/>
            <a:chExt cx="1429966" cy="1893644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70A644-0FFC-1E17-1467-CB597B02F55C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6DAC800C-FAB5-239D-C008-C4465F9FA545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AC58752-0A03-6F65-D8A9-6690227CCC72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BA1470D-8119-0F0E-8830-9C1B69ADF424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171F493-A355-1634-BE07-3A6ED419F812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ko-K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50D478D-8552-C475-9EE6-47B461A8EDA3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0" lang="ko-KR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15287C-B992-A8DC-2D91-73D34E6ECE2C}"/>
              </a:ext>
            </a:extLst>
          </p:cNvPr>
          <p:cNvSpPr/>
          <p:nvPr/>
        </p:nvSpPr>
        <p:spPr>
          <a:xfrm>
            <a:off x="4888738" y="3192979"/>
            <a:ext cx="1429966" cy="189364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8E5A641-7026-861F-EE32-3A2F8B70E937}"/>
              </a:ext>
            </a:extLst>
          </p:cNvPr>
          <p:cNvGrpSpPr/>
          <p:nvPr/>
        </p:nvGrpSpPr>
        <p:grpSpPr>
          <a:xfrm>
            <a:off x="1178092" y="3321528"/>
            <a:ext cx="2715661" cy="1636547"/>
            <a:chOff x="2586182" y="2290977"/>
            <a:chExt cx="2715661" cy="1636547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588E943C-872E-2A58-D1CE-4A19BE641AC4}"/>
                </a:ext>
              </a:extLst>
            </p:cNvPr>
            <p:cNvSpPr/>
            <p:nvPr/>
          </p:nvSpPr>
          <p:spPr>
            <a:xfrm>
              <a:off x="2586182" y="2290977"/>
              <a:ext cx="2715661" cy="1636547"/>
            </a:xfrm>
            <a:prstGeom prst="roundRect">
              <a:avLst>
                <a:gd name="adj" fmla="val 6508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Oval 34">
              <a:extLst>
                <a:ext uri="{FF2B5EF4-FFF2-40B4-BE49-F238E27FC236}">
                  <a16:creationId xmlns:a16="http://schemas.microsoft.com/office/drawing/2014/main" id="{B5458E24-EB90-D3B9-7261-141D91BDA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134" y="3072295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7" name="Oval 34">
              <a:extLst>
                <a:ext uri="{FF2B5EF4-FFF2-40B4-BE49-F238E27FC236}">
                  <a16:creationId xmlns:a16="http://schemas.microsoft.com/office/drawing/2014/main" id="{5BAE7485-BBD3-0544-C990-69D951BC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427" y="3162885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8" name="Oval 34">
              <a:extLst>
                <a:ext uri="{FF2B5EF4-FFF2-40B4-BE49-F238E27FC236}">
                  <a16:creationId xmlns:a16="http://schemas.microsoft.com/office/drawing/2014/main" id="{EA1FDC74-FE27-F446-D3B0-6623E3A8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451" y="2484593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19" name="Oval 34">
              <a:extLst>
                <a:ext uri="{FF2B5EF4-FFF2-40B4-BE49-F238E27FC236}">
                  <a16:creationId xmlns:a16="http://schemas.microsoft.com/office/drawing/2014/main" id="{9194E7AB-60C9-B7E1-6D42-305FC834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859" y="2789681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0" name="Oval 34">
              <a:extLst>
                <a:ext uri="{FF2B5EF4-FFF2-40B4-BE49-F238E27FC236}">
                  <a16:creationId xmlns:a16="http://schemas.microsoft.com/office/drawing/2014/main" id="{6FAD3600-7210-65BB-AB88-C7F5CC42C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918" y="3570664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1" name="Oval 34">
              <a:extLst>
                <a:ext uri="{FF2B5EF4-FFF2-40B4-BE49-F238E27FC236}">
                  <a16:creationId xmlns:a16="http://schemas.microsoft.com/office/drawing/2014/main" id="{4ED0CACE-9380-EBFF-DC11-36B4564B6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273" y="3283698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2" name="Oval 34">
              <a:extLst>
                <a:ext uri="{FF2B5EF4-FFF2-40B4-BE49-F238E27FC236}">
                  <a16:creationId xmlns:a16="http://schemas.microsoft.com/office/drawing/2014/main" id="{ACDE6194-5536-0EC2-EE21-0B39CE7AE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723" y="3521785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3" name="Oval 34">
              <a:extLst>
                <a:ext uri="{FF2B5EF4-FFF2-40B4-BE49-F238E27FC236}">
                  <a16:creationId xmlns:a16="http://schemas.microsoft.com/office/drawing/2014/main" id="{1319FC8C-86D5-4693-0081-074A0B436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389" y="2767619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B9ED187-FFB9-6F19-3289-9A7CB235C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613" y="3293329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5" name="Oval 34">
              <a:extLst>
                <a:ext uri="{FF2B5EF4-FFF2-40B4-BE49-F238E27FC236}">
                  <a16:creationId xmlns:a16="http://schemas.microsoft.com/office/drawing/2014/main" id="{6EA6BA67-A63F-625D-096F-FC0935F4A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589" y="2829600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6" name="AutoShape 83">
              <a:extLst>
                <a:ext uri="{FF2B5EF4-FFF2-40B4-BE49-F238E27FC236}">
                  <a16:creationId xmlns:a16="http://schemas.microsoft.com/office/drawing/2014/main" id="{B947EE5C-3E50-67EB-DCFD-A244C07B0A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9982" y="257825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7" name="AutoShape 83">
              <a:extLst>
                <a:ext uri="{FF2B5EF4-FFF2-40B4-BE49-F238E27FC236}">
                  <a16:creationId xmlns:a16="http://schemas.microsoft.com/office/drawing/2014/main" id="{1919AA3E-7DE0-E664-2ADB-F28833B122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2456" y="2877225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8" name="AutoShape 83">
              <a:extLst>
                <a:ext uri="{FF2B5EF4-FFF2-40B4-BE49-F238E27FC236}">
                  <a16:creationId xmlns:a16="http://schemas.microsoft.com/office/drawing/2014/main" id="{80E3D974-4105-0E49-46CA-7533278D2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4446" y="290414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9" name="AutoShape 83">
              <a:extLst>
                <a:ext uri="{FF2B5EF4-FFF2-40B4-BE49-F238E27FC236}">
                  <a16:creationId xmlns:a16="http://schemas.microsoft.com/office/drawing/2014/main" id="{CB75987C-5190-DC80-AF9A-CA6DBAF63C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1277" y="3096261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0" name="AutoShape 83">
              <a:extLst>
                <a:ext uri="{FF2B5EF4-FFF2-40B4-BE49-F238E27FC236}">
                  <a16:creationId xmlns:a16="http://schemas.microsoft.com/office/drawing/2014/main" id="{4E7A85DC-1E62-1869-BA1B-0504697905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41866" y="3090021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1" name="AutoShape 83">
              <a:extLst>
                <a:ext uri="{FF2B5EF4-FFF2-40B4-BE49-F238E27FC236}">
                  <a16:creationId xmlns:a16="http://schemas.microsoft.com/office/drawing/2014/main" id="{C87A0AD6-9FF7-8F83-BE78-CD3C66964E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6304" y="2821114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2" name="AutoShape 83">
              <a:extLst>
                <a:ext uri="{FF2B5EF4-FFF2-40B4-BE49-F238E27FC236}">
                  <a16:creationId xmlns:a16="http://schemas.microsoft.com/office/drawing/2014/main" id="{229B619F-EAB9-E05D-FFE3-F5E6F19D04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4053" y="2725282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3" name="AutoShape 83">
              <a:extLst>
                <a:ext uri="{FF2B5EF4-FFF2-40B4-BE49-F238E27FC236}">
                  <a16:creationId xmlns:a16="http://schemas.microsoft.com/office/drawing/2014/main" id="{800E30D3-4A20-E778-07A4-AC45DB8DB9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3392" y="3546090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4" name="AutoShape 83">
              <a:extLst>
                <a:ext uri="{FF2B5EF4-FFF2-40B4-BE49-F238E27FC236}">
                  <a16:creationId xmlns:a16="http://schemas.microsoft.com/office/drawing/2014/main" id="{8864A839-F647-9F42-A60E-961C654520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19824" y="2670330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5" name="AutoShape 83">
              <a:extLst>
                <a:ext uri="{FF2B5EF4-FFF2-40B4-BE49-F238E27FC236}">
                  <a16:creationId xmlns:a16="http://schemas.microsoft.com/office/drawing/2014/main" id="{5DE33688-0662-27BD-80EB-50C389EFC9A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1573" y="242960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6" name="AutoShape 83">
              <a:extLst>
                <a:ext uri="{FF2B5EF4-FFF2-40B4-BE49-F238E27FC236}">
                  <a16:creationId xmlns:a16="http://schemas.microsoft.com/office/drawing/2014/main" id="{21CF18CF-E5D2-7C4B-E4DD-299D6AB936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46104" y="2593649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7" name="AutoShape 83">
              <a:extLst>
                <a:ext uri="{FF2B5EF4-FFF2-40B4-BE49-F238E27FC236}">
                  <a16:creationId xmlns:a16="http://schemas.microsoft.com/office/drawing/2014/main" id="{7A5E22B2-F66F-87A1-EA7F-DDF9544538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59479" y="3042092"/>
              <a:ext cx="93663" cy="92075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8" name="AutoShape 83">
              <a:extLst>
                <a:ext uri="{FF2B5EF4-FFF2-40B4-BE49-F238E27FC236}">
                  <a16:creationId xmlns:a16="http://schemas.microsoft.com/office/drawing/2014/main" id="{CF0F9B21-0A8B-AA4C-EB07-1B62FF5673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64313" y="2629313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9" name="AutoShape 83">
              <a:extLst>
                <a:ext uri="{FF2B5EF4-FFF2-40B4-BE49-F238E27FC236}">
                  <a16:creationId xmlns:a16="http://schemas.microsoft.com/office/drawing/2014/main" id="{15F0B6A4-9DCE-124B-A483-707283231F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48203" y="2475643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0" name="Oval 34">
              <a:extLst>
                <a:ext uri="{FF2B5EF4-FFF2-40B4-BE49-F238E27FC236}">
                  <a16:creationId xmlns:a16="http://schemas.microsoft.com/office/drawing/2014/main" id="{4DD71ADA-C624-E752-4200-590B47DD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050" y="3256547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1" name="Oval 34">
              <a:extLst>
                <a:ext uri="{FF2B5EF4-FFF2-40B4-BE49-F238E27FC236}">
                  <a16:creationId xmlns:a16="http://schemas.microsoft.com/office/drawing/2014/main" id="{87067404-3F26-FF83-DAA3-FBCFB719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711" y="3523833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2" name="Oval 34">
              <a:extLst>
                <a:ext uri="{FF2B5EF4-FFF2-40B4-BE49-F238E27FC236}">
                  <a16:creationId xmlns:a16="http://schemas.microsoft.com/office/drawing/2014/main" id="{4DED08C0-7BD6-0400-45FA-32DC37032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031" y="3196235"/>
              <a:ext cx="93663" cy="93662"/>
            </a:xfrm>
            <a:prstGeom prst="triangle">
              <a:avLst/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3" name="Oval 34">
              <a:extLst>
                <a:ext uri="{FF2B5EF4-FFF2-40B4-BE49-F238E27FC236}">
                  <a16:creationId xmlns:a16="http://schemas.microsoft.com/office/drawing/2014/main" id="{4F5588D0-DD53-45A9-4C76-6609EA34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324" y="3687122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4" name="Oval 34">
              <a:extLst>
                <a:ext uri="{FF2B5EF4-FFF2-40B4-BE49-F238E27FC236}">
                  <a16:creationId xmlns:a16="http://schemas.microsoft.com/office/drawing/2014/main" id="{B5964C16-8FC6-AB7C-D6CB-AFE5E2FD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386" y="3230054"/>
              <a:ext cx="93663" cy="93662"/>
            </a:xfrm>
            <a:prstGeom prst="ellipse">
              <a:avLst/>
            </a:prstGeom>
            <a:gradFill rotWithShape="1">
              <a:gsLst>
                <a:gs pos="0">
                  <a:srgbClr val="4472C4">
                    <a:lumMod val="110000"/>
                    <a:satMod val="105000"/>
                    <a:tint val="67000"/>
                  </a:srgbClr>
                </a:gs>
                <a:gs pos="50000">
                  <a:srgbClr val="4472C4">
                    <a:lumMod val="105000"/>
                    <a:satMod val="103000"/>
                    <a:tint val="73000"/>
                  </a:srgbClr>
                </a:gs>
                <a:gs pos="100000">
                  <a:srgbClr val="4472C4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4472C4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5" name="AutoShape 83">
              <a:extLst>
                <a:ext uri="{FF2B5EF4-FFF2-40B4-BE49-F238E27FC236}">
                  <a16:creationId xmlns:a16="http://schemas.microsoft.com/office/drawing/2014/main" id="{86D9B288-2A65-F5CF-21FC-48FB48DDCA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2976" y="3518228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46" name="AutoShape 83">
              <a:extLst>
                <a:ext uri="{FF2B5EF4-FFF2-40B4-BE49-F238E27FC236}">
                  <a16:creationId xmlns:a16="http://schemas.microsoft.com/office/drawing/2014/main" id="{F9DBB82A-1604-EC6A-4764-0D044F767C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56143" y="3641085"/>
              <a:ext cx="93663" cy="92075"/>
            </a:xfrm>
            <a:prstGeom prst="triangle">
              <a:avLst>
                <a:gd name="adj" fmla="val 49995"/>
              </a:avLst>
            </a:prstGeom>
            <a:gradFill rotWithShape="1">
              <a:gsLst>
                <a:gs pos="0">
                  <a:srgbClr val="ED7D31">
                    <a:lumMod val="110000"/>
                    <a:satMod val="105000"/>
                    <a:tint val="67000"/>
                  </a:srgbClr>
                </a:gs>
                <a:gs pos="50000">
                  <a:srgbClr val="ED7D31">
                    <a:lumMod val="105000"/>
                    <a:satMod val="103000"/>
                    <a:tint val="73000"/>
                  </a:srgbClr>
                </a:gs>
                <a:gs pos="100000">
                  <a:srgbClr val="ED7D31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ED7D3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2C44B376-4364-5B8B-CE1E-0F349C3DB6F6}"/>
              </a:ext>
            </a:extLst>
          </p:cNvPr>
          <p:cNvSpPr txBox="1"/>
          <p:nvPr/>
        </p:nvSpPr>
        <p:spPr>
          <a:xfrm>
            <a:off x="1019086" y="3070375"/>
            <a:ext cx="1891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20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>
                      <a:alpha val="80000"/>
                    </a:prstClr>
                  </a:glow>
                </a:effectLst>
                <a:uLnTx/>
                <a:uFillTx/>
                <a:ea typeface="에스코어 드림 5 Medium" panose="020B0503030302020204" pitchFamily="34" charset="-127"/>
              </a:rPr>
              <a:t>학습표본 집합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C3FC915-92CA-F4FE-1B1B-1913D73C479B}"/>
                  </a:ext>
                </a:extLst>
              </p:cNvPr>
              <p:cNvSpPr txBox="1"/>
              <p:nvPr/>
            </p:nvSpPr>
            <p:spPr>
              <a:xfrm>
                <a:off x="5455443" y="2854030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ko-KR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C3FC915-92CA-F4FE-1B1B-1913D73C4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43" y="2854030"/>
                <a:ext cx="296556" cy="307777"/>
              </a:xfrm>
              <a:prstGeom prst="rect">
                <a:avLst/>
              </a:prstGeom>
              <a:blipFill>
                <a:blip r:embed="rId16"/>
                <a:stretch>
                  <a:fillRect l="-8163" r="-6122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16F8742-680C-D83C-5D7F-F2FDBE5FF86E}"/>
              </a:ext>
            </a:extLst>
          </p:cNvPr>
          <p:cNvCxnSpPr>
            <a:cxnSpLocks/>
            <a:stCxn id="128" idx="1"/>
            <a:endCxn id="90" idx="1"/>
          </p:cNvCxnSpPr>
          <p:nvPr/>
        </p:nvCxnSpPr>
        <p:spPr>
          <a:xfrm>
            <a:off x="2836606" y="3980734"/>
            <a:ext cx="2052132" cy="159067"/>
          </a:xfrm>
          <a:prstGeom prst="straightConnector1">
            <a:avLst/>
          </a:prstGeom>
          <a:noFill/>
          <a:ln w="19050" cap="flat" cmpd="sng" algn="ctr">
            <a:solidFill>
              <a:srgbClr val="256856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496DDA7-DB52-5356-BC07-7DE3BB5732F4}"/>
              </a:ext>
            </a:extLst>
          </p:cNvPr>
          <p:cNvGrpSpPr/>
          <p:nvPr/>
        </p:nvGrpSpPr>
        <p:grpSpPr>
          <a:xfrm>
            <a:off x="5240032" y="3296187"/>
            <a:ext cx="727379" cy="1687228"/>
            <a:chOff x="6648122" y="2137088"/>
            <a:chExt cx="727379" cy="1687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5C1AAD4E-398B-195B-8A1B-788CA014A075}"/>
                    </a:ext>
                  </a:extLst>
                </p:cNvPr>
                <p:cNvSpPr txBox="1"/>
                <p:nvPr/>
              </p:nvSpPr>
              <p:spPr>
                <a:xfrm>
                  <a:off x="6656714" y="2137088"/>
                  <a:ext cx="7101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47220EC-F7EC-429C-8B1C-3BA04F55C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714" y="2137088"/>
                  <a:ext cx="71019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58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23D4A450-30FA-A113-E5DB-0E9B7B367F7C}"/>
                    </a:ext>
                  </a:extLst>
                </p:cNvPr>
                <p:cNvSpPr txBox="1"/>
                <p:nvPr/>
              </p:nvSpPr>
              <p:spPr>
                <a:xfrm>
                  <a:off x="6659695" y="2635792"/>
                  <a:ext cx="7042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56300E9-6800-4E5C-AB1F-9CE47862C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695" y="2635792"/>
                  <a:ext cx="704232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724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959236D-C8E7-FD23-DD3E-24689E0CFEE3}"/>
                    </a:ext>
                  </a:extLst>
                </p:cNvPr>
                <p:cNvSpPr txBox="1"/>
                <p:nvPr/>
              </p:nvSpPr>
              <p:spPr>
                <a:xfrm>
                  <a:off x="6648122" y="3516539"/>
                  <a:ext cx="7273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EF64784-D42C-4AB1-BBEA-6870E325B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122" y="3516539"/>
                  <a:ext cx="727379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521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4F04DC-B806-58CF-50C1-10B5E269866E}"/>
                    </a:ext>
                  </a:extLst>
                </p:cNvPr>
                <p:cNvSpPr txBox="1"/>
                <p:nvPr/>
              </p:nvSpPr>
              <p:spPr>
                <a:xfrm>
                  <a:off x="6926852" y="3076165"/>
                  <a:ext cx="1699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1E83FE9-4DEF-4451-8B04-1190AEA38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852" y="3076165"/>
                  <a:ext cx="169918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2142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75261BF0-5F2B-15B0-6277-AFA178D5FCF3}"/>
              </a:ext>
            </a:extLst>
          </p:cNvPr>
          <p:cNvCxnSpPr>
            <a:stCxn id="97" idx="3"/>
            <a:endCxn id="96" idx="1"/>
          </p:cNvCxnSpPr>
          <p:nvPr/>
        </p:nvCxnSpPr>
        <p:spPr>
          <a:xfrm>
            <a:off x="7329196" y="4139802"/>
            <a:ext cx="98451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56" name="타원 155">
            <a:extLst>
              <a:ext uri="{FF2B5EF4-FFF2-40B4-BE49-F238E27FC236}">
                <a16:creationId xmlns:a16="http://schemas.microsoft.com/office/drawing/2014/main" id="{4840DDC4-AFC3-4A87-04BF-55225845F48D}"/>
              </a:ext>
            </a:extLst>
          </p:cNvPr>
          <p:cNvSpPr/>
          <p:nvPr/>
        </p:nvSpPr>
        <p:spPr>
          <a:xfrm>
            <a:off x="7682658" y="4001008"/>
            <a:ext cx="277586" cy="277586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-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cxnSp>
        <p:nvCxnSpPr>
          <p:cNvPr id="157" name="꺾인 연결선 8">
            <a:extLst>
              <a:ext uri="{FF2B5EF4-FFF2-40B4-BE49-F238E27FC236}">
                <a16:creationId xmlns:a16="http://schemas.microsoft.com/office/drawing/2014/main" id="{EC9E0511-95A7-F634-6A3D-275BCB6FE3A6}"/>
              </a:ext>
            </a:extLst>
          </p:cNvPr>
          <p:cNvCxnSpPr>
            <a:stCxn id="156" idx="4"/>
            <a:endCxn id="90" idx="2"/>
          </p:cNvCxnSpPr>
          <p:nvPr/>
        </p:nvCxnSpPr>
        <p:spPr>
          <a:xfrm rot="5400000">
            <a:off x="6308572" y="3573743"/>
            <a:ext cx="808029" cy="2217730"/>
          </a:xfrm>
          <a:prstGeom prst="bentConnector3">
            <a:avLst>
              <a:gd name="adj1" fmla="val 144962"/>
            </a:avLst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B08176FE-1743-C1D7-D322-867118499BE9}"/>
              </a:ext>
            </a:extLst>
          </p:cNvPr>
          <p:cNvSpPr txBox="1"/>
          <p:nvPr/>
        </p:nvSpPr>
        <p:spPr>
          <a:xfrm>
            <a:off x="3518000" y="4150909"/>
            <a:ext cx="124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256856"/>
                </a:solidFill>
                <a:effectLst>
                  <a:glow rad="127000">
                    <a:prstClr val="white">
                      <a:alpha val="80000"/>
                    </a:prstClr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무작위로</a:t>
            </a:r>
            <a:endParaRPr lang="en-US" altLang="ko-KR" sz="2000" dirty="0">
              <a:solidFill>
                <a:srgbClr val="256856"/>
              </a:solidFill>
              <a:effectLst>
                <a:glow rad="127000">
                  <a:prstClr val="white">
                    <a:alpha val="80000"/>
                  </a:prstClr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256856"/>
                </a:solidFill>
                <a:effectLst>
                  <a:glow rad="127000">
                    <a:prstClr val="white">
                      <a:alpha val="80000"/>
                    </a:prstClr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표본 선택</a:t>
            </a:r>
            <a:endParaRPr lang="ko-KR" altLang="en-US" sz="2000" b="1" dirty="0">
              <a:solidFill>
                <a:srgbClr val="256856"/>
              </a:solidFill>
              <a:effectLst>
                <a:glow rad="127000">
                  <a:prstClr val="white">
                    <a:alpha val="80000"/>
                  </a:prstClr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49C9B7A-ACFA-849A-FAC0-C2AB9736C107}"/>
                  </a:ext>
                </a:extLst>
              </p:cNvPr>
              <p:cNvSpPr txBox="1"/>
              <p:nvPr/>
            </p:nvSpPr>
            <p:spPr>
              <a:xfrm>
                <a:off x="7483955" y="3605563"/>
                <a:ext cx="6749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20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ko-KR" sz="20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ko-KR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49C9B7A-ACFA-849A-FAC0-C2AB9736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55" y="3605563"/>
                <a:ext cx="674992" cy="307777"/>
              </a:xfrm>
              <a:prstGeom prst="rect">
                <a:avLst/>
              </a:prstGeom>
              <a:blipFill>
                <a:blip r:embed="rId21"/>
                <a:stretch>
                  <a:fillRect l="-1000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70E2915-28B7-82F3-938E-A9CE9E0DF2AD}"/>
                  </a:ext>
                </a:extLst>
              </p:cNvPr>
              <p:cNvSpPr txBox="1"/>
              <p:nvPr/>
            </p:nvSpPr>
            <p:spPr>
              <a:xfrm>
                <a:off x="5967411" y="5086623"/>
                <a:ext cx="16633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ko-KR" alt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0" lang="en-US" altLang="ko-KR" sz="2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kumimoji="0" lang="en-US" altLang="ko-K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ko-KR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kumimoji="0" lang="en-US" altLang="ko-KR" sz="20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ko-KR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ko-KR" sz="2000" b="1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kumimoji="0" lang="ko-KR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70E2915-28B7-82F3-938E-A9CE9E0D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11" y="5086623"/>
                <a:ext cx="1663340" cy="307777"/>
              </a:xfrm>
              <a:prstGeom prst="rect">
                <a:avLst/>
              </a:prstGeom>
              <a:blipFill>
                <a:blip r:embed="rId22"/>
                <a:stretch>
                  <a:fillRect l="-2564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03055414-D7A3-4E40-8182-7D7BB8D8F9D6}"/>
              </a:ext>
            </a:extLst>
          </p:cNvPr>
          <p:cNvGrpSpPr/>
          <p:nvPr/>
        </p:nvGrpSpPr>
        <p:grpSpPr>
          <a:xfrm>
            <a:off x="2206814" y="5727113"/>
            <a:ext cx="3823784" cy="338554"/>
            <a:chOff x="2206814" y="5727113"/>
            <a:chExt cx="3823784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B72192FD-F4B4-56C2-EE5A-C1A59671C77F}"/>
                    </a:ext>
                  </a:extLst>
                </p:cNvPr>
                <p:cNvSpPr txBox="1"/>
                <p:nvPr/>
              </p:nvSpPr>
              <p:spPr>
                <a:xfrm>
                  <a:off x="2477959" y="5727113"/>
                  <a:ext cx="3552639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22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𝐰</m:t>
                        </m:r>
                        <m:d>
                          <m:d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ko-KR" sz="2200" b="1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𝐰</m:t>
                        </m:r>
                        <m:d>
                          <m:d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ko-KR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0" lang="en-US" altLang="ko-KR" sz="22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ko-KR" sz="2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ko-KR" sz="2200" b="1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oMath>
                    </m:oMathPara>
                  </a14:m>
                  <a:endParaRPr kumimoji="0" lang="ko-KR" alt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9889742-27E5-4BF4-9935-AA8678EFB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959" y="5727113"/>
                  <a:ext cx="3552639" cy="338554"/>
                </a:xfrm>
                <a:prstGeom prst="rect">
                  <a:avLst/>
                </a:prstGeom>
                <a:blipFill>
                  <a:blip r:embed="rId23"/>
                  <a:stretch>
                    <a:fillRect b="-303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3" name="화살표: 오른쪽 2">
              <a:extLst>
                <a:ext uri="{FF2B5EF4-FFF2-40B4-BE49-F238E27FC236}">
                  <a16:creationId xmlns:a16="http://schemas.microsoft.com/office/drawing/2014/main" id="{309E0F59-6D44-6225-C8A9-3BAE55E9B683}"/>
                </a:ext>
              </a:extLst>
            </p:cNvPr>
            <p:cNvSpPr/>
            <p:nvPr/>
          </p:nvSpPr>
          <p:spPr>
            <a:xfrm>
              <a:off x="2206814" y="5780761"/>
              <a:ext cx="260166" cy="231258"/>
            </a:xfrm>
            <a:prstGeom prst="rightArrow">
              <a:avLst/>
            </a:prstGeom>
            <a:gradFill flip="none" rotWithShape="1">
              <a:gsLst>
                <a:gs pos="0">
                  <a:srgbClr val="FFC000">
                    <a:satMod val="105000"/>
                    <a:tint val="67000"/>
                    <a:lumMod val="50000"/>
                    <a:lumOff val="50000"/>
                  </a:srgbClr>
                </a:gs>
                <a:gs pos="59000">
                  <a:srgbClr val="FFC000">
                    <a:satMod val="109000"/>
                    <a:tint val="81000"/>
                    <a:lumMod val="90000"/>
                  </a:srgbClr>
                </a:gs>
              </a:gsLst>
              <a:lin ang="0" scaled="1"/>
              <a:tileRect/>
            </a:gradFill>
            <a:ln w="6350" cap="flat" cmpd="sng" algn="ctr">
              <a:solidFill>
                <a:srgbClr val="FFC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93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2163B9-FFDF-D7BA-78FE-9FC2B6EFC747}"/>
              </a:ext>
            </a:extLst>
          </p:cNvPr>
          <p:cNvGrpSpPr/>
          <p:nvPr/>
        </p:nvGrpSpPr>
        <p:grpSpPr>
          <a:xfrm>
            <a:off x="310566" y="1198123"/>
            <a:ext cx="8352171" cy="461665"/>
            <a:chOff x="397404" y="1800767"/>
            <a:chExt cx="8352171" cy="46166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159876B-EEEC-A6BA-628E-25E76CD570A1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C5471B6A-4474-4574-C649-FC47909EC9B3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253A4FD-0275-9F70-65C9-AE07A5A2731D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A631CD-046A-98D8-5090-30704CF9C7B0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확률적 경사 </a:t>
              </a:r>
              <a:r>
                <a:rPr lang="ko-KR" altLang="en-US" sz="2400" spc="-150" dirty="0" err="1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하강법</a:t>
              </a:r>
              <a:r>
                <a:rPr lang="en-US" altLang="ko-KR" sz="22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(Stochastic Gradient Descent, SGD)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28C511-93D4-1E5C-CF19-5564E6541EF0}"/>
              </a:ext>
            </a:extLst>
          </p:cNvPr>
          <p:cNvSpPr txBox="1"/>
          <p:nvPr/>
        </p:nvSpPr>
        <p:spPr>
          <a:xfrm>
            <a:off x="578900" y="1711047"/>
            <a:ext cx="8219318" cy="466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atinLnBrk="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</a:pPr>
            <a:r>
              <a:rPr lang="en-US" altLang="ko-KR" sz="2200" spc="-150" dirty="0">
                <a:solidFill>
                  <a:schemeClr val="tx1"/>
                </a:solidFill>
              </a:rPr>
              <a:t>1</a:t>
            </a:r>
            <a:r>
              <a:rPr lang="ko-KR" altLang="en-US" sz="2200" spc="-150" dirty="0">
                <a:solidFill>
                  <a:schemeClr val="tx1"/>
                </a:solidFill>
              </a:rPr>
              <a:t>회의 </a:t>
            </a:r>
            <a:r>
              <a:rPr lang="ko-KR" altLang="en-US" sz="2200" spc="-150" dirty="0" err="1">
                <a:solidFill>
                  <a:schemeClr val="tx1"/>
                </a:solidFill>
              </a:rPr>
              <a:t>에폭에</a:t>
            </a:r>
            <a:r>
              <a:rPr lang="ko-KR" altLang="en-US" sz="2200" spc="-150" dirty="0">
                <a:solidFill>
                  <a:schemeClr val="tx1"/>
                </a:solidFill>
              </a:rPr>
              <a:t> 파라미터가 𝑁번 업데이트 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B4B7BF-8442-0F42-4035-BE93E1B3EF72}"/>
              </a:ext>
            </a:extLst>
          </p:cNvPr>
          <p:cNvGrpSpPr/>
          <p:nvPr/>
        </p:nvGrpSpPr>
        <p:grpSpPr>
          <a:xfrm>
            <a:off x="930966" y="2228524"/>
            <a:ext cx="7867251" cy="467500"/>
            <a:chOff x="930966" y="2228524"/>
            <a:chExt cx="7867251" cy="4675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CC0FE-4D68-AD20-9FAB-45D1045968A6}"/>
                </a:ext>
              </a:extLst>
            </p:cNvPr>
            <p:cNvSpPr txBox="1"/>
            <p:nvPr/>
          </p:nvSpPr>
          <p:spPr>
            <a:xfrm>
              <a:off x="1276709" y="2228524"/>
              <a:ext cx="7521508" cy="467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80975" marR="0" lvl="0" indent="-180975" fontAlgn="auto">
                <a:lnSpc>
                  <a:spcPct val="100000"/>
                </a:lnSpc>
                <a:spcBef>
                  <a:spcPts val="300"/>
                </a:spcBef>
                <a:spcAft>
                  <a:spcPts val="500"/>
                </a:spcAft>
                <a:buClr>
                  <a:srgbClr val="F4B183"/>
                </a:buClr>
                <a:buSzPct val="80000"/>
                <a:buFont typeface="Wingdings" panose="05000000000000000000" pitchFamily="2" charset="2"/>
                <a:buChar char="§"/>
                <a:tabLst>
                  <a:tab pos="180975" algn="l"/>
                </a:tabLst>
                <a:defRPr kumimoji="0" sz="2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pPr marL="0" indent="0" latinLnBrk="0">
                <a:lnSpc>
                  <a:spcPct val="120000"/>
                </a:lnSpc>
                <a:spcBef>
                  <a:spcPts val="0"/>
                </a:spcBef>
                <a:buClr>
                  <a:schemeClr val="accent2">
                    <a:lumMod val="50000"/>
                  </a:schemeClr>
                </a:buClr>
                <a:buNone/>
              </a:pPr>
              <a:r>
                <a:rPr lang="ko-KR" altLang="en-US" sz="2200" spc="-150" dirty="0">
                  <a:solidFill>
                    <a:schemeClr val="tx1"/>
                  </a:solidFill>
                </a:rPr>
                <a:t>배치 방식에 비해 매우 빠르게 파라미터 업데이트가</a:t>
              </a:r>
              <a:r>
                <a:rPr lang="en-US" altLang="ko-KR" sz="2200" spc="-150" dirty="0">
                  <a:solidFill>
                    <a:schemeClr val="tx1"/>
                  </a:solidFill>
                </a:rPr>
                <a:t> </a:t>
              </a:r>
              <a:r>
                <a:rPr lang="ko-KR" altLang="en-US" sz="2200" spc="-150" dirty="0">
                  <a:solidFill>
                    <a:schemeClr val="tx1"/>
                  </a:solidFill>
                </a:rPr>
                <a:t>진행됨</a:t>
              </a:r>
              <a:endParaRPr lang="en-US" altLang="ko-KR" sz="2200" spc="-150" dirty="0">
                <a:solidFill>
                  <a:schemeClr val="tx1"/>
                </a:solidFill>
              </a:endParaRPr>
            </a:p>
          </p:txBody>
        </p:sp>
        <p:sp>
          <p:nvSpPr>
            <p:cNvPr id="10" name="화살표: 오른쪽 2">
              <a:extLst>
                <a:ext uri="{FF2B5EF4-FFF2-40B4-BE49-F238E27FC236}">
                  <a16:creationId xmlns:a16="http://schemas.microsoft.com/office/drawing/2014/main" id="{492504C1-9B12-6D2F-9BF2-9593324E85F4}"/>
                </a:ext>
              </a:extLst>
            </p:cNvPr>
            <p:cNvSpPr/>
            <p:nvPr/>
          </p:nvSpPr>
          <p:spPr>
            <a:xfrm>
              <a:off x="930966" y="2346645"/>
              <a:ext cx="260166" cy="231258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satMod val="105000"/>
                    <a:tint val="67000"/>
                    <a:lumMod val="50000"/>
                    <a:lumOff val="50000"/>
                  </a:schemeClr>
                </a:gs>
                <a:gs pos="59000">
                  <a:schemeClr val="accent4">
                    <a:satMod val="109000"/>
                    <a:tint val="81000"/>
                    <a:lumMod val="9000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0BCA75D-619C-0448-7050-B4FE8CFFAA6B}"/>
              </a:ext>
            </a:extLst>
          </p:cNvPr>
          <p:cNvSpPr txBox="1"/>
          <p:nvPr/>
        </p:nvSpPr>
        <p:spPr>
          <a:xfrm>
            <a:off x="578900" y="2806922"/>
            <a:ext cx="8219318" cy="466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atinLnBrk="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</a:pPr>
            <a:r>
              <a:rPr lang="ko-KR" altLang="en-US" sz="2200" spc="-150" dirty="0">
                <a:solidFill>
                  <a:schemeClr val="tx1"/>
                </a:solidFill>
              </a:rPr>
              <a:t>무작위로 표본을 선택하고</a:t>
            </a:r>
            <a:r>
              <a:rPr lang="en-US" altLang="ko-KR" sz="2200" spc="-150" dirty="0">
                <a:solidFill>
                  <a:schemeClr val="tx1"/>
                </a:solidFill>
              </a:rPr>
              <a:t>, </a:t>
            </a:r>
            <a:r>
              <a:rPr lang="ko-KR" altLang="en-US" sz="2200" spc="-150" dirty="0">
                <a:solidFill>
                  <a:schemeClr val="tx1"/>
                </a:solidFill>
              </a:rPr>
              <a:t>표본 단위로 파라미터가 업데이트 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72BDE2-2AD5-7BA1-B520-B1231E7FE1B9}"/>
              </a:ext>
            </a:extLst>
          </p:cNvPr>
          <p:cNvGrpSpPr/>
          <p:nvPr/>
        </p:nvGrpSpPr>
        <p:grpSpPr>
          <a:xfrm>
            <a:off x="930966" y="3325681"/>
            <a:ext cx="7867251" cy="467500"/>
            <a:chOff x="930966" y="3325681"/>
            <a:chExt cx="7867251" cy="4675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F689B4-08E5-20A1-48D3-84654DD2B5AD}"/>
                </a:ext>
              </a:extLst>
            </p:cNvPr>
            <p:cNvSpPr txBox="1"/>
            <p:nvPr/>
          </p:nvSpPr>
          <p:spPr>
            <a:xfrm>
              <a:off x="1276709" y="3325681"/>
              <a:ext cx="7521508" cy="467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80975" marR="0" lvl="0" indent="-180975" fontAlgn="auto">
                <a:lnSpc>
                  <a:spcPct val="100000"/>
                </a:lnSpc>
                <a:spcBef>
                  <a:spcPts val="300"/>
                </a:spcBef>
                <a:spcAft>
                  <a:spcPts val="500"/>
                </a:spcAft>
                <a:buClr>
                  <a:srgbClr val="F4B183"/>
                </a:buClr>
                <a:buSzPct val="80000"/>
                <a:buFont typeface="Wingdings" panose="05000000000000000000" pitchFamily="2" charset="2"/>
                <a:buChar char="§"/>
                <a:tabLst>
                  <a:tab pos="180975" algn="l"/>
                </a:tabLst>
                <a:defRPr kumimoji="0" sz="2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pPr marL="0" indent="0" latinLnBrk="0">
                <a:lnSpc>
                  <a:spcPct val="120000"/>
                </a:lnSpc>
                <a:spcBef>
                  <a:spcPts val="0"/>
                </a:spcBef>
                <a:buClr>
                  <a:schemeClr val="accent2">
                    <a:lumMod val="50000"/>
                  </a:schemeClr>
                </a:buClr>
                <a:buNone/>
              </a:pPr>
              <a:r>
                <a:rPr lang="ko-KR" altLang="en-US" sz="2200" spc="-150" dirty="0">
                  <a:solidFill>
                    <a:schemeClr val="tx1"/>
                  </a:solidFill>
                </a:rPr>
                <a:t>배치 경사 하강법에 비해 파라미터의 변화가 불규칙하게 진행됨</a:t>
              </a:r>
              <a:endParaRPr lang="en-US" altLang="ko-KR" sz="2200" spc="-150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오른쪽 2">
              <a:extLst>
                <a:ext uri="{FF2B5EF4-FFF2-40B4-BE49-F238E27FC236}">
                  <a16:creationId xmlns:a16="http://schemas.microsoft.com/office/drawing/2014/main" id="{939B6382-94A9-B8AE-0B08-5D13608F0CCC}"/>
                </a:ext>
              </a:extLst>
            </p:cNvPr>
            <p:cNvSpPr/>
            <p:nvPr/>
          </p:nvSpPr>
          <p:spPr>
            <a:xfrm>
              <a:off x="930966" y="3443802"/>
              <a:ext cx="260166" cy="231258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satMod val="105000"/>
                    <a:tint val="67000"/>
                    <a:lumMod val="50000"/>
                    <a:lumOff val="50000"/>
                  </a:schemeClr>
                </a:gs>
                <a:gs pos="59000">
                  <a:schemeClr val="accent4">
                    <a:satMod val="109000"/>
                    <a:tint val="81000"/>
                    <a:lumMod val="9000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84DC32-F0B6-116E-2D2B-AFED99242217}"/>
              </a:ext>
            </a:extLst>
          </p:cNvPr>
          <p:cNvGrpSpPr/>
          <p:nvPr/>
        </p:nvGrpSpPr>
        <p:grpSpPr>
          <a:xfrm>
            <a:off x="578900" y="4408069"/>
            <a:ext cx="8219318" cy="1893264"/>
            <a:chOff x="578900" y="4380574"/>
            <a:chExt cx="8219318" cy="18932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B90CA9-9FBC-123A-C33C-C4B8477895D4}"/>
                </a:ext>
              </a:extLst>
            </p:cNvPr>
            <p:cNvSpPr txBox="1"/>
            <p:nvPr/>
          </p:nvSpPr>
          <p:spPr>
            <a:xfrm>
              <a:off x="578900" y="4380574"/>
              <a:ext cx="8219318" cy="466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80975" marR="0" lvl="0" indent="-180975" fontAlgn="auto">
                <a:lnSpc>
                  <a:spcPct val="100000"/>
                </a:lnSpc>
                <a:spcBef>
                  <a:spcPts val="300"/>
                </a:spcBef>
                <a:spcAft>
                  <a:spcPts val="500"/>
                </a:spcAft>
                <a:buClr>
                  <a:srgbClr val="F4B183"/>
                </a:buClr>
                <a:buSzPct val="80000"/>
                <a:buFont typeface="Wingdings" panose="05000000000000000000" pitchFamily="2" charset="2"/>
                <a:buChar char="§"/>
                <a:tabLst>
                  <a:tab pos="180975" algn="l"/>
                </a:tabLst>
                <a:defRPr kumimoji="0" sz="2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pPr latinLnBrk="0">
                <a:lnSpc>
                  <a:spcPct val="120000"/>
                </a:lnSpc>
                <a:spcBef>
                  <a:spcPts val="0"/>
                </a:spcBef>
                <a:buClr>
                  <a:schemeClr val="accent2">
                    <a:lumMod val="50000"/>
                  </a:schemeClr>
                </a:buClr>
              </a:pPr>
              <a:r>
                <a:rPr lang="ko-KR" altLang="en-US" sz="2200" spc="-150" dirty="0" err="1">
                  <a:solidFill>
                    <a:schemeClr val="tx1"/>
                  </a:solidFill>
                </a:rPr>
                <a:t>극소점</a:t>
              </a:r>
              <a:r>
                <a:rPr lang="ko-KR" altLang="en-US" sz="2200" spc="-150" dirty="0">
                  <a:solidFill>
                    <a:schemeClr val="tx1"/>
                  </a:solidFill>
                </a:rPr>
                <a:t> 근처에 도달한 상태에서도 파라미터가 계속하여 변화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3B775A0-E184-50E9-CBC1-5BF52CF5B347}"/>
                </a:ext>
              </a:extLst>
            </p:cNvPr>
            <p:cNvGrpSpPr/>
            <p:nvPr/>
          </p:nvGrpSpPr>
          <p:grpSpPr>
            <a:xfrm>
              <a:off x="930966" y="4899333"/>
              <a:ext cx="7867251" cy="467500"/>
              <a:chOff x="930966" y="4899333"/>
              <a:chExt cx="7867251" cy="46750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62DE39-4F02-9CD2-8E0C-18049E9986AB}"/>
                  </a:ext>
                </a:extLst>
              </p:cNvPr>
              <p:cNvSpPr txBox="1"/>
              <p:nvPr/>
            </p:nvSpPr>
            <p:spPr>
              <a:xfrm>
                <a:off x="1276709" y="4899333"/>
                <a:ext cx="7521508" cy="467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최적의 파라미터로 수렴하지 않을 수 있음</a:t>
                </a:r>
                <a:endParaRPr lang="en-US" altLang="ko-KR" sz="22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화살표: 오른쪽 2">
                <a:extLst>
                  <a:ext uri="{FF2B5EF4-FFF2-40B4-BE49-F238E27FC236}">
                    <a16:creationId xmlns:a16="http://schemas.microsoft.com/office/drawing/2014/main" id="{41BDD29B-8576-52FD-BEC1-85DB5B02B142}"/>
                  </a:ext>
                </a:extLst>
              </p:cNvPr>
              <p:cNvSpPr/>
              <p:nvPr/>
            </p:nvSpPr>
            <p:spPr>
              <a:xfrm>
                <a:off x="930966" y="5017454"/>
                <a:ext cx="260166" cy="231258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4">
                      <a:satMod val="105000"/>
                      <a:tint val="67000"/>
                      <a:lumMod val="50000"/>
                      <a:lumOff val="50000"/>
                    </a:schemeClr>
                  </a:gs>
                  <a:gs pos="59000">
                    <a:schemeClr val="accent4">
                      <a:satMod val="109000"/>
                      <a:tint val="81000"/>
                      <a:lumMod val="90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98F16FE-7FC2-1F3A-B807-5A6D8B818427}"/>
                </a:ext>
              </a:extLst>
            </p:cNvPr>
            <p:cNvGrpSpPr/>
            <p:nvPr/>
          </p:nvGrpSpPr>
          <p:grpSpPr>
            <a:xfrm>
              <a:off x="930966" y="5434185"/>
              <a:ext cx="7867251" cy="839653"/>
              <a:chOff x="930966" y="5434185"/>
              <a:chExt cx="7867251" cy="839653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64DF6-7A80-30BF-773F-6602FC442E59}"/>
                  </a:ext>
                </a:extLst>
              </p:cNvPr>
              <p:cNvSpPr txBox="1"/>
              <p:nvPr/>
            </p:nvSpPr>
            <p:spPr>
              <a:xfrm>
                <a:off x="1276709" y="5434185"/>
                <a:ext cx="7521508" cy="839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marL="0" indent="0"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None/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동적 </a:t>
                </a:r>
                <a:r>
                  <a:rPr lang="ko-KR" altLang="en-US" sz="2200" spc="-150" dirty="0" err="1">
                    <a:solidFill>
                      <a:schemeClr val="tx1"/>
                    </a:solidFill>
                  </a:rPr>
                  <a:t>학습률</a:t>
                </a:r>
                <a:r>
                  <a:rPr lang="ko-KR" altLang="en-US" sz="2200" spc="-150" dirty="0">
                    <a:solidFill>
                      <a:schemeClr val="tx1"/>
                    </a:solidFill>
                  </a:rPr>
                  <a:t> 적용하는 것을 고려해 볼 수 있음</a:t>
                </a:r>
                <a:r>
                  <a:rPr lang="en-US" altLang="ko-KR" sz="2000" spc="-15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2000" spc="-150" dirty="0" err="1">
                    <a:solidFill>
                      <a:schemeClr val="tx1"/>
                    </a:solidFill>
                  </a:rPr>
                  <a:t>에폭에</a:t>
                </a:r>
                <a:r>
                  <a:rPr lang="ko-KR" altLang="en-US" sz="2000" spc="-150" dirty="0">
                    <a:solidFill>
                      <a:schemeClr val="tx1"/>
                    </a:solidFill>
                  </a:rPr>
                  <a:t> 따라 </a:t>
                </a:r>
                <a:r>
                  <a:rPr lang="ko-KR" altLang="en-US" sz="2000" spc="-150" dirty="0" err="1">
                    <a:solidFill>
                      <a:schemeClr val="tx1"/>
                    </a:solidFill>
                  </a:rPr>
                  <a:t>학습률을</a:t>
                </a:r>
                <a:r>
                  <a:rPr lang="ko-KR" altLang="en-US" sz="2000" spc="-150" dirty="0">
                    <a:solidFill>
                      <a:schemeClr val="tx1"/>
                    </a:solidFill>
                  </a:rPr>
                  <a:t> 점차 작은 값으로 줄임</a:t>
                </a:r>
                <a:r>
                  <a:rPr lang="en-US" altLang="ko-KR" sz="2000" spc="-150" dirty="0">
                    <a:solidFill>
                      <a:schemeClr val="tx1"/>
                    </a:solidFill>
                  </a:rPr>
                  <a:t>)</a:t>
                </a:r>
                <a:endParaRPr lang="en-US" altLang="ko-KR" sz="2200" spc="-1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화살표: 오른쪽 2">
                <a:extLst>
                  <a:ext uri="{FF2B5EF4-FFF2-40B4-BE49-F238E27FC236}">
                    <a16:creationId xmlns:a16="http://schemas.microsoft.com/office/drawing/2014/main" id="{623BF38A-64CD-76F8-04DC-4C5277A42975}"/>
                  </a:ext>
                </a:extLst>
              </p:cNvPr>
              <p:cNvSpPr/>
              <p:nvPr/>
            </p:nvSpPr>
            <p:spPr>
              <a:xfrm>
                <a:off x="930966" y="5552306"/>
                <a:ext cx="260166" cy="231258"/>
              </a:xfrm>
              <a:prstGeom prst="rightArrow">
                <a:avLst/>
              </a:prstGeom>
              <a:gradFill flip="none" rotWithShape="1">
                <a:gsLst>
                  <a:gs pos="0">
                    <a:schemeClr val="accent4">
                      <a:satMod val="105000"/>
                      <a:tint val="67000"/>
                      <a:lumMod val="50000"/>
                      <a:lumOff val="50000"/>
                    </a:schemeClr>
                  </a:gs>
                  <a:gs pos="59000">
                    <a:schemeClr val="accent4">
                      <a:satMod val="109000"/>
                      <a:tint val="81000"/>
                      <a:lumMod val="90000"/>
                    </a:schemeClr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D99CDDD-7E56-FC95-4AF7-E12914F3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207" y="1747097"/>
            <a:ext cx="3511303" cy="263347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9130C3-2699-AF16-8FD6-23CC7E5EFEDD}"/>
              </a:ext>
            </a:extLst>
          </p:cNvPr>
          <p:cNvSpPr txBox="1"/>
          <p:nvPr/>
        </p:nvSpPr>
        <p:spPr>
          <a:xfrm>
            <a:off x="8813467" y="4497051"/>
            <a:ext cx="3214793" cy="123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ct val="120000"/>
              </a:lnSpc>
              <a:spcAft>
                <a:spcPts val="5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단층 </a:t>
            </a:r>
            <a:r>
              <a:rPr lang="ko-KR" altLang="en-US" sz="2000" dirty="0" err="1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피드포워드</a:t>
            </a: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신경망</a:t>
            </a:r>
            <a:endParaRPr lang="en-US" altLang="ko-KR" sz="2000" dirty="0">
              <a:solidFill>
                <a:srgbClr val="30887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80975" indent="-180975" latinLnBrk="0">
              <a:lnSpc>
                <a:spcPct val="120000"/>
              </a:lnSpc>
              <a:spcAft>
                <a:spcPts val="5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붓꽃 데이터에 대한 </a:t>
            </a:r>
            <a:r>
              <a:rPr lang="en-US" altLang="ko-KR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150</a:t>
            </a: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 업데이트 과정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A589AAA-8737-B595-4969-010E984020A0}"/>
              </a:ext>
            </a:extLst>
          </p:cNvPr>
          <p:cNvGrpSpPr/>
          <p:nvPr/>
        </p:nvGrpSpPr>
        <p:grpSpPr>
          <a:xfrm>
            <a:off x="1231443" y="3845722"/>
            <a:ext cx="7358826" cy="425245"/>
            <a:chOff x="1231443" y="3845722"/>
            <a:chExt cx="7358826" cy="4252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351C1C-BD4C-94AB-91FF-EE8F272F1302}"/>
                </a:ext>
              </a:extLst>
            </p:cNvPr>
            <p:cNvSpPr txBox="1"/>
            <p:nvPr/>
          </p:nvSpPr>
          <p:spPr>
            <a:xfrm>
              <a:off x="1600171" y="3845722"/>
              <a:ext cx="6990098" cy="4252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180975" marR="0" lvl="0" indent="-180975" fontAlgn="auto">
                <a:lnSpc>
                  <a:spcPct val="100000"/>
                </a:lnSpc>
                <a:spcBef>
                  <a:spcPts val="300"/>
                </a:spcBef>
                <a:spcAft>
                  <a:spcPts val="500"/>
                </a:spcAft>
                <a:buClr>
                  <a:srgbClr val="F4B183"/>
                </a:buClr>
                <a:buSzPct val="80000"/>
                <a:buFont typeface="Wingdings" panose="05000000000000000000" pitchFamily="2" charset="2"/>
                <a:buChar char="§"/>
                <a:tabLst>
                  <a:tab pos="180975" algn="l"/>
                </a:tabLst>
                <a:defRPr kumimoji="0" sz="2400" b="0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defRPr>
              </a:lvl1pPr>
            </a:lstStyle>
            <a:p>
              <a:pPr marL="0" indent="0" latinLnBrk="0">
                <a:lnSpc>
                  <a:spcPct val="120000"/>
                </a:lnSpc>
                <a:spcBef>
                  <a:spcPts val="0"/>
                </a:spcBef>
                <a:buClr>
                  <a:schemeClr val="accent2">
                    <a:lumMod val="50000"/>
                  </a:schemeClr>
                </a:buClr>
                <a:buNone/>
              </a:pPr>
              <a:r>
                <a:rPr lang="ko-KR" altLang="en-US" sz="2000" spc="-150" dirty="0">
                  <a:solidFill>
                    <a:schemeClr val="tx1"/>
                  </a:solidFill>
                </a:rPr>
                <a:t>지역 최소치</a:t>
              </a:r>
              <a:r>
                <a:rPr lang="en-US" altLang="ko-KR" sz="2000" spc="-150" dirty="0">
                  <a:solidFill>
                    <a:schemeClr val="tx1"/>
                  </a:solidFill>
                </a:rPr>
                <a:t>, </a:t>
              </a:r>
              <a:r>
                <a:rPr lang="ko-KR" altLang="en-US" sz="2000" spc="-150" dirty="0" err="1">
                  <a:solidFill>
                    <a:schemeClr val="tx1"/>
                  </a:solidFill>
                </a:rPr>
                <a:t>안장점</a:t>
              </a:r>
              <a:r>
                <a:rPr lang="ko-KR" altLang="en-US" sz="2000" spc="-150" dirty="0">
                  <a:solidFill>
                    <a:schemeClr val="tx1"/>
                  </a:solidFill>
                </a:rPr>
                <a:t> 등에서 빠져나오는 데 도움이 되기도 함</a:t>
              </a:r>
              <a:endParaRPr lang="en-US" altLang="ko-KR" sz="2000" spc="-150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A158040-B406-A06C-6463-B05534303D18}"/>
                </a:ext>
              </a:extLst>
            </p:cNvPr>
            <p:cNvGrpSpPr/>
            <p:nvPr/>
          </p:nvGrpSpPr>
          <p:grpSpPr>
            <a:xfrm>
              <a:off x="1231443" y="3905932"/>
              <a:ext cx="347080" cy="347080"/>
              <a:chOff x="361823" y="5950836"/>
              <a:chExt cx="352680" cy="35268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86E3693-2668-9611-2CD1-A5A8463D76B0}"/>
                  </a:ext>
                </a:extLst>
              </p:cNvPr>
              <p:cNvSpPr/>
              <p:nvPr/>
            </p:nvSpPr>
            <p:spPr>
              <a:xfrm>
                <a:off x="361823" y="5950836"/>
                <a:ext cx="352680" cy="352680"/>
              </a:xfrm>
              <a:prstGeom prst="ellipse">
                <a:avLst/>
              </a:prstGeom>
              <a:solidFill>
                <a:srgbClr val="76C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654B70F-8172-3AB8-A58D-15344BFE36DA}"/>
                  </a:ext>
                </a:extLst>
              </p:cNvPr>
              <p:cNvGrpSpPr/>
              <p:nvPr/>
            </p:nvGrpSpPr>
            <p:grpSpPr>
              <a:xfrm>
                <a:off x="431640" y="6015300"/>
                <a:ext cx="178803" cy="223751"/>
                <a:chOff x="331788" y="4903874"/>
                <a:chExt cx="178803" cy="223751"/>
              </a:xfrm>
            </p:grpSpPr>
            <p:sp>
              <p:nvSpPr>
                <p:cNvPr id="39" name="모서리가 둥근 직사각형 3">
                  <a:extLst>
                    <a:ext uri="{FF2B5EF4-FFF2-40B4-BE49-F238E27FC236}">
                      <a16:creationId xmlns:a16="http://schemas.microsoft.com/office/drawing/2014/main" id="{D99146B7-658E-C656-8E1A-CA016C33918B}"/>
                    </a:ext>
                  </a:extLst>
                </p:cNvPr>
                <p:cNvSpPr/>
                <p:nvPr/>
              </p:nvSpPr>
              <p:spPr>
                <a:xfrm>
                  <a:off x="331788" y="4903874"/>
                  <a:ext cx="178803" cy="223751"/>
                </a:xfrm>
                <a:prstGeom prst="roundRect">
                  <a:avLst>
                    <a:gd name="adj" fmla="val 8676"/>
                  </a:avLst>
                </a:prstGeom>
                <a:solidFill>
                  <a:srgbClr val="E0E0D1"/>
                </a:solidFill>
                <a:ln>
                  <a:noFill/>
                </a:ln>
                <a:effectLst>
                  <a:outerShdw dist="12700" dir="2700000" algn="tl" rotWithShape="0">
                    <a:schemeClr val="bg1">
                      <a:lumMod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3B661395-AC78-4D76-D1BB-BA6167216370}"/>
                    </a:ext>
                  </a:extLst>
                </p:cNvPr>
                <p:cNvGrpSpPr/>
                <p:nvPr/>
              </p:nvGrpSpPr>
              <p:grpSpPr>
                <a:xfrm>
                  <a:off x="361637" y="4945899"/>
                  <a:ext cx="119105" cy="139700"/>
                  <a:chOff x="323850" y="5304047"/>
                  <a:chExt cx="97339" cy="139700"/>
                </a:xfrm>
              </p:grpSpPr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BE14C08D-611B-1AF6-A355-AC75D7182B72}"/>
                      </a:ext>
                    </a:extLst>
                  </p:cNvPr>
                  <p:cNvCxnSpPr/>
                  <p:nvPr/>
                </p:nvCxnSpPr>
                <p:spPr>
                  <a:xfrm>
                    <a:off x="323850" y="5304047"/>
                    <a:ext cx="65088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1481FC41-9C22-E8C2-EFA1-E166841DDD0F}"/>
                      </a:ext>
                    </a:extLst>
                  </p:cNvPr>
                  <p:cNvCxnSpPr/>
                  <p:nvPr/>
                </p:nvCxnSpPr>
                <p:spPr>
                  <a:xfrm>
                    <a:off x="323850" y="5331987"/>
                    <a:ext cx="97339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86D3CEEF-E66B-3B9D-9051-F2DF8BDDB810}"/>
                      </a:ext>
                    </a:extLst>
                  </p:cNvPr>
                  <p:cNvCxnSpPr/>
                  <p:nvPr/>
                </p:nvCxnSpPr>
                <p:spPr>
                  <a:xfrm>
                    <a:off x="323850" y="5359927"/>
                    <a:ext cx="97339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73366F8D-D01F-708B-26FE-A2C45D08F3E1}"/>
                      </a:ext>
                    </a:extLst>
                  </p:cNvPr>
                  <p:cNvCxnSpPr/>
                  <p:nvPr/>
                </p:nvCxnSpPr>
                <p:spPr>
                  <a:xfrm>
                    <a:off x="323850" y="5387867"/>
                    <a:ext cx="97339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연결선 44">
                    <a:extLst>
                      <a:ext uri="{FF2B5EF4-FFF2-40B4-BE49-F238E27FC236}">
                        <a16:creationId xmlns:a16="http://schemas.microsoft.com/office/drawing/2014/main" id="{773041D5-F7C2-FA7A-FEFF-EB1D53938F0B}"/>
                      </a:ext>
                    </a:extLst>
                  </p:cNvPr>
                  <p:cNvCxnSpPr/>
                  <p:nvPr/>
                </p:nvCxnSpPr>
                <p:spPr>
                  <a:xfrm>
                    <a:off x="323850" y="5415807"/>
                    <a:ext cx="97339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직선 연결선 45">
                    <a:extLst>
                      <a:ext uri="{FF2B5EF4-FFF2-40B4-BE49-F238E27FC236}">
                        <a16:creationId xmlns:a16="http://schemas.microsoft.com/office/drawing/2014/main" id="{3AF98487-F2B5-B57A-F079-AEF8956C9D07}"/>
                      </a:ext>
                    </a:extLst>
                  </p:cNvPr>
                  <p:cNvCxnSpPr/>
                  <p:nvPr/>
                </p:nvCxnSpPr>
                <p:spPr>
                  <a:xfrm>
                    <a:off x="323850" y="5443747"/>
                    <a:ext cx="97339" cy="0"/>
                  </a:xfrm>
                  <a:prstGeom prst="line">
                    <a:avLst/>
                  </a:prstGeom>
                  <a:ln w="127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9CE7B83-F626-0EFB-B9FF-2A19D80115A0}"/>
                  </a:ext>
                </a:extLst>
              </p:cNvPr>
              <p:cNvGrpSpPr/>
              <p:nvPr/>
            </p:nvGrpSpPr>
            <p:grpSpPr>
              <a:xfrm rot="8075634">
                <a:off x="459863" y="6081855"/>
                <a:ext cx="236851" cy="82652"/>
                <a:chOff x="286262" y="5441156"/>
                <a:chExt cx="472791" cy="173963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93DF8FF7-EDA8-1644-E17E-FCA902244839}"/>
                    </a:ext>
                  </a:extLst>
                </p:cNvPr>
                <p:cNvGrpSpPr/>
                <p:nvPr/>
              </p:nvGrpSpPr>
              <p:grpSpPr>
                <a:xfrm>
                  <a:off x="317271" y="5441156"/>
                  <a:ext cx="441782" cy="173963"/>
                  <a:chOff x="286881" y="5976805"/>
                  <a:chExt cx="539540" cy="247651"/>
                </a:xfrm>
              </p:grpSpPr>
              <p:sp>
                <p:nvSpPr>
                  <p:cNvPr id="33" name="화살표: 오각형 32">
                    <a:extLst>
                      <a:ext uri="{FF2B5EF4-FFF2-40B4-BE49-F238E27FC236}">
                        <a16:creationId xmlns:a16="http://schemas.microsoft.com/office/drawing/2014/main" id="{7FF7A7D7-2099-2442-47FB-D816AB1493D9}"/>
                      </a:ext>
                    </a:extLst>
                  </p:cNvPr>
                  <p:cNvSpPr/>
                  <p:nvPr/>
                </p:nvSpPr>
                <p:spPr>
                  <a:xfrm>
                    <a:off x="654971" y="5976806"/>
                    <a:ext cx="171450" cy="247650"/>
                  </a:xfrm>
                  <a:prstGeom prst="homePlate">
                    <a:avLst>
                      <a:gd name="adj" fmla="val 625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1F766B2A-3F20-6F6A-EA63-238F5771FCE6}"/>
                      </a:ext>
                    </a:extLst>
                  </p:cNvPr>
                  <p:cNvGrpSpPr/>
                  <p:nvPr/>
                </p:nvGrpSpPr>
                <p:grpSpPr>
                  <a:xfrm>
                    <a:off x="286881" y="5976805"/>
                    <a:ext cx="431085" cy="247651"/>
                    <a:chOff x="310566" y="5348287"/>
                    <a:chExt cx="431085" cy="247651"/>
                  </a:xfrm>
                </p:grpSpPr>
                <p:sp>
                  <p:nvSpPr>
                    <p:cNvPr id="36" name="오각형 11">
                      <a:extLst>
                        <a:ext uri="{FF2B5EF4-FFF2-40B4-BE49-F238E27FC236}">
                          <a16:creationId xmlns:a16="http://schemas.microsoft.com/office/drawing/2014/main" id="{4D7BE872-8A1B-F57B-BDAB-942879D8B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566" y="5410200"/>
                      <a:ext cx="431085" cy="123825"/>
                    </a:xfrm>
                    <a:prstGeom prst="homePlate">
                      <a:avLst>
                        <a:gd name="adj" fmla="val 39743"/>
                      </a:avLst>
                    </a:prstGeom>
                    <a:solidFill>
                      <a:srgbClr val="F5CF8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" name="자유형: 도형 36">
                      <a:extLst>
                        <a:ext uri="{FF2B5EF4-FFF2-40B4-BE49-F238E27FC236}">
                          <a16:creationId xmlns:a16="http://schemas.microsoft.com/office/drawing/2014/main" id="{DB5F5F21-3618-50DE-1487-F66CECCB1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566" y="5534025"/>
                      <a:ext cx="431085" cy="61913"/>
                    </a:xfrm>
                    <a:custGeom>
                      <a:avLst/>
                      <a:gdLst>
                        <a:gd name="connsiteX0" fmla="*/ 0 w 431085"/>
                        <a:gd name="connsiteY0" fmla="*/ 0 h 61913"/>
                        <a:gd name="connsiteX1" fmla="*/ 381873 w 431085"/>
                        <a:gd name="connsiteY1" fmla="*/ 0 h 61913"/>
                        <a:gd name="connsiteX2" fmla="*/ 431085 w 431085"/>
                        <a:gd name="connsiteY2" fmla="*/ 61913 h 61913"/>
                        <a:gd name="connsiteX3" fmla="*/ 0 w 431085"/>
                        <a:gd name="connsiteY3" fmla="*/ 61913 h 6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1085" h="61913">
                          <a:moveTo>
                            <a:pt x="0" y="0"/>
                          </a:moveTo>
                          <a:lnTo>
                            <a:pt x="381873" y="0"/>
                          </a:lnTo>
                          <a:lnTo>
                            <a:pt x="431085" y="61913"/>
                          </a:lnTo>
                          <a:lnTo>
                            <a:pt x="0" y="61913"/>
                          </a:lnTo>
                          <a:close/>
                        </a:path>
                      </a:pathLst>
                    </a:custGeom>
                    <a:solidFill>
                      <a:srgbClr val="DF985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자유형: 도형 37">
                      <a:extLst>
                        <a:ext uri="{FF2B5EF4-FFF2-40B4-BE49-F238E27FC236}">
                          <a16:creationId xmlns:a16="http://schemas.microsoft.com/office/drawing/2014/main" id="{CE9962C9-8E09-E37A-9DF4-D92BFBB385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0566" y="5348287"/>
                      <a:ext cx="431085" cy="61913"/>
                    </a:xfrm>
                    <a:custGeom>
                      <a:avLst/>
                      <a:gdLst>
                        <a:gd name="connsiteX0" fmla="*/ 0 w 431085"/>
                        <a:gd name="connsiteY0" fmla="*/ 0 h 61913"/>
                        <a:gd name="connsiteX1" fmla="*/ 381873 w 431085"/>
                        <a:gd name="connsiteY1" fmla="*/ 0 h 61913"/>
                        <a:gd name="connsiteX2" fmla="*/ 431085 w 431085"/>
                        <a:gd name="connsiteY2" fmla="*/ 61913 h 61913"/>
                        <a:gd name="connsiteX3" fmla="*/ 0 w 431085"/>
                        <a:gd name="connsiteY3" fmla="*/ 61913 h 61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31085" h="61913">
                          <a:moveTo>
                            <a:pt x="0" y="0"/>
                          </a:moveTo>
                          <a:lnTo>
                            <a:pt x="381873" y="0"/>
                          </a:lnTo>
                          <a:lnTo>
                            <a:pt x="431085" y="61913"/>
                          </a:lnTo>
                          <a:lnTo>
                            <a:pt x="0" y="61913"/>
                          </a:lnTo>
                          <a:close/>
                        </a:path>
                      </a:pathLst>
                    </a:custGeom>
                    <a:solidFill>
                      <a:srgbClr val="DF985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5" name="자유형: 도형 34">
                    <a:extLst>
                      <a:ext uri="{FF2B5EF4-FFF2-40B4-BE49-F238E27FC236}">
                        <a16:creationId xmlns:a16="http://schemas.microsoft.com/office/drawing/2014/main" id="{782FDD5A-81B3-218A-FB3C-6D8C39FC3F5E}"/>
                      </a:ext>
                    </a:extLst>
                  </p:cNvPr>
                  <p:cNvSpPr/>
                  <p:nvPr/>
                </p:nvSpPr>
                <p:spPr>
                  <a:xfrm>
                    <a:off x="783850" y="6051439"/>
                    <a:ext cx="42571" cy="98385"/>
                  </a:xfrm>
                  <a:custGeom>
                    <a:avLst/>
                    <a:gdLst>
                      <a:gd name="connsiteX0" fmla="*/ 0 w 42571"/>
                      <a:gd name="connsiteY0" fmla="*/ 0 h 98385"/>
                      <a:gd name="connsiteX1" fmla="*/ 42571 w 42571"/>
                      <a:gd name="connsiteY1" fmla="*/ 49192 h 98385"/>
                      <a:gd name="connsiteX2" fmla="*/ 0 w 42571"/>
                      <a:gd name="connsiteY2" fmla="*/ 98385 h 9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571" h="98385">
                        <a:moveTo>
                          <a:pt x="0" y="0"/>
                        </a:moveTo>
                        <a:lnTo>
                          <a:pt x="42571" y="49192"/>
                        </a:lnTo>
                        <a:lnTo>
                          <a:pt x="0" y="98385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87CFB351-7EE3-047F-0729-03FAD93E3F9F}"/>
                    </a:ext>
                  </a:extLst>
                </p:cNvPr>
                <p:cNvSpPr/>
                <p:nvPr/>
              </p:nvSpPr>
              <p:spPr>
                <a:xfrm>
                  <a:off x="286262" y="5441156"/>
                  <a:ext cx="91051" cy="173963"/>
                </a:xfrm>
                <a:custGeom>
                  <a:avLst/>
                  <a:gdLst>
                    <a:gd name="connsiteX0" fmla="*/ 33627 w 91051"/>
                    <a:gd name="connsiteY0" fmla="*/ 0 h 173963"/>
                    <a:gd name="connsiteX1" fmla="*/ 91051 w 91051"/>
                    <a:gd name="connsiteY1" fmla="*/ 0 h 173963"/>
                    <a:gd name="connsiteX2" fmla="*/ 91051 w 91051"/>
                    <a:gd name="connsiteY2" fmla="*/ 173963 h 173963"/>
                    <a:gd name="connsiteX3" fmla="*/ 33627 w 91051"/>
                    <a:gd name="connsiteY3" fmla="*/ 173963 h 173963"/>
                    <a:gd name="connsiteX4" fmla="*/ 0 w 91051"/>
                    <a:gd name="connsiteY4" fmla="*/ 140336 h 173963"/>
                    <a:gd name="connsiteX5" fmla="*/ 0 w 91051"/>
                    <a:gd name="connsiteY5" fmla="*/ 33627 h 173963"/>
                    <a:gd name="connsiteX6" fmla="*/ 33627 w 91051"/>
                    <a:gd name="connsiteY6" fmla="*/ 0 h 173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051" h="173963">
                      <a:moveTo>
                        <a:pt x="33627" y="0"/>
                      </a:moveTo>
                      <a:lnTo>
                        <a:pt x="91051" y="0"/>
                      </a:lnTo>
                      <a:lnTo>
                        <a:pt x="91051" y="173963"/>
                      </a:lnTo>
                      <a:lnTo>
                        <a:pt x="33627" y="173963"/>
                      </a:lnTo>
                      <a:cubicBezTo>
                        <a:pt x="15055" y="173963"/>
                        <a:pt x="0" y="158908"/>
                        <a:pt x="0" y="140336"/>
                      </a:cubicBezTo>
                      <a:lnTo>
                        <a:pt x="0" y="33627"/>
                      </a:lnTo>
                      <a:cubicBezTo>
                        <a:pt x="0" y="15055"/>
                        <a:pt x="15055" y="0"/>
                        <a:pt x="33627" y="0"/>
                      </a:cubicBezTo>
                      <a:close/>
                    </a:path>
                  </a:pathLst>
                </a:custGeom>
                <a:solidFill>
                  <a:srgbClr val="C75C5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758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E9308D27-47B0-EE33-A4CE-90BB7EF31E15}"/>
              </a:ext>
            </a:extLst>
          </p:cNvPr>
          <p:cNvGrpSpPr/>
          <p:nvPr/>
        </p:nvGrpSpPr>
        <p:grpSpPr>
          <a:xfrm>
            <a:off x="86499" y="175801"/>
            <a:ext cx="3959695" cy="3865706"/>
            <a:chOff x="312743" y="2692758"/>
            <a:chExt cx="3959695" cy="3865706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D6D6514-E080-10CE-7BDD-1B4E73EEDEA9}"/>
                </a:ext>
              </a:extLst>
            </p:cNvPr>
            <p:cNvGrpSpPr/>
            <p:nvPr/>
          </p:nvGrpSpPr>
          <p:grpSpPr>
            <a:xfrm>
              <a:off x="720599" y="2841212"/>
              <a:ext cx="3367889" cy="3367889"/>
              <a:chOff x="351576" y="2100404"/>
              <a:chExt cx="3367889" cy="3367889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A3D30C3-5723-CFBC-03A0-9327A5BEC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" y="2100404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13CA5E6F-227F-7869-C962-F777F57B69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35521" y="3784348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145EE0-5A3A-7144-8C4F-085D0E62F35F}"/>
                    </a:ext>
                  </a:extLst>
                </p:cNvPr>
                <p:cNvSpPr txBox="1"/>
                <p:nvPr/>
              </p:nvSpPr>
              <p:spPr>
                <a:xfrm>
                  <a:off x="312743" y="2692758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145EE0-5A3A-7144-8C4F-085D0E62F3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3" y="2692758"/>
                  <a:ext cx="53899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1F57444-D909-325A-1928-DE90FD253590}"/>
                    </a:ext>
                  </a:extLst>
                </p:cNvPr>
                <p:cNvSpPr txBox="1"/>
                <p:nvPr/>
              </p:nvSpPr>
              <p:spPr>
                <a:xfrm>
                  <a:off x="3733444" y="6189132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1F57444-D909-325A-1928-DE90FD253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444" y="6189132"/>
                  <a:ext cx="53899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BE516-2DB3-D323-153C-9684FDE2FE6D}"/>
              </a:ext>
            </a:extLst>
          </p:cNvPr>
          <p:cNvGrpSpPr/>
          <p:nvPr/>
        </p:nvGrpSpPr>
        <p:grpSpPr>
          <a:xfrm>
            <a:off x="660578" y="324255"/>
            <a:ext cx="2007254" cy="716408"/>
            <a:chOff x="1128456" y="2811612"/>
            <a:chExt cx="2007254" cy="71640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8A58E3B-C0C4-AEDC-2989-C55BFE95A123}"/>
                </a:ext>
              </a:extLst>
            </p:cNvPr>
            <p:cNvSpPr txBox="1"/>
            <p:nvPr/>
          </p:nvSpPr>
          <p:spPr>
            <a:xfrm>
              <a:off x="1128456" y="2811612"/>
              <a:ext cx="13107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/>
                <a:t>2</a:t>
              </a:r>
              <a:r>
                <a:rPr lang="ko-KR" altLang="en-US" sz="1800" b="1">
                  <a:solidFill>
                    <a:schemeClr val="tx1"/>
                  </a:solidFill>
                </a:rPr>
                <a:t>차 함수</a:t>
              </a:r>
              <a:endParaRPr lang="ko-KR" altLang="en-US" b="1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C8BD09-61B6-E691-8F06-CDE362D6ABA1}"/>
                    </a:ext>
                  </a:extLst>
                </p:cNvPr>
                <p:cNvSpPr txBox="1"/>
                <p:nvPr/>
              </p:nvSpPr>
              <p:spPr>
                <a:xfrm>
                  <a:off x="1220820" y="3097133"/>
                  <a:ext cx="191489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ko-KR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C8BD09-61B6-E691-8F06-CDE362D6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0820" y="3097133"/>
                  <a:ext cx="191489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원호 1">
            <a:extLst>
              <a:ext uri="{FF2B5EF4-FFF2-40B4-BE49-F238E27FC236}">
                <a16:creationId xmlns:a16="http://schemas.microsoft.com/office/drawing/2014/main" id="{E999070D-9A8A-D7AB-2B67-08D353B7F9E6}"/>
              </a:ext>
            </a:extLst>
          </p:cNvPr>
          <p:cNvSpPr/>
          <p:nvPr/>
        </p:nvSpPr>
        <p:spPr>
          <a:xfrm rot="10800000">
            <a:off x="735621" y="-3224034"/>
            <a:ext cx="3054708" cy="6653034"/>
          </a:xfrm>
          <a:prstGeom prst="arc">
            <a:avLst>
              <a:gd name="adj1" fmla="val 13419499"/>
              <a:gd name="adj2" fmla="val 1902210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166DA-6085-01C8-A09F-7BB98B98516C}"/>
              </a:ext>
            </a:extLst>
          </p:cNvPr>
          <p:cNvSpPr txBox="1"/>
          <p:nvPr/>
        </p:nvSpPr>
        <p:spPr>
          <a:xfrm>
            <a:off x="3986555" y="102482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미분</a:t>
            </a:r>
            <a:r>
              <a:rPr lang="en-US" altLang="ko-KR" b="1"/>
              <a:t>(derivative) – </a:t>
            </a:r>
            <a:r>
              <a:rPr lang="ko-KR" altLang="en-US" b="1">
                <a:solidFill>
                  <a:srgbClr val="FF0000"/>
                </a:solidFill>
              </a:rPr>
              <a:t>한 점에서의 기울기</a:t>
            </a:r>
            <a:r>
              <a:rPr lang="en-US" altLang="ko-KR" b="1">
                <a:solidFill>
                  <a:srgbClr val="0070C0"/>
                </a:solidFill>
              </a:rPr>
              <a:t>(</a:t>
            </a:r>
            <a:r>
              <a:rPr lang="ko-KR" altLang="en-US" b="1">
                <a:solidFill>
                  <a:srgbClr val="0070C0"/>
                </a:solidFill>
              </a:rPr>
              <a:t>변화량</a:t>
            </a:r>
            <a:r>
              <a:rPr lang="en-US" altLang="ko-KR" b="1">
                <a:solidFill>
                  <a:srgbClr val="0070C0"/>
                </a:solidFill>
              </a:rPr>
              <a:t>)</a:t>
            </a:r>
            <a:r>
              <a:rPr lang="en-US" altLang="ko-KR" b="1">
                <a:solidFill>
                  <a:srgbClr val="FF0000"/>
                </a:solidFill>
              </a:rPr>
              <a:t>!!!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B75598E2-A651-BFE6-7AA7-8D1031CD8379}"/>
              </a:ext>
            </a:extLst>
          </p:cNvPr>
          <p:cNvSpPr/>
          <p:nvPr/>
        </p:nvSpPr>
        <p:spPr>
          <a:xfrm rot="10800000">
            <a:off x="4884991" y="-2963953"/>
            <a:ext cx="3627416" cy="6653034"/>
          </a:xfrm>
          <a:prstGeom prst="arc">
            <a:avLst>
              <a:gd name="adj1" fmla="val 12755017"/>
              <a:gd name="adj2" fmla="val 195820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F204CD6-753B-3AE6-8F7E-146BA03AD524}"/>
              </a:ext>
            </a:extLst>
          </p:cNvPr>
          <p:cNvCxnSpPr/>
          <p:nvPr/>
        </p:nvCxnSpPr>
        <p:spPr>
          <a:xfrm>
            <a:off x="4699005" y="3689081"/>
            <a:ext cx="3989951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D54CDB5-E4BD-3B44-C309-C6B10A4B00AC}"/>
              </a:ext>
            </a:extLst>
          </p:cNvPr>
          <p:cNvCxnSpPr>
            <a:cxnSpLocks/>
          </p:cNvCxnSpPr>
          <p:nvPr/>
        </p:nvCxnSpPr>
        <p:spPr>
          <a:xfrm flipV="1">
            <a:off x="6696930" y="1040663"/>
            <a:ext cx="0" cy="3000844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C27474-EC27-57CB-37B9-0DAF1F2C271C}"/>
              </a:ext>
            </a:extLst>
          </p:cNvPr>
          <p:cNvCxnSpPr>
            <a:cxnSpLocks/>
          </p:cNvCxnSpPr>
          <p:nvPr/>
        </p:nvCxnSpPr>
        <p:spPr>
          <a:xfrm>
            <a:off x="6693980" y="3040203"/>
            <a:ext cx="110198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4FFF43-2064-6125-C4DF-0B61FEE3E912}"/>
              </a:ext>
            </a:extLst>
          </p:cNvPr>
          <p:cNvCxnSpPr>
            <a:cxnSpLocks/>
          </p:cNvCxnSpPr>
          <p:nvPr/>
        </p:nvCxnSpPr>
        <p:spPr>
          <a:xfrm flipV="1">
            <a:off x="7059038" y="1498862"/>
            <a:ext cx="1815904" cy="2542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1E3A39B-DF4F-BCD8-5CF6-D9DC22467D78}"/>
              </a:ext>
            </a:extLst>
          </p:cNvPr>
          <p:cNvCxnSpPr>
            <a:cxnSpLocks/>
          </p:cNvCxnSpPr>
          <p:nvPr/>
        </p:nvCxnSpPr>
        <p:spPr>
          <a:xfrm flipV="1">
            <a:off x="7789866" y="3040203"/>
            <a:ext cx="0" cy="648878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F70A11-4C5A-7FBB-4064-244A88D5152C}"/>
              </a:ext>
            </a:extLst>
          </p:cNvPr>
          <p:cNvSpPr txBox="1"/>
          <p:nvPr/>
        </p:nvSpPr>
        <p:spPr>
          <a:xfrm>
            <a:off x="7725408" y="3648607"/>
            <a:ext cx="362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577188-86B6-98E4-FDED-9B69F0768EBB}"/>
              </a:ext>
            </a:extLst>
          </p:cNvPr>
          <p:cNvSpPr txBox="1"/>
          <p:nvPr/>
        </p:nvSpPr>
        <p:spPr>
          <a:xfrm>
            <a:off x="6458247" y="2850659"/>
            <a:ext cx="36278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400"/>
              <a:t>4</a:t>
            </a:r>
            <a:endParaRPr lang="ko-KR" alt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6D2DDC-19C1-FF1B-F8E8-51E1E5F61615}"/>
              </a:ext>
            </a:extLst>
          </p:cNvPr>
          <p:cNvSpPr txBox="1"/>
          <p:nvPr/>
        </p:nvSpPr>
        <p:spPr>
          <a:xfrm>
            <a:off x="7803458" y="2900538"/>
            <a:ext cx="2520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x=2</a:t>
            </a:r>
            <a:r>
              <a:rPr lang="ko-KR" altLang="en-US" b="1"/>
              <a:t>인 점에서의 접선</a:t>
            </a:r>
            <a:endParaRPr lang="ko-KR" altLang="en-US" b="1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0BE5951-F5D9-DA83-9919-7C2C408E6BFD}"/>
                  </a:ext>
                </a:extLst>
              </p:cNvPr>
              <p:cNvSpPr txBox="1"/>
              <p:nvPr/>
            </p:nvSpPr>
            <p:spPr>
              <a:xfrm>
                <a:off x="7966990" y="858369"/>
                <a:ext cx="191489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sz="28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0BE5951-F5D9-DA83-9919-7C2C408E6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990" y="858369"/>
                <a:ext cx="1914890" cy="430887"/>
              </a:xfrm>
              <a:prstGeom prst="rect">
                <a:avLst/>
              </a:prstGeom>
              <a:blipFill>
                <a:blip r:embed="rId5"/>
                <a:stretch>
                  <a:fillRect l="-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말풍선: 모서리가 둥근 사각형 70">
            <a:extLst>
              <a:ext uri="{FF2B5EF4-FFF2-40B4-BE49-F238E27FC236}">
                <a16:creationId xmlns:a16="http://schemas.microsoft.com/office/drawing/2014/main" id="{B31968CC-6F34-CE72-7A68-6DEBA2126804}"/>
              </a:ext>
            </a:extLst>
          </p:cNvPr>
          <p:cNvSpPr/>
          <p:nvPr/>
        </p:nvSpPr>
        <p:spPr>
          <a:xfrm>
            <a:off x="8611766" y="2106635"/>
            <a:ext cx="2012242" cy="584297"/>
          </a:xfrm>
          <a:prstGeom prst="wedgeRoundRectCallout">
            <a:avLst>
              <a:gd name="adj1" fmla="val -68059"/>
              <a:gd name="adj2" fmla="val -10125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x=2</a:t>
            </a:r>
            <a:r>
              <a:rPr lang="ko-KR" altLang="en-US" sz="1600" b="1"/>
              <a:t>인 접선 기울기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DF7C1AE-F428-7908-43F6-CB8ABF26C84A}"/>
              </a:ext>
            </a:extLst>
          </p:cNvPr>
          <p:cNvGrpSpPr/>
          <p:nvPr/>
        </p:nvGrpSpPr>
        <p:grpSpPr>
          <a:xfrm>
            <a:off x="10207906" y="324255"/>
            <a:ext cx="2021247" cy="1158564"/>
            <a:chOff x="9201854" y="4526521"/>
            <a:chExt cx="2021247" cy="1158564"/>
          </a:xfrm>
        </p:grpSpPr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id="{6BA266EF-EDA2-6BC7-98DB-45F068258E97}"/>
                </a:ext>
              </a:extLst>
            </p:cNvPr>
            <p:cNvSpPr/>
            <p:nvPr/>
          </p:nvSpPr>
          <p:spPr>
            <a:xfrm rot="16200000">
              <a:off x="9803461" y="4455874"/>
              <a:ext cx="814125" cy="1008668"/>
            </a:xfrm>
            <a:prstGeom prst="rt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말풍선: 모서리가 둥근 사각형 74">
              <a:extLst>
                <a:ext uri="{FF2B5EF4-FFF2-40B4-BE49-F238E27FC236}">
                  <a16:creationId xmlns:a16="http://schemas.microsoft.com/office/drawing/2014/main" id="{E249E6DC-AC94-EC94-8B20-19854A0B262C}"/>
                </a:ext>
              </a:extLst>
            </p:cNvPr>
            <p:cNvSpPr/>
            <p:nvPr/>
          </p:nvSpPr>
          <p:spPr>
            <a:xfrm>
              <a:off x="9201854" y="4526521"/>
              <a:ext cx="1008669" cy="354631"/>
            </a:xfrm>
            <a:prstGeom prst="wedgeRoundRectCallout">
              <a:avLst>
                <a:gd name="adj1" fmla="val 64651"/>
                <a:gd name="adj2" fmla="val 41872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기울기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973AE41-5B4E-6545-32C1-0AADF88DD0C5}"/>
                    </a:ext>
                  </a:extLst>
                </p:cNvPr>
                <p:cNvSpPr txBox="1"/>
                <p:nvPr/>
              </p:nvSpPr>
              <p:spPr>
                <a:xfrm>
                  <a:off x="10054849" y="5315753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973AE41-5B4E-6545-32C1-0AADF88DD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4849" y="5315753"/>
                  <a:ext cx="538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6C01454-5E3C-24FF-97AE-51B2AEA6B17B}"/>
                    </a:ext>
                  </a:extLst>
                </p:cNvPr>
                <p:cNvSpPr txBox="1"/>
                <p:nvPr/>
              </p:nvSpPr>
              <p:spPr>
                <a:xfrm>
                  <a:off x="10684107" y="4696486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6C01454-5E3C-24FF-97AE-51B2AEA6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4107" y="4696486"/>
                  <a:ext cx="53899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6165CD8B-1C5F-D98E-C279-0C672202D299}"/>
              </a:ext>
            </a:extLst>
          </p:cNvPr>
          <p:cNvGrpSpPr/>
          <p:nvPr/>
        </p:nvGrpSpPr>
        <p:grpSpPr>
          <a:xfrm>
            <a:off x="752942" y="4460718"/>
            <a:ext cx="4680187" cy="1900302"/>
            <a:chOff x="4498492" y="4447616"/>
            <a:chExt cx="4680187" cy="1900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40B8015-6AAA-892B-A468-E05110A4D1FC}"/>
                    </a:ext>
                  </a:extLst>
                </p:cNvPr>
                <p:cNvSpPr txBox="1"/>
                <p:nvPr/>
              </p:nvSpPr>
              <p:spPr>
                <a:xfrm>
                  <a:off x="4519643" y="4447616"/>
                  <a:ext cx="1914890" cy="4389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=3(</m:t>
                      </m:r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상</m:t>
                      </m:r>
                    </m:oMath>
                  </a14:m>
                  <a:r>
                    <a:rPr lang="ko-KR" altLang="en-US" sz="2800"/>
                    <a:t>수</a:t>
                  </a:r>
                  <a:r>
                    <a:rPr lang="en-US" altLang="ko-KR" sz="2800"/>
                    <a:t>)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40B8015-6AAA-892B-A468-E05110A4D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643" y="4447616"/>
                  <a:ext cx="1914890" cy="438966"/>
                </a:xfrm>
                <a:prstGeom prst="rect">
                  <a:avLst/>
                </a:prstGeom>
                <a:blipFill>
                  <a:blip r:embed="rId8"/>
                  <a:stretch>
                    <a:fillRect t="-23611" r="-6688" b="-47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D5E8C14-ED4C-5C80-0CF1-58454EA563ED}"/>
                    </a:ext>
                  </a:extLst>
                </p:cNvPr>
                <p:cNvSpPr txBox="1"/>
                <p:nvPr/>
              </p:nvSpPr>
              <p:spPr>
                <a:xfrm>
                  <a:off x="4498492" y="5177706"/>
                  <a:ext cx="191489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ko-KR" sz="280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D5E8C14-ED4C-5C80-0CF1-58454EA56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492" y="5177706"/>
                  <a:ext cx="1914890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3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A22401-463A-6B2C-160D-62CFD72E491D}"/>
                    </a:ext>
                  </a:extLst>
                </p:cNvPr>
                <p:cNvSpPr txBox="1"/>
                <p:nvPr/>
              </p:nvSpPr>
              <p:spPr>
                <a:xfrm>
                  <a:off x="4498492" y="5917031"/>
                  <a:ext cx="191489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en-US" altLang="ko-KR" sz="280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A22401-463A-6B2C-160D-62CFD72E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492" y="5917031"/>
                  <a:ext cx="1914890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3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C28199A-EE34-0CEC-0977-6A36CE1A5020}"/>
                    </a:ext>
                  </a:extLst>
                </p:cNvPr>
                <p:cNvSpPr txBox="1"/>
                <p:nvPr/>
              </p:nvSpPr>
              <p:spPr>
                <a:xfrm>
                  <a:off x="7263789" y="4447616"/>
                  <a:ext cx="191489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sz="280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C28199A-EE34-0CEC-0977-6A36CE1A5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789" y="4447616"/>
                  <a:ext cx="1914890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E27EC41-F044-491A-08A0-DC72DD839A3F}"/>
                    </a:ext>
                  </a:extLst>
                </p:cNvPr>
                <p:cNvSpPr txBox="1"/>
                <p:nvPr/>
              </p:nvSpPr>
              <p:spPr>
                <a:xfrm>
                  <a:off x="7242638" y="5177706"/>
                  <a:ext cx="191489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ko-KR" sz="280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E27EC41-F044-491A-08A0-DC72DD839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638" y="5177706"/>
                  <a:ext cx="1914890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3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D44BABE-21CF-AE86-9557-6DCFF2F60497}"/>
                    </a:ext>
                  </a:extLst>
                </p:cNvPr>
                <p:cNvSpPr txBox="1"/>
                <p:nvPr/>
              </p:nvSpPr>
              <p:spPr>
                <a:xfrm>
                  <a:off x="7242638" y="5917031"/>
                  <a:ext cx="191489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altLang="ko-KR" sz="280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D44BABE-21CF-AE86-9557-6DCFF2F60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2638" y="5917031"/>
                  <a:ext cx="1914890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3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화살표: 오른쪽 92">
              <a:extLst>
                <a:ext uri="{FF2B5EF4-FFF2-40B4-BE49-F238E27FC236}">
                  <a16:creationId xmlns:a16="http://schemas.microsoft.com/office/drawing/2014/main" id="{9F30E14F-B4D4-9D1B-49A6-8410DF55B292}"/>
                </a:ext>
              </a:extLst>
            </p:cNvPr>
            <p:cNvSpPr/>
            <p:nvPr/>
          </p:nvSpPr>
          <p:spPr>
            <a:xfrm>
              <a:off x="6439005" y="4523949"/>
              <a:ext cx="603406" cy="3693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화살표: 오른쪽 93">
              <a:extLst>
                <a:ext uri="{FF2B5EF4-FFF2-40B4-BE49-F238E27FC236}">
                  <a16:creationId xmlns:a16="http://schemas.microsoft.com/office/drawing/2014/main" id="{52916FF5-8EBB-4648-11A9-BF9CBEC03517}"/>
                </a:ext>
              </a:extLst>
            </p:cNvPr>
            <p:cNvSpPr/>
            <p:nvPr/>
          </p:nvSpPr>
          <p:spPr>
            <a:xfrm>
              <a:off x="6439005" y="5213952"/>
              <a:ext cx="603406" cy="3693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화살표: 오른쪽 94">
              <a:extLst>
                <a:ext uri="{FF2B5EF4-FFF2-40B4-BE49-F238E27FC236}">
                  <a16:creationId xmlns:a16="http://schemas.microsoft.com/office/drawing/2014/main" id="{32A4F2D6-327B-A52B-026F-AF037ADB8937}"/>
                </a:ext>
              </a:extLst>
            </p:cNvPr>
            <p:cNvSpPr/>
            <p:nvPr/>
          </p:nvSpPr>
          <p:spPr>
            <a:xfrm>
              <a:off x="6451658" y="5957916"/>
              <a:ext cx="603406" cy="369332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8E402C9-B715-3BF1-62AD-BE941B2C7753}"/>
              </a:ext>
            </a:extLst>
          </p:cNvPr>
          <p:cNvGrpSpPr/>
          <p:nvPr/>
        </p:nvGrpSpPr>
        <p:grpSpPr>
          <a:xfrm>
            <a:off x="5433129" y="4451116"/>
            <a:ext cx="4477728" cy="1798557"/>
            <a:chOff x="5505256" y="4537050"/>
            <a:chExt cx="4477728" cy="1798557"/>
          </a:xfrm>
        </p:grpSpPr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7212539A-F3FD-48E1-6569-9068A8E1C0C0}"/>
                </a:ext>
              </a:extLst>
            </p:cNvPr>
            <p:cNvSpPr/>
            <p:nvPr/>
          </p:nvSpPr>
          <p:spPr>
            <a:xfrm>
              <a:off x="5505256" y="4537050"/>
              <a:ext cx="4477728" cy="113927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7065B57-B7D8-52A9-90E9-B5E5C51371E8}"/>
                    </a:ext>
                  </a:extLst>
                </p:cNvPr>
                <p:cNvSpPr txBox="1"/>
                <p:nvPr/>
              </p:nvSpPr>
              <p:spPr>
                <a:xfrm>
                  <a:off x="5718618" y="5106451"/>
                  <a:ext cx="4142496" cy="5770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ko-K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(2−1)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altLang="ko-KR" sz="360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7065B57-B7D8-52A9-90E9-B5E5C5137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618" y="5106451"/>
                  <a:ext cx="4142496" cy="57708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F4555DF-7123-3376-25C7-65E4AD0EAE08}"/>
                </a:ext>
              </a:extLst>
            </p:cNvPr>
            <p:cNvSpPr/>
            <p:nvPr/>
          </p:nvSpPr>
          <p:spPr>
            <a:xfrm>
              <a:off x="5929917" y="5154207"/>
              <a:ext cx="316098" cy="31609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8C747CEF-44B8-0296-BECA-6D0E666D3A59}"/>
                </a:ext>
              </a:extLst>
            </p:cNvPr>
            <p:cNvSpPr/>
            <p:nvPr/>
          </p:nvSpPr>
          <p:spPr>
            <a:xfrm>
              <a:off x="6990335" y="5235439"/>
              <a:ext cx="347708" cy="42072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9B52B7-8221-F309-8C90-C2E41E3EC30B}"/>
                </a:ext>
              </a:extLst>
            </p:cNvPr>
            <p:cNvSpPr/>
            <p:nvPr/>
          </p:nvSpPr>
          <p:spPr>
            <a:xfrm>
              <a:off x="7532001" y="5062273"/>
              <a:ext cx="980405" cy="50908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1" name="연결선: 구부러짐 100">
              <a:extLst>
                <a:ext uri="{FF2B5EF4-FFF2-40B4-BE49-F238E27FC236}">
                  <a16:creationId xmlns:a16="http://schemas.microsoft.com/office/drawing/2014/main" id="{CCA67E52-C60C-4A93-FB73-8A7396E7AE8A}"/>
                </a:ext>
              </a:extLst>
            </p:cNvPr>
            <p:cNvCxnSpPr>
              <a:cxnSpLocks/>
              <a:stCxn id="97" idx="7"/>
              <a:endCxn id="98" idx="0"/>
            </p:cNvCxnSpPr>
            <p:nvPr/>
          </p:nvCxnSpPr>
          <p:spPr>
            <a:xfrm rot="16200000" flipH="1">
              <a:off x="6664485" y="4735736"/>
              <a:ext cx="34941" cy="964465"/>
            </a:xfrm>
            <a:prstGeom prst="curvedConnector3">
              <a:avLst>
                <a:gd name="adj1" fmla="val -7867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구부러짐 101">
              <a:extLst>
                <a:ext uri="{FF2B5EF4-FFF2-40B4-BE49-F238E27FC236}">
                  <a16:creationId xmlns:a16="http://schemas.microsoft.com/office/drawing/2014/main" id="{4868F29A-4383-FF17-3215-212329B85CFD}"/>
                </a:ext>
              </a:extLst>
            </p:cNvPr>
            <p:cNvCxnSpPr>
              <a:cxnSpLocks/>
              <a:stCxn id="97" idx="0"/>
              <a:endCxn id="99" idx="0"/>
            </p:cNvCxnSpPr>
            <p:nvPr/>
          </p:nvCxnSpPr>
          <p:spPr>
            <a:xfrm rot="5400000" flipH="1" flipV="1">
              <a:off x="7009118" y="4141121"/>
              <a:ext cx="91934" cy="1934238"/>
            </a:xfrm>
            <a:prstGeom prst="curvedConnector3">
              <a:avLst>
                <a:gd name="adj1" fmla="val 512719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E1DF18D-7057-DF8E-4B0C-B4DCAC8099BC}"/>
                </a:ext>
              </a:extLst>
            </p:cNvPr>
            <p:cNvSpPr/>
            <p:nvPr/>
          </p:nvSpPr>
          <p:spPr>
            <a:xfrm>
              <a:off x="9590705" y="5145551"/>
              <a:ext cx="317154" cy="31609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60CEE3D-F6A5-C188-2F63-9D06FC6BED20}"/>
                    </a:ext>
                  </a:extLst>
                </p:cNvPr>
                <p:cNvSpPr txBox="1"/>
                <p:nvPr/>
              </p:nvSpPr>
              <p:spPr>
                <a:xfrm>
                  <a:off x="5726287" y="5781609"/>
                  <a:ext cx="221722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→3</m:t>
                        </m:r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altLang="ko-KR" sz="360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60CEE3D-F6A5-C188-2F63-9D06FC6BE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6287" y="5781609"/>
                  <a:ext cx="2217221" cy="5539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126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B15FB-B2B9-7B99-3FBC-7A1123CA3D65}"/>
              </a:ext>
            </a:extLst>
          </p:cNvPr>
          <p:cNvGrpSpPr/>
          <p:nvPr/>
        </p:nvGrpSpPr>
        <p:grpSpPr>
          <a:xfrm>
            <a:off x="310566" y="1198123"/>
            <a:ext cx="8352171" cy="461665"/>
            <a:chOff x="397404" y="1800767"/>
            <a:chExt cx="8352171" cy="46166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C81CB8B-DA4C-0302-300E-729D7DD1A72D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BB678DA2-DA57-BFCB-D1A7-9C3860495C32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54CADC9-C59B-73E4-0422-C0518729B7BC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0786E2-8638-2E92-47D8-94A978BB52C8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미니배치 확률적 경사 </a:t>
              </a:r>
              <a:r>
                <a:rPr lang="ko-KR" altLang="en-US" sz="2400" spc="-150" dirty="0" err="1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하강법</a:t>
              </a:r>
              <a:r>
                <a:rPr lang="en-US" altLang="ko-KR" sz="20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(mini-batch SGD)</a:t>
              </a:r>
              <a:endParaRPr lang="en-US" altLang="ko-KR" sz="2200" spc="-150" dirty="0">
                <a:solidFill>
                  <a:srgbClr val="0A2C2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35AE02-FEC1-76E1-57CB-70D8694EAD09}"/>
              </a:ext>
            </a:extLst>
          </p:cNvPr>
          <p:cNvSpPr txBox="1"/>
          <p:nvPr/>
        </p:nvSpPr>
        <p:spPr>
          <a:xfrm>
            <a:off x="578900" y="1711047"/>
            <a:ext cx="8219318" cy="17504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atinLnBrk="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</a:pPr>
            <a:r>
              <a:rPr lang="ko-KR" altLang="en-US" sz="2200" spc="-150" dirty="0">
                <a:solidFill>
                  <a:schemeClr val="tx1"/>
                </a:solidFill>
              </a:rPr>
              <a:t>전체 학습표본 집합을 </a:t>
            </a:r>
            <a:r>
              <a:rPr lang="en-US" altLang="ko-KR" sz="2200" spc="-150" dirty="0">
                <a:solidFill>
                  <a:schemeClr val="tx1"/>
                </a:solidFill>
              </a:rPr>
              <a:t>‘</a:t>
            </a:r>
            <a:r>
              <a:rPr lang="ko-KR" altLang="en-US" sz="2200" spc="-150" dirty="0">
                <a:solidFill>
                  <a:schemeClr val="tx1"/>
                </a:solidFill>
              </a:rPr>
              <a:t>미니배치</a:t>
            </a:r>
            <a:r>
              <a:rPr lang="en-US" altLang="ko-KR" sz="2200" spc="-150" dirty="0">
                <a:solidFill>
                  <a:schemeClr val="tx1"/>
                </a:solidFill>
              </a:rPr>
              <a:t>’</a:t>
            </a:r>
            <a:r>
              <a:rPr lang="ko-KR" altLang="en-US" sz="2200" spc="-150" dirty="0">
                <a:solidFill>
                  <a:schemeClr val="tx1"/>
                </a:solidFill>
              </a:rPr>
              <a:t>라고 하는 작은 크기의 부분집합으로 분할하여 모델을 훈련</a:t>
            </a:r>
            <a:endParaRPr lang="en-US" altLang="ko-KR" sz="2200" spc="-150" dirty="0">
              <a:solidFill>
                <a:schemeClr val="tx1"/>
              </a:solidFill>
            </a:endParaRPr>
          </a:p>
          <a:p>
            <a:pPr marL="542925" lvl="1" indent="-285750" latinLnBrk="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각각의 미니배치는 학습표본 집합에서 무작위로 선택함</a:t>
            </a:r>
            <a:endParaRPr lang="en-US" altLang="ko-KR" sz="2200" spc="-15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542925" lvl="1" indent="-285750" latinLnBrk="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파라미터의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업데이트는 미니배치 단위로 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B8D3BE0-53EB-AB44-0909-CFB997D4C7AD}"/>
              </a:ext>
            </a:extLst>
          </p:cNvPr>
          <p:cNvGrpSpPr/>
          <p:nvPr/>
        </p:nvGrpSpPr>
        <p:grpSpPr>
          <a:xfrm>
            <a:off x="4888738" y="3979637"/>
            <a:ext cx="1429966" cy="1893644"/>
            <a:chOff x="5068392" y="4007796"/>
            <a:chExt cx="1429966" cy="1893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978E68-F8F7-A055-0FAA-9B6A2E9C2C61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915F817-9790-3D9F-117B-A491763A556C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BFF415E-B365-0B24-7C6A-EDC75946B96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D24B2D5-E026-EC77-10A1-36E53EB785CF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DC837CD-6467-3AA4-AC25-160C23B95CF2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81E3881-FCE4-67D1-FA90-74027423F803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C97B24-9D1D-163A-79A7-1C5B9683572C}"/>
                  </a:ext>
                </a:extLst>
              </p:cNvPr>
              <p:cNvSpPr txBox="1"/>
              <p:nvPr/>
            </p:nvSpPr>
            <p:spPr>
              <a:xfrm>
                <a:off x="8313706" y="4772571"/>
                <a:ext cx="3685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C97B24-9D1D-163A-79A7-1C5B9683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706" y="4772571"/>
                <a:ext cx="368562" cy="307777"/>
              </a:xfrm>
              <a:prstGeom prst="rect">
                <a:avLst/>
              </a:prstGeom>
              <a:blipFill>
                <a:blip r:embed="rId7"/>
                <a:stretch>
                  <a:fillRect l="-11667" r="-1667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왼쪽/오른쪽 화살표 45">
            <a:extLst>
              <a:ext uri="{FF2B5EF4-FFF2-40B4-BE49-F238E27FC236}">
                <a16:creationId xmlns:a16="http://schemas.microsoft.com/office/drawing/2014/main" id="{155432C0-8832-0EAC-4BAE-6CE52DE8752E}"/>
              </a:ext>
            </a:extLst>
          </p:cNvPr>
          <p:cNvSpPr/>
          <p:nvPr/>
        </p:nvSpPr>
        <p:spPr>
          <a:xfrm>
            <a:off x="7417648" y="4772571"/>
            <a:ext cx="831716" cy="307776"/>
          </a:xfrm>
          <a:prstGeom prst="leftRightArrow">
            <a:avLst/>
          </a:prstGeom>
          <a:gradFill flip="none" rotWithShape="1">
            <a:gsLst>
              <a:gs pos="0">
                <a:schemeClr val="accent5">
                  <a:satMod val="105000"/>
                  <a:tint val="67000"/>
                  <a:lumMod val="30000"/>
                  <a:lumOff val="70000"/>
                </a:schemeClr>
              </a:gs>
              <a:gs pos="50000">
                <a:schemeClr val="accent5">
                  <a:satMod val="103000"/>
                  <a:tint val="73000"/>
                  <a:lumMod val="70000"/>
                  <a:lumOff val="30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 w="127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DA0580-589F-CC1D-B6F4-A48162B341A8}"/>
                  </a:ext>
                </a:extLst>
              </p:cNvPr>
              <p:cNvSpPr txBox="1"/>
              <p:nvPr/>
            </p:nvSpPr>
            <p:spPr>
              <a:xfrm>
                <a:off x="7020137" y="4772571"/>
                <a:ext cx="3685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DA0580-589F-CC1D-B6F4-A48162B34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37" y="4772571"/>
                <a:ext cx="368562" cy="307777"/>
              </a:xfrm>
              <a:prstGeom prst="rect">
                <a:avLst/>
              </a:prstGeom>
              <a:blipFill>
                <a:blip r:embed="rId8"/>
                <a:stretch>
                  <a:fillRect l="-11667" t="-20000" r="-50000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90E152-52B8-E692-3C84-A7E9B7D4CC2A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6318704" y="4926459"/>
            <a:ext cx="701433" cy="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812DD0-14BA-D415-2D1C-2010A81FAB55}"/>
                  </a:ext>
                </a:extLst>
              </p:cNvPr>
              <p:cNvSpPr txBox="1"/>
              <p:nvPr/>
            </p:nvSpPr>
            <p:spPr>
              <a:xfrm>
                <a:off x="5887817" y="5873281"/>
                <a:ext cx="17777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ko-K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ko-KR" sz="2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</m:oMath>
                  </m:oMathPara>
                </a14:m>
                <a:endParaRPr lang="ko-KR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812DD0-14BA-D415-2D1C-2010A81F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817" y="5873281"/>
                <a:ext cx="1777731" cy="307777"/>
              </a:xfrm>
              <a:prstGeom prst="rect">
                <a:avLst/>
              </a:prstGeom>
              <a:blipFill>
                <a:blip r:embed="rId9"/>
                <a:stretch>
                  <a:fillRect l="-687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FA64B3-6C22-A2BB-1C8F-07A7D2E91155}"/>
              </a:ext>
            </a:extLst>
          </p:cNvPr>
          <p:cNvGrpSpPr/>
          <p:nvPr/>
        </p:nvGrpSpPr>
        <p:grpSpPr>
          <a:xfrm>
            <a:off x="4888738" y="3979637"/>
            <a:ext cx="1429966" cy="1893644"/>
            <a:chOff x="5068392" y="4007796"/>
            <a:chExt cx="1429966" cy="189364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0BBA6CF-DDC1-2D93-9E0F-7675946F3B80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F63E243-869A-F374-72F4-150F30771CAA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1DCA63A-D9C4-A9A6-D540-B9654ED95BB6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403ACE7-B0C3-0DE0-8839-FE10B0B9CE4F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524E007-9171-4551-0CB9-AF80C5C77E93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1AB52DB-F20F-78FA-9568-0323E9983681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18F6EF2-3C02-BDF1-2F83-63D0EBA29A56}"/>
              </a:ext>
            </a:extLst>
          </p:cNvPr>
          <p:cNvGrpSpPr/>
          <p:nvPr/>
        </p:nvGrpSpPr>
        <p:grpSpPr>
          <a:xfrm>
            <a:off x="4888738" y="3979637"/>
            <a:ext cx="1429966" cy="1893644"/>
            <a:chOff x="5068392" y="4007796"/>
            <a:chExt cx="1429966" cy="189364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EAEA922-6117-7E86-1CD8-0A43A10D1624}"/>
                </a:ext>
              </a:extLst>
            </p:cNvPr>
            <p:cNvSpPr/>
            <p:nvPr/>
          </p:nvSpPr>
          <p:spPr>
            <a:xfrm>
              <a:off x="5068392" y="4007796"/>
              <a:ext cx="1429966" cy="1893644"/>
            </a:xfrm>
            <a:prstGeom prst="rect">
              <a:avLst/>
            </a:prstGeom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7668EF1-86A4-B814-B52C-A4F8C5459771}"/>
                </a:ext>
              </a:extLst>
            </p:cNvPr>
            <p:cNvGrpSpPr/>
            <p:nvPr/>
          </p:nvGrpSpPr>
          <p:grpSpPr>
            <a:xfrm>
              <a:off x="5325397" y="4080227"/>
              <a:ext cx="915956" cy="1748783"/>
              <a:chOff x="7191172" y="3728264"/>
              <a:chExt cx="915956" cy="17487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3F1B1DC-A396-E13C-4178-367F21EB908A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3728264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FA6010DD-D380-1A37-B15C-79AF6BF8AE0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4226968"/>
                    <a:ext cx="894412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055" b="-1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426D02F-16F1-CE8E-4690-C5AA5AD10F67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1172" y="5107715"/>
                    <a:ext cx="915956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2667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C673BF9-3EB9-4ED1-20BE-85DD17486A70}"/>
                      </a:ext>
                    </a:extLst>
                  </p:cNvPr>
                  <p:cNvSpPr txBox="1"/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6102" y="4667341"/>
                    <a:ext cx="2051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4242" r="-2424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6ACB0C5-EF5A-0E0A-7677-0C5F0BE90C07}"/>
              </a:ext>
            </a:extLst>
          </p:cNvPr>
          <p:cNvSpPr/>
          <p:nvPr/>
        </p:nvSpPr>
        <p:spPr>
          <a:xfrm>
            <a:off x="4888738" y="3979637"/>
            <a:ext cx="1429966" cy="1893644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35852CF-6B0E-C352-920F-D9B68C9AC1DB}"/>
              </a:ext>
            </a:extLst>
          </p:cNvPr>
          <p:cNvGrpSpPr/>
          <p:nvPr/>
        </p:nvGrpSpPr>
        <p:grpSpPr>
          <a:xfrm>
            <a:off x="1178092" y="4108186"/>
            <a:ext cx="2715661" cy="1636547"/>
            <a:chOff x="2586182" y="2290977"/>
            <a:chExt cx="2715661" cy="1636547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4372D3D-6E6B-C41B-44E0-CD8F0B4DEB85}"/>
                </a:ext>
              </a:extLst>
            </p:cNvPr>
            <p:cNvSpPr/>
            <p:nvPr/>
          </p:nvSpPr>
          <p:spPr>
            <a:xfrm>
              <a:off x="2586182" y="2290977"/>
              <a:ext cx="2715661" cy="1636547"/>
            </a:xfrm>
            <a:prstGeom prst="roundRect">
              <a:avLst>
                <a:gd name="adj" fmla="val 6508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37" name="Oval 34">
              <a:extLst>
                <a:ext uri="{FF2B5EF4-FFF2-40B4-BE49-F238E27FC236}">
                  <a16:creationId xmlns:a16="http://schemas.microsoft.com/office/drawing/2014/main" id="{A54B30DC-3B4E-4AEE-4669-51FAA8ED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134" y="3072295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8" name="Oval 34">
              <a:extLst>
                <a:ext uri="{FF2B5EF4-FFF2-40B4-BE49-F238E27FC236}">
                  <a16:creationId xmlns:a16="http://schemas.microsoft.com/office/drawing/2014/main" id="{2C9A56A0-1D35-7ADA-2EAB-A1E365651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427" y="3162885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06356D7F-AEA4-380C-7733-EC2EB731A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451" y="2484593"/>
              <a:ext cx="93663" cy="93662"/>
            </a:xfrm>
            <a:prstGeom prst="triangl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0" name="Oval 34">
              <a:extLst>
                <a:ext uri="{FF2B5EF4-FFF2-40B4-BE49-F238E27FC236}">
                  <a16:creationId xmlns:a16="http://schemas.microsoft.com/office/drawing/2014/main" id="{135BDDD1-2F30-F338-EF3C-E22C25DF7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859" y="2789681"/>
              <a:ext cx="93663" cy="93662"/>
            </a:xfrm>
            <a:prstGeom prst="triangl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1" name="Oval 34">
              <a:extLst>
                <a:ext uri="{FF2B5EF4-FFF2-40B4-BE49-F238E27FC236}">
                  <a16:creationId xmlns:a16="http://schemas.microsoft.com/office/drawing/2014/main" id="{25592F82-6170-94F1-5BAA-30C97706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918" y="3570664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202B2BF9-F0C1-B1B8-BDE2-BFB7B444D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273" y="3283698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3" name="Oval 34">
              <a:extLst>
                <a:ext uri="{FF2B5EF4-FFF2-40B4-BE49-F238E27FC236}">
                  <a16:creationId xmlns:a16="http://schemas.microsoft.com/office/drawing/2014/main" id="{759D37E1-0C35-60DA-6ADE-1EBCC4966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723" y="3521785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063B56DC-F421-08B1-BCEB-D7434A851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389" y="2767619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5" name="Oval 34">
              <a:extLst>
                <a:ext uri="{FF2B5EF4-FFF2-40B4-BE49-F238E27FC236}">
                  <a16:creationId xmlns:a16="http://schemas.microsoft.com/office/drawing/2014/main" id="{B8306F40-E5E1-117C-0B3F-04F8D14AA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613" y="3293329"/>
              <a:ext cx="93663" cy="93662"/>
            </a:xfrm>
            <a:prstGeom prst="triangl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2180F532-3808-EB80-2135-9690E99D4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589" y="2829600"/>
              <a:ext cx="93663" cy="93662"/>
            </a:xfrm>
            <a:prstGeom prst="triangl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7" name="AutoShape 83">
              <a:extLst>
                <a:ext uri="{FF2B5EF4-FFF2-40B4-BE49-F238E27FC236}">
                  <a16:creationId xmlns:a16="http://schemas.microsoft.com/office/drawing/2014/main" id="{98A33EBD-E9EA-C5B7-E0B7-7923561E3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89982" y="2578255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" name="AutoShape 83">
              <a:extLst>
                <a:ext uri="{FF2B5EF4-FFF2-40B4-BE49-F238E27FC236}">
                  <a16:creationId xmlns:a16="http://schemas.microsoft.com/office/drawing/2014/main" id="{05855CBD-21C6-A6AA-D218-C8A53A8D15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92456" y="2877225"/>
              <a:ext cx="93663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83">
              <a:extLst>
                <a:ext uri="{FF2B5EF4-FFF2-40B4-BE49-F238E27FC236}">
                  <a16:creationId xmlns:a16="http://schemas.microsoft.com/office/drawing/2014/main" id="{5647AC34-1FE7-A16B-0D9F-D3CDBEEB83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4446" y="2904145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83">
              <a:extLst>
                <a:ext uri="{FF2B5EF4-FFF2-40B4-BE49-F238E27FC236}">
                  <a16:creationId xmlns:a16="http://schemas.microsoft.com/office/drawing/2014/main" id="{56D462A2-51EF-70EF-28A2-53FDCEB885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1277" y="3096261"/>
              <a:ext cx="93663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83">
              <a:extLst>
                <a:ext uri="{FF2B5EF4-FFF2-40B4-BE49-F238E27FC236}">
                  <a16:creationId xmlns:a16="http://schemas.microsoft.com/office/drawing/2014/main" id="{A3BEA66C-3D8F-E82A-26C8-A65790D66F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41866" y="3090021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83">
              <a:extLst>
                <a:ext uri="{FF2B5EF4-FFF2-40B4-BE49-F238E27FC236}">
                  <a16:creationId xmlns:a16="http://schemas.microsoft.com/office/drawing/2014/main" id="{1B6ACEB5-7FBB-A776-F1D1-1101E7F1065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56304" y="2821114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3" name="AutoShape 83">
              <a:extLst>
                <a:ext uri="{FF2B5EF4-FFF2-40B4-BE49-F238E27FC236}">
                  <a16:creationId xmlns:a16="http://schemas.microsoft.com/office/drawing/2014/main" id="{DC4B753F-EC51-303E-B8B6-118CD2447E7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4053" y="2725282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4" name="AutoShape 83">
              <a:extLst>
                <a:ext uri="{FF2B5EF4-FFF2-40B4-BE49-F238E27FC236}">
                  <a16:creationId xmlns:a16="http://schemas.microsoft.com/office/drawing/2014/main" id="{6B996F0D-D783-1473-7AA4-05A28105FE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3392" y="3546090"/>
              <a:ext cx="93663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5" name="AutoShape 83">
              <a:extLst>
                <a:ext uri="{FF2B5EF4-FFF2-40B4-BE49-F238E27FC236}">
                  <a16:creationId xmlns:a16="http://schemas.microsoft.com/office/drawing/2014/main" id="{70AADA63-BC45-3028-7628-DD9D2A0ACC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19824" y="2670330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83">
              <a:extLst>
                <a:ext uri="{FF2B5EF4-FFF2-40B4-BE49-F238E27FC236}">
                  <a16:creationId xmlns:a16="http://schemas.microsoft.com/office/drawing/2014/main" id="{E9B47A57-10FC-8A4D-1FF0-D9796B7904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871573" y="2429605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83">
              <a:extLst>
                <a:ext uri="{FF2B5EF4-FFF2-40B4-BE49-F238E27FC236}">
                  <a16:creationId xmlns:a16="http://schemas.microsoft.com/office/drawing/2014/main" id="{8994C951-C030-3E2D-9202-C9F035A0E36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46104" y="2593649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83">
              <a:extLst>
                <a:ext uri="{FF2B5EF4-FFF2-40B4-BE49-F238E27FC236}">
                  <a16:creationId xmlns:a16="http://schemas.microsoft.com/office/drawing/2014/main" id="{BCDAA337-316E-0C51-D4C8-AD458278E3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59479" y="3042092"/>
              <a:ext cx="93663" cy="9207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9" name="AutoShape 83">
              <a:extLst>
                <a:ext uri="{FF2B5EF4-FFF2-40B4-BE49-F238E27FC236}">
                  <a16:creationId xmlns:a16="http://schemas.microsoft.com/office/drawing/2014/main" id="{AB0F7F5F-21D2-BA90-3E36-ED2D4DB2CA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64313" y="2629313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0" name="AutoShape 83">
              <a:extLst>
                <a:ext uri="{FF2B5EF4-FFF2-40B4-BE49-F238E27FC236}">
                  <a16:creationId xmlns:a16="http://schemas.microsoft.com/office/drawing/2014/main" id="{A72396FE-891F-FC61-8128-CDF706F6CD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48203" y="2475643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1" name="Oval 34">
              <a:extLst>
                <a:ext uri="{FF2B5EF4-FFF2-40B4-BE49-F238E27FC236}">
                  <a16:creationId xmlns:a16="http://schemas.microsoft.com/office/drawing/2014/main" id="{E027025F-D852-7ED4-0647-5F60FAE1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050" y="3256547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2" name="Oval 34">
              <a:extLst>
                <a:ext uri="{FF2B5EF4-FFF2-40B4-BE49-F238E27FC236}">
                  <a16:creationId xmlns:a16="http://schemas.microsoft.com/office/drawing/2014/main" id="{C94B7D16-7E61-F408-9AC6-0CD50E0EA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711" y="3523833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3" name="Oval 34">
              <a:extLst>
                <a:ext uri="{FF2B5EF4-FFF2-40B4-BE49-F238E27FC236}">
                  <a16:creationId xmlns:a16="http://schemas.microsoft.com/office/drawing/2014/main" id="{CDAF17E5-C448-C0AE-C6CF-7FAC34FB0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031" y="3196235"/>
              <a:ext cx="93663" cy="93662"/>
            </a:xfrm>
            <a:prstGeom prst="triangl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4" name="Oval 34">
              <a:extLst>
                <a:ext uri="{FF2B5EF4-FFF2-40B4-BE49-F238E27FC236}">
                  <a16:creationId xmlns:a16="http://schemas.microsoft.com/office/drawing/2014/main" id="{AEA5F927-8D8D-0BA6-2B32-F1C85463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324" y="3687122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5" name="Oval 34">
              <a:extLst>
                <a:ext uri="{FF2B5EF4-FFF2-40B4-BE49-F238E27FC236}">
                  <a16:creationId xmlns:a16="http://schemas.microsoft.com/office/drawing/2014/main" id="{526283D1-4A1B-928E-D7AD-BAD1131B4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386" y="3230054"/>
              <a:ext cx="93663" cy="936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6" name="AutoShape 83">
              <a:extLst>
                <a:ext uri="{FF2B5EF4-FFF2-40B4-BE49-F238E27FC236}">
                  <a16:creationId xmlns:a16="http://schemas.microsoft.com/office/drawing/2014/main" id="{E05392B7-ED8F-600B-6198-F95CF3EB90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2976" y="3518228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83">
              <a:extLst>
                <a:ext uri="{FF2B5EF4-FFF2-40B4-BE49-F238E27FC236}">
                  <a16:creationId xmlns:a16="http://schemas.microsoft.com/office/drawing/2014/main" id="{9F10DD18-F4D8-42B3-83E3-5C46A26C10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56143" y="3641085"/>
              <a:ext cx="93663" cy="92075"/>
            </a:xfrm>
            <a:prstGeom prst="triangle">
              <a:avLst>
                <a:gd name="adj" fmla="val 49995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2600">
                <a:latin typeface="Times New Roman" panose="02020603050405020304" pitchFamily="18" charset="0"/>
                <a:ea typeface="나눔스퀘어 Bold" panose="020B0600000101010101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5B8CA87-EBD6-8319-8906-10320AFA8775}"/>
              </a:ext>
            </a:extLst>
          </p:cNvPr>
          <p:cNvSpPr txBox="1"/>
          <p:nvPr/>
        </p:nvSpPr>
        <p:spPr>
          <a:xfrm>
            <a:off x="1019086" y="3857033"/>
            <a:ext cx="1891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200">
                <a:effectLst>
                  <a:glow rad="127000">
                    <a:schemeClr val="bg1">
                      <a:alpha val="80000"/>
                    </a:scheme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r>
              <a:rPr lang="ko-KR" altLang="en-US" dirty="0"/>
              <a:t>학습표본 집합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AFD030-9E69-9C67-937A-5A27DFA6F19B}"/>
                  </a:ext>
                </a:extLst>
              </p:cNvPr>
              <p:cNvSpPr txBox="1"/>
              <p:nvPr/>
            </p:nvSpPr>
            <p:spPr>
              <a:xfrm>
                <a:off x="5455443" y="3640688"/>
                <a:ext cx="2965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ko-KR" alt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AFD030-9E69-9C67-937A-5A27DFA6F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443" y="3640688"/>
                <a:ext cx="296556" cy="307777"/>
              </a:xfrm>
              <a:prstGeom prst="rect">
                <a:avLst/>
              </a:prstGeom>
              <a:blipFill>
                <a:blip r:embed="rId16"/>
                <a:stretch>
                  <a:fillRect l="-8163" r="-6122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76D8F54-E761-24DD-EA7E-DB4CCBC9D6F3}"/>
              </a:ext>
            </a:extLst>
          </p:cNvPr>
          <p:cNvCxnSpPr>
            <a:cxnSpLocks/>
            <a:stCxn id="71" idx="6"/>
            <a:endCxn id="9" idx="1"/>
          </p:cNvCxnSpPr>
          <p:nvPr/>
        </p:nvCxnSpPr>
        <p:spPr>
          <a:xfrm>
            <a:off x="2762027" y="4355447"/>
            <a:ext cx="2126711" cy="57101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F60D7B07-D3A8-F37F-2F99-E90935DD6C5B}"/>
              </a:ext>
            </a:extLst>
          </p:cNvPr>
          <p:cNvSpPr/>
          <p:nvPr/>
        </p:nvSpPr>
        <p:spPr>
          <a:xfrm>
            <a:off x="2524074" y="4236470"/>
            <a:ext cx="237953" cy="23795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74E9C4D-02F2-2F9D-AA1F-290B71FB473B}"/>
              </a:ext>
            </a:extLst>
          </p:cNvPr>
          <p:cNvSpPr/>
          <p:nvPr/>
        </p:nvSpPr>
        <p:spPr>
          <a:xfrm>
            <a:off x="3060912" y="4836784"/>
            <a:ext cx="237953" cy="23795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6DC1C71-4266-06CA-8023-79D35E7746D2}"/>
              </a:ext>
            </a:extLst>
          </p:cNvPr>
          <p:cNvSpPr/>
          <p:nvPr/>
        </p:nvSpPr>
        <p:spPr>
          <a:xfrm>
            <a:off x="1899983" y="4621494"/>
            <a:ext cx="237953" cy="23795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9C4DAB9-7E4F-8113-C01F-ABD449C6B218}"/>
              </a:ext>
            </a:extLst>
          </p:cNvPr>
          <p:cNvSpPr/>
          <p:nvPr/>
        </p:nvSpPr>
        <p:spPr>
          <a:xfrm>
            <a:off x="2165856" y="5433675"/>
            <a:ext cx="237953" cy="23795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D4F66C7-6DB8-D924-94F5-CCFF553397A8}"/>
              </a:ext>
            </a:extLst>
          </p:cNvPr>
          <p:cNvSpPr/>
          <p:nvPr/>
        </p:nvSpPr>
        <p:spPr>
          <a:xfrm>
            <a:off x="3212231" y="5263993"/>
            <a:ext cx="237953" cy="23795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30DEEAA-A530-F414-9689-15D1372DD503}"/>
              </a:ext>
            </a:extLst>
          </p:cNvPr>
          <p:cNvSpPr/>
          <p:nvPr/>
        </p:nvSpPr>
        <p:spPr>
          <a:xfrm>
            <a:off x="2305830" y="4981256"/>
            <a:ext cx="237953" cy="23795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3B4A272-E530-CC53-C68C-23008915FD77}"/>
              </a:ext>
            </a:extLst>
          </p:cNvPr>
          <p:cNvCxnSpPr>
            <a:cxnSpLocks/>
            <a:stCxn id="72" idx="6"/>
            <a:endCxn id="34" idx="1"/>
          </p:cNvCxnSpPr>
          <p:nvPr/>
        </p:nvCxnSpPr>
        <p:spPr>
          <a:xfrm flipV="1">
            <a:off x="3298865" y="4926459"/>
            <a:ext cx="1589873" cy="2930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A7EBF63-49B8-F495-58ED-8946A75B3C94}"/>
              </a:ext>
            </a:extLst>
          </p:cNvPr>
          <p:cNvCxnSpPr>
            <a:cxnSpLocks/>
            <a:stCxn id="73" idx="6"/>
            <a:endCxn id="34" idx="1"/>
          </p:cNvCxnSpPr>
          <p:nvPr/>
        </p:nvCxnSpPr>
        <p:spPr>
          <a:xfrm>
            <a:off x="2137936" y="4740471"/>
            <a:ext cx="2750802" cy="18598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76222B2-9AB7-CF1D-B984-ED2C0BBAE429}"/>
              </a:ext>
            </a:extLst>
          </p:cNvPr>
          <p:cNvCxnSpPr>
            <a:cxnSpLocks/>
            <a:stCxn id="74" idx="6"/>
            <a:endCxn id="34" idx="1"/>
          </p:cNvCxnSpPr>
          <p:nvPr/>
        </p:nvCxnSpPr>
        <p:spPr>
          <a:xfrm flipV="1">
            <a:off x="2403809" y="4926459"/>
            <a:ext cx="2484929" cy="62619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742CD4-81B4-279E-A69A-DD859E8AB3DC}"/>
              </a:ext>
            </a:extLst>
          </p:cNvPr>
          <p:cNvCxnSpPr>
            <a:stCxn id="75" idx="6"/>
            <a:endCxn id="9" idx="1"/>
          </p:cNvCxnSpPr>
          <p:nvPr/>
        </p:nvCxnSpPr>
        <p:spPr>
          <a:xfrm flipV="1">
            <a:off x="3450184" y="4926459"/>
            <a:ext cx="1438554" cy="45651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FDC5EE5-7914-72A5-2F66-5074441155CE}"/>
              </a:ext>
            </a:extLst>
          </p:cNvPr>
          <p:cNvCxnSpPr>
            <a:cxnSpLocks/>
            <a:stCxn id="76" idx="6"/>
            <a:endCxn id="9" idx="1"/>
          </p:cNvCxnSpPr>
          <p:nvPr/>
        </p:nvCxnSpPr>
        <p:spPr>
          <a:xfrm flipV="1">
            <a:off x="2543783" y="4926459"/>
            <a:ext cx="2344955" cy="17377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D8BDCC-98B4-B4A9-350E-214B6A14104D}"/>
                  </a:ext>
                </a:extLst>
              </p:cNvPr>
              <p:cNvSpPr txBox="1"/>
              <p:nvPr/>
            </p:nvSpPr>
            <p:spPr>
              <a:xfrm>
                <a:off x="3495052" y="4292715"/>
                <a:ext cx="1504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chemeClr val="accent6">
                        <a:lumMod val="75000"/>
                      </a:schemeClr>
                    </a:solidFill>
                    <a:effectLst>
                      <a:glow rad="127000">
                        <a:schemeClr val="bg1">
                          <a:alpha val="80000"/>
                        </a:schemeClr>
                      </a:glo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미니배치</a:t>
                </a:r>
                <a:r>
                  <a:rPr lang="en-US" altLang="ko-KR" sz="2000" dirty="0">
                    <a:solidFill>
                      <a:schemeClr val="accent6">
                        <a:lumMod val="75000"/>
                      </a:schemeClr>
                    </a:solidFill>
                    <a:effectLst>
                      <a:glow rad="127000">
                        <a:schemeClr val="bg1">
                          <a:alpha val="80000"/>
                        </a:schemeClr>
                      </a:glo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glow rad="127000">
                            <a:schemeClr val="bg1">
                              <a:alpha val="80000"/>
                            </a:schemeClr>
                          </a:glow>
                        </a:effectLst>
                        <a:latin typeface="Cambria Math" panose="02040503050406030204" pitchFamily="18" charset="0"/>
                        <a:ea typeface="나눔바른고딕" panose="020B0603020101020101" pitchFamily="50" charset="-127"/>
                      </a:rPr>
                      <m:t>𝐵</m:t>
                    </m:r>
                  </m:oMath>
                </a14:m>
                <a:r>
                  <a:rPr lang="en-US" altLang="ko-KR" sz="2000" dirty="0">
                    <a:solidFill>
                      <a:schemeClr val="accent6">
                        <a:lumMod val="75000"/>
                      </a:schemeClr>
                    </a:solidFill>
                    <a:effectLst>
                      <a:glow rad="127000">
                        <a:schemeClr val="bg1">
                          <a:alpha val="80000"/>
                        </a:schemeClr>
                      </a:glo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endParaRPr lang="ko-KR" altLang="en-US" sz="2000" dirty="0">
                  <a:solidFill>
                    <a:schemeClr val="accent6">
                      <a:lumMod val="75000"/>
                    </a:schemeClr>
                  </a:solidFill>
                  <a:effectLst>
                    <a:glow rad="127000">
                      <a:schemeClr val="bg1">
                        <a:alpha val="80000"/>
                      </a:schemeClr>
                    </a:glo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D8BDCC-98B4-B4A9-350E-214B6A141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052" y="4292715"/>
                <a:ext cx="1504387" cy="400110"/>
              </a:xfrm>
              <a:prstGeom prst="rect">
                <a:avLst/>
              </a:prstGeom>
              <a:blipFill>
                <a:blip r:embed="rId17"/>
                <a:stretch>
                  <a:fillRect l="-7287" t="-19697" r="-6883" b="-4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그룹 82">
            <a:extLst>
              <a:ext uri="{FF2B5EF4-FFF2-40B4-BE49-F238E27FC236}">
                <a16:creationId xmlns:a16="http://schemas.microsoft.com/office/drawing/2014/main" id="{758EBEDB-A877-1F30-5977-932025AE7A51}"/>
              </a:ext>
            </a:extLst>
          </p:cNvPr>
          <p:cNvGrpSpPr/>
          <p:nvPr/>
        </p:nvGrpSpPr>
        <p:grpSpPr>
          <a:xfrm>
            <a:off x="5240032" y="4082845"/>
            <a:ext cx="727379" cy="1687228"/>
            <a:chOff x="6648122" y="2137088"/>
            <a:chExt cx="727379" cy="1687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7C6B49A-C8F9-A1A7-33B8-B64D1079C7BA}"/>
                    </a:ext>
                  </a:extLst>
                </p:cNvPr>
                <p:cNvSpPr txBox="1"/>
                <p:nvPr/>
              </p:nvSpPr>
              <p:spPr>
                <a:xfrm>
                  <a:off x="6656714" y="2137088"/>
                  <a:ext cx="7101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AFF416A-CFD8-4C7C-8878-4D8CCD945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714" y="2137088"/>
                  <a:ext cx="710194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586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1EEEDB9-D11E-F40A-E8CB-8FEFF686EC7E}"/>
                    </a:ext>
                  </a:extLst>
                </p:cNvPr>
                <p:cNvSpPr txBox="1"/>
                <p:nvPr/>
              </p:nvSpPr>
              <p:spPr>
                <a:xfrm>
                  <a:off x="6659695" y="2635792"/>
                  <a:ext cx="7042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ABD948A-8917-4675-9DE4-DB69F6A0B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695" y="2635792"/>
                  <a:ext cx="704232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724" b="-176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C62A110-A8BE-F978-D9FE-A4F7812C0211}"/>
                    </a:ext>
                  </a:extLst>
                </p:cNvPr>
                <p:cNvSpPr txBox="1"/>
                <p:nvPr/>
              </p:nvSpPr>
              <p:spPr>
                <a:xfrm>
                  <a:off x="6648122" y="3516539"/>
                  <a:ext cx="72737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4719349A-CA1E-4969-884F-68AA1038F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8122" y="3516539"/>
                  <a:ext cx="727379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2521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1D0D66C-9498-83AF-D603-F5FAEDF06041}"/>
                    </a:ext>
                  </a:extLst>
                </p:cNvPr>
                <p:cNvSpPr txBox="1"/>
                <p:nvPr/>
              </p:nvSpPr>
              <p:spPr>
                <a:xfrm>
                  <a:off x="6926852" y="3076165"/>
                  <a:ext cx="1699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9AEC77B-7CD3-4EF0-8E1F-CA4F4C382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852" y="3076165"/>
                  <a:ext cx="16991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25000" r="-2142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56A1789D-C88E-3108-1C96-AC5665C50DF8}"/>
              </a:ext>
            </a:extLst>
          </p:cNvPr>
          <p:cNvSpPr/>
          <p:nvPr/>
        </p:nvSpPr>
        <p:spPr>
          <a:xfrm>
            <a:off x="7694713" y="4787666"/>
            <a:ext cx="277586" cy="2775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endParaRPr lang="ko-KR" altLang="en-US" sz="2400" dirty="0">
              <a:solidFill>
                <a:srgbClr val="C0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9" name="꺾인 연결선 6">
            <a:extLst>
              <a:ext uri="{FF2B5EF4-FFF2-40B4-BE49-F238E27FC236}">
                <a16:creationId xmlns:a16="http://schemas.microsoft.com/office/drawing/2014/main" id="{16B91DBC-B0F9-92F2-77B4-F5B8ECC96D0C}"/>
              </a:ext>
            </a:extLst>
          </p:cNvPr>
          <p:cNvCxnSpPr>
            <a:stCxn id="88" idx="4"/>
            <a:endCxn id="9" idx="2"/>
          </p:cNvCxnSpPr>
          <p:nvPr/>
        </p:nvCxnSpPr>
        <p:spPr>
          <a:xfrm rot="5400000">
            <a:off x="6314600" y="4354374"/>
            <a:ext cx="808029" cy="2229785"/>
          </a:xfrm>
          <a:prstGeom prst="bentConnector3">
            <a:avLst>
              <a:gd name="adj1" fmla="val 144962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226F58-709E-A56D-0070-C44825B5F980}"/>
                  </a:ext>
                </a:extLst>
              </p:cNvPr>
              <p:cNvSpPr txBox="1"/>
              <p:nvPr/>
            </p:nvSpPr>
            <p:spPr>
              <a:xfrm>
                <a:off x="6669420" y="3921849"/>
                <a:ext cx="2481257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ko-K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1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2226F58-709E-A56D-0070-C44825B5F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420" y="3921849"/>
                <a:ext cx="2481257" cy="74693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6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C4314AF-5B5A-D554-2266-9663CA62E0B8}"/>
              </a:ext>
            </a:extLst>
          </p:cNvPr>
          <p:cNvGrpSpPr/>
          <p:nvPr/>
        </p:nvGrpSpPr>
        <p:grpSpPr>
          <a:xfrm>
            <a:off x="310566" y="1198123"/>
            <a:ext cx="8352171" cy="461665"/>
            <a:chOff x="397404" y="1800767"/>
            <a:chExt cx="8352171" cy="46166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7337950-1546-854C-74A9-ABFF6F17CFF5}"/>
                </a:ext>
              </a:extLst>
            </p:cNvPr>
            <p:cNvGrpSpPr/>
            <p:nvPr/>
          </p:nvGrpSpPr>
          <p:grpSpPr>
            <a:xfrm>
              <a:off x="397404" y="1912306"/>
              <a:ext cx="200025" cy="200025"/>
              <a:chOff x="769937" y="4960303"/>
              <a:chExt cx="200025" cy="20002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A090A7CE-356B-5834-0AD2-CDE5759EA520}"/>
                  </a:ext>
                </a:extLst>
              </p:cNvPr>
              <p:cNvSpPr/>
              <p:nvPr/>
            </p:nvSpPr>
            <p:spPr bwMode="auto">
              <a:xfrm flipH="1">
                <a:off x="769937" y="4960303"/>
                <a:ext cx="200025" cy="200025"/>
              </a:xfrm>
              <a:prstGeom prst="ellipse">
                <a:avLst/>
              </a:prstGeom>
              <a:solidFill>
                <a:srgbClr val="55AB94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 dirty="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8E98F6E-7EB6-DBFF-37E4-FA31EF0D826B}"/>
                  </a:ext>
                </a:extLst>
              </p:cNvPr>
              <p:cNvSpPr/>
              <p:nvPr/>
            </p:nvSpPr>
            <p:spPr bwMode="auto">
              <a:xfrm flipH="1">
                <a:off x="828674" y="5013489"/>
                <a:ext cx="82550" cy="8255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pc="-150">
                  <a:latin typeface="에스코어 드림 4 Regular" panose="020B0503030302020204" pitchFamily="34" charset="-127"/>
                  <a:ea typeface="에스코어 드림 4 Regular" panose="020B0503030302020204" pitchFamily="34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547DB-9D76-82EB-1CAA-3EC80F50548B}"/>
                </a:ext>
              </a:extLst>
            </p:cNvPr>
            <p:cNvSpPr txBox="1"/>
            <p:nvPr/>
          </p:nvSpPr>
          <p:spPr>
            <a:xfrm>
              <a:off x="618066" y="1800767"/>
              <a:ext cx="81315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미니배치 확률적 경사 </a:t>
              </a:r>
              <a:r>
                <a:rPr lang="ko-KR" altLang="en-US" sz="2400" spc="-150" dirty="0" err="1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하강법</a:t>
              </a:r>
              <a:r>
                <a:rPr lang="en-US" altLang="ko-KR" sz="2000" spc="-150" dirty="0">
                  <a:solidFill>
                    <a:srgbClr val="0A2C2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(mini-batch SGD)</a:t>
              </a:r>
              <a:endParaRPr lang="en-US" altLang="ko-KR" sz="2200" spc="-150" dirty="0">
                <a:solidFill>
                  <a:srgbClr val="0A2C2B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2900D1-5CCA-6CA7-D0E2-2970C2E7B86D}"/>
                  </a:ext>
                </a:extLst>
              </p:cNvPr>
              <p:cNvSpPr txBox="1"/>
              <p:nvPr/>
            </p:nvSpPr>
            <p:spPr>
              <a:xfrm>
                <a:off x="578900" y="1711047"/>
                <a:ext cx="7279508" cy="1344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180975" marR="0" lvl="0" indent="-180975" fontAlgn="auto">
                  <a:lnSpc>
                    <a:spcPct val="100000"/>
                  </a:lnSpc>
                  <a:spcBef>
                    <a:spcPts val="300"/>
                  </a:spcBef>
                  <a:spcAft>
                    <a:spcPts val="500"/>
                  </a:spcAft>
                  <a:buClr>
                    <a:srgbClr val="F4B183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180975" algn="l"/>
                  </a:tabLst>
                  <a:defRPr kumimoji="0" sz="2400" b="0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defRPr>
                </a:lvl1pPr>
              </a:lstStyle>
              <a:p>
                <a:pPr latinLnBrk="0">
                  <a:lnSpc>
                    <a:spcPct val="120000"/>
                  </a:lnSpc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</a:pPr>
                <a:r>
                  <a:rPr lang="ko-KR" altLang="en-US" sz="2200" spc="-150" dirty="0">
                    <a:solidFill>
                      <a:schemeClr val="tx1"/>
                    </a:solidFill>
                  </a:rPr>
                  <a:t>배치 경사 하강법에 </a:t>
                </a:r>
                <a:r>
                  <a:rPr lang="ko-KR" altLang="en-US" sz="2200" spc="-150" dirty="0"/>
                  <a:t>비해 빠르게 파라미터 업데이트를 진행할 수 있음</a:t>
                </a:r>
                <a:endParaRPr lang="en-US" altLang="ko-KR" sz="2200" spc="-150" dirty="0">
                  <a:solidFill>
                    <a:schemeClr val="tx1"/>
                  </a:solidFill>
                </a:endParaRPr>
              </a:p>
              <a:p>
                <a:pPr marL="542925" lvl="1" indent="-285750" latinLnBrk="0">
                  <a:lnSpc>
                    <a:spcPct val="120000"/>
                  </a:lnSpc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z="2200" spc="-15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하나의 </a:t>
                </a:r>
                <a:r>
                  <a:rPr lang="ko-KR" altLang="en-US" sz="2200" spc="-15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에폭에</a:t>
                </a:r>
                <a:r>
                  <a:rPr lang="ko-KR" altLang="en-US" sz="2200" spc="-15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파라미터를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ko-KR" altLang="en-US" sz="2200" i="1" spc="-150">
                            <a:latin typeface="Cambria Math" panose="02040503050406030204" pitchFamily="18" charset="0"/>
                            <a:ea typeface="에스코어 드림 5 Medium" panose="020B0503030302020204" pitchFamily="34" charset="-127"/>
                          </a:rPr>
                        </m:ctrlPr>
                      </m:dPr>
                      <m:e>
                        <m:r>
                          <a:rPr lang="en-US" altLang="ko-KR" sz="2200" spc="-150">
                            <a:latin typeface="Cambria Math" panose="02040503050406030204" pitchFamily="18" charset="0"/>
                            <a:ea typeface="에스코어 드림 5 Medium" panose="020B0503030302020204" pitchFamily="34" charset="-127"/>
                          </a:rPr>
                          <m:t>𝑁</m:t>
                        </m:r>
                        <m:r>
                          <a:rPr lang="en-US" altLang="ko-KR" sz="2200" spc="-150">
                            <a:latin typeface="Cambria Math" panose="02040503050406030204" pitchFamily="18" charset="0"/>
                            <a:ea typeface="에스코어 드림 5 Medium" panose="020B0503030302020204" pitchFamily="34" charset="-127"/>
                          </a:rPr>
                          <m:t>/</m:t>
                        </m:r>
                        <m:sSub>
                          <m:sSubPr>
                            <m:ctrlPr>
                              <a:rPr lang="en-US" altLang="ko-KR" sz="2200" i="1" spc="-150">
                                <a:latin typeface="Cambria Math" panose="02040503050406030204" pitchFamily="18" charset="0"/>
                                <a:ea typeface="에스코어 드림 5 Medium" panose="020B0503030302020204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200" spc="-150">
                                <a:latin typeface="Cambria Math" panose="02040503050406030204" pitchFamily="18" charset="0"/>
                                <a:ea typeface="에스코어 드림 5 Medium" panose="020B0503030302020204" pitchFamily="34" charset="-127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200" spc="-150">
                                <a:latin typeface="Cambria Math" panose="02040503050406030204" pitchFamily="18" charset="0"/>
                                <a:ea typeface="에스코어 드림 5 Medium" panose="020B0503030302020204" pitchFamily="34" charset="-127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200" spc="-15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회 업데이트함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2900D1-5CCA-6CA7-D0E2-2970C2E7B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00" y="1711047"/>
                <a:ext cx="7279508" cy="1344151"/>
              </a:xfrm>
              <a:prstGeom prst="rect">
                <a:avLst/>
              </a:prstGeom>
              <a:blipFill>
                <a:blip r:embed="rId2"/>
                <a:stretch>
                  <a:fillRect l="-503" t="-909" b="-7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269A82-1F20-EAD3-3EE9-A65A64BE6701}"/>
              </a:ext>
            </a:extLst>
          </p:cNvPr>
          <p:cNvSpPr txBox="1"/>
          <p:nvPr/>
        </p:nvSpPr>
        <p:spPr>
          <a:xfrm>
            <a:off x="578900" y="3152865"/>
            <a:ext cx="7279508" cy="873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atinLnBrk="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</a:pPr>
            <a:r>
              <a:rPr lang="en-US" altLang="ko-KR" sz="2200" spc="-150" dirty="0">
                <a:solidFill>
                  <a:schemeClr val="tx1"/>
                </a:solidFill>
              </a:rPr>
              <a:t>SGD</a:t>
            </a:r>
            <a:r>
              <a:rPr lang="ko-KR" altLang="en-US" sz="2200" spc="-150" dirty="0">
                <a:solidFill>
                  <a:schemeClr val="tx1"/>
                </a:solidFill>
              </a:rPr>
              <a:t>에 비해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파라미터 업데이트의 불규칙성이 완화되어 </a:t>
            </a:r>
            <a:r>
              <a:rPr lang="ko-KR" altLang="en-US" sz="2200" spc="-15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최적값에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가깝게 파라미터 값이 결정될 수 있음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5A3C4-8AE4-50CF-690C-7BD4561802A1}"/>
              </a:ext>
            </a:extLst>
          </p:cNvPr>
          <p:cNvSpPr txBox="1"/>
          <p:nvPr/>
        </p:nvSpPr>
        <p:spPr>
          <a:xfrm>
            <a:off x="578900" y="4077889"/>
            <a:ext cx="7279508" cy="13752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180975" marR="0" lvl="0" indent="-180975" fontAlgn="auto">
              <a:lnSpc>
                <a:spcPct val="100000"/>
              </a:lnSpc>
              <a:spcBef>
                <a:spcPts val="300"/>
              </a:spcBef>
              <a:spcAft>
                <a:spcPts val="500"/>
              </a:spcAft>
              <a:buClr>
                <a:srgbClr val="F4B183"/>
              </a:buClr>
              <a:buSzPct val="80000"/>
              <a:buFont typeface="Wingdings" panose="05000000000000000000" pitchFamily="2" charset="2"/>
              <a:buChar char="§"/>
              <a:tabLst>
                <a:tab pos="180975" algn="l"/>
              </a:tabLst>
              <a:defRPr kumimoji="0" sz="24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atinLnBrk="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50000"/>
                </a:schemeClr>
              </a:buClr>
            </a:pPr>
            <a:r>
              <a:rPr lang="ko-KR" altLang="en-US" sz="2200" spc="-150" dirty="0">
                <a:solidFill>
                  <a:schemeClr val="tx1"/>
                </a:solidFill>
              </a:rPr>
              <a:t>계산 성능을 높일 수 있음</a:t>
            </a:r>
            <a:endParaRPr lang="en-US" altLang="ko-KR" sz="2200" spc="-150" dirty="0">
              <a:solidFill>
                <a:schemeClr val="tx1"/>
              </a:solidFill>
            </a:endParaRPr>
          </a:p>
          <a:p>
            <a:pPr marL="542925" lvl="1" indent="-285750" latinLnBrk="0"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특히 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GPU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를 사용하는 경우 미니배치 단위의 처리를 하면 행렬 연산의 최적화에</a:t>
            </a:r>
            <a:r>
              <a:rPr lang="en-US" altLang="ko-KR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2200" spc="-15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유리함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76BFDE-4599-9587-73AC-3BC85296D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408" y="1747097"/>
            <a:ext cx="3511303" cy="2633477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9203BC-77AD-76E6-B924-05FC4CF31A5D}"/>
              </a:ext>
            </a:extLst>
          </p:cNvPr>
          <p:cNvSpPr txBox="1"/>
          <p:nvPr/>
        </p:nvSpPr>
        <p:spPr>
          <a:xfrm>
            <a:off x="8139668" y="4497051"/>
            <a:ext cx="3214793" cy="123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ct val="120000"/>
              </a:lnSpc>
              <a:spcAft>
                <a:spcPts val="5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단층 </a:t>
            </a:r>
            <a:r>
              <a:rPr lang="ko-KR" altLang="en-US" sz="2000" dirty="0" err="1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피드포워드</a:t>
            </a: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신경망</a:t>
            </a:r>
            <a:endParaRPr lang="en-US" altLang="ko-KR" sz="2000" dirty="0">
              <a:solidFill>
                <a:srgbClr val="30887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180975" indent="-180975" latinLnBrk="0">
              <a:lnSpc>
                <a:spcPct val="120000"/>
              </a:lnSpc>
              <a:spcAft>
                <a:spcPts val="5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붓꽃 데이터에 대한 </a:t>
            </a:r>
            <a:r>
              <a:rPr lang="en-US" altLang="ko-KR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150</a:t>
            </a:r>
            <a:r>
              <a:rPr lang="ko-KR" altLang="en-US" sz="2000" dirty="0">
                <a:solidFill>
                  <a:srgbClr val="30887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 업데이트 과정</a:t>
            </a:r>
          </a:p>
        </p:txBody>
      </p:sp>
    </p:spTree>
    <p:extLst>
      <p:ext uri="{BB962C8B-B14F-4D97-AF65-F5344CB8AC3E}">
        <p14:creationId xmlns:p14="http://schemas.microsoft.com/office/powerpoint/2010/main" val="131178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884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611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D3A95-F278-8337-66E7-2050B8EA98A8}"/>
              </a:ext>
            </a:extLst>
          </p:cNvPr>
          <p:cNvSpPr txBox="1"/>
          <p:nvPr/>
        </p:nvSpPr>
        <p:spPr>
          <a:xfrm>
            <a:off x="113135" y="13965"/>
            <a:ext cx="335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교재 언급 수학 표기 설명</a:t>
            </a:r>
            <a:endParaRPr lang="ko-KR" altLang="en-US" b="1">
              <a:solidFill>
                <a:srgbClr val="00B0F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02884D9-F151-69A0-83D2-527F95FC9516}"/>
              </a:ext>
            </a:extLst>
          </p:cNvPr>
          <p:cNvGrpSpPr/>
          <p:nvPr/>
        </p:nvGrpSpPr>
        <p:grpSpPr>
          <a:xfrm>
            <a:off x="188260" y="550004"/>
            <a:ext cx="6671829" cy="3273150"/>
            <a:chOff x="1113207" y="2030594"/>
            <a:chExt cx="6671829" cy="32731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9FC1564-1A5E-9CCE-DF9D-1F1E06C032FC}"/>
                </a:ext>
              </a:extLst>
            </p:cNvPr>
            <p:cNvGrpSpPr/>
            <p:nvPr/>
          </p:nvGrpSpPr>
          <p:grpSpPr>
            <a:xfrm>
              <a:off x="1113207" y="2030594"/>
              <a:ext cx="6244364" cy="3273150"/>
              <a:chOff x="1113207" y="2030594"/>
              <a:chExt cx="6244364" cy="327315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B7EDDAE-0A10-E1F2-0952-FF9004FA353A}"/>
                  </a:ext>
                </a:extLst>
              </p:cNvPr>
              <p:cNvSpPr/>
              <p:nvPr/>
            </p:nvSpPr>
            <p:spPr>
              <a:xfrm>
                <a:off x="1113207" y="2039345"/>
                <a:ext cx="940404" cy="326439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600" b="1">
                    <a:solidFill>
                      <a:schemeClr val="tx1"/>
                    </a:solidFill>
                  </a:rPr>
                  <a:t>입력값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A23C0153-5F05-1EA5-58D3-DD80ADD15153}"/>
                  </a:ext>
                </a:extLst>
              </p:cNvPr>
              <p:cNvSpPr/>
              <p:nvPr/>
            </p:nvSpPr>
            <p:spPr>
              <a:xfrm>
                <a:off x="2464265" y="2030594"/>
                <a:ext cx="940404" cy="326439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600" b="1">
                    <a:solidFill>
                      <a:schemeClr val="tx1"/>
                    </a:solidFill>
                  </a:rPr>
                  <a:t>가중치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DF953605-69A4-E4F1-F29F-7CF47AC49CF9}"/>
                  </a:ext>
                </a:extLst>
              </p:cNvPr>
              <p:cNvSpPr/>
              <p:nvPr/>
            </p:nvSpPr>
            <p:spPr>
              <a:xfrm>
                <a:off x="3819231" y="3298318"/>
                <a:ext cx="3171373" cy="1098012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600" b="1">
                  <a:solidFill>
                    <a:srgbClr val="00B0F0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BB4961A-D174-03FA-DE76-F833385748B9}"/>
                  </a:ext>
                </a:extLst>
              </p:cNvPr>
              <p:cNvSpPr/>
              <p:nvPr/>
            </p:nvSpPr>
            <p:spPr>
              <a:xfrm>
                <a:off x="4275133" y="3515625"/>
                <a:ext cx="671208" cy="671208"/>
              </a:xfrm>
              <a:prstGeom prst="ellipse">
                <a:avLst/>
              </a:prstGeom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ko-KR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543F9762-BE24-E83D-9839-C61851F62EF3}"/>
                      </a:ext>
                    </a:extLst>
                  </p:cNvPr>
                  <p:cNvSpPr/>
                  <p:nvPr/>
                </p:nvSpPr>
                <p:spPr>
                  <a:xfrm>
                    <a:off x="6073804" y="3521165"/>
                    <a:ext cx="671208" cy="671208"/>
                  </a:xfrm>
                  <a:prstGeom prst="ellipse">
                    <a:avLst/>
                  </a:prstGeom>
                  <a:solidFill>
                    <a:srgbClr val="FFC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80000" tIns="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𝝋</m:t>
                          </m:r>
                        </m:oMath>
                      </m:oMathPara>
                    </a14:m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543F9762-BE24-E83D-9839-C61851F62E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804" y="3521165"/>
                    <a:ext cx="671208" cy="67120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736F467-2F24-4731-AF15-27CBFD2BFA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45267" y="2485381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5898781-9E36-6159-7F58-E32B9A531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267" y="2485381"/>
                    <a:ext cx="538994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E15495F-B96E-A395-4469-36E8517DBEA8}"/>
                      </a:ext>
                    </a:extLst>
                  </p:cNvPr>
                  <p:cNvSpPr txBox="1"/>
                  <p:nvPr/>
                </p:nvSpPr>
                <p:spPr>
                  <a:xfrm>
                    <a:off x="1345267" y="2986187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B5142D2-A7F5-013B-F66E-7CD40695F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267" y="2986187"/>
                    <a:ext cx="538994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CFA3938-290E-8B49-E20F-92B2091C9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332567" y="4411416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CFA3938-290E-8B49-E20F-92B2091C98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567" y="4411416"/>
                    <a:ext cx="53899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091A534-0ACA-8CDC-97F9-A20C3C47A43D}"/>
                      </a:ext>
                    </a:extLst>
                  </p:cNvPr>
                  <p:cNvSpPr txBox="1"/>
                  <p:nvPr/>
                </p:nvSpPr>
                <p:spPr>
                  <a:xfrm>
                    <a:off x="4035984" y="4864107"/>
                    <a:ext cx="1153731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091A534-0ACA-8CDC-97F9-A20C3C47A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5984" y="4864107"/>
                    <a:ext cx="1153731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60B3EC1-87FD-308C-5144-A1D84503183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4930" y="2751522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60B3EC1-87FD-308C-5144-A1D8450318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930" y="2751522"/>
                    <a:ext cx="538994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A49A4BE-1D80-E5E2-D51C-D20D07A4E8EE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599" y="3113971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A49A4BE-1D80-E5E2-D51C-D20D07A4E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599" y="3113971"/>
                    <a:ext cx="538994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A79857-06A3-5B7A-BB3D-5666571995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599" y="3853404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FA79857-06A3-5B7A-BB3D-5666571995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599" y="3853404"/>
                    <a:ext cx="538994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904DB6F-A8A0-206C-7F84-025E3F55A316}"/>
                      </a:ext>
                    </a:extLst>
                  </p:cNvPr>
                  <p:cNvSpPr txBox="1"/>
                  <p:nvPr/>
                </p:nvSpPr>
                <p:spPr>
                  <a:xfrm>
                    <a:off x="4548719" y="4367096"/>
                    <a:ext cx="1342679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240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904DB6F-A8A0-206C-7F84-025E3F55A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719" y="4367096"/>
                    <a:ext cx="134267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072" b="-38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8214025-B3C7-B5E8-E154-AF7B234F1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572" y="2815628"/>
                <a:ext cx="2451561" cy="80442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226A8FF4-031E-43BC-4779-0A68BED4A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572" y="3298318"/>
                <a:ext cx="2415537" cy="50985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8C77A7E8-7DE9-860C-2F12-B4168F2E9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2750" y="3973777"/>
                <a:ext cx="2446359" cy="762651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F09748BD-EE07-42C9-2804-8630695D5700}"/>
                  </a:ext>
                </a:extLst>
              </p:cNvPr>
              <p:cNvCxnSpPr>
                <a:cxnSpLocks/>
                <a:stCxn id="17" idx="0"/>
                <a:endCxn id="12" idx="4"/>
              </p:cNvCxnSpPr>
              <p:nvPr/>
            </p:nvCxnSpPr>
            <p:spPr>
              <a:xfrm flipH="1" flipV="1">
                <a:off x="4610737" y="4186833"/>
                <a:ext cx="2113" cy="677274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E031FD62-7912-9CFF-E80C-DDC66C56C78D}"/>
                  </a:ext>
                </a:extLst>
              </p:cNvPr>
              <p:cNvCxnSpPr>
                <a:cxnSpLocks/>
                <a:stCxn id="12" idx="6"/>
                <a:endCxn id="28" idx="2"/>
              </p:cNvCxnSpPr>
              <p:nvPr/>
            </p:nvCxnSpPr>
            <p:spPr>
              <a:xfrm>
                <a:off x="4946341" y="3851229"/>
                <a:ext cx="1127463" cy="554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F3E79551-751D-BEB7-A800-AFB65898849F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>
                <a:off x="6745012" y="3856769"/>
                <a:ext cx="61255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B212BBE-093C-FDE7-57CE-F7143A025D7B}"/>
                      </a:ext>
                    </a:extLst>
                  </p:cNvPr>
                  <p:cNvSpPr txBox="1"/>
                  <p:nvPr/>
                </p:nvSpPr>
                <p:spPr>
                  <a:xfrm>
                    <a:off x="5246792" y="3447349"/>
                    <a:ext cx="489295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6B212BBE-093C-FDE7-57CE-F7143A025D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6792" y="3447349"/>
                    <a:ext cx="489295" cy="4308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7782E49-4B27-4167-DC70-710DD6A7BA9E}"/>
                    </a:ext>
                  </a:extLst>
                </p:cNvPr>
                <p:cNvSpPr txBox="1"/>
                <p:nvPr/>
              </p:nvSpPr>
              <p:spPr>
                <a:xfrm>
                  <a:off x="7278914" y="3674581"/>
                  <a:ext cx="50612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̌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7782E49-4B27-4167-DC70-710DD6A7B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14" y="3674581"/>
                  <a:ext cx="506122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20000" r="-44578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885871-464F-275C-A183-8E8969BB979E}"/>
              </a:ext>
            </a:extLst>
          </p:cNvPr>
          <p:cNvSpPr txBox="1"/>
          <p:nvPr/>
        </p:nvSpPr>
        <p:spPr>
          <a:xfrm>
            <a:off x="3190071" y="709884"/>
            <a:ext cx="2790108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/>
              <a:t>그림</a:t>
            </a:r>
            <a:r>
              <a:rPr lang="en-US" altLang="ko-KR" sz="1400" b="1"/>
              <a:t>1-2 </a:t>
            </a:r>
            <a:r>
              <a:rPr lang="ko-KR" altLang="en-US" sz="1400" b="1"/>
              <a:t>인공 뉴런의 기본 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7DA29-70A7-B4F3-FD38-D001ECC526D9}"/>
                  </a:ext>
                </a:extLst>
              </p:cNvPr>
              <p:cNvSpPr txBox="1"/>
              <p:nvPr/>
            </p:nvSpPr>
            <p:spPr>
              <a:xfrm>
                <a:off x="6947528" y="472047"/>
                <a:ext cx="1982603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7DA29-70A7-B4F3-FD38-D001ECC5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28" y="472047"/>
                <a:ext cx="1982603" cy="8769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AC2DC4-0337-A17C-9E1E-9C91C6013FE3}"/>
                  </a:ext>
                </a:extLst>
              </p:cNvPr>
              <p:cNvSpPr txBox="1"/>
              <p:nvPr/>
            </p:nvSpPr>
            <p:spPr>
              <a:xfrm>
                <a:off x="6947529" y="1575033"/>
                <a:ext cx="1555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AC2DC4-0337-A17C-9E1E-9C91C601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29" y="1575033"/>
                <a:ext cx="15555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그룹 44">
            <a:extLst>
              <a:ext uri="{FF2B5EF4-FFF2-40B4-BE49-F238E27FC236}">
                <a16:creationId xmlns:a16="http://schemas.microsoft.com/office/drawing/2014/main" id="{39C27ED2-308E-5B1A-C449-1ECB83BA8CEC}"/>
              </a:ext>
            </a:extLst>
          </p:cNvPr>
          <p:cNvGrpSpPr/>
          <p:nvPr/>
        </p:nvGrpSpPr>
        <p:grpSpPr>
          <a:xfrm>
            <a:off x="8965569" y="570031"/>
            <a:ext cx="2164361" cy="825512"/>
            <a:chOff x="9578248" y="807868"/>
            <a:chExt cx="2164361" cy="82551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C03CCCA-2615-D145-E72C-48DCEDA5F247}"/>
                </a:ext>
              </a:extLst>
            </p:cNvPr>
            <p:cNvGrpSpPr/>
            <p:nvPr/>
          </p:nvGrpSpPr>
          <p:grpSpPr>
            <a:xfrm>
              <a:off x="9624462" y="807868"/>
              <a:ext cx="2118147" cy="778923"/>
              <a:chOff x="9542810" y="679106"/>
              <a:chExt cx="2118147" cy="7789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4EF756A-A9A1-7D4F-22B3-F7FF0EAC7811}"/>
                      </a:ext>
                    </a:extLst>
                  </p:cNvPr>
                  <p:cNvSpPr txBox="1"/>
                  <p:nvPr/>
                </p:nvSpPr>
                <p:spPr>
                  <a:xfrm>
                    <a:off x="9542810" y="679106"/>
                    <a:ext cx="198260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4EF756A-A9A1-7D4F-22B3-F7FF0EAC7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2810" y="679106"/>
                    <a:ext cx="198260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85556E0-2BCF-F9C5-5B47-2DB2B5AE4E6E}"/>
                      </a:ext>
                    </a:extLst>
                  </p:cNvPr>
                  <p:cNvSpPr txBox="1"/>
                  <p:nvPr/>
                </p:nvSpPr>
                <p:spPr>
                  <a:xfrm>
                    <a:off x="9542810" y="1088697"/>
                    <a:ext cx="211814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85556E0-2BCF-F9C5-5B47-2DB2B5AE4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2810" y="1088697"/>
                    <a:ext cx="211814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BB184F6A-D515-645D-FF3E-ACC84C3894DE}"/>
                </a:ext>
              </a:extLst>
            </p:cNvPr>
            <p:cNvSpPr/>
            <p:nvPr/>
          </p:nvSpPr>
          <p:spPr>
            <a:xfrm>
              <a:off x="9578248" y="834507"/>
              <a:ext cx="2028817" cy="798873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600" b="1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80E692C-B3A2-57DE-8F3B-B09FD6488938}"/>
              </a:ext>
            </a:extLst>
          </p:cNvPr>
          <p:cNvCxnSpPr>
            <a:cxnSpLocks/>
            <a:stCxn id="44" idx="2"/>
            <a:endCxn id="43" idx="3"/>
          </p:cNvCxnSpPr>
          <p:nvPr/>
        </p:nvCxnSpPr>
        <p:spPr>
          <a:xfrm rot="5400000">
            <a:off x="9059432" y="839153"/>
            <a:ext cx="364156" cy="1476937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F01E41-EA91-0462-5C8D-15D13E94AD26}"/>
                  </a:ext>
                </a:extLst>
              </p:cNvPr>
              <p:cNvSpPr txBox="1"/>
              <p:nvPr/>
            </p:nvSpPr>
            <p:spPr>
              <a:xfrm>
                <a:off x="6947528" y="2123855"/>
                <a:ext cx="13952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BF01E41-EA91-0462-5C8D-15D13E94A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28" y="2123855"/>
                <a:ext cx="1395257" cy="369332"/>
              </a:xfrm>
              <a:prstGeom prst="rect">
                <a:avLst/>
              </a:prstGeom>
              <a:blipFill>
                <a:blip r:embed="rId17"/>
                <a:stretch>
                  <a:fillRect t="-3279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88D70CAB-C865-7E5D-A89B-6E8ADCFE2D16}"/>
              </a:ext>
            </a:extLst>
          </p:cNvPr>
          <p:cNvSpPr txBox="1"/>
          <p:nvPr/>
        </p:nvSpPr>
        <p:spPr>
          <a:xfrm>
            <a:off x="8580984" y="1878035"/>
            <a:ext cx="3422756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/>
              <a:t>뉴런이 어떠한 입력에 대해 활성화되어 출력을 내는 것은 </a:t>
            </a:r>
            <a:r>
              <a:rPr lang="ko-KR" altLang="en-US" sz="1400" b="1"/>
              <a:t>연결 가중치인 </a:t>
            </a:r>
            <a:r>
              <a:rPr lang="en-US" altLang="ko-KR" sz="1400" b="1"/>
              <a:t>w</a:t>
            </a:r>
            <a:r>
              <a:rPr lang="ko-KR" altLang="en-US" sz="1400" b="1"/>
              <a:t>와 </a:t>
            </a:r>
            <a:r>
              <a:rPr lang="en-US" altLang="ko-KR" sz="1400" b="1"/>
              <a:t>b</a:t>
            </a:r>
            <a:r>
              <a:rPr lang="ko-KR" altLang="en-US" sz="1400"/>
              <a:t>의 값에 따라 결정된다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말풍선: 모서리가 둥근 사각형 54">
                <a:extLst>
                  <a:ext uri="{FF2B5EF4-FFF2-40B4-BE49-F238E27FC236}">
                    <a16:creationId xmlns:a16="http://schemas.microsoft.com/office/drawing/2014/main" id="{00912D4F-8494-6F11-51D7-99F6F7B08D7D}"/>
                  </a:ext>
                </a:extLst>
              </p:cNvPr>
              <p:cNvSpPr/>
              <p:nvPr/>
            </p:nvSpPr>
            <p:spPr>
              <a:xfrm>
                <a:off x="5083148" y="2836575"/>
                <a:ext cx="1270819" cy="653808"/>
              </a:xfrm>
              <a:prstGeom prst="wedgeRoundRectCallout">
                <a:avLst>
                  <a:gd name="adj1" fmla="val -64005"/>
                  <a:gd name="adj2" fmla="val -14422"/>
                  <a:gd name="adj3" fmla="val 16667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>
                    <a:solidFill>
                      <a:schemeClr val="tx1"/>
                    </a:solidFill>
                  </a:rPr>
                  <a:t>의 </a:t>
                </a:r>
                <a:endParaRPr lang="en-US" altLang="ko-KR" sz="140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400">
                    <a:solidFill>
                      <a:schemeClr val="tx1"/>
                    </a:solidFill>
                  </a:rPr>
                  <a:t>레벨 조정</a:t>
                </a:r>
              </a:p>
            </p:txBody>
          </p:sp>
        </mc:Choice>
        <mc:Fallback xmlns="">
          <p:sp>
            <p:nvSpPr>
              <p:cNvPr id="55" name="말풍선: 모서리가 둥근 사각형 54">
                <a:extLst>
                  <a:ext uri="{FF2B5EF4-FFF2-40B4-BE49-F238E27FC236}">
                    <a16:creationId xmlns:a16="http://schemas.microsoft.com/office/drawing/2014/main" id="{00912D4F-8494-6F11-51D7-99F6F7B08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48" y="2836575"/>
                <a:ext cx="1270819" cy="653808"/>
              </a:xfrm>
              <a:prstGeom prst="wedgeRoundRectCallout">
                <a:avLst>
                  <a:gd name="adj1" fmla="val -64005"/>
                  <a:gd name="adj2" fmla="val -14422"/>
                  <a:gd name="adj3" fmla="val 16667"/>
                </a:avLst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그룹 62">
            <a:extLst>
              <a:ext uri="{FF2B5EF4-FFF2-40B4-BE49-F238E27FC236}">
                <a16:creationId xmlns:a16="http://schemas.microsoft.com/office/drawing/2014/main" id="{8EC5EC22-5F1D-427C-74F2-8EA6FB20E317}"/>
              </a:ext>
            </a:extLst>
          </p:cNvPr>
          <p:cNvGrpSpPr/>
          <p:nvPr/>
        </p:nvGrpSpPr>
        <p:grpSpPr>
          <a:xfrm>
            <a:off x="1762652" y="3996778"/>
            <a:ext cx="7882512" cy="972702"/>
            <a:chOff x="2996020" y="4637340"/>
            <a:chExt cx="7882512" cy="97270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5CC52A-53E6-33E3-6DCF-E640420BD324}"/>
                </a:ext>
              </a:extLst>
            </p:cNvPr>
            <p:cNvSpPr txBox="1"/>
            <p:nvPr/>
          </p:nvSpPr>
          <p:spPr>
            <a:xfrm>
              <a:off x="5484461" y="4895649"/>
              <a:ext cx="5394071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/>
                <a:t>행렬의 전치</a:t>
              </a:r>
              <a:r>
                <a:rPr lang="en-US" altLang="ko-KR" sz="1400"/>
                <a:t>(transpose)</a:t>
              </a:r>
              <a:r>
                <a:rPr lang="ko-KR" altLang="en-US" sz="1400"/>
                <a:t>란</a:t>
              </a:r>
              <a:r>
                <a:rPr lang="en-US" altLang="ko-KR" sz="1400"/>
                <a:t>, </a:t>
              </a:r>
              <a:r>
                <a:rPr lang="ko-KR" altLang="en-US" sz="1400"/>
                <a:t>행과 열을 바꾸는 연산을 말함</a:t>
              </a:r>
              <a:endParaRPr lang="en-US" altLang="ko-KR" sz="1400"/>
            </a:p>
            <a:p>
              <a:pPr algn="just"/>
              <a:r>
                <a:rPr lang="ko-KR" altLang="en-US" sz="1400"/>
                <a:t>주어진 행렬을 전치하면 행과 열이 뒤바뀐 새로운 행렬이 생성됨</a:t>
              </a:r>
              <a:endParaRPr lang="ko-KR" altLang="en-US" sz="160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88FC4E54-2C6D-250C-0980-46B3C1B9A848}"/>
                </a:ext>
              </a:extLst>
            </p:cNvPr>
            <p:cNvGrpSpPr/>
            <p:nvPr/>
          </p:nvGrpSpPr>
          <p:grpSpPr>
            <a:xfrm>
              <a:off x="2996020" y="4637340"/>
              <a:ext cx="2687299" cy="972702"/>
              <a:chOff x="2996020" y="4637340"/>
              <a:chExt cx="2687299" cy="9727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B0B15BB-E825-5DA7-4871-8F82087A13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96020" y="4637340"/>
                    <a:ext cx="689770" cy="972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ko-KR"/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B0B15BB-E825-5DA7-4871-8F82087A13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020" y="4637340"/>
                    <a:ext cx="689770" cy="9727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24503B0-0018-393B-4740-32E2F268A693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960" y="4913635"/>
                    <a:ext cx="174435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24503B0-0018-393B-4740-32E2F268A6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960" y="4913635"/>
                    <a:ext cx="1744359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화살표: 오른쪽 60">
                <a:extLst>
                  <a:ext uri="{FF2B5EF4-FFF2-40B4-BE49-F238E27FC236}">
                    <a16:creationId xmlns:a16="http://schemas.microsoft.com/office/drawing/2014/main" id="{DA793217-8713-D2D9-45A5-5C190FBE736F}"/>
                  </a:ext>
                </a:extLst>
              </p:cNvPr>
              <p:cNvSpPr/>
              <p:nvPr/>
            </p:nvSpPr>
            <p:spPr>
              <a:xfrm>
                <a:off x="3685790" y="4975750"/>
                <a:ext cx="253170" cy="283111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7AA41A-221A-6690-375C-65F816E948A1}"/>
              </a:ext>
            </a:extLst>
          </p:cNvPr>
          <p:cNvGrpSpPr/>
          <p:nvPr/>
        </p:nvGrpSpPr>
        <p:grpSpPr>
          <a:xfrm>
            <a:off x="6884037" y="2911737"/>
            <a:ext cx="3373600" cy="972702"/>
            <a:chOff x="6871105" y="2956573"/>
            <a:chExt cx="3373600" cy="97270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9DB5095-7B80-E9EC-7069-2B58C638F543}"/>
                </a:ext>
              </a:extLst>
            </p:cNvPr>
            <p:cNvGrpSpPr/>
            <p:nvPr/>
          </p:nvGrpSpPr>
          <p:grpSpPr>
            <a:xfrm>
              <a:off x="6871105" y="2956573"/>
              <a:ext cx="2135447" cy="972702"/>
              <a:chOff x="2705591" y="4740111"/>
              <a:chExt cx="2135447" cy="9727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D4142945-6C51-F6A4-2A07-051A1F81D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05591" y="5049054"/>
                    <a:ext cx="174435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D4142945-6C51-F6A4-2A07-051A1F81D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591" y="5049054"/>
                    <a:ext cx="1744359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AD00715-0FAF-EF4D-2FCE-DCF949493190}"/>
                      </a:ext>
                    </a:extLst>
                  </p:cNvPr>
                  <p:cNvSpPr txBox="1"/>
                  <p:nvPr/>
                </p:nvSpPr>
                <p:spPr>
                  <a:xfrm>
                    <a:off x="4151268" y="4740111"/>
                    <a:ext cx="689770" cy="972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ko-KR"/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AD00715-0FAF-EF4D-2FCE-DCF9494931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1268" y="4740111"/>
                    <a:ext cx="689770" cy="97270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4D9CFB-D47F-6135-BE87-139995AE47FD}"/>
                    </a:ext>
                  </a:extLst>
                </p:cNvPr>
                <p:cNvSpPr txBox="1"/>
                <p:nvPr/>
              </p:nvSpPr>
              <p:spPr>
                <a:xfrm>
                  <a:off x="9090974" y="3282589"/>
                  <a:ext cx="115373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4D9CFB-D47F-6135-BE87-139995AE4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974" y="3282589"/>
                  <a:ext cx="1153731" cy="307777"/>
                </a:xfrm>
                <a:prstGeom prst="rect">
                  <a:avLst/>
                </a:prstGeom>
                <a:blipFill>
                  <a:blip r:embed="rId2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8C564D5E-8C9C-D6D4-88B4-EC8AC977D073}"/>
                </a:ext>
              </a:extLst>
            </p:cNvPr>
            <p:cNvSpPr/>
            <p:nvPr/>
          </p:nvSpPr>
          <p:spPr>
            <a:xfrm>
              <a:off x="8988340" y="3328605"/>
              <a:ext cx="253170" cy="283111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720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A15631-3671-FD18-C8AE-2F943A6ECAD7}"/>
              </a:ext>
            </a:extLst>
          </p:cNvPr>
          <p:cNvSpPr txBox="1"/>
          <p:nvPr/>
        </p:nvSpPr>
        <p:spPr>
          <a:xfrm>
            <a:off x="113135" y="13965"/>
            <a:ext cx="335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교재 언급 수학 표기 설명</a:t>
            </a:r>
            <a:endParaRPr lang="ko-KR" altLang="en-US" b="1">
              <a:solidFill>
                <a:srgbClr val="00B0F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8F0E0D-D74A-C000-0D4A-50C82AD5D9FB}"/>
              </a:ext>
            </a:extLst>
          </p:cNvPr>
          <p:cNvGrpSpPr/>
          <p:nvPr/>
        </p:nvGrpSpPr>
        <p:grpSpPr>
          <a:xfrm>
            <a:off x="350019" y="430321"/>
            <a:ext cx="6194808" cy="1421067"/>
            <a:chOff x="350019" y="353202"/>
            <a:chExt cx="6194808" cy="142106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CC5807B-CE39-0BA5-A0DC-DB4F8F821E71}"/>
                </a:ext>
              </a:extLst>
            </p:cNvPr>
            <p:cNvGrpSpPr/>
            <p:nvPr/>
          </p:nvGrpSpPr>
          <p:grpSpPr>
            <a:xfrm>
              <a:off x="393301" y="978410"/>
              <a:ext cx="6151526" cy="795859"/>
              <a:chOff x="370458" y="670351"/>
              <a:chExt cx="6151526" cy="7958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FEA4B79-A23E-6CD1-55F6-2197151388A2}"/>
                      </a:ext>
                    </a:extLst>
                  </p:cNvPr>
                  <p:cNvSpPr txBox="1"/>
                  <p:nvPr/>
                </p:nvSpPr>
                <p:spPr>
                  <a:xfrm>
                    <a:off x="370458" y="670351"/>
                    <a:ext cx="2438843" cy="79239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5FEA4B79-A23E-6CD1-55F6-2197151388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458" y="670351"/>
                    <a:ext cx="2438843" cy="79239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6922BA4-0BB3-76D1-9E3B-DBD82C055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6566" y="670351"/>
                    <a:ext cx="3575418" cy="795859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40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96922BA4-0BB3-76D1-9E3B-DBD82C055B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566" y="670351"/>
                    <a:ext cx="3575418" cy="7958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말풍선: 모서리가 둥근 사각형 6">
              <a:extLst>
                <a:ext uri="{FF2B5EF4-FFF2-40B4-BE49-F238E27FC236}">
                  <a16:creationId xmlns:a16="http://schemas.microsoft.com/office/drawing/2014/main" id="{C9C94883-E63D-1032-E932-49501C93B6B3}"/>
                </a:ext>
              </a:extLst>
            </p:cNvPr>
            <p:cNvSpPr/>
            <p:nvPr/>
          </p:nvSpPr>
          <p:spPr>
            <a:xfrm>
              <a:off x="2832144" y="358106"/>
              <a:ext cx="1990847" cy="584297"/>
            </a:xfrm>
            <a:prstGeom prst="wedgeRoundRectCallout">
              <a:avLst>
                <a:gd name="adj1" fmla="val -17652"/>
                <a:gd name="adj2" fmla="val 69980"/>
                <a:gd name="adj3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모든 </a:t>
              </a:r>
              <a:r>
                <a:rPr lang="en-US" altLang="ko-KR" sz="1400" b="1">
                  <a:solidFill>
                    <a:schemeClr val="tx1"/>
                  </a:solidFill>
                </a:rPr>
                <a:t>u</a:t>
              </a:r>
              <a:r>
                <a:rPr lang="ko-KR" altLang="en-US" sz="1400" b="1">
                  <a:solidFill>
                    <a:schemeClr val="tx1"/>
                  </a:solidFill>
                </a:rPr>
                <a:t>에 대해 미분을 구할 수 있음</a:t>
              </a:r>
            </a:p>
          </p:txBody>
        </p:sp>
        <p:sp>
          <p:nvSpPr>
            <p:cNvPr id="8" name="말풍선: 모서리가 둥근 사각형 7">
              <a:extLst>
                <a:ext uri="{FF2B5EF4-FFF2-40B4-BE49-F238E27FC236}">
                  <a16:creationId xmlns:a16="http://schemas.microsoft.com/office/drawing/2014/main" id="{A2CEDE60-2E4F-CC48-70DF-A05B5E786609}"/>
                </a:ext>
              </a:extLst>
            </p:cNvPr>
            <p:cNvSpPr/>
            <p:nvPr/>
          </p:nvSpPr>
          <p:spPr>
            <a:xfrm>
              <a:off x="350019" y="353202"/>
              <a:ext cx="1700505" cy="584297"/>
            </a:xfrm>
            <a:prstGeom prst="wedgeRoundRectCallout">
              <a:avLst>
                <a:gd name="adj1" fmla="val -16302"/>
                <a:gd name="adj2" fmla="val 77521"/>
                <a:gd name="adj3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뉴런 활성함수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시그모이드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79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A745B6C-33D0-A0C8-A6E0-11B54FA3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64795"/>
              </p:ext>
            </p:extLst>
          </p:nvPr>
        </p:nvGraphicFramePr>
        <p:xfrm>
          <a:off x="407182" y="255432"/>
          <a:ext cx="23993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662">
                  <a:extLst>
                    <a:ext uri="{9D8B030D-6E8A-4147-A177-3AD203B41FA5}">
                      <a16:colId xmlns:a16="http://schemas.microsoft.com/office/drawing/2014/main" val="4216180704"/>
                    </a:ext>
                  </a:extLst>
                </a:gridCol>
                <a:gridCol w="1199662">
                  <a:extLst>
                    <a:ext uri="{9D8B030D-6E8A-4147-A177-3AD203B41FA5}">
                      <a16:colId xmlns:a16="http://schemas.microsoft.com/office/drawing/2014/main" val="148453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42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44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8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46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805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D79C82-E5EF-6D07-BC96-F2CA26942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88222"/>
              </p:ext>
            </p:extLst>
          </p:nvPr>
        </p:nvGraphicFramePr>
        <p:xfrm>
          <a:off x="407182" y="2222564"/>
          <a:ext cx="2399324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9662">
                  <a:extLst>
                    <a:ext uri="{9D8B030D-6E8A-4147-A177-3AD203B41FA5}">
                      <a16:colId xmlns:a16="http://schemas.microsoft.com/office/drawing/2014/main" val="4216180704"/>
                    </a:ext>
                  </a:extLst>
                </a:gridCol>
                <a:gridCol w="1199662">
                  <a:extLst>
                    <a:ext uri="{9D8B030D-6E8A-4147-A177-3AD203B41FA5}">
                      <a16:colId xmlns:a16="http://schemas.microsoft.com/office/drawing/2014/main" val="148453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시험결과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불합격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21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불합격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합격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8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합격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805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DB60A1D-C914-E15F-5711-8FE8447ECD50}"/>
              </a:ext>
            </a:extLst>
          </p:cNvPr>
          <p:cNvSpPr/>
          <p:nvPr/>
        </p:nvSpPr>
        <p:spPr>
          <a:xfrm>
            <a:off x="1730327" y="255432"/>
            <a:ext cx="970670" cy="3821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3D419-BB1D-C38B-2DB9-A0720B7E0C58}"/>
              </a:ext>
            </a:extLst>
          </p:cNvPr>
          <p:cNvSpPr txBox="1"/>
          <p:nvPr/>
        </p:nvSpPr>
        <p:spPr>
          <a:xfrm>
            <a:off x="3094891" y="11825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양적 데이터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8B970-C7EE-2865-3A91-690424B9EC94}"/>
              </a:ext>
            </a:extLst>
          </p:cNvPr>
          <p:cNvSpPr txBox="1"/>
          <p:nvPr/>
        </p:nvSpPr>
        <p:spPr>
          <a:xfrm>
            <a:off x="3094891" y="31496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범주형 데이터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154B0CD-87A7-2F01-9831-B29C692FFB50}"/>
              </a:ext>
            </a:extLst>
          </p:cNvPr>
          <p:cNvSpPr/>
          <p:nvPr/>
        </p:nvSpPr>
        <p:spPr>
          <a:xfrm>
            <a:off x="4803858" y="1142115"/>
            <a:ext cx="662723" cy="450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003528B-3E3B-7463-A85D-04FB16F1F66C}"/>
              </a:ext>
            </a:extLst>
          </p:cNvPr>
          <p:cNvSpPr/>
          <p:nvPr/>
        </p:nvSpPr>
        <p:spPr>
          <a:xfrm>
            <a:off x="4803858" y="3109247"/>
            <a:ext cx="662723" cy="4501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7843F-C9FF-15DA-9A6E-08842E014455}"/>
              </a:ext>
            </a:extLst>
          </p:cNvPr>
          <p:cNvSpPr txBox="1"/>
          <p:nvPr/>
        </p:nvSpPr>
        <p:spPr>
          <a:xfrm>
            <a:off x="5802534" y="1151781"/>
            <a:ext cx="200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회귀</a:t>
            </a:r>
            <a:r>
              <a:rPr lang="en-US" altLang="ko-KR" b="1">
                <a:solidFill>
                  <a:srgbClr val="FF0000"/>
                </a:solidFill>
              </a:rPr>
              <a:t>(Regression)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861D1-28A3-1543-3EB4-EBC4DA467746}"/>
              </a:ext>
            </a:extLst>
          </p:cNvPr>
          <p:cNvSpPr txBox="1"/>
          <p:nvPr/>
        </p:nvSpPr>
        <p:spPr>
          <a:xfrm>
            <a:off x="5802534" y="314966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분류</a:t>
            </a:r>
            <a:r>
              <a:rPr lang="en-US" altLang="ko-KR" b="1">
                <a:solidFill>
                  <a:srgbClr val="FF0000"/>
                </a:solidFill>
              </a:rPr>
              <a:t>(Classification)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5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01B82A-186F-AF77-339B-3C1B29C0A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828366"/>
              </p:ext>
            </p:extLst>
          </p:nvPr>
        </p:nvGraphicFramePr>
        <p:xfrm>
          <a:off x="386080" y="909580"/>
          <a:ext cx="1899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421618070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484538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온도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판매량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0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40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32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42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92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44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8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46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80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6DEDD5-D14D-7605-BAA6-0D37F6DCE304}"/>
              </a:ext>
            </a:extLst>
          </p:cNvPr>
          <p:cNvSpPr txBox="1"/>
          <p:nvPr/>
        </p:nvSpPr>
        <p:spPr>
          <a:xfrm>
            <a:off x="441832" y="478693"/>
            <a:ext cx="854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/>
              <a:t>독립 변수</a:t>
            </a:r>
            <a:endParaRPr lang="en-US" altLang="ko-KR" sz="1200" b="1"/>
          </a:p>
          <a:p>
            <a:pPr algn="ctr"/>
            <a:r>
              <a:rPr lang="en-US" altLang="ko-KR" sz="1200" b="1"/>
              <a:t>(</a:t>
            </a:r>
            <a:r>
              <a:rPr lang="ko-KR" altLang="en-US" sz="1200" b="1"/>
              <a:t>원인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7B4AB-A5BC-506A-624F-4467D2693B2D}"/>
              </a:ext>
            </a:extLst>
          </p:cNvPr>
          <p:cNvSpPr txBox="1"/>
          <p:nvPr/>
        </p:nvSpPr>
        <p:spPr>
          <a:xfrm>
            <a:off x="1336040" y="463304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/>
              <a:t>종속 변수</a:t>
            </a:r>
            <a:endParaRPr lang="en-US" altLang="ko-KR" sz="1200" b="1"/>
          </a:p>
          <a:p>
            <a:pPr algn="ctr"/>
            <a:r>
              <a:rPr lang="en-US" altLang="ko-KR" sz="1200" b="1"/>
              <a:t>(</a:t>
            </a:r>
            <a:r>
              <a:rPr lang="ko-KR" altLang="en-US" sz="1200" b="1"/>
              <a:t>결과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15E81-47CC-6EF9-D517-EE4648FC934A}"/>
              </a:ext>
            </a:extLst>
          </p:cNvPr>
          <p:cNvSpPr txBox="1"/>
          <p:nvPr/>
        </p:nvSpPr>
        <p:spPr>
          <a:xfrm>
            <a:off x="404535" y="110449"/>
            <a:ext cx="186301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1. </a:t>
            </a:r>
            <a:r>
              <a:rPr lang="ko-KR" altLang="en-US" sz="1200" b="1"/>
              <a:t>과거의 데이터를 준비</a:t>
            </a:r>
          </a:p>
        </p:txBody>
      </p:sp>
      <p:pic>
        <p:nvPicPr>
          <p:cNvPr id="9" name="그래픽 8" descr="톱니바퀴 윤곽선">
            <a:extLst>
              <a:ext uri="{FF2B5EF4-FFF2-40B4-BE49-F238E27FC236}">
                <a16:creationId xmlns:a16="http://schemas.microsoft.com/office/drawing/2014/main" id="{8014E1E0-44C9-278D-DC21-294C51058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6528" y="1133287"/>
            <a:ext cx="1268437" cy="1268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8EC1DE-F839-AC26-A722-406B80C156D0}"/>
              </a:ext>
            </a:extLst>
          </p:cNvPr>
          <p:cNvSpPr txBox="1"/>
          <p:nvPr/>
        </p:nvSpPr>
        <p:spPr>
          <a:xfrm>
            <a:off x="2755154" y="110448"/>
            <a:ext cx="207140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2. </a:t>
            </a:r>
            <a:r>
              <a:rPr lang="ko-KR" altLang="en-US" sz="1200" b="1"/>
              <a:t>데이터로 모델 구조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D1F67-C76C-9868-0CEA-6D7F8A457DB7}"/>
              </a:ext>
            </a:extLst>
          </p:cNvPr>
          <p:cNvSpPr txBox="1"/>
          <p:nvPr/>
        </p:nvSpPr>
        <p:spPr>
          <a:xfrm>
            <a:off x="5314164" y="89933"/>
            <a:ext cx="2244524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3. </a:t>
            </a:r>
            <a:r>
              <a:rPr lang="ko-KR" altLang="en-US" sz="1200" b="1"/>
              <a:t>데이터로 모델을 학습</a:t>
            </a:r>
            <a:r>
              <a:rPr lang="en-US" altLang="ko-KR" sz="1200" b="1"/>
              <a:t>(FIT)</a:t>
            </a:r>
            <a:endParaRPr lang="ko-KR" altLang="en-US" sz="1200" b="1"/>
          </a:p>
        </p:txBody>
      </p:sp>
      <p:pic>
        <p:nvPicPr>
          <p:cNvPr id="13" name="그래픽 12" descr="강의실 단색으로 채워진">
            <a:extLst>
              <a:ext uri="{FF2B5EF4-FFF2-40B4-BE49-F238E27FC236}">
                <a16:creationId xmlns:a16="http://schemas.microsoft.com/office/drawing/2014/main" id="{97411315-92AF-E14B-A44E-BCF9E9799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4482" y="1066465"/>
            <a:ext cx="1268436" cy="12684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977F24-32D7-C4C5-62EB-14537C7138AC}"/>
              </a:ext>
            </a:extLst>
          </p:cNvPr>
          <p:cNvSpPr txBox="1"/>
          <p:nvPr/>
        </p:nvSpPr>
        <p:spPr>
          <a:xfrm>
            <a:off x="8031707" y="89933"/>
            <a:ext cx="1192955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/>
              <a:t>4. </a:t>
            </a:r>
            <a:r>
              <a:rPr lang="ko-KR" altLang="en-US" sz="1200" b="1"/>
              <a:t>모델을 이용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BA11CF7-72B7-591A-CAB4-8A59D24BC0D2}"/>
              </a:ext>
            </a:extLst>
          </p:cNvPr>
          <p:cNvGrpSpPr/>
          <p:nvPr/>
        </p:nvGrpSpPr>
        <p:grpSpPr>
          <a:xfrm>
            <a:off x="8014805" y="932820"/>
            <a:ext cx="1237839" cy="1313154"/>
            <a:chOff x="8014805" y="1003160"/>
            <a:chExt cx="1237839" cy="1313154"/>
          </a:xfrm>
        </p:grpSpPr>
        <p:pic>
          <p:nvPicPr>
            <p:cNvPr id="15" name="그래픽 14" descr="주소록 단색으로 채워진">
              <a:extLst>
                <a:ext uri="{FF2B5EF4-FFF2-40B4-BE49-F238E27FC236}">
                  <a16:creationId xmlns:a16="http://schemas.microsoft.com/office/drawing/2014/main" id="{4A1AA0DA-5977-6060-E5BA-6972895B3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03447" y="1003160"/>
              <a:ext cx="1128095" cy="112809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EBE6A-7D47-56A7-ECA4-6C226501B1BD}"/>
                </a:ext>
              </a:extLst>
            </p:cNvPr>
            <p:cNvSpPr txBox="1"/>
            <p:nvPr/>
          </p:nvSpPr>
          <p:spPr>
            <a:xfrm>
              <a:off x="8014805" y="2039315"/>
              <a:ext cx="1237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rgbClr val="00B0F0"/>
                  </a:solidFill>
                </a:rPr>
                <a:t>판매량</a:t>
              </a:r>
              <a:r>
                <a:rPr lang="en-US" altLang="ko-KR" sz="1200" b="1">
                  <a:solidFill>
                    <a:srgbClr val="00B0F0"/>
                  </a:solidFill>
                </a:rPr>
                <a:t>=</a:t>
              </a:r>
              <a:r>
                <a:rPr lang="ko-KR" altLang="en-US" sz="1200" b="1">
                  <a:solidFill>
                    <a:srgbClr val="00B0F0"/>
                  </a:solidFill>
                </a:rPr>
                <a:t>온도</a:t>
              </a:r>
              <a:r>
                <a:rPr lang="en-US" altLang="ko-KR" sz="1200" b="1">
                  <a:solidFill>
                    <a:srgbClr val="00B0F0"/>
                  </a:solidFill>
                </a:rPr>
                <a:t>x2</a:t>
              </a:r>
              <a:endParaRPr lang="ko-KR" altLang="en-US" sz="1200" b="1">
                <a:solidFill>
                  <a:srgbClr val="00B0F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082AE17-0819-45F1-0F3C-1AD041C9E876}"/>
              </a:ext>
            </a:extLst>
          </p:cNvPr>
          <p:cNvGrpSpPr/>
          <p:nvPr/>
        </p:nvGrpSpPr>
        <p:grpSpPr>
          <a:xfrm>
            <a:off x="8131894" y="2196736"/>
            <a:ext cx="992579" cy="585746"/>
            <a:chOff x="8131894" y="2154532"/>
            <a:chExt cx="992579" cy="5857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AFED6-8F59-C8F2-065B-6912CFC2E4A2}"/>
                </a:ext>
              </a:extLst>
            </p:cNvPr>
            <p:cNvSpPr txBox="1"/>
            <p:nvPr/>
          </p:nvSpPr>
          <p:spPr>
            <a:xfrm>
              <a:off x="8131894" y="2401724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FF0000"/>
                  </a:solidFill>
                </a:rPr>
                <a:t>15</a:t>
              </a:r>
              <a:r>
                <a:rPr lang="ko-KR" altLang="en-US" sz="1200" b="1"/>
                <a:t>도</a:t>
              </a:r>
              <a:r>
                <a:rPr lang="en-US" altLang="ko-KR" sz="1200" b="1"/>
                <a:t>(</a:t>
              </a:r>
              <a:r>
                <a:rPr lang="ko-KR" altLang="en-US" sz="1200" b="1"/>
                <a:t>원인</a:t>
              </a:r>
              <a:r>
                <a:rPr lang="en-US" altLang="ko-KR" sz="1200" b="1"/>
                <a:t>)</a:t>
              </a:r>
              <a:endParaRPr lang="ko-KR" altLang="en-US" sz="1200" b="1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91F2870-360C-DDFA-8B4A-36E866906EA9}"/>
                </a:ext>
              </a:extLst>
            </p:cNvPr>
            <p:cNvCxnSpPr>
              <a:cxnSpLocks/>
              <a:stCxn id="21" idx="0"/>
              <a:endCxn id="19" idx="2"/>
            </p:cNvCxnSpPr>
            <p:nvPr/>
          </p:nvCxnSpPr>
          <p:spPr>
            <a:xfrm flipV="1">
              <a:off x="8628184" y="2154532"/>
              <a:ext cx="5541" cy="24719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215A30-94C2-9640-FCA2-2FC5A28DDB7E}"/>
              </a:ext>
            </a:extLst>
          </p:cNvPr>
          <p:cNvGrpSpPr/>
          <p:nvPr/>
        </p:nvGrpSpPr>
        <p:grpSpPr>
          <a:xfrm>
            <a:off x="9126032" y="1327590"/>
            <a:ext cx="1329519" cy="338554"/>
            <a:chOff x="9231542" y="1327590"/>
            <a:chExt cx="1329519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D77552-8216-15DA-E622-98551E2EAEF6}"/>
                </a:ext>
              </a:extLst>
            </p:cNvPr>
            <p:cNvSpPr txBox="1"/>
            <p:nvPr/>
          </p:nvSpPr>
          <p:spPr>
            <a:xfrm>
              <a:off x="9568481" y="1327590"/>
              <a:ext cx="9925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>
                  <a:solidFill>
                    <a:srgbClr val="FF0000"/>
                  </a:solidFill>
                </a:rPr>
                <a:t>30</a:t>
              </a:r>
              <a:r>
                <a:rPr lang="ko-KR" altLang="en-US" sz="1200" b="1"/>
                <a:t>개</a:t>
              </a:r>
              <a:r>
                <a:rPr lang="en-US" altLang="ko-KR" sz="1200" b="1"/>
                <a:t>(</a:t>
              </a:r>
              <a:r>
                <a:rPr lang="ko-KR" altLang="en-US" sz="1200" b="1"/>
                <a:t>결과</a:t>
              </a:r>
              <a:r>
                <a:rPr lang="en-US" altLang="ko-KR" sz="1200" b="1"/>
                <a:t>)</a:t>
              </a:r>
              <a:endParaRPr lang="ko-KR" altLang="en-US" sz="1200" b="1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69FB19B-DDF3-12A7-2A98-E8035EEBDA39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 flipV="1">
              <a:off x="9231542" y="1496867"/>
              <a:ext cx="336939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6A938FE-7656-BA8D-C30A-BF0548D885AB}"/>
              </a:ext>
            </a:extLst>
          </p:cNvPr>
          <p:cNvSpPr/>
          <p:nvPr/>
        </p:nvSpPr>
        <p:spPr>
          <a:xfrm>
            <a:off x="2525151" y="1498209"/>
            <a:ext cx="541606" cy="379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2BD3C97-76C2-584B-1140-9A4D9A08F947}"/>
              </a:ext>
            </a:extLst>
          </p:cNvPr>
          <p:cNvSpPr/>
          <p:nvPr/>
        </p:nvSpPr>
        <p:spPr>
          <a:xfrm>
            <a:off x="4852382" y="1561515"/>
            <a:ext cx="541606" cy="379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B45BFDAD-3755-9825-F25F-358DD88345A7}"/>
              </a:ext>
            </a:extLst>
          </p:cNvPr>
          <p:cNvSpPr/>
          <p:nvPr/>
        </p:nvSpPr>
        <p:spPr>
          <a:xfrm>
            <a:off x="7358202" y="1561515"/>
            <a:ext cx="541606" cy="379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3FB2AAD-8A31-CE80-1C46-EA67E56EEC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78047" y="-1320863"/>
            <a:ext cx="205322" cy="4702978"/>
          </a:xfrm>
          <a:prstGeom prst="bentConnector3">
            <a:avLst>
              <a:gd name="adj1" fmla="val 21133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95B78C9-9FDF-6A30-7759-5C02A8504A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48826" y="-69195"/>
            <a:ext cx="40024" cy="2175025"/>
          </a:xfrm>
          <a:prstGeom prst="bentConnector3">
            <a:avLst>
              <a:gd name="adj1" fmla="val 6711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5DD2600-775D-DAC4-A767-91A2FAD397BA}"/>
              </a:ext>
            </a:extLst>
          </p:cNvPr>
          <p:cNvSpPr txBox="1"/>
          <p:nvPr/>
        </p:nvSpPr>
        <p:spPr>
          <a:xfrm>
            <a:off x="282874" y="3131068"/>
            <a:ext cx="3276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아이리스 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pd.read_csv(‘iris.csv)</a:t>
            </a:r>
          </a:p>
          <a:p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아이리스 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pd.read_csv(‘iris.csv)</a:t>
            </a:r>
            <a:endParaRPr lang="ko-KR" altLang="en-US" sz="10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en-US" altLang="ko-KR" sz="10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 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아이리스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[[‘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꽃잎길이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꽃잎폭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</a:t>
            </a:r>
          </a:p>
          <a:p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‘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꽃받침길이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’, ‘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꽃받침폭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’]]</a:t>
            </a:r>
          </a:p>
          <a:p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 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 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아이리스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[[‘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품종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’]]</a:t>
            </a:r>
          </a:p>
          <a:p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Print(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.shape, </a:t>
            </a:r>
            <a:r>
              <a:rPr lang="ko-KR" altLang="en-US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</a:t>
            </a:r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.shape)</a:t>
            </a:r>
            <a:endParaRPr lang="ko-KR" altLang="en-US" sz="10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105255-E7CD-09D7-8CF6-F18DC31306EA}"/>
              </a:ext>
            </a:extLst>
          </p:cNvPr>
          <p:cNvSpPr txBox="1"/>
          <p:nvPr/>
        </p:nvSpPr>
        <p:spPr>
          <a:xfrm>
            <a:off x="5873428" y="2239527"/>
            <a:ext cx="206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model.fit(</a:t>
            </a:r>
            <a:r>
              <a:rPr lang="ko-KR" altLang="en-US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</a:t>
            </a:r>
            <a:r>
              <a:rPr lang="en-US" altLang="ko-KR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ko-KR" altLang="en-US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종속</a:t>
            </a:r>
            <a:r>
              <a:rPr lang="en-US" altLang="ko-KR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</a:p>
          <a:p>
            <a:r>
              <a:rPr lang="en-US" altLang="ko-KR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epochs=1000)</a:t>
            </a:r>
            <a:endParaRPr lang="ko-KR" altLang="en-US" sz="12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24DF1-C07D-05AA-C763-4C80CC719699}"/>
              </a:ext>
            </a:extLst>
          </p:cNvPr>
          <p:cNvSpPr txBox="1"/>
          <p:nvPr/>
        </p:nvSpPr>
        <p:spPr>
          <a:xfrm>
            <a:off x="2547999" y="2481850"/>
            <a:ext cx="386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 = tf.keras.layers.Input(shape=[4])</a:t>
            </a:r>
          </a:p>
          <a:p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 = tf.keras.layers.Dense(3, activation=‘softmax’)(X)</a:t>
            </a:r>
          </a:p>
          <a:p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 = tf.keras.models.Model(X, Y)</a:t>
            </a:r>
          </a:p>
          <a:p>
            <a:r>
              <a:rPr lang="en-US" altLang="ko-KR" sz="10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model.compile(loss=‘categorical_crossentropy’)</a:t>
            </a:r>
            <a:endParaRPr lang="ko-KR" altLang="en-US" sz="10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635B31-289F-2842-BC62-F3FF3BC72028}"/>
              </a:ext>
            </a:extLst>
          </p:cNvPr>
          <p:cNvSpPr txBox="1"/>
          <p:nvPr/>
        </p:nvSpPr>
        <p:spPr>
          <a:xfrm>
            <a:off x="8103448" y="2768402"/>
            <a:ext cx="2705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Print(“Predictions:”,</a:t>
            </a:r>
          </a:p>
          <a:p>
            <a:r>
              <a:rPr lang="en-US" altLang="ko-KR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model.predict(</a:t>
            </a:r>
            <a:r>
              <a:rPr lang="ko-KR" altLang="en-US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독립</a:t>
            </a:r>
            <a:r>
              <a:rPr lang="en-US" altLang="ko-KR" sz="1200" b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[0:5])</a:t>
            </a:r>
            <a:endParaRPr lang="ko-KR" altLang="en-US" sz="1200" b="1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9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166DA-6085-01C8-A09F-7BB98B98516C}"/>
              </a:ext>
            </a:extLst>
          </p:cNvPr>
          <p:cNvSpPr txBox="1"/>
          <p:nvPr/>
        </p:nvSpPr>
        <p:spPr>
          <a:xfrm>
            <a:off x="123512" y="127648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편미분</a:t>
            </a:r>
            <a:r>
              <a:rPr lang="en-US" altLang="ko-KR" b="1"/>
              <a:t>(partial</a:t>
            </a:r>
            <a:r>
              <a:rPr lang="ko-KR" altLang="en-US" b="1"/>
              <a:t> </a:t>
            </a:r>
            <a:r>
              <a:rPr lang="en-US" altLang="ko-KR" b="1"/>
              <a:t>derivative) – </a:t>
            </a:r>
            <a:r>
              <a:rPr lang="ko-KR" altLang="en-US" b="1"/>
              <a:t>변수가 </a:t>
            </a:r>
            <a:r>
              <a:rPr lang="en-US" altLang="ko-KR" b="1">
                <a:solidFill>
                  <a:srgbClr val="FF0000"/>
                </a:solidFill>
              </a:rPr>
              <a:t>2</a:t>
            </a:r>
            <a:r>
              <a:rPr lang="ko-KR" altLang="en-US" b="1">
                <a:solidFill>
                  <a:srgbClr val="FF0000"/>
                </a:solidFill>
              </a:rPr>
              <a:t>개 이상</a:t>
            </a:r>
            <a:r>
              <a:rPr lang="ko-KR" altLang="en-US" b="1"/>
              <a:t>일 때의 미분</a:t>
            </a:r>
            <a:r>
              <a:rPr lang="en-US" altLang="ko-KR" b="1"/>
              <a:t>?</a:t>
            </a:r>
            <a:endParaRPr lang="ko-KR" altLang="en-US" b="1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E4C15DE-630B-CA68-903D-6D901F1CA157}"/>
              </a:ext>
            </a:extLst>
          </p:cNvPr>
          <p:cNvGrpSpPr/>
          <p:nvPr/>
        </p:nvGrpSpPr>
        <p:grpSpPr>
          <a:xfrm>
            <a:off x="5784198" y="2629559"/>
            <a:ext cx="2241156" cy="1053365"/>
            <a:chOff x="728288" y="3909394"/>
            <a:chExt cx="2241156" cy="1053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F48667-0BBD-D2A9-3C8B-601571A77ED4}"/>
                    </a:ext>
                  </a:extLst>
                </p:cNvPr>
                <p:cNvSpPr txBox="1"/>
                <p:nvPr/>
              </p:nvSpPr>
              <p:spPr>
                <a:xfrm>
                  <a:off x="728288" y="3909394"/>
                  <a:ext cx="2241156" cy="10533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r>
                          <a:rPr lang="en-US" altLang="ko-K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ko-KR" sz="36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F48667-0BBD-D2A9-3C8B-601571A77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288" y="3909394"/>
                  <a:ext cx="2241156" cy="1053365"/>
                </a:xfrm>
                <a:prstGeom prst="rect">
                  <a:avLst/>
                </a:prstGeom>
                <a:blipFill>
                  <a:blip r:embed="rId2"/>
                  <a:stretch>
                    <a:fillRect l="-2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F7B020-FD18-10F9-3D00-483D69B2D963}"/>
                </a:ext>
              </a:extLst>
            </p:cNvPr>
            <p:cNvSpPr/>
            <p:nvPr/>
          </p:nvSpPr>
          <p:spPr>
            <a:xfrm>
              <a:off x="1753213" y="4224409"/>
              <a:ext cx="762714" cy="6154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D8EBC15-4885-709F-1ABD-299ECAF1D782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7293663" y="2506478"/>
            <a:ext cx="1024005" cy="46765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B07358E-123D-95EA-9B29-B08B24EFE528}"/>
              </a:ext>
            </a:extLst>
          </p:cNvPr>
          <p:cNvGrpSpPr/>
          <p:nvPr/>
        </p:nvGrpSpPr>
        <p:grpSpPr>
          <a:xfrm>
            <a:off x="3949947" y="628073"/>
            <a:ext cx="8242053" cy="1809196"/>
            <a:chOff x="260924" y="1323442"/>
            <a:chExt cx="8242053" cy="18091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B14D8B-B201-35D0-EED5-768A0891B49C}"/>
                </a:ext>
              </a:extLst>
            </p:cNvPr>
            <p:cNvSpPr txBox="1"/>
            <p:nvPr/>
          </p:nvSpPr>
          <p:spPr>
            <a:xfrm>
              <a:off x="260924" y="1323442"/>
              <a:ext cx="2142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a</a:t>
              </a:r>
              <a:r>
                <a:rPr lang="ko-KR" altLang="en-US" b="1">
                  <a:solidFill>
                    <a:srgbClr val="FF0000"/>
                  </a:solidFill>
                </a:rPr>
                <a:t>에 대한 미분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1C66D4-532A-ABBD-E3B3-E2D90C4701E4}"/>
                </a:ext>
              </a:extLst>
            </p:cNvPr>
            <p:cNvSpPr txBox="1"/>
            <p:nvPr/>
          </p:nvSpPr>
          <p:spPr>
            <a:xfrm>
              <a:off x="5068593" y="1824407"/>
              <a:ext cx="3434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rgbClr val="00B0F0"/>
                  </a:solidFill>
                </a:rPr>
                <a:t>a</a:t>
              </a:r>
              <a:r>
                <a:rPr lang="ko-KR" altLang="en-US" b="1">
                  <a:solidFill>
                    <a:srgbClr val="00B0F0"/>
                  </a:solidFill>
                </a:rPr>
                <a:t>를 제외한 나머지는 상수 취급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F770072-9DC1-E515-1B6D-9AF5D40993FC}"/>
                    </a:ext>
                  </a:extLst>
                </p:cNvPr>
                <p:cNvSpPr txBox="1"/>
                <p:nvPr/>
              </p:nvSpPr>
              <p:spPr>
                <a:xfrm>
                  <a:off x="635707" y="2079273"/>
                  <a:ext cx="7509051" cy="10533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3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ko-KR" sz="3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+6</m:t>
                            </m:r>
                          </m:e>
                        </m:d>
                      </m:oMath>
                    </m:oMathPara>
                  </a14:m>
                  <a:endParaRPr lang="en-US" altLang="ko-KR" sz="36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F770072-9DC1-E515-1B6D-9AF5D40993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07" y="2079273"/>
                  <a:ext cx="7509051" cy="10533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연결선: 구부러짐 8">
              <a:extLst>
                <a:ext uri="{FF2B5EF4-FFF2-40B4-BE49-F238E27FC236}">
                  <a16:creationId xmlns:a16="http://schemas.microsoft.com/office/drawing/2014/main" id="{87704159-4DFB-F635-7BAB-6ADDD1A826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78304" y="1522660"/>
              <a:ext cx="34942" cy="1060912"/>
            </a:xfrm>
            <a:prstGeom prst="curvedConnector3">
              <a:avLst>
                <a:gd name="adj1" fmla="val -7867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375590B6-F5F8-2E53-A995-93ADE544DB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52491" y="1505374"/>
              <a:ext cx="34942" cy="1060912"/>
            </a:xfrm>
            <a:prstGeom prst="curvedConnector3">
              <a:avLst>
                <a:gd name="adj1" fmla="val -7867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4E8248-6BF2-7155-D6E4-9CA9A66302E0}"/>
                </a:ext>
              </a:extLst>
            </p:cNvPr>
            <p:cNvSpPr/>
            <p:nvPr/>
          </p:nvSpPr>
          <p:spPr>
            <a:xfrm>
              <a:off x="3969113" y="2308204"/>
              <a:ext cx="762714" cy="6154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33BEF28-B2A9-2763-A901-AD6CF44E2D0B}"/>
                </a:ext>
              </a:extLst>
            </p:cNvPr>
            <p:cNvSpPr/>
            <p:nvPr/>
          </p:nvSpPr>
          <p:spPr>
            <a:xfrm>
              <a:off x="5215022" y="2308204"/>
              <a:ext cx="1390454" cy="61546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91EBDA-D32F-2529-58F0-AAE54EC715F9}"/>
              </a:ext>
            </a:extLst>
          </p:cNvPr>
          <p:cNvGrpSpPr/>
          <p:nvPr/>
        </p:nvGrpSpPr>
        <p:grpSpPr>
          <a:xfrm>
            <a:off x="215613" y="533324"/>
            <a:ext cx="3536254" cy="615469"/>
            <a:chOff x="366443" y="533324"/>
            <a:chExt cx="3536254" cy="615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ACBD016-ECC7-F226-027A-C44E7D3BBA79}"/>
                    </a:ext>
                  </a:extLst>
                </p:cNvPr>
                <p:cNvSpPr txBox="1"/>
                <p:nvPr/>
              </p:nvSpPr>
              <p:spPr>
                <a:xfrm>
                  <a:off x="366443" y="569375"/>
                  <a:ext cx="3536254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ko-K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oMath>
                    </m:oMathPara>
                  </a14:m>
                  <a:endParaRPr lang="en-US" altLang="ko-KR" sz="360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ACBD016-ECC7-F226-027A-C44E7D3BB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3" y="569375"/>
                  <a:ext cx="3536254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72B8DB-7EC2-1294-E44B-3814ACB013FE}"/>
                </a:ext>
              </a:extLst>
            </p:cNvPr>
            <p:cNvSpPr/>
            <p:nvPr/>
          </p:nvSpPr>
          <p:spPr>
            <a:xfrm>
              <a:off x="1186137" y="533324"/>
              <a:ext cx="762714" cy="6154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766544-AB78-26DE-4B70-B234B8376AED}"/>
              </a:ext>
            </a:extLst>
          </p:cNvPr>
          <p:cNvGrpSpPr/>
          <p:nvPr/>
        </p:nvGrpSpPr>
        <p:grpSpPr>
          <a:xfrm>
            <a:off x="215613" y="3755806"/>
            <a:ext cx="8242053" cy="1809196"/>
            <a:chOff x="260924" y="1323442"/>
            <a:chExt cx="8242053" cy="180919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188BC2-F3AF-9A91-246A-0332CB1C0B09}"/>
                </a:ext>
              </a:extLst>
            </p:cNvPr>
            <p:cNvSpPr txBox="1"/>
            <p:nvPr/>
          </p:nvSpPr>
          <p:spPr>
            <a:xfrm>
              <a:off x="260924" y="1323442"/>
              <a:ext cx="21429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</a:rPr>
                <a:t>b</a:t>
              </a:r>
              <a:r>
                <a:rPr lang="ko-KR" altLang="en-US" b="1">
                  <a:solidFill>
                    <a:srgbClr val="FF0000"/>
                  </a:solidFill>
                </a:rPr>
                <a:t>에 대한 미분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39DE4-7586-B960-06FD-0CA8E588D683}"/>
                </a:ext>
              </a:extLst>
            </p:cNvPr>
            <p:cNvSpPr txBox="1"/>
            <p:nvPr/>
          </p:nvSpPr>
          <p:spPr>
            <a:xfrm>
              <a:off x="5068593" y="1824407"/>
              <a:ext cx="34343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>
                  <a:solidFill>
                    <a:srgbClr val="00B0F0"/>
                  </a:solidFill>
                </a:rPr>
                <a:t>b</a:t>
              </a:r>
              <a:r>
                <a:rPr lang="ko-KR" altLang="en-US" b="1">
                  <a:solidFill>
                    <a:srgbClr val="00B0F0"/>
                  </a:solidFill>
                </a:rPr>
                <a:t>를 제외한 나머지는 상수 취급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BC07B1-1FD9-8260-81D3-A4D92AA2A988}"/>
                    </a:ext>
                  </a:extLst>
                </p:cNvPr>
                <p:cNvSpPr txBox="1"/>
                <p:nvPr/>
              </p:nvSpPr>
              <p:spPr>
                <a:xfrm>
                  <a:off x="635707" y="2079273"/>
                  <a:ext cx="7509051" cy="10533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3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ko-KR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+6</m:t>
                            </m:r>
                          </m:e>
                        </m:d>
                      </m:oMath>
                    </m:oMathPara>
                  </a14:m>
                  <a:endParaRPr lang="en-US" altLang="ko-KR" sz="36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CBC07B1-1FD9-8260-81D3-A4D92AA2A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07" y="2079273"/>
                  <a:ext cx="7509051" cy="1053365"/>
                </a:xfrm>
                <a:prstGeom prst="rect">
                  <a:avLst/>
                </a:prstGeom>
                <a:blipFill>
                  <a:blip r:embed="rId5"/>
                  <a:stretch>
                    <a:fillRect l="-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179B5DF5-3911-9DB4-3627-F7CD337B110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78304" y="1522660"/>
              <a:ext cx="34942" cy="1060912"/>
            </a:xfrm>
            <a:prstGeom prst="curvedConnector3">
              <a:avLst>
                <a:gd name="adj1" fmla="val -7867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E496D647-4A47-B165-88B4-B3E7F8C976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852491" y="1505374"/>
              <a:ext cx="34942" cy="1060912"/>
            </a:xfrm>
            <a:prstGeom prst="curvedConnector3">
              <a:avLst>
                <a:gd name="adj1" fmla="val -78672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43D8150-979F-EC6E-C334-1342EB9927D9}"/>
                </a:ext>
              </a:extLst>
            </p:cNvPr>
            <p:cNvSpPr/>
            <p:nvPr/>
          </p:nvSpPr>
          <p:spPr>
            <a:xfrm>
              <a:off x="5214020" y="2345912"/>
              <a:ext cx="573038" cy="6154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B34605-24B1-D749-6BDB-19D7E17ECFD1}"/>
              </a:ext>
            </a:extLst>
          </p:cNvPr>
          <p:cNvCxnSpPr>
            <a:cxnSpLocks/>
          </p:cNvCxnSpPr>
          <p:nvPr/>
        </p:nvCxnSpPr>
        <p:spPr>
          <a:xfrm flipV="1">
            <a:off x="8723346" y="1524342"/>
            <a:ext cx="1794039" cy="8184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805CCBB-6DF3-7AC9-FEB1-D105CE0AAC82}"/>
              </a:ext>
            </a:extLst>
          </p:cNvPr>
          <p:cNvCxnSpPr>
            <a:cxnSpLocks/>
          </p:cNvCxnSpPr>
          <p:nvPr/>
        </p:nvCxnSpPr>
        <p:spPr>
          <a:xfrm>
            <a:off x="8723346" y="1524342"/>
            <a:ext cx="1884951" cy="8561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84EF390-FC3B-71CC-2392-10BC1B8D2A1F}"/>
              </a:ext>
            </a:extLst>
          </p:cNvPr>
          <p:cNvCxnSpPr>
            <a:cxnSpLocks/>
          </p:cNvCxnSpPr>
          <p:nvPr/>
        </p:nvCxnSpPr>
        <p:spPr>
          <a:xfrm flipV="1">
            <a:off x="3837503" y="4872551"/>
            <a:ext cx="849013" cy="3873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892E5F2-DB6A-B5C2-9F1F-C6C5937A6072}"/>
              </a:ext>
            </a:extLst>
          </p:cNvPr>
          <p:cNvCxnSpPr>
            <a:cxnSpLocks/>
          </p:cNvCxnSpPr>
          <p:nvPr/>
        </p:nvCxnSpPr>
        <p:spPr>
          <a:xfrm>
            <a:off x="3856796" y="4861040"/>
            <a:ext cx="878090" cy="3988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9AF6AE-254B-5539-5703-9C381E891CAD}"/>
              </a:ext>
            </a:extLst>
          </p:cNvPr>
          <p:cNvCxnSpPr>
            <a:cxnSpLocks/>
          </p:cNvCxnSpPr>
          <p:nvPr/>
        </p:nvCxnSpPr>
        <p:spPr>
          <a:xfrm flipV="1">
            <a:off x="6031396" y="4935006"/>
            <a:ext cx="849013" cy="38731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01E5E02-E281-67CE-5459-1D36C67A2C04}"/>
              </a:ext>
            </a:extLst>
          </p:cNvPr>
          <p:cNvCxnSpPr>
            <a:cxnSpLocks/>
          </p:cNvCxnSpPr>
          <p:nvPr/>
        </p:nvCxnSpPr>
        <p:spPr>
          <a:xfrm>
            <a:off x="6050689" y="4923495"/>
            <a:ext cx="878090" cy="39882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6D2C478-4F9C-6B68-2402-6ECCF6B62095}"/>
              </a:ext>
            </a:extLst>
          </p:cNvPr>
          <p:cNvGrpSpPr/>
          <p:nvPr/>
        </p:nvGrpSpPr>
        <p:grpSpPr>
          <a:xfrm>
            <a:off x="2060202" y="5712431"/>
            <a:ext cx="2241156" cy="1053365"/>
            <a:chOff x="728288" y="3909394"/>
            <a:chExt cx="2241156" cy="1053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427824E-8806-B227-4A82-49E7679C76C3}"/>
                    </a:ext>
                  </a:extLst>
                </p:cNvPr>
                <p:cNvSpPr txBox="1"/>
                <p:nvPr/>
              </p:nvSpPr>
              <p:spPr>
                <a:xfrm>
                  <a:off x="728288" y="3909394"/>
                  <a:ext cx="2241156" cy="10533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altLang="ko-KR" sz="360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427824E-8806-B227-4A82-49E7679C76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288" y="3909394"/>
                  <a:ext cx="2241156" cy="1053365"/>
                </a:xfrm>
                <a:prstGeom prst="rect">
                  <a:avLst/>
                </a:prstGeom>
                <a:blipFill>
                  <a:blip r:embed="rId6"/>
                  <a:stretch>
                    <a:fillRect l="-27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EA6C5C8-C6B0-12CB-EFF8-DFFEB1CAF0BA}"/>
                </a:ext>
              </a:extLst>
            </p:cNvPr>
            <p:cNvSpPr/>
            <p:nvPr/>
          </p:nvSpPr>
          <p:spPr>
            <a:xfrm>
              <a:off x="1753213" y="4224409"/>
              <a:ext cx="476885" cy="6154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E9E10793-F7A7-A4B5-EF71-246121E9E550}"/>
              </a:ext>
            </a:extLst>
          </p:cNvPr>
          <p:cNvCxnSpPr>
            <a:cxnSpLocks/>
            <a:stCxn id="36" idx="2"/>
            <a:endCxn id="63" idx="3"/>
          </p:cNvCxnSpPr>
          <p:nvPr/>
        </p:nvCxnSpPr>
        <p:spPr>
          <a:xfrm rot="5400000">
            <a:off x="4037902" y="4917855"/>
            <a:ext cx="941436" cy="1893216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1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166DA-6085-01C8-A09F-7BB98B98516C}"/>
              </a:ext>
            </a:extLst>
          </p:cNvPr>
          <p:cNvSpPr txBox="1"/>
          <p:nvPr/>
        </p:nvSpPr>
        <p:spPr>
          <a:xfrm>
            <a:off x="123512" y="127648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합성함수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3726DF-D8CB-6830-6AE2-5EAB408E4D3B}"/>
                  </a:ext>
                </a:extLst>
              </p:cNvPr>
              <p:cNvSpPr txBox="1"/>
              <p:nvPr/>
            </p:nvSpPr>
            <p:spPr>
              <a:xfrm>
                <a:off x="1336215" y="128185"/>
                <a:ext cx="38190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sz="2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3726DF-D8CB-6830-6AE2-5EAB408E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15" y="128185"/>
                <a:ext cx="3819059" cy="430887"/>
              </a:xfrm>
              <a:prstGeom prst="rect">
                <a:avLst/>
              </a:prstGeom>
              <a:blipFill>
                <a:blip r:embed="rId2"/>
                <a:stretch>
                  <a:fillRect l="-1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0638D9-3A54-1A72-AD44-E70153824FC6}"/>
                  </a:ext>
                </a:extLst>
              </p:cNvPr>
              <p:cNvSpPr txBox="1"/>
              <p:nvPr/>
            </p:nvSpPr>
            <p:spPr>
              <a:xfrm>
                <a:off x="1336215" y="621758"/>
                <a:ext cx="19619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28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0638D9-3A54-1A72-AD44-E7015382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15" y="621758"/>
                <a:ext cx="19619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0757AD-E06E-EDDC-082C-4FA99A5C4DD7}"/>
                  </a:ext>
                </a:extLst>
              </p:cNvPr>
              <p:cNvSpPr txBox="1"/>
              <p:nvPr/>
            </p:nvSpPr>
            <p:spPr>
              <a:xfrm>
                <a:off x="1336215" y="1100716"/>
                <a:ext cx="370593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28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0757AD-E06E-EDDC-082C-4FA99A5C4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15" y="1100716"/>
                <a:ext cx="370593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7BA7B5-F217-0820-0C22-BD37A7F1626B}"/>
                  </a:ext>
                </a:extLst>
              </p:cNvPr>
              <p:cNvSpPr txBox="1"/>
              <p:nvPr/>
            </p:nvSpPr>
            <p:spPr>
              <a:xfrm>
                <a:off x="1312523" y="1760859"/>
                <a:ext cx="7459260" cy="1053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ko-KR" alt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3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600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altLang="ko-KR" sz="36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3600" i="1">
                                      <a:solidFill>
                                        <a:srgbClr val="FF0000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3600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600" b="0" i="1" smtClean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3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7BA7B5-F217-0820-0C22-BD37A7F16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523" y="1760859"/>
                <a:ext cx="7459260" cy="1053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FAA4B588-38C9-6CEE-F560-4959943E7448}"/>
              </a:ext>
            </a:extLst>
          </p:cNvPr>
          <p:cNvGrpSpPr/>
          <p:nvPr/>
        </p:nvGrpSpPr>
        <p:grpSpPr>
          <a:xfrm>
            <a:off x="1312523" y="3043480"/>
            <a:ext cx="6951904" cy="1178143"/>
            <a:chOff x="498416" y="3765309"/>
            <a:chExt cx="6951904" cy="117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EED26F8-6824-C084-C33F-BECC9492AC4E}"/>
                    </a:ext>
                  </a:extLst>
                </p:cNvPr>
                <p:cNvSpPr txBox="1"/>
                <p:nvPr/>
              </p:nvSpPr>
              <p:spPr>
                <a:xfrm>
                  <a:off x="498416" y="3890087"/>
                  <a:ext cx="5196827" cy="10533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ko-KR" altLang="en-US" sz="3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36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b="0" i="1" smtClean="0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ko-KR" sz="36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3600" i="1" smtClean="0">
                                <a:solidFill>
                                  <a:srgbClr val="0070C0"/>
                                </a:solidFill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solidFill>
                                  <a:srgbClr val="0070C0"/>
                                </a:solidFill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3600" b="0" i="1" smtClean="0">
                                <a:solidFill>
                                  <a:srgbClr val="0070C0"/>
                                </a:solidFill>
                                <a:highlight>
                                  <a:srgbClr val="00FFFF"/>
                                </a:highlight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altLang="ko-KR" sz="3600">
                    <a:highlight>
                      <a:srgbClr val="00FFFF"/>
                    </a:highlight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EED26F8-6824-C084-C33F-BECC9492A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16" y="3890087"/>
                  <a:ext cx="5196827" cy="10533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말풍선: 모서리가 둥근 사각형 17">
              <a:extLst>
                <a:ext uri="{FF2B5EF4-FFF2-40B4-BE49-F238E27FC236}">
                  <a16:creationId xmlns:a16="http://schemas.microsoft.com/office/drawing/2014/main" id="{A71EF7DF-C6CA-953F-ECC7-5F87DDA92E98}"/>
                </a:ext>
              </a:extLst>
            </p:cNvPr>
            <p:cNvSpPr/>
            <p:nvPr/>
          </p:nvSpPr>
          <p:spPr>
            <a:xfrm>
              <a:off x="5155274" y="3765309"/>
              <a:ext cx="2295046" cy="928796"/>
            </a:xfrm>
            <a:prstGeom prst="wedgeRoundRectCallout">
              <a:avLst>
                <a:gd name="adj1" fmla="val -68059"/>
                <a:gd name="adj2" fmla="val -10125"/>
                <a:gd name="adj3" fmla="val 16667"/>
              </a:avLst>
            </a:prstGeom>
            <a:solidFill>
              <a:srgbClr val="00B0F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/>
                <a:t>합성함수는 미분후에 </a:t>
              </a:r>
              <a:r>
                <a:rPr lang="en-US" altLang="ko-KR" sz="1600" b="1">
                  <a:solidFill>
                    <a:schemeClr val="tx1"/>
                  </a:solidFill>
                  <a:highlight>
                    <a:srgbClr val="FFFF00"/>
                  </a:highlight>
                </a:rPr>
                <a:t>A</a:t>
              </a:r>
              <a:r>
                <a:rPr lang="ko-KR" altLang="en-US" sz="1600" b="1">
                  <a:solidFill>
                    <a:schemeClr val="tx1"/>
                  </a:solidFill>
                  <a:highlight>
                    <a:srgbClr val="FFFF00"/>
                  </a:highlight>
                </a:rPr>
                <a:t>에 대한 미분값을 </a:t>
              </a:r>
              <a:r>
                <a:rPr lang="ko-KR" altLang="en-US" sz="1600" b="1">
                  <a:solidFill>
                    <a:schemeClr val="tx1"/>
                  </a:solidFill>
                </a:rPr>
                <a:t>곱해주어야 한다</a:t>
              </a:r>
              <a:r>
                <a:rPr lang="en-US" altLang="ko-KR" sz="1600" b="1">
                  <a:solidFill>
                    <a:schemeClr val="tx1"/>
                  </a:solidFill>
                </a:rPr>
                <a:t>.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FC66930-9BBA-B6DF-F54E-505F734211F5}"/>
                </a:ext>
              </a:extLst>
            </p:cNvPr>
            <p:cNvSpPr/>
            <p:nvPr/>
          </p:nvSpPr>
          <p:spPr>
            <a:xfrm>
              <a:off x="3984765" y="4109034"/>
              <a:ext cx="756917" cy="67035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DBB5C0-14F1-96D3-2970-386D1736E273}"/>
                  </a:ext>
                </a:extLst>
              </p:cNvPr>
              <p:cNvSpPr txBox="1"/>
              <p:nvPr/>
            </p:nvSpPr>
            <p:spPr>
              <a:xfrm>
                <a:off x="3529983" y="4149312"/>
                <a:ext cx="6321027" cy="814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3600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3600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36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36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36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3600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3600">
                    <a:solidFill>
                      <a:srgbClr val="FF0000"/>
                    </a:solidFill>
                    <a:highlight>
                      <a:srgbClr val="00FFFF"/>
                    </a:highlight>
                  </a:rPr>
                  <a:t> </a:t>
                </a:r>
                <a:r>
                  <a:rPr lang="en-US" altLang="ko-KR" sz="3600">
                    <a:solidFill>
                      <a:srgbClr val="0070C0"/>
                    </a:solidFill>
                    <a:highlight>
                      <a:srgbClr val="00FFFF"/>
                    </a:highlight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3600" i="1">
                        <a:solidFill>
                          <a:srgbClr val="0070C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3600" i="1">
                            <a:solidFill>
                              <a:srgbClr val="0070C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600" i="1">
                            <a:solidFill>
                              <a:srgbClr val="0070C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600" i="1">
                            <a:solidFill>
                              <a:srgbClr val="0070C0"/>
                            </a:solidFill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i="1">
                        <a:solidFill>
                          <a:srgbClr val="0070C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600" i="1">
                        <a:solidFill>
                          <a:srgbClr val="0070C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3600" b="0" i="1" smtClean="0">
                        <a:solidFill>
                          <a:srgbClr val="0070C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600"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DBB5C0-14F1-96D3-2970-386D1736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83" y="4149312"/>
                <a:ext cx="6321027" cy="814582"/>
              </a:xfrm>
              <a:prstGeom prst="rect">
                <a:avLst/>
              </a:prstGeom>
              <a:blipFill>
                <a:blip r:embed="rId7"/>
                <a:stretch>
                  <a:fillRect t="-2256" b="-16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6ACB9-0379-6975-9AF9-C3CCA85444EC}"/>
                  </a:ext>
                </a:extLst>
              </p:cNvPr>
              <p:cNvSpPr txBox="1"/>
              <p:nvPr/>
            </p:nvSpPr>
            <p:spPr>
              <a:xfrm>
                <a:off x="3529983" y="5035154"/>
                <a:ext cx="632102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sz="3600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600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3600" i="1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3600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3600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36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3600">
                    <a:solidFill>
                      <a:srgbClr val="0070C0"/>
                    </a:solidFill>
                    <a:highlight>
                      <a:srgbClr val="00FFFF"/>
                    </a:highlight>
                  </a:rPr>
                  <a:t>(2</a:t>
                </a:r>
                <a14:m>
                  <m:oMath xmlns:m="http://schemas.openxmlformats.org/officeDocument/2006/math">
                    <m:r>
                      <a:rPr lang="en-US" altLang="ko-KR" sz="3600" i="1">
                        <a:solidFill>
                          <a:srgbClr val="0070C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3600" b="0" i="1" smtClean="0">
                        <a:solidFill>
                          <a:srgbClr val="0070C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3600" b="0" i="1" smtClean="0">
                        <a:solidFill>
                          <a:srgbClr val="0070C0"/>
                        </a:solidFill>
                        <a:highlight>
                          <a:srgbClr val="00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600"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6ACB9-0379-6975-9AF9-C3CCA854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983" y="5035154"/>
                <a:ext cx="6321027" cy="553998"/>
              </a:xfrm>
              <a:prstGeom prst="rect">
                <a:avLst/>
              </a:prstGeom>
              <a:blipFill>
                <a:blip r:embed="rId8"/>
                <a:stretch>
                  <a:fillRect t="-26374" b="-47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56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428091D-BF00-1DCD-FD0F-F57FB8C82A8D}"/>
                  </a:ext>
                </a:extLst>
              </p:cNvPr>
              <p:cNvSpPr txBox="1"/>
              <p:nvPr/>
            </p:nvSpPr>
            <p:spPr>
              <a:xfrm>
                <a:off x="7984741" y="400963"/>
                <a:ext cx="28583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Cambria Math" panose="02040503050406030204" pitchFamily="18" charset="0"/>
                        </a:rPr>
                        <m:t>η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̌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428091D-BF00-1DCD-FD0F-F57FB8C8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41" y="400963"/>
                <a:ext cx="2858354" cy="307777"/>
              </a:xfrm>
              <a:prstGeom prst="rect">
                <a:avLst/>
              </a:prstGeom>
              <a:blipFill>
                <a:blip r:embed="rId2"/>
                <a:stretch>
                  <a:fillRect t="-20000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14851F24-1FCA-A062-23C7-BA20EA1F06BC}"/>
              </a:ext>
            </a:extLst>
          </p:cNvPr>
          <p:cNvGrpSpPr/>
          <p:nvPr/>
        </p:nvGrpSpPr>
        <p:grpSpPr>
          <a:xfrm>
            <a:off x="225967" y="283302"/>
            <a:ext cx="11017140" cy="3557450"/>
            <a:chOff x="1113207" y="1999562"/>
            <a:chExt cx="11017140" cy="355745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F0F0FD4-5E34-D25D-941B-D73861F467B5}"/>
                </a:ext>
              </a:extLst>
            </p:cNvPr>
            <p:cNvGrpSpPr/>
            <p:nvPr/>
          </p:nvGrpSpPr>
          <p:grpSpPr>
            <a:xfrm>
              <a:off x="1113207" y="1999562"/>
              <a:ext cx="6244364" cy="3557450"/>
              <a:chOff x="1113207" y="1999562"/>
              <a:chExt cx="6244364" cy="355745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5151BFF7-E83C-4E6F-E9C9-1B2209741D82}"/>
                  </a:ext>
                </a:extLst>
              </p:cNvPr>
              <p:cNvSpPr/>
              <p:nvPr/>
            </p:nvSpPr>
            <p:spPr>
              <a:xfrm>
                <a:off x="1113207" y="2039345"/>
                <a:ext cx="940404" cy="35176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600" b="1">
                    <a:solidFill>
                      <a:schemeClr val="tx1"/>
                    </a:solidFill>
                  </a:rPr>
                  <a:t>입력값</a:t>
                </a: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A778C791-5245-64BB-48AA-E8CEF6EAC1A8}"/>
                  </a:ext>
                </a:extLst>
              </p:cNvPr>
              <p:cNvSpPr/>
              <p:nvPr/>
            </p:nvSpPr>
            <p:spPr>
              <a:xfrm>
                <a:off x="2464265" y="2030594"/>
                <a:ext cx="940404" cy="35176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600" b="1">
                    <a:solidFill>
                      <a:schemeClr val="tx1"/>
                    </a:solidFill>
                  </a:rPr>
                  <a:t>가중치</a:t>
                </a: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B4AF7DE9-94EA-60CE-4243-837CAB17FFD1}"/>
                  </a:ext>
                </a:extLst>
              </p:cNvPr>
              <p:cNvSpPr/>
              <p:nvPr/>
            </p:nvSpPr>
            <p:spPr>
              <a:xfrm>
                <a:off x="3819231" y="1999562"/>
                <a:ext cx="1478419" cy="35176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b="1">
                    <a:solidFill>
                      <a:srgbClr val="00B0F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Perceptron</a:t>
                </a:r>
                <a:endParaRPr lang="ko-KR" altLang="en-US" sz="1600" b="1">
                  <a:solidFill>
                    <a:srgbClr val="00B0F0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E6F83D1D-84E3-27B3-5AC7-98D907A3A63A}"/>
                  </a:ext>
                </a:extLst>
              </p:cNvPr>
              <p:cNvSpPr/>
              <p:nvPr/>
            </p:nvSpPr>
            <p:spPr>
              <a:xfrm>
                <a:off x="5670199" y="2030594"/>
                <a:ext cx="1478419" cy="35176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b="1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Activation</a:t>
                </a:r>
              </a:p>
              <a:p>
                <a:pPr algn="ctr"/>
                <a:r>
                  <a:rPr lang="en-US" altLang="ko-KR" sz="1600" b="1">
                    <a:solidFill>
                      <a:srgbClr val="FFC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function</a:t>
                </a:r>
                <a:endParaRPr lang="ko-KR" altLang="en-US" sz="1600" b="1">
                  <a:solidFill>
                    <a:srgbClr val="FFC000"/>
                  </a:solidFill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900953A-0893-B5E3-289B-D33B05C945CA}"/>
                  </a:ext>
                </a:extLst>
              </p:cNvPr>
              <p:cNvSpPr/>
              <p:nvPr/>
            </p:nvSpPr>
            <p:spPr>
              <a:xfrm>
                <a:off x="4275133" y="3515625"/>
                <a:ext cx="671208" cy="671208"/>
              </a:xfrm>
              <a:prstGeom prst="ellipse">
                <a:avLst/>
              </a:prstGeom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r>
                  <a:rPr lang="ko-KR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∑</a:t>
                </a:r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F5FC0E0-D322-40D9-0641-B283602A9A3E}"/>
                  </a:ext>
                </a:extLst>
              </p:cNvPr>
              <p:cNvGrpSpPr/>
              <p:nvPr/>
            </p:nvGrpSpPr>
            <p:grpSpPr>
              <a:xfrm>
                <a:off x="6073804" y="3521165"/>
                <a:ext cx="671208" cy="671208"/>
                <a:chOff x="4527885" y="4239922"/>
                <a:chExt cx="671208" cy="671208"/>
              </a:xfrm>
              <a:solidFill>
                <a:srgbClr val="FFC00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7FEAE644-B867-CD19-B7FA-F77F2366C201}"/>
                    </a:ext>
                  </a:extLst>
                </p:cNvPr>
                <p:cNvSpPr/>
                <p:nvPr/>
              </p:nvSpPr>
              <p:spPr>
                <a:xfrm>
                  <a:off x="4527885" y="4239922"/>
                  <a:ext cx="671208" cy="671208"/>
                </a:xfrm>
                <a:prstGeom prst="ellipse">
                  <a:avLst/>
                </a:prstGeom>
                <a:grp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0" bIns="108000" rtlCol="0" anchor="ctr"/>
                <a:lstStyle/>
                <a:p>
                  <a:pPr algn="ctr"/>
                  <a:endParaRPr lang="ko-KR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4BD02BC2-A25B-70DC-41C8-814CD5B76ACF}"/>
                    </a:ext>
                  </a:extLst>
                </p:cNvPr>
                <p:cNvGrpSpPr/>
                <p:nvPr/>
              </p:nvGrpSpPr>
              <p:grpSpPr>
                <a:xfrm>
                  <a:off x="4679558" y="4470037"/>
                  <a:ext cx="367863" cy="210979"/>
                  <a:chOff x="6619203" y="4911130"/>
                  <a:chExt cx="844890" cy="440516"/>
                </a:xfrm>
                <a:grpFill/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95EA5280-5B5B-AF83-AED9-E098D5CFD410}"/>
                      </a:ext>
                    </a:extLst>
                  </p:cNvPr>
                  <p:cNvCxnSpPr/>
                  <p:nvPr/>
                </p:nvCxnSpPr>
                <p:spPr>
                  <a:xfrm>
                    <a:off x="7040880" y="4911130"/>
                    <a:ext cx="0" cy="440516"/>
                  </a:xfrm>
                  <a:prstGeom prst="line">
                    <a:avLst/>
                  </a:prstGeom>
                  <a:grpFill/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F1CF7FAF-0440-1DB2-383B-12EDDE1B7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6839461" y="5131388"/>
                    <a:ext cx="0" cy="440516"/>
                  </a:xfrm>
                  <a:prstGeom prst="line">
                    <a:avLst/>
                  </a:prstGeom>
                  <a:grpFill/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2C34BF8A-572C-58B5-036E-90BAAB1A12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7243835" y="4690872"/>
                    <a:ext cx="0" cy="440516"/>
                  </a:xfrm>
                  <a:prstGeom prst="line">
                    <a:avLst/>
                  </a:prstGeom>
                  <a:grpFill/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5898781-9E36-6159-7F58-E32B9A531EBB}"/>
                      </a:ext>
                    </a:extLst>
                  </p:cNvPr>
                  <p:cNvSpPr txBox="1"/>
                  <p:nvPr/>
                </p:nvSpPr>
                <p:spPr>
                  <a:xfrm>
                    <a:off x="1345267" y="2485381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5898781-9E36-6159-7F58-E32B9A531E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267" y="2485381"/>
                    <a:ext cx="538994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B5142D2-A7F5-013B-F66E-7CD40695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1345267" y="2986187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B5142D2-A7F5-013B-F66E-7CD40695F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5267" y="2986187"/>
                    <a:ext cx="538994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63E128A-8B51-0012-690E-AC3BD30CF7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32567" y="4411416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63E128A-8B51-0012-690E-AC3BD30CF7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567" y="4411416"/>
                    <a:ext cx="53899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046606-3D82-8A1F-F0F0-575A7368169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4578" y="5072418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046606-3D82-8A1F-F0F0-575A73681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4578" y="5072418"/>
                    <a:ext cx="53899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D5EA6A6-2F6D-9AAA-60FF-9D4E961DC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4930" y="2751522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5D5EA6A6-2F6D-9AAA-60FF-9D4E961DC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930" y="2751522"/>
                    <a:ext cx="538994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ED9C668-407A-EADE-2E76-B22FA8AB8A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599" y="3113971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ED9C668-407A-EADE-2E76-B22FA8AB8A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599" y="3113971"/>
                    <a:ext cx="538994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677B2A2-3437-1360-F771-11B2D8F176B7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599" y="3853404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677B2A2-3437-1360-F771-11B2D8F176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599" y="3853404"/>
                    <a:ext cx="538994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A7D1545-5724-E907-BF2E-EACF81D9730B}"/>
                      </a:ext>
                    </a:extLst>
                  </p:cNvPr>
                  <p:cNvSpPr txBox="1"/>
                  <p:nvPr/>
                </p:nvSpPr>
                <p:spPr>
                  <a:xfrm>
                    <a:off x="2659981" y="4387799"/>
                    <a:ext cx="53899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ko-KR" altLang="en-US" sz="280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A7D1545-5724-E907-BF2E-EACF81D973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9981" y="4387799"/>
                    <a:ext cx="538994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BE288A07-86D1-D2B2-4D76-927DF1CC9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572" y="2815628"/>
                <a:ext cx="2451561" cy="80442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6E4409D7-6F59-8A39-A867-5C55FD115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3572" y="3298318"/>
                <a:ext cx="2415537" cy="509859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177272D6-05BE-66E2-53D4-0DF0B8E909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2750" y="3973777"/>
                <a:ext cx="2446359" cy="762651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6A165846-2EE0-B8CA-EABA-117156C55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1210" y="4120308"/>
                <a:ext cx="2473923" cy="1167268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4F6D673F-9B8E-A04C-86DA-42F6DEE4381A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>
                <a:off x="4946341" y="3851229"/>
                <a:ext cx="1127463" cy="554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81A9AFAC-D7BF-8330-445F-0121E9BD21C4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6745012" y="3856769"/>
                <a:ext cx="612559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6D6A66-F0EC-6650-CF05-C7B49C2506AE}"/>
                    </a:ext>
                  </a:extLst>
                </p:cNvPr>
                <p:cNvSpPr txBox="1"/>
                <p:nvPr/>
              </p:nvSpPr>
              <p:spPr>
                <a:xfrm>
                  <a:off x="7051291" y="2948995"/>
                  <a:ext cx="5079056" cy="18044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1,  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 ≥ </m:t>
                                    </m:r>
                                    <m:r>
                                      <a:rPr lang="ko-KR" alt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&amp;−1,  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𝑓𝑜𝑟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 ≤ </m:t>
                                    </m:r>
                                    <m:r>
                                      <a:rPr lang="ko-KR" altLang="en-US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nary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00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F6D6A66-F0EC-6650-CF05-C7B49C250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291" y="2948995"/>
                  <a:ext cx="5079056" cy="180446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418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4BE069F-FE46-7FFD-0AD6-572B827D1E53}"/>
              </a:ext>
            </a:extLst>
          </p:cNvPr>
          <p:cNvGrpSpPr/>
          <p:nvPr/>
        </p:nvGrpSpPr>
        <p:grpSpPr>
          <a:xfrm>
            <a:off x="288666" y="491532"/>
            <a:ext cx="8927762" cy="3351010"/>
            <a:chOff x="587430" y="2745845"/>
            <a:chExt cx="8927762" cy="335101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1B79980F-099A-11F4-CF43-2EE7731AFC97}"/>
                </a:ext>
              </a:extLst>
            </p:cNvPr>
            <p:cNvSpPr/>
            <p:nvPr/>
          </p:nvSpPr>
          <p:spPr>
            <a:xfrm>
              <a:off x="587430" y="2785627"/>
              <a:ext cx="940404" cy="32801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입력값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DF679D3-2BDF-ECB3-85CE-928E32A0738C}"/>
                </a:ext>
              </a:extLst>
            </p:cNvPr>
            <p:cNvSpPr/>
            <p:nvPr/>
          </p:nvSpPr>
          <p:spPr>
            <a:xfrm>
              <a:off x="1938488" y="2776877"/>
              <a:ext cx="940404" cy="32889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600" b="1">
                  <a:solidFill>
                    <a:schemeClr val="tx1"/>
                  </a:solidFill>
                </a:rPr>
                <a:t>가중치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8C954E8-C6A2-71C0-8E67-C34AFBE8E177}"/>
                </a:ext>
              </a:extLst>
            </p:cNvPr>
            <p:cNvSpPr/>
            <p:nvPr/>
          </p:nvSpPr>
          <p:spPr>
            <a:xfrm>
              <a:off x="3293454" y="2745845"/>
              <a:ext cx="1478419" cy="331997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Perceptron</a:t>
              </a:r>
              <a:endParaRPr lang="ko-KR" altLang="en-US" sz="1600" b="1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C512314-3DE9-7761-8515-B075F2716ABF}"/>
                </a:ext>
              </a:extLst>
            </p:cNvPr>
            <p:cNvSpPr/>
            <p:nvPr/>
          </p:nvSpPr>
          <p:spPr>
            <a:xfrm>
              <a:off x="5144422" y="2776876"/>
              <a:ext cx="1478419" cy="331997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b="1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Activation</a:t>
              </a:r>
            </a:p>
            <a:p>
              <a:pPr algn="ctr"/>
              <a:r>
                <a:rPr lang="en-US" altLang="ko-KR" sz="1600" b="1">
                  <a:solidFill>
                    <a:srgbClr val="FFC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</a:t>
              </a:r>
              <a:endParaRPr lang="ko-KR" altLang="en-US" sz="1600" b="1">
                <a:solidFill>
                  <a:srgbClr val="FFC00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9DC7EF-D32E-B23C-1E0E-DB4CD073D490}"/>
                </a:ext>
              </a:extLst>
            </p:cNvPr>
            <p:cNvSpPr/>
            <p:nvPr/>
          </p:nvSpPr>
          <p:spPr>
            <a:xfrm>
              <a:off x="3749356" y="4261907"/>
              <a:ext cx="671208" cy="671208"/>
            </a:xfrm>
            <a:prstGeom prst="ellipse">
              <a:avLst/>
            </a:prstGeom>
            <a:solidFill>
              <a:srgbClr val="00B0F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ctr"/>
            <a:lstStyle/>
            <a:p>
              <a:pPr algn="ctr"/>
              <a:r>
                <a:rPr lang="ko-KR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∑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56C39CD-9889-B929-2A15-5CD59221CEC0}"/>
                </a:ext>
              </a:extLst>
            </p:cNvPr>
            <p:cNvGrpSpPr/>
            <p:nvPr/>
          </p:nvGrpSpPr>
          <p:grpSpPr>
            <a:xfrm>
              <a:off x="5548027" y="4267447"/>
              <a:ext cx="671208" cy="671208"/>
              <a:chOff x="4527885" y="4239922"/>
              <a:chExt cx="671208" cy="671208"/>
            </a:xfrm>
            <a:solidFill>
              <a:srgbClr val="FFC000"/>
            </a:solidFill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18C7ADF7-9927-321C-7946-036E2F2CE513}"/>
                  </a:ext>
                </a:extLst>
              </p:cNvPr>
              <p:cNvSpPr/>
              <p:nvPr/>
            </p:nvSpPr>
            <p:spPr>
              <a:xfrm>
                <a:off x="4527885" y="4239922"/>
                <a:ext cx="671208" cy="671208"/>
              </a:xfrm>
              <a:prstGeom prst="ellipse">
                <a:avLst/>
              </a:prstGeom>
              <a:grp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08000" rtlCol="0" anchor="ctr"/>
              <a:lstStyle/>
              <a:p>
                <a:pPr algn="ctr"/>
                <a:endParaRPr lang="ko-KR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99691D96-3557-4328-B832-EFA04CA1ABFD}"/>
                  </a:ext>
                </a:extLst>
              </p:cNvPr>
              <p:cNvGrpSpPr/>
              <p:nvPr/>
            </p:nvGrpSpPr>
            <p:grpSpPr>
              <a:xfrm>
                <a:off x="4679558" y="4470037"/>
                <a:ext cx="367863" cy="210979"/>
                <a:chOff x="6619203" y="4911130"/>
                <a:chExt cx="844890" cy="440516"/>
              </a:xfrm>
              <a:grpFill/>
            </p:grpSpPr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DB2A5D86-DC5C-15C5-B76E-3A3BBC4350F5}"/>
                    </a:ext>
                  </a:extLst>
                </p:cNvPr>
                <p:cNvCxnSpPr/>
                <p:nvPr/>
              </p:nvCxnSpPr>
              <p:spPr>
                <a:xfrm>
                  <a:off x="7040880" y="4911130"/>
                  <a:ext cx="0" cy="440516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DE7C6CC-089B-E795-CF65-855F46C59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839461" y="5131388"/>
                  <a:ext cx="0" cy="440516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A3C5B5A2-F3FB-4236-D0FF-94728FE8F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7243835" y="4690872"/>
                  <a:ext cx="0" cy="440516"/>
                </a:xfrm>
                <a:prstGeom prst="line">
                  <a:avLst/>
                </a:prstGeom>
                <a:grpFill/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6313ED-229B-3C3A-D934-E3D92654A7B4}"/>
                    </a:ext>
                  </a:extLst>
                </p:cNvPr>
                <p:cNvSpPr txBox="1"/>
                <p:nvPr/>
              </p:nvSpPr>
              <p:spPr>
                <a:xfrm>
                  <a:off x="819490" y="3231663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6313ED-229B-3C3A-D934-E3D92654A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0" y="3231663"/>
                  <a:ext cx="538994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706051-9991-54BA-D3E7-643186769133}"/>
                    </a:ext>
                  </a:extLst>
                </p:cNvPr>
                <p:cNvSpPr txBox="1"/>
                <p:nvPr/>
              </p:nvSpPr>
              <p:spPr>
                <a:xfrm>
                  <a:off x="819490" y="4194681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0706051-9991-54BA-D3E7-643186769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0" y="4194681"/>
                  <a:ext cx="53899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89C5D0C-4BF4-25BF-0712-0D5F341650E3}"/>
                    </a:ext>
                  </a:extLst>
                </p:cNvPr>
                <p:cNvSpPr txBox="1"/>
                <p:nvPr/>
              </p:nvSpPr>
              <p:spPr>
                <a:xfrm>
                  <a:off x="806790" y="5157698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89C5D0C-4BF4-25BF-0712-0D5F34165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790" y="5157698"/>
                  <a:ext cx="53899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938E3A-93D0-BA9B-269C-26D542A6C1B4}"/>
                    </a:ext>
                  </a:extLst>
                </p:cNvPr>
                <p:cNvSpPr txBox="1"/>
                <p:nvPr/>
              </p:nvSpPr>
              <p:spPr>
                <a:xfrm>
                  <a:off x="2169153" y="3497804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938E3A-93D0-BA9B-269C-26D542A6C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153" y="3497804"/>
                  <a:ext cx="538994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0649722-EAE5-F099-2C5F-46E84EE20C8F}"/>
                    </a:ext>
                  </a:extLst>
                </p:cNvPr>
                <p:cNvSpPr txBox="1"/>
                <p:nvPr/>
              </p:nvSpPr>
              <p:spPr>
                <a:xfrm>
                  <a:off x="2161822" y="4095631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0649722-EAE5-F099-2C5F-46E84EE20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4095631"/>
                  <a:ext cx="538994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45ABD0-72EF-7893-64B9-46DFFC28C98C}"/>
                    </a:ext>
                  </a:extLst>
                </p:cNvPr>
                <p:cNvSpPr txBox="1"/>
                <p:nvPr/>
              </p:nvSpPr>
              <p:spPr>
                <a:xfrm>
                  <a:off x="2161822" y="5043301"/>
                  <a:ext cx="5389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8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45ABD0-72EF-7893-64B9-46DFFC28C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22" y="5043301"/>
                  <a:ext cx="538994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70DFEF9-F47C-7A2B-C647-FB78F574BBB6}"/>
                </a:ext>
              </a:extLst>
            </p:cNvPr>
            <p:cNvCxnSpPr>
              <a:cxnSpLocks/>
            </p:cNvCxnSpPr>
            <p:nvPr/>
          </p:nvCxnSpPr>
          <p:spPr>
            <a:xfrm>
              <a:off x="1297795" y="3561910"/>
              <a:ext cx="2451561" cy="80442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D8CB67F-B38F-B741-9B78-0F3BA1657E8F}"/>
                </a:ext>
              </a:extLst>
            </p:cNvPr>
            <p:cNvCxnSpPr>
              <a:cxnSpLocks/>
            </p:cNvCxnSpPr>
            <p:nvPr/>
          </p:nvCxnSpPr>
          <p:spPr>
            <a:xfrm>
              <a:off x="1266973" y="4501801"/>
              <a:ext cx="2446359" cy="52658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8885E56-185B-D3CE-CC9B-1E8A39794B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973" y="4720059"/>
              <a:ext cx="2446359" cy="76265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7531614-9DDF-CF99-B644-32E8AC5A5D64}"/>
                </a:ext>
              </a:extLst>
            </p:cNvPr>
            <p:cNvCxnSpPr>
              <a:cxnSpLocks/>
              <a:stCxn id="11" idx="6"/>
              <a:endCxn id="27" idx="2"/>
            </p:cNvCxnSpPr>
            <p:nvPr/>
          </p:nvCxnSpPr>
          <p:spPr>
            <a:xfrm>
              <a:off x="4420564" y="4597511"/>
              <a:ext cx="1127463" cy="554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0B3B34F-C002-5ED9-4AB5-57837D07977C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6219235" y="4603051"/>
              <a:ext cx="612559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AA26543-F2C6-CDF4-2133-F458EEA68D80}"/>
                    </a:ext>
                  </a:extLst>
                </p:cNvPr>
                <p:cNvSpPr txBox="1"/>
                <p:nvPr/>
              </p:nvSpPr>
              <p:spPr>
                <a:xfrm>
                  <a:off x="766891" y="3620837"/>
                  <a:ext cx="5389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ko-KR" altLang="en-US" sz="20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AA26543-F2C6-CDF4-2133-F458EEA68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91" y="3620837"/>
                  <a:ext cx="538994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7BF4A35-AD59-8DD9-A42F-DBCB9F92BE47}"/>
                    </a:ext>
                  </a:extLst>
                </p:cNvPr>
                <p:cNvSpPr txBox="1"/>
                <p:nvPr/>
              </p:nvSpPr>
              <p:spPr>
                <a:xfrm>
                  <a:off x="819490" y="4614184"/>
                  <a:ext cx="5389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ko-KR" altLang="en-US" sz="20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7BF4A35-AD59-8DD9-A42F-DBCB9F92B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0" y="4614184"/>
                  <a:ext cx="538994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DD7CC7-6177-7532-F5AE-539E9A073DD6}"/>
                    </a:ext>
                  </a:extLst>
                </p:cNvPr>
                <p:cNvSpPr txBox="1"/>
                <p:nvPr/>
              </p:nvSpPr>
              <p:spPr>
                <a:xfrm>
                  <a:off x="788135" y="5577201"/>
                  <a:ext cx="5389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ko-KR" altLang="en-US" sz="20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EDD7CC7-6177-7532-F5AE-539E9A07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35" y="5577201"/>
                  <a:ext cx="538994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0F4E7B-EF08-AA40-4EF0-B44A5DAE9BE0}"/>
                    </a:ext>
                  </a:extLst>
                </p:cNvPr>
                <p:cNvSpPr txBox="1"/>
                <p:nvPr/>
              </p:nvSpPr>
              <p:spPr>
                <a:xfrm>
                  <a:off x="2139193" y="3350579"/>
                  <a:ext cx="5389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</m:oMath>
                    </m:oMathPara>
                  </a14:m>
                  <a:endParaRPr lang="ko-KR" altLang="en-US" sz="20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0F4E7B-EF08-AA40-4EF0-B44A5DAE9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93" y="3350579"/>
                  <a:ext cx="538994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5E25139-2AC3-6001-4FCA-6807B5B28BAD}"/>
                    </a:ext>
                  </a:extLst>
                </p:cNvPr>
                <p:cNvSpPr txBox="1"/>
                <p:nvPr/>
              </p:nvSpPr>
              <p:spPr>
                <a:xfrm>
                  <a:off x="2196207" y="4546366"/>
                  <a:ext cx="5389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ko-KR" altLang="en-US" sz="20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5E25139-2AC3-6001-4FCA-6807B5B28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207" y="4546366"/>
                  <a:ext cx="538994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A9B175A-AA0C-1630-8B08-85138233F07C}"/>
                    </a:ext>
                  </a:extLst>
                </p:cNvPr>
                <p:cNvSpPr txBox="1"/>
                <p:nvPr/>
              </p:nvSpPr>
              <p:spPr>
                <a:xfrm>
                  <a:off x="2159439" y="5450841"/>
                  <a:ext cx="5389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200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A9B175A-AA0C-1630-8B08-85138233F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439" y="5450841"/>
                  <a:ext cx="538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69392B8-4954-793E-01EC-ADE2ABC8E7C4}"/>
                    </a:ext>
                  </a:extLst>
                </p:cNvPr>
                <p:cNvSpPr txBox="1"/>
                <p:nvPr/>
              </p:nvSpPr>
              <p:spPr>
                <a:xfrm>
                  <a:off x="5729875" y="3930406"/>
                  <a:ext cx="7956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(0.5)</m:t>
                        </m:r>
                      </m:oMath>
                    </m:oMathPara>
                  </a14:m>
                  <a:endParaRPr lang="ko-KR" altLang="en-US" sz="2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69392B8-4954-793E-01EC-ADE2ABC8E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9875" y="3930406"/>
                  <a:ext cx="7956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5385" r="-9231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6D83AF84-B7D8-981A-489D-8F1B27E17950}"/>
                </a:ext>
              </a:extLst>
            </p:cNvPr>
            <p:cNvGrpSpPr/>
            <p:nvPr/>
          </p:nvGrpSpPr>
          <p:grpSpPr>
            <a:xfrm>
              <a:off x="7256583" y="2797388"/>
              <a:ext cx="2258609" cy="1538883"/>
              <a:chOff x="7256583" y="3474448"/>
              <a:chExt cx="2258609" cy="15388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F3BAB03-104A-B265-EF7A-59572CAEE142}"/>
                      </a:ext>
                    </a:extLst>
                  </p:cNvPr>
                  <p:cNvSpPr txBox="1"/>
                  <p:nvPr/>
                </p:nvSpPr>
                <p:spPr>
                  <a:xfrm>
                    <a:off x="7257709" y="3474448"/>
                    <a:ext cx="2257483" cy="15388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0.15</m:t>
                          </m:r>
                        </m:oMath>
                      </m:oMathPara>
                    </a14:m>
                    <a:endParaRPr lang="en-US" altLang="ko-KR" sz="2000" b="0">
                      <a:solidFill>
                        <a:srgbClr val="00B05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altLang="ko-KR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  <m:r>
                          <a:rPr lang="en-US" altLang="ko-KR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0.12</m:t>
                        </m:r>
                      </m:oMath>
                    </a14:m>
                    <a:r>
                      <a:rPr lang="ko-KR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 </a:t>
                    </a:r>
                    <a:r>
                      <a:rPr lang="en-US" altLang="ko-KR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+</a:t>
                    </a:r>
                    <a:endParaRPr lang="ko-KR" altLang="en-US" sz="2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  <a:p>
                    <a:endParaRPr lang="en-US" altLang="ko-KR" sz="2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ko-KR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ko-KR" sz="20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0.69</m:t>
                          </m:r>
                        </m:oMath>
                      </m:oMathPara>
                    </a14:m>
                    <a:endParaRPr lang="ko-KR" altLang="en-US" sz="20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F3BAB03-104A-B265-EF7A-59572CAEE1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7709" y="3474448"/>
                    <a:ext cx="2257483" cy="153888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054" b="-118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02E0F90E-401D-9DA4-D1F2-AACDEADBB7BF}"/>
                  </a:ext>
                </a:extLst>
              </p:cNvPr>
              <p:cNvCxnSpPr/>
              <p:nvPr/>
            </p:nvCxnSpPr>
            <p:spPr>
              <a:xfrm>
                <a:off x="7256583" y="4554459"/>
                <a:ext cx="2050379" cy="0"/>
              </a:xfrm>
              <a:prstGeom prst="line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479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1EB7F5D-DDD4-ECE6-B7EE-7464FC8D3A52}"/>
              </a:ext>
            </a:extLst>
          </p:cNvPr>
          <p:cNvGrpSpPr/>
          <p:nvPr/>
        </p:nvGrpSpPr>
        <p:grpSpPr>
          <a:xfrm>
            <a:off x="461455" y="401088"/>
            <a:ext cx="10544969" cy="2462256"/>
            <a:chOff x="461455" y="401088"/>
            <a:chExt cx="10544969" cy="246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BAC6CC2-2770-2AED-A7E1-DC743F824EF1}"/>
                    </a:ext>
                  </a:extLst>
                </p:cNvPr>
                <p:cNvSpPr txBox="1"/>
                <p:nvPr/>
              </p:nvSpPr>
              <p:spPr>
                <a:xfrm>
                  <a:off x="3718162" y="2487087"/>
                  <a:ext cx="4031555" cy="3762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일</m:t>
                      </m:r>
                    </m:oMath>
                  </a14:m>
                  <a:r>
                    <a:rPr lang="ko-KR" altLang="en-US" sz="2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때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8BAC6CC2-2770-2AED-A7E1-DC743F824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162" y="2487087"/>
                  <a:ext cx="4031555" cy="376257"/>
                </a:xfrm>
                <a:prstGeom prst="rect">
                  <a:avLst/>
                </a:prstGeom>
                <a:blipFill>
                  <a:blip r:embed="rId2"/>
                  <a:stretch>
                    <a:fillRect t="-24194" b="-467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74CBB328-7DA9-CCB5-43B6-3766B25B5442}"/>
                </a:ext>
              </a:extLst>
            </p:cNvPr>
            <p:cNvGrpSpPr/>
            <p:nvPr/>
          </p:nvGrpSpPr>
          <p:grpSpPr>
            <a:xfrm>
              <a:off x="461455" y="401088"/>
              <a:ext cx="10544969" cy="1865389"/>
              <a:chOff x="461455" y="401088"/>
              <a:chExt cx="10544969" cy="1865389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E11DB158-3983-B251-83FB-66948C5DDACE}"/>
                  </a:ext>
                </a:extLst>
              </p:cNvPr>
              <p:cNvGrpSpPr/>
              <p:nvPr/>
            </p:nvGrpSpPr>
            <p:grpSpPr>
              <a:xfrm>
                <a:off x="461455" y="401088"/>
                <a:ext cx="3369359" cy="1865389"/>
                <a:chOff x="461455" y="431638"/>
                <a:chExt cx="3369359" cy="1865389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DA509953-A890-4215-E858-E4E3F381FEF7}"/>
                    </a:ext>
                  </a:extLst>
                </p:cNvPr>
                <p:cNvGrpSpPr/>
                <p:nvPr/>
              </p:nvGrpSpPr>
              <p:grpSpPr>
                <a:xfrm>
                  <a:off x="1036743" y="431638"/>
                  <a:ext cx="2218783" cy="1535394"/>
                  <a:chOff x="6455462" y="4193545"/>
                  <a:chExt cx="2218783" cy="1535394"/>
                </a:xfrm>
              </p:grpSpPr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96493F55-112F-43A9-DE5F-E402F5EF9FEB}"/>
                      </a:ext>
                    </a:extLst>
                  </p:cNvPr>
                  <p:cNvSpPr/>
                  <p:nvPr/>
                </p:nvSpPr>
                <p:spPr>
                  <a:xfrm>
                    <a:off x="6455462" y="4193545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4DF06ED3-5C84-81D3-E721-D618AE41F343}"/>
                      </a:ext>
                    </a:extLst>
                  </p:cNvPr>
                  <p:cNvSpPr/>
                  <p:nvPr/>
                </p:nvSpPr>
                <p:spPr>
                  <a:xfrm>
                    <a:off x="6455462" y="5146446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C5C0CE74-F15E-B7B5-5C43-4E837D32AFFA}"/>
                      </a:ext>
                    </a:extLst>
                  </p:cNvPr>
                  <p:cNvSpPr/>
                  <p:nvPr/>
                </p:nvSpPr>
                <p:spPr>
                  <a:xfrm>
                    <a:off x="8091752" y="4691154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1" name="직선 화살표 연결선 40">
                    <a:extLst>
                      <a:ext uri="{FF2B5EF4-FFF2-40B4-BE49-F238E27FC236}">
                        <a16:creationId xmlns:a16="http://schemas.microsoft.com/office/drawing/2014/main" id="{C8124134-F59D-EFD5-5CF5-7F0047B6290C}"/>
                      </a:ext>
                    </a:extLst>
                  </p:cNvPr>
                  <p:cNvCxnSpPr>
                    <a:cxnSpLocks/>
                    <a:stCxn id="38" idx="6"/>
                    <a:endCxn id="40" idx="1"/>
                  </p:cNvCxnSpPr>
                  <p:nvPr/>
                </p:nvCxnSpPr>
                <p:spPr>
                  <a:xfrm>
                    <a:off x="7037955" y="4484792"/>
                    <a:ext cx="1139101" cy="291666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화살표 연결선 43">
                    <a:extLst>
                      <a:ext uri="{FF2B5EF4-FFF2-40B4-BE49-F238E27FC236}">
                        <a16:creationId xmlns:a16="http://schemas.microsoft.com/office/drawing/2014/main" id="{30795CC2-F719-1421-CB8B-19CC6FBEC753}"/>
                      </a:ext>
                    </a:extLst>
                  </p:cNvPr>
                  <p:cNvCxnSpPr>
                    <a:cxnSpLocks/>
                    <a:stCxn id="39" idx="6"/>
                    <a:endCxn id="40" idx="3"/>
                  </p:cNvCxnSpPr>
                  <p:nvPr/>
                </p:nvCxnSpPr>
                <p:spPr>
                  <a:xfrm flipV="1">
                    <a:off x="7037955" y="5188343"/>
                    <a:ext cx="1139101" cy="24935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C3E987E1-ADFA-CE0A-9812-A28D76D59E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C3E987E1-ADFA-CE0A-9812-A28D76D59E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C0243101-096E-45F9-3D39-8C124B00F97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C0243101-096E-45F9-3D39-8C124B00F9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F8EBE06C-8329-AD65-E895-48AB54BD79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455" y="2020028"/>
                      <a:ext cx="33693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×1)+(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×1)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0.7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F8EBE06C-8329-AD65-E895-48AB54BD79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455" y="2020028"/>
                      <a:ext cx="3369359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261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AFF6EC27-0F11-E7E2-4452-D5ACC374F03E}"/>
                  </a:ext>
                </a:extLst>
              </p:cNvPr>
              <p:cNvGrpSpPr/>
              <p:nvPr/>
            </p:nvGrpSpPr>
            <p:grpSpPr>
              <a:xfrm>
                <a:off x="4049260" y="401088"/>
                <a:ext cx="3369359" cy="1865389"/>
                <a:chOff x="3990157" y="431638"/>
                <a:chExt cx="3369359" cy="1865389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7311FF5A-4A28-52AC-38D7-22E6451F2B18}"/>
                    </a:ext>
                  </a:extLst>
                </p:cNvPr>
                <p:cNvGrpSpPr/>
                <p:nvPr/>
              </p:nvGrpSpPr>
              <p:grpSpPr>
                <a:xfrm>
                  <a:off x="4565445" y="431638"/>
                  <a:ext cx="2218783" cy="1535394"/>
                  <a:chOff x="6455462" y="4193545"/>
                  <a:chExt cx="2218783" cy="1535394"/>
                </a:xfrm>
              </p:grpSpPr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0EFB6B4A-9265-C892-6065-7A49AD67C01D}"/>
                      </a:ext>
                    </a:extLst>
                  </p:cNvPr>
                  <p:cNvSpPr/>
                  <p:nvPr/>
                </p:nvSpPr>
                <p:spPr>
                  <a:xfrm>
                    <a:off x="6455462" y="4193545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20326EE7-436A-E214-CBC0-A7D97222A2E8}"/>
                      </a:ext>
                    </a:extLst>
                  </p:cNvPr>
                  <p:cNvSpPr/>
                  <p:nvPr/>
                </p:nvSpPr>
                <p:spPr>
                  <a:xfrm>
                    <a:off x="6455462" y="5146446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" name="타원 83">
                    <a:extLst>
                      <a:ext uri="{FF2B5EF4-FFF2-40B4-BE49-F238E27FC236}">
                        <a16:creationId xmlns:a16="http://schemas.microsoft.com/office/drawing/2014/main" id="{0199269B-E588-8110-8573-5E94FD85DDB1}"/>
                      </a:ext>
                    </a:extLst>
                  </p:cNvPr>
                  <p:cNvSpPr/>
                  <p:nvPr/>
                </p:nvSpPr>
                <p:spPr>
                  <a:xfrm>
                    <a:off x="8091752" y="4691154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5" name="직선 화살표 연결선 84">
                    <a:extLst>
                      <a:ext uri="{FF2B5EF4-FFF2-40B4-BE49-F238E27FC236}">
                        <a16:creationId xmlns:a16="http://schemas.microsoft.com/office/drawing/2014/main" id="{1E064807-583F-2FDD-CACD-241AE67343A1}"/>
                      </a:ext>
                    </a:extLst>
                  </p:cNvPr>
                  <p:cNvCxnSpPr>
                    <a:cxnSpLocks/>
                    <a:stCxn id="82" idx="6"/>
                    <a:endCxn id="84" idx="1"/>
                  </p:cNvCxnSpPr>
                  <p:nvPr/>
                </p:nvCxnSpPr>
                <p:spPr>
                  <a:xfrm>
                    <a:off x="7037955" y="4484792"/>
                    <a:ext cx="1139101" cy="291666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화살표 연결선 85">
                    <a:extLst>
                      <a:ext uri="{FF2B5EF4-FFF2-40B4-BE49-F238E27FC236}">
                        <a16:creationId xmlns:a16="http://schemas.microsoft.com/office/drawing/2014/main" id="{CEBF4FA0-6E92-2D31-E307-5D6D8C38CA3D}"/>
                      </a:ext>
                    </a:extLst>
                  </p:cNvPr>
                  <p:cNvCxnSpPr>
                    <a:cxnSpLocks/>
                    <a:stCxn id="83" idx="6"/>
                    <a:endCxn id="84" idx="3"/>
                  </p:cNvCxnSpPr>
                  <p:nvPr/>
                </p:nvCxnSpPr>
                <p:spPr>
                  <a:xfrm flipV="1">
                    <a:off x="7037955" y="5188343"/>
                    <a:ext cx="1139101" cy="24935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683D1058-F59C-EBDF-96D2-3272811A55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683D1058-F59C-EBDF-96D2-3272811A55F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D9046771-600A-CA86-36C9-53FA65D14B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D9046771-600A-CA86-36C9-53FA65D14B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6A615C0-4116-5690-4727-AF8F1557B1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×1)+(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×0)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0.7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6A615C0-4116-5690-4727-AF8F1557B1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255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11AF5470-0993-1E2B-0135-7697917522CA}"/>
                  </a:ext>
                </a:extLst>
              </p:cNvPr>
              <p:cNvGrpSpPr/>
              <p:nvPr/>
            </p:nvGrpSpPr>
            <p:grpSpPr>
              <a:xfrm>
                <a:off x="7637065" y="401088"/>
                <a:ext cx="3369359" cy="1865389"/>
                <a:chOff x="3990157" y="431638"/>
                <a:chExt cx="3369359" cy="1865389"/>
              </a:xfrm>
            </p:grpSpPr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59432498-240E-71FC-CFEE-9B98F10C4231}"/>
                    </a:ext>
                  </a:extLst>
                </p:cNvPr>
                <p:cNvGrpSpPr/>
                <p:nvPr/>
              </p:nvGrpSpPr>
              <p:grpSpPr>
                <a:xfrm>
                  <a:off x="4565445" y="431638"/>
                  <a:ext cx="2218783" cy="1535394"/>
                  <a:chOff x="6455462" y="4193545"/>
                  <a:chExt cx="2218783" cy="1535394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DEB2859E-28C1-01FA-7BC7-C51B988510EC}"/>
                      </a:ext>
                    </a:extLst>
                  </p:cNvPr>
                  <p:cNvSpPr/>
                  <p:nvPr/>
                </p:nvSpPr>
                <p:spPr>
                  <a:xfrm>
                    <a:off x="6455462" y="4193545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BEEC2C9B-B52E-A718-1E76-DF56812B8911}"/>
                      </a:ext>
                    </a:extLst>
                  </p:cNvPr>
                  <p:cNvSpPr/>
                  <p:nvPr/>
                </p:nvSpPr>
                <p:spPr>
                  <a:xfrm>
                    <a:off x="6455462" y="5146446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6" name="타원 95">
                    <a:extLst>
                      <a:ext uri="{FF2B5EF4-FFF2-40B4-BE49-F238E27FC236}">
                        <a16:creationId xmlns:a16="http://schemas.microsoft.com/office/drawing/2014/main" id="{D286FB6B-B5D9-A884-95D0-8A01764AAF0A}"/>
                      </a:ext>
                    </a:extLst>
                  </p:cNvPr>
                  <p:cNvSpPr/>
                  <p:nvPr/>
                </p:nvSpPr>
                <p:spPr>
                  <a:xfrm>
                    <a:off x="8091752" y="4691154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7" name="직선 화살표 연결선 96">
                    <a:extLst>
                      <a:ext uri="{FF2B5EF4-FFF2-40B4-BE49-F238E27FC236}">
                        <a16:creationId xmlns:a16="http://schemas.microsoft.com/office/drawing/2014/main" id="{606D266F-E8B0-B7A2-DBAD-6C6D0E6F81C5}"/>
                      </a:ext>
                    </a:extLst>
                  </p:cNvPr>
                  <p:cNvCxnSpPr>
                    <a:cxnSpLocks/>
                    <a:stCxn id="94" idx="6"/>
                    <a:endCxn id="96" idx="1"/>
                  </p:cNvCxnSpPr>
                  <p:nvPr/>
                </p:nvCxnSpPr>
                <p:spPr>
                  <a:xfrm>
                    <a:off x="7037955" y="4484792"/>
                    <a:ext cx="1139101" cy="291666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화살표 연결선 97">
                    <a:extLst>
                      <a:ext uri="{FF2B5EF4-FFF2-40B4-BE49-F238E27FC236}">
                        <a16:creationId xmlns:a16="http://schemas.microsoft.com/office/drawing/2014/main" id="{4B1964E7-59F5-E8F5-A6A0-C490DE3CA2A9}"/>
                      </a:ext>
                    </a:extLst>
                  </p:cNvPr>
                  <p:cNvCxnSpPr>
                    <a:cxnSpLocks/>
                    <a:stCxn id="95" idx="6"/>
                    <a:endCxn id="96" idx="3"/>
                  </p:cNvCxnSpPr>
                  <p:nvPr/>
                </p:nvCxnSpPr>
                <p:spPr>
                  <a:xfrm flipV="1">
                    <a:off x="7037955" y="5188343"/>
                    <a:ext cx="1139101" cy="24935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739ECFDB-A06E-6EAF-D0AB-ED190B5D77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739ECFDB-A06E-6EAF-D0AB-ED190B5D77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FDEC8531-0A8D-CD41-6C65-77FBF0C425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" name="TextBox 99">
                        <a:extLst>
                          <a:ext uri="{FF2B5EF4-FFF2-40B4-BE49-F238E27FC236}">
                            <a16:creationId xmlns:a16="http://schemas.microsoft.com/office/drawing/2014/main" id="{FDEC8531-0A8D-CD41-6C65-77FBF0C425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C6126C88-4040-975B-5F8C-AC13DB0FFE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×0)+(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×0)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0.7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C6126C88-4040-975B-5F8C-AC13DB0FFE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255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CE051D6-DCDC-66E7-D179-278438A46E42}"/>
              </a:ext>
            </a:extLst>
          </p:cNvPr>
          <p:cNvSpPr txBox="1"/>
          <p:nvPr/>
        </p:nvSpPr>
        <p:spPr>
          <a:xfrm>
            <a:off x="9824" y="327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AND </a:t>
            </a:r>
            <a:r>
              <a:rPr lang="ko-KR" altLang="en-US"/>
              <a:t>게이트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775FDC-F4CA-34FC-0FD2-DCAC90276144}"/>
              </a:ext>
            </a:extLst>
          </p:cNvPr>
          <p:cNvSpPr txBox="1"/>
          <p:nvPr/>
        </p:nvSpPr>
        <p:spPr>
          <a:xfrm>
            <a:off x="9824" y="3087708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OR </a:t>
            </a:r>
            <a:r>
              <a:rPr lang="ko-KR" altLang="en-US"/>
              <a:t>게이트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4462940B-6B4B-DBC7-1482-B82CE0C7E59E}"/>
              </a:ext>
            </a:extLst>
          </p:cNvPr>
          <p:cNvGrpSpPr/>
          <p:nvPr/>
        </p:nvGrpSpPr>
        <p:grpSpPr>
          <a:xfrm>
            <a:off x="461454" y="3818132"/>
            <a:ext cx="10544969" cy="2462256"/>
            <a:chOff x="461455" y="401088"/>
            <a:chExt cx="10544969" cy="246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4256899-99DB-D61B-C7DE-5DDB5AB7F98F}"/>
                    </a:ext>
                  </a:extLst>
                </p:cNvPr>
                <p:cNvSpPr txBox="1"/>
                <p:nvPr/>
              </p:nvSpPr>
              <p:spPr>
                <a:xfrm>
                  <a:off x="3718162" y="2487087"/>
                  <a:ext cx="4031555" cy="3762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일</m:t>
                      </m:r>
                    </m:oMath>
                  </a14:m>
                  <a:r>
                    <a:rPr lang="ko-KR" altLang="en-US" sz="24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때</a:t>
                  </a:r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4256899-99DB-D61B-C7DE-5DDB5AB7F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162" y="2487087"/>
                  <a:ext cx="4031555" cy="376257"/>
                </a:xfrm>
                <a:prstGeom prst="rect">
                  <a:avLst/>
                </a:prstGeom>
                <a:blipFill>
                  <a:blip r:embed="rId12"/>
                  <a:stretch>
                    <a:fillRect t="-24590" b="-4918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C24B790-8BE7-4068-7728-4EAD65F80DF7}"/>
                </a:ext>
              </a:extLst>
            </p:cNvPr>
            <p:cNvGrpSpPr/>
            <p:nvPr/>
          </p:nvGrpSpPr>
          <p:grpSpPr>
            <a:xfrm>
              <a:off x="461455" y="401088"/>
              <a:ext cx="10544969" cy="1865389"/>
              <a:chOff x="461455" y="401088"/>
              <a:chExt cx="10544969" cy="1865389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A0DB9606-D8B4-3005-55A1-AD0A8496FA5A}"/>
                  </a:ext>
                </a:extLst>
              </p:cNvPr>
              <p:cNvGrpSpPr/>
              <p:nvPr/>
            </p:nvGrpSpPr>
            <p:grpSpPr>
              <a:xfrm>
                <a:off x="461455" y="401088"/>
                <a:ext cx="3369359" cy="1865389"/>
                <a:chOff x="461455" y="431638"/>
                <a:chExt cx="3369359" cy="1865389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19FC1EAF-EEDD-123E-254D-B812D4316E60}"/>
                    </a:ext>
                  </a:extLst>
                </p:cNvPr>
                <p:cNvGrpSpPr/>
                <p:nvPr/>
              </p:nvGrpSpPr>
              <p:grpSpPr>
                <a:xfrm>
                  <a:off x="1036743" y="431638"/>
                  <a:ext cx="2218783" cy="1535394"/>
                  <a:chOff x="6455462" y="4193545"/>
                  <a:chExt cx="2218783" cy="1535394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15642F77-F90E-1E2D-B218-DEC4B06FA677}"/>
                      </a:ext>
                    </a:extLst>
                  </p:cNvPr>
                  <p:cNvSpPr/>
                  <p:nvPr/>
                </p:nvSpPr>
                <p:spPr>
                  <a:xfrm>
                    <a:off x="6455462" y="4193545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7FDAFBD9-6FB4-2337-5D00-7F2A963187E6}"/>
                      </a:ext>
                    </a:extLst>
                  </p:cNvPr>
                  <p:cNvSpPr/>
                  <p:nvPr/>
                </p:nvSpPr>
                <p:spPr>
                  <a:xfrm>
                    <a:off x="6455462" y="5146446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5" name="타원 134">
                    <a:extLst>
                      <a:ext uri="{FF2B5EF4-FFF2-40B4-BE49-F238E27FC236}">
                        <a16:creationId xmlns:a16="http://schemas.microsoft.com/office/drawing/2014/main" id="{3F22B1AA-3B66-6794-ABFE-E7E191B4AF05}"/>
                      </a:ext>
                    </a:extLst>
                  </p:cNvPr>
                  <p:cNvSpPr/>
                  <p:nvPr/>
                </p:nvSpPr>
                <p:spPr>
                  <a:xfrm>
                    <a:off x="8091752" y="4691154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6" name="직선 화살표 연결선 135">
                    <a:extLst>
                      <a:ext uri="{FF2B5EF4-FFF2-40B4-BE49-F238E27FC236}">
                        <a16:creationId xmlns:a16="http://schemas.microsoft.com/office/drawing/2014/main" id="{38818352-9C2E-E353-808C-83F02E1C567D}"/>
                      </a:ext>
                    </a:extLst>
                  </p:cNvPr>
                  <p:cNvCxnSpPr>
                    <a:cxnSpLocks/>
                    <a:stCxn id="133" idx="6"/>
                    <a:endCxn id="135" idx="1"/>
                  </p:cNvCxnSpPr>
                  <p:nvPr/>
                </p:nvCxnSpPr>
                <p:spPr>
                  <a:xfrm>
                    <a:off x="7037955" y="4484792"/>
                    <a:ext cx="1139101" cy="291666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화살표 연결선 136">
                    <a:extLst>
                      <a:ext uri="{FF2B5EF4-FFF2-40B4-BE49-F238E27FC236}">
                        <a16:creationId xmlns:a16="http://schemas.microsoft.com/office/drawing/2014/main" id="{4AAD3B66-239C-E6CA-38FD-D0A6D1939227}"/>
                      </a:ext>
                    </a:extLst>
                  </p:cNvPr>
                  <p:cNvCxnSpPr>
                    <a:cxnSpLocks/>
                    <a:stCxn id="134" idx="6"/>
                    <a:endCxn id="135" idx="3"/>
                  </p:cNvCxnSpPr>
                  <p:nvPr/>
                </p:nvCxnSpPr>
                <p:spPr>
                  <a:xfrm flipV="1">
                    <a:off x="7037955" y="5188343"/>
                    <a:ext cx="1139101" cy="24935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BA1EDE3E-4F76-44DA-8FA7-19D1547565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BA1EDE3E-4F76-44DA-8FA7-19D1547565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C3FD2650-BE16-42CE-8504-9C51E8484A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9" name="TextBox 138">
                        <a:extLst>
                          <a:ext uri="{FF2B5EF4-FFF2-40B4-BE49-F238E27FC236}">
                            <a16:creationId xmlns:a16="http://schemas.microsoft.com/office/drawing/2014/main" id="{C3FD2650-BE16-42CE-8504-9C51E8484AE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7FFDFA5F-5E0B-B6AB-FF65-16A3BD2761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455" y="2020028"/>
                      <a:ext cx="33693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×1)+(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×1)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7FFDFA5F-5E0B-B6AB-FF65-16A3BD2761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455" y="2020028"/>
                      <a:ext cx="336935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26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91FA4DD2-E8F7-6AFB-C7DD-BE3B2D1E79C9}"/>
                  </a:ext>
                </a:extLst>
              </p:cNvPr>
              <p:cNvGrpSpPr/>
              <p:nvPr/>
            </p:nvGrpSpPr>
            <p:grpSpPr>
              <a:xfrm>
                <a:off x="4049260" y="401088"/>
                <a:ext cx="3369359" cy="1865389"/>
                <a:chOff x="3990157" y="431638"/>
                <a:chExt cx="3369359" cy="1865389"/>
              </a:xfrm>
            </p:grpSpPr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A4775409-8A51-B235-5A31-F89DB2F0CD37}"/>
                    </a:ext>
                  </a:extLst>
                </p:cNvPr>
                <p:cNvGrpSpPr/>
                <p:nvPr/>
              </p:nvGrpSpPr>
              <p:grpSpPr>
                <a:xfrm>
                  <a:off x="4565445" y="431638"/>
                  <a:ext cx="2218783" cy="1535394"/>
                  <a:chOff x="6455462" y="4193545"/>
                  <a:chExt cx="2218783" cy="1535394"/>
                </a:xfrm>
              </p:grpSpPr>
              <p:sp>
                <p:nvSpPr>
                  <p:cNvPr id="124" name="타원 123">
                    <a:extLst>
                      <a:ext uri="{FF2B5EF4-FFF2-40B4-BE49-F238E27FC236}">
                        <a16:creationId xmlns:a16="http://schemas.microsoft.com/office/drawing/2014/main" id="{8629304F-6EA1-FB51-4387-C0B2890F081D}"/>
                      </a:ext>
                    </a:extLst>
                  </p:cNvPr>
                  <p:cNvSpPr/>
                  <p:nvPr/>
                </p:nvSpPr>
                <p:spPr>
                  <a:xfrm>
                    <a:off x="6455462" y="4193545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5" name="타원 124">
                    <a:extLst>
                      <a:ext uri="{FF2B5EF4-FFF2-40B4-BE49-F238E27FC236}">
                        <a16:creationId xmlns:a16="http://schemas.microsoft.com/office/drawing/2014/main" id="{A74461A1-4598-A96D-A9C6-738F5554BEDF}"/>
                      </a:ext>
                    </a:extLst>
                  </p:cNvPr>
                  <p:cNvSpPr/>
                  <p:nvPr/>
                </p:nvSpPr>
                <p:spPr>
                  <a:xfrm>
                    <a:off x="6455462" y="5146446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4F7F0A42-6412-A03A-F601-0ED7C29AAE7C}"/>
                      </a:ext>
                    </a:extLst>
                  </p:cNvPr>
                  <p:cNvSpPr/>
                  <p:nvPr/>
                </p:nvSpPr>
                <p:spPr>
                  <a:xfrm>
                    <a:off x="8091752" y="4691154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ko-KR" altLang="en-US" sz="28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AAE900DE-7489-02CE-638D-96E9C9B50EA1}"/>
                      </a:ext>
                    </a:extLst>
                  </p:cNvPr>
                  <p:cNvCxnSpPr>
                    <a:cxnSpLocks/>
                    <a:stCxn id="124" idx="6"/>
                    <a:endCxn id="126" idx="1"/>
                  </p:cNvCxnSpPr>
                  <p:nvPr/>
                </p:nvCxnSpPr>
                <p:spPr>
                  <a:xfrm>
                    <a:off x="7037955" y="4484792"/>
                    <a:ext cx="1139101" cy="291666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화살표 연결선 127">
                    <a:extLst>
                      <a:ext uri="{FF2B5EF4-FFF2-40B4-BE49-F238E27FC236}">
                        <a16:creationId xmlns:a16="http://schemas.microsoft.com/office/drawing/2014/main" id="{0659B4FB-6732-13F5-0E84-B72645005E94}"/>
                      </a:ext>
                    </a:extLst>
                  </p:cNvPr>
                  <p:cNvCxnSpPr>
                    <a:cxnSpLocks/>
                    <a:stCxn id="125" idx="6"/>
                    <a:endCxn id="126" idx="3"/>
                  </p:cNvCxnSpPr>
                  <p:nvPr/>
                </p:nvCxnSpPr>
                <p:spPr>
                  <a:xfrm flipV="1">
                    <a:off x="7037955" y="5188343"/>
                    <a:ext cx="1139101" cy="24935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C7A09823-D00F-5FB8-0995-33B9D67316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9" name="TextBox 128">
                        <a:extLst>
                          <a:ext uri="{FF2B5EF4-FFF2-40B4-BE49-F238E27FC236}">
                            <a16:creationId xmlns:a16="http://schemas.microsoft.com/office/drawing/2014/main" id="{C7A09823-D00F-5FB8-0995-33B9D67316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8397963-C5D6-DDA6-667D-B6BE73A0E9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8397963-C5D6-DDA6-667D-B6BE73A0E9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464807B8-D3EE-A3BB-7E4B-889DF0F9EC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×1)+(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×0)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=0.5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464807B8-D3EE-A3BB-7E4B-889DF0F9EC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25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01A7A186-092B-CFBA-48AF-CF7E986269FE}"/>
                  </a:ext>
                </a:extLst>
              </p:cNvPr>
              <p:cNvGrpSpPr/>
              <p:nvPr/>
            </p:nvGrpSpPr>
            <p:grpSpPr>
              <a:xfrm>
                <a:off x="7637065" y="401088"/>
                <a:ext cx="3369359" cy="1865389"/>
                <a:chOff x="3990157" y="431638"/>
                <a:chExt cx="3369359" cy="1865389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0D6C1F27-B7C2-E627-6E97-D3ADD5F1452D}"/>
                    </a:ext>
                  </a:extLst>
                </p:cNvPr>
                <p:cNvGrpSpPr/>
                <p:nvPr/>
              </p:nvGrpSpPr>
              <p:grpSpPr>
                <a:xfrm>
                  <a:off x="4565445" y="431638"/>
                  <a:ext cx="2218783" cy="1535394"/>
                  <a:chOff x="6455462" y="4193545"/>
                  <a:chExt cx="2218783" cy="1535394"/>
                </a:xfrm>
              </p:grpSpPr>
              <p:sp>
                <p:nvSpPr>
                  <p:cNvPr id="115" name="타원 114">
                    <a:extLst>
                      <a:ext uri="{FF2B5EF4-FFF2-40B4-BE49-F238E27FC236}">
                        <a16:creationId xmlns:a16="http://schemas.microsoft.com/office/drawing/2014/main" id="{E2A569BD-EC34-C161-3599-D5026DA1103B}"/>
                      </a:ext>
                    </a:extLst>
                  </p:cNvPr>
                  <p:cNvSpPr/>
                  <p:nvPr/>
                </p:nvSpPr>
                <p:spPr>
                  <a:xfrm>
                    <a:off x="6455462" y="4193545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0B858CF0-D679-2AEC-FC01-7A42AA0B0352}"/>
                      </a:ext>
                    </a:extLst>
                  </p:cNvPr>
                  <p:cNvSpPr/>
                  <p:nvPr/>
                </p:nvSpPr>
                <p:spPr>
                  <a:xfrm>
                    <a:off x="6455462" y="5146446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타원 116">
                    <a:extLst>
                      <a:ext uri="{FF2B5EF4-FFF2-40B4-BE49-F238E27FC236}">
                        <a16:creationId xmlns:a16="http://schemas.microsoft.com/office/drawing/2014/main" id="{4D36F657-5D63-0A2D-F022-B12735111751}"/>
                      </a:ext>
                    </a:extLst>
                  </p:cNvPr>
                  <p:cNvSpPr/>
                  <p:nvPr/>
                </p:nvSpPr>
                <p:spPr>
                  <a:xfrm>
                    <a:off x="8091752" y="4691154"/>
                    <a:ext cx="582493" cy="582493"/>
                  </a:xfrm>
                  <a:prstGeom prst="ellipse">
                    <a:avLst/>
                  </a:prstGeom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0" bIns="0" rtlCol="0" anchor="ctr"/>
                  <a:lstStyle/>
                  <a:p>
                    <a:pPr algn="ctr"/>
                    <a:r>
                      <a:rPr lang="en-US" altLang="ko-KR" sz="28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lang="ko-KR" altLang="en-US" sz="2800" b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8" name="직선 화살표 연결선 117">
                    <a:extLst>
                      <a:ext uri="{FF2B5EF4-FFF2-40B4-BE49-F238E27FC236}">
                        <a16:creationId xmlns:a16="http://schemas.microsoft.com/office/drawing/2014/main" id="{0CAFF396-A734-8B9F-2461-17C9A42F0959}"/>
                      </a:ext>
                    </a:extLst>
                  </p:cNvPr>
                  <p:cNvCxnSpPr>
                    <a:cxnSpLocks/>
                    <a:stCxn id="115" idx="6"/>
                    <a:endCxn id="117" idx="1"/>
                  </p:cNvCxnSpPr>
                  <p:nvPr/>
                </p:nvCxnSpPr>
                <p:spPr>
                  <a:xfrm>
                    <a:off x="7037955" y="4484792"/>
                    <a:ext cx="1139101" cy="291666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화살표 연결선 118">
                    <a:extLst>
                      <a:ext uri="{FF2B5EF4-FFF2-40B4-BE49-F238E27FC236}">
                        <a16:creationId xmlns:a16="http://schemas.microsoft.com/office/drawing/2014/main" id="{DE9A166C-A17E-21DB-B4EB-ADDE13B23D53}"/>
                      </a:ext>
                    </a:extLst>
                  </p:cNvPr>
                  <p:cNvCxnSpPr>
                    <a:cxnSpLocks/>
                    <a:stCxn id="116" idx="6"/>
                    <a:endCxn id="117" idx="3"/>
                  </p:cNvCxnSpPr>
                  <p:nvPr/>
                </p:nvCxnSpPr>
                <p:spPr>
                  <a:xfrm flipV="1">
                    <a:off x="7037955" y="5188343"/>
                    <a:ext cx="1139101" cy="249350"/>
                  </a:xfrm>
                  <a:prstGeom prst="straightConnector1">
                    <a:avLst/>
                  </a:prstGeom>
                  <a:ln w="12700">
                    <a:solidFill>
                      <a:schemeClr val="tx1">
                        <a:lumMod val="95000"/>
                        <a:lumOff val="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AD369669-F6A7-46BB-7B1A-3B9996950C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AD369669-F6A7-46BB-7B1A-3B9996950C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432284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512A3028-FEF1-33D7-F9AB-A403C7FC62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oMath>
                          </m:oMathPara>
                        </a14:m>
                        <a:endParaRPr lang="ko-KR" altLang="en-US" sz="2000">
                          <a:solidFill>
                            <a:srgbClr val="FFC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1" name="TextBox 120">
                        <a:extLst>
                          <a:ext uri="{FF2B5EF4-FFF2-40B4-BE49-F238E27FC236}">
                            <a16:creationId xmlns:a16="http://schemas.microsoft.com/office/drawing/2014/main" id="{512A3028-FEF1-33D7-F9AB-A403C7FC62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2820" y="5313018"/>
                        <a:ext cx="538994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46D4A0B-01B5-EE4C-38A5-971BD55FEE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×0)+(</m:t>
                            </m:r>
                            <m:r>
                              <a:rPr lang="en-US" altLang="ko-KR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×0)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a:rPr lang="en-US" altLang="ko-KR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B46D4A0B-01B5-EE4C-38A5-971BD55FEE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0157" y="2020028"/>
                      <a:ext cx="3369359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25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67333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E3A55-846B-2DC0-E1B9-26A55B46DB3A}"/>
              </a:ext>
            </a:extLst>
          </p:cNvPr>
          <p:cNvSpPr txBox="1"/>
          <p:nvPr/>
        </p:nvSpPr>
        <p:spPr>
          <a:xfrm>
            <a:off x="113135" y="13965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볼록 최적화</a:t>
            </a:r>
            <a:r>
              <a:rPr lang="en-US" altLang="ko-KR" sz="1800" b="1" dirty="0">
                <a:solidFill>
                  <a:schemeClr val="tx1"/>
                </a:solidFill>
              </a:rPr>
              <a:t>(Convex Optimization)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C4A0CC6-B5B3-64B6-3F58-45D1C5F9E825}"/>
              </a:ext>
            </a:extLst>
          </p:cNvPr>
          <p:cNvGrpSpPr/>
          <p:nvPr/>
        </p:nvGrpSpPr>
        <p:grpSpPr>
          <a:xfrm>
            <a:off x="234056" y="-3584910"/>
            <a:ext cx="3976648" cy="7420809"/>
            <a:chOff x="234056" y="-3584910"/>
            <a:chExt cx="3976648" cy="742080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1DBAE48-862F-61FD-E077-B7B66EBD7991}"/>
                </a:ext>
              </a:extLst>
            </p:cNvPr>
            <p:cNvGrpSpPr/>
            <p:nvPr/>
          </p:nvGrpSpPr>
          <p:grpSpPr>
            <a:xfrm>
              <a:off x="234056" y="-3584910"/>
              <a:ext cx="3976648" cy="7245466"/>
              <a:chOff x="234056" y="-3584910"/>
              <a:chExt cx="3976648" cy="724546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5B69FBD-5843-2810-CFF2-7AE9EE839128}"/>
                  </a:ext>
                </a:extLst>
              </p:cNvPr>
              <p:cNvGrpSpPr/>
              <p:nvPr/>
            </p:nvGrpSpPr>
            <p:grpSpPr>
              <a:xfrm>
                <a:off x="234056" y="-3584910"/>
                <a:ext cx="3976648" cy="7245466"/>
                <a:chOff x="97489" y="-3270213"/>
                <a:chExt cx="3976648" cy="7245466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8F8BAA7B-89C7-A0BC-7BC4-8BA837EE43F7}"/>
                    </a:ext>
                  </a:extLst>
                </p:cNvPr>
                <p:cNvGrpSpPr/>
                <p:nvPr/>
              </p:nvGrpSpPr>
              <p:grpSpPr>
                <a:xfrm>
                  <a:off x="97489" y="-3270213"/>
                  <a:ext cx="3976648" cy="7245466"/>
                  <a:chOff x="562811" y="-2670509"/>
                  <a:chExt cx="3976648" cy="7245466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1B280F79-527B-ABD8-EADF-119F35CD86B7}"/>
                      </a:ext>
                    </a:extLst>
                  </p:cNvPr>
                  <p:cNvGrpSpPr/>
                  <p:nvPr/>
                </p:nvGrpSpPr>
                <p:grpSpPr>
                  <a:xfrm>
                    <a:off x="986313" y="1644732"/>
                    <a:ext cx="3367889" cy="2930225"/>
                    <a:chOff x="720599" y="3749941"/>
                    <a:chExt cx="3367889" cy="2930225"/>
                  </a:xfrm>
                </p:grpSpPr>
                <p:grpSp>
                  <p:nvGrpSpPr>
                    <p:cNvPr id="6" name="그룹 5">
                      <a:extLst>
                        <a:ext uri="{FF2B5EF4-FFF2-40B4-BE49-F238E27FC236}">
                          <a16:creationId xmlns:a16="http://schemas.microsoft.com/office/drawing/2014/main" id="{93E809CD-2B4C-1AF3-40C4-AF7C872EF4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599" y="3749941"/>
                      <a:ext cx="3367889" cy="2459160"/>
                      <a:chOff x="351576" y="3009133"/>
                      <a:chExt cx="3367889" cy="2459160"/>
                    </a:xfrm>
                  </p:grpSpPr>
                  <p:cxnSp>
                    <p:nvCxnSpPr>
                      <p:cNvPr id="9" name="직선 연결선 8">
                        <a:extLst>
                          <a:ext uri="{FF2B5EF4-FFF2-40B4-BE49-F238E27FC236}">
                            <a16:creationId xmlns:a16="http://schemas.microsoft.com/office/drawing/2014/main" id="{189A2126-1807-8402-5A8A-0C2CCE475A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1576" y="3009133"/>
                        <a:ext cx="0" cy="245916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직선 연결선 9">
                        <a:extLst>
                          <a:ext uri="{FF2B5EF4-FFF2-40B4-BE49-F238E27FC236}">
                            <a16:creationId xmlns:a16="http://schemas.microsoft.com/office/drawing/2014/main" id="{1FFD8119-6CAA-9BE6-60B2-105418E8FD2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5400000">
                        <a:off x="2035521" y="3784348"/>
                        <a:ext cx="0" cy="3367889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med" len="med"/>
                        <a:tailEnd type="non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034280A9-648B-C329-3061-225B84656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25927" y="6372389"/>
                          <a:ext cx="538994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8" name="TextBox 7">
                          <a:extLst>
                            <a:ext uri="{FF2B5EF4-FFF2-40B4-BE49-F238E27FC236}">
                              <a16:creationId xmlns:a16="http://schemas.microsoft.com/office/drawing/2014/main" id="{034280A9-648B-C329-3061-225B8465699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025927" y="6372389"/>
                          <a:ext cx="538994" cy="30777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0BC52F6D-50E2-0CA5-A14C-EDCB14C9E4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56169" y="6191809"/>
                          <a:ext cx="276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0BC52F6D-50E2-0CA5-A14C-EDCB14C9E40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56169" y="6191809"/>
                          <a:ext cx="276590" cy="2154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D2D9A703-3195-0A19-0329-EFCF367E73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53205" y="6194486"/>
                          <a:ext cx="276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D2D9A703-3195-0A19-0329-EFCF367E73D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53205" y="6194486"/>
                          <a:ext cx="276590" cy="2154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222" r="-15556" b="-1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6" name="TextBox 25">
                          <a:extLst>
                            <a:ext uri="{FF2B5EF4-FFF2-40B4-BE49-F238E27FC236}">
                              <a16:creationId xmlns:a16="http://schemas.microsoft.com/office/drawing/2014/main" id="{98E79F11-287A-5FA2-C9D3-A51DF6B2012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27718" y="6197163"/>
                          <a:ext cx="276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6" name="TextBox 25">
                          <a:extLst>
                            <a:ext uri="{FF2B5EF4-FFF2-40B4-BE49-F238E27FC236}">
                              <a16:creationId xmlns:a16="http://schemas.microsoft.com/office/drawing/2014/main" id="{98E79F11-287A-5FA2-C9D3-A51DF6B2012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7718" y="6197163"/>
                          <a:ext cx="276590" cy="215444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174" r="-13043"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68FD80ED-94F8-8DB6-617B-62277C7BA9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02231" y="6199840"/>
                          <a:ext cx="276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68FD80ED-94F8-8DB6-617B-62277C7BA91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02231" y="6199840"/>
                          <a:ext cx="276590" cy="21544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2222" r="-15556" b="-1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625B27FA-CCE3-BDCE-BBAB-82ECAF6BC6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52658" y="6202517"/>
                          <a:ext cx="276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625B27FA-CCE3-BDCE-BBAB-82ECAF6BC6B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52658" y="6202517"/>
                          <a:ext cx="276590" cy="21544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3FE765A3-3895-74B4-5338-4CE4F6195EC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7866" y="6205194"/>
                          <a:ext cx="276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3FE765A3-3895-74B4-5338-4CE4F6195EC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7866" y="6205194"/>
                          <a:ext cx="276590" cy="215444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1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E067D1D1-9742-13FD-EF5A-95E2F499B0F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28421" y="6207871"/>
                          <a:ext cx="276590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E067D1D1-9742-13FD-EF5A-95E2F499B0F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28421" y="6207871"/>
                          <a:ext cx="276590" cy="215444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1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A6CC6738-4361-4500-57D6-F6E0363D5C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2811" y="2511113"/>
                        <a:ext cx="53384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altLang="ko-KR" sz="16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A6CC6738-4361-4500-57D6-F6E0363D5C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2811" y="2511113"/>
                        <a:ext cx="533846" cy="246221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17045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" name="직선 연결선 15">
                    <a:extLst>
                      <a:ext uri="{FF2B5EF4-FFF2-40B4-BE49-F238E27FC236}">
                        <a16:creationId xmlns:a16="http://schemas.microsoft.com/office/drawing/2014/main" id="{3CF80BD8-8FAC-B8F6-ED3E-FA19BFC0CD6B}"/>
                      </a:ext>
                    </a:extLst>
                  </p:cNvPr>
                  <p:cNvCxnSpPr/>
                  <p:nvPr/>
                </p:nvCxnSpPr>
                <p:spPr>
                  <a:xfrm>
                    <a:off x="1363580" y="1936521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AA45FDD7-E3F6-3DA8-56EC-A4FEF3225688}"/>
                      </a:ext>
                    </a:extLst>
                  </p:cNvPr>
                  <p:cNvCxnSpPr/>
                  <p:nvPr/>
                </p:nvCxnSpPr>
                <p:spPr>
                  <a:xfrm>
                    <a:off x="1760434" y="1956489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A1686ED2-BDF6-7096-2A14-881EC0B93D94}"/>
                      </a:ext>
                    </a:extLst>
                  </p:cNvPr>
                  <p:cNvCxnSpPr/>
                  <p:nvPr/>
                </p:nvCxnSpPr>
                <p:spPr>
                  <a:xfrm>
                    <a:off x="2157288" y="1936521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FEE8908C-C06F-70EC-124F-461D71CEAC30}"/>
                      </a:ext>
                    </a:extLst>
                  </p:cNvPr>
                  <p:cNvCxnSpPr/>
                  <p:nvPr/>
                </p:nvCxnSpPr>
                <p:spPr>
                  <a:xfrm>
                    <a:off x="2554142" y="1936520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9D0EF89D-E45E-94D6-D707-521A37116FFA}"/>
                      </a:ext>
                    </a:extLst>
                  </p:cNvPr>
                  <p:cNvCxnSpPr/>
                  <p:nvPr/>
                </p:nvCxnSpPr>
                <p:spPr>
                  <a:xfrm>
                    <a:off x="2950996" y="1936519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F07A2F7B-9F95-AAA3-BC7E-4A4AABF1B4F2}"/>
                      </a:ext>
                    </a:extLst>
                  </p:cNvPr>
                  <p:cNvCxnSpPr/>
                  <p:nvPr/>
                </p:nvCxnSpPr>
                <p:spPr>
                  <a:xfrm>
                    <a:off x="3347850" y="1936518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57559903-50E2-37C0-1041-7C274E4AABDB}"/>
                      </a:ext>
                    </a:extLst>
                  </p:cNvPr>
                  <p:cNvCxnSpPr/>
                  <p:nvPr/>
                </p:nvCxnSpPr>
                <p:spPr>
                  <a:xfrm>
                    <a:off x="3744704" y="1936517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09BB65E3-7204-EE48-EC71-B2C88FE74F49}"/>
                      </a:ext>
                    </a:extLst>
                  </p:cNvPr>
                  <p:cNvCxnSpPr/>
                  <p:nvPr/>
                </p:nvCxnSpPr>
                <p:spPr>
                  <a:xfrm>
                    <a:off x="4141560" y="1936516"/>
                    <a:ext cx="0" cy="216000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6B83EB88-0CEB-90E9-9981-8864BC1B0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86313" y="3988388"/>
                    <a:ext cx="328234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A613D7CC-9894-4E70-3C93-AC88790D0E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86313" y="3597287"/>
                    <a:ext cx="328234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0D8A235D-1A77-3C4E-D285-26BE961B03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86313" y="3206186"/>
                    <a:ext cx="328234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63427E29-6473-5780-6FE3-C269835BB3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86313" y="2815085"/>
                    <a:ext cx="328234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B8BB009E-5A34-1ABF-DB0A-4272006651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86313" y="2423984"/>
                    <a:ext cx="328234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22D0B724-0D87-02B7-53CB-9C628B6429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86313" y="2032883"/>
                    <a:ext cx="3282344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원호 13">
                    <a:extLst>
                      <a:ext uri="{FF2B5EF4-FFF2-40B4-BE49-F238E27FC236}">
                        <a16:creationId xmlns:a16="http://schemas.microsoft.com/office/drawing/2014/main" id="{F2D8DD30-C5BC-B767-33E8-3DB7F316D55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24202" y="-2670509"/>
                    <a:ext cx="3515257" cy="6653034"/>
                  </a:xfrm>
                  <a:prstGeom prst="arc">
                    <a:avLst>
                      <a:gd name="adj1" fmla="val 15008054"/>
                      <a:gd name="adj2" fmla="val 19022105"/>
                    </a:avLst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C8C208AB-3707-50AB-635B-441CAAFD56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57130" y="2551337"/>
                        <a:ext cx="53384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altLang="ko-KR" sz="1600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C8C208AB-3707-50AB-635B-441CAAFD56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7130" y="2551337"/>
                        <a:ext cx="533846" cy="246221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8391" r="-8046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74A16057-A2A6-2FFF-1CEA-F50125975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1773" y="3285745"/>
                        <a:ext cx="53384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altLang="ko-KR" sz="16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74A16057-A2A6-2FFF-1CEA-F50125975A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1773" y="3285745"/>
                        <a:ext cx="533846" cy="246221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7045" r="-9091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7728F31-8710-B536-3902-C8D8522C3382}"/>
                    </a:ext>
                  </a:extLst>
                </p:cNvPr>
                <p:cNvSpPr/>
                <p:nvPr/>
              </p:nvSpPr>
              <p:spPr>
                <a:xfrm>
                  <a:off x="2246838" y="3329345"/>
                  <a:ext cx="112816" cy="11281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91EBDADC-493A-F04F-138B-F96C09649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94" y="1900684"/>
                <a:ext cx="2613576" cy="105627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6E7D88E4-38CE-D45C-D1ED-BA526ED99D29}"/>
                  </a:ext>
                </a:extLst>
              </p:cNvPr>
              <p:cNvSpPr/>
              <p:nvPr/>
            </p:nvSpPr>
            <p:spPr>
              <a:xfrm>
                <a:off x="1110715" y="1944691"/>
                <a:ext cx="112816" cy="11281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368881F2-050E-786F-AEEA-EE5320AE6E10}"/>
                  </a:ext>
                </a:extLst>
              </p:cNvPr>
              <p:cNvSpPr/>
              <p:nvPr/>
            </p:nvSpPr>
            <p:spPr>
              <a:xfrm>
                <a:off x="3091738" y="2738075"/>
                <a:ext cx="112816" cy="11281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81C08A4-9232-6B3B-7794-D77E3DD86FDB}"/>
                  </a:ext>
                </a:extLst>
              </p:cNvPr>
              <p:cNvSpPr/>
              <p:nvPr/>
            </p:nvSpPr>
            <p:spPr>
              <a:xfrm>
                <a:off x="1502181" y="2570070"/>
                <a:ext cx="112816" cy="11281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76D5112C-75BF-5D2E-7ED0-1BE08FC429A4}"/>
                  </a:ext>
                </a:extLst>
              </p:cNvPr>
              <p:cNvSpPr/>
              <p:nvPr/>
            </p:nvSpPr>
            <p:spPr>
              <a:xfrm>
                <a:off x="1849259" y="2842380"/>
                <a:ext cx="112816" cy="11281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165D250-A829-177E-2E9D-E233020B0EC1}"/>
                  </a:ext>
                </a:extLst>
              </p:cNvPr>
              <p:cNvSpPr/>
              <p:nvPr/>
            </p:nvSpPr>
            <p:spPr>
              <a:xfrm>
                <a:off x="1502181" y="2105559"/>
                <a:ext cx="112816" cy="11281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2DFFE1A-71CD-4069-6BD9-EE2BEE09249D}"/>
                  </a:ext>
                </a:extLst>
              </p:cNvPr>
              <p:cNvSpPr/>
              <p:nvPr/>
            </p:nvSpPr>
            <p:spPr>
              <a:xfrm>
                <a:off x="1849259" y="2249809"/>
                <a:ext cx="112816" cy="11281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92E32C4F-0610-DEEB-2A46-2B379C1B9965}"/>
                  </a:ext>
                </a:extLst>
              </p:cNvPr>
              <p:cNvCxnSpPr>
                <a:cxnSpLocks/>
                <a:stCxn id="52" idx="4"/>
                <a:endCxn id="50" idx="0"/>
              </p:cNvCxnSpPr>
              <p:nvPr/>
            </p:nvCxnSpPr>
            <p:spPr>
              <a:xfrm>
                <a:off x="1558589" y="2218375"/>
                <a:ext cx="0" cy="3516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D163892A-01AE-40E0-A35D-EDB7C8F3C24B}"/>
                  </a:ext>
                </a:extLst>
              </p:cNvPr>
              <p:cNvCxnSpPr>
                <a:cxnSpLocks/>
                <a:stCxn id="53" idx="4"/>
                <a:endCxn id="51" idx="0"/>
              </p:cNvCxnSpPr>
              <p:nvPr/>
            </p:nvCxnSpPr>
            <p:spPr>
              <a:xfrm>
                <a:off x="1905667" y="2362625"/>
                <a:ext cx="0" cy="47975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말풍선: 모서리가 둥근 사각형 61">
              <a:extLst>
                <a:ext uri="{FF2B5EF4-FFF2-40B4-BE49-F238E27FC236}">
                  <a16:creationId xmlns:a16="http://schemas.microsoft.com/office/drawing/2014/main" id="{46AE8E58-166E-E401-FB8C-A72D10CDC4DF}"/>
                </a:ext>
              </a:extLst>
            </p:cNvPr>
            <p:cNvSpPr/>
            <p:nvPr/>
          </p:nvSpPr>
          <p:spPr>
            <a:xfrm>
              <a:off x="2853750" y="3100135"/>
              <a:ext cx="1055142" cy="632516"/>
            </a:xfrm>
            <a:prstGeom prst="wedgeRoundRectCallout">
              <a:avLst>
                <a:gd name="adj1" fmla="val -82171"/>
                <a:gd name="adj2" fmla="val -4827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미분이 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이</a:t>
              </a:r>
              <a:endParaRPr lang="en-US" altLang="ko-KR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되는 위치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4FCB32F-031E-1522-2B1E-7204A5F01407}"/>
                </a:ext>
              </a:extLst>
            </p:cNvPr>
            <p:cNvCxnSpPr>
              <a:cxnSpLocks/>
            </p:cNvCxnSpPr>
            <p:nvPr/>
          </p:nvCxnSpPr>
          <p:spPr>
            <a:xfrm>
              <a:off x="2439813" y="3112901"/>
              <a:ext cx="0" cy="47975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B44A056-1C99-002F-7B00-5F166DEDF71D}"/>
                    </a:ext>
                  </a:extLst>
                </p:cNvPr>
                <p:cNvSpPr txBox="1"/>
                <p:nvPr/>
              </p:nvSpPr>
              <p:spPr>
                <a:xfrm>
                  <a:off x="2211035" y="3528122"/>
                  <a:ext cx="5389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ko-KR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B44A056-1C99-002F-7B00-5F166DEDF7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1035" y="3528122"/>
                  <a:ext cx="538994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0CF54D0-2ED7-DE3D-ED89-8D3F60BA21DC}"/>
              </a:ext>
            </a:extLst>
          </p:cNvPr>
          <p:cNvGrpSpPr/>
          <p:nvPr/>
        </p:nvGrpSpPr>
        <p:grpSpPr>
          <a:xfrm>
            <a:off x="4055163" y="1983307"/>
            <a:ext cx="1780325" cy="646331"/>
            <a:chOff x="4091049" y="1936476"/>
            <a:chExt cx="1780325" cy="646331"/>
          </a:xfrm>
        </p:grpSpPr>
        <p:sp>
          <p:nvSpPr>
            <p:cNvPr id="66" name="화살표: 오른쪽 65">
              <a:extLst>
                <a:ext uri="{FF2B5EF4-FFF2-40B4-BE49-F238E27FC236}">
                  <a16:creationId xmlns:a16="http://schemas.microsoft.com/office/drawing/2014/main" id="{31EF4885-DAC7-6926-27E9-8C15357A8FF0}"/>
                </a:ext>
              </a:extLst>
            </p:cNvPr>
            <p:cNvSpPr/>
            <p:nvPr/>
          </p:nvSpPr>
          <p:spPr>
            <a:xfrm>
              <a:off x="4091049" y="2105011"/>
              <a:ext cx="1780325" cy="31383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D3034BB-B3B0-9696-753B-70532388FB3B}"/>
                </a:ext>
              </a:extLst>
            </p:cNvPr>
            <p:cNvSpPr txBox="1"/>
            <p:nvPr/>
          </p:nvSpPr>
          <p:spPr>
            <a:xfrm>
              <a:off x="4168051" y="1936476"/>
              <a:ext cx="15080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경사 하강법으로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해를 구할 수 있음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C727ED7-2742-2040-CF2C-00F97835A86D}"/>
              </a:ext>
            </a:extLst>
          </p:cNvPr>
          <p:cNvGrpSpPr/>
          <p:nvPr/>
        </p:nvGrpSpPr>
        <p:grpSpPr>
          <a:xfrm>
            <a:off x="6068857" y="669547"/>
            <a:ext cx="4737330" cy="3166722"/>
            <a:chOff x="1075765" y="2742010"/>
            <a:chExt cx="5163670" cy="345171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E254D520-5D66-D9F6-FB71-F1B48BA229D9}"/>
                </a:ext>
              </a:extLst>
            </p:cNvPr>
            <p:cNvSpPr/>
            <p:nvPr/>
          </p:nvSpPr>
          <p:spPr>
            <a:xfrm>
              <a:off x="1075765" y="2742010"/>
              <a:ext cx="5163670" cy="34517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7E766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80000" rIns="180000" rtlCol="0" anchor="t"/>
            <a:lstStyle/>
            <a:p>
              <a:pPr latinLnBrk="0">
                <a:lnSpc>
                  <a:spcPct val="120000"/>
                </a:lnSpc>
                <a:spcAft>
                  <a:spcPts val="500"/>
                </a:spcAft>
              </a:pPr>
              <a:endParaRPr lang="ko-KR" altLang="en-US" sz="2200" spc="-15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A5C72B29-8BCC-B89E-89E0-F98A13D92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448" y="2806458"/>
              <a:ext cx="4850793" cy="3326984"/>
            </a:xfrm>
            <a:prstGeom prst="rect">
              <a:avLst/>
            </a:prstGeom>
          </p:spPr>
        </p:pic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66F619F-3231-4FE8-BBDD-4B6E6E669AE1}"/>
                </a:ext>
              </a:extLst>
            </p:cNvPr>
            <p:cNvSpPr/>
            <p:nvPr/>
          </p:nvSpPr>
          <p:spPr>
            <a:xfrm>
              <a:off x="4117343" y="5480556"/>
              <a:ext cx="107576" cy="107576"/>
            </a:xfrm>
            <a:prstGeom prst="ellipse">
              <a:avLst/>
            </a:prstGeom>
            <a:noFill/>
            <a:ln w="28575"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37C6AF7-6586-8F50-E002-54DC899F8C34}"/>
                </a:ext>
              </a:extLst>
            </p:cNvPr>
            <p:cNvGrpSpPr/>
            <p:nvPr/>
          </p:nvGrpSpPr>
          <p:grpSpPr>
            <a:xfrm>
              <a:off x="4000892" y="5588132"/>
              <a:ext cx="340478" cy="481845"/>
              <a:chOff x="4017559" y="5588132"/>
              <a:chExt cx="340478" cy="4818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4338DC7-C827-FEA5-7464-4844C5510B5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7559" y="5762200"/>
                    <a:ext cx="34047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ko-KR" alt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428165A-A8CE-4A4A-8461-6F9F7135A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7559" y="5762200"/>
                    <a:ext cx="34047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7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A36FB762-A9BD-06A3-1FD4-13614FCACFF7}"/>
                  </a:ext>
                </a:extLst>
              </p:cNvPr>
              <p:cNvCxnSpPr>
                <a:stCxn id="70" idx="4"/>
                <a:endCxn id="72" idx="0"/>
              </p:cNvCxnSpPr>
              <p:nvPr/>
            </p:nvCxnSpPr>
            <p:spPr>
              <a:xfrm>
                <a:off x="4187798" y="5588132"/>
                <a:ext cx="0" cy="174068"/>
              </a:xfrm>
              <a:prstGeom prst="line">
                <a:avLst/>
              </a:prstGeom>
              <a:noFill/>
              <a:ln w="28575">
                <a:solidFill>
                  <a:srgbClr val="C75C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5ADE76-E170-D5E5-D79F-1AE921435C82}"/>
                    </a:ext>
                  </a:extLst>
                </p:cNvPr>
                <p:cNvSpPr txBox="1"/>
                <p:nvPr/>
              </p:nvSpPr>
              <p:spPr>
                <a:xfrm>
                  <a:off x="2347694" y="3403899"/>
                  <a:ext cx="3431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effectLst>
                      <a:glow rad="1270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5ADE76-E170-D5E5-D79F-1AE921435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694" y="3403899"/>
                  <a:ext cx="343171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8846" r="-23077" b="-489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9641698-9E00-DCCE-E3D9-AB3C980C6CC7}"/>
                </a:ext>
              </a:extLst>
            </p:cNvPr>
            <p:cNvCxnSpPr>
              <a:cxnSpLocks/>
            </p:cNvCxnSpPr>
            <p:nvPr/>
          </p:nvCxnSpPr>
          <p:spPr>
            <a:xfrm>
              <a:off x="2236858" y="3609814"/>
              <a:ext cx="742950" cy="1170089"/>
            </a:xfrm>
            <a:prstGeom prst="straightConnector1">
              <a:avLst/>
            </a:prstGeom>
            <a:ln w="19050">
              <a:solidFill>
                <a:srgbClr val="C75C5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BAC4917-77EA-B75B-F178-12EBA5E43F9E}"/>
                </a:ext>
              </a:extLst>
            </p:cNvPr>
            <p:cNvSpPr/>
            <p:nvPr/>
          </p:nvSpPr>
          <p:spPr>
            <a:xfrm>
              <a:off x="2179203" y="3557788"/>
              <a:ext cx="110836" cy="110836"/>
            </a:xfrm>
            <a:prstGeom prst="ellipse">
              <a:avLst/>
            </a:prstGeom>
            <a:solidFill>
              <a:srgbClr val="C75C5C"/>
            </a:solidFill>
            <a:ln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7EEC3ECA-3879-186A-7AF8-7E22A576883B}"/>
                </a:ext>
              </a:extLst>
            </p:cNvPr>
            <p:cNvCxnSpPr>
              <a:cxnSpLocks/>
            </p:cNvCxnSpPr>
            <p:nvPr/>
          </p:nvCxnSpPr>
          <p:spPr>
            <a:xfrm>
              <a:off x="3484633" y="5279070"/>
              <a:ext cx="226219" cy="132611"/>
            </a:xfrm>
            <a:prstGeom prst="straightConnector1">
              <a:avLst/>
            </a:prstGeom>
            <a:ln w="19050">
              <a:solidFill>
                <a:srgbClr val="C75C5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4ACCA7E-CA16-1C97-0B7F-EB71D2F9F482}"/>
                </a:ext>
              </a:extLst>
            </p:cNvPr>
            <p:cNvSpPr/>
            <p:nvPr/>
          </p:nvSpPr>
          <p:spPr>
            <a:xfrm>
              <a:off x="2957150" y="4776967"/>
              <a:ext cx="110836" cy="110836"/>
            </a:xfrm>
            <a:prstGeom prst="ellipse">
              <a:avLst/>
            </a:prstGeom>
            <a:solidFill>
              <a:srgbClr val="C75C5C"/>
            </a:solidFill>
            <a:ln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C1A01C5-1B05-507C-C4F5-1974F95E1B09}"/>
                </a:ext>
              </a:extLst>
            </p:cNvPr>
            <p:cNvSpPr/>
            <p:nvPr/>
          </p:nvSpPr>
          <p:spPr>
            <a:xfrm>
              <a:off x="3428637" y="5222261"/>
              <a:ext cx="110836" cy="110836"/>
            </a:xfrm>
            <a:prstGeom prst="ellipse">
              <a:avLst/>
            </a:prstGeom>
            <a:solidFill>
              <a:srgbClr val="C75C5C"/>
            </a:solidFill>
            <a:ln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EACB277-3561-3F00-72E3-5EC436E868F1}"/>
                </a:ext>
              </a:extLst>
            </p:cNvPr>
            <p:cNvSpPr/>
            <p:nvPr/>
          </p:nvSpPr>
          <p:spPr>
            <a:xfrm>
              <a:off x="3707244" y="5386567"/>
              <a:ext cx="110836" cy="110836"/>
            </a:xfrm>
            <a:prstGeom prst="ellipse">
              <a:avLst/>
            </a:prstGeom>
            <a:solidFill>
              <a:srgbClr val="C75C5C"/>
            </a:solidFill>
            <a:ln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EE480B1-E8F2-6223-D028-BA3F67778FA3}"/>
                </a:ext>
              </a:extLst>
            </p:cNvPr>
            <p:cNvSpPr/>
            <p:nvPr/>
          </p:nvSpPr>
          <p:spPr>
            <a:xfrm>
              <a:off x="3871550" y="5431811"/>
              <a:ext cx="110836" cy="110836"/>
            </a:xfrm>
            <a:prstGeom prst="ellipse">
              <a:avLst/>
            </a:prstGeom>
            <a:solidFill>
              <a:srgbClr val="C75C5C"/>
            </a:solidFill>
            <a:ln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A69320A9-24C7-1C2C-A99C-D93E342B2117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0" y="5445758"/>
              <a:ext cx="126206" cy="33407"/>
            </a:xfrm>
            <a:prstGeom prst="straightConnector1">
              <a:avLst/>
            </a:prstGeom>
            <a:ln w="19050">
              <a:solidFill>
                <a:srgbClr val="C75C5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384A715-F739-19B2-0F31-3EF3A44363FC}"/>
                </a:ext>
              </a:extLst>
            </p:cNvPr>
            <p:cNvSpPr/>
            <p:nvPr/>
          </p:nvSpPr>
          <p:spPr>
            <a:xfrm>
              <a:off x="3966800" y="5458005"/>
              <a:ext cx="110836" cy="110836"/>
            </a:xfrm>
            <a:prstGeom prst="ellipse">
              <a:avLst/>
            </a:prstGeom>
            <a:solidFill>
              <a:srgbClr val="C75C5C"/>
            </a:solidFill>
            <a:ln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56C67DF-AAD8-0531-00F0-13564DB59AF8}"/>
                </a:ext>
              </a:extLst>
            </p:cNvPr>
            <p:cNvSpPr/>
            <p:nvPr/>
          </p:nvSpPr>
          <p:spPr>
            <a:xfrm>
              <a:off x="4028712" y="5472293"/>
              <a:ext cx="110836" cy="110836"/>
            </a:xfrm>
            <a:prstGeom prst="ellipse">
              <a:avLst/>
            </a:prstGeom>
            <a:solidFill>
              <a:srgbClr val="C75C5C"/>
            </a:solidFill>
            <a:ln>
              <a:solidFill>
                <a:srgbClr val="C7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8C54210-2A3D-336E-B132-3E35E9DB5EE7}"/>
                </a:ext>
              </a:extLst>
            </p:cNvPr>
            <p:cNvSpPr/>
            <p:nvPr/>
          </p:nvSpPr>
          <p:spPr>
            <a:xfrm>
              <a:off x="4112056" y="5477055"/>
              <a:ext cx="110836" cy="11083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408B33-213A-BB68-A9F4-049DFCFA865D}"/>
                    </a:ext>
                  </a:extLst>
                </p:cNvPr>
                <p:cNvSpPr txBox="1"/>
                <p:nvPr/>
              </p:nvSpPr>
              <p:spPr>
                <a:xfrm>
                  <a:off x="3073766" y="4492086"/>
                  <a:ext cx="3372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effectLst>
                      <a:glow rad="1270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5408B33-213A-BB68-A9F4-049DFCFA8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766" y="4492086"/>
                  <a:ext cx="337207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7451" r="-23529" b="-468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44EBB73-82DA-3C94-215F-C48141F02C5A}"/>
                    </a:ext>
                  </a:extLst>
                </p:cNvPr>
                <p:cNvSpPr txBox="1"/>
                <p:nvPr/>
              </p:nvSpPr>
              <p:spPr>
                <a:xfrm>
                  <a:off x="3377976" y="4850192"/>
                  <a:ext cx="3431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effectLst>
                      <a:glow rad="1270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44EBB73-82DA-3C94-215F-C48141F02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976" y="4850192"/>
                  <a:ext cx="343171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6923" r="-25000" b="-5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3B8FB41-5AAC-5D4A-DFCE-E225CFBF67EB}"/>
                    </a:ext>
                  </a:extLst>
                </p:cNvPr>
                <p:cNvSpPr txBox="1"/>
                <p:nvPr/>
              </p:nvSpPr>
              <p:spPr>
                <a:xfrm>
                  <a:off x="3719053" y="5064631"/>
                  <a:ext cx="3431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effectLst>
                                  <a:glow rad="127000">
                                    <a:schemeClr val="bg1">
                                      <a:alpha val="80000"/>
                                    </a:schemeClr>
                                  </a:glow>
                                </a:effectLst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effectLst>
                      <a:glow rad="1270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3B8FB41-5AAC-5D4A-DFCE-E225CFBF67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053" y="5064631"/>
                  <a:ext cx="343171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6923" r="-25000" b="-489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6A042D5D-4436-046B-BB62-15DA15D0B9EB}"/>
                </a:ext>
              </a:extLst>
            </p:cNvPr>
            <p:cNvCxnSpPr>
              <a:cxnSpLocks/>
            </p:cNvCxnSpPr>
            <p:nvPr/>
          </p:nvCxnSpPr>
          <p:spPr>
            <a:xfrm>
              <a:off x="3009259" y="4834217"/>
              <a:ext cx="425573" cy="395968"/>
            </a:xfrm>
            <a:prstGeom prst="straightConnector1">
              <a:avLst/>
            </a:prstGeom>
            <a:ln w="19050">
              <a:solidFill>
                <a:srgbClr val="C75C5C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E326F43C-35C2-24E5-B57B-34361AE34CEA}"/>
              </a:ext>
            </a:extLst>
          </p:cNvPr>
          <p:cNvSpPr/>
          <p:nvPr/>
        </p:nvSpPr>
        <p:spPr>
          <a:xfrm>
            <a:off x="9173154" y="3232114"/>
            <a:ext cx="1234409" cy="527648"/>
          </a:xfrm>
          <a:prstGeom prst="wedgeRoundRectCallout">
            <a:avLst>
              <a:gd name="adj1" fmla="val -67876"/>
              <a:gd name="adj2" fmla="val -45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경사가 </a:t>
            </a:r>
            <a:r>
              <a:rPr lang="en-US" altLang="ko-KR" sz="1050" b="1" dirty="0">
                <a:solidFill>
                  <a:schemeClr val="tx1"/>
                </a:solidFill>
              </a:rPr>
              <a:t>0</a:t>
            </a:r>
            <a:r>
              <a:rPr lang="ko-KR" altLang="en-US" sz="1050" b="1" dirty="0">
                <a:solidFill>
                  <a:schemeClr val="tx1"/>
                </a:solidFill>
              </a:rPr>
              <a:t>인 위치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(</a:t>
            </a:r>
            <a:r>
              <a:rPr lang="ko-KR" altLang="en-US" sz="1050" b="1" dirty="0">
                <a:solidFill>
                  <a:schemeClr val="tx1"/>
                </a:solidFill>
              </a:rPr>
              <a:t>경사 </a:t>
            </a:r>
            <a:r>
              <a:rPr lang="en-US" altLang="ko-KR" sz="1050" b="1" dirty="0">
                <a:solidFill>
                  <a:schemeClr val="tx1"/>
                </a:solidFill>
              </a:rPr>
              <a:t>= 0)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0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DAFC65-AB59-C26B-4FA5-B391C087B086}"/>
              </a:ext>
            </a:extLst>
          </p:cNvPr>
          <p:cNvGrpSpPr/>
          <p:nvPr/>
        </p:nvGrpSpPr>
        <p:grpSpPr>
          <a:xfrm>
            <a:off x="113136" y="612037"/>
            <a:ext cx="3959695" cy="3865706"/>
            <a:chOff x="1600505" y="1417795"/>
            <a:chExt cx="3959695" cy="386570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E7E879D-78FF-591A-839B-2DEBE27A39D8}"/>
                </a:ext>
              </a:extLst>
            </p:cNvPr>
            <p:cNvGrpSpPr/>
            <p:nvPr/>
          </p:nvGrpSpPr>
          <p:grpSpPr>
            <a:xfrm>
              <a:off x="2008361" y="1566249"/>
              <a:ext cx="3367889" cy="3367889"/>
              <a:chOff x="351576" y="2100404"/>
              <a:chExt cx="3367889" cy="3367889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E702DEC-67CA-D09C-B7A6-A394FE236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" y="2100404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F045BC37-FFC6-DC92-0A7B-B35245F891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35521" y="3784348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F78E8-238F-C6F5-BA66-7D60E02E3A9D}"/>
                    </a:ext>
                  </a:extLst>
                </p:cNvPr>
                <p:cNvSpPr txBox="1"/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F78E8-238F-C6F5-BA66-7D60E02E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7FAFA0-FE61-C26A-75D4-055A99B2409E}"/>
                    </a:ext>
                  </a:extLst>
                </p:cNvPr>
                <p:cNvSpPr txBox="1"/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7FAFA0-FE61-C26A-75D4-055A99B24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4D79464-95F5-BF87-4156-7CE34033ABB7}"/>
                </a:ext>
              </a:extLst>
            </p:cNvPr>
            <p:cNvSpPr/>
            <p:nvPr/>
          </p:nvSpPr>
          <p:spPr>
            <a:xfrm>
              <a:off x="2338273" y="425353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F0E7280-DB12-F019-C3CE-16DC260396CB}"/>
                </a:ext>
              </a:extLst>
            </p:cNvPr>
            <p:cNvSpPr/>
            <p:nvPr/>
          </p:nvSpPr>
          <p:spPr>
            <a:xfrm>
              <a:off x="2642071" y="360566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B04C803-0630-5FEF-7DB2-E06663D2E5CA}"/>
                </a:ext>
              </a:extLst>
            </p:cNvPr>
            <p:cNvSpPr/>
            <p:nvPr/>
          </p:nvSpPr>
          <p:spPr>
            <a:xfrm>
              <a:off x="2836240" y="2886787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CA1F0F4-3D2C-7F37-8F02-B4370C469B6E}"/>
                </a:ext>
              </a:extLst>
            </p:cNvPr>
            <p:cNvSpPr/>
            <p:nvPr/>
          </p:nvSpPr>
          <p:spPr>
            <a:xfrm>
              <a:off x="3043253" y="409708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CFE7A49-2140-446A-F301-DA98709A0793}"/>
                </a:ext>
              </a:extLst>
            </p:cNvPr>
            <p:cNvSpPr/>
            <p:nvPr/>
          </p:nvSpPr>
          <p:spPr>
            <a:xfrm>
              <a:off x="3540146" y="2660210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595AACA-2F2A-0A26-62DA-81B75B35D507}"/>
                </a:ext>
              </a:extLst>
            </p:cNvPr>
            <p:cNvSpPr/>
            <p:nvPr/>
          </p:nvSpPr>
          <p:spPr>
            <a:xfrm>
              <a:off x="3174339" y="342577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42616CB-862B-CE3D-921E-15AEABC86784}"/>
                </a:ext>
              </a:extLst>
            </p:cNvPr>
            <p:cNvSpPr/>
            <p:nvPr/>
          </p:nvSpPr>
          <p:spPr>
            <a:xfrm>
              <a:off x="3885685" y="2081393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3298B84-63A1-0E70-A15B-9972C191C3C9}"/>
                </a:ext>
              </a:extLst>
            </p:cNvPr>
            <p:cNvSpPr/>
            <p:nvPr/>
          </p:nvSpPr>
          <p:spPr>
            <a:xfrm>
              <a:off x="3807462" y="328240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27493E9-CF15-1D05-6508-3E7604A0DEA0}"/>
                </a:ext>
              </a:extLst>
            </p:cNvPr>
            <p:cNvSpPr/>
            <p:nvPr/>
          </p:nvSpPr>
          <p:spPr>
            <a:xfrm>
              <a:off x="4390176" y="281665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8D007CD-6A81-A7BB-9965-01A3C66B3C90}"/>
                </a:ext>
              </a:extLst>
            </p:cNvPr>
            <p:cNvSpPr/>
            <p:nvPr/>
          </p:nvSpPr>
          <p:spPr>
            <a:xfrm>
              <a:off x="4579577" y="228079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61B2202-628C-57D7-36D2-CCDEC0DF4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039" y="1947425"/>
              <a:ext cx="1803036" cy="26698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FABB9C1-CF46-50F6-A955-741368FEE350}"/>
              </a:ext>
            </a:extLst>
          </p:cNvPr>
          <p:cNvSpPr txBox="1"/>
          <p:nvPr/>
        </p:nvSpPr>
        <p:spPr>
          <a:xfrm>
            <a:off x="113135" y="13965"/>
            <a:ext cx="728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chemeClr val="tx1"/>
                </a:solidFill>
              </a:rPr>
              <a:t>경사 </a:t>
            </a:r>
            <a:r>
              <a:rPr lang="ko-KR" altLang="en-US" sz="1800" b="1" dirty="0" err="1">
                <a:solidFill>
                  <a:schemeClr val="tx1"/>
                </a:solidFill>
              </a:rPr>
              <a:t>하강법</a:t>
            </a:r>
            <a:r>
              <a:rPr lang="en-US" altLang="ko-KR" sz="1800" b="1" dirty="0">
                <a:solidFill>
                  <a:schemeClr val="tx1"/>
                </a:solidFill>
              </a:rPr>
              <a:t>(Gradient Descent) - </a:t>
            </a:r>
            <a:r>
              <a:rPr lang="en-US" altLang="ko-KR" b="1" dirty="0">
                <a:solidFill>
                  <a:srgbClr val="00B0F0"/>
                </a:solidFill>
              </a:rPr>
              <a:t>Minimize Loss Function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F6ED3E9-FE8A-DD69-7227-BAE68533D0ED}"/>
              </a:ext>
            </a:extLst>
          </p:cNvPr>
          <p:cNvGrpSpPr/>
          <p:nvPr/>
        </p:nvGrpSpPr>
        <p:grpSpPr>
          <a:xfrm>
            <a:off x="3678457" y="622020"/>
            <a:ext cx="3959695" cy="3865706"/>
            <a:chOff x="1600505" y="1417795"/>
            <a:chExt cx="3959695" cy="3865706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D2835C4-F316-2E52-E0B6-7592CDA875A4}"/>
                </a:ext>
              </a:extLst>
            </p:cNvPr>
            <p:cNvGrpSpPr/>
            <p:nvPr/>
          </p:nvGrpSpPr>
          <p:grpSpPr>
            <a:xfrm>
              <a:off x="2008361" y="1566249"/>
              <a:ext cx="3367889" cy="3367889"/>
              <a:chOff x="351576" y="2100404"/>
              <a:chExt cx="3367889" cy="3367889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5870402C-F83C-AD84-1ED4-FB759B13B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" y="2100404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FD3A923-4FA4-ADAA-AFA7-E5E2EE4128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35521" y="3784348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C966787-C7C4-6B85-0794-2AB444304192}"/>
                    </a:ext>
                  </a:extLst>
                </p:cNvPr>
                <p:cNvSpPr txBox="1"/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C966787-C7C4-6B85-0794-2AB444304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E2F3675-9A4D-3C91-1CF5-2D9073D2A44F}"/>
                    </a:ext>
                  </a:extLst>
                </p:cNvPr>
                <p:cNvSpPr txBox="1"/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E2F3675-9A4D-3C91-1CF5-2D9073D2A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2C12ADC-0EE3-CC72-749B-95DB7F2D5214}"/>
                </a:ext>
              </a:extLst>
            </p:cNvPr>
            <p:cNvSpPr/>
            <p:nvPr/>
          </p:nvSpPr>
          <p:spPr>
            <a:xfrm>
              <a:off x="2338273" y="425353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EC6E543-71D3-3ADB-40AF-1D0A2B325A20}"/>
                </a:ext>
              </a:extLst>
            </p:cNvPr>
            <p:cNvSpPr/>
            <p:nvPr/>
          </p:nvSpPr>
          <p:spPr>
            <a:xfrm>
              <a:off x="2642071" y="360566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94A16B1-64FF-ADD0-A127-AD1114970FD7}"/>
                </a:ext>
              </a:extLst>
            </p:cNvPr>
            <p:cNvSpPr/>
            <p:nvPr/>
          </p:nvSpPr>
          <p:spPr>
            <a:xfrm>
              <a:off x="2836240" y="2886787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AF0F6C4-ED88-F307-6754-B65896FF9D3A}"/>
                </a:ext>
              </a:extLst>
            </p:cNvPr>
            <p:cNvSpPr/>
            <p:nvPr/>
          </p:nvSpPr>
          <p:spPr>
            <a:xfrm>
              <a:off x="3043253" y="409708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E04AE79-090C-4A92-B4BF-374B68845AFD}"/>
                </a:ext>
              </a:extLst>
            </p:cNvPr>
            <p:cNvSpPr/>
            <p:nvPr/>
          </p:nvSpPr>
          <p:spPr>
            <a:xfrm>
              <a:off x="3540146" y="2660210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A63F044-5E2A-B3B7-A40D-44C729D13908}"/>
                </a:ext>
              </a:extLst>
            </p:cNvPr>
            <p:cNvSpPr/>
            <p:nvPr/>
          </p:nvSpPr>
          <p:spPr>
            <a:xfrm>
              <a:off x="3174339" y="342577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4E5BCCD-6422-F79F-9525-D0EC22D533FB}"/>
                </a:ext>
              </a:extLst>
            </p:cNvPr>
            <p:cNvSpPr/>
            <p:nvPr/>
          </p:nvSpPr>
          <p:spPr>
            <a:xfrm>
              <a:off x="3885685" y="2081393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AD655488-561B-E5E2-CA99-294C419F13D7}"/>
                </a:ext>
              </a:extLst>
            </p:cNvPr>
            <p:cNvSpPr/>
            <p:nvPr/>
          </p:nvSpPr>
          <p:spPr>
            <a:xfrm>
              <a:off x="3807462" y="328240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F6AEA8-EA22-124E-C907-0C412FC3E1D4}"/>
                </a:ext>
              </a:extLst>
            </p:cNvPr>
            <p:cNvSpPr/>
            <p:nvPr/>
          </p:nvSpPr>
          <p:spPr>
            <a:xfrm>
              <a:off x="4390176" y="281665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98A6362-C0FA-D56D-4518-5418137D63BA}"/>
                </a:ext>
              </a:extLst>
            </p:cNvPr>
            <p:cNvSpPr/>
            <p:nvPr/>
          </p:nvSpPr>
          <p:spPr>
            <a:xfrm>
              <a:off x="4579577" y="228079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CB9A90F-3A66-10EE-5B6F-71F58B5C491B}"/>
                </a:ext>
              </a:extLst>
            </p:cNvPr>
            <p:cNvCxnSpPr/>
            <p:nvPr/>
          </p:nvCxnSpPr>
          <p:spPr>
            <a:xfrm flipV="1">
              <a:off x="2008361" y="1937442"/>
              <a:ext cx="2862403" cy="29966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67858B6-6187-D3CC-1B79-F71FA2D78943}"/>
              </a:ext>
            </a:extLst>
          </p:cNvPr>
          <p:cNvSpPr txBox="1"/>
          <p:nvPr/>
        </p:nvSpPr>
        <p:spPr>
          <a:xfrm>
            <a:off x="1943018" y="4128379"/>
            <a:ext cx="1014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00B0F0"/>
                </a:solidFill>
              </a:rPr>
              <a:t>175cm</a:t>
            </a:r>
            <a:endParaRPr lang="ko-KR" altLang="en-US" b="1">
              <a:solidFill>
                <a:srgbClr val="00B0F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B83E42-524F-CF31-634E-91D692E9498B}"/>
              </a:ext>
            </a:extLst>
          </p:cNvPr>
          <p:cNvSpPr txBox="1"/>
          <p:nvPr/>
        </p:nvSpPr>
        <p:spPr>
          <a:xfrm>
            <a:off x="94444" y="1826232"/>
            <a:ext cx="623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rgbClr val="00B0F0"/>
                </a:solidFill>
              </a:rPr>
              <a:t>65</a:t>
            </a:r>
          </a:p>
          <a:p>
            <a:r>
              <a:rPr lang="en-US" altLang="ko-KR" b="1">
                <a:solidFill>
                  <a:srgbClr val="00B0F0"/>
                </a:solidFill>
              </a:rPr>
              <a:t>kg</a:t>
            </a:r>
            <a:endParaRPr lang="ko-KR" altLang="en-US" b="1">
              <a:solidFill>
                <a:srgbClr val="00B0F0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57BC61E-31C0-2935-6FC8-4D8B7A231CDC}"/>
              </a:ext>
            </a:extLst>
          </p:cNvPr>
          <p:cNvCxnSpPr>
            <a:cxnSpLocks/>
          </p:cNvCxnSpPr>
          <p:nvPr/>
        </p:nvCxnSpPr>
        <p:spPr>
          <a:xfrm flipV="1">
            <a:off x="520992" y="2010898"/>
            <a:ext cx="1705874" cy="9983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4F455D5-FB2C-C26F-8016-F1FA49165AC0}"/>
              </a:ext>
            </a:extLst>
          </p:cNvPr>
          <p:cNvCxnSpPr>
            <a:cxnSpLocks/>
          </p:cNvCxnSpPr>
          <p:nvPr/>
        </p:nvCxnSpPr>
        <p:spPr>
          <a:xfrm>
            <a:off x="2237745" y="2025550"/>
            <a:ext cx="12424" cy="212280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말풍선: 모서리가 둥근 사각형 75">
            <a:extLst>
              <a:ext uri="{FF2B5EF4-FFF2-40B4-BE49-F238E27FC236}">
                <a16:creationId xmlns:a16="http://schemas.microsoft.com/office/drawing/2014/main" id="{35CB974A-148E-8E40-A8A8-F5EB222F5CB2}"/>
              </a:ext>
            </a:extLst>
          </p:cNvPr>
          <p:cNvSpPr/>
          <p:nvPr/>
        </p:nvSpPr>
        <p:spPr>
          <a:xfrm>
            <a:off x="5215475" y="757929"/>
            <a:ext cx="1505689" cy="408424"/>
          </a:xfrm>
          <a:prstGeom prst="wedgeRoundRectCallout">
            <a:avLst>
              <a:gd name="adj1" fmla="val 63688"/>
              <a:gd name="adj2" fmla="val 4634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최적의 선인가</a:t>
            </a:r>
            <a:r>
              <a:rPr lang="en-US" altLang="ko-KR" sz="1400" b="1"/>
              <a:t>?</a:t>
            </a:r>
            <a:endParaRPr lang="ko-KR" altLang="en-US" sz="1400" b="1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61A3B0EF-9E7F-05AB-A10D-4926BB5FAA52}"/>
              </a:ext>
            </a:extLst>
          </p:cNvPr>
          <p:cNvGrpSpPr/>
          <p:nvPr/>
        </p:nvGrpSpPr>
        <p:grpSpPr>
          <a:xfrm>
            <a:off x="7251687" y="612037"/>
            <a:ext cx="3959695" cy="3865706"/>
            <a:chOff x="1600505" y="1417795"/>
            <a:chExt cx="3959695" cy="3865706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16DFCD3E-BBE8-DDDE-9C31-2BBD9B1A4C79}"/>
                </a:ext>
              </a:extLst>
            </p:cNvPr>
            <p:cNvGrpSpPr/>
            <p:nvPr/>
          </p:nvGrpSpPr>
          <p:grpSpPr>
            <a:xfrm>
              <a:off x="2008361" y="1566249"/>
              <a:ext cx="3367889" cy="3367889"/>
              <a:chOff x="351576" y="2100404"/>
              <a:chExt cx="3367889" cy="3367889"/>
            </a:xfrm>
          </p:grpSpPr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34A3A79C-40D0-BC41-05A5-E39BEBF05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76" y="2100404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085EFE04-88E4-5D8F-74A9-E95A030556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35521" y="3784348"/>
                <a:ext cx="0" cy="336788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C785E13-2387-D1A3-9D71-1D15A1D443AC}"/>
                    </a:ext>
                  </a:extLst>
                </p:cNvPr>
                <p:cNvSpPr txBox="1"/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C785E13-2387-D1A3-9D71-1D15A1D44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05" y="1417795"/>
                  <a:ext cx="53899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E7836B1-564D-2991-1841-0C9D335E3505}"/>
                    </a:ext>
                  </a:extLst>
                </p:cNvPr>
                <p:cNvSpPr txBox="1"/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240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E7836B1-564D-2991-1841-0C9D335E3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206" y="4914169"/>
                  <a:ext cx="53899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3027E93-3B92-EAAF-D171-DDA51EDB5FDF}"/>
                </a:ext>
              </a:extLst>
            </p:cNvPr>
            <p:cNvSpPr/>
            <p:nvPr/>
          </p:nvSpPr>
          <p:spPr>
            <a:xfrm>
              <a:off x="2338273" y="425353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904DA311-A0C6-2FD0-1ED1-A85CA293CF23}"/>
                </a:ext>
              </a:extLst>
            </p:cNvPr>
            <p:cNvSpPr/>
            <p:nvPr/>
          </p:nvSpPr>
          <p:spPr>
            <a:xfrm>
              <a:off x="2642071" y="3605662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3820359-AE56-D52E-0DE7-8AC3C9EB99AA}"/>
                </a:ext>
              </a:extLst>
            </p:cNvPr>
            <p:cNvSpPr/>
            <p:nvPr/>
          </p:nvSpPr>
          <p:spPr>
            <a:xfrm>
              <a:off x="2836240" y="2886787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D0E1EF9-1656-4AC8-05E8-7B4E21CDCA95}"/>
                </a:ext>
              </a:extLst>
            </p:cNvPr>
            <p:cNvSpPr/>
            <p:nvPr/>
          </p:nvSpPr>
          <p:spPr>
            <a:xfrm>
              <a:off x="3043253" y="409708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CC0F853F-F329-876F-F5B5-DB65DBA29ACC}"/>
                </a:ext>
              </a:extLst>
            </p:cNvPr>
            <p:cNvSpPr/>
            <p:nvPr/>
          </p:nvSpPr>
          <p:spPr>
            <a:xfrm>
              <a:off x="3540146" y="2660210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58B17F4-189C-71DC-A9CD-C97B57F6572F}"/>
                </a:ext>
              </a:extLst>
            </p:cNvPr>
            <p:cNvSpPr/>
            <p:nvPr/>
          </p:nvSpPr>
          <p:spPr>
            <a:xfrm>
              <a:off x="3174339" y="342577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9639CE6-81F8-92B4-1861-F5A6529BA1A2}"/>
                </a:ext>
              </a:extLst>
            </p:cNvPr>
            <p:cNvSpPr/>
            <p:nvPr/>
          </p:nvSpPr>
          <p:spPr>
            <a:xfrm>
              <a:off x="3885685" y="2081393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8887736-4055-90D3-963C-18FFBAF40C41}"/>
                </a:ext>
              </a:extLst>
            </p:cNvPr>
            <p:cNvSpPr/>
            <p:nvPr/>
          </p:nvSpPr>
          <p:spPr>
            <a:xfrm>
              <a:off x="3807462" y="3282408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070151B-3029-847A-0CA7-D107ACB0BAE9}"/>
                </a:ext>
              </a:extLst>
            </p:cNvPr>
            <p:cNvSpPr/>
            <p:nvPr/>
          </p:nvSpPr>
          <p:spPr>
            <a:xfrm>
              <a:off x="4390176" y="281665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A48D5ED2-05DB-FD41-C763-8BCD7E5ED442}"/>
                </a:ext>
              </a:extLst>
            </p:cNvPr>
            <p:cNvSpPr/>
            <p:nvPr/>
          </p:nvSpPr>
          <p:spPr>
            <a:xfrm>
              <a:off x="4579577" y="2280796"/>
              <a:ext cx="156446" cy="1564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C2997A4-74C6-D7B2-9C6D-7ED3965C2D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412" y="2158484"/>
              <a:ext cx="2610611" cy="21732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30B0938-1B31-9031-C2B1-41376E9230AA}"/>
              </a:ext>
            </a:extLst>
          </p:cNvPr>
          <p:cNvCxnSpPr/>
          <p:nvPr/>
        </p:nvCxnSpPr>
        <p:spPr>
          <a:xfrm>
            <a:off x="8565645" y="2241807"/>
            <a:ext cx="0" cy="60727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D797853-2F19-E9B2-1F8F-55CB4B004946}"/>
              </a:ext>
            </a:extLst>
          </p:cNvPr>
          <p:cNvCxnSpPr/>
          <p:nvPr/>
        </p:nvCxnSpPr>
        <p:spPr>
          <a:xfrm>
            <a:off x="9283653" y="2003458"/>
            <a:ext cx="0" cy="25754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BC7DCE-031B-1832-D9CA-93FD25186DAF}"/>
              </a:ext>
            </a:extLst>
          </p:cNvPr>
          <p:cNvCxnSpPr/>
          <p:nvPr/>
        </p:nvCxnSpPr>
        <p:spPr>
          <a:xfrm>
            <a:off x="9624590" y="1429311"/>
            <a:ext cx="0" cy="55207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6115C4F-4508-447A-12AF-0BE8510B322C}"/>
              </a:ext>
            </a:extLst>
          </p:cNvPr>
          <p:cNvCxnSpPr/>
          <p:nvPr/>
        </p:nvCxnSpPr>
        <p:spPr>
          <a:xfrm>
            <a:off x="8067678" y="3279164"/>
            <a:ext cx="0" cy="159915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5A78022-6170-CF48-BBBE-C38D84A7261C}"/>
              </a:ext>
            </a:extLst>
          </p:cNvPr>
          <p:cNvCxnSpPr/>
          <p:nvPr/>
        </p:nvCxnSpPr>
        <p:spPr>
          <a:xfrm>
            <a:off x="8766832" y="2689398"/>
            <a:ext cx="0" cy="607278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70605D1F-4173-2F0A-59DA-7DCDE83BF975}"/>
              </a:ext>
            </a:extLst>
          </p:cNvPr>
          <p:cNvCxnSpPr/>
          <p:nvPr/>
        </p:nvCxnSpPr>
        <p:spPr>
          <a:xfrm>
            <a:off x="9527440" y="2061179"/>
            <a:ext cx="0" cy="414779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B4C057AF-B96A-85DF-5FB2-9E0957C54CDF}"/>
              </a:ext>
            </a:extLst>
          </p:cNvPr>
          <p:cNvCxnSpPr/>
          <p:nvPr/>
        </p:nvCxnSpPr>
        <p:spPr>
          <a:xfrm>
            <a:off x="10113473" y="1591405"/>
            <a:ext cx="0" cy="414779"/>
          </a:xfrm>
          <a:prstGeom prst="straightConnector1">
            <a:avLst/>
          </a:prstGeom>
          <a:ln w="28575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말풍선: 모서리가 둥근 사각형 105">
            <a:extLst>
              <a:ext uri="{FF2B5EF4-FFF2-40B4-BE49-F238E27FC236}">
                <a16:creationId xmlns:a16="http://schemas.microsoft.com/office/drawing/2014/main" id="{BE090E5F-0784-1809-6228-4013F59E7ED9}"/>
              </a:ext>
            </a:extLst>
          </p:cNvPr>
          <p:cNvSpPr/>
          <p:nvPr/>
        </p:nvSpPr>
        <p:spPr>
          <a:xfrm>
            <a:off x="9012722" y="2825516"/>
            <a:ext cx="1259317" cy="584297"/>
          </a:xfrm>
          <a:prstGeom prst="wedgeRoundRectCallout">
            <a:avLst>
              <a:gd name="adj1" fmla="val -68059"/>
              <a:gd name="adj2" fmla="val -10125"/>
              <a:gd name="adj3" fmla="val 16667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직선에 대한 오차</a:t>
            </a:r>
            <a:r>
              <a:rPr lang="en-US" altLang="ko-KR" sz="1400" b="1"/>
              <a:t>(error)</a:t>
            </a:r>
            <a:endParaRPr lang="ko-KR" altLang="en-US" sz="1400" b="1"/>
          </a:p>
        </p:txBody>
      </p:sp>
      <p:sp>
        <p:nvSpPr>
          <p:cNvPr id="107" name="말풍선: 모서리가 둥근 사각형 106">
            <a:extLst>
              <a:ext uri="{FF2B5EF4-FFF2-40B4-BE49-F238E27FC236}">
                <a16:creationId xmlns:a16="http://schemas.microsoft.com/office/drawing/2014/main" id="{9D0711B7-6DD1-ACFF-4BB8-089D3325803D}"/>
              </a:ext>
            </a:extLst>
          </p:cNvPr>
          <p:cNvSpPr/>
          <p:nvPr/>
        </p:nvSpPr>
        <p:spPr>
          <a:xfrm>
            <a:off x="8573020" y="666968"/>
            <a:ext cx="1557912" cy="584297"/>
          </a:xfrm>
          <a:prstGeom prst="wedgeRoundRectCallout">
            <a:avLst>
              <a:gd name="adj1" fmla="val 65061"/>
              <a:gd name="adj2" fmla="val 60863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/>
              <a:t>오차를 최소화 하는 직선은</a:t>
            </a:r>
            <a:r>
              <a:rPr lang="en-US" altLang="ko-KR" sz="1400" b="1"/>
              <a:t>?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80932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1677</Words>
  <Application>Microsoft Office PowerPoint</Application>
  <PresentationFormat>와이드스크린</PresentationFormat>
  <Paragraphs>456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9" baseType="lpstr">
      <vt:lpstr>나눔고딕코딩</vt:lpstr>
      <vt:lpstr>나눔바른고딕</vt:lpstr>
      <vt:lpstr>나눔스퀘어 ExtraBold</vt:lpstr>
      <vt:lpstr>맑은 고딕</vt:lpstr>
      <vt:lpstr>에스코어 드림 4 Regular</vt:lpstr>
      <vt:lpstr>에스코어 드림 5 Medium</vt:lpstr>
      <vt:lpstr>Arial</vt:lpstr>
      <vt:lpstr>Cambria Math</vt:lpstr>
      <vt:lpstr>Tahoma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John Kim</dc:creator>
  <cp:lastModifiedBy>John Kim</cp:lastModifiedBy>
  <cp:revision>27</cp:revision>
  <dcterms:created xsi:type="dcterms:W3CDTF">2023-08-20T07:09:06Z</dcterms:created>
  <dcterms:modified xsi:type="dcterms:W3CDTF">2023-09-01T17:33:34Z</dcterms:modified>
</cp:coreProperties>
</file>