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9"/>
  </p:handoutMasterIdLst>
  <p:sldIdLst>
    <p:sldId id="263" r:id="rId3"/>
    <p:sldId id="258" r:id="rId4"/>
    <p:sldId id="259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0613EF-5447-4AF5-B33B-29287E809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2192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192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152400"/>
            <a:ext cx="21717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00" y="152400"/>
            <a:ext cx="63627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ar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05800" y="601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 descr="SLAC_Logo_hires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159500"/>
            <a:ext cx="1524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05200" y="6172200"/>
            <a:ext cx="28479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 userDrawn="1"/>
        </p:nvSpPr>
        <p:spPr bwMode="auto">
          <a:xfrm>
            <a:off x="0" y="990600"/>
            <a:ext cx="8686800" cy="0"/>
          </a:xfrm>
          <a:prstGeom prst="line">
            <a:avLst/>
          </a:prstGeom>
          <a:noFill/>
          <a:ln w="28575">
            <a:solidFill>
              <a:srgbClr val="B40000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 – Arial Bold 36 Point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219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4340225" y="629920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7B5B702A-F7FF-4608-BB3D-BE084A307B28}" type="slidenum">
              <a:rPr lang="en-US" sz="1400" b="1"/>
              <a:pPr>
                <a:defRPr/>
              </a:pPr>
              <a:t>‹#›</a:t>
            </a:fld>
            <a:endParaRPr lang="en-US" sz="1400" b="1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172200"/>
            <a:ext cx="39449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Meeting Name/Presentation Title</a:t>
            </a:r>
            <a:endParaRPr lang="en-US">
              <a:cs typeface="Arial" charset="0"/>
            </a:endParaRPr>
          </a:p>
          <a:p>
            <a:pPr>
              <a:defRPr/>
            </a:pPr>
            <a:r>
              <a:rPr lang="en-US"/>
              <a:t>Location, Date</a:t>
            </a:r>
          </a:p>
        </p:txBody>
      </p:sp>
      <p:pic>
        <p:nvPicPr>
          <p:cNvPr id="2055" name="Picture 14" descr="SLAC_Logo_hires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159500"/>
            <a:ext cx="1524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4648200"/>
            <a:ext cx="51054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 Control </a:t>
            </a:r>
            <a:r>
              <a:rPr lang="en-US" dirty="0" smtClean="0"/>
              <a:t>Interface (SACI Slave)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52800" y="3810000"/>
            <a:ext cx="556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3800" y="4419600"/>
            <a:ext cx="105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32 bit Data Bus</a:t>
            </a:r>
            <a:endParaRPr lang="en-US" sz="1000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6934200" y="4038600"/>
            <a:ext cx="22860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4419600"/>
            <a:ext cx="99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 bit Address</a:t>
            </a:r>
            <a:endParaRPr lang="en-US" sz="1000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6019800" y="4038600"/>
            <a:ext cx="228600" cy="3048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62600" y="4419600"/>
            <a:ext cx="105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 bit Command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19600" y="40386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2703" y="4419600"/>
            <a:ext cx="463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CClk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76800" y="40386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903" y="4419600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86200" y="4267200"/>
            <a:ext cx="2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3962400"/>
            <a:ext cx="39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Ack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39000" y="990600"/>
            <a:ext cx="16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General Purpose</a:t>
            </a:r>
          </a:p>
          <a:p>
            <a:r>
              <a:rPr lang="en-US" sz="1000" dirty="0" smtClean="0"/>
              <a:t>for every SLAC ASIC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6576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816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482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6106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Bent Arrow 69"/>
          <p:cNvSpPr/>
          <p:nvPr/>
        </p:nvSpPr>
        <p:spPr>
          <a:xfrm flipH="1">
            <a:off x="3581400" y="1371600"/>
            <a:ext cx="4495800" cy="2209800"/>
          </a:xfrm>
          <a:prstGeom prst="bentArrow">
            <a:avLst>
              <a:gd name="adj1" fmla="val 4782"/>
              <a:gd name="adj2" fmla="val 5874"/>
              <a:gd name="adj3" fmla="val 8242"/>
              <a:gd name="adj4" fmla="val 17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0800000">
            <a:off x="7924800" y="3581400"/>
            <a:ext cx="228600" cy="1524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ent Arrow 71"/>
          <p:cNvSpPr/>
          <p:nvPr/>
        </p:nvSpPr>
        <p:spPr>
          <a:xfrm flipH="1">
            <a:off x="6553200" y="3352800"/>
            <a:ext cx="533400" cy="381000"/>
          </a:xfrm>
          <a:prstGeom prst="bentArrow">
            <a:avLst>
              <a:gd name="adj1" fmla="val 32178"/>
              <a:gd name="adj2" fmla="val 28344"/>
              <a:gd name="adj3" fmla="val 44822"/>
              <a:gd name="adj4" fmla="val 581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8600" y="3352800"/>
            <a:ext cx="25146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CMD Unit</a:t>
            </a:r>
            <a:endParaRPr lang="en-US" sz="8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553200" y="3810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6200000">
            <a:off x="5257800" y="2286000"/>
            <a:ext cx="914400" cy="30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 Registers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400800" y="1676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 bit Data Bus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553200" y="3048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 bit Address Bus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 rot="16200000">
            <a:off x="4191000" y="2286000"/>
            <a:ext cx="914400" cy="30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Row Registers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48400" y="2362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PIPO with</a:t>
            </a:r>
          </a:p>
          <a:p>
            <a:r>
              <a:rPr lang="en-US" sz="800" dirty="0" smtClean="0"/>
              <a:t>Read back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 rot="16200000">
            <a:off x="4724400" y="2286000"/>
            <a:ext cx="914400" cy="30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Column Registers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 rot="16200000">
            <a:off x="3657600" y="2286000"/>
            <a:ext cx="914400" cy="30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Pix Registers</a:t>
            </a:r>
            <a:endParaRPr lang="en-US" sz="1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7912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6388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8600" y="1066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Epix</a:t>
            </a:r>
            <a:r>
              <a:rPr lang="en-US" sz="1100" dirty="0" smtClean="0"/>
              <a:t> Commands (partial):</a:t>
            </a:r>
          </a:p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792163"/>
          </a:xfrm>
          <a:prstGeom prst="rect">
            <a:avLst/>
          </a:prstGeom>
          <a:ln/>
        </p:spPr>
        <p:txBody>
          <a:bodyPr rIns="126999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ePix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Control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Interface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486400" y="40386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57800" y="4419600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R/W</a:t>
            </a:r>
            <a:endParaRPr lang="en-US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578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054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244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720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910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038600" y="16002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867400" y="312420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715000" y="289560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114800" y="3124200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81600" y="289560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648200" y="289560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114800" y="289560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62061" b="30836"/>
          <a:stretch>
            <a:fillRect/>
          </a:stretch>
        </p:blipFill>
        <p:spPr bwMode="auto">
          <a:xfrm>
            <a:off x="381000" y="1295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 l="42491"/>
          <a:stretch>
            <a:fillRect/>
          </a:stretch>
        </p:blipFill>
        <p:spPr bwMode="auto">
          <a:xfrm>
            <a:off x="228600" y="3200400"/>
            <a:ext cx="2887663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Straight Arrow Connector 67"/>
          <p:cNvCxnSpPr/>
          <p:nvPr/>
        </p:nvCxnSpPr>
        <p:spPr>
          <a:xfrm flipH="1">
            <a:off x="3264897" y="4953000"/>
            <a:ext cx="304800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83896" y="4800600"/>
            <a:ext cx="46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RstL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848600" y="40386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153400" y="40386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712697" y="52578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19600" y="5638800"/>
            <a:ext cx="692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saciClk</a:t>
            </a:r>
            <a:endParaRPr lang="en-US" sz="1000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627097" y="52578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322297" y="5638800"/>
            <a:ext cx="7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saciCmd</a:t>
            </a:r>
            <a:endParaRPr lang="en-US" sz="1000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465297" y="52578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36697" y="5638800"/>
            <a:ext cx="72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saciRsp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950697" y="5257800"/>
            <a:ext cx="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45897" y="5638800"/>
            <a:ext cx="674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saciSelL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 ASIC Control Interface (SACI)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Motivation</a:t>
            </a:r>
          </a:p>
          <a:p>
            <a:pPr lvl="1"/>
            <a:r>
              <a:rPr lang="en-US" sz="2000" dirty="0" smtClean="0"/>
              <a:t>Need simple serial interface to ASICs for configuring registers and sending commands.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Standard Options Not a Great Fit</a:t>
            </a:r>
          </a:p>
          <a:p>
            <a:pPr lvl="1"/>
            <a:r>
              <a:rPr lang="en-US" sz="2000" dirty="0" smtClean="0"/>
              <a:t>SPI: No backpressure. No way for ASIC to signal that it is done with a command or ready for new data. Requires polling.</a:t>
            </a:r>
          </a:p>
          <a:p>
            <a:pPr lvl="1"/>
            <a:r>
              <a:rPr lang="en-US" sz="2000" dirty="0" smtClean="0"/>
              <a:t>I2C: </a:t>
            </a:r>
            <a:r>
              <a:rPr lang="en-US" sz="2000" dirty="0" smtClean="0"/>
              <a:t>B</a:t>
            </a:r>
            <a:r>
              <a:rPr lang="en-US" sz="2000" dirty="0" smtClean="0"/>
              <a:t>ackpressure possible through clock stretching, but complex protocol and implementation.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Meeting Name/Presentation Title</a:t>
            </a:r>
            <a:endParaRPr lang="en-US" dirty="0" smtClean="0">
              <a:cs typeface="Arial" charset="0"/>
            </a:endParaRPr>
          </a:p>
          <a:p>
            <a:pPr>
              <a:defRPr/>
            </a:pPr>
            <a:r>
              <a:rPr lang="en-US" dirty="0" smtClean="0"/>
              <a:t>Location, Date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Master/Slave Serial Interface</a:t>
            </a:r>
          </a:p>
          <a:p>
            <a:r>
              <a:rPr lang="en-US" sz="2400" dirty="0" smtClean="0"/>
              <a:t>4 Signals</a:t>
            </a:r>
          </a:p>
          <a:p>
            <a:pPr lvl="1"/>
            <a:r>
              <a:rPr lang="en-US" sz="2000" dirty="0" smtClean="0"/>
              <a:t>3 shared: </a:t>
            </a:r>
            <a:r>
              <a:rPr lang="en-US" sz="2000" dirty="0" err="1" smtClean="0"/>
              <a:t>saciClk</a:t>
            </a:r>
            <a:r>
              <a:rPr lang="en-US" sz="2000" dirty="0" smtClean="0"/>
              <a:t>, </a:t>
            </a:r>
            <a:r>
              <a:rPr lang="en-US" sz="2000" dirty="0" err="1" smtClean="0"/>
              <a:t>saciCmd</a:t>
            </a:r>
            <a:r>
              <a:rPr lang="en-US" sz="2000" dirty="0" smtClean="0"/>
              <a:t>, </a:t>
            </a:r>
            <a:r>
              <a:rPr lang="en-US" sz="2000" dirty="0" err="1" smtClean="0"/>
              <a:t>saciRsp</a:t>
            </a:r>
            <a:endParaRPr lang="en-US" sz="2000" dirty="0" smtClean="0"/>
          </a:p>
          <a:p>
            <a:pPr lvl="1"/>
            <a:r>
              <a:rPr lang="en-US" sz="2000" dirty="0" smtClean="0"/>
              <a:t>1 </a:t>
            </a:r>
            <a:r>
              <a:rPr lang="en-US" sz="2000" dirty="0" smtClean="0"/>
              <a:t>d</a:t>
            </a:r>
            <a:r>
              <a:rPr lang="en-US" sz="2000" dirty="0" smtClean="0"/>
              <a:t>edicated select line per slave: </a:t>
            </a:r>
            <a:r>
              <a:rPr lang="en-US" sz="2000" dirty="0" err="1" smtClean="0"/>
              <a:t>saciSelL</a:t>
            </a:r>
            <a:endParaRPr lang="en-US" sz="2000" dirty="0" smtClean="0"/>
          </a:p>
          <a:p>
            <a:r>
              <a:rPr lang="en-US" sz="2400" dirty="0" smtClean="0"/>
              <a:t>Allows multiple slaves on same SACI bus. (Similar to  SPI.)</a:t>
            </a:r>
          </a:p>
          <a:p>
            <a:r>
              <a:rPr lang="en-US" sz="2400" dirty="0" smtClean="0"/>
              <a:t>Serial data transmitted on rising edge of clock and sampled on falling edge. MSB first.</a:t>
            </a:r>
          </a:p>
          <a:p>
            <a:r>
              <a:rPr lang="en-US" sz="2400" dirty="0" smtClean="0"/>
              <a:t>Toggling </a:t>
            </a:r>
            <a:r>
              <a:rPr lang="en-US" sz="2400" dirty="0" err="1" smtClean="0"/>
              <a:t>saciSelL</a:t>
            </a:r>
            <a:r>
              <a:rPr lang="en-US" sz="2400" dirty="0" smtClean="0"/>
              <a:t> resets Slave state machine in case of lockup.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Meeting Name/Presentation Title</a:t>
            </a:r>
            <a:endParaRPr lang="en-US" smtClean="0">
              <a:cs typeface="Arial" charset="0"/>
            </a:endParaRPr>
          </a:p>
          <a:p>
            <a:pPr>
              <a:defRPr/>
            </a:pPr>
            <a:r>
              <a:rPr lang="en-US" smtClean="0"/>
              <a:t>Location, Date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Meeting Name/Presentation Title</a:t>
            </a:r>
            <a:endParaRPr lang="en-US" smtClean="0">
              <a:cs typeface="Arial" charset="0"/>
            </a:endParaRPr>
          </a:p>
          <a:p>
            <a:r>
              <a:rPr lang="en-US" smtClean="0"/>
              <a:t>Location, Date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SACI Writes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19201"/>
            <a:ext cx="8686800" cy="761999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Master lowers </a:t>
            </a:r>
            <a:r>
              <a:rPr lang="en-US" sz="2000" dirty="0" err="1" smtClean="0"/>
              <a:t>saciSelL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Master sends Start Bit, Write Bit, Command, Address and Data</a:t>
            </a:r>
            <a:endParaRPr lang="en-US" sz="2000" dirty="0" smtClean="0"/>
          </a:p>
        </p:txBody>
      </p:sp>
      <p:pic>
        <p:nvPicPr>
          <p:cNvPr id="5" name="Picture 4" descr="SaciWrCm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9144000" cy="953668"/>
          </a:xfrm>
          <a:prstGeom prst="rect">
            <a:avLst/>
          </a:prstGeom>
        </p:spPr>
      </p:pic>
      <p:pic>
        <p:nvPicPr>
          <p:cNvPr id="9" name="Picture 8" descr="SaciWrRs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91000"/>
            <a:ext cx="9144000" cy="116686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3352800"/>
            <a:ext cx="8686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 responds with Start Bit, Write bit, Command and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optionally raises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saciSelL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Meeting Name/Presentation Title</a:t>
            </a:r>
            <a:endParaRPr lang="en-US" smtClean="0">
              <a:cs typeface="Arial" charset="0"/>
            </a:endParaRPr>
          </a:p>
          <a:p>
            <a:r>
              <a:rPr lang="en-US" smtClean="0"/>
              <a:t>Location, Date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SACI Reads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19201"/>
            <a:ext cx="8686800" cy="761999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Master lowers </a:t>
            </a:r>
            <a:r>
              <a:rPr lang="en-US" sz="2000" dirty="0" err="1" smtClean="0"/>
              <a:t>saciSelL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Master sends Start Bit, Read Bit, Command and Address</a:t>
            </a:r>
            <a:endParaRPr lang="en-US" sz="2000" dirty="0" smtClean="0"/>
          </a:p>
        </p:txBody>
      </p:sp>
      <p:pic>
        <p:nvPicPr>
          <p:cNvPr id="5" name="Picture 4" descr="SaciWrCm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133600"/>
            <a:ext cx="8672687" cy="1066800"/>
          </a:xfrm>
          <a:prstGeom prst="rect">
            <a:avLst/>
          </a:prstGeom>
        </p:spPr>
      </p:pic>
      <p:pic>
        <p:nvPicPr>
          <p:cNvPr id="9" name="Picture 8" descr="SaciWrRs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83199"/>
            <a:ext cx="9144000" cy="98247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3352800"/>
            <a:ext cx="8686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 responds with Start Bit, Write bit, Command, Address and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optionally raises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saciSelL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SACI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VHDL Coding (Master and Slave) – Done</a:t>
            </a:r>
          </a:p>
          <a:p>
            <a:r>
              <a:rPr lang="en-US" sz="2400" dirty="0" smtClean="0"/>
              <a:t>Digital Simulation – Passed</a:t>
            </a:r>
            <a:endParaRPr lang="en-US" sz="2400" dirty="0" smtClean="0"/>
          </a:p>
          <a:p>
            <a:r>
              <a:rPr lang="en-US" sz="2400" dirty="0" smtClean="0"/>
              <a:t>Synthesis and Layout (Slave) - Done</a:t>
            </a:r>
          </a:p>
          <a:p>
            <a:r>
              <a:rPr lang="en-US" sz="2400" dirty="0" smtClean="0"/>
              <a:t>Analog (transistor level) Simulation – Passed</a:t>
            </a:r>
            <a:endParaRPr lang="en-US" sz="2400" dirty="0" smtClean="0"/>
          </a:p>
          <a:p>
            <a:r>
              <a:rPr lang="en-US" sz="2400" dirty="0" smtClean="0"/>
              <a:t>Stats</a:t>
            </a:r>
          </a:p>
          <a:p>
            <a:pPr lvl="1"/>
            <a:r>
              <a:rPr lang="en-US" sz="2000" dirty="0" smtClean="0"/>
              <a:t>320 Standard Cells</a:t>
            </a:r>
          </a:p>
          <a:p>
            <a:pPr lvl="1"/>
            <a:r>
              <a:rPr lang="en-US" sz="2000" dirty="0" smtClean="0"/>
              <a:t>98.52 µm x 540.20 </a:t>
            </a:r>
            <a:r>
              <a:rPr lang="en-US" sz="2000" dirty="0" smtClean="0"/>
              <a:t>µm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Meeting Name/Presentation Title</a:t>
            </a:r>
            <a:endParaRPr lang="en-US" smtClean="0">
              <a:cs typeface="Arial" charset="0"/>
            </a:endParaRPr>
          </a:p>
          <a:p>
            <a:pPr>
              <a:defRPr/>
            </a:pPr>
            <a:r>
              <a:rPr lang="en-US" smtClean="0"/>
              <a:t>Location, Date</a:t>
            </a:r>
            <a:endParaRPr lang="en-US"/>
          </a:p>
        </p:txBody>
      </p:sp>
      <p:pic>
        <p:nvPicPr>
          <p:cNvPr id="5" name="Picture 4" descr="Snap_Saci_rev2b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4800"/>
            <a:ext cx="9144000" cy="1927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338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Default Design</vt:lpstr>
      <vt:lpstr>2_Default Design</vt:lpstr>
      <vt:lpstr>Slide 1</vt:lpstr>
      <vt:lpstr>SLAC ASIC Control Interface (SACI)</vt:lpstr>
      <vt:lpstr>SACI Features</vt:lpstr>
      <vt:lpstr>SACI Writes</vt:lpstr>
      <vt:lpstr>SACI Reads</vt:lpstr>
      <vt:lpstr>SACI Status</vt:lpstr>
    </vt:vector>
  </TitlesOfParts>
  <Company>Stanford Linear Accelerator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mtlee</dc:creator>
  <cp:lastModifiedBy>bareese</cp:lastModifiedBy>
  <cp:revision>53</cp:revision>
  <dcterms:created xsi:type="dcterms:W3CDTF">2008-11-05T19:53:02Z</dcterms:created>
  <dcterms:modified xsi:type="dcterms:W3CDTF">2012-10-24T22:31:21Z</dcterms:modified>
</cp:coreProperties>
</file>