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15f21cc1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15f21cc1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16631ed2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16631ed2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15f21cc1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15f21cc1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16631ed2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16631ed2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15f21cc1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15f21cc1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15f21cc1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15f21cc1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15f21cc1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15f21cc1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15f21cc1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15f21cc1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15f21cc1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15f21cc1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16631ed2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16631ed2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15baafc12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15baafc12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15f21cc1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15f21cc1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16631ed2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16631ed2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16631ed2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16631ed2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15f21cc1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15f21cc1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15f21cc1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15f21cc1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16631ed2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16631ed2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15f21cc1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15f21cc1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15f21cc1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15f21cc1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15f21cc1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15f21cc1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15baafc12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15baafc12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15baafc12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15baafc12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15baafc12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15baafc12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15f21cc1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15f21cc1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16631ed2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16631ed2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16631ed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16631ed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16631ed2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16631ed2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unity3d.com/Manual/ProfilerCPU.html" TargetMode="External"/><Relationship Id="rId4" Type="http://schemas.openxmlformats.org/officeDocument/2006/relationships/hyperlink" Target="https://docs.unity3d.com/Packages/com.unity.memoryprofiler@0.2/manual/index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xuanyusong.com/archives/4525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learn.unity.com/tutorial/assets-resources-and-assetbundles#" TargetMode="External"/><Relationship Id="rId4" Type="http://schemas.openxmlformats.org/officeDocument/2006/relationships/hyperlink" Target="https://learn.unity.com/tutorial/optimizing-graphics-in-unity#" TargetMode="External"/><Relationship Id="rId5" Type="http://schemas.openxmlformats.org/officeDocument/2006/relationships/hyperlink" Target="https://docs.unity3d.com/Manual/OptimizingGraphicsPerformance.html" TargetMode="External"/><Relationship Id="rId6" Type="http://schemas.openxmlformats.org/officeDocument/2006/relationships/hyperlink" Target="https://edu.uwa4d.com/course-intro/1/91" TargetMode="External"/><Relationship Id="rId7" Type="http://schemas.openxmlformats.org/officeDocument/2006/relationships/hyperlink" Target="https://blogs.unity3d.com/2018/10/08/optimizing-loading-performance-understanding-the-async-upload-pipeline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GoG项目UI卡顿分析&amp;优化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潘宇频 2020.3.13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97500" y="1052250"/>
            <a:ext cx="7038900" cy="34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从</a:t>
            </a:r>
            <a:r>
              <a:rPr lang="zh-CN"/>
              <a:t>磁盘读取资源很费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小心大GameObject树、大纹理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用</a:t>
            </a:r>
            <a:r>
              <a:rPr lang="zh-CN"/>
              <a:t>其它线程（异步）加载，主线程和渲染线程不会受到影响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Resources.LoadAsync, AssetBundle.LoadAssetAsync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Application.backgroundLoadingPriority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loading thread的优先级 &amp; Integration的时间片大小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AUP参数决定纹理上传的速度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QualitySettings.asyncUploadTimeSlice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QualitySettings.asyncUploadBufferSize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初始化可能很耗时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Open、Show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SetActive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提问？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性能分析工具的使用和实现原理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652475" y="1363425"/>
            <a:ext cx="8150400" cy="33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Montserrat"/>
                <a:ea typeface="Montserrat"/>
                <a:cs typeface="Montserrat"/>
                <a:sym typeface="Montserrat"/>
              </a:rPr>
              <a:t>U3D自带的 性能分析工具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zh-CN" sz="1800">
                <a:latin typeface="Montserrat"/>
                <a:ea typeface="Montserrat"/>
                <a:cs typeface="Montserrat"/>
                <a:sym typeface="Montserrat"/>
              </a:rPr>
              <a:t>Profiler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</a:pPr>
            <a:r>
              <a:rPr lang="zh-CN" sz="1800">
                <a:latin typeface="Montserrat"/>
                <a:ea typeface="Montserrat"/>
                <a:cs typeface="Montserrat"/>
                <a:sym typeface="Montserrat"/>
              </a:rPr>
              <a:t>BeginSample、EndSample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</a:pPr>
            <a:r>
              <a:rPr lang="zh-CN" sz="1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CPU Usage Profiler module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zh-CN" sz="1800">
                <a:latin typeface="Montserrat"/>
                <a:ea typeface="Montserrat"/>
                <a:cs typeface="Montserrat"/>
                <a:sym typeface="Montserrat"/>
              </a:rPr>
              <a:t>MemoryProfiler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</a:pPr>
            <a:r>
              <a:rPr lang="zh-CN" sz="1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Memory Profiler | Memory Profiler | 0.2.2-preview.1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zh-CN" sz="1800">
                <a:latin typeface="Montserrat"/>
                <a:ea typeface="Montserrat"/>
                <a:cs typeface="Montserrat"/>
                <a:sym typeface="Montserrat"/>
              </a:rPr>
              <a:t>我们的需求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</a:pPr>
            <a:r>
              <a:rPr lang="zh-CN" sz="1800">
                <a:latin typeface="Montserrat"/>
                <a:ea typeface="Montserrat"/>
                <a:cs typeface="Montserrat"/>
                <a:sym typeface="Montserrat"/>
              </a:rPr>
              <a:t>自动统计大量函数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</a:pPr>
            <a:r>
              <a:rPr lang="zh-CN" sz="1800">
                <a:latin typeface="Montserrat"/>
                <a:ea typeface="Montserrat"/>
                <a:cs typeface="Montserrat"/>
                <a:sym typeface="Montserrat"/>
              </a:rPr>
              <a:t>测试运行、收集结果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1358150" y="2644663"/>
            <a:ext cx="3987300" cy="8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C678DD"/>
                </a:solidFill>
                <a:latin typeface="Arial"/>
                <a:ea typeface="Arial"/>
                <a:cs typeface="Arial"/>
                <a:sym typeface="Arial"/>
              </a:rPr>
              <a:t>public static class </a:t>
            </a:r>
            <a:r>
              <a:rPr lang="zh-CN" sz="1150">
                <a:solidFill>
                  <a:srgbClr val="E5C07B"/>
                </a:solidFill>
                <a:latin typeface="Arial"/>
                <a:ea typeface="Arial"/>
                <a:cs typeface="Arial"/>
                <a:sym typeface="Arial"/>
              </a:rPr>
              <a:t>PerfMan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C678DD"/>
                </a:solidFill>
                <a:latin typeface="Arial"/>
                <a:ea typeface="Arial"/>
                <a:cs typeface="Arial"/>
                <a:sym typeface="Arial"/>
              </a:rPr>
              <a:t>public static </a:t>
            </a:r>
            <a:r>
              <a:rPr lang="zh-CN" sz="1150">
                <a:solidFill>
                  <a:srgbClr val="ABB2BF"/>
                </a:solidFill>
                <a:latin typeface="Arial"/>
                <a:ea typeface="Arial"/>
                <a:cs typeface="Arial"/>
                <a:sym typeface="Arial"/>
              </a:rPr>
              <a:t>TimeRecorder Perf(</a:t>
            </a:r>
            <a:r>
              <a:rPr lang="zh-CN" sz="1150">
                <a:solidFill>
                  <a:srgbClr val="C678DD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lang="zh-CN" sz="1150">
                <a:solidFill>
                  <a:srgbClr val="ABB2BF"/>
                </a:solidFill>
                <a:latin typeface="Arial"/>
                <a:ea typeface="Arial"/>
                <a:cs typeface="Arial"/>
                <a:sym typeface="Arial"/>
              </a:rPr>
              <a:t>stepName)</a:t>
            </a:r>
            <a:endParaRPr sz="1150">
              <a:solidFill>
                <a:srgbClr val="ABB2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C678D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ABB2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 txBox="1"/>
          <p:nvPr/>
        </p:nvSpPr>
        <p:spPr>
          <a:xfrm>
            <a:off x="1358150" y="3977750"/>
            <a:ext cx="49470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C678DD"/>
                </a:solidFill>
              </a:rPr>
              <a:t>using</a:t>
            </a:r>
            <a:r>
              <a:rPr lang="zh-CN" sz="1150">
                <a:solidFill>
                  <a:srgbClr val="ABB2BF"/>
                </a:solidFill>
              </a:rPr>
              <a:t>(</a:t>
            </a:r>
            <a:r>
              <a:rPr lang="zh-CN" sz="1150">
                <a:solidFill>
                  <a:srgbClr val="E5C07B"/>
                </a:solidFill>
              </a:rPr>
              <a:t>PerfMan</a:t>
            </a:r>
            <a:r>
              <a:rPr lang="zh-CN" sz="1150">
                <a:solidFill>
                  <a:srgbClr val="ABB2BF"/>
                </a:solidFill>
              </a:rPr>
              <a:t>.</a:t>
            </a:r>
            <a:r>
              <a:rPr lang="zh-CN" sz="1150">
                <a:solidFill>
                  <a:srgbClr val="61AFEF"/>
                </a:solidFill>
              </a:rPr>
              <a:t>Perf</a:t>
            </a:r>
            <a:r>
              <a:rPr lang="zh-CN" sz="1150">
                <a:solidFill>
                  <a:srgbClr val="ABB2BF"/>
                </a:solidFill>
              </a:rPr>
              <a:t>(</a:t>
            </a:r>
            <a:r>
              <a:rPr lang="zh-CN" sz="1150">
                <a:solidFill>
                  <a:srgbClr val="98C379"/>
                </a:solidFill>
              </a:rPr>
              <a:t>"Reposition"</a:t>
            </a:r>
            <a:r>
              <a:rPr lang="zh-CN" sz="1150">
                <a:solidFill>
                  <a:srgbClr val="ABB2BF"/>
                </a:solidFill>
              </a:rPr>
              <a:t>))</a:t>
            </a:r>
            <a:endParaRPr sz="1150">
              <a:solidFill>
                <a:srgbClr val="ABB2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ABB2BF"/>
                </a:solidFill>
              </a:rPr>
              <a:t>   </a:t>
            </a:r>
            <a:r>
              <a:rPr lang="zh-CN" sz="1150">
                <a:solidFill>
                  <a:srgbClr val="E06C75"/>
                </a:solidFill>
              </a:rPr>
              <a:t>_tabTable</a:t>
            </a:r>
            <a:r>
              <a:rPr lang="zh-CN" sz="1150">
                <a:solidFill>
                  <a:srgbClr val="ABB2BF"/>
                </a:solidFill>
              </a:rPr>
              <a:t>.</a:t>
            </a:r>
            <a:r>
              <a:rPr lang="zh-CN" sz="1150">
                <a:solidFill>
                  <a:srgbClr val="61AFEF"/>
                </a:solidFill>
              </a:rPr>
              <a:t>Reposition</a:t>
            </a:r>
            <a:r>
              <a:rPr lang="zh-CN" sz="1150">
                <a:solidFill>
                  <a:srgbClr val="ABB2BF"/>
                </a:solidFill>
              </a:rPr>
              <a:t>();</a:t>
            </a:r>
            <a:endParaRPr sz="1150">
              <a:solidFill>
                <a:srgbClr val="ABB2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ABB2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ABB2BF"/>
                </a:solidFill>
              </a:rPr>
              <a:t>性能影响微乎其微，追求极致可以用#if包裹</a:t>
            </a:r>
            <a:endParaRPr sz="1150">
              <a:solidFill>
                <a:srgbClr val="ABB2BF"/>
              </a:solidFill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1358150" y="467600"/>
            <a:ext cx="52020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C678DD"/>
                </a:solidFill>
                <a:highlight>
                  <a:srgbClr val="282C34"/>
                </a:highlight>
              </a:rPr>
              <a:t>public class </a:t>
            </a:r>
            <a:r>
              <a:rPr lang="zh-CN" sz="1150">
                <a:solidFill>
                  <a:srgbClr val="ABB2BF"/>
                </a:solidFill>
                <a:highlight>
                  <a:srgbClr val="282C34"/>
                </a:highlight>
              </a:rPr>
              <a:t>TimeRecorder : IDisposable</a:t>
            </a:r>
            <a:endParaRPr sz="1150">
              <a:solidFill>
                <a:srgbClr val="ABB2BF"/>
              </a:solidFill>
              <a:highlight>
                <a:srgbClr val="282C34"/>
              </a:highlight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1358150" y="1176300"/>
            <a:ext cx="3127800" cy="10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C678DD"/>
                </a:solidFill>
              </a:rPr>
              <a:t>public void </a:t>
            </a:r>
            <a:r>
              <a:rPr lang="zh-CN" sz="1150">
                <a:solidFill>
                  <a:srgbClr val="61AFEF"/>
                </a:solidFill>
              </a:rPr>
              <a:t>Start</a:t>
            </a:r>
            <a:r>
              <a:rPr lang="zh-CN" sz="1150">
                <a:solidFill>
                  <a:srgbClr val="ABB2BF"/>
                </a:solidFill>
              </a:rPr>
              <a:t>()</a:t>
            </a:r>
            <a:endParaRPr sz="1150">
              <a:solidFill>
                <a:srgbClr val="ABB2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ABB2BF"/>
                </a:solidFill>
              </a:rPr>
              <a:t>{</a:t>
            </a:r>
            <a:endParaRPr sz="1150">
              <a:solidFill>
                <a:srgbClr val="ABB2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ABB2BF"/>
                </a:solidFill>
              </a:rPr>
              <a:t>   </a:t>
            </a:r>
            <a:r>
              <a:rPr lang="zh-CN" sz="1150">
                <a:solidFill>
                  <a:srgbClr val="E06C75"/>
                </a:solidFill>
              </a:rPr>
              <a:t>StartTimeMs </a:t>
            </a:r>
            <a:r>
              <a:rPr lang="zh-CN" sz="1150">
                <a:solidFill>
                  <a:srgbClr val="ABB2BF"/>
                </a:solidFill>
              </a:rPr>
              <a:t>= </a:t>
            </a:r>
            <a:r>
              <a:rPr lang="zh-CN" sz="1150">
                <a:solidFill>
                  <a:srgbClr val="61AFEF"/>
                </a:solidFill>
              </a:rPr>
              <a:t>GetCurrentTimeMs</a:t>
            </a:r>
            <a:r>
              <a:rPr lang="zh-CN" sz="1150">
                <a:solidFill>
                  <a:srgbClr val="ABB2BF"/>
                </a:solidFill>
              </a:rPr>
              <a:t>();</a:t>
            </a:r>
            <a:endParaRPr sz="1150">
              <a:solidFill>
                <a:srgbClr val="ABB2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ABB2BF"/>
                </a:solidFill>
              </a:rPr>
              <a:t>   </a:t>
            </a:r>
            <a:r>
              <a:rPr lang="zh-CN" sz="1150">
                <a:solidFill>
                  <a:srgbClr val="E06C75"/>
                </a:solidFill>
              </a:rPr>
              <a:t>startMem</a:t>
            </a:r>
            <a:r>
              <a:rPr lang="zh-CN" sz="1150">
                <a:solidFill>
                  <a:srgbClr val="ABB2BF"/>
                </a:solidFill>
              </a:rPr>
              <a:t>.</a:t>
            </a:r>
            <a:r>
              <a:rPr lang="zh-CN" sz="1150">
                <a:solidFill>
                  <a:srgbClr val="61AFEF"/>
                </a:solidFill>
              </a:rPr>
              <a:t>Record</a:t>
            </a:r>
            <a:r>
              <a:rPr lang="zh-CN" sz="1150">
                <a:solidFill>
                  <a:srgbClr val="ABB2BF"/>
                </a:solidFill>
              </a:rPr>
              <a:t>();</a:t>
            </a:r>
            <a:endParaRPr sz="1150">
              <a:solidFill>
                <a:srgbClr val="ABB2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ABB2BF"/>
                </a:solidFill>
              </a:rPr>
              <a:t>}</a:t>
            </a:r>
            <a:endParaRPr sz="1150">
              <a:solidFill>
                <a:srgbClr val="ABB2BF"/>
              </a:solidFill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4887800" y="1176300"/>
            <a:ext cx="4296000" cy="12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C678DD"/>
                </a:solidFill>
              </a:rPr>
              <a:t>public void </a:t>
            </a:r>
            <a:r>
              <a:rPr lang="zh-CN" sz="1150">
                <a:solidFill>
                  <a:srgbClr val="61AFEF"/>
                </a:solidFill>
              </a:rPr>
              <a:t>End</a:t>
            </a:r>
            <a:r>
              <a:rPr lang="zh-CN" sz="1150">
                <a:solidFill>
                  <a:srgbClr val="ABB2BF"/>
                </a:solidFill>
              </a:rPr>
              <a:t>()</a:t>
            </a:r>
            <a:endParaRPr sz="1150">
              <a:solidFill>
                <a:srgbClr val="ABB2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ABB2BF"/>
                </a:solidFill>
              </a:rPr>
              <a:t>{</a:t>
            </a:r>
            <a:endParaRPr sz="1150">
              <a:solidFill>
                <a:srgbClr val="ABB2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ABB2BF"/>
                </a:solidFill>
              </a:rPr>
              <a:t>   </a:t>
            </a:r>
            <a:r>
              <a:rPr lang="zh-CN" sz="1150">
                <a:solidFill>
                  <a:srgbClr val="E06C75"/>
                </a:solidFill>
              </a:rPr>
              <a:t>EndTimeMs </a:t>
            </a:r>
            <a:r>
              <a:rPr lang="zh-CN" sz="1150">
                <a:solidFill>
                  <a:srgbClr val="ABB2BF"/>
                </a:solidFill>
              </a:rPr>
              <a:t>= </a:t>
            </a:r>
            <a:r>
              <a:rPr lang="zh-CN" sz="1150">
                <a:solidFill>
                  <a:srgbClr val="61AFEF"/>
                </a:solidFill>
              </a:rPr>
              <a:t>GetCurrentTimeMs</a:t>
            </a:r>
            <a:r>
              <a:rPr lang="zh-CN" sz="1150">
                <a:solidFill>
                  <a:srgbClr val="ABB2BF"/>
                </a:solidFill>
              </a:rPr>
              <a:t>();</a:t>
            </a:r>
            <a:endParaRPr sz="1150">
              <a:solidFill>
                <a:srgbClr val="ABB2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ABB2BF"/>
                </a:solidFill>
              </a:rPr>
              <a:t>   </a:t>
            </a:r>
            <a:r>
              <a:rPr lang="zh-CN" sz="1150">
                <a:solidFill>
                  <a:srgbClr val="E06C75"/>
                </a:solidFill>
              </a:rPr>
              <a:t>DurationMs </a:t>
            </a:r>
            <a:r>
              <a:rPr lang="zh-CN" sz="1150">
                <a:solidFill>
                  <a:srgbClr val="ABB2BF"/>
                </a:solidFill>
              </a:rPr>
              <a:t>= </a:t>
            </a:r>
            <a:r>
              <a:rPr lang="zh-CN" sz="1150">
                <a:solidFill>
                  <a:srgbClr val="E06C75"/>
                </a:solidFill>
              </a:rPr>
              <a:t>EndTimeMs </a:t>
            </a:r>
            <a:r>
              <a:rPr lang="zh-CN" sz="1150">
                <a:solidFill>
                  <a:srgbClr val="ABB2BF"/>
                </a:solidFill>
              </a:rPr>
              <a:t>- </a:t>
            </a:r>
            <a:r>
              <a:rPr lang="zh-CN" sz="1150">
                <a:solidFill>
                  <a:srgbClr val="E06C75"/>
                </a:solidFill>
              </a:rPr>
              <a:t>StartTimeMs</a:t>
            </a:r>
            <a:r>
              <a:rPr lang="zh-CN" sz="1150">
                <a:solidFill>
                  <a:srgbClr val="ABB2BF"/>
                </a:solidFill>
              </a:rPr>
              <a:t>;</a:t>
            </a:r>
            <a:endParaRPr sz="1150">
              <a:solidFill>
                <a:srgbClr val="ABB2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ABB2BF"/>
                </a:solidFill>
              </a:rPr>
              <a:t>   </a:t>
            </a:r>
            <a:r>
              <a:rPr lang="zh-CN" sz="1150">
                <a:solidFill>
                  <a:srgbClr val="E06C75"/>
                </a:solidFill>
              </a:rPr>
              <a:t>endMem</a:t>
            </a:r>
            <a:r>
              <a:rPr lang="zh-CN" sz="1150">
                <a:solidFill>
                  <a:srgbClr val="ABB2BF"/>
                </a:solidFill>
              </a:rPr>
              <a:t>.</a:t>
            </a:r>
            <a:r>
              <a:rPr lang="zh-CN" sz="1150">
                <a:solidFill>
                  <a:srgbClr val="61AFEF"/>
                </a:solidFill>
              </a:rPr>
              <a:t>Record</a:t>
            </a:r>
            <a:r>
              <a:rPr lang="zh-CN" sz="1150">
                <a:solidFill>
                  <a:srgbClr val="ABB2BF"/>
                </a:solidFill>
              </a:rPr>
              <a:t>();</a:t>
            </a:r>
            <a:endParaRPr sz="1150">
              <a:solidFill>
                <a:srgbClr val="ABB2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ABB2BF"/>
                </a:solidFill>
              </a:rPr>
              <a:t>}</a:t>
            </a:r>
            <a:endParaRPr sz="1150">
              <a:solidFill>
                <a:srgbClr val="ABB2BF"/>
              </a:solidFill>
            </a:endParaRPr>
          </a:p>
        </p:txBody>
      </p:sp>
      <p:cxnSp>
        <p:nvCxnSpPr>
          <p:cNvPr id="213" name="Google Shape;213;p25"/>
          <p:cNvCxnSpPr/>
          <p:nvPr/>
        </p:nvCxnSpPr>
        <p:spPr>
          <a:xfrm>
            <a:off x="1161675" y="1026050"/>
            <a:ext cx="743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5"/>
          <p:cNvCxnSpPr/>
          <p:nvPr/>
        </p:nvCxnSpPr>
        <p:spPr>
          <a:xfrm>
            <a:off x="1161675" y="2501900"/>
            <a:ext cx="751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5"/>
          <p:cNvCxnSpPr/>
          <p:nvPr/>
        </p:nvCxnSpPr>
        <p:spPr>
          <a:xfrm>
            <a:off x="1161675" y="3651125"/>
            <a:ext cx="751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/>
        </p:nvSpPr>
        <p:spPr>
          <a:xfrm>
            <a:off x="1429175" y="4017825"/>
            <a:ext cx="44997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ABB2BF"/>
                </a:solidFill>
              </a:rPr>
              <a:t>[</a:t>
            </a:r>
            <a:r>
              <a:rPr lang="zh-CN" sz="1150">
                <a:solidFill>
                  <a:srgbClr val="E5C07B"/>
                </a:solidFill>
              </a:rPr>
              <a:t>UIPerf</a:t>
            </a:r>
            <a:r>
              <a:rPr lang="zh-CN" sz="1150">
                <a:solidFill>
                  <a:srgbClr val="ABB2BF"/>
                </a:solidFill>
              </a:rPr>
              <a:t>]</a:t>
            </a:r>
            <a:endParaRPr sz="1150">
              <a:solidFill>
                <a:srgbClr val="ABB2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C678DD"/>
                </a:solidFill>
              </a:rPr>
              <a:t>public class </a:t>
            </a:r>
            <a:r>
              <a:rPr b="1" lang="zh-CN" sz="1150">
                <a:solidFill>
                  <a:srgbClr val="ABB2BF"/>
                </a:solidFill>
              </a:rPr>
              <a:t>HeroReformSubAppointView </a:t>
            </a:r>
            <a:r>
              <a:rPr lang="zh-CN" sz="1150">
                <a:solidFill>
                  <a:srgbClr val="ABB2BF"/>
                </a:solidFill>
              </a:rPr>
              <a:t>: </a:t>
            </a:r>
            <a:r>
              <a:rPr lang="zh-CN" sz="1150">
                <a:solidFill>
                  <a:srgbClr val="E5C07B"/>
                </a:solidFill>
              </a:rPr>
              <a:t>MonoBehaviour</a:t>
            </a:r>
            <a:endParaRPr sz="1150">
              <a:solidFill>
                <a:srgbClr val="ABB2BF"/>
              </a:solidFill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1429175" y="4479850"/>
            <a:ext cx="39873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ABB2BF"/>
                </a:solidFill>
              </a:rPr>
              <a:t>[</a:t>
            </a:r>
            <a:r>
              <a:rPr lang="zh-CN" sz="1150">
                <a:solidFill>
                  <a:srgbClr val="E5C07B"/>
                </a:solidFill>
              </a:rPr>
              <a:t>NoUIPerf</a:t>
            </a:r>
            <a:r>
              <a:rPr lang="zh-CN" sz="1150">
                <a:solidFill>
                  <a:srgbClr val="ABB2BF"/>
                </a:solidFill>
              </a:rPr>
              <a:t>]</a:t>
            </a:r>
            <a:endParaRPr sz="1150">
              <a:solidFill>
                <a:srgbClr val="ABB2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C678DD"/>
                </a:solidFill>
              </a:rPr>
              <a:t>static bool </a:t>
            </a:r>
            <a:r>
              <a:rPr lang="zh-CN" sz="1150">
                <a:solidFill>
                  <a:srgbClr val="61AFEF"/>
                </a:solidFill>
              </a:rPr>
              <a:t>CheckRequirement</a:t>
            </a:r>
            <a:r>
              <a:rPr lang="zh-CN" sz="1150">
                <a:solidFill>
                  <a:srgbClr val="ABB2BF"/>
                </a:solidFill>
              </a:rPr>
              <a:t>(</a:t>
            </a:r>
            <a:r>
              <a:rPr lang="zh-CN" sz="1150">
                <a:solidFill>
                  <a:srgbClr val="C678DD"/>
                </a:solidFill>
              </a:rPr>
              <a:t>string </a:t>
            </a:r>
            <a:r>
              <a:rPr lang="zh-CN" sz="1150">
                <a:solidFill>
                  <a:srgbClr val="D19A66"/>
                </a:solidFill>
              </a:rPr>
              <a:t>idStr</a:t>
            </a:r>
            <a:r>
              <a:rPr lang="zh-CN" sz="1150">
                <a:solidFill>
                  <a:srgbClr val="ABB2BF"/>
                </a:solidFill>
              </a:rPr>
              <a:t>,</a:t>
            </a:r>
            <a:r>
              <a:rPr lang="zh-CN" sz="1150">
                <a:solidFill>
                  <a:srgbClr val="C678DD"/>
                </a:solidFill>
              </a:rPr>
              <a:t>int </a:t>
            </a:r>
            <a:r>
              <a:rPr lang="zh-CN" sz="1150">
                <a:solidFill>
                  <a:srgbClr val="D19A66"/>
                </a:solidFill>
              </a:rPr>
              <a:t>reqValue</a:t>
            </a:r>
            <a:r>
              <a:rPr lang="zh-CN" sz="1150">
                <a:solidFill>
                  <a:srgbClr val="ABB2BF"/>
                </a:solidFill>
              </a:rPr>
              <a:t>)</a:t>
            </a:r>
            <a:endParaRPr sz="1150">
              <a:solidFill>
                <a:srgbClr val="ABB2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ABB2BF"/>
              </a:solidFill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1429175" y="502175"/>
            <a:ext cx="6588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自动注入代码：C# → Assembly </a:t>
            </a:r>
            <a:r>
              <a:rPr lang="zh-CN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→ 注入</a:t>
            </a:r>
            <a:r>
              <a:rPr lang="zh-CN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 → IL2CPP → so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 u="sng">
                <a:solidFill>
                  <a:schemeClr val="hlink"/>
                </a:solidFill>
                <a:hlinkClick r:id="rId3"/>
              </a:rPr>
              <a:t>Unity3D研究院自动注入代码统计每个函数的执行效率以及内存分配（九十八）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1429175" y="1662513"/>
            <a:ext cx="5862600" cy="1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>
                <a:solidFill>
                  <a:srgbClr val="ABB2BF"/>
                </a:solidFill>
              </a:rPr>
              <a:t>   </a:t>
            </a:r>
            <a:r>
              <a:rPr lang="zh-CN" sz="800">
                <a:solidFill>
                  <a:srgbClr val="D55FDE"/>
                </a:solidFill>
              </a:rPr>
              <a:t>protected</a:t>
            </a:r>
            <a:r>
              <a:rPr lang="zh-CN" sz="800">
                <a:solidFill>
                  <a:srgbClr val="ABB2BF"/>
                </a:solidFill>
              </a:rPr>
              <a:t> </a:t>
            </a:r>
            <a:r>
              <a:rPr lang="zh-CN" sz="800">
                <a:solidFill>
                  <a:srgbClr val="E5C07B"/>
                </a:solidFill>
              </a:rPr>
              <a:t>HeroBookBenefitItem</a:t>
            </a:r>
            <a:r>
              <a:rPr lang="zh-CN" sz="800">
                <a:solidFill>
                  <a:srgbClr val="ABB2BF"/>
                </a:solidFill>
              </a:rPr>
              <a:t> </a:t>
            </a:r>
            <a:r>
              <a:rPr b="1" lang="zh-CN" sz="800">
                <a:solidFill>
                  <a:srgbClr val="61AFEF"/>
                </a:solidFill>
              </a:rPr>
              <a:t>CreateBenefitItem</a:t>
            </a:r>
            <a:r>
              <a:rPr lang="zh-CN" sz="800">
                <a:solidFill>
                  <a:srgbClr val="ABB2BF"/>
                </a:solidFill>
              </a:rPr>
              <a:t>(</a:t>
            </a:r>
            <a:r>
              <a:rPr lang="zh-CN" sz="800">
                <a:solidFill>
                  <a:srgbClr val="E5C07B"/>
                </a:solidFill>
              </a:rPr>
              <a:t>HeroBookBenefitItem</a:t>
            </a:r>
            <a:r>
              <a:rPr lang="zh-CN" sz="800">
                <a:solidFill>
                  <a:srgbClr val="ABB2BF"/>
                </a:solidFill>
              </a:rPr>
              <a:t> item, </a:t>
            </a:r>
            <a:r>
              <a:rPr lang="zh-CN" sz="800">
                <a:solidFill>
                  <a:srgbClr val="D55FDE"/>
                </a:solidFill>
              </a:rPr>
              <a:t>string</a:t>
            </a:r>
            <a:r>
              <a:rPr lang="zh-CN" sz="800">
                <a:solidFill>
                  <a:srgbClr val="ABB2BF"/>
                </a:solidFill>
              </a:rPr>
              <a:t> content)</a:t>
            </a:r>
            <a:endParaRPr sz="800">
              <a:solidFill>
                <a:srgbClr val="ABB2B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>
                <a:solidFill>
                  <a:srgbClr val="ABB2BF"/>
                </a:solidFill>
              </a:rPr>
              <a:t>   {</a:t>
            </a:r>
            <a:endParaRPr i="1" sz="800">
              <a:solidFill>
                <a:srgbClr val="7F848E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>
                <a:solidFill>
                  <a:srgbClr val="ABB2BF"/>
                </a:solidFill>
              </a:rPr>
              <a:t>       </a:t>
            </a:r>
            <a:r>
              <a:rPr lang="zh-CN" sz="800">
                <a:solidFill>
                  <a:srgbClr val="EF596F"/>
                </a:solidFill>
              </a:rPr>
              <a:t>PerfMan</a:t>
            </a:r>
            <a:r>
              <a:rPr lang="zh-CN" sz="800">
                <a:solidFill>
                  <a:srgbClr val="ABB2BF"/>
                </a:solidFill>
              </a:rPr>
              <a:t>.</a:t>
            </a:r>
            <a:r>
              <a:rPr b="1" lang="zh-CN" sz="800">
                <a:solidFill>
                  <a:srgbClr val="61AFEF"/>
                </a:solidFill>
              </a:rPr>
              <a:t>StartPerfFuncOnFocusUI</a:t>
            </a:r>
            <a:r>
              <a:rPr lang="zh-CN" sz="800">
                <a:solidFill>
                  <a:srgbClr val="ABB2BF"/>
                </a:solidFill>
              </a:rPr>
              <a:t>(</a:t>
            </a:r>
            <a:r>
              <a:rPr lang="zh-CN" sz="800">
                <a:solidFill>
                  <a:srgbClr val="89CA78"/>
                </a:solidFill>
              </a:rPr>
              <a:t>"HeroWeaponView.CreateBenefitItem"</a:t>
            </a:r>
            <a:r>
              <a:rPr lang="zh-CN" sz="800">
                <a:solidFill>
                  <a:srgbClr val="ABB2BF"/>
                </a:solidFill>
              </a:rPr>
              <a:t>);</a:t>
            </a:r>
            <a:endParaRPr sz="800">
              <a:solidFill>
                <a:srgbClr val="ABB2B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>
                <a:solidFill>
                  <a:srgbClr val="ABB2BF"/>
                </a:solidFill>
              </a:rPr>
              <a:t>       </a:t>
            </a:r>
            <a:r>
              <a:rPr lang="zh-CN" sz="800">
                <a:solidFill>
                  <a:srgbClr val="EF596F"/>
                </a:solidFill>
              </a:rPr>
              <a:t>item</a:t>
            </a:r>
            <a:r>
              <a:rPr lang="zh-CN" sz="800">
                <a:solidFill>
                  <a:srgbClr val="ABB2BF"/>
                </a:solidFill>
              </a:rPr>
              <a:t>.</a:t>
            </a:r>
            <a:r>
              <a:rPr b="1" lang="zh-CN" sz="800">
                <a:solidFill>
                  <a:srgbClr val="61AFEF"/>
                </a:solidFill>
              </a:rPr>
              <a:t>SetData</a:t>
            </a:r>
            <a:r>
              <a:rPr lang="zh-CN" sz="800">
                <a:solidFill>
                  <a:srgbClr val="ABB2BF"/>
                </a:solidFill>
              </a:rPr>
              <a:t>(</a:t>
            </a:r>
            <a:r>
              <a:rPr lang="zh-CN" sz="800">
                <a:solidFill>
                  <a:srgbClr val="EF596F"/>
                </a:solidFill>
              </a:rPr>
              <a:t>content</a:t>
            </a:r>
            <a:r>
              <a:rPr lang="zh-CN" sz="800">
                <a:solidFill>
                  <a:srgbClr val="ABB2BF"/>
                </a:solidFill>
              </a:rPr>
              <a:t>);</a:t>
            </a:r>
            <a:endParaRPr sz="800">
              <a:solidFill>
                <a:srgbClr val="ABB2B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>
                <a:solidFill>
                  <a:srgbClr val="ABB2BF"/>
                </a:solidFill>
              </a:rPr>
              <a:t>       </a:t>
            </a:r>
            <a:r>
              <a:rPr lang="zh-CN" sz="800">
                <a:solidFill>
                  <a:srgbClr val="EF596F"/>
                </a:solidFill>
              </a:rPr>
              <a:t>item</a:t>
            </a:r>
            <a:r>
              <a:rPr lang="zh-CN" sz="800">
                <a:solidFill>
                  <a:srgbClr val="ABB2BF"/>
                </a:solidFill>
              </a:rPr>
              <a:t>.</a:t>
            </a:r>
            <a:r>
              <a:rPr b="1" lang="zh-CN" sz="800">
                <a:solidFill>
                  <a:srgbClr val="61AFEF"/>
                </a:solidFill>
              </a:rPr>
              <a:t>SetTextColor</a:t>
            </a:r>
            <a:r>
              <a:rPr lang="zh-CN" sz="800">
                <a:solidFill>
                  <a:srgbClr val="ABB2BF"/>
                </a:solidFill>
              </a:rPr>
              <a:t>(</a:t>
            </a:r>
            <a:r>
              <a:rPr lang="zh-CN" sz="800">
                <a:solidFill>
                  <a:srgbClr val="EF596F"/>
                </a:solidFill>
              </a:rPr>
              <a:t>ColorConstant</a:t>
            </a:r>
            <a:r>
              <a:rPr lang="zh-CN" sz="800">
                <a:solidFill>
                  <a:srgbClr val="ABB2BF"/>
                </a:solidFill>
              </a:rPr>
              <a:t>.</a:t>
            </a:r>
            <a:r>
              <a:rPr lang="zh-CN" sz="800">
                <a:solidFill>
                  <a:srgbClr val="EF596F"/>
                </a:solidFill>
              </a:rPr>
              <a:t>White</a:t>
            </a:r>
            <a:r>
              <a:rPr lang="zh-CN" sz="800">
                <a:solidFill>
                  <a:srgbClr val="ABB2BF"/>
                </a:solidFill>
              </a:rPr>
              <a:t>);</a:t>
            </a:r>
            <a:endParaRPr sz="800">
              <a:solidFill>
                <a:srgbClr val="ABB2B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>
                <a:solidFill>
                  <a:srgbClr val="ABB2BF"/>
                </a:solidFill>
              </a:rPr>
              <a:t>       </a:t>
            </a:r>
            <a:r>
              <a:rPr lang="zh-CN" sz="800">
                <a:solidFill>
                  <a:srgbClr val="EF596F"/>
                </a:solidFill>
              </a:rPr>
              <a:t>PerfMan</a:t>
            </a:r>
            <a:r>
              <a:rPr lang="zh-CN" sz="800">
                <a:solidFill>
                  <a:srgbClr val="ABB2BF"/>
                </a:solidFill>
              </a:rPr>
              <a:t>.</a:t>
            </a:r>
            <a:r>
              <a:rPr b="1" lang="zh-CN" sz="800">
                <a:solidFill>
                  <a:srgbClr val="61AFEF"/>
                </a:solidFill>
              </a:rPr>
              <a:t>EndPerfFuncOnFocusUI</a:t>
            </a:r>
            <a:r>
              <a:rPr lang="zh-CN" sz="800">
                <a:solidFill>
                  <a:srgbClr val="ABB2BF"/>
                </a:solidFill>
              </a:rPr>
              <a:t>();</a:t>
            </a:r>
            <a:endParaRPr sz="800">
              <a:solidFill>
                <a:srgbClr val="ABB2B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>
                <a:solidFill>
                  <a:srgbClr val="ABB2BF"/>
                </a:solidFill>
              </a:rPr>
              <a:t>       </a:t>
            </a:r>
            <a:r>
              <a:rPr lang="zh-CN" sz="800">
                <a:solidFill>
                  <a:srgbClr val="D55FDE"/>
                </a:solidFill>
              </a:rPr>
              <a:t>return</a:t>
            </a:r>
            <a:r>
              <a:rPr lang="zh-CN" sz="800">
                <a:solidFill>
                  <a:srgbClr val="ABB2BF"/>
                </a:solidFill>
              </a:rPr>
              <a:t> </a:t>
            </a:r>
            <a:r>
              <a:rPr lang="zh-CN" sz="800">
                <a:solidFill>
                  <a:srgbClr val="EF596F"/>
                </a:solidFill>
              </a:rPr>
              <a:t>item</a:t>
            </a:r>
            <a:r>
              <a:rPr lang="zh-CN" sz="800">
                <a:solidFill>
                  <a:srgbClr val="ABB2BF"/>
                </a:solidFill>
              </a:rPr>
              <a:t>;</a:t>
            </a:r>
            <a:endParaRPr sz="800">
              <a:solidFill>
                <a:srgbClr val="ABB2B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>
                <a:solidFill>
                  <a:srgbClr val="ABB2BF"/>
                </a:solidFill>
              </a:rPr>
              <a:t>   }</a:t>
            </a:r>
            <a:endParaRPr sz="800">
              <a:solidFill>
                <a:srgbClr val="ABB2BF"/>
              </a:solidFill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1429175" y="3503200"/>
            <a:ext cx="69966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默认注入Assets/_Script目录下所有MonoBehaviour的子类（可设置黑白名单）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手动标记：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5" name="Google Shape;225;p26"/>
          <p:cNvCxnSpPr/>
          <p:nvPr/>
        </p:nvCxnSpPr>
        <p:spPr>
          <a:xfrm>
            <a:off x="1095925" y="1464950"/>
            <a:ext cx="743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6"/>
          <p:cNvCxnSpPr/>
          <p:nvPr/>
        </p:nvCxnSpPr>
        <p:spPr>
          <a:xfrm>
            <a:off x="1146050" y="3348900"/>
            <a:ext cx="743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1312125" y="1151100"/>
            <a:ext cx="7038900" cy="3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优势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批量检查大量函数的性能（2w+）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添加UI_PERF宏后才会注入，不影响正式包的性能，不污染代码仓库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测量的时候对性能影响更小。无GC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/>
              <a:t>劣势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不稳定。IL生成的代码结构覆盖不全，目前Release版本的注入有bug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调试困难</a:t>
            </a:r>
            <a:br>
              <a:rPr lang="zh-CN" sz="1800"/>
            </a:b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1297500" y="393750"/>
            <a:ext cx="7038900" cy="4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输出结果：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sz="1400"/>
              <a:t>每个界面的开启耗时、截图</a:t>
            </a:r>
            <a:endParaRPr sz="1400"/>
          </a:p>
        </p:txBody>
      </p:sp>
      <p:pic>
        <p:nvPicPr>
          <p:cNvPr id="237" name="Google Shape;2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5" y="1102374"/>
            <a:ext cx="9143999" cy="3961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堆栈解析</a:t>
            </a:r>
            <a:endParaRPr/>
          </a:p>
        </p:txBody>
      </p:sp>
      <p:sp>
        <p:nvSpPr>
          <p:cNvPr id="243" name="Google Shape;243;p29"/>
          <p:cNvSpPr txBox="1"/>
          <p:nvPr/>
        </p:nvSpPr>
        <p:spPr>
          <a:xfrm>
            <a:off x="142800" y="1606225"/>
            <a:ext cx="8858400" cy="22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EF596F"/>
                </a:solidFill>
              </a:rPr>
              <a:t>[</a:t>
            </a:r>
            <a:r>
              <a:rPr lang="zh-CN" sz="1100">
                <a:solidFill>
                  <a:srgbClr val="61AFEF"/>
                </a:solidFill>
              </a:rPr>
              <a:t>EquipmentLord/EquipmentLordMainDialog.OpenDlg</a:t>
            </a:r>
            <a:r>
              <a:rPr lang="zh-CN" sz="1100">
                <a:solidFill>
                  <a:srgbClr val="EF596F"/>
                </a:solidFill>
              </a:rPr>
              <a:t>]</a:t>
            </a:r>
            <a:r>
              <a:rPr lang="zh-CN" sz="1100">
                <a:solidFill>
                  <a:srgbClr val="ABB2BF"/>
                </a:solidFill>
              </a:rPr>
              <a:t> 1172ms, gc:-4.3MB, unt:1.6MB, f: [9630, 9630] 333,</a:t>
            </a:r>
            <a:endParaRPr sz="1100">
              <a:solidFill>
                <a:srgbClr val="ABB2B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EF596F"/>
                </a:solidFill>
              </a:rPr>
              <a:t>-</a:t>
            </a:r>
            <a:r>
              <a:rPr lang="zh-CN" sz="1100">
                <a:solidFill>
                  <a:srgbClr val="ABB2BF"/>
                </a:solidFill>
              </a:rPr>
              <a:t> [Prefab/UI/Dialogs/EquipmentLord/EquipmentLordMainDialog : LoadAsset] </a:t>
            </a:r>
            <a:r>
              <a:rPr lang="zh-CN" sz="1100">
                <a:solidFill>
                  <a:srgbClr val="89CA78"/>
                </a:solidFill>
              </a:rPr>
              <a:t>`857ms`</a:t>
            </a:r>
            <a:r>
              <a:rPr lang="zh-CN" sz="1100">
                <a:solidFill>
                  <a:srgbClr val="ABB2BF"/>
                </a:solidFill>
              </a:rPr>
              <a:t>, gc:296.0KB, unt:652.2KB, f: [9630, 9630] 333,</a:t>
            </a:r>
            <a:endParaRPr sz="1100">
              <a:solidFill>
                <a:srgbClr val="ABB2B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EF596F"/>
                </a:solidFill>
              </a:rPr>
              <a:t>-</a:t>
            </a:r>
            <a:r>
              <a:rPr lang="zh-CN" sz="1100">
                <a:solidFill>
                  <a:srgbClr val="ABB2BF"/>
                </a:solidFill>
              </a:rPr>
              <a:t> [Prefab/UI/Dialogs/EquipmentLord/EquipmentLordMainDialog : Instantiate] </a:t>
            </a:r>
            <a:r>
              <a:rPr lang="zh-CN" sz="1100">
                <a:solidFill>
                  <a:srgbClr val="89CA78"/>
                </a:solidFill>
              </a:rPr>
              <a:t>`97ms`</a:t>
            </a:r>
            <a:r>
              <a:rPr lang="zh-CN" sz="1100">
                <a:solidFill>
                  <a:srgbClr val="ABB2BF"/>
                </a:solidFill>
              </a:rPr>
              <a:t>, gc:380.0KB, unt:690.4KB, f: [9630, 9630] 333,</a:t>
            </a:r>
            <a:endParaRPr sz="1100">
              <a:solidFill>
                <a:srgbClr val="ABB2B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ABB2BF"/>
                </a:solidFill>
              </a:rPr>
              <a:t> </a:t>
            </a:r>
            <a:r>
              <a:rPr lang="zh-CN" sz="1100">
                <a:solidFill>
                  <a:srgbClr val="EF596F"/>
                </a:solidFill>
              </a:rPr>
              <a:t>-</a:t>
            </a:r>
            <a:r>
              <a:rPr lang="zh-CN" sz="1100">
                <a:solidFill>
                  <a:srgbClr val="ABB2BF"/>
                </a:solidFill>
              </a:rPr>
              <a:t> </a:t>
            </a:r>
            <a:r>
              <a:rPr lang="zh-CN" sz="1100">
                <a:solidFill>
                  <a:srgbClr val="EF596F"/>
                </a:solidFill>
              </a:rPr>
              <a:t>[</a:t>
            </a:r>
            <a:r>
              <a:rPr lang="zh-CN" sz="1100">
                <a:solidFill>
                  <a:srgbClr val="61AFEF"/>
                </a:solidFill>
              </a:rPr>
              <a:t>SteelComponent.OnEnable</a:t>
            </a:r>
            <a:r>
              <a:rPr lang="zh-CN" sz="1100">
                <a:solidFill>
                  <a:srgbClr val="EF596F"/>
                </a:solidFill>
              </a:rPr>
              <a:t>]</a:t>
            </a:r>
            <a:r>
              <a:rPr lang="zh-CN" sz="1100">
                <a:solidFill>
                  <a:srgbClr val="ABB2BF"/>
                </a:solidFill>
              </a:rPr>
              <a:t> 1ms, gc:0.0B, unt:0.0B, f: [9630, 9630] 333,</a:t>
            </a:r>
            <a:endParaRPr sz="1100">
              <a:solidFill>
                <a:srgbClr val="ABB2B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ABB2BF"/>
                </a:solidFill>
              </a:rPr>
              <a:t> </a:t>
            </a:r>
            <a:r>
              <a:rPr lang="zh-CN" sz="1100">
                <a:solidFill>
                  <a:srgbClr val="EF596F"/>
                </a:solidFill>
              </a:rPr>
              <a:t>-</a:t>
            </a:r>
            <a:r>
              <a:rPr lang="zh-CN" sz="1100">
                <a:solidFill>
                  <a:srgbClr val="ABB2BF"/>
                </a:solidFill>
              </a:rPr>
              <a:t> </a:t>
            </a:r>
            <a:r>
              <a:rPr lang="zh-CN" sz="1100">
                <a:solidFill>
                  <a:srgbClr val="EF596F"/>
                </a:solidFill>
              </a:rPr>
              <a:t>[</a:t>
            </a:r>
            <a:r>
              <a:rPr lang="zh-CN" sz="1100">
                <a:solidFill>
                  <a:srgbClr val="61AFEF"/>
                </a:solidFill>
              </a:rPr>
              <a:t>UITextureAutoSetter.OnEnable</a:t>
            </a:r>
            <a:r>
              <a:rPr lang="zh-CN" sz="1100">
                <a:solidFill>
                  <a:srgbClr val="EF596F"/>
                </a:solidFill>
              </a:rPr>
              <a:t>]</a:t>
            </a:r>
            <a:r>
              <a:rPr lang="zh-CN" sz="1100">
                <a:solidFill>
                  <a:srgbClr val="ABB2BF"/>
                </a:solidFill>
              </a:rPr>
              <a:t> 0ms, gc:0.0B, unt:16.9KB, f: [9630, 9630] 333,</a:t>
            </a:r>
            <a:endParaRPr sz="1100">
              <a:solidFill>
                <a:srgbClr val="ABB2B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ABB2BF"/>
                </a:solidFill>
              </a:rPr>
              <a:t>   </a:t>
            </a:r>
            <a:r>
              <a:rPr lang="zh-CN" sz="1100">
                <a:solidFill>
                  <a:srgbClr val="EF596F"/>
                </a:solidFill>
              </a:rPr>
              <a:t>-</a:t>
            </a:r>
            <a:r>
              <a:rPr lang="zh-CN" sz="1100">
                <a:solidFill>
                  <a:srgbClr val="ABB2BF"/>
                </a:solidFill>
              </a:rPr>
              <a:t> </a:t>
            </a:r>
            <a:r>
              <a:rPr lang="zh-CN" sz="1100">
                <a:solidFill>
                  <a:srgbClr val="EF596F"/>
                </a:solidFill>
              </a:rPr>
              <a:t>[</a:t>
            </a:r>
            <a:r>
              <a:rPr lang="zh-CN" sz="1100">
                <a:solidFill>
                  <a:srgbClr val="61AFEF"/>
                </a:solidFill>
              </a:rPr>
              <a:t>UITextureAutoSetter.SetTexture</a:t>
            </a:r>
            <a:r>
              <a:rPr lang="zh-CN" sz="1100">
                <a:solidFill>
                  <a:srgbClr val="EF596F"/>
                </a:solidFill>
              </a:rPr>
              <a:t>]</a:t>
            </a:r>
            <a:r>
              <a:rPr lang="zh-CN" sz="1100">
                <a:solidFill>
                  <a:srgbClr val="ABB2BF"/>
                </a:solidFill>
              </a:rPr>
              <a:t> 0ms, gc:0.0B, unt:16.9KB, f: [9630, 9630] 333,</a:t>
            </a:r>
            <a:endParaRPr sz="1100">
              <a:solidFill>
                <a:srgbClr val="ABB2B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ABB2BF"/>
                </a:solidFill>
              </a:rPr>
              <a:t> </a:t>
            </a:r>
            <a:r>
              <a:rPr lang="zh-CN" sz="1100">
                <a:solidFill>
                  <a:srgbClr val="EF596F"/>
                </a:solidFill>
              </a:rPr>
              <a:t>-</a:t>
            </a:r>
            <a:r>
              <a:rPr lang="zh-CN" sz="1100">
                <a:solidFill>
                  <a:srgbClr val="ABB2BF"/>
                </a:solidFill>
              </a:rPr>
              <a:t> </a:t>
            </a:r>
            <a:r>
              <a:rPr lang="zh-CN" sz="1100">
                <a:solidFill>
                  <a:srgbClr val="EF596F"/>
                </a:solidFill>
              </a:rPr>
              <a:t>[</a:t>
            </a:r>
            <a:r>
              <a:rPr lang="zh-CN" sz="1100">
                <a:solidFill>
                  <a:srgbClr val="61AFEF"/>
                </a:solidFill>
              </a:rPr>
              <a:t>UITextureAutoSetter.OnEnable</a:t>
            </a:r>
            <a:r>
              <a:rPr lang="zh-CN" sz="1100">
                <a:solidFill>
                  <a:srgbClr val="EF596F"/>
                </a:solidFill>
              </a:rPr>
              <a:t>]</a:t>
            </a:r>
            <a:r>
              <a:rPr lang="zh-CN" sz="1100">
                <a:solidFill>
                  <a:srgbClr val="ABB2BF"/>
                </a:solidFill>
              </a:rPr>
              <a:t> </a:t>
            </a:r>
            <a:r>
              <a:rPr lang="zh-CN" sz="1100">
                <a:solidFill>
                  <a:srgbClr val="89CA78"/>
                </a:solidFill>
              </a:rPr>
              <a:t>`9ms`</a:t>
            </a:r>
            <a:r>
              <a:rPr lang="zh-CN" sz="1100">
                <a:solidFill>
                  <a:srgbClr val="ABB2BF"/>
                </a:solidFill>
              </a:rPr>
              <a:t>, gc:0.0B, unt:-5.4KB, f: [9630, 9630] 333,</a:t>
            </a:r>
            <a:endParaRPr sz="1100">
              <a:solidFill>
                <a:srgbClr val="ABB2B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ABB2BF"/>
                </a:solidFill>
              </a:rPr>
              <a:t>   </a:t>
            </a:r>
            <a:r>
              <a:rPr lang="zh-CN" sz="1100">
                <a:solidFill>
                  <a:srgbClr val="EF596F"/>
                </a:solidFill>
              </a:rPr>
              <a:t>-</a:t>
            </a:r>
            <a:r>
              <a:rPr lang="zh-CN" sz="1100">
                <a:solidFill>
                  <a:srgbClr val="ABB2BF"/>
                </a:solidFill>
              </a:rPr>
              <a:t> </a:t>
            </a:r>
            <a:r>
              <a:rPr lang="zh-CN" sz="1100">
                <a:solidFill>
                  <a:srgbClr val="EF596F"/>
                </a:solidFill>
              </a:rPr>
              <a:t>[</a:t>
            </a:r>
            <a:r>
              <a:rPr lang="zh-CN" sz="1100">
                <a:solidFill>
                  <a:srgbClr val="61AFEF"/>
                </a:solidFill>
              </a:rPr>
              <a:t>UITextureAutoSetter.SetTexture</a:t>
            </a:r>
            <a:r>
              <a:rPr lang="zh-CN" sz="1100">
                <a:solidFill>
                  <a:srgbClr val="EF596F"/>
                </a:solidFill>
              </a:rPr>
              <a:t>]</a:t>
            </a:r>
            <a:r>
              <a:rPr lang="zh-CN" sz="1100">
                <a:solidFill>
                  <a:srgbClr val="ABB2BF"/>
                </a:solidFill>
              </a:rPr>
              <a:t> </a:t>
            </a:r>
            <a:r>
              <a:rPr lang="zh-CN" sz="1100">
                <a:solidFill>
                  <a:srgbClr val="89CA78"/>
                </a:solidFill>
              </a:rPr>
              <a:t>`9ms`</a:t>
            </a:r>
            <a:r>
              <a:rPr lang="zh-CN" sz="1100">
                <a:solidFill>
                  <a:srgbClr val="ABB2BF"/>
                </a:solidFill>
              </a:rPr>
              <a:t>, gc:0.0B, unt:-5.5KB, f: [9630, 9630] 333,</a:t>
            </a:r>
            <a:endParaRPr sz="1100">
              <a:solidFill>
                <a:srgbClr val="ABB2BF"/>
              </a:solidFill>
            </a:endParaRPr>
          </a:p>
        </p:txBody>
      </p:sp>
      <p:sp>
        <p:nvSpPr>
          <p:cNvPr id="244" name="Google Shape;244;p29"/>
          <p:cNvSpPr txBox="1"/>
          <p:nvPr/>
        </p:nvSpPr>
        <p:spPr>
          <a:xfrm>
            <a:off x="282700" y="3883950"/>
            <a:ext cx="69261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E5C07B"/>
                </a:solidFill>
              </a:rPr>
              <a:t>Profiler</a:t>
            </a:r>
            <a:r>
              <a:rPr lang="zh-CN" sz="1150">
                <a:solidFill>
                  <a:srgbClr val="ABB2BF"/>
                </a:solidFill>
              </a:rPr>
              <a:t>.</a:t>
            </a:r>
            <a:r>
              <a:rPr lang="zh-CN" sz="1150">
                <a:solidFill>
                  <a:srgbClr val="61AFEF"/>
                </a:solidFill>
              </a:rPr>
              <a:t>GetMonoUsedSizeLong</a:t>
            </a:r>
            <a:r>
              <a:rPr lang="zh-CN" sz="1150">
                <a:solidFill>
                  <a:srgbClr val="ABB2BF"/>
                </a:solidFill>
              </a:rPr>
              <a:t>();</a:t>
            </a:r>
            <a:endParaRPr sz="1150">
              <a:solidFill>
                <a:srgbClr val="ABB2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E5C07B"/>
                </a:solidFill>
              </a:rPr>
              <a:t>Profiler</a:t>
            </a:r>
            <a:r>
              <a:rPr lang="zh-CN" sz="1150">
                <a:solidFill>
                  <a:srgbClr val="ABB2BF"/>
                </a:solidFill>
              </a:rPr>
              <a:t>.</a:t>
            </a:r>
            <a:r>
              <a:rPr lang="zh-CN" sz="1150">
                <a:solidFill>
                  <a:srgbClr val="61AFEF"/>
                </a:solidFill>
              </a:rPr>
              <a:t>GetTotalAllocatedMemoryLong</a:t>
            </a:r>
            <a:r>
              <a:rPr lang="zh-CN" sz="1150">
                <a:solidFill>
                  <a:srgbClr val="ABB2BF"/>
                </a:solidFill>
              </a:rPr>
              <a:t>();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看实际数据分析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9"/>
          <p:cNvSpPr/>
          <p:nvPr/>
        </p:nvSpPr>
        <p:spPr>
          <a:xfrm>
            <a:off x="4138350" y="1868925"/>
            <a:ext cx="1335000" cy="298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9"/>
          <p:cNvSpPr/>
          <p:nvPr/>
        </p:nvSpPr>
        <p:spPr>
          <a:xfrm>
            <a:off x="5473350" y="1868925"/>
            <a:ext cx="887400" cy="298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9"/>
          <p:cNvSpPr/>
          <p:nvPr/>
        </p:nvSpPr>
        <p:spPr>
          <a:xfrm>
            <a:off x="6321400" y="1868925"/>
            <a:ext cx="887400" cy="298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9"/>
          <p:cNvSpPr/>
          <p:nvPr/>
        </p:nvSpPr>
        <p:spPr>
          <a:xfrm>
            <a:off x="4094425" y="1606225"/>
            <a:ext cx="711300" cy="262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关注点</a:t>
            </a:r>
            <a:endParaRPr/>
          </a:p>
        </p:txBody>
      </p:sp>
      <p:sp>
        <p:nvSpPr>
          <p:cNvPr id="254" name="Google Shape;254;p30"/>
          <p:cNvSpPr txBox="1"/>
          <p:nvPr>
            <p:ph idx="1" type="body"/>
          </p:nvPr>
        </p:nvSpPr>
        <p:spPr>
          <a:xfrm>
            <a:off x="1297500" y="1405625"/>
            <a:ext cx="7038900" cy="31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界面名字、Prefab名字、类名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调用结构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时间热点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GC热点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加载耗时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实例化耗时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生成的GameObject、Component数量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异步加载统计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平均帧率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是否加载完成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提问？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目录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15575"/>
            <a:ext cx="7038900" cy="3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sz="1800"/>
              <a:t>优化的标椎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sz="1800"/>
              <a:t>U3D的资源加载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sz="1800"/>
              <a:t>性能分析工具的使用和实现原理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sz="1800"/>
              <a:t>资源分析工具的使用和实现原理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sz="1800"/>
              <a:t>卡顿优化推进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sz="1800"/>
              <a:t>业务逻辑代码优化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sz="1800"/>
              <a:t>Prefab裁剪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sz="1800"/>
              <a:t>Prefab拆分和渐进加载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sz="1800"/>
              <a:t>逻辑分帧计算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sz="1800"/>
              <a:t>开发规范 &amp; 技巧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资源分析工具的使用</a:t>
            </a:r>
            <a:endParaRPr/>
          </a:p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需求：LoadAsset耗时多 → Prefab过大 → 分析Prefab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工具：Prefab右键，生成Excel。批量导出所有的UI Prefab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原理：</a:t>
            </a:r>
            <a:endParaRPr/>
          </a:p>
          <a:p>
            <a:pPr indent="-30162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50"/>
              <a:buFont typeface="Arial"/>
              <a:buChar char="○"/>
            </a:pPr>
            <a:r>
              <a:rPr lang="zh-CN" sz="1150">
                <a:solidFill>
                  <a:srgbClr val="C678DD"/>
                </a:solidFill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lang="zh-CN" sz="1150">
                <a:solidFill>
                  <a:srgbClr val="E5C07B"/>
                </a:solidFill>
                <a:latin typeface="Arial"/>
                <a:ea typeface="Arial"/>
                <a:cs typeface="Arial"/>
                <a:sym typeface="Arial"/>
              </a:rPr>
              <a:t>AssetRefStatistics</a:t>
            </a:r>
            <a:endParaRPr sz="1150">
              <a:solidFill>
                <a:srgbClr val="E5C0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2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50"/>
              <a:buFont typeface="Arial"/>
              <a:buChar char="○"/>
            </a:pPr>
            <a:r>
              <a:rPr lang="zh-CN" sz="1150">
                <a:solidFill>
                  <a:srgbClr val="C678DD"/>
                </a:solidFill>
                <a:latin typeface="Arial"/>
                <a:ea typeface="Arial"/>
                <a:cs typeface="Arial"/>
                <a:sym typeface="Arial"/>
              </a:rPr>
              <a:t>var </a:t>
            </a:r>
            <a:r>
              <a:rPr lang="zh-CN" sz="1150">
                <a:solidFill>
                  <a:srgbClr val="ABB2BF"/>
                </a:solidFill>
                <a:latin typeface="Arial"/>
                <a:ea typeface="Arial"/>
                <a:cs typeface="Arial"/>
                <a:sym typeface="Arial"/>
              </a:rPr>
              <a:t>refFileArray = </a:t>
            </a:r>
            <a:r>
              <a:rPr lang="zh-CN" sz="1150">
                <a:solidFill>
                  <a:srgbClr val="E5C07B"/>
                </a:solidFill>
                <a:latin typeface="Arial"/>
                <a:ea typeface="Arial"/>
                <a:cs typeface="Arial"/>
                <a:sym typeface="Arial"/>
              </a:rPr>
              <a:t>AssetDatabase</a:t>
            </a:r>
            <a:r>
              <a:rPr lang="zh-CN" sz="1150">
                <a:solidFill>
                  <a:srgbClr val="ABB2B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zh-CN" sz="1150">
                <a:solidFill>
                  <a:srgbClr val="61AFEF"/>
                </a:solidFill>
                <a:latin typeface="Arial"/>
                <a:ea typeface="Arial"/>
                <a:cs typeface="Arial"/>
                <a:sym typeface="Arial"/>
              </a:rPr>
              <a:t>GetDependencies</a:t>
            </a:r>
            <a:r>
              <a:rPr lang="zh-CN" sz="1150">
                <a:solidFill>
                  <a:srgbClr val="ABB2B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CN" sz="1150">
                <a:solidFill>
                  <a:srgbClr val="D19A66"/>
                </a:solidFill>
                <a:latin typeface="Arial"/>
                <a:ea typeface="Arial"/>
                <a:cs typeface="Arial"/>
                <a:sym typeface="Arial"/>
              </a:rPr>
              <a:t>selfPath</a:t>
            </a:r>
            <a:r>
              <a:rPr lang="zh-CN" sz="1150">
                <a:solidFill>
                  <a:srgbClr val="ABB2B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zh-CN" sz="1150">
                <a:solidFill>
                  <a:srgbClr val="C678DD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zh-CN" sz="1150">
                <a:solidFill>
                  <a:srgbClr val="ABB2BF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150">
              <a:solidFill>
                <a:srgbClr val="ABB2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2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50"/>
              <a:buFont typeface="Arial"/>
              <a:buChar char="○"/>
            </a:pPr>
            <a:r>
              <a:rPr lang="zh-CN" sz="1150">
                <a:solidFill>
                  <a:srgbClr val="ABB2BF"/>
                </a:solidFill>
                <a:latin typeface="Arial"/>
                <a:ea typeface="Arial"/>
                <a:cs typeface="Arial"/>
                <a:sym typeface="Arial"/>
              </a:rPr>
              <a:t>CSTraverseTools.TraversePrefabGameObjects(go, </a:t>
            </a:r>
            <a:r>
              <a:rPr lang="zh-CN" sz="1150">
                <a:solidFill>
                  <a:srgbClr val="C678DD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zh-CN" sz="1150">
                <a:solidFill>
                  <a:srgbClr val="ABB2BF"/>
                </a:solidFill>
                <a:latin typeface="Arial"/>
                <a:ea typeface="Arial"/>
                <a:cs typeface="Arial"/>
                <a:sym typeface="Arial"/>
              </a:rPr>
              <a:t>, OnGameObjectTraverse);</a:t>
            </a:r>
            <a:endParaRPr sz="1150">
              <a:solidFill>
                <a:srgbClr val="ABB2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50"/>
              <a:buFont typeface="Arial"/>
              <a:buChar char="●"/>
            </a:pPr>
            <a:r>
              <a:rPr lang="zh-CN" sz="115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示例</a:t>
            </a:r>
            <a:endParaRPr sz="115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关注点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概览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GameObject总数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Component总数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……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Component：不认识的？不该存在的？数量超标的？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Texture：不认识的？大小不对？格式不对？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Prefab：超大的？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AnimationClip：过大的、时长不对的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……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提问？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优化推进</a:t>
            </a:r>
            <a:endParaRPr/>
          </a:p>
        </p:txBody>
      </p:sp>
      <p:sp>
        <p:nvSpPr>
          <p:cNvPr id="281" name="Google Shape;281;p35"/>
          <p:cNvSpPr txBox="1"/>
          <p:nvPr>
            <p:ph idx="1" type="body"/>
          </p:nvPr>
        </p:nvSpPr>
        <p:spPr>
          <a:xfrm>
            <a:off x="1297500" y="1567550"/>
            <a:ext cx="327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优化业务逻辑代码（简单）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初始化DB、Config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大量数据排序、筛选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优化Prefab大小（简单）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无关引用移除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拆分UI：</a:t>
            </a:r>
            <a:r>
              <a:rPr lang="zh-CN"/>
              <a:t>低耦合组件优先拆分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>
            <p:ph type="title"/>
          </p:nvPr>
        </p:nvSpPr>
        <p:spPr>
          <a:xfrm>
            <a:off x="1297500" y="393750"/>
            <a:ext cx="2246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Prefab拆分</a:t>
            </a:r>
            <a:endParaRPr/>
          </a:p>
        </p:txBody>
      </p:sp>
      <p:sp>
        <p:nvSpPr>
          <p:cNvPr id="287" name="Google Shape;287;p36"/>
          <p:cNvSpPr txBox="1"/>
          <p:nvPr>
            <p:ph idx="1" type="body"/>
          </p:nvPr>
        </p:nvSpPr>
        <p:spPr>
          <a:xfrm>
            <a:off x="413475" y="1567550"/>
            <a:ext cx="307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方案</a:t>
            </a:r>
            <a:endParaRPr sz="1800"/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从Scene 导出为 拆分好的Prefab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1个底板 + N个子面板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关键类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UISplitLoader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UISplitLoaderContatiner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分析引用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评估拆分难度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确保引用已经移除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见示例</a:t>
            </a:r>
            <a:endParaRPr/>
          </a:p>
        </p:txBody>
      </p:sp>
      <p:pic>
        <p:nvPicPr>
          <p:cNvPr id="288" name="Google Shape;2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775" y="2988975"/>
            <a:ext cx="385762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4763" y="104875"/>
            <a:ext cx="367665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/>
        </p:nvSpPr>
        <p:spPr>
          <a:xfrm>
            <a:off x="1220100" y="189975"/>
            <a:ext cx="5136300" cy="20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C678DD"/>
                </a:solidFill>
              </a:rPr>
              <a:t>public override void </a:t>
            </a:r>
            <a:r>
              <a:rPr lang="zh-CN" sz="1000">
                <a:solidFill>
                  <a:srgbClr val="61AFEF"/>
                </a:solidFill>
              </a:rPr>
              <a:t>OnShow</a:t>
            </a:r>
            <a:r>
              <a:rPr lang="zh-CN" sz="1000">
                <a:solidFill>
                  <a:srgbClr val="ABB2BF"/>
                </a:solidFill>
              </a:rPr>
              <a:t>(</a:t>
            </a:r>
            <a:r>
              <a:rPr lang="zh-CN" sz="1000">
                <a:solidFill>
                  <a:srgbClr val="E5C07B"/>
                </a:solidFill>
              </a:rPr>
              <a:t>UIParameter </a:t>
            </a:r>
            <a:r>
              <a:rPr lang="zh-CN" sz="1000">
                <a:solidFill>
                  <a:srgbClr val="D19A66"/>
                </a:solidFill>
              </a:rPr>
              <a:t>param</a:t>
            </a:r>
            <a:r>
              <a:rPr lang="zh-CN" sz="1000">
                <a:solidFill>
                  <a:srgbClr val="ABB2BF"/>
                </a:solidFill>
              </a:rPr>
              <a:t>)</a:t>
            </a:r>
            <a:endParaRPr sz="1000">
              <a:solidFill>
                <a:srgbClr val="ABB2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ABB2BF"/>
                </a:solidFill>
              </a:rPr>
              <a:t>{</a:t>
            </a:r>
            <a:endParaRPr sz="1000">
              <a:solidFill>
                <a:srgbClr val="ABB2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ABB2BF"/>
                </a:solidFill>
              </a:rPr>
              <a:t>   </a:t>
            </a:r>
            <a:r>
              <a:rPr lang="zh-CN" sz="1000">
                <a:solidFill>
                  <a:srgbClr val="C678DD"/>
                </a:solidFill>
              </a:rPr>
              <a:t>base</a:t>
            </a:r>
            <a:r>
              <a:rPr lang="zh-CN" sz="1000">
                <a:solidFill>
                  <a:srgbClr val="ABB2BF"/>
                </a:solidFill>
              </a:rPr>
              <a:t>.</a:t>
            </a:r>
            <a:r>
              <a:rPr lang="zh-CN" sz="1000">
                <a:solidFill>
                  <a:srgbClr val="61AFEF"/>
                </a:solidFill>
              </a:rPr>
              <a:t>OnShow</a:t>
            </a:r>
            <a:r>
              <a:rPr lang="zh-CN" sz="1000">
                <a:solidFill>
                  <a:srgbClr val="ABB2BF"/>
                </a:solidFill>
              </a:rPr>
              <a:t>(</a:t>
            </a:r>
            <a:r>
              <a:rPr lang="zh-CN" sz="1000">
                <a:solidFill>
                  <a:srgbClr val="D19A66"/>
                </a:solidFill>
              </a:rPr>
              <a:t>param</a:t>
            </a:r>
            <a:r>
              <a:rPr lang="zh-CN" sz="1000">
                <a:solidFill>
                  <a:srgbClr val="ABB2BF"/>
                </a:solidFill>
              </a:rPr>
              <a:t>);</a:t>
            </a:r>
            <a:endParaRPr sz="1000">
              <a:solidFill>
                <a:srgbClr val="ABB2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BB2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ABB2BF"/>
                </a:solidFill>
              </a:rPr>
              <a:t>   </a:t>
            </a:r>
            <a:r>
              <a:rPr lang="zh-CN" sz="1000">
                <a:solidFill>
                  <a:srgbClr val="ABB2BF"/>
                </a:solidFill>
              </a:rPr>
              <a:t>……</a:t>
            </a:r>
            <a:endParaRPr sz="1000">
              <a:solidFill>
                <a:srgbClr val="ABB2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BB2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ABB2BF"/>
                </a:solidFill>
              </a:rPr>
              <a:t>   </a:t>
            </a:r>
            <a:r>
              <a:rPr lang="zh-CN" sz="1000">
                <a:solidFill>
                  <a:srgbClr val="C678DD"/>
                </a:solidFill>
              </a:rPr>
              <a:t>if </a:t>
            </a:r>
            <a:r>
              <a:rPr lang="zh-CN" sz="1000">
                <a:solidFill>
                  <a:srgbClr val="ABB2BF"/>
                </a:solidFill>
              </a:rPr>
              <a:t>(</a:t>
            </a:r>
            <a:r>
              <a:rPr lang="zh-CN" sz="1000">
                <a:solidFill>
                  <a:srgbClr val="E06C75"/>
                </a:solidFill>
              </a:rPr>
              <a:t>_dlg </a:t>
            </a:r>
            <a:r>
              <a:rPr lang="zh-CN" sz="1000">
                <a:solidFill>
                  <a:srgbClr val="61AFEF"/>
                </a:solidFill>
              </a:rPr>
              <a:t>== </a:t>
            </a:r>
            <a:r>
              <a:rPr lang="zh-CN" sz="1000">
                <a:solidFill>
                  <a:srgbClr val="C678DD"/>
                </a:solidFill>
              </a:rPr>
              <a:t>null</a:t>
            </a:r>
            <a:r>
              <a:rPr lang="zh-CN" sz="1000">
                <a:solidFill>
                  <a:srgbClr val="ABB2BF"/>
                </a:solidFill>
              </a:rPr>
              <a:t>)</a:t>
            </a:r>
            <a:endParaRPr sz="1000">
              <a:solidFill>
                <a:srgbClr val="ABB2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ABB2BF"/>
                </a:solidFill>
              </a:rPr>
              <a:t>   {</a:t>
            </a:r>
            <a:endParaRPr sz="1000">
              <a:solidFill>
                <a:srgbClr val="ABB2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ABB2BF"/>
                </a:solidFill>
              </a:rPr>
              <a:t>       </a:t>
            </a:r>
            <a:r>
              <a:rPr lang="zh-CN" sz="1000">
                <a:solidFill>
                  <a:srgbClr val="E06C75"/>
                </a:solidFill>
              </a:rPr>
              <a:t>_isLoading </a:t>
            </a:r>
            <a:r>
              <a:rPr lang="zh-CN" sz="1000">
                <a:solidFill>
                  <a:srgbClr val="ABB2BF"/>
                </a:solidFill>
              </a:rPr>
              <a:t>= </a:t>
            </a:r>
            <a:r>
              <a:rPr lang="zh-CN" sz="1000">
                <a:solidFill>
                  <a:srgbClr val="C678DD"/>
                </a:solidFill>
              </a:rPr>
              <a:t>true</a:t>
            </a:r>
            <a:r>
              <a:rPr lang="zh-CN" sz="1000">
                <a:solidFill>
                  <a:srgbClr val="ABB2BF"/>
                </a:solidFill>
              </a:rPr>
              <a:t>;</a:t>
            </a:r>
            <a:endParaRPr sz="1000">
              <a:solidFill>
                <a:srgbClr val="ABB2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BB2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ABB2BF"/>
                </a:solidFill>
              </a:rPr>
              <a:t>       </a:t>
            </a:r>
            <a:r>
              <a:rPr lang="zh-CN" sz="1000">
                <a:solidFill>
                  <a:srgbClr val="C678DD"/>
                </a:solidFill>
              </a:rPr>
              <a:t>var </a:t>
            </a:r>
            <a:r>
              <a:rPr lang="zh-CN" sz="1000">
                <a:solidFill>
                  <a:srgbClr val="ABB2BF"/>
                </a:solidFill>
              </a:rPr>
              <a:t>loader = </a:t>
            </a:r>
            <a:r>
              <a:rPr lang="zh-CN" sz="1000">
                <a:solidFill>
                  <a:srgbClr val="E06C75"/>
                </a:solidFill>
              </a:rPr>
              <a:t>gameObject</a:t>
            </a:r>
            <a:r>
              <a:rPr lang="zh-CN" sz="1000">
                <a:solidFill>
                  <a:srgbClr val="ABB2BF"/>
                </a:solidFill>
              </a:rPr>
              <a:t>.</a:t>
            </a:r>
            <a:r>
              <a:rPr lang="zh-CN" sz="1000">
                <a:solidFill>
                  <a:srgbClr val="61AFEF"/>
                </a:solidFill>
              </a:rPr>
              <a:t>GetComponent</a:t>
            </a:r>
            <a:r>
              <a:rPr lang="zh-CN" sz="1000">
                <a:solidFill>
                  <a:srgbClr val="ABB2BF"/>
                </a:solidFill>
              </a:rPr>
              <a:t>&lt;</a:t>
            </a:r>
            <a:r>
              <a:rPr lang="zh-CN" sz="1000">
                <a:solidFill>
                  <a:srgbClr val="E5C07B"/>
                </a:solidFill>
              </a:rPr>
              <a:t>UISplitLoaderContatiner</a:t>
            </a:r>
            <a:r>
              <a:rPr lang="zh-CN" sz="1000">
                <a:solidFill>
                  <a:srgbClr val="ABB2BF"/>
                </a:solidFill>
              </a:rPr>
              <a:t>&gt;();</a:t>
            </a:r>
            <a:endParaRPr sz="1000">
              <a:solidFill>
                <a:srgbClr val="ABB2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ABB2BF"/>
                </a:solidFill>
              </a:rPr>
              <a:t>       loader.</a:t>
            </a:r>
            <a:r>
              <a:rPr lang="zh-CN" sz="1000">
                <a:solidFill>
                  <a:srgbClr val="61AFEF"/>
                </a:solidFill>
              </a:rPr>
              <a:t>StartLoadAll</a:t>
            </a:r>
            <a:r>
              <a:rPr lang="zh-CN" sz="1000">
                <a:solidFill>
                  <a:srgbClr val="ABB2BF"/>
                </a:solidFill>
              </a:rPr>
              <a:t>(</a:t>
            </a:r>
            <a:r>
              <a:rPr lang="zh-CN" sz="1000">
                <a:solidFill>
                  <a:srgbClr val="61AFEF"/>
                </a:solidFill>
              </a:rPr>
              <a:t>OnUIPartLoaded</a:t>
            </a:r>
            <a:r>
              <a:rPr lang="zh-CN" sz="1000">
                <a:solidFill>
                  <a:srgbClr val="ABB2BF"/>
                </a:solidFill>
              </a:rPr>
              <a:t>);</a:t>
            </a:r>
            <a:endParaRPr sz="1000">
              <a:solidFill>
                <a:srgbClr val="ABB2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ABB2BF"/>
                </a:solidFill>
              </a:rPr>
              <a:t>   }</a:t>
            </a:r>
            <a:endParaRPr sz="1000">
              <a:solidFill>
                <a:srgbClr val="ABB2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ABB2BF"/>
                </a:solidFill>
              </a:rPr>
              <a:t>}</a:t>
            </a:r>
            <a:endParaRPr sz="1000">
              <a:solidFill>
                <a:srgbClr val="ABB2BF"/>
              </a:solidFill>
            </a:endParaRPr>
          </a:p>
        </p:txBody>
      </p:sp>
      <p:sp>
        <p:nvSpPr>
          <p:cNvPr id="295" name="Google Shape;295;p37"/>
          <p:cNvSpPr txBox="1"/>
          <p:nvPr/>
        </p:nvSpPr>
        <p:spPr>
          <a:xfrm>
            <a:off x="1220100" y="2790925"/>
            <a:ext cx="5267700" cy="21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C678DD"/>
                </a:solidFill>
              </a:rPr>
              <a:t>private void </a:t>
            </a:r>
            <a:r>
              <a:rPr lang="zh-CN" sz="1000">
                <a:solidFill>
                  <a:srgbClr val="61AFEF"/>
                </a:solidFill>
              </a:rPr>
              <a:t>OnUIPartLoaded</a:t>
            </a:r>
            <a:r>
              <a:rPr lang="zh-CN" sz="1000">
                <a:solidFill>
                  <a:srgbClr val="ABB2BF"/>
                </a:solidFill>
              </a:rPr>
              <a:t>(</a:t>
            </a:r>
            <a:r>
              <a:rPr lang="zh-CN" sz="1000">
                <a:solidFill>
                  <a:srgbClr val="E5C07B"/>
                </a:solidFill>
              </a:rPr>
              <a:t>GameObject </a:t>
            </a:r>
            <a:r>
              <a:rPr lang="zh-CN" sz="1000">
                <a:solidFill>
                  <a:srgbClr val="D19A66"/>
                </a:solidFill>
              </a:rPr>
              <a:t>go</a:t>
            </a:r>
            <a:r>
              <a:rPr lang="zh-CN" sz="1000">
                <a:solidFill>
                  <a:srgbClr val="ABB2BF"/>
                </a:solidFill>
              </a:rPr>
              <a:t>)</a:t>
            </a:r>
            <a:endParaRPr sz="1000">
              <a:solidFill>
                <a:srgbClr val="ABB2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ABB2BF"/>
                </a:solidFill>
              </a:rPr>
              <a:t>{</a:t>
            </a:r>
            <a:endParaRPr sz="1000">
              <a:solidFill>
                <a:srgbClr val="ABB2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ABB2BF"/>
                </a:solidFill>
              </a:rPr>
              <a:t>   </a:t>
            </a:r>
            <a:r>
              <a:rPr lang="zh-CN" sz="1000">
                <a:solidFill>
                  <a:srgbClr val="E5C07B"/>
                </a:solidFill>
              </a:rPr>
              <a:t>PlayerProfileDlg_Opt </a:t>
            </a:r>
            <a:r>
              <a:rPr lang="zh-CN" sz="1000">
                <a:solidFill>
                  <a:srgbClr val="ABB2BF"/>
                </a:solidFill>
              </a:rPr>
              <a:t>optDlg = </a:t>
            </a:r>
            <a:r>
              <a:rPr lang="zh-CN" sz="1000">
                <a:solidFill>
                  <a:srgbClr val="D19A66"/>
                </a:solidFill>
              </a:rPr>
              <a:t>go</a:t>
            </a:r>
            <a:r>
              <a:rPr lang="zh-CN" sz="1000">
                <a:solidFill>
                  <a:srgbClr val="ABB2BF"/>
                </a:solidFill>
              </a:rPr>
              <a:t>.</a:t>
            </a:r>
            <a:r>
              <a:rPr lang="zh-CN" sz="1000">
                <a:solidFill>
                  <a:srgbClr val="61AFEF"/>
                </a:solidFill>
              </a:rPr>
              <a:t>GetComponent</a:t>
            </a:r>
            <a:r>
              <a:rPr lang="zh-CN" sz="1000">
                <a:solidFill>
                  <a:srgbClr val="ABB2BF"/>
                </a:solidFill>
              </a:rPr>
              <a:t>&lt;</a:t>
            </a:r>
            <a:r>
              <a:rPr lang="zh-CN" sz="1000">
                <a:solidFill>
                  <a:srgbClr val="E5C07B"/>
                </a:solidFill>
              </a:rPr>
              <a:t>PlayerProfileDlg_Opt</a:t>
            </a:r>
            <a:r>
              <a:rPr lang="zh-CN" sz="1000">
                <a:solidFill>
                  <a:srgbClr val="ABB2BF"/>
                </a:solidFill>
              </a:rPr>
              <a:t>&gt;();</a:t>
            </a:r>
            <a:endParaRPr sz="1000">
              <a:solidFill>
                <a:srgbClr val="ABB2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BB2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ABB2BF"/>
                </a:solidFill>
              </a:rPr>
              <a:t>   </a:t>
            </a:r>
            <a:r>
              <a:rPr lang="zh-CN" sz="1000">
                <a:solidFill>
                  <a:srgbClr val="C678DD"/>
                </a:solidFill>
              </a:rPr>
              <a:t>if </a:t>
            </a:r>
            <a:r>
              <a:rPr lang="zh-CN" sz="1000">
                <a:solidFill>
                  <a:srgbClr val="ABB2BF"/>
                </a:solidFill>
              </a:rPr>
              <a:t>(optDlg)</a:t>
            </a:r>
            <a:endParaRPr sz="1000">
              <a:solidFill>
                <a:srgbClr val="ABB2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ABB2BF"/>
                </a:solidFill>
              </a:rPr>
              <a:t>   {</a:t>
            </a:r>
            <a:endParaRPr sz="1000">
              <a:solidFill>
                <a:srgbClr val="ABB2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ABB2BF"/>
                </a:solidFill>
              </a:rPr>
              <a:t>       </a:t>
            </a:r>
            <a:r>
              <a:rPr lang="zh-CN" sz="1000">
                <a:solidFill>
                  <a:srgbClr val="E06C75"/>
                </a:solidFill>
              </a:rPr>
              <a:t>_dlg </a:t>
            </a:r>
            <a:r>
              <a:rPr lang="zh-CN" sz="1000">
                <a:solidFill>
                  <a:srgbClr val="ABB2BF"/>
                </a:solidFill>
              </a:rPr>
              <a:t>= optDlg;</a:t>
            </a:r>
            <a:endParaRPr sz="1000">
              <a:solidFill>
                <a:srgbClr val="ABB2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ABB2BF"/>
                </a:solidFill>
              </a:rPr>
              <a:t>       </a:t>
            </a:r>
            <a:r>
              <a:rPr lang="zh-CN" sz="1000">
                <a:solidFill>
                  <a:srgbClr val="E06C75"/>
                </a:solidFill>
              </a:rPr>
              <a:t>_dlg</a:t>
            </a:r>
            <a:r>
              <a:rPr lang="zh-CN" sz="1000">
                <a:solidFill>
                  <a:srgbClr val="ABB2BF"/>
                </a:solidFill>
              </a:rPr>
              <a:t>.</a:t>
            </a:r>
            <a:r>
              <a:rPr lang="zh-CN" sz="1000">
                <a:solidFill>
                  <a:srgbClr val="61AFEF"/>
                </a:solidFill>
              </a:rPr>
              <a:t>SetWrapper</a:t>
            </a:r>
            <a:r>
              <a:rPr lang="zh-CN" sz="1000">
                <a:solidFill>
                  <a:srgbClr val="ABB2BF"/>
                </a:solidFill>
              </a:rPr>
              <a:t>(</a:t>
            </a:r>
            <a:r>
              <a:rPr lang="zh-CN" sz="1000">
                <a:solidFill>
                  <a:srgbClr val="C678DD"/>
                </a:solidFill>
              </a:rPr>
              <a:t>this</a:t>
            </a:r>
            <a:r>
              <a:rPr lang="zh-CN" sz="1000">
                <a:solidFill>
                  <a:srgbClr val="ABB2BF"/>
                </a:solidFill>
              </a:rPr>
              <a:t>);</a:t>
            </a:r>
            <a:endParaRPr sz="1000">
              <a:solidFill>
                <a:srgbClr val="ABB2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BB2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ABB2BF"/>
                </a:solidFill>
              </a:rPr>
              <a:t>       </a:t>
            </a:r>
            <a:r>
              <a:rPr lang="zh-CN" sz="1000">
                <a:solidFill>
                  <a:srgbClr val="E06C75"/>
                </a:solidFill>
              </a:rPr>
              <a:t>……</a:t>
            </a:r>
            <a:endParaRPr sz="1000">
              <a:solidFill>
                <a:srgbClr val="E06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06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ABB2BF"/>
                </a:solidFill>
              </a:rPr>
              <a:t>       </a:t>
            </a:r>
            <a:r>
              <a:rPr lang="zh-CN" sz="1000">
                <a:solidFill>
                  <a:srgbClr val="E06C75"/>
                </a:solidFill>
              </a:rPr>
              <a:t>_isLoading </a:t>
            </a:r>
            <a:r>
              <a:rPr lang="zh-CN" sz="1000">
                <a:solidFill>
                  <a:srgbClr val="ABB2BF"/>
                </a:solidFill>
              </a:rPr>
              <a:t>= </a:t>
            </a:r>
            <a:r>
              <a:rPr lang="zh-CN" sz="1000">
                <a:solidFill>
                  <a:srgbClr val="C678DD"/>
                </a:solidFill>
              </a:rPr>
              <a:t>false</a:t>
            </a:r>
            <a:r>
              <a:rPr lang="zh-CN" sz="1000">
                <a:solidFill>
                  <a:srgbClr val="ABB2BF"/>
                </a:solidFill>
              </a:rPr>
              <a:t>;</a:t>
            </a:r>
            <a:endParaRPr sz="1000">
              <a:solidFill>
                <a:srgbClr val="ABB2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ABB2BF"/>
                </a:solidFill>
              </a:rPr>
              <a:t>   }</a:t>
            </a:r>
            <a:endParaRPr sz="1000">
              <a:solidFill>
                <a:srgbClr val="ABB2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ABB2BF"/>
                </a:solidFill>
              </a:rPr>
              <a:t>}</a:t>
            </a:r>
            <a:endParaRPr sz="1000">
              <a:solidFill>
                <a:srgbClr val="ABB2B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Prefab</a:t>
            </a:r>
            <a:r>
              <a:rPr lang="zh-CN"/>
              <a:t>拆分后的UI加载流程</a:t>
            </a:r>
            <a:endParaRPr/>
          </a:p>
        </p:txBody>
      </p:sp>
      <p:sp>
        <p:nvSpPr>
          <p:cNvPr id="301" name="Google Shape;301;p38"/>
          <p:cNvSpPr txBox="1"/>
          <p:nvPr>
            <p:ph idx="1" type="body"/>
          </p:nvPr>
        </p:nvSpPr>
        <p:spPr>
          <a:xfrm>
            <a:off x="1297500" y="1567550"/>
            <a:ext cx="7038900" cy="31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点击按钮禁止玩家操作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异步加载底板。</a:t>
            </a:r>
            <a:r>
              <a:rPr lang="zh-CN">
                <a:solidFill>
                  <a:srgbClr val="FFFF00"/>
                </a:solidFill>
              </a:rPr>
              <a:t>底板保证体积，在5帧内完成</a:t>
            </a:r>
            <a:endParaRPr>
              <a:solidFill>
                <a:srgbClr val="FF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实例化并显示底板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发起异步请求，加载资源、请求网络数据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在加载完成的回调中实例化、显示剩余界面组件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全部组件显示完成后，认为界面加载完成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允许用户操作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注意：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完成显示的组件如果逻辑允许，可以立刻允许玩家操作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回调中要判断界面是否被提前关闭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>
            <p:ph type="title"/>
          </p:nvPr>
        </p:nvSpPr>
        <p:spPr>
          <a:xfrm>
            <a:off x="1297500" y="393750"/>
            <a:ext cx="10404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分帧</a:t>
            </a:r>
            <a:endParaRPr/>
          </a:p>
        </p:txBody>
      </p:sp>
      <p:sp>
        <p:nvSpPr>
          <p:cNvPr id="307" name="Google Shape;307;p39"/>
          <p:cNvSpPr txBox="1"/>
          <p:nvPr>
            <p:ph idx="1" type="body"/>
          </p:nvPr>
        </p:nvSpPr>
        <p:spPr>
          <a:xfrm>
            <a:off x="1253675" y="1070725"/>
            <a:ext cx="7038900" cy="3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在Update中分步骤完成计算，每帧只算一部分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200"/>
              <a:t>典型应用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zh-CN" sz="1200"/>
              <a:t>分帧实例化列表中的Item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CN" sz="1200"/>
              <a:t>梦幻模拟战的背包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CN" sz="1200"/>
              <a:t>分帧计算红点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200"/>
              <a:buChar char="○"/>
            </a:pPr>
            <a:r>
              <a:rPr lang="zh-CN" sz="1200">
                <a:solidFill>
                  <a:srgbClr val="FF9900"/>
                </a:solidFill>
              </a:rPr>
              <a:t>主界面英雄按钮 → 是否可以培养</a:t>
            </a:r>
            <a:endParaRPr sz="1200">
              <a:solidFill>
                <a:srgbClr val="FF9900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200"/>
              <a:buChar char="■"/>
            </a:pPr>
            <a:r>
              <a:rPr lang="zh-CN" sz="1200">
                <a:solidFill>
                  <a:srgbClr val="FF9900"/>
                </a:solidFill>
              </a:rPr>
              <a:t>是否可以培养英雄A</a:t>
            </a:r>
            <a:endParaRPr sz="1200">
              <a:solidFill>
                <a:srgbClr val="FF9900"/>
              </a:solidFill>
            </a:endParaRPr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200"/>
              <a:buChar char="●"/>
            </a:pPr>
            <a:r>
              <a:rPr lang="zh-CN" sz="1200">
                <a:solidFill>
                  <a:srgbClr val="FF9900"/>
                </a:solidFill>
              </a:rPr>
              <a:t>英雄A的升级判定</a:t>
            </a:r>
            <a:endParaRPr sz="1200">
              <a:solidFill>
                <a:srgbClr val="FF9900"/>
              </a:solidFill>
            </a:endParaRPr>
          </a:p>
          <a:p>
            <a:pPr indent="-304800" lvl="4" marL="22860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200"/>
              <a:buChar char="○"/>
            </a:pPr>
            <a:r>
              <a:rPr lang="zh-CN" sz="1200">
                <a:solidFill>
                  <a:srgbClr val="FF9900"/>
                </a:solidFill>
              </a:rPr>
              <a:t>材料数量统计</a:t>
            </a:r>
            <a:endParaRPr sz="1200">
              <a:solidFill>
                <a:srgbClr val="FF9900"/>
              </a:solidFill>
            </a:endParaRPr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200"/>
              <a:buChar char="●"/>
            </a:pPr>
            <a:r>
              <a:rPr lang="zh-CN" sz="1200">
                <a:solidFill>
                  <a:srgbClr val="FF9900"/>
                </a:solidFill>
              </a:rPr>
              <a:t>英雄A的升星判定</a:t>
            </a:r>
            <a:endParaRPr sz="1200">
              <a:solidFill>
                <a:srgbClr val="FF9900"/>
              </a:solidFill>
            </a:endParaRPr>
          </a:p>
          <a:p>
            <a:pPr indent="-304800" lvl="4" marL="22860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200"/>
              <a:buChar char="○"/>
            </a:pPr>
            <a:r>
              <a:rPr lang="zh-CN" sz="1200">
                <a:solidFill>
                  <a:srgbClr val="FF9900"/>
                </a:solidFill>
              </a:rPr>
              <a:t>材料数量统计</a:t>
            </a:r>
            <a:endParaRPr sz="1200">
              <a:solidFill>
                <a:srgbClr val="FF9900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200"/>
              <a:buChar char="■"/>
            </a:pPr>
            <a:r>
              <a:rPr lang="zh-CN" sz="1200">
                <a:solidFill>
                  <a:srgbClr val="FF9900"/>
                </a:solidFill>
              </a:rPr>
              <a:t>……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200"/>
              <a:t>注意：可根据耗时决定本帧内运算多少Step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开发规范 &amp; 技巧</a:t>
            </a:r>
            <a:endParaRPr/>
          </a:p>
        </p:txBody>
      </p:sp>
      <p:sp>
        <p:nvSpPr>
          <p:cNvPr id="313" name="Google Shape;313;p40"/>
          <p:cNvSpPr txBox="1"/>
          <p:nvPr>
            <p:ph idx="1" type="body"/>
          </p:nvPr>
        </p:nvSpPr>
        <p:spPr>
          <a:xfrm>
            <a:off x="1297500" y="1165700"/>
            <a:ext cx="7038900" cy="3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sz="1400"/>
              <a:t>对用户体验负责的态度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sz="1400"/>
              <a:t>除了需求、Bug之外，性能也是是重要的任务目标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sz="1400"/>
              <a:t>对自己负责的功能的</a:t>
            </a:r>
            <a:r>
              <a:rPr lang="zh-CN" sz="1400">
                <a:solidFill>
                  <a:srgbClr val="FFFF00"/>
                </a:solidFill>
              </a:rPr>
              <a:t>非代码资源</a:t>
            </a:r>
            <a:r>
              <a:rPr lang="zh-CN" sz="1400"/>
              <a:t>了若指掌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sz="1400"/>
              <a:t>Prefab、Texture、Particle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sz="1400"/>
              <a:t>熟悉异步编程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sz="1400"/>
              <a:t>只在必要的时候创建对象、创建资源、分配内存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sz="1400"/>
              <a:t>Update中尤其要避免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sz="1400"/>
              <a:t>Prefab与代码单向依赖（计划中）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sz="1400"/>
              <a:t>类成员Private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sz="1400"/>
              <a:t>不要长时间持有外部引用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sz="1400"/>
              <a:t>明确初始化时机（不建议用单例模式）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sz="1400"/>
              <a:t>用工具确保规范被执行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sz="1400"/>
              <a:t>代码静态检查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sz="1400"/>
              <a:t>资源静态检查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sz="1400"/>
              <a:t>测试时统计报表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优化的标准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可度量的指标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zh-CN"/>
              <a:t>闪退率：3%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/>
              <a:t>内存：高档PSS&lt;=900；中档PSS&lt;=800；低档PSS&lt;=700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/>
              <a:t>CPU占用率：综合CPU平均占用(90%)小于60%，单核CPU峰值占用（90%）小于90%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300"/>
              <a:buChar char="-"/>
            </a:pPr>
            <a:r>
              <a:rPr lang="zh-CN">
                <a:solidFill>
                  <a:srgbClr val="FFFF00"/>
                </a:solidFill>
              </a:rPr>
              <a:t>帧率：核心游戏场景默认要求90%不低于25 FPS（18FPS）</a:t>
            </a:r>
            <a:endParaRPr>
              <a:solidFill>
                <a:srgbClr val="FF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300"/>
              <a:buChar char="-"/>
            </a:pPr>
            <a:r>
              <a:rPr lang="zh-CN">
                <a:solidFill>
                  <a:srgbClr val="FFFF00"/>
                </a:solidFill>
              </a:rPr>
              <a:t>我们的标准比这个高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/>
              <a:t>消除卡顿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/>
              <a:t>=   每帧时长不超过33.3ms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/>
              <a:t>=   主线程和渲染线程里，每帧运行的函数总时长不超过33.3ms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两类卡顿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973725"/>
            <a:ext cx="7038900" cy="3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Update型卡顿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每帧帧率都不高；间歇性卡顿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原因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单位太多  → 降低数量、降低规格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AI太费 → 降低算法复杂度、降低计算频度、每帧设定上限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渲染太费 → 可见性剪裁、合批、降低规格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每帧GC分配太多 → 缓存池、优化代码（非资源加载阶段目标是0 GC）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00"/>
                </a:solidFill>
              </a:rPr>
              <a:t>加载资源型卡顿</a:t>
            </a:r>
            <a:endParaRPr>
              <a:solidFill>
                <a:srgbClr val="FFFF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加载时帧率降低，甚至是画面卡住很久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原因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资源大 → 降低资源量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1帧内主线程或渲染线程运行时间过长 → 多线程异步加载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初始化逻辑过于复杂 → 优化代码、分帧计算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U3D的资源加载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115075" y="1102800"/>
            <a:ext cx="7826100" cy="3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Assets, Resources and AssetBundles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zh-C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https://learn.unity.com/tutorial/assets-resources-and-assetbundles#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Optimizing Graphics in Unity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zh-C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https://learn.unity.com/tutorial/optimizing-graphics-in-unity#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https://docs.unity3d.com/Manual/OptimizingGraphicsPerformance.html</a:t>
            </a:r>
            <a:endParaRPr sz="18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Unity引擎加载模块和内存管理的量化分析及优化方法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zh-C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UWA 学堂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Optimizing loading performance: Understanding the Async Upload Pipeline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zh-C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https://blogs.unity3d.com/2018/10/08/optimizing-loading-performance-understanding-the-async-upload-pipeline/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U3D的资源加载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3445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资源加载的本质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磁盘 → 内存 → 显存 → 初始化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磁盘 → 内存：多线程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内存 → 显存：渲染线程</a:t>
            </a:r>
            <a:r>
              <a:rPr lang="zh-CN">
                <a:solidFill>
                  <a:srgbClr val="FFFF00"/>
                </a:solidFill>
              </a:rPr>
              <a:t>（瓶颈）</a:t>
            </a:r>
            <a:endParaRPr>
              <a:solidFill>
                <a:srgbClr val="FF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初始化：主线程</a:t>
            </a:r>
            <a:r>
              <a:rPr lang="zh-CN">
                <a:solidFill>
                  <a:srgbClr val="FFFF00"/>
                </a:solidFill>
              </a:rPr>
              <a:t>（瓶颈）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5096375" y="722450"/>
            <a:ext cx="35886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Lato"/>
              <a:buChar char="●"/>
            </a:pPr>
            <a:r>
              <a:rPr lang="zh-CN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Unity3D</a:t>
            </a:r>
            <a:endParaRPr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Lato"/>
              <a:buChar char="●"/>
            </a:pPr>
            <a:r>
              <a:rPr lang="zh-CN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加载线程</a:t>
            </a:r>
            <a:endParaRPr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Lato"/>
              <a:buChar char="○"/>
            </a:pPr>
            <a:r>
              <a:rPr lang="zh-CN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Texture到内存</a:t>
            </a:r>
            <a:endParaRPr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Lato"/>
              <a:buChar char="○"/>
            </a:pPr>
            <a:r>
              <a:rPr lang="zh-CN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Mesh到内存</a:t>
            </a:r>
            <a:endParaRPr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Lato"/>
              <a:buChar char="○"/>
            </a:pPr>
            <a:r>
              <a:rPr lang="zh-CN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Animation到内存</a:t>
            </a:r>
            <a:endParaRPr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Lato"/>
              <a:buChar char="○"/>
            </a:pPr>
            <a:r>
              <a:rPr lang="zh-CN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Audio加载解压</a:t>
            </a:r>
            <a:endParaRPr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Lato"/>
              <a:buChar char="○"/>
            </a:pPr>
            <a:r>
              <a:rPr lang="zh-CN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Object到内存</a:t>
            </a:r>
            <a:endParaRPr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Lato"/>
              <a:buChar char="●"/>
            </a:pPr>
            <a:r>
              <a:rPr lang="zh-CN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主线程</a:t>
            </a:r>
            <a:endParaRPr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Lato"/>
              <a:buChar char="○"/>
            </a:pPr>
            <a:r>
              <a:rPr lang="zh-CN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Shader.parse</a:t>
            </a:r>
            <a:endParaRPr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Lato"/>
              <a:buChar char="○"/>
            </a:pPr>
            <a:r>
              <a:rPr lang="zh-CN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GameObject Instanciate</a:t>
            </a:r>
            <a:endParaRPr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Lato"/>
              <a:buChar char="●"/>
            </a:pPr>
            <a:r>
              <a:rPr lang="zh-CN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渲染线程（多线程渲染）</a:t>
            </a:r>
            <a:endParaRPr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Lato"/>
              <a:buChar char="○"/>
            </a:pPr>
            <a:r>
              <a:rPr lang="zh-CN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Texture到显存</a:t>
            </a:r>
            <a:endParaRPr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Lato"/>
              <a:buChar char="○"/>
            </a:pPr>
            <a:r>
              <a:rPr lang="zh-CN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Mesh到显存</a:t>
            </a:r>
            <a:endParaRPr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Lato"/>
              <a:buChar char="○"/>
            </a:pPr>
            <a:r>
              <a:rPr lang="zh-CN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Shader到显存</a:t>
            </a:r>
            <a:endParaRPr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7725"/>
            <a:ext cx="914400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34375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144000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