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3ecebc88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3ecebc88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3ecebc88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3ecebc88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ecebc88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ecebc88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3ecebc88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3ecebc88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3ecebc88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3ecebc88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3ecebc8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3ecebc8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3ecebc8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3ecebc8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ecebc88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3ecebc88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 Indicators of Heart Disease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variables have a significant effect on the increased chance of heart disease?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93" name="Google Shape;93;p14"/>
          <p:cNvSpPr txBox="1"/>
          <p:nvPr>
            <p:ph idx="1" type="body"/>
          </p:nvPr>
        </p:nvSpPr>
        <p:spPr>
          <a:xfrm>
            <a:off x="729450" y="23030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2020 annual CDC survey of over 9k adults related to their health status</a:t>
            </a:r>
            <a:endParaRPr/>
          </a:p>
          <a:p>
            <a:pPr indent="-311150" lvl="0" marL="457200" rtl="0" algn="l">
              <a:spcBef>
                <a:spcPts val="0"/>
              </a:spcBef>
              <a:spcAft>
                <a:spcPts val="0"/>
              </a:spcAft>
              <a:buSzPts val="1300"/>
              <a:buChar char="●"/>
            </a:pPr>
            <a:r>
              <a:rPr lang="en"/>
              <a:t>Variables include BMI, smoking, a</a:t>
            </a:r>
            <a:r>
              <a:rPr lang="en"/>
              <a:t>lcohol </a:t>
            </a:r>
            <a:r>
              <a:rPr lang="en"/>
              <a:t> drinking, physical health over 30 days, mental health over 30 days, difficulty walking, sex, age, race, if their diebetic, physical activity over 30 days, general health, sleep time per day, asthma, kidney disease, and skin cancer.</a:t>
            </a:r>
            <a:endParaRPr/>
          </a:p>
          <a:p>
            <a:pPr indent="-311150" lvl="0" marL="457200" rtl="0" algn="l">
              <a:spcBef>
                <a:spcPts val="0"/>
              </a:spcBef>
              <a:spcAft>
                <a:spcPts val="0"/>
              </a:spcAft>
              <a:buSzPts val="1300"/>
              <a:buChar char="●"/>
            </a:pPr>
            <a:r>
              <a:rPr lang="en"/>
              <a:t>Source:  “https://www.kaggle.com/datasets/kamilpytlak/personal-key-indicators-of-heart-disease”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9" name="Google Shape;99;p15"/>
          <p:cNvSpPr txBox="1"/>
          <p:nvPr>
            <p:ph idx="1" type="body"/>
          </p:nvPr>
        </p:nvSpPr>
        <p:spPr>
          <a:xfrm>
            <a:off x="729450" y="23590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Checked for duplicates</a:t>
            </a:r>
            <a:endParaRPr/>
          </a:p>
          <a:p>
            <a:pPr indent="-311150" lvl="0" marL="457200" rtl="0" algn="l">
              <a:spcBef>
                <a:spcPts val="0"/>
              </a:spcBef>
              <a:spcAft>
                <a:spcPts val="0"/>
              </a:spcAft>
              <a:buSzPts val="1300"/>
              <a:buChar char="●"/>
            </a:pPr>
            <a:r>
              <a:rPr lang="en"/>
              <a:t>Checked for missing data </a:t>
            </a:r>
            <a:endParaRPr/>
          </a:p>
          <a:p>
            <a:pPr indent="-311150" lvl="0" marL="457200" rtl="0" algn="l">
              <a:spcBef>
                <a:spcPts val="0"/>
              </a:spcBef>
              <a:spcAft>
                <a:spcPts val="0"/>
              </a:spcAft>
              <a:buSzPts val="1300"/>
              <a:buChar char="●"/>
            </a:pPr>
            <a:r>
              <a:rPr lang="en"/>
              <a:t>Checked for </a:t>
            </a:r>
            <a:r>
              <a:rPr lang="en"/>
              <a:t>inconsistencies</a:t>
            </a:r>
            <a:r>
              <a:rPr lang="en"/>
              <a:t> in categorical and numerical data</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Values and duplicates</a:t>
            </a:r>
            <a:endParaRPr/>
          </a:p>
        </p:txBody>
      </p:sp>
      <p:sp>
        <p:nvSpPr>
          <p:cNvPr id="105" name="Google Shape;105;p16"/>
          <p:cNvSpPr txBox="1"/>
          <p:nvPr>
            <p:ph idx="1" type="body"/>
          </p:nvPr>
        </p:nvSpPr>
        <p:spPr>
          <a:xfrm>
            <a:off x="727650" y="1955625"/>
            <a:ext cx="7688700" cy="666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were no null values so I didn’t have to replace any missing data</a:t>
            </a:r>
            <a:endParaRPr/>
          </a:p>
          <a:p>
            <a:pPr indent="-311150" lvl="0" marL="457200" rtl="0" algn="l">
              <a:spcBef>
                <a:spcPts val="0"/>
              </a:spcBef>
              <a:spcAft>
                <a:spcPts val="0"/>
              </a:spcAft>
              <a:buSzPts val="1300"/>
              <a:buChar char="●"/>
            </a:pPr>
            <a:r>
              <a:rPr lang="en"/>
              <a:t>I found there were 27 duplicates so I dropped them </a:t>
            </a:r>
            <a:endParaRPr/>
          </a:p>
        </p:txBody>
      </p:sp>
      <p:sp>
        <p:nvSpPr>
          <p:cNvPr id="106" name="Google Shape;106;p16"/>
          <p:cNvSpPr txBox="1"/>
          <p:nvPr/>
        </p:nvSpPr>
        <p:spPr>
          <a:xfrm>
            <a:off x="727650" y="2571750"/>
            <a:ext cx="7228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Raleway"/>
                <a:ea typeface="Raleway"/>
                <a:cs typeface="Raleway"/>
                <a:sym typeface="Raleway"/>
              </a:rPr>
              <a:t>Data Inconsistencies in categorical features</a:t>
            </a:r>
            <a:endParaRPr sz="2300">
              <a:latin typeface="Lato"/>
              <a:ea typeface="Lato"/>
              <a:cs typeface="Lato"/>
              <a:sym typeface="Lato"/>
            </a:endParaRPr>
          </a:p>
        </p:txBody>
      </p:sp>
      <p:sp>
        <p:nvSpPr>
          <p:cNvPr id="107" name="Google Shape;107;p16"/>
          <p:cNvSpPr txBox="1"/>
          <p:nvPr/>
        </p:nvSpPr>
        <p:spPr>
          <a:xfrm>
            <a:off x="729450" y="3249725"/>
            <a:ext cx="8369700" cy="240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For </a:t>
            </a:r>
            <a:r>
              <a:rPr lang="en" sz="1300">
                <a:solidFill>
                  <a:srgbClr val="666666"/>
                </a:solidFill>
                <a:latin typeface="Lato"/>
                <a:ea typeface="Lato"/>
                <a:cs typeface="Lato"/>
                <a:sym typeface="Lato"/>
              </a:rPr>
              <a:t>categorical</a:t>
            </a:r>
            <a:r>
              <a:rPr lang="en" sz="1300">
                <a:solidFill>
                  <a:srgbClr val="666666"/>
                </a:solidFill>
                <a:latin typeface="Lato"/>
                <a:ea typeface="Lato"/>
                <a:cs typeface="Lato"/>
                <a:sym typeface="Lato"/>
              </a:rPr>
              <a:t> data I replaced descriptive data value with a more manageable value. </a:t>
            </a:r>
            <a:endParaRPr sz="1300">
              <a:solidFill>
                <a:srgbClr val="666666"/>
              </a:solidFill>
              <a:latin typeface="Lato"/>
              <a:ea typeface="Lato"/>
              <a:cs typeface="Lato"/>
              <a:sym typeface="Lato"/>
            </a:endParaRPr>
          </a:p>
          <a:p>
            <a:pPr indent="0" lvl="0" marL="457200" rtl="0" algn="l">
              <a:spcBef>
                <a:spcPts val="0"/>
              </a:spcBef>
              <a:spcAft>
                <a:spcPts val="0"/>
              </a:spcAft>
              <a:buNone/>
            </a:pPr>
            <a:r>
              <a:t/>
            </a:r>
            <a:endParaRPr sz="1300">
              <a:solidFill>
                <a:srgbClr val="666666"/>
              </a:solidFill>
              <a:latin typeface="Lato"/>
              <a:ea typeface="Lato"/>
              <a:cs typeface="Lato"/>
              <a:sym typeface="Lato"/>
            </a:endParaRPr>
          </a:p>
          <a:p>
            <a:pPr indent="-311150" lvl="1" marL="914400" rtl="0" algn="l">
              <a:lnSpc>
                <a:spcPct val="135714"/>
              </a:lnSpc>
              <a:spcBef>
                <a:spcPts val="0"/>
              </a:spcBef>
              <a:spcAft>
                <a:spcPts val="0"/>
              </a:spcAft>
              <a:buClr>
                <a:srgbClr val="666666"/>
              </a:buClr>
              <a:buSzPts val="1300"/>
              <a:buFont typeface="Lato"/>
              <a:buChar char="○"/>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"Diabetic"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"Diabetic"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.replace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to_replace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"No, borderline diabetes"</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value = </a:t>
            </a:r>
            <a:r>
              <a:rPr lang="en" sz="1050">
                <a:solidFill>
                  <a:srgbClr val="CE9178"/>
                </a:solidFill>
                <a:highlight>
                  <a:srgbClr val="1E1E1E"/>
                </a:highlight>
                <a:latin typeface="Courier New"/>
                <a:ea typeface="Courier New"/>
                <a:cs typeface="Courier New"/>
                <a:sym typeface="Courier New"/>
              </a:rPr>
              <a:t>"Borderline"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"Diabetic"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"Diabetic"</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.replace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to_replace = </a:t>
            </a:r>
            <a:r>
              <a:rPr lang="en" sz="1050">
                <a:solidFill>
                  <a:srgbClr val="CE9178"/>
                </a:solidFill>
                <a:highlight>
                  <a:srgbClr val="1E1E1E"/>
                </a:highlight>
                <a:latin typeface="Courier New"/>
                <a:ea typeface="Courier New"/>
                <a:cs typeface="Courier New"/>
                <a:sym typeface="Courier New"/>
              </a:rPr>
              <a:t>"Yes (during pregnancy)"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value = </a:t>
            </a:r>
            <a:r>
              <a:rPr lang="en" sz="1050">
                <a:solidFill>
                  <a:srgbClr val="CE9178"/>
                </a:solidFill>
                <a:highlight>
                  <a:srgbClr val="1E1E1E"/>
                </a:highlight>
                <a:latin typeface="Courier New"/>
                <a:ea typeface="Courier New"/>
                <a:cs typeface="Courier New"/>
                <a:sym typeface="Courier New"/>
              </a:rPr>
              <a:t>"During Pregnancy"</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914400" rtl="0" algn="l">
              <a:spcBef>
                <a:spcPts val="0"/>
              </a:spcBef>
              <a:spcAft>
                <a:spcPts val="0"/>
              </a:spcAft>
              <a:buNone/>
            </a:pPr>
            <a:r>
              <a:t/>
            </a:r>
            <a:endParaRPr sz="1300">
              <a:solidFill>
                <a:srgbClr val="666666"/>
              </a:solidFill>
              <a:latin typeface="Lato"/>
              <a:ea typeface="Lato"/>
              <a:cs typeface="Lato"/>
              <a:sym typeface="Lato"/>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sz="1300">
              <a:solidFill>
                <a:srgbClr val="666666"/>
              </a:solidFill>
              <a:latin typeface="Lato"/>
              <a:ea typeface="Lato"/>
              <a:cs typeface="Lato"/>
              <a:sym typeface="Lato"/>
            </a:endParaRPr>
          </a:p>
          <a:p>
            <a:pPr indent="0" lvl="0" marL="914400" rtl="0" algn="l">
              <a:spcBef>
                <a:spcPts val="0"/>
              </a:spcBef>
              <a:spcAft>
                <a:spcPts val="0"/>
              </a:spcAft>
              <a:buNone/>
            </a:pPr>
            <a:r>
              <a:t/>
            </a:r>
            <a:endParaRPr sz="1300">
              <a:solidFill>
                <a:srgbClr val="666666"/>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Inconsistencies in numerical features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BMI feature had a very high outlier</a:t>
            </a:r>
            <a:endParaRPr/>
          </a:p>
          <a:p>
            <a:pPr indent="-298450" lvl="1" marL="914400" rtl="0" algn="l">
              <a:spcBef>
                <a:spcPts val="0"/>
              </a:spcBef>
              <a:spcAft>
                <a:spcPts val="0"/>
              </a:spcAft>
              <a:buSzPts val="1100"/>
              <a:buChar char="○"/>
            </a:pPr>
            <a:r>
              <a:rPr lang="en"/>
              <a:t>Chose to drop two points because they had a very abnormally high BMI with no heart disease which is highly unlikely </a:t>
            </a:r>
            <a:endParaRPr/>
          </a:p>
          <a:p>
            <a:pPr indent="-311150" lvl="0" marL="457200" rtl="0" algn="l">
              <a:spcBef>
                <a:spcPts val="0"/>
              </a:spcBef>
              <a:spcAft>
                <a:spcPts val="0"/>
              </a:spcAft>
              <a:buSzPts val="1300"/>
              <a:buChar char="●"/>
            </a:pPr>
            <a:r>
              <a:rPr lang="en"/>
              <a:t>The </a:t>
            </a:r>
            <a:r>
              <a:rPr lang="en"/>
              <a:t>minimum</a:t>
            </a:r>
            <a:r>
              <a:rPr lang="en"/>
              <a:t> BMI also seemed very abnormally low</a:t>
            </a:r>
            <a:endParaRPr/>
          </a:p>
          <a:p>
            <a:pPr indent="-298450" lvl="1" marL="914400" rtl="0" algn="l">
              <a:spcBef>
                <a:spcPts val="0"/>
              </a:spcBef>
              <a:spcAft>
                <a:spcPts val="0"/>
              </a:spcAft>
              <a:buSzPts val="1100"/>
              <a:buChar char="○"/>
            </a:pPr>
            <a:r>
              <a:rPr lang="en"/>
              <a:t>Decided</a:t>
            </a:r>
            <a:r>
              <a:rPr lang="en"/>
              <a:t> not to drop this point because while such a low BMI is not common I discovered after exploring the data point more they did have heart disease and a lot of other unhealthy </a:t>
            </a:r>
            <a:r>
              <a:rPr lang="en"/>
              <a:t>indicators</a:t>
            </a:r>
            <a:r>
              <a:rPr lang="en"/>
              <a:t> which led me to believe this was an accurate data point.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Visual of Heart Disease</a:t>
            </a:r>
            <a:endParaRPr/>
          </a:p>
        </p:txBody>
      </p:sp>
      <p:sp>
        <p:nvSpPr>
          <p:cNvPr id="119" name="Google Shape;119;p18"/>
          <p:cNvSpPr txBox="1"/>
          <p:nvPr/>
        </p:nvSpPr>
        <p:spPr>
          <a:xfrm>
            <a:off x="729450" y="2391400"/>
            <a:ext cx="35298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Shows consistent data</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Significantly more people don’t have heart disease compared to those who do</a:t>
            </a:r>
            <a:endParaRPr sz="1300">
              <a:solidFill>
                <a:srgbClr val="666666"/>
              </a:solidFill>
              <a:latin typeface="Lato"/>
              <a:ea typeface="Lato"/>
              <a:cs typeface="Lato"/>
              <a:sym typeface="Lato"/>
            </a:endParaRPr>
          </a:p>
        </p:txBody>
      </p:sp>
      <p:pic>
        <p:nvPicPr>
          <p:cNvPr id="120" name="Google Shape;120;p18"/>
          <p:cNvPicPr preferRelativeResize="0"/>
          <p:nvPr/>
        </p:nvPicPr>
        <p:blipFill>
          <a:blip r:embed="rId3">
            <a:alphaModFix/>
          </a:blip>
          <a:stretch>
            <a:fillRect/>
          </a:stretch>
        </p:blipFill>
        <p:spPr>
          <a:xfrm>
            <a:off x="4411650" y="2006250"/>
            <a:ext cx="41148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Visualization of Sleep Time</a:t>
            </a:r>
            <a:endParaRPr/>
          </a:p>
        </p:txBody>
      </p:sp>
      <p:pic>
        <p:nvPicPr>
          <p:cNvPr id="126" name="Google Shape;126;p19"/>
          <p:cNvPicPr preferRelativeResize="0"/>
          <p:nvPr/>
        </p:nvPicPr>
        <p:blipFill>
          <a:blip r:embed="rId3">
            <a:alphaModFix/>
          </a:blip>
          <a:stretch>
            <a:fillRect/>
          </a:stretch>
        </p:blipFill>
        <p:spPr>
          <a:xfrm>
            <a:off x="4303350" y="1972625"/>
            <a:ext cx="4114800" cy="2743200"/>
          </a:xfrm>
          <a:prstGeom prst="rect">
            <a:avLst/>
          </a:prstGeom>
          <a:noFill/>
          <a:ln>
            <a:noFill/>
          </a:ln>
        </p:spPr>
      </p:pic>
      <p:sp>
        <p:nvSpPr>
          <p:cNvPr id="127" name="Google Shape;127;p19"/>
          <p:cNvSpPr txBox="1"/>
          <p:nvPr/>
        </p:nvSpPr>
        <p:spPr>
          <a:xfrm>
            <a:off x="729450" y="2061900"/>
            <a:ext cx="36642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Shows that most of the data points fall between 5 and 10 hours of sleep</a:t>
            </a:r>
            <a:endParaRPr sz="1300">
              <a:solidFill>
                <a:srgbClr val="666666"/>
              </a:solidFill>
              <a:latin typeface="Lato"/>
              <a:ea typeface="Lato"/>
              <a:cs typeface="Lato"/>
              <a:sym typeface="Lato"/>
            </a:endParaRPr>
          </a:p>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There are a few outliers but while they may be uncommon I do believe they are possible</a:t>
            </a:r>
            <a:endParaRPr sz="1300">
              <a:solidFill>
                <a:srgbClr val="666666"/>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a:t>
            </a:r>
            <a:endParaRPr/>
          </a:p>
        </p:txBody>
      </p:sp>
      <p:pic>
        <p:nvPicPr>
          <p:cNvPr id="133" name="Google Shape;133;p20"/>
          <p:cNvPicPr preferRelativeResize="0"/>
          <p:nvPr/>
        </p:nvPicPr>
        <p:blipFill>
          <a:blip r:embed="rId3">
            <a:alphaModFix/>
          </a:blip>
          <a:stretch>
            <a:fillRect/>
          </a:stretch>
        </p:blipFill>
        <p:spPr>
          <a:xfrm>
            <a:off x="4303350" y="1961425"/>
            <a:ext cx="4114800" cy="2743200"/>
          </a:xfrm>
          <a:prstGeom prst="rect">
            <a:avLst/>
          </a:prstGeom>
          <a:noFill/>
          <a:ln>
            <a:noFill/>
          </a:ln>
        </p:spPr>
      </p:pic>
      <p:sp>
        <p:nvSpPr>
          <p:cNvPr id="134" name="Google Shape;134;p20"/>
          <p:cNvSpPr txBox="1"/>
          <p:nvPr/>
        </p:nvSpPr>
        <p:spPr>
          <a:xfrm>
            <a:off x="729450" y="2371650"/>
            <a:ext cx="30480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After visualizing correlation in a heat map I determined that none of the numerical features seem to have a moderate or strong correlation between each other</a:t>
            </a:r>
            <a:endParaRPr sz="1300">
              <a:solidFill>
                <a:srgbClr val="666666"/>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