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92" r:id="rId1"/>
  </p:sldMasterIdLst>
  <p:notesMasterIdLst>
    <p:notesMasterId r:id="rId35"/>
  </p:notesMasterIdLst>
  <p:sldIdLst>
    <p:sldId id="256" r:id="rId2"/>
    <p:sldId id="257" r:id="rId3"/>
    <p:sldId id="284" r:id="rId4"/>
    <p:sldId id="258" r:id="rId5"/>
    <p:sldId id="262" r:id="rId6"/>
    <p:sldId id="285" r:id="rId7"/>
    <p:sldId id="277" r:id="rId8"/>
    <p:sldId id="274" r:id="rId9"/>
    <p:sldId id="273" r:id="rId10"/>
    <p:sldId id="279" r:id="rId11"/>
    <p:sldId id="280" r:id="rId12"/>
    <p:sldId id="259" r:id="rId13"/>
    <p:sldId id="260" r:id="rId14"/>
    <p:sldId id="261" r:id="rId15"/>
    <p:sldId id="265" r:id="rId16"/>
    <p:sldId id="278" r:id="rId17"/>
    <p:sldId id="264" r:id="rId18"/>
    <p:sldId id="281" r:id="rId19"/>
    <p:sldId id="268" r:id="rId20"/>
    <p:sldId id="287" r:id="rId21"/>
    <p:sldId id="286" r:id="rId22"/>
    <p:sldId id="266" r:id="rId23"/>
    <p:sldId id="267" r:id="rId24"/>
    <p:sldId id="282" r:id="rId25"/>
    <p:sldId id="290" r:id="rId26"/>
    <p:sldId id="291" r:id="rId27"/>
    <p:sldId id="292" r:id="rId28"/>
    <p:sldId id="293" r:id="rId29"/>
    <p:sldId id="294" r:id="rId30"/>
    <p:sldId id="269" r:id="rId31"/>
    <p:sldId id="289" r:id="rId32"/>
    <p:sldId id="288" r:id="rId33"/>
    <p:sldId id="271" r:id="rId3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Cambria Math" panose="02040503050406030204" pitchFamily="18" charset="0"/>
      <p:regular r:id="rId4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165" autoAdjust="0"/>
  </p:normalViewPr>
  <p:slideViewPr>
    <p:cSldViewPr>
      <p:cViewPr varScale="1">
        <p:scale>
          <a:sx n="62" d="100"/>
          <a:sy n="62" d="100"/>
        </p:scale>
        <p:origin x="162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A401FE-39EA-45D1-9FDA-938370B587C4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2C5B0-EC02-4271-9806-4FE4B465B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99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to give a heads-up of the kind of geometry that we</a:t>
            </a:r>
            <a:r>
              <a:rPr lang="en-US" baseline="0" dirty="0" smtClean="0"/>
              <a:t> will dive into within the next one hour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2C5B0-EC02-4271-9806-4FE4B465BC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86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2C5B0-EC02-4271-9806-4FE4B465BC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66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2C5B0-EC02-4271-9806-4FE4B465BC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38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2C5B0-EC02-4271-9806-4FE4B465BCE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42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Additional desiderata:</a:t>
            </a:r>
          </a:p>
          <a:p>
            <a:r>
              <a:rPr lang="en-US" baseline="0" dirty="0" smtClean="0"/>
              <a:t>a is first in all rankings =&gt; a is first in all outputs &amp;</a:t>
            </a:r>
          </a:p>
          <a:p>
            <a:r>
              <a:rPr lang="en-US" baseline="0" dirty="0" smtClean="0"/>
              <a:t>a is last in all rankings =&gt; a is last in all outputs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2C5B0-EC02-4271-9806-4FE4B465BCE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62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why input and output </a:t>
            </a:r>
            <a:r>
              <a:rPr lang="en-US" dirty="0" err="1" smtClean="0"/>
              <a:t>embeddings</a:t>
            </a:r>
            <a:r>
              <a:rPr lang="en-US" dirty="0" smtClean="0"/>
              <a:t> may be different in general.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2C5B0-EC02-4271-9806-4FE4B465BC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75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2C5B0-EC02-4271-9806-4FE4B465BC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66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2C5B0-EC02-4271-9806-4FE4B465BC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66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Among all well-known rules, only positional scoring rules and </a:t>
            </a:r>
            <a:r>
              <a:rPr lang="en-US" dirty="0" err="1" smtClean="0"/>
              <a:t>Kemeny’s</a:t>
            </a:r>
            <a:r>
              <a:rPr lang="en-US" dirty="0" smtClean="0"/>
              <a:t> rule satisfy consistency.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2C5B0-EC02-4271-9806-4FE4B465BC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16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2C5B0-EC02-4271-9806-4FE4B465BC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59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Work in progress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2C5B0-EC02-4271-9806-4FE4B465BC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59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 steps in particular include computational consequences.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2C5B0-EC02-4271-9806-4FE4B465BC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41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clear</a:t>
            </a:r>
            <a:r>
              <a:rPr lang="en-US" baseline="0" dirty="0" smtClean="0"/>
              <a:t> the fact that unanimity is key motivator for symmetry.</a:t>
            </a:r>
          </a:p>
          <a:p>
            <a:r>
              <a:rPr lang="en-US" baseline="0" dirty="0" smtClean="0"/>
              <a:t>However, unanimity does not imply symmetry.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2C5B0-EC02-4271-9806-4FE4B465BC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30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7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23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3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68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84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09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76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40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34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87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52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7003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66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1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defTabSz="914400" rtl="0" eaLnBrk="1" latinLnBrk="0" hangingPunct="1">
        <a:spcBef>
          <a:spcPts val="1000"/>
        </a:spcBef>
        <a:buFont typeface="Courier New" pitchFamily="49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74320" algn="l" defTabSz="914400" rtl="0" eaLnBrk="1" latinLnBrk="0" hangingPunct="1">
        <a:spcBef>
          <a:spcPts val="1000"/>
        </a:spcBef>
        <a:buFont typeface="Wingdings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74320" algn="l" defTabSz="914400" rtl="0" eaLnBrk="1" latinLnBrk="0" hangingPunct="1">
        <a:spcBef>
          <a:spcPts val="1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74320" algn="l" defTabSz="914400" rtl="0" eaLnBrk="1" latinLnBrk="0" hangingPunct="1">
        <a:spcBef>
          <a:spcPts val="1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3.png"/><Relationship Id="rId2" Type="http://schemas.openxmlformats.org/officeDocument/2006/relationships/image" Target="../../clipboard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../clipboard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../clipboard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Nisarg\Desktop\permutahedron.gif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799"/>
            <a:ext cx="3657600" cy="3204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59175"/>
            <a:ext cx="7772400" cy="1470025"/>
          </a:xfrm>
        </p:spPr>
        <p:txBody>
          <a:bodyPr/>
          <a:lstStyle/>
          <a:p>
            <a:r>
              <a:rPr lang="en-US" dirty="0" smtClean="0"/>
              <a:t>Neutrality of Mean Proximity Voting Rules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1941" y="5412502"/>
            <a:ext cx="7315200" cy="1752600"/>
          </a:xfrm>
        </p:spPr>
        <p:txBody>
          <a:bodyPr/>
          <a:lstStyle/>
          <a:p>
            <a:r>
              <a:rPr lang="en-US" b="1" dirty="0" err="1" smtClean="0"/>
              <a:t>Sébastien</a:t>
            </a:r>
            <a:r>
              <a:rPr lang="en-US" b="1" dirty="0" smtClean="0"/>
              <a:t> </a:t>
            </a:r>
            <a:r>
              <a:rPr lang="en-US" b="1" dirty="0" err="1" smtClean="0"/>
              <a:t>Lahaie</a:t>
            </a:r>
            <a:r>
              <a:rPr lang="en-US" dirty="0" smtClean="0"/>
              <a:t>, Microsoft Research NYC</a:t>
            </a:r>
          </a:p>
          <a:p>
            <a:r>
              <a:rPr lang="en-US" b="1" dirty="0" smtClean="0"/>
              <a:t>Nisarg Shah</a:t>
            </a:r>
            <a:r>
              <a:rPr lang="en-US" dirty="0"/>
              <a:t>,</a:t>
            </a:r>
            <a:r>
              <a:rPr lang="en-US" dirty="0" smtClean="0"/>
              <a:t> Carnegie Mellon University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267200" y="609600"/>
            <a:ext cx="4628126" cy="2590800"/>
            <a:chOff x="5410200" y="1868106"/>
            <a:chExt cx="3332819" cy="1865694"/>
          </a:xfrm>
        </p:grpSpPr>
        <p:grpSp>
          <p:nvGrpSpPr>
            <p:cNvPr id="8" name="Group 7"/>
            <p:cNvGrpSpPr/>
            <p:nvPr/>
          </p:nvGrpSpPr>
          <p:grpSpPr>
            <a:xfrm>
              <a:off x="7506673" y="2934905"/>
              <a:ext cx="1025474" cy="798895"/>
              <a:chOff x="1735659" y="4408354"/>
              <a:chExt cx="2102799" cy="1638184"/>
            </a:xfrm>
          </p:grpSpPr>
          <p:sp>
            <p:nvSpPr>
              <p:cNvPr id="9" name="Hexagon 8"/>
              <p:cNvSpPr/>
              <p:nvPr/>
            </p:nvSpPr>
            <p:spPr>
              <a:xfrm rot="20184444">
                <a:off x="1735659" y="4740777"/>
                <a:ext cx="1981200" cy="762000"/>
              </a:xfrm>
              <a:prstGeom prst="hexagon">
                <a:avLst>
                  <a:gd name="adj" fmla="val 72027"/>
                  <a:gd name="vf" fmla="val 11547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Hexagon 9"/>
              <p:cNvSpPr/>
              <p:nvPr/>
            </p:nvSpPr>
            <p:spPr>
              <a:xfrm>
                <a:off x="1828800" y="5105400"/>
                <a:ext cx="1981200" cy="762000"/>
              </a:xfrm>
              <a:prstGeom prst="hexagon">
                <a:avLst>
                  <a:gd name="adj" fmla="val 72027"/>
                  <a:gd name="vf" fmla="val 11547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rc 10"/>
              <p:cNvSpPr/>
              <p:nvPr/>
            </p:nvSpPr>
            <p:spPr>
              <a:xfrm rot="21184870">
                <a:off x="2390658" y="4408354"/>
                <a:ext cx="1447800" cy="1638184"/>
              </a:xfrm>
              <a:prstGeom prst="arc">
                <a:avLst>
                  <a:gd name="adj1" fmla="val 19380872"/>
                  <a:gd name="adj2" fmla="val 1567949"/>
                </a:avLst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10202" y="1909591"/>
              <a:ext cx="1638566" cy="533400"/>
              <a:chOff x="1066800" y="4156285"/>
              <a:chExt cx="2681531" cy="872915"/>
            </a:xfrm>
          </p:grpSpPr>
          <p:sp>
            <p:nvSpPr>
              <p:cNvPr id="13" name="Hexagon 12"/>
              <p:cNvSpPr/>
              <p:nvPr/>
            </p:nvSpPr>
            <p:spPr>
              <a:xfrm>
                <a:off x="1066800" y="4156285"/>
                <a:ext cx="1012582" cy="872915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Hexagon 13"/>
              <p:cNvSpPr/>
              <p:nvPr/>
            </p:nvSpPr>
            <p:spPr>
              <a:xfrm>
                <a:off x="2735749" y="4156285"/>
                <a:ext cx="1012582" cy="872915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Arrow Connector 14"/>
              <p:cNvCxnSpPr>
                <a:stCxn id="13" idx="0"/>
                <a:endCxn id="14" idx="3"/>
              </p:cNvCxnSpPr>
              <p:nvPr/>
            </p:nvCxnSpPr>
            <p:spPr>
              <a:xfrm>
                <a:off x="2079382" y="4592743"/>
                <a:ext cx="656367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5410200" y="3197149"/>
              <a:ext cx="1696256" cy="535494"/>
              <a:chOff x="1066799" y="5443844"/>
              <a:chExt cx="2775942" cy="876342"/>
            </a:xfrm>
          </p:grpSpPr>
          <p:sp>
            <p:nvSpPr>
              <p:cNvPr id="17" name="Hexagon 16"/>
              <p:cNvSpPr/>
              <p:nvPr/>
            </p:nvSpPr>
            <p:spPr>
              <a:xfrm>
                <a:off x="1066799" y="5443844"/>
                <a:ext cx="1012582" cy="872915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Hexagon 17"/>
              <p:cNvSpPr/>
              <p:nvPr/>
            </p:nvSpPr>
            <p:spPr>
              <a:xfrm rot="19592637">
                <a:off x="2830159" y="5447271"/>
                <a:ext cx="1012582" cy="872915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Arrow Connector 18"/>
              <p:cNvCxnSpPr>
                <a:stCxn id="17" idx="0"/>
              </p:cNvCxnSpPr>
              <p:nvPr/>
            </p:nvCxnSpPr>
            <p:spPr>
              <a:xfrm>
                <a:off x="2079381" y="5880302"/>
                <a:ext cx="816219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7330549" y="1868106"/>
              <a:ext cx="1412470" cy="533400"/>
              <a:chOff x="5090869" y="4114800"/>
              <a:chExt cx="2311522" cy="872915"/>
            </a:xfrm>
          </p:grpSpPr>
          <p:sp>
            <p:nvSpPr>
              <p:cNvPr id="21" name="Hexagon 20"/>
              <p:cNvSpPr/>
              <p:nvPr/>
            </p:nvSpPr>
            <p:spPr>
              <a:xfrm>
                <a:off x="5090869" y="4114800"/>
                <a:ext cx="1012582" cy="872915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Hexagon 21"/>
              <p:cNvSpPr/>
              <p:nvPr/>
            </p:nvSpPr>
            <p:spPr>
              <a:xfrm>
                <a:off x="6781800" y="4267200"/>
                <a:ext cx="620591" cy="534992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Arrow Connector 22"/>
              <p:cNvCxnSpPr>
                <a:stCxn id="21" idx="0"/>
                <a:endCxn id="22" idx="3"/>
              </p:cNvCxnSpPr>
              <p:nvPr/>
            </p:nvCxnSpPr>
            <p:spPr>
              <a:xfrm flipV="1">
                <a:off x="6103451" y="4534696"/>
                <a:ext cx="678349" cy="16562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0252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Contribution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2999"/>
          </a:xfrm>
        </p:spPr>
        <p:txBody>
          <a:bodyPr/>
          <a:lstStyle/>
          <a:p>
            <a:r>
              <a:rPr lang="en-US" dirty="0" smtClean="0"/>
              <a:t>Unique representation theorem</a:t>
            </a:r>
          </a:p>
          <a:p>
            <a:pPr lvl="1"/>
            <a:r>
              <a:rPr lang="en-US" dirty="0" smtClean="0"/>
              <a:t>All embeddings representing the same mean proximity rule are equivalent up to translation, rotation, scaling,  dimension-lifting</a:t>
            </a:r>
          </a:p>
          <a:p>
            <a:pPr lvl="1"/>
            <a:r>
              <a:rPr lang="en-US" dirty="0" smtClean="0"/>
              <a:t>Allows computing the minimum dimension required to represent any given mean proximity rule</a:t>
            </a:r>
          </a:p>
          <a:p>
            <a:pPr lvl="2"/>
            <a:r>
              <a:rPr lang="en-US" dirty="0" smtClean="0"/>
              <a:t>We compute the minimum dimensions for PSRs and the </a:t>
            </a:r>
            <a:r>
              <a:rPr lang="en-US" dirty="0" err="1" smtClean="0"/>
              <a:t>Kemeny</a:t>
            </a:r>
            <a:r>
              <a:rPr lang="en-US" dirty="0" smtClean="0"/>
              <a:t> rule</a:t>
            </a:r>
          </a:p>
          <a:p>
            <a:pPr lvl="1"/>
            <a:endParaRPr lang="en-US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5637001" y="5169600"/>
            <a:ext cx="1678199" cy="1307400"/>
            <a:chOff x="1735659" y="4408354"/>
            <a:chExt cx="2102799" cy="1638184"/>
          </a:xfrm>
        </p:grpSpPr>
        <p:sp>
          <p:nvSpPr>
            <p:cNvPr id="4" name="Hexagon 3"/>
            <p:cNvSpPr/>
            <p:nvPr/>
          </p:nvSpPr>
          <p:spPr>
            <a:xfrm rot="20184444">
              <a:off x="1735659" y="4740777"/>
              <a:ext cx="1981200" cy="762000"/>
            </a:xfrm>
            <a:prstGeom prst="hexagon">
              <a:avLst>
                <a:gd name="adj" fmla="val 72027"/>
                <a:gd name="vf" fmla="val 11547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/>
            <p:cNvSpPr/>
            <p:nvPr/>
          </p:nvSpPr>
          <p:spPr>
            <a:xfrm>
              <a:off x="1828800" y="5105400"/>
              <a:ext cx="1981200" cy="762000"/>
            </a:xfrm>
            <a:prstGeom prst="hexagon">
              <a:avLst>
                <a:gd name="adj" fmla="val 72027"/>
                <a:gd name="vf" fmla="val 11547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21184870">
              <a:off x="2390658" y="4408354"/>
              <a:ext cx="1447800" cy="1638184"/>
            </a:xfrm>
            <a:prstGeom prst="arc">
              <a:avLst>
                <a:gd name="adj1" fmla="val 19380872"/>
                <a:gd name="adj2" fmla="val 1567949"/>
              </a:avLst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295400" y="4144285"/>
            <a:ext cx="2681531" cy="872915"/>
            <a:chOff x="1066800" y="4156285"/>
            <a:chExt cx="2681531" cy="872915"/>
          </a:xfrm>
        </p:grpSpPr>
        <p:sp>
          <p:nvSpPr>
            <p:cNvPr id="8" name="Hexagon 7"/>
            <p:cNvSpPr/>
            <p:nvPr/>
          </p:nvSpPr>
          <p:spPr>
            <a:xfrm>
              <a:off x="1066800" y="4156285"/>
              <a:ext cx="1012582" cy="872915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/>
            <p:cNvSpPr/>
            <p:nvPr/>
          </p:nvSpPr>
          <p:spPr>
            <a:xfrm>
              <a:off x="2735749" y="4156285"/>
              <a:ext cx="1012582" cy="872915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0"/>
              <a:endCxn id="9" idx="3"/>
            </p:cNvCxnSpPr>
            <p:nvPr/>
          </p:nvCxnSpPr>
          <p:spPr>
            <a:xfrm>
              <a:off x="2079382" y="4592743"/>
              <a:ext cx="65636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1295399" y="5431844"/>
            <a:ext cx="2775942" cy="876342"/>
            <a:chOff x="1066799" y="5443844"/>
            <a:chExt cx="2775942" cy="876342"/>
          </a:xfrm>
        </p:grpSpPr>
        <p:sp>
          <p:nvSpPr>
            <p:cNvPr id="15" name="Hexagon 14"/>
            <p:cNvSpPr/>
            <p:nvPr/>
          </p:nvSpPr>
          <p:spPr>
            <a:xfrm>
              <a:off x="1066799" y="5443844"/>
              <a:ext cx="1012582" cy="872915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Hexagon 21"/>
            <p:cNvSpPr/>
            <p:nvPr/>
          </p:nvSpPr>
          <p:spPr>
            <a:xfrm rot="19592637">
              <a:off x="2830159" y="5447271"/>
              <a:ext cx="1012582" cy="872915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15" idx="0"/>
            </p:cNvCxnSpPr>
            <p:nvPr/>
          </p:nvCxnSpPr>
          <p:spPr>
            <a:xfrm>
              <a:off x="2079381" y="5880302"/>
              <a:ext cx="81621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5460878" y="4102800"/>
            <a:ext cx="2311522" cy="872915"/>
            <a:chOff x="5090869" y="4114800"/>
            <a:chExt cx="2311522" cy="872915"/>
          </a:xfrm>
        </p:grpSpPr>
        <p:sp>
          <p:nvSpPr>
            <p:cNvPr id="27" name="Hexagon 26"/>
            <p:cNvSpPr/>
            <p:nvPr/>
          </p:nvSpPr>
          <p:spPr>
            <a:xfrm>
              <a:off x="5090869" y="4114800"/>
              <a:ext cx="1012582" cy="872915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Hexagon 27"/>
            <p:cNvSpPr/>
            <p:nvPr/>
          </p:nvSpPr>
          <p:spPr>
            <a:xfrm>
              <a:off x="6781800" y="4267200"/>
              <a:ext cx="620591" cy="534992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>
              <a:stCxn id="27" idx="0"/>
              <a:endCxn id="28" idx="3"/>
            </p:cNvCxnSpPr>
            <p:nvPr/>
          </p:nvCxnSpPr>
          <p:spPr>
            <a:xfrm flipV="1">
              <a:off x="6103451" y="4534696"/>
              <a:ext cx="678349" cy="1656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424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equivalent formulations of MPR [Zwicker’08]</a:t>
            </a:r>
          </a:p>
          <a:p>
            <a:r>
              <a:rPr lang="en-US" dirty="0" smtClean="0"/>
              <a:t>Symmetric mean proximity rules</a:t>
            </a:r>
          </a:p>
          <a:p>
            <a:pPr lvl="1"/>
            <a:r>
              <a:rPr lang="en-US" dirty="0" smtClean="0"/>
              <a:t>Characterization in both formulations</a:t>
            </a:r>
          </a:p>
          <a:p>
            <a:r>
              <a:rPr lang="en-US" dirty="0" smtClean="0"/>
              <a:t>Neutral symmetric mean proximity rules</a:t>
            </a:r>
          </a:p>
          <a:p>
            <a:pPr lvl="1"/>
            <a:r>
              <a:rPr lang="en-US" dirty="0" smtClean="0"/>
              <a:t>Characterization in both formulations</a:t>
            </a:r>
          </a:p>
          <a:p>
            <a:pPr lvl="1"/>
            <a:r>
              <a:rPr lang="en-US" dirty="0" smtClean="0"/>
              <a:t>Constructive characterization using group-theoretic ideas</a:t>
            </a:r>
          </a:p>
          <a:p>
            <a:r>
              <a:rPr lang="en-US" dirty="0" smtClean="0"/>
              <a:t>Unique representation theorem and corollaries</a:t>
            </a:r>
          </a:p>
          <a:p>
            <a:r>
              <a:rPr lang="en-US" dirty="0" smtClean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30235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itchFamily="2" charset="2"/>
              </a:rPr>
              <a:t>Generalized Scoring </a:t>
            </a:r>
            <a:r>
              <a:rPr lang="en-US" dirty="0" smtClean="0">
                <a:sym typeface="Wingdings" pitchFamily="2" charset="2"/>
              </a:rPr>
              <a:t>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524000"/>
                <a:ext cx="4038600" cy="3276600"/>
              </a:xfrm>
              <a:ln>
                <a:solidFill>
                  <a:schemeClr val="tx1"/>
                </a:solidFill>
              </a:ln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 smtClean="0">
                    <a:sym typeface="Wingdings" pitchFamily="2" charset="2"/>
                  </a:rPr>
                  <a:t>MPR </a:t>
                </a:r>
                <a:r>
                  <a:rPr lang="en-US" sz="2400" dirty="0">
                    <a:sym typeface="Wingdings" pitchFamily="2" charset="2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sz="2400" i="1" dirty="0">
                        <a:latin typeface="Cambria Math"/>
                        <a:sym typeface="Wingdings" pitchFamily="2" charset="2"/>
                      </a:rPr>
                      <m:t>𝜙</m:t>
                    </m:r>
                    <m:r>
                      <a:rPr lang="en-US" sz="2400" i="1" dirty="0">
                        <a:latin typeface="Cambria Math"/>
                        <a:sym typeface="Wingdings" pitchFamily="2" charset="2"/>
                      </a:rPr>
                      <m:t>, </m:t>
                    </m:r>
                    <m:r>
                      <a:rPr lang="en-US" sz="2400" i="1" dirty="0">
                        <a:latin typeface="Cambria Math"/>
                        <a:sym typeface="Wingdings" pitchFamily="2" charset="2"/>
                      </a:rPr>
                      <m:t>𝜓</m:t>
                    </m:r>
                    <m:r>
                      <a:rPr lang="en-US" sz="2400" i="1" dirty="0"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endParaRPr lang="en-US" sz="2400" dirty="0">
                  <a:sym typeface="Wingdings" pitchFamily="2" charset="2"/>
                </a:endParaRPr>
              </a:p>
              <a:p>
                <a:pPr lvl="1"/>
                <a:r>
                  <a:rPr lang="en-US" sz="2200" dirty="0" smtClean="0">
                    <a:sym typeface="Wingdings" pitchFamily="2" charset="2"/>
                  </a:rPr>
                  <a:t>Input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/>
                        <a:sym typeface="Wingdings" pitchFamily="2" charset="2"/>
                      </a:rPr>
                      <m:t>𝜙</m:t>
                    </m:r>
                    <m:r>
                      <a:rPr lang="en-US" sz="2200" i="1" dirty="0">
                        <a:latin typeface="Cambria Math" pitchFamily="18" charset="0"/>
                        <a:ea typeface="Cambria Math" pitchFamily="18" charset="0"/>
                        <a:sym typeface="Wingdings" pitchFamily="2" charset="2"/>
                      </a:rPr>
                      <m:t> : </m:t>
                    </m:r>
                    <m:r>
                      <a:rPr lang="en-US" sz="2200" i="1" dirty="0">
                        <a:latin typeface="Cambria Math" pitchFamily="18" charset="0"/>
                        <a:ea typeface="Cambria Math" pitchFamily="18" charset="0"/>
                        <a:sym typeface="Wingdings" pitchFamily="2" charset="2"/>
                      </a:rPr>
                      <m:t>𝐼</m:t>
                    </m:r>
                    <m:r>
                      <a:rPr lang="en-US" sz="2200" i="1" dirty="0">
                        <a:latin typeface="Cambria Math" pitchFamily="18" charset="0"/>
                        <a:ea typeface="Cambria Math" pitchFamily="18" charset="0"/>
                        <a:sym typeface="Wingdings" pitchFamily="2" charset="2"/>
                      </a:rPr>
                      <m:t>→</m:t>
                    </m:r>
                    <m:sSup>
                      <m:sSupPr>
                        <m:ctrlPr>
                          <a:rPr lang="en-US" sz="2200" i="1" dirty="0">
                            <a:latin typeface="Cambria Math" pitchFamily="18" charset="0"/>
                            <a:ea typeface="Cambria Math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sz="2200" i="1" dirty="0">
                            <a:latin typeface="Cambria Math" pitchFamily="18" charset="0"/>
                            <a:ea typeface="Cambria Math" pitchFamily="18" charset="0"/>
                            <a:sym typeface="Wingdings" pitchFamily="2" charset="2"/>
                          </a:rPr>
                          <m:t>𝑅</m:t>
                        </m:r>
                      </m:e>
                      <m:sup>
                        <m:r>
                          <a:rPr lang="en-US" sz="2200" i="1" dirty="0">
                            <a:latin typeface="Cambria Math" pitchFamily="18" charset="0"/>
                            <a:ea typeface="Cambria Math" pitchFamily="18" charset="0"/>
                            <a:sym typeface="Wingdings" pitchFamily="2" charset="2"/>
                          </a:rPr>
                          <m:t>𝑑</m:t>
                        </m:r>
                      </m:sup>
                    </m:sSup>
                  </m:oMath>
                </a14:m>
                <a:endParaRPr lang="en-US" sz="2200" dirty="0">
                  <a:latin typeface="Cambria Math" pitchFamily="18" charset="0"/>
                  <a:ea typeface="Cambria Math" pitchFamily="18" charset="0"/>
                  <a:sym typeface="Wingdings" pitchFamily="2" charset="2"/>
                </a:endParaRPr>
              </a:p>
              <a:p>
                <a:pPr lvl="1"/>
                <a:r>
                  <a:rPr lang="en-US" sz="2200" dirty="0">
                    <a:sym typeface="Wingdings" pitchFamily="2" charset="2"/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/>
                        <a:sym typeface="Wingdings" pitchFamily="2" charset="2"/>
                      </a:rPr>
                      <m:t>𝜓</m:t>
                    </m:r>
                    <m:r>
                      <a:rPr lang="en-US" sz="2200" i="1" dirty="0">
                        <a:latin typeface="Cambria Math" pitchFamily="18" charset="0"/>
                        <a:ea typeface="Cambria Math" pitchFamily="18" charset="0"/>
                        <a:sym typeface="Wingdings" pitchFamily="2" charset="2"/>
                      </a:rPr>
                      <m:t> :</m:t>
                    </m:r>
                    <m:r>
                      <a:rPr lang="en-US" sz="2200" i="1" dirty="0">
                        <a:latin typeface="Cambria Math"/>
                        <a:ea typeface="Cambria Math" pitchFamily="18" charset="0"/>
                        <a:sym typeface="Wingdings" pitchFamily="2" charset="2"/>
                      </a:rPr>
                      <m:t>𝑂</m:t>
                    </m:r>
                    <m:r>
                      <a:rPr lang="en-US" sz="2200" i="1" dirty="0">
                        <a:latin typeface="Cambria Math" pitchFamily="18" charset="0"/>
                        <a:ea typeface="Cambria Math" pitchFamily="18" charset="0"/>
                        <a:sym typeface="Wingdings" pitchFamily="2" charset="2"/>
                      </a:rPr>
                      <m:t>→</m:t>
                    </m:r>
                    <m:sSup>
                      <m:sSupPr>
                        <m:ctrlPr>
                          <a:rPr lang="en-US" sz="2200" i="1" dirty="0">
                            <a:latin typeface="Cambria Math" pitchFamily="18" charset="0"/>
                            <a:ea typeface="Cambria Math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sz="2200" i="1" dirty="0">
                            <a:latin typeface="Cambria Math" pitchFamily="18" charset="0"/>
                            <a:ea typeface="Cambria Math" pitchFamily="18" charset="0"/>
                            <a:sym typeface="Wingdings" pitchFamily="2" charset="2"/>
                          </a:rPr>
                          <m:t>𝑅</m:t>
                        </m:r>
                      </m:e>
                      <m:sup>
                        <m:r>
                          <a:rPr lang="en-US" sz="2200" i="1" dirty="0">
                            <a:latin typeface="Cambria Math" pitchFamily="18" charset="0"/>
                            <a:ea typeface="Cambria Math" pitchFamily="18" charset="0"/>
                            <a:sym typeface="Wingdings" pitchFamily="2" charset="2"/>
                          </a:rPr>
                          <m:t>𝑑</m:t>
                        </m:r>
                      </m:sup>
                    </m:sSup>
                  </m:oMath>
                </a14:m>
                <a:endParaRPr lang="en-US" sz="2200" dirty="0">
                  <a:latin typeface="Cambria Math" pitchFamily="18" charset="0"/>
                  <a:ea typeface="Cambria Math" pitchFamily="18" charset="0"/>
                  <a:sym typeface="Wingdings" pitchFamily="2" charset="2"/>
                </a:endParaRPr>
              </a:p>
              <a:p>
                <a:pPr lvl="1"/>
                <a:endParaRPr lang="en-US" sz="2200" dirty="0" smtClean="0">
                  <a:sym typeface="Wingdings" pitchFamily="2" charset="2"/>
                </a:endParaRPr>
              </a:p>
              <a:p>
                <a:pPr lvl="1"/>
                <a:r>
                  <a:rPr lang="en-US" sz="2200" dirty="0" smtClean="0">
                    <a:sym typeface="Wingdings" pitchFamily="2" charset="2"/>
                  </a:rPr>
                  <a:t>Given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/>
                        <a:sym typeface="Wingdings" pitchFamily="2" charset="2"/>
                      </a:rPr>
                      <m:t>𝜋</m:t>
                    </m:r>
                    <m:r>
                      <a:rPr lang="en-US" sz="2200" i="1" dirty="0">
                        <a:latin typeface="Cambria Math"/>
                        <a:sym typeface="Wingdings" pitchFamily="2" charset="2"/>
                      </a:rPr>
                      <m:t>=(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/>
                            <a:sym typeface="Wingdings" pitchFamily="2" charset="2"/>
                          </a:rPr>
                          <m:t>𝜎</m:t>
                        </m:r>
                      </m:e>
                      <m:sub>
                        <m:r>
                          <a:rPr lang="en-US" sz="2200" i="1" dirty="0">
                            <a:latin typeface="Cambria Math"/>
                            <a:sym typeface="Wingdings" pitchFamily="2" charset="2"/>
                          </a:rPr>
                          <m:t>1</m:t>
                        </m:r>
                      </m:sub>
                    </m:sSub>
                    <m:r>
                      <a:rPr lang="en-US" sz="2200" i="1" dirty="0">
                        <a:latin typeface="Cambria Math"/>
                        <a:sym typeface="Wingdings" pitchFamily="2" charset="2"/>
                      </a:rPr>
                      <m:t>,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/>
                            <a:sym typeface="Wingdings" pitchFamily="2" charset="2"/>
                          </a:rPr>
                          <m:t>𝜎</m:t>
                        </m:r>
                      </m:e>
                      <m:sub>
                        <m:r>
                          <a:rPr lang="en-US" sz="2200" i="1" dirty="0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sub>
                    </m:sSub>
                    <m:r>
                      <a:rPr lang="en-US" sz="2200" i="1" dirty="0">
                        <a:latin typeface="Cambria Math"/>
                        <a:sym typeface="Wingdings" pitchFamily="2" charset="2"/>
                      </a:rPr>
                      <m:t>,…, 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/>
                            <a:sym typeface="Wingdings" pitchFamily="2" charset="2"/>
                          </a:rPr>
                          <m:t>𝜎</m:t>
                        </m:r>
                      </m:e>
                      <m:sub>
                        <m:r>
                          <a:rPr lang="en-US" sz="2200" i="1" dirty="0">
                            <a:latin typeface="Cambria Math"/>
                            <a:sym typeface="Wingdings" pitchFamily="2" charset="2"/>
                          </a:rPr>
                          <m:t>𝑛</m:t>
                        </m:r>
                      </m:sub>
                    </m:sSub>
                    <m:r>
                      <a:rPr lang="en-US" sz="2200" i="1" dirty="0"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endParaRPr lang="en-US" sz="2200" dirty="0">
                  <a:sym typeface="Wingdings" pitchFamily="2" charset="2"/>
                </a:endParaRPr>
              </a:p>
              <a:p>
                <a:pPr lvl="2"/>
                <a:r>
                  <a:rPr lang="en-US" dirty="0" smtClean="0">
                    <a:sym typeface="Wingdings" pitchFamily="2" charset="2"/>
                  </a:rPr>
                  <a:t>Consensus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sym typeface="Wingdings" pitchFamily="2" charset="2"/>
                      </a:rPr>
                      <m:t>𝜇</m:t>
                    </m:r>
                    <m:r>
                      <a:rPr lang="en-US" i="1">
                        <a:latin typeface="Cambria Math"/>
                        <a:sym typeface="Wingdings" pitchFamily="2" charset="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  <a:sym typeface="Wingdings" pitchFamily="2" charset="2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  <a:sym typeface="Wingdings" pitchFamily="2" charset="2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  <a:sym typeface="Wingdings" pitchFamily="2" charset="2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/>
                            <a:sym typeface="Wingdings" pitchFamily="2" charset="2"/>
                          </a:rPr>
                          <m:t>𝜙</m:t>
                        </m:r>
                        <m:r>
                          <a:rPr lang="en-US" i="1">
                            <a:latin typeface="Cambria Math"/>
                            <a:sym typeface="Wingdings" pitchFamily="2" charset="2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sym typeface="Wingdings" pitchFamily="2" charset="2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sym typeface="Wingdings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sym typeface="Wingdings" pitchFamily="2" charset="2"/>
                          </a:rPr>
                          <m:t>)</m:t>
                        </m:r>
                      </m:e>
                    </m:nary>
                  </m:oMath>
                </a14:m>
                <a:endParaRPr lang="en-US" dirty="0">
                  <a:sym typeface="Wingdings" pitchFamily="2" charset="2"/>
                </a:endParaRPr>
              </a:p>
              <a:p>
                <a:pPr lvl="2"/>
                <a:r>
                  <a:rPr lang="en-US" dirty="0">
                    <a:sym typeface="Wingdings" pitchFamily="2" charset="2"/>
                  </a:rPr>
                  <a:t>Output = </a:t>
                </a:r>
                <a:endParaRPr lang="en-US" dirty="0" smtClean="0">
                  <a:sym typeface="Wingdings" pitchFamily="2" charset="2"/>
                </a:endParaRPr>
              </a:p>
              <a:p>
                <a:pPr marL="548640" lvl="2" indent="0">
                  <a:buNone/>
                </a:pPr>
                <a:r>
                  <a:rPr lang="en-US" dirty="0">
                    <a:sym typeface="Wingdings" pitchFamily="2" charset="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argm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in</m:t>
                        </m:r>
                      </m:e>
                      <m:sub>
                        <m:r>
                          <a:rPr lang="en-US" i="1">
                            <a:latin typeface="Cambria Math"/>
                            <a:sym typeface="Wingdings" pitchFamily="2" charset="2"/>
                          </a:rPr>
                          <m:t>𝑜</m:t>
                        </m:r>
                        <m:r>
                          <a:rPr lang="en-US" i="1">
                            <a:latin typeface="Cambria Math"/>
                            <a:sym typeface="Wingdings" pitchFamily="2" charset="2"/>
                          </a:rPr>
                          <m:t>∈</m:t>
                        </m:r>
                        <m:r>
                          <a:rPr lang="en-US" i="1">
                            <a:latin typeface="Cambria Math"/>
                            <a:sym typeface="Wingdings" pitchFamily="2" charset="2"/>
                          </a:rPr>
                          <m:t>𝑂</m:t>
                        </m:r>
                      </m:sub>
                    </m:sSub>
                    <m:r>
                      <a:rPr lang="en-US" i="1">
                        <a:latin typeface="Cambria Math"/>
                        <a:sym typeface="Wingdings" pitchFamily="2" charset="2"/>
                      </a:rPr>
                      <m:t> |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  <a:sym typeface="Wingdings" pitchFamily="2" charset="2"/>
                          </a:rPr>
                          <m:t>𝜇</m:t>
                        </m:r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  <a:sym typeface="Wingdings" pitchFamily="2" charset="2"/>
                          </a:rPr>
                          <m:t>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sym typeface="Wingdings" pitchFamily="2" charset="2"/>
                              </a:rPr>
                              <m:t>𝑜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/>
                        <a:sym typeface="Wingdings" pitchFamily="2" charset="2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524000"/>
                <a:ext cx="4038600" cy="3276600"/>
              </a:xfrm>
              <a:blipFill rotWithShape="0">
                <a:blip r:embed="rId2"/>
                <a:stretch>
                  <a:fillRect l="-1504" t="-20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524000"/>
                <a:ext cx="4038600" cy="3276600"/>
              </a:xfrm>
              <a:ln>
                <a:solidFill>
                  <a:schemeClr val="tx1"/>
                </a:solidFill>
              </a:ln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GSR</a:t>
                </a:r>
              </a:p>
              <a:p>
                <a:pPr lvl="1"/>
                <a:r>
                  <a:rPr lang="en-US" dirty="0" smtClean="0"/>
                  <a:t>Score function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r>
                      <a:rPr lang="en-US" b="0" i="1" smtClean="0">
                        <a:latin typeface="Cambria Math"/>
                      </a:rPr>
                      <m:t>𝐼</m:t>
                    </m:r>
                    <m:r>
                      <a:rPr lang="en-US" b="0" i="1" smtClean="0">
                        <a:latin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𝑅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Score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={</m:t>
                    </m:r>
                    <m:r>
                      <a:rPr lang="en-US" b="0" i="1" dirty="0" smtClean="0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/>
                      </a:rPr>
                      <m:t>}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Given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sym typeface="Wingdings" pitchFamily="2" charset="2"/>
                      </a:rPr>
                      <m:t>𝜋</m:t>
                    </m:r>
                    <m:r>
                      <a:rPr lang="en-US" i="1" dirty="0">
                        <a:latin typeface="Cambria Math"/>
                        <a:sym typeface="Wingdings" pitchFamily="2" charset="2"/>
                      </a:rPr>
                      <m:t>=(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  <a:sym typeface="Wingdings" pitchFamily="2" charset="2"/>
                          </a:rPr>
                          <m:t>𝜎</m:t>
                        </m:r>
                      </m:e>
                      <m:sub>
                        <m:r>
                          <a:rPr lang="en-US" i="1" dirty="0">
                            <a:latin typeface="Cambria Math"/>
                            <a:sym typeface="Wingdings" pitchFamily="2" charset="2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/>
                        <a:sym typeface="Wingdings" pitchFamily="2" charset="2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  <a:sym typeface="Wingdings" pitchFamily="2" charset="2"/>
                          </a:rPr>
                          <m:t>𝜎</m:t>
                        </m:r>
                      </m:e>
                      <m:sub>
                        <m:r>
                          <a:rPr lang="en-US" i="1" dirty="0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/>
                        <a:sym typeface="Wingdings" pitchFamily="2" charset="2"/>
                      </a:rPr>
                      <m:t>,…,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  <a:sym typeface="Wingdings" pitchFamily="2" charset="2"/>
                          </a:rPr>
                          <m:t>𝜎</m:t>
                        </m:r>
                      </m:e>
                      <m:sub>
                        <m:r>
                          <a:rPr lang="en-US" i="1" dirty="0">
                            <a:latin typeface="Cambria Math"/>
                            <a:sym typeface="Wingdings" pitchFamily="2" charset="2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endParaRPr lang="en-US" dirty="0">
                  <a:sym typeface="Wingdings" pitchFamily="2" charset="2"/>
                </a:endParaRPr>
              </a:p>
              <a:p>
                <a:pPr lvl="2"/>
                <a:r>
                  <a:rPr lang="en-US" dirty="0" smtClean="0"/>
                  <a:t>Maximize total score</a:t>
                </a:r>
              </a:p>
              <a:p>
                <a:pPr lvl="2"/>
                <a:r>
                  <a:rPr lang="en-US" dirty="0" smtClean="0"/>
                  <a:t>Output =			</a:t>
                </a:r>
              </a:p>
              <a:p>
                <a:pPr marL="548640" lvl="2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argmax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o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</a:rPr>
                          <m:t>𝑂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𝑜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524000"/>
                <a:ext cx="4038600" cy="3276600"/>
              </a:xfrm>
              <a:blipFill rotWithShape="0">
                <a:blip r:embed="rId3"/>
                <a:stretch>
                  <a:fillRect l="-1657" t="-2222" b="-1888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57200" y="5181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400" i="1" dirty="0" smtClean="0"/>
              <a:t>[Zwicker’08] : A voting rule is a mean proximity rule if and only if it is a generalized scoring rule.</a:t>
            </a:r>
          </a:p>
        </p:txBody>
      </p:sp>
    </p:spTree>
    <p:extLst>
      <p:ext uri="{BB962C8B-B14F-4D97-AF65-F5344CB8AC3E}">
        <p14:creationId xmlns:p14="http://schemas.microsoft.com/office/powerpoint/2010/main" val="326576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Symmetric MPR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70037"/>
                <a:ext cx="8229600" cy="46783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 smtClean="0"/>
                  <a:t>Standard model</a:t>
                </a:r>
              </a:p>
              <a:p>
                <a:pPr lvl="1"/>
                <a:r>
                  <a:rPr lang="en-US" dirty="0" smtClean="0"/>
                  <a:t>Set of rankings </a:t>
                </a:r>
                <a:r>
                  <a:rPr lang="en-US" dirty="0" smtClean="0">
                    <a:sym typeface="Wingdings" pitchFamily="2" charset="2"/>
                  </a:rPr>
                  <a:t> (set of tied) ranking(s)  [ i.e.,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𝑂</m:t>
                    </m:r>
                    <m:r>
                      <a:rPr lang="en-US" sz="2000" i="1" dirty="0">
                        <a:latin typeface="Cambria Math"/>
                      </a:rPr>
                      <m:t>=</m:t>
                    </m:r>
                    <m:r>
                      <a:rPr lang="en-US" sz="2000" i="1" dirty="0">
                        <a:latin typeface="Cambria Math"/>
                      </a:rPr>
                      <m:t>𝐼</m:t>
                    </m:r>
                    <m:r>
                      <a:rPr lang="en-US" sz="2000" i="1" dirty="0">
                        <a:latin typeface="Cambria Math"/>
                      </a:rPr>
                      <m:t>= </m:t>
                    </m:r>
                    <m:r>
                      <a:rPr lang="en-US" sz="2000" i="1" dirty="0">
                        <a:latin typeface="Cambria Math"/>
                      </a:rPr>
                      <m:t>𝐿</m:t>
                    </m:r>
                    <m:r>
                      <a:rPr lang="en-US" sz="2000" i="1" dirty="0">
                        <a:latin typeface="Cambria Math"/>
                      </a:rPr>
                      <m:t>(</m:t>
                    </m:r>
                    <m:r>
                      <a:rPr lang="en-US" sz="2000" i="1" dirty="0">
                        <a:latin typeface="Cambria Math"/>
                      </a:rPr>
                      <m:t>𝐴</m:t>
                    </m:r>
                    <m:r>
                      <a:rPr lang="en-US" sz="20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]</a:t>
                </a:r>
              </a:p>
              <a:p>
                <a:pPr lvl="1"/>
                <a:r>
                  <a:rPr lang="en-US" dirty="0" smtClean="0"/>
                  <a:t>Symmetric mean proximity rules</a:t>
                </a:r>
              </a:p>
              <a:p>
                <a:pPr lvl="2"/>
                <a:r>
                  <a:rPr lang="en-US" dirty="0" smtClean="0"/>
                  <a:t>We have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𝜓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𝜙</m:t>
                    </m:r>
                  </m:oMath>
                </a14:m>
                <a:r>
                  <a:rPr lang="en-US" dirty="0" smtClean="0"/>
                  <a:t>  [intuitive]</a:t>
                </a:r>
              </a:p>
              <a:p>
                <a:endParaRPr lang="en-US" sz="1200" dirty="0"/>
              </a:p>
              <a:p>
                <a:r>
                  <a:rPr lang="en-US" dirty="0" smtClean="0"/>
                  <a:t>Key motivation for symmetry - MPRs are too general</a:t>
                </a:r>
              </a:p>
              <a:p>
                <a:pPr lvl="1"/>
                <a:r>
                  <a:rPr lang="en-US" dirty="0" smtClean="0"/>
                  <a:t>Might even violate unanimity: consensus may not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𝜎</m:t>
                    </m:r>
                  </m:oMath>
                </a14:m>
                <a:r>
                  <a:rPr lang="en-US" dirty="0" smtClean="0"/>
                  <a:t> even when all preferences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𝜎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SMPR always satisfy unanimity (although symmetry is not necessary)</a:t>
                </a:r>
                <a:r>
                  <a:rPr lang="en-US" dirty="0"/>
                  <a:t/>
                </a:r>
                <a:br>
                  <a:rPr lang="en-US" dirty="0"/>
                </a:br>
                <a:endParaRPr lang="en-US" dirty="0" smtClean="0"/>
              </a:p>
              <a:p>
                <a:r>
                  <a:rPr lang="en-US" dirty="0" smtClean="0"/>
                  <a:t>Not too restrictive: PSRs and </a:t>
                </a:r>
                <a:r>
                  <a:rPr lang="en-US" dirty="0" err="1" smtClean="0"/>
                  <a:t>Kemeny’s</a:t>
                </a:r>
                <a:r>
                  <a:rPr lang="en-US" dirty="0" smtClean="0"/>
                  <a:t> rule are SMPR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70037"/>
                <a:ext cx="8229600" cy="4678363"/>
              </a:xfrm>
              <a:blipFill rotWithShape="1">
                <a:blip r:embed="rId3"/>
                <a:stretch>
                  <a:fillRect l="-963" t="-1825" b="-2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545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Symmetry in MPR and GSR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70037"/>
                <a:ext cx="8229600" cy="4678363"/>
              </a:xfrm>
            </p:spPr>
            <p:txBody>
              <a:bodyPr/>
              <a:lstStyle/>
              <a:p>
                <a:r>
                  <a:rPr lang="en-US" sz="2400" dirty="0" smtClean="0"/>
                  <a:t>[CRX09] studies scoring functions with output being a ranking</a:t>
                </a:r>
              </a:p>
              <a:p>
                <a:r>
                  <a:rPr lang="en-US" dirty="0" smtClean="0"/>
                  <a:t>Not all such scoring functions lead to symmetric MPR</a:t>
                </a:r>
                <a:endParaRPr lang="en-US" sz="2400" dirty="0" smtClean="0"/>
              </a:p>
              <a:p>
                <a:pPr>
                  <a:buFont typeface="Wingdings" pitchFamily="2" charset="2"/>
                  <a:buChar char="q"/>
                </a:pPr>
                <a:endParaRPr lang="en-US" u="sng" dirty="0"/>
              </a:p>
              <a:p>
                <a:pPr>
                  <a:buFont typeface="Wingdings" pitchFamily="2" charset="2"/>
                  <a:buChar char="q"/>
                </a:pPr>
                <a:r>
                  <a:rPr lang="en-US" sz="2400" dirty="0" smtClean="0"/>
                  <a:t> </a:t>
                </a:r>
                <a:r>
                  <a:rPr lang="en-US" u="sng" dirty="0" smtClean="0"/>
                  <a:t>Lemma</a:t>
                </a:r>
                <a:r>
                  <a:rPr lang="en-US" sz="2400" dirty="0" smtClean="0"/>
                  <a:t>: A mean proximity rule is symmetric if and only if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dirty="0" smtClean="0"/>
                  <a:t>It is an MPR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𝜙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𝜓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𝜓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𝜙</m:t>
                    </m:r>
                  </m:oMath>
                </a14:m>
                <a:endParaRPr lang="en-US" dirty="0" smtClean="0"/>
              </a:p>
              <a:p>
                <a:pPr lvl="1">
                  <a:buFont typeface="+mj-lt"/>
                  <a:buAutoNum type="arabicPeriod"/>
                </a:pPr>
                <a:r>
                  <a:rPr lang="en-US" dirty="0" smtClean="0"/>
                  <a:t>It is a GSR with score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whose negation is a Euclidean distance matrix</a:t>
                </a:r>
              </a:p>
              <a:p>
                <a:pPr lvl="2"/>
                <a:r>
                  <a:rPr lang="en-US" dirty="0" smtClean="0"/>
                  <a:t>Euclidean distance matrix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||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i="1">
                                    <a:latin typeface="Cambria Math"/>
                                  </a:rPr>
                                  <m:t>||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×</m:t>
                        </m:r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Works because mean minimizes the sum of squares of distances even in the discrete case</a:t>
                </a:r>
              </a:p>
              <a:p>
                <a:pPr marL="548640" lvl="2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70037"/>
                <a:ext cx="8229600" cy="4678363"/>
              </a:xfrm>
              <a:blipFill rotWithShape="0">
                <a:blip r:embed="rId3"/>
                <a:stretch>
                  <a:fillRect l="-963" t="-1043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936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Neutrality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1176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Symmetry not enough</a:t>
            </a:r>
          </a:p>
          <a:p>
            <a:pPr lvl="1"/>
            <a:r>
              <a:rPr lang="en-US" dirty="0" smtClean="0"/>
              <a:t>Not a desiderata from the preference aggregation point of view</a:t>
            </a:r>
          </a:p>
          <a:p>
            <a:endParaRPr lang="en-US" i="1" dirty="0" smtClean="0"/>
          </a:p>
          <a:p>
            <a:r>
              <a:rPr lang="en-US" i="1" u="sng" dirty="0" smtClean="0"/>
              <a:t>Neutrality</a:t>
            </a:r>
            <a:r>
              <a:rPr lang="en-US" i="1" dirty="0"/>
              <a:t>:</a:t>
            </a:r>
            <a:br>
              <a:rPr lang="en-US" i="1" dirty="0"/>
            </a:br>
            <a:r>
              <a:rPr lang="en-US" i="1" dirty="0"/>
              <a:t>Names of the alternatives should not matter, i.e., relabeling the alternatives in all the votes should relabel the output accordingly</a:t>
            </a:r>
            <a:r>
              <a:rPr lang="en-US" i="1" dirty="0" smtClean="0"/>
              <a:t>.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/>
              <a:t>Not too </a:t>
            </a:r>
            <a:r>
              <a:rPr lang="en-US" dirty="0" smtClean="0"/>
              <a:t>restrictive --- all </a:t>
            </a:r>
            <a:r>
              <a:rPr lang="en-US" dirty="0"/>
              <a:t>voting rules of interest are neutral</a:t>
            </a:r>
            <a:r>
              <a:rPr lang="en-US" dirty="0" smtClean="0"/>
              <a:t>!</a:t>
            </a:r>
          </a:p>
          <a:p>
            <a:endParaRPr lang="en-US" dirty="0"/>
          </a:p>
          <a:p>
            <a:r>
              <a:rPr lang="en-US" dirty="0" smtClean="0"/>
              <a:t>Typically assumed in other viewpoints, like MLE models with “right-invariant” distance functions.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44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Neutrality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98837"/>
            <a:ext cx="8229600" cy="2773363"/>
          </a:xfrm>
        </p:spPr>
        <p:txBody>
          <a:bodyPr/>
          <a:lstStyle/>
          <a:p>
            <a:r>
              <a:rPr lang="en-US" dirty="0" smtClean="0"/>
              <a:t>Consequence of neutrality : 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 a profile where every ranking appears exactly once output must be the set of all rankings</a:t>
            </a:r>
          </a:p>
          <a:p>
            <a:pPr lvl="1"/>
            <a:r>
              <a:rPr lang="en-US" dirty="0" smtClean="0"/>
              <a:t>Generalizes to profiles containing all permutations of a subset of alternatives (rest being fixed) starting from any ranking</a:t>
            </a:r>
          </a:p>
          <a:p>
            <a:pPr lvl="1"/>
            <a:r>
              <a:rPr lang="en-US" dirty="0" smtClean="0"/>
              <a:t>We use this in our proofs …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85800" y="1896070"/>
            <a:ext cx="7840373" cy="923330"/>
            <a:chOff x="762000" y="2277070"/>
            <a:chExt cx="7840373" cy="9233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762000" y="2277070"/>
                  <a:ext cx="1227965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≻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  <m:r>
                          <a:rPr lang="en-US" b="0" i="1" smtClean="0">
                            <a:latin typeface="Cambria Math"/>
                          </a:rPr>
                          <m:t>≻</m:t>
                        </m:r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oMath>
                    </m:oMathPara>
                  </a14:m>
                  <a:endParaRPr lang="en-US" b="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  <m:r>
                          <a:rPr lang="en-US" b="0" i="1" smtClean="0">
                            <a:latin typeface="Cambria Math"/>
                          </a:rPr>
                          <m:t>≻</m:t>
                        </m:r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  <m:r>
                          <a:rPr lang="en-US" b="0" i="1" smtClean="0">
                            <a:latin typeface="Cambria Math"/>
                          </a:rPr>
                          <m:t>≻</m:t>
                        </m:r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 b="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≻</m:t>
                        </m:r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  <m:r>
                          <a:rPr lang="en-US" b="0" i="1" smtClean="0">
                            <a:latin typeface="Cambria Math"/>
                          </a:rPr>
                          <m:t>≻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" y="2277070"/>
                  <a:ext cx="1227965" cy="92333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2514600" y="2554069"/>
                  <a:ext cx="12109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≻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  <m:r>
                          <a:rPr lang="en-US" b="0" i="1" smtClean="0">
                            <a:latin typeface="Cambria Math"/>
                          </a:rPr>
                          <m:t>≻</m:t>
                        </m:r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600" y="2554069"/>
                  <a:ext cx="121097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/>
            <p:cNvCxnSpPr>
              <a:stCxn id="4" idx="3"/>
              <a:endCxn id="5" idx="1"/>
            </p:cNvCxnSpPr>
            <p:nvPr/>
          </p:nvCxnSpPr>
          <p:spPr>
            <a:xfrm>
              <a:off x="1989965" y="2738735"/>
              <a:ext cx="524635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Double Bracket 6"/>
            <p:cNvSpPr/>
            <p:nvPr/>
          </p:nvSpPr>
          <p:spPr>
            <a:xfrm>
              <a:off x="3725573" y="2277070"/>
              <a:ext cx="1913227" cy="923330"/>
            </a:xfrm>
            <a:prstGeom prst="bracketPair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638800" y="2277070"/>
                  <a:ext cx="1210973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  <m:r>
                          <a:rPr lang="en-US" b="0" i="1" smtClean="0">
                            <a:latin typeface="Cambria Math"/>
                          </a:rPr>
                          <m:t>≻</m:t>
                        </m:r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  <m:r>
                          <a:rPr lang="en-US" b="0" i="1" smtClean="0">
                            <a:latin typeface="Cambria Math"/>
                          </a:rPr>
                          <m:t>≻</m:t>
                        </m:r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 b="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  <m:r>
                          <a:rPr lang="en-US" b="0" i="1" smtClean="0">
                            <a:latin typeface="Cambria Math"/>
                          </a:rPr>
                          <m:t>≻</m:t>
                        </m:r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≻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 b="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  <m:r>
                          <a:rPr lang="en-US" b="0" i="1" smtClean="0">
                            <a:latin typeface="Cambria Math"/>
                          </a:rPr>
                          <m:t>≻</m:t>
                        </m:r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≻</m:t>
                        </m:r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2277070"/>
                  <a:ext cx="1210973" cy="92333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391400" y="2554069"/>
                  <a:ext cx="12109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  <m:r>
                          <a:rPr lang="en-US" b="0" i="1" smtClean="0">
                            <a:latin typeface="Cambria Math"/>
                          </a:rPr>
                          <m:t>≻</m:t>
                        </m:r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  <m:r>
                          <a:rPr lang="en-US" b="0" i="1" smtClean="0">
                            <a:latin typeface="Cambria Math"/>
                          </a:rPr>
                          <m:t>≻</m:t>
                        </m:r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400" y="2554069"/>
                  <a:ext cx="121097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>
              <a:stCxn id="8" idx="3"/>
              <a:endCxn id="9" idx="1"/>
            </p:cNvCxnSpPr>
            <p:nvPr/>
          </p:nvCxnSpPr>
          <p:spPr>
            <a:xfrm>
              <a:off x="6849773" y="2738735"/>
              <a:ext cx="541627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886200" y="2962870"/>
              <a:ext cx="160020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3962864" y="2316539"/>
                  <a:ext cx="144687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→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a14:m>
                  <a:r>
                    <a:rPr lang="en-US" dirty="0" smtClean="0"/>
                    <a:t>,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  <m:r>
                        <a:rPr lang="en-US" b="0" i="1" smtClean="0">
                          <a:latin typeface="Cambria Math"/>
                        </a:rPr>
                        <m:t>→</m:t>
                      </m:r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</m:oMath>
                  </a14:m>
                  <a:endParaRPr lang="en-US" b="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  <m:r>
                          <a:rPr lang="en-US" b="0" i="1" smtClean="0">
                            <a:latin typeface="Cambria Math"/>
                          </a:rPr>
                          <m:t>→</m:t>
                        </m:r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864" y="2316539"/>
                  <a:ext cx="1446871" cy="64633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47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84309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Neutral SMPR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70037"/>
                <a:ext cx="8229600" cy="4678363"/>
              </a:xfrm>
            </p:spPr>
            <p:txBody>
              <a:bodyPr/>
              <a:lstStyle/>
              <a:p>
                <a:r>
                  <a:rPr lang="en-US" u="sng" dirty="0" smtClean="0"/>
                  <a:t>Neutral Score Functions / Score Matrix</a:t>
                </a:r>
                <a:r>
                  <a:rPr lang="en-US" dirty="0" smtClean="0"/>
                  <a:t> 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For every relabeling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𝜏</m:t>
                    </m:r>
                  </m:oMath>
                </a14:m>
                <a:r>
                  <a:rPr lang="en-US" i="1" dirty="0" smtClean="0">
                    <a:latin typeface="Cambria Math"/>
                  </a:rPr>
                  <a:t> </a:t>
                </a:r>
                <a:r>
                  <a:rPr lang="en-US" dirty="0"/>
                  <a:t>of </a:t>
                </a:r>
                <a:r>
                  <a:rPr lang="en-US" dirty="0" smtClean="0"/>
                  <a:t>alternatives,</a:t>
                </a:r>
                <a:br>
                  <a:rPr lang="en-US" dirty="0" smtClean="0"/>
                </a:br>
                <a:r>
                  <a:rPr lang="en-US" sz="800" dirty="0"/>
                  <a:t/>
                </a:r>
                <a:br>
                  <a:rPr lang="en-US" sz="800" dirty="0"/>
                </a:br>
                <a:r>
                  <a:rPr lang="en-US" sz="800" i="1" dirty="0" smtClean="0">
                    <a:latin typeface="Cambria Math"/>
                  </a:rPr>
                  <a:t/>
                </a:r>
                <a:br>
                  <a:rPr lang="en-US" sz="800" i="1" dirty="0" smtClean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∀</m:t>
                    </m:r>
                    <m:r>
                      <a:rPr lang="en-US" i="1">
                        <a:latin typeface="Cambria Math"/>
                      </a:rPr>
                      <m:t>𝜎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 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𝜏𝜎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𝜏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endParaRPr lang="en-US" sz="900" i="1" dirty="0">
                  <a:latin typeface="Cambria Math"/>
                </a:endParaRPr>
              </a:p>
              <a:p>
                <a:r>
                  <a:rPr lang="en-US" u="sng" dirty="0" smtClean="0"/>
                  <a:t>Neutral Embeddings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For every relabeling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𝜏</m:t>
                    </m:r>
                  </m:oMath>
                </a14:m>
                <a:r>
                  <a:rPr lang="en-US" i="1" dirty="0">
                    <a:latin typeface="Cambria Math"/>
                  </a:rPr>
                  <a:t> </a:t>
                </a:r>
                <a:r>
                  <a:rPr lang="en-US" dirty="0"/>
                  <a:t>of </a:t>
                </a:r>
                <a:r>
                  <a:rPr lang="en-US" dirty="0" smtClean="0"/>
                  <a:t>alternatives,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sz="800" dirty="0"/>
                  <a:t/>
                </a:r>
                <a:br>
                  <a:rPr lang="en-US" sz="800" dirty="0"/>
                </a:br>
                <a:endParaRPr lang="en-US" sz="8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∀</m:t>
                      </m:r>
                      <m:r>
                        <a:rPr lang="en-US" i="1">
                          <a:latin typeface="Cambria Math"/>
                        </a:rPr>
                        <m:t>𝜎</m:t>
                      </m:r>
                      <m:r>
                        <a:rPr lang="en-US" i="1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𝜏𝜎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𝜏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sz="900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70037"/>
                <a:ext cx="8229600" cy="4678363"/>
              </a:xfrm>
              <a:blipFill rotWithShape="1">
                <a:blip r:embed="rId2"/>
                <a:stretch>
                  <a:fillRect l="-963" t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972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Neutral SMPR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70037"/>
                <a:ext cx="8229600" cy="4678363"/>
              </a:xfrm>
            </p:spPr>
            <p:txBody>
              <a:bodyPr>
                <a:normAutofit/>
              </a:bodyPr>
              <a:lstStyle/>
              <a:p>
                <a:pPr>
                  <a:buFont typeface="Wingdings" pitchFamily="2" charset="2"/>
                  <a:buChar char="q"/>
                </a:pPr>
                <a:r>
                  <a:rPr lang="en-US" dirty="0" smtClean="0"/>
                  <a:t> </a:t>
                </a:r>
                <a:r>
                  <a:rPr lang="en-US" u="sng" dirty="0" smtClean="0"/>
                  <a:t>Theorem</a:t>
                </a:r>
                <a:r>
                  <a:rPr lang="en-US" dirty="0" smtClean="0"/>
                  <a:t>: A symmetric MPR is neutral if and only if</a:t>
                </a:r>
              </a:p>
              <a:p>
                <a:pPr marL="73152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∃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i="1" dirty="0">
                    <a:solidFill>
                      <a:srgbClr val="00B050"/>
                    </a:solidFill>
                  </a:rPr>
                  <a:t>neutral</a:t>
                </a:r>
                <a:r>
                  <a:rPr lang="en-US" i="1" dirty="0"/>
                  <a:t> </a:t>
                </a:r>
                <a:r>
                  <a:rPr lang="en-US" dirty="0"/>
                  <a:t>embedding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𝜙</m:t>
                    </m:r>
                  </m:oMath>
                </a14:m>
                <a:endParaRPr lang="en-US" i="1" dirty="0"/>
              </a:p>
              <a:p>
                <a:pPr marL="73152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i="1" dirty="0" smtClean="0">
                    <a:solidFill>
                      <a:srgbClr val="00B050"/>
                    </a:solidFill>
                  </a:rPr>
                  <a:t>neutral</a:t>
                </a:r>
                <a:r>
                  <a:rPr lang="en-US" dirty="0" smtClean="0"/>
                  <a:t> score matrix S whose </a:t>
                </a:r>
                <a:r>
                  <a:rPr lang="en-US" i="1" dirty="0" smtClean="0">
                    <a:solidFill>
                      <a:srgbClr val="00B050"/>
                    </a:solidFill>
                  </a:rPr>
                  <a:t>negation is an EDM</a:t>
                </a:r>
              </a:p>
              <a:p>
                <a:pPr marL="73152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∃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>
                    <a:solidFill>
                      <a:srgbClr val="00B050"/>
                    </a:solidFill>
                  </a:rPr>
                  <a:t>neutral</a:t>
                </a:r>
                <a:r>
                  <a:rPr lang="en-US" dirty="0"/>
                  <a:t> score matrix S </a:t>
                </a:r>
                <a:r>
                  <a:rPr lang="en-US" dirty="0" smtClean="0"/>
                  <a:t>that is </a:t>
                </a:r>
                <a:r>
                  <a:rPr lang="en-US" i="1" dirty="0" smtClean="0">
                    <a:solidFill>
                      <a:srgbClr val="00B050"/>
                    </a:solidFill>
                  </a:rPr>
                  <a:t>positive semi-definite</a:t>
                </a:r>
                <a:r>
                  <a:rPr lang="en-US" dirty="0" smtClean="0"/>
                  <a:t> with </a:t>
                </a:r>
                <a:r>
                  <a:rPr lang="en-US" i="1" dirty="0" smtClean="0">
                    <a:solidFill>
                      <a:srgbClr val="00B050"/>
                    </a:solidFill>
                  </a:rPr>
                  <a:t>identical diagonal entries</a:t>
                </a:r>
              </a:p>
              <a:p>
                <a:pPr marL="731520" lvl="1" indent="-457200">
                  <a:buFont typeface="+mj-lt"/>
                  <a:buAutoNum type="arabicPeriod"/>
                </a:pPr>
                <a:endParaRPr lang="en-US" i="1" dirty="0">
                  <a:solidFill>
                    <a:srgbClr val="00B050"/>
                  </a:solidFill>
                </a:endParaRPr>
              </a:p>
              <a:p>
                <a:r>
                  <a:rPr lang="en-US" dirty="0" smtClean="0"/>
                  <a:t>Proof of equivalence with the first two conditions is derived simply from the definition of neutrality.</a:t>
                </a:r>
              </a:p>
              <a:p>
                <a:r>
                  <a:rPr lang="en-US" dirty="0" smtClean="0"/>
                  <a:t>Proof of equivalence with the third condition uses observation that neutrality implies existence of </a:t>
                </a:r>
                <a:r>
                  <a:rPr lang="en-US" i="1" dirty="0" smtClean="0"/>
                  <a:t>equal-norm </a:t>
                </a:r>
                <a:r>
                  <a:rPr lang="en-US" dirty="0" smtClean="0"/>
                  <a:t>embedding.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70037"/>
                <a:ext cx="8229600" cy="4678363"/>
              </a:xfrm>
              <a:blipFill rotWithShape="0">
                <a:blip r:embed="rId2"/>
                <a:stretch>
                  <a:fillRect l="-963" t="-1043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56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Special Embeddings of a Neutral SMPR</a:t>
            </a:r>
            <a:endParaRPr 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r>
                  <a:rPr lang="en-US" dirty="0" smtClean="0"/>
                  <a:t>O</a:t>
                </a:r>
                <a:r>
                  <a:rPr lang="en-US" dirty="0" smtClean="0">
                    <a:sym typeface="Wingdings" pitchFamily="2" charset="2"/>
                  </a:rPr>
                  <a:t>n a profile where every ranking appears once, a neutral rule must have all rankings tied.</a:t>
                </a:r>
                <a:br>
                  <a:rPr lang="en-US" dirty="0" smtClean="0">
                    <a:sym typeface="Wingdings" pitchFamily="2" charset="2"/>
                  </a:rPr>
                </a:br>
                <a:endParaRPr lang="en-US" dirty="0" smtClean="0">
                  <a:sym typeface="Wingdings" pitchFamily="2" charset="2"/>
                </a:endParaRPr>
              </a:p>
              <a:p>
                <a:endParaRPr lang="en-US" dirty="0" smtClean="0">
                  <a:sym typeface="Wingdings" pitchFamily="2" charset="2"/>
                </a:endParaRPr>
              </a:p>
              <a:p>
                <a:pPr>
                  <a:buFont typeface="Wingdings" pitchFamily="2" charset="2"/>
                  <a:buChar char="q"/>
                </a:pPr>
                <a:r>
                  <a:rPr lang="en-US" dirty="0" smtClean="0">
                    <a:sym typeface="Wingdings" pitchFamily="2" charset="2"/>
                  </a:rPr>
                  <a:t> </a:t>
                </a:r>
                <a:r>
                  <a:rPr lang="en-US" u="sng" dirty="0" smtClean="0">
                    <a:sym typeface="Wingdings" pitchFamily="2" charset="2"/>
                  </a:rPr>
                  <a:t>Lemma</a:t>
                </a:r>
                <a:r>
                  <a:rPr lang="en-US" dirty="0" smtClean="0">
                    <a:sym typeface="Wingdings" pitchFamily="2" charset="2"/>
                  </a:rPr>
                  <a:t>: In every embedding of a neutral SMPR, all rankings are at equal distance from the mean of all rankings.</a:t>
                </a:r>
                <a:br>
                  <a:rPr lang="en-US" dirty="0" smtClean="0">
                    <a:sym typeface="Wingdings" pitchFamily="2" charset="2"/>
                  </a:rPr>
                </a:br>
                <a:r>
                  <a:rPr lang="en-US" sz="800" dirty="0" smtClean="0">
                    <a:sym typeface="Wingdings" pitchFamily="2" charset="2"/>
                  </a:rPr>
                  <a:t/>
                </a:r>
                <a:br>
                  <a:rPr lang="en-US" sz="800" dirty="0" smtClean="0">
                    <a:sym typeface="Wingdings" pitchFamily="2" charset="2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∀ 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𝜎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 &amp;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  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  <a:sym typeface="Wingdings" pitchFamily="2" charset="2"/>
                                  </a:rPr>
                                  <m:t>𝜎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  <m:t>𝜇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sym typeface="Wingdings" pitchFamily="2" charset="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sym typeface="Wingdings" pitchFamily="2" charset="2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sym typeface="Wingdings" pitchFamily="2" charset="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  <m:t>𝜇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>
                  <a:buFont typeface="Wingdings" pitchFamily="2" charset="2"/>
                  <a:buChar char="q"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857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Choice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678363"/>
          </a:xfrm>
        </p:spPr>
        <p:txBody>
          <a:bodyPr>
            <a:normAutofit/>
          </a:bodyPr>
          <a:lstStyle/>
          <a:p>
            <a:r>
              <a:rPr lang="en-US" sz="2400" i="1" dirty="0" smtClean="0">
                <a:latin typeface="Calibri"/>
              </a:rPr>
              <a:t>“Given a set of preferences, </a:t>
            </a:r>
            <a:r>
              <a:rPr lang="en-US" sz="2400" i="1" dirty="0" smtClean="0">
                <a:sym typeface="Wingdings" pitchFamily="2" charset="2"/>
              </a:rPr>
              <a:t>find a consensus”</a:t>
            </a:r>
            <a:br>
              <a:rPr lang="en-US" sz="2400" i="1" dirty="0" smtClean="0">
                <a:sym typeface="Wingdings" pitchFamily="2" charset="2"/>
              </a:rPr>
            </a:br>
            <a:endParaRPr lang="en-US" sz="2400" i="1" dirty="0" smtClean="0">
              <a:sym typeface="Wingdings" pitchFamily="2" charset="2"/>
            </a:endParaRPr>
          </a:p>
          <a:p>
            <a:r>
              <a:rPr lang="en-US" sz="2400" i="1" dirty="0" smtClean="0">
                <a:sym typeface="Wingdings" pitchFamily="2" charset="2"/>
              </a:rPr>
              <a:t>Preferences</a:t>
            </a:r>
            <a:r>
              <a:rPr lang="en-US" sz="2400" dirty="0" smtClean="0">
                <a:sym typeface="Wingdings" pitchFamily="2" charset="2"/>
              </a:rPr>
              <a:t> and </a:t>
            </a:r>
            <a:r>
              <a:rPr lang="en-US" sz="2400" i="1" dirty="0" smtClean="0">
                <a:sym typeface="Wingdings" pitchFamily="2" charset="2"/>
              </a:rPr>
              <a:t>consensus</a:t>
            </a:r>
            <a:r>
              <a:rPr lang="en-US" sz="2400" dirty="0" smtClean="0">
                <a:sym typeface="Wingdings" pitchFamily="2" charset="2"/>
              </a:rPr>
              <a:t> could be from any set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Usually, preferences are rankings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Consensus can be a ranking or an alternative</a:t>
            </a:r>
          </a:p>
          <a:p>
            <a:endParaRPr lang="en-US" sz="1600" baseline="-25000" dirty="0" smtClean="0">
              <a:sym typeface="Wingdings" pitchFamily="2" charset="2"/>
            </a:endParaRPr>
          </a:p>
          <a:p>
            <a:r>
              <a:rPr lang="en-US" sz="2400" dirty="0" smtClean="0">
                <a:sym typeface="Wingdings" pitchFamily="2" charset="2"/>
              </a:rPr>
              <a:t>Problem: No unique “consensus” among rankings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Wide array of voting rules studied in the literature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Every rule tries to justify its “aggregation of preferences into consensus” differently (axioms, MLE estimates, …)</a:t>
            </a:r>
          </a:p>
        </p:txBody>
      </p:sp>
    </p:spTree>
    <p:extLst>
      <p:ext uri="{BB962C8B-B14F-4D97-AF65-F5344CB8AC3E}">
        <p14:creationId xmlns:p14="http://schemas.microsoft.com/office/powerpoint/2010/main" val="385297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Special Embeddings of a Neutral SMPR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u="sng" dirty="0" smtClean="0"/>
              <a:t>Lemma</a:t>
            </a:r>
            <a:r>
              <a:rPr lang="en-US" dirty="0" smtClean="0"/>
              <a:t>: Neutrality is preserved in translation, rotation, scaling, and dimension-lifting.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713201" y="4483800"/>
            <a:ext cx="1678199" cy="1307400"/>
            <a:chOff x="1735659" y="4408354"/>
            <a:chExt cx="2102799" cy="1638184"/>
          </a:xfrm>
        </p:grpSpPr>
        <p:sp>
          <p:nvSpPr>
            <p:cNvPr id="5" name="Hexagon 4"/>
            <p:cNvSpPr/>
            <p:nvPr/>
          </p:nvSpPr>
          <p:spPr>
            <a:xfrm rot="20184444">
              <a:off x="1735659" y="4740777"/>
              <a:ext cx="1981200" cy="762000"/>
            </a:xfrm>
            <a:prstGeom prst="hexagon">
              <a:avLst>
                <a:gd name="adj" fmla="val 72027"/>
                <a:gd name="vf" fmla="val 11547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exagon 5"/>
            <p:cNvSpPr/>
            <p:nvPr/>
          </p:nvSpPr>
          <p:spPr>
            <a:xfrm>
              <a:off x="1828800" y="5105400"/>
              <a:ext cx="1981200" cy="762000"/>
            </a:xfrm>
            <a:prstGeom prst="hexagon">
              <a:avLst>
                <a:gd name="adj" fmla="val 72027"/>
                <a:gd name="vf" fmla="val 11547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21184870">
              <a:off x="2390658" y="4408354"/>
              <a:ext cx="1447800" cy="1638184"/>
            </a:xfrm>
            <a:prstGeom prst="arc">
              <a:avLst>
                <a:gd name="adj1" fmla="val 19380872"/>
                <a:gd name="adj2" fmla="val 1567949"/>
              </a:avLst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295400" y="2784685"/>
            <a:ext cx="2681531" cy="872915"/>
            <a:chOff x="1066800" y="4156285"/>
            <a:chExt cx="2681531" cy="872915"/>
          </a:xfrm>
        </p:grpSpPr>
        <p:sp>
          <p:nvSpPr>
            <p:cNvPr id="9" name="Hexagon 8"/>
            <p:cNvSpPr/>
            <p:nvPr/>
          </p:nvSpPr>
          <p:spPr>
            <a:xfrm>
              <a:off x="1066800" y="4156285"/>
              <a:ext cx="1012582" cy="872915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Hexagon 9"/>
            <p:cNvSpPr/>
            <p:nvPr/>
          </p:nvSpPr>
          <p:spPr>
            <a:xfrm>
              <a:off x="2735749" y="4156285"/>
              <a:ext cx="1012582" cy="872915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3"/>
            </p:cNvCxnSpPr>
            <p:nvPr/>
          </p:nvCxnSpPr>
          <p:spPr>
            <a:xfrm>
              <a:off x="2079382" y="4592743"/>
              <a:ext cx="65636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71599" y="4746044"/>
            <a:ext cx="2775942" cy="876342"/>
            <a:chOff x="1066799" y="5443844"/>
            <a:chExt cx="2775942" cy="876342"/>
          </a:xfrm>
        </p:grpSpPr>
        <p:sp>
          <p:nvSpPr>
            <p:cNvPr id="13" name="Hexagon 12"/>
            <p:cNvSpPr/>
            <p:nvPr/>
          </p:nvSpPr>
          <p:spPr>
            <a:xfrm>
              <a:off x="1066799" y="5443844"/>
              <a:ext cx="1012582" cy="872915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Hexagon 13"/>
            <p:cNvSpPr/>
            <p:nvPr/>
          </p:nvSpPr>
          <p:spPr>
            <a:xfrm rot="19592637">
              <a:off x="2830159" y="5447271"/>
              <a:ext cx="1012582" cy="872915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>
              <a:off x="2079381" y="5880302"/>
              <a:ext cx="81621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460878" y="2743200"/>
            <a:ext cx="2311522" cy="872915"/>
            <a:chOff x="5090869" y="4114800"/>
            <a:chExt cx="2311522" cy="872915"/>
          </a:xfrm>
        </p:grpSpPr>
        <p:sp>
          <p:nvSpPr>
            <p:cNvPr id="17" name="Hexagon 16"/>
            <p:cNvSpPr/>
            <p:nvPr/>
          </p:nvSpPr>
          <p:spPr>
            <a:xfrm>
              <a:off x="5090869" y="4114800"/>
              <a:ext cx="1012582" cy="872915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Hexagon 17"/>
            <p:cNvSpPr/>
            <p:nvPr/>
          </p:nvSpPr>
          <p:spPr>
            <a:xfrm>
              <a:off x="6781800" y="4267200"/>
              <a:ext cx="620591" cy="534992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0"/>
              <a:endCxn id="18" idx="3"/>
            </p:cNvCxnSpPr>
            <p:nvPr/>
          </p:nvCxnSpPr>
          <p:spPr>
            <a:xfrm flipV="1">
              <a:off x="6103451" y="4534696"/>
              <a:ext cx="678349" cy="1656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981200" y="3886200"/>
            <a:ext cx="1215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Translation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209800" y="5791200"/>
            <a:ext cx="98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Rotation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91200" y="5791200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 Lifting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405438" y="3745468"/>
            <a:ext cx="83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1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Special Embeddings of a Neutral SMPR</a:t>
            </a:r>
            <a:endParaRPr 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 </a:t>
                </a:r>
              </a:p>
              <a:p>
                <a:pPr>
                  <a:buFont typeface="Wingdings" pitchFamily="2" charset="2"/>
                  <a:buChar char="q"/>
                </a:pPr>
                <a:r>
                  <a:rPr lang="en-US" dirty="0" smtClean="0"/>
                  <a:t> </a:t>
                </a:r>
                <a:r>
                  <a:rPr lang="en-US" u="sng" dirty="0" smtClean="0"/>
                  <a:t>Corollary</a:t>
                </a:r>
                <a:r>
                  <a:rPr lang="en-US" dirty="0" smtClean="0"/>
                  <a:t>: Given a neutral embedding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𝜙</m:t>
                    </m:r>
                  </m:oMath>
                </a14:m>
                <a:r>
                  <a:rPr lang="en-US" dirty="0" smtClean="0"/>
                  <a:t> of a neutral SMPR, we can construct a (canonical) normalized neutral embedding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𝜙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𝜎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/>
                          </a:rPr>
                          <m:t>𝜙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𝜎</m:t>
                            </m:r>
                          </m:e>
                        </m:d>
                        <m:r>
                          <a:rPr lang="en-US" i="1" dirty="0">
                            <a:latin typeface="Cambria Math"/>
                          </a:rPr>
                          <m:t>−</m:t>
                        </m:r>
                        <m:r>
                          <a:rPr lang="en-US" i="1" dirty="0">
                            <a:latin typeface="Cambria Math"/>
                          </a:rPr>
                          <m:t>𝜇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</m:d>
                                <m:r>
                                  <a:rPr lang="en-US" i="1" dirty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 dirty="0">
                                    <a:latin typeface="Cambria Math"/>
                                  </a:rPr>
                                  <m:t>𝜇</m:t>
                                </m:r>
                              </m:e>
                            </m:d>
                          </m:e>
                        </m:d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endParaRPr lang="en-US" dirty="0" smtClean="0"/>
              </a:p>
              <a:p>
                <a:r>
                  <a:rPr lang="en-US" dirty="0" smtClean="0"/>
                  <a:t>In a normalized neutral embedding, all rankings lie on a unit sphere centered at origin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489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with Neutral Embeddings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Neutrality of an embedding can be checked, but hard to construct neutral embeddings</a:t>
            </a:r>
          </a:p>
          <a:p>
            <a:pPr lvl="1"/>
            <a:r>
              <a:rPr lang="en-US" dirty="0" smtClean="0"/>
              <a:t>Difficult to “encode” information about various alternatives in the coordinates of the points in a neutral way </a:t>
            </a:r>
          </a:p>
          <a:p>
            <a:pPr lvl="1"/>
            <a:endParaRPr lang="en-US" dirty="0"/>
          </a:p>
          <a:p>
            <a:r>
              <a:rPr lang="en-US" dirty="0" smtClean="0"/>
              <a:t>We give a constructive characterization</a:t>
            </a:r>
          </a:p>
          <a:p>
            <a:pPr lvl="1"/>
            <a:r>
              <a:rPr lang="en-US" dirty="0" smtClean="0"/>
              <a:t>Draw ideas from </a:t>
            </a:r>
            <a:r>
              <a:rPr lang="en-US" i="1" dirty="0" smtClean="0">
                <a:solidFill>
                  <a:srgbClr val="00B050"/>
                </a:solidFill>
              </a:rPr>
              <a:t>group representation theory</a:t>
            </a:r>
            <a:endParaRPr lang="en-US" i="1" dirty="0">
              <a:solidFill>
                <a:srgbClr val="00B05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68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Embeddings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70037"/>
                <a:ext cx="8229600" cy="47545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An embedding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𝜙</m:t>
                    </m:r>
                  </m:oMath>
                </a14:m>
                <a:r>
                  <a:rPr lang="en-US" dirty="0" smtClean="0"/>
                  <a:t> is called linear if there exists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𝜏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every relabeling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𝜏</m:t>
                    </m:r>
                  </m:oMath>
                </a14:m>
                <a:r>
                  <a:rPr lang="en-US" dirty="0"/>
                  <a:t> of </a:t>
                </a:r>
                <a:r>
                  <a:rPr lang="en-US" dirty="0" smtClean="0"/>
                  <a:t>alternatives such that</a:t>
                </a:r>
                <a:br>
                  <a:rPr lang="en-US" dirty="0" smtClean="0"/>
                </a:br>
                <a:endParaRPr lang="en-US" sz="800" dirty="0" smtClean="0"/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b="0" dirty="0" smtClean="0"/>
                  <a:t>Relabeling of alternatives transforms the embedding</a:t>
                </a:r>
                <a:br>
                  <a:rPr lang="en-US" b="0" dirty="0" smtClean="0"/>
                </a:br>
                <a:r>
                  <a:rPr lang="en-US" sz="800" b="0" dirty="0" smtClean="0"/>
                  <a:t/>
                </a:r>
                <a:br>
                  <a:rPr lang="en-US" sz="800" b="0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 </m:t>
                    </m:r>
                    <m:r>
                      <a:rPr lang="en-US" b="0" i="1" smtClean="0">
                        <a:latin typeface="Cambria Math"/>
                      </a:rPr>
                      <m:t>𝜏</m:t>
                    </m:r>
                    <m:r>
                      <a:rPr lang="en-US" b="0" i="1" smtClean="0">
                        <a:latin typeface="Cambria Math"/>
                      </a:rPr>
                      <m:t> &amp; </m:t>
                    </m:r>
                    <m:r>
                      <a:rPr lang="en-US" b="0" i="1" smtClean="0">
                        <a:latin typeface="Cambria Math"/>
                      </a:rPr>
                      <m:t>𝜎</m:t>
                    </m:r>
                    <m:r>
                      <a:rPr lang="en-US" b="0" i="1" smtClean="0">
                        <a:latin typeface="Cambria Math"/>
                      </a:rPr>
                      <m:t>     </m:t>
                    </m:r>
                    <m:r>
                      <a:rPr lang="en-US" b="0" i="1" smtClean="0">
                        <a:latin typeface="Cambria Math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𝜏𝜎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𝜏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𝜙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𝜎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i="1" dirty="0" smtClean="0">
                  <a:solidFill>
                    <a:srgbClr val="00B050"/>
                  </a:solidFill>
                </a:endParaRP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b="0" dirty="0" smtClean="0"/>
                  <a:t>R is a “linear representation”</a:t>
                </a:r>
                <a:br>
                  <a:rPr lang="en-US" b="0" dirty="0" smtClean="0"/>
                </a:br>
                <a:r>
                  <a:rPr lang="en-US" sz="800" b="0" dirty="0" smtClean="0"/>
                  <a:t/>
                </a:r>
                <a:br>
                  <a:rPr lang="en-US" sz="800" b="0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&amp;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    </m:t>
                    </m:r>
                    <m:r>
                      <a:rPr lang="en-US" b="0" i="1" smtClean="0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b="0" i="1" dirty="0" smtClean="0">
                  <a:solidFill>
                    <a:srgbClr val="00B050"/>
                  </a:solidFill>
                </a:endParaRPr>
              </a:p>
              <a:p>
                <a:pPr marL="274320" lvl="1" indent="0">
                  <a:buNone/>
                </a:pPr>
                <a:endParaRPr lang="en-US" sz="1000" i="1" dirty="0">
                  <a:solidFill>
                    <a:srgbClr val="00B050"/>
                  </a:solidFill>
                </a:endParaRPr>
              </a:p>
              <a:p>
                <a:r>
                  <a:rPr lang="en-US" dirty="0" smtClean="0"/>
                  <a:t>Implications of both properties</a:t>
                </a:r>
                <a:r>
                  <a:rPr lang="en-US" dirty="0" smtClean="0">
                    <a:latin typeface="Cambria Math"/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𝑅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𝜏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latin typeface="Cambria Math"/>
                  </a:rPr>
                  <a:t> must be invertible, and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𝜏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𝑅</m:t>
                    </m:r>
                    <m:r>
                      <a:rPr lang="en-US" i="1" dirty="0">
                        <a:latin typeface="Cambria Math"/>
                      </a:rPr>
                      <m:t>(1)</m:t>
                    </m:r>
                  </m:oMath>
                </a14:m>
                <a:r>
                  <a:rPr lang="en-US" dirty="0" smtClean="0"/>
                  <a:t> maps to the identity matrix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𝑅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is a linear representation of the symmetric group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70037"/>
                <a:ext cx="8229600" cy="4754563"/>
              </a:xfrm>
              <a:blipFill rotWithShape="0">
                <a:blip r:embed="rId2"/>
                <a:stretch>
                  <a:fillRect l="-963" t="-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236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Embeddings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How to construct linear embeddings?</a:t>
                </a:r>
              </a:p>
              <a:p>
                <a:pPr lvl="1"/>
                <a:r>
                  <a:rPr lang="en-US" dirty="0"/>
                  <a:t>Symmetric group has a generator </a:t>
                </a:r>
                <a:r>
                  <a:rPr lang="en-US" dirty="0" smtClean="0"/>
                  <a:t>set of </a:t>
                </a:r>
                <a:r>
                  <a:rPr lang="en-US" dirty="0"/>
                  <a:t>size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Due to the second property, assigning invertible matrices to those 2 elements generates a matrix for every element (relabeling)</a:t>
                </a:r>
              </a:p>
              <a:p>
                <a:pPr lvl="1"/>
                <a:r>
                  <a:rPr lang="en-US" dirty="0" smtClean="0"/>
                  <a:t>Additionally, we need an initial embedding (of some ranking) from which other embeddings are obtained by transformations</a:t>
                </a:r>
              </a:p>
              <a:p>
                <a:pPr lvl="1"/>
                <a:r>
                  <a:rPr lang="en-US" dirty="0" smtClean="0"/>
                  <a:t>Thus, two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 invertible matrices and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-dimensional vector fully represent a linear embedding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078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550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Characterization:</a:t>
            </a:r>
            <a:br>
              <a:rPr lang="en-US" dirty="0" smtClean="0"/>
            </a:br>
            <a:r>
              <a:rPr lang="en-US" dirty="0" smtClean="0"/>
              <a:t>Neutrality </a:t>
            </a:r>
            <a:r>
              <a:rPr lang="en-US" dirty="0">
                <a:sym typeface="Wingdings" pitchFamily="2" charset="2"/>
              </a:rPr>
              <a:t>↔ </a:t>
            </a:r>
            <a:r>
              <a:rPr lang="en-US" dirty="0" smtClean="0"/>
              <a:t>Linearity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u="sng" dirty="0" smtClean="0"/>
              <a:t>Theorem</a:t>
            </a:r>
            <a:r>
              <a:rPr lang="en-US" dirty="0" smtClean="0"/>
              <a:t>: An embedding is </a:t>
            </a:r>
            <a:r>
              <a:rPr lang="en-US" i="1" dirty="0" smtClean="0">
                <a:solidFill>
                  <a:srgbClr val="00B050"/>
                </a:solidFill>
              </a:rPr>
              <a:t>neutral</a:t>
            </a:r>
            <a:r>
              <a:rPr lang="en-US" dirty="0" smtClean="0"/>
              <a:t> if and only if its </a:t>
            </a:r>
            <a:r>
              <a:rPr lang="en-US" i="1" dirty="0">
                <a:solidFill>
                  <a:srgbClr val="00B050"/>
                </a:solidFill>
              </a:rPr>
              <a:t>normalization is </a:t>
            </a:r>
            <a:r>
              <a:rPr lang="en-US" i="1" dirty="0" smtClean="0">
                <a:solidFill>
                  <a:srgbClr val="00B050"/>
                </a:solidFill>
              </a:rPr>
              <a:t>linear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Algebraic proof, involves pseudoinverses of matrices</a:t>
            </a:r>
          </a:p>
          <a:p>
            <a:pPr lvl="1"/>
            <a:r>
              <a:rPr lang="en-US" dirty="0" smtClean="0"/>
              <a:t>Given a neutral embedding, it allows explicitly finding the matrices involved in its linear representation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Proof Sketch: </a:t>
            </a:r>
          </a:p>
          <a:p>
            <a:pPr lvl="1"/>
            <a:r>
              <a:rPr lang="en-US" dirty="0" smtClean="0"/>
              <a:t>Easy: Every linear embedding is neutral. </a:t>
            </a:r>
            <a:r>
              <a:rPr lang="en-US" smtClean="0"/>
              <a:t>Follows from </a:t>
            </a:r>
            <a:r>
              <a:rPr lang="en-US" dirty="0" smtClean="0"/>
              <a:t>definition.</a:t>
            </a:r>
          </a:p>
          <a:p>
            <a:pPr lvl="1"/>
            <a:r>
              <a:rPr lang="en-US" dirty="0" smtClean="0"/>
              <a:t>Hard: Normalization of every neutral embedding is linear.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65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Neutrality =&gt; Linearity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22437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𝜙</m:t>
                        </m:r>
                      </m:e>
                    </m:acc>
                  </m:oMath>
                </a14:m>
                <a:r>
                  <a:rPr lang="en-US" dirty="0" smtClean="0"/>
                  <a:t> be the normalization of a neutral embedding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𝜙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k = dimension of the subspace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{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𝜙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𝜎</m:t>
                    </m:r>
                    <m:r>
                      <a:rPr lang="en-US" b="0" i="1" smtClean="0">
                        <a:latin typeface="Cambria Math"/>
                      </a:rPr>
                      <m:t>)}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Even 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𝜙</m:t>
                        </m:r>
                      </m:e>
                    </m:acc>
                  </m:oMath>
                </a14:m>
                <a:r>
                  <a:rPr lang="en-US" dirty="0" smtClean="0"/>
                  <a:t> is 3-dimensional, all its points may lie on a plane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Three key </a:t>
                </a:r>
                <a:r>
                  <a:rPr lang="en-US" dirty="0"/>
                  <a:t>s</a:t>
                </a:r>
                <a:r>
                  <a:rPr lang="en-US" dirty="0" smtClean="0"/>
                  <a:t>teps of the proof</a:t>
                </a:r>
              </a:p>
              <a:p>
                <a:pPr lvl="1"/>
                <a:r>
                  <a:rPr lang="en-US" dirty="0" smtClean="0"/>
                  <a:t>Convert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𝜙</m:t>
                        </m:r>
                      </m:e>
                    </m:acc>
                  </m:oMath>
                </a14:m>
                <a:r>
                  <a:rPr lang="en-US" dirty="0" smtClean="0"/>
                  <a:t> to minimum dimensional embedding</a:t>
                </a:r>
              </a:p>
              <a:p>
                <a:pPr lvl="1"/>
                <a:r>
                  <a:rPr lang="en-US" dirty="0" smtClean="0"/>
                  <a:t>Show its linearity (explicit construction of involved matrices)</a:t>
                </a:r>
              </a:p>
              <a:p>
                <a:pPr lvl="1"/>
                <a:r>
                  <a:rPr lang="en-US" dirty="0" smtClean="0"/>
                  <a:t>Conclude linearity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𝜙</m:t>
                        </m:r>
                      </m:e>
                    </m:acc>
                  </m:oMath>
                </a14:m>
                <a:r>
                  <a:rPr lang="en-US" dirty="0" smtClean="0"/>
                  <a:t> (again with explicit constructions)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22437"/>
                <a:ext cx="8229600" cy="4525963"/>
              </a:xfrm>
              <a:blipFill rotWithShape="0">
                <a:blip r:embed="rId2"/>
                <a:stretch>
                  <a:fillRect l="-96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279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Neutrality =&gt; Linearity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22437"/>
                <a:ext cx="8229600" cy="4525963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Convert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𝜙</m:t>
                        </m:r>
                      </m:e>
                    </m:acc>
                  </m:oMath>
                </a14:m>
                <a:r>
                  <a:rPr lang="en-US" dirty="0" smtClean="0"/>
                  <a:t> to an equivalent k-dimensional embedding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𝜙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𝑓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Requires translation, rotation, scaling, …</a:t>
                </a:r>
              </a:p>
              <a:p>
                <a:pPr lvl="1"/>
                <a:r>
                  <a:rPr lang="en-US" dirty="0" smtClean="0"/>
                  <a:t>Key property is that this does not change relative distances</a:t>
                </a:r>
              </a:p>
              <a:p>
                <a:pPr lvl="2"/>
                <a:r>
                  <a:rPr lang="en-US" dirty="0" smtClean="0"/>
                  <a:t>Hence, represents the same voting rule</a:t>
                </a:r>
              </a:p>
              <a:p>
                <a:pPr lvl="1"/>
                <a:r>
                  <a:rPr lang="en-US" dirty="0" smtClean="0"/>
                  <a:t>Essentially, we are doing change of basis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22437"/>
                <a:ext cx="8229600" cy="4525963"/>
              </a:xfrm>
              <a:blipFill rotWithShape="0">
                <a:blip r:embed="rId2"/>
                <a:stretch>
                  <a:fillRect l="-1185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1524000" y="4418965"/>
            <a:ext cx="1678199" cy="1307400"/>
            <a:chOff x="1735659" y="4408354"/>
            <a:chExt cx="2102799" cy="1638184"/>
          </a:xfrm>
        </p:grpSpPr>
        <p:sp>
          <p:nvSpPr>
            <p:cNvPr id="5" name="Hexagon 4"/>
            <p:cNvSpPr/>
            <p:nvPr/>
          </p:nvSpPr>
          <p:spPr>
            <a:xfrm rot="20184444">
              <a:off x="1735659" y="4740777"/>
              <a:ext cx="1981200" cy="762000"/>
            </a:xfrm>
            <a:prstGeom prst="hexagon">
              <a:avLst>
                <a:gd name="adj" fmla="val 72027"/>
                <a:gd name="vf" fmla="val 11547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exagon 5"/>
            <p:cNvSpPr/>
            <p:nvPr/>
          </p:nvSpPr>
          <p:spPr>
            <a:xfrm>
              <a:off x="1828800" y="5105400"/>
              <a:ext cx="1981200" cy="762000"/>
            </a:xfrm>
            <a:prstGeom prst="hexagon">
              <a:avLst>
                <a:gd name="adj" fmla="val 72027"/>
                <a:gd name="vf" fmla="val 11547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21184870">
              <a:off x="2390658" y="4408354"/>
              <a:ext cx="1447800" cy="1638184"/>
            </a:xfrm>
            <a:prstGeom prst="arc">
              <a:avLst>
                <a:gd name="adj1" fmla="val 19380872"/>
                <a:gd name="adj2" fmla="val 1567949"/>
              </a:avLst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H="1">
            <a:off x="3352800" y="5029200"/>
            <a:ext cx="16764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181600" y="4616059"/>
                <a:ext cx="2213042" cy="10415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Hexagon in 3D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/>
                          </a:rPr>
                          <m:t>𝜙</m:t>
                        </m:r>
                      </m:e>
                    </m:acc>
                  </m:oMath>
                </a14:m>
                <a:r>
                  <a:rPr lang="en-US" sz="2000" dirty="0" smtClean="0"/>
                  <a:t>) </a:t>
                </a:r>
              </a:p>
              <a:p>
                <a:r>
                  <a:rPr lang="en-US" sz="2000" dirty="0" smtClean="0"/>
                  <a:t>===&gt; </a:t>
                </a:r>
              </a:p>
              <a:p>
                <a:r>
                  <a:rPr lang="en-US" sz="2000" dirty="0" smtClean="0"/>
                  <a:t>Hexagon in 2D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𝜙</m:t>
                            </m:r>
                          </m:e>
                        </m:acc>
                      </m:e>
                      <m:sup>
                        <m:r>
                          <a:rPr lang="en-US" sz="2000" i="1" dirty="0">
                            <a:latin typeface="Cambria Math"/>
                          </a:rPr>
                          <m:t>𝑓</m:t>
                        </m:r>
                      </m:sup>
                    </m:sSup>
                  </m:oMath>
                </a14:m>
                <a:r>
                  <a:rPr lang="en-US" sz="2000" dirty="0" smtClean="0"/>
                  <a:t>)</a:t>
                </a:r>
                <a:endParaRPr 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4616059"/>
                <a:ext cx="2213042" cy="1041567"/>
              </a:xfrm>
              <a:prstGeom prst="rect">
                <a:avLst/>
              </a:prstGeom>
              <a:blipFill rotWithShape="0">
                <a:blip r:embed="rId3"/>
                <a:stretch>
                  <a:fillRect l="-2755" t="-3509" r="-3030" b="-9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979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Neutrality =&gt; Linearity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722437"/>
                <a:ext cx="8534400" cy="4525963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 startAt="2"/>
                </a:pPr>
                <a:r>
                  <a:rPr lang="en-US" dirty="0" smtClean="0"/>
                  <a:t>Write the set of equations</a:t>
                </a:r>
                <a:br>
                  <a:rPr lang="en-US" dirty="0" smtClean="0"/>
                </a:b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[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𝜙</m:t>
                              </m:r>
                            </m:e>
                          </m:acc>
                        </m:e>
                        <m:sup>
                          <m:r>
                            <a:rPr lang="en-US" i="1" dirty="0">
                              <a:latin typeface="Cambria Math"/>
                            </a:rPr>
                            <m:t>𝑓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𝜏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,…,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𝜙</m:t>
                              </m:r>
                            </m:e>
                          </m:acc>
                        </m:e>
                        <m:sup>
                          <m:r>
                            <a:rPr lang="en-US" i="1" dirty="0">
                              <a:latin typeface="Cambria Math"/>
                            </a:rPr>
                            <m:t>𝑓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𝜏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!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]=</m:t>
                      </m:r>
                      <m:r>
                        <a:rPr lang="en-US" i="1"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𝜏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[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𝜙</m:t>
                              </m:r>
                            </m:e>
                          </m:acc>
                        </m:e>
                        <m:sup>
                          <m:r>
                            <a:rPr lang="en-US" i="1" dirty="0">
                              <a:latin typeface="Cambria Math"/>
                            </a:rPr>
                            <m:t>𝑓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,…,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𝜙</m:t>
                              </m:r>
                            </m:e>
                          </m:acc>
                        </m:e>
                        <m:sup>
                          <m:r>
                            <a:rPr lang="en-US" i="1" dirty="0">
                              <a:latin typeface="Cambria Math"/>
                            </a:rPr>
                            <m:t>𝑓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!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𝜏</m:t>
                    </m:r>
                  </m:oMath>
                </a14:m>
                <a:r>
                  <a:rPr lang="en-US" dirty="0" smtClean="0"/>
                  <a:t>…</a:t>
                </a:r>
              </a:p>
              <a:p>
                <a:pPr lvl="1"/>
                <a:r>
                  <a:rPr lang="en-US" dirty="0" smtClean="0"/>
                  <a:t>LHS matrix (A) &amp; RHS matrix (B) column-permutations of each other</a:t>
                </a:r>
              </a:p>
              <a:p>
                <a:pPr lvl="1"/>
                <a:r>
                  <a:rPr lang="en-US" dirty="0" smtClean="0"/>
                  <a:t>Both full row-rank matrices due to the “minimum dimension”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𝜙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𝑓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Proof of existence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𝜏</m:t>
                        </m:r>
                      </m:e>
                    </m:d>
                  </m:oMath>
                </a14:m>
                <a:r>
                  <a:rPr lang="en-US" dirty="0" smtClean="0"/>
                  <a:t> via pseudoinverses</a:t>
                </a:r>
              </a:p>
              <a:p>
                <a:pPr lvl="2"/>
                <a:r>
                  <a:rPr lang="en-US" dirty="0" smtClean="0"/>
                  <a:t>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Interestingly, this exactly translates to neutrality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𝜙</m:t>
                            </m:r>
                          </m:e>
                        </m:acc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𝑓</m:t>
                        </m:r>
                      </m:sup>
                    </m:sSup>
                  </m:oMath>
                </a14:m>
                <a:r>
                  <a:rPr lang="en-US" dirty="0" smtClean="0"/>
                  <a:t>!</a:t>
                </a:r>
              </a:p>
              <a:p>
                <a:pPr lvl="2"/>
                <a:r>
                  <a:rPr lang="en-US" dirty="0" smtClean="0"/>
                  <a:t>Can also prove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722437"/>
                <a:ext cx="8534400" cy="4525963"/>
              </a:xfrm>
              <a:blipFill rotWithShape="0">
                <a:blip r:embed="rId2"/>
                <a:stretch>
                  <a:fillRect l="-1143" t="-1348" r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683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Neutrality =&gt; Linearity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722437"/>
                <a:ext cx="8534400" cy="4525963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 startAt="3"/>
                </a:pPr>
                <a:r>
                  <a:rPr lang="en-US" dirty="0" smtClean="0"/>
                  <a:t>Once we have all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𝜏</m:t>
                        </m:r>
                      </m:e>
                    </m:d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𝜙</m:t>
                            </m:r>
                          </m:e>
                        </m:acc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𝑓</m:t>
                        </m:r>
                      </m:sup>
                    </m:sSup>
                  </m:oMath>
                </a14:m>
                <a:r>
                  <a:rPr lang="en-US" dirty="0" smtClean="0"/>
                  <a:t>…</a:t>
                </a:r>
              </a:p>
              <a:p>
                <a:pPr lvl="1"/>
                <a:r>
                  <a:rPr lang="en-US" dirty="0" smtClean="0"/>
                  <a:t>Do change of basis back to that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𝜙</m:t>
                        </m:r>
                      </m:e>
                    </m:acc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During this process, we can explicitly find the matrices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𝜏</m:t>
                        </m:r>
                      </m:e>
                    </m:d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𝜙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given those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𝜙</m:t>
                            </m:r>
                          </m:e>
                        </m:acc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𝑓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 final step involves proving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holds for the matrices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𝜙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too</a:t>
                </a:r>
              </a:p>
              <a:p>
                <a:pPr lvl="1"/>
                <a:endParaRPr lang="en-US" dirty="0"/>
              </a:p>
              <a:p>
                <a:r>
                  <a:rPr lang="en-US" u="sng" dirty="0"/>
                  <a:t>Corollary</a:t>
                </a:r>
                <a:r>
                  <a:rPr lang="en-US" dirty="0"/>
                  <a:t>: A symmetric MPR is neutral if and only if it has a linear embedding. 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722437"/>
                <a:ext cx="8534400" cy="4525963"/>
              </a:xfrm>
              <a:blipFill rotWithShape="0">
                <a:blip r:embed="rId2"/>
                <a:stretch>
                  <a:fillRect l="-1143" t="-943" r="-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57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Choice Theory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>
                    <a:sym typeface="Wingdings" pitchFamily="2" charset="2"/>
                  </a:rPr>
                  <a:t>Idea: Mean proximity rules [Zwicker’08]</a:t>
                </a:r>
              </a:p>
              <a:p>
                <a:pPr lvl="1"/>
                <a:r>
                  <a:rPr lang="en-US" dirty="0" smtClean="0">
                    <a:sym typeface="Wingdings" pitchFamily="2" charset="2"/>
                  </a:rPr>
                  <a:t>Mean is a standard notion of consensus among a set of points in the Euclidean space</a:t>
                </a:r>
              </a:p>
              <a:p>
                <a:pPr lvl="1"/>
                <a:r>
                  <a:rPr lang="en-US" dirty="0" smtClean="0">
                    <a:sym typeface="Wingdings" pitchFamily="2" charset="2"/>
                  </a:rPr>
                  <a:t>Map preferences to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sym typeface="Wingdings" pitchFamily="2" charset="2"/>
                      </a:rPr>
                      <m:t>𝑑</m:t>
                    </m:r>
                  </m:oMath>
                </a14:m>
                <a:r>
                  <a:rPr lang="en-US" dirty="0" smtClean="0">
                    <a:sym typeface="Wingdings" pitchFamily="2" charset="2"/>
                  </a:rPr>
                  <a:t>-dimensional Euclidean space</a:t>
                </a:r>
              </a:p>
              <a:p>
                <a:pPr lvl="1"/>
                <a:r>
                  <a:rPr lang="en-US" dirty="0" smtClean="0">
                    <a:sym typeface="Wingdings" pitchFamily="2" charset="2"/>
                  </a:rPr>
                  <a:t>Use mean as the consensus!</a:t>
                </a:r>
                <a:endParaRPr lang="en-US" dirty="0">
                  <a:sym typeface="Wingdings" pitchFamily="2" charset="2"/>
                </a:endParaRPr>
              </a:p>
              <a:p>
                <a:pPr lvl="1"/>
                <a:r>
                  <a:rPr lang="en-US" dirty="0" smtClean="0">
                    <a:sym typeface="Wingdings" pitchFamily="2" charset="2"/>
                  </a:rPr>
                  <a:t>Choose the ranking closest to this consensus</a:t>
                </a:r>
              </a:p>
              <a:p>
                <a:pPr lvl="1"/>
                <a:endParaRPr lang="en-US" dirty="0" smtClean="0">
                  <a:sym typeface="Wingdings" pitchFamily="2" charset="2"/>
                </a:endParaRPr>
              </a:p>
              <a:p>
                <a:r>
                  <a:rPr lang="en-US" dirty="0" smtClean="0">
                    <a:sym typeface="Wingdings" pitchFamily="2" charset="2"/>
                  </a:rPr>
                  <a:t>How do desirable axioms translate geometrically?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47700" y="5434280"/>
            <a:ext cx="7848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itchFamily="34" charset="0"/>
              <a:buChar char="∞"/>
            </a:pPr>
            <a:r>
              <a:rPr lang="en-US" sz="2000" dirty="0" smtClean="0"/>
              <a:t>WS </a:t>
            </a:r>
            <a:r>
              <a:rPr lang="en-US" sz="2000" dirty="0" err="1" smtClean="0"/>
              <a:t>Zwicker</a:t>
            </a:r>
            <a:r>
              <a:rPr lang="en-US" sz="2000" dirty="0" smtClean="0"/>
              <a:t>, </a:t>
            </a:r>
            <a:r>
              <a:rPr lang="en-US" sz="2000" i="1" dirty="0" smtClean="0"/>
              <a:t>Consistency </a:t>
            </a:r>
            <a:r>
              <a:rPr lang="en-US" sz="2000" i="1" dirty="0"/>
              <a:t>without neutrality in voting rules: When is a vote an average</a:t>
            </a:r>
            <a:r>
              <a:rPr lang="en-US" sz="2000" i="1" dirty="0" smtClean="0"/>
              <a:t>?, </a:t>
            </a:r>
            <a:r>
              <a:rPr lang="en-US" sz="2000" dirty="0" err="1" smtClean="0"/>
              <a:t>MaCM</a:t>
            </a:r>
            <a:r>
              <a:rPr lang="en-US" sz="2000" dirty="0" smtClean="0"/>
              <a:t>, 2008.</a:t>
            </a:r>
          </a:p>
          <a:p>
            <a:pPr marL="285750" indent="-285750">
              <a:buFont typeface="Calibri" pitchFamily="34" charset="0"/>
              <a:buChar char="∞"/>
            </a:pPr>
            <a:r>
              <a:rPr lang="en-US" sz="2000" dirty="0" smtClean="0"/>
              <a:t>WS </a:t>
            </a:r>
            <a:r>
              <a:rPr lang="en-US" sz="2000" dirty="0" err="1" smtClean="0"/>
              <a:t>Zwicker</a:t>
            </a:r>
            <a:r>
              <a:rPr lang="en-US" sz="2000" dirty="0"/>
              <a:t>, </a:t>
            </a:r>
            <a:r>
              <a:rPr lang="en-US" sz="2000" i="1" dirty="0"/>
              <a:t>A characterization of the rational mean neat voting </a:t>
            </a:r>
            <a:r>
              <a:rPr lang="en-US" sz="2000" i="1" dirty="0" smtClean="0"/>
              <a:t>rules</a:t>
            </a:r>
            <a:r>
              <a:rPr lang="en-US" sz="2000" dirty="0" smtClean="0"/>
              <a:t>, </a:t>
            </a:r>
            <a:r>
              <a:rPr lang="en-US" sz="2000" dirty="0" err="1" smtClean="0"/>
              <a:t>MaCM</a:t>
            </a:r>
            <a:r>
              <a:rPr lang="en-US" sz="2000" dirty="0" smtClean="0"/>
              <a:t>, 2008.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05746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Unique Representation </a:t>
            </a:r>
            <a:r>
              <a:rPr lang="en-US" dirty="0" smtClean="0"/>
              <a:t>Theorem*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u="sng" dirty="0" smtClean="0"/>
              <a:t>Theorem</a:t>
            </a:r>
            <a:r>
              <a:rPr lang="en-US" dirty="0" smtClean="0"/>
              <a:t>: Any two embeddings of a neutral SMPR are equivalent up to translation, rotation, scaling, and dimension-lifting.</a:t>
            </a:r>
          </a:p>
          <a:p>
            <a:pPr lvl="1"/>
            <a:r>
              <a:rPr lang="en-US" dirty="0" smtClean="0"/>
              <a:t>Key step is Cauchy’s rigidity theorem</a:t>
            </a:r>
          </a:p>
          <a:p>
            <a:pPr lvl="1"/>
            <a:endParaRPr lang="en-US" sz="800" dirty="0"/>
          </a:p>
          <a:p>
            <a:r>
              <a:rPr lang="en-US" dirty="0" smtClean="0"/>
              <a:t>Cauchy’s rigidity theorem: Any two convex </a:t>
            </a:r>
            <a:r>
              <a:rPr lang="en-US" dirty="0" err="1" smtClean="0"/>
              <a:t>polytopes</a:t>
            </a:r>
            <a:r>
              <a:rPr lang="en-US" dirty="0" smtClean="0"/>
              <a:t> with identical “combinatorial geometry” and equal side lengths are congruent to each other.</a:t>
            </a:r>
          </a:p>
          <a:p>
            <a:pPr lvl="1"/>
            <a:r>
              <a:rPr lang="en-US" dirty="0" smtClean="0"/>
              <a:t>Combinatorial geometry is hierarchy of inclusion of smaller dimensional faces to larger dimensional faces (vertices </a:t>
            </a:r>
            <a:r>
              <a:rPr lang="en-US" dirty="0" smtClean="0">
                <a:sym typeface="Wingdings" pitchFamily="2" charset="2"/>
              </a:rPr>
              <a:t> edges  faces  …)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6196171"/>
            <a:ext cx="5944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</a:t>
            </a:r>
            <a:r>
              <a:rPr lang="en-US" dirty="0"/>
              <a:t>Work in progress. May be generalized to non-neutral SMPR.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36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Unique Representation </a:t>
            </a:r>
            <a:r>
              <a:rPr lang="en-US" dirty="0" smtClean="0"/>
              <a:t>Theorem*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other words, there is a unique canonical embedding for any neutral SMPR.</a:t>
                </a:r>
              </a:p>
              <a:p>
                <a:endParaRPr lang="en-US" dirty="0"/>
              </a:p>
              <a:p>
                <a:pPr>
                  <a:buFont typeface="Wingdings" pitchFamily="2" charset="2"/>
                  <a:buChar char="q"/>
                </a:pPr>
                <a:r>
                  <a:rPr lang="en-US" dirty="0" smtClean="0"/>
                  <a:t> </a:t>
                </a:r>
                <a:r>
                  <a:rPr lang="en-US" u="sng" dirty="0" smtClean="0"/>
                  <a:t>Corollary</a:t>
                </a:r>
                <a:r>
                  <a:rPr lang="en-US" dirty="0"/>
                  <a:t>: </a:t>
                </a:r>
                <a:r>
                  <a:rPr lang="en-US" dirty="0" smtClean="0"/>
                  <a:t>All “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∃</m:t>
                    </m:r>
                  </m:oMath>
                </a14:m>
                <a:r>
                  <a:rPr lang="en-US" dirty="0"/>
                  <a:t> embedding” in </a:t>
                </a:r>
                <a:r>
                  <a:rPr lang="en-US" dirty="0" smtClean="0"/>
                  <a:t>our characterizations of neutral SMPR can be replaced with 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embeddings</a:t>
                </a:r>
                <a:r>
                  <a:rPr lang="en-US" dirty="0" smtClean="0"/>
                  <a:t>”.</a:t>
                </a:r>
              </a:p>
              <a:p>
                <a:pPr lvl="1"/>
                <a:r>
                  <a:rPr lang="en-US" dirty="0" smtClean="0"/>
                  <a:t>Since neutrality / linearity is preserved by our four operations.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Our proof is constructive: given any embedding, one can easily convert it to the unique canonical embedding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078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923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Implications of the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Our canonical embedding has minimum dimension across all embeddings</a:t>
                </a:r>
              </a:p>
              <a:p>
                <a:pPr lvl="1"/>
                <a:r>
                  <a:rPr lang="en-US" dirty="0" smtClean="0"/>
                  <a:t>We can compute the minimum dimension required to represent a neutral SMPR!</a:t>
                </a:r>
              </a:p>
              <a:p>
                <a:pPr>
                  <a:buFont typeface="Wingdings" pitchFamily="2" charset="2"/>
                  <a:buChar char="q"/>
                </a:pPr>
                <a:endParaRPr lang="en-US" dirty="0" smtClean="0"/>
              </a:p>
              <a:p>
                <a:pPr>
                  <a:buFont typeface="Wingdings" pitchFamily="2" charset="2"/>
                  <a:buChar char="q"/>
                </a:pPr>
                <a:r>
                  <a:rPr lang="en-US" dirty="0" smtClean="0"/>
                  <a:t> </a:t>
                </a:r>
                <a:r>
                  <a:rPr lang="en-US" u="sng" dirty="0" smtClean="0"/>
                  <a:t>Corollary</a:t>
                </a:r>
                <a:r>
                  <a:rPr lang="en-US" dirty="0"/>
                  <a:t>: </a:t>
                </a:r>
                <a:r>
                  <a:rPr lang="en-US" dirty="0" smtClean="0"/>
                  <a:t>The min dimension for all PSR is m-1, where m=#alternatives.</a:t>
                </a:r>
              </a:p>
              <a:p>
                <a:pPr lvl="1"/>
                <a:r>
                  <a:rPr lang="en-US" dirty="0" smtClean="0"/>
                  <a:t>PSRs over 3 alternatives are characterized as 2 dimensional neutral SMPR satisfying additional desiderata</a:t>
                </a:r>
              </a:p>
              <a:p>
                <a:pPr>
                  <a:buFont typeface="Wingdings" pitchFamily="2" charset="2"/>
                  <a:buChar char="q"/>
                </a:pPr>
                <a:r>
                  <a:rPr lang="en-US" dirty="0"/>
                  <a:t> </a:t>
                </a:r>
                <a:r>
                  <a:rPr lang="en-US" u="sng" dirty="0" smtClean="0"/>
                  <a:t>Corollary</a:t>
                </a:r>
                <a:r>
                  <a:rPr lang="en-US" dirty="0"/>
                  <a:t>: </a:t>
                </a:r>
                <a:r>
                  <a:rPr lang="en-US" dirty="0" smtClean="0"/>
                  <a:t>The min </a:t>
                </a:r>
                <a:r>
                  <a:rPr lang="en-US" dirty="0"/>
                  <a:t>dimension </a:t>
                </a:r>
                <a:r>
                  <a:rPr lang="en-US" dirty="0" smtClean="0"/>
                  <a:t>for the </a:t>
                </a:r>
                <a:r>
                  <a:rPr lang="en-US" dirty="0" err="1" smtClean="0"/>
                  <a:t>Kemeny</a:t>
                </a:r>
                <a:r>
                  <a:rPr lang="en-US" dirty="0" smtClean="0"/>
                  <a:t> rule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/>
                                </a:rPr>
                                <m:t>𝑚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.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63" t="-1078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374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Finding the ranking whose embedding is closest to the mean is computationally expensive!</a:t>
            </a:r>
          </a:p>
          <a:p>
            <a:pPr lvl="1"/>
            <a:r>
              <a:rPr lang="en-US" dirty="0" smtClean="0"/>
              <a:t>Geometrically motivated approximation algorithms</a:t>
            </a:r>
          </a:p>
          <a:p>
            <a:pPr lvl="1"/>
            <a:r>
              <a:rPr lang="en-US" dirty="0" smtClean="0"/>
              <a:t>A particular alternative-by-alternative approximation of the </a:t>
            </a:r>
            <a:r>
              <a:rPr lang="en-US" dirty="0" err="1" smtClean="0"/>
              <a:t>Kemeny</a:t>
            </a:r>
            <a:r>
              <a:rPr lang="en-US" dirty="0" smtClean="0"/>
              <a:t> ranking yields </a:t>
            </a:r>
            <a:r>
              <a:rPr lang="en-US" dirty="0" err="1" smtClean="0"/>
              <a:t>Borda</a:t>
            </a:r>
            <a:r>
              <a:rPr lang="en-US" dirty="0" smtClean="0"/>
              <a:t> ranking, which is known to be a 4-approximation</a:t>
            </a:r>
            <a:endParaRPr lang="en-US" dirty="0"/>
          </a:p>
          <a:p>
            <a:pPr lvl="1"/>
            <a:r>
              <a:rPr lang="en-US" dirty="0" smtClean="0"/>
              <a:t>Empirical evaluation of geometric heuristics</a:t>
            </a:r>
          </a:p>
          <a:p>
            <a:pPr lvl="0"/>
            <a:r>
              <a:rPr lang="en-US" dirty="0" smtClean="0"/>
              <a:t>Generalization </a:t>
            </a:r>
            <a:r>
              <a:rPr lang="en-US" dirty="0"/>
              <a:t>of </a:t>
            </a:r>
            <a:r>
              <a:rPr lang="en-US" dirty="0" smtClean="0"/>
              <a:t>our results </a:t>
            </a:r>
            <a:r>
              <a:rPr lang="en-US" dirty="0"/>
              <a:t>from squared mean to generic </a:t>
            </a:r>
            <a:r>
              <a:rPr lang="en-US" dirty="0" err="1"/>
              <a:t>Bregman</a:t>
            </a:r>
            <a:r>
              <a:rPr lang="en-US" dirty="0"/>
              <a:t> </a:t>
            </a:r>
            <a:r>
              <a:rPr lang="en-US" dirty="0" smtClean="0"/>
              <a:t>divergence</a:t>
            </a:r>
          </a:p>
          <a:p>
            <a:pPr lvl="1"/>
            <a:r>
              <a:rPr lang="en-US" dirty="0" smtClean="0"/>
              <a:t>The corresponding noise model is generalized to exponential family model.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69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Proximity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570037"/>
                <a:ext cx="8382000" cy="51355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600" dirty="0" smtClean="0"/>
                  <a:t>Formally…</a:t>
                </a:r>
              </a:p>
              <a:p>
                <a:pPr lvl="1"/>
                <a:r>
                  <a:rPr lang="en-US" sz="2400" dirty="0" smtClean="0"/>
                  <a:t>Alternatives =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𝐴</m:t>
                    </m:r>
                  </m:oMath>
                </a14:m>
                <a:endParaRPr lang="en-US" sz="2400" dirty="0" smtClean="0"/>
              </a:p>
              <a:p>
                <a:pPr lvl="1"/>
                <a:r>
                  <a:rPr lang="en-US" sz="2400" dirty="0"/>
                  <a:t>P</a:t>
                </a:r>
                <a:r>
                  <a:rPr lang="en-US" sz="2400" dirty="0" smtClean="0"/>
                  <a:t>references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/>
                      </a:rPr>
                      <m:t>=</m:t>
                    </m:r>
                    <m:r>
                      <a:rPr lang="en-US" sz="2400" i="1" dirty="0" smtClean="0">
                        <a:latin typeface="Cambria Math"/>
                      </a:rPr>
                      <m:t>𝐼</m:t>
                    </m:r>
                    <m:r>
                      <a:rPr lang="en-US" sz="2400" b="0" i="1" dirty="0" smtClean="0">
                        <a:latin typeface="Cambria Math"/>
                      </a:rPr>
                      <m:t>=</m:t>
                    </m:r>
                    <m:r>
                      <a:rPr lang="en-US" sz="2400" b="0" i="1" dirty="0" smtClean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2400" dirty="0" smtClean="0">
                    <a:sym typeface="Wingdings" pitchFamily="2" charset="2"/>
                  </a:rPr>
                  <a:t>, rankings over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𝐴</m:t>
                    </m:r>
                  </m:oMath>
                </a14:m>
                <a:endParaRPr lang="en-US" sz="2400" dirty="0" smtClean="0">
                  <a:sym typeface="Wingdings" pitchFamily="2" charset="2"/>
                </a:endParaRPr>
              </a:p>
              <a:p>
                <a:pPr lvl="1"/>
                <a:r>
                  <a:rPr lang="en-US" sz="2400" dirty="0" smtClean="0">
                    <a:sym typeface="Wingdings" pitchFamily="2" charset="2"/>
                  </a:rPr>
                  <a:t>Consensus set =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Wingdings" pitchFamily="2" charset="2"/>
                      </a:rPr>
                      <m:t>𝑂</m:t>
                    </m:r>
                  </m:oMath>
                </a14:m>
                <a:endParaRPr lang="en-US" sz="2400" dirty="0" smtClean="0">
                  <a:sym typeface="Wingdings" pitchFamily="2" charset="2"/>
                </a:endParaRPr>
              </a:p>
              <a:p>
                <a:pPr lvl="1"/>
                <a:endParaRPr lang="en-US" dirty="0" smtClean="0">
                  <a:sym typeface="Wingdings" pitchFamily="2" charset="2"/>
                </a:endParaRPr>
              </a:p>
              <a:p>
                <a:r>
                  <a:rPr lang="en-US" sz="2600" dirty="0" smtClean="0">
                    <a:sym typeface="Wingdings" pitchFamily="2" charset="2"/>
                  </a:rPr>
                  <a:t>Mean proximity rule (MPR) =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sz="2600" b="0" i="1" dirty="0" smtClean="0">
                        <a:latin typeface="Cambria Math"/>
                        <a:sym typeface="Wingdings" pitchFamily="2" charset="2"/>
                      </a:rPr>
                      <m:t>𝜙</m:t>
                    </m:r>
                    <m:r>
                      <a:rPr lang="en-US" sz="2600" b="0" i="1" dirty="0" smtClean="0">
                        <a:latin typeface="Cambria Math"/>
                        <a:sym typeface="Wingdings" pitchFamily="2" charset="2"/>
                      </a:rPr>
                      <m:t>, </m:t>
                    </m:r>
                    <m:r>
                      <a:rPr lang="en-US" sz="2600" b="0" i="1" dirty="0" smtClean="0">
                        <a:latin typeface="Cambria Math"/>
                        <a:sym typeface="Wingdings" pitchFamily="2" charset="2"/>
                      </a:rPr>
                      <m:t>𝜓</m:t>
                    </m:r>
                    <m:r>
                      <a:rPr lang="en-US" sz="2600" i="1" dirty="0" smtClean="0"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endParaRPr lang="en-US" sz="2600" dirty="0" smtClean="0">
                  <a:sym typeface="Wingdings" pitchFamily="2" charset="2"/>
                </a:endParaRPr>
              </a:p>
              <a:p>
                <a:pPr lvl="1"/>
                <a:r>
                  <a:rPr lang="en-US" sz="2400" dirty="0" smtClean="0">
                    <a:sym typeface="Wingdings" pitchFamily="2" charset="2"/>
                  </a:rPr>
                  <a:t>Input embedding   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  <a:sym typeface="Wingdings" pitchFamily="2" charset="2"/>
                      </a:rPr>
                      <m:t>𝜙</m:t>
                    </m:r>
                    <m:r>
                      <a:rPr lang="en-US" sz="2400" b="0" i="1" dirty="0" smtClean="0">
                        <a:latin typeface="Cambria Math" pitchFamily="18" charset="0"/>
                        <a:ea typeface="Cambria Math" pitchFamily="18" charset="0"/>
                        <a:sym typeface="Wingdings" pitchFamily="2" charset="2"/>
                      </a:rPr>
                      <m:t> </m:t>
                    </m:r>
                    <m:r>
                      <a:rPr lang="en-US" sz="2400" i="1" dirty="0" smtClean="0">
                        <a:latin typeface="Cambria Math" pitchFamily="18" charset="0"/>
                        <a:ea typeface="Cambria Math" pitchFamily="18" charset="0"/>
                        <a:sym typeface="Wingdings" pitchFamily="2" charset="2"/>
                      </a:rPr>
                      <m:t>: </m:t>
                    </m:r>
                    <m:r>
                      <a:rPr lang="en-US" sz="2400" i="1" dirty="0" smtClean="0">
                        <a:latin typeface="Cambria Math" pitchFamily="18" charset="0"/>
                        <a:ea typeface="Cambria Math" pitchFamily="18" charset="0"/>
                        <a:sym typeface="Wingdings" pitchFamily="2" charset="2"/>
                      </a:rPr>
                      <m:t>𝐼</m:t>
                    </m:r>
                    <m:r>
                      <a:rPr lang="en-US" sz="2400" b="0" i="1" dirty="0" smtClean="0">
                        <a:latin typeface="Cambria Math" pitchFamily="18" charset="0"/>
                        <a:ea typeface="Cambria Math" pitchFamily="18" charset="0"/>
                        <a:sym typeface="Wingdings" pitchFamily="2" charset="2"/>
                      </a:rPr>
                      <m:t>→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itchFamily="18" charset="0"/>
                            <a:ea typeface="Cambria Math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/>
                            <a:ea typeface="Cambria Math" pitchFamily="18" charset="0"/>
                            <a:sym typeface="Wingdings" pitchFamily="2" charset="2"/>
                          </a:rPr>
                          <m:t>ℝ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itchFamily="18" charset="0"/>
                            <a:ea typeface="Cambria Math" pitchFamily="18" charset="0"/>
                            <a:sym typeface="Wingdings" pitchFamily="2" charset="2"/>
                          </a:rPr>
                          <m:t>𝑑</m:t>
                        </m:r>
                      </m:sup>
                    </m:sSup>
                  </m:oMath>
                </a14:m>
                <a:endParaRPr lang="en-US" sz="2400" dirty="0" smtClean="0">
                  <a:latin typeface="Cambria Math" pitchFamily="18" charset="0"/>
                  <a:ea typeface="Cambria Math" pitchFamily="18" charset="0"/>
                  <a:sym typeface="Wingdings" pitchFamily="2" charset="2"/>
                </a:endParaRPr>
              </a:p>
              <a:p>
                <a:pPr lvl="1"/>
                <a:r>
                  <a:rPr lang="en-US" sz="2400" dirty="0" smtClean="0">
                    <a:sym typeface="Wingdings" pitchFamily="2" charset="2"/>
                  </a:rPr>
                  <a:t>Output embedding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  <a:sym typeface="Wingdings" pitchFamily="2" charset="2"/>
                      </a:rPr>
                      <m:t>𝜓</m:t>
                    </m:r>
                    <m:r>
                      <a:rPr lang="en-US" sz="2400" b="0" i="1" dirty="0" smtClean="0">
                        <a:latin typeface="Cambria Math" pitchFamily="18" charset="0"/>
                        <a:ea typeface="Cambria Math" pitchFamily="18" charset="0"/>
                        <a:sym typeface="Wingdings" pitchFamily="2" charset="2"/>
                      </a:rPr>
                      <m:t> </m:t>
                    </m:r>
                    <m:r>
                      <a:rPr lang="en-US" sz="2400" i="1" dirty="0" smtClean="0">
                        <a:latin typeface="Cambria Math" pitchFamily="18" charset="0"/>
                        <a:ea typeface="Cambria Math" pitchFamily="18" charset="0"/>
                        <a:sym typeface="Wingdings" pitchFamily="2" charset="2"/>
                      </a:rPr>
                      <m:t>:</m:t>
                    </m:r>
                    <m:r>
                      <a:rPr lang="en-US" sz="2400" b="0" i="1" dirty="0" smtClean="0">
                        <a:latin typeface="Cambria Math"/>
                        <a:ea typeface="Cambria Math" pitchFamily="18" charset="0"/>
                        <a:sym typeface="Wingdings" pitchFamily="2" charset="2"/>
                      </a:rPr>
                      <m:t>𝑂</m:t>
                    </m:r>
                    <m:r>
                      <a:rPr lang="en-US" sz="2400" b="0" i="1" dirty="0" smtClean="0">
                        <a:latin typeface="Cambria Math" pitchFamily="18" charset="0"/>
                        <a:ea typeface="Cambria Math" pitchFamily="18" charset="0"/>
                        <a:sym typeface="Wingdings" pitchFamily="2" charset="2"/>
                      </a:rPr>
                      <m:t>→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itchFamily="18" charset="0"/>
                            <a:ea typeface="Cambria Math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/>
                            <a:ea typeface="Cambria Math" pitchFamily="18" charset="0"/>
                            <a:sym typeface="Wingdings" pitchFamily="2" charset="2"/>
                          </a:rPr>
                          <m:t>ℝ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itchFamily="18" charset="0"/>
                            <a:ea typeface="Cambria Math" pitchFamily="18" charset="0"/>
                            <a:sym typeface="Wingdings" pitchFamily="2" charset="2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Cambria Math" pitchFamily="18" charset="0"/>
                    <a:ea typeface="Cambria Math" pitchFamily="18" charset="0"/>
                    <a:sym typeface="Wingdings" pitchFamily="2" charset="2"/>
                  </a:rPr>
                  <a:t/>
                </a:r>
                <a:br>
                  <a:rPr lang="en-US" sz="2400" dirty="0" smtClean="0">
                    <a:latin typeface="Cambria Math" pitchFamily="18" charset="0"/>
                    <a:ea typeface="Cambria Math" pitchFamily="18" charset="0"/>
                    <a:sym typeface="Wingdings" pitchFamily="2" charset="2"/>
                  </a:rPr>
                </a:br>
                <a:endParaRPr lang="en-US" sz="2400" dirty="0" smtClean="0">
                  <a:latin typeface="Cambria Math" pitchFamily="18" charset="0"/>
                  <a:ea typeface="Cambria Math" pitchFamily="18" charset="0"/>
                  <a:sym typeface="Wingdings" pitchFamily="2" charset="2"/>
                </a:endParaRPr>
              </a:p>
              <a:p>
                <a:pPr lvl="1"/>
                <a:r>
                  <a:rPr lang="en-US" sz="2400" dirty="0" smtClean="0">
                    <a:sym typeface="Wingdings" pitchFamily="2" charset="2"/>
                  </a:rPr>
                  <a:t>Given a profile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Wingdings" pitchFamily="2" charset="2"/>
                      </a:rPr>
                      <m:t>𝜋</m:t>
                    </m:r>
                    <m:r>
                      <a:rPr lang="en-US" sz="2400" b="0" i="1" dirty="0" smtClean="0">
                        <a:latin typeface="Cambria Math"/>
                        <a:sym typeface="Wingdings" pitchFamily="2" charset="2"/>
                      </a:rPr>
                      <m:t>=(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  <a:sym typeface="Wingdings" pitchFamily="2" charset="2"/>
                          </a:rPr>
                          <m:t>𝜎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  <a:sym typeface="Wingdings" pitchFamily="2" charset="2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latin typeface="Cambria Math"/>
                        <a:sym typeface="Wingdings" pitchFamily="2" charset="2"/>
                      </a:rPr>
                      <m:t>,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  <a:sym typeface="Wingdings" pitchFamily="2" charset="2"/>
                          </a:rPr>
                          <m:t>𝜎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sub>
                    </m:sSub>
                    <m:r>
                      <a:rPr lang="en-US" sz="2400" b="0" i="1" dirty="0" smtClean="0">
                        <a:latin typeface="Cambria Math"/>
                        <a:sym typeface="Wingdings" pitchFamily="2" charset="2"/>
                      </a:rPr>
                      <m:t>,…,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  <a:sym typeface="Wingdings" pitchFamily="2" charset="2"/>
                          </a:rPr>
                          <m:t>𝜎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  <a:sym typeface="Wingdings" pitchFamily="2" charset="2"/>
                          </a:rPr>
                          <m:t>𝑛</m:t>
                        </m:r>
                      </m:sub>
                    </m:sSub>
                    <m:r>
                      <a:rPr lang="en-US" sz="2400" b="0" i="1" dirty="0" smtClean="0"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endParaRPr lang="en-US" sz="2400" dirty="0" smtClean="0">
                  <a:sym typeface="Wingdings" pitchFamily="2" charset="2"/>
                </a:endParaRPr>
              </a:p>
              <a:p>
                <a:pPr lvl="2"/>
                <a:r>
                  <a:rPr lang="en-US" sz="2200" dirty="0" smtClean="0">
                    <a:sym typeface="Wingdings" pitchFamily="2" charset="2"/>
                  </a:rPr>
                  <a:t>Average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  <a:sym typeface="Wingdings" pitchFamily="2" charset="2"/>
                      </a:rPr>
                      <m:t>𝜇</m:t>
                    </m:r>
                    <m:r>
                      <a:rPr lang="en-US" sz="2200" b="0" i="1" smtClean="0">
                        <a:latin typeface="Cambria Math"/>
                        <a:sym typeface="Wingdings" pitchFamily="2" charset="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2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b="0" i="1" smtClean="0">
                            <a:latin typeface="Cambria Math"/>
                            <a:sym typeface="Wingdings" pitchFamily="2" charset="2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/>
                            <a:sym typeface="Wingdings" pitchFamily="2" charset="2"/>
                          </a:rPr>
                          <m:t>=1</m:t>
                        </m:r>
                      </m:sub>
                      <m:sup>
                        <m:r>
                          <a:rPr lang="en-US" sz="2200" b="0" i="1" smtClean="0">
                            <a:latin typeface="Cambria Math"/>
                            <a:sym typeface="Wingdings" pitchFamily="2" charset="2"/>
                          </a:rPr>
                          <m:t>𝑛</m:t>
                        </m:r>
                      </m:sup>
                      <m:e>
                        <m:r>
                          <a:rPr lang="en-US" sz="2200" b="0" i="1" smtClean="0">
                            <a:latin typeface="Cambria Math"/>
                            <a:sym typeface="Wingdings" pitchFamily="2" charset="2"/>
                          </a:rPr>
                          <m:t>𝜙</m:t>
                        </m:r>
                        <m:r>
                          <a:rPr lang="en-US" sz="2200" b="0" i="1" smtClean="0">
                            <a:latin typeface="Cambria Math"/>
                            <a:sym typeface="Wingdings" pitchFamily="2" charset="2"/>
                          </a:rPr>
                          <m:t>(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/>
                                <a:sym typeface="Wingdings" pitchFamily="2" charset="2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/>
                                <a:sym typeface="Wingdings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/>
                            <a:sym typeface="Wingdings" pitchFamily="2" charset="2"/>
                          </a:rPr>
                          <m:t>)</m:t>
                        </m:r>
                      </m:e>
                    </m:nary>
                  </m:oMath>
                </a14:m>
                <a:endParaRPr lang="en-US" sz="2200" dirty="0" smtClean="0">
                  <a:sym typeface="Wingdings" pitchFamily="2" charset="2"/>
                </a:endParaRPr>
              </a:p>
              <a:p>
                <a:pPr lvl="2"/>
                <a:r>
                  <a:rPr lang="en-US" sz="2200" dirty="0" smtClean="0">
                    <a:sym typeface="Wingdings" pitchFamily="2" charset="2"/>
                  </a:rPr>
                  <a:t>Consensus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/>
                          </a:rPr>
                          <m:t>argmin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sym typeface="Wingdings" pitchFamily="2" charset="2"/>
                          </a:rPr>
                          <m:t>𝑜</m:t>
                        </m:r>
                        <m:r>
                          <a:rPr lang="en-US" sz="2200" i="1">
                            <a:latin typeface="Cambria Math"/>
                            <a:sym typeface="Wingdings" pitchFamily="2" charset="2"/>
                          </a:rPr>
                          <m:t>∈</m:t>
                        </m:r>
                        <m:r>
                          <a:rPr lang="en-US" sz="2200" i="1">
                            <a:latin typeface="Cambria Math"/>
                            <a:sym typeface="Wingdings" pitchFamily="2" charset="2"/>
                          </a:rPr>
                          <m:t>𝑂</m:t>
                        </m:r>
                      </m:sub>
                    </m:sSub>
                    <m:r>
                      <a:rPr lang="en-US" sz="2200" i="1">
                        <a:latin typeface="Cambria Math"/>
                        <a:sym typeface="Wingdings" pitchFamily="2" charset="2"/>
                      </a:rPr>
                      <m:t> |</m:t>
                    </m:r>
                    <m:d>
                      <m:dPr>
                        <m:begChr m:val="|"/>
                        <m:endChr m:val="|"/>
                        <m:ctrlPr>
                          <a:rPr lang="en-US" sz="22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  <a:sym typeface="Wingdings" pitchFamily="2" charset="2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  <a:sym typeface="Wingdings" pitchFamily="2" charset="2"/>
                          </a:rPr>
                          <m:t>𝜇</m:t>
                        </m:r>
                        <m:r>
                          <a:rPr lang="en-US" sz="2200" i="1">
                            <a:latin typeface="Cambria Math"/>
                            <a:sym typeface="Wingdings" pitchFamily="2" charset="2"/>
                          </a:rPr>
                          <m:t>−</m:t>
                        </m:r>
                        <m:r>
                          <a:rPr lang="en-US" sz="2200" i="1">
                            <a:latin typeface="Cambria Math"/>
                            <a:sym typeface="Wingdings" pitchFamily="2" charset="2"/>
                          </a:rPr>
                          <m:t>𝜓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/>
                                <a:sym typeface="Wingdings" pitchFamily="2" charset="2"/>
                              </a:rPr>
                              <m:t>𝑜</m:t>
                            </m:r>
                          </m:e>
                        </m:d>
                        <m:r>
                          <a:rPr lang="en-US" sz="2200" i="1">
                            <a:latin typeface="Cambria Math"/>
                            <a:sym typeface="Wingdings" pitchFamily="2" charset="2"/>
                          </a:rPr>
                          <m:t> </m:t>
                        </m:r>
                      </m:e>
                    </m:d>
                    <m:r>
                      <a:rPr lang="en-US" sz="2200" i="1">
                        <a:latin typeface="Cambria Math"/>
                        <a:sym typeface="Wingdings" pitchFamily="2" charset="2"/>
                      </a:rPr>
                      <m:t>|</m:t>
                    </m:r>
                  </m:oMath>
                </a14:m>
                <a:endParaRPr lang="en-US" sz="2200" dirty="0" smtClean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570037"/>
                <a:ext cx="8382000" cy="5135563"/>
              </a:xfrm>
              <a:blipFill rotWithShape="0">
                <a:blip r:embed="rId3"/>
                <a:stretch>
                  <a:fillRect l="-1018" t="-1663" b="-3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033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Positional Scoring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Plurality, </a:t>
                </a:r>
                <a:r>
                  <a:rPr lang="en-US" dirty="0" err="1" smtClean="0"/>
                  <a:t>Borda</a:t>
                </a:r>
                <a:r>
                  <a:rPr lang="en-US" dirty="0" smtClean="0"/>
                  <a:t> (shown below),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-approval, veto, 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C:\Users\Nisarg\Desktop\borda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678668"/>
            <a:ext cx="3352800" cy="31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43000" y="6031468"/>
            <a:ext cx="2385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Borda</a:t>
            </a:r>
            <a:r>
              <a:rPr lang="en-US" dirty="0" smtClean="0"/>
              <a:t> for 3 alternatives</a:t>
            </a:r>
            <a:endParaRPr lang="en-US" dirty="0"/>
          </a:p>
        </p:txBody>
      </p:sp>
      <p:pic>
        <p:nvPicPr>
          <p:cNvPr id="10" name="Picture 2" descr="C:\Users\Nisarg\Desktop\permutahedron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715738"/>
            <a:ext cx="3657600" cy="3204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311060" y="6031468"/>
            <a:ext cx="2385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Borda</a:t>
            </a:r>
            <a:r>
              <a:rPr lang="en-US" dirty="0" smtClean="0"/>
              <a:t> for 4 alternatives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Kemeny</a:t>
            </a:r>
            <a:r>
              <a:rPr lang="en-US" dirty="0" smtClean="0"/>
              <a:t> Rule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Kendall metric is number of pairwise disagreements.</a:t>
                </a:r>
              </a:p>
              <a:p>
                <a:r>
                  <a:rPr lang="en-US" dirty="0" err="1" smtClean="0"/>
                  <a:t>Kemeny</a:t>
                </a:r>
                <a:r>
                  <a:rPr lang="en-US" dirty="0" smtClean="0"/>
                  <a:t> rule selects ranking that minimizes total distance (Kendall metric) to profile.</a:t>
                </a:r>
              </a:p>
              <a:p>
                <a:r>
                  <a:rPr lang="en-US" dirty="0" smtClean="0"/>
                  <a:t>Embedding maps ranking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−1,+1</m:t>
                            </m:r>
                          </m:e>
                        </m:d>
                      </m:e>
                      <m:sup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 dirty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dirty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</m:sup>
                    </m:sSup>
                  </m:oMath>
                </a14:m>
                <a:endParaRPr lang="en-US" dirty="0" smtClean="0"/>
              </a:p>
              <a:p>
                <a:endParaRPr lang="en-US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C:\Users\Nisarg\Desktop\Kemeny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852152"/>
            <a:ext cx="3200400" cy="268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56605" y="4873836"/>
            <a:ext cx="2107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Kemeny</a:t>
            </a:r>
            <a:r>
              <a:rPr lang="en-US" dirty="0" smtClean="0"/>
              <a:t> embedding </a:t>
            </a:r>
          </a:p>
          <a:p>
            <a:r>
              <a:rPr lang="en-US" dirty="0" smtClean="0"/>
              <a:t>for 3 alternatives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" y="4419600"/>
                <a:ext cx="11712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(+1,−1,+1)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419600"/>
                <a:ext cx="1171218" cy="246221"/>
              </a:xfrm>
              <a:prstGeom prst="rect">
                <a:avLst/>
              </a:prstGeom>
              <a:blipFill rotWithShape="0">
                <a:blip r:embed="rId5"/>
                <a:stretch>
                  <a:fillRect l="-5208" r="-5729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7200" y="5715000"/>
                <a:ext cx="11712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(+1,−1,−1)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715000"/>
                <a:ext cx="1171218" cy="246221"/>
              </a:xfrm>
              <a:prstGeom prst="rect">
                <a:avLst/>
              </a:prstGeom>
              <a:blipFill rotWithShape="0">
                <a:blip r:embed="rId6"/>
                <a:stretch>
                  <a:fillRect l="-5208" r="-5729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631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Consistency of MPR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All </a:t>
                </a:r>
                <a:r>
                  <a:rPr lang="en-US" dirty="0"/>
                  <a:t>mean proximity rules must satisfy </a:t>
                </a:r>
                <a:r>
                  <a:rPr lang="en-US" i="1" dirty="0" smtClean="0"/>
                  <a:t>consistency </a:t>
                </a:r>
                <a:r>
                  <a:rPr lang="en-US" dirty="0" smtClean="0"/>
                  <a:t>(reinforcement)</a:t>
                </a:r>
              </a:p>
              <a:p>
                <a:pPr marL="0" indent="0">
                  <a:buNone/>
                </a:pPr>
                <a:endParaRPr lang="en-US" i="1" dirty="0" smtClean="0"/>
              </a:p>
              <a:p>
                <a:r>
                  <a:rPr lang="en-US" i="1" u="sng" dirty="0" smtClean="0"/>
                  <a:t>Consistency</a:t>
                </a:r>
                <a:r>
                  <a:rPr lang="en-US" i="1" dirty="0"/>
                  <a:t>: </a:t>
                </a:r>
                <a:r>
                  <a:rPr lang="en-US" i="1" dirty="0"/>
                  <a:t>If profiles agree on certain rankings (according to voting rule), their combination yields those </a:t>
                </a:r>
                <a:r>
                  <a:rPr lang="en-US" i="1" dirty="0" smtClean="0"/>
                  <a:t>rankings:</a:t>
                </a:r>
                <a:endParaRPr lang="en-US" i="1" dirty="0"/>
              </a:p>
              <a:p>
                <a:pPr marL="0" indent="0">
                  <a:buNone/>
                </a:pP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b="0" i="1" smtClean="0">
                          <a:latin typeface="Cambria Math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 ∅   </m:t>
                      </m:r>
                      <m:r>
                        <a:rPr lang="en-US" b="0" i="1" smtClean="0">
                          <a:latin typeface="Cambria Math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63" t="-1078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534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Motivations for MPR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70037"/>
                <a:ext cx="8229600" cy="51355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Axiomatic viewpoint: </a:t>
                </a:r>
              </a:p>
              <a:p>
                <a:pPr lvl="1"/>
                <a:r>
                  <a:rPr lang="en-US" dirty="0" smtClean="0"/>
                  <a:t>Characterized by anonymity, consistency, and connectedness.</a:t>
                </a:r>
              </a:p>
              <a:p>
                <a:endParaRPr lang="en-US" sz="400" dirty="0" smtClean="0"/>
              </a:p>
              <a:p>
                <a:r>
                  <a:rPr lang="en-US" dirty="0" smtClean="0"/>
                  <a:t>MLE viewpoint: </a:t>
                </a:r>
              </a:p>
              <a:p>
                <a:pPr lvl="1"/>
                <a:r>
                  <a:rPr lang="en-US" dirty="0" smtClean="0"/>
                  <a:t>Gaussian-like noise model</a:t>
                </a:r>
                <a:r>
                  <a:rPr lang="en-US" b="0" i="1" dirty="0" smtClean="0">
                    <a:latin typeface="Cambria Math"/>
                  </a:rPr>
                  <a:t/>
                </a:r>
                <a:br>
                  <a:rPr lang="en-US" b="0" i="1" dirty="0" smtClean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𝑜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∝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𝜙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𝜓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𝑜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Given votes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sym typeface="Wingdings" pitchFamily="2" charset="2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  <a:sym typeface="Wingdings" pitchFamily="2" charset="2"/>
                          </a:rPr>
                          <m:t>𝜎</m:t>
                        </m:r>
                      </m:e>
                      <m:sub>
                        <m:r>
                          <a:rPr lang="en-US" i="1" dirty="0">
                            <a:latin typeface="Cambria Math"/>
                            <a:sym typeface="Wingdings" pitchFamily="2" charset="2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/>
                        <a:sym typeface="Wingdings" pitchFamily="2" charset="2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  <a:sym typeface="Wingdings" pitchFamily="2" charset="2"/>
                          </a:rPr>
                          <m:t>𝜎</m:t>
                        </m:r>
                      </m:e>
                      <m:sub>
                        <m:r>
                          <a:rPr lang="en-US" i="1" dirty="0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/>
                        <a:sym typeface="Wingdings" pitchFamily="2" charset="2"/>
                      </a:rPr>
                      <m:t>,…,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  <a:sym typeface="Wingdings" pitchFamily="2" charset="2"/>
                          </a:rPr>
                          <m:t>𝜎</m:t>
                        </m:r>
                      </m:e>
                      <m:sub>
                        <m:r>
                          <a:rPr lang="en-US" i="1" dirty="0">
                            <a:latin typeface="Cambria Math"/>
                            <a:sym typeface="Wingdings" pitchFamily="2" charset="2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dirty="0" smtClean="0">
                    <a:sym typeface="Wingdings" pitchFamily="2" charset="2"/>
                  </a:rPr>
                  <a:t>, the MLE consensus is </a:t>
                </a:r>
                <a:r>
                  <a:rPr lang="en-US" i="1" dirty="0" smtClean="0">
                    <a:latin typeface="Cambria Math"/>
                    <a:sym typeface="Wingdings" pitchFamily="2" charset="2"/>
                  </a:rPr>
                  <a:t/>
                </a:r>
                <a:br>
                  <a:rPr lang="en-US" i="1" dirty="0" smtClean="0">
                    <a:latin typeface="Cambria Math"/>
                    <a:sym typeface="Wingdings" pitchFamily="2" charset="2"/>
                  </a:rPr>
                </a:br>
                <a:r>
                  <a:rPr lang="en-US" sz="800" i="1" dirty="0" smtClean="0">
                    <a:latin typeface="Cambria Math"/>
                    <a:sym typeface="Wingdings" pitchFamily="2" charset="2"/>
                  </a:rPr>
                  <a:t/>
                </a:r>
                <a:br>
                  <a:rPr lang="en-US" sz="800" i="1" dirty="0" smtClean="0">
                    <a:latin typeface="Cambria Math"/>
                    <a:sym typeface="Wingdings" pitchFamily="2" charset="2"/>
                  </a:rPr>
                </a:b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argmin</m:t>
                          </m:r>
                        </m:e>
                      </m:mr>
                      <m:mr>
                        <m:e>
                          <m:r>
                            <a:rPr lang="en-US" sz="2000" i="1" dirty="0">
                              <a:latin typeface="Cambria Math"/>
                              <a:sym typeface="Wingdings" pitchFamily="2" charset="2"/>
                            </a:rPr>
                            <m:t>𝑜</m:t>
                          </m:r>
                          <m:r>
                            <a:rPr lang="en-US" sz="2000" i="1" dirty="0">
                              <a:latin typeface="Cambria Math"/>
                              <a:sym typeface="Wingdings" pitchFamily="2" charset="2"/>
                            </a:rPr>
                            <m:t>∈</m:t>
                          </m:r>
                          <m:r>
                            <a:rPr lang="en-US" sz="2000" i="1" dirty="0">
                              <a:latin typeface="Cambria Math"/>
                              <a:sym typeface="Wingdings" pitchFamily="2" charset="2"/>
                            </a:rPr>
                            <m:t>𝑂</m:t>
                          </m:r>
                        </m:e>
                      </m:mr>
                    </m:m>
                    <m:r>
                      <a:rPr lang="en-US" sz="2000" b="0" i="1" dirty="0" smtClean="0">
                        <a:latin typeface="Cambria Math"/>
                        <a:sym typeface="Wingdings" pitchFamily="2" charset="2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naryPr>
                      <m:sub>
                        <m:r>
                          <a:rPr lang="en-US" sz="2000" b="0" i="1" dirty="0" smtClean="0">
                            <a:latin typeface="Cambria Math"/>
                            <a:sym typeface="Wingdings" pitchFamily="2" charset="2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000" b="0" i="1" dirty="0" smtClean="0">
                            <a:latin typeface="Cambria Math"/>
                            <a:sym typeface="Wingdings" pitchFamily="2" charset="2"/>
                          </a:rPr>
                          <m:t> 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𝜙</m:t>
                                    </m:r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𝜓</m:t>
                                    </m:r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𝑜</m:t>
                                        </m:r>
                                      </m:e>
                                    </m:d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 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2000" b="0" i="0" dirty="0" smtClean="0">
                        <a:latin typeface="Cambria Math"/>
                        <a:sym typeface="Wingdings" pitchFamily="2" charset="2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argmin</m:t>
                          </m:r>
                        </m:e>
                      </m:mr>
                      <m:mr>
                        <m:e>
                          <m:r>
                            <a:rPr lang="en-US" sz="2000" i="1" dirty="0">
                              <a:latin typeface="Cambria Math"/>
                              <a:sym typeface="Wingdings" pitchFamily="2" charset="2"/>
                            </a:rPr>
                            <m:t>𝑜</m:t>
                          </m:r>
                          <m:r>
                            <a:rPr lang="en-US" sz="2000" i="1" dirty="0">
                              <a:latin typeface="Cambria Math"/>
                              <a:sym typeface="Wingdings" pitchFamily="2" charset="2"/>
                            </a:rPr>
                            <m:t>∈</m:t>
                          </m:r>
                          <m:r>
                            <a:rPr lang="en-US" sz="2000" i="1" dirty="0">
                              <a:latin typeface="Cambria Math"/>
                              <a:sym typeface="Wingdings" pitchFamily="2" charset="2"/>
                            </a:rPr>
                            <m:t>𝑂</m:t>
                          </m:r>
                        </m:e>
                      </m:mr>
                    </m:m>
                    <m:r>
                      <a:rPr lang="en-US" sz="2000" b="0" i="1" dirty="0" smtClean="0">
                        <a:latin typeface="Cambria Math"/>
                        <a:sym typeface="Wingdings" pitchFamily="2" charset="2"/>
                      </a:rPr>
                      <m:t>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𝜇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𝜓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𝑜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 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endParaRPr lang="en-US" sz="400" dirty="0" smtClean="0"/>
              </a:p>
              <a:p>
                <a:r>
                  <a:rPr lang="en-US" dirty="0" smtClean="0"/>
                  <a:t>Distance rationalization viewpoint:</a:t>
                </a:r>
              </a:p>
              <a:p>
                <a:pPr lvl="1"/>
                <a:r>
                  <a:rPr lang="en-US" dirty="0" smtClean="0"/>
                  <a:t>Using squared Euclidean distance and unanimous profiles.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70037"/>
                <a:ext cx="8229600" cy="5135563"/>
              </a:xfrm>
              <a:blipFill rotWithShape="0">
                <a:blip r:embed="rId2"/>
                <a:stretch>
                  <a:fillRect l="-963" t="-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546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Contribution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2999"/>
          </a:xfrm>
        </p:spPr>
        <p:txBody>
          <a:bodyPr/>
          <a:lstStyle/>
          <a:p>
            <a:r>
              <a:rPr lang="en-US" dirty="0" smtClean="0"/>
              <a:t>Investigate an important property named “neutrality” in MPRs</a:t>
            </a:r>
          </a:p>
          <a:p>
            <a:pPr lvl="1"/>
            <a:r>
              <a:rPr lang="en-US" dirty="0" smtClean="0"/>
              <a:t>Intuitively means that names of the alternatives do not matter</a:t>
            </a:r>
          </a:p>
          <a:p>
            <a:pPr lvl="1"/>
            <a:r>
              <a:rPr lang="en-US" dirty="0" smtClean="0"/>
              <a:t>Provide a </a:t>
            </a:r>
            <a:r>
              <a:rPr lang="en-US" i="1" dirty="0" smtClean="0"/>
              <a:t>constructive characterization</a:t>
            </a:r>
            <a:r>
              <a:rPr lang="en-US" dirty="0" smtClean="0"/>
              <a:t> of all neutral MPRs</a:t>
            </a:r>
          </a:p>
          <a:p>
            <a:pPr lvl="2"/>
            <a:r>
              <a:rPr lang="en-US" dirty="0" smtClean="0"/>
              <a:t>Explicitly find all neutral MPR in dimensions 1 and 2</a:t>
            </a:r>
          </a:p>
          <a:p>
            <a:endParaRPr lang="en-US" sz="1200" baseline="-25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143000" y="3886845"/>
                <a:ext cx="122796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≻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  <m:r>
                        <a:rPr lang="en-US" b="0" i="1" smtClean="0">
                          <a:latin typeface="Cambria Math"/>
                        </a:rPr>
                        <m:t>≻</m:t>
                      </m:r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  <m:r>
                        <a:rPr lang="en-US" b="0" i="1" smtClean="0">
                          <a:latin typeface="Cambria Math"/>
                        </a:rPr>
                        <m:t>≻</m:t>
                      </m:r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  <m:r>
                        <a:rPr lang="en-US" b="0" i="1" smtClean="0">
                          <a:latin typeface="Cambria Math"/>
                        </a:rPr>
                        <m:t>≻</m:t>
                      </m:r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≻</m:t>
                      </m:r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  <m:r>
                        <a:rPr lang="en-US" b="0" i="1" smtClean="0">
                          <a:latin typeface="Cambria Math"/>
                        </a:rPr>
                        <m:t>≻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886845"/>
                <a:ext cx="1227965" cy="9233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104227" y="3886845"/>
                <a:ext cx="121097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  <m:r>
                        <a:rPr lang="en-US" b="0" i="1" smtClean="0">
                          <a:latin typeface="Cambria Math"/>
                        </a:rPr>
                        <m:t>≻</m:t>
                      </m:r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  <m:r>
                        <a:rPr lang="en-US" b="0" i="1" smtClean="0">
                          <a:latin typeface="Cambria Math"/>
                        </a:rPr>
                        <m:t>≻</m:t>
                      </m:r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  <m:r>
                        <a:rPr lang="en-US" b="0" i="1" smtClean="0">
                          <a:latin typeface="Cambria Math"/>
                        </a:rPr>
                        <m:t>≻</m:t>
                      </m:r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≻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  <m:r>
                        <a:rPr lang="en-US" b="0" i="1" smtClean="0">
                          <a:latin typeface="Cambria Math"/>
                        </a:rPr>
                        <m:t>≻</m:t>
                      </m:r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≻</m:t>
                      </m:r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227" y="3886845"/>
                <a:ext cx="1210973" cy="92333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>
            <a:off x="3124200" y="4725045"/>
            <a:ext cx="2286000" cy="0"/>
          </a:xfrm>
          <a:prstGeom prst="straightConnector1">
            <a:avLst/>
          </a:prstGeom>
          <a:ln w="349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200400" y="3734445"/>
                <a:ext cx="21336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→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  <m:r>
                        <a:rPr lang="en-US" b="0" i="1" smtClean="0">
                          <a:latin typeface="Cambria Math"/>
                        </a:rPr>
                        <m:t>→</m:t>
                      </m:r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  <m:r>
                        <a:rPr lang="en-US" b="0" i="1" smtClean="0">
                          <a:latin typeface="Cambria Math"/>
                        </a:rPr>
                        <m:t>→</m:t>
                      </m:r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3734445"/>
                <a:ext cx="2133600" cy="92333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31509" y="5302379"/>
                <a:ext cx="2050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Output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  <m:r>
                      <a:rPr lang="en-US" i="1" dirty="0" smtClean="0">
                        <a:latin typeface="Cambria Math"/>
                      </a:rPr>
                      <m:t>≻</m:t>
                    </m:r>
                    <m:r>
                      <a:rPr lang="en-US" i="1" dirty="0" smtClean="0">
                        <a:latin typeface="Cambria Math"/>
                      </a:rPr>
                      <m:t>𝑏</m:t>
                    </m:r>
                    <m:r>
                      <a:rPr lang="en-US" i="1" dirty="0" smtClean="0">
                        <a:latin typeface="Cambria Math"/>
                      </a:rPr>
                      <m:t>≻</m:t>
                    </m:r>
                    <m:r>
                      <a:rPr lang="en-US" i="1" dirty="0" smtClean="0">
                        <a:latin typeface="Cambria Math"/>
                      </a:rPr>
                      <m:t>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09" y="5302379"/>
                <a:ext cx="2050946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67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2981325" y="5487045"/>
            <a:ext cx="2581275" cy="0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72537" y="5073779"/>
            <a:ext cx="164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relabeling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684240" y="5284529"/>
                <a:ext cx="2050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Output =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𝑏</m:t>
                    </m:r>
                    <m:r>
                      <a:rPr lang="en-US" i="1" dirty="0" smtClean="0">
                        <a:latin typeface="Cambria Math"/>
                      </a:rPr>
                      <m:t>≻</m:t>
                    </m:r>
                    <m:r>
                      <a:rPr lang="en-US" b="0" i="1" dirty="0" smtClean="0">
                        <a:latin typeface="Cambria Math"/>
                      </a:rPr>
                      <m:t>𝑐</m:t>
                    </m:r>
                    <m:r>
                      <a:rPr lang="en-US" i="1" dirty="0" smtClean="0">
                        <a:latin typeface="Cambria Math"/>
                      </a:rPr>
                      <m:t>≻</m:t>
                    </m:r>
                    <m:r>
                      <a:rPr lang="en-US" b="0" i="1" dirty="0" smtClean="0">
                        <a:latin typeface="Cambria Math"/>
                      </a:rPr>
                      <m:t>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240" y="5284529"/>
                <a:ext cx="2050946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37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>
            <a:stCxn id="18" idx="2"/>
            <a:endCxn id="6" idx="0"/>
          </p:cNvCxnSpPr>
          <p:nvPr/>
        </p:nvCxnSpPr>
        <p:spPr>
          <a:xfrm flipH="1">
            <a:off x="1756982" y="4810175"/>
            <a:ext cx="1" cy="492204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2" idx="2"/>
            <a:endCxn id="27" idx="0"/>
          </p:cNvCxnSpPr>
          <p:nvPr/>
        </p:nvCxnSpPr>
        <p:spPr>
          <a:xfrm flipH="1">
            <a:off x="6709713" y="4810175"/>
            <a:ext cx="1" cy="474354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71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862</TotalTime>
  <Words>1608</Words>
  <Application>Microsoft Office PowerPoint</Application>
  <PresentationFormat>On-screen Show (4:3)</PresentationFormat>
  <Paragraphs>299</Paragraphs>
  <Slides>33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Calibri</vt:lpstr>
      <vt:lpstr>Cambria Math</vt:lpstr>
      <vt:lpstr>Wingdings</vt:lpstr>
      <vt:lpstr>Arial</vt:lpstr>
      <vt:lpstr>Courier New</vt:lpstr>
      <vt:lpstr>Office Theme</vt:lpstr>
      <vt:lpstr>Neutrality of Mean Proximity Voting Rules</vt:lpstr>
      <vt:lpstr>Social Choice Theory</vt:lpstr>
      <vt:lpstr>Social Choice Theory</vt:lpstr>
      <vt:lpstr>Mean Proximity Rules</vt:lpstr>
      <vt:lpstr>Example: Positional Scoring Rules</vt:lpstr>
      <vt:lpstr>Example: Kemeny Rule</vt:lpstr>
      <vt:lpstr>Consistency of MPR</vt:lpstr>
      <vt:lpstr>Motivations for MPR</vt:lpstr>
      <vt:lpstr>Our Contribution (1)</vt:lpstr>
      <vt:lpstr>Our Contribution (2)</vt:lpstr>
      <vt:lpstr>Outline</vt:lpstr>
      <vt:lpstr>Generalized Scoring Rules</vt:lpstr>
      <vt:lpstr>Symmetric MPR</vt:lpstr>
      <vt:lpstr>Symmetry in MPR and GSR</vt:lpstr>
      <vt:lpstr>Neutrality</vt:lpstr>
      <vt:lpstr>Neutrality</vt:lpstr>
      <vt:lpstr>Neutral SMPR</vt:lpstr>
      <vt:lpstr>Neutral SMPR</vt:lpstr>
      <vt:lpstr>Special Embeddings of a Neutral SMPR</vt:lpstr>
      <vt:lpstr>Special Embeddings of a Neutral SMPR</vt:lpstr>
      <vt:lpstr>Special Embeddings of a Neutral SMPR</vt:lpstr>
      <vt:lpstr>Problem with Neutral Embeddings</vt:lpstr>
      <vt:lpstr>Linear Embeddings</vt:lpstr>
      <vt:lpstr>Linear Embeddings</vt:lpstr>
      <vt:lpstr>Characterization: Neutrality ↔ Linearity</vt:lpstr>
      <vt:lpstr>Neutrality =&gt; Linearity</vt:lpstr>
      <vt:lpstr>Neutrality =&gt; Linearity</vt:lpstr>
      <vt:lpstr>Neutrality =&gt; Linearity</vt:lpstr>
      <vt:lpstr>Neutrality =&gt; Linearity</vt:lpstr>
      <vt:lpstr>Unique Representation Theorem*</vt:lpstr>
      <vt:lpstr>Unique Representation Theorem*</vt:lpstr>
      <vt:lpstr>Implications of the Theorem</vt:lpstr>
      <vt:lpstr>Future Directions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Euclidean Voting</dc:title>
  <dc:creator>Nisarg</dc:creator>
  <cp:lastModifiedBy>Sebastien Lahaie</cp:lastModifiedBy>
  <cp:revision>112</cp:revision>
  <dcterms:created xsi:type="dcterms:W3CDTF">2006-08-16T00:00:00Z</dcterms:created>
  <dcterms:modified xsi:type="dcterms:W3CDTF">2013-12-12T20:28:19Z</dcterms:modified>
</cp:coreProperties>
</file>