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9e39d0f3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9e39d0f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9e39d0f37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9e39d0f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9e39d0f3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9e39d0f3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a9e39d0f37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a9e39d0f3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9e39d0f37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9e39d0f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9e39d0f37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9e39d0f3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9e39d0f3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9e39d0f3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9e39d0f37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a9e39d0f3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9e39d0f37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9e39d0f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9e39d0f37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9e39d0f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a9e39d0f37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a9e39d0f3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e39d0f3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a9e39d0f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e39d0f3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e39d0f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e39d0f3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e39d0f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Relationship Id="rId5" Type="http://schemas.openxmlformats.org/officeDocument/2006/relationships/image" Target="../media/image36.png"/><Relationship Id="rId6" Type="http://schemas.openxmlformats.org/officeDocument/2006/relationships/image" Target="../media/image27.png"/><Relationship Id="rId7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4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4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7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33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3" name="Google Shape;103;p16"/>
            <p:cNvSpPr/>
            <p:nvPr/>
          </p:nvSpPr>
          <p:spPr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ctrTitle"/>
          </p:nvPr>
        </p:nvSpPr>
        <p:spPr>
          <a:xfrm>
            <a:off x="1524000" y="2776538"/>
            <a:ext cx="9144000" cy="138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s-MX" sz="4000">
                <a:solidFill>
                  <a:schemeClr val="dk2"/>
                </a:solidFill>
              </a:rPr>
              <a:t>M E D I A P H O T O</a:t>
            </a:r>
            <a:br>
              <a:rPr lang="es-MX" sz="4000">
                <a:solidFill>
                  <a:schemeClr val="dk2"/>
                </a:solidFill>
              </a:rPr>
            </a:br>
            <a:r>
              <a:rPr lang="es-MX" sz="2000">
                <a:solidFill>
                  <a:schemeClr val="dk2"/>
                </a:solidFill>
              </a:rPr>
              <a:t>APPLICATION WEB DE GESTION DE GALERIES PHOTOS</a:t>
            </a:r>
            <a:endParaRPr sz="4000"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2751551" y="4718136"/>
            <a:ext cx="9144000" cy="186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s-MX" sz="1600">
                <a:latin typeface="Century Gothic"/>
                <a:ea typeface="Century Gothic"/>
                <a:cs typeface="Century Gothic"/>
                <a:sym typeface="Century Gothic"/>
              </a:rPr>
              <a:t>Antonin WINTERSTEIN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s-MX" sz="1600">
                <a:latin typeface="Century Gothic"/>
                <a:ea typeface="Century Gothic"/>
                <a:cs typeface="Century Gothic"/>
                <a:sym typeface="Century Gothic"/>
              </a:rPr>
              <a:t>Taha TOUFIK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s-MX" sz="1600">
                <a:latin typeface="Century Gothic"/>
                <a:ea typeface="Century Gothic"/>
                <a:cs typeface="Century Gothic"/>
                <a:sym typeface="Century Gothic"/>
              </a:rPr>
              <a:t>Ricardo Ivan RAMIREZ BELLO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s-MX" sz="1600">
                <a:latin typeface="Century Gothic"/>
                <a:ea typeface="Century Gothic"/>
                <a:cs typeface="Century Gothic"/>
                <a:sym typeface="Century Gothic"/>
              </a:rPr>
              <a:t>Yassine SOUA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s-MX" sz="1600">
                <a:latin typeface="Century Gothic"/>
                <a:ea typeface="Century Gothic"/>
                <a:cs typeface="Century Gothic"/>
                <a:sym typeface="Century Gothic"/>
              </a:rPr>
              <a:t>Julieta Guadalupe PINON SERRATOS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magen que contiene Interfaz de usuario gráfica&#10;&#10;Descripción generada automáticamente"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9433" y="1248462"/>
            <a:ext cx="3323195" cy="126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Le Signup et Le Login - View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0" y="1804275"/>
            <a:ext cx="6133426" cy="449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801" y="1630963"/>
            <a:ext cx="5777905" cy="48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Lorsque l’on est connecté 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5" y="1690825"/>
            <a:ext cx="665320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25" y="2250475"/>
            <a:ext cx="66532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3400" y="365125"/>
            <a:ext cx="252412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2063" y="2250475"/>
            <a:ext cx="4590212" cy="60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975" y="2855175"/>
            <a:ext cx="9183499" cy="36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Afficher Galeries Publiques</a:t>
            </a:r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50" y="2070125"/>
            <a:ext cx="33813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600" y="3784625"/>
            <a:ext cx="77247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Afficher Galeries Partagées</a:t>
            </a:r>
            <a:endParaRPr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50" y="1792775"/>
            <a:ext cx="354330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5325" y="3307800"/>
            <a:ext cx="82962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Afficher Galeries Privées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75" y="1944050"/>
            <a:ext cx="34004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600" y="3696400"/>
            <a:ext cx="787717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Lorsque l’on clique sur une Galerie - Photo</a:t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50" y="1526925"/>
            <a:ext cx="9511439" cy="48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Lorsque l’on clique sur une Galerie - Photo 2</a:t>
            </a: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00" y="1603675"/>
            <a:ext cx="6451613" cy="48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Créer Galeries</a:t>
            </a:r>
            <a:endParaRPr/>
          </a:p>
        </p:txBody>
      </p:sp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00" y="1464050"/>
            <a:ext cx="6667500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850" y="277900"/>
            <a:ext cx="64389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675" y="5274313"/>
            <a:ext cx="89535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170050" y="226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Ajouter Photos</a:t>
            </a:r>
            <a:endParaRPr/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5" y="1364150"/>
            <a:ext cx="5937396" cy="48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6438" y="445713"/>
            <a:ext cx="814387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2046" y="2095325"/>
            <a:ext cx="5608279" cy="2937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170050" y="226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Modifier Galeries et Photos</a:t>
            </a:r>
            <a:endParaRPr/>
          </a:p>
        </p:txBody>
      </p:sp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588" y="1427200"/>
            <a:ext cx="96488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/>
          <p:nvPr/>
        </p:nvSpPr>
        <p:spPr>
          <a:xfrm>
            <a:off x="338328" y="303591"/>
            <a:ext cx="4335327" cy="5896743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94360" y="637125"/>
            <a:ext cx="3802276" cy="52563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es-MX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FONCTIONNALITÉS PRINCIPALES</a:t>
            </a: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5852867" y="313270"/>
            <a:ext cx="5216925" cy="5877384"/>
            <a:chOff x="685882" y="9679"/>
            <a:chExt cx="5216925" cy="5877384"/>
          </a:xfrm>
        </p:grpSpPr>
        <p:sp>
          <p:nvSpPr>
            <p:cNvPr id="117" name="Google Shape;117;p17"/>
            <p:cNvSpPr/>
            <p:nvPr/>
          </p:nvSpPr>
          <p:spPr>
            <a:xfrm>
              <a:off x="1153607" y="9679"/>
              <a:ext cx="1463137" cy="146313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465423" y="321495"/>
              <a:ext cx="839505" cy="83950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685882" y="1928548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685882" y="1928548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s-MX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CRÉER DES GALERIES PUBLIQUES OU PRIVÉES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971946" y="9679"/>
              <a:ext cx="1463137" cy="146313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283762" y="321495"/>
              <a:ext cx="839505" cy="83950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504221" y="1928548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504221" y="1928548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b="0" i="0" lang="es-MX" sz="1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STOCKER DES PHOTOS ET LES ASSOCIER À UNE GALERIE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153607" y="3248194"/>
              <a:ext cx="1463137" cy="146313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465423" y="3560011"/>
              <a:ext cx="839505" cy="83950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85882" y="5167063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685882" y="5167063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s-MX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AFFICHAGE GALERIE/IMAGE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971946" y="3248194"/>
              <a:ext cx="1463137" cy="1463137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283762" y="3560011"/>
              <a:ext cx="839505" cy="83950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3504221" y="5167063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 txBox="1"/>
            <p:nvPr/>
          </p:nvSpPr>
          <p:spPr>
            <a:xfrm>
              <a:off x="3504221" y="5167063"/>
              <a:ext cx="2398586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es-MX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AFFICHAGE LISTE DES GALERIES</a:t>
              </a:r>
              <a:endPara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170050" y="2264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Modifier Galeries et Photos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6" y="1754925"/>
            <a:ext cx="9228324" cy="481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2350" y="88875"/>
            <a:ext cx="4928074" cy="26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0" y="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9267909" y="2023110"/>
            <a:ext cx="2469624" cy="2846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MX" sz="3200"/>
              <a:t>BASE DE DONNÉES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 rot="-5400000">
            <a:off x="3433952" y="-827134"/>
            <a:ext cx="1715400" cy="85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0" y="806825"/>
            <a:ext cx="7608301" cy="521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645071" y="2961186"/>
            <a:ext cx="3796937" cy="10086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b="0" i="0" lang="es-MX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LES MAQUETTES D'ÉCRAN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7414" l="3691" r="35982" t="15221"/>
          <a:stretch/>
        </p:blipFill>
        <p:spPr>
          <a:xfrm>
            <a:off x="8653862" y="149539"/>
            <a:ext cx="2630294" cy="1897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 b="11516" l="3333" r="35982" t="12256"/>
          <a:stretch/>
        </p:blipFill>
        <p:spPr>
          <a:xfrm>
            <a:off x="5186685" y="190041"/>
            <a:ext cx="2607212" cy="184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 b="9186" l="3333" r="35000" t="14374"/>
          <a:stretch/>
        </p:blipFill>
        <p:spPr>
          <a:xfrm>
            <a:off x="5188523" y="2452749"/>
            <a:ext cx="2682335" cy="187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6">
            <a:alphaModFix/>
          </a:blip>
          <a:srcRect b="7414" l="3809" r="35982" t="16915"/>
          <a:stretch/>
        </p:blipFill>
        <p:spPr>
          <a:xfrm>
            <a:off x="8617373" y="2410706"/>
            <a:ext cx="2645531" cy="1870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 rotWithShape="1">
          <a:blip r:embed="rId7">
            <a:alphaModFix/>
          </a:blip>
          <a:srcRect b="7413" l="3452" r="35982" t="14798"/>
          <a:stretch/>
        </p:blipFill>
        <p:spPr>
          <a:xfrm>
            <a:off x="5149124" y="4644755"/>
            <a:ext cx="2682334" cy="1937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8">
            <a:alphaModFix/>
          </a:blip>
          <a:srcRect b="9397" l="3810" r="35000" t="13949"/>
          <a:stretch/>
        </p:blipFill>
        <p:spPr>
          <a:xfrm>
            <a:off x="8581934" y="4644755"/>
            <a:ext cx="2642651" cy="186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603468" y="4741948"/>
            <a:ext cx="6829520" cy="862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b="0" i="0" lang="es-MX" sz="4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Les technologies implémentées</a:t>
            </a:r>
            <a:endParaRPr/>
          </a:p>
        </p:txBody>
      </p:sp>
      <p:pic>
        <p:nvPicPr>
          <p:cNvPr descr="Eloquent ORM" id="160" name="Google Shape;160;p20"/>
          <p:cNvPicPr preferRelativeResize="0"/>
          <p:nvPr/>
        </p:nvPicPr>
        <p:blipFill rotWithShape="1">
          <a:blip r:embed="rId3">
            <a:alphaModFix/>
          </a:blip>
          <a:srcRect b="9109" l="0" r="1" t="20534"/>
          <a:stretch/>
        </p:blipFill>
        <p:spPr>
          <a:xfrm>
            <a:off x="317636" y="321734"/>
            <a:ext cx="3797570" cy="2010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Script — Wikipédia" id="161" name="Google Shape;161;p20"/>
          <p:cNvPicPr preferRelativeResize="0"/>
          <p:nvPr/>
        </p:nvPicPr>
        <p:blipFill rotWithShape="1">
          <a:blip r:embed="rId4">
            <a:alphaModFix/>
          </a:blip>
          <a:srcRect b="2" l="7730" r="2" t="0"/>
          <a:stretch/>
        </p:blipFill>
        <p:spPr>
          <a:xfrm>
            <a:off x="4202549" y="321732"/>
            <a:ext cx="3793472" cy="41113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ss (stylesheet language) - Wikipedia" id="162" name="Google Shape;162;p20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29417"/>
          <a:stretch/>
        </p:blipFill>
        <p:spPr>
          <a:xfrm>
            <a:off x="8086176" y="321733"/>
            <a:ext cx="3797984" cy="2010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ent le Framework JavaScript jQuery peut Simplifier votre Développement  — Développement Facile" id="163" name="Google Shape;163;p20"/>
          <p:cNvPicPr preferRelativeResize="0"/>
          <p:nvPr/>
        </p:nvPicPr>
        <p:blipFill rotWithShape="1">
          <a:blip r:embed="rId6">
            <a:alphaModFix/>
          </a:blip>
          <a:srcRect b="18" l="5780" r="19" t="0"/>
          <a:stretch/>
        </p:blipFill>
        <p:spPr>
          <a:xfrm>
            <a:off x="317634" y="2422097"/>
            <a:ext cx="3794760" cy="2013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P — Wikipédia" id="164" name="Google Shape;164;p20"/>
          <p:cNvPicPr preferRelativeResize="0"/>
          <p:nvPr/>
        </p:nvPicPr>
        <p:blipFill rotWithShape="1">
          <a:blip r:embed="rId7">
            <a:alphaModFix/>
          </a:blip>
          <a:srcRect b="2437" l="0" r="0" t="0"/>
          <a:stretch/>
        </p:blipFill>
        <p:spPr>
          <a:xfrm>
            <a:off x="8082952" y="2431705"/>
            <a:ext cx="3797983" cy="2000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HTML &amp; HTML5 APIs for Developers (in 2018) | RapidAPI" id="165" name="Google Shape;165;p20"/>
          <p:cNvPicPr preferRelativeResize="0"/>
          <p:nvPr/>
        </p:nvPicPr>
        <p:blipFill rotWithShape="1">
          <a:blip r:embed="rId8">
            <a:alphaModFix/>
          </a:blip>
          <a:srcRect b="26330" l="0" r="-4" t="20684"/>
          <a:stretch/>
        </p:blipFill>
        <p:spPr>
          <a:xfrm>
            <a:off x="317634" y="4525716"/>
            <a:ext cx="3794760" cy="20105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0"/>
          <p:cNvCxnSpPr/>
          <p:nvPr/>
        </p:nvCxnSpPr>
        <p:spPr>
          <a:xfrm>
            <a:off x="4719934" y="5694097"/>
            <a:ext cx="5486400" cy="0"/>
          </a:xfrm>
          <a:prstGeom prst="straightConnector1">
            <a:avLst/>
          </a:prstGeom>
          <a:noFill/>
          <a:ln cap="flat" cmpd="sng" w="1587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774700" y="762000"/>
            <a:ext cx="37592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s-MX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L’application web sur WEBETU</a:t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5048949" y="450221"/>
            <a:ext cx="2115455" cy="1898903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5048949" y="2502049"/>
            <a:ext cx="2115455" cy="1866295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p with pin"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2310" y="2606351"/>
            <a:ext cx="1645297" cy="164529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/>
          <p:nvPr/>
        </p:nvSpPr>
        <p:spPr>
          <a:xfrm>
            <a:off x="458921" y="4521269"/>
            <a:ext cx="6697525" cy="1877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7658103" y="795548"/>
            <a:ext cx="3759198" cy="5275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 sz="2000" u="sng"/>
              <a:t>https://webetu.iutnc.univ-lorraine.fr/www/winters24u/mediaphotoapp/main.php/home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La Page d’Accueil</a:t>
            </a:r>
            <a:endParaRPr/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00" y="3089150"/>
            <a:ext cx="4645018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73" y="3820871"/>
            <a:ext cx="5180174" cy="189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5">
            <a:alphaModFix/>
          </a:blip>
          <a:srcRect b="18247" l="3993" r="2478" t="0"/>
          <a:stretch/>
        </p:blipFill>
        <p:spPr>
          <a:xfrm>
            <a:off x="5518850" y="1947925"/>
            <a:ext cx="6444851" cy="303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Le Signup et Le Login - Routes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8425"/>
            <a:ext cx="12191999" cy="41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838200" y="390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Le Signup et Le Login - Controlleurs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825" y="1616300"/>
            <a:ext cx="8888012" cy="48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Naranja roj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Naranja rojo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