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e1f4f0c17_1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e1f4f0c1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e1f4f0c17_1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e1f4f0c17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e1f4f0c17_1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e1f4f0c17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e1f4f0c17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e1f4f0c1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e1f4f0c17_1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e1f4f0c1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e1f4f0c17_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e1f4f0c1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e1f4f0c17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e1f4f0c1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e1a6d69a9_0_8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e1a6d69a9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e1f4f0c17_1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e1f4f0c1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e1f4f0c17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e1f4f0c1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1a6d69a9_0_7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1a6d69a9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1a6d69a9_0_7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e1a6d69a9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e1a6d69a9_0_7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e1a6d69a9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e1f4f0c17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e1f4f0c1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e1f4f0c17_1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e1f4f0c17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e1f4f0c17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e1f4f0c1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1f4f0c17_1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1f4f0c1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1f4f0c17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1f4f0c1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api.udalost.back:10043/EVENEMENTS" TargetMode="External"/><Relationship Id="rId5" Type="http://schemas.openxmlformats.org/officeDocument/2006/relationships/image" Target="../media/image25.png"/><Relationship Id="rId6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hyperlink" Target="https://api.udalost.back:10043/EVENEMENTS" TargetMode="External"/><Relationship Id="rId5" Type="http://schemas.openxmlformats.org/officeDocument/2006/relationships/image" Target="../media/image36.png"/><Relationship Id="rId6" Type="http://schemas.openxmlformats.org/officeDocument/2006/relationships/image" Target="../media/image33.png"/><Relationship Id="rId7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42.png"/><Relationship Id="rId6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4.png"/><Relationship Id="rId5" Type="http://schemas.openxmlformats.org/officeDocument/2006/relationships/image" Target="../media/image4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12.png"/><Relationship Id="rId5" Type="http://schemas.openxmlformats.org/officeDocument/2006/relationships/image" Target="../media/image41.png"/><Relationship Id="rId6" Type="http://schemas.openxmlformats.org/officeDocument/2006/relationships/image" Target="../media/image45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png"/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jpg"/><Relationship Id="rId4" Type="http://schemas.openxmlformats.org/officeDocument/2006/relationships/image" Target="../media/image43.jpg"/><Relationship Id="rId9" Type="http://schemas.openxmlformats.org/officeDocument/2006/relationships/image" Target="../media/image51.png"/><Relationship Id="rId5" Type="http://schemas.openxmlformats.org/officeDocument/2006/relationships/image" Target="../media/image49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5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19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hyperlink" Target="https://api.udalost.back:10043/EVENEMENTS" TargetMode="External"/><Relationship Id="rId6" Type="http://schemas.openxmlformats.org/officeDocument/2006/relationships/hyperlink" Target="https://api.udalost.back:10043/EVENEMENTS" TargetMode="External"/><Relationship Id="rId7" Type="http://schemas.openxmlformats.org/officeDocument/2006/relationships/hyperlink" Target="https://api.udalost.back:10043/EVENEMENTS" TargetMode="External"/><Relationship Id="rId8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s://api.udalost.back:10043/EVENEMENTS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s://api.udalost.back:10043/EVENEMENTS" TargetMode="External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1749425" y="3725875"/>
            <a:ext cx="100077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None/>
            </a:pPr>
            <a:r>
              <a:t/>
            </a:r>
            <a:endParaRPr b="1" sz="1679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None/>
            </a:pPr>
            <a:r>
              <a:rPr b="1" lang="es-MX" sz="1679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Antonin WINTERSTEIN</a:t>
            </a:r>
            <a:endParaRPr b="1" sz="1679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80"/>
              <a:buNone/>
            </a:pPr>
            <a:r>
              <a:rPr b="1" lang="es-MX" sz="1679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Julieta Guadalupe PINON SERRATOS</a:t>
            </a:r>
            <a:endParaRPr b="1" sz="1679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None/>
            </a:pPr>
            <a:r>
              <a:rPr b="1" lang="es-MX" sz="1679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Ricardo Ivan RAMIREZ BELLO</a:t>
            </a:r>
            <a:endParaRPr b="1" sz="1679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None/>
            </a:pPr>
            <a:r>
              <a:rPr b="1" lang="es-MX" sz="1679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Taha TOUFIK</a:t>
            </a:r>
            <a:endParaRPr b="1" sz="1679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80"/>
              <a:buNone/>
            </a:pPr>
            <a:r>
              <a:rPr b="1" lang="es-MX" sz="1679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Yassine SOUA</a:t>
            </a:r>
            <a:endParaRPr sz="1665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magen que contiene Interfaz de usuario gráfica&#10;&#10;Descripción generada automáticamente"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708" y="1575573"/>
            <a:ext cx="2982980" cy="337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46" name="Google Shape;2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3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  <p:sp>
        <p:nvSpPr>
          <p:cNvPr id="248" name="Google Shape;248;p23"/>
          <p:cNvSpPr txBox="1"/>
          <p:nvPr>
            <p:ph type="title"/>
          </p:nvPr>
        </p:nvSpPr>
        <p:spPr>
          <a:xfrm>
            <a:off x="1435075" y="48221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API WEB/MOBILE - LOGIN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6020625" y="1755125"/>
            <a:ext cx="579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highlight>
                  <a:srgbClr val="F6B26B"/>
                </a:highlight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→   </a:t>
            </a:r>
            <a:r>
              <a:rPr b="1" lang="es-MX" sz="1500">
                <a:highlight>
                  <a:srgbClr val="FFFF00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HTTPS://API.UDALOST.WEB:10243/</a:t>
            </a:r>
            <a:r>
              <a:rPr b="1" lang="es-MX" sz="15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CONNEXION</a:t>
            </a:r>
            <a:endParaRPr b="1" sz="150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SE CONNECTER À SON COMPTE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Utilisation de BASIC Auth dans Authorization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Génération d’un token JWT pour l’utilisateur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5">
            <a:alphaModFix/>
          </a:blip>
          <a:srcRect b="0" l="0" r="56055" t="46635"/>
          <a:stretch/>
        </p:blipFill>
        <p:spPr>
          <a:xfrm>
            <a:off x="6096826" y="3401225"/>
            <a:ext cx="5331024" cy="279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800" y="1776472"/>
            <a:ext cx="5391899" cy="4421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  <p:sp>
        <p:nvSpPr>
          <p:cNvPr id="258" name="Google Shape;258;p24"/>
          <p:cNvSpPr txBox="1"/>
          <p:nvPr>
            <p:ph type="title"/>
          </p:nvPr>
        </p:nvSpPr>
        <p:spPr>
          <a:xfrm>
            <a:off x="1435075" y="48221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API WEB/MOBILE - PUT</a:t>
            </a:r>
            <a:endParaRPr/>
          </a:p>
        </p:txBody>
      </p:sp>
      <p:sp>
        <p:nvSpPr>
          <p:cNvPr id="259" name="Google Shape;259;p24"/>
          <p:cNvSpPr txBox="1"/>
          <p:nvPr/>
        </p:nvSpPr>
        <p:spPr>
          <a:xfrm>
            <a:off x="5811400" y="1751500"/>
            <a:ext cx="521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highlight>
                  <a:srgbClr val="F6B26B"/>
                </a:highlight>
                <a:latin typeface="Calibri"/>
                <a:ea typeface="Calibri"/>
                <a:cs typeface="Calibri"/>
                <a:sym typeface="Calibri"/>
              </a:rPr>
              <a:t>PUT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→   </a:t>
            </a:r>
            <a:r>
              <a:rPr b="1" lang="es-MX" sz="1500">
                <a:highlight>
                  <a:srgbClr val="FFFF00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HTTPS://API.UDALOST.WEB:10243/</a:t>
            </a:r>
            <a:r>
              <a:rPr b="1" lang="es-MX" sz="15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UTILISATEURS/{ID}</a:t>
            </a:r>
            <a:endParaRPr b="1" sz="150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MODIFIER SON PROFIL UTILISATEUR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Remplir le JSON body avec des données à modifier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Mettre le token JWT de l’utilisateur dans le Bearer Token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4"/>
          <p:cNvPicPr preferRelativeResize="0"/>
          <p:nvPr/>
        </p:nvPicPr>
        <p:blipFill rotWithShape="1">
          <a:blip r:embed="rId5">
            <a:alphaModFix/>
          </a:blip>
          <a:srcRect b="0" l="0" r="59433" t="61400"/>
          <a:stretch/>
        </p:blipFill>
        <p:spPr>
          <a:xfrm>
            <a:off x="5834750" y="4328224"/>
            <a:ext cx="4771351" cy="182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"/>
          <p:cNvPicPr preferRelativeResize="0"/>
          <p:nvPr/>
        </p:nvPicPr>
        <p:blipFill rotWithShape="1">
          <a:blip r:embed="rId6">
            <a:alphaModFix/>
          </a:blip>
          <a:srcRect b="51105" l="49259" r="0" t="28708"/>
          <a:stretch/>
        </p:blipFill>
        <p:spPr>
          <a:xfrm>
            <a:off x="5861575" y="3446873"/>
            <a:ext cx="4771351" cy="76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575" y="1366892"/>
            <a:ext cx="4771339" cy="4798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/>
        </p:nvSpPr>
        <p:spPr>
          <a:xfrm>
            <a:off x="1300175" y="3065325"/>
            <a:ext cx="9872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5100">
                <a:latin typeface="Nunito"/>
                <a:ea typeface="Nunito"/>
                <a:cs typeface="Nunito"/>
                <a:sym typeface="Nunito"/>
              </a:rPr>
              <a:t>FRONT-END </a:t>
            </a:r>
            <a:endParaRPr sz="5100"/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6799">
            <a:off x="7438975" y="2848765"/>
            <a:ext cx="1233528" cy="123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24177">
            <a:off x="8162925" y="2908175"/>
            <a:ext cx="1437300" cy="143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nterfaz de usuario gráfica&#10;&#10;Descripción generada automáticamente" id="270" name="Google Shape;27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1692250" y="38221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VUE JS </a:t>
            </a:r>
            <a:endParaRPr/>
          </a:p>
        </p:txBody>
      </p:sp>
      <p:pic>
        <p:nvPicPr>
          <p:cNvPr descr="Imagen que contiene Interfaz de usuario gráfica&#10;&#10;Descripción generada automáticamente" id="276" name="Google Shape;2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/>
          <p:cNvPicPr preferRelativeResize="0"/>
          <p:nvPr/>
        </p:nvPicPr>
        <p:blipFill rotWithShape="1">
          <a:blip r:embed="rId4">
            <a:alphaModFix/>
          </a:blip>
          <a:srcRect b="19615" l="0" r="0" t="3217"/>
          <a:stretch/>
        </p:blipFill>
        <p:spPr>
          <a:xfrm>
            <a:off x="662025" y="1984375"/>
            <a:ext cx="4468275" cy="38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525" y="1527167"/>
            <a:ext cx="5402850" cy="260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/>
          <p:cNvPicPr preferRelativeResize="0"/>
          <p:nvPr/>
        </p:nvPicPr>
        <p:blipFill rotWithShape="1">
          <a:blip r:embed="rId6">
            <a:alphaModFix/>
          </a:blip>
          <a:srcRect b="0" l="5889" r="7873" t="29597"/>
          <a:stretch/>
        </p:blipFill>
        <p:spPr>
          <a:xfrm>
            <a:off x="5417525" y="4681575"/>
            <a:ext cx="5402849" cy="16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 txBox="1"/>
          <p:nvPr/>
        </p:nvSpPr>
        <p:spPr>
          <a:xfrm>
            <a:off x="5417525" y="1035475"/>
            <a:ext cx="540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API - AFFICHER TOUS LES 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ÉVÉNEMENTS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5417525" y="4199300"/>
            <a:ext cx="540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API - SUPPRIMER UN 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ÉVÉNEMENT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662025" y="1461050"/>
            <a:ext cx="446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API - MODIFIER UN 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ÉVÉNEMENT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  <p:pic>
        <p:nvPicPr>
          <p:cNvPr id="289" name="Google Shape;289;p27"/>
          <p:cNvPicPr preferRelativeResize="0"/>
          <p:nvPr/>
        </p:nvPicPr>
        <p:blipFill rotWithShape="1">
          <a:blip r:embed="rId3">
            <a:alphaModFix/>
          </a:blip>
          <a:srcRect b="6593" l="13452" r="17243" t="11899"/>
          <a:stretch/>
        </p:blipFill>
        <p:spPr>
          <a:xfrm>
            <a:off x="1246301" y="3268300"/>
            <a:ext cx="4354200" cy="288047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Google Shape;2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900" y="585050"/>
            <a:ext cx="4421000" cy="28804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1" name="Google Shape;291;p27"/>
          <p:cNvPicPr preferRelativeResize="0"/>
          <p:nvPr/>
        </p:nvPicPr>
        <p:blipFill rotWithShape="1">
          <a:blip r:embed="rId5">
            <a:alphaModFix/>
          </a:blip>
          <a:srcRect b="9050" l="6243" r="10067" t="12449"/>
          <a:stretch/>
        </p:blipFill>
        <p:spPr>
          <a:xfrm>
            <a:off x="1135025" y="585050"/>
            <a:ext cx="4576752" cy="24145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2" name="Google Shape;292;p27"/>
          <p:cNvPicPr preferRelativeResize="0"/>
          <p:nvPr/>
        </p:nvPicPr>
        <p:blipFill rotWithShape="1">
          <a:blip r:embed="rId6">
            <a:alphaModFix/>
          </a:blip>
          <a:srcRect b="3960" l="2320" r="2982" t="11956"/>
          <a:stretch/>
        </p:blipFill>
        <p:spPr>
          <a:xfrm>
            <a:off x="6165875" y="3676949"/>
            <a:ext cx="5196389" cy="25952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1663700" y="370242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APPLICATION MOBILE</a:t>
            </a:r>
            <a:endParaRPr/>
          </a:p>
        </p:txBody>
      </p:sp>
      <p:pic>
        <p:nvPicPr>
          <p:cNvPr descr="Imagen que contiene Interfaz de usuario gráfica&#10;&#10;Descripción generada automáticamente" id="298" name="Google Shape;29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000" y="1738300"/>
            <a:ext cx="8219339" cy="20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0000" y="4219550"/>
            <a:ext cx="8219349" cy="21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8"/>
          <p:cNvSpPr txBox="1"/>
          <p:nvPr/>
        </p:nvSpPr>
        <p:spPr>
          <a:xfrm>
            <a:off x="2707738" y="1338088"/>
            <a:ext cx="600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API - AFFICHER TOUS LES UTILISATEURS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3151450" y="3827325"/>
            <a:ext cx="511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API - AFFICHER TOUS LES 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ÉVÉNEMENTS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9"/>
          <p:cNvPicPr preferRelativeResize="0"/>
          <p:nvPr/>
        </p:nvPicPr>
        <p:blipFill rotWithShape="1">
          <a:blip r:embed="rId3">
            <a:alphaModFix/>
          </a:blip>
          <a:srcRect b="0" l="0" r="0" t="4598"/>
          <a:stretch/>
        </p:blipFill>
        <p:spPr>
          <a:xfrm>
            <a:off x="4948350" y="1481625"/>
            <a:ext cx="2585126" cy="438424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n que contiene Interfaz de usuario gráfica&#10;&#10;Descripción generada automáticamente" id="309" name="Google Shape;30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1714500" y="6000750"/>
            <a:ext cx="18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INVITATION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4882219" y="6000750"/>
            <a:ext cx="27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AFFICHER </a:t>
            </a: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TOUS</a:t>
            </a: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 LES UTILISATEURS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8445907" y="6000750"/>
            <a:ext cx="27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AFFICHER/MODIFIER SON PROFIL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  <p:pic>
        <p:nvPicPr>
          <p:cNvPr id="314" name="Google Shape;314;p29"/>
          <p:cNvPicPr preferRelativeResize="0"/>
          <p:nvPr/>
        </p:nvPicPr>
        <p:blipFill rotWithShape="1">
          <a:blip r:embed="rId5">
            <a:alphaModFix/>
          </a:blip>
          <a:srcRect b="0" l="0" r="0" t="3044"/>
          <a:stretch/>
        </p:blipFill>
        <p:spPr>
          <a:xfrm>
            <a:off x="1397000" y="1481637"/>
            <a:ext cx="2524676" cy="435161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6">
            <a:alphaModFix/>
          </a:blip>
          <a:srcRect b="0" l="0" r="0" t="4598"/>
          <a:stretch/>
        </p:blipFill>
        <p:spPr>
          <a:xfrm>
            <a:off x="8512025" y="1488550"/>
            <a:ext cx="2585126" cy="4384248"/>
          </a:xfrm>
          <a:prstGeom prst="rect">
            <a:avLst/>
          </a:prstGeom>
          <a:noFill/>
          <a:ln cap="flat" cmpd="sng" w="28575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8055900" y="331875"/>
            <a:ext cx="3798000" cy="18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s-MX"/>
              <a:t>LES TECHNOLOGIES UTILISÉES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063" y="479250"/>
            <a:ext cx="2489250" cy="248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oquent ORM" id="322" name="Google Shape;322;p30"/>
          <p:cNvPicPr preferRelativeResize="0"/>
          <p:nvPr/>
        </p:nvPicPr>
        <p:blipFill rotWithShape="1">
          <a:blip r:embed="rId4">
            <a:alphaModFix/>
          </a:blip>
          <a:srcRect b="9104" l="0" r="0" t="20537"/>
          <a:stretch/>
        </p:blipFill>
        <p:spPr>
          <a:xfrm>
            <a:off x="447750" y="2494550"/>
            <a:ext cx="3721599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 HTML &amp; HTML5 APIs for Developers (in 2018) | RapidAPI" id="323" name="Google Shape;323;p30"/>
          <p:cNvPicPr preferRelativeResize="0"/>
          <p:nvPr/>
        </p:nvPicPr>
        <p:blipFill rotWithShape="1">
          <a:blip r:embed="rId5">
            <a:alphaModFix/>
          </a:blip>
          <a:srcRect b="26328" l="0" r="0" t="20685"/>
          <a:stretch/>
        </p:blipFill>
        <p:spPr>
          <a:xfrm>
            <a:off x="220772" y="331604"/>
            <a:ext cx="3794760" cy="201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 — Wikipédia" id="324" name="Google Shape;324;p30"/>
          <p:cNvPicPr preferRelativeResize="0"/>
          <p:nvPr/>
        </p:nvPicPr>
        <p:blipFill rotWithShape="1">
          <a:blip r:embed="rId6">
            <a:alphaModFix/>
          </a:blip>
          <a:srcRect b="2439" l="0" r="0" t="0"/>
          <a:stretch/>
        </p:blipFill>
        <p:spPr>
          <a:xfrm>
            <a:off x="409565" y="4484330"/>
            <a:ext cx="3797982" cy="20009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ss (stylesheet language) - Wikipedia" id="325" name="Google Shape;325;p30"/>
          <p:cNvPicPr preferRelativeResize="0"/>
          <p:nvPr>
            <p:ph idx="1" type="body"/>
          </p:nvPr>
        </p:nvPicPr>
        <p:blipFill rotWithShape="1">
          <a:blip r:embed="rId7">
            <a:alphaModFix/>
          </a:blip>
          <a:srcRect b="5803" l="0" r="0" t="5599"/>
          <a:stretch/>
        </p:blipFill>
        <p:spPr>
          <a:xfrm>
            <a:off x="8284450" y="2342150"/>
            <a:ext cx="3509100" cy="233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6" name="Google Shape;326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8500" y="634053"/>
            <a:ext cx="1936950" cy="154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70250" y="4633075"/>
            <a:ext cx="3721600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0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  <p:pic>
        <p:nvPicPr>
          <p:cNvPr id="329" name="Google Shape;329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99476" y="4763801"/>
            <a:ext cx="1750973" cy="175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69788" y="2762850"/>
            <a:ext cx="3557235" cy="20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80816">
            <a:off x="5938825" y="37487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40333">
            <a:off x="4948200" y="37392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1"/>
          <p:cNvSpPr txBox="1"/>
          <p:nvPr>
            <p:ph type="title"/>
          </p:nvPr>
        </p:nvSpPr>
        <p:spPr>
          <a:xfrm>
            <a:off x="1358875" y="2336172"/>
            <a:ext cx="10007700" cy="88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rgbClr val="000000"/>
                </a:solidFill>
              </a:rPr>
              <a:t>           </a:t>
            </a:r>
            <a:r>
              <a:rPr b="1" lang="es-MX" sz="6650">
                <a:solidFill>
                  <a:srgbClr val="000000"/>
                </a:solidFill>
              </a:rPr>
              <a:t>DÉMONSTRATION </a:t>
            </a:r>
            <a:endParaRPr b="1" sz="6650">
              <a:solidFill>
                <a:srgbClr val="000000"/>
              </a:solidFill>
            </a:endParaRPr>
          </a:p>
        </p:txBody>
      </p:sp>
      <p:pic>
        <p:nvPicPr>
          <p:cNvPr id="338" name="Google Shape;3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0" y="36141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nterfaz de usuario gráfica&#10;&#10;Descripción generada automáticamente" id="339" name="Google Shape;33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283000" y="3021975"/>
            <a:ext cx="11640600" cy="88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rgbClr val="000000"/>
                </a:solidFill>
              </a:rPr>
              <a:t>MERCI DE VOTRE ATTENTION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45" name="Google Shape;345;p32"/>
          <p:cNvCxnSpPr/>
          <p:nvPr/>
        </p:nvCxnSpPr>
        <p:spPr>
          <a:xfrm>
            <a:off x="1903200" y="4004000"/>
            <a:ext cx="83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Imagen que contiene Interfaz de usuario gráfica&#10;&#10;Descripción generada automáticamente" id="346" name="Google Shape;3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6751993" y="4089639"/>
            <a:ext cx="1241400" cy="1131900"/>
          </a:xfrm>
          <a:prstGeom prst="round2DiagRect">
            <a:avLst>
              <a:gd fmla="val 29727" name="adj1"/>
              <a:gd fmla="val 0" name="adj2"/>
            </a:avLst>
          </a:prstGeom>
          <a:solidFill>
            <a:srgbClr val="F2F2F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4127818" y="4089639"/>
            <a:ext cx="1241400" cy="1131900"/>
          </a:xfrm>
          <a:prstGeom prst="round2DiagRect">
            <a:avLst>
              <a:gd fmla="val 29727" name="adj1"/>
              <a:gd fmla="val 0" name="adj2"/>
            </a:avLst>
          </a:prstGeom>
          <a:solidFill>
            <a:srgbClr val="F2F2F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9376168" y="4089639"/>
            <a:ext cx="1241400" cy="1131900"/>
          </a:xfrm>
          <a:prstGeom prst="round2DiagRect">
            <a:avLst>
              <a:gd fmla="val 29727" name="adj1"/>
              <a:gd fmla="val 0" name="adj2"/>
            </a:avLst>
          </a:prstGeom>
          <a:solidFill>
            <a:srgbClr val="F2F2F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9376168" y="2008414"/>
            <a:ext cx="1241400" cy="1131900"/>
          </a:xfrm>
          <a:prstGeom prst="round2DiagRect">
            <a:avLst>
              <a:gd fmla="val 29727" name="adj1"/>
              <a:gd fmla="val 0" name="adj2"/>
            </a:avLst>
          </a:prstGeom>
          <a:solidFill>
            <a:srgbClr val="F2F2F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751993" y="2008414"/>
            <a:ext cx="1241400" cy="1131900"/>
          </a:xfrm>
          <a:prstGeom prst="round2DiagRect">
            <a:avLst>
              <a:gd fmla="val 29727" name="adj1"/>
              <a:gd fmla="val 0" name="adj2"/>
            </a:avLst>
          </a:prstGeom>
          <a:solidFill>
            <a:srgbClr val="F2F2F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1503643" y="2008414"/>
            <a:ext cx="1241400" cy="1131900"/>
          </a:xfrm>
          <a:prstGeom prst="round2DiagRect">
            <a:avLst>
              <a:gd fmla="val 29727" name="adj1"/>
              <a:gd fmla="val 0" name="adj2"/>
            </a:avLst>
          </a:prstGeom>
          <a:solidFill>
            <a:srgbClr val="F2F2F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092200" y="746473"/>
            <a:ext cx="10007700" cy="91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FONCTIONNALITÉS </a:t>
            </a:r>
            <a:r>
              <a:rPr lang="es-MX"/>
              <a:t>DU PROJET </a:t>
            </a:r>
            <a:endParaRPr/>
          </a:p>
        </p:txBody>
      </p:sp>
      <p:pic>
        <p:nvPicPr>
          <p:cNvPr descr="Imagen que contiene Interfaz de usuario gráfica&#10;&#10;Descripción generada automáticamente"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9475" y="2161362"/>
            <a:ext cx="794800" cy="7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4013" y="4186913"/>
            <a:ext cx="937375" cy="9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1075" y="4238150"/>
            <a:ext cx="834900" cy="8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6338" y="2218025"/>
            <a:ext cx="712724" cy="71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7453597" y="1531492"/>
            <a:ext cx="2034887" cy="557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9844675" y="1531492"/>
            <a:ext cx="2034887" cy="557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4127818" y="2008414"/>
            <a:ext cx="1241400" cy="1131900"/>
          </a:xfrm>
          <a:prstGeom prst="round2DiagRect">
            <a:avLst>
              <a:gd fmla="val 29727" name="adj1"/>
              <a:gd fmla="val 0" name="adj2"/>
            </a:avLst>
          </a:prstGeom>
          <a:solidFill>
            <a:srgbClr val="F2F2F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1503643" y="4089639"/>
            <a:ext cx="1241400" cy="1131900"/>
          </a:xfrm>
          <a:prstGeom prst="round2DiagRect">
            <a:avLst>
              <a:gd fmla="val 29727" name="adj1"/>
              <a:gd fmla="val 0" name="adj2"/>
            </a:avLst>
          </a:prstGeom>
          <a:solidFill>
            <a:srgbClr val="F2F2F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06900" y="4238150"/>
            <a:ext cx="834901" cy="8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51122" y="2176968"/>
            <a:ext cx="794800" cy="79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26950" y="2176988"/>
            <a:ext cx="794800" cy="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79425" y="4238150"/>
            <a:ext cx="834900" cy="83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5"/>
          <p:cNvSpPr txBox="1"/>
          <p:nvPr/>
        </p:nvSpPr>
        <p:spPr>
          <a:xfrm>
            <a:off x="995375" y="3248025"/>
            <a:ext cx="22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CRÉER DES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UTILISATEURS ET DES 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ÉVÉNEMENTS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3605525" y="3305238"/>
            <a:ext cx="22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VOIR LES UTILISATEURS ET LES 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ÉVÉNEMENTS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6229700" y="3310088"/>
            <a:ext cx="22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MODIFIER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LES ÉVÉNEMENTS ET SON PROFIL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810650" y="3280925"/>
            <a:ext cx="22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SUPPRIMER DES 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UTILISATEURS ET DES ÉVÉNEMENTS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971550" y="5447575"/>
            <a:ext cx="22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PARTICIPER OU NON À DES ÉVÉNEMENTS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3586175" y="5438050"/>
            <a:ext cx="22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LOCALISER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DES ÉVÉNEMENTS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6153500" y="5421325"/>
            <a:ext cx="22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LAISSER DES COMMENTAIRES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8815400" y="5414800"/>
            <a:ext cx="22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RECHERCHER DES UTILISATEURS ET DES 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ÉVÉNEMENTS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1092200" y="670273"/>
            <a:ext cx="10007700" cy="91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CONCEPTION </a:t>
            </a:r>
            <a:endParaRPr/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742950" y="1771650"/>
            <a:ext cx="5264100" cy="445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MX"/>
              <a:t>DIAGRAMME 	</a:t>
            </a:r>
            <a:endParaRPr b="1"/>
          </a:p>
        </p:txBody>
      </p:sp>
      <p:sp>
        <p:nvSpPr>
          <p:cNvPr id="176" name="Google Shape;176;p16"/>
          <p:cNvSpPr txBox="1"/>
          <p:nvPr>
            <p:ph idx="2" type="body"/>
          </p:nvPr>
        </p:nvSpPr>
        <p:spPr>
          <a:xfrm>
            <a:off x="6237300" y="1833525"/>
            <a:ext cx="5264100" cy="431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MX"/>
              <a:t>WIREFRAME </a:t>
            </a:r>
            <a:endParaRPr b="1"/>
          </a:p>
        </p:txBody>
      </p:sp>
      <p:pic>
        <p:nvPicPr>
          <p:cNvPr id="177" name="Google Shape;1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875" y="2330600"/>
            <a:ext cx="3815200" cy="398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nterfaz de usuario gráfica&#10;&#10;Descripción generada automáticamente" id="178" name="Google Shape;1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  <p:pic>
        <p:nvPicPr>
          <p:cNvPr id="180" name="Google Shape;1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300" y="2526805"/>
            <a:ext cx="5264100" cy="294739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1092150" y="684542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DOCKERISATION</a:t>
            </a:r>
            <a:endParaRPr/>
          </a:p>
        </p:txBody>
      </p:sp>
      <p:pic>
        <p:nvPicPr>
          <p:cNvPr id="186" name="Google Shape;1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825" y="448850"/>
            <a:ext cx="3510450" cy="25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 rotWithShape="1">
          <a:blip r:embed="rId4">
            <a:alphaModFix/>
          </a:blip>
          <a:srcRect b="0" l="0" r="5891" t="0"/>
          <a:stretch/>
        </p:blipFill>
        <p:spPr>
          <a:xfrm>
            <a:off x="1269513" y="3473286"/>
            <a:ext cx="3533766" cy="25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 rotWithShape="1">
          <a:blip r:embed="rId5">
            <a:alphaModFix/>
          </a:blip>
          <a:srcRect b="0" l="0" r="42742" t="0"/>
          <a:stretch/>
        </p:blipFill>
        <p:spPr>
          <a:xfrm>
            <a:off x="5686450" y="1812250"/>
            <a:ext cx="5843576" cy="417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/>
        </p:nvSpPr>
        <p:spPr>
          <a:xfrm>
            <a:off x="5686450" y="5996800"/>
            <a:ext cx="584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CONTAINERS POUR LA BASE DE DONNÉES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1269375" y="3016325"/>
            <a:ext cx="351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CONTAINER API POUR LE WEB ET MOBILE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1269375" y="5997558"/>
            <a:ext cx="351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CONTAINER API POUR LE BACKOFFICE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1092200" y="1638300"/>
            <a:ext cx="10007700" cy="443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/>
              <a:t>DOCKER-COMPOSE UP --NO-START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MX"/>
              <a:t>DOCKER-COMPOSE START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MX"/>
              <a:t>DOCKER-COMPOSE STOP </a:t>
            </a:r>
            <a:endParaRPr b="1"/>
          </a:p>
        </p:txBody>
      </p:sp>
      <p:pic>
        <p:nvPicPr>
          <p:cNvPr descr="Imagen que contiene Interfaz de usuario gráfica&#10;&#10;Descripción generada automáticamente" id="198" name="Google Shape;1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750" y="3781438"/>
            <a:ext cx="17716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463" y="2390788"/>
            <a:ext cx="164782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  <p:pic>
        <p:nvPicPr>
          <p:cNvPr id="202" name="Google Shape;2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1500" y="2014525"/>
            <a:ext cx="512445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 txBox="1"/>
          <p:nvPr>
            <p:ph type="title"/>
          </p:nvPr>
        </p:nvSpPr>
        <p:spPr>
          <a:xfrm>
            <a:off x="1092150" y="684542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DOCKERISATION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5978">
            <a:off x="6815175" y="2640175"/>
            <a:ext cx="1358749" cy="1358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1757375" y="3065325"/>
            <a:ext cx="9872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5100">
                <a:latin typeface="Nunito"/>
                <a:ea typeface="Nunito"/>
                <a:cs typeface="Nunito"/>
                <a:sym typeface="Nunito"/>
              </a:rPr>
              <a:t>       BACK</a:t>
            </a:r>
            <a:r>
              <a:rPr b="1" lang="es-MX" sz="5100">
                <a:latin typeface="Nunito"/>
                <a:ea typeface="Nunito"/>
                <a:cs typeface="Nunito"/>
                <a:sym typeface="Nunito"/>
              </a:rPr>
              <a:t>-END </a:t>
            </a:r>
            <a:endParaRPr sz="2500"/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20165">
            <a:off x="7734300" y="30845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nterfaz de usuario gráfica&#10;&#10;Descripción generada automáticamente" id="211" name="Google Shape;21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1435075" y="48221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API </a:t>
            </a:r>
            <a:r>
              <a:rPr lang="es-MX"/>
              <a:t>BACK OFFICE</a:t>
            </a:r>
            <a:r>
              <a:rPr lang="es-MX"/>
              <a:t> - GET</a:t>
            </a:r>
            <a:endParaRPr/>
          </a:p>
        </p:txBody>
      </p:sp>
      <p:pic>
        <p:nvPicPr>
          <p:cNvPr descr="Imagen que contiene Interfaz de usuario gráfica&#10;&#10;Descripción generada automáticamente" id="217" name="Google Shape;2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4">
            <a:alphaModFix/>
          </a:blip>
          <a:srcRect b="0" l="0" r="52772" t="34473"/>
          <a:stretch/>
        </p:blipFill>
        <p:spPr>
          <a:xfrm>
            <a:off x="5896937" y="2525091"/>
            <a:ext cx="4914898" cy="3705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/>
        </p:nvSpPr>
        <p:spPr>
          <a:xfrm>
            <a:off x="5896925" y="1541950"/>
            <a:ext cx="4914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highlight>
                  <a:srgbClr val="F6B26B"/>
                </a:highlight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 →   </a:t>
            </a:r>
            <a:r>
              <a:rPr b="1" lang="es-MX" sz="1500">
                <a:highlight>
                  <a:srgbClr val="FFFF00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HTTPS://API.UDALOST.BACK:10</a:t>
            </a:r>
            <a:r>
              <a:rPr b="1" lang="es-MX" sz="1500">
                <a:highlight>
                  <a:srgbClr val="FFFF00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/>
              </a:rPr>
              <a:t>0</a:t>
            </a:r>
            <a:r>
              <a:rPr b="1" lang="es-MX" sz="1500">
                <a:highlight>
                  <a:srgbClr val="FFFF00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/>
              </a:rPr>
              <a:t>43/EVENEMENTS</a:t>
            </a:r>
            <a:endParaRPr b="1" sz="150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AFFICHER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 TOUS LES ÉV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NEMENTS 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3575" y="1277025"/>
            <a:ext cx="4053876" cy="496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1435075" y="48221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API BACK OFFICE - DELETE</a:t>
            </a:r>
            <a:endParaRPr/>
          </a:p>
        </p:txBody>
      </p:sp>
      <p:pic>
        <p:nvPicPr>
          <p:cNvPr descr="Imagen que contiene Interfaz de usuario gráfica&#10;&#10;Descripción generada automáticamente" id="227" name="Google Shape;2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  <p:sp>
        <p:nvSpPr>
          <p:cNvPr id="229" name="Google Shape;229;p21"/>
          <p:cNvSpPr txBox="1"/>
          <p:nvPr/>
        </p:nvSpPr>
        <p:spPr>
          <a:xfrm>
            <a:off x="5639950" y="1999150"/>
            <a:ext cx="579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highlight>
                  <a:srgbClr val="F6B26B"/>
                </a:highlight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 →   </a:t>
            </a:r>
            <a:r>
              <a:rPr b="1" lang="es-MX" sz="1500">
                <a:highlight>
                  <a:srgbClr val="FFFF00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HTTPS://API.UDALOST.BACK:10043/EVENEMENTS</a:t>
            </a:r>
            <a:r>
              <a:rPr b="1" lang="es-MX" sz="15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/{ID}</a:t>
            </a:r>
            <a:endParaRPr b="1" sz="150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SUPPRIMER UN 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ÉVÉNEMENT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 rotWithShape="1">
          <a:blip r:embed="rId5">
            <a:alphaModFix/>
          </a:blip>
          <a:srcRect b="0" l="0" r="58952" t="68293"/>
          <a:stretch/>
        </p:blipFill>
        <p:spPr>
          <a:xfrm>
            <a:off x="5639950" y="2986100"/>
            <a:ext cx="5798525" cy="13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150" y="1999150"/>
            <a:ext cx="4853824" cy="344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36" name="Google Shape;2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99" y="482226"/>
            <a:ext cx="2086075" cy="7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/>
        </p:nvSpPr>
        <p:spPr>
          <a:xfrm>
            <a:off x="11362275" y="6148783"/>
            <a:ext cx="648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MX"/>
              <a:t>‹#›</a:t>
            </a:fld>
            <a:endParaRPr b="1"/>
          </a:p>
        </p:txBody>
      </p:sp>
      <p:sp>
        <p:nvSpPr>
          <p:cNvPr id="238" name="Google Shape;238;p22"/>
          <p:cNvSpPr txBox="1"/>
          <p:nvPr>
            <p:ph type="title"/>
          </p:nvPr>
        </p:nvSpPr>
        <p:spPr>
          <a:xfrm>
            <a:off x="1435075" y="48221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API WEB/MOBILE - POST</a:t>
            </a:r>
            <a:endParaRPr/>
          </a:p>
        </p:txBody>
      </p:sp>
      <p:sp>
        <p:nvSpPr>
          <p:cNvPr id="239" name="Google Shape;239;p22"/>
          <p:cNvSpPr txBox="1"/>
          <p:nvPr/>
        </p:nvSpPr>
        <p:spPr>
          <a:xfrm>
            <a:off x="5753100" y="1541950"/>
            <a:ext cx="579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highlight>
                  <a:srgbClr val="F6B26B"/>
                </a:highlight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→   </a:t>
            </a:r>
            <a:r>
              <a:rPr b="1" lang="es-MX" sz="1500">
                <a:highlight>
                  <a:srgbClr val="FFFF00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HTTPS://API.UDALOST.WEB:10243/</a:t>
            </a:r>
            <a:r>
              <a:rPr b="1" lang="es-MX" sz="15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UTILISATEURS</a:t>
            </a:r>
            <a:endParaRPr b="1" sz="150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CRÉER UN COMPTE UTILISATEUR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Remplir le JSON body avec des données 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Génère un Token 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d'authentification</a:t>
            </a:r>
            <a:r>
              <a:rPr b="1" lang="es-MX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5">
            <a:alphaModFix/>
          </a:blip>
          <a:srcRect b="6779" l="0" r="60722" t="27595"/>
          <a:stretch/>
        </p:blipFill>
        <p:spPr>
          <a:xfrm>
            <a:off x="5753100" y="3171650"/>
            <a:ext cx="4819649" cy="313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0175" y="1277025"/>
            <a:ext cx="4414825" cy="51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