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13"/>
  </p:notesMasterIdLst>
  <p:handoutMasterIdLst>
    <p:handoutMasterId r:id="rId14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24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583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31A169-E07B-4FC9-959F-8F03482378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7E90F9-ADD5-16C0-E58B-9EC794F006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508A2-9991-44C9-84CB-4846BA859CAE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96E32-1094-FCF2-880A-81B69B40F6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A07A0-AE7F-2775-3403-44EC8189D1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5950F-8BD2-4DB9-84E7-151F4C9A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21eb6144a9_0_1922:notes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21eb6144a9_0_190:notes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21eb6144a9_0_1336:notes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21eb6144a9_0_739:notes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21eb6144a9_0_926:notes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21eb6144a9_0_369:notes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21eb6144a9_0_1716:notes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21eb6144a9_0_1115:notes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21eb6144a9_0_2128:notes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ted Slide 1_1_1_G">
  <p:cSld name="TITLE_AND_BODY_2_1_1_1_1_1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>
            <a:spLocks noGrp="1"/>
          </p:cNvSpPr>
          <p:nvPr>
            <p:ph type="pic" idx="2"/>
          </p:nvPr>
        </p:nvSpPr>
        <p:spPr>
          <a:xfrm>
            <a:off x="4233672" y="228600"/>
            <a:ext cx="4690800" cy="46908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3557100" cy="84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228600" y="1600200"/>
            <a:ext cx="3557100" cy="331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6195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ted Slide 1_1_1_C">
  <p:cSld name="TITLE_AND_BODY_2_1_1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>
            <a:spLocks noGrp="1"/>
          </p:cNvSpPr>
          <p:nvPr>
            <p:ph type="pic" idx="2"/>
          </p:nvPr>
        </p:nvSpPr>
        <p:spPr>
          <a:xfrm>
            <a:off x="228600" y="228600"/>
            <a:ext cx="4690800" cy="46908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5362500" y="640075"/>
            <a:ext cx="3467100" cy="79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5279300" y="1901949"/>
            <a:ext cx="3550200" cy="269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6195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3" name="Picture 2" descr="A black and white cube with purple dots and lines">
            <a:extLst>
              <a:ext uri="{FF2B5EF4-FFF2-40B4-BE49-F238E27FC236}">
                <a16:creationId xmlns:a16="http://schemas.microsoft.com/office/drawing/2014/main" id="{C10BA4CA-7103-2B17-1FC8-604B8D5C52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0262" y="70641"/>
            <a:ext cx="502442" cy="5694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ted Slide 1_1_1_F">
  <p:cSld name="TITLE_AND_BODY_2_1_1_1_1_1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228600" y="228600"/>
            <a:ext cx="8686800" cy="4686300"/>
          </a:xfrm>
          <a:prstGeom prst="roundRect">
            <a:avLst>
              <a:gd name="adj" fmla="val 612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6"/>
          <p:cNvSpPr>
            <a:spLocks noGrp="1"/>
          </p:cNvSpPr>
          <p:nvPr>
            <p:ph type="pic" idx="2"/>
          </p:nvPr>
        </p:nvSpPr>
        <p:spPr>
          <a:xfrm>
            <a:off x="4626864" y="585216"/>
            <a:ext cx="3968400" cy="39684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557784" y="585216"/>
            <a:ext cx="3712500" cy="93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508525" y="1883625"/>
            <a:ext cx="3761700" cy="267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6195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51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ted Slide 1_1_1_B">
  <p:cSld name="TITLE_AND_BODY_2_1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>
            <a:spLocks noGrp="1"/>
          </p:cNvSpPr>
          <p:nvPr>
            <p:ph type="pic" idx="2"/>
          </p:nvPr>
        </p:nvSpPr>
        <p:spPr>
          <a:xfrm>
            <a:off x="4517136" y="475488"/>
            <a:ext cx="4188000" cy="4188000"/>
          </a:xfrm>
          <a:prstGeom prst="roundRect">
            <a:avLst>
              <a:gd name="adj" fmla="val 8475"/>
            </a:avLst>
          </a:prstGeom>
          <a:noFill/>
          <a:ln>
            <a:noFill/>
          </a:ln>
        </p:spPr>
      </p:sp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548650" y="576075"/>
            <a:ext cx="3556800" cy="86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438912" y="1655064"/>
            <a:ext cx="3666600" cy="287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6195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73" name="Google Shape;73;p17"/>
          <p:cNvCxnSpPr/>
          <p:nvPr/>
        </p:nvCxnSpPr>
        <p:spPr>
          <a:xfrm>
            <a:off x="530352" y="4023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" name="Google Shape;74;p17"/>
          <p:cNvCxnSpPr/>
          <p:nvPr/>
        </p:nvCxnSpPr>
        <p:spPr>
          <a:xfrm>
            <a:off x="530352" y="47457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ted Slide 1_1_1_A">
  <p:cSld name="TITLE_AND_BODY_2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>
            <a:spLocks noGrp="1"/>
          </p:cNvSpPr>
          <p:nvPr>
            <p:ph type="pic" idx="2"/>
          </p:nvPr>
        </p:nvSpPr>
        <p:spPr>
          <a:xfrm>
            <a:off x="3996000" y="0"/>
            <a:ext cx="51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384048" y="329184"/>
            <a:ext cx="3154800" cy="86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>
            <a:off x="329184" y="1545336"/>
            <a:ext cx="3218700" cy="309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6195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ted Slide 1_1_1_H">
  <p:cSld name="TITLE_AND_BODY_2_1_1_1_1_1_1_1_1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>
            <a:spLocks noGrp="1"/>
          </p:cNvSpPr>
          <p:nvPr>
            <p:ph type="pic" idx="2"/>
          </p:nvPr>
        </p:nvSpPr>
        <p:spPr>
          <a:xfrm>
            <a:off x="548640" y="1554480"/>
            <a:ext cx="2807100" cy="2807100"/>
          </a:xfrm>
          <a:prstGeom prst="roundRect">
            <a:avLst>
              <a:gd name="adj" fmla="val 8343"/>
            </a:avLst>
          </a:prstGeom>
          <a:noFill/>
          <a:ln>
            <a:noFill/>
          </a:ln>
        </p:spPr>
      </p:sp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548675" y="603500"/>
            <a:ext cx="7923900" cy="66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>
            <a:off x="3895344" y="1408176"/>
            <a:ext cx="4782300" cy="30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6195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83" name="Google Shape;83;p19"/>
          <p:cNvCxnSpPr/>
          <p:nvPr/>
        </p:nvCxnSpPr>
        <p:spPr>
          <a:xfrm>
            <a:off x="544200" y="451125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ted Slide 1_1_1_E">
  <p:cSld name="TITLE_AND_BODY_2_1_1_1_1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>
            <a:spLocks noGrp="1"/>
          </p:cNvSpPr>
          <p:nvPr>
            <p:ph type="pic" idx="2"/>
          </p:nvPr>
        </p:nvSpPr>
        <p:spPr>
          <a:xfrm>
            <a:off x="466195" y="587552"/>
            <a:ext cx="3968400" cy="3968400"/>
          </a:xfrm>
          <a:prstGeom prst="roundRect">
            <a:avLst>
              <a:gd name="adj" fmla="val 9998"/>
            </a:avLst>
          </a:prstGeom>
          <a:noFill/>
          <a:ln>
            <a:noFill/>
          </a:ln>
        </p:spPr>
      </p:sp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4896292" y="280875"/>
            <a:ext cx="3925200" cy="1092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body" idx="1"/>
          </p:nvPr>
        </p:nvSpPr>
        <p:spPr>
          <a:xfrm>
            <a:off x="4773075" y="1820475"/>
            <a:ext cx="4079700" cy="278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6195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88" name="Google Shape;88;p20"/>
          <p:cNvCxnSpPr/>
          <p:nvPr/>
        </p:nvCxnSpPr>
        <p:spPr>
          <a:xfrm>
            <a:off x="4894857" y="1615440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083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1146571" y="1104932"/>
            <a:ext cx="6858000" cy="2255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1"/>
          <p:cNvSpPr txBox="1">
            <a:spLocks noGrp="1"/>
          </p:cNvSpPr>
          <p:nvPr>
            <p:ph type="ctrTitle"/>
          </p:nvPr>
        </p:nvSpPr>
        <p:spPr>
          <a:xfrm>
            <a:off x="1351026" y="1248156"/>
            <a:ext cx="6439800" cy="16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venir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ubTitle" idx="1"/>
          </p:nvPr>
        </p:nvSpPr>
        <p:spPr>
          <a:xfrm>
            <a:off x="1865376" y="3106674"/>
            <a:ext cx="5417700" cy="5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/>
          <p:nvPr/>
        </p:nvSpPr>
        <p:spPr>
          <a:xfrm>
            <a:off x="418657" y="0"/>
            <a:ext cx="8375700" cy="151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2"/>
          <p:cNvSpPr/>
          <p:nvPr/>
        </p:nvSpPr>
        <p:spPr>
          <a:xfrm>
            <a:off x="374126" y="590514"/>
            <a:ext cx="960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>
            <a:off x="836676" y="411480"/>
            <a:ext cx="7626000" cy="8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body" idx="1"/>
          </p:nvPr>
        </p:nvSpPr>
        <p:spPr>
          <a:xfrm>
            <a:off x="836676" y="1858518"/>
            <a:ext cx="76260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dt" idx="10"/>
          </p:nvPr>
        </p:nvSpPr>
        <p:spPr>
          <a:xfrm>
            <a:off x="82638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sldNum" idx="12"/>
          </p:nvPr>
        </p:nvSpPr>
        <p:spPr>
          <a:xfrm>
            <a:off x="640537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th pictures">
  <p:cSld name="Title and Content with picture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>
            <a:spLocks noGrp="1"/>
          </p:cNvSpPr>
          <p:nvPr>
            <p:ph type="title"/>
          </p:nvPr>
        </p:nvSpPr>
        <p:spPr>
          <a:xfrm>
            <a:off x="3813048" y="809244"/>
            <a:ext cx="4704600" cy="11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venir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>
            <a:off x="3813048" y="2516886"/>
            <a:ext cx="4704600" cy="21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dt" idx="10"/>
          </p:nvPr>
        </p:nvSpPr>
        <p:spPr>
          <a:xfrm>
            <a:off x="6789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ftr" idx="11"/>
          </p:nvPr>
        </p:nvSpPr>
        <p:spPr>
          <a:xfrm>
            <a:off x="3031236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sldNum" idx="12"/>
          </p:nvPr>
        </p:nvSpPr>
        <p:spPr>
          <a:xfrm>
            <a:off x="640537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7" name="Google Shape;107;p23"/>
          <p:cNvSpPr/>
          <p:nvPr/>
        </p:nvSpPr>
        <p:spPr>
          <a:xfrm rot="5400000">
            <a:off x="3988392" y="272500"/>
            <a:ext cx="54900" cy="4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3"/>
          <p:cNvSpPr/>
          <p:nvPr/>
        </p:nvSpPr>
        <p:spPr>
          <a:xfrm>
            <a:off x="3824450" y="2201656"/>
            <a:ext cx="4663500" cy="138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3"/>
          <p:cNvSpPr>
            <a:spLocks noGrp="1"/>
          </p:cNvSpPr>
          <p:nvPr>
            <p:ph type="pic" idx="2"/>
          </p:nvPr>
        </p:nvSpPr>
        <p:spPr>
          <a:xfrm>
            <a:off x="342900" y="452628"/>
            <a:ext cx="3038100" cy="418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th 2 pictures">
  <p:cSld name="Title and Content with 2 picture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>
            <a:spLocks noGrp="1"/>
          </p:cNvSpPr>
          <p:nvPr>
            <p:ph type="title"/>
          </p:nvPr>
        </p:nvSpPr>
        <p:spPr>
          <a:xfrm>
            <a:off x="459486" y="809244"/>
            <a:ext cx="4704600" cy="11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venir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body" idx="1"/>
          </p:nvPr>
        </p:nvSpPr>
        <p:spPr>
          <a:xfrm>
            <a:off x="459486" y="2516886"/>
            <a:ext cx="4704600" cy="21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sldNum" idx="12"/>
          </p:nvPr>
        </p:nvSpPr>
        <p:spPr>
          <a:xfrm>
            <a:off x="4203954" y="4767263"/>
            <a:ext cx="96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4" name="Google Shape;114;p24"/>
          <p:cNvSpPr/>
          <p:nvPr/>
        </p:nvSpPr>
        <p:spPr>
          <a:xfrm rot="5400000">
            <a:off x="637716" y="274278"/>
            <a:ext cx="54900" cy="4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4"/>
          <p:cNvSpPr>
            <a:spLocks noGrp="1"/>
          </p:cNvSpPr>
          <p:nvPr>
            <p:ph type="pic" idx="2"/>
          </p:nvPr>
        </p:nvSpPr>
        <p:spPr>
          <a:xfrm>
            <a:off x="5760720" y="3264408"/>
            <a:ext cx="3381000" cy="18792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4"/>
          <p:cNvSpPr>
            <a:spLocks noGrp="1"/>
          </p:cNvSpPr>
          <p:nvPr>
            <p:ph type="pic" idx="3"/>
          </p:nvPr>
        </p:nvSpPr>
        <p:spPr>
          <a:xfrm>
            <a:off x="5760720" y="0"/>
            <a:ext cx="3381000" cy="30930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4"/>
          <p:cNvSpPr/>
          <p:nvPr/>
        </p:nvSpPr>
        <p:spPr>
          <a:xfrm>
            <a:off x="466344" y="2201656"/>
            <a:ext cx="4663500" cy="138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/>
          <p:nvPr/>
        </p:nvSpPr>
        <p:spPr>
          <a:xfrm>
            <a:off x="499390" y="1150144"/>
            <a:ext cx="8187900" cy="2843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5"/>
          <p:cNvSpPr txBox="1">
            <a:spLocks noGrp="1"/>
          </p:cNvSpPr>
          <p:nvPr>
            <p:ph type="title"/>
          </p:nvPr>
        </p:nvSpPr>
        <p:spPr>
          <a:xfrm>
            <a:off x="809244" y="1453896"/>
            <a:ext cx="5260200" cy="22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venir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body" idx="1"/>
          </p:nvPr>
        </p:nvSpPr>
        <p:spPr>
          <a:xfrm>
            <a:off x="6460236" y="1453896"/>
            <a:ext cx="2016300" cy="224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5"/>
          <p:cNvSpPr/>
          <p:nvPr/>
        </p:nvSpPr>
        <p:spPr>
          <a:xfrm>
            <a:off x="456813" y="2223806"/>
            <a:ext cx="960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5"/>
          <p:cNvSpPr/>
          <p:nvPr/>
        </p:nvSpPr>
        <p:spPr>
          <a:xfrm rot="5400000">
            <a:off x="5520353" y="2568330"/>
            <a:ext cx="1577400" cy="69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title"/>
          </p:nvPr>
        </p:nvSpPr>
        <p:spPr>
          <a:xfrm>
            <a:off x="418338" y="480060"/>
            <a:ext cx="81678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/>
          <p:nvPr/>
        </p:nvSpPr>
        <p:spPr>
          <a:xfrm>
            <a:off x="418657" y="3736066"/>
            <a:ext cx="8351100" cy="617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6"/>
          <p:cNvSpPr/>
          <p:nvPr/>
        </p:nvSpPr>
        <p:spPr>
          <a:xfrm>
            <a:off x="374126" y="3838936"/>
            <a:ext cx="109800" cy="4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6"/>
          <p:cNvSpPr txBox="1">
            <a:spLocks noGrp="1"/>
          </p:cNvSpPr>
          <p:nvPr>
            <p:ph type="body" idx="1"/>
          </p:nvPr>
        </p:nvSpPr>
        <p:spPr>
          <a:xfrm>
            <a:off x="630936" y="3826764"/>
            <a:ext cx="7955400" cy="43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dt" idx="10"/>
          </p:nvPr>
        </p:nvSpPr>
        <p:spPr>
          <a:xfrm>
            <a:off x="6789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sldNum" idx="12"/>
          </p:nvPr>
        </p:nvSpPr>
        <p:spPr>
          <a:xfrm>
            <a:off x="640537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/>
          <p:nvPr/>
        </p:nvSpPr>
        <p:spPr>
          <a:xfrm>
            <a:off x="418657" y="0"/>
            <a:ext cx="8375700" cy="151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7"/>
          <p:cNvSpPr>
            <a:spLocks noGrp="1"/>
          </p:cNvSpPr>
          <p:nvPr>
            <p:ph type="pic" idx="2"/>
          </p:nvPr>
        </p:nvSpPr>
        <p:spPr>
          <a:xfrm>
            <a:off x="4066794" y="2098548"/>
            <a:ext cx="1097400" cy="111090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27"/>
          <p:cNvSpPr>
            <a:spLocks noGrp="1"/>
          </p:cNvSpPr>
          <p:nvPr>
            <p:ph type="pic" idx="3"/>
          </p:nvPr>
        </p:nvSpPr>
        <p:spPr>
          <a:xfrm>
            <a:off x="432054" y="2098548"/>
            <a:ext cx="1097400" cy="11109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7"/>
          <p:cNvSpPr>
            <a:spLocks noGrp="1"/>
          </p:cNvSpPr>
          <p:nvPr>
            <p:ph type="pic" idx="4"/>
          </p:nvPr>
        </p:nvSpPr>
        <p:spPr>
          <a:xfrm>
            <a:off x="5884164" y="2098548"/>
            <a:ext cx="1097400" cy="11109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7"/>
          <p:cNvSpPr/>
          <p:nvPr/>
        </p:nvSpPr>
        <p:spPr>
          <a:xfrm>
            <a:off x="374126" y="590514"/>
            <a:ext cx="960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836676" y="411480"/>
            <a:ext cx="7626000" cy="8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>
            <a:spLocks noGrp="1"/>
          </p:cNvSpPr>
          <p:nvPr>
            <p:ph type="pic" idx="5"/>
          </p:nvPr>
        </p:nvSpPr>
        <p:spPr>
          <a:xfrm>
            <a:off x="2249424" y="2098548"/>
            <a:ext cx="1097400" cy="111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27"/>
          <p:cNvSpPr>
            <a:spLocks noGrp="1"/>
          </p:cNvSpPr>
          <p:nvPr>
            <p:ph type="pic" idx="6"/>
          </p:nvPr>
        </p:nvSpPr>
        <p:spPr>
          <a:xfrm>
            <a:off x="7701534" y="2098548"/>
            <a:ext cx="1097400" cy="111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27"/>
          <p:cNvSpPr txBox="1">
            <a:spLocks noGrp="1"/>
          </p:cNvSpPr>
          <p:nvPr>
            <p:ph type="dt" idx="10"/>
          </p:nvPr>
        </p:nvSpPr>
        <p:spPr>
          <a:xfrm>
            <a:off x="6789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4073652" y="3367278"/>
            <a:ext cx="10965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3238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7"/>
          </p:nvPr>
        </p:nvSpPr>
        <p:spPr>
          <a:xfrm>
            <a:off x="5884164" y="3367278"/>
            <a:ext cx="10965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3238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8"/>
          </p:nvPr>
        </p:nvSpPr>
        <p:spPr>
          <a:xfrm>
            <a:off x="7701534" y="3367278"/>
            <a:ext cx="10965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3238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9"/>
          </p:nvPr>
        </p:nvSpPr>
        <p:spPr>
          <a:xfrm>
            <a:off x="445770" y="3367278"/>
            <a:ext cx="10965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3238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13"/>
          </p:nvPr>
        </p:nvSpPr>
        <p:spPr>
          <a:xfrm>
            <a:off x="2256282" y="3367278"/>
            <a:ext cx="10965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3238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/>
          <p:nvPr/>
        </p:nvSpPr>
        <p:spPr>
          <a:xfrm>
            <a:off x="418657" y="0"/>
            <a:ext cx="8375700" cy="151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374126" y="590514"/>
            <a:ext cx="960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836676" y="411480"/>
            <a:ext cx="7626000" cy="8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body" idx="1"/>
          </p:nvPr>
        </p:nvSpPr>
        <p:spPr>
          <a:xfrm>
            <a:off x="836676" y="1779488"/>
            <a:ext cx="3703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 cap="none"/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2"/>
          </p:nvPr>
        </p:nvSpPr>
        <p:spPr>
          <a:xfrm>
            <a:off x="836676" y="2402766"/>
            <a:ext cx="3703200" cy="22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body" idx="3"/>
          </p:nvPr>
        </p:nvSpPr>
        <p:spPr>
          <a:xfrm>
            <a:off x="4759452" y="1779488"/>
            <a:ext cx="3703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 cap="none"/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4"/>
          </p:nvPr>
        </p:nvSpPr>
        <p:spPr>
          <a:xfrm>
            <a:off x="4759452" y="2402765"/>
            <a:ext cx="3703200" cy="22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dt" idx="10"/>
          </p:nvPr>
        </p:nvSpPr>
        <p:spPr>
          <a:xfrm>
            <a:off x="6789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sldNum" idx="12"/>
          </p:nvPr>
        </p:nvSpPr>
        <p:spPr>
          <a:xfrm>
            <a:off x="640537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3 column">
  <p:cSld name="Comparison 3 colum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/>
          <p:nvPr/>
        </p:nvSpPr>
        <p:spPr>
          <a:xfrm>
            <a:off x="418657" y="0"/>
            <a:ext cx="8375700" cy="151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9"/>
          <p:cNvSpPr/>
          <p:nvPr/>
        </p:nvSpPr>
        <p:spPr>
          <a:xfrm>
            <a:off x="374126" y="590514"/>
            <a:ext cx="960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836676" y="411480"/>
            <a:ext cx="7626000" cy="8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432054" y="1779488"/>
            <a:ext cx="24690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 cap="none"/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2"/>
          </p:nvPr>
        </p:nvSpPr>
        <p:spPr>
          <a:xfrm>
            <a:off x="432054" y="2402766"/>
            <a:ext cx="2469000" cy="22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3"/>
          </p:nvPr>
        </p:nvSpPr>
        <p:spPr>
          <a:xfrm>
            <a:off x="3380994" y="1779488"/>
            <a:ext cx="24690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 cap="none"/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body" idx="4"/>
          </p:nvPr>
        </p:nvSpPr>
        <p:spPr>
          <a:xfrm>
            <a:off x="3380994" y="2402765"/>
            <a:ext cx="2469000" cy="22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dt" idx="10"/>
          </p:nvPr>
        </p:nvSpPr>
        <p:spPr>
          <a:xfrm>
            <a:off x="6789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sldNum" idx="12"/>
          </p:nvPr>
        </p:nvSpPr>
        <p:spPr>
          <a:xfrm>
            <a:off x="640537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body" idx="5"/>
          </p:nvPr>
        </p:nvSpPr>
        <p:spPr>
          <a:xfrm>
            <a:off x="6329934" y="1779488"/>
            <a:ext cx="24690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 cap="none"/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6"/>
          </p:nvPr>
        </p:nvSpPr>
        <p:spPr>
          <a:xfrm>
            <a:off x="6329934" y="2402765"/>
            <a:ext cx="2469000" cy="22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th 3 pictures">
  <p:cSld name="Title and Content with 3 pictures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/>
          <p:nvPr/>
        </p:nvSpPr>
        <p:spPr>
          <a:xfrm>
            <a:off x="307181" y="475214"/>
            <a:ext cx="3695700" cy="412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630936" y="733806"/>
            <a:ext cx="3045000" cy="8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nir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630936" y="1769364"/>
            <a:ext cx="30450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30"/>
          <p:cNvSpPr>
            <a:spLocks noGrp="1"/>
          </p:cNvSpPr>
          <p:nvPr>
            <p:ph type="pic" idx="2"/>
          </p:nvPr>
        </p:nvSpPr>
        <p:spPr>
          <a:xfrm>
            <a:off x="6720840" y="425196"/>
            <a:ext cx="2153400" cy="17556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30"/>
          <p:cNvSpPr>
            <a:spLocks noGrp="1"/>
          </p:cNvSpPr>
          <p:nvPr>
            <p:ph type="pic" idx="3"/>
          </p:nvPr>
        </p:nvSpPr>
        <p:spPr>
          <a:xfrm>
            <a:off x="4382262" y="425196"/>
            <a:ext cx="2153400" cy="17556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30"/>
          <p:cNvSpPr/>
          <p:nvPr/>
        </p:nvSpPr>
        <p:spPr>
          <a:xfrm>
            <a:off x="259175" y="877824"/>
            <a:ext cx="960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0"/>
          <p:cNvSpPr/>
          <p:nvPr/>
        </p:nvSpPr>
        <p:spPr>
          <a:xfrm>
            <a:off x="658094" y="1591056"/>
            <a:ext cx="2969100" cy="69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0"/>
          <p:cNvSpPr>
            <a:spLocks noGrp="1"/>
          </p:cNvSpPr>
          <p:nvPr>
            <p:ph type="pic" idx="4"/>
          </p:nvPr>
        </p:nvSpPr>
        <p:spPr>
          <a:xfrm>
            <a:off x="4382262" y="2331720"/>
            <a:ext cx="4491900" cy="22905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30"/>
          <p:cNvSpPr txBox="1">
            <a:spLocks noGrp="1"/>
          </p:cNvSpPr>
          <p:nvPr>
            <p:ph type="dt" idx="10"/>
          </p:nvPr>
        </p:nvSpPr>
        <p:spPr>
          <a:xfrm>
            <a:off x="6789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sldNum" idx="12"/>
          </p:nvPr>
        </p:nvSpPr>
        <p:spPr>
          <a:xfrm>
            <a:off x="640537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th 4 pictures">
  <p:cSld name="Title and Content with 4 pictures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/>
          <p:nvPr/>
        </p:nvSpPr>
        <p:spPr>
          <a:xfrm>
            <a:off x="5493258" y="473202"/>
            <a:ext cx="3387900" cy="412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5829300" y="733806"/>
            <a:ext cx="2791200" cy="8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nir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1"/>
          <p:cNvSpPr>
            <a:spLocks noGrp="1"/>
          </p:cNvSpPr>
          <p:nvPr>
            <p:ph type="pic" idx="2"/>
          </p:nvPr>
        </p:nvSpPr>
        <p:spPr>
          <a:xfrm>
            <a:off x="2825496" y="473202"/>
            <a:ext cx="2434500" cy="201630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31"/>
          <p:cNvSpPr>
            <a:spLocks noGrp="1"/>
          </p:cNvSpPr>
          <p:nvPr>
            <p:ph type="pic" idx="3"/>
          </p:nvPr>
        </p:nvSpPr>
        <p:spPr>
          <a:xfrm>
            <a:off x="308610" y="473202"/>
            <a:ext cx="2434500" cy="201630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31"/>
          <p:cNvSpPr/>
          <p:nvPr/>
        </p:nvSpPr>
        <p:spPr>
          <a:xfrm>
            <a:off x="5445252" y="884682"/>
            <a:ext cx="960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1"/>
          <p:cNvSpPr>
            <a:spLocks noGrp="1"/>
          </p:cNvSpPr>
          <p:nvPr>
            <p:ph type="pic" idx="4"/>
          </p:nvPr>
        </p:nvSpPr>
        <p:spPr>
          <a:xfrm>
            <a:off x="308610" y="2578608"/>
            <a:ext cx="2434500" cy="2016300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31"/>
          <p:cNvSpPr txBox="1">
            <a:spLocks noGrp="1"/>
          </p:cNvSpPr>
          <p:nvPr>
            <p:ph type="dt" idx="10"/>
          </p:nvPr>
        </p:nvSpPr>
        <p:spPr>
          <a:xfrm>
            <a:off x="6789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sldNum" idx="12"/>
          </p:nvPr>
        </p:nvSpPr>
        <p:spPr>
          <a:xfrm>
            <a:off x="640537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5" name="Google Shape;195;p31"/>
          <p:cNvSpPr/>
          <p:nvPr/>
        </p:nvSpPr>
        <p:spPr>
          <a:xfrm>
            <a:off x="5844162" y="1639062"/>
            <a:ext cx="2762400" cy="69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1"/>
          <p:cNvSpPr>
            <a:spLocks noGrp="1"/>
          </p:cNvSpPr>
          <p:nvPr>
            <p:ph type="pic" idx="5"/>
          </p:nvPr>
        </p:nvSpPr>
        <p:spPr>
          <a:xfrm>
            <a:off x="2825496" y="2578608"/>
            <a:ext cx="2434500" cy="2016300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31"/>
          <p:cNvSpPr txBox="1">
            <a:spLocks noGrp="1"/>
          </p:cNvSpPr>
          <p:nvPr>
            <p:ph type="body" idx="1"/>
          </p:nvPr>
        </p:nvSpPr>
        <p:spPr>
          <a:xfrm>
            <a:off x="5829300" y="2324862"/>
            <a:ext cx="27909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body" idx="6"/>
          </p:nvPr>
        </p:nvSpPr>
        <p:spPr>
          <a:xfrm>
            <a:off x="5829300" y="3161538"/>
            <a:ext cx="27909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31"/>
          <p:cNvSpPr txBox="1">
            <a:spLocks noGrp="1"/>
          </p:cNvSpPr>
          <p:nvPr>
            <p:ph type="body" idx="7"/>
          </p:nvPr>
        </p:nvSpPr>
        <p:spPr>
          <a:xfrm>
            <a:off x="5829300" y="3991356"/>
            <a:ext cx="27909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31"/>
          <p:cNvSpPr>
            <a:spLocks noGrp="1"/>
          </p:cNvSpPr>
          <p:nvPr>
            <p:ph type="pic" idx="8"/>
          </p:nvPr>
        </p:nvSpPr>
        <p:spPr>
          <a:xfrm>
            <a:off x="5829300" y="1899666"/>
            <a:ext cx="342900" cy="342900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31"/>
          <p:cNvSpPr>
            <a:spLocks noGrp="1"/>
          </p:cNvSpPr>
          <p:nvPr>
            <p:ph type="pic" idx="9"/>
          </p:nvPr>
        </p:nvSpPr>
        <p:spPr>
          <a:xfrm>
            <a:off x="5829300" y="2722626"/>
            <a:ext cx="342900" cy="342900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31"/>
          <p:cNvSpPr>
            <a:spLocks noGrp="1"/>
          </p:cNvSpPr>
          <p:nvPr>
            <p:ph type="pic" idx="13"/>
          </p:nvPr>
        </p:nvSpPr>
        <p:spPr>
          <a:xfrm>
            <a:off x="5829300" y="3566160"/>
            <a:ext cx="342900" cy="34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/>
          <p:nvPr/>
        </p:nvSpPr>
        <p:spPr>
          <a:xfrm>
            <a:off x="499390" y="1150144"/>
            <a:ext cx="8187900" cy="2843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2"/>
          <p:cNvSpPr/>
          <p:nvPr/>
        </p:nvSpPr>
        <p:spPr>
          <a:xfrm>
            <a:off x="456813" y="2228849"/>
            <a:ext cx="960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809244" y="1453896"/>
            <a:ext cx="7632900" cy="22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venir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/>
          <p:nvPr/>
        </p:nvSpPr>
        <p:spPr>
          <a:xfrm>
            <a:off x="418658" y="871525"/>
            <a:ext cx="2805600" cy="3482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4"/>
          <p:cNvSpPr/>
          <p:nvPr/>
        </p:nvSpPr>
        <p:spPr>
          <a:xfrm>
            <a:off x="374126" y="1213781"/>
            <a:ext cx="109800" cy="6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4"/>
          <p:cNvSpPr txBox="1">
            <a:spLocks noGrp="1"/>
          </p:cNvSpPr>
          <p:nvPr>
            <p:ph type="title"/>
          </p:nvPr>
        </p:nvSpPr>
        <p:spPr>
          <a:xfrm>
            <a:off x="651510" y="1282446"/>
            <a:ext cx="23250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venir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type="body" idx="1"/>
          </p:nvPr>
        </p:nvSpPr>
        <p:spPr>
          <a:xfrm>
            <a:off x="3723894" y="1282446"/>
            <a:ext cx="5047500" cy="3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238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19" name="Google Shape;219;p34"/>
          <p:cNvSpPr txBox="1">
            <a:spLocks noGrp="1"/>
          </p:cNvSpPr>
          <p:nvPr>
            <p:ph type="body" idx="2"/>
          </p:nvPr>
        </p:nvSpPr>
        <p:spPr>
          <a:xfrm>
            <a:off x="651510" y="2571750"/>
            <a:ext cx="2325000" cy="15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20" name="Google Shape;220;p34"/>
          <p:cNvSpPr txBox="1">
            <a:spLocks noGrp="1"/>
          </p:cNvSpPr>
          <p:nvPr>
            <p:ph type="dt" idx="10"/>
          </p:nvPr>
        </p:nvSpPr>
        <p:spPr>
          <a:xfrm>
            <a:off x="65151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/>
          <p:nvPr/>
        </p:nvSpPr>
        <p:spPr>
          <a:xfrm>
            <a:off x="418658" y="871525"/>
            <a:ext cx="2805600" cy="3482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374126" y="1213781"/>
            <a:ext cx="109800" cy="6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/>
          </p:nvPr>
        </p:nvSpPr>
        <p:spPr>
          <a:xfrm>
            <a:off x="651510" y="1282446"/>
            <a:ext cx="23250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venir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5"/>
          <p:cNvSpPr>
            <a:spLocks noGrp="1"/>
          </p:cNvSpPr>
          <p:nvPr>
            <p:ph type="pic" idx="2"/>
          </p:nvPr>
        </p:nvSpPr>
        <p:spPr>
          <a:xfrm>
            <a:off x="3723894" y="870966"/>
            <a:ext cx="5047500" cy="34839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35"/>
          <p:cNvSpPr txBox="1">
            <a:spLocks noGrp="1"/>
          </p:cNvSpPr>
          <p:nvPr>
            <p:ph type="body" idx="1"/>
          </p:nvPr>
        </p:nvSpPr>
        <p:spPr>
          <a:xfrm>
            <a:off x="651510" y="2578608"/>
            <a:ext cx="2325000" cy="15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29" name="Google Shape;229;p35"/>
          <p:cNvSpPr txBox="1">
            <a:spLocks noGrp="1"/>
          </p:cNvSpPr>
          <p:nvPr>
            <p:ph type="dt" idx="10"/>
          </p:nvPr>
        </p:nvSpPr>
        <p:spPr>
          <a:xfrm>
            <a:off x="65151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B350-13C5-B93D-1D99-557430867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41C9E-AE11-8D62-BFAA-85E16F4DE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53CB6-96A0-F072-2E13-F7701C85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2463-C47F-4BF6-BA29-4EBD291846AA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1A914-F7D6-4AE2-9A56-667963F4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42588-8437-61FC-85EE-EDC81F61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986E-3418-46BD-83CC-A84BE2CA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780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BC4E-2E5B-43CB-2B93-9894E628D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36584-3B20-DCC1-5571-D1099BEB3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561E8-EE8C-0C14-1BB0-3BEEBCBD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2463-C47F-4BF6-BA29-4EBD291846AA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2EE1E-044E-DF7A-E04C-140C79C9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471C5-B6F5-57D9-3A0C-8C24B634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986E-3418-46BD-83CC-A84BE2CA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694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E990-B8F8-51E9-52B5-21B7C25FB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E8093-0CF9-83ED-1CBD-F976AA6B1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46632-7969-E753-3CAA-FD7702FE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2463-C47F-4BF6-BA29-4EBD291846AA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4F4EE-9485-A104-B2AF-8F91F822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092C4-836C-5642-3477-AFD5A48E1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986E-3418-46BD-83CC-A84BE2CA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429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BBE5-4FE0-54AC-8F80-F57985C4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F9FEB-0A50-00A6-899E-73E9A4C91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CC032-5538-B073-7245-EE541A0D4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C67AB-17CF-E250-3A57-1DDD08BA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2463-C47F-4BF6-BA29-4EBD291846AA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D2CDD-FE0E-7DF7-9064-3E3567B6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EA4C1-2524-751B-B486-CA4327B3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986E-3418-46BD-83CC-A84BE2CA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524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69DD-845E-3D33-8D1D-01F6C4B65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AC1F4-C35C-98E3-7D4A-FDFA68616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D9BE9-EFE0-CE78-0CDD-96AD1F79A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44233-2325-E339-1AE0-83B75297A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F00FD-A5A0-DF6C-720B-10D176F5B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C6FD6-005D-C1ED-72AF-5D0587DD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2463-C47F-4BF6-BA29-4EBD291846AA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70083-8FC4-397A-6115-E996BC58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D9C22-C74E-9750-03AB-2A5CE551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986E-3418-46BD-83CC-A84BE2CA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978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E8D9-B2D3-17C2-31F4-D460DB06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C98AD6-0507-9CE9-2DF2-553DD93C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2463-C47F-4BF6-BA29-4EBD291846AA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81ACB-B379-E715-7BE7-E4C71836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2D793-A0FA-49A8-EB8A-466B63AD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986E-3418-46BD-83CC-A84BE2CA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0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1A935-5BAC-D1F3-1F18-4A27EC52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2463-C47F-4BF6-BA29-4EBD291846AA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0F1F82-2344-49C0-1C7B-F2352CE6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72E24-277E-B3AE-3FD5-C57090EDA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986E-3418-46BD-83CC-A84BE2CA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39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07DF-A3EA-0EBE-6B21-CCCE7A50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99D48-BF50-5EDD-27AE-5DF5C9F8B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12122-8832-CD83-06A6-F2ACE4791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15AAE-E8C0-44F2-C60C-6761FEF9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2463-C47F-4BF6-BA29-4EBD291846AA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47122-2661-A324-06CE-8E18762E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86F49-8BA4-05DD-5807-7FAF25B4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986E-3418-46BD-83CC-A84BE2CA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7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7A40D-77FF-1A22-EEEE-8CB62792B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2C1B8-1571-4C36-073F-DA37556B3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4F84B-FDB3-5443-02BA-815A71CB0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1A307-B2B4-0D3A-3F3B-FCCE293D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2463-C47F-4BF6-BA29-4EBD291846AA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11509-6C41-BC87-EA67-062BE121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AE3DA-EEBF-6A29-A475-14414FCF1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986E-3418-46BD-83CC-A84BE2CA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20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4FEC-87BC-9D6A-995D-248D26B6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6A22A-431F-4565-FDD9-87356F1F4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41605-66B1-34A2-04DC-DA9420E7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2463-C47F-4BF6-BA29-4EBD291846AA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371E8-CAFC-2D5D-8B11-0215B354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96B40-C5EB-EACA-817B-33033F9A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986E-3418-46BD-83CC-A84BE2CA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893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0DA5F4-3AE3-B5E1-9CED-123463CE7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6840D-00A8-53F1-1CD3-EBE1A5B34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BB27E-514D-75C0-E609-1D1BB64B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2463-C47F-4BF6-BA29-4EBD291846AA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88165-C22D-88C3-05B4-6D485DD8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93AFB-A328-0D4E-29EA-B3513F2C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986E-3418-46BD-83CC-A84BE2CA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3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" name="Picture 2" descr="A black and white cube with purple dots and lines&#10;&#10;Description automatically generated">
            <a:extLst>
              <a:ext uri="{FF2B5EF4-FFF2-40B4-BE49-F238E27FC236}">
                <a16:creationId xmlns:a16="http://schemas.microsoft.com/office/drawing/2014/main" id="{AEF35D0E-9723-9C43-71C3-17448E03AF5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658048" cy="745787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4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venir"/>
              <a:buNone/>
              <a:defRPr sz="3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38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09E75-E3D0-A237-01A8-AAD1432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865E2-63CA-AE9E-0F3E-EEF369C84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AC264-06B0-9CA6-3456-EB0750227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F52463-C47F-4BF6-BA29-4EBD291846AA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38F46-FE4C-0451-63DF-3AED29604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0B0EF-CC5B-F7BB-25C3-9C43B16C5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51986E-3418-46BD-83CC-A84BE2CA6AB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ack and white cube with purple dots and lines&#10;&#10;Description automatically generated">
            <a:extLst>
              <a:ext uri="{FF2B5EF4-FFF2-40B4-BE49-F238E27FC236}">
                <a16:creationId xmlns:a16="http://schemas.microsoft.com/office/drawing/2014/main" id="{299F85D5-077C-7BB0-4E4D-31009A99497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333905" y="1168575"/>
            <a:ext cx="2476190" cy="28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7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5448300" y="1450843"/>
            <a:ext cx="3467100" cy="79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Our Mission</a:t>
            </a:r>
            <a:endParaRPr dirty="0"/>
          </a:p>
        </p:txBody>
      </p:sp>
      <p:sp>
        <p:nvSpPr>
          <p:cNvPr id="236" name="Google Shape;236;p36"/>
          <p:cNvSpPr txBox="1">
            <a:spLocks noGrp="1"/>
          </p:cNvSpPr>
          <p:nvPr>
            <p:ph type="body" idx="1"/>
          </p:nvPr>
        </p:nvSpPr>
        <p:spPr>
          <a:xfrm>
            <a:off x="4919401" y="1901949"/>
            <a:ext cx="4174524" cy="269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-GB" dirty="0"/>
              <a:t>Clarity and Actionable Insights</a:t>
            </a:r>
            <a:endParaRPr dirty="0"/>
          </a:p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-GB" dirty="0"/>
              <a:t>Innovative Solutions for Growth</a:t>
            </a:r>
            <a:endParaRPr dirty="0"/>
          </a:p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-GB" dirty="0"/>
              <a:t>Data-Driven Landscape</a:t>
            </a:r>
            <a:endParaRPr dirty="0"/>
          </a:p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-GB" dirty="0"/>
              <a:t>Optimize Workflows</a:t>
            </a:r>
            <a:endParaRPr dirty="0"/>
          </a:p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-GB" dirty="0"/>
              <a:t>Reimagine the Future</a:t>
            </a:r>
            <a:endParaRPr dirty="0"/>
          </a:p>
        </p:txBody>
      </p:sp>
      <p:pic>
        <p:nvPicPr>
          <p:cNvPr id="237" name="Google Shape;237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228600"/>
            <a:ext cx="4690800" cy="4690800"/>
          </a:xfrm>
          <a:prstGeom prst="roundRect">
            <a:avLst>
              <a:gd name="adj" fmla="val 50000"/>
            </a:avLst>
          </a:prstGeom>
        </p:spPr>
      </p:pic>
      <p:sp>
        <p:nvSpPr>
          <p:cNvPr id="238" name="Google Shape;238;p36"/>
          <p:cNvSpPr txBox="1">
            <a:spLocks noGrp="1"/>
          </p:cNvSpPr>
          <p:nvPr>
            <p:ph type="ctrTitle" idx="4294967295"/>
          </p:nvPr>
        </p:nvSpPr>
        <p:spPr>
          <a:xfrm>
            <a:off x="3528325" y="3"/>
            <a:ext cx="55656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venir"/>
              <a:buNone/>
            </a:pPr>
            <a:r>
              <a:rPr lang="en-GB" dirty="0"/>
              <a:t>From Chaos to Clarity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A90223-E284-B240-F894-46FB0EC1CB81}"/>
              </a:ext>
            </a:extLst>
          </p:cNvPr>
          <p:cNvSpPr txBox="1"/>
          <p:nvPr/>
        </p:nvSpPr>
        <p:spPr>
          <a:xfrm>
            <a:off x="5160818" y="65334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Connecting the dots..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4896292" y="280875"/>
            <a:ext cx="3925200" cy="1092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Data-Driven Insights</a:t>
            </a:r>
            <a:endParaRPr/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4773075" y="1820475"/>
            <a:ext cx="4079700" cy="278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92500" lnSpcReduction="10000"/>
          </a:bodyPr>
          <a:lstStyle/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Descriptive Analytics: What has happened?</a:t>
            </a:r>
            <a:endParaRPr/>
          </a:p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Diagnostic Analytics: Why did it happen?</a:t>
            </a:r>
            <a:endParaRPr/>
          </a:p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Predictive Analytics: What will happen?</a:t>
            </a:r>
            <a:endParaRPr/>
          </a:p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Prescriptive Analytics: What should we do?</a:t>
            </a:r>
            <a:endParaRPr/>
          </a:p>
        </p:txBody>
      </p:sp>
      <p:pic>
        <p:nvPicPr>
          <p:cNvPr id="244" name="Google Shape;244;p37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95" y="587552"/>
            <a:ext cx="3968400" cy="3968400"/>
          </a:xfrm>
          <a:prstGeom prst="roundRect">
            <a:avLst>
              <a:gd name="adj" fmla="val 9998"/>
            </a:avLst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>
            <a:spLocks noGrp="1"/>
          </p:cNvSpPr>
          <p:nvPr>
            <p:ph type="title"/>
          </p:nvPr>
        </p:nvSpPr>
        <p:spPr>
          <a:xfrm>
            <a:off x="548650" y="576075"/>
            <a:ext cx="3556800" cy="86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Customer-Centric Solutions</a:t>
            </a:r>
            <a:endParaRPr/>
          </a:p>
        </p:txBody>
      </p:sp>
      <p:sp>
        <p:nvSpPr>
          <p:cNvPr id="249" name="Google Shape;249;p38"/>
          <p:cNvSpPr txBox="1">
            <a:spLocks noGrp="1"/>
          </p:cNvSpPr>
          <p:nvPr>
            <p:ph type="body" idx="1"/>
          </p:nvPr>
        </p:nvSpPr>
        <p:spPr>
          <a:xfrm>
            <a:off x="438912" y="1655064"/>
            <a:ext cx="3666600" cy="287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 fontScale="92500" lnSpcReduction="20000"/>
          </a:bodyPr>
          <a:lstStyle/>
          <a:p>
            <a:pPr marL="457200" lvl="0" indent="-351948" algn="l" rtl="0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-GB"/>
              <a:t>Deep understanding of client's needs and goals</a:t>
            </a:r>
            <a:endParaRPr/>
          </a:p>
          <a:p>
            <a:pPr marL="457200" lvl="0" indent="-351948" algn="l" rtl="0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-GB"/>
              <a:t>Tailored solutions for optimal outcomes</a:t>
            </a:r>
            <a:endParaRPr/>
          </a:p>
          <a:p>
            <a:pPr marL="457200" lvl="0" indent="-351948" algn="l" rtl="0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-GB"/>
              <a:t>Open communication and collaboration</a:t>
            </a:r>
            <a:endParaRPr/>
          </a:p>
          <a:p>
            <a:pPr marL="457200" lvl="0" indent="-351948" algn="l" rtl="0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-GB"/>
              <a:t>Proactive issue resolution</a:t>
            </a:r>
            <a:endParaRPr/>
          </a:p>
          <a:p>
            <a:pPr marL="457200" lvl="0" indent="-351948" algn="l" rtl="0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-GB"/>
              <a:t>Dedicated support at every stage</a:t>
            </a:r>
            <a:endParaRPr/>
          </a:p>
        </p:txBody>
      </p:sp>
      <p:pic>
        <p:nvPicPr>
          <p:cNvPr id="250" name="Google Shape;250;p38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136" y="475488"/>
            <a:ext cx="4188000" cy="4188000"/>
          </a:xfrm>
          <a:prstGeom prst="roundRect">
            <a:avLst>
              <a:gd name="adj" fmla="val 8475"/>
            </a:avLst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>
            <a:spLocks noGrp="1"/>
          </p:cNvSpPr>
          <p:nvPr>
            <p:ph type="title"/>
          </p:nvPr>
        </p:nvSpPr>
        <p:spPr>
          <a:xfrm>
            <a:off x="384048" y="329184"/>
            <a:ext cx="3154800" cy="86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are Your Partner in Growth</a:t>
            </a:r>
            <a:endParaRPr/>
          </a:p>
        </p:txBody>
      </p:sp>
      <p:sp>
        <p:nvSpPr>
          <p:cNvPr id="255" name="Google Shape;255;p39"/>
          <p:cNvSpPr txBox="1">
            <a:spLocks noGrp="1"/>
          </p:cNvSpPr>
          <p:nvPr>
            <p:ph type="body" idx="1"/>
          </p:nvPr>
        </p:nvSpPr>
        <p:spPr>
          <a:xfrm>
            <a:off x="329184" y="1545336"/>
            <a:ext cx="3218700" cy="309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Clarity and Actionable Insights</a:t>
            </a:r>
            <a:endParaRPr/>
          </a:p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Innovative Solutions for Growth</a:t>
            </a:r>
            <a:endParaRPr/>
          </a:p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Data-Driven Insights</a:t>
            </a:r>
            <a:endParaRPr/>
          </a:p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Effective Data Visualization</a:t>
            </a:r>
            <a:endParaRPr/>
          </a:p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Data Analytics Expertise</a:t>
            </a:r>
            <a:endParaRPr/>
          </a:p>
        </p:txBody>
      </p:sp>
      <p:pic>
        <p:nvPicPr>
          <p:cNvPr id="256" name="Google Shape;256;p39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000" y="0"/>
            <a:ext cx="5148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>
            <a:spLocks noGrp="1"/>
          </p:cNvSpPr>
          <p:nvPr>
            <p:ph type="title"/>
          </p:nvPr>
        </p:nvSpPr>
        <p:spPr>
          <a:xfrm>
            <a:off x="384048" y="329184"/>
            <a:ext cx="3154800" cy="86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Real-Time Analytics</a:t>
            </a:r>
            <a:endParaRPr/>
          </a:p>
        </p:txBody>
      </p:sp>
      <p:sp>
        <p:nvSpPr>
          <p:cNvPr id="261" name="Google Shape;261;p40"/>
          <p:cNvSpPr txBox="1">
            <a:spLocks noGrp="1"/>
          </p:cNvSpPr>
          <p:nvPr>
            <p:ph type="body" idx="1"/>
          </p:nvPr>
        </p:nvSpPr>
        <p:spPr>
          <a:xfrm>
            <a:off x="173182" y="1545336"/>
            <a:ext cx="3692236" cy="309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51948" algn="l" rtl="0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-GB" dirty="0"/>
              <a:t>Up-to-the-second insights</a:t>
            </a:r>
            <a:endParaRPr dirty="0"/>
          </a:p>
          <a:p>
            <a:pPr marL="457200" lvl="0" indent="-351948" algn="l" rtl="0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-GB" dirty="0"/>
              <a:t>Instant decision-making</a:t>
            </a:r>
            <a:endParaRPr dirty="0"/>
          </a:p>
          <a:p>
            <a:pPr marL="457200" lvl="0" indent="-351948" algn="l" rtl="0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-GB" dirty="0"/>
              <a:t>Proactive issue resolution</a:t>
            </a:r>
            <a:endParaRPr dirty="0"/>
          </a:p>
          <a:p>
            <a:pPr marL="457200" lvl="0" indent="-351948" algn="l" rtl="0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-GB" dirty="0"/>
              <a:t>Enhanced customer experiences</a:t>
            </a:r>
            <a:endParaRPr dirty="0"/>
          </a:p>
          <a:p>
            <a:pPr marL="457200" lvl="0" indent="-351948" algn="l" rtl="0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-GB" dirty="0"/>
              <a:t>Optimized operational efficiency</a:t>
            </a:r>
            <a:endParaRPr dirty="0"/>
          </a:p>
        </p:txBody>
      </p:sp>
      <p:pic>
        <p:nvPicPr>
          <p:cNvPr id="262" name="Google Shape;262;p40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000" y="0"/>
            <a:ext cx="5148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>
            <a:spLocks noGrp="1"/>
          </p:cNvSpPr>
          <p:nvPr>
            <p:ph type="title"/>
          </p:nvPr>
        </p:nvSpPr>
        <p:spPr>
          <a:xfrm>
            <a:off x="548650" y="445900"/>
            <a:ext cx="7923900" cy="66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Effective Data Visualization</a:t>
            </a:r>
            <a:endParaRPr/>
          </a:p>
        </p:txBody>
      </p:sp>
      <p:sp>
        <p:nvSpPr>
          <p:cNvPr id="267" name="Google Shape;267;p41"/>
          <p:cNvSpPr txBox="1">
            <a:spLocks noGrp="1"/>
          </p:cNvSpPr>
          <p:nvPr>
            <p:ph type="body" idx="1"/>
          </p:nvPr>
        </p:nvSpPr>
        <p:spPr>
          <a:xfrm>
            <a:off x="3895344" y="1408176"/>
            <a:ext cx="4782300" cy="30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Tools to present data in a clear, concise, and compelling manner</a:t>
            </a:r>
            <a:endParaRPr/>
          </a:p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Interactive dashboards</a:t>
            </a:r>
            <a:endParaRPr/>
          </a:p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Reports</a:t>
            </a:r>
            <a:endParaRPr/>
          </a:p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Charts</a:t>
            </a:r>
            <a:endParaRPr/>
          </a:p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Graphs</a:t>
            </a:r>
            <a:endParaRPr/>
          </a:p>
        </p:txBody>
      </p:sp>
      <p:pic>
        <p:nvPicPr>
          <p:cNvPr id="268" name="Google Shape;268;p41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40" y="1554480"/>
            <a:ext cx="2807100" cy="2807100"/>
          </a:xfrm>
          <a:prstGeom prst="roundRect">
            <a:avLst>
              <a:gd name="adj" fmla="val 8343"/>
            </a:avLst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>
            <a:spLocks noGrp="1"/>
          </p:cNvSpPr>
          <p:nvPr>
            <p:ph type="title"/>
          </p:nvPr>
        </p:nvSpPr>
        <p:spPr>
          <a:xfrm>
            <a:off x="5362500" y="640075"/>
            <a:ext cx="3467100" cy="79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King County Case Study</a:t>
            </a:r>
            <a:endParaRPr/>
          </a:p>
        </p:txBody>
      </p:sp>
      <p:sp>
        <p:nvSpPr>
          <p:cNvPr id="273" name="Google Shape;273;p42"/>
          <p:cNvSpPr txBox="1">
            <a:spLocks noGrp="1"/>
          </p:cNvSpPr>
          <p:nvPr>
            <p:ph type="body" idx="1"/>
          </p:nvPr>
        </p:nvSpPr>
        <p:spPr>
          <a:xfrm>
            <a:off x="5279300" y="1901949"/>
            <a:ext cx="3550200" cy="269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 fontScale="62500" lnSpcReduction="20000"/>
          </a:bodyPr>
          <a:lstStyle/>
          <a:p>
            <a:pPr marL="457200" lvl="0" indent="-301942" algn="l" rtl="0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-GB"/>
              <a:t>Key Metrics: $85.1M approved payments, 49,237 tenant applications, 7,386 households assisted.</a:t>
            </a:r>
            <a:endParaRPr/>
          </a:p>
          <a:p>
            <a:pPr marL="457200" lvl="0" indent="-301942" algn="l" rtl="0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-GB"/>
              <a:t>Decision Efficiency: 80% approval rate, denial tracking, agency fund distribution analysis.</a:t>
            </a:r>
            <a:endParaRPr/>
          </a:p>
          <a:p>
            <a:pPr marL="457200" lvl="0" indent="-301942" algn="l" rtl="0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-GB"/>
              <a:t>Demographic Intelligence: Beneficiaries 25-59, 60% female, diverse racial representation.</a:t>
            </a:r>
            <a:endParaRPr/>
          </a:p>
          <a:p>
            <a:pPr marL="457200" lvl="0" indent="-301942" algn="l" rtl="0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-GB"/>
              <a:t>Process Optimization: Payment tracking ($65.65M completed), duration tracking.</a:t>
            </a:r>
            <a:endParaRPr/>
          </a:p>
          <a:p>
            <a:pPr marL="457200" lvl="0" indent="-301942" algn="l" rtl="0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-GB"/>
              <a:t>Actionable Outcomes: Real-time fund monitoring, targeted outreach, efficiency improvements.</a:t>
            </a:r>
            <a:endParaRPr/>
          </a:p>
        </p:txBody>
      </p:sp>
      <p:pic>
        <p:nvPicPr>
          <p:cNvPr id="274" name="Google Shape;27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870" y="142636"/>
            <a:ext cx="3770675" cy="21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79922">
            <a:off x="477728" y="2419305"/>
            <a:ext cx="4252520" cy="268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>
            <a:spLocks noGrp="1"/>
          </p:cNvSpPr>
          <p:nvPr>
            <p:ph type="title"/>
          </p:nvPr>
        </p:nvSpPr>
        <p:spPr>
          <a:xfrm>
            <a:off x="548650" y="576075"/>
            <a:ext cx="3556800" cy="86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NYCHA Operations Analysis - Success Story</a:t>
            </a:r>
            <a:endParaRPr/>
          </a:p>
        </p:txBody>
      </p:sp>
      <p:sp>
        <p:nvSpPr>
          <p:cNvPr id="280" name="Google Shape;280;p43"/>
          <p:cNvSpPr txBox="1">
            <a:spLocks noGrp="1"/>
          </p:cNvSpPr>
          <p:nvPr>
            <p:ph type="body" idx="1"/>
          </p:nvPr>
        </p:nvSpPr>
        <p:spPr>
          <a:xfrm>
            <a:off x="438912" y="1655064"/>
            <a:ext cx="3666600" cy="287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 fontScale="62500" lnSpcReduction="20000"/>
          </a:bodyPr>
          <a:lstStyle/>
          <a:p>
            <a:pPr marL="457200" lvl="0" indent="-311943" algn="l" rtl="0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-GB"/>
              <a:t>NYCHA Operations Analysis (Feb - Mar 2023)</a:t>
            </a:r>
            <a:endParaRPr/>
          </a:p>
          <a:p>
            <a:pPr marL="457200" lvl="0" indent="-311943" algn="l" rtl="0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-GB"/>
              <a:t>291 Work Orders, 51 Abatements (17.5%)</a:t>
            </a:r>
            <a:endParaRPr/>
          </a:p>
          <a:p>
            <a:pPr marL="457200" lvl="0" indent="-311943" algn="l" rtl="0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-GB"/>
              <a:t>47 Cases Relocated, 42 Work Orders Closed</a:t>
            </a:r>
            <a:endParaRPr/>
          </a:p>
          <a:p>
            <a:pPr marL="457200" lvl="0" indent="-311943" algn="l" rtl="0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-GB"/>
              <a:t>Bronx: 25 Completed Units, Peak Activity Week of 2/19/23</a:t>
            </a:r>
            <a:endParaRPr/>
          </a:p>
          <a:p>
            <a:pPr marL="457200" lvl="0" indent="-311943" algn="l" rtl="0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-GB"/>
              <a:t>$12.5M Invoices Approved, 58 Received, 1 Paid</a:t>
            </a:r>
            <a:endParaRPr/>
          </a:p>
          <a:p>
            <a:pPr marL="457200" lvl="0" indent="-311943" algn="l" rtl="0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-GB"/>
              <a:t>Streamline Invoice Processing, Scale Bronx Model, Improve Financial Efficiency</a:t>
            </a:r>
            <a:endParaRPr/>
          </a:p>
        </p:txBody>
      </p:sp>
      <p:pic>
        <p:nvPicPr>
          <p:cNvPr id="281" name="Google Shape;28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000" y="1337875"/>
            <a:ext cx="4733699" cy="268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3557100" cy="84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Transforming Insights into Solutions</a:t>
            </a:r>
            <a:endParaRPr/>
          </a:p>
        </p:txBody>
      </p:sp>
      <p:sp>
        <p:nvSpPr>
          <p:cNvPr id="286" name="Google Shape;286;p44"/>
          <p:cNvSpPr txBox="1">
            <a:spLocks noGrp="1"/>
          </p:cNvSpPr>
          <p:nvPr>
            <p:ph type="body" idx="1"/>
          </p:nvPr>
        </p:nvSpPr>
        <p:spPr>
          <a:xfrm>
            <a:off x="228600" y="1600200"/>
            <a:ext cx="3557100" cy="331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62500" lnSpcReduction="20000"/>
          </a:bodyPr>
          <a:lstStyle/>
          <a:p>
            <a:pPr marL="457200" lvl="0" indent="-321945" algn="l" rtl="0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-GB" dirty="0"/>
              <a:t>Service Portfolio: Packaged service offerings based on presented capabilities.</a:t>
            </a:r>
            <a:endParaRPr dirty="0"/>
          </a:p>
          <a:p>
            <a:pPr marL="457200" lvl="0" indent="-321945" algn="l" rtl="0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-GB" dirty="0"/>
              <a:t>Targeted Marketing: Content and materials tailored to specific client needs.</a:t>
            </a:r>
            <a:endParaRPr dirty="0"/>
          </a:p>
          <a:p>
            <a:pPr marL="457200" lvl="0" indent="-321945" algn="l" rtl="0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-GB" dirty="0"/>
              <a:t>Value Proposition: Clear articulation of benefits and ROI.</a:t>
            </a:r>
            <a:endParaRPr dirty="0"/>
          </a:p>
          <a:p>
            <a:pPr marL="457200" lvl="0" indent="-321945" algn="l" rtl="0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-GB" dirty="0"/>
              <a:t>Case Study Showcase: Demonstrate successful client engagements and outcomes.</a:t>
            </a:r>
            <a:endParaRPr dirty="0"/>
          </a:p>
          <a:p>
            <a:pPr marL="457200" lvl="0" indent="-321945" algn="l" rtl="0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-GB" dirty="0"/>
              <a:t>Thought Leadership: Establish LBC as industry experts through publications, webinars, etc.</a:t>
            </a:r>
            <a:endParaRPr dirty="0"/>
          </a:p>
        </p:txBody>
      </p:sp>
      <p:pic>
        <p:nvPicPr>
          <p:cNvPr id="287" name="Google Shape;287;p44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672" y="228600"/>
            <a:ext cx="4690800" cy="469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343</Words>
  <Application>Microsoft Office PowerPoint</Application>
  <PresentationFormat>On-screen Show (16:9)</PresentationFormat>
  <Paragraphs>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Aptos Display</vt:lpstr>
      <vt:lpstr>Arial</vt:lpstr>
      <vt:lpstr>Avenir</vt:lpstr>
      <vt:lpstr>Calibri</vt:lpstr>
      <vt:lpstr>Simple Light</vt:lpstr>
      <vt:lpstr>AccentBoxVTI</vt:lpstr>
      <vt:lpstr>Custom Design</vt:lpstr>
      <vt:lpstr>Our Mission</vt:lpstr>
      <vt:lpstr>Data-Driven Insights</vt:lpstr>
      <vt:lpstr>Customer-Centric Solutions</vt:lpstr>
      <vt:lpstr>We are Your Partner in Growth</vt:lpstr>
      <vt:lpstr>Real-Time Analytics</vt:lpstr>
      <vt:lpstr>Effective Data Visualization</vt:lpstr>
      <vt:lpstr>King County Case Study</vt:lpstr>
      <vt:lpstr>NYCHA Operations Analysis - Success Story</vt:lpstr>
      <vt:lpstr>Transforming Insights into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Sandeep Vasudevan</dc:creator>
  <cp:lastModifiedBy>sandeep vasudevan</cp:lastModifiedBy>
  <cp:revision>1</cp:revision>
  <dcterms:modified xsi:type="dcterms:W3CDTF">2024-12-26T03:56:08Z</dcterms:modified>
</cp:coreProperties>
</file>