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embeddedFontLst>
    <p:embeddedFont>
      <p:font typeface="Robo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oboto-bold.fntdata"/><Relationship Id="rId12" Type="http://schemas.openxmlformats.org/officeDocument/2006/relationships/slide" Target="slides/slide6.xml"/><Relationship Id="rId34" Type="http://schemas.openxmlformats.org/officeDocument/2006/relationships/font" Target="fonts/Roboto-regular.fntdata"/><Relationship Id="rId15" Type="http://schemas.openxmlformats.org/officeDocument/2006/relationships/slide" Target="slides/slide9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8.xml"/><Relationship Id="rId36" Type="http://schemas.openxmlformats.org/officeDocument/2006/relationships/font" Target="fonts/Roboto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3c491d76d_3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53c491d76d_3_8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3c491d76d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53c491d76d_0_1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3c491d76d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53c491d76d_0_2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3c491d76d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53c491d76d_0_1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3c491d76d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53c491d76d_0_1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3c491d76d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53c491d76d_0_1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3c491d76d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53c491d76d_0_1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3c491d76d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53c491d76d_0_1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3c491d76d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53c491d76d_0_1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53c491d76d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53c491d76d_0_2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53c491d76d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53c491d76d_0_2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3c491d76d_3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53c491d76d_3_6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53c491d76d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53c491d76d_0_2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3c491d76d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53c491d76d_0_3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53c491d76d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53c491d76d_0_3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3c491d76d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53c491d76d_0_2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3c491d76d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53c491d76d_0_1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53c491d76d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g53c491d76d_0_1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53c491d76d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g53c491d76d_0_20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53c491d7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g53c491d76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3c491d76d_3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53c491d76d_3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3c491d76d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53c491d76d_0_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3c491d76d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53c491d76d_0_1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3c491d76d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53c491d76d_0_1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3c491d76d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53c491d76d_0_1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3c491d76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53c491d76d_0_1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3c491d76d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53c491d76d_0_1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bg>
      <p:bgPr>
        <a:solidFill>
          <a:schemeClr val="accen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bg>
      <p:bgPr>
        <a:solidFill>
          <a:schemeClr val="accen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creenshot of a cell phone&#10;&#10;Description automatically generated" id="59" name="Google Shape;59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solidFill>
          <a:schemeClr val="accen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parking&#10;&#10;Description automatically generated" id="61" name="Google Shape;61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78" name="Google Shape;78;p19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0" name="Google Shape;80;p19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22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96" name="Google Shape;96;p22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97" name="Google Shape;97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23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23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4" name="Google Shape;104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24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0" name="Google Shape;110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5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5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120" name="Google Shape;120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forms.gle/aYDTUekAdZtw414d6" TargetMode="External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hyperlink" Target="https://github.com/kubernetes-sigs/cluster-api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hyperlink" Target="https://cluster-api.sigs.k8s.io/user/concepts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sched.co/ekGv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youtu.be/klHBzISZkCw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it.k8s.io/community/wg-component-standard" TargetMode="External"/><Relationship Id="rId4" Type="http://schemas.openxmlformats.org/officeDocument/2006/relationships/hyperlink" Target="https://groups.google.com/forum/#!forum/kubernetes-wg-component-standard" TargetMode="External"/><Relationship Id="rId5" Type="http://schemas.openxmlformats.org/officeDocument/2006/relationships/hyperlink" Target="https://kubernetes.slack.com/messages/wg-component-standard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github.com/kubernetes-sigs/image-builder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sched.co/ekGy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youtube.com/watch?v=Bof9aveB3rA" TargetMode="External"/><Relationship Id="rId4" Type="http://schemas.openxmlformats.org/officeDocument/2006/relationships/hyperlink" Target="https://github.com/kubernetes/community/tree/master/sig-cluster-lifecycle#meetings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kubernetes/community/blob/master/sig-cluster-lifecycle/charter.md" TargetMode="External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6"/>
          <p:cNvSpPr txBox="1"/>
          <p:nvPr/>
        </p:nvSpPr>
        <p:spPr>
          <a:xfrm>
            <a:off x="295307" y="-5543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</a:pPr>
            <a:r>
              <a:rPr b="1" lang="en-GB" sz="3000">
                <a:solidFill>
                  <a:srgbClr val="FFFFFF"/>
                </a:solidFill>
              </a:rPr>
              <a:t>Pseudo Voltron Example</a:t>
            </a:r>
            <a:endParaRPr b="1" sz="3300">
              <a:solidFill>
                <a:schemeClr val="lt1"/>
              </a:solidFill>
            </a:endParaRPr>
          </a:p>
        </p:txBody>
      </p:sp>
      <p:pic>
        <p:nvPicPr>
          <p:cNvPr id="202" name="Google Shape;20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175" y="1089050"/>
            <a:ext cx="8423649" cy="365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7"/>
          <p:cNvSpPr txBox="1"/>
          <p:nvPr/>
        </p:nvSpPr>
        <p:spPr>
          <a:xfrm>
            <a:off x="295307" y="-5543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</a:pPr>
            <a:r>
              <a:rPr b="1" lang="en-GB" sz="3000">
                <a:solidFill>
                  <a:srgbClr val="FFFFFF"/>
                </a:solidFill>
              </a:rPr>
              <a:t>Survey for 2020</a:t>
            </a:r>
            <a:endParaRPr b="1" sz="3300">
              <a:solidFill>
                <a:schemeClr val="lt1"/>
              </a:solidFill>
            </a:endParaRPr>
          </a:p>
        </p:txBody>
      </p:sp>
      <p:sp>
        <p:nvSpPr>
          <p:cNvPr id="208" name="Google Shape;208;p37"/>
          <p:cNvSpPr txBox="1"/>
          <p:nvPr/>
        </p:nvSpPr>
        <p:spPr>
          <a:xfrm>
            <a:off x="99000" y="962525"/>
            <a:ext cx="57492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rgbClr val="222222"/>
                </a:solidFill>
                <a:highlight>
                  <a:srgbClr val="FFFFFF"/>
                </a:highlight>
              </a:rPr>
              <a:t>The SIG held a user survey during KubeCon EU 2020:</a:t>
            </a:r>
            <a:endParaRPr b="1" sz="17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https://forms.gle/aYDTUekAdZtw414d6</a:t>
            </a:r>
            <a:endParaRPr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222222"/>
                </a:solidFill>
              </a:rPr>
              <a:t>Main takeaways:</a:t>
            </a:r>
            <a:endParaRPr b="1">
              <a:solidFill>
                <a:srgbClr val="222222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222222"/>
              </a:buClr>
              <a:buSzPts val="1400"/>
              <a:buChar char="-"/>
            </a:pPr>
            <a:r>
              <a:rPr lang="en-GB">
                <a:solidFill>
                  <a:srgbClr val="222222"/>
                </a:solidFill>
              </a:rPr>
              <a:t>Users are still struggling to keep up with the release cadence of k8s. There is currently a proposal to move to 3 releases per year instead of 4.</a:t>
            </a:r>
            <a:endParaRPr>
              <a:solidFill>
                <a:srgbClr val="222222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222222"/>
              </a:buClr>
              <a:buSzPts val="1400"/>
              <a:buChar char="-"/>
            </a:pPr>
            <a:r>
              <a:rPr lang="en-GB">
                <a:solidFill>
                  <a:srgbClr val="222222"/>
                </a:solidFill>
              </a:rPr>
              <a:t>The upgrade process can be difficult due to core API deprecations.</a:t>
            </a:r>
            <a:endParaRPr>
              <a:solidFill>
                <a:srgbClr val="222222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222222"/>
              </a:buClr>
              <a:buSzPts val="1400"/>
              <a:buChar char="-"/>
            </a:pPr>
            <a:r>
              <a:rPr lang="en-GB">
                <a:solidFill>
                  <a:srgbClr val="222222"/>
                </a:solidFill>
              </a:rPr>
              <a:t>Ubuntu (OS/VMs), </a:t>
            </a:r>
            <a:r>
              <a:rPr lang="en-GB">
                <a:solidFill>
                  <a:srgbClr val="222222"/>
                </a:solidFill>
              </a:rPr>
              <a:t>Docker (CRI/dockershim), Calico (CNI) are still the most used projects in their respective areas.</a:t>
            </a:r>
            <a:endParaRPr>
              <a:solidFill>
                <a:srgbClr val="222222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1200"/>
              </a:spcAft>
              <a:buClr>
                <a:srgbClr val="222222"/>
              </a:buClr>
              <a:buSzPts val="1400"/>
              <a:buChar char="-"/>
            </a:pPr>
            <a:r>
              <a:rPr lang="en-GB">
                <a:solidFill>
                  <a:srgbClr val="222222"/>
                </a:solidFill>
              </a:rPr>
              <a:t>Projects like kubeadm and Cluster API received positive feedback but need some UX improvements.</a:t>
            </a:r>
            <a:endParaRPr>
              <a:solidFill>
                <a:srgbClr val="222222"/>
              </a:solidFill>
            </a:endParaRPr>
          </a:p>
        </p:txBody>
      </p:sp>
      <p:pic>
        <p:nvPicPr>
          <p:cNvPr id="209" name="Google Shape;20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5175" y="1887449"/>
            <a:ext cx="3254999" cy="216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8"/>
          <p:cNvSpPr txBox="1"/>
          <p:nvPr/>
        </p:nvSpPr>
        <p:spPr>
          <a:xfrm>
            <a:off x="2172526" y="2045250"/>
            <a:ext cx="4631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b="1" lang="en-GB" sz="3900">
                <a:solidFill>
                  <a:schemeClr val="lt1"/>
                </a:solidFill>
              </a:rPr>
              <a:t>Project Highlights</a:t>
            </a:r>
            <a:endParaRPr b="1" sz="4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9"/>
          <p:cNvSpPr txBox="1"/>
          <p:nvPr/>
        </p:nvSpPr>
        <p:spPr>
          <a:xfrm>
            <a:off x="295307" y="-5543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</a:pPr>
            <a:r>
              <a:rPr b="1" lang="en-GB" sz="3000">
                <a:solidFill>
                  <a:schemeClr val="lt1"/>
                </a:solidFill>
              </a:rPr>
              <a:t>Cluster API</a:t>
            </a:r>
            <a:endParaRPr sz="800"/>
          </a:p>
        </p:txBody>
      </p:sp>
      <p:pic>
        <p:nvPicPr>
          <p:cNvPr id="220" name="Google Shape;22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8500" y="1682450"/>
            <a:ext cx="2008450" cy="263297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9"/>
          <p:cNvSpPr txBox="1"/>
          <p:nvPr/>
        </p:nvSpPr>
        <p:spPr>
          <a:xfrm>
            <a:off x="302750" y="678925"/>
            <a:ext cx="6119400" cy="39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GB"/>
              <a:t>Project repository: </a:t>
            </a:r>
            <a:r>
              <a:rPr lang="en-GB" sz="1500" u="sng">
                <a:solidFill>
                  <a:schemeClr val="hlink"/>
                </a:solidFill>
                <a:hlinkClick r:id="rId4"/>
              </a:rPr>
              <a:t>https://github.com/kubernetes-sigs/cluster-api</a:t>
            </a:r>
            <a:endParaRPr sz="2200">
              <a:solidFill>
                <a:srgbClr val="24292E"/>
              </a:solidFill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rgbClr val="24292E"/>
              </a:buClr>
              <a:buSzPts val="1800"/>
              <a:buChar char="●"/>
            </a:pPr>
            <a:r>
              <a:rPr lang="en-GB" sz="1800">
                <a:solidFill>
                  <a:srgbClr val="24292E"/>
                </a:solidFill>
              </a:rPr>
              <a:t>It is: </a:t>
            </a:r>
            <a:endParaRPr sz="1800">
              <a:solidFill>
                <a:srgbClr val="24292E"/>
              </a:solidFill>
            </a:endParaRPr>
          </a:p>
          <a:p>
            <a:pPr indent="-342900" lvl="0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Char char="●"/>
            </a:pPr>
            <a:r>
              <a:rPr lang="en-GB" sz="1800">
                <a:solidFill>
                  <a:srgbClr val="24292E"/>
                </a:solidFill>
              </a:rPr>
              <a:t>A declarative, </a:t>
            </a:r>
            <a:r>
              <a:rPr lang="en-GB" sz="1800">
                <a:solidFill>
                  <a:srgbClr val="24292E"/>
                </a:solidFill>
              </a:rPr>
              <a:t>Kubernetes-style</a:t>
            </a:r>
            <a:r>
              <a:rPr lang="en-GB" sz="1800">
                <a:solidFill>
                  <a:srgbClr val="24292E"/>
                </a:solidFill>
              </a:rPr>
              <a:t> API for cluster creation, configuration, and management across providers</a:t>
            </a:r>
            <a:endParaRPr sz="1800">
              <a:solidFill>
                <a:srgbClr val="24292E"/>
              </a:solidFill>
            </a:endParaRPr>
          </a:p>
          <a:p>
            <a:pPr indent="-342900" lvl="0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Char char="●"/>
            </a:pPr>
            <a:r>
              <a:rPr lang="en-GB" sz="1800">
                <a:solidFill>
                  <a:srgbClr val="24292E"/>
                </a:solidFill>
              </a:rPr>
              <a:t>Manages the lifecycle of other associated cluster infrastructure</a:t>
            </a:r>
            <a:endParaRPr sz="1800">
              <a:solidFill>
                <a:srgbClr val="24292E"/>
              </a:solidFill>
            </a:endParaRPr>
          </a:p>
          <a:p>
            <a:pPr indent="-342900" lvl="0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Char char="●"/>
            </a:pPr>
            <a:r>
              <a:rPr lang="en-GB" sz="1800">
                <a:solidFill>
                  <a:srgbClr val="24292E"/>
                </a:solidFill>
              </a:rPr>
              <a:t>An immutable (Node) deployment model</a:t>
            </a:r>
            <a:endParaRPr sz="1800">
              <a:solidFill>
                <a:srgbClr val="24292E"/>
              </a:solidFill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Char char="●"/>
            </a:pPr>
            <a:r>
              <a:rPr lang="en-GB" sz="1800">
                <a:solidFill>
                  <a:srgbClr val="24292E"/>
                </a:solidFill>
              </a:rPr>
              <a:t>It is not:</a:t>
            </a:r>
            <a:endParaRPr sz="1800">
              <a:solidFill>
                <a:srgbClr val="24292E"/>
              </a:solidFill>
            </a:endParaRPr>
          </a:p>
          <a:p>
            <a:pPr indent="-342900" lvl="0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Char char="●"/>
            </a:pPr>
            <a:r>
              <a:rPr lang="en-GB" sz="1800">
                <a:solidFill>
                  <a:srgbClr val="24292E"/>
                </a:solidFill>
              </a:rPr>
              <a:t>A cloud provider abstraction layer</a:t>
            </a:r>
            <a:endParaRPr sz="1800">
              <a:solidFill>
                <a:srgbClr val="24292E"/>
              </a:solidFill>
            </a:endParaRPr>
          </a:p>
          <a:p>
            <a:pPr indent="-342900" lvl="0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Char char="●"/>
            </a:pPr>
            <a:r>
              <a:rPr lang="en-GB" sz="1800">
                <a:solidFill>
                  <a:srgbClr val="24292E"/>
                </a:solidFill>
              </a:rPr>
              <a:t>A tool that provides Node in-place upgrades</a:t>
            </a:r>
            <a:endParaRPr sz="1800">
              <a:solidFill>
                <a:srgbClr val="24292E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0"/>
          <p:cNvSpPr txBox="1"/>
          <p:nvPr/>
        </p:nvSpPr>
        <p:spPr>
          <a:xfrm>
            <a:off x="295307" y="-5543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b="1" lang="en-GB" sz="3000">
                <a:solidFill>
                  <a:schemeClr val="lt1"/>
                </a:solidFill>
              </a:rPr>
              <a:t>Cluster API: Design</a:t>
            </a:r>
            <a:endParaRPr sz="1100"/>
          </a:p>
        </p:txBody>
      </p:sp>
      <p:pic>
        <p:nvPicPr>
          <p:cNvPr id="227" name="Google Shape;22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2783" y="1354150"/>
            <a:ext cx="6933642" cy="338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100" y="1472683"/>
            <a:ext cx="1219948" cy="1339191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40"/>
          <p:cNvSpPr txBox="1"/>
          <p:nvPr/>
        </p:nvSpPr>
        <p:spPr>
          <a:xfrm>
            <a:off x="311325" y="855575"/>
            <a:ext cx="85623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1600">
                <a:solidFill>
                  <a:srgbClr val="000000"/>
                </a:solidFill>
              </a:rPr>
              <a:t>Cluster API follows a </a:t>
            </a:r>
            <a:r>
              <a:rPr b="1" lang="en-GB" sz="1600">
                <a:solidFill>
                  <a:srgbClr val="000000"/>
                </a:solidFill>
              </a:rPr>
              <a:t>familiar</a:t>
            </a:r>
            <a:r>
              <a:rPr b="1" lang="en-GB" sz="1600">
                <a:solidFill>
                  <a:srgbClr val="000000"/>
                </a:solidFill>
              </a:rPr>
              <a:t> pattern</a:t>
            </a:r>
            <a:endParaRPr b="1" sz="1600">
              <a:solidFill>
                <a:srgbClr val="000000"/>
              </a:solidFill>
            </a:endParaRPr>
          </a:p>
        </p:txBody>
      </p:sp>
      <p:sp>
        <p:nvSpPr>
          <p:cNvPr id="230" name="Google Shape;230;p40"/>
          <p:cNvSpPr txBox="1"/>
          <p:nvPr/>
        </p:nvSpPr>
        <p:spPr>
          <a:xfrm>
            <a:off x="5345400" y="4729850"/>
            <a:ext cx="37302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rgbClr val="0563C1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https://cluster-api.sigs.k8s.io/user/concepts.html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1"/>
          <p:cNvSpPr txBox="1"/>
          <p:nvPr/>
        </p:nvSpPr>
        <p:spPr>
          <a:xfrm>
            <a:off x="295307" y="-5543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</a:pPr>
            <a:r>
              <a:rPr b="1" lang="en-GB" sz="3000">
                <a:solidFill>
                  <a:srgbClr val="FFFFFF"/>
                </a:solidFill>
              </a:rPr>
              <a:t>Cluster API: Roadmap</a:t>
            </a:r>
            <a:endParaRPr b="1" sz="3300">
              <a:solidFill>
                <a:schemeClr val="lt1"/>
              </a:solidFill>
            </a:endParaRPr>
          </a:p>
        </p:txBody>
      </p:sp>
      <p:sp>
        <p:nvSpPr>
          <p:cNvPr id="236" name="Google Shape;236;p41"/>
          <p:cNvSpPr txBox="1"/>
          <p:nvPr/>
        </p:nvSpPr>
        <p:spPr>
          <a:xfrm>
            <a:off x="230750" y="1056600"/>
            <a:ext cx="8719800" cy="38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>
                <a:solidFill>
                  <a:srgbClr val="000000"/>
                </a:solidFill>
              </a:rPr>
              <a:t>Optimize the UX where possible.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>
                <a:solidFill>
                  <a:srgbClr val="000000"/>
                </a:solidFill>
              </a:rPr>
              <a:t>Get more feedback from the wild; see how users deviate from the defaults.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>
                <a:solidFill>
                  <a:srgbClr val="000000"/>
                </a:solidFill>
              </a:rPr>
              <a:t>Automate all the things (build, deploy, test, release).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>
                <a:solidFill>
                  <a:srgbClr val="000000"/>
                </a:solidFill>
              </a:rPr>
              <a:t>v1alpha3: better test plan, kubeadm control plane robustness, spot instance support, autoscaler, clusterctl extensible templating, etc.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>
                <a:solidFill>
                  <a:srgbClr val="000000"/>
                </a:solidFill>
              </a:rPr>
              <a:t>v1alpha4: machine bootstrap failure detection, pluggable machine load balancers, support the latest kubeadm API, etc.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Towards Beta: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Better documentation.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Submit the project for API review.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Adoption goals: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Integration in Kops.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Make the existing Kubernetes e2e tests use Cluster API on GCP/AWS.</a:t>
            </a:r>
            <a:endParaRPr sz="1900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2"/>
          <p:cNvSpPr txBox="1"/>
          <p:nvPr/>
        </p:nvSpPr>
        <p:spPr>
          <a:xfrm>
            <a:off x="295307" y="-5543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b="1" lang="en-GB" sz="3000">
                <a:solidFill>
                  <a:schemeClr val="lt1"/>
                </a:solidFill>
              </a:rPr>
              <a:t>Cluster API: Learn More</a:t>
            </a:r>
            <a:endParaRPr sz="1100"/>
          </a:p>
        </p:txBody>
      </p:sp>
      <p:sp>
        <p:nvSpPr>
          <p:cNvPr id="242" name="Google Shape;242;p42"/>
          <p:cNvSpPr txBox="1"/>
          <p:nvPr/>
        </p:nvSpPr>
        <p:spPr>
          <a:xfrm>
            <a:off x="252350" y="2031825"/>
            <a:ext cx="8637300" cy="20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2100"/>
              <a:t>Cluster API Deep Dive</a:t>
            </a:r>
            <a:endParaRPr b="1" sz="2100"/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2100"/>
              <a:t>Katie Gamanji, American Express &amp; Carlos Panato, Mattermost</a:t>
            </a:r>
            <a:endParaRPr b="1" sz="2100">
              <a:solidFill>
                <a:srgbClr val="333333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333333"/>
                </a:solidFill>
              </a:rPr>
              <a:t>KubeCon NA 2020, Friday, November 20</a:t>
            </a:r>
            <a:endParaRPr sz="2100">
              <a:solidFill>
                <a:srgbClr val="333333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333333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u="sng">
                <a:solidFill>
                  <a:schemeClr val="hlink"/>
                </a:solidFill>
                <a:hlinkClick r:id="rId3"/>
              </a:rPr>
              <a:t>https://sched.co/ekGv</a:t>
            </a:r>
            <a:endParaRPr sz="2100">
              <a:solidFill>
                <a:srgbClr val="333333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3"/>
          <p:cNvSpPr txBox="1"/>
          <p:nvPr/>
        </p:nvSpPr>
        <p:spPr>
          <a:xfrm>
            <a:off x="295307" y="-5543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</a:pPr>
            <a:r>
              <a:rPr b="1" lang="en-GB" sz="3000">
                <a:solidFill>
                  <a:schemeClr val="lt1"/>
                </a:solidFill>
              </a:rPr>
              <a:t>ComponentConfig</a:t>
            </a:r>
            <a:endParaRPr sz="800"/>
          </a:p>
        </p:txBody>
      </p:sp>
      <p:sp>
        <p:nvSpPr>
          <p:cNvPr id="248" name="Google Shape;248;p43"/>
          <p:cNvSpPr txBox="1"/>
          <p:nvPr/>
        </p:nvSpPr>
        <p:spPr>
          <a:xfrm>
            <a:off x="230725" y="1178975"/>
            <a:ext cx="8710200" cy="39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-GB" sz="1900">
                <a:solidFill>
                  <a:srgbClr val="000000"/>
                </a:solidFill>
              </a:rPr>
              <a:t>ComponentConfig is a Kubernetes style API for configuring components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-GB" sz="1900">
                <a:solidFill>
                  <a:srgbClr val="000000"/>
                </a:solidFill>
              </a:rPr>
              <a:t>Problem 1: The core Kubernetes components are not consistent in how they are configured (they use a lot of flags).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-GB" sz="1900">
                <a:solidFill>
                  <a:srgbClr val="000000"/>
                </a:solidFill>
              </a:rPr>
              <a:t>Solution: Core components have started working on their ComponentConfig (kube-apiserver not yet)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-GB" sz="1900">
                <a:solidFill>
                  <a:srgbClr val="000000"/>
                </a:solidFill>
              </a:rPr>
              <a:t>Problem 2: It is pretty hard to write a k8s-like component with declarative config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-GB" sz="1900">
                <a:solidFill>
                  <a:srgbClr val="000000"/>
                </a:solidFill>
              </a:rPr>
              <a:t>Solution: Factor common component-related code into a `k8s.io/component-base` toolkit repository. Make it easier to write a non-core component that follows the k8s API style for its configuration. Existing components should be retrofitted to use the toolkit.</a:t>
            </a:r>
            <a:endParaRPr sz="19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4"/>
          <p:cNvSpPr txBox="1"/>
          <p:nvPr/>
        </p:nvSpPr>
        <p:spPr>
          <a:xfrm>
            <a:off x="295307" y="-5543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b="1" lang="en-GB" sz="3000">
                <a:solidFill>
                  <a:schemeClr val="lt1"/>
                </a:solidFill>
              </a:rPr>
              <a:t>ComponentConfig</a:t>
            </a:r>
            <a:endParaRPr sz="1100"/>
          </a:p>
        </p:txBody>
      </p:sp>
      <p:sp>
        <p:nvSpPr>
          <p:cNvPr id="254" name="Google Shape;254;p44"/>
          <p:cNvSpPr txBox="1"/>
          <p:nvPr/>
        </p:nvSpPr>
        <p:spPr>
          <a:xfrm>
            <a:off x="210425" y="1016625"/>
            <a:ext cx="8701800" cy="40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1" lang="en-GB" sz="1700"/>
              <a:t>Maintainability:</a:t>
            </a:r>
            <a:br>
              <a:rPr lang="en-GB" sz="1700"/>
            </a:br>
            <a:r>
              <a:rPr lang="en-GB" sz="1700"/>
              <a:t>When $component’s flag set grows over 50+ flags, configuring it becomes painful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b="1" lang="en-GB" sz="1700">
                <a:solidFill>
                  <a:srgbClr val="000000"/>
                </a:solidFill>
              </a:rPr>
              <a:t>Upgradability:</a:t>
            </a:r>
            <a:br>
              <a:rPr lang="en-GB" sz="1700">
                <a:solidFill>
                  <a:srgbClr val="000000"/>
                </a:solidFill>
              </a:rPr>
            </a:br>
            <a:r>
              <a:rPr lang="en-GB" sz="1700"/>
              <a:t>For</a:t>
            </a:r>
            <a:r>
              <a:rPr lang="en-GB" sz="1700">
                <a:solidFill>
                  <a:srgbClr val="000000"/>
                </a:solidFill>
              </a:rPr>
              <a:t> </a:t>
            </a:r>
            <a:r>
              <a:rPr lang="en-GB" sz="1700"/>
              <a:t>upgrades, versioned </a:t>
            </a:r>
            <a:r>
              <a:rPr lang="en-GB" sz="1700">
                <a:solidFill>
                  <a:srgbClr val="000000"/>
                </a:solidFill>
              </a:rPr>
              <a:t>configuration</a:t>
            </a:r>
            <a:r>
              <a:rPr lang="en-GB" sz="1700"/>
              <a:t> is </a:t>
            </a:r>
            <a:r>
              <a:rPr lang="en-GB" sz="1700"/>
              <a:t>easier</a:t>
            </a:r>
            <a:r>
              <a:rPr lang="en-GB" sz="1700"/>
              <a:t> to manage than flags, since flags are unversioned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b="1" lang="en-GB" sz="1700">
                <a:solidFill>
                  <a:srgbClr val="000000"/>
                </a:solidFill>
              </a:rPr>
              <a:t>Programmability</a:t>
            </a:r>
            <a:r>
              <a:rPr b="1" lang="en-GB" sz="1700">
                <a:solidFill>
                  <a:srgbClr val="000000"/>
                </a:solidFill>
              </a:rPr>
              <a:t>:</a:t>
            </a:r>
            <a:br>
              <a:rPr lang="en-GB" sz="1700">
                <a:solidFill>
                  <a:srgbClr val="000000"/>
                </a:solidFill>
              </a:rPr>
            </a:br>
            <a:r>
              <a:rPr lang="en-GB" sz="1700">
                <a:solidFill>
                  <a:srgbClr val="000000"/>
                </a:solidFill>
              </a:rPr>
              <a:t>Configuration expressed as JSON/YAML objects allows for consistent manipulation</a:t>
            </a:r>
            <a:r>
              <a:rPr lang="en-GB" sz="1700"/>
              <a:t> - templating, patching, introspection</a:t>
            </a:r>
            <a:endParaRPr b="1" sz="1700"/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-GB" sz="1700"/>
              <a:t>Possibility:</a:t>
            </a:r>
            <a:br>
              <a:rPr lang="en-GB" sz="1700"/>
            </a:br>
            <a:r>
              <a:rPr lang="en-GB" sz="1700"/>
              <a:t>Many types of config simply cannot be expressed as key-value pairs</a:t>
            </a:r>
            <a:endParaRPr sz="1700"/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-GB" sz="1700"/>
              <a:t>Declarative:</a:t>
            </a:r>
            <a:br>
              <a:rPr b="1" lang="en-GB" sz="1700"/>
            </a:br>
            <a:r>
              <a:rPr lang="en-GB" sz="1700"/>
              <a:t>OpenAPI information can easily be exposed / used for doc generation</a:t>
            </a:r>
            <a:endParaRPr sz="1700"/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See Lucas Käldström’s talk on this here: </a:t>
            </a:r>
            <a:r>
              <a:rPr lang="en-GB" sz="1700" u="sng">
                <a:solidFill>
                  <a:srgbClr val="0563C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Configuring Your Kubernetes Cluster on the Next Level</a:t>
            </a:r>
            <a:endParaRPr sz="17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5"/>
          <p:cNvSpPr txBox="1"/>
          <p:nvPr/>
        </p:nvSpPr>
        <p:spPr>
          <a:xfrm>
            <a:off x="295307" y="-5543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b="1" lang="en-GB" sz="3000">
                <a:solidFill>
                  <a:schemeClr val="lt1"/>
                </a:solidFill>
              </a:rPr>
              <a:t>ComponentConfig</a:t>
            </a:r>
            <a:r>
              <a:rPr b="1" lang="en-GB" sz="3000">
                <a:solidFill>
                  <a:schemeClr val="lt1"/>
                </a:solidFill>
              </a:rPr>
              <a:t>: Learn More</a:t>
            </a:r>
            <a:endParaRPr sz="1100"/>
          </a:p>
        </p:txBody>
      </p:sp>
      <p:sp>
        <p:nvSpPr>
          <p:cNvPr id="260" name="Google Shape;260;p45"/>
          <p:cNvSpPr txBox="1"/>
          <p:nvPr/>
        </p:nvSpPr>
        <p:spPr>
          <a:xfrm>
            <a:off x="252350" y="1506501"/>
            <a:ext cx="8637300" cy="269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/>
              <a:t>This effort is driven by the Kubernetes Working Group - Component Standard</a:t>
            </a:r>
            <a:endParaRPr b="1" sz="1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/>
              <a:t>V</a:t>
            </a:r>
            <a:r>
              <a:rPr lang="en-GB" sz="1900"/>
              <a:t>isit their </a:t>
            </a:r>
            <a:r>
              <a:rPr lang="en-GB" sz="1900" u="sng">
                <a:solidFill>
                  <a:schemeClr val="hlink"/>
                </a:solidFill>
                <a:hlinkClick r:id="rId3"/>
              </a:rPr>
              <a:t>home page</a:t>
            </a:r>
            <a:endParaRPr sz="1900">
              <a:solidFill>
                <a:srgbClr val="333333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/>
              <a:t>Join the</a:t>
            </a:r>
            <a:r>
              <a:rPr lang="en-GB" sz="1900">
                <a:solidFill>
                  <a:srgbClr val="333333"/>
                </a:solidFill>
              </a:rPr>
              <a:t> </a:t>
            </a:r>
            <a:r>
              <a:rPr lang="en-GB" sz="1900" u="sng">
                <a:solidFill>
                  <a:schemeClr val="hlink"/>
                </a:solidFill>
                <a:hlinkClick r:id="rId4"/>
              </a:rPr>
              <a:t>mailing list </a:t>
            </a:r>
            <a:endParaRPr sz="1900">
              <a:solidFill>
                <a:srgbClr val="333333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/>
              <a:t>Join </a:t>
            </a:r>
            <a:r>
              <a:rPr lang="en-GB" sz="1900" u="sng">
                <a:solidFill>
                  <a:schemeClr val="hlink"/>
                </a:solidFill>
                <a:hlinkClick r:id="rId5"/>
              </a:rPr>
              <a:t>#wg-component-standard</a:t>
            </a:r>
            <a:r>
              <a:rPr lang="en-GB" sz="1900"/>
              <a:t> on Slack</a:t>
            </a:r>
            <a:endParaRPr sz="1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8"/>
          <p:cNvSpPr txBox="1"/>
          <p:nvPr/>
        </p:nvSpPr>
        <p:spPr>
          <a:xfrm>
            <a:off x="419928" y="274357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</a:pPr>
            <a:r>
              <a:rPr i="1" lang="en-GB" sz="2700">
                <a:solidFill>
                  <a:schemeClr val="lt1"/>
                </a:solidFill>
              </a:rPr>
              <a:t>Justin Santa Barbara and Lubomir I. Ivanov</a:t>
            </a:r>
            <a:endParaRPr i="1" sz="2700">
              <a:solidFill>
                <a:schemeClr val="lt1"/>
              </a:solidFill>
            </a:endParaRPr>
          </a:p>
        </p:txBody>
      </p:sp>
      <p:sp>
        <p:nvSpPr>
          <p:cNvPr id="130" name="Google Shape;130;p28"/>
          <p:cNvSpPr txBox="1"/>
          <p:nvPr/>
        </p:nvSpPr>
        <p:spPr>
          <a:xfrm>
            <a:off x="419928" y="1985907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b="1" lang="en-GB" sz="4300">
                <a:solidFill>
                  <a:schemeClr val="lt1"/>
                </a:solidFill>
              </a:rPr>
              <a:t>SIG Cluster Lifecycle</a:t>
            </a:r>
            <a:endParaRPr sz="100"/>
          </a:p>
        </p:txBody>
      </p:sp>
      <p:sp>
        <p:nvSpPr>
          <p:cNvPr id="131" name="Google Shape;131;p28"/>
          <p:cNvSpPr txBox="1"/>
          <p:nvPr/>
        </p:nvSpPr>
        <p:spPr>
          <a:xfrm>
            <a:off x="458650" y="1618950"/>
            <a:ext cx="23415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</a:pPr>
            <a:r>
              <a:rPr lang="en-GB" sz="2700">
                <a:solidFill>
                  <a:schemeClr val="lt1"/>
                </a:solidFill>
              </a:rPr>
              <a:t>Introduction to</a:t>
            </a:r>
            <a:endParaRPr sz="11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6"/>
          <p:cNvSpPr txBox="1"/>
          <p:nvPr/>
        </p:nvSpPr>
        <p:spPr>
          <a:xfrm>
            <a:off x="295307" y="-5543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</a:pPr>
            <a:r>
              <a:rPr b="1" lang="en-GB" sz="3300">
                <a:solidFill>
                  <a:schemeClr val="lt1"/>
                </a:solidFill>
              </a:rPr>
              <a:t>ImageBuilder</a:t>
            </a:r>
            <a:endParaRPr sz="1100"/>
          </a:p>
        </p:txBody>
      </p:sp>
      <p:sp>
        <p:nvSpPr>
          <p:cNvPr id="266" name="Google Shape;266;p46"/>
          <p:cNvSpPr txBox="1"/>
          <p:nvPr/>
        </p:nvSpPr>
        <p:spPr>
          <a:xfrm>
            <a:off x="293400" y="1122700"/>
            <a:ext cx="8682000" cy="39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A tool for building virtual machine images:</a:t>
            </a:r>
            <a:endParaRPr sz="1900"/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GB" sz="1900" u="sng">
                <a:solidFill>
                  <a:schemeClr val="hlink"/>
                </a:solidFill>
                <a:hlinkClick r:id="rId3"/>
              </a:rPr>
              <a:t>https://github.com/kubernetes-sigs/image-builder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Includes:</a:t>
            </a:r>
            <a:endParaRPr sz="19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Ansible / Packer scripts 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■"/>
            </a:pPr>
            <a:r>
              <a:rPr lang="en-GB" sz="1500">
                <a:latin typeface="Roboto"/>
                <a:ea typeface="Roboto"/>
                <a:cs typeface="Roboto"/>
                <a:sym typeface="Roboto"/>
              </a:rPr>
              <a:t>Well supported from VMWare, Microsoft, etc for creating Cluster API images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■"/>
            </a:pPr>
            <a:r>
              <a:rPr lang="en-GB" sz="1500">
                <a:latin typeface="Roboto"/>
                <a:ea typeface="Roboto"/>
                <a:cs typeface="Roboto"/>
                <a:sym typeface="Roboto"/>
              </a:rPr>
              <a:t>Supports Ubuntu 18.04/20.04, CentOS, RHEL7,  Photon, Amazon Linux, FlatCar (Coming Soon)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■"/>
            </a:pPr>
            <a:r>
              <a:rPr lang="en-GB" sz="1500">
                <a:latin typeface="Roboto"/>
                <a:ea typeface="Roboto"/>
                <a:cs typeface="Roboto"/>
                <a:sym typeface="Roboto"/>
              </a:rPr>
              <a:t>VMware, AWS, Azure, Qemu, Digital Ocean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■"/>
            </a:pPr>
            <a:r>
              <a:rPr lang="en-GB" sz="1500">
                <a:latin typeface="Roboto"/>
                <a:ea typeface="Roboto"/>
                <a:cs typeface="Roboto"/>
                <a:sym typeface="Roboto"/>
              </a:rPr>
              <a:t>Beginning of conformance test suite using GOSS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GB" sz="1900"/>
              <a:t>Other tools such as:</a:t>
            </a:r>
            <a:endParaRPr sz="1900"/>
          </a:p>
          <a:p>
            <a:pPr indent="-3492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Kube-deploy used by Kops for image building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■"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Konfigadm a tool for generating cloud-init, bash for configuration on images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7"/>
          <p:cNvSpPr txBox="1"/>
          <p:nvPr/>
        </p:nvSpPr>
        <p:spPr>
          <a:xfrm>
            <a:off x="295307" y="-5543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</a:pPr>
            <a:r>
              <a:rPr b="1" lang="en-GB" sz="3300">
                <a:solidFill>
                  <a:schemeClr val="lt1"/>
                </a:solidFill>
              </a:rPr>
              <a:t>ImageBuilder: Goals</a:t>
            </a:r>
            <a:endParaRPr sz="1100"/>
          </a:p>
        </p:txBody>
      </p:sp>
      <p:sp>
        <p:nvSpPr>
          <p:cNvPr id="272" name="Google Shape;272;p47"/>
          <p:cNvSpPr txBox="1"/>
          <p:nvPr/>
        </p:nvSpPr>
        <p:spPr>
          <a:xfrm>
            <a:off x="293400" y="1351300"/>
            <a:ext cx="8682000" cy="3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GB" sz="2200">
                <a:solidFill>
                  <a:schemeClr val="dk1"/>
                </a:solidFill>
              </a:rPr>
              <a:t>Provide consistent tooling for all approaches so that we can create more standardized, reusable, and testable images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GB" sz="2200">
                <a:solidFill>
                  <a:schemeClr val="dk1"/>
                </a:solidFill>
              </a:rPr>
              <a:t>Make it easier for downstream consumers to customize their own images and keep their customizations up to date.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GB" sz="2200">
                <a:solidFill>
                  <a:schemeClr val="dk1"/>
                </a:solidFill>
              </a:rPr>
              <a:t>Testing of images to verify conformance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-GB" sz="2200">
                <a:solidFill>
                  <a:schemeClr val="dk1"/>
                </a:solidFill>
              </a:rPr>
              <a:t>Reusable conformance testing tools (e.g. InSpec, GOSS)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GB" sz="2200">
                <a:solidFill>
                  <a:schemeClr val="dk1"/>
                </a:solidFill>
              </a:rPr>
              <a:t>Release of images for different cloud/OS combinations with regular updates.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8"/>
          <p:cNvSpPr txBox="1"/>
          <p:nvPr/>
        </p:nvSpPr>
        <p:spPr>
          <a:xfrm>
            <a:off x="295307" y="-5543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</a:pPr>
            <a:r>
              <a:rPr b="1" lang="en-GB" sz="3300">
                <a:solidFill>
                  <a:schemeClr val="lt1"/>
                </a:solidFill>
              </a:rPr>
              <a:t>ImageBuilder: Roadmap</a:t>
            </a:r>
            <a:endParaRPr sz="1100"/>
          </a:p>
        </p:txBody>
      </p:sp>
      <p:sp>
        <p:nvSpPr>
          <p:cNvPr id="278" name="Google Shape;278;p48"/>
          <p:cNvSpPr txBox="1"/>
          <p:nvPr/>
        </p:nvSpPr>
        <p:spPr>
          <a:xfrm>
            <a:off x="293400" y="1275100"/>
            <a:ext cx="8682000" cy="3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Beta release of the CLI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PR testing for builds on AWS, GCP and Qemu. Azure based tests are already running on PRs.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Flatcar Support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Windows Support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Conformance testing / suites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Stress testing for log rotation, immutability 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Test grid submissions for e2e testing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Image publishing/signing and release - Similar to the k8s container promotion process</a:t>
            </a:r>
            <a:endParaRPr sz="2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9"/>
          <p:cNvSpPr txBox="1"/>
          <p:nvPr/>
        </p:nvSpPr>
        <p:spPr>
          <a:xfrm>
            <a:off x="295307" y="-5543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b="1" lang="en-GB" sz="3000">
                <a:solidFill>
                  <a:schemeClr val="lt1"/>
                </a:solidFill>
              </a:rPr>
              <a:t>ImageBuilder:</a:t>
            </a:r>
            <a:r>
              <a:rPr b="1" lang="en-GB" sz="3000">
                <a:solidFill>
                  <a:schemeClr val="lt1"/>
                </a:solidFill>
              </a:rPr>
              <a:t> Learn More</a:t>
            </a:r>
            <a:endParaRPr sz="1100"/>
          </a:p>
        </p:txBody>
      </p:sp>
      <p:sp>
        <p:nvSpPr>
          <p:cNvPr id="284" name="Google Shape;284;p49"/>
          <p:cNvSpPr txBox="1"/>
          <p:nvPr/>
        </p:nvSpPr>
        <p:spPr>
          <a:xfrm>
            <a:off x="252350" y="2031825"/>
            <a:ext cx="8637300" cy="20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2100"/>
              <a:t>Image-Builder</a:t>
            </a:r>
            <a:r>
              <a:rPr b="1" lang="en-GB" sz="2100"/>
              <a:t> Deep Dive</a:t>
            </a:r>
            <a:endParaRPr b="1" sz="2100"/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2100"/>
              <a:t>Moshe Immerman, Flanksource &amp; Tushar Aggarwal, VMware</a:t>
            </a:r>
            <a:endParaRPr b="1" sz="2100">
              <a:solidFill>
                <a:srgbClr val="333333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333333"/>
                </a:solidFill>
              </a:rPr>
              <a:t>KubeCon NA 2020, </a:t>
            </a:r>
            <a:r>
              <a:rPr lang="en-GB" sz="2100">
                <a:solidFill>
                  <a:srgbClr val="333333"/>
                </a:solidFill>
              </a:rPr>
              <a:t>Thursday, November 19</a:t>
            </a:r>
            <a:endParaRPr sz="2100">
              <a:solidFill>
                <a:srgbClr val="333333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333333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u="sng">
                <a:solidFill>
                  <a:schemeClr val="hlink"/>
                </a:solidFill>
                <a:hlinkClick r:id="rId3"/>
              </a:rPr>
              <a:t>https://sched.co/ekGv</a:t>
            </a:r>
            <a:endParaRPr sz="2100">
              <a:solidFill>
                <a:srgbClr val="333333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0"/>
          <p:cNvSpPr txBox="1"/>
          <p:nvPr/>
        </p:nvSpPr>
        <p:spPr>
          <a:xfrm>
            <a:off x="2172526" y="2045250"/>
            <a:ext cx="4631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b="1" lang="en-GB" sz="4400">
                <a:solidFill>
                  <a:schemeClr val="lt1"/>
                </a:solidFill>
              </a:rPr>
              <a:t>Get Involved</a:t>
            </a:r>
            <a:endParaRPr b="1" sz="4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1"/>
          <p:cNvSpPr txBox="1"/>
          <p:nvPr/>
        </p:nvSpPr>
        <p:spPr>
          <a:xfrm>
            <a:off x="295307" y="-5543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b="1" lang="en-GB" sz="3000">
                <a:solidFill>
                  <a:schemeClr val="lt1"/>
                </a:solidFill>
              </a:rPr>
              <a:t>Help Wanted</a:t>
            </a:r>
            <a:endParaRPr sz="1100"/>
          </a:p>
        </p:txBody>
      </p:sp>
      <p:sp>
        <p:nvSpPr>
          <p:cNvPr id="295" name="Google Shape;295;p51"/>
          <p:cNvSpPr/>
          <p:nvPr/>
        </p:nvSpPr>
        <p:spPr>
          <a:xfrm>
            <a:off x="2558780" y="2349887"/>
            <a:ext cx="4054200" cy="2061900"/>
          </a:xfrm>
          <a:prstGeom prst="roundRect">
            <a:avLst>
              <a:gd fmla="val 7004" name="adj"/>
            </a:avLst>
          </a:prstGeom>
          <a:solidFill>
            <a:srgbClr val="FFFF00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GB" sz="1800"/>
              <a:t>Cluster API</a:t>
            </a:r>
            <a:endParaRPr b="1" sz="1800"/>
          </a:p>
        </p:txBody>
      </p:sp>
      <p:sp>
        <p:nvSpPr>
          <p:cNvPr id="296" name="Google Shape;296;p51"/>
          <p:cNvSpPr/>
          <p:nvPr/>
        </p:nvSpPr>
        <p:spPr>
          <a:xfrm>
            <a:off x="4350239" y="2924800"/>
            <a:ext cx="2262600" cy="1487100"/>
          </a:xfrm>
          <a:prstGeom prst="roundRect">
            <a:avLst>
              <a:gd fmla="val 12130" name="adj"/>
            </a:avLst>
          </a:prstGeom>
          <a:solidFill>
            <a:srgbClr val="FFFFFF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GB" sz="1800"/>
              <a:t>cluster-addons</a:t>
            </a:r>
            <a:endParaRPr b="1" sz="1800"/>
          </a:p>
        </p:txBody>
      </p:sp>
      <p:sp>
        <p:nvSpPr>
          <p:cNvPr id="297" name="Google Shape;297;p51"/>
          <p:cNvSpPr/>
          <p:nvPr/>
        </p:nvSpPr>
        <p:spPr>
          <a:xfrm>
            <a:off x="3387228" y="3450197"/>
            <a:ext cx="2397000" cy="961800"/>
          </a:xfrm>
          <a:prstGeom prst="roundRect">
            <a:avLst>
              <a:gd fmla="val 12130" name="adj"/>
            </a:avLst>
          </a:prstGeom>
          <a:solidFill>
            <a:srgbClr val="6AC469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GB" sz="1800"/>
              <a:t>kubeadm</a:t>
            </a:r>
            <a:endParaRPr b="1" sz="1800"/>
          </a:p>
        </p:txBody>
      </p:sp>
      <p:sp>
        <p:nvSpPr>
          <p:cNvPr id="298" name="Google Shape;298;p51"/>
          <p:cNvSpPr/>
          <p:nvPr/>
        </p:nvSpPr>
        <p:spPr>
          <a:xfrm>
            <a:off x="2558780" y="3955735"/>
            <a:ext cx="2397000" cy="456000"/>
          </a:xfrm>
          <a:prstGeom prst="roundRect">
            <a:avLst>
              <a:gd fmla="val 32554" name="adj"/>
            </a:avLst>
          </a:prstGeom>
          <a:solidFill>
            <a:srgbClr val="FFFFFF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GB" sz="1800"/>
              <a:t>etcdadm</a:t>
            </a:r>
            <a:endParaRPr b="1" sz="1800"/>
          </a:p>
        </p:txBody>
      </p:sp>
      <p:sp>
        <p:nvSpPr>
          <p:cNvPr id="299" name="Google Shape;299;p51"/>
          <p:cNvSpPr/>
          <p:nvPr/>
        </p:nvSpPr>
        <p:spPr>
          <a:xfrm>
            <a:off x="2558780" y="1785865"/>
            <a:ext cx="508200" cy="456000"/>
          </a:xfrm>
          <a:prstGeom prst="roundRect">
            <a:avLst>
              <a:gd fmla="val 22332" name="adj"/>
            </a:avLst>
          </a:prstGeom>
          <a:solidFill>
            <a:srgbClr val="6AC469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800"/>
          </a:p>
        </p:txBody>
      </p:sp>
      <p:sp>
        <p:nvSpPr>
          <p:cNvPr id="300" name="Google Shape;300;p51"/>
          <p:cNvSpPr/>
          <p:nvPr/>
        </p:nvSpPr>
        <p:spPr>
          <a:xfrm>
            <a:off x="3065312" y="1785865"/>
            <a:ext cx="508200" cy="456000"/>
          </a:xfrm>
          <a:prstGeom prst="roundRect">
            <a:avLst>
              <a:gd fmla="val 22332" name="adj"/>
            </a:avLst>
          </a:prstGeom>
          <a:solidFill>
            <a:srgbClr val="6AC469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800"/>
          </a:p>
        </p:txBody>
      </p:sp>
      <p:sp>
        <p:nvSpPr>
          <p:cNvPr id="301" name="Google Shape;301;p51"/>
          <p:cNvSpPr/>
          <p:nvPr/>
        </p:nvSpPr>
        <p:spPr>
          <a:xfrm>
            <a:off x="3571843" y="1785865"/>
            <a:ext cx="508200" cy="456000"/>
          </a:xfrm>
          <a:prstGeom prst="roundRect">
            <a:avLst>
              <a:gd fmla="val 22332" name="adj"/>
            </a:avLst>
          </a:prstGeom>
          <a:solidFill>
            <a:srgbClr val="6AC469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800"/>
          </a:p>
        </p:txBody>
      </p:sp>
      <p:sp>
        <p:nvSpPr>
          <p:cNvPr id="302" name="Google Shape;302;p51"/>
          <p:cNvSpPr/>
          <p:nvPr/>
        </p:nvSpPr>
        <p:spPr>
          <a:xfrm>
            <a:off x="4078374" y="1785865"/>
            <a:ext cx="508200" cy="456000"/>
          </a:xfrm>
          <a:prstGeom prst="roundRect">
            <a:avLst>
              <a:gd fmla="val 22332" name="adj"/>
            </a:avLst>
          </a:prstGeom>
          <a:solidFill>
            <a:srgbClr val="FF9900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800"/>
          </a:p>
        </p:txBody>
      </p:sp>
      <p:sp>
        <p:nvSpPr>
          <p:cNvPr id="303" name="Google Shape;303;p51"/>
          <p:cNvSpPr/>
          <p:nvPr/>
        </p:nvSpPr>
        <p:spPr>
          <a:xfrm>
            <a:off x="4584906" y="1785865"/>
            <a:ext cx="508200" cy="456000"/>
          </a:xfrm>
          <a:prstGeom prst="roundRect">
            <a:avLst>
              <a:gd fmla="val 22332" name="adj"/>
            </a:avLst>
          </a:prstGeom>
          <a:solidFill>
            <a:srgbClr val="FF9900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800"/>
          </a:p>
        </p:txBody>
      </p:sp>
      <p:sp>
        <p:nvSpPr>
          <p:cNvPr id="304" name="Google Shape;304;p51"/>
          <p:cNvSpPr/>
          <p:nvPr/>
        </p:nvSpPr>
        <p:spPr>
          <a:xfrm>
            <a:off x="5091437" y="1785865"/>
            <a:ext cx="508200" cy="456000"/>
          </a:xfrm>
          <a:prstGeom prst="roundRect">
            <a:avLst>
              <a:gd fmla="val 22332" name="adj"/>
            </a:avLst>
          </a:prstGeom>
          <a:solidFill>
            <a:srgbClr val="FF9900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800"/>
          </a:p>
        </p:txBody>
      </p:sp>
      <p:sp>
        <p:nvSpPr>
          <p:cNvPr id="305" name="Google Shape;305;p51"/>
          <p:cNvSpPr/>
          <p:nvPr/>
        </p:nvSpPr>
        <p:spPr>
          <a:xfrm>
            <a:off x="6104500" y="1785865"/>
            <a:ext cx="508200" cy="456000"/>
          </a:xfrm>
          <a:prstGeom prst="roundRect">
            <a:avLst>
              <a:gd fmla="val 22332" name="adj"/>
            </a:avLst>
          </a:prstGeom>
          <a:solidFill>
            <a:srgbClr val="FFFFFF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800"/>
          </a:p>
        </p:txBody>
      </p:sp>
      <p:sp>
        <p:nvSpPr>
          <p:cNvPr id="306" name="Google Shape;306;p51"/>
          <p:cNvSpPr/>
          <p:nvPr/>
        </p:nvSpPr>
        <p:spPr>
          <a:xfrm>
            <a:off x="5597969" y="1785865"/>
            <a:ext cx="508200" cy="456000"/>
          </a:xfrm>
          <a:prstGeom prst="roundRect">
            <a:avLst>
              <a:gd fmla="val 22332" name="adj"/>
            </a:avLst>
          </a:prstGeom>
          <a:solidFill>
            <a:srgbClr val="FFFF00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800"/>
          </a:p>
        </p:txBody>
      </p:sp>
      <p:sp>
        <p:nvSpPr>
          <p:cNvPr id="307" name="Google Shape;307;p51"/>
          <p:cNvSpPr/>
          <p:nvPr/>
        </p:nvSpPr>
        <p:spPr>
          <a:xfrm rot="-5400000">
            <a:off x="1972516" y="3912617"/>
            <a:ext cx="508200" cy="456000"/>
          </a:xfrm>
          <a:prstGeom prst="roundRect">
            <a:avLst>
              <a:gd fmla="val 22332" name="adj"/>
            </a:avLst>
          </a:prstGeom>
          <a:solidFill>
            <a:srgbClr val="ED7D31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800"/>
          </a:p>
        </p:txBody>
      </p:sp>
      <p:sp>
        <p:nvSpPr>
          <p:cNvPr id="308" name="Google Shape;308;p51"/>
          <p:cNvSpPr/>
          <p:nvPr/>
        </p:nvSpPr>
        <p:spPr>
          <a:xfrm rot="-5400000">
            <a:off x="1972516" y="3406086"/>
            <a:ext cx="508200" cy="456000"/>
          </a:xfrm>
          <a:prstGeom prst="roundRect">
            <a:avLst>
              <a:gd fmla="val 22332" name="adj"/>
            </a:avLst>
          </a:prstGeom>
          <a:solidFill>
            <a:srgbClr val="FFFF00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800"/>
          </a:p>
        </p:txBody>
      </p:sp>
      <p:sp>
        <p:nvSpPr>
          <p:cNvPr id="309" name="Google Shape;309;p51"/>
          <p:cNvSpPr/>
          <p:nvPr/>
        </p:nvSpPr>
        <p:spPr>
          <a:xfrm rot="-5400000">
            <a:off x="1972516" y="2899556"/>
            <a:ext cx="508200" cy="456000"/>
          </a:xfrm>
          <a:prstGeom prst="roundRect">
            <a:avLst>
              <a:gd fmla="val 22332" name="adj"/>
            </a:avLst>
          </a:prstGeom>
          <a:solidFill>
            <a:srgbClr val="FFFFFF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800"/>
          </a:p>
        </p:txBody>
      </p:sp>
      <p:sp>
        <p:nvSpPr>
          <p:cNvPr id="310" name="Google Shape;310;p51"/>
          <p:cNvSpPr/>
          <p:nvPr/>
        </p:nvSpPr>
        <p:spPr>
          <a:xfrm rot="-5400000">
            <a:off x="1972516" y="2393025"/>
            <a:ext cx="508200" cy="456000"/>
          </a:xfrm>
          <a:prstGeom prst="roundRect">
            <a:avLst>
              <a:gd fmla="val 22332" name="adj"/>
            </a:avLst>
          </a:prstGeom>
          <a:solidFill>
            <a:srgbClr val="FFFFFF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800"/>
          </a:p>
        </p:txBody>
      </p:sp>
      <p:sp>
        <p:nvSpPr>
          <p:cNvPr id="311" name="Google Shape;311;p51"/>
          <p:cNvSpPr/>
          <p:nvPr/>
        </p:nvSpPr>
        <p:spPr>
          <a:xfrm rot="-5400000">
            <a:off x="1220175" y="3249600"/>
            <a:ext cx="2028600" cy="258000"/>
          </a:xfrm>
          <a:prstGeom prst="roundRect">
            <a:avLst>
              <a:gd fmla="val 17863" name="adj"/>
            </a:avLst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GB" sz="1300"/>
              <a:t>ComponentConfig</a:t>
            </a:r>
            <a:endParaRPr b="1" sz="1300"/>
          </a:p>
        </p:txBody>
      </p:sp>
      <p:sp>
        <p:nvSpPr>
          <p:cNvPr id="312" name="Google Shape;312;p51"/>
          <p:cNvSpPr/>
          <p:nvPr/>
        </p:nvSpPr>
        <p:spPr>
          <a:xfrm>
            <a:off x="2558775" y="1893691"/>
            <a:ext cx="4054200" cy="2280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GB" sz="1800">
                <a:solidFill>
                  <a:srgbClr val="000000"/>
                </a:solidFill>
              </a:rPr>
              <a:t>k8s cluster </a:t>
            </a:r>
            <a:r>
              <a:rPr b="1" lang="en-GB" sz="1800"/>
              <a:t>Provisioners</a:t>
            </a:r>
            <a:endParaRPr b="1" sz="1800"/>
          </a:p>
        </p:txBody>
      </p:sp>
      <p:sp>
        <p:nvSpPr>
          <p:cNvPr id="313" name="Google Shape;313;p51"/>
          <p:cNvSpPr/>
          <p:nvPr/>
        </p:nvSpPr>
        <p:spPr>
          <a:xfrm>
            <a:off x="2211710" y="4647734"/>
            <a:ext cx="305100" cy="259200"/>
          </a:xfrm>
          <a:prstGeom prst="roundRect">
            <a:avLst>
              <a:gd fmla="val 22332" name="adj"/>
            </a:avLst>
          </a:prstGeom>
          <a:solidFill>
            <a:srgbClr val="6AC469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800"/>
          </a:p>
        </p:txBody>
      </p:sp>
      <p:sp>
        <p:nvSpPr>
          <p:cNvPr id="314" name="Google Shape;314;p51"/>
          <p:cNvSpPr/>
          <p:nvPr/>
        </p:nvSpPr>
        <p:spPr>
          <a:xfrm>
            <a:off x="3333449" y="4647734"/>
            <a:ext cx="305100" cy="259200"/>
          </a:xfrm>
          <a:prstGeom prst="roundRect">
            <a:avLst>
              <a:gd fmla="val 22332" name="adj"/>
            </a:avLst>
          </a:prstGeom>
          <a:solidFill>
            <a:srgbClr val="FF9900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800"/>
          </a:p>
        </p:txBody>
      </p:sp>
      <p:sp>
        <p:nvSpPr>
          <p:cNvPr id="315" name="Google Shape;315;p51"/>
          <p:cNvSpPr/>
          <p:nvPr/>
        </p:nvSpPr>
        <p:spPr>
          <a:xfrm>
            <a:off x="4346027" y="4647730"/>
            <a:ext cx="305100" cy="259200"/>
          </a:xfrm>
          <a:prstGeom prst="roundRect">
            <a:avLst>
              <a:gd fmla="val 22332" name="adj"/>
            </a:avLst>
          </a:prstGeom>
          <a:solidFill>
            <a:srgbClr val="FFFF00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800"/>
          </a:p>
        </p:txBody>
      </p:sp>
      <p:sp>
        <p:nvSpPr>
          <p:cNvPr id="316" name="Google Shape;316;p51"/>
          <p:cNvSpPr txBox="1"/>
          <p:nvPr/>
        </p:nvSpPr>
        <p:spPr>
          <a:xfrm>
            <a:off x="1461325" y="860600"/>
            <a:ext cx="6253500" cy="73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We need your help!</a:t>
            </a:r>
            <a:br>
              <a:rPr lang="en-GB" sz="3000"/>
            </a:br>
            <a:r>
              <a:rPr lang="en-GB" sz="1800"/>
              <a:t>There is still a lot of work to do in order to build voltron! 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317" name="Google Shape;317;p51"/>
          <p:cNvSpPr/>
          <p:nvPr/>
        </p:nvSpPr>
        <p:spPr>
          <a:xfrm>
            <a:off x="5460631" y="4647743"/>
            <a:ext cx="305100" cy="259200"/>
          </a:xfrm>
          <a:prstGeom prst="roundRect">
            <a:avLst>
              <a:gd fmla="val 22332" name="adj"/>
            </a:avLst>
          </a:prstGeom>
          <a:solidFill>
            <a:srgbClr val="FFFFFF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800"/>
          </a:p>
        </p:txBody>
      </p:sp>
      <p:sp>
        <p:nvSpPr>
          <p:cNvPr id="318" name="Google Shape;318;p51"/>
          <p:cNvSpPr txBox="1"/>
          <p:nvPr/>
        </p:nvSpPr>
        <p:spPr>
          <a:xfrm>
            <a:off x="2565705" y="4647734"/>
            <a:ext cx="6741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GA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51"/>
          <p:cNvSpPr txBox="1"/>
          <p:nvPr/>
        </p:nvSpPr>
        <p:spPr>
          <a:xfrm>
            <a:off x="3687461" y="4647734"/>
            <a:ext cx="6741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Beta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51"/>
          <p:cNvSpPr txBox="1"/>
          <p:nvPr/>
        </p:nvSpPr>
        <p:spPr>
          <a:xfrm>
            <a:off x="4658367" y="4647734"/>
            <a:ext cx="6741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Alpha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51"/>
          <p:cNvSpPr txBox="1"/>
          <p:nvPr/>
        </p:nvSpPr>
        <p:spPr>
          <a:xfrm>
            <a:off x="5827064" y="4647741"/>
            <a:ext cx="11379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Pre-Alpha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51"/>
          <p:cNvSpPr/>
          <p:nvPr/>
        </p:nvSpPr>
        <p:spPr>
          <a:xfrm flipH="1" rot="5400000">
            <a:off x="6076626" y="3202025"/>
            <a:ext cx="1879200" cy="357600"/>
          </a:xfrm>
          <a:prstGeom prst="roundRect">
            <a:avLst>
              <a:gd fmla="val 32554" name="adj"/>
            </a:avLst>
          </a:prstGeom>
          <a:solidFill>
            <a:srgbClr val="FFFFFF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GB" sz="1800"/>
              <a:t>image-builder</a:t>
            </a:r>
            <a:endParaRPr b="1"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2"/>
          <p:cNvSpPr txBox="1"/>
          <p:nvPr/>
        </p:nvSpPr>
        <p:spPr>
          <a:xfrm>
            <a:off x="295307" y="-5543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b="1" lang="en-GB" sz="3000">
                <a:solidFill>
                  <a:schemeClr val="lt1"/>
                </a:solidFill>
              </a:rPr>
              <a:t>How you can contribute</a:t>
            </a:r>
            <a:endParaRPr sz="1100"/>
          </a:p>
        </p:txBody>
      </p:sp>
      <p:sp>
        <p:nvSpPr>
          <p:cNvPr id="328" name="Google Shape;328;p52"/>
          <p:cNvSpPr txBox="1"/>
          <p:nvPr/>
        </p:nvSpPr>
        <p:spPr>
          <a:xfrm>
            <a:off x="192500" y="864225"/>
            <a:ext cx="8767800" cy="41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GB" sz="2400" u="sng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SIG Cluster Lifecycle New Contributor Onboarding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GB" sz="2400">
                <a:solidFill>
                  <a:srgbClr val="000000"/>
                </a:solidFill>
              </a:rPr>
              <a:t>Navigate to our </a:t>
            </a:r>
            <a:r>
              <a:rPr lang="en-GB" sz="2400" u="sng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community page</a:t>
            </a:r>
            <a:r>
              <a:rPr lang="en-GB" sz="2400">
                <a:solidFill>
                  <a:srgbClr val="000000"/>
                </a:solidFill>
              </a:rPr>
              <a:t> 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GB" sz="2400">
                <a:solidFill>
                  <a:srgbClr val="000000"/>
                </a:solidFill>
              </a:rPr>
              <a:t>Look for “good first issue”, “help wanted” labeled issues in our repositories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GB" sz="2400"/>
              <a:t>Help with d</a:t>
            </a:r>
            <a:r>
              <a:rPr lang="en-GB" sz="2400">
                <a:solidFill>
                  <a:srgbClr val="000000"/>
                </a:solidFill>
              </a:rPr>
              <a:t>ocs and testing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GB" sz="2400">
                <a:solidFill>
                  <a:srgbClr val="000000"/>
                </a:solidFill>
              </a:rPr>
              <a:t>Attend our </a:t>
            </a:r>
            <a:r>
              <a:rPr lang="en-GB" sz="2400"/>
              <a:t>Z</a:t>
            </a:r>
            <a:r>
              <a:rPr lang="en-GB" sz="2400">
                <a:solidFill>
                  <a:srgbClr val="000000"/>
                </a:solidFill>
              </a:rPr>
              <a:t>oom meetings, and ask questions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GB" sz="2400">
                <a:solidFill>
                  <a:srgbClr val="000000"/>
                </a:solidFill>
              </a:rPr>
              <a:t>Introduce yourself on </a:t>
            </a:r>
            <a:r>
              <a:rPr lang="en-GB" sz="2400"/>
              <a:t>S</a:t>
            </a:r>
            <a:r>
              <a:rPr lang="en-GB" sz="2400">
                <a:solidFill>
                  <a:srgbClr val="000000"/>
                </a:solidFill>
              </a:rPr>
              <a:t>lack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GB" sz="2400">
                <a:solidFill>
                  <a:srgbClr val="000000"/>
                </a:solidFill>
              </a:rPr>
              <a:t>Attend/Watch new contributor sessions (SIG </a:t>
            </a:r>
            <a:r>
              <a:rPr lang="en-GB" sz="2400"/>
              <a:t>C</a:t>
            </a:r>
            <a:r>
              <a:rPr lang="en-GB" sz="2400">
                <a:solidFill>
                  <a:srgbClr val="000000"/>
                </a:solidFill>
              </a:rPr>
              <a:t>ontrib</a:t>
            </a:r>
            <a:r>
              <a:rPr lang="en-GB" sz="2400"/>
              <a:t>E</a:t>
            </a:r>
            <a:r>
              <a:rPr lang="en-GB" sz="2400">
                <a:solidFill>
                  <a:srgbClr val="000000"/>
                </a:solidFill>
              </a:rPr>
              <a:t>x)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GB" sz="2400">
                <a:solidFill>
                  <a:srgbClr val="000000"/>
                </a:solidFill>
              </a:rPr>
              <a:t>Chop wood, carry water, </a:t>
            </a:r>
            <a:r>
              <a:rPr b="1" lang="en-GB" sz="2400">
                <a:solidFill>
                  <a:srgbClr val="000000"/>
                </a:solidFill>
              </a:rPr>
              <a:t>be kind</a:t>
            </a:r>
            <a:endParaRPr b="1" sz="2400">
              <a:solidFill>
                <a:srgbClr val="000000"/>
              </a:solidFill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-GB" sz="2400">
                <a:solidFill>
                  <a:srgbClr val="000000"/>
                </a:solidFill>
              </a:rPr>
              <a:t>Everyone `</a:t>
            </a:r>
            <a:r>
              <a:rPr b="1" lang="en-GB" sz="2400">
                <a:solidFill>
                  <a:srgbClr val="000000"/>
                </a:solidFill>
              </a:rPr>
              <a:t>earns</a:t>
            </a:r>
            <a:r>
              <a:rPr lang="en-GB" sz="2400">
                <a:solidFill>
                  <a:srgbClr val="000000"/>
                </a:solidFill>
              </a:rPr>
              <a:t>` their place at the table (social capital)</a:t>
            </a:r>
            <a:endParaRPr sz="2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t/>
            </a:r>
            <a:endParaRPr sz="3000">
              <a:solidFill>
                <a:srgbClr val="24292E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3"/>
          <p:cNvSpPr txBox="1"/>
          <p:nvPr/>
        </p:nvSpPr>
        <p:spPr>
          <a:xfrm>
            <a:off x="3767526" y="2889525"/>
            <a:ext cx="1058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</a:pPr>
            <a:r>
              <a:rPr i="1" lang="en-GB" sz="2700">
                <a:solidFill>
                  <a:schemeClr val="lt1"/>
                </a:solidFill>
              </a:rPr>
              <a:t>Q / A</a:t>
            </a:r>
            <a:endParaRPr sz="1100"/>
          </a:p>
        </p:txBody>
      </p:sp>
      <p:sp>
        <p:nvSpPr>
          <p:cNvPr id="334" name="Google Shape;334;p53"/>
          <p:cNvSpPr txBox="1"/>
          <p:nvPr/>
        </p:nvSpPr>
        <p:spPr>
          <a:xfrm>
            <a:off x="2186876" y="2047725"/>
            <a:ext cx="44706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b="1" lang="en-GB" sz="6000">
                <a:solidFill>
                  <a:schemeClr val="lt1"/>
                </a:solidFill>
              </a:rPr>
              <a:t>Thank you!</a:t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9"/>
          <p:cNvSpPr txBox="1"/>
          <p:nvPr/>
        </p:nvSpPr>
        <p:spPr>
          <a:xfrm>
            <a:off x="295307" y="-55429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</a:pPr>
            <a:r>
              <a:rPr b="1" lang="en-GB" sz="3300">
                <a:solidFill>
                  <a:schemeClr val="lt1"/>
                </a:solidFill>
              </a:rPr>
              <a:t>About</a:t>
            </a:r>
            <a:endParaRPr sz="1100"/>
          </a:p>
        </p:txBody>
      </p:sp>
      <p:sp>
        <p:nvSpPr>
          <p:cNvPr id="137" name="Google Shape;137;p29"/>
          <p:cNvSpPr txBox="1"/>
          <p:nvPr/>
        </p:nvSpPr>
        <p:spPr>
          <a:xfrm>
            <a:off x="1279100" y="3534975"/>
            <a:ext cx="3048000" cy="13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Justin Santa Barbara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SIG Cluster Lifecycle co-lead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Software Engineer @ Google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justinsb @ GitHub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8" name="Google Shape;13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6025" y="1006275"/>
            <a:ext cx="2289775" cy="22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8225" y="1006275"/>
            <a:ext cx="2289775" cy="228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9"/>
          <p:cNvSpPr txBox="1"/>
          <p:nvPr/>
        </p:nvSpPr>
        <p:spPr>
          <a:xfrm>
            <a:off x="4579013" y="3534975"/>
            <a:ext cx="3523800" cy="13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Lubomir I. Ivanov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SIG Cluster Lifecycle co-lead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Software Engineer @ VMware OSPO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neolit123 @ GitHub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0"/>
          <p:cNvSpPr txBox="1"/>
          <p:nvPr/>
        </p:nvSpPr>
        <p:spPr>
          <a:xfrm>
            <a:off x="295307" y="-5543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</a:pPr>
            <a:r>
              <a:rPr b="1" lang="en-GB" sz="3300">
                <a:solidFill>
                  <a:schemeClr val="lt1"/>
                </a:solidFill>
              </a:rPr>
              <a:t>Agenda</a:t>
            </a:r>
            <a:endParaRPr sz="1100"/>
          </a:p>
        </p:txBody>
      </p:sp>
      <p:sp>
        <p:nvSpPr>
          <p:cNvPr id="146" name="Google Shape;146;p30"/>
          <p:cNvSpPr txBox="1"/>
          <p:nvPr/>
        </p:nvSpPr>
        <p:spPr>
          <a:xfrm>
            <a:off x="302750" y="1062900"/>
            <a:ext cx="8474700" cy="3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600"/>
              <a:buChar char="●"/>
            </a:pPr>
            <a:r>
              <a:rPr lang="en-GB" sz="2600">
                <a:solidFill>
                  <a:srgbClr val="262626"/>
                </a:solidFill>
              </a:rPr>
              <a:t>What is SIG Cluster Lifecycle?</a:t>
            </a:r>
            <a:endParaRPr sz="2600">
              <a:solidFill>
                <a:srgbClr val="262626"/>
              </a:solidFill>
            </a:endParaRPr>
          </a:p>
          <a:p>
            <a:pPr indent="-393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600"/>
              <a:buChar char="○"/>
            </a:pPr>
            <a:r>
              <a:rPr lang="en-GB" sz="2600">
                <a:solidFill>
                  <a:srgbClr val="262626"/>
                </a:solidFill>
              </a:rPr>
              <a:t>The mission and philosophy of the SIG</a:t>
            </a:r>
            <a:endParaRPr sz="2600">
              <a:solidFill>
                <a:srgbClr val="262626"/>
              </a:solidFill>
            </a:endParaRPr>
          </a:p>
          <a:p>
            <a:pPr indent="-393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600"/>
              <a:buChar char="○"/>
            </a:pPr>
            <a:r>
              <a:rPr lang="en-GB" sz="2600">
                <a:solidFill>
                  <a:srgbClr val="262626"/>
                </a:solidFill>
              </a:rPr>
              <a:t>The stack of subprojects</a:t>
            </a:r>
            <a:endParaRPr sz="2600">
              <a:solidFill>
                <a:srgbClr val="262626"/>
              </a:solidFill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600"/>
              <a:buChar char="●"/>
            </a:pPr>
            <a:r>
              <a:rPr lang="en-GB" sz="2600">
                <a:solidFill>
                  <a:srgbClr val="262626"/>
                </a:solidFill>
              </a:rPr>
              <a:t>Project Highlights</a:t>
            </a:r>
            <a:endParaRPr sz="2600">
              <a:solidFill>
                <a:srgbClr val="262626"/>
              </a:solidFill>
            </a:endParaRPr>
          </a:p>
          <a:p>
            <a:pPr indent="-393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600"/>
              <a:buChar char="○"/>
            </a:pPr>
            <a:r>
              <a:rPr lang="en-GB" sz="2600">
                <a:solidFill>
                  <a:srgbClr val="262626"/>
                </a:solidFill>
              </a:rPr>
              <a:t>Cluster API</a:t>
            </a:r>
            <a:endParaRPr sz="2600">
              <a:solidFill>
                <a:srgbClr val="262626"/>
              </a:solidFill>
            </a:endParaRPr>
          </a:p>
          <a:p>
            <a:pPr indent="-393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600"/>
              <a:buChar char="○"/>
            </a:pPr>
            <a:r>
              <a:rPr lang="en-GB" sz="2600">
                <a:solidFill>
                  <a:srgbClr val="262626"/>
                </a:solidFill>
              </a:rPr>
              <a:t>Component Config</a:t>
            </a:r>
            <a:endParaRPr b="1" sz="2600">
              <a:solidFill>
                <a:srgbClr val="262626"/>
              </a:solidFill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600"/>
              <a:buChar char="○"/>
            </a:pPr>
            <a:r>
              <a:rPr lang="en-GB" sz="2600">
                <a:solidFill>
                  <a:srgbClr val="262626"/>
                </a:solidFill>
              </a:rPr>
              <a:t>Image Builder</a:t>
            </a:r>
            <a:endParaRPr b="1" sz="2600">
              <a:solidFill>
                <a:srgbClr val="262626"/>
              </a:solidFill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600"/>
              <a:buChar char="●"/>
            </a:pPr>
            <a:r>
              <a:rPr lang="en-GB" sz="2600">
                <a:solidFill>
                  <a:srgbClr val="262626"/>
                </a:solidFill>
              </a:rPr>
              <a:t>Get Involved</a:t>
            </a:r>
            <a:endParaRPr sz="2600">
              <a:solidFill>
                <a:srgbClr val="262626"/>
              </a:solidFill>
            </a:endParaRPr>
          </a:p>
          <a:p>
            <a:pPr indent="-393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600"/>
              <a:buChar char="○"/>
            </a:pPr>
            <a:r>
              <a:rPr lang="en-GB" sz="2600">
                <a:solidFill>
                  <a:srgbClr val="262626"/>
                </a:solidFill>
              </a:rPr>
              <a:t>How to contribute</a:t>
            </a:r>
            <a:endParaRPr sz="260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1"/>
          <p:cNvSpPr txBox="1"/>
          <p:nvPr/>
        </p:nvSpPr>
        <p:spPr>
          <a:xfrm>
            <a:off x="419928" y="20452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b="1" lang="en-GB" sz="3200">
                <a:solidFill>
                  <a:schemeClr val="lt1"/>
                </a:solidFill>
              </a:rPr>
              <a:t>What is SIG Cluster Lifecycle?</a:t>
            </a:r>
            <a:endParaRPr b="1" sz="3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2"/>
          <p:cNvSpPr txBox="1"/>
          <p:nvPr/>
        </p:nvSpPr>
        <p:spPr>
          <a:xfrm>
            <a:off x="295307" y="-5543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b="1" lang="en-GB" sz="3000">
                <a:solidFill>
                  <a:schemeClr val="lt1"/>
                </a:solidFill>
              </a:rPr>
              <a:t>Mission</a:t>
            </a:r>
            <a:endParaRPr sz="1100"/>
          </a:p>
        </p:txBody>
      </p:sp>
      <p:sp>
        <p:nvSpPr>
          <p:cNvPr id="157" name="Google Shape;157;p32"/>
          <p:cNvSpPr txBox="1"/>
          <p:nvPr/>
        </p:nvSpPr>
        <p:spPr>
          <a:xfrm>
            <a:off x="257700" y="3091125"/>
            <a:ext cx="8628600" cy="20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000">
                <a:solidFill>
                  <a:srgbClr val="000000"/>
                </a:solidFill>
              </a:rPr>
              <a:t>“SIG Cluster Lifecycle’s objective is to simplify creation, configuration, upgrade, downgrade, and teardown of Kubernetes clusters and their components.”</a:t>
            </a:r>
            <a:r>
              <a:rPr lang="en-GB" sz="700">
                <a:solidFill>
                  <a:srgbClr val="262626"/>
                </a:solidFill>
              </a:rPr>
              <a:t>  </a:t>
            </a:r>
            <a:r>
              <a:rPr i="1" lang="en-GB" sz="1500">
                <a:solidFill>
                  <a:srgbClr val="262626"/>
                </a:solidFill>
              </a:rPr>
              <a:t>Taken from the </a:t>
            </a:r>
            <a:r>
              <a:rPr i="1" lang="en-GB" sz="1500" u="sng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SIG charter document</a:t>
            </a:r>
            <a:endParaRPr i="1" sz="1500">
              <a:solidFill>
                <a:srgbClr val="262626"/>
              </a:solidFill>
            </a:endParaRPr>
          </a:p>
        </p:txBody>
      </p:sp>
      <p:pic>
        <p:nvPicPr>
          <p:cNvPr id="158" name="Google Shape;15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0583" y="896037"/>
            <a:ext cx="3847808" cy="207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3"/>
          <p:cNvSpPr txBox="1"/>
          <p:nvPr/>
        </p:nvSpPr>
        <p:spPr>
          <a:xfrm>
            <a:off x="295307" y="-5543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b="1" lang="en-GB" sz="3000">
                <a:solidFill>
                  <a:schemeClr val="lt1"/>
                </a:solidFill>
              </a:rPr>
              <a:t>Vision</a:t>
            </a:r>
            <a:endParaRPr sz="1100"/>
          </a:p>
        </p:txBody>
      </p:sp>
      <p:sp>
        <p:nvSpPr>
          <p:cNvPr id="164" name="Google Shape;164;p33"/>
          <p:cNvSpPr txBox="1"/>
          <p:nvPr/>
        </p:nvSpPr>
        <p:spPr>
          <a:xfrm>
            <a:off x="257700" y="822925"/>
            <a:ext cx="8628600" cy="40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93700" lvl="0" marL="4572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4292E"/>
              </a:buClr>
              <a:buSzPts val="2600"/>
              <a:buChar char="●"/>
            </a:pPr>
            <a:r>
              <a:rPr lang="en-GB" sz="2600">
                <a:solidFill>
                  <a:srgbClr val="24292E"/>
                </a:solidFill>
              </a:rPr>
              <a:t>Develop the tooling necessary to build a highly automated meta cloud:</a:t>
            </a:r>
            <a:endParaRPr sz="2600">
              <a:solidFill>
                <a:srgbClr val="24292E"/>
              </a:solidFill>
            </a:endParaRPr>
          </a:p>
          <a:p>
            <a:pPr indent="-393700" lvl="1" marL="13716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600"/>
              <a:buChar char="○"/>
            </a:pPr>
            <a:r>
              <a:rPr lang="en-GB" sz="2600">
                <a:solidFill>
                  <a:srgbClr val="24292E"/>
                </a:solidFill>
              </a:rPr>
              <a:t>Avoid the pitfalls of the past</a:t>
            </a:r>
            <a:endParaRPr sz="2600">
              <a:solidFill>
                <a:srgbClr val="24292E"/>
              </a:solidFill>
            </a:endParaRPr>
          </a:p>
          <a:p>
            <a:pPr indent="-3937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600"/>
              <a:buChar char="○"/>
            </a:pPr>
            <a:r>
              <a:rPr lang="en-GB" sz="2600">
                <a:solidFill>
                  <a:srgbClr val="24292E"/>
                </a:solidFill>
              </a:rPr>
              <a:t>Declarative API-driven k8s deployments</a:t>
            </a:r>
            <a:endParaRPr sz="2600">
              <a:solidFill>
                <a:srgbClr val="24292E"/>
              </a:solidFill>
            </a:endParaRPr>
          </a:p>
          <a:p>
            <a:pPr indent="-3937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600"/>
              <a:buChar char="○"/>
            </a:pPr>
            <a:r>
              <a:rPr lang="en-GB" sz="2600">
                <a:solidFill>
                  <a:srgbClr val="24292E"/>
                </a:solidFill>
              </a:rPr>
              <a:t>Managing clusters should be as easy as managing k8s Pods</a:t>
            </a:r>
            <a:endParaRPr sz="2600">
              <a:solidFill>
                <a:srgbClr val="24292E"/>
              </a:solidFill>
            </a:endParaRPr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600"/>
              <a:buChar char="●"/>
            </a:pPr>
            <a:r>
              <a:rPr lang="en-GB" sz="2600">
                <a:solidFill>
                  <a:srgbClr val="24292E"/>
                </a:solidFill>
              </a:rPr>
              <a:t>Make the 80% use case simple and the 20% use case possible</a:t>
            </a:r>
            <a:endParaRPr sz="2600">
              <a:solidFill>
                <a:srgbClr val="24292E"/>
              </a:solidFill>
            </a:endParaRPr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600"/>
              <a:buChar char="●"/>
            </a:pPr>
            <a:r>
              <a:rPr lang="en-GB" sz="2600">
                <a:solidFill>
                  <a:srgbClr val="24292E"/>
                </a:solidFill>
              </a:rPr>
              <a:t>Commoditize k8s cluster deployments</a:t>
            </a:r>
            <a:endParaRPr i="1" sz="2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4"/>
          <p:cNvSpPr txBox="1"/>
          <p:nvPr/>
        </p:nvSpPr>
        <p:spPr>
          <a:xfrm>
            <a:off x="295307" y="-5543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b="1" lang="en-GB" sz="3000">
                <a:solidFill>
                  <a:schemeClr val="lt1"/>
                </a:solidFill>
              </a:rPr>
              <a:t>The Stack</a:t>
            </a:r>
            <a:endParaRPr sz="1100"/>
          </a:p>
        </p:txBody>
      </p:sp>
      <p:sp>
        <p:nvSpPr>
          <p:cNvPr id="170" name="Google Shape;170;p34"/>
          <p:cNvSpPr/>
          <p:nvPr/>
        </p:nvSpPr>
        <p:spPr>
          <a:xfrm>
            <a:off x="1660396" y="2015538"/>
            <a:ext cx="5468400" cy="2560800"/>
          </a:xfrm>
          <a:prstGeom prst="roundRect">
            <a:avLst>
              <a:gd fmla="val 7004" name="adj"/>
            </a:avLst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800"/>
              <a:t>Cluster API</a:t>
            </a:r>
            <a:endParaRPr sz="1800"/>
          </a:p>
        </p:txBody>
      </p:sp>
      <p:sp>
        <p:nvSpPr>
          <p:cNvPr id="171" name="Google Shape;171;p34"/>
          <p:cNvSpPr/>
          <p:nvPr/>
        </p:nvSpPr>
        <p:spPr>
          <a:xfrm>
            <a:off x="4076943" y="2729552"/>
            <a:ext cx="3051900" cy="1846800"/>
          </a:xfrm>
          <a:prstGeom prst="roundRect">
            <a:avLst>
              <a:gd fmla="val 12130" name="adj"/>
            </a:avLst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800"/>
              <a:t>cluster-addons</a:t>
            </a:r>
            <a:endParaRPr sz="1800"/>
          </a:p>
        </p:txBody>
      </p:sp>
      <p:sp>
        <p:nvSpPr>
          <p:cNvPr id="172" name="Google Shape;172;p34"/>
          <p:cNvSpPr/>
          <p:nvPr/>
        </p:nvSpPr>
        <p:spPr>
          <a:xfrm>
            <a:off x="2777911" y="3382070"/>
            <a:ext cx="3233400" cy="1194000"/>
          </a:xfrm>
          <a:prstGeom prst="roundRect">
            <a:avLst>
              <a:gd fmla="val 12130" name="adj"/>
            </a:avLst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800"/>
              <a:t>kubeadm</a:t>
            </a:r>
            <a:endParaRPr sz="1800"/>
          </a:p>
        </p:txBody>
      </p:sp>
      <p:sp>
        <p:nvSpPr>
          <p:cNvPr id="173" name="Google Shape;173;p34"/>
          <p:cNvSpPr/>
          <p:nvPr/>
        </p:nvSpPr>
        <p:spPr>
          <a:xfrm>
            <a:off x="1660396" y="4009925"/>
            <a:ext cx="3233400" cy="566400"/>
          </a:xfrm>
          <a:prstGeom prst="roundRect">
            <a:avLst>
              <a:gd fmla="val 32554" name="adj"/>
            </a:avLst>
          </a:prstGeom>
          <a:solidFill>
            <a:srgbClr val="FCE5CD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800"/>
              <a:t>etcdadm</a:t>
            </a:r>
            <a:endParaRPr sz="1800"/>
          </a:p>
        </p:txBody>
      </p:sp>
      <p:sp>
        <p:nvSpPr>
          <p:cNvPr id="174" name="Google Shape;174;p34"/>
          <p:cNvSpPr/>
          <p:nvPr/>
        </p:nvSpPr>
        <p:spPr>
          <a:xfrm>
            <a:off x="1660396" y="1315049"/>
            <a:ext cx="685500" cy="566400"/>
          </a:xfrm>
          <a:prstGeom prst="roundRect">
            <a:avLst>
              <a:gd fmla="val 22332" name="adj"/>
            </a:avLst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800"/>
          </a:p>
        </p:txBody>
      </p:sp>
      <p:sp>
        <p:nvSpPr>
          <p:cNvPr id="175" name="Google Shape;175;p34"/>
          <p:cNvSpPr/>
          <p:nvPr/>
        </p:nvSpPr>
        <p:spPr>
          <a:xfrm>
            <a:off x="2343670" y="1315049"/>
            <a:ext cx="685500" cy="566400"/>
          </a:xfrm>
          <a:prstGeom prst="roundRect">
            <a:avLst>
              <a:gd fmla="val 22332" name="adj"/>
            </a:avLst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800"/>
          </a:p>
        </p:txBody>
      </p:sp>
      <p:sp>
        <p:nvSpPr>
          <p:cNvPr id="176" name="Google Shape;176;p34"/>
          <p:cNvSpPr/>
          <p:nvPr/>
        </p:nvSpPr>
        <p:spPr>
          <a:xfrm>
            <a:off x="3026944" y="1315049"/>
            <a:ext cx="685500" cy="566400"/>
          </a:xfrm>
          <a:prstGeom prst="roundRect">
            <a:avLst>
              <a:gd fmla="val 22332" name="adj"/>
            </a:avLst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800"/>
          </a:p>
        </p:txBody>
      </p:sp>
      <p:sp>
        <p:nvSpPr>
          <p:cNvPr id="177" name="Google Shape;177;p34"/>
          <p:cNvSpPr/>
          <p:nvPr/>
        </p:nvSpPr>
        <p:spPr>
          <a:xfrm>
            <a:off x="3710218" y="1315049"/>
            <a:ext cx="685500" cy="566400"/>
          </a:xfrm>
          <a:prstGeom prst="roundRect">
            <a:avLst>
              <a:gd fmla="val 22332" name="adj"/>
            </a:avLst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800"/>
          </a:p>
        </p:txBody>
      </p:sp>
      <p:sp>
        <p:nvSpPr>
          <p:cNvPr id="178" name="Google Shape;178;p34"/>
          <p:cNvSpPr/>
          <p:nvPr/>
        </p:nvSpPr>
        <p:spPr>
          <a:xfrm>
            <a:off x="4393492" y="1315049"/>
            <a:ext cx="685500" cy="566400"/>
          </a:xfrm>
          <a:prstGeom prst="roundRect">
            <a:avLst>
              <a:gd fmla="val 22332" name="adj"/>
            </a:avLst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800"/>
          </a:p>
        </p:txBody>
      </p:sp>
      <p:sp>
        <p:nvSpPr>
          <p:cNvPr id="179" name="Google Shape;179;p34"/>
          <p:cNvSpPr/>
          <p:nvPr/>
        </p:nvSpPr>
        <p:spPr>
          <a:xfrm>
            <a:off x="5076766" y="1315049"/>
            <a:ext cx="685500" cy="566400"/>
          </a:xfrm>
          <a:prstGeom prst="roundRect">
            <a:avLst>
              <a:gd fmla="val 22332" name="adj"/>
            </a:avLst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800"/>
          </a:p>
        </p:txBody>
      </p:sp>
      <p:sp>
        <p:nvSpPr>
          <p:cNvPr id="180" name="Google Shape;180;p34"/>
          <p:cNvSpPr/>
          <p:nvPr/>
        </p:nvSpPr>
        <p:spPr>
          <a:xfrm>
            <a:off x="6443314" y="1315049"/>
            <a:ext cx="685500" cy="566400"/>
          </a:xfrm>
          <a:prstGeom prst="roundRect">
            <a:avLst>
              <a:gd fmla="val 22332" name="adj"/>
            </a:avLst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800"/>
          </a:p>
        </p:txBody>
      </p:sp>
      <p:sp>
        <p:nvSpPr>
          <p:cNvPr id="181" name="Google Shape;181;p34"/>
          <p:cNvSpPr/>
          <p:nvPr/>
        </p:nvSpPr>
        <p:spPr>
          <a:xfrm>
            <a:off x="5760040" y="1315049"/>
            <a:ext cx="685500" cy="566400"/>
          </a:xfrm>
          <a:prstGeom prst="roundRect">
            <a:avLst>
              <a:gd fmla="val 22332" name="adj"/>
            </a:avLst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800"/>
          </a:p>
        </p:txBody>
      </p:sp>
      <p:sp>
        <p:nvSpPr>
          <p:cNvPr id="182" name="Google Shape;182;p34"/>
          <p:cNvSpPr/>
          <p:nvPr/>
        </p:nvSpPr>
        <p:spPr>
          <a:xfrm rot="-5400000">
            <a:off x="896825" y="3932169"/>
            <a:ext cx="630900" cy="615000"/>
          </a:xfrm>
          <a:prstGeom prst="roundRect">
            <a:avLst>
              <a:gd fmla="val 22332" name="adj"/>
            </a:avLst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800"/>
          </a:p>
        </p:txBody>
      </p:sp>
      <p:sp>
        <p:nvSpPr>
          <p:cNvPr id="183" name="Google Shape;183;p34"/>
          <p:cNvSpPr/>
          <p:nvPr/>
        </p:nvSpPr>
        <p:spPr>
          <a:xfrm rot="-5400000">
            <a:off x="896825" y="3303082"/>
            <a:ext cx="630900" cy="615000"/>
          </a:xfrm>
          <a:prstGeom prst="roundRect">
            <a:avLst>
              <a:gd fmla="val 22332" name="adj"/>
            </a:avLst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800"/>
          </a:p>
        </p:txBody>
      </p:sp>
      <p:sp>
        <p:nvSpPr>
          <p:cNvPr id="184" name="Google Shape;184;p34"/>
          <p:cNvSpPr/>
          <p:nvPr/>
        </p:nvSpPr>
        <p:spPr>
          <a:xfrm rot="-5400000">
            <a:off x="896825" y="2673995"/>
            <a:ext cx="630900" cy="615000"/>
          </a:xfrm>
          <a:prstGeom prst="roundRect">
            <a:avLst>
              <a:gd fmla="val 22332" name="adj"/>
            </a:avLst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800"/>
          </a:p>
        </p:txBody>
      </p:sp>
      <p:sp>
        <p:nvSpPr>
          <p:cNvPr id="185" name="Google Shape;185;p34"/>
          <p:cNvSpPr/>
          <p:nvPr/>
        </p:nvSpPr>
        <p:spPr>
          <a:xfrm rot="-5400000">
            <a:off x="896825" y="2044908"/>
            <a:ext cx="630900" cy="615000"/>
          </a:xfrm>
          <a:prstGeom prst="roundRect">
            <a:avLst>
              <a:gd fmla="val 22332" name="adj"/>
            </a:avLst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800"/>
          </a:p>
        </p:txBody>
      </p:sp>
      <p:sp>
        <p:nvSpPr>
          <p:cNvPr id="186" name="Google Shape;186;p34"/>
          <p:cNvSpPr/>
          <p:nvPr/>
        </p:nvSpPr>
        <p:spPr>
          <a:xfrm rot="-5400000">
            <a:off x="57683" y="3135782"/>
            <a:ext cx="2314500" cy="320100"/>
          </a:xfrm>
          <a:prstGeom prst="roundRect">
            <a:avLst>
              <a:gd fmla="val 17863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800"/>
              <a:t>ComponentConfig</a:t>
            </a:r>
            <a:endParaRPr sz="1800"/>
          </a:p>
        </p:txBody>
      </p:sp>
      <p:sp>
        <p:nvSpPr>
          <p:cNvPr id="187" name="Google Shape;187;p34"/>
          <p:cNvSpPr/>
          <p:nvPr/>
        </p:nvSpPr>
        <p:spPr>
          <a:xfrm>
            <a:off x="1882054" y="1439114"/>
            <a:ext cx="5052600" cy="314400"/>
          </a:xfrm>
          <a:prstGeom prst="roundRect">
            <a:avLst>
              <a:gd fmla="val 17863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800"/>
              <a:t>k8s cluster provisioners</a:t>
            </a:r>
            <a:endParaRPr sz="1800"/>
          </a:p>
        </p:txBody>
      </p:sp>
      <p:sp>
        <p:nvSpPr>
          <p:cNvPr id="188" name="Google Shape;188;p34"/>
          <p:cNvSpPr/>
          <p:nvPr/>
        </p:nvSpPr>
        <p:spPr>
          <a:xfrm>
            <a:off x="7205882" y="2036771"/>
            <a:ext cx="320100" cy="2518200"/>
          </a:xfrm>
          <a:prstGeom prst="rightBrace">
            <a:avLst>
              <a:gd fmla="val 48405" name="adj1"/>
              <a:gd fmla="val 5020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4"/>
          <p:cNvSpPr/>
          <p:nvPr/>
        </p:nvSpPr>
        <p:spPr>
          <a:xfrm rot="5400000">
            <a:off x="6672025" y="3015195"/>
            <a:ext cx="2573100" cy="561300"/>
          </a:xfrm>
          <a:prstGeom prst="roundRect">
            <a:avLst>
              <a:gd fmla="val 32554" name="adj"/>
            </a:avLst>
          </a:prstGeom>
          <a:solidFill>
            <a:srgbClr val="EAD1D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800"/>
              <a:t>image builder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5"/>
          <p:cNvSpPr txBox="1"/>
          <p:nvPr/>
        </p:nvSpPr>
        <p:spPr>
          <a:xfrm>
            <a:off x="295307" y="-5543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b="1" lang="en-GB" sz="3000">
                <a:solidFill>
                  <a:schemeClr val="lt1"/>
                </a:solidFill>
              </a:rPr>
              <a:t>Unix Philosophy</a:t>
            </a:r>
            <a:endParaRPr sz="1100"/>
          </a:p>
        </p:txBody>
      </p:sp>
      <p:pic>
        <p:nvPicPr>
          <p:cNvPr id="195" name="Google Shape;19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575" y="1130025"/>
            <a:ext cx="2782274" cy="3541074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5"/>
          <p:cNvSpPr txBox="1"/>
          <p:nvPr/>
        </p:nvSpPr>
        <p:spPr>
          <a:xfrm>
            <a:off x="3371850" y="871300"/>
            <a:ext cx="5350500" cy="37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4292E"/>
              </a:buClr>
              <a:buSzPts val="2200"/>
              <a:buChar char="●"/>
            </a:pPr>
            <a:r>
              <a:rPr lang="en-GB" sz="2200">
                <a:solidFill>
                  <a:srgbClr val="222222"/>
                </a:solidFill>
                <a:highlight>
                  <a:srgbClr val="FFFFFF"/>
                </a:highlight>
              </a:rPr>
              <a:t>Make each program do one thing well</a:t>
            </a:r>
            <a:endParaRPr sz="2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Char char="○"/>
            </a:pPr>
            <a:r>
              <a:rPr lang="en-GB" sz="2200">
                <a:solidFill>
                  <a:srgbClr val="222222"/>
                </a:solidFill>
                <a:highlight>
                  <a:srgbClr val="FFFFFF"/>
                </a:highlight>
              </a:rPr>
              <a:t>Make the boundary lines explicit</a:t>
            </a:r>
            <a:endParaRPr sz="2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Char char="○"/>
            </a:pPr>
            <a:r>
              <a:rPr lang="en-GB" sz="2200">
                <a:solidFill>
                  <a:srgbClr val="222222"/>
                </a:solidFill>
                <a:highlight>
                  <a:srgbClr val="FFFFFF"/>
                </a:highlight>
              </a:rPr>
              <a:t>Set non-goals</a:t>
            </a:r>
            <a:endParaRPr sz="2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i="1" lang="en-GB" sz="1800">
                <a:highlight>
                  <a:srgbClr val="FFFFFF"/>
                </a:highlight>
              </a:rPr>
              <a:t>~Every computing infrastructure project that initially meets one need well will eventually expand in scope to only meet several needs poorly.</a:t>
            </a:r>
            <a:endParaRPr i="1" sz="1800">
              <a:highlight>
                <a:srgbClr val="FFFFFF"/>
              </a:highlight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Char char="●"/>
            </a:pPr>
            <a:r>
              <a:rPr lang="en-GB" sz="2200">
                <a:solidFill>
                  <a:srgbClr val="222222"/>
                </a:solidFill>
                <a:highlight>
                  <a:srgbClr val="FFFFFF"/>
                </a:highlight>
              </a:rPr>
              <a:t>Expect the output of every program to become the input to another program.</a:t>
            </a:r>
            <a:endParaRPr sz="2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Char char="○"/>
            </a:pPr>
            <a:r>
              <a:rPr lang="en-GB" sz="2200">
                <a:solidFill>
                  <a:srgbClr val="222222"/>
                </a:solidFill>
                <a:highlight>
                  <a:srgbClr val="FFFFFF"/>
                </a:highlight>
              </a:rPr>
              <a:t>Using them together to form a Voltron-like software</a:t>
            </a:r>
            <a:endParaRPr sz="22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