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258" r:id="rId2"/>
    <p:sldId id="259" r:id="rId3"/>
    <p:sldId id="261" r:id="rId4"/>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5" d="100"/>
          <a:sy n="115"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A1661-5F10-48A9-A766-E2821EFBD3F5}"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F16E6-3D9B-4AB8-8842-2A016728C57F}" type="slidenum">
              <a:rPr lang="en-US" smtClean="0"/>
              <a:t>‹#›</a:t>
            </a:fld>
            <a:endParaRPr lang="en-US"/>
          </a:p>
        </p:txBody>
      </p:sp>
    </p:spTree>
    <p:extLst>
      <p:ext uri="{BB962C8B-B14F-4D97-AF65-F5344CB8AC3E}">
        <p14:creationId xmlns:p14="http://schemas.microsoft.com/office/powerpoint/2010/main" val="330308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r>
              <a:rPr lang="en-US" baseline="0" dirty="0" smtClean="0"/>
              <a:t> credibility: Based on extensive external and internal papers and studies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Comprehensive:</a:t>
            </a:r>
            <a:r>
              <a:rPr lang="en-US" baseline="0" dirty="0" smtClean="0"/>
              <a:t> Not only the demographics, but everything around a person AND context AND triggers.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are focusing now on motivations, because these can be extrapolated from behavior, from surveys, and they can immediately be turned into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this we made a huge dictionary of 5000 words that all are related to this framework.</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tested </a:t>
            </a:r>
            <a:r>
              <a:rPr lang="en-US" baseline="0" dirty="0" smtClean="0"/>
              <a:t>this framework on Twitter by tagging text in all these different categories. </a:t>
            </a:r>
            <a:r>
              <a:rPr lang="en-US" dirty="0" smtClean="0"/>
              <a:t>We decided to do Twitter because it has the rich user generated content and if it works on social, we can apply it to other</a:t>
            </a:r>
            <a:r>
              <a:rPr lang="en-US" baseline="0" dirty="0" smtClean="0"/>
              <a:t> outputs </a:t>
            </a:r>
            <a:r>
              <a:rPr lang="en-US" dirty="0" smtClean="0"/>
              <a:t>easily such as display.</a:t>
            </a:r>
          </a:p>
          <a:p>
            <a:endParaRPr lang="en-US" dirty="0"/>
          </a:p>
        </p:txBody>
      </p:sp>
      <p:sp>
        <p:nvSpPr>
          <p:cNvPr id="4" name="Slide Number Placeholder 3"/>
          <p:cNvSpPr>
            <a:spLocks noGrp="1"/>
          </p:cNvSpPr>
          <p:nvPr>
            <p:ph type="sldNum" sz="quarter" idx="10"/>
          </p:nvPr>
        </p:nvSpPr>
        <p:spPr/>
        <p:txBody>
          <a:bodyPr/>
          <a:lstStyle/>
          <a:p>
            <a:fld id="{DEC351E7-8D93-4620-8798-B24BEAC9A7BA}"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6682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B818A4-B796-463E-9560-3F72D34FCC22}" type="slidenum">
              <a:rPr lang="en-US" smtClean="0"/>
              <a:t>4</a:t>
            </a:fld>
            <a:endParaRPr lang="en-US"/>
          </a:p>
        </p:txBody>
      </p:sp>
    </p:spTree>
    <p:extLst>
      <p:ext uri="{BB962C8B-B14F-4D97-AF65-F5344CB8AC3E}">
        <p14:creationId xmlns:p14="http://schemas.microsoft.com/office/powerpoint/2010/main" val="96590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B818A4-B796-463E-9560-3F72D34FCC22}" type="slidenum">
              <a:rPr lang="en-US" smtClean="0"/>
              <a:t>5</a:t>
            </a:fld>
            <a:endParaRPr lang="en-US"/>
          </a:p>
        </p:txBody>
      </p:sp>
    </p:spTree>
    <p:extLst>
      <p:ext uri="{BB962C8B-B14F-4D97-AF65-F5344CB8AC3E}">
        <p14:creationId xmlns:p14="http://schemas.microsoft.com/office/powerpoint/2010/main" val="305283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0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Picture Placeholder 4">
            <a:extLst>
              <a:ext uri="{FF2B5EF4-FFF2-40B4-BE49-F238E27FC236}">
                <a16:creationId xmlns="" xmlns:a16="http://schemas.microsoft.com/office/drawing/2014/main" id="{5F47E8AC-0162-B749-BE23-830E0E7C241E}"/>
              </a:ext>
            </a:extLst>
          </p:cNvPr>
          <p:cNvSpPr>
            <a:spLocks noGrp="1"/>
          </p:cNvSpPr>
          <p:nvPr>
            <p:ph type="pic" sz="quarter" idx="11" hasCustomPrompt="1"/>
          </p:nvPr>
        </p:nvSpPr>
        <p:spPr>
          <a:xfrm>
            <a:off x="0" y="0"/>
            <a:ext cx="12192000" cy="6875463"/>
          </a:xfrm>
          <a:prstGeom prst="rect">
            <a:avLst/>
          </a:prstGeom>
        </p:spPr>
        <p:txBody>
          <a:bodyPr anchor="ctr"/>
          <a:lstStyle>
            <a:lvl1pPr marL="0" indent="0" algn="ctr">
              <a:buNone/>
              <a:defRPr/>
            </a:lvl1pPr>
          </a:lstStyle>
          <a:p>
            <a:r>
              <a:rPr lang="en-US" dirty="0"/>
              <a:t>Click to insert picture</a:t>
            </a:r>
            <a:br>
              <a:rPr lang="en-US" dirty="0"/>
            </a:br>
            <a:r>
              <a:rPr lang="en-US" dirty="0"/>
              <a:t>then send it to the back</a:t>
            </a:r>
          </a:p>
        </p:txBody>
      </p:sp>
      <p:sp>
        <p:nvSpPr>
          <p:cNvPr id="5" name="Text Placeholder 27">
            <a:extLst>
              <a:ext uri="{FF2B5EF4-FFF2-40B4-BE49-F238E27FC236}">
                <a16:creationId xmlns="" xmlns:a16="http://schemas.microsoft.com/office/drawing/2014/main" id="{E1572259-464F-9145-9A3B-931A2DE71D6F}"/>
              </a:ext>
            </a:extLst>
          </p:cNvPr>
          <p:cNvSpPr>
            <a:spLocks noGrp="1"/>
          </p:cNvSpPr>
          <p:nvPr>
            <p:ph type="body" sz="quarter" idx="10" hasCustomPrompt="1"/>
          </p:nvPr>
        </p:nvSpPr>
        <p:spPr>
          <a:xfrm>
            <a:off x="0" y="2275853"/>
            <a:ext cx="5773783" cy="1760571"/>
          </a:xfrm>
          <a:prstGeom prst="rect">
            <a:avLst/>
          </a:prstGeom>
        </p:spPr>
        <p:txBody>
          <a:bodyPr anchor="ctr"/>
          <a:lstStyle>
            <a:lvl1pPr marL="0" indent="0" algn="ctr">
              <a:buNone/>
              <a:defRPr sz="6600" b="1" baseline="0">
                <a:solidFill>
                  <a:srgbClr val="051A48"/>
                </a:solidFill>
                <a:latin typeface="Calibri" panose="020F0502020204030204" pitchFamily="34" charset="0"/>
                <a:cs typeface="Calibri" panose="020F0502020204030204" pitchFamily="34" charset="0"/>
              </a:defRPr>
            </a:lvl1pPr>
          </a:lstStyle>
          <a:p>
            <a:pPr lvl="0"/>
            <a:r>
              <a:rPr lang="en-US" dirty="0"/>
              <a:t>Thank you!</a:t>
            </a:r>
          </a:p>
        </p:txBody>
      </p:sp>
      <p:pic>
        <p:nvPicPr>
          <p:cNvPr id="7" name="Picture 6">
            <a:extLst>
              <a:ext uri="{FF2B5EF4-FFF2-40B4-BE49-F238E27FC236}">
                <a16:creationId xmlns="" xmlns:a16="http://schemas.microsoft.com/office/drawing/2014/main" id="{389D8875-3138-344C-BD49-71FA4F00F3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spTree>
    <p:extLst>
      <p:ext uri="{BB962C8B-B14F-4D97-AF65-F5344CB8AC3E}">
        <p14:creationId xmlns:p14="http://schemas.microsoft.com/office/powerpoint/2010/main" val="375766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284015" y="6150340"/>
            <a:ext cx="1551963" cy="5285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10473043" y="6150340"/>
            <a:ext cx="1551963" cy="5285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Slide Number Placeholder 5"/>
          <p:cNvSpPr>
            <a:spLocks noGrp="1"/>
          </p:cNvSpPr>
          <p:nvPr>
            <p:ph type="sldNum" sz="quarter" idx="12"/>
          </p:nvPr>
        </p:nvSpPr>
        <p:spPr>
          <a:xfrm>
            <a:off x="9817100" y="6478201"/>
            <a:ext cx="2374900" cy="365125"/>
          </a:xfrm>
          <a:prstGeom prst="rect">
            <a:avLst/>
          </a:prstGeom>
        </p:spPr>
        <p:txBody>
          <a:bodyPr/>
          <a:lstStyle>
            <a:lvl1pPr algn="r">
              <a:defRPr sz="2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4E73E48D-01FC-4B25-AFA7-BD8076ED45AD}"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6823160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9" name="Rectangle 8"/>
          <p:cNvSpPr/>
          <p:nvPr userDrawn="1"/>
        </p:nvSpPr>
        <p:spPr>
          <a:xfrm>
            <a:off x="10502900" y="6096000"/>
            <a:ext cx="168910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Picture Placeholder 7"/>
          <p:cNvSpPr>
            <a:spLocks noGrp="1"/>
          </p:cNvSpPr>
          <p:nvPr>
            <p:ph type="pic" sz="quarter" idx="16"/>
          </p:nvPr>
        </p:nvSpPr>
        <p:spPr>
          <a:xfrm>
            <a:off x="1612900" y="1333501"/>
            <a:ext cx="4483100" cy="4191000"/>
          </a:xfrm>
          <a:custGeom>
            <a:avLst/>
            <a:gdLst>
              <a:gd name="connsiteX0" fmla="*/ 0 w 4483100"/>
              <a:gd name="connsiteY0" fmla="*/ 0 h 4191000"/>
              <a:gd name="connsiteX1" fmla="*/ 4483100 w 4483100"/>
              <a:gd name="connsiteY1" fmla="*/ 0 h 4191000"/>
              <a:gd name="connsiteX2" fmla="*/ 4483100 w 4483100"/>
              <a:gd name="connsiteY2" fmla="*/ 4191000 h 4191000"/>
              <a:gd name="connsiteX3" fmla="*/ 0 w 4483100"/>
              <a:gd name="connsiteY3" fmla="*/ 4191000 h 4191000"/>
            </a:gdLst>
            <a:ahLst/>
            <a:cxnLst>
              <a:cxn ang="0">
                <a:pos x="connsiteX0" y="connsiteY0"/>
              </a:cxn>
              <a:cxn ang="0">
                <a:pos x="connsiteX1" y="connsiteY1"/>
              </a:cxn>
              <a:cxn ang="0">
                <a:pos x="connsiteX2" y="connsiteY2"/>
              </a:cxn>
              <a:cxn ang="0">
                <a:pos x="connsiteX3" y="connsiteY3"/>
              </a:cxn>
            </a:cxnLst>
            <a:rect l="l" t="t" r="r" b="b"/>
            <a:pathLst>
              <a:path w="4483100" h="4191000">
                <a:moveTo>
                  <a:pt x="0" y="0"/>
                </a:moveTo>
                <a:lnTo>
                  <a:pt x="4483100" y="0"/>
                </a:lnTo>
                <a:lnTo>
                  <a:pt x="4483100" y="4191000"/>
                </a:lnTo>
                <a:lnTo>
                  <a:pt x="0" y="4191000"/>
                </a:lnTo>
                <a:close/>
              </a:path>
            </a:pathLst>
          </a:custGeom>
        </p:spPr>
        <p:txBody>
          <a:bodyPr wrap="square">
            <a:noAutofit/>
          </a:bodyPr>
          <a:lstStyle/>
          <a:p>
            <a:endParaRPr lang="en-US"/>
          </a:p>
        </p:txBody>
      </p:sp>
      <p:sp>
        <p:nvSpPr>
          <p:cNvPr id="3" name="Picture Placeholder 2"/>
          <p:cNvSpPr>
            <a:spLocks noGrp="1"/>
          </p:cNvSpPr>
          <p:nvPr>
            <p:ph type="pic" sz="quarter" idx="17"/>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74278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 - Title &amp; Subtitle Only">
  <p:cSld name="C - Title &amp; Subtitle Only">
    <p:spTree>
      <p:nvGrpSpPr>
        <p:cNvPr id="1" name="Shape 957"/>
        <p:cNvGrpSpPr/>
        <p:nvPr/>
      </p:nvGrpSpPr>
      <p:grpSpPr>
        <a:xfrm>
          <a:off x="0" y="0"/>
          <a:ext cx="0" cy="0"/>
          <a:chOff x="0" y="0"/>
          <a:chExt cx="0" cy="0"/>
        </a:xfrm>
      </p:grpSpPr>
      <p:sp>
        <p:nvSpPr>
          <p:cNvPr id="958" name="Google Shape;958;p120"/>
          <p:cNvSpPr txBox="1">
            <a:spLocks noGrp="1"/>
          </p:cNvSpPr>
          <p:nvPr>
            <p:ph type="title"/>
          </p:nvPr>
        </p:nvSpPr>
        <p:spPr>
          <a:xfrm>
            <a:off x="495429" y="139703"/>
            <a:ext cx="11048877" cy="990000"/>
          </a:xfrm>
          <a:prstGeom prst="rect">
            <a:avLst/>
          </a:prstGeom>
          <a:noFill/>
          <a:ln>
            <a:noFill/>
          </a:ln>
        </p:spPr>
        <p:txBody>
          <a:bodyPr spcFirstLastPara="1" wrap="square" lIns="91425" tIns="91425" rIns="91425" bIns="91425" anchor="b" anchorCtr="0"/>
          <a:lstStyle>
            <a:lvl1pPr marR="0" lvl="0" algn="l" rtl="0">
              <a:lnSpc>
                <a:spcPct val="95000"/>
              </a:lnSpc>
              <a:spcBef>
                <a:spcPts val="0"/>
              </a:spcBef>
              <a:spcAft>
                <a:spcPts val="0"/>
              </a:spcAft>
              <a:buClr>
                <a:schemeClr val="dk1"/>
              </a:buClr>
              <a:buSzPts val="1500"/>
              <a:buFont typeface="Arial"/>
              <a:buNone/>
              <a:defRPr sz="3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500"/>
              <a:buFont typeface="Arial"/>
              <a:buNone/>
              <a:defRPr sz="3200" b="0" i="0" u="none" strike="noStrike" cap="none">
                <a:solidFill>
                  <a:schemeClr val="accent1"/>
                </a:solidFill>
                <a:latin typeface="Arial"/>
                <a:ea typeface="Arial"/>
                <a:cs typeface="Arial"/>
                <a:sym typeface="Arial"/>
              </a:defRPr>
            </a:lvl9pPr>
          </a:lstStyle>
          <a:p>
            <a:endParaRPr/>
          </a:p>
        </p:txBody>
      </p:sp>
      <p:sp>
        <p:nvSpPr>
          <p:cNvPr id="959" name="Google Shape;959;p120"/>
          <p:cNvSpPr txBox="1">
            <a:spLocks noGrp="1"/>
          </p:cNvSpPr>
          <p:nvPr>
            <p:ph type="body" idx="1"/>
          </p:nvPr>
        </p:nvSpPr>
        <p:spPr>
          <a:xfrm>
            <a:off x="502845" y="963344"/>
            <a:ext cx="11048877" cy="3075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accent2"/>
              </a:buClr>
              <a:buSzPts val="2300"/>
              <a:buFont typeface="Arial"/>
              <a:buNone/>
              <a:defRPr sz="2300" b="0" i="0" u="none" strike="noStrike" cap="none">
                <a:solidFill>
                  <a:schemeClr val="accent2"/>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endParaRPr/>
          </a:p>
        </p:txBody>
      </p:sp>
      <p:sp>
        <p:nvSpPr>
          <p:cNvPr id="960" name="Google Shape;960;p120"/>
          <p:cNvSpPr txBox="1">
            <a:spLocks noGrp="1"/>
          </p:cNvSpPr>
          <p:nvPr>
            <p:ph type="ftr" idx="11"/>
          </p:nvPr>
        </p:nvSpPr>
        <p:spPr>
          <a:xfrm>
            <a:off x="577999" y="6410463"/>
            <a:ext cx="8873311" cy="213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2"/>
              </a:buClr>
              <a:buSzPts val="1500"/>
              <a:buFont typeface="Arial"/>
              <a:buNone/>
              <a:defRPr sz="1200"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500"/>
              <a:buFont typeface="Arial"/>
              <a:buNone/>
              <a:defRPr sz="1900" b="0" i="0" u="none" strike="noStrike" cap="none">
                <a:solidFill>
                  <a:schemeClr val="dk1"/>
                </a:solidFill>
                <a:latin typeface="Arial"/>
                <a:ea typeface="Arial"/>
                <a:cs typeface="Arial"/>
                <a:sym typeface="Arial"/>
              </a:defRPr>
            </a:lvl9pPr>
          </a:lstStyle>
          <a:p>
            <a:pPr>
              <a:buClr>
                <a:srgbClr val="3C60B2"/>
              </a:buClr>
            </a:pPr>
            <a:endParaRPr>
              <a:solidFill>
                <a:srgbClr val="3C60B2"/>
              </a:solidFill>
            </a:endParaRPr>
          </a:p>
        </p:txBody>
      </p:sp>
    </p:spTree>
    <p:extLst>
      <p:ext uri="{BB962C8B-B14F-4D97-AF65-F5344CB8AC3E}">
        <p14:creationId xmlns:p14="http://schemas.microsoft.com/office/powerpoint/2010/main" val="44503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56D2D687-12FD-FE49-AC93-B459F404EB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grpSp>
        <p:nvGrpSpPr>
          <p:cNvPr id="5" name="Group 4">
            <a:extLst>
              <a:ext uri="{FF2B5EF4-FFF2-40B4-BE49-F238E27FC236}">
                <a16:creationId xmlns="" xmlns:a16="http://schemas.microsoft.com/office/drawing/2014/main" id="{DC3B3AD6-754C-6B45-8478-E43AE4B8DF84}"/>
              </a:ext>
            </a:extLst>
          </p:cNvPr>
          <p:cNvGrpSpPr/>
          <p:nvPr userDrawn="1"/>
        </p:nvGrpSpPr>
        <p:grpSpPr>
          <a:xfrm rot="10800000">
            <a:off x="-2006684" y="-2784036"/>
            <a:ext cx="6899960" cy="4368963"/>
            <a:chOff x="283468" y="222716"/>
            <a:chExt cx="5887826" cy="3728093"/>
          </a:xfrm>
        </p:grpSpPr>
        <p:sp>
          <p:nvSpPr>
            <p:cNvPr id="6" name="Triangle">
              <a:extLst>
                <a:ext uri="{FF2B5EF4-FFF2-40B4-BE49-F238E27FC236}">
                  <a16:creationId xmlns="" xmlns:a16="http://schemas.microsoft.com/office/drawing/2014/main" id="{36CE75BF-0AD4-0E42-BDD6-A2B4DFE1B99B}"/>
                </a:ext>
              </a:extLst>
            </p:cNvPr>
            <p:cNvSpPr/>
            <p:nvPr userDrawn="1"/>
          </p:nvSpPr>
          <p:spPr>
            <a:xfrm>
              <a:off x="283469" y="222716"/>
              <a:ext cx="4192526" cy="1359907"/>
            </a:xfrm>
            <a:custGeom>
              <a:avLst/>
              <a:gdLst/>
              <a:ahLst/>
              <a:cxnLst>
                <a:cxn ang="0">
                  <a:pos x="wd2" y="hd2"/>
                </a:cxn>
                <a:cxn ang="5400000">
                  <a:pos x="wd2" y="hd2"/>
                </a:cxn>
                <a:cxn ang="10800000">
                  <a:pos x="wd2" y="hd2"/>
                </a:cxn>
                <a:cxn ang="16200000">
                  <a:pos x="wd2" y="hd2"/>
                </a:cxn>
              </a:cxnLst>
              <a:rect l="0" t="0" r="r" b="b"/>
              <a:pathLst>
                <a:path w="21600" h="21600" extrusionOk="0">
                  <a:moveTo>
                    <a:pt x="17732" y="17457"/>
                  </a:moveTo>
                  <a:lnTo>
                    <a:pt x="0" y="21600"/>
                  </a:lnTo>
                  <a:lnTo>
                    <a:pt x="21600" y="0"/>
                  </a:lnTo>
                  <a:lnTo>
                    <a:pt x="17732" y="17457"/>
                  </a:lnTo>
                </a:path>
              </a:pathLst>
            </a:custGeom>
            <a:ln w="15875" cap="rnd">
              <a:solidFill>
                <a:srgbClr val="A2ABD8"/>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endParaRPr>
            </a:p>
          </p:txBody>
        </p:sp>
        <p:sp>
          <p:nvSpPr>
            <p:cNvPr id="7" name="Triangle">
              <a:extLst>
                <a:ext uri="{FF2B5EF4-FFF2-40B4-BE49-F238E27FC236}">
                  <a16:creationId xmlns="" xmlns:a16="http://schemas.microsoft.com/office/drawing/2014/main" id="{8656F325-9DA3-B345-A308-2C11429CC7B3}"/>
                </a:ext>
              </a:extLst>
            </p:cNvPr>
            <p:cNvSpPr/>
            <p:nvPr userDrawn="1"/>
          </p:nvSpPr>
          <p:spPr>
            <a:xfrm>
              <a:off x="3727817" y="1326139"/>
              <a:ext cx="2443477" cy="1441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36" y="4679"/>
                  </a:lnTo>
                  <a:lnTo>
                    <a:pt x="21600" y="21600"/>
                  </a:lnTo>
                  <a:lnTo>
                    <a:pt x="0" y="0"/>
                  </a:lnTo>
                </a:path>
              </a:pathLst>
            </a:custGeom>
            <a:ln w="15875" cap="rnd">
              <a:solidFill>
                <a:srgbClr val="A2ABD8"/>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endParaRPr>
            </a:p>
          </p:txBody>
        </p:sp>
        <p:sp>
          <p:nvSpPr>
            <p:cNvPr id="8" name="Triangle">
              <a:extLst>
                <a:ext uri="{FF2B5EF4-FFF2-40B4-BE49-F238E27FC236}">
                  <a16:creationId xmlns="" xmlns:a16="http://schemas.microsoft.com/office/drawing/2014/main" id="{BE80B48F-ECF3-5B4D-B3B5-E21F29535B72}"/>
                </a:ext>
              </a:extLst>
            </p:cNvPr>
            <p:cNvSpPr/>
            <p:nvPr userDrawn="1"/>
          </p:nvSpPr>
          <p:spPr>
            <a:xfrm>
              <a:off x="752198" y="1329359"/>
              <a:ext cx="2972961" cy="26214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893" y="21600"/>
                  </a:lnTo>
                  <a:lnTo>
                    <a:pt x="0" y="11452"/>
                  </a:lnTo>
                  <a:lnTo>
                    <a:pt x="21600" y="0"/>
                  </a:lnTo>
                </a:path>
              </a:pathLst>
            </a:custGeom>
            <a:ln w="15875" cap="rnd">
              <a:solidFill>
                <a:srgbClr val="A2ABD8"/>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endParaRPr>
            </a:p>
          </p:txBody>
        </p:sp>
        <p:sp>
          <p:nvSpPr>
            <p:cNvPr id="9" name="Line">
              <a:extLst>
                <a:ext uri="{FF2B5EF4-FFF2-40B4-BE49-F238E27FC236}">
                  <a16:creationId xmlns="" xmlns:a16="http://schemas.microsoft.com/office/drawing/2014/main" id="{95AB0366-46AF-B945-A15F-0B7F84E1692E}"/>
                </a:ext>
              </a:extLst>
            </p:cNvPr>
            <p:cNvSpPr/>
            <p:nvPr userDrawn="1"/>
          </p:nvSpPr>
          <p:spPr>
            <a:xfrm flipH="1" flipV="1">
              <a:off x="283468" y="1582622"/>
              <a:ext cx="466071" cy="1134819"/>
            </a:xfrm>
            <a:prstGeom prst="line">
              <a:avLst/>
            </a:prstGeom>
            <a:ln w="15875" cap="rnd">
              <a:solidFill>
                <a:srgbClr val="A2ABD8"/>
              </a:solidFill>
              <a:miter lim="400000"/>
            </a:ln>
          </p:spPr>
          <p:txBody>
            <a:bodyPr lIns="0" tIns="0" rIns="0" bIns="0"/>
            <a:lstStyle/>
            <a:p>
              <a:pPr>
                <a:defRPr sz="1200">
                  <a:latin typeface="Helvetica"/>
                  <a:ea typeface="Helvetica"/>
                  <a:cs typeface="Helvetica"/>
                  <a:sym typeface="Helvetica"/>
                </a:defRPr>
              </a:pPr>
              <a:endParaRPr sz="1200" dirty="0">
                <a:solidFill>
                  <a:srgbClr val="0A1B45"/>
                </a:solidFill>
                <a:latin typeface="Helvetica"/>
                <a:ea typeface="Helvetica"/>
                <a:cs typeface="Helvetica"/>
                <a:sym typeface="Helvetica"/>
              </a:endParaRPr>
            </a:p>
          </p:txBody>
        </p:sp>
        <p:sp>
          <p:nvSpPr>
            <p:cNvPr id="10" name="Line">
              <a:extLst>
                <a:ext uri="{FF2B5EF4-FFF2-40B4-BE49-F238E27FC236}">
                  <a16:creationId xmlns="" xmlns:a16="http://schemas.microsoft.com/office/drawing/2014/main" id="{91690A0F-0F94-4D42-A889-A2C0D8292B6A}"/>
                </a:ext>
              </a:extLst>
            </p:cNvPr>
            <p:cNvSpPr/>
            <p:nvPr userDrawn="1"/>
          </p:nvSpPr>
          <p:spPr>
            <a:xfrm flipH="1">
              <a:off x="2946041" y="2767291"/>
              <a:ext cx="3225251" cy="1183518"/>
            </a:xfrm>
            <a:prstGeom prst="line">
              <a:avLst/>
            </a:prstGeom>
            <a:ln w="15875" cap="rnd">
              <a:solidFill>
                <a:srgbClr val="A2ABD8"/>
              </a:solidFill>
              <a:miter lim="400000"/>
            </a:ln>
          </p:spPr>
          <p:txBody>
            <a:bodyPr lIns="0" tIns="0" rIns="0" bIns="0"/>
            <a:lstStyle/>
            <a:p>
              <a:pPr>
                <a:defRPr sz="1200">
                  <a:latin typeface="Helvetica"/>
                  <a:ea typeface="Helvetica"/>
                  <a:cs typeface="Helvetica"/>
                  <a:sym typeface="Helvetica"/>
                </a:defRPr>
              </a:pPr>
              <a:endParaRPr sz="1200">
                <a:solidFill>
                  <a:srgbClr val="0A1B45"/>
                </a:solidFill>
                <a:latin typeface="Helvetica"/>
                <a:ea typeface="Helvetica"/>
                <a:cs typeface="Helvetica"/>
                <a:sym typeface="Helvetica"/>
              </a:endParaRPr>
            </a:p>
          </p:txBody>
        </p:sp>
        <p:sp>
          <p:nvSpPr>
            <p:cNvPr id="11" name="Line">
              <a:extLst>
                <a:ext uri="{FF2B5EF4-FFF2-40B4-BE49-F238E27FC236}">
                  <a16:creationId xmlns="" xmlns:a16="http://schemas.microsoft.com/office/drawing/2014/main" id="{3A517CD0-FF85-C84E-A6EB-5CC1B9D997CB}"/>
                </a:ext>
              </a:extLst>
            </p:cNvPr>
            <p:cNvSpPr/>
            <p:nvPr userDrawn="1"/>
          </p:nvSpPr>
          <p:spPr>
            <a:xfrm>
              <a:off x="4475996" y="222716"/>
              <a:ext cx="1129534" cy="1419340"/>
            </a:xfrm>
            <a:prstGeom prst="line">
              <a:avLst/>
            </a:prstGeom>
            <a:ln w="15875" cap="rnd">
              <a:solidFill>
                <a:srgbClr val="A2ABD8"/>
              </a:solidFill>
              <a:miter lim="400000"/>
            </a:ln>
          </p:spPr>
          <p:txBody>
            <a:bodyPr lIns="0" tIns="0" rIns="0" bIns="0"/>
            <a:lstStyle/>
            <a:p>
              <a:pPr>
                <a:defRPr sz="1200">
                  <a:latin typeface="Helvetica"/>
                  <a:ea typeface="Helvetica"/>
                  <a:cs typeface="Helvetica"/>
                  <a:sym typeface="Helvetica"/>
                </a:defRPr>
              </a:pPr>
              <a:endParaRPr sz="1200" dirty="0">
                <a:solidFill>
                  <a:srgbClr val="0A1B45"/>
                </a:solidFill>
                <a:latin typeface="Helvetica"/>
                <a:ea typeface="Helvetica"/>
                <a:cs typeface="Helvetica"/>
                <a:sym typeface="Helvetica"/>
              </a:endParaRPr>
            </a:p>
          </p:txBody>
        </p:sp>
      </p:grpSp>
      <p:sp>
        <p:nvSpPr>
          <p:cNvPr id="12" name="Title 20"/>
          <p:cNvSpPr>
            <a:spLocks noGrp="1"/>
          </p:cNvSpPr>
          <p:nvPr>
            <p:ph type="title" hasCustomPrompt="1"/>
          </p:nvPr>
        </p:nvSpPr>
        <p:spPr>
          <a:xfrm>
            <a:off x="2484120" y="1779746"/>
            <a:ext cx="7223760" cy="1325563"/>
          </a:xfrm>
          <a:prstGeom prst="rect">
            <a:avLst/>
          </a:prstGeom>
        </p:spPr>
        <p:txBody>
          <a:bodyPr anchor="ctr"/>
          <a:lstStyle>
            <a:lvl1pPr algn="ctr">
              <a:defRPr lang="en-US" sz="4400" b="1" kern="1200" baseline="0" dirty="0">
                <a:solidFill>
                  <a:srgbClr val="0070C0"/>
                </a:solidFill>
                <a:latin typeface="Calibri" charset="0"/>
                <a:ea typeface="Calibri" charset="0"/>
                <a:cs typeface="Calibri" charset="0"/>
              </a:defRPr>
            </a:lvl1pPr>
          </a:lstStyle>
          <a:p>
            <a:r>
              <a:rPr lang="en-US" dirty="0"/>
              <a:t>TOPIC OF THE PRESENTATION</a:t>
            </a:r>
            <a:br>
              <a:rPr lang="en-US" dirty="0"/>
            </a:br>
            <a:r>
              <a:rPr lang="en-US" dirty="0"/>
              <a:t>IN CALIBRI BOLD</a:t>
            </a:r>
          </a:p>
        </p:txBody>
      </p:sp>
      <p:sp>
        <p:nvSpPr>
          <p:cNvPr id="13" name="Text Placeholder 26"/>
          <p:cNvSpPr>
            <a:spLocks noGrp="1"/>
          </p:cNvSpPr>
          <p:nvPr>
            <p:ph type="body" sz="quarter" idx="10" hasCustomPrompt="1"/>
          </p:nvPr>
        </p:nvSpPr>
        <p:spPr>
          <a:xfrm>
            <a:off x="5624830" y="4885055"/>
            <a:ext cx="5972810" cy="563563"/>
          </a:xfrm>
          <a:prstGeom prst="rect">
            <a:avLst/>
          </a:prstGeom>
        </p:spPr>
        <p:txBody>
          <a:bodyPr anchor="ctr"/>
          <a:lstStyle>
            <a:lvl1pPr marL="0" indent="0" algn="r">
              <a:buNone/>
              <a:defRPr baseline="0">
                <a:solidFill>
                  <a:srgbClr val="0070C0"/>
                </a:solidFill>
                <a:latin typeface="+mj-lt"/>
              </a:defRPr>
            </a:lvl1pPr>
          </a:lstStyle>
          <a:p>
            <a:pPr lvl="0"/>
            <a:r>
              <a:rPr lang="en-US" dirty="0"/>
              <a:t>PRESENTERS NAMES IN CALIBRI LIGHT </a:t>
            </a:r>
          </a:p>
        </p:txBody>
      </p:sp>
      <p:sp>
        <p:nvSpPr>
          <p:cNvPr id="17" name="Text Placeholder 26"/>
          <p:cNvSpPr>
            <a:spLocks noGrp="1"/>
          </p:cNvSpPr>
          <p:nvPr>
            <p:ph type="body" sz="quarter" idx="11" hasCustomPrompt="1"/>
          </p:nvPr>
        </p:nvSpPr>
        <p:spPr>
          <a:xfrm>
            <a:off x="9068552" y="5521770"/>
            <a:ext cx="2529088" cy="563563"/>
          </a:xfrm>
          <a:prstGeom prst="rect">
            <a:avLst/>
          </a:prstGeom>
        </p:spPr>
        <p:txBody>
          <a:bodyPr anchor="ctr"/>
          <a:lstStyle>
            <a:lvl1pPr marL="0" indent="0" algn="r">
              <a:buNone/>
              <a:defRPr sz="2000" baseline="0">
                <a:solidFill>
                  <a:srgbClr val="0070C0"/>
                </a:solidFill>
                <a:latin typeface="+mj-lt"/>
              </a:defRPr>
            </a:lvl1pPr>
          </a:lstStyle>
          <a:p>
            <a:pPr lvl="0"/>
            <a:r>
              <a:rPr lang="en-US" dirty="0"/>
              <a:t>21 May 2018</a:t>
            </a:r>
          </a:p>
        </p:txBody>
      </p:sp>
      <p:pic>
        <p:nvPicPr>
          <p:cNvPr id="15" name="Picture 14">
            <a:extLst>
              <a:ext uri="{FF2B5EF4-FFF2-40B4-BE49-F238E27FC236}">
                <a16:creationId xmlns="" xmlns:a16="http://schemas.microsoft.com/office/drawing/2014/main" id="{2CCE0EDF-B53F-3D47-B597-B462D2A853E8}"/>
              </a:ext>
            </a:extLst>
          </p:cNvPr>
          <p:cNvPicPr>
            <a:picLocks noChangeAspect="1"/>
          </p:cNvPicPr>
          <p:nvPr userDrawn="1"/>
        </p:nvPicPr>
        <p:blipFill>
          <a:blip r:embed="rId3">
            <a:alphaModFix amt="71000"/>
          </a:blip>
          <a:stretch>
            <a:fillRect/>
          </a:stretch>
        </p:blipFill>
        <p:spPr>
          <a:xfrm>
            <a:off x="0" y="3635463"/>
            <a:ext cx="3175200" cy="3240000"/>
          </a:xfrm>
          <a:prstGeom prst="rect">
            <a:avLst/>
          </a:prstGeom>
        </p:spPr>
      </p:pic>
    </p:spTree>
    <p:extLst>
      <p:ext uri="{BB962C8B-B14F-4D97-AF65-F5344CB8AC3E}">
        <p14:creationId xmlns:p14="http://schemas.microsoft.com/office/powerpoint/2010/main" val="37688573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Divider">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56D2D687-12FD-FE49-AC93-B459F404EB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sp>
        <p:nvSpPr>
          <p:cNvPr id="15" name="Text Placeholder 27">
            <a:extLst>
              <a:ext uri="{FF2B5EF4-FFF2-40B4-BE49-F238E27FC236}">
                <a16:creationId xmlns="" xmlns:a16="http://schemas.microsoft.com/office/drawing/2014/main" id="{E1572259-464F-9145-9A3B-931A2DE71D6F}"/>
              </a:ext>
            </a:extLst>
          </p:cNvPr>
          <p:cNvSpPr>
            <a:spLocks noGrp="1"/>
          </p:cNvSpPr>
          <p:nvPr>
            <p:ph type="body" sz="quarter" idx="10" hasCustomPrompt="1"/>
          </p:nvPr>
        </p:nvSpPr>
        <p:spPr>
          <a:xfrm>
            <a:off x="990254" y="1256950"/>
            <a:ext cx="4216746" cy="1943450"/>
          </a:xfrm>
          <a:prstGeom prst="rect">
            <a:avLst/>
          </a:prstGeom>
        </p:spPr>
        <p:txBody>
          <a:bodyPr anchor="ctr"/>
          <a:lstStyle>
            <a:lvl1pPr marL="0" indent="0">
              <a:buNone/>
              <a:defRPr sz="4000" b="1" baseline="0">
                <a:solidFill>
                  <a:srgbClr val="0070C0"/>
                </a:solidFill>
                <a:latin typeface="Calibri" panose="020F0502020204030204" pitchFamily="34" charset="0"/>
                <a:cs typeface="Calibri" panose="020F0502020204030204" pitchFamily="34" charset="0"/>
              </a:defRPr>
            </a:lvl1pPr>
          </a:lstStyle>
          <a:p>
            <a:pPr lvl="0"/>
            <a:r>
              <a:rPr lang="en-US" dirty="0"/>
              <a:t>PRESENTATION DIVIDER IN </a:t>
            </a:r>
            <a:br>
              <a:rPr lang="en-US" dirty="0"/>
            </a:br>
            <a:r>
              <a:rPr lang="en-US" dirty="0"/>
              <a:t>CALIBRI BOLD </a:t>
            </a:r>
          </a:p>
        </p:txBody>
      </p:sp>
      <p:pic>
        <p:nvPicPr>
          <p:cNvPr id="5" name="Picture 4">
            <a:extLst>
              <a:ext uri="{FF2B5EF4-FFF2-40B4-BE49-F238E27FC236}">
                <a16:creationId xmlns="" xmlns:a16="http://schemas.microsoft.com/office/drawing/2014/main" id="{2CCE0EDF-B53F-3D47-B597-B462D2A853E8}"/>
              </a:ext>
            </a:extLst>
          </p:cNvPr>
          <p:cNvPicPr>
            <a:picLocks noChangeAspect="1"/>
          </p:cNvPicPr>
          <p:nvPr userDrawn="1"/>
        </p:nvPicPr>
        <p:blipFill>
          <a:blip r:embed="rId3">
            <a:alphaModFix amt="71000"/>
          </a:blip>
          <a:stretch>
            <a:fillRect/>
          </a:stretch>
        </p:blipFill>
        <p:spPr>
          <a:xfrm>
            <a:off x="0" y="3635463"/>
            <a:ext cx="3175200" cy="3240000"/>
          </a:xfrm>
          <a:prstGeom prst="rect">
            <a:avLst/>
          </a:prstGeom>
        </p:spPr>
      </p:pic>
      <p:sp>
        <p:nvSpPr>
          <p:cNvPr id="6" name="Picture Placeholder 4">
            <a:extLst>
              <a:ext uri="{FF2B5EF4-FFF2-40B4-BE49-F238E27FC236}">
                <a16:creationId xmlns="" xmlns:a16="http://schemas.microsoft.com/office/drawing/2014/main" id="{9C98237F-868E-054F-BE32-43A1B3E43144}"/>
              </a:ext>
            </a:extLst>
          </p:cNvPr>
          <p:cNvSpPr>
            <a:spLocks noGrp="1"/>
          </p:cNvSpPr>
          <p:nvPr>
            <p:ph type="pic" sz="quarter" idx="11" hasCustomPrompt="1"/>
          </p:nvPr>
        </p:nvSpPr>
        <p:spPr>
          <a:xfrm>
            <a:off x="0" y="0"/>
            <a:ext cx="12192000" cy="6875463"/>
          </a:xfrm>
          <a:prstGeom prst="rect">
            <a:avLst/>
          </a:prstGeom>
        </p:spPr>
        <p:txBody>
          <a:bodyPr anchor="ctr"/>
          <a:lstStyle>
            <a:lvl1pPr marL="0" indent="0" algn="ctr">
              <a:buNone/>
              <a:defRPr/>
            </a:lvl1pPr>
          </a:lstStyle>
          <a:p>
            <a:r>
              <a:rPr lang="en-US" dirty="0"/>
              <a:t>Click to insert picture</a:t>
            </a:r>
            <a:br>
              <a:rPr lang="en-US" dirty="0"/>
            </a:br>
            <a:r>
              <a:rPr lang="en-US" dirty="0"/>
              <a:t>then send it to the back</a:t>
            </a:r>
          </a:p>
        </p:txBody>
      </p:sp>
    </p:spTree>
    <p:extLst>
      <p:ext uri="{BB962C8B-B14F-4D97-AF65-F5344CB8AC3E}">
        <p14:creationId xmlns:p14="http://schemas.microsoft.com/office/powerpoint/2010/main" val="33274338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body text - option 1">
    <p:bg>
      <p:bgRef idx="1001">
        <a:schemeClr val="bg1"/>
      </p:bgRef>
    </p:bg>
    <p:spTree>
      <p:nvGrpSpPr>
        <p:cNvPr id="1" name=""/>
        <p:cNvGrpSpPr/>
        <p:nvPr/>
      </p:nvGrpSpPr>
      <p:grpSpPr>
        <a:xfrm>
          <a:off x="0" y="0"/>
          <a:ext cx="0" cy="0"/>
          <a:chOff x="0" y="0"/>
          <a:chExt cx="0" cy="0"/>
        </a:xfrm>
      </p:grpSpPr>
      <p:grpSp>
        <p:nvGrpSpPr>
          <p:cNvPr id="7" name="Gruppo 87"/>
          <p:cNvGrpSpPr/>
          <p:nvPr userDrawn="1"/>
        </p:nvGrpSpPr>
        <p:grpSpPr>
          <a:xfrm flipH="1" flipV="1">
            <a:off x="-54779" y="5278240"/>
            <a:ext cx="6818221" cy="1664766"/>
            <a:chOff x="5479410" y="-89770"/>
            <a:chExt cx="6818221" cy="1664766"/>
          </a:xfrm>
        </p:grpSpPr>
        <p:sp>
          <p:nvSpPr>
            <p:cNvPr id="8" name="Line 7"/>
            <p:cNvSpPr>
              <a:spLocks noChangeShapeType="1"/>
            </p:cNvSpPr>
            <p:nvPr/>
          </p:nvSpPr>
          <p:spPr bwMode="auto">
            <a:xfrm rot="16200000" flipV="1">
              <a:off x="8156257" y="-2688518"/>
              <a:ext cx="665942" cy="6019636"/>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9" name="Line 20"/>
            <p:cNvSpPr>
              <a:spLocks noChangeShapeType="1"/>
            </p:cNvSpPr>
            <p:nvPr/>
          </p:nvSpPr>
          <p:spPr bwMode="auto">
            <a:xfrm rot="16200000">
              <a:off x="11522661" y="-113385"/>
              <a:ext cx="751356" cy="798585"/>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10" name="Line 26"/>
            <p:cNvSpPr>
              <a:spLocks noChangeShapeType="1"/>
            </p:cNvSpPr>
            <p:nvPr/>
          </p:nvSpPr>
          <p:spPr bwMode="auto">
            <a:xfrm rot="16200000" flipH="1">
              <a:off x="11416744" y="743889"/>
              <a:ext cx="913408" cy="748805"/>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grpSp>
      <p:sp>
        <p:nvSpPr>
          <p:cNvPr id="11" name="Text Placeholder 21"/>
          <p:cNvSpPr>
            <a:spLocks noGrp="1"/>
          </p:cNvSpPr>
          <p:nvPr>
            <p:ph type="body" sz="quarter" idx="10" hasCustomPrompt="1"/>
          </p:nvPr>
        </p:nvSpPr>
        <p:spPr>
          <a:xfrm>
            <a:off x="985229" y="2128058"/>
            <a:ext cx="10189277" cy="3928778"/>
          </a:xfrm>
          <a:prstGeom prst="rect">
            <a:avLst/>
          </a:prstGeom>
        </p:spPr>
        <p:txBody>
          <a:bodyPr/>
          <a:lstStyle>
            <a:lvl1pPr>
              <a:defRPr>
                <a:solidFill>
                  <a:srgbClr val="0070C0"/>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and body text or bullets in Calibri light</a:t>
            </a:r>
          </a:p>
        </p:txBody>
      </p:sp>
      <p:sp>
        <p:nvSpPr>
          <p:cNvPr id="13" name="Title 1">
            <a:extLst>
              <a:ext uri="{FF2B5EF4-FFF2-40B4-BE49-F238E27FC236}">
                <a16:creationId xmlns="" xmlns:a16="http://schemas.microsoft.com/office/drawing/2014/main" id="{F0BB12D3-3E43-E548-AB38-F58269CEDEFF}"/>
              </a:ext>
            </a:extLst>
          </p:cNvPr>
          <p:cNvSpPr>
            <a:spLocks noGrp="1"/>
          </p:cNvSpPr>
          <p:nvPr>
            <p:ph type="title" hasCustomPrompt="1"/>
          </p:nvPr>
        </p:nvSpPr>
        <p:spPr>
          <a:xfrm>
            <a:off x="972000" y="252000"/>
            <a:ext cx="10202506"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Slide title in Calibri bold</a:t>
            </a:r>
          </a:p>
        </p:txBody>
      </p:sp>
      <p:pic>
        <p:nvPicPr>
          <p:cNvPr id="2" name="Picture 1">
            <a:extLst>
              <a:ext uri="{FF2B5EF4-FFF2-40B4-BE49-F238E27FC236}">
                <a16:creationId xmlns="" xmlns:a16="http://schemas.microsoft.com/office/drawing/2014/main" id="{5B7CD559-4B22-7046-B0D8-9589054C0838}"/>
              </a:ext>
            </a:extLst>
          </p:cNvPr>
          <p:cNvPicPr>
            <a:picLocks noChangeAspect="1"/>
          </p:cNvPicPr>
          <p:nvPr userDrawn="1"/>
        </p:nvPicPr>
        <p:blipFill>
          <a:blip r:embed="rId2"/>
          <a:stretch>
            <a:fillRect/>
          </a:stretch>
        </p:blipFill>
        <p:spPr>
          <a:xfrm rot="10800000">
            <a:off x="10732543" y="23983"/>
            <a:ext cx="1459457" cy="1489242"/>
          </a:xfrm>
          <a:prstGeom prst="rect">
            <a:avLst/>
          </a:prstGeom>
        </p:spPr>
      </p:pic>
    </p:spTree>
    <p:extLst>
      <p:ext uri="{BB962C8B-B14F-4D97-AF65-F5344CB8AC3E}">
        <p14:creationId xmlns:p14="http://schemas.microsoft.com/office/powerpoint/2010/main" val="53821070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body text - option 2">
    <p:bg>
      <p:bgRef idx="1001">
        <a:schemeClr val="bg1"/>
      </p:bgRef>
    </p:bg>
    <p:spTree>
      <p:nvGrpSpPr>
        <p:cNvPr id="1" name=""/>
        <p:cNvGrpSpPr/>
        <p:nvPr/>
      </p:nvGrpSpPr>
      <p:grpSpPr>
        <a:xfrm>
          <a:off x="0" y="0"/>
          <a:ext cx="0" cy="0"/>
          <a:chOff x="0" y="0"/>
          <a:chExt cx="0" cy="0"/>
        </a:xfrm>
      </p:grpSpPr>
      <p:sp>
        <p:nvSpPr>
          <p:cNvPr id="11" name="Text Placeholder 21"/>
          <p:cNvSpPr>
            <a:spLocks noGrp="1"/>
          </p:cNvSpPr>
          <p:nvPr>
            <p:ph type="body" sz="quarter" idx="10" hasCustomPrompt="1"/>
          </p:nvPr>
        </p:nvSpPr>
        <p:spPr>
          <a:xfrm>
            <a:off x="985229" y="2128058"/>
            <a:ext cx="10189277" cy="3928778"/>
          </a:xfrm>
          <a:prstGeom prst="rect">
            <a:avLst/>
          </a:prstGeom>
        </p:spPr>
        <p:txBody>
          <a:bodyPr/>
          <a:lstStyle>
            <a:lvl1pPr>
              <a:defRPr>
                <a:solidFill>
                  <a:srgbClr val="0070C0"/>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and body text or bullets in Calibri light</a:t>
            </a:r>
          </a:p>
        </p:txBody>
      </p:sp>
      <p:sp>
        <p:nvSpPr>
          <p:cNvPr id="13" name="Title 1">
            <a:extLst>
              <a:ext uri="{FF2B5EF4-FFF2-40B4-BE49-F238E27FC236}">
                <a16:creationId xmlns="" xmlns:a16="http://schemas.microsoft.com/office/drawing/2014/main" id="{F0BB12D3-3E43-E548-AB38-F58269CEDEFF}"/>
              </a:ext>
            </a:extLst>
          </p:cNvPr>
          <p:cNvSpPr>
            <a:spLocks noGrp="1"/>
          </p:cNvSpPr>
          <p:nvPr>
            <p:ph type="title" hasCustomPrompt="1"/>
          </p:nvPr>
        </p:nvSpPr>
        <p:spPr>
          <a:xfrm>
            <a:off x="972000" y="252000"/>
            <a:ext cx="10202506"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Slide title in Calibri bold</a:t>
            </a:r>
          </a:p>
        </p:txBody>
      </p:sp>
      <p:pic>
        <p:nvPicPr>
          <p:cNvPr id="12" name="Picture 11">
            <a:extLst>
              <a:ext uri="{FF2B5EF4-FFF2-40B4-BE49-F238E27FC236}">
                <a16:creationId xmlns="" xmlns:a16="http://schemas.microsoft.com/office/drawing/2014/main" id="{16D21801-19F6-434E-8475-CC9DF3C028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pic>
        <p:nvPicPr>
          <p:cNvPr id="16" name="Picture 15">
            <a:extLst>
              <a:ext uri="{FF2B5EF4-FFF2-40B4-BE49-F238E27FC236}">
                <a16:creationId xmlns="" xmlns:a16="http://schemas.microsoft.com/office/drawing/2014/main" id="{DA4C22B8-5A99-4844-A3D1-B6710A90516A}"/>
              </a:ext>
            </a:extLst>
          </p:cNvPr>
          <p:cNvPicPr>
            <a:picLocks noChangeAspect="1"/>
          </p:cNvPicPr>
          <p:nvPr userDrawn="1"/>
        </p:nvPicPr>
        <p:blipFill>
          <a:blip r:embed="rId3"/>
          <a:stretch>
            <a:fillRect/>
          </a:stretch>
        </p:blipFill>
        <p:spPr>
          <a:xfrm rot="16200000">
            <a:off x="10732543" y="5390558"/>
            <a:ext cx="1459457" cy="1489242"/>
          </a:xfrm>
          <a:prstGeom prst="rect">
            <a:avLst/>
          </a:prstGeom>
        </p:spPr>
      </p:pic>
    </p:spTree>
    <p:extLst>
      <p:ext uri="{BB962C8B-B14F-4D97-AF65-F5344CB8AC3E}">
        <p14:creationId xmlns:p14="http://schemas.microsoft.com/office/powerpoint/2010/main" val="522259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body text - option 1">
    <p:bg>
      <p:bgRef idx="1001">
        <a:schemeClr val="bg1"/>
      </p:bgRef>
    </p:bg>
    <p:spTree>
      <p:nvGrpSpPr>
        <p:cNvPr id="1" name=""/>
        <p:cNvGrpSpPr/>
        <p:nvPr/>
      </p:nvGrpSpPr>
      <p:grpSpPr>
        <a:xfrm>
          <a:off x="0" y="0"/>
          <a:ext cx="0" cy="0"/>
          <a:chOff x="0" y="0"/>
          <a:chExt cx="0" cy="0"/>
        </a:xfrm>
      </p:grpSpPr>
      <p:sp>
        <p:nvSpPr>
          <p:cNvPr id="22" name="Text Placeholder 21"/>
          <p:cNvSpPr>
            <a:spLocks noGrp="1"/>
          </p:cNvSpPr>
          <p:nvPr>
            <p:ph type="body" sz="quarter" idx="10" hasCustomPrompt="1"/>
          </p:nvPr>
        </p:nvSpPr>
        <p:spPr>
          <a:xfrm>
            <a:off x="5365376" y="2122580"/>
            <a:ext cx="5620873" cy="3657117"/>
          </a:xfrm>
          <a:prstGeom prst="rect">
            <a:avLst/>
          </a:prstGeom>
        </p:spPr>
        <p:txBody>
          <a:bodyPr/>
          <a:lstStyle>
            <a:lvl1pPr>
              <a:lnSpc>
                <a:spcPct val="100000"/>
              </a:lnSpc>
              <a:defRPr sz="1400">
                <a:solidFill>
                  <a:srgbClr val="0070C0"/>
                </a:solidFill>
                <a:latin typeface="+mn-lt"/>
              </a:defRPr>
            </a:lvl1pPr>
            <a:lvl2pPr>
              <a:lnSpc>
                <a:spcPct val="100000"/>
              </a:lnSpc>
              <a:defRPr sz="1400">
                <a:solidFill>
                  <a:srgbClr val="0070C0"/>
                </a:solidFill>
                <a:latin typeface="+mn-lt"/>
              </a:defRPr>
            </a:lvl2pPr>
            <a:lvl3pPr>
              <a:lnSpc>
                <a:spcPct val="100000"/>
              </a:lnSpc>
              <a:defRPr sz="1400">
                <a:solidFill>
                  <a:schemeClr val="bg1"/>
                </a:solidFill>
                <a:latin typeface="+mj-lt"/>
              </a:defRPr>
            </a:lvl3pPr>
            <a:lvl4pPr marL="1371600" indent="0">
              <a:lnSpc>
                <a:spcPct val="100000"/>
              </a:lnSpc>
              <a:buNone/>
              <a:defRPr sz="1400">
                <a:solidFill>
                  <a:schemeClr val="bg1"/>
                </a:solidFill>
                <a:latin typeface="+mj-lt"/>
              </a:defRPr>
            </a:lvl4pPr>
            <a:lvl5pPr>
              <a:lnSpc>
                <a:spcPct val="100000"/>
              </a:lnSpc>
              <a:defRPr sz="1400">
                <a:solidFill>
                  <a:schemeClr val="bg1"/>
                </a:solidFill>
                <a:latin typeface="+mj-lt"/>
              </a:defRPr>
            </a:lvl5pPr>
          </a:lstStyle>
          <a:p>
            <a:pPr lvl="0"/>
            <a:r>
              <a:rPr lang="en-US" dirty="0"/>
              <a:t>Click to edit Master text styles</a:t>
            </a:r>
          </a:p>
          <a:p>
            <a:pPr lvl="1"/>
            <a:r>
              <a:rPr lang="en-US" dirty="0"/>
              <a:t>Second level</a:t>
            </a:r>
          </a:p>
          <a:p>
            <a:pPr lvl="1"/>
            <a:r>
              <a:rPr lang="en-US" dirty="0"/>
              <a:t>Third level</a:t>
            </a:r>
          </a:p>
        </p:txBody>
      </p:sp>
      <p:sp>
        <p:nvSpPr>
          <p:cNvPr id="41" name="Title 1">
            <a:extLst>
              <a:ext uri="{FF2B5EF4-FFF2-40B4-BE49-F238E27FC236}">
                <a16:creationId xmlns="" xmlns:a16="http://schemas.microsoft.com/office/drawing/2014/main" id="{C24A7717-FC5C-6E41-A4D5-A25D97C7ED61}"/>
              </a:ext>
            </a:extLst>
          </p:cNvPr>
          <p:cNvSpPr>
            <a:spLocks noGrp="1"/>
          </p:cNvSpPr>
          <p:nvPr>
            <p:ph type="title" hasCustomPrompt="1"/>
          </p:nvPr>
        </p:nvSpPr>
        <p:spPr>
          <a:xfrm>
            <a:off x="972000" y="252000"/>
            <a:ext cx="10014248"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Slide title in Calibri bold</a:t>
            </a:r>
          </a:p>
        </p:txBody>
      </p:sp>
      <p:sp>
        <p:nvSpPr>
          <p:cNvPr id="14" name="Text Placeholder 13">
            <a:extLst>
              <a:ext uri="{FF2B5EF4-FFF2-40B4-BE49-F238E27FC236}">
                <a16:creationId xmlns="" xmlns:a16="http://schemas.microsoft.com/office/drawing/2014/main" id="{35AD7519-77D2-C840-A0B8-BFCCA455FD29}"/>
              </a:ext>
            </a:extLst>
          </p:cNvPr>
          <p:cNvSpPr>
            <a:spLocks noGrp="1"/>
          </p:cNvSpPr>
          <p:nvPr>
            <p:ph type="body" sz="quarter" idx="12" hasCustomPrompt="1"/>
          </p:nvPr>
        </p:nvSpPr>
        <p:spPr>
          <a:xfrm>
            <a:off x="936667" y="2122581"/>
            <a:ext cx="4200109" cy="3657116"/>
          </a:xfrm>
          <a:prstGeom prst="rect">
            <a:avLst/>
          </a:prstGeom>
        </p:spPr>
        <p:txBody>
          <a:bodyPr anchor="t"/>
          <a:lstStyle>
            <a:lvl1pPr marL="0" indent="0">
              <a:buNone/>
              <a:defRPr>
                <a:solidFill>
                  <a:srgbClr val="0070C0"/>
                </a:solidFill>
                <a:latin typeface="+mj-lt"/>
              </a:defRPr>
            </a:lvl1pPr>
          </a:lstStyle>
          <a:p>
            <a:r>
              <a:rPr lang="en-US" sz="2800" b="0" dirty="0">
                <a:solidFill>
                  <a:srgbClr val="A2ABD8"/>
                </a:solidFill>
              </a:rPr>
              <a:t>subtitle in Calibri</a:t>
            </a:r>
            <a:r>
              <a:rPr lang="en-US" sz="2800" b="0" baseline="0" dirty="0">
                <a:solidFill>
                  <a:srgbClr val="A2ABD8"/>
                </a:solidFill>
              </a:rPr>
              <a:t> light and page with bullets or text in Calibri light </a:t>
            </a:r>
            <a:endParaRPr lang="en-US" sz="2800" b="0" dirty="0">
              <a:solidFill>
                <a:srgbClr val="A2ABD8"/>
              </a:solidFill>
            </a:endParaRPr>
          </a:p>
        </p:txBody>
      </p:sp>
      <p:pic>
        <p:nvPicPr>
          <p:cNvPr id="9" name="Picture 8">
            <a:extLst>
              <a:ext uri="{FF2B5EF4-FFF2-40B4-BE49-F238E27FC236}">
                <a16:creationId xmlns="" xmlns:a16="http://schemas.microsoft.com/office/drawing/2014/main" id="{431C6BB5-5F54-0B4C-B754-AA2E65E172B3}"/>
              </a:ext>
            </a:extLst>
          </p:cNvPr>
          <p:cNvPicPr>
            <a:picLocks noChangeAspect="1"/>
          </p:cNvPicPr>
          <p:nvPr userDrawn="1"/>
        </p:nvPicPr>
        <p:blipFill>
          <a:blip r:embed="rId2"/>
          <a:stretch>
            <a:fillRect/>
          </a:stretch>
        </p:blipFill>
        <p:spPr>
          <a:xfrm rot="10800000">
            <a:off x="10732543" y="23983"/>
            <a:ext cx="1459457" cy="1489242"/>
          </a:xfrm>
          <a:prstGeom prst="rect">
            <a:avLst/>
          </a:prstGeom>
        </p:spPr>
      </p:pic>
      <p:grpSp>
        <p:nvGrpSpPr>
          <p:cNvPr id="10" name="Gruppo 87">
            <a:extLst>
              <a:ext uri="{FF2B5EF4-FFF2-40B4-BE49-F238E27FC236}">
                <a16:creationId xmlns="" xmlns:a16="http://schemas.microsoft.com/office/drawing/2014/main" id="{AE5D29C9-3534-8544-97F7-5F17F3383CEC}"/>
              </a:ext>
            </a:extLst>
          </p:cNvPr>
          <p:cNvGrpSpPr/>
          <p:nvPr userDrawn="1"/>
        </p:nvGrpSpPr>
        <p:grpSpPr>
          <a:xfrm flipH="1" flipV="1">
            <a:off x="-54779" y="5278240"/>
            <a:ext cx="6818221" cy="1664766"/>
            <a:chOff x="5479410" y="-89770"/>
            <a:chExt cx="6818221" cy="1664766"/>
          </a:xfrm>
        </p:grpSpPr>
        <p:sp>
          <p:nvSpPr>
            <p:cNvPr id="11" name="Line 7">
              <a:extLst>
                <a:ext uri="{FF2B5EF4-FFF2-40B4-BE49-F238E27FC236}">
                  <a16:creationId xmlns="" xmlns:a16="http://schemas.microsoft.com/office/drawing/2014/main" id="{34AD9BAF-486C-7140-828D-A95F927D603D}"/>
                </a:ext>
              </a:extLst>
            </p:cNvPr>
            <p:cNvSpPr>
              <a:spLocks noChangeShapeType="1"/>
            </p:cNvSpPr>
            <p:nvPr/>
          </p:nvSpPr>
          <p:spPr bwMode="auto">
            <a:xfrm rot="16200000" flipV="1">
              <a:off x="8156257" y="-2688518"/>
              <a:ext cx="665942" cy="6019636"/>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12" name="Line 20">
              <a:extLst>
                <a:ext uri="{FF2B5EF4-FFF2-40B4-BE49-F238E27FC236}">
                  <a16:creationId xmlns="" xmlns:a16="http://schemas.microsoft.com/office/drawing/2014/main" id="{3EB02BEA-5CAC-B44E-AF6A-6B5115D05DD3}"/>
                </a:ext>
              </a:extLst>
            </p:cNvPr>
            <p:cNvSpPr>
              <a:spLocks noChangeShapeType="1"/>
            </p:cNvSpPr>
            <p:nvPr/>
          </p:nvSpPr>
          <p:spPr bwMode="auto">
            <a:xfrm rot="16200000">
              <a:off x="11522661" y="-113385"/>
              <a:ext cx="751356" cy="798585"/>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13" name="Line 26">
              <a:extLst>
                <a:ext uri="{FF2B5EF4-FFF2-40B4-BE49-F238E27FC236}">
                  <a16:creationId xmlns="" xmlns:a16="http://schemas.microsoft.com/office/drawing/2014/main" id="{DC7BB725-10EA-5440-BC69-4DD4B378776E}"/>
                </a:ext>
              </a:extLst>
            </p:cNvPr>
            <p:cNvSpPr>
              <a:spLocks noChangeShapeType="1"/>
            </p:cNvSpPr>
            <p:nvPr/>
          </p:nvSpPr>
          <p:spPr bwMode="auto">
            <a:xfrm rot="16200000" flipH="1">
              <a:off x="11416744" y="743889"/>
              <a:ext cx="913408" cy="748805"/>
            </a:xfrm>
            <a:prstGeom prst="line">
              <a:avLst/>
            </a:prstGeom>
            <a:noFill/>
            <a:ln w="127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grpSp>
    </p:spTree>
    <p:extLst>
      <p:ext uri="{BB962C8B-B14F-4D97-AF65-F5344CB8AC3E}">
        <p14:creationId xmlns:p14="http://schemas.microsoft.com/office/powerpoint/2010/main" val="355368131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body text - option 2">
    <p:bg>
      <p:bgRef idx="1001">
        <a:schemeClr val="bg1"/>
      </p:bgRef>
    </p:bg>
    <p:spTree>
      <p:nvGrpSpPr>
        <p:cNvPr id="1" name=""/>
        <p:cNvGrpSpPr/>
        <p:nvPr/>
      </p:nvGrpSpPr>
      <p:grpSpPr>
        <a:xfrm>
          <a:off x="0" y="0"/>
          <a:ext cx="0" cy="0"/>
          <a:chOff x="0" y="0"/>
          <a:chExt cx="0" cy="0"/>
        </a:xfrm>
      </p:grpSpPr>
      <p:sp>
        <p:nvSpPr>
          <p:cNvPr id="22" name="Text Placeholder 21"/>
          <p:cNvSpPr>
            <a:spLocks noGrp="1"/>
          </p:cNvSpPr>
          <p:nvPr>
            <p:ph type="body" sz="quarter" idx="10" hasCustomPrompt="1"/>
          </p:nvPr>
        </p:nvSpPr>
        <p:spPr>
          <a:xfrm>
            <a:off x="5365376" y="2122580"/>
            <a:ext cx="5620873" cy="3657117"/>
          </a:xfrm>
          <a:prstGeom prst="rect">
            <a:avLst/>
          </a:prstGeom>
        </p:spPr>
        <p:txBody>
          <a:bodyPr/>
          <a:lstStyle>
            <a:lvl1pPr>
              <a:lnSpc>
                <a:spcPct val="100000"/>
              </a:lnSpc>
              <a:defRPr sz="1400">
                <a:solidFill>
                  <a:srgbClr val="0070C0"/>
                </a:solidFill>
                <a:latin typeface="+mn-lt"/>
              </a:defRPr>
            </a:lvl1pPr>
            <a:lvl2pPr>
              <a:lnSpc>
                <a:spcPct val="100000"/>
              </a:lnSpc>
              <a:defRPr sz="1400">
                <a:solidFill>
                  <a:srgbClr val="0070C0"/>
                </a:solidFill>
                <a:latin typeface="+mn-lt"/>
              </a:defRPr>
            </a:lvl2pPr>
            <a:lvl3pPr>
              <a:lnSpc>
                <a:spcPct val="100000"/>
              </a:lnSpc>
              <a:defRPr sz="1400">
                <a:solidFill>
                  <a:schemeClr val="bg1"/>
                </a:solidFill>
                <a:latin typeface="+mj-lt"/>
              </a:defRPr>
            </a:lvl3pPr>
            <a:lvl4pPr marL="1371600" indent="0">
              <a:lnSpc>
                <a:spcPct val="100000"/>
              </a:lnSpc>
              <a:buNone/>
              <a:defRPr sz="1400">
                <a:solidFill>
                  <a:schemeClr val="bg1"/>
                </a:solidFill>
                <a:latin typeface="+mj-lt"/>
              </a:defRPr>
            </a:lvl4pPr>
            <a:lvl5pPr>
              <a:lnSpc>
                <a:spcPct val="100000"/>
              </a:lnSpc>
              <a:defRPr sz="1400">
                <a:solidFill>
                  <a:schemeClr val="bg1"/>
                </a:solidFill>
                <a:latin typeface="+mj-lt"/>
              </a:defRPr>
            </a:lvl5pPr>
          </a:lstStyle>
          <a:p>
            <a:pPr lvl="0"/>
            <a:r>
              <a:rPr lang="en-US" dirty="0"/>
              <a:t>Click to edit Master text styles</a:t>
            </a:r>
          </a:p>
          <a:p>
            <a:pPr lvl="1"/>
            <a:r>
              <a:rPr lang="en-US" dirty="0"/>
              <a:t>Second level</a:t>
            </a:r>
          </a:p>
          <a:p>
            <a:pPr lvl="1"/>
            <a:r>
              <a:rPr lang="en-US" dirty="0"/>
              <a:t>Third level</a:t>
            </a:r>
          </a:p>
        </p:txBody>
      </p:sp>
      <p:sp>
        <p:nvSpPr>
          <p:cNvPr id="41" name="Title 1">
            <a:extLst>
              <a:ext uri="{FF2B5EF4-FFF2-40B4-BE49-F238E27FC236}">
                <a16:creationId xmlns="" xmlns:a16="http://schemas.microsoft.com/office/drawing/2014/main" id="{C24A7717-FC5C-6E41-A4D5-A25D97C7ED61}"/>
              </a:ext>
            </a:extLst>
          </p:cNvPr>
          <p:cNvSpPr>
            <a:spLocks noGrp="1"/>
          </p:cNvSpPr>
          <p:nvPr>
            <p:ph type="title" hasCustomPrompt="1"/>
          </p:nvPr>
        </p:nvSpPr>
        <p:spPr>
          <a:xfrm>
            <a:off x="972000" y="252000"/>
            <a:ext cx="10014248"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Slide title in Calibri bold</a:t>
            </a:r>
          </a:p>
        </p:txBody>
      </p:sp>
      <p:sp>
        <p:nvSpPr>
          <p:cNvPr id="14" name="Text Placeholder 13">
            <a:extLst>
              <a:ext uri="{FF2B5EF4-FFF2-40B4-BE49-F238E27FC236}">
                <a16:creationId xmlns="" xmlns:a16="http://schemas.microsoft.com/office/drawing/2014/main" id="{35AD7519-77D2-C840-A0B8-BFCCA455FD29}"/>
              </a:ext>
            </a:extLst>
          </p:cNvPr>
          <p:cNvSpPr>
            <a:spLocks noGrp="1"/>
          </p:cNvSpPr>
          <p:nvPr>
            <p:ph type="body" sz="quarter" idx="12" hasCustomPrompt="1"/>
          </p:nvPr>
        </p:nvSpPr>
        <p:spPr>
          <a:xfrm>
            <a:off x="936667" y="2122581"/>
            <a:ext cx="4200109" cy="3657116"/>
          </a:xfrm>
          <a:prstGeom prst="rect">
            <a:avLst/>
          </a:prstGeom>
        </p:spPr>
        <p:txBody>
          <a:bodyPr anchor="t"/>
          <a:lstStyle>
            <a:lvl1pPr marL="0" indent="0">
              <a:buNone/>
              <a:defRPr>
                <a:solidFill>
                  <a:srgbClr val="0070C0"/>
                </a:solidFill>
                <a:latin typeface="+mj-lt"/>
              </a:defRPr>
            </a:lvl1pPr>
          </a:lstStyle>
          <a:p>
            <a:r>
              <a:rPr lang="en-US" sz="2800" b="0" dirty="0">
                <a:solidFill>
                  <a:srgbClr val="A2ABD8"/>
                </a:solidFill>
              </a:rPr>
              <a:t>subtitle in Calibri</a:t>
            </a:r>
            <a:r>
              <a:rPr lang="en-US" sz="2800" b="0" baseline="0" dirty="0">
                <a:solidFill>
                  <a:srgbClr val="A2ABD8"/>
                </a:solidFill>
              </a:rPr>
              <a:t> light and page with bullets or text in Calibri light </a:t>
            </a:r>
            <a:endParaRPr lang="en-US" sz="2800" b="0" dirty="0">
              <a:solidFill>
                <a:srgbClr val="A2ABD8"/>
              </a:solidFill>
            </a:endParaRPr>
          </a:p>
        </p:txBody>
      </p:sp>
      <p:pic>
        <p:nvPicPr>
          <p:cNvPr id="27" name="Picture 26">
            <a:extLst>
              <a:ext uri="{FF2B5EF4-FFF2-40B4-BE49-F238E27FC236}">
                <a16:creationId xmlns="" xmlns:a16="http://schemas.microsoft.com/office/drawing/2014/main" id="{B9D0A1B4-3675-A549-9258-5DF4D05DCD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pic>
        <p:nvPicPr>
          <p:cNvPr id="7" name="Picture 6">
            <a:extLst>
              <a:ext uri="{FF2B5EF4-FFF2-40B4-BE49-F238E27FC236}">
                <a16:creationId xmlns="" xmlns:a16="http://schemas.microsoft.com/office/drawing/2014/main" id="{4273C447-2590-774F-AF64-52850C95091A}"/>
              </a:ext>
            </a:extLst>
          </p:cNvPr>
          <p:cNvPicPr>
            <a:picLocks noChangeAspect="1"/>
          </p:cNvPicPr>
          <p:nvPr userDrawn="1"/>
        </p:nvPicPr>
        <p:blipFill>
          <a:blip r:embed="rId3"/>
          <a:stretch>
            <a:fillRect/>
          </a:stretch>
        </p:blipFill>
        <p:spPr>
          <a:xfrm rot="16200000">
            <a:off x="10732543" y="5390558"/>
            <a:ext cx="1459457" cy="1489242"/>
          </a:xfrm>
          <a:prstGeom prst="rect">
            <a:avLst/>
          </a:prstGeom>
        </p:spPr>
      </p:pic>
    </p:spTree>
    <p:extLst>
      <p:ext uri="{BB962C8B-B14F-4D97-AF65-F5344CB8AC3E}">
        <p14:creationId xmlns:p14="http://schemas.microsoft.com/office/powerpoint/2010/main" val="223870657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Slide option 1">
    <p:bg>
      <p:bgRef idx="1001">
        <a:schemeClr val="bg1"/>
      </p:bgRef>
    </p:bg>
    <p:spTree>
      <p:nvGrpSpPr>
        <p:cNvPr id="1" name=""/>
        <p:cNvGrpSpPr/>
        <p:nvPr/>
      </p:nvGrpSpPr>
      <p:grpSpPr>
        <a:xfrm>
          <a:off x="0" y="0"/>
          <a:ext cx="0" cy="0"/>
          <a:chOff x="0" y="0"/>
          <a:chExt cx="0" cy="0"/>
        </a:xfrm>
      </p:grpSpPr>
      <p:sp>
        <p:nvSpPr>
          <p:cNvPr id="30" name="Title 1">
            <a:extLst>
              <a:ext uri="{FF2B5EF4-FFF2-40B4-BE49-F238E27FC236}">
                <a16:creationId xmlns="" xmlns:a16="http://schemas.microsoft.com/office/drawing/2014/main" id="{0DD00637-B908-0646-8044-DAD379E80209}"/>
              </a:ext>
            </a:extLst>
          </p:cNvPr>
          <p:cNvSpPr>
            <a:spLocks noGrp="1"/>
          </p:cNvSpPr>
          <p:nvPr>
            <p:ph type="title" hasCustomPrompt="1"/>
          </p:nvPr>
        </p:nvSpPr>
        <p:spPr>
          <a:xfrm>
            <a:off x="972000" y="252000"/>
            <a:ext cx="10329188"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Chart title in Calibri bold</a:t>
            </a:r>
          </a:p>
        </p:txBody>
      </p:sp>
      <p:sp>
        <p:nvSpPr>
          <p:cNvPr id="3" name="Chart Placeholder 2">
            <a:extLst>
              <a:ext uri="{FF2B5EF4-FFF2-40B4-BE49-F238E27FC236}">
                <a16:creationId xmlns="" xmlns:a16="http://schemas.microsoft.com/office/drawing/2014/main" id="{4B3ACD60-BE5E-0F4F-A086-4D7F2897D403}"/>
              </a:ext>
            </a:extLst>
          </p:cNvPr>
          <p:cNvSpPr>
            <a:spLocks noGrp="1"/>
          </p:cNvSpPr>
          <p:nvPr>
            <p:ph type="chart" sz="quarter" idx="11" hasCustomPrompt="1"/>
          </p:nvPr>
        </p:nvSpPr>
        <p:spPr>
          <a:xfrm>
            <a:off x="993199" y="1111760"/>
            <a:ext cx="10272656" cy="4334509"/>
          </a:xfrm>
          <a:prstGeom prst="rect">
            <a:avLst/>
          </a:prstGeom>
        </p:spPr>
        <p:txBody>
          <a:bodyPr anchor="ctr"/>
          <a:lstStyle>
            <a:lvl1pPr marL="0" indent="0" algn="ctr">
              <a:buNone/>
              <a:defRPr sz="1800">
                <a:solidFill>
                  <a:srgbClr val="0070C0"/>
                </a:solidFill>
              </a:defRPr>
            </a:lvl1pPr>
          </a:lstStyle>
          <a:p>
            <a:r>
              <a:rPr lang="en-US" dirty="0"/>
              <a:t>Click to insert chart</a:t>
            </a:r>
          </a:p>
          <a:p>
            <a:endParaRPr lang="en-US" dirty="0"/>
          </a:p>
          <a:p>
            <a:endParaRPr lang="en-US" dirty="0"/>
          </a:p>
        </p:txBody>
      </p:sp>
      <p:pic>
        <p:nvPicPr>
          <p:cNvPr id="18" name="Picture 17">
            <a:extLst>
              <a:ext uri="{FF2B5EF4-FFF2-40B4-BE49-F238E27FC236}">
                <a16:creationId xmlns="" xmlns:a16="http://schemas.microsoft.com/office/drawing/2014/main" id="{E41461A8-9A4A-2849-BD26-F68E2EF933E1}"/>
              </a:ext>
            </a:extLst>
          </p:cNvPr>
          <p:cNvPicPr>
            <a:picLocks noChangeAspect="1"/>
          </p:cNvPicPr>
          <p:nvPr userDrawn="1"/>
        </p:nvPicPr>
        <p:blipFill>
          <a:blip r:embed="rId2"/>
          <a:stretch>
            <a:fillRect/>
          </a:stretch>
        </p:blipFill>
        <p:spPr>
          <a:xfrm rot="10800000">
            <a:off x="10732543" y="23983"/>
            <a:ext cx="1459457" cy="1489242"/>
          </a:xfrm>
          <a:prstGeom prst="rect">
            <a:avLst/>
          </a:prstGeom>
        </p:spPr>
      </p:pic>
      <p:grpSp>
        <p:nvGrpSpPr>
          <p:cNvPr id="24" name="Group 23">
            <a:extLst>
              <a:ext uri="{FF2B5EF4-FFF2-40B4-BE49-F238E27FC236}">
                <a16:creationId xmlns="" xmlns:a16="http://schemas.microsoft.com/office/drawing/2014/main" id="{A78457A0-B179-AA4A-AD0C-F4DA7B21D924}"/>
              </a:ext>
            </a:extLst>
          </p:cNvPr>
          <p:cNvGrpSpPr/>
          <p:nvPr userDrawn="1"/>
        </p:nvGrpSpPr>
        <p:grpSpPr>
          <a:xfrm>
            <a:off x="-113016" y="5574721"/>
            <a:ext cx="12305015" cy="1725284"/>
            <a:chOff x="-186718" y="5836569"/>
            <a:chExt cx="13901632" cy="1949146"/>
          </a:xfrm>
        </p:grpSpPr>
        <p:sp>
          <p:nvSpPr>
            <p:cNvPr id="25" name="Line 7">
              <a:extLst>
                <a:ext uri="{FF2B5EF4-FFF2-40B4-BE49-F238E27FC236}">
                  <a16:creationId xmlns="" xmlns:a16="http://schemas.microsoft.com/office/drawing/2014/main" id="{46917895-49B1-0946-B9DD-55D244A1C222}"/>
                </a:ext>
              </a:extLst>
            </p:cNvPr>
            <p:cNvSpPr>
              <a:spLocks noChangeShapeType="1"/>
            </p:cNvSpPr>
            <p:nvPr/>
          </p:nvSpPr>
          <p:spPr bwMode="auto">
            <a:xfrm rot="16200000" flipV="1">
              <a:off x="8911722" y="2483165"/>
              <a:ext cx="1449788" cy="8156596"/>
            </a:xfrm>
            <a:prstGeom prst="line">
              <a:avLst/>
            </a:prstGeom>
            <a:noFill/>
            <a:ln w="19050" cap="rnd">
              <a:solidFill>
                <a:srgbClr val="7384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solidFill>
                  <a:prstClr val="black"/>
                </a:solidFill>
              </a:endParaRPr>
            </a:p>
          </p:txBody>
        </p:sp>
        <p:sp>
          <p:nvSpPr>
            <p:cNvPr id="26" name="Line 19">
              <a:extLst>
                <a:ext uri="{FF2B5EF4-FFF2-40B4-BE49-F238E27FC236}">
                  <a16:creationId xmlns="" xmlns:a16="http://schemas.microsoft.com/office/drawing/2014/main" id="{DFF51D8E-F509-4C47-892C-05E6FE4A38D5}"/>
                </a:ext>
              </a:extLst>
            </p:cNvPr>
            <p:cNvSpPr>
              <a:spLocks noChangeShapeType="1"/>
            </p:cNvSpPr>
            <p:nvPr/>
          </p:nvSpPr>
          <p:spPr bwMode="auto">
            <a:xfrm rot="16200000" flipH="1" flipV="1">
              <a:off x="2562446" y="3706525"/>
              <a:ext cx="872881" cy="5134509"/>
            </a:xfrm>
            <a:prstGeom prst="line">
              <a:avLst/>
            </a:prstGeom>
            <a:noFill/>
            <a:ln w="19050" cap="rnd">
              <a:solidFill>
                <a:srgbClr val="7384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27" name="Line 20">
              <a:extLst>
                <a:ext uri="{FF2B5EF4-FFF2-40B4-BE49-F238E27FC236}">
                  <a16:creationId xmlns="" xmlns:a16="http://schemas.microsoft.com/office/drawing/2014/main" id="{49178F43-24E0-6540-B477-F3B58C870491}"/>
                </a:ext>
              </a:extLst>
            </p:cNvPr>
            <p:cNvSpPr>
              <a:spLocks noChangeShapeType="1"/>
            </p:cNvSpPr>
            <p:nvPr/>
          </p:nvSpPr>
          <p:spPr bwMode="auto">
            <a:xfrm rot="16200000" flipV="1">
              <a:off x="-114201" y="6164388"/>
              <a:ext cx="617473" cy="474194"/>
            </a:xfrm>
            <a:prstGeom prst="line">
              <a:avLst/>
            </a:prstGeom>
            <a:noFill/>
            <a:ln w="19050" cap="rnd">
              <a:solidFill>
                <a:srgbClr val="7384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28" name="Line 26">
              <a:extLst>
                <a:ext uri="{FF2B5EF4-FFF2-40B4-BE49-F238E27FC236}">
                  <a16:creationId xmlns="" xmlns:a16="http://schemas.microsoft.com/office/drawing/2014/main" id="{6F3D4AF2-1689-5E4D-BE0B-5C7125DA7075}"/>
                </a:ext>
              </a:extLst>
            </p:cNvPr>
            <p:cNvSpPr>
              <a:spLocks noChangeShapeType="1"/>
            </p:cNvSpPr>
            <p:nvPr/>
          </p:nvSpPr>
          <p:spPr bwMode="auto">
            <a:xfrm rot="16200000">
              <a:off x="-166120" y="6689622"/>
              <a:ext cx="577155" cy="618351"/>
            </a:xfrm>
            <a:prstGeom prst="line">
              <a:avLst/>
            </a:prstGeom>
            <a:noFill/>
            <a:ln w="19050" cap="rnd">
              <a:solidFill>
                <a:srgbClr val="7384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sp>
          <p:nvSpPr>
            <p:cNvPr id="36" name="Line 26">
              <a:extLst>
                <a:ext uri="{FF2B5EF4-FFF2-40B4-BE49-F238E27FC236}">
                  <a16:creationId xmlns="" xmlns:a16="http://schemas.microsoft.com/office/drawing/2014/main" id="{7AC07672-F9FB-2C47-A732-2DF782361577}"/>
                </a:ext>
              </a:extLst>
            </p:cNvPr>
            <p:cNvSpPr>
              <a:spLocks noChangeShapeType="1"/>
            </p:cNvSpPr>
            <p:nvPr/>
          </p:nvSpPr>
          <p:spPr bwMode="auto">
            <a:xfrm rot="16200000" flipH="1" flipV="1">
              <a:off x="4069597" y="6289170"/>
              <a:ext cx="1949144" cy="1043945"/>
            </a:xfrm>
            <a:prstGeom prst="line">
              <a:avLst/>
            </a:prstGeom>
            <a:noFill/>
            <a:ln w="19050" cap="rnd">
              <a:solidFill>
                <a:srgbClr val="7384C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solidFill>
                  <a:prstClr val="black"/>
                </a:solidFill>
              </a:endParaRPr>
            </a:p>
          </p:txBody>
        </p:sp>
      </p:grpSp>
    </p:spTree>
    <p:extLst>
      <p:ext uri="{BB962C8B-B14F-4D97-AF65-F5344CB8AC3E}">
        <p14:creationId xmlns:p14="http://schemas.microsoft.com/office/powerpoint/2010/main" val="22239214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Slide option 2">
    <p:bg>
      <p:bgRef idx="1001">
        <a:schemeClr val="bg1"/>
      </p:bgRef>
    </p:bg>
    <p:spTree>
      <p:nvGrpSpPr>
        <p:cNvPr id="1" name=""/>
        <p:cNvGrpSpPr/>
        <p:nvPr/>
      </p:nvGrpSpPr>
      <p:grpSpPr>
        <a:xfrm>
          <a:off x="0" y="0"/>
          <a:ext cx="0" cy="0"/>
          <a:chOff x="0" y="0"/>
          <a:chExt cx="0" cy="0"/>
        </a:xfrm>
      </p:grpSpPr>
      <p:sp>
        <p:nvSpPr>
          <p:cNvPr id="30" name="Title 1">
            <a:extLst>
              <a:ext uri="{FF2B5EF4-FFF2-40B4-BE49-F238E27FC236}">
                <a16:creationId xmlns="" xmlns:a16="http://schemas.microsoft.com/office/drawing/2014/main" id="{0DD00637-B908-0646-8044-DAD379E80209}"/>
              </a:ext>
            </a:extLst>
          </p:cNvPr>
          <p:cNvSpPr>
            <a:spLocks noGrp="1"/>
          </p:cNvSpPr>
          <p:nvPr>
            <p:ph type="title" hasCustomPrompt="1"/>
          </p:nvPr>
        </p:nvSpPr>
        <p:spPr>
          <a:xfrm>
            <a:off x="972000" y="252000"/>
            <a:ext cx="10329188" cy="516604"/>
          </a:xfrm>
          <a:prstGeom prst="rect">
            <a:avLst/>
          </a:prstGeom>
          <a:ln>
            <a:noFill/>
          </a:ln>
        </p:spPr>
        <p:txBody>
          <a:bodyPr anchor="ctr">
            <a:noAutofit/>
          </a:bodyPr>
          <a:lstStyle>
            <a:lvl1pPr algn="l">
              <a:defRPr sz="3600" b="1" i="0" baseline="0">
                <a:solidFill>
                  <a:srgbClr val="0070C0"/>
                </a:solidFill>
                <a:latin typeface="+mn-lt"/>
                <a:ea typeface="Tahoma" charset="0"/>
                <a:cs typeface="Tahoma" charset="0"/>
              </a:defRPr>
            </a:lvl1pPr>
          </a:lstStyle>
          <a:p>
            <a:r>
              <a:rPr lang="en-US" dirty="0"/>
              <a:t>Chart title in Calibri bold</a:t>
            </a:r>
          </a:p>
        </p:txBody>
      </p:sp>
      <p:sp>
        <p:nvSpPr>
          <p:cNvPr id="3" name="Chart Placeholder 2">
            <a:extLst>
              <a:ext uri="{FF2B5EF4-FFF2-40B4-BE49-F238E27FC236}">
                <a16:creationId xmlns="" xmlns:a16="http://schemas.microsoft.com/office/drawing/2014/main" id="{4B3ACD60-BE5E-0F4F-A086-4D7F2897D403}"/>
              </a:ext>
            </a:extLst>
          </p:cNvPr>
          <p:cNvSpPr>
            <a:spLocks noGrp="1"/>
          </p:cNvSpPr>
          <p:nvPr>
            <p:ph type="chart" sz="quarter" idx="11" hasCustomPrompt="1"/>
          </p:nvPr>
        </p:nvSpPr>
        <p:spPr>
          <a:xfrm>
            <a:off x="993199" y="1111760"/>
            <a:ext cx="10272656" cy="4334509"/>
          </a:xfrm>
          <a:prstGeom prst="rect">
            <a:avLst/>
          </a:prstGeom>
        </p:spPr>
        <p:txBody>
          <a:bodyPr anchor="ctr"/>
          <a:lstStyle>
            <a:lvl1pPr marL="0" indent="0" algn="ctr">
              <a:buNone/>
              <a:defRPr sz="1800">
                <a:solidFill>
                  <a:srgbClr val="0070C0"/>
                </a:solidFill>
              </a:defRPr>
            </a:lvl1pPr>
          </a:lstStyle>
          <a:p>
            <a:r>
              <a:rPr lang="en-US" dirty="0"/>
              <a:t>Click to insert chart</a:t>
            </a:r>
          </a:p>
          <a:p>
            <a:endParaRPr lang="en-US" dirty="0"/>
          </a:p>
          <a:p>
            <a:endParaRPr lang="en-US" dirty="0"/>
          </a:p>
        </p:txBody>
      </p:sp>
      <p:pic>
        <p:nvPicPr>
          <p:cNvPr id="35" name="Picture 34">
            <a:extLst>
              <a:ext uri="{FF2B5EF4-FFF2-40B4-BE49-F238E27FC236}">
                <a16:creationId xmlns="" xmlns:a16="http://schemas.microsoft.com/office/drawing/2014/main" id="{9757BCDC-03C4-3F4A-8B4C-55954C408F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1053" y="196693"/>
            <a:ext cx="860896" cy="860894"/>
          </a:xfrm>
          <a:prstGeom prst="rect">
            <a:avLst/>
          </a:prstGeom>
        </p:spPr>
      </p:pic>
      <p:pic>
        <p:nvPicPr>
          <p:cNvPr id="13" name="Picture 12">
            <a:extLst>
              <a:ext uri="{FF2B5EF4-FFF2-40B4-BE49-F238E27FC236}">
                <a16:creationId xmlns="" xmlns:a16="http://schemas.microsoft.com/office/drawing/2014/main" id="{1EEF8B9D-3B17-0247-A03E-BA2DD00DA594}"/>
              </a:ext>
            </a:extLst>
          </p:cNvPr>
          <p:cNvPicPr>
            <a:picLocks noChangeAspect="1"/>
          </p:cNvPicPr>
          <p:nvPr userDrawn="1"/>
        </p:nvPicPr>
        <p:blipFill>
          <a:blip r:embed="rId3"/>
          <a:stretch>
            <a:fillRect/>
          </a:stretch>
        </p:blipFill>
        <p:spPr>
          <a:xfrm rot="16200000">
            <a:off x="10732543" y="5390558"/>
            <a:ext cx="1459457" cy="1489242"/>
          </a:xfrm>
          <a:prstGeom prst="rect">
            <a:avLst/>
          </a:prstGeom>
        </p:spPr>
      </p:pic>
    </p:spTree>
    <p:extLst>
      <p:ext uri="{BB962C8B-B14F-4D97-AF65-F5344CB8AC3E}">
        <p14:creationId xmlns:p14="http://schemas.microsoft.com/office/powerpoint/2010/main" val="2231369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736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458719" y="2021497"/>
            <a:ext cx="11353790" cy="3575592"/>
          </a:xfrm>
          <a:prstGeom prst="rect">
            <a:avLst/>
          </a:prstGeom>
          <a:noFill/>
          <a:ln w="25400">
            <a:solidFill>
              <a:srgbClr val="234C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latin typeface="Helvetica Neue" charset="0"/>
              <a:ea typeface="Helvetica Neue" charset="0"/>
              <a:cs typeface="Helvetica Neue" charset="0"/>
            </a:endParaRPr>
          </a:p>
        </p:txBody>
      </p:sp>
      <p:sp>
        <p:nvSpPr>
          <p:cNvPr id="75" name="Rectangle 74"/>
          <p:cNvSpPr/>
          <p:nvPr/>
        </p:nvSpPr>
        <p:spPr>
          <a:xfrm>
            <a:off x="6502992" y="2193848"/>
            <a:ext cx="2685960" cy="45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ea typeface="Helvetica Neue" charset="0"/>
              <a:cs typeface="Helvetica Neue" charset="0"/>
            </a:endParaRPr>
          </a:p>
        </p:txBody>
      </p:sp>
      <p:sp>
        <p:nvSpPr>
          <p:cNvPr id="46" name="Rectangle 45">
            <a:extLst>
              <a:ext uri="{FF2B5EF4-FFF2-40B4-BE49-F238E27FC236}">
                <a16:creationId xmlns:a16="http://schemas.microsoft.com/office/drawing/2014/main" xmlns="" id="{B12A99C8-9312-435E-A5CB-097A30AB5A0C}"/>
              </a:ext>
            </a:extLst>
          </p:cNvPr>
          <p:cNvSpPr/>
          <p:nvPr/>
        </p:nvSpPr>
        <p:spPr>
          <a:xfrm>
            <a:off x="0" y="1113675"/>
            <a:ext cx="12225147" cy="815536"/>
          </a:xfrm>
          <a:prstGeom prst="rect">
            <a:avLst/>
          </a:prstGeom>
          <a:solidFill>
            <a:schemeClr val="accent1">
              <a:lumMod val="20000"/>
              <a:lumOff val="80000"/>
            </a:schemeClr>
          </a:solidFill>
          <a:ln>
            <a:noFill/>
          </a:ln>
        </p:spPr>
        <p:txBody>
          <a:bodyPr lIns="240000" rIns="240000">
            <a:noAutofit/>
          </a:bodyPr>
          <a:lstStyle/>
          <a:p>
            <a:pPr algn="ctr">
              <a:spcAft>
                <a:spcPts val="600"/>
              </a:spcAft>
            </a:pPr>
            <a:endParaRPr lang="en-GB" sz="2000" b="1">
              <a:solidFill>
                <a:srgbClr val="1440A0"/>
              </a:solidFill>
              <a:cs typeface="Arial"/>
            </a:endParaRPr>
          </a:p>
        </p:txBody>
      </p:sp>
      <p:sp>
        <p:nvSpPr>
          <p:cNvPr id="47" name="TextBox 46"/>
          <p:cNvSpPr txBox="1"/>
          <p:nvPr/>
        </p:nvSpPr>
        <p:spPr>
          <a:xfrm>
            <a:off x="1524457" y="1038465"/>
            <a:ext cx="1015021" cy="584775"/>
          </a:xfrm>
          <a:prstGeom prst="rect">
            <a:avLst/>
          </a:prstGeom>
          <a:noFill/>
        </p:spPr>
        <p:txBody>
          <a:bodyPr wrap="none" rtlCol="0" anchor="ctr">
            <a:spAutoFit/>
          </a:bodyPr>
          <a:lstStyle/>
          <a:p>
            <a:r>
              <a:rPr lang="en-GB" sz="3200" b="1" dirty="0">
                <a:solidFill>
                  <a:srgbClr val="0A1B45"/>
                </a:solidFill>
              </a:rPr>
              <a:t>&gt;200</a:t>
            </a:r>
          </a:p>
        </p:txBody>
      </p:sp>
      <p:sp>
        <p:nvSpPr>
          <p:cNvPr id="49" name="TextBox 48"/>
          <p:cNvSpPr txBox="1"/>
          <p:nvPr/>
        </p:nvSpPr>
        <p:spPr>
          <a:xfrm>
            <a:off x="5709257" y="1056710"/>
            <a:ext cx="780983" cy="584775"/>
          </a:xfrm>
          <a:prstGeom prst="rect">
            <a:avLst/>
          </a:prstGeom>
          <a:noFill/>
        </p:spPr>
        <p:txBody>
          <a:bodyPr wrap="none" rtlCol="0" anchor="ctr">
            <a:spAutoFit/>
          </a:bodyPr>
          <a:lstStyle>
            <a:defPPr>
              <a:defRPr lang="en-US"/>
            </a:defPPr>
            <a:lvl1pPr>
              <a:defRPr sz="3200" b="1">
                <a:solidFill>
                  <a:srgbClr val="0A1B45"/>
                </a:solidFill>
              </a:defRPr>
            </a:lvl1pPr>
          </a:lstStyle>
          <a:p>
            <a:r>
              <a:rPr lang="en-GB" sz="2800" dirty="0"/>
              <a:t>&gt;</a:t>
            </a:r>
            <a:r>
              <a:rPr lang="en-GB" dirty="0"/>
              <a:t>50</a:t>
            </a:r>
            <a:endParaRPr lang="en-GB" sz="2800" dirty="0"/>
          </a:p>
        </p:txBody>
      </p:sp>
      <p:sp>
        <p:nvSpPr>
          <p:cNvPr id="50" name="TextBox 49"/>
          <p:cNvSpPr txBox="1"/>
          <p:nvPr/>
        </p:nvSpPr>
        <p:spPr>
          <a:xfrm>
            <a:off x="4572862" y="1487659"/>
            <a:ext cx="3079419" cy="369332"/>
          </a:xfrm>
          <a:prstGeom prst="rect">
            <a:avLst/>
          </a:prstGeom>
          <a:noFill/>
        </p:spPr>
        <p:txBody>
          <a:bodyPr wrap="square" rtlCol="0">
            <a:spAutoFit/>
          </a:bodyPr>
          <a:lstStyle/>
          <a:p>
            <a:pPr algn="ctr"/>
            <a:r>
              <a:rPr lang="en-GB" dirty="0">
                <a:solidFill>
                  <a:srgbClr val="0A1B45"/>
                </a:solidFill>
              </a:rPr>
              <a:t>Academic papers cited</a:t>
            </a:r>
          </a:p>
        </p:txBody>
      </p:sp>
      <p:sp>
        <p:nvSpPr>
          <p:cNvPr id="51" name="TextBox 50"/>
          <p:cNvSpPr txBox="1"/>
          <p:nvPr/>
        </p:nvSpPr>
        <p:spPr>
          <a:xfrm>
            <a:off x="9614526" y="1045126"/>
            <a:ext cx="393056" cy="584775"/>
          </a:xfrm>
          <a:prstGeom prst="rect">
            <a:avLst/>
          </a:prstGeom>
          <a:noFill/>
        </p:spPr>
        <p:txBody>
          <a:bodyPr wrap="none" rtlCol="0">
            <a:spAutoFit/>
          </a:bodyPr>
          <a:lstStyle/>
          <a:p>
            <a:r>
              <a:rPr lang="en-GB" sz="3200" b="1" dirty="0">
                <a:solidFill>
                  <a:srgbClr val="0A1B45"/>
                </a:solidFill>
              </a:rPr>
              <a:t>4</a:t>
            </a:r>
          </a:p>
        </p:txBody>
      </p:sp>
      <p:sp>
        <p:nvSpPr>
          <p:cNvPr id="52" name="TextBox 51"/>
          <p:cNvSpPr txBox="1"/>
          <p:nvPr/>
        </p:nvSpPr>
        <p:spPr>
          <a:xfrm>
            <a:off x="8185493" y="1487659"/>
            <a:ext cx="3163576" cy="369332"/>
          </a:xfrm>
          <a:prstGeom prst="rect">
            <a:avLst/>
          </a:prstGeom>
          <a:noFill/>
        </p:spPr>
        <p:txBody>
          <a:bodyPr wrap="square" rtlCol="0">
            <a:spAutoFit/>
          </a:bodyPr>
          <a:lstStyle/>
          <a:p>
            <a:pPr algn="ctr"/>
            <a:r>
              <a:rPr lang="en-GB" dirty="0">
                <a:solidFill>
                  <a:srgbClr val="0A1B45"/>
                </a:solidFill>
              </a:rPr>
              <a:t>Academic fields covered</a:t>
            </a:r>
          </a:p>
        </p:txBody>
      </p:sp>
      <p:grpSp>
        <p:nvGrpSpPr>
          <p:cNvPr id="33" name="Gruppo 66"/>
          <p:cNvGrpSpPr/>
          <p:nvPr/>
        </p:nvGrpSpPr>
        <p:grpSpPr>
          <a:xfrm>
            <a:off x="595152" y="210509"/>
            <a:ext cx="10420285" cy="504740"/>
            <a:chOff x="320788" y="156844"/>
            <a:chExt cx="11379982" cy="504740"/>
          </a:xfrm>
        </p:grpSpPr>
        <p:grpSp>
          <p:nvGrpSpPr>
            <p:cNvPr id="35" name="Group 10"/>
            <p:cNvGrpSpPr/>
            <p:nvPr/>
          </p:nvGrpSpPr>
          <p:grpSpPr>
            <a:xfrm rot="10800000">
              <a:off x="320788" y="156844"/>
              <a:ext cx="257418" cy="503166"/>
              <a:chOff x="6239570" y="1939626"/>
              <a:chExt cx="82067" cy="160414"/>
            </a:xfrm>
          </p:grpSpPr>
          <p:sp>
            <p:nvSpPr>
              <p:cNvPr id="42" name="Line 66"/>
              <p:cNvSpPr>
                <a:spLocks noChangeShapeType="1"/>
              </p:cNvSpPr>
              <p:nvPr/>
            </p:nvSpPr>
            <p:spPr bwMode="auto">
              <a:xfrm rot="5400000" flipV="1">
                <a:off x="6237958" y="1949180"/>
                <a:ext cx="93232" cy="74124"/>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 name="Line 67"/>
              <p:cNvSpPr>
                <a:spLocks noChangeShapeType="1"/>
              </p:cNvSpPr>
              <p:nvPr/>
            </p:nvSpPr>
            <p:spPr bwMode="auto">
              <a:xfrm rot="5400000">
                <a:off x="6247012" y="2025416"/>
                <a:ext cx="67182"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Line 68"/>
              <p:cNvSpPr>
                <a:spLocks noChangeShapeType="1"/>
              </p:cNvSpPr>
              <p:nvPr/>
            </p:nvSpPr>
            <p:spPr bwMode="auto">
              <a:xfrm rot="5400000" flipH="1" flipV="1">
                <a:off x="6224847" y="2003251"/>
                <a:ext cx="111513"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41" name="Connettore 1 68"/>
            <p:cNvCxnSpPr>
              <a:endCxn id="42" idx="0"/>
            </p:cNvCxnSpPr>
            <p:nvPr/>
          </p:nvCxnSpPr>
          <p:spPr>
            <a:xfrm flipH="1" flipV="1">
              <a:off x="553295" y="660010"/>
              <a:ext cx="11147475" cy="1574"/>
            </a:xfrm>
            <a:prstGeom prst="line">
              <a:avLst/>
            </a:prstGeom>
            <a:ln>
              <a:solidFill>
                <a:srgbClr val="234C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35951" y="1498866"/>
            <a:ext cx="3900961" cy="369332"/>
          </a:xfrm>
          <a:prstGeom prst="rect">
            <a:avLst/>
          </a:prstGeom>
          <a:noFill/>
        </p:spPr>
        <p:txBody>
          <a:bodyPr wrap="square" rtlCol="0">
            <a:spAutoFit/>
          </a:bodyPr>
          <a:lstStyle/>
          <a:p>
            <a:pPr algn="ctr"/>
            <a:r>
              <a:rPr lang="en-GB" dirty="0">
                <a:solidFill>
                  <a:srgbClr val="0A1B45"/>
                </a:solidFill>
              </a:rPr>
              <a:t>Top academic papers reviewed</a:t>
            </a:r>
          </a:p>
        </p:txBody>
      </p:sp>
      <p:sp>
        <p:nvSpPr>
          <p:cNvPr id="72" name="Rectangle 71"/>
          <p:cNvSpPr/>
          <p:nvPr/>
        </p:nvSpPr>
        <p:spPr>
          <a:xfrm>
            <a:off x="9779622" y="2196226"/>
            <a:ext cx="1509139" cy="45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ea typeface="Helvetica Neue" charset="0"/>
              <a:cs typeface="Helvetica Neue" charset="0"/>
            </a:endParaRPr>
          </a:p>
        </p:txBody>
      </p:sp>
      <p:sp>
        <p:nvSpPr>
          <p:cNvPr id="78" name="Rectangle 77"/>
          <p:cNvSpPr/>
          <p:nvPr/>
        </p:nvSpPr>
        <p:spPr>
          <a:xfrm>
            <a:off x="1056920" y="2196226"/>
            <a:ext cx="5021366" cy="45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ea typeface="Helvetica Neue" charset="0"/>
              <a:cs typeface="Helvetica Neue" charset="0"/>
            </a:endParaRPr>
          </a:p>
        </p:txBody>
      </p:sp>
      <p:sp>
        <p:nvSpPr>
          <p:cNvPr id="82" name="Rectangle 81"/>
          <p:cNvSpPr/>
          <p:nvPr/>
        </p:nvSpPr>
        <p:spPr>
          <a:xfrm>
            <a:off x="2330242" y="2237782"/>
            <a:ext cx="2241896" cy="369332"/>
          </a:xfrm>
          <a:prstGeom prst="rect">
            <a:avLst/>
          </a:prstGeom>
        </p:spPr>
        <p:txBody>
          <a:bodyPr wrap="none">
            <a:spAutoFit/>
          </a:bodyPr>
          <a:lstStyle/>
          <a:p>
            <a:r>
              <a:rPr lang="en-GB" b="1" dirty="0">
                <a:solidFill>
                  <a:srgbClr val="0A1B45"/>
                </a:solidFill>
                <a:latin typeface="Calibri Light"/>
                <a:ea typeface="Helvetica Neue" charset="0"/>
                <a:cs typeface="Helvetica Neue" charset="0"/>
              </a:rPr>
              <a:t>Psycho-Demographics</a:t>
            </a:r>
            <a:endParaRPr lang="en-US" b="1" dirty="0">
              <a:solidFill>
                <a:srgbClr val="0A1B45"/>
              </a:solidFill>
              <a:latin typeface="Calibri Light"/>
              <a:ea typeface="Helvetica Neue" charset="0"/>
              <a:cs typeface="Helvetica Neue" charset="0"/>
            </a:endParaRPr>
          </a:p>
        </p:txBody>
      </p:sp>
      <p:sp>
        <p:nvSpPr>
          <p:cNvPr id="83" name="Rectangle 82"/>
          <p:cNvSpPr/>
          <p:nvPr/>
        </p:nvSpPr>
        <p:spPr>
          <a:xfrm>
            <a:off x="7327393" y="2237782"/>
            <a:ext cx="913070" cy="369332"/>
          </a:xfrm>
          <a:prstGeom prst="rect">
            <a:avLst/>
          </a:prstGeom>
        </p:spPr>
        <p:txBody>
          <a:bodyPr wrap="none">
            <a:spAutoFit/>
          </a:bodyPr>
          <a:lstStyle/>
          <a:p>
            <a:r>
              <a:rPr lang="en-GB" b="1" dirty="0">
                <a:solidFill>
                  <a:srgbClr val="0A1B45"/>
                </a:solidFill>
                <a:latin typeface="Calibri Light"/>
                <a:ea typeface="Helvetica Neue" charset="0"/>
                <a:cs typeface="Helvetica Neue" charset="0"/>
              </a:rPr>
              <a:t>Context</a:t>
            </a:r>
            <a:endParaRPr lang="en-US" b="1" dirty="0">
              <a:solidFill>
                <a:srgbClr val="0A1B45"/>
              </a:solidFill>
              <a:latin typeface="Calibri Light"/>
              <a:ea typeface="Helvetica Neue" charset="0"/>
              <a:cs typeface="Helvetica Neue" charset="0"/>
            </a:endParaRPr>
          </a:p>
        </p:txBody>
      </p:sp>
      <p:sp>
        <p:nvSpPr>
          <p:cNvPr id="84" name="Rectangle 83"/>
          <p:cNvSpPr/>
          <p:nvPr/>
        </p:nvSpPr>
        <p:spPr>
          <a:xfrm>
            <a:off x="10115554" y="2251295"/>
            <a:ext cx="829394" cy="369332"/>
          </a:xfrm>
          <a:prstGeom prst="rect">
            <a:avLst/>
          </a:prstGeom>
        </p:spPr>
        <p:txBody>
          <a:bodyPr wrap="none">
            <a:spAutoFit/>
          </a:bodyPr>
          <a:lstStyle/>
          <a:p>
            <a:r>
              <a:rPr lang="en-GB" b="1" dirty="0">
                <a:solidFill>
                  <a:srgbClr val="0A1B45"/>
                </a:solidFill>
                <a:latin typeface="Calibri Light"/>
                <a:ea typeface="Helvetica Neue" charset="0"/>
                <a:cs typeface="Helvetica Neue" charset="0"/>
              </a:rPr>
              <a:t>Trigger</a:t>
            </a:r>
            <a:endParaRPr lang="en-US" b="1" dirty="0">
              <a:solidFill>
                <a:srgbClr val="0A1B45"/>
              </a:solidFill>
              <a:latin typeface="Calibri Light"/>
              <a:ea typeface="Helvetica Neue" charset="0"/>
              <a:cs typeface="Helvetica Neue" charset="0"/>
            </a:endParaRPr>
          </a:p>
        </p:txBody>
      </p:sp>
      <p:sp>
        <p:nvSpPr>
          <p:cNvPr id="86" name="Rectangle 85"/>
          <p:cNvSpPr/>
          <p:nvPr/>
        </p:nvSpPr>
        <p:spPr>
          <a:xfrm>
            <a:off x="843202" y="2705148"/>
            <a:ext cx="1208209"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Demographics</a:t>
            </a:r>
          </a:p>
        </p:txBody>
      </p:sp>
      <p:sp>
        <p:nvSpPr>
          <p:cNvPr id="87" name="Rectangle 86"/>
          <p:cNvSpPr/>
          <p:nvPr/>
        </p:nvSpPr>
        <p:spPr>
          <a:xfrm>
            <a:off x="2093808" y="2705148"/>
            <a:ext cx="1245856"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Motivations</a:t>
            </a:r>
          </a:p>
        </p:txBody>
      </p:sp>
      <p:sp>
        <p:nvSpPr>
          <p:cNvPr id="89" name="Rectangle 88"/>
          <p:cNvSpPr/>
          <p:nvPr/>
        </p:nvSpPr>
        <p:spPr>
          <a:xfrm>
            <a:off x="3400941" y="2705148"/>
            <a:ext cx="1403407"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Barriers</a:t>
            </a:r>
          </a:p>
        </p:txBody>
      </p:sp>
      <p:sp>
        <p:nvSpPr>
          <p:cNvPr id="92" name="Rectangle 91"/>
          <p:cNvSpPr/>
          <p:nvPr/>
        </p:nvSpPr>
        <p:spPr>
          <a:xfrm>
            <a:off x="4857871" y="2705148"/>
            <a:ext cx="1220415"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Personality</a:t>
            </a:r>
          </a:p>
        </p:txBody>
      </p:sp>
      <p:sp>
        <p:nvSpPr>
          <p:cNvPr id="94" name="Rectangle 93"/>
          <p:cNvSpPr/>
          <p:nvPr/>
        </p:nvSpPr>
        <p:spPr>
          <a:xfrm>
            <a:off x="843202" y="3109130"/>
            <a:ext cx="1208209" cy="22692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Age</a:t>
            </a:r>
          </a:p>
          <a:p>
            <a:pPr marL="171450" indent="-171450">
              <a:buFont typeface="Arial" charset="0"/>
              <a:buChar char="•"/>
            </a:pPr>
            <a:r>
              <a:rPr lang="en-US" sz="1200" dirty="0">
                <a:solidFill>
                  <a:srgbClr val="0A1B45"/>
                </a:solidFill>
                <a:ea typeface="Helvetica Neue" charset="0"/>
                <a:cs typeface="Helvetica Neue" charset="0"/>
              </a:rPr>
              <a:t>Gender</a:t>
            </a:r>
          </a:p>
          <a:p>
            <a:pPr marL="171450" indent="-171450">
              <a:buFont typeface="Arial" charset="0"/>
              <a:buChar char="•"/>
            </a:pPr>
            <a:r>
              <a:rPr lang="en-US" sz="1200" dirty="0">
                <a:solidFill>
                  <a:srgbClr val="0A1B45"/>
                </a:solidFill>
                <a:ea typeface="Helvetica Neue" charset="0"/>
                <a:cs typeface="Helvetica Neue" charset="0"/>
              </a:rPr>
              <a:t>Family status</a:t>
            </a:r>
          </a:p>
          <a:p>
            <a:pPr marL="171450" indent="-171450">
              <a:buFont typeface="Arial" charset="0"/>
              <a:buChar char="•"/>
            </a:pPr>
            <a:r>
              <a:rPr lang="en-US" sz="1200" dirty="0">
                <a:solidFill>
                  <a:srgbClr val="0A1B45"/>
                </a:solidFill>
                <a:ea typeface="Helvetica Neue" charset="0"/>
                <a:cs typeface="Helvetica Neue" charset="0"/>
              </a:rPr>
              <a:t>Occupation</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95" name="Rectangle 94"/>
          <p:cNvSpPr/>
          <p:nvPr/>
        </p:nvSpPr>
        <p:spPr>
          <a:xfrm>
            <a:off x="2093807" y="3109130"/>
            <a:ext cx="1245857" cy="22692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Vanity</a:t>
            </a:r>
          </a:p>
          <a:p>
            <a:pPr marL="171450" indent="-171450">
              <a:buFont typeface="Arial" charset="0"/>
              <a:buChar char="•"/>
            </a:pPr>
            <a:r>
              <a:rPr lang="en-US" sz="1200" dirty="0">
                <a:solidFill>
                  <a:srgbClr val="0A1B45"/>
                </a:solidFill>
                <a:ea typeface="Helvetica Neue" charset="0"/>
                <a:cs typeface="Helvetica Neue" charset="0"/>
              </a:rPr>
              <a:t>Lifestyle</a:t>
            </a:r>
          </a:p>
          <a:p>
            <a:pPr marL="171450" indent="-171450">
              <a:buFont typeface="Arial" charset="0"/>
              <a:buChar char="•"/>
            </a:pPr>
            <a:r>
              <a:rPr lang="en-US" sz="1200" dirty="0">
                <a:solidFill>
                  <a:srgbClr val="0A1B45"/>
                </a:solidFill>
                <a:ea typeface="Helvetica Neue" charset="0"/>
                <a:cs typeface="Helvetica Neue" charset="0"/>
              </a:rPr>
              <a:t>Social</a:t>
            </a:r>
          </a:p>
          <a:p>
            <a:pPr marL="171450" indent="-171450">
              <a:buFont typeface="Arial" charset="0"/>
              <a:buChar char="•"/>
            </a:pPr>
            <a:r>
              <a:rPr lang="en-US" sz="1200" dirty="0">
                <a:solidFill>
                  <a:srgbClr val="0A1B45"/>
                </a:solidFill>
                <a:ea typeface="Helvetica Neue" charset="0"/>
                <a:cs typeface="Helvetica Neue" charset="0"/>
              </a:rPr>
              <a:t>Convenience</a:t>
            </a:r>
          </a:p>
          <a:p>
            <a:pPr marL="171450" indent="-171450">
              <a:buFont typeface="Arial" charset="0"/>
              <a:buChar char="•"/>
            </a:pPr>
            <a:r>
              <a:rPr lang="en-US" sz="1200" dirty="0">
                <a:solidFill>
                  <a:srgbClr val="0A1B45"/>
                </a:solidFill>
                <a:ea typeface="Helvetica Neue" charset="0"/>
                <a:cs typeface="Helvetica Neue" charset="0"/>
              </a:rPr>
              <a:t>Technology</a:t>
            </a:r>
          </a:p>
          <a:p>
            <a:pPr marL="171450" indent="-171450">
              <a:buFont typeface="Arial" charset="0"/>
              <a:buChar char="•"/>
            </a:pPr>
            <a:r>
              <a:rPr lang="en-US" sz="1200" dirty="0">
                <a:solidFill>
                  <a:srgbClr val="0A1B45"/>
                </a:solidFill>
                <a:ea typeface="Helvetica Neue" charset="0"/>
                <a:cs typeface="Helvetica Neue" charset="0"/>
              </a:rPr>
              <a:t>Brand trust</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96" name="Rectangle 95"/>
          <p:cNvSpPr/>
          <p:nvPr/>
        </p:nvSpPr>
        <p:spPr>
          <a:xfrm>
            <a:off x="3400941" y="3109130"/>
            <a:ext cx="1391275" cy="22692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Taste</a:t>
            </a:r>
          </a:p>
          <a:p>
            <a:pPr marL="171450" indent="-171450">
              <a:buFont typeface="Arial" charset="0"/>
              <a:buChar char="•"/>
            </a:pPr>
            <a:r>
              <a:rPr lang="en-US" sz="1200" dirty="0">
                <a:solidFill>
                  <a:srgbClr val="0A1B45"/>
                </a:solidFill>
                <a:ea typeface="Helvetica Neue" charset="0"/>
                <a:cs typeface="Helvetica Neue" charset="0"/>
              </a:rPr>
              <a:t>Rituals</a:t>
            </a:r>
          </a:p>
          <a:p>
            <a:pPr marL="171450" indent="-171450">
              <a:buFont typeface="Arial" charset="0"/>
              <a:buChar char="•"/>
            </a:pPr>
            <a:r>
              <a:rPr lang="en-US" sz="1200" dirty="0">
                <a:solidFill>
                  <a:srgbClr val="0A1B45"/>
                </a:solidFill>
                <a:ea typeface="Helvetica Neue" charset="0"/>
                <a:cs typeface="Helvetica Neue" charset="0"/>
              </a:rPr>
              <a:t>Self-perception</a:t>
            </a:r>
          </a:p>
          <a:p>
            <a:pPr marL="171450" indent="-171450">
              <a:buFont typeface="Arial" charset="0"/>
              <a:buChar char="•"/>
            </a:pPr>
            <a:r>
              <a:rPr lang="en-US" sz="1200" dirty="0">
                <a:solidFill>
                  <a:srgbClr val="0A1B45"/>
                </a:solidFill>
                <a:ea typeface="Helvetica Neue" charset="0"/>
                <a:cs typeface="Helvetica Neue" charset="0"/>
              </a:rPr>
              <a:t>IQOS pricing</a:t>
            </a:r>
          </a:p>
          <a:p>
            <a:pPr marL="171450" indent="-171450">
              <a:buFont typeface="Arial" charset="0"/>
              <a:buChar char="•"/>
            </a:pPr>
            <a:r>
              <a:rPr lang="en-US" sz="1200" dirty="0">
                <a:solidFill>
                  <a:srgbClr val="0A1B45"/>
                </a:solidFill>
                <a:ea typeface="Helvetica Neue" charset="0"/>
                <a:cs typeface="Helvetica Neue" charset="0"/>
              </a:rPr>
              <a:t>IQOS perceived negative attributes</a:t>
            </a:r>
          </a:p>
          <a:p>
            <a:pPr marL="171450" indent="-171450">
              <a:buFont typeface="Arial" charset="0"/>
              <a:buChar char="•"/>
            </a:pPr>
            <a:r>
              <a:rPr lang="en-US" sz="1200" dirty="0">
                <a:solidFill>
                  <a:srgbClr val="0A1B45"/>
                </a:solidFill>
                <a:ea typeface="Helvetica Neue" charset="0"/>
                <a:cs typeface="Helvetica Neue" charset="0"/>
              </a:rPr>
              <a:t>Credibility</a:t>
            </a:r>
          </a:p>
          <a:p>
            <a:pPr marL="171450" indent="-171450">
              <a:buFont typeface="Arial" charset="0"/>
              <a:buChar char="•"/>
            </a:pPr>
            <a:r>
              <a:rPr lang="en-US" sz="1200" dirty="0">
                <a:solidFill>
                  <a:srgbClr val="0A1B45"/>
                </a:solidFill>
                <a:ea typeface="Helvetica Neue" charset="0"/>
                <a:cs typeface="Helvetica Neue" charset="0"/>
              </a:rPr>
              <a:t>CC social conformity</a:t>
            </a:r>
          </a:p>
          <a:p>
            <a:pPr marL="171450" indent="-171450">
              <a:buFont typeface="Arial" charset="0"/>
              <a:buChar char="•"/>
            </a:pPr>
            <a:r>
              <a:rPr lang="en-US" sz="1200" dirty="0">
                <a:solidFill>
                  <a:srgbClr val="0A1B45"/>
                </a:solidFill>
                <a:ea typeface="Helvetica Neue" charset="0"/>
                <a:cs typeface="Helvetica Neue" charset="0"/>
              </a:rPr>
              <a:t>CC brand authentication</a:t>
            </a: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97" name="Rectangle 96"/>
          <p:cNvSpPr/>
          <p:nvPr/>
        </p:nvSpPr>
        <p:spPr>
          <a:xfrm>
            <a:off x="4857871" y="3109130"/>
            <a:ext cx="1220415" cy="22692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Variety seeking</a:t>
            </a:r>
          </a:p>
          <a:p>
            <a:pPr marL="171450" indent="-171450">
              <a:buFont typeface="Arial" charset="0"/>
              <a:buChar char="•"/>
            </a:pPr>
            <a:r>
              <a:rPr lang="en-US" sz="1200" dirty="0">
                <a:solidFill>
                  <a:srgbClr val="0A1B45"/>
                </a:solidFill>
                <a:ea typeface="Helvetica Neue" charset="0"/>
                <a:cs typeface="Helvetica Neue" charset="0"/>
              </a:rPr>
              <a:t>Openness to change</a:t>
            </a:r>
          </a:p>
          <a:p>
            <a:pPr marL="171450" indent="-171450">
              <a:buFont typeface="Arial" charset="0"/>
              <a:buChar char="•"/>
            </a:pPr>
            <a:r>
              <a:rPr lang="en-US" sz="1200" dirty="0">
                <a:solidFill>
                  <a:srgbClr val="0A1B45"/>
                </a:solidFill>
                <a:ea typeface="Helvetica Neue" charset="0"/>
                <a:cs typeface="Helvetica Neue" charset="0"/>
              </a:rPr>
              <a:t>Risk aversion</a:t>
            </a:r>
          </a:p>
          <a:p>
            <a:pPr marL="171450" indent="-171450">
              <a:buFont typeface="Arial" charset="0"/>
              <a:buChar char="•"/>
            </a:pPr>
            <a:r>
              <a:rPr lang="en-US" sz="1200" dirty="0">
                <a:solidFill>
                  <a:srgbClr val="0A1B45"/>
                </a:solidFill>
                <a:ea typeface="Helvetica Neue" charset="0"/>
                <a:cs typeface="Helvetica Neue" charset="0"/>
              </a:rPr>
              <a:t>Self monitoring</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grpSp>
        <p:nvGrpSpPr>
          <p:cNvPr id="98" name="Group 97"/>
          <p:cNvGrpSpPr/>
          <p:nvPr/>
        </p:nvGrpSpPr>
        <p:grpSpPr>
          <a:xfrm>
            <a:off x="6444559" y="2733453"/>
            <a:ext cx="2744393" cy="2662639"/>
            <a:chOff x="6608054" y="2899963"/>
            <a:chExt cx="2275113" cy="2662639"/>
          </a:xfrm>
          <a:solidFill>
            <a:schemeClr val="accent1">
              <a:lumMod val="20000"/>
              <a:lumOff val="80000"/>
            </a:schemeClr>
          </a:solidFill>
        </p:grpSpPr>
        <p:sp>
          <p:nvSpPr>
            <p:cNvPr id="99" name="Rectangle 98"/>
            <p:cNvSpPr/>
            <p:nvPr/>
          </p:nvSpPr>
          <p:spPr>
            <a:xfrm>
              <a:off x="6608054" y="2899963"/>
              <a:ext cx="1110342" cy="3436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Life events</a:t>
              </a:r>
            </a:p>
          </p:txBody>
        </p:sp>
        <p:sp>
          <p:nvSpPr>
            <p:cNvPr id="100" name="Rectangle 99"/>
            <p:cNvSpPr/>
            <p:nvPr/>
          </p:nvSpPr>
          <p:spPr>
            <a:xfrm>
              <a:off x="7772825" y="2899963"/>
              <a:ext cx="1110342" cy="3436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Moments</a:t>
              </a:r>
            </a:p>
          </p:txBody>
        </p:sp>
        <p:sp>
          <p:nvSpPr>
            <p:cNvPr id="112" name="Rectangle 111"/>
            <p:cNvSpPr/>
            <p:nvPr/>
          </p:nvSpPr>
          <p:spPr>
            <a:xfrm>
              <a:off x="6608054" y="3293388"/>
              <a:ext cx="1110342" cy="22692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Engagement</a:t>
              </a:r>
            </a:p>
            <a:p>
              <a:pPr marL="171450" indent="-171450">
                <a:buFont typeface="Arial" charset="0"/>
                <a:buChar char="•"/>
              </a:pPr>
              <a:r>
                <a:rPr lang="en-US" sz="1200" dirty="0">
                  <a:solidFill>
                    <a:srgbClr val="0A1B45"/>
                  </a:solidFill>
                  <a:ea typeface="Helvetica Neue" charset="0"/>
                  <a:cs typeface="Helvetica Neue" charset="0"/>
                </a:rPr>
                <a:t>Marriage</a:t>
              </a:r>
            </a:p>
            <a:p>
              <a:pPr marL="171450" indent="-171450">
                <a:buFont typeface="Arial" charset="0"/>
                <a:buChar char="•"/>
              </a:pPr>
              <a:r>
                <a:rPr lang="en-US" sz="1200" dirty="0">
                  <a:solidFill>
                    <a:srgbClr val="0A1B45"/>
                  </a:solidFill>
                  <a:ea typeface="Helvetica Neue" charset="0"/>
                  <a:cs typeface="Helvetica Neue" charset="0"/>
                </a:rPr>
                <a:t>New home purchase</a:t>
              </a:r>
            </a:p>
            <a:p>
              <a:pPr marL="171450" indent="-171450">
                <a:buFont typeface="Arial" charset="0"/>
                <a:buChar char="•"/>
              </a:pPr>
              <a:r>
                <a:rPr lang="en-US" sz="1200" dirty="0">
                  <a:solidFill>
                    <a:srgbClr val="0A1B45"/>
                  </a:solidFill>
                  <a:ea typeface="Helvetica Neue" charset="0"/>
                  <a:cs typeface="Helvetica Neue" charset="0"/>
                </a:rPr>
                <a:t>Relocation</a:t>
              </a:r>
            </a:p>
            <a:p>
              <a:pPr marL="171450" indent="-171450">
                <a:buFont typeface="Arial" charset="0"/>
                <a:buChar char="•"/>
              </a:pPr>
              <a:r>
                <a:rPr lang="en-US" sz="1200" dirty="0">
                  <a:solidFill>
                    <a:srgbClr val="0A1B45"/>
                  </a:solidFill>
                  <a:ea typeface="Helvetica Neue" charset="0"/>
                  <a:cs typeface="Helvetica Neue" charset="0"/>
                </a:rPr>
                <a:t>Parenthood</a:t>
              </a:r>
            </a:p>
            <a:p>
              <a:pPr marL="171450" indent="-171450">
                <a:buFont typeface="Arial" charset="0"/>
                <a:buChar char="•"/>
              </a:pPr>
              <a:r>
                <a:rPr lang="en-US" sz="1200" dirty="0">
                  <a:solidFill>
                    <a:srgbClr val="0A1B45"/>
                  </a:solidFill>
                  <a:ea typeface="Helvetica Neue" charset="0"/>
                  <a:cs typeface="Helvetica Neue" charset="0"/>
                </a:rPr>
                <a:t>Divorce</a:t>
              </a:r>
            </a:p>
            <a:p>
              <a:pPr marL="171450" indent="-171450">
                <a:buFont typeface="Arial" charset="0"/>
                <a:buChar char="•"/>
              </a:pPr>
              <a:r>
                <a:rPr lang="en-US" sz="1200" dirty="0">
                  <a:solidFill>
                    <a:srgbClr val="0A1B45"/>
                  </a:solidFill>
                  <a:ea typeface="Helvetica Neue" charset="0"/>
                  <a:cs typeface="Helvetica Neue" charset="0"/>
                </a:rPr>
                <a:t>Children moving out</a:t>
              </a:r>
            </a:p>
            <a:p>
              <a:pPr marL="171450" indent="-171450">
                <a:buFont typeface="Arial" charset="0"/>
                <a:buChar char="•"/>
              </a:pPr>
              <a:r>
                <a:rPr lang="en-US" sz="1200" dirty="0">
                  <a:solidFill>
                    <a:srgbClr val="0A1B45"/>
                  </a:solidFill>
                  <a:ea typeface="Helvetica Neue" charset="0"/>
                  <a:cs typeface="Helvetica Neue" charset="0"/>
                </a:rPr>
                <a:t>Retirement</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115" name="Rectangle 114"/>
            <p:cNvSpPr/>
            <p:nvPr/>
          </p:nvSpPr>
          <p:spPr>
            <a:xfrm>
              <a:off x="7772825" y="3293388"/>
              <a:ext cx="1110342" cy="22692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New Year’s</a:t>
              </a:r>
            </a:p>
            <a:p>
              <a:pPr marL="171450" indent="-171450">
                <a:buFont typeface="Arial" charset="0"/>
                <a:buChar char="•"/>
              </a:pPr>
              <a:r>
                <a:rPr lang="en-US" sz="1200" dirty="0">
                  <a:solidFill>
                    <a:srgbClr val="0A1B45"/>
                  </a:solidFill>
                  <a:ea typeface="Helvetica Neue" charset="0"/>
                  <a:cs typeface="Helvetica Neue" charset="0"/>
                </a:rPr>
                <a:t>A night out</a:t>
              </a:r>
            </a:p>
            <a:p>
              <a:pPr marL="171450" indent="-171450">
                <a:buFont typeface="Arial" charset="0"/>
                <a:buChar char="•"/>
              </a:pPr>
              <a:r>
                <a:rPr lang="en-US" sz="1200" dirty="0">
                  <a:solidFill>
                    <a:srgbClr val="0A1B45"/>
                  </a:solidFill>
                  <a:ea typeface="Helvetica Neue" charset="0"/>
                  <a:cs typeface="Helvetica Neue" charset="0"/>
                </a:rPr>
                <a:t>Social gathering e.g. brunch</a:t>
              </a:r>
            </a:p>
            <a:p>
              <a:pPr marL="171450" indent="-171450">
                <a:buFont typeface="Arial" charset="0"/>
                <a:buChar char="•"/>
              </a:pPr>
              <a:r>
                <a:rPr lang="en-US" sz="1200" dirty="0">
                  <a:solidFill>
                    <a:srgbClr val="0A1B45"/>
                  </a:solidFill>
                  <a:ea typeface="Helvetica Neue" charset="0"/>
                  <a:cs typeface="Helvetica Neue" charset="0"/>
                </a:rPr>
                <a:t>Attending a live event</a:t>
              </a:r>
            </a:p>
            <a:p>
              <a:pPr marL="171450" indent="-171450">
                <a:buFont typeface="Arial" charset="0"/>
                <a:buChar char="•"/>
              </a:pPr>
              <a:r>
                <a:rPr lang="en-US" sz="1200" dirty="0">
                  <a:solidFill>
                    <a:srgbClr val="0A1B45"/>
                  </a:solidFill>
                  <a:ea typeface="Helvetica Neue" charset="0"/>
                  <a:cs typeface="Helvetica Neue" charset="0"/>
                </a:rPr>
                <a:t>Seasonal event e.g. summer holiday</a:t>
              </a:r>
            </a:p>
            <a:p>
              <a:pPr marL="171450" indent="-171450">
                <a:buFont typeface="Arial" charset="0"/>
                <a:buChar char="•"/>
              </a:pPr>
              <a:r>
                <a:rPr lang="en-US" sz="1200" dirty="0">
                  <a:solidFill>
                    <a:srgbClr val="0A1B45"/>
                  </a:solidFill>
                  <a:ea typeface="Helvetica Neue" charset="0"/>
                  <a:cs typeface="Helvetica Neue" charset="0"/>
                </a:rPr>
                <a:t>Weather</a:t>
              </a:r>
            </a:p>
          </p:txBody>
        </p:sp>
      </p:grpSp>
      <p:sp>
        <p:nvSpPr>
          <p:cNvPr id="118" name="Rectangle 117"/>
          <p:cNvSpPr/>
          <p:nvPr/>
        </p:nvSpPr>
        <p:spPr>
          <a:xfrm>
            <a:off x="9779623" y="2705148"/>
            <a:ext cx="1509138"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Marketing</a:t>
            </a:r>
          </a:p>
        </p:txBody>
      </p:sp>
      <p:sp>
        <p:nvSpPr>
          <p:cNvPr id="121" name="Rectangle 120"/>
          <p:cNvSpPr/>
          <p:nvPr/>
        </p:nvSpPr>
        <p:spPr>
          <a:xfrm>
            <a:off x="9779623" y="3098573"/>
            <a:ext cx="1509138" cy="22692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Paid e.g. ads</a:t>
            </a:r>
          </a:p>
          <a:p>
            <a:pPr marL="171450" indent="-171450">
              <a:buFont typeface="Arial" charset="0"/>
              <a:buChar char="•"/>
            </a:pPr>
            <a:r>
              <a:rPr lang="en-US" sz="1200" dirty="0">
                <a:solidFill>
                  <a:srgbClr val="0A1B45"/>
                </a:solidFill>
                <a:ea typeface="Helvetica Neue" charset="0"/>
                <a:cs typeface="Helvetica Neue" charset="0"/>
              </a:rPr>
              <a:t>Owned e.g. website</a:t>
            </a:r>
          </a:p>
          <a:p>
            <a:pPr marL="171450" indent="-171450">
              <a:buFont typeface="Arial" charset="0"/>
              <a:buChar char="•"/>
            </a:pPr>
            <a:r>
              <a:rPr lang="en-US" sz="1200" dirty="0">
                <a:solidFill>
                  <a:srgbClr val="0A1B45"/>
                </a:solidFill>
                <a:ea typeface="Helvetica Neue" charset="0"/>
                <a:cs typeface="Helvetica Neue" charset="0"/>
              </a:rPr>
              <a:t>Shared e.g. word of mouth</a:t>
            </a:r>
          </a:p>
          <a:p>
            <a:pPr marL="171450" indent="-171450">
              <a:buFont typeface="Arial" charset="0"/>
              <a:buChar char="•"/>
            </a:pPr>
            <a:r>
              <a:rPr lang="en-US" sz="1200" dirty="0">
                <a:solidFill>
                  <a:srgbClr val="0A1B45"/>
                </a:solidFill>
                <a:ea typeface="Helvetica Neue" charset="0"/>
                <a:cs typeface="Helvetica Neue" charset="0"/>
              </a:rPr>
              <a:t>Earned e.g.  influencer/blogger relations</a:t>
            </a:r>
          </a:p>
          <a:p>
            <a:pPr marL="171450" indent="-171450">
              <a:buFont typeface="Arial" charset="0"/>
              <a:buChar char="•"/>
            </a:pPr>
            <a:r>
              <a:rPr lang="en-US" sz="1200" dirty="0">
                <a:solidFill>
                  <a:srgbClr val="0A1B45"/>
                </a:solidFill>
                <a:ea typeface="Helvetica Neue" charset="0"/>
                <a:cs typeface="Helvetica Neue" charset="0"/>
              </a:rPr>
              <a:t>In-store fundamentals</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127" name="Rectangle 126"/>
          <p:cNvSpPr/>
          <p:nvPr/>
        </p:nvSpPr>
        <p:spPr>
          <a:xfrm>
            <a:off x="4469924" y="6185665"/>
            <a:ext cx="3715569" cy="338554"/>
          </a:xfrm>
          <a:prstGeom prst="rect">
            <a:avLst/>
          </a:prstGeom>
        </p:spPr>
        <p:txBody>
          <a:bodyPr wrap="none">
            <a:spAutoFit/>
          </a:bodyPr>
          <a:lstStyle/>
          <a:p>
            <a:r>
              <a:rPr lang="en-US" sz="1600" b="1" dirty="0">
                <a:solidFill>
                  <a:srgbClr val="0A1B45"/>
                </a:solidFill>
                <a:latin typeface="Calibri Light"/>
                <a:ea typeface="Helvetica Neue" charset="0"/>
                <a:cs typeface="Helvetica Neue" charset="0"/>
              </a:rPr>
              <a:t>IQOS Awareness, Engagement, Conversion </a:t>
            </a:r>
          </a:p>
        </p:txBody>
      </p:sp>
      <p:sp>
        <p:nvSpPr>
          <p:cNvPr id="130" name="Pentagon 129"/>
          <p:cNvSpPr/>
          <p:nvPr/>
        </p:nvSpPr>
        <p:spPr>
          <a:xfrm>
            <a:off x="424553" y="6271831"/>
            <a:ext cx="3461656" cy="162597"/>
          </a:xfrm>
          <a:prstGeom prst="homePlate">
            <a:avLst/>
          </a:prstGeom>
          <a:noFill/>
          <a:ln>
            <a:solidFill>
              <a:srgbClr val="234C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latin typeface="Helvetica Neue" charset="0"/>
              <a:ea typeface="Helvetica Neue" charset="0"/>
              <a:cs typeface="Helvetica Neue" charset="0"/>
            </a:endParaRPr>
          </a:p>
        </p:txBody>
      </p:sp>
      <p:sp>
        <p:nvSpPr>
          <p:cNvPr id="133" name="Pentagon 132"/>
          <p:cNvSpPr/>
          <p:nvPr/>
        </p:nvSpPr>
        <p:spPr>
          <a:xfrm flipH="1">
            <a:off x="8446889" y="6271831"/>
            <a:ext cx="3331453" cy="162597"/>
          </a:xfrm>
          <a:prstGeom prst="homePlate">
            <a:avLst/>
          </a:prstGeom>
          <a:noFill/>
          <a:ln>
            <a:solidFill>
              <a:srgbClr val="234C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latin typeface="Helvetica Neue" charset="0"/>
              <a:ea typeface="Helvetica Neue" charset="0"/>
              <a:cs typeface="Helvetica Neue" charset="0"/>
            </a:endParaRPr>
          </a:p>
        </p:txBody>
      </p:sp>
      <p:sp>
        <p:nvSpPr>
          <p:cNvPr id="142" name="Shape 8943"/>
          <p:cNvSpPr/>
          <p:nvPr/>
        </p:nvSpPr>
        <p:spPr>
          <a:xfrm>
            <a:off x="9458653" y="2108637"/>
            <a:ext cx="656901" cy="630387"/>
          </a:xfrm>
          <a:prstGeom prst="ellipse">
            <a:avLst/>
          </a:prstGeom>
          <a:solidFill>
            <a:schemeClr val="tx1"/>
          </a:solidFill>
          <a:ln w="9525" cap="flat" cmpd="sng">
            <a:solidFill>
              <a:schemeClr val="tx1"/>
            </a:solidFill>
            <a:prstDash val="solid"/>
            <a:round/>
            <a:headEnd type="none" w="med" len="med"/>
            <a:tailEnd type="none" w="med" len="med"/>
          </a:ln>
        </p:spPr>
        <p:txBody>
          <a:bodyPr lIns="91433" tIns="91433" rIns="91433" bIns="91433" anchor="ctr" anchorCtr="0">
            <a:noAutofit/>
          </a:bodyPr>
          <a:lstStyle/>
          <a:p>
            <a:pPr>
              <a:buClr>
                <a:srgbClr val="000000"/>
              </a:buClr>
              <a:buFont typeface="Arial"/>
              <a:buNone/>
            </a:pPr>
            <a:endParaRPr sz="1867" u="sng" kern="0">
              <a:solidFill>
                <a:srgbClr val="0070C0"/>
              </a:solidFill>
              <a:ea typeface="Arial"/>
              <a:cs typeface="Arial"/>
              <a:sym typeface="Arial"/>
            </a:endParaRPr>
          </a:p>
        </p:txBody>
      </p:sp>
      <p:pic>
        <p:nvPicPr>
          <p:cNvPr id="143" name="Picture 1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4526" y="2277638"/>
            <a:ext cx="355849" cy="355849"/>
          </a:xfrm>
          <a:prstGeom prst="rect">
            <a:avLst/>
          </a:prstGeom>
        </p:spPr>
      </p:pic>
      <p:sp>
        <p:nvSpPr>
          <p:cNvPr id="48" name="Title 3">
            <a:extLst>
              <a:ext uri="{FF2B5EF4-FFF2-40B4-BE49-F238E27FC236}">
                <a16:creationId xmlns:a16="http://schemas.microsoft.com/office/drawing/2014/main" xmlns="" id="{47B7EA9A-DAC4-7D4D-B755-1792CBAB6128}"/>
              </a:ext>
            </a:extLst>
          </p:cNvPr>
          <p:cNvSpPr>
            <a:spLocks noGrp="1"/>
          </p:cNvSpPr>
          <p:nvPr>
            <p:ph type="title"/>
          </p:nvPr>
        </p:nvSpPr>
        <p:spPr>
          <a:xfrm>
            <a:off x="658487" y="242604"/>
            <a:ext cx="10855226" cy="516604"/>
          </a:xfrm>
        </p:spPr>
        <p:txBody>
          <a:bodyPr/>
          <a:lstStyle/>
          <a:p>
            <a:r>
              <a:rPr lang="en-US" sz="2800" dirty="0" smtClean="0"/>
              <a:t>Prospective consumers: An actionable identification framework</a:t>
            </a:r>
            <a:endParaRPr lang="en-US" sz="2800" dirty="0"/>
          </a:p>
        </p:txBody>
      </p:sp>
      <p:sp>
        <p:nvSpPr>
          <p:cNvPr id="54" name="Shape 8943"/>
          <p:cNvSpPr/>
          <p:nvPr/>
        </p:nvSpPr>
        <p:spPr>
          <a:xfrm>
            <a:off x="6174458" y="2115832"/>
            <a:ext cx="656901" cy="630387"/>
          </a:xfrm>
          <a:prstGeom prst="ellipse">
            <a:avLst/>
          </a:prstGeom>
          <a:solidFill>
            <a:schemeClr val="tx1"/>
          </a:solidFill>
          <a:ln w="9525" cap="flat" cmpd="sng">
            <a:solidFill>
              <a:schemeClr val="tx1"/>
            </a:solidFill>
            <a:prstDash val="solid"/>
            <a:round/>
            <a:headEnd type="none" w="med" len="med"/>
            <a:tailEnd type="none" w="med" len="med"/>
          </a:ln>
        </p:spPr>
        <p:txBody>
          <a:bodyPr lIns="91433" tIns="91433" rIns="91433" bIns="91433" anchor="ctr" anchorCtr="0">
            <a:noAutofit/>
          </a:bodyPr>
          <a:lstStyle/>
          <a:p>
            <a:pPr>
              <a:buClr>
                <a:srgbClr val="000000"/>
              </a:buClr>
              <a:buFont typeface="Arial"/>
              <a:buNone/>
            </a:pPr>
            <a:endParaRPr sz="1867" u="sng" kern="0">
              <a:solidFill>
                <a:srgbClr val="0070C0"/>
              </a:solidFill>
              <a:ea typeface="Arial"/>
              <a:cs typeface="Arial"/>
              <a:sym typeface="Arial"/>
            </a:endParaRPr>
          </a:p>
        </p:txBody>
      </p:sp>
      <p:pic>
        <p:nvPicPr>
          <p:cNvPr id="141" name="Picture 1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080" y="2212346"/>
            <a:ext cx="430546" cy="430546"/>
          </a:xfrm>
          <a:prstGeom prst="rect">
            <a:avLst/>
          </a:prstGeom>
        </p:spPr>
      </p:pic>
      <p:sp>
        <p:nvSpPr>
          <p:cNvPr id="55" name="Shape 8943"/>
          <p:cNvSpPr/>
          <p:nvPr/>
        </p:nvSpPr>
        <p:spPr>
          <a:xfrm>
            <a:off x="528317" y="2117407"/>
            <a:ext cx="656901" cy="630387"/>
          </a:xfrm>
          <a:prstGeom prst="ellipse">
            <a:avLst/>
          </a:prstGeom>
          <a:solidFill>
            <a:schemeClr val="tx1"/>
          </a:solidFill>
          <a:ln w="9525" cap="flat" cmpd="sng">
            <a:solidFill>
              <a:schemeClr val="tx1"/>
            </a:solidFill>
            <a:prstDash val="solid"/>
            <a:round/>
            <a:headEnd type="none" w="med" len="med"/>
            <a:tailEnd type="none" w="med" len="med"/>
          </a:ln>
        </p:spPr>
        <p:txBody>
          <a:bodyPr lIns="91433" tIns="91433" rIns="91433" bIns="91433" anchor="ctr" anchorCtr="0">
            <a:noAutofit/>
          </a:bodyPr>
          <a:lstStyle/>
          <a:p>
            <a:pPr>
              <a:buClr>
                <a:srgbClr val="000000"/>
              </a:buClr>
              <a:buFont typeface="Arial"/>
              <a:buNone/>
            </a:pPr>
            <a:endParaRPr sz="1867" u="sng" kern="0">
              <a:solidFill>
                <a:srgbClr val="0070C0"/>
              </a:solidFill>
              <a:ea typeface="Arial"/>
              <a:cs typeface="Arial"/>
              <a:sym typeface="Arial"/>
            </a:endParaRPr>
          </a:p>
        </p:txBody>
      </p:sp>
      <p:pic>
        <p:nvPicPr>
          <p:cNvPr id="138" name="Picture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328" y="2149839"/>
            <a:ext cx="522877" cy="522877"/>
          </a:xfrm>
          <a:prstGeom prst="rect">
            <a:avLst/>
          </a:prstGeom>
        </p:spPr>
      </p:pic>
      <p:sp>
        <p:nvSpPr>
          <p:cNvPr id="68" name="Rectangle 42"/>
          <p:cNvSpPr/>
          <p:nvPr/>
        </p:nvSpPr>
        <p:spPr>
          <a:xfrm>
            <a:off x="0" y="6540236"/>
            <a:ext cx="11992708" cy="307777"/>
          </a:xfrm>
          <a:prstGeom prst="rect">
            <a:avLst/>
          </a:prstGeom>
        </p:spPr>
        <p:txBody>
          <a:bodyPr wrap="square">
            <a:spAutoFit/>
          </a:bodyPr>
          <a:lstStyle/>
          <a:p>
            <a:pPr>
              <a:spcAft>
                <a:spcPts val="900"/>
              </a:spcAft>
              <a:defRPr/>
            </a:pPr>
            <a:r>
              <a:rPr lang="de-DE" sz="700" i="1" dirty="0">
                <a:solidFill>
                  <a:prstClr val="white">
                    <a:lumMod val="75000"/>
                  </a:prstClr>
                </a:solidFill>
                <a:latin typeface="Arial" panose="020B0604020202020204" pitchFamily="34" charset="0"/>
                <a:ea typeface="Calibri" panose="020F0502020204030204" pitchFamily="34" charset="0"/>
                <a:cs typeface="Arial" panose="020B0604020202020204" pitchFamily="34" charset="0"/>
              </a:rPr>
              <a:t>This material is strictly confidential and should not be shared nor distributed internally or externally except to those PMI employees and/or consultants who need the material in order to perform their tasks on behalf of the Company.  Care must also be taken in handling the material to prevent unauthorized access.  Any unauthorized distribution or careless handling will be subject to disciplinary action.</a:t>
            </a:r>
            <a:r>
              <a:rPr lang="en-US" sz="700" dirty="0">
                <a:solidFill>
                  <a:prstClr val="white">
                    <a:lumMod val="75000"/>
                  </a:prstClr>
                </a:solidFill>
                <a:latin typeface="Arial" panose="020B0604020202020204" pitchFamily="34" charset="0"/>
                <a:ea typeface="Calibri" panose="020F0502020204030204" pitchFamily="34" charset="0"/>
                <a:cs typeface="Arial" panose="020B0604020202020204" pitchFamily="34" charset="0"/>
              </a:rPr>
              <a:t> </a:t>
            </a:r>
            <a:r>
              <a:rPr lang="de-DE" sz="700" i="1" dirty="0">
                <a:solidFill>
                  <a:prstClr val="white">
                    <a:lumMod val="75000"/>
                  </a:prstClr>
                </a:solidFill>
                <a:latin typeface="Arial" panose="020B0604020202020204" pitchFamily="34" charset="0"/>
                <a:ea typeface="Calibri" panose="020F0502020204030204" pitchFamily="34" charset="0"/>
                <a:cs typeface="Arial" panose="020B0604020202020204" pitchFamily="34" charset="0"/>
              </a:rPr>
              <a:t>All references to smokers, LAS, LAU, users, consumers, followers, audience mean ‘smokers of legal age to smoke’ and/or ‘legal age users of IQOS’.</a:t>
            </a:r>
            <a:endParaRPr lang="en-US" sz="700" dirty="0">
              <a:solidFill>
                <a:prstClr val="white">
                  <a:lumMod val="75000"/>
                </a:prst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8798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1603" y="235725"/>
            <a:ext cx="10202506" cy="516604"/>
          </a:xfrm>
        </p:spPr>
        <p:txBody>
          <a:bodyPr/>
          <a:lstStyle/>
          <a:p>
            <a:r>
              <a:rPr lang="en-US" sz="2800" dirty="0" smtClean="0"/>
              <a:t>Motivations </a:t>
            </a:r>
            <a:endParaRPr lang="en-US" sz="2800" dirty="0"/>
          </a:p>
        </p:txBody>
      </p:sp>
      <p:sp>
        <p:nvSpPr>
          <p:cNvPr id="9" name="Rectangle 8"/>
          <p:cNvSpPr/>
          <p:nvPr/>
        </p:nvSpPr>
        <p:spPr>
          <a:xfrm>
            <a:off x="1056920" y="2196226"/>
            <a:ext cx="1307142" cy="45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A1B45"/>
              </a:solidFill>
              <a:ea typeface="Helvetica Neue" charset="0"/>
              <a:cs typeface="Helvetica Neue" charset="0"/>
            </a:endParaRPr>
          </a:p>
        </p:txBody>
      </p:sp>
      <p:sp>
        <p:nvSpPr>
          <p:cNvPr id="10" name="Rectangle 9"/>
          <p:cNvSpPr/>
          <p:nvPr/>
        </p:nvSpPr>
        <p:spPr>
          <a:xfrm>
            <a:off x="1118205" y="2152321"/>
            <a:ext cx="1245857" cy="523220"/>
          </a:xfrm>
          <a:prstGeom prst="rect">
            <a:avLst/>
          </a:prstGeom>
        </p:spPr>
        <p:txBody>
          <a:bodyPr wrap="square">
            <a:spAutoFit/>
          </a:bodyPr>
          <a:lstStyle/>
          <a:p>
            <a:pPr algn="ctr"/>
            <a:r>
              <a:rPr lang="en-GB" sz="1400" b="1" dirty="0" smtClean="0">
                <a:solidFill>
                  <a:srgbClr val="0A1B45"/>
                </a:solidFill>
                <a:latin typeface="Calibri Light"/>
                <a:ea typeface="Helvetica Neue" charset="0"/>
                <a:cs typeface="Helvetica Neue" charset="0"/>
              </a:rPr>
              <a:t>Psycho- Demographics</a:t>
            </a:r>
            <a:endParaRPr lang="en-US" sz="1400" b="1" dirty="0">
              <a:solidFill>
                <a:srgbClr val="0A1B45"/>
              </a:solidFill>
              <a:latin typeface="Calibri Light"/>
              <a:ea typeface="Helvetica Neue" charset="0"/>
              <a:cs typeface="Helvetica Neue" charset="0"/>
            </a:endParaRPr>
          </a:p>
        </p:txBody>
      </p:sp>
      <p:sp>
        <p:nvSpPr>
          <p:cNvPr id="11" name="Rectangle 10"/>
          <p:cNvSpPr/>
          <p:nvPr/>
        </p:nvSpPr>
        <p:spPr>
          <a:xfrm>
            <a:off x="1118206" y="2705148"/>
            <a:ext cx="1245856" cy="3436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A1B45"/>
                </a:solidFill>
                <a:latin typeface="Calibri Light"/>
                <a:ea typeface="Helvetica Neue" charset="0"/>
                <a:cs typeface="Helvetica Neue" charset="0"/>
              </a:rPr>
              <a:t>Motivations</a:t>
            </a:r>
          </a:p>
        </p:txBody>
      </p:sp>
      <p:sp>
        <p:nvSpPr>
          <p:cNvPr id="12" name="Rectangle 11"/>
          <p:cNvSpPr/>
          <p:nvPr/>
        </p:nvSpPr>
        <p:spPr>
          <a:xfrm>
            <a:off x="1118205" y="3109130"/>
            <a:ext cx="1245857" cy="23137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charset="0"/>
              <a:buChar char="•"/>
            </a:pPr>
            <a:r>
              <a:rPr lang="en-US" sz="1200" dirty="0">
                <a:solidFill>
                  <a:srgbClr val="0A1B45"/>
                </a:solidFill>
                <a:ea typeface="Helvetica Neue" charset="0"/>
                <a:cs typeface="Helvetica Neue" charset="0"/>
              </a:rPr>
              <a:t>Vanity</a:t>
            </a:r>
          </a:p>
          <a:p>
            <a:pPr marL="171450" indent="-171450">
              <a:buFont typeface="Arial" charset="0"/>
              <a:buChar char="•"/>
            </a:pPr>
            <a:r>
              <a:rPr lang="en-US" sz="1200" dirty="0">
                <a:solidFill>
                  <a:srgbClr val="0A1B45"/>
                </a:solidFill>
                <a:ea typeface="Helvetica Neue" charset="0"/>
                <a:cs typeface="Helvetica Neue" charset="0"/>
              </a:rPr>
              <a:t>Lifestyle</a:t>
            </a:r>
          </a:p>
          <a:p>
            <a:pPr marL="171450" indent="-171450">
              <a:buFont typeface="Arial" charset="0"/>
              <a:buChar char="•"/>
            </a:pPr>
            <a:r>
              <a:rPr lang="en-US" sz="1200" dirty="0">
                <a:solidFill>
                  <a:srgbClr val="0A1B45"/>
                </a:solidFill>
                <a:ea typeface="Helvetica Neue" charset="0"/>
                <a:cs typeface="Helvetica Neue" charset="0"/>
              </a:rPr>
              <a:t>Social</a:t>
            </a:r>
          </a:p>
          <a:p>
            <a:pPr marL="171450" indent="-171450">
              <a:buFont typeface="Arial" charset="0"/>
              <a:buChar char="•"/>
            </a:pPr>
            <a:r>
              <a:rPr lang="en-US" sz="1200" dirty="0">
                <a:solidFill>
                  <a:srgbClr val="0A1B45"/>
                </a:solidFill>
                <a:ea typeface="Helvetica Neue" charset="0"/>
                <a:cs typeface="Helvetica Neue" charset="0"/>
              </a:rPr>
              <a:t>Convenience</a:t>
            </a:r>
          </a:p>
          <a:p>
            <a:pPr marL="171450" indent="-171450">
              <a:buFont typeface="Arial" charset="0"/>
              <a:buChar char="•"/>
            </a:pPr>
            <a:r>
              <a:rPr lang="en-US" sz="1200" dirty="0">
                <a:solidFill>
                  <a:srgbClr val="0A1B45"/>
                </a:solidFill>
                <a:ea typeface="Helvetica Neue" charset="0"/>
                <a:cs typeface="Helvetica Neue" charset="0"/>
              </a:rPr>
              <a:t>Technology</a:t>
            </a:r>
          </a:p>
          <a:p>
            <a:pPr marL="171450" indent="-171450">
              <a:buFont typeface="Arial" charset="0"/>
              <a:buChar char="•"/>
            </a:pPr>
            <a:r>
              <a:rPr lang="en-US" sz="1200" dirty="0">
                <a:solidFill>
                  <a:srgbClr val="0A1B45"/>
                </a:solidFill>
                <a:ea typeface="Helvetica Neue" charset="0"/>
                <a:cs typeface="Helvetica Neue" charset="0"/>
              </a:rPr>
              <a:t>Brand trust</a:t>
            </a: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a:p>
            <a:pPr marL="171450" indent="-171450">
              <a:buFont typeface="Arial" charset="0"/>
              <a:buChar char="•"/>
            </a:pPr>
            <a:endParaRPr lang="en-US" sz="1200" dirty="0">
              <a:solidFill>
                <a:srgbClr val="0A1B45"/>
              </a:solidFill>
              <a:ea typeface="Helvetica Neue" charset="0"/>
              <a:cs typeface="Helvetica Neue" charset="0"/>
            </a:endParaRPr>
          </a:p>
        </p:txBody>
      </p:sp>
      <p:sp>
        <p:nvSpPr>
          <p:cNvPr id="13" name="Shape 8943"/>
          <p:cNvSpPr/>
          <p:nvPr/>
        </p:nvSpPr>
        <p:spPr>
          <a:xfrm>
            <a:off x="528317" y="2117407"/>
            <a:ext cx="656901" cy="630387"/>
          </a:xfrm>
          <a:prstGeom prst="ellipse">
            <a:avLst/>
          </a:prstGeom>
          <a:solidFill>
            <a:schemeClr val="tx1"/>
          </a:solidFill>
          <a:ln w="9525" cap="flat" cmpd="sng">
            <a:solidFill>
              <a:schemeClr val="tx1"/>
            </a:solidFill>
            <a:prstDash val="solid"/>
            <a:round/>
            <a:headEnd type="none" w="med" len="med"/>
            <a:tailEnd type="none" w="med" len="med"/>
          </a:ln>
        </p:spPr>
        <p:txBody>
          <a:bodyPr lIns="91433" tIns="91433" rIns="91433" bIns="91433" anchor="ctr" anchorCtr="0">
            <a:noAutofit/>
          </a:bodyPr>
          <a:lstStyle/>
          <a:p>
            <a:pPr>
              <a:buClr>
                <a:srgbClr val="000000"/>
              </a:buClr>
              <a:buFont typeface="Arial"/>
              <a:buNone/>
            </a:pPr>
            <a:endParaRPr sz="1867" u="sng" kern="0">
              <a:solidFill>
                <a:srgbClr val="0070C0"/>
              </a:solidFill>
              <a:ea typeface="Arial"/>
              <a:cs typeface="Arial"/>
              <a:sym typeface="Aria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328" y="2149839"/>
            <a:ext cx="522877" cy="522877"/>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3887002133"/>
              </p:ext>
            </p:extLst>
          </p:nvPr>
        </p:nvGraphicFramePr>
        <p:xfrm>
          <a:off x="2497038" y="2196228"/>
          <a:ext cx="8555275" cy="3226658"/>
        </p:xfrm>
        <a:graphic>
          <a:graphicData uri="http://schemas.openxmlformats.org/drawingml/2006/table">
            <a:tbl>
              <a:tblPr firstRow="1" firstCol="1" bandRow="1"/>
              <a:tblGrid>
                <a:gridCol w="948527"/>
                <a:gridCol w="3518452"/>
                <a:gridCol w="4088296"/>
              </a:tblGrid>
              <a:tr h="177312">
                <a:tc>
                  <a:txBody>
                    <a:bodyPr/>
                    <a:lstStyle/>
                    <a:p>
                      <a:pPr marL="0" marR="0" algn="ctr">
                        <a:spcBef>
                          <a:spcPts val="0"/>
                        </a:spcBef>
                        <a:spcAft>
                          <a:spcPts val="0"/>
                        </a:spcAft>
                      </a:pPr>
                      <a:r>
                        <a:rPr lang="en-US" sz="1200" b="1" dirty="0">
                          <a:effectLst/>
                          <a:latin typeface="Calibri" panose="020F0502020204030204" pitchFamily="34" charset="0"/>
                          <a:ea typeface="SimSun" panose="02010600030101010101" pitchFamily="2" charset="-122"/>
                          <a:cs typeface="Times New Roman" panose="02020603050405020304" pitchFamily="18" charset="0"/>
                        </a:rPr>
                        <a:t>Pillar</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Calibri" panose="020F0502020204030204" pitchFamily="34" charset="0"/>
                          <a:ea typeface="SimSun" panose="02010600030101010101" pitchFamily="2" charset="-122"/>
                          <a:cs typeface="Times New Roman" panose="02020603050405020304" pitchFamily="18" charset="0"/>
                        </a:rPr>
                        <a:t>IQOS Benefits</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Calibri" panose="020F0502020204030204" pitchFamily="34" charset="0"/>
                          <a:ea typeface="SimSun" panose="02010600030101010101" pitchFamily="2" charset="-122"/>
                          <a:cs typeface="Times New Roman" panose="02020603050405020304" pitchFamily="18" charset="0"/>
                        </a:rPr>
                        <a:t>Description</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593">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Vanity</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IQOS improves an individual’s self-presentation on many fronts. </a:t>
                      </a:r>
                    </a:p>
                    <a:p>
                      <a:pPr marL="342900" marR="0" lvl="0" indent="-342900">
                        <a:spcBef>
                          <a:spcPts val="0"/>
                        </a:spcBef>
                        <a:spcAft>
                          <a:spcPts val="0"/>
                        </a:spcAft>
                        <a:buFont typeface="+mj-lt"/>
                        <a:buAutoNum type="arabicPeriod"/>
                      </a:pPr>
                      <a:r>
                        <a:rPr lang="en-US" sz="1050" dirty="0">
                          <a:effectLst/>
                          <a:latin typeface="Calibri" panose="020F0502020204030204" pitchFamily="34" charset="0"/>
                          <a:ea typeface="SimSun" panose="02010600030101010101" pitchFamily="2" charset="-122"/>
                          <a:cs typeface="Times New Roman" panose="02020603050405020304" pitchFamily="18" charset="0"/>
                        </a:rPr>
                        <a:t>Sleek </a:t>
                      </a:r>
                    </a:p>
                    <a:p>
                      <a:pPr marL="342900" marR="0" lvl="0" indent="-342900">
                        <a:spcBef>
                          <a:spcPts val="0"/>
                        </a:spcBef>
                        <a:spcAft>
                          <a:spcPts val="0"/>
                        </a:spcAft>
                        <a:buFont typeface="+mj-lt"/>
                        <a:buAutoNum type="arabicPeriod"/>
                      </a:pPr>
                      <a:r>
                        <a:rPr lang="en-US" sz="1050" dirty="0">
                          <a:effectLst/>
                          <a:latin typeface="Calibri" panose="020F0502020204030204" pitchFamily="34" charset="0"/>
                          <a:ea typeface="SimSun" panose="02010600030101010101" pitchFamily="2" charset="-122"/>
                          <a:cs typeface="Times New Roman" panose="02020603050405020304" pitchFamily="18" charset="0"/>
                        </a:rPr>
                        <a:t>Environmentally Conscious </a:t>
                      </a:r>
                    </a:p>
                    <a:p>
                      <a:pPr marL="342900" marR="0" lvl="0" indent="-342900">
                        <a:spcBef>
                          <a:spcPts val="0"/>
                        </a:spcBef>
                        <a:spcAft>
                          <a:spcPts val="0"/>
                        </a:spcAft>
                        <a:buFont typeface="+mj-lt"/>
                        <a:buAutoNum type="arabicPeriod"/>
                      </a:pPr>
                      <a:r>
                        <a:rPr lang="en-US" sz="1050" dirty="0">
                          <a:effectLst/>
                          <a:latin typeface="Calibri" panose="020F0502020204030204" pitchFamily="34" charset="0"/>
                          <a:ea typeface="SimSun" panose="02010600030101010101" pitchFamily="2" charset="-122"/>
                          <a:cs typeface="Times New Roman" panose="02020603050405020304" pitchFamily="18" charset="0"/>
                        </a:rPr>
                        <a:t>More respectful of shared air space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Concerned with self-presentation and personal environment. As vanity involves comparison with others, it can serve as a motivation for change (e.g. physical appearance, in fashion, in achievement)</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209">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Lifestyle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IQOS is a lifestyle product, likely to be less harmful than CC</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Defined as consumer patterns-how they live and where they spend their time and money. For PMI, there is a unique marketable area in aligning with the well-being and nutrition lifestyle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593">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Social</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Scientifically proven to produce less smoke and bad odor, IQOS significantly reduces the negative impact of smoke for those near IQOS users. On the other hand, IQOS consumption can also serve a social function when consumed in a group. </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Concerned with social standing, networking, interacting positively with others, and building/maintaining relationships with others</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986">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Convenience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IQOS can be used in places and situation where smoking is forbidden or undesirable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Place importance on convenience in life</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766">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Technology</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IQOS, which is part of a new technology movement, is an exciting new product for technology lovers to try. </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Comfort with technology and pleasure in gadgetry, and a general interest in emerging and advanced technology</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57">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Brand trust</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effectLst/>
                          <a:latin typeface="Calibri" panose="020F0502020204030204" pitchFamily="34" charset="0"/>
                          <a:ea typeface="SimSun" panose="02010600030101010101" pitchFamily="2" charset="-122"/>
                          <a:cs typeface="Times New Roman" panose="02020603050405020304" pitchFamily="18" charset="0"/>
                        </a:rPr>
                        <a:t>IQOS is produced by a trusted company / part of a trusted brand.</a:t>
                      </a: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effectLst/>
                          <a:latin typeface="Calibri" panose="020F0502020204030204" pitchFamily="34" charset="0"/>
                          <a:ea typeface="SimSun" panose="02010600030101010101" pitchFamily="2" charset="-122"/>
                          <a:cs typeface="Times New Roman" panose="02020603050405020304" pitchFamily="18" charset="0"/>
                        </a:rPr>
                        <a:t>The belief that a brand will yield positive outcomes (e.g. physical pleasure, positive experience interacting with the product) when consumed  </a:t>
                      </a:r>
                      <a:endParaRPr lang="en-US" sz="1050" dirty="0">
                        <a:effectLst/>
                        <a:latin typeface="Helvetica" panose="020B0604020202020204" pitchFamily="34" charset="0"/>
                        <a:ea typeface="SimSun" panose="02010600030101010101" pitchFamily="2" charset="-122"/>
                        <a:cs typeface="Times New Roman" panose="02020603050405020304" pitchFamily="18" charset="0"/>
                      </a:endParaRPr>
                    </a:p>
                  </a:txBody>
                  <a:tcPr marL="30123" marR="301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8" name="Gruppo 66"/>
          <p:cNvGrpSpPr/>
          <p:nvPr/>
        </p:nvGrpSpPr>
        <p:grpSpPr>
          <a:xfrm>
            <a:off x="595152" y="210509"/>
            <a:ext cx="10420285" cy="504740"/>
            <a:chOff x="320788" y="156844"/>
            <a:chExt cx="11379982" cy="504740"/>
          </a:xfrm>
        </p:grpSpPr>
        <p:grpSp>
          <p:nvGrpSpPr>
            <p:cNvPr id="19" name="Group 10"/>
            <p:cNvGrpSpPr/>
            <p:nvPr/>
          </p:nvGrpSpPr>
          <p:grpSpPr>
            <a:xfrm rot="10800000">
              <a:off x="320788" y="156844"/>
              <a:ext cx="257418" cy="503166"/>
              <a:chOff x="6239570" y="1939626"/>
              <a:chExt cx="82067" cy="160414"/>
            </a:xfrm>
          </p:grpSpPr>
          <p:sp>
            <p:nvSpPr>
              <p:cNvPr id="21" name="Line 66"/>
              <p:cNvSpPr>
                <a:spLocks noChangeShapeType="1"/>
              </p:cNvSpPr>
              <p:nvPr/>
            </p:nvSpPr>
            <p:spPr bwMode="auto">
              <a:xfrm rot="5400000" flipV="1">
                <a:off x="6237958" y="1949180"/>
                <a:ext cx="93232" cy="74124"/>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Line 67"/>
              <p:cNvSpPr>
                <a:spLocks noChangeShapeType="1"/>
              </p:cNvSpPr>
              <p:nvPr/>
            </p:nvSpPr>
            <p:spPr bwMode="auto">
              <a:xfrm rot="5400000">
                <a:off x="6247012" y="2025416"/>
                <a:ext cx="67182"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Line 68"/>
              <p:cNvSpPr>
                <a:spLocks noChangeShapeType="1"/>
              </p:cNvSpPr>
              <p:nvPr/>
            </p:nvSpPr>
            <p:spPr bwMode="auto">
              <a:xfrm rot="5400000" flipH="1" flipV="1">
                <a:off x="6224847" y="2003251"/>
                <a:ext cx="111513"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20" name="Connettore 1 68"/>
            <p:cNvCxnSpPr>
              <a:endCxn id="21" idx="0"/>
            </p:cNvCxnSpPr>
            <p:nvPr/>
          </p:nvCxnSpPr>
          <p:spPr>
            <a:xfrm flipH="1" flipV="1">
              <a:off x="553295" y="660010"/>
              <a:ext cx="11147475" cy="1574"/>
            </a:xfrm>
            <a:prstGeom prst="line">
              <a:avLst/>
            </a:prstGeom>
            <a:ln>
              <a:solidFill>
                <a:srgbClr val="234CA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737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2000" y="1061042"/>
            <a:ext cx="10189277" cy="3928778"/>
          </a:xfrm>
        </p:spPr>
        <p:txBody>
          <a:bodyPr/>
          <a:lstStyle/>
          <a:p>
            <a:pPr marL="0" indent="0">
              <a:buNone/>
            </a:pPr>
            <a:r>
              <a:rPr lang="en-US" dirty="0"/>
              <a:t>Idea: </a:t>
            </a:r>
            <a:r>
              <a:rPr lang="en-US" dirty="0" smtClean="0"/>
              <a:t>6-10 questions</a:t>
            </a:r>
          </a:p>
          <a:p>
            <a:pPr marL="0" indent="0">
              <a:buNone/>
            </a:pPr>
            <a:r>
              <a:rPr lang="en-US" dirty="0" smtClean="0"/>
              <a:t>Consumer picks 1 picture out of 4 pictures.</a:t>
            </a:r>
          </a:p>
          <a:p>
            <a:pPr marL="0" indent="0">
              <a:buNone/>
            </a:pPr>
            <a:r>
              <a:rPr lang="en-US" dirty="0" smtClean="0"/>
              <a:t>Questions for example: </a:t>
            </a:r>
          </a:p>
          <a:p>
            <a:pPr>
              <a:buFontTx/>
              <a:buChar char="-"/>
            </a:pPr>
            <a:r>
              <a:rPr lang="en-US" dirty="0" smtClean="0"/>
              <a:t>Where </a:t>
            </a:r>
            <a:r>
              <a:rPr lang="en-US" dirty="0"/>
              <a:t>do you like to </a:t>
            </a:r>
            <a:r>
              <a:rPr lang="en-US" dirty="0" smtClean="0"/>
              <a:t>smoke? </a:t>
            </a:r>
          </a:p>
          <a:p>
            <a:pPr>
              <a:buFontTx/>
              <a:buChar char="-"/>
            </a:pPr>
            <a:r>
              <a:rPr lang="en-US" dirty="0" smtClean="0"/>
              <a:t>How </a:t>
            </a:r>
            <a:r>
              <a:rPr lang="en-US" dirty="0"/>
              <a:t>do </a:t>
            </a:r>
            <a:r>
              <a:rPr lang="en-US" dirty="0" smtClean="0"/>
              <a:t>you </a:t>
            </a:r>
            <a:r>
              <a:rPr lang="en-US" dirty="0"/>
              <a:t>like to spend time on the weekends</a:t>
            </a:r>
            <a:r>
              <a:rPr lang="en-US" dirty="0" smtClean="0"/>
              <a:t>?</a:t>
            </a:r>
          </a:p>
          <a:p>
            <a:pPr marL="0" indent="0">
              <a:buNone/>
            </a:pPr>
            <a:r>
              <a:rPr lang="en-US" dirty="0" smtClean="0"/>
              <a:t>Answers will be 4 pictures representing the motivations. This will be done in different combinations so </a:t>
            </a:r>
            <a:r>
              <a:rPr lang="en-US" dirty="0"/>
              <a:t>that </a:t>
            </a:r>
            <a:r>
              <a:rPr lang="en-US" altLang="en-US" dirty="0"/>
              <a:t>consumers have to decide between the different </a:t>
            </a:r>
            <a:r>
              <a:rPr lang="en-US" altLang="en-US" dirty="0" smtClean="0"/>
              <a:t>motivations.</a:t>
            </a:r>
          </a:p>
          <a:p>
            <a:pPr marL="0" indent="0">
              <a:buNone/>
            </a:pPr>
            <a:endParaRPr lang="en-US" altLang="en-US" dirty="0" smtClean="0"/>
          </a:p>
        </p:txBody>
      </p:sp>
      <p:sp>
        <p:nvSpPr>
          <p:cNvPr id="3" name="Title 2"/>
          <p:cNvSpPr>
            <a:spLocks noGrp="1"/>
          </p:cNvSpPr>
          <p:nvPr>
            <p:ph type="title"/>
          </p:nvPr>
        </p:nvSpPr>
        <p:spPr/>
        <p:txBody>
          <a:bodyPr/>
          <a:lstStyle/>
          <a:p>
            <a:r>
              <a:rPr lang="en-US" dirty="0" smtClean="0"/>
              <a:t>Questions on motivations</a:t>
            </a:r>
            <a:endParaRPr lang="en-US" dirty="0"/>
          </a:p>
        </p:txBody>
      </p:sp>
      <p:grpSp>
        <p:nvGrpSpPr>
          <p:cNvPr id="4" name="Gruppo 66"/>
          <p:cNvGrpSpPr/>
          <p:nvPr/>
        </p:nvGrpSpPr>
        <p:grpSpPr>
          <a:xfrm>
            <a:off x="595152" y="210509"/>
            <a:ext cx="10420285" cy="504740"/>
            <a:chOff x="320788" y="156844"/>
            <a:chExt cx="11379982" cy="504740"/>
          </a:xfrm>
        </p:grpSpPr>
        <p:grpSp>
          <p:nvGrpSpPr>
            <p:cNvPr id="5" name="Group 10"/>
            <p:cNvGrpSpPr/>
            <p:nvPr/>
          </p:nvGrpSpPr>
          <p:grpSpPr>
            <a:xfrm rot="10800000">
              <a:off x="320788" y="156844"/>
              <a:ext cx="257418" cy="503166"/>
              <a:chOff x="6239570" y="1939626"/>
              <a:chExt cx="82067" cy="160414"/>
            </a:xfrm>
          </p:grpSpPr>
          <p:sp>
            <p:nvSpPr>
              <p:cNvPr id="7" name="Line 66"/>
              <p:cNvSpPr>
                <a:spLocks noChangeShapeType="1"/>
              </p:cNvSpPr>
              <p:nvPr/>
            </p:nvSpPr>
            <p:spPr bwMode="auto">
              <a:xfrm rot="5400000" flipV="1">
                <a:off x="6237958" y="1949180"/>
                <a:ext cx="93232" cy="74124"/>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Line 67"/>
              <p:cNvSpPr>
                <a:spLocks noChangeShapeType="1"/>
              </p:cNvSpPr>
              <p:nvPr/>
            </p:nvSpPr>
            <p:spPr bwMode="auto">
              <a:xfrm rot="5400000">
                <a:off x="6247012" y="2025416"/>
                <a:ext cx="67182"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Line 68"/>
              <p:cNvSpPr>
                <a:spLocks noChangeShapeType="1"/>
              </p:cNvSpPr>
              <p:nvPr/>
            </p:nvSpPr>
            <p:spPr bwMode="auto">
              <a:xfrm rot="5400000" flipH="1" flipV="1">
                <a:off x="6224847" y="2003251"/>
                <a:ext cx="111513"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6" name="Connettore 1 68"/>
            <p:cNvCxnSpPr>
              <a:endCxn id="7" idx="0"/>
            </p:cNvCxnSpPr>
            <p:nvPr/>
          </p:nvCxnSpPr>
          <p:spPr>
            <a:xfrm flipH="1" flipV="1">
              <a:off x="553295" y="660010"/>
              <a:ext cx="11147475" cy="1574"/>
            </a:xfrm>
            <a:prstGeom prst="line">
              <a:avLst/>
            </a:prstGeom>
            <a:ln>
              <a:solidFill>
                <a:srgbClr val="234CA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9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85229" y="1176924"/>
            <a:ext cx="10189277" cy="3928778"/>
          </a:xfrm>
        </p:spPr>
        <p:txBody>
          <a:bodyPr/>
          <a:lstStyle/>
          <a:p>
            <a:pPr marL="0" indent="0">
              <a:buNone/>
            </a:pPr>
            <a:r>
              <a:rPr lang="en-US" dirty="0"/>
              <a:t>Collect attitudinal data from our consumers for more personalized communication</a:t>
            </a:r>
          </a:p>
          <a:p>
            <a:pPr marL="0" indent="0">
              <a:buNone/>
            </a:pPr>
            <a:r>
              <a:rPr lang="en-US" dirty="0"/>
              <a:t>Better segmentation of consumers based on their attitudes</a:t>
            </a:r>
          </a:p>
          <a:p>
            <a:pPr marL="0" indent="0">
              <a:buNone/>
            </a:pPr>
            <a:r>
              <a:rPr lang="en-US" dirty="0"/>
              <a:t>Create higher engagement with our consumers</a:t>
            </a:r>
          </a:p>
        </p:txBody>
      </p:sp>
      <p:sp>
        <p:nvSpPr>
          <p:cNvPr id="3" name="Title 2"/>
          <p:cNvSpPr>
            <a:spLocks noGrp="1"/>
          </p:cNvSpPr>
          <p:nvPr>
            <p:ph type="title"/>
          </p:nvPr>
        </p:nvSpPr>
        <p:spPr/>
        <p:txBody>
          <a:bodyPr/>
          <a:lstStyle/>
          <a:p>
            <a:r>
              <a:rPr lang="en-US" dirty="0"/>
              <a:t>GAMIFICATION</a:t>
            </a:r>
          </a:p>
        </p:txBody>
      </p:sp>
      <p:grpSp>
        <p:nvGrpSpPr>
          <p:cNvPr id="6" name="Gruppo 66"/>
          <p:cNvGrpSpPr/>
          <p:nvPr/>
        </p:nvGrpSpPr>
        <p:grpSpPr>
          <a:xfrm>
            <a:off x="595152" y="210509"/>
            <a:ext cx="10420285" cy="504740"/>
            <a:chOff x="320788" y="156844"/>
            <a:chExt cx="11379982" cy="504740"/>
          </a:xfrm>
        </p:grpSpPr>
        <p:grpSp>
          <p:nvGrpSpPr>
            <p:cNvPr id="7" name="Group 10"/>
            <p:cNvGrpSpPr/>
            <p:nvPr/>
          </p:nvGrpSpPr>
          <p:grpSpPr>
            <a:xfrm rot="10800000">
              <a:off x="320788" y="156844"/>
              <a:ext cx="257418" cy="503166"/>
              <a:chOff x="6239570" y="1939626"/>
              <a:chExt cx="82067" cy="160414"/>
            </a:xfrm>
          </p:grpSpPr>
          <p:sp>
            <p:nvSpPr>
              <p:cNvPr id="9" name="Line 66"/>
              <p:cNvSpPr>
                <a:spLocks noChangeShapeType="1"/>
              </p:cNvSpPr>
              <p:nvPr/>
            </p:nvSpPr>
            <p:spPr bwMode="auto">
              <a:xfrm rot="5400000" flipV="1">
                <a:off x="6237958" y="1949180"/>
                <a:ext cx="93232" cy="74124"/>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Line 67"/>
              <p:cNvSpPr>
                <a:spLocks noChangeShapeType="1"/>
              </p:cNvSpPr>
              <p:nvPr/>
            </p:nvSpPr>
            <p:spPr bwMode="auto">
              <a:xfrm rot="5400000">
                <a:off x="6247012" y="2025416"/>
                <a:ext cx="67182"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Line 68"/>
              <p:cNvSpPr>
                <a:spLocks noChangeShapeType="1"/>
              </p:cNvSpPr>
              <p:nvPr/>
            </p:nvSpPr>
            <p:spPr bwMode="auto">
              <a:xfrm rot="5400000" flipH="1" flipV="1">
                <a:off x="6224847" y="2003251"/>
                <a:ext cx="111513"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8" name="Connettore 1 68"/>
            <p:cNvCxnSpPr>
              <a:endCxn id="9" idx="0"/>
            </p:cNvCxnSpPr>
            <p:nvPr/>
          </p:nvCxnSpPr>
          <p:spPr>
            <a:xfrm flipH="1" flipV="1">
              <a:off x="553295" y="660010"/>
              <a:ext cx="11147475" cy="1574"/>
            </a:xfrm>
            <a:prstGeom prst="line">
              <a:avLst/>
            </a:prstGeom>
            <a:ln>
              <a:solidFill>
                <a:srgbClr val="234CA6"/>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1071135" y="3438927"/>
            <a:ext cx="9681217" cy="2478720"/>
            <a:chOff x="1100203" y="3040091"/>
            <a:chExt cx="9681217" cy="2478720"/>
          </a:xfrm>
        </p:grpSpPr>
        <p:pic>
          <p:nvPicPr>
            <p:cNvPr id="1026" name="Picture 2" descr="laptop wood keyboard technology sunglass gadget black wallet brand design screenshot personal computer hard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203" y="3428917"/>
              <a:ext cx="227415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rl eyewear vision care glasses fashion accessory fashion sunglasses shoulder handbag outerwear shopping patter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444"/>
            <a:stretch/>
          </p:blipFill>
          <p:spPr bwMode="auto">
            <a:xfrm>
              <a:off x="3566914" y="3428917"/>
              <a:ext cx="2280653"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inner part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905" t="-413" r="12215" b="413"/>
            <a:stretch/>
          </p:blipFill>
          <p:spPr bwMode="auto">
            <a:xfrm>
              <a:off x="6040122" y="3428917"/>
              <a:ext cx="227260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work ou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7182"/>
            <a:stretch/>
          </p:blipFill>
          <p:spPr bwMode="auto">
            <a:xfrm>
              <a:off x="8505282" y="3428917"/>
              <a:ext cx="2276138"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00203" y="3040091"/>
              <a:ext cx="4143188" cy="369332"/>
            </a:xfrm>
            <a:prstGeom prst="rect">
              <a:avLst/>
            </a:prstGeom>
            <a:noFill/>
          </p:spPr>
          <p:txBody>
            <a:bodyPr wrap="square" rtlCol="0">
              <a:spAutoFit/>
            </a:bodyPr>
            <a:lstStyle/>
            <a:p>
              <a:r>
                <a:rPr lang="en-US" i="1" dirty="0" smtClean="0"/>
                <a:t>How do you like to spend your weekends?</a:t>
              </a:r>
              <a:endParaRPr lang="en-US" i="1" dirty="0"/>
            </a:p>
          </p:txBody>
        </p:sp>
        <p:sp>
          <p:nvSpPr>
            <p:cNvPr id="16" name="TextBox 15"/>
            <p:cNvSpPr txBox="1"/>
            <p:nvPr/>
          </p:nvSpPr>
          <p:spPr>
            <a:xfrm>
              <a:off x="1100203" y="5272590"/>
              <a:ext cx="2274155" cy="246221"/>
            </a:xfrm>
            <a:prstGeom prst="rect">
              <a:avLst/>
            </a:prstGeom>
            <a:noFill/>
          </p:spPr>
          <p:txBody>
            <a:bodyPr wrap="square" rtlCol="0">
              <a:spAutoFit/>
            </a:bodyPr>
            <a:lstStyle/>
            <a:p>
              <a:pPr algn="ctr"/>
              <a:r>
                <a:rPr lang="en-US" sz="1000" i="1" dirty="0" smtClean="0"/>
                <a:t>Entertaining with the latest technology</a:t>
              </a:r>
              <a:endParaRPr lang="en-US" sz="1000" i="1" dirty="0"/>
            </a:p>
          </p:txBody>
        </p:sp>
        <p:sp>
          <p:nvSpPr>
            <p:cNvPr id="17" name="TextBox 16"/>
            <p:cNvSpPr txBox="1"/>
            <p:nvPr/>
          </p:nvSpPr>
          <p:spPr>
            <a:xfrm>
              <a:off x="3573412" y="5272590"/>
              <a:ext cx="2274155" cy="246221"/>
            </a:xfrm>
            <a:prstGeom prst="rect">
              <a:avLst/>
            </a:prstGeom>
            <a:noFill/>
          </p:spPr>
          <p:txBody>
            <a:bodyPr wrap="square" rtlCol="0">
              <a:spAutoFit/>
            </a:bodyPr>
            <a:lstStyle/>
            <a:p>
              <a:pPr algn="ctr"/>
              <a:r>
                <a:rPr lang="en-US" sz="1000" i="1" dirty="0" smtClean="0"/>
                <a:t>Shopping the most luxurious items</a:t>
              </a:r>
              <a:endParaRPr lang="en-US" sz="1000" i="1" dirty="0"/>
            </a:p>
          </p:txBody>
        </p:sp>
        <p:sp>
          <p:nvSpPr>
            <p:cNvPr id="18" name="TextBox 17"/>
            <p:cNvSpPr txBox="1"/>
            <p:nvPr/>
          </p:nvSpPr>
          <p:spPr>
            <a:xfrm>
              <a:off x="6038572" y="5272590"/>
              <a:ext cx="2274155" cy="246221"/>
            </a:xfrm>
            <a:prstGeom prst="rect">
              <a:avLst/>
            </a:prstGeom>
            <a:noFill/>
          </p:spPr>
          <p:txBody>
            <a:bodyPr wrap="square" rtlCol="0">
              <a:spAutoFit/>
            </a:bodyPr>
            <a:lstStyle/>
            <a:p>
              <a:pPr algn="ctr"/>
              <a:r>
                <a:rPr lang="en-US" sz="1000" i="1" dirty="0" smtClean="0"/>
                <a:t>Interacting with friends</a:t>
              </a:r>
              <a:endParaRPr lang="en-US" sz="1000" i="1" dirty="0"/>
            </a:p>
          </p:txBody>
        </p:sp>
        <p:sp>
          <p:nvSpPr>
            <p:cNvPr id="19" name="TextBox 18"/>
            <p:cNvSpPr txBox="1"/>
            <p:nvPr/>
          </p:nvSpPr>
          <p:spPr>
            <a:xfrm>
              <a:off x="8503732" y="5272590"/>
              <a:ext cx="2274155" cy="246221"/>
            </a:xfrm>
            <a:prstGeom prst="rect">
              <a:avLst/>
            </a:prstGeom>
            <a:noFill/>
          </p:spPr>
          <p:txBody>
            <a:bodyPr wrap="square" rtlCol="0">
              <a:spAutoFit/>
            </a:bodyPr>
            <a:lstStyle/>
            <a:p>
              <a:pPr algn="ctr"/>
              <a:r>
                <a:rPr lang="en-US" sz="1000" i="1" dirty="0" smtClean="0"/>
                <a:t>Work out</a:t>
              </a:r>
              <a:endParaRPr lang="en-US" sz="1000" i="1" dirty="0"/>
            </a:p>
          </p:txBody>
        </p:sp>
      </p:grpSp>
    </p:spTree>
    <p:extLst>
      <p:ext uri="{BB962C8B-B14F-4D97-AF65-F5344CB8AC3E}">
        <p14:creationId xmlns:p14="http://schemas.microsoft.com/office/powerpoint/2010/main" val="150457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2000" y="724408"/>
            <a:ext cx="10189277" cy="3928778"/>
          </a:xfrm>
        </p:spPr>
        <p:txBody>
          <a:bodyPr/>
          <a:lstStyle/>
          <a:p>
            <a:pPr>
              <a:lnSpc>
                <a:spcPct val="150000"/>
              </a:lnSpc>
            </a:pPr>
            <a:r>
              <a:rPr lang="en-US" i="1" dirty="0"/>
              <a:t>How do you like to spend your weekends</a:t>
            </a:r>
            <a:r>
              <a:rPr lang="en-US" i="1" dirty="0" smtClean="0"/>
              <a:t>?</a:t>
            </a:r>
          </a:p>
          <a:p>
            <a:pPr>
              <a:lnSpc>
                <a:spcPct val="150000"/>
              </a:lnSpc>
            </a:pPr>
            <a:r>
              <a:rPr lang="en-US" i="1" dirty="0" smtClean="0"/>
              <a:t>Where do you prefer to smoke?</a:t>
            </a:r>
          </a:p>
          <a:p>
            <a:pPr>
              <a:lnSpc>
                <a:spcPct val="150000"/>
              </a:lnSpc>
            </a:pPr>
            <a:r>
              <a:rPr lang="en-US" i="1" dirty="0" smtClean="0"/>
              <a:t>How did you learn about IQOS?</a:t>
            </a:r>
            <a:endParaRPr lang="en-US" i="1" dirty="0"/>
          </a:p>
          <a:p>
            <a:pPr>
              <a:lnSpc>
                <a:spcPct val="100000"/>
              </a:lnSpc>
            </a:pPr>
            <a:r>
              <a:rPr lang="en-US" i="1" dirty="0" smtClean="0"/>
              <a:t>What do you find an important characteristic in a partner? (only online, not a question for face-to-face)</a:t>
            </a:r>
          </a:p>
          <a:p>
            <a:pPr>
              <a:lnSpc>
                <a:spcPct val="150000"/>
              </a:lnSpc>
            </a:pPr>
            <a:r>
              <a:rPr lang="en-US" i="1" dirty="0" smtClean="0"/>
              <a:t>What kind of grocery shopper are you?</a:t>
            </a:r>
          </a:p>
          <a:p>
            <a:pPr>
              <a:lnSpc>
                <a:spcPct val="150000"/>
              </a:lnSpc>
            </a:pPr>
            <a:r>
              <a:rPr lang="en-US" i="1" dirty="0" smtClean="0"/>
              <a:t>People would describe me as being…</a:t>
            </a:r>
          </a:p>
        </p:txBody>
      </p:sp>
      <p:sp>
        <p:nvSpPr>
          <p:cNvPr id="3" name="Title 2"/>
          <p:cNvSpPr>
            <a:spLocks noGrp="1"/>
          </p:cNvSpPr>
          <p:nvPr>
            <p:ph type="title"/>
          </p:nvPr>
        </p:nvSpPr>
        <p:spPr/>
        <p:txBody>
          <a:bodyPr/>
          <a:lstStyle/>
          <a:p>
            <a:r>
              <a:rPr lang="en-US" dirty="0" smtClean="0"/>
              <a:t>EXAMPLE QUESTIONS</a:t>
            </a:r>
            <a:endParaRPr lang="en-US" dirty="0"/>
          </a:p>
        </p:txBody>
      </p:sp>
      <p:grpSp>
        <p:nvGrpSpPr>
          <p:cNvPr id="6" name="Gruppo 66"/>
          <p:cNvGrpSpPr/>
          <p:nvPr/>
        </p:nvGrpSpPr>
        <p:grpSpPr>
          <a:xfrm>
            <a:off x="595152" y="210509"/>
            <a:ext cx="10420285" cy="504740"/>
            <a:chOff x="320788" y="156844"/>
            <a:chExt cx="11379982" cy="504740"/>
          </a:xfrm>
        </p:grpSpPr>
        <p:grpSp>
          <p:nvGrpSpPr>
            <p:cNvPr id="7" name="Group 10"/>
            <p:cNvGrpSpPr/>
            <p:nvPr/>
          </p:nvGrpSpPr>
          <p:grpSpPr>
            <a:xfrm rot="10800000">
              <a:off x="320788" y="156844"/>
              <a:ext cx="257418" cy="503166"/>
              <a:chOff x="6239570" y="1939626"/>
              <a:chExt cx="82067" cy="160414"/>
            </a:xfrm>
          </p:grpSpPr>
          <p:sp>
            <p:nvSpPr>
              <p:cNvPr id="9" name="Line 66"/>
              <p:cNvSpPr>
                <a:spLocks noChangeShapeType="1"/>
              </p:cNvSpPr>
              <p:nvPr/>
            </p:nvSpPr>
            <p:spPr bwMode="auto">
              <a:xfrm rot="5400000" flipV="1">
                <a:off x="6237958" y="1949180"/>
                <a:ext cx="93232" cy="74124"/>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Line 67"/>
              <p:cNvSpPr>
                <a:spLocks noChangeShapeType="1"/>
              </p:cNvSpPr>
              <p:nvPr/>
            </p:nvSpPr>
            <p:spPr bwMode="auto">
              <a:xfrm rot="5400000">
                <a:off x="6247012" y="2025416"/>
                <a:ext cx="67182"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Line 68"/>
              <p:cNvSpPr>
                <a:spLocks noChangeShapeType="1"/>
              </p:cNvSpPr>
              <p:nvPr/>
            </p:nvSpPr>
            <p:spPr bwMode="auto">
              <a:xfrm rot="5400000" flipH="1" flipV="1">
                <a:off x="6224847" y="2003251"/>
                <a:ext cx="111513" cy="82066"/>
              </a:xfrm>
              <a:prstGeom prst="line">
                <a:avLst/>
              </a:prstGeom>
              <a:noFill/>
              <a:ln w="12700">
                <a:solidFill>
                  <a:srgbClr val="234C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8" name="Connettore 1 68"/>
            <p:cNvCxnSpPr>
              <a:endCxn id="9" idx="0"/>
            </p:cNvCxnSpPr>
            <p:nvPr/>
          </p:nvCxnSpPr>
          <p:spPr>
            <a:xfrm flipH="1" flipV="1">
              <a:off x="553295" y="660010"/>
              <a:ext cx="11147475" cy="1574"/>
            </a:xfrm>
            <a:prstGeom prst="line">
              <a:avLst/>
            </a:prstGeom>
            <a:ln>
              <a:solidFill>
                <a:srgbClr val="234CA6"/>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163900" y="1298208"/>
            <a:ext cx="9677684" cy="400110"/>
            <a:chOff x="1157274" y="1583130"/>
            <a:chExt cx="9677684" cy="400110"/>
          </a:xfrm>
        </p:grpSpPr>
        <p:sp>
          <p:nvSpPr>
            <p:cNvPr id="20" name="TextBox 19"/>
            <p:cNvSpPr txBox="1"/>
            <p:nvPr/>
          </p:nvSpPr>
          <p:spPr>
            <a:xfrm>
              <a:off x="1157274" y="1583130"/>
              <a:ext cx="2274155" cy="400110"/>
            </a:xfrm>
            <a:prstGeom prst="rect">
              <a:avLst/>
            </a:prstGeom>
            <a:noFill/>
          </p:spPr>
          <p:txBody>
            <a:bodyPr wrap="square" rtlCol="0">
              <a:spAutoFit/>
            </a:bodyPr>
            <a:lstStyle/>
            <a:p>
              <a:pPr algn="ctr"/>
              <a:r>
                <a:rPr lang="en-US" sz="1000" b="1" i="1" dirty="0" smtClean="0"/>
                <a:t>Tech</a:t>
              </a:r>
              <a:r>
                <a:rPr lang="en-US" sz="1000" i="1" dirty="0" smtClean="0"/>
                <a:t>: Entertaining with the latest technology</a:t>
              </a:r>
              <a:endParaRPr lang="en-US" sz="1000" i="1" dirty="0"/>
            </a:p>
          </p:txBody>
        </p:sp>
        <p:sp>
          <p:nvSpPr>
            <p:cNvPr id="21" name="TextBox 20"/>
            <p:cNvSpPr txBox="1"/>
            <p:nvPr/>
          </p:nvSpPr>
          <p:spPr>
            <a:xfrm>
              <a:off x="3630483" y="1583130"/>
              <a:ext cx="2274155" cy="400110"/>
            </a:xfrm>
            <a:prstGeom prst="rect">
              <a:avLst/>
            </a:prstGeom>
            <a:noFill/>
          </p:spPr>
          <p:txBody>
            <a:bodyPr wrap="square" rtlCol="0">
              <a:spAutoFit/>
            </a:bodyPr>
            <a:lstStyle/>
            <a:p>
              <a:pPr algn="ctr"/>
              <a:r>
                <a:rPr lang="en-US" sz="1000" b="1" i="1" dirty="0" smtClean="0"/>
                <a:t>Luxury</a:t>
              </a:r>
              <a:r>
                <a:rPr lang="en-US" sz="1000" i="1" dirty="0" smtClean="0"/>
                <a:t>: Shopping the most luxurious items</a:t>
              </a:r>
              <a:endParaRPr lang="en-US" sz="1000" i="1" dirty="0"/>
            </a:p>
          </p:txBody>
        </p:sp>
        <p:sp>
          <p:nvSpPr>
            <p:cNvPr id="22" name="TextBox 21"/>
            <p:cNvSpPr txBox="1"/>
            <p:nvPr/>
          </p:nvSpPr>
          <p:spPr>
            <a:xfrm>
              <a:off x="6095643" y="1583130"/>
              <a:ext cx="2274155" cy="246221"/>
            </a:xfrm>
            <a:prstGeom prst="rect">
              <a:avLst/>
            </a:prstGeom>
            <a:noFill/>
          </p:spPr>
          <p:txBody>
            <a:bodyPr wrap="square" rtlCol="0">
              <a:spAutoFit/>
            </a:bodyPr>
            <a:lstStyle/>
            <a:p>
              <a:pPr algn="ctr"/>
              <a:r>
                <a:rPr lang="en-US" sz="1000" b="1" i="1" dirty="0" smtClean="0"/>
                <a:t>Social</a:t>
              </a:r>
              <a:r>
                <a:rPr lang="en-US" sz="1000" i="1" dirty="0" smtClean="0"/>
                <a:t>: Interacting with friends</a:t>
              </a:r>
              <a:endParaRPr lang="en-US" sz="1000" i="1" dirty="0"/>
            </a:p>
          </p:txBody>
        </p:sp>
        <p:sp>
          <p:nvSpPr>
            <p:cNvPr id="23" name="TextBox 22"/>
            <p:cNvSpPr txBox="1"/>
            <p:nvPr/>
          </p:nvSpPr>
          <p:spPr>
            <a:xfrm>
              <a:off x="856080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Work out</a:t>
              </a:r>
              <a:endParaRPr lang="en-US" sz="1000" i="1" dirty="0"/>
            </a:p>
          </p:txBody>
        </p:sp>
      </p:grpSp>
      <p:grpSp>
        <p:nvGrpSpPr>
          <p:cNvPr id="25" name="Group 24"/>
          <p:cNvGrpSpPr/>
          <p:nvPr/>
        </p:nvGrpSpPr>
        <p:grpSpPr>
          <a:xfrm>
            <a:off x="1163900" y="2110730"/>
            <a:ext cx="9677684" cy="246221"/>
            <a:chOff x="1157274" y="1583130"/>
            <a:chExt cx="9677684" cy="246221"/>
          </a:xfrm>
        </p:grpSpPr>
        <p:sp>
          <p:nvSpPr>
            <p:cNvPr id="26" name="TextBox 25"/>
            <p:cNvSpPr txBox="1"/>
            <p:nvPr/>
          </p:nvSpPr>
          <p:spPr>
            <a:xfrm>
              <a:off x="1157274" y="1583130"/>
              <a:ext cx="2274155" cy="246221"/>
            </a:xfrm>
            <a:prstGeom prst="rect">
              <a:avLst/>
            </a:prstGeom>
            <a:noFill/>
          </p:spPr>
          <p:txBody>
            <a:bodyPr wrap="square" rtlCol="0">
              <a:spAutoFit/>
            </a:bodyPr>
            <a:lstStyle/>
            <a:p>
              <a:pPr algn="ctr"/>
              <a:r>
                <a:rPr lang="en-US" sz="1000" b="1" i="1" dirty="0" smtClean="0"/>
                <a:t>Vanity</a:t>
              </a:r>
              <a:r>
                <a:rPr lang="en-US" sz="1000" i="1" dirty="0" smtClean="0"/>
                <a:t>: At home by myself</a:t>
              </a:r>
              <a:endParaRPr lang="en-US" sz="1000" i="1" dirty="0"/>
            </a:p>
          </p:txBody>
        </p:sp>
        <p:sp>
          <p:nvSpPr>
            <p:cNvPr id="27" name="TextBox 26"/>
            <p:cNvSpPr txBox="1"/>
            <p:nvPr/>
          </p:nvSpPr>
          <p:spPr>
            <a:xfrm>
              <a:off x="3630483" y="1583130"/>
              <a:ext cx="2274155" cy="246221"/>
            </a:xfrm>
            <a:prstGeom prst="rect">
              <a:avLst/>
            </a:prstGeom>
            <a:noFill/>
          </p:spPr>
          <p:txBody>
            <a:bodyPr wrap="square" rtlCol="0">
              <a:spAutoFit/>
            </a:bodyPr>
            <a:lstStyle/>
            <a:p>
              <a:pPr algn="ctr"/>
              <a:r>
                <a:rPr lang="en-US" sz="1000" b="1" i="1" dirty="0" smtClean="0"/>
                <a:t>Convenience</a:t>
              </a:r>
              <a:r>
                <a:rPr lang="en-US" sz="1000" i="1" dirty="0" smtClean="0"/>
                <a:t>: During my work break</a:t>
              </a:r>
              <a:endParaRPr lang="en-US" sz="1000" i="1" dirty="0"/>
            </a:p>
          </p:txBody>
        </p:sp>
        <p:sp>
          <p:nvSpPr>
            <p:cNvPr id="28" name="TextBox 27"/>
            <p:cNvSpPr txBox="1"/>
            <p:nvPr/>
          </p:nvSpPr>
          <p:spPr>
            <a:xfrm>
              <a:off x="6095643" y="1583130"/>
              <a:ext cx="2274155" cy="246221"/>
            </a:xfrm>
            <a:prstGeom prst="rect">
              <a:avLst/>
            </a:prstGeom>
            <a:noFill/>
          </p:spPr>
          <p:txBody>
            <a:bodyPr wrap="square" rtlCol="0">
              <a:spAutoFit/>
            </a:bodyPr>
            <a:lstStyle/>
            <a:p>
              <a:pPr algn="ctr"/>
              <a:r>
                <a:rPr lang="en-US" sz="1000" b="1" i="1" dirty="0" smtClean="0"/>
                <a:t>Social</a:t>
              </a:r>
              <a:r>
                <a:rPr lang="en-US" sz="1000" i="1" dirty="0" smtClean="0"/>
                <a:t>: At a party or social event</a:t>
              </a:r>
              <a:endParaRPr lang="en-US" sz="1000" i="1" dirty="0"/>
            </a:p>
          </p:txBody>
        </p:sp>
        <p:sp>
          <p:nvSpPr>
            <p:cNvPr id="29" name="TextBox 28"/>
            <p:cNvSpPr txBox="1"/>
            <p:nvPr/>
          </p:nvSpPr>
          <p:spPr>
            <a:xfrm>
              <a:off x="856080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All day – I can’t stop</a:t>
              </a:r>
              <a:endParaRPr lang="en-US" sz="1000" i="1" dirty="0"/>
            </a:p>
          </p:txBody>
        </p:sp>
      </p:grpSp>
      <p:grpSp>
        <p:nvGrpSpPr>
          <p:cNvPr id="30" name="Group 29"/>
          <p:cNvGrpSpPr/>
          <p:nvPr/>
        </p:nvGrpSpPr>
        <p:grpSpPr>
          <a:xfrm>
            <a:off x="1163900" y="2890122"/>
            <a:ext cx="9677684" cy="246221"/>
            <a:chOff x="1157274" y="1583130"/>
            <a:chExt cx="9677684" cy="246221"/>
          </a:xfrm>
        </p:grpSpPr>
        <p:sp>
          <p:nvSpPr>
            <p:cNvPr id="31" name="TextBox 30"/>
            <p:cNvSpPr txBox="1"/>
            <p:nvPr/>
          </p:nvSpPr>
          <p:spPr>
            <a:xfrm>
              <a:off x="1157274" y="1583130"/>
              <a:ext cx="2274155" cy="246221"/>
            </a:xfrm>
            <a:prstGeom prst="rect">
              <a:avLst/>
            </a:prstGeom>
            <a:noFill/>
          </p:spPr>
          <p:txBody>
            <a:bodyPr wrap="square" rtlCol="0">
              <a:spAutoFit/>
            </a:bodyPr>
            <a:lstStyle/>
            <a:p>
              <a:pPr algn="ctr"/>
              <a:r>
                <a:rPr lang="en-US" sz="1000" b="1" i="1" dirty="0" smtClean="0"/>
                <a:t>Social</a:t>
              </a:r>
              <a:r>
                <a:rPr lang="en-US" sz="1000" i="1" dirty="0" smtClean="0"/>
                <a:t>: Via my friends</a:t>
              </a:r>
              <a:endParaRPr lang="en-US" sz="1000" i="1" dirty="0"/>
            </a:p>
          </p:txBody>
        </p:sp>
        <p:sp>
          <p:nvSpPr>
            <p:cNvPr id="32" name="TextBox 31"/>
            <p:cNvSpPr txBox="1"/>
            <p:nvPr/>
          </p:nvSpPr>
          <p:spPr>
            <a:xfrm>
              <a:off x="363048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Via my doctor</a:t>
              </a:r>
              <a:endParaRPr lang="en-US" sz="1000" i="1" dirty="0"/>
            </a:p>
          </p:txBody>
        </p:sp>
        <p:sp>
          <p:nvSpPr>
            <p:cNvPr id="33" name="TextBox 32"/>
            <p:cNvSpPr txBox="1"/>
            <p:nvPr/>
          </p:nvSpPr>
          <p:spPr>
            <a:xfrm>
              <a:off x="6095643" y="1583130"/>
              <a:ext cx="2274155" cy="246221"/>
            </a:xfrm>
            <a:prstGeom prst="rect">
              <a:avLst/>
            </a:prstGeom>
            <a:noFill/>
          </p:spPr>
          <p:txBody>
            <a:bodyPr wrap="square" rtlCol="0">
              <a:spAutoFit/>
            </a:bodyPr>
            <a:lstStyle/>
            <a:p>
              <a:pPr algn="ctr"/>
              <a:r>
                <a:rPr lang="en-US" sz="1000" b="1" i="1" dirty="0" smtClean="0"/>
                <a:t>Tech</a:t>
              </a:r>
              <a:r>
                <a:rPr lang="en-US" sz="1000" i="1" dirty="0" smtClean="0"/>
                <a:t>: At a tech store?</a:t>
              </a:r>
              <a:endParaRPr lang="en-US" sz="1000" i="1" dirty="0"/>
            </a:p>
          </p:txBody>
        </p:sp>
        <p:sp>
          <p:nvSpPr>
            <p:cNvPr id="34" name="TextBox 33"/>
            <p:cNvSpPr txBox="1"/>
            <p:nvPr/>
          </p:nvSpPr>
          <p:spPr>
            <a:xfrm>
              <a:off x="8560803" y="1583130"/>
              <a:ext cx="2274155" cy="246221"/>
            </a:xfrm>
            <a:prstGeom prst="rect">
              <a:avLst/>
            </a:prstGeom>
            <a:noFill/>
          </p:spPr>
          <p:txBody>
            <a:bodyPr wrap="square" rtlCol="0">
              <a:spAutoFit/>
            </a:bodyPr>
            <a:lstStyle/>
            <a:p>
              <a:pPr algn="ctr"/>
              <a:r>
                <a:rPr lang="en-US" sz="1000" b="1" i="1" dirty="0" smtClean="0"/>
                <a:t>Convenience</a:t>
              </a:r>
              <a:r>
                <a:rPr lang="en-US" sz="1000" i="1" dirty="0" smtClean="0"/>
                <a:t>: At the local tobacco shop</a:t>
              </a:r>
              <a:endParaRPr lang="en-US" sz="1000" i="1" dirty="0"/>
            </a:p>
          </p:txBody>
        </p:sp>
      </p:grpSp>
      <p:grpSp>
        <p:nvGrpSpPr>
          <p:cNvPr id="35" name="Group 34"/>
          <p:cNvGrpSpPr/>
          <p:nvPr/>
        </p:nvGrpSpPr>
        <p:grpSpPr>
          <a:xfrm>
            <a:off x="1163900" y="3941718"/>
            <a:ext cx="9677684" cy="246221"/>
            <a:chOff x="1157274" y="1583130"/>
            <a:chExt cx="9677684" cy="246221"/>
          </a:xfrm>
        </p:grpSpPr>
        <p:sp>
          <p:nvSpPr>
            <p:cNvPr id="36" name="TextBox 35"/>
            <p:cNvSpPr txBox="1"/>
            <p:nvPr/>
          </p:nvSpPr>
          <p:spPr>
            <a:xfrm>
              <a:off x="1157274" y="1583130"/>
              <a:ext cx="2608708" cy="246221"/>
            </a:xfrm>
            <a:prstGeom prst="rect">
              <a:avLst/>
            </a:prstGeom>
            <a:noFill/>
          </p:spPr>
          <p:txBody>
            <a:bodyPr wrap="square" rtlCol="0">
              <a:spAutoFit/>
            </a:bodyPr>
            <a:lstStyle/>
            <a:p>
              <a:pPr algn="ctr"/>
              <a:r>
                <a:rPr lang="en-US" sz="1000" b="1" i="1" dirty="0" smtClean="0"/>
                <a:t>Social</a:t>
              </a:r>
              <a:r>
                <a:rPr lang="en-US" sz="1000" i="1" dirty="0" smtClean="0"/>
                <a:t>: That he/she gets along with my friends</a:t>
              </a:r>
              <a:endParaRPr lang="en-US" sz="1000" i="1" dirty="0"/>
            </a:p>
          </p:txBody>
        </p:sp>
        <p:sp>
          <p:nvSpPr>
            <p:cNvPr id="37" name="TextBox 36"/>
            <p:cNvSpPr txBox="1"/>
            <p:nvPr/>
          </p:nvSpPr>
          <p:spPr>
            <a:xfrm>
              <a:off x="363048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That he/she lives healthy</a:t>
              </a:r>
              <a:endParaRPr lang="en-US" sz="1000" i="1" dirty="0"/>
            </a:p>
          </p:txBody>
        </p:sp>
        <p:sp>
          <p:nvSpPr>
            <p:cNvPr id="38" name="TextBox 37"/>
            <p:cNvSpPr txBox="1"/>
            <p:nvPr/>
          </p:nvSpPr>
          <p:spPr>
            <a:xfrm>
              <a:off x="6095643" y="1583130"/>
              <a:ext cx="2274155" cy="246221"/>
            </a:xfrm>
            <a:prstGeom prst="rect">
              <a:avLst/>
            </a:prstGeom>
            <a:noFill/>
          </p:spPr>
          <p:txBody>
            <a:bodyPr wrap="square" rtlCol="0">
              <a:spAutoFit/>
            </a:bodyPr>
            <a:lstStyle/>
            <a:p>
              <a:pPr algn="ctr"/>
              <a:r>
                <a:rPr lang="en-US" sz="1000" b="1" i="1" dirty="0" smtClean="0"/>
                <a:t>Luxury</a:t>
              </a:r>
              <a:r>
                <a:rPr lang="en-US" sz="1000" i="1" dirty="0" smtClean="0"/>
                <a:t>: That he/she is wealthy</a:t>
              </a:r>
              <a:endParaRPr lang="en-US" sz="1000" i="1" dirty="0"/>
            </a:p>
          </p:txBody>
        </p:sp>
        <p:sp>
          <p:nvSpPr>
            <p:cNvPr id="39" name="TextBox 38"/>
            <p:cNvSpPr txBox="1"/>
            <p:nvPr/>
          </p:nvSpPr>
          <p:spPr>
            <a:xfrm>
              <a:off x="8560803" y="1583130"/>
              <a:ext cx="2274155" cy="246221"/>
            </a:xfrm>
            <a:prstGeom prst="rect">
              <a:avLst/>
            </a:prstGeom>
            <a:noFill/>
          </p:spPr>
          <p:txBody>
            <a:bodyPr wrap="square" rtlCol="0">
              <a:spAutoFit/>
            </a:bodyPr>
            <a:lstStyle/>
            <a:p>
              <a:pPr algn="ctr"/>
              <a:r>
                <a:rPr lang="en-US" sz="1000" b="1" i="1" dirty="0" smtClean="0"/>
                <a:t>Vanity</a:t>
              </a:r>
              <a:r>
                <a:rPr lang="en-US" sz="1000" i="1" dirty="0" smtClean="0"/>
                <a:t>: That he/she is good looking </a:t>
              </a:r>
              <a:endParaRPr lang="en-US" sz="1000" i="1" dirty="0"/>
            </a:p>
          </p:txBody>
        </p:sp>
      </p:grpSp>
      <p:grpSp>
        <p:nvGrpSpPr>
          <p:cNvPr id="40" name="Group 39"/>
          <p:cNvGrpSpPr/>
          <p:nvPr/>
        </p:nvGrpSpPr>
        <p:grpSpPr>
          <a:xfrm>
            <a:off x="713007" y="4571576"/>
            <a:ext cx="9933480" cy="246221"/>
            <a:chOff x="1157274" y="1583130"/>
            <a:chExt cx="9677684" cy="246221"/>
          </a:xfrm>
        </p:grpSpPr>
        <p:sp>
          <p:nvSpPr>
            <p:cNvPr id="41" name="TextBox 40"/>
            <p:cNvSpPr txBox="1"/>
            <p:nvPr/>
          </p:nvSpPr>
          <p:spPr>
            <a:xfrm>
              <a:off x="1157274" y="1583130"/>
              <a:ext cx="2608708" cy="246221"/>
            </a:xfrm>
            <a:prstGeom prst="rect">
              <a:avLst/>
            </a:prstGeom>
            <a:noFill/>
          </p:spPr>
          <p:txBody>
            <a:bodyPr wrap="square" rtlCol="0">
              <a:spAutoFit/>
            </a:bodyPr>
            <a:lstStyle/>
            <a:p>
              <a:pPr algn="ctr"/>
              <a:r>
                <a:rPr lang="en-US" sz="1000" b="1" i="1" dirty="0" smtClean="0"/>
                <a:t>NOT luxury</a:t>
              </a:r>
              <a:r>
                <a:rPr lang="en-US" sz="1000" i="1" dirty="0" smtClean="0"/>
                <a:t>: A bargain shopper</a:t>
              </a:r>
              <a:endParaRPr lang="en-US" sz="1000" i="1" dirty="0"/>
            </a:p>
          </p:txBody>
        </p:sp>
        <p:sp>
          <p:nvSpPr>
            <p:cNvPr id="42" name="TextBox 41"/>
            <p:cNvSpPr txBox="1"/>
            <p:nvPr/>
          </p:nvSpPr>
          <p:spPr>
            <a:xfrm>
              <a:off x="363048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a:t>
              </a:r>
              <a:r>
                <a:rPr lang="en-US" sz="1000" i="1" dirty="0" smtClean="0"/>
                <a:t>I buy nutritious foods </a:t>
              </a:r>
              <a:endParaRPr lang="en-US" sz="1000" i="1" dirty="0"/>
            </a:p>
          </p:txBody>
        </p:sp>
        <p:sp>
          <p:nvSpPr>
            <p:cNvPr id="43" name="TextBox 42"/>
            <p:cNvSpPr txBox="1"/>
            <p:nvPr/>
          </p:nvSpPr>
          <p:spPr>
            <a:xfrm>
              <a:off x="6095643" y="1583130"/>
              <a:ext cx="2337635" cy="246221"/>
            </a:xfrm>
            <a:prstGeom prst="rect">
              <a:avLst/>
            </a:prstGeom>
            <a:noFill/>
          </p:spPr>
          <p:txBody>
            <a:bodyPr wrap="square" rtlCol="0">
              <a:spAutoFit/>
            </a:bodyPr>
            <a:lstStyle/>
            <a:p>
              <a:pPr algn="ctr"/>
              <a:r>
                <a:rPr lang="en-US" sz="1000" b="1" i="1" dirty="0" smtClean="0"/>
                <a:t>Convenience</a:t>
              </a:r>
              <a:r>
                <a:rPr lang="en-US" sz="1000" i="1" dirty="0" smtClean="0"/>
                <a:t>: I am a quick in-out shopper</a:t>
              </a:r>
              <a:endParaRPr lang="en-US" sz="1000" i="1" dirty="0"/>
            </a:p>
          </p:txBody>
        </p:sp>
        <p:sp>
          <p:nvSpPr>
            <p:cNvPr id="44" name="TextBox 43"/>
            <p:cNvSpPr txBox="1"/>
            <p:nvPr/>
          </p:nvSpPr>
          <p:spPr>
            <a:xfrm>
              <a:off x="8560803" y="1583130"/>
              <a:ext cx="2274155" cy="246221"/>
            </a:xfrm>
            <a:prstGeom prst="rect">
              <a:avLst/>
            </a:prstGeom>
            <a:noFill/>
          </p:spPr>
          <p:txBody>
            <a:bodyPr wrap="square" rtlCol="0">
              <a:spAutoFit/>
            </a:bodyPr>
            <a:lstStyle/>
            <a:p>
              <a:pPr algn="ctr"/>
              <a:r>
                <a:rPr lang="en-US" sz="1000" b="1" i="1" dirty="0" smtClean="0"/>
                <a:t>Vanity</a:t>
              </a:r>
              <a:r>
                <a:rPr lang="en-US" sz="1000" i="1" dirty="0" smtClean="0"/>
                <a:t>: Only in clean stores </a:t>
              </a:r>
              <a:r>
                <a:rPr lang="en-US" sz="1000" i="1" dirty="0" smtClean="0">
                  <a:sym typeface="Wingdings" panose="05000000000000000000" pitchFamily="2" charset="2"/>
                </a:rPr>
                <a:t></a:t>
              </a:r>
              <a:endParaRPr lang="en-US" sz="1000" i="1" dirty="0"/>
            </a:p>
          </p:txBody>
        </p:sp>
      </p:grpSp>
      <p:grpSp>
        <p:nvGrpSpPr>
          <p:cNvPr id="45" name="Group 44"/>
          <p:cNvGrpSpPr/>
          <p:nvPr/>
        </p:nvGrpSpPr>
        <p:grpSpPr>
          <a:xfrm>
            <a:off x="701603" y="5379743"/>
            <a:ext cx="9924904" cy="246221"/>
            <a:chOff x="1157274" y="1583130"/>
            <a:chExt cx="9669329" cy="246221"/>
          </a:xfrm>
        </p:grpSpPr>
        <p:sp>
          <p:nvSpPr>
            <p:cNvPr id="46" name="TextBox 45"/>
            <p:cNvSpPr txBox="1"/>
            <p:nvPr/>
          </p:nvSpPr>
          <p:spPr>
            <a:xfrm>
              <a:off x="1157274" y="1583130"/>
              <a:ext cx="2608708" cy="246221"/>
            </a:xfrm>
            <a:prstGeom prst="rect">
              <a:avLst/>
            </a:prstGeom>
            <a:noFill/>
          </p:spPr>
          <p:txBody>
            <a:bodyPr wrap="square" rtlCol="0">
              <a:spAutoFit/>
            </a:bodyPr>
            <a:lstStyle/>
            <a:p>
              <a:pPr algn="ctr"/>
              <a:r>
                <a:rPr lang="en-US" sz="1000" b="1" i="1" dirty="0" smtClean="0"/>
                <a:t>Social</a:t>
              </a:r>
              <a:r>
                <a:rPr lang="en-US" sz="1000" i="1" dirty="0" smtClean="0"/>
                <a:t>: A social animal</a:t>
              </a:r>
              <a:endParaRPr lang="en-US" sz="1000" i="1" dirty="0"/>
            </a:p>
          </p:txBody>
        </p:sp>
        <p:sp>
          <p:nvSpPr>
            <p:cNvPr id="47" name="TextBox 46"/>
            <p:cNvSpPr txBox="1"/>
            <p:nvPr/>
          </p:nvSpPr>
          <p:spPr>
            <a:xfrm>
              <a:off x="3630483" y="1583130"/>
              <a:ext cx="2274155" cy="246221"/>
            </a:xfrm>
            <a:prstGeom prst="rect">
              <a:avLst/>
            </a:prstGeom>
            <a:noFill/>
          </p:spPr>
          <p:txBody>
            <a:bodyPr wrap="square" rtlCol="0">
              <a:spAutoFit/>
            </a:bodyPr>
            <a:lstStyle/>
            <a:p>
              <a:pPr algn="ctr"/>
              <a:r>
                <a:rPr lang="en-US" sz="1000" b="1" i="1" dirty="0" smtClean="0"/>
                <a:t>Lifestyle</a:t>
              </a:r>
              <a:r>
                <a:rPr lang="en-US" sz="1000" i="1" dirty="0" smtClean="0"/>
                <a:t>: </a:t>
              </a:r>
              <a:r>
                <a:rPr lang="en-US" sz="1000" i="1" dirty="0" smtClean="0"/>
                <a:t>An </a:t>
              </a:r>
              <a:r>
                <a:rPr lang="en-US" sz="1000" i="1" dirty="0" smtClean="0"/>
                <a:t>exercise </a:t>
              </a:r>
              <a:r>
                <a:rPr lang="en-US" sz="1000" i="1" dirty="0"/>
                <a:t>enthusiast</a:t>
              </a:r>
              <a:endParaRPr lang="en-US" sz="1000" i="1" dirty="0"/>
            </a:p>
          </p:txBody>
        </p:sp>
        <p:sp>
          <p:nvSpPr>
            <p:cNvPr id="48" name="TextBox 47"/>
            <p:cNvSpPr txBox="1"/>
            <p:nvPr/>
          </p:nvSpPr>
          <p:spPr>
            <a:xfrm>
              <a:off x="6095643" y="1583130"/>
              <a:ext cx="2802469" cy="246221"/>
            </a:xfrm>
            <a:prstGeom prst="rect">
              <a:avLst/>
            </a:prstGeom>
            <a:noFill/>
          </p:spPr>
          <p:txBody>
            <a:bodyPr wrap="square" rtlCol="0">
              <a:spAutoFit/>
            </a:bodyPr>
            <a:lstStyle/>
            <a:p>
              <a:pPr algn="ctr"/>
              <a:r>
                <a:rPr lang="en-US" sz="1000" b="1" i="1" dirty="0" smtClean="0"/>
                <a:t>Convenience</a:t>
              </a:r>
              <a:r>
                <a:rPr lang="en-US" sz="1000" i="1" dirty="0" smtClean="0"/>
                <a:t>: Balancing 10 things at the same time </a:t>
              </a:r>
              <a:endParaRPr lang="en-US" sz="1000" i="1" dirty="0"/>
            </a:p>
          </p:txBody>
        </p:sp>
        <p:sp>
          <p:nvSpPr>
            <p:cNvPr id="49" name="TextBox 48"/>
            <p:cNvSpPr txBox="1"/>
            <p:nvPr/>
          </p:nvSpPr>
          <p:spPr>
            <a:xfrm>
              <a:off x="8552448" y="1583130"/>
              <a:ext cx="2274155" cy="246221"/>
            </a:xfrm>
            <a:prstGeom prst="rect">
              <a:avLst/>
            </a:prstGeom>
            <a:noFill/>
          </p:spPr>
          <p:txBody>
            <a:bodyPr wrap="square" rtlCol="0">
              <a:spAutoFit/>
            </a:bodyPr>
            <a:lstStyle/>
            <a:p>
              <a:pPr algn="ctr"/>
              <a:r>
                <a:rPr lang="en-US" sz="1000" b="1" i="1" dirty="0" smtClean="0"/>
                <a:t>Vanity</a:t>
              </a:r>
              <a:r>
                <a:rPr lang="en-US" sz="1000" i="1" dirty="0" smtClean="0"/>
                <a:t>: A neat freak</a:t>
              </a:r>
              <a:endParaRPr lang="en-US" sz="1000" i="1" dirty="0"/>
            </a:p>
          </p:txBody>
        </p:sp>
      </p:grpSp>
    </p:spTree>
    <p:extLst>
      <p:ext uri="{BB962C8B-B14F-4D97-AF65-F5344CB8AC3E}">
        <p14:creationId xmlns:p14="http://schemas.microsoft.com/office/powerpoint/2010/main" val="134591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Theme">
  <a:themeElements>
    <a:clrScheme name="Custom 3">
      <a:dk1>
        <a:srgbClr val="0A1B45"/>
      </a:dk1>
      <a:lt1>
        <a:srgbClr val="FFFFFF"/>
      </a:lt1>
      <a:dk2>
        <a:srgbClr val="44546A"/>
      </a:dk2>
      <a:lt2>
        <a:srgbClr val="E7E6E6"/>
      </a:lt2>
      <a:accent1>
        <a:srgbClr val="1440A0"/>
      </a:accent1>
      <a:accent2>
        <a:srgbClr val="3C60B2"/>
      </a:accent2>
      <a:accent3>
        <a:srgbClr val="7384C5"/>
      </a:accent3>
      <a:accent4>
        <a:srgbClr val="A2ABD8"/>
      </a:accent4>
      <a:accent5>
        <a:srgbClr val="0A1B4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897</Words>
  <Application>Microsoft Office PowerPoint</Application>
  <PresentationFormat>Widescreen</PresentationFormat>
  <Paragraphs>167</Paragraphs>
  <Slides>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SimSun</vt:lpstr>
      <vt:lpstr>Arial</vt:lpstr>
      <vt:lpstr>Calibri</vt:lpstr>
      <vt:lpstr>Calibri Light</vt:lpstr>
      <vt:lpstr>Helvetica</vt:lpstr>
      <vt:lpstr>Helvetica Neue</vt:lpstr>
      <vt:lpstr>Open Sans</vt:lpstr>
      <vt:lpstr>Tahoma</vt:lpstr>
      <vt:lpstr>Times New Roman</vt:lpstr>
      <vt:lpstr>Wingdings</vt:lpstr>
      <vt:lpstr>Light Theme</vt:lpstr>
      <vt:lpstr>Prospective consumers: An actionable identification framework</vt:lpstr>
      <vt:lpstr>Motivations </vt:lpstr>
      <vt:lpstr>Questions on motivations</vt:lpstr>
      <vt:lpstr>GAMIFICATION</vt:lpstr>
      <vt:lpstr>EXAMPLE QUESTIONS</vt:lpstr>
    </vt:vector>
  </TitlesOfParts>
  <Company>Philip Morris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Prospective consumers: An actionable identification framework</dc:title>
  <dc:creator>Van den Dungen-Meijs, Maartje</dc:creator>
  <cp:lastModifiedBy>Van den Dungen-Meijs, Maartje</cp:lastModifiedBy>
  <cp:revision>8</cp:revision>
  <dcterms:created xsi:type="dcterms:W3CDTF">2019-01-09T07:43:52Z</dcterms:created>
  <dcterms:modified xsi:type="dcterms:W3CDTF">2019-01-16T14:57:44Z</dcterms:modified>
</cp:coreProperties>
</file>