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509" r:id="rId3"/>
    <p:sldId id="463" r:id="rId4"/>
    <p:sldId id="516" r:id="rId5"/>
    <p:sldId id="517" r:id="rId6"/>
    <p:sldId id="518" r:id="rId7"/>
    <p:sldId id="520" r:id="rId8"/>
    <p:sldId id="521" r:id="rId9"/>
    <p:sldId id="511" r:id="rId10"/>
    <p:sldId id="522" r:id="rId11"/>
    <p:sldId id="525" r:id="rId12"/>
    <p:sldId id="524" r:id="rId13"/>
    <p:sldId id="523" r:id="rId14"/>
    <p:sldId id="526" r:id="rId15"/>
    <p:sldId id="508" r:id="rId16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FF99"/>
    <a:srgbClr val="FFFFCC"/>
    <a:srgbClr val="FFFFFF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7" autoAdjust="0"/>
    <p:restoredTop sz="95825" autoAdjust="0"/>
  </p:normalViewPr>
  <p:slideViewPr>
    <p:cSldViewPr snapToGrid="0" snapToObjects="1">
      <p:cViewPr>
        <p:scale>
          <a:sx n="100" d="100"/>
          <a:sy n="100" d="100"/>
        </p:scale>
        <p:origin x="-2214" y="-462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367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83B6ED9-1A7B-4EA5-986A-59676557CE13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B562DB5-38D3-4C35-B274-DA7D6730D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484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48C737F-1A87-A347-9B35-191E1B3ECFCC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EFC5B97-889A-EF45-9112-ED8F5DFBD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87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C5B97-889A-EF45-9112-ED8F5DFBD5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84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9AC2-8CFF-45AE-A50C-890D7F369FDD}" type="datetime1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A54-AD8B-0B46-80C4-2639D6092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7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080F-2619-49AA-BA2C-638D9F5AA5C2}" type="datetime1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A54-AD8B-0B46-80C4-2639D6092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87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3592-2914-4D64-8946-FDE8A6425CCD}" type="datetime1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A54-AD8B-0B46-80C4-2639D6092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1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A0CA-E4F3-4400-8CC0-CFA172D9512B}" type="datetime1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A54-AD8B-0B46-80C4-2639D6092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82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318E-41C2-417B-AF85-91F6879CC24E}" type="datetime1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A54-AD8B-0B46-80C4-2639D6092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02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67F2-661C-466A-94A0-79BE3F593235}" type="datetime1">
              <a:rPr lang="en-US" smtClean="0"/>
              <a:t>5/21/2015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A54-AD8B-0B46-80C4-2639D6092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47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66C-1001-49BE-95B1-E64FC41FDB95}" type="datetime1">
              <a:rPr lang="en-US" smtClean="0"/>
              <a:t>5/21/2015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A54-AD8B-0B46-80C4-2639D6092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81A48-F463-4249-85C6-20513CCDFE89}" type="datetime1">
              <a:rPr lang="en-US" smtClean="0"/>
              <a:t>5/21/2015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A54-AD8B-0B46-80C4-2639D6092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10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B498-3966-4DA5-934A-A1BF8E9B18A3}" type="datetime1">
              <a:rPr lang="en-US" smtClean="0"/>
              <a:t>5/21/2015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A54-AD8B-0B46-80C4-2639D6092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41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9659-B6B6-4D26-8BB5-4B6596973AF4}" type="datetime1">
              <a:rPr lang="en-US" smtClean="0"/>
              <a:t>5/21/2015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A54-AD8B-0B46-80C4-2639D6092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51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7875-45F9-419A-B364-958B735F989B}" type="datetime1">
              <a:rPr lang="en-US" smtClean="0"/>
              <a:t>5/21/2015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A54-AD8B-0B46-80C4-2639D6092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5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B4789-7C03-41E5-A346-063644BED2B1}" type="datetime1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EEA54-AD8B-0B46-80C4-2639D6092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50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mphasis.core.ubc.ca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emphasis.core.ubc.ca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mdevera@mail.ubc.c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louisega@mail.ubc.c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emphasis.core.ubc.ca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emphasis.core.ubc.ca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507" y="3200400"/>
            <a:ext cx="8431619" cy="1752600"/>
          </a:xfrm>
        </p:spPr>
        <p:txBody>
          <a:bodyPr anchor="ctr">
            <a:normAutofit/>
          </a:bodyPr>
          <a:lstStyle/>
          <a:p>
            <a:r>
              <a:rPr lang="nl-NL" sz="3600" b="1" dirty="0" smtClean="0">
                <a:solidFill>
                  <a:schemeClr val="tx1"/>
                </a:solidFill>
                <a:ea typeface="Times New Roman"/>
                <a:cs typeface="Times New Roman"/>
              </a:rPr>
              <a:t>Baseline Procedures:</a:t>
            </a:r>
          </a:p>
          <a:p>
            <a:r>
              <a:rPr lang="nl-NL" sz="3600" b="1" smtClean="0">
                <a:solidFill>
                  <a:schemeClr val="tx1"/>
                </a:solidFill>
                <a:ea typeface="Times New Roman"/>
                <a:cs typeface="Times New Roman"/>
              </a:rPr>
              <a:t>Intervention Pharmacy</a:t>
            </a:r>
            <a:r>
              <a:rPr lang="nl-NL" sz="3600" b="1" dirty="0" smtClean="0">
                <a:solidFill>
                  <a:schemeClr val="tx1"/>
                </a:solidFill>
                <a:ea typeface="Times New Roman"/>
                <a:cs typeface="Times New Roman"/>
              </a:rPr>
              <a:t>, Next Steps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3208" y="192025"/>
            <a:ext cx="8617584" cy="2496312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4400" u="sng" dirty="0" smtClean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  <a:p>
            <a:pPr algn="ctr"/>
            <a:r>
              <a:rPr lang="en-CA" sz="4800" b="1" dirty="0" err="1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EmPhAsIS</a:t>
            </a:r>
            <a:r>
              <a:rPr lang="en-CA" sz="4400" u="sng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/>
            </a:r>
            <a:br>
              <a:rPr lang="en-CA" sz="4400" u="sng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en-CA" b="1" u="sng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Em</a:t>
            </a:r>
            <a:r>
              <a:rPr lang="en-CA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powering </a:t>
            </a:r>
            <a:r>
              <a:rPr lang="en-CA" b="1" u="sng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Ph</a:t>
            </a:r>
            <a:r>
              <a:rPr lang="en-CA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armacists in </a:t>
            </a:r>
            <a:r>
              <a:rPr lang="en-CA" b="1" u="sng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As</a:t>
            </a:r>
            <a:r>
              <a:rPr lang="en-CA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thma management through </a:t>
            </a:r>
            <a:r>
              <a:rPr lang="en-CA" b="1" u="sng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</a:t>
            </a:r>
            <a:r>
              <a:rPr lang="en-CA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nteractive </a:t>
            </a:r>
            <a:r>
              <a:rPr lang="en-CA" b="1" u="sng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</a:t>
            </a:r>
            <a:r>
              <a:rPr lang="en-CA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MS</a:t>
            </a:r>
            <a:endParaRPr lang="en-CA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9" name="Picture 2" descr="http://emphasis.core.ubc.ca/images/logo_ubcBla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981" y="325314"/>
            <a:ext cx="520038" cy="70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1380744" y="5102512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b="1" dirty="0" smtClean="0">
                <a:ea typeface="Times New Roman"/>
                <a:cs typeface="Times New Roman"/>
                <a:hlinkClick r:id="rId3"/>
              </a:rPr>
              <a:t>emphasis.core.ubc.ca 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12906764">
            <a:off x="6323633" y="5409520"/>
            <a:ext cx="460932" cy="480448"/>
          </a:xfrm>
          <a:prstGeom prst="rightArrow">
            <a:avLst>
              <a:gd name="adj1" fmla="val 49888"/>
              <a:gd name="adj2" fmla="val 37452"/>
            </a:avLst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5682700" y="5933458"/>
            <a:ext cx="209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cs typeface="Arial" panose="020B0604020202020204" pitchFamily="34" charset="0"/>
              </a:rPr>
              <a:t>Click for more information</a:t>
            </a:r>
            <a:endParaRPr lang="en-CA" sz="1400" dirty="0"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A54-AD8B-0B46-80C4-2639D60923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6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Inform Patient of “Next Steps”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8372580" y="2553"/>
            <a:ext cx="791611" cy="467976"/>
            <a:chOff x="6940228" y="1994869"/>
            <a:chExt cx="791611" cy="467976"/>
          </a:xfrm>
        </p:grpSpPr>
        <p:sp>
          <p:nvSpPr>
            <p:cNvPr id="10" name="Rectangle 9"/>
            <p:cNvSpPr/>
            <p:nvPr/>
          </p:nvSpPr>
          <p:spPr>
            <a:xfrm>
              <a:off x="6940228" y="1994869"/>
              <a:ext cx="791611" cy="4679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+</a:t>
              </a:r>
            </a:p>
          </p:txBody>
        </p:sp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5349" y="2040224"/>
              <a:ext cx="309033" cy="339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7425254" y="2100696"/>
              <a:ext cx="228600" cy="273182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277465" y="1233374"/>
            <a:ext cx="4294536" cy="3417965"/>
            <a:chOff x="277465" y="1590800"/>
            <a:chExt cx="4608512" cy="3528392"/>
          </a:xfrm>
        </p:grpSpPr>
        <p:sp>
          <p:nvSpPr>
            <p:cNvPr id="13" name="Content Placeholder 5"/>
            <p:cNvSpPr txBox="1">
              <a:spLocks/>
            </p:cNvSpPr>
            <p:nvPr/>
          </p:nvSpPr>
          <p:spPr>
            <a:xfrm>
              <a:off x="277465" y="1590800"/>
              <a:ext cx="4608512" cy="3528392"/>
            </a:xfrm>
            <a:prstGeom prst="rect">
              <a:avLst/>
            </a:prstGeom>
            <a:ln w="44450" cap="flat" cmpd="sng" algn="ctr">
              <a:solidFill>
                <a:srgbClr val="008000"/>
              </a:solidFill>
              <a:prstDash val="soli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normAutofit fontScale="25000" lnSpcReduction="20000"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/>
                <a:buNone/>
              </a:pPr>
              <a:r>
                <a:rPr lang="en-CA" sz="8000" b="1" dirty="0" smtClean="0"/>
                <a:t>1. Text messages</a:t>
              </a:r>
              <a:endParaRPr lang="en-CA" sz="2100" b="1" dirty="0" smtClean="0">
                <a:solidFill>
                  <a:srgbClr val="FF0000"/>
                </a:solidFill>
              </a:endParaRPr>
            </a:p>
            <a:p>
              <a:pPr marL="0" indent="0" defTabSz="525463">
                <a:buFont typeface="Arial"/>
                <a:buNone/>
              </a:pPr>
              <a:r>
                <a:rPr lang="en-CA" sz="4800" dirty="0" smtClean="0">
                  <a:solidFill>
                    <a:srgbClr val="00B050"/>
                  </a:solidFill>
                </a:rPr>
                <a:t>Welcome text</a:t>
              </a:r>
            </a:p>
            <a:p>
              <a:pPr marL="0" indent="0">
                <a:buFont typeface="Arial"/>
                <a:buNone/>
              </a:pPr>
              <a:r>
                <a:rPr lang="en-CA" sz="4800" dirty="0" smtClean="0">
                  <a:solidFill>
                    <a:srgbClr val="00B050"/>
                  </a:solidFill>
                </a:rPr>
                <a:t>at pharmacy</a:t>
              </a:r>
              <a:r>
                <a:rPr lang="en-CA" sz="4400" b="1" dirty="0" smtClean="0"/>
                <a:t>	</a:t>
              </a:r>
              <a:r>
                <a:rPr lang="en-CA" sz="4400" b="1" dirty="0" smtClean="0">
                  <a:solidFill>
                    <a:srgbClr val="008000"/>
                  </a:solidFill>
                </a:rPr>
                <a:t>           </a:t>
              </a:r>
            </a:p>
            <a:p>
              <a:pPr marL="0" indent="0">
                <a:buFont typeface="Arial"/>
                <a:buNone/>
              </a:pPr>
              <a:r>
                <a:rPr lang="en-CA" sz="4400" b="1" dirty="0" smtClean="0">
                  <a:solidFill>
                    <a:srgbClr val="008000"/>
                  </a:solidFill>
                </a:rPr>
                <a:t>		</a:t>
              </a:r>
              <a:r>
                <a:rPr lang="en-CA" sz="4400" b="1" dirty="0" smtClean="0"/>
                <a:t>	</a:t>
              </a:r>
              <a:r>
                <a:rPr lang="en-CA" sz="4400" b="1" dirty="0" smtClean="0">
                  <a:solidFill>
                    <a:srgbClr val="008000"/>
                  </a:solidFill>
                </a:rPr>
                <a:t>           </a:t>
              </a:r>
              <a:endParaRPr lang="en-CA" sz="4400" b="1" dirty="0" smtClean="0"/>
            </a:p>
            <a:p>
              <a:pPr marL="0" indent="0">
                <a:buFont typeface="Arial"/>
                <a:buNone/>
              </a:pPr>
              <a:r>
                <a:rPr lang="en-CA" sz="4400" b="1" dirty="0" smtClean="0"/>
                <a:t>	           </a:t>
              </a:r>
            </a:p>
            <a:p>
              <a:pPr marL="0" indent="0">
                <a:buFont typeface="Arial"/>
                <a:buNone/>
              </a:pPr>
              <a:r>
                <a:rPr lang="en-CA" sz="4400" b="1" dirty="0" smtClean="0"/>
                <a:t>	           </a:t>
              </a:r>
            </a:p>
            <a:p>
              <a:pPr marL="0" indent="0">
                <a:buFont typeface="Arial"/>
                <a:buNone/>
              </a:pPr>
              <a:r>
                <a:rPr lang="en-CA" sz="4400" b="1" dirty="0" smtClean="0"/>
                <a:t>	           </a:t>
              </a:r>
            </a:p>
            <a:p>
              <a:pPr marL="0" indent="0">
                <a:buFont typeface="Arial"/>
                <a:buNone/>
              </a:pPr>
              <a:r>
                <a:rPr lang="en-CA" sz="4400" b="1" dirty="0" smtClean="0"/>
                <a:t>	           </a:t>
              </a:r>
            </a:p>
            <a:p>
              <a:pPr marL="0" indent="0">
                <a:buFont typeface="Arial"/>
                <a:buNone/>
              </a:pPr>
              <a:r>
                <a:rPr lang="en-CA" sz="4400" b="1" dirty="0" smtClean="0"/>
                <a:t>	           </a:t>
              </a:r>
            </a:p>
            <a:p>
              <a:pPr marL="0" indent="0">
                <a:buFont typeface="Arial"/>
                <a:buNone/>
              </a:pPr>
              <a:r>
                <a:rPr lang="en-CA" sz="4400" b="1" dirty="0" smtClean="0"/>
                <a:t>	           	</a:t>
              </a:r>
            </a:p>
            <a:p>
              <a:pPr marL="0" indent="0">
                <a:buFont typeface="Arial"/>
                <a:buNone/>
              </a:pPr>
              <a:r>
                <a:rPr lang="en-CA" sz="4400" b="1" dirty="0" smtClean="0"/>
                <a:t>	           </a:t>
              </a:r>
            </a:p>
            <a:p>
              <a:pPr marL="0" indent="0">
                <a:buFont typeface="Arial"/>
                <a:buNone/>
              </a:pPr>
              <a:r>
                <a:rPr lang="en-CA" sz="4400" b="1" dirty="0" smtClean="0"/>
                <a:t>	          	          </a:t>
              </a:r>
            </a:p>
            <a:p>
              <a:pPr marL="0" indent="0">
                <a:buFont typeface="Arial"/>
                <a:buNone/>
              </a:pPr>
              <a:r>
                <a:rPr lang="en-CA" sz="4400" b="1" dirty="0" smtClean="0"/>
                <a:t>	          </a:t>
              </a:r>
            </a:p>
            <a:p>
              <a:pPr marL="0" indent="0">
                <a:buFont typeface="Arial"/>
                <a:buNone/>
              </a:pPr>
              <a:r>
                <a:rPr lang="en-CA" sz="4000" b="1" dirty="0" smtClean="0"/>
                <a:t>	</a:t>
              </a:r>
            </a:p>
            <a:p>
              <a:pPr marL="0" indent="0">
                <a:buFont typeface="Arial"/>
                <a:buNone/>
              </a:pPr>
              <a:r>
                <a:rPr lang="en-CA" sz="4000" b="1" dirty="0" smtClean="0"/>
                <a:t>	</a:t>
              </a:r>
            </a:p>
            <a:p>
              <a:pPr marL="0" indent="0">
                <a:buFont typeface="Arial"/>
                <a:buNone/>
              </a:pPr>
              <a:endParaRPr lang="en-CA" sz="1800" b="1" dirty="0" smtClean="0"/>
            </a:p>
            <a:p>
              <a:pPr marL="0" indent="0">
                <a:buFont typeface="Arial"/>
                <a:buNone/>
              </a:pPr>
              <a:endParaRPr lang="en-CA" sz="1800" b="1" dirty="0" smtClean="0"/>
            </a:p>
            <a:p>
              <a:pPr marL="0" indent="0">
                <a:buFont typeface="Arial"/>
                <a:buNone/>
              </a:pPr>
              <a:r>
                <a:rPr lang="en-CA" sz="1800" b="1" dirty="0" smtClean="0"/>
                <a:t>	</a:t>
              </a:r>
              <a:endParaRPr lang="en-CA" sz="1800" b="1" dirty="0"/>
            </a:p>
          </p:txBody>
        </p:sp>
        <p:sp>
          <p:nvSpPr>
            <p:cNvPr id="14" name="Right Brace 13"/>
            <p:cNvSpPr/>
            <p:nvPr/>
          </p:nvSpPr>
          <p:spPr>
            <a:xfrm>
              <a:off x="1492769" y="2403179"/>
              <a:ext cx="296866" cy="2201506"/>
            </a:xfrm>
            <a:prstGeom prst="rightBrace">
              <a:avLst>
                <a:gd name="adj1" fmla="val 54785"/>
                <a:gd name="adj2" fmla="val 5193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01901" tIns="50950" rIns="101901" bIns="50950" spcCol="0" rtlCol="0" anchor="ctr"/>
            <a:lstStyle/>
            <a:p>
              <a:pPr algn="ctr"/>
              <a:endParaRPr lang="en-CA"/>
            </a:p>
          </p:txBody>
        </p:sp>
        <p:sp>
          <p:nvSpPr>
            <p:cNvPr id="15" name="Rounded Rectangle 14"/>
            <p:cNvSpPr/>
            <p:nvPr/>
          </p:nvSpPr>
          <p:spPr>
            <a:xfrm rot="16200000">
              <a:off x="1887730" y="2661212"/>
              <a:ext cx="2880322" cy="1769725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572196" y="2429950"/>
              <a:ext cx="1512169" cy="2232248"/>
            </a:xfrm>
            <a:prstGeom prst="rect">
              <a:avLst/>
            </a:prstGeom>
            <a:solidFill>
              <a:sysClr val="window" lastClr="FFFFFF"/>
            </a:solidFill>
            <a:ln w="349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3130034" y="4700332"/>
              <a:ext cx="302124" cy="249787"/>
            </a:xfrm>
            <a:prstGeom prst="ellipse">
              <a:avLst/>
            </a:prstGeom>
            <a:noFill/>
            <a:ln w="25400" cap="flat" cmpd="sng" algn="ctr">
              <a:solidFill>
                <a:srgbClr val="FFC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ounded Rectangular Callout 17"/>
            <p:cNvSpPr/>
            <p:nvPr/>
          </p:nvSpPr>
          <p:spPr>
            <a:xfrm>
              <a:off x="2633842" y="2789452"/>
              <a:ext cx="1368152" cy="1169550"/>
            </a:xfrm>
            <a:prstGeom prst="wedgeRoundRectCallout">
              <a:avLst>
                <a:gd name="adj1" fmla="val -43940"/>
                <a:gd name="adj2" fmla="val 59729"/>
                <a:gd name="adj3" fmla="val 16667"/>
              </a:avLst>
            </a:prstGeom>
            <a:solidFill>
              <a:srgbClr val="9BBB59">
                <a:lumMod val="60000"/>
                <a:lumOff val="4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50" kern="0" noProof="0" dirty="0" smtClean="0">
                  <a:solidFill>
                    <a:prstClr val="black"/>
                  </a:solidFill>
                  <a:latin typeface="Calibri"/>
                </a:rPr>
                <a:t>Txt 1-6 for: I</a:t>
              </a:r>
              <a:r>
                <a:rPr kumimoji="0" lang="en-US" sz="7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follow my asthma medication plan.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AGREE: </a:t>
              </a:r>
              <a:r>
                <a:rPr lang="en-US" sz="750" kern="0" dirty="0" smtClean="0">
                  <a:solidFill>
                    <a:prstClr val="black"/>
                  </a:solidFill>
                  <a:latin typeface="Calibri"/>
                </a:rPr>
                <a:t>C</a:t>
              </a:r>
              <a:r>
                <a:rPr kumimoji="0" lang="en-US" sz="75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ompletely</a:t>
              </a:r>
              <a:r>
                <a:rPr kumimoji="0" lang="en-US" sz="7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=1,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50" kern="0" dirty="0" smtClean="0">
                  <a:solidFill>
                    <a:prstClr val="black"/>
                  </a:solidFill>
                  <a:latin typeface="Calibri"/>
                </a:rPr>
                <a:t>M</a:t>
              </a:r>
              <a:r>
                <a:rPr kumimoji="0" lang="en-US" sz="75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ostly</a:t>
              </a:r>
              <a:r>
                <a:rPr kumimoji="0" lang="en-US" sz="7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=2, </a:t>
              </a:r>
              <a:r>
                <a:rPr lang="en-US" sz="750" kern="0" dirty="0" smtClean="0">
                  <a:solidFill>
                    <a:prstClr val="black"/>
                  </a:solidFill>
                  <a:latin typeface="Calibri"/>
                </a:rPr>
                <a:t>S</a:t>
              </a:r>
              <a:r>
                <a:rPr kumimoji="0" lang="en-US" sz="75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omewhat</a:t>
              </a:r>
              <a:r>
                <a:rPr kumimoji="0" lang="en-US" sz="7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=3; </a:t>
              </a:r>
              <a:endParaRPr lang="en-US" sz="750" kern="0" dirty="0">
                <a:solidFill>
                  <a:prstClr val="black"/>
                </a:solidFill>
                <a:latin typeface="Calibri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DISAGREE: </a:t>
              </a:r>
              <a:r>
                <a:rPr kumimoji="0" lang="en-US" sz="75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</a:t>
              </a:r>
              <a:r>
                <a:rPr kumimoji="0" lang="en-US" sz="7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Somewhat=4,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50" kern="0" dirty="0" smtClean="0">
                  <a:solidFill>
                    <a:prstClr val="black"/>
                  </a:solidFill>
                  <a:latin typeface="Calibri"/>
                </a:rPr>
                <a:t>M</a:t>
              </a:r>
              <a:r>
                <a:rPr kumimoji="0" lang="en-US" sz="75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ostly</a:t>
              </a:r>
              <a:r>
                <a:rPr kumimoji="0" lang="en-US" sz="7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=5, </a:t>
              </a:r>
              <a:r>
                <a:rPr lang="en-US" sz="750" kern="0" dirty="0" smtClean="0">
                  <a:solidFill>
                    <a:prstClr val="black"/>
                  </a:solidFill>
                  <a:latin typeface="Calibri"/>
                </a:rPr>
                <a:t>C</a:t>
              </a:r>
              <a:r>
                <a:rPr kumimoji="0" lang="en-US" sz="75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ompletely</a:t>
              </a:r>
              <a:r>
                <a:rPr kumimoji="0" lang="en-US" sz="7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=6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1462548" y="3111792"/>
              <a:ext cx="106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Month</a:t>
              </a:r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49674" y="1996900"/>
              <a:ext cx="109838" cy="233910"/>
            </a:xfrm>
            <a:prstGeom prst="rect">
              <a:avLst/>
            </a:prstGeom>
            <a:noFill/>
          </p:spPr>
          <p:txBody>
            <a:bodyPr wrap="none" lIns="9144" tIns="9144" rIns="9144" bIns="9144" rtlCol="0">
              <a:spAutoFit/>
            </a:bodyPr>
            <a:lstStyle/>
            <a:p>
              <a:r>
                <a:rPr lang="en-US" sz="1400" dirty="0" smtClean="0">
                  <a:solidFill>
                    <a:srgbClr val="00B050"/>
                  </a:solidFill>
                </a:rPr>
                <a:t>0</a:t>
              </a:r>
              <a:endParaRPr lang="en-US" sz="1400" dirty="0">
                <a:solidFill>
                  <a:srgbClr val="00B05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49674" y="2212924"/>
              <a:ext cx="109838" cy="233910"/>
            </a:xfrm>
            <a:prstGeom prst="rect">
              <a:avLst/>
            </a:prstGeom>
            <a:noFill/>
          </p:spPr>
          <p:txBody>
            <a:bodyPr wrap="none" lIns="9144" tIns="9144" rIns="9144" bIns="9144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49674" y="2446834"/>
              <a:ext cx="109838" cy="233910"/>
            </a:xfrm>
            <a:prstGeom prst="rect">
              <a:avLst/>
            </a:prstGeom>
            <a:noFill/>
          </p:spPr>
          <p:txBody>
            <a:bodyPr wrap="none" lIns="9144" tIns="9144" rIns="9144" bIns="9144" rtlCol="0">
              <a:spAutoFit/>
            </a:bodyPr>
            <a:lstStyle/>
            <a:p>
              <a:r>
                <a:rPr lang="en-US" sz="1400" dirty="0" smtClean="0"/>
                <a:t>2</a:t>
              </a:r>
              <a:endParaRPr 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49674" y="2662858"/>
              <a:ext cx="109838" cy="233910"/>
            </a:xfrm>
            <a:prstGeom prst="rect">
              <a:avLst/>
            </a:prstGeom>
            <a:noFill/>
          </p:spPr>
          <p:txBody>
            <a:bodyPr wrap="none" lIns="9144" tIns="9144" rIns="9144" bIns="9144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49674" y="2867849"/>
              <a:ext cx="109838" cy="233910"/>
            </a:xfrm>
            <a:prstGeom prst="rect">
              <a:avLst/>
            </a:prstGeom>
            <a:noFill/>
          </p:spPr>
          <p:txBody>
            <a:bodyPr wrap="none" lIns="9144" tIns="9144" rIns="9144" bIns="9144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49674" y="3094906"/>
              <a:ext cx="109838" cy="233910"/>
            </a:xfrm>
            <a:prstGeom prst="rect">
              <a:avLst/>
            </a:prstGeom>
            <a:noFill/>
          </p:spPr>
          <p:txBody>
            <a:bodyPr wrap="none" lIns="9144" tIns="9144" rIns="9144" bIns="9144" rtlCol="0">
              <a:spAutoFit/>
            </a:bodyPr>
            <a:lstStyle/>
            <a:p>
              <a:r>
                <a:rPr lang="en-US" sz="1400" dirty="0" smtClean="0"/>
                <a:t>5</a:t>
              </a:r>
              <a:endParaRPr lang="en-US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49674" y="3310930"/>
              <a:ext cx="109838" cy="233910"/>
            </a:xfrm>
            <a:prstGeom prst="rect">
              <a:avLst/>
            </a:prstGeom>
            <a:noFill/>
          </p:spPr>
          <p:txBody>
            <a:bodyPr wrap="none" lIns="9144" tIns="9144" rIns="9144" bIns="9144" rtlCol="0">
              <a:spAutoFit/>
            </a:bodyPr>
            <a:lstStyle/>
            <a:p>
              <a:r>
                <a:rPr lang="en-US" sz="1400" dirty="0" smtClean="0"/>
                <a:t>6</a:t>
              </a:r>
              <a:endParaRPr lang="en-US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149674" y="3509068"/>
              <a:ext cx="109838" cy="233910"/>
            </a:xfrm>
            <a:prstGeom prst="rect">
              <a:avLst/>
            </a:prstGeom>
            <a:noFill/>
          </p:spPr>
          <p:txBody>
            <a:bodyPr wrap="none" lIns="9144" tIns="9144" rIns="9144" bIns="9144" rtlCol="0">
              <a:spAutoFit/>
            </a:bodyPr>
            <a:lstStyle/>
            <a:p>
              <a:r>
                <a:rPr lang="en-US" sz="1400" dirty="0" smtClean="0"/>
                <a:t>7</a:t>
              </a:r>
              <a:endParaRPr 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149674" y="3725092"/>
              <a:ext cx="109838" cy="233910"/>
            </a:xfrm>
            <a:prstGeom prst="rect">
              <a:avLst/>
            </a:prstGeom>
            <a:noFill/>
          </p:spPr>
          <p:txBody>
            <a:bodyPr wrap="none" lIns="9144" tIns="9144" rIns="9144" bIns="9144" rtlCol="0">
              <a:spAutoFit/>
            </a:bodyPr>
            <a:lstStyle/>
            <a:p>
              <a:r>
                <a:rPr lang="en-US" sz="1400" dirty="0" smtClean="0"/>
                <a:t>9</a:t>
              </a:r>
              <a:endParaRPr lang="en-US" sz="14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49674" y="3959002"/>
              <a:ext cx="201209" cy="233910"/>
            </a:xfrm>
            <a:prstGeom prst="rect">
              <a:avLst/>
            </a:prstGeom>
            <a:noFill/>
          </p:spPr>
          <p:txBody>
            <a:bodyPr wrap="none" lIns="9144" tIns="9144" rIns="9144" bIns="9144" rtlCol="0">
              <a:spAutoFit/>
            </a:bodyPr>
            <a:lstStyle/>
            <a:p>
              <a:r>
                <a:rPr lang="en-US" sz="1400" dirty="0" smtClean="0"/>
                <a:t>10</a:t>
              </a:r>
              <a:endParaRPr lang="en-US" sz="1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49674" y="4229148"/>
              <a:ext cx="201209" cy="233910"/>
            </a:xfrm>
            <a:prstGeom prst="rect">
              <a:avLst/>
            </a:prstGeom>
            <a:noFill/>
          </p:spPr>
          <p:txBody>
            <a:bodyPr wrap="none" lIns="9144" tIns="9144" rIns="9144" bIns="9144" rtlCol="0">
              <a:spAutoFit/>
            </a:bodyPr>
            <a:lstStyle/>
            <a:p>
              <a:r>
                <a:rPr lang="en-US" sz="1400" dirty="0" smtClean="0"/>
                <a:t>11</a:t>
              </a:r>
              <a:endParaRPr lang="en-US" sz="14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149674" y="4517180"/>
              <a:ext cx="201209" cy="233910"/>
            </a:xfrm>
            <a:prstGeom prst="rect">
              <a:avLst/>
            </a:prstGeom>
            <a:noFill/>
          </p:spPr>
          <p:txBody>
            <a:bodyPr wrap="none" lIns="9144" tIns="9144" rIns="9144" bIns="9144" rtlCol="0">
              <a:spAutoFit/>
            </a:bodyPr>
            <a:lstStyle/>
            <a:p>
              <a:r>
                <a:rPr lang="en-US" sz="1400" dirty="0" smtClean="0"/>
                <a:t>12</a:t>
              </a:r>
              <a:endParaRPr lang="en-US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77465" y="2572298"/>
              <a:ext cx="1363737" cy="2001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Patients receive text on the </a:t>
              </a:r>
              <a:r>
                <a:rPr lang="en-US" sz="1200" b="1" dirty="0" smtClean="0"/>
                <a:t>1</a:t>
              </a:r>
              <a:r>
                <a:rPr lang="en-US" sz="1200" b="1" baseline="30000" dirty="0" smtClean="0"/>
                <a:t>st</a:t>
              </a:r>
              <a:r>
                <a:rPr lang="en-US" sz="1200" b="1" dirty="0" smtClean="0"/>
                <a:t> Monday </a:t>
              </a:r>
              <a:r>
                <a:rPr lang="en-US" sz="1200" dirty="0" smtClean="0"/>
                <a:t>of each month</a:t>
              </a:r>
            </a:p>
            <a:p>
              <a:endParaRPr lang="en-US" sz="1200" dirty="0" smtClean="0"/>
            </a:p>
            <a:p>
              <a:r>
                <a:rPr lang="en-US" sz="1200" dirty="0" smtClean="0"/>
                <a:t>*</a:t>
              </a:r>
              <a:r>
                <a:rPr lang="en-US" sz="1200" i="1" dirty="0" smtClean="0"/>
                <a:t>Based on patient responses, they may receive up to 5 texts</a:t>
              </a:r>
              <a:endParaRPr lang="en-US" sz="1200" i="1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1213570" y="2126877"/>
              <a:ext cx="71287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A54-AD8B-0B46-80C4-2639D60923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9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Inform Patient of “Next Steps”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372580" y="2553"/>
            <a:ext cx="791611" cy="467976"/>
            <a:chOff x="6940228" y="1994869"/>
            <a:chExt cx="791611" cy="467976"/>
          </a:xfrm>
        </p:grpSpPr>
        <p:sp>
          <p:nvSpPr>
            <p:cNvPr id="10" name="Rectangle 9"/>
            <p:cNvSpPr/>
            <p:nvPr/>
          </p:nvSpPr>
          <p:spPr>
            <a:xfrm>
              <a:off x="6940228" y="1994869"/>
              <a:ext cx="791611" cy="4679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+</a:t>
              </a:r>
            </a:p>
          </p:txBody>
        </p:sp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5349" y="2040224"/>
              <a:ext cx="309033" cy="339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7425254" y="2100696"/>
              <a:ext cx="228600" cy="273182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277465" y="1233374"/>
            <a:ext cx="4294536" cy="3417965"/>
            <a:chOff x="277465" y="1590800"/>
            <a:chExt cx="4608512" cy="3528392"/>
          </a:xfrm>
        </p:grpSpPr>
        <p:sp>
          <p:nvSpPr>
            <p:cNvPr id="13" name="Content Placeholder 5"/>
            <p:cNvSpPr txBox="1">
              <a:spLocks/>
            </p:cNvSpPr>
            <p:nvPr/>
          </p:nvSpPr>
          <p:spPr>
            <a:xfrm>
              <a:off x="277465" y="1590800"/>
              <a:ext cx="4608512" cy="3528392"/>
            </a:xfrm>
            <a:prstGeom prst="rect">
              <a:avLst/>
            </a:prstGeom>
            <a:ln w="44450" cap="flat" cmpd="sng" algn="ctr">
              <a:solidFill>
                <a:srgbClr val="008000"/>
              </a:solidFill>
              <a:prstDash val="soli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normAutofit fontScale="25000" lnSpcReduction="20000"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/>
                <a:buNone/>
              </a:pPr>
              <a:r>
                <a:rPr lang="en-CA" sz="8000" b="1" dirty="0" smtClean="0"/>
                <a:t>1. Text messages</a:t>
              </a:r>
              <a:endParaRPr lang="en-CA" sz="2100" b="1" dirty="0" smtClean="0">
                <a:solidFill>
                  <a:srgbClr val="FF0000"/>
                </a:solidFill>
              </a:endParaRPr>
            </a:p>
            <a:p>
              <a:pPr marL="0" indent="0" defTabSz="525463">
                <a:buFont typeface="Arial"/>
                <a:buNone/>
              </a:pPr>
              <a:r>
                <a:rPr lang="en-CA" sz="4800" dirty="0" smtClean="0">
                  <a:solidFill>
                    <a:srgbClr val="00B050"/>
                  </a:solidFill>
                </a:rPr>
                <a:t>Welcome text</a:t>
              </a:r>
            </a:p>
            <a:p>
              <a:pPr marL="0" indent="0">
                <a:buFont typeface="Arial"/>
                <a:buNone/>
              </a:pPr>
              <a:r>
                <a:rPr lang="en-CA" sz="4800" dirty="0" smtClean="0">
                  <a:solidFill>
                    <a:srgbClr val="00B050"/>
                  </a:solidFill>
                </a:rPr>
                <a:t>at pharmacy</a:t>
              </a:r>
              <a:r>
                <a:rPr lang="en-CA" sz="4400" b="1" dirty="0" smtClean="0"/>
                <a:t>	</a:t>
              </a:r>
              <a:r>
                <a:rPr lang="en-CA" sz="4400" b="1" dirty="0" smtClean="0">
                  <a:solidFill>
                    <a:srgbClr val="008000"/>
                  </a:solidFill>
                </a:rPr>
                <a:t>           </a:t>
              </a:r>
            </a:p>
            <a:p>
              <a:pPr marL="0" indent="0">
                <a:buFont typeface="Arial"/>
                <a:buNone/>
              </a:pPr>
              <a:r>
                <a:rPr lang="en-CA" sz="4400" b="1" dirty="0" smtClean="0">
                  <a:solidFill>
                    <a:srgbClr val="008000"/>
                  </a:solidFill>
                </a:rPr>
                <a:t>		</a:t>
              </a:r>
              <a:r>
                <a:rPr lang="en-CA" sz="4400" b="1" dirty="0" smtClean="0"/>
                <a:t>	</a:t>
              </a:r>
              <a:r>
                <a:rPr lang="en-CA" sz="4400" b="1" dirty="0" smtClean="0">
                  <a:solidFill>
                    <a:srgbClr val="008000"/>
                  </a:solidFill>
                </a:rPr>
                <a:t>           </a:t>
              </a:r>
              <a:endParaRPr lang="en-CA" sz="4400" b="1" dirty="0" smtClean="0"/>
            </a:p>
            <a:p>
              <a:pPr marL="0" indent="0">
                <a:buFont typeface="Arial"/>
                <a:buNone/>
              </a:pPr>
              <a:r>
                <a:rPr lang="en-CA" sz="4400" b="1" dirty="0" smtClean="0"/>
                <a:t>	           </a:t>
              </a:r>
            </a:p>
            <a:p>
              <a:pPr marL="0" indent="0">
                <a:buFont typeface="Arial"/>
                <a:buNone/>
              </a:pPr>
              <a:r>
                <a:rPr lang="en-CA" sz="4400" b="1" dirty="0" smtClean="0"/>
                <a:t>	           </a:t>
              </a:r>
            </a:p>
            <a:p>
              <a:pPr marL="0" indent="0">
                <a:buFont typeface="Arial"/>
                <a:buNone/>
              </a:pPr>
              <a:r>
                <a:rPr lang="en-CA" sz="4400" b="1" dirty="0" smtClean="0"/>
                <a:t>	           </a:t>
              </a:r>
            </a:p>
            <a:p>
              <a:pPr marL="0" indent="0">
                <a:buFont typeface="Arial"/>
                <a:buNone/>
              </a:pPr>
              <a:r>
                <a:rPr lang="en-CA" sz="4400" b="1" dirty="0" smtClean="0"/>
                <a:t>	           </a:t>
              </a:r>
            </a:p>
            <a:p>
              <a:pPr marL="0" indent="0">
                <a:buFont typeface="Arial"/>
                <a:buNone/>
              </a:pPr>
              <a:r>
                <a:rPr lang="en-CA" sz="4400" b="1" dirty="0" smtClean="0"/>
                <a:t>	           </a:t>
              </a:r>
            </a:p>
            <a:p>
              <a:pPr marL="0" indent="0">
                <a:buFont typeface="Arial"/>
                <a:buNone/>
              </a:pPr>
              <a:r>
                <a:rPr lang="en-CA" sz="4400" b="1" dirty="0" smtClean="0"/>
                <a:t>	           	</a:t>
              </a:r>
            </a:p>
            <a:p>
              <a:pPr marL="0" indent="0">
                <a:buFont typeface="Arial"/>
                <a:buNone/>
              </a:pPr>
              <a:r>
                <a:rPr lang="en-CA" sz="4400" b="1" dirty="0" smtClean="0"/>
                <a:t>	           </a:t>
              </a:r>
            </a:p>
            <a:p>
              <a:pPr marL="0" indent="0">
                <a:buFont typeface="Arial"/>
                <a:buNone/>
              </a:pPr>
              <a:r>
                <a:rPr lang="en-CA" sz="4400" b="1" dirty="0" smtClean="0"/>
                <a:t>	          	          </a:t>
              </a:r>
            </a:p>
            <a:p>
              <a:pPr marL="0" indent="0">
                <a:buFont typeface="Arial"/>
                <a:buNone/>
              </a:pPr>
              <a:r>
                <a:rPr lang="en-CA" sz="4400" b="1" dirty="0" smtClean="0"/>
                <a:t>	          </a:t>
              </a:r>
            </a:p>
            <a:p>
              <a:pPr marL="0" indent="0">
                <a:buFont typeface="Arial"/>
                <a:buNone/>
              </a:pPr>
              <a:r>
                <a:rPr lang="en-CA" sz="4000" b="1" dirty="0" smtClean="0"/>
                <a:t>	</a:t>
              </a:r>
            </a:p>
            <a:p>
              <a:pPr marL="0" indent="0">
                <a:buFont typeface="Arial"/>
                <a:buNone/>
              </a:pPr>
              <a:r>
                <a:rPr lang="en-CA" sz="4000" b="1" dirty="0" smtClean="0"/>
                <a:t>	</a:t>
              </a:r>
            </a:p>
            <a:p>
              <a:pPr marL="0" indent="0">
                <a:buFont typeface="Arial"/>
                <a:buNone/>
              </a:pPr>
              <a:endParaRPr lang="en-CA" sz="1800" b="1" dirty="0" smtClean="0"/>
            </a:p>
            <a:p>
              <a:pPr marL="0" indent="0">
                <a:buFont typeface="Arial"/>
                <a:buNone/>
              </a:pPr>
              <a:endParaRPr lang="en-CA" sz="1800" b="1" dirty="0" smtClean="0"/>
            </a:p>
            <a:p>
              <a:pPr marL="0" indent="0">
                <a:buFont typeface="Arial"/>
                <a:buNone/>
              </a:pPr>
              <a:r>
                <a:rPr lang="en-CA" sz="1800" b="1" dirty="0" smtClean="0"/>
                <a:t>	</a:t>
              </a:r>
              <a:endParaRPr lang="en-CA" sz="1800" b="1" dirty="0"/>
            </a:p>
          </p:txBody>
        </p:sp>
        <p:sp>
          <p:nvSpPr>
            <p:cNvPr id="14" name="Right Brace 13"/>
            <p:cNvSpPr/>
            <p:nvPr/>
          </p:nvSpPr>
          <p:spPr>
            <a:xfrm>
              <a:off x="1492769" y="2403179"/>
              <a:ext cx="296866" cy="2201506"/>
            </a:xfrm>
            <a:prstGeom prst="rightBrace">
              <a:avLst>
                <a:gd name="adj1" fmla="val 54785"/>
                <a:gd name="adj2" fmla="val 5193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01901" tIns="50950" rIns="101901" bIns="50950" spcCol="0" rtlCol="0" anchor="ctr"/>
            <a:lstStyle/>
            <a:p>
              <a:pPr algn="ctr"/>
              <a:endParaRPr lang="en-CA"/>
            </a:p>
          </p:txBody>
        </p:sp>
        <p:sp>
          <p:nvSpPr>
            <p:cNvPr id="15" name="Rounded Rectangle 14"/>
            <p:cNvSpPr/>
            <p:nvPr/>
          </p:nvSpPr>
          <p:spPr>
            <a:xfrm rot="16200000">
              <a:off x="1887730" y="2661212"/>
              <a:ext cx="2880322" cy="1769725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572196" y="2429950"/>
              <a:ext cx="1512169" cy="2232248"/>
            </a:xfrm>
            <a:prstGeom prst="rect">
              <a:avLst/>
            </a:prstGeom>
            <a:solidFill>
              <a:sysClr val="window" lastClr="FFFFFF"/>
            </a:solidFill>
            <a:ln w="349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3130034" y="4700332"/>
              <a:ext cx="302124" cy="249787"/>
            </a:xfrm>
            <a:prstGeom prst="ellipse">
              <a:avLst/>
            </a:prstGeom>
            <a:noFill/>
            <a:ln w="25400" cap="flat" cmpd="sng" algn="ctr">
              <a:solidFill>
                <a:srgbClr val="FFC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ounded Rectangular Callout 17"/>
            <p:cNvSpPr/>
            <p:nvPr/>
          </p:nvSpPr>
          <p:spPr>
            <a:xfrm>
              <a:off x="2633842" y="2789452"/>
              <a:ext cx="1368152" cy="1169550"/>
            </a:xfrm>
            <a:prstGeom prst="wedgeRoundRectCallout">
              <a:avLst>
                <a:gd name="adj1" fmla="val -43940"/>
                <a:gd name="adj2" fmla="val 59729"/>
                <a:gd name="adj3" fmla="val 16667"/>
              </a:avLst>
            </a:prstGeom>
            <a:solidFill>
              <a:srgbClr val="9BBB59">
                <a:lumMod val="60000"/>
                <a:lumOff val="4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50" kern="0" noProof="0" dirty="0" smtClean="0">
                  <a:solidFill>
                    <a:prstClr val="black"/>
                  </a:solidFill>
                  <a:latin typeface="Calibri"/>
                </a:rPr>
                <a:t>Txt 1-6 for: I</a:t>
              </a:r>
              <a:r>
                <a:rPr kumimoji="0" lang="en-US" sz="7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follow my asthma medication plan.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AGREE: </a:t>
              </a:r>
              <a:r>
                <a:rPr lang="en-US" sz="750" kern="0" dirty="0" smtClean="0">
                  <a:solidFill>
                    <a:prstClr val="black"/>
                  </a:solidFill>
                  <a:latin typeface="Calibri"/>
                </a:rPr>
                <a:t>C</a:t>
              </a:r>
              <a:r>
                <a:rPr kumimoji="0" lang="en-US" sz="75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ompletely</a:t>
              </a:r>
              <a:r>
                <a:rPr kumimoji="0" lang="en-US" sz="7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=1,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50" kern="0" dirty="0" smtClean="0">
                  <a:solidFill>
                    <a:prstClr val="black"/>
                  </a:solidFill>
                  <a:latin typeface="Calibri"/>
                </a:rPr>
                <a:t>M</a:t>
              </a:r>
              <a:r>
                <a:rPr kumimoji="0" lang="en-US" sz="75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ostly</a:t>
              </a:r>
              <a:r>
                <a:rPr kumimoji="0" lang="en-US" sz="7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=2, </a:t>
              </a:r>
              <a:r>
                <a:rPr lang="en-US" sz="750" kern="0" dirty="0" smtClean="0">
                  <a:solidFill>
                    <a:prstClr val="black"/>
                  </a:solidFill>
                  <a:latin typeface="Calibri"/>
                </a:rPr>
                <a:t>S</a:t>
              </a:r>
              <a:r>
                <a:rPr kumimoji="0" lang="en-US" sz="75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omewhat</a:t>
              </a:r>
              <a:r>
                <a:rPr kumimoji="0" lang="en-US" sz="7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=3; </a:t>
              </a:r>
              <a:endParaRPr lang="en-US" sz="750" kern="0" dirty="0">
                <a:solidFill>
                  <a:prstClr val="black"/>
                </a:solidFill>
                <a:latin typeface="Calibri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DISAGREE: </a:t>
              </a:r>
              <a:r>
                <a:rPr kumimoji="0" lang="en-US" sz="75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</a:t>
              </a:r>
              <a:r>
                <a:rPr kumimoji="0" lang="en-US" sz="7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Somewhat=4,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50" kern="0" dirty="0" smtClean="0">
                  <a:solidFill>
                    <a:prstClr val="black"/>
                  </a:solidFill>
                  <a:latin typeface="Calibri"/>
                </a:rPr>
                <a:t>M</a:t>
              </a:r>
              <a:r>
                <a:rPr kumimoji="0" lang="en-US" sz="75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ostly</a:t>
              </a:r>
              <a:r>
                <a:rPr kumimoji="0" lang="en-US" sz="7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=5, </a:t>
              </a:r>
              <a:r>
                <a:rPr lang="en-US" sz="750" kern="0" dirty="0" smtClean="0">
                  <a:solidFill>
                    <a:prstClr val="black"/>
                  </a:solidFill>
                  <a:latin typeface="Calibri"/>
                </a:rPr>
                <a:t>C</a:t>
              </a:r>
              <a:r>
                <a:rPr kumimoji="0" lang="en-US" sz="75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ompletely</a:t>
              </a:r>
              <a:r>
                <a:rPr kumimoji="0" lang="en-US" sz="7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=6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1462548" y="3111792"/>
              <a:ext cx="106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Month</a:t>
              </a:r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49674" y="1996900"/>
              <a:ext cx="109838" cy="233910"/>
            </a:xfrm>
            <a:prstGeom prst="rect">
              <a:avLst/>
            </a:prstGeom>
            <a:noFill/>
          </p:spPr>
          <p:txBody>
            <a:bodyPr wrap="none" lIns="9144" tIns="9144" rIns="9144" bIns="9144" rtlCol="0">
              <a:spAutoFit/>
            </a:bodyPr>
            <a:lstStyle/>
            <a:p>
              <a:r>
                <a:rPr lang="en-US" sz="1400" dirty="0" smtClean="0">
                  <a:solidFill>
                    <a:srgbClr val="00B050"/>
                  </a:solidFill>
                </a:rPr>
                <a:t>0</a:t>
              </a:r>
              <a:endParaRPr lang="en-US" sz="1400" dirty="0">
                <a:solidFill>
                  <a:srgbClr val="00B05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49674" y="2212924"/>
              <a:ext cx="109838" cy="233910"/>
            </a:xfrm>
            <a:prstGeom prst="rect">
              <a:avLst/>
            </a:prstGeom>
            <a:noFill/>
          </p:spPr>
          <p:txBody>
            <a:bodyPr wrap="none" lIns="9144" tIns="9144" rIns="9144" bIns="9144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49674" y="2446834"/>
              <a:ext cx="109838" cy="233910"/>
            </a:xfrm>
            <a:prstGeom prst="rect">
              <a:avLst/>
            </a:prstGeom>
            <a:noFill/>
          </p:spPr>
          <p:txBody>
            <a:bodyPr wrap="none" lIns="9144" tIns="9144" rIns="9144" bIns="9144" rtlCol="0">
              <a:spAutoFit/>
            </a:bodyPr>
            <a:lstStyle/>
            <a:p>
              <a:r>
                <a:rPr lang="en-US" sz="1400" dirty="0" smtClean="0"/>
                <a:t>2</a:t>
              </a:r>
              <a:endParaRPr 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49674" y="2662858"/>
              <a:ext cx="109838" cy="233910"/>
            </a:xfrm>
            <a:prstGeom prst="rect">
              <a:avLst/>
            </a:prstGeom>
            <a:noFill/>
          </p:spPr>
          <p:txBody>
            <a:bodyPr wrap="none" lIns="9144" tIns="9144" rIns="9144" bIns="9144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49674" y="2867849"/>
              <a:ext cx="109838" cy="233910"/>
            </a:xfrm>
            <a:prstGeom prst="rect">
              <a:avLst/>
            </a:prstGeom>
            <a:noFill/>
          </p:spPr>
          <p:txBody>
            <a:bodyPr wrap="none" lIns="9144" tIns="9144" rIns="9144" bIns="9144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49674" y="3094906"/>
              <a:ext cx="109838" cy="233910"/>
            </a:xfrm>
            <a:prstGeom prst="rect">
              <a:avLst/>
            </a:prstGeom>
            <a:noFill/>
          </p:spPr>
          <p:txBody>
            <a:bodyPr wrap="none" lIns="9144" tIns="9144" rIns="9144" bIns="9144" rtlCol="0">
              <a:spAutoFit/>
            </a:bodyPr>
            <a:lstStyle/>
            <a:p>
              <a:r>
                <a:rPr lang="en-US" sz="1400" dirty="0" smtClean="0"/>
                <a:t>5</a:t>
              </a:r>
              <a:endParaRPr lang="en-US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49674" y="3310930"/>
              <a:ext cx="109838" cy="233910"/>
            </a:xfrm>
            <a:prstGeom prst="rect">
              <a:avLst/>
            </a:prstGeom>
            <a:noFill/>
          </p:spPr>
          <p:txBody>
            <a:bodyPr wrap="none" lIns="9144" tIns="9144" rIns="9144" bIns="9144" rtlCol="0">
              <a:spAutoFit/>
            </a:bodyPr>
            <a:lstStyle/>
            <a:p>
              <a:r>
                <a:rPr lang="en-US" sz="1400" dirty="0" smtClean="0"/>
                <a:t>6</a:t>
              </a:r>
              <a:endParaRPr lang="en-US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149674" y="3509068"/>
              <a:ext cx="109838" cy="233910"/>
            </a:xfrm>
            <a:prstGeom prst="rect">
              <a:avLst/>
            </a:prstGeom>
            <a:noFill/>
          </p:spPr>
          <p:txBody>
            <a:bodyPr wrap="none" lIns="9144" tIns="9144" rIns="9144" bIns="9144" rtlCol="0">
              <a:spAutoFit/>
            </a:bodyPr>
            <a:lstStyle/>
            <a:p>
              <a:r>
                <a:rPr lang="en-US" sz="1400" dirty="0" smtClean="0"/>
                <a:t>7</a:t>
              </a:r>
              <a:endParaRPr 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149674" y="3725092"/>
              <a:ext cx="109838" cy="233910"/>
            </a:xfrm>
            <a:prstGeom prst="rect">
              <a:avLst/>
            </a:prstGeom>
            <a:noFill/>
          </p:spPr>
          <p:txBody>
            <a:bodyPr wrap="none" lIns="9144" tIns="9144" rIns="9144" bIns="9144" rtlCol="0">
              <a:spAutoFit/>
            </a:bodyPr>
            <a:lstStyle/>
            <a:p>
              <a:r>
                <a:rPr lang="en-US" sz="1400" dirty="0" smtClean="0"/>
                <a:t>9</a:t>
              </a:r>
              <a:endParaRPr lang="en-US" sz="14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49674" y="3959002"/>
              <a:ext cx="201209" cy="233910"/>
            </a:xfrm>
            <a:prstGeom prst="rect">
              <a:avLst/>
            </a:prstGeom>
            <a:noFill/>
          </p:spPr>
          <p:txBody>
            <a:bodyPr wrap="none" lIns="9144" tIns="9144" rIns="9144" bIns="9144" rtlCol="0">
              <a:spAutoFit/>
            </a:bodyPr>
            <a:lstStyle/>
            <a:p>
              <a:r>
                <a:rPr lang="en-US" sz="1400" dirty="0" smtClean="0"/>
                <a:t>10</a:t>
              </a:r>
              <a:endParaRPr lang="en-US" sz="1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49674" y="4229148"/>
              <a:ext cx="201209" cy="233910"/>
            </a:xfrm>
            <a:prstGeom prst="rect">
              <a:avLst/>
            </a:prstGeom>
            <a:noFill/>
          </p:spPr>
          <p:txBody>
            <a:bodyPr wrap="none" lIns="9144" tIns="9144" rIns="9144" bIns="9144" rtlCol="0">
              <a:spAutoFit/>
            </a:bodyPr>
            <a:lstStyle/>
            <a:p>
              <a:r>
                <a:rPr lang="en-US" sz="1400" dirty="0" smtClean="0"/>
                <a:t>11</a:t>
              </a:r>
              <a:endParaRPr lang="en-US" sz="14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149674" y="4517180"/>
              <a:ext cx="201209" cy="233910"/>
            </a:xfrm>
            <a:prstGeom prst="rect">
              <a:avLst/>
            </a:prstGeom>
            <a:noFill/>
          </p:spPr>
          <p:txBody>
            <a:bodyPr wrap="none" lIns="9144" tIns="9144" rIns="9144" bIns="9144" rtlCol="0">
              <a:spAutoFit/>
            </a:bodyPr>
            <a:lstStyle/>
            <a:p>
              <a:r>
                <a:rPr lang="en-US" sz="1400" dirty="0" smtClean="0"/>
                <a:t>12</a:t>
              </a:r>
              <a:endParaRPr lang="en-US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77465" y="2572298"/>
              <a:ext cx="1363737" cy="2001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Patients receive text on the </a:t>
              </a:r>
              <a:r>
                <a:rPr lang="en-US" sz="1200" b="1" dirty="0" smtClean="0"/>
                <a:t>1</a:t>
              </a:r>
              <a:r>
                <a:rPr lang="en-US" sz="1200" b="1" baseline="30000" dirty="0" smtClean="0"/>
                <a:t>st</a:t>
              </a:r>
              <a:r>
                <a:rPr lang="en-US" sz="1200" b="1" dirty="0" smtClean="0"/>
                <a:t> Monday </a:t>
              </a:r>
              <a:r>
                <a:rPr lang="en-US" sz="1200" dirty="0" smtClean="0"/>
                <a:t>of each month</a:t>
              </a:r>
            </a:p>
            <a:p>
              <a:endParaRPr lang="en-US" sz="1200" dirty="0" smtClean="0"/>
            </a:p>
            <a:p>
              <a:r>
                <a:rPr lang="en-US" sz="1200" dirty="0" smtClean="0"/>
                <a:t>*</a:t>
              </a:r>
              <a:r>
                <a:rPr lang="en-US" sz="1200" i="1" dirty="0" smtClean="0"/>
                <a:t>Based on patient responses, they may receive up to 5 texts</a:t>
              </a:r>
              <a:endParaRPr lang="en-US" sz="1200" i="1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1213570" y="2126877"/>
              <a:ext cx="71287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Content Placeholder 5"/>
          <p:cNvSpPr>
            <a:spLocks noGrp="1"/>
          </p:cNvSpPr>
          <p:nvPr>
            <p:ph sz="half" idx="4294967295"/>
          </p:nvPr>
        </p:nvSpPr>
        <p:spPr>
          <a:xfrm>
            <a:off x="277500" y="4731483"/>
            <a:ext cx="4283868" cy="2056555"/>
          </a:xfrm>
          <a:prstGeom prst="rect">
            <a:avLst/>
          </a:prstGeom>
          <a:ln w="444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2000" b="1" dirty="0" smtClean="0"/>
              <a:t>2. Monthly Follow-up</a:t>
            </a:r>
            <a:endParaRPr lang="en-CA" sz="8000" b="1" dirty="0"/>
          </a:p>
          <a:p>
            <a:pPr marL="0" indent="0">
              <a:buNone/>
            </a:pPr>
            <a:endParaRPr lang="en-CA" sz="2100" b="1" dirty="0" smtClean="0">
              <a:solidFill>
                <a:srgbClr val="FF0000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70784" y="5172244"/>
            <a:ext cx="2622623" cy="6756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Telephone follow-up </a:t>
            </a:r>
          </a:p>
          <a:p>
            <a:r>
              <a:rPr lang="en-US" sz="1600" dirty="0" smtClean="0"/>
              <a:t>with patient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931" y="6007877"/>
            <a:ext cx="39814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Based on patient response to the text messages, you may need to follow-up with patients to address potential problems with adherence</a:t>
            </a:r>
            <a:endParaRPr lang="en-US" sz="14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012" y="5358521"/>
            <a:ext cx="549376" cy="374704"/>
          </a:xfrm>
          <a:prstGeom prst="rect">
            <a:avLst/>
          </a:prstGeom>
        </p:spPr>
      </p:pic>
      <p:sp>
        <p:nvSpPr>
          <p:cNvPr id="39" name="Oval 38"/>
          <p:cNvSpPr/>
          <p:nvPr/>
        </p:nvSpPr>
        <p:spPr>
          <a:xfrm>
            <a:off x="3452903" y="5102445"/>
            <a:ext cx="954564" cy="867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As Needed</a:t>
            </a:r>
            <a:endParaRPr lang="en-US" sz="11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A54-AD8B-0B46-80C4-2639D60923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Inform Patient of “Next Steps”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372580" y="2553"/>
            <a:ext cx="791611" cy="467976"/>
            <a:chOff x="6940228" y="1994869"/>
            <a:chExt cx="791611" cy="467976"/>
          </a:xfrm>
        </p:grpSpPr>
        <p:sp>
          <p:nvSpPr>
            <p:cNvPr id="10" name="Rectangle 9"/>
            <p:cNvSpPr/>
            <p:nvPr/>
          </p:nvSpPr>
          <p:spPr>
            <a:xfrm>
              <a:off x="6940228" y="1994869"/>
              <a:ext cx="791611" cy="4679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+</a:t>
              </a:r>
            </a:p>
          </p:txBody>
        </p:sp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5349" y="2040224"/>
              <a:ext cx="309033" cy="339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7425254" y="2100696"/>
              <a:ext cx="228600" cy="273182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277465" y="1233374"/>
            <a:ext cx="4294536" cy="3417965"/>
            <a:chOff x="277465" y="1590800"/>
            <a:chExt cx="4608512" cy="3528392"/>
          </a:xfrm>
        </p:grpSpPr>
        <p:sp>
          <p:nvSpPr>
            <p:cNvPr id="13" name="Content Placeholder 5"/>
            <p:cNvSpPr txBox="1">
              <a:spLocks/>
            </p:cNvSpPr>
            <p:nvPr/>
          </p:nvSpPr>
          <p:spPr>
            <a:xfrm>
              <a:off x="277465" y="1590800"/>
              <a:ext cx="4608512" cy="3528392"/>
            </a:xfrm>
            <a:prstGeom prst="rect">
              <a:avLst/>
            </a:prstGeom>
            <a:ln w="44450" cap="flat" cmpd="sng" algn="ctr">
              <a:solidFill>
                <a:srgbClr val="008000"/>
              </a:solidFill>
              <a:prstDash val="soli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normAutofit fontScale="25000" lnSpcReduction="20000"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/>
                <a:buNone/>
              </a:pPr>
              <a:r>
                <a:rPr lang="en-CA" sz="8000" b="1" dirty="0" smtClean="0"/>
                <a:t>1. Text messages</a:t>
              </a:r>
              <a:endParaRPr lang="en-CA" sz="2100" b="1" dirty="0" smtClean="0">
                <a:solidFill>
                  <a:srgbClr val="FF0000"/>
                </a:solidFill>
              </a:endParaRPr>
            </a:p>
            <a:p>
              <a:pPr marL="0" indent="0" defTabSz="525463">
                <a:buFont typeface="Arial"/>
                <a:buNone/>
              </a:pPr>
              <a:r>
                <a:rPr lang="en-CA" sz="4800" dirty="0" smtClean="0">
                  <a:solidFill>
                    <a:srgbClr val="00B050"/>
                  </a:solidFill>
                </a:rPr>
                <a:t>Welcome text</a:t>
              </a:r>
            </a:p>
            <a:p>
              <a:pPr marL="0" indent="0">
                <a:buFont typeface="Arial"/>
                <a:buNone/>
              </a:pPr>
              <a:r>
                <a:rPr lang="en-CA" sz="4800" dirty="0" smtClean="0">
                  <a:solidFill>
                    <a:srgbClr val="00B050"/>
                  </a:solidFill>
                </a:rPr>
                <a:t>at pharmacy</a:t>
              </a:r>
              <a:r>
                <a:rPr lang="en-CA" sz="4400" b="1" dirty="0" smtClean="0"/>
                <a:t>	</a:t>
              </a:r>
              <a:r>
                <a:rPr lang="en-CA" sz="4400" b="1" dirty="0" smtClean="0">
                  <a:solidFill>
                    <a:srgbClr val="008000"/>
                  </a:solidFill>
                </a:rPr>
                <a:t>           </a:t>
              </a:r>
            </a:p>
            <a:p>
              <a:pPr marL="0" indent="0">
                <a:buFont typeface="Arial"/>
                <a:buNone/>
              </a:pPr>
              <a:r>
                <a:rPr lang="en-CA" sz="4400" b="1" dirty="0" smtClean="0">
                  <a:solidFill>
                    <a:srgbClr val="008000"/>
                  </a:solidFill>
                </a:rPr>
                <a:t>		</a:t>
              </a:r>
              <a:r>
                <a:rPr lang="en-CA" sz="4400" b="1" dirty="0" smtClean="0"/>
                <a:t>	</a:t>
              </a:r>
              <a:r>
                <a:rPr lang="en-CA" sz="4400" b="1" dirty="0" smtClean="0">
                  <a:solidFill>
                    <a:srgbClr val="008000"/>
                  </a:solidFill>
                </a:rPr>
                <a:t>           </a:t>
              </a:r>
              <a:endParaRPr lang="en-CA" sz="4400" b="1" dirty="0" smtClean="0"/>
            </a:p>
            <a:p>
              <a:pPr marL="0" indent="0">
                <a:buFont typeface="Arial"/>
                <a:buNone/>
              </a:pPr>
              <a:r>
                <a:rPr lang="en-CA" sz="4400" b="1" dirty="0" smtClean="0"/>
                <a:t>	           </a:t>
              </a:r>
            </a:p>
            <a:p>
              <a:pPr marL="0" indent="0">
                <a:buFont typeface="Arial"/>
                <a:buNone/>
              </a:pPr>
              <a:r>
                <a:rPr lang="en-CA" sz="4400" b="1" dirty="0" smtClean="0"/>
                <a:t>	           </a:t>
              </a:r>
            </a:p>
            <a:p>
              <a:pPr marL="0" indent="0">
                <a:buFont typeface="Arial"/>
                <a:buNone/>
              </a:pPr>
              <a:r>
                <a:rPr lang="en-CA" sz="4400" b="1" dirty="0" smtClean="0"/>
                <a:t>	           </a:t>
              </a:r>
            </a:p>
            <a:p>
              <a:pPr marL="0" indent="0">
                <a:buFont typeface="Arial"/>
                <a:buNone/>
              </a:pPr>
              <a:r>
                <a:rPr lang="en-CA" sz="4400" b="1" dirty="0" smtClean="0"/>
                <a:t>	           </a:t>
              </a:r>
            </a:p>
            <a:p>
              <a:pPr marL="0" indent="0">
                <a:buFont typeface="Arial"/>
                <a:buNone/>
              </a:pPr>
              <a:r>
                <a:rPr lang="en-CA" sz="4400" b="1" dirty="0" smtClean="0"/>
                <a:t>	           </a:t>
              </a:r>
            </a:p>
            <a:p>
              <a:pPr marL="0" indent="0">
                <a:buFont typeface="Arial"/>
                <a:buNone/>
              </a:pPr>
              <a:r>
                <a:rPr lang="en-CA" sz="4400" b="1" dirty="0" smtClean="0"/>
                <a:t>	           	</a:t>
              </a:r>
            </a:p>
            <a:p>
              <a:pPr marL="0" indent="0">
                <a:buFont typeface="Arial"/>
                <a:buNone/>
              </a:pPr>
              <a:r>
                <a:rPr lang="en-CA" sz="4400" b="1" dirty="0" smtClean="0"/>
                <a:t>	           </a:t>
              </a:r>
            </a:p>
            <a:p>
              <a:pPr marL="0" indent="0">
                <a:buFont typeface="Arial"/>
                <a:buNone/>
              </a:pPr>
              <a:r>
                <a:rPr lang="en-CA" sz="4400" b="1" dirty="0" smtClean="0"/>
                <a:t>	          	          </a:t>
              </a:r>
            </a:p>
            <a:p>
              <a:pPr marL="0" indent="0">
                <a:buFont typeface="Arial"/>
                <a:buNone/>
              </a:pPr>
              <a:r>
                <a:rPr lang="en-CA" sz="4400" b="1" dirty="0" smtClean="0"/>
                <a:t>	          </a:t>
              </a:r>
            </a:p>
            <a:p>
              <a:pPr marL="0" indent="0">
                <a:buFont typeface="Arial"/>
                <a:buNone/>
              </a:pPr>
              <a:r>
                <a:rPr lang="en-CA" sz="4000" b="1" dirty="0" smtClean="0"/>
                <a:t>	</a:t>
              </a:r>
            </a:p>
            <a:p>
              <a:pPr marL="0" indent="0">
                <a:buFont typeface="Arial"/>
                <a:buNone/>
              </a:pPr>
              <a:r>
                <a:rPr lang="en-CA" sz="4000" b="1" dirty="0" smtClean="0"/>
                <a:t>	</a:t>
              </a:r>
            </a:p>
            <a:p>
              <a:pPr marL="0" indent="0">
                <a:buFont typeface="Arial"/>
                <a:buNone/>
              </a:pPr>
              <a:endParaRPr lang="en-CA" sz="1800" b="1" dirty="0" smtClean="0"/>
            </a:p>
            <a:p>
              <a:pPr marL="0" indent="0">
                <a:buFont typeface="Arial"/>
                <a:buNone/>
              </a:pPr>
              <a:endParaRPr lang="en-CA" sz="1800" b="1" dirty="0" smtClean="0"/>
            </a:p>
            <a:p>
              <a:pPr marL="0" indent="0">
                <a:buFont typeface="Arial"/>
                <a:buNone/>
              </a:pPr>
              <a:r>
                <a:rPr lang="en-CA" sz="1800" b="1" dirty="0" smtClean="0"/>
                <a:t>	</a:t>
              </a:r>
              <a:endParaRPr lang="en-CA" sz="1800" b="1" dirty="0"/>
            </a:p>
          </p:txBody>
        </p:sp>
        <p:sp>
          <p:nvSpPr>
            <p:cNvPr id="14" name="Right Brace 13"/>
            <p:cNvSpPr/>
            <p:nvPr/>
          </p:nvSpPr>
          <p:spPr>
            <a:xfrm>
              <a:off x="1492769" y="2403179"/>
              <a:ext cx="296866" cy="2201506"/>
            </a:xfrm>
            <a:prstGeom prst="rightBrace">
              <a:avLst>
                <a:gd name="adj1" fmla="val 54785"/>
                <a:gd name="adj2" fmla="val 5193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01901" tIns="50950" rIns="101901" bIns="50950" spcCol="0" rtlCol="0" anchor="ctr"/>
            <a:lstStyle/>
            <a:p>
              <a:pPr algn="ctr"/>
              <a:endParaRPr lang="en-CA"/>
            </a:p>
          </p:txBody>
        </p:sp>
        <p:sp>
          <p:nvSpPr>
            <p:cNvPr id="15" name="Rounded Rectangle 14"/>
            <p:cNvSpPr/>
            <p:nvPr/>
          </p:nvSpPr>
          <p:spPr>
            <a:xfrm rot="16200000">
              <a:off x="1887730" y="2661212"/>
              <a:ext cx="2880322" cy="1769725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572196" y="2429950"/>
              <a:ext cx="1512169" cy="2232248"/>
            </a:xfrm>
            <a:prstGeom prst="rect">
              <a:avLst/>
            </a:prstGeom>
            <a:solidFill>
              <a:sysClr val="window" lastClr="FFFFFF"/>
            </a:solidFill>
            <a:ln w="349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3130034" y="4700332"/>
              <a:ext cx="302124" cy="249787"/>
            </a:xfrm>
            <a:prstGeom prst="ellipse">
              <a:avLst/>
            </a:prstGeom>
            <a:noFill/>
            <a:ln w="25400" cap="flat" cmpd="sng" algn="ctr">
              <a:solidFill>
                <a:srgbClr val="FFC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ounded Rectangular Callout 17"/>
            <p:cNvSpPr/>
            <p:nvPr/>
          </p:nvSpPr>
          <p:spPr>
            <a:xfrm>
              <a:off x="2633842" y="2789452"/>
              <a:ext cx="1368152" cy="1169550"/>
            </a:xfrm>
            <a:prstGeom prst="wedgeRoundRectCallout">
              <a:avLst>
                <a:gd name="adj1" fmla="val -43940"/>
                <a:gd name="adj2" fmla="val 59729"/>
                <a:gd name="adj3" fmla="val 16667"/>
              </a:avLst>
            </a:prstGeom>
            <a:solidFill>
              <a:srgbClr val="9BBB59">
                <a:lumMod val="60000"/>
                <a:lumOff val="4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50" kern="0" noProof="0" dirty="0" smtClean="0">
                  <a:solidFill>
                    <a:prstClr val="black"/>
                  </a:solidFill>
                  <a:latin typeface="Calibri"/>
                </a:rPr>
                <a:t>Txt 1-6 for: I</a:t>
              </a:r>
              <a:r>
                <a:rPr kumimoji="0" lang="en-US" sz="7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follow my asthma medication plan.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AGREE: </a:t>
              </a:r>
              <a:r>
                <a:rPr lang="en-US" sz="750" kern="0" dirty="0" smtClean="0">
                  <a:solidFill>
                    <a:prstClr val="black"/>
                  </a:solidFill>
                  <a:latin typeface="Calibri"/>
                </a:rPr>
                <a:t>C</a:t>
              </a:r>
              <a:r>
                <a:rPr kumimoji="0" lang="en-US" sz="75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ompletely</a:t>
              </a:r>
              <a:r>
                <a:rPr kumimoji="0" lang="en-US" sz="7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=1,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50" kern="0" dirty="0" smtClean="0">
                  <a:solidFill>
                    <a:prstClr val="black"/>
                  </a:solidFill>
                  <a:latin typeface="Calibri"/>
                </a:rPr>
                <a:t>M</a:t>
              </a:r>
              <a:r>
                <a:rPr kumimoji="0" lang="en-US" sz="75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ostly</a:t>
              </a:r>
              <a:r>
                <a:rPr kumimoji="0" lang="en-US" sz="7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=2, </a:t>
              </a:r>
              <a:r>
                <a:rPr lang="en-US" sz="750" kern="0" dirty="0" smtClean="0">
                  <a:solidFill>
                    <a:prstClr val="black"/>
                  </a:solidFill>
                  <a:latin typeface="Calibri"/>
                </a:rPr>
                <a:t>S</a:t>
              </a:r>
              <a:r>
                <a:rPr kumimoji="0" lang="en-US" sz="75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omewhat</a:t>
              </a:r>
              <a:r>
                <a:rPr kumimoji="0" lang="en-US" sz="7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=3; </a:t>
              </a:r>
              <a:endParaRPr lang="en-US" sz="750" kern="0" dirty="0">
                <a:solidFill>
                  <a:prstClr val="black"/>
                </a:solidFill>
                <a:latin typeface="Calibri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DISAGREE: </a:t>
              </a:r>
              <a:r>
                <a:rPr kumimoji="0" lang="en-US" sz="75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</a:t>
              </a:r>
              <a:r>
                <a:rPr kumimoji="0" lang="en-US" sz="7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Somewhat=4,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50" kern="0" dirty="0" smtClean="0">
                  <a:solidFill>
                    <a:prstClr val="black"/>
                  </a:solidFill>
                  <a:latin typeface="Calibri"/>
                </a:rPr>
                <a:t>M</a:t>
              </a:r>
              <a:r>
                <a:rPr kumimoji="0" lang="en-US" sz="75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ostly</a:t>
              </a:r>
              <a:r>
                <a:rPr kumimoji="0" lang="en-US" sz="7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=5, </a:t>
              </a:r>
              <a:r>
                <a:rPr lang="en-US" sz="750" kern="0" dirty="0" smtClean="0">
                  <a:solidFill>
                    <a:prstClr val="black"/>
                  </a:solidFill>
                  <a:latin typeface="Calibri"/>
                </a:rPr>
                <a:t>C</a:t>
              </a:r>
              <a:r>
                <a:rPr kumimoji="0" lang="en-US" sz="75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ompletely</a:t>
              </a:r>
              <a:r>
                <a:rPr kumimoji="0" lang="en-US" sz="7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=6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1462548" y="3111792"/>
              <a:ext cx="106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Month</a:t>
              </a:r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49674" y="1996900"/>
              <a:ext cx="109838" cy="233910"/>
            </a:xfrm>
            <a:prstGeom prst="rect">
              <a:avLst/>
            </a:prstGeom>
            <a:noFill/>
          </p:spPr>
          <p:txBody>
            <a:bodyPr wrap="none" lIns="9144" tIns="9144" rIns="9144" bIns="9144" rtlCol="0">
              <a:spAutoFit/>
            </a:bodyPr>
            <a:lstStyle/>
            <a:p>
              <a:r>
                <a:rPr lang="en-US" sz="1400" dirty="0" smtClean="0">
                  <a:solidFill>
                    <a:srgbClr val="00B050"/>
                  </a:solidFill>
                </a:rPr>
                <a:t>0</a:t>
              </a:r>
              <a:endParaRPr lang="en-US" sz="1400" dirty="0">
                <a:solidFill>
                  <a:srgbClr val="00B05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49674" y="2212924"/>
              <a:ext cx="109838" cy="233910"/>
            </a:xfrm>
            <a:prstGeom prst="rect">
              <a:avLst/>
            </a:prstGeom>
            <a:noFill/>
          </p:spPr>
          <p:txBody>
            <a:bodyPr wrap="none" lIns="9144" tIns="9144" rIns="9144" bIns="9144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49674" y="2446834"/>
              <a:ext cx="109838" cy="233910"/>
            </a:xfrm>
            <a:prstGeom prst="rect">
              <a:avLst/>
            </a:prstGeom>
            <a:noFill/>
          </p:spPr>
          <p:txBody>
            <a:bodyPr wrap="none" lIns="9144" tIns="9144" rIns="9144" bIns="9144" rtlCol="0">
              <a:spAutoFit/>
            </a:bodyPr>
            <a:lstStyle/>
            <a:p>
              <a:r>
                <a:rPr lang="en-US" sz="1400" dirty="0" smtClean="0"/>
                <a:t>2</a:t>
              </a:r>
              <a:endParaRPr 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49674" y="2662858"/>
              <a:ext cx="109838" cy="233910"/>
            </a:xfrm>
            <a:prstGeom prst="rect">
              <a:avLst/>
            </a:prstGeom>
            <a:noFill/>
          </p:spPr>
          <p:txBody>
            <a:bodyPr wrap="none" lIns="9144" tIns="9144" rIns="9144" bIns="9144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49674" y="2867849"/>
              <a:ext cx="109838" cy="233910"/>
            </a:xfrm>
            <a:prstGeom prst="rect">
              <a:avLst/>
            </a:prstGeom>
            <a:noFill/>
          </p:spPr>
          <p:txBody>
            <a:bodyPr wrap="none" lIns="9144" tIns="9144" rIns="9144" bIns="9144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49674" y="3094906"/>
              <a:ext cx="109838" cy="233910"/>
            </a:xfrm>
            <a:prstGeom prst="rect">
              <a:avLst/>
            </a:prstGeom>
            <a:noFill/>
          </p:spPr>
          <p:txBody>
            <a:bodyPr wrap="none" lIns="9144" tIns="9144" rIns="9144" bIns="9144" rtlCol="0">
              <a:spAutoFit/>
            </a:bodyPr>
            <a:lstStyle/>
            <a:p>
              <a:r>
                <a:rPr lang="en-US" sz="1400" dirty="0" smtClean="0"/>
                <a:t>5</a:t>
              </a:r>
              <a:endParaRPr lang="en-US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49674" y="3310930"/>
              <a:ext cx="109838" cy="233910"/>
            </a:xfrm>
            <a:prstGeom prst="rect">
              <a:avLst/>
            </a:prstGeom>
            <a:noFill/>
          </p:spPr>
          <p:txBody>
            <a:bodyPr wrap="none" lIns="9144" tIns="9144" rIns="9144" bIns="9144" rtlCol="0">
              <a:spAutoFit/>
            </a:bodyPr>
            <a:lstStyle/>
            <a:p>
              <a:r>
                <a:rPr lang="en-US" sz="1400" dirty="0" smtClean="0"/>
                <a:t>6</a:t>
              </a:r>
              <a:endParaRPr lang="en-US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149674" y="3509068"/>
              <a:ext cx="109838" cy="233910"/>
            </a:xfrm>
            <a:prstGeom prst="rect">
              <a:avLst/>
            </a:prstGeom>
            <a:noFill/>
          </p:spPr>
          <p:txBody>
            <a:bodyPr wrap="none" lIns="9144" tIns="9144" rIns="9144" bIns="9144" rtlCol="0">
              <a:spAutoFit/>
            </a:bodyPr>
            <a:lstStyle/>
            <a:p>
              <a:r>
                <a:rPr lang="en-US" sz="1400" dirty="0" smtClean="0"/>
                <a:t>7</a:t>
              </a:r>
              <a:endParaRPr 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149674" y="3725092"/>
              <a:ext cx="109838" cy="233910"/>
            </a:xfrm>
            <a:prstGeom prst="rect">
              <a:avLst/>
            </a:prstGeom>
            <a:noFill/>
          </p:spPr>
          <p:txBody>
            <a:bodyPr wrap="none" lIns="9144" tIns="9144" rIns="9144" bIns="9144" rtlCol="0">
              <a:spAutoFit/>
            </a:bodyPr>
            <a:lstStyle/>
            <a:p>
              <a:r>
                <a:rPr lang="en-US" sz="1400" dirty="0" smtClean="0"/>
                <a:t>9</a:t>
              </a:r>
              <a:endParaRPr lang="en-US" sz="14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49674" y="3959002"/>
              <a:ext cx="201209" cy="233910"/>
            </a:xfrm>
            <a:prstGeom prst="rect">
              <a:avLst/>
            </a:prstGeom>
            <a:noFill/>
          </p:spPr>
          <p:txBody>
            <a:bodyPr wrap="none" lIns="9144" tIns="9144" rIns="9144" bIns="9144" rtlCol="0">
              <a:spAutoFit/>
            </a:bodyPr>
            <a:lstStyle/>
            <a:p>
              <a:r>
                <a:rPr lang="en-US" sz="1400" dirty="0" smtClean="0"/>
                <a:t>10</a:t>
              </a:r>
              <a:endParaRPr lang="en-US" sz="1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49674" y="4229148"/>
              <a:ext cx="201209" cy="233910"/>
            </a:xfrm>
            <a:prstGeom prst="rect">
              <a:avLst/>
            </a:prstGeom>
            <a:noFill/>
          </p:spPr>
          <p:txBody>
            <a:bodyPr wrap="none" lIns="9144" tIns="9144" rIns="9144" bIns="9144" rtlCol="0">
              <a:spAutoFit/>
            </a:bodyPr>
            <a:lstStyle/>
            <a:p>
              <a:r>
                <a:rPr lang="en-US" sz="1400" dirty="0" smtClean="0"/>
                <a:t>11</a:t>
              </a:r>
              <a:endParaRPr lang="en-US" sz="14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149674" y="4517180"/>
              <a:ext cx="201209" cy="233910"/>
            </a:xfrm>
            <a:prstGeom prst="rect">
              <a:avLst/>
            </a:prstGeom>
            <a:noFill/>
          </p:spPr>
          <p:txBody>
            <a:bodyPr wrap="none" lIns="9144" tIns="9144" rIns="9144" bIns="9144" rtlCol="0">
              <a:spAutoFit/>
            </a:bodyPr>
            <a:lstStyle/>
            <a:p>
              <a:r>
                <a:rPr lang="en-US" sz="1400" dirty="0" smtClean="0"/>
                <a:t>12</a:t>
              </a:r>
              <a:endParaRPr lang="en-US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77465" y="2572298"/>
              <a:ext cx="1363737" cy="2001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Patients receive text on the </a:t>
              </a:r>
              <a:r>
                <a:rPr lang="en-US" sz="1200" b="1" dirty="0" smtClean="0"/>
                <a:t>1</a:t>
              </a:r>
              <a:r>
                <a:rPr lang="en-US" sz="1200" b="1" baseline="30000" dirty="0" smtClean="0"/>
                <a:t>st</a:t>
              </a:r>
              <a:r>
                <a:rPr lang="en-US" sz="1200" b="1" dirty="0" smtClean="0"/>
                <a:t> Monday </a:t>
              </a:r>
              <a:r>
                <a:rPr lang="en-US" sz="1200" dirty="0" smtClean="0"/>
                <a:t>of each month</a:t>
              </a:r>
            </a:p>
            <a:p>
              <a:endParaRPr lang="en-US" sz="1200" dirty="0" smtClean="0"/>
            </a:p>
            <a:p>
              <a:r>
                <a:rPr lang="en-US" sz="1200" dirty="0" smtClean="0"/>
                <a:t>*</a:t>
              </a:r>
              <a:r>
                <a:rPr lang="en-US" sz="1200" i="1" dirty="0" smtClean="0"/>
                <a:t>Based on patient responses, they may receive up to 5 texts</a:t>
              </a:r>
              <a:endParaRPr lang="en-US" sz="1200" i="1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1213570" y="2126877"/>
              <a:ext cx="71287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Content Placeholder 5"/>
          <p:cNvSpPr>
            <a:spLocks noGrp="1"/>
          </p:cNvSpPr>
          <p:nvPr>
            <p:ph sz="half" idx="4294967295"/>
          </p:nvPr>
        </p:nvSpPr>
        <p:spPr>
          <a:xfrm>
            <a:off x="277500" y="4731483"/>
            <a:ext cx="4283868" cy="2056555"/>
          </a:xfrm>
          <a:prstGeom prst="rect">
            <a:avLst/>
          </a:prstGeom>
          <a:ln w="444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2000" b="1" dirty="0" smtClean="0"/>
              <a:t>2. Monthly Follow-up</a:t>
            </a:r>
            <a:endParaRPr lang="en-CA" sz="8000" b="1" dirty="0"/>
          </a:p>
          <a:p>
            <a:pPr marL="0" indent="0">
              <a:buNone/>
            </a:pPr>
            <a:endParaRPr lang="en-CA" sz="2100" b="1" dirty="0" smtClean="0">
              <a:solidFill>
                <a:srgbClr val="FF0000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70784" y="5172244"/>
            <a:ext cx="2622623" cy="6756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Telephone follow-up </a:t>
            </a:r>
          </a:p>
          <a:p>
            <a:r>
              <a:rPr lang="en-US" sz="1600" dirty="0" smtClean="0"/>
              <a:t>with patient</a:t>
            </a:r>
            <a:endParaRPr lang="en-US" sz="16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012" y="5358521"/>
            <a:ext cx="549376" cy="374704"/>
          </a:xfrm>
          <a:prstGeom prst="rect">
            <a:avLst/>
          </a:prstGeom>
        </p:spPr>
      </p:pic>
      <p:sp>
        <p:nvSpPr>
          <p:cNvPr id="39" name="Oval 38"/>
          <p:cNvSpPr/>
          <p:nvPr/>
        </p:nvSpPr>
        <p:spPr>
          <a:xfrm>
            <a:off x="3452903" y="5102445"/>
            <a:ext cx="954564" cy="867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As Needed</a:t>
            </a:r>
            <a:endParaRPr lang="en-US" sz="1100" dirty="0"/>
          </a:p>
        </p:txBody>
      </p:sp>
      <p:sp>
        <p:nvSpPr>
          <p:cNvPr id="40" name="Content Placeholder 5"/>
          <p:cNvSpPr>
            <a:spLocks noGrp="1"/>
          </p:cNvSpPr>
          <p:nvPr>
            <p:ph sz="half" idx="4294967295"/>
          </p:nvPr>
        </p:nvSpPr>
        <p:spPr>
          <a:xfrm>
            <a:off x="4719571" y="1819674"/>
            <a:ext cx="4287741" cy="3980551"/>
          </a:xfrm>
          <a:prstGeom prst="rect">
            <a:avLst/>
          </a:prstGeom>
          <a:ln w="4445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n-CA" sz="2000" b="1" dirty="0" smtClean="0"/>
              <a:t>3. Follow up from the research team</a:t>
            </a:r>
          </a:p>
          <a:p>
            <a:pPr marL="0" indent="0">
              <a:buNone/>
            </a:pPr>
            <a:r>
              <a:rPr lang="en-CA" sz="1800" b="1" dirty="0" smtClean="0"/>
              <a:t>  Month</a:t>
            </a:r>
            <a:r>
              <a:rPr lang="en-CA" sz="1800" dirty="0" smtClean="0"/>
              <a:t>	</a:t>
            </a:r>
            <a:r>
              <a:rPr lang="en-CA" sz="1600" b="1" dirty="0" smtClean="0"/>
              <a:t>0</a:t>
            </a:r>
          </a:p>
          <a:p>
            <a:pPr marL="0" indent="0">
              <a:buNone/>
            </a:pPr>
            <a:endParaRPr lang="en-CA" sz="1600" b="1" dirty="0" smtClean="0"/>
          </a:p>
          <a:p>
            <a:pPr marL="0" indent="0">
              <a:buNone/>
            </a:pPr>
            <a:r>
              <a:rPr lang="en-CA" sz="1600" b="1" dirty="0"/>
              <a:t>	</a:t>
            </a:r>
            <a:endParaRPr lang="en-CA" sz="1600" b="1" dirty="0" smtClean="0"/>
          </a:p>
          <a:p>
            <a:pPr marL="0" indent="0">
              <a:buNone/>
            </a:pPr>
            <a:r>
              <a:rPr lang="en-CA" sz="1600" b="1" dirty="0"/>
              <a:t>	</a:t>
            </a:r>
            <a:r>
              <a:rPr lang="en-CA" sz="1600" b="1" dirty="0" smtClean="0"/>
              <a:t>          6</a:t>
            </a:r>
            <a:endParaRPr lang="en-CA" sz="1600" dirty="0" smtClean="0"/>
          </a:p>
          <a:p>
            <a:pPr marL="0" indent="0">
              <a:buNone/>
            </a:pPr>
            <a:endParaRPr lang="en-CA" sz="1600" b="1" dirty="0" smtClean="0"/>
          </a:p>
          <a:p>
            <a:pPr marL="0" indent="0">
              <a:buNone/>
            </a:pPr>
            <a:endParaRPr lang="en-CA" sz="1600" b="1" dirty="0" smtClean="0"/>
          </a:p>
          <a:p>
            <a:pPr marL="0" indent="0">
              <a:buNone/>
            </a:pPr>
            <a:r>
              <a:rPr lang="en-CA" sz="1600" b="1" dirty="0"/>
              <a:t>	</a:t>
            </a:r>
            <a:r>
              <a:rPr lang="en-CA" sz="1600" b="1" dirty="0" smtClean="0"/>
              <a:t>         12</a:t>
            </a:r>
            <a:endParaRPr lang="en-CA" sz="1600" b="1" dirty="0"/>
          </a:p>
        </p:txBody>
      </p:sp>
      <p:sp>
        <p:nvSpPr>
          <p:cNvPr id="41" name="Right Brace 40"/>
          <p:cNvSpPr/>
          <p:nvPr/>
        </p:nvSpPr>
        <p:spPr>
          <a:xfrm>
            <a:off x="6046177" y="2261710"/>
            <a:ext cx="234560" cy="207997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01901" tIns="50950" rIns="101901" bIns="50950" spcCol="0" rtlCol="0" anchor="ctr"/>
          <a:lstStyle/>
          <a:p>
            <a:pPr algn="ctr"/>
            <a:endParaRPr lang="en-CA"/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285" y="2110476"/>
            <a:ext cx="2598109" cy="2974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6627333" y="2508692"/>
            <a:ext cx="1888948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700" dirty="0" smtClean="0">
                <a:solidFill>
                  <a:schemeClr val="bg1"/>
                </a:solidFill>
              </a:rPr>
              <a:t>Patient receives questionnaires, via the internet or phone, to see how they are doing</a:t>
            </a:r>
            <a:endParaRPr lang="en-CA" sz="1700" dirty="0">
              <a:solidFill>
                <a:schemeClr val="bg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4812886" y="4712132"/>
            <a:ext cx="2279030" cy="933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Patients will receive a $25 honorarium at the end of the study </a:t>
            </a:r>
            <a:endParaRPr lang="en-US" sz="1250" dirty="0"/>
          </a:p>
        </p:txBody>
      </p:sp>
      <p:sp>
        <p:nvSpPr>
          <p:cNvPr id="45" name="TextBox 44"/>
          <p:cNvSpPr txBox="1"/>
          <p:nvPr/>
        </p:nvSpPr>
        <p:spPr>
          <a:xfrm>
            <a:off x="395931" y="6007877"/>
            <a:ext cx="39814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Based on patient response to the text messages, you may need to follow-up with patients and help them with their asthma medication plan </a:t>
            </a:r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A54-AD8B-0B46-80C4-2639D60923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2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Provide Patient with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Before the patient leaves the pharmacy, make sure they have:</a:t>
            </a:r>
          </a:p>
          <a:p>
            <a:pPr lvl="1"/>
            <a:r>
              <a:rPr lang="en-US" dirty="0" smtClean="0"/>
              <a:t>1 copy of the </a:t>
            </a:r>
            <a:r>
              <a:rPr lang="en-CA" b="1" dirty="0">
                <a:solidFill>
                  <a:srgbClr val="FF0000"/>
                </a:solidFill>
              </a:rPr>
              <a:t>P</a:t>
            </a:r>
            <a:r>
              <a:rPr lang="en-CA" b="1" dirty="0">
                <a:solidFill>
                  <a:srgbClr val="00B050"/>
                </a:solidFill>
              </a:rPr>
              <a:t>a</a:t>
            </a:r>
            <a:r>
              <a:rPr lang="en-CA" b="1" dirty="0">
                <a:solidFill>
                  <a:srgbClr val="0070C0"/>
                </a:solidFill>
              </a:rPr>
              <a:t>r</a:t>
            </a:r>
            <a:r>
              <a:rPr lang="en-CA" b="1" dirty="0">
                <a:solidFill>
                  <a:srgbClr val="FF0000"/>
                </a:solidFill>
              </a:rPr>
              <a:t>t</a:t>
            </a:r>
            <a:r>
              <a:rPr lang="en-CA" b="1" dirty="0">
                <a:solidFill>
                  <a:srgbClr val="00B050"/>
                </a:solidFill>
              </a:rPr>
              <a:t>i</a:t>
            </a:r>
            <a:r>
              <a:rPr lang="en-CA" b="1" dirty="0">
                <a:solidFill>
                  <a:srgbClr val="0070C0"/>
                </a:solidFill>
              </a:rPr>
              <a:t>c</a:t>
            </a:r>
            <a:r>
              <a:rPr lang="en-CA" b="1" dirty="0">
                <a:solidFill>
                  <a:srgbClr val="FF0000"/>
                </a:solidFill>
              </a:rPr>
              <a:t>i</a:t>
            </a:r>
            <a:r>
              <a:rPr lang="en-CA" b="1" dirty="0">
                <a:solidFill>
                  <a:srgbClr val="00B050"/>
                </a:solidFill>
              </a:rPr>
              <a:t>p</a:t>
            </a:r>
            <a:r>
              <a:rPr lang="en-CA" b="1" dirty="0">
                <a:solidFill>
                  <a:srgbClr val="0070C0"/>
                </a:solidFill>
              </a:rPr>
              <a:t>a</a:t>
            </a:r>
            <a:r>
              <a:rPr lang="en-CA" b="1" dirty="0">
                <a:solidFill>
                  <a:srgbClr val="FF0000"/>
                </a:solidFill>
              </a:rPr>
              <a:t>n</a:t>
            </a:r>
            <a:r>
              <a:rPr lang="en-CA" b="1" dirty="0">
                <a:solidFill>
                  <a:srgbClr val="00B050"/>
                </a:solidFill>
              </a:rPr>
              <a:t>t</a:t>
            </a:r>
            <a:r>
              <a:rPr lang="en-CA" b="1" dirty="0"/>
              <a:t> </a:t>
            </a:r>
            <a:r>
              <a:rPr lang="en-CA" b="1" dirty="0">
                <a:solidFill>
                  <a:srgbClr val="0070C0"/>
                </a:solidFill>
              </a:rPr>
              <a:t>G</a:t>
            </a:r>
            <a:r>
              <a:rPr lang="en-CA" b="1" dirty="0">
                <a:solidFill>
                  <a:srgbClr val="FF0000"/>
                </a:solidFill>
              </a:rPr>
              <a:t>u</a:t>
            </a:r>
            <a:r>
              <a:rPr lang="en-CA" b="1" dirty="0">
                <a:solidFill>
                  <a:srgbClr val="00B050"/>
                </a:solidFill>
              </a:rPr>
              <a:t>i</a:t>
            </a:r>
            <a:r>
              <a:rPr lang="en-CA" b="1" dirty="0">
                <a:solidFill>
                  <a:srgbClr val="0070C0"/>
                </a:solidFill>
              </a:rPr>
              <a:t>d</a:t>
            </a:r>
            <a:r>
              <a:rPr lang="en-CA" b="1" dirty="0">
                <a:solidFill>
                  <a:srgbClr val="FF0000"/>
                </a:solidFill>
              </a:rPr>
              <a:t>e</a:t>
            </a:r>
            <a:r>
              <a:rPr lang="en-CA" b="1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1 copy of their signed </a:t>
            </a:r>
            <a:r>
              <a:rPr lang="en-US" b="1" dirty="0" smtClean="0"/>
              <a:t>Subject Information and Consent Form </a:t>
            </a:r>
            <a:r>
              <a:rPr lang="en-US" dirty="0" smtClean="0"/>
              <a:t>(stapled copy)</a:t>
            </a:r>
          </a:p>
          <a:p>
            <a:pPr lvl="1"/>
            <a:r>
              <a:rPr lang="en-US" b="1" dirty="0" smtClean="0"/>
              <a:t>Magnet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Remind patients they are able to visit </a:t>
            </a:r>
            <a:r>
              <a:rPr lang="en-US" dirty="0" smtClean="0"/>
              <a:t>the </a:t>
            </a:r>
            <a:r>
              <a:rPr lang="en-US" dirty="0" err="1" smtClean="0"/>
              <a:t>EmPhAsIS</a:t>
            </a:r>
            <a:r>
              <a:rPr lang="en-US" dirty="0" smtClean="0"/>
              <a:t> </a:t>
            </a:r>
            <a:r>
              <a:rPr lang="en-US" dirty="0" smtClean="0"/>
              <a:t>website for more information and resources for patients</a:t>
            </a:r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784" y="5543728"/>
            <a:ext cx="966493" cy="3302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ight Arrow 4"/>
          <p:cNvSpPr/>
          <p:nvPr/>
        </p:nvSpPr>
        <p:spPr>
          <a:xfrm rot="12393583">
            <a:off x="5377112" y="5609505"/>
            <a:ext cx="397916" cy="439376"/>
          </a:xfrm>
          <a:prstGeom prst="rightArrow">
            <a:avLst>
              <a:gd name="adj1" fmla="val 49888"/>
              <a:gd name="adj2" fmla="val 37452"/>
            </a:avLst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9" name="Group 8"/>
          <p:cNvGrpSpPr/>
          <p:nvPr/>
        </p:nvGrpSpPr>
        <p:grpSpPr>
          <a:xfrm>
            <a:off x="8372580" y="2553"/>
            <a:ext cx="791611" cy="467976"/>
            <a:chOff x="6940228" y="1994869"/>
            <a:chExt cx="791611" cy="467976"/>
          </a:xfrm>
        </p:grpSpPr>
        <p:sp>
          <p:nvSpPr>
            <p:cNvPr id="10" name="Rectangle 9"/>
            <p:cNvSpPr/>
            <p:nvPr/>
          </p:nvSpPr>
          <p:spPr>
            <a:xfrm>
              <a:off x="6940228" y="1994869"/>
              <a:ext cx="791611" cy="4679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+</a:t>
              </a:r>
            </a:p>
          </p:txBody>
        </p:sp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5349" y="2040224"/>
              <a:ext cx="309033" cy="339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425254" y="2100696"/>
              <a:ext cx="228600" cy="273182"/>
            </a:xfrm>
            <a:prstGeom prst="rect">
              <a:avLst/>
            </a:prstGeom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A54-AD8B-0B46-80C4-2639D60923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1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63116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r>
              <a:rPr lang="en-GB" sz="5400" b="1" dirty="0" smtClean="0">
                <a:solidFill>
                  <a:prstClr val="black"/>
                </a:solidFill>
                <a:ea typeface="+mn-ea"/>
                <a:cs typeface="+mn-cs"/>
              </a:rPr>
              <a:t>Congratulations!</a:t>
            </a:r>
            <a:endParaRPr lang="en-CA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690137"/>
            <a:ext cx="8229600" cy="47089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You have now successfully registered a patient into the </a:t>
            </a:r>
            <a:r>
              <a:rPr lang="en-US" sz="2800" dirty="0" err="1" smtClean="0"/>
              <a:t>WelTel</a:t>
            </a:r>
            <a:r>
              <a:rPr lang="en-US" sz="2800" dirty="0" smtClean="0"/>
              <a:t> platform and the patient will </a:t>
            </a:r>
            <a:r>
              <a:rPr lang="en-US" sz="2800" dirty="0" smtClean="0"/>
              <a:t>now </a:t>
            </a:r>
            <a:r>
              <a:rPr lang="en-US" sz="2800" dirty="0" smtClean="0"/>
              <a:t>receive monthly text messages following their adherence!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For monthly follow-up procedures </a:t>
            </a:r>
            <a:r>
              <a:rPr lang="en-US" sz="2800" dirty="0" smtClean="0"/>
              <a:t>for pharmacists</a:t>
            </a:r>
            <a:r>
              <a:rPr lang="en-US" sz="2800" dirty="0" smtClean="0"/>
              <a:t>,</a:t>
            </a:r>
          </a:p>
          <a:p>
            <a:pPr algn="ctr"/>
            <a:r>
              <a:rPr lang="en-US" sz="2800" dirty="0" smtClean="0"/>
              <a:t>please see next mini-webinar on:</a:t>
            </a:r>
          </a:p>
          <a:p>
            <a:pPr algn="ctr"/>
            <a:r>
              <a:rPr lang="en-US" sz="2800" dirty="0" smtClean="0"/>
              <a:t>“</a:t>
            </a:r>
            <a:r>
              <a:rPr lang="en-US" sz="2800" b="1" dirty="0" smtClean="0"/>
              <a:t>Follow-up Procedures: Intervention Pharmacy, </a:t>
            </a:r>
            <a:r>
              <a:rPr lang="en-US" sz="2800" b="1" dirty="0" smtClean="0"/>
              <a:t>Monthly Follow-up and </a:t>
            </a:r>
            <a:r>
              <a:rPr lang="en-US" sz="2800" b="1" dirty="0" err="1" smtClean="0"/>
              <a:t>WelTel</a:t>
            </a:r>
            <a:r>
              <a:rPr lang="en-US" sz="2800" b="1" dirty="0" smtClean="0"/>
              <a:t> </a:t>
            </a:r>
            <a:r>
              <a:rPr lang="en-US" sz="2800" b="1" dirty="0" smtClean="0"/>
              <a:t>Platform</a:t>
            </a:r>
            <a:r>
              <a:rPr lang="en-US" sz="2800" dirty="0" smtClean="0"/>
              <a:t>”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A54-AD8B-0B46-80C4-2639D60923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8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3208" y="333756"/>
            <a:ext cx="8617584" cy="2496312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4400" u="sng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CA" sz="4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EmPhAsIS</a:t>
            </a:r>
            <a:r>
              <a:rPr lang="en-CA" sz="4400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CA" sz="4400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CA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powering </a:t>
            </a:r>
            <a:r>
              <a:rPr lang="en-CA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en-CA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armacists in </a:t>
            </a:r>
            <a:r>
              <a:rPr lang="en-CA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CA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thma management through </a:t>
            </a:r>
            <a:r>
              <a:rPr lang="en-CA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CA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nteractive </a:t>
            </a:r>
            <a:r>
              <a:rPr lang="en-CA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CA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CA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http://emphasis.core.ubc.ca/images/logo_ubcBla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981" y="544770"/>
            <a:ext cx="520038" cy="70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263208" y="3039526"/>
            <a:ext cx="8617583" cy="3313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l-NL" sz="2800" b="1" dirty="0" smtClean="0">
                <a:latin typeface="Arial"/>
                <a:ea typeface="Times New Roman"/>
                <a:cs typeface="Times New Roman"/>
              </a:rPr>
              <a:t>Questions?</a:t>
            </a:r>
          </a:p>
          <a:p>
            <a:pPr marL="0" indent="0" algn="ctr">
              <a:buNone/>
            </a:pPr>
            <a:r>
              <a:rPr lang="nl-NL" sz="2800" dirty="0" smtClean="0">
                <a:latin typeface="Arial"/>
                <a:ea typeface="Times New Roman"/>
                <a:cs typeface="Times New Roman"/>
              </a:rPr>
              <a:t>Please do not hesitate to contact us</a:t>
            </a:r>
          </a:p>
          <a:p>
            <a:pPr marL="0" indent="0" algn="ctr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Mary De Vera at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604-827-2138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mdevera@mail.ubc.ca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Research Coordinator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(Louise) at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604-827-1567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louisega@mail.ubc.ca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Fax: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604-827-4014</a:t>
            </a:r>
          </a:p>
          <a:p>
            <a:pPr marL="0" indent="0" algn="ctr">
              <a:buNone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Mailing Address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2405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Wesbrook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Mall, Vancouver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BC,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Canada V6T 1Z3 </a:t>
            </a:r>
          </a:p>
          <a:p>
            <a:pPr marL="0" indent="0" algn="ctr">
              <a:buNone/>
            </a:pPr>
            <a:endParaRPr lang="nl-NL" dirty="0" smtClean="0">
              <a:latin typeface="Arial"/>
              <a:ea typeface="Times New Roman"/>
              <a:cs typeface="Times New Roman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A54-AD8B-0B46-80C4-2639D60923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8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3208" y="192025"/>
            <a:ext cx="8617584" cy="2496312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4400" u="sng" dirty="0" smtClean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  <a:p>
            <a:pPr algn="ctr"/>
            <a:r>
              <a:rPr lang="en-CA" sz="4800" b="1" dirty="0" err="1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EmPhAsIS</a:t>
            </a:r>
            <a:r>
              <a:rPr lang="en-CA" sz="4400" u="sng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/>
            </a:r>
            <a:br>
              <a:rPr lang="en-CA" sz="4400" u="sng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en-CA" b="1" u="sng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Em</a:t>
            </a:r>
            <a:r>
              <a:rPr lang="en-CA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powering </a:t>
            </a:r>
            <a:r>
              <a:rPr lang="en-CA" b="1" u="sng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Ph</a:t>
            </a:r>
            <a:r>
              <a:rPr lang="en-CA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armacists in </a:t>
            </a:r>
            <a:r>
              <a:rPr lang="en-CA" b="1" u="sng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As</a:t>
            </a:r>
            <a:r>
              <a:rPr lang="en-CA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thma management through </a:t>
            </a:r>
            <a:r>
              <a:rPr lang="en-CA" b="1" u="sng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</a:t>
            </a:r>
            <a:r>
              <a:rPr lang="en-CA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nteractive </a:t>
            </a:r>
            <a:r>
              <a:rPr lang="en-CA" b="1" u="sng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</a:t>
            </a:r>
            <a:r>
              <a:rPr lang="en-CA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MS</a:t>
            </a:r>
            <a:endParaRPr lang="en-CA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9" name="Picture 2" descr="http://emphasis.core.ubc.ca/images/logo_ubcBla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981" y="325314"/>
            <a:ext cx="520038" cy="70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57200" y="2834468"/>
            <a:ext cx="8229600" cy="34470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US" sz="2000" b="1" dirty="0" smtClean="0"/>
          </a:p>
          <a:p>
            <a:pPr algn="ctr"/>
            <a:r>
              <a:rPr lang="en-US" sz="2000" dirty="0" smtClean="0"/>
              <a:t>To review how to recruit and screen a potential study participant, </a:t>
            </a:r>
          </a:p>
          <a:p>
            <a:pPr algn="ctr"/>
            <a:r>
              <a:rPr lang="en-US" sz="2000" dirty="0" smtClean="0"/>
              <a:t>please see the previous mini-webinar on:</a:t>
            </a:r>
          </a:p>
          <a:p>
            <a:pPr algn="ctr"/>
            <a:r>
              <a:rPr lang="en-US" sz="2000" b="1" dirty="0" smtClean="0"/>
              <a:t>“Baseline Procedures: Recruiting and Screening Patients”</a:t>
            </a:r>
          </a:p>
          <a:p>
            <a:pPr algn="ctr"/>
            <a:endParaRPr lang="en-US" sz="2000" b="1" dirty="0" smtClean="0"/>
          </a:p>
          <a:p>
            <a:pPr algn="ctr"/>
            <a:endParaRPr lang="en-US" sz="2000" b="1" dirty="0"/>
          </a:p>
          <a:p>
            <a:pPr algn="ctr"/>
            <a:r>
              <a:rPr lang="en-US" sz="2000" dirty="0"/>
              <a:t>To review how to </a:t>
            </a:r>
            <a:r>
              <a:rPr lang="en-US" sz="2000" dirty="0" smtClean="0"/>
              <a:t>consent </a:t>
            </a:r>
            <a:r>
              <a:rPr lang="en-US" sz="2000" dirty="0"/>
              <a:t>and </a:t>
            </a:r>
            <a:r>
              <a:rPr lang="en-US" sz="2000" dirty="0" smtClean="0"/>
              <a:t>enroll</a:t>
            </a:r>
            <a:r>
              <a:rPr lang="en-US" sz="2000" dirty="0" smtClean="0"/>
              <a:t> </a:t>
            </a:r>
            <a:r>
              <a:rPr lang="en-US" sz="2000" dirty="0"/>
              <a:t>a potential study participant, </a:t>
            </a:r>
          </a:p>
          <a:p>
            <a:pPr algn="ctr"/>
            <a:r>
              <a:rPr lang="en-US" sz="2000" dirty="0"/>
              <a:t>please see the previous </a:t>
            </a:r>
            <a:r>
              <a:rPr lang="en-US" sz="2000" dirty="0" smtClean="0"/>
              <a:t>mini-webinar </a:t>
            </a:r>
            <a:r>
              <a:rPr lang="en-US" sz="2000" dirty="0"/>
              <a:t>on:</a:t>
            </a:r>
          </a:p>
          <a:p>
            <a:pPr algn="ctr"/>
            <a:r>
              <a:rPr lang="en-US" sz="2000" b="1" dirty="0" smtClean="0"/>
              <a:t>“Baseline Procedures: Consenting and Enrolling Patients”</a:t>
            </a:r>
            <a:endParaRPr lang="en-US" sz="2000" b="1" dirty="0"/>
          </a:p>
          <a:p>
            <a:pPr algn="ctr"/>
            <a:endParaRPr lang="en-US" sz="2000" b="1" dirty="0" smtClean="0"/>
          </a:p>
          <a:p>
            <a:pPr algn="ctr"/>
            <a:endParaRPr lang="en-US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A54-AD8B-0B46-80C4-2639D60923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</a:t>
            </a:r>
            <a:r>
              <a:rPr lang="en-US" dirty="0" smtClean="0"/>
              <a:t>. Provide Asthma Education to Patient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</a:t>
            </a:r>
            <a:r>
              <a:rPr lang="en-US" dirty="0"/>
              <a:t>this is a real-world (‘pragmatic’) clinical trial, provide education according to your own practice</a:t>
            </a:r>
          </a:p>
          <a:p>
            <a:r>
              <a:rPr lang="en-US" dirty="0">
                <a:cs typeface="Arial" panose="020B0604020202020204" pitchFamily="34" charset="0"/>
              </a:rPr>
              <a:t>Educational resources on asthma available website for both patients and pharmacists </a:t>
            </a:r>
            <a:endParaRPr lang="en-US" dirty="0" smtClean="0">
              <a:cs typeface="Arial" panose="020B0604020202020204" pitchFamily="34" charset="0"/>
            </a:endParaRPr>
          </a:p>
          <a:p>
            <a:pPr lvl="4"/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091" y="4159557"/>
            <a:ext cx="1028179" cy="3513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ight Arrow 13"/>
          <p:cNvSpPr/>
          <p:nvPr/>
        </p:nvSpPr>
        <p:spPr>
          <a:xfrm rot="12393583">
            <a:off x="8211513" y="4291206"/>
            <a:ext cx="397916" cy="439376"/>
          </a:xfrm>
          <a:prstGeom prst="rightArrow">
            <a:avLst>
              <a:gd name="adj1" fmla="val 49888"/>
              <a:gd name="adj2" fmla="val 37452"/>
            </a:avLst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5" name="Group 14"/>
          <p:cNvGrpSpPr/>
          <p:nvPr/>
        </p:nvGrpSpPr>
        <p:grpSpPr>
          <a:xfrm>
            <a:off x="8372580" y="2553"/>
            <a:ext cx="791611" cy="467976"/>
            <a:chOff x="6940228" y="1994869"/>
            <a:chExt cx="791611" cy="467976"/>
          </a:xfrm>
        </p:grpSpPr>
        <p:sp>
          <p:nvSpPr>
            <p:cNvPr id="19" name="Rectangle 18"/>
            <p:cNvSpPr/>
            <p:nvPr/>
          </p:nvSpPr>
          <p:spPr>
            <a:xfrm>
              <a:off x="6940228" y="1994869"/>
              <a:ext cx="791611" cy="4679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+</a:t>
              </a:r>
            </a:p>
          </p:txBody>
        </p:sp>
        <p:pic>
          <p:nvPicPr>
            <p:cNvPr id="20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5349" y="2040224"/>
              <a:ext cx="309033" cy="339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425254" y="2100696"/>
              <a:ext cx="228600" cy="273182"/>
            </a:xfrm>
            <a:prstGeom prst="rect">
              <a:avLst/>
            </a:prstGeom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A54-AD8B-0B46-80C4-2639D60923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2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Registering Patients on </a:t>
            </a:r>
            <a:r>
              <a:rPr lang="en-US" dirty="0" err="1" smtClean="0"/>
              <a:t>WelTel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8372580" y="2553"/>
            <a:ext cx="791611" cy="467976"/>
            <a:chOff x="6940228" y="1994869"/>
            <a:chExt cx="791611" cy="467976"/>
          </a:xfrm>
        </p:grpSpPr>
        <p:sp>
          <p:nvSpPr>
            <p:cNvPr id="19" name="Rectangle 18"/>
            <p:cNvSpPr/>
            <p:nvPr/>
          </p:nvSpPr>
          <p:spPr>
            <a:xfrm>
              <a:off x="6940228" y="1994869"/>
              <a:ext cx="791611" cy="4679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+</a:t>
              </a:r>
            </a:p>
          </p:txBody>
        </p:sp>
        <p:pic>
          <p:nvPicPr>
            <p:cNvPr id="20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5349" y="2040224"/>
              <a:ext cx="309033" cy="339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7425254" y="2100696"/>
              <a:ext cx="228600" cy="273182"/>
            </a:xfrm>
            <a:prstGeom prst="rect">
              <a:avLst/>
            </a:prstGeom>
          </p:spPr>
        </p:pic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6" y="1804696"/>
            <a:ext cx="8898494" cy="4797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563123" y="3530237"/>
            <a:ext cx="2126213" cy="52322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800" dirty="0" smtClean="0">
                <a:solidFill>
                  <a:prstClr val="black"/>
                </a:solidFill>
                <a:cs typeface="Arial" panose="020B0604020202020204" pitchFamily="34" charset="0"/>
              </a:rPr>
              <a:t>Click on </a:t>
            </a:r>
            <a:r>
              <a:rPr lang="en-CA" sz="28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Info</a:t>
            </a:r>
            <a:endParaRPr lang="en-CA" sz="2800" b="1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7011163" y="2496374"/>
            <a:ext cx="1356347" cy="98780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2596" y="1522247"/>
            <a:ext cx="2892392" cy="120032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2400" dirty="0" smtClean="0">
                <a:solidFill>
                  <a:prstClr val="black"/>
                </a:solidFill>
                <a:cs typeface="Arial" panose="020B0604020202020204" pitchFamily="34" charset="0"/>
              </a:rPr>
              <a:t>Go to the </a:t>
            </a:r>
            <a:r>
              <a:rPr lang="en-CA" sz="2400" dirty="0" err="1" smtClean="0">
                <a:solidFill>
                  <a:prstClr val="black"/>
                </a:solidFill>
                <a:cs typeface="Arial" panose="020B0604020202020204" pitchFamily="34" charset="0"/>
              </a:rPr>
              <a:t>EmPhAsIS</a:t>
            </a:r>
            <a:r>
              <a:rPr lang="en-CA" sz="2400" dirty="0" smtClean="0">
                <a:solidFill>
                  <a:prstClr val="black"/>
                </a:solidFill>
                <a:cs typeface="Arial" panose="020B0604020202020204" pitchFamily="34" charset="0"/>
              </a:rPr>
              <a:t> study website:</a:t>
            </a:r>
            <a:r>
              <a:rPr lang="nl-NL" sz="2400" dirty="0" smtClean="0">
                <a:ea typeface="Times New Roman"/>
                <a:cs typeface="Times New Roman"/>
              </a:rPr>
              <a:t> </a:t>
            </a:r>
            <a:r>
              <a:rPr lang="nl-NL" sz="2400" dirty="0">
                <a:ea typeface="Times New Roman"/>
                <a:cs typeface="Times New Roman"/>
                <a:hlinkClick r:id="rId5" action="ppaction://hlinkfile"/>
              </a:rPr>
              <a:t>emphasis.core.ubc.ca</a:t>
            </a:r>
            <a:endParaRPr lang="en-CA" sz="24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A54-AD8B-0B46-80C4-2639D60923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6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Registering Patients on </a:t>
            </a:r>
            <a:r>
              <a:rPr lang="en-US" dirty="0" err="1" smtClean="0"/>
              <a:t>WelTel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8372580" y="2553"/>
            <a:ext cx="791611" cy="467976"/>
            <a:chOff x="6940228" y="1994869"/>
            <a:chExt cx="791611" cy="467976"/>
          </a:xfrm>
        </p:grpSpPr>
        <p:sp>
          <p:nvSpPr>
            <p:cNvPr id="19" name="Rectangle 18"/>
            <p:cNvSpPr/>
            <p:nvPr/>
          </p:nvSpPr>
          <p:spPr>
            <a:xfrm>
              <a:off x="6940228" y="1994869"/>
              <a:ext cx="791611" cy="4679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+</a:t>
              </a:r>
            </a:p>
          </p:txBody>
        </p:sp>
        <p:pic>
          <p:nvPicPr>
            <p:cNvPr id="20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5349" y="2040224"/>
              <a:ext cx="309033" cy="339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7425254" y="2100696"/>
              <a:ext cx="228600" cy="273182"/>
            </a:xfrm>
            <a:prstGeom prst="rect">
              <a:avLst/>
            </a:prstGeom>
          </p:spPr>
        </p:pic>
      </p:grp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22" y="1860329"/>
            <a:ext cx="8781643" cy="472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54842" y="5717600"/>
            <a:ext cx="2319688" cy="95410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prstClr val="black"/>
                </a:solidFill>
                <a:cs typeface="Arial" panose="020B0604020202020204" pitchFamily="34" charset="0"/>
              </a:rPr>
              <a:t>Click on </a:t>
            </a:r>
            <a:r>
              <a:rPr lang="en-CA" sz="28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Pharmacists</a:t>
            </a:r>
            <a:endParaRPr lang="en-CA" sz="2800" b="1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78023" y="3487117"/>
            <a:ext cx="2208777" cy="138499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prstClr val="black"/>
                </a:solidFill>
                <a:cs typeface="Arial" panose="020B0604020202020204" pitchFamily="34" charset="0"/>
              </a:rPr>
              <a:t>Enter your </a:t>
            </a:r>
            <a:r>
              <a:rPr lang="en-CA" sz="28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Username</a:t>
            </a:r>
          </a:p>
          <a:p>
            <a:r>
              <a:rPr lang="en-CA" sz="2800" dirty="0" smtClean="0">
                <a:solidFill>
                  <a:prstClr val="black"/>
                </a:solidFill>
                <a:cs typeface="Arial" panose="020B0604020202020204" pitchFamily="34" charset="0"/>
              </a:rPr>
              <a:t>(i.e. phar</a:t>
            </a:r>
            <a:r>
              <a:rPr lang="en-CA" sz="2800" u="sng" dirty="0" smtClean="0">
                <a:solidFill>
                  <a:prstClr val="black"/>
                </a:solidFill>
                <a:cs typeface="Arial" panose="020B0604020202020204" pitchFamily="34" charset="0"/>
              </a:rPr>
              <a:t>007</a:t>
            </a:r>
            <a:r>
              <a:rPr lang="en-CA" sz="2800" dirty="0" smtClean="0">
                <a:solidFill>
                  <a:prstClr val="black"/>
                </a:solidFill>
                <a:cs typeface="Arial" panose="020B0604020202020204" pitchFamily="34" charset="0"/>
              </a:rPr>
              <a:t>)</a:t>
            </a:r>
            <a:endParaRPr lang="en-CA" sz="28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4803227" y="3487117"/>
            <a:ext cx="1742173" cy="261018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307265" y="5232244"/>
            <a:ext cx="939989" cy="485356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A54-AD8B-0B46-80C4-2639D60923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6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Registering Patients on </a:t>
            </a:r>
            <a:r>
              <a:rPr lang="en-US" dirty="0" err="1" smtClean="0"/>
              <a:t>WelTel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8372580" y="2553"/>
            <a:ext cx="791611" cy="467976"/>
            <a:chOff x="6940228" y="1994869"/>
            <a:chExt cx="791611" cy="467976"/>
          </a:xfrm>
        </p:grpSpPr>
        <p:sp>
          <p:nvSpPr>
            <p:cNvPr id="19" name="Rectangle 18"/>
            <p:cNvSpPr/>
            <p:nvPr/>
          </p:nvSpPr>
          <p:spPr>
            <a:xfrm>
              <a:off x="6940228" y="1994869"/>
              <a:ext cx="791611" cy="4679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+</a:t>
              </a:r>
            </a:p>
          </p:txBody>
        </p:sp>
        <p:pic>
          <p:nvPicPr>
            <p:cNvPr id="20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5349" y="2040224"/>
              <a:ext cx="309033" cy="339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7425254" y="2100696"/>
              <a:ext cx="228600" cy="273182"/>
            </a:xfrm>
            <a:prstGeom prst="rect">
              <a:avLst/>
            </a:prstGeom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93" y="1996475"/>
            <a:ext cx="8763009" cy="471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238500" y="3769753"/>
            <a:ext cx="2171700" cy="95410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prstClr val="black"/>
                </a:solidFill>
                <a:cs typeface="Arial" panose="020B0604020202020204" pitchFamily="34" charset="0"/>
              </a:rPr>
              <a:t>Click on </a:t>
            </a:r>
          </a:p>
          <a:p>
            <a:r>
              <a:rPr lang="en-CA" sz="2800" b="1" dirty="0" err="1" smtClean="0">
                <a:solidFill>
                  <a:prstClr val="black"/>
                </a:solidFill>
                <a:cs typeface="Arial" panose="020B0604020202020204" pitchFamily="34" charset="0"/>
              </a:rPr>
              <a:t>WelTel</a:t>
            </a:r>
            <a:r>
              <a:rPr lang="en-CA" sz="28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 Login</a:t>
            </a:r>
            <a:endParaRPr lang="en-CA" sz="2800" b="1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838200" y="4074554"/>
            <a:ext cx="2400300" cy="726047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A54-AD8B-0B46-80C4-2639D60923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Registering Patients on </a:t>
            </a:r>
            <a:r>
              <a:rPr lang="en-US" dirty="0" err="1" smtClean="0"/>
              <a:t>WelTel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8372580" y="2553"/>
            <a:ext cx="791611" cy="467976"/>
            <a:chOff x="6940228" y="1994869"/>
            <a:chExt cx="791611" cy="467976"/>
          </a:xfrm>
        </p:grpSpPr>
        <p:sp>
          <p:nvSpPr>
            <p:cNvPr id="19" name="Rectangle 18"/>
            <p:cNvSpPr/>
            <p:nvPr/>
          </p:nvSpPr>
          <p:spPr>
            <a:xfrm>
              <a:off x="6940228" y="1994869"/>
              <a:ext cx="791611" cy="4679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+</a:t>
              </a:r>
            </a:p>
          </p:txBody>
        </p:sp>
        <p:pic>
          <p:nvPicPr>
            <p:cNvPr id="20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5349" y="2040224"/>
              <a:ext cx="309033" cy="339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7425254" y="2100696"/>
              <a:ext cx="228600" cy="273182"/>
            </a:xfrm>
            <a:prstGeom prst="rect">
              <a:avLst/>
            </a:prstGeom>
          </p:spPr>
        </p:pic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1566863"/>
            <a:ext cx="3981450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Left Arrow Callout 10"/>
          <p:cNvSpPr/>
          <p:nvPr/>
        </p:nvSpPr>
        <p:spPr>
          <a:xfrm>
            <a:off x="5501987" y="2884925"/>
            <a:ext cx="3469919" cy="9144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6612"/>
            </a:avLst>
          </a:prstGeom>
          <a:solidFill>
            <a:srgbClr val="FFFFCC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Enter </a:t>
            </a:r>
            <a:r>
              <a:rPr lang="en-US" sz="2400" b="1" dirty="0" smtClean="0">
                <a:solidFill>
                  <a:schemeClr val="tx1"/>
                </a:solidFill>
              </a:rPr>
              <a:t>Username 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(i.e. phar</a:t>
            </a:r>
            <a:r>
              <a:rPr lang="en-US" sz="2400" u="sng" dirty="0" smtClean="0">
                <a:solidFill>
                  <a:schemeClr val="tx1"/>
                </a:solidFill>
              </a:rPr>
              <a:t>007)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Right Arrow Callout 11"/>
          <p:cNvSpPr/>
          <p:nvPr/>
        </p:nvSpPr>
        <p:spPr>
          <a:xfrm>
            <a:off x="142875" y="3732650"/>
            <a:ext cx="3367912" cy="1084792"/>
          </a:xfrm>
          <a:prstGeom prst="rightArrowCallout">
            <a:avLst>
              <a:gd name="adj1" fmla="val 20918"/>
              <a:gd name="adj2" fmla="val 18878"/>
              <a:gd name="adj3" fmla="val 25000"/>
              <a:gd name="adj4" fmla="val 82633"/>
            </a:avLst>
          </a:prstGeom>
          <a:solidFill>
            <a:srgbClr val="FFFFCC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Enter </a:t>
            </a:r>
            <a:r>
              <a:rPr lang="en-US" sz="2400" b="1" dirty="0" smtClean="0">
                <a:solidFill>
                  <a:srgbClr val="000000"/>
                </a:solidFill>
              </a:rPr>
              <a:t>password </a:t>
            </a:r>
            <a:r>
              <a:rPr lang="en-US" sz="2400" dirty="0" smtClean="0">
                <a:solidFill>
                  <a:srgbClr val="000000"/>
                </a:solidFill>
              </a:rPr>
              <a:t>(created by you)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A54-AD8B-0B46-80C4-2639D60923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3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creen Shot 2015-03-04 at 下午1.44.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28" y="1738144"/>
            <a:ext cx="8393486" cy="34734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4589520" y="4473242"/>
            <a:ext cx="2490044" cy="92333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CA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Click on </a:t>
            </a:r>
            <a:r>
              <a:rPr lang="en-CA" b="1" dirty="0" smtClean="0">
                <a:latin typeface="Arial" panose="020B0604020202020204" pitchFamily="34" charset="0"/>
                <a:cs typeface="Arial" panose="020B0604020202020204" pitchFamily="34" charset="0"/>
              </a:rPr>
              <a:t>‘Save’ </a:t>
            </a: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after completing the required fields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866212" y="4806960"/>
            <a:ext cx="65342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19634" y="1845696"/>
            <a:ext cx="1567215" cy="92333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. Must be a </a:t>
            </a:r>
            <a:r>
              <a:rPr lang="en-CA" b="1" dirty="0" smtClean="0">
                <a:latin typeface="Arial" panose="020B0604020202020204" pitchFamily="34" charset="0"/>
                <a:cs typeface="Arial" panose="020B0604020202020204" pitchFamily="34" charset="0"/>
              </a:rPr>
              <a:t>cell phone number </a:t>
            </a:r>
            <a:endParaRPr lang="en-CA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079564" y="2769026"/>
            <a:ext cx="549962" cy="5551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21526" y="3521763"/>
            <a:ext cx="1190912" cy="92333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. Enter Patient </a:t>
            </a:r>
            <a:r>
              <a:rPr lang="en-CA" b="1" dirty="0" smtClean="0">
                <a:latin typeface="Arial" panose="020B0604020202020204" pitchFamily="34" charset="0"/>
                <a:cs typeface="Arial" panose="020B0604020202020204" pitchFamily="34" charset="0"/>
              </a:rPr>
              <a:t>Study ID</a:t>
            </a:r>
            <a:endParaRPr lang="en-CA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848677" y="2899978"/>
            <a:ext cx="552941" cy="4282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138167" y="3852858"/>
            <a:ext cx="1214141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25148" y="2530646"/>
            <a:ext cx="2069797" cy="369332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. Enter </a:t>
            </a:r>
            <a:r>
              <a:rPr lang="en-CA" b="1" dirty="0" smtClean="0">
                <a:latin typeface="Arial" panose="020B0604020202020204" pitchFamily="34" charset="0"/>
                <a:cs typeface="Arial" panose="020B0604020202020204" pitchFamily="34" charset="0"/>
              </a:rPr>
              <a:t>full name</a:t>
            </a:r>
            <a:endParaRPr lang="en-CA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4600" y="1683766"/>
            <a:ext cx="837708" cy="3343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08867" y="5748680"/>
            <a:ext cx="8075083" cy="369332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CA" b="1" dirty="0" smtClean="0">
                <a:latin typeface="Arial" panose="020B0604020202020204" pitchFamily="34" charset="0"/>
                <a:cs typeface="Arial" panose="020B0604020202020204" pitchFamily="34" charset="0"/>
              </a:rPr>
              <a:t>. Patient will receive first text message within a few seconds/minutes</a:t>
            </a:r>
            <a:endParaRPr lang="en-CA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Registering Patients on </a:t>
            </a:r>
            <a:r>
              <a:rPr lang="en-US" dirty="0" err="1" smtClean="0"/>
              <a:t>WelTel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8372580" y="2553"/>
            <a:ext cx="791611" cy="467976"/>
            <a:chOff x="6940228" y="1994869"/>
            <a:chExt cx="791611" cy="467976"/>
          </a:xfrm>
        </p:grpSpPr>
        <p:sp>
          <p:nvSpPr>
            <p:cNvPr id="27" name="Rectangle 26"/>
            <p:cNvSpPr/>
            <p:nvPr/>
          </p:nvSpPr>
          <p:spPr>
            <a:xfrm>
              <a:off x="6940228" y="1994869"/>
              <a:ext cx="791611" cy="4679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+</a:t>
              </a:r>
            </a:p>
          </p:txBody>
        </p:sp>
        <p:pic>
          <p:nvPicPr>
            <p:cNvPr id="28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5349" y="2040224"/>
              <a:ext cx="309033" cy="339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425254" y="2100696"/>
              <a:ext cx="228600" cy="273182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4277548" y="1368812"/>
            <a:ext cx="2608406" cy="369332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1. Click on </a:t>
            </a:r>
            <a:r>
              <a:rPr lang="en-CA" b="1" dirty="0" smtClean="0">
                <a:latin typeface="Arial" panose="020B0604020202020204" pitchFamily="34" charset="0"/>
                <a:cs typeface="Arial" panose="020B0604020202020204" pitchFamily="34" charset="0"/>
              </a:rPr>
              <a:t>Add Patient</a:t>
            </a:r>
            <a:endParaRPr lang="en-CA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Arrow Connector 21"/>
          <p:cNvCxnSpPr>
            <a:stCxn id="19" idx="1"/>
            <a:endCxn id="15" idx="3"/>
          </p:cNvCxnSpPr>
          <p:nvPr/>
        </p:nvCxnSpPr>
        <p:spPr>
          <a:xfrm flipH="1">
            <a:off x="3352308" y="1553478"/>
            <a:ext cx="925240" cy="2974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A54-AD8B-0B46-80C4-2639D60923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Initiating Text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507" y="1594884"/>
            <a:ext cx="5103628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Once patient is registered into the </a:t>
            </a:r>
            <a:r>
              <a:rPr lang="en-US" dirty="0" err="1" smtClean="0"/>
              <a:t>WelTel</a:t>
            </a:r>
            <a:r>
              <a:rPr lang="en-US" dirty="0" smtClean="0"/>
              <a:t> platform, they will receive a text message within seconds to minutes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This is the same text message that they will receive on the first Monday of every month for the following 12 months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8372580" y="2553"/>
            <a:ext cx="791611" cy="467976"/>
            <a:chOff x="6940228" y="1994869"/>
            <a:chExt cx="791611" cy="467976"/>
          </a:xfrm>
        </p:grpSpPr>
        <p:sp>
          <p:nvSpPr>
            <p:cNvPr id="13" name="Rectangle 12"/>
            <p:cNvSpPr/>
            <p:nvPr/>
          </p:nvSpPr>
          <p:spPr>
            <a:xfrm>
              <a:off x="6940228" y="1994869"/>
              <a:ext cx="791611" cy="4679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+</a:t>
              </a:r>
            </a:p>
          </p:txBody>
        </p:sp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5349" y="2040224"/>
              <a:ext cx="309033" cy="339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7425254" y="2100696"/>
              <a:ext cx="228600" cy="273182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5600840" y="1420163"/>
            <a:ext cx="2859974" cy="5257801"/>
            <a:chOff x="5822974" y="1295400"/>
            <a:chExt cx="3124201" cy="5562600"/>
          </a:xfrm>
        </p:grpSpPr>
        <p:sp>
          <p:nvSpPr>
            <p:cNvPr id="9" name="Rounded Rectangle 8"/>
            <p:cNvSpPr/>
            <p:nvPr/>
          </p:nvSpPr>
          <p:spPr>
            <a:xfrm rot="16200000">
              <a:off x="4603775" y="2514599"/>
              <a:ext cx="5562600" cy="3124201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63574" y="1938716"/>
              <a:ext cx="2619374" cy="3933700"/>
            </a:xfrm>
            <a:prstGeom prst="rect">
              <a:avLst/>
            </a:prstGeom>
            <a:solidFill>
              <a:sysClr val="window" lastClr="FFFFFF"/>
            </a:solidFill>
            <a:ln w="349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ounded Rectangular Callout 10"/>
            <p:cNvSpPr/>
            <p:nvPr/>
          </p:nvSpPr>
          <p:spPr>
            <a:xfrm>
              <a:off x="6180688" y="2366547"/>
              <a:ext cx="2324895" cy="1932346"/>
            </a:xfrm>
            <a:prstGeom prst="wedgeRoundRectCallout">
              <a:avLst>
                <a:gd name="adj1" fmla="val -43940"/>
                <a:gd name="adj2" fmla="val 59729"/>
                <a:gd name="adj3" fmla="val 16667"/>
              </a:avLst>
            </a:prstGeom>
            <a:solidFill>
              <a:srgbClr val="9BBB59">
                <a:lumMod val="60000"/>
                <a:lumOff val="4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kern="0" noProof="0" dirty="0" smtClean="0">
                  <a:solidFill>
                    <a:prstClr val="black"/>
                  </a:solidFill>
                  <a:latin typeface="Calibri"/>
                </a:rPr>
                <a:t>Txt 1-6 for: I</a:t>
              </a:r>
              <a:r>
                <a:rPr kumimoji="0" lang="en-US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follow my asthma medication plan.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AGREE: </a:t>
              </a:r>
              <a:r>
                <a:rPr lang="en-US" sz="1300" kern="0" dirty="0" smtClean="0">
                  <a:solidFill>
                    <a:prstClr val="black"/>
                  </a:solidFill>
                  <a:latin typeface="Calibri"/>
                </a:rPr>
                <a:t>C</a:t>
              </a:r>
              <a:r>
                <a:rPr kumimoji="0" lang="en-US" sz="13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ompletely</a:t>
              </a:r>
              <a:r>
                <a:rPr kumimoji="0" lang="en-US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=1;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kern="0" dirty="0" smtClean="0">
                  <a:solidFill>
                    <a:prstClr val="black"/>
                  </a:solidFill>
                  <a:latin typeface="Calibri"/>
                </a:rPr>
                <a:t>M</a:t>
              </a:r>
              <a:r>
                <a:rPr kumimoji="0" lang="en-US" sz="13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ostly</a:t>
              </a:r>
              <a:r>
                <a:rPr kumimoji="0" lang="en-US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=2, </a:t>
              </a:r>
              <a:r>
                <a:rPr lang="en-US" sz="1300" kern="0" dirty="0" smtClean="0">
                  <a:solidFill>
                    <a:prstClr val="black"/>
                  </a:solidFill>
                  <a:latin typeface="Calibri"/>
                </a:rPr>
                <a:t>S</a:t>
              </a:r>
              <a:r>
                <a:rPr kumimoji="0" lang="en-US" sz="13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omewhat</a:t>
              </a:r>
              <a:r>
                <a:rPr kumimoji="0" lang="en-US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=3; </a:t>
              </a:r>
              <a:endParaRPr lang="en-US" sz="1300" kern="0" dirty="0" smtClean="0">
                <a:solidFill>
                  <a:prstClr val="black"/>
                </a:solidFill>
                <a:latin typeface="Calibri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DISAGREE: Somewhat=4;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kern="0" dirty="0" smtClean="0">
                  <a:solidFill>
                    <a:prstClr val="black"/>
                  </a:solidFill>
                  <a:latin typeface="Calibri"/>
                </a:rPr>
                <a:t>M</a:t>
              </a:r>
              <a:r>
                <a:rPr kumimoji="0" lang="en-US" sz="13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ostly</a:t>
              </a:r>
              <a:r>
                <a:rPr kumimoji="0" lang="en-US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=5, </a:t>
              </a:r>
              <a:r>
                <a:rPr lang="en-US" sz="1300" kern="0" dirty="0" smtClean="0">
                  <a:solidFill>
                    <a:prstClr val="black"/>
                  </a:solidFill>
                  <a:latin typeface="Calibri"/>
                </a:rPr>
                <a:t>C</a:t>
              </a:r>
              <a:r>
                <a:rPr kumimoji="0" lang="en-US" sz="13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ompletely</a:t>
              </a:r>
              <a:r>
                <a:rPr kumimoji="0" lang="en-US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=6</a:t>
              </a:r>
            </a:p>
          </p:txBody>
        </p:sp>
      </p:grpSp>
      <p:sp>
        <p:nvSpPr>
          <p:cNvPr id="19" name="Oval 18"/>
          <p:cNvSpPr/>
          <p:nvPr/>
        </p:nvSpPr>
        <p:spPr>
          <a:xfrm>
            <a:off x="6674636" y="5847904"/>
            <a:ext cx="712381" cy="712381"/>
          </a:xfrm>
          <a:prstGeom prst="ellipse">
            <a:avLst/>
          </a:prstGeom>
          <a:noFill/>
          <a:ln w="381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275367" y="3508744"/>
            <a:ext cx="3652934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A54-AD8B-0B46-80C4-2639D60923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5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31333</TotalTime>
  <Words>820</Words>
  <Application>Microsoft Office PowerPoint</Application>
  <PresentationFormat>On-screen Show (4:3)</PresentationFormat>
  <Paragraphs>243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1. Provide Asthma Education to Patient</vt:lpstr>
      <vt:lpstr>2. Registering Patients on WelTel</vt:lpstr>
      <vt:lpstr>2. Registering Patients on WelTel</vt:lpstr>
      <vt:lpstr>2. Registering Patients on WelTel</vt:lpstr>
      <vt:lpstr>2. Registering Patients on WelTel</vt:lpstr>
      <vt:lpstr>2. Registering Patients on WelTel</vt:lpstr>
      <vt:lpstr>3. Initiating Text Messages</vt:lpstr>
      <vt:lpstr>4. Inform Patient of “Next Steps”</vt:lpstr>
      <vt:lpstr>4. Inform Patient of “Next Steps”</vt:lpstr>
      <vt:lpstr>4. Inform Patient of “Next Steps”</vt:lpstr>
      <vt:lpstr>5. Provide Patient with Resources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Emphasis Webinar</dc:title>
  <dc:creator>Apple</dc:creator>
  <cp:lastModifiedBy>De Vera, Mary</cp:lastModifiedBy>
  <cp:revision>654</cp:revision>
  <cp:lastPrinted>2015-04-29T17:23:52Z</cp:lastPrinted>
  <dcterms:created xsi:type="dcterms:W3CDTF">2015-02-04T21:33:33Z</dcterms:created>
  <dcterms:modified xsi:type="dcterms:W3CDTF">2015-05-21T17:36:10Z</dcterms:modified>
</cp:coreProperties>
</file>