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509" r:id="rId3"/>
    <p:sldId id="463" r:id="rId4"/>
    <p:sldId id="513" r:id="rId5"/>
    <p:sldId id="515" r:id="rId6"/>
    <p:sldId id="514" r:id="rId7"/>
    <p:sldId id="511" r:id="rId8"/>
    <p:sldId id="508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FFFFFF"/>
    <a:srgbClr val="FFFF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97" autoAdjust="0"/>
    <p:restoredTop sz="95825" autoAdjust="0"/>
  </p:normalViewPr>
  <p:slideViewPr>
    <p:cSldViewPr snapToGrid="0" snapToObjects="1">
      <p:cViewPr>
        <p:scale>
          <a:sx n="100" d="100"/>
          <a:sy n="100" d="100"/>
        </p:scale>
        <p:origin x="-1344" y="-7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36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3B6ED9-1A7B-4EA5-986A-59676557CE13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562DB5-38D3-4C35-B274-DA7D6730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8C737F-1A87-A347-9B35-191E1B3ECFCC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FC5B97-889A-EF45-9112-ED8F5DFB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636D-A2F3-4F55-BDB7-374A647356D9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924C-3AF9-4386-AF38-1EFDDC539C9D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0D82-E494-4FF7-B595-D50D5302658B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923C-FC63-4FCA-B059-C098A4F7156F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A22D-7F66-4C23-AC30-6E68DD7FC64C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C83E-2651-45B9-B37D-77C01DB39B22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6CA6-622D-4A03-93B6-C9B8C7E8013D}" type="datetime1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F9ACC-2068-4EC1-953C-F76F494D5DC3}" type="datetime1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51BA-DB6D-4B6D-BACE-9A43D81CA5AC}" type="datetime1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FAEB-74B7-4D8D-BC38-F7035384CB28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C5B9-EFD1-4852-B66D-D34C66D18ECB}" type="datetime1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FA53-306E-4997-AC0A-E41C4DED9112}" type="datetime1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EA54-AD8B-0B46-80C4-2639D6092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hyperlink" Target="http://emphasis.core.ubc.ca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4.png"/><Relationship Id="rId5" Type="http://schemas.openxmlformats.org/officeDocument/2006/relationships/hyperlink" Target="http://emphasis.core.ubc.ca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://emphasis.core.ubc.c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hyperlink" Target="mailto:louisega@mail.ubc.ca" TargetMode="External"/><Relationship Id="rId5" Type="http://schemas.openxmlformats.org/officeDocument/2006/relationships/hyperlink" Target="mailto:mdevera@mail.ubc.ca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3200400"/>
            <a:ext cx="7845552" cy="1752600"/>
          </a:xfrm>
        </p:spPr>
        <p:txBody>
          <a:bodyPr anchor="ctr">
            <a:normAutofit/>
          </a:bodyPr>
          <a:lstStyle/>
          <a:p>
            <a:r>
              <a:rPr lang="nl-NL" sz="36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Baseline Procedures:</a:t>
            </a:r>
          </a:p>
          <a:p>
            <a:r>
              <a:rPr lang="nl-NL" sz="3600" b="1" dirty="0" smtClean="0">
                <a:solidFill>
                  <a:schemeClr val="tx1"/>
                </a:solidFill>
                <a:ea typeface="Times New Roman"/>
                <a:cs typeface="Times New Roman"/>
              </a:rPr>
              <a:t>Usual Care Pharmacy, Next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208" y="192025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325314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380744" y="510251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>
                <a:ea typeface="Times New Roman"/>
                <a:cs typeface="Times New Roman"/>
                <a:hlinkClick r:id="rId5"/>
              </a:rPr>
              <a:t>emphasis.core.ubc.ca 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2906764">
            <a:off x="6323633" y="5409520"/>
            <a:ext cx="460932" cy="480448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682700" y="5933458"/>
            <a:ext cx="209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cs typeface="Arial" panose="020B0604020202020204" pitchFamily="34" charset="0"/>
              </a:rPr>
              <a:t>Click for more information</a:t>
            </a:r>
            <a:endParaRPr lang="en-CA" sz="1400" dirty="0"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1</a:t>
            </a:fld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0"/>
    </mc:Choice>
    <mc:Fallback>
      <p:transition spd="slow" advTm="4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3208" y="192025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325314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7200" y="2834468"/>
            <a:ext cx="8229600" cy="34470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dirty="0" smtClean="0"/>
              <a:t>To review how to recruit and screen a potential study participant, </a:t>
            </a:r>
          </a:p>
          <a:p>
            <a:pPr algn="ctr"/>
            <a:r>
              <a:rPr lang="en-US" sz="2000" dirty="0" smtClean="0"/>
              <a:t>please see the previous mini-webinar on:</a:t>
            </a:r>
          </a:p>
          <a:p>
            <a:pPr algn="ctr"/>
            <a:r>
              <a:rPr lang="en-US" sz="2000" b="1" dirty="0" smtClean="0"/>
              <a:t>“Baseline Procedures: Recruiting and Screening Patients”</a:t>
            </a:r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To review how to </a:t>
            </a:r>
            <a:r>
              <a:rPr lang="en-US" sz="2000" dirty="0" smtClean="0"/>
              <a:t>consent </a:t>
            </a:r>
            <a:r>
              <a:rPr lang="en-US" sz="2000" dirty="0"/>
              <a:t>and </a:t>
            </a:r>
            <a:r>
              <a:rPr lang="en-US" sz="2000" dirty="0" smtClean="0"/>
              <a:t>enroll </a:t>
            </a:r>
            <a:r>
              <a:rPr lang="en-US" sz="2000" dirty="0"/>
              <a:t>a potential study participant, </a:t>
            </a:r>
          </a:p>
          <a:p>
            <a:pPr algn="ctr"/>
            <a:r>
              <a:rPr lang="en-US" sz="2000" dirty="0"/>
              <a:t>please see the previous </a:t>
            </a:r>
            <a:r>
              <a:rPr lang="en-US" sz="2000" dirty="0" smtClean="0"/>
              <a:t>mini-webinar </a:t>
            </a:r>
            <a:r>
              <a:rPr lang="en-US" sz="2000" dirty="0"/>
              <a:t>on:</a:t>
            </a:r>
          </a:p>
          <a:p>
            <a:pPr algn="ctr"/>
            <a:r>
              <a:rPr lang="en-US" sz="2000" b="1" dirty="0" smtClean="0"/>
              <a:t>“Baseline Procedures: Consenting and Enrolling Patients”</a:t>
            </a:r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2</a:t>
            </a:fld>
            <a:endParaRPr lang="en-U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69"/>
    </mc:Choice>
    <mc:Fallback>
      <p:transition spd="slow" advTm="8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</a:t>
            </a:r>
            <a:r>
              <a:rPr lang="en-US" sz="4000" dirty="0" smtClean="0"/>
              <a:t>. Provide Asthma Education to Patient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As this is a real-world (‘pragmatic’) clinical trial, provide education according to your own practice</a:t>
            </a:r>
          </a:p>
          <a:p>
            <a:r>
              <a:rPr lang="en-US" dirty="0" smtClean="0">
                <a:cs typeface="Arial" panose="020B0604020202020204" pitchFamily="34" charset="0"/>
              </a:rPr>
              <a:t>Educational resources on asthma available website for both patients and pharmacists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" name="Picture 2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210" y="4205981"/>
            <a:ext cx="1028179" cy="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ight Arrow 26"/>
          <p:cNvSpPr/>
          <p:nvPr/>
        </p:nvSpPr>
        <p:spPr>
          <a:xfrm rot="12393583">
            <a:off x="8232164" y="4337630"/>
            <a:ext cx="397916" cy="439376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3</a:t>
            </a:fld>
            <a:endParaRPr lang="en-U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4"/>
    </mc:Choice>
    <mc:Fallback>
      <p:transition spd="slow" advTm="15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00874" y="1549711"/>
            <a:ext cx="8651738" cy="5106270"/>
          </a:xfrm>
          <a:prstGeom prst="rect">
            <a:avLst/>
          </a:prstGeom>
          <a:ln w="4445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CA" sz="2800" dirty="0" smtClean="0"/>
              <a:t>Over the next year, patients will be followed-up by our UBC research team according to the schedule below</a:t>
            </a:r>
          </a:p>
          <a:p>
            <a:pPr marL="0" indent="0">
              <a:buFont typeface="Arial"/>
              <a:buNone/>
            </a:pPr>
            <a:endParaRPr lang="en-CA" sz="1600" b="1" dirty="0" smtClean="0"/>
          </a:p>
          <a:p>
            <a:pPr marL="0" indent="0">
              <a:buFont typeface="Arial"/>
              <a:buNone/>
            </a:pPr>
            <a:endParaRPr lang="en-CA" sz="1100" b="1" dirty="0" smtClean="0"/>
          </a:p>
          <a:p>
            <a:pPr marL="0" indent="0">
              <a:buFont typeface="Arial"/>
              <a:buNone/>
            </a:pPr>
            <a:r>
              <a:rPr lang="en-CA" sz="2400" b="1" dirty="0" smtClean="0"/>
              <a:t>  Month</a:t>
            </a:r>
            <a:r>
              <a:rPr lang="en-CA" sz="2400" dirty="0"/>
              <a:t> </a:t>
            </a:r>
            <a:r>
              <a:rPr lang="en-CA" sz="2000" b="1" dirty="0" smtClean="0"/>
              <a:t>0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CA" sz="2000" b="1" dirty="0" smtClean="0"/>
              <a:t>	6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endParaRPr lang="en-CA" sz="14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12</a:t>
            </a:r>
            <a:endParaRPr lang="en-CA" sz="2000" b="1" dirty="0"/>
          </a:p>
        </p:txBody>
      </p:sp>
      <p:sp>
        <p:nvSpPr>
          <p:cNvPr id="9" name="Right Brace 8"/>
          <p:cNvSpPr/>
          <p:nvPr/>
        </p:nvSpPr>
        <p:spPr>
          <a:xfrm>
            <a:off x="1875357" y="3173055"/>
            <a:ext cx="343323" cy="2269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 sz="32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03" y="2808008"/>
            <a:ext cx="2883913" cy="33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35150" y="3389079"/>
            <a:ext cx="21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Questionnaires, via the internet or phone, to see how patients are doing.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2. Inform Patient of “Next Steps”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4</a:t>
            </a:fld>
            <a:endParaRPr lang="en-U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34"/>
    </mc:Choice>
    <mc:Fallback>
      <p:transition spd="slow" advTm="14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00874" y="1549711"/>
            <a:ext cx="8651738" cy="5106270"/>
          </a:xfrm>
          <a:prstGeom prst="rect">
            <a:avLst/>
          </a:prstGeom>
          <a:ln w="4445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dirty="0"/>
              <a:t>Over the next year, patients will be followed-up by our UBC research team according to the schedule below</a:t>
            </a:r>
          </a:p>
          <a:p>
            <a:pPr marL="0" indent="0">
              <a:buFont typeface="Arial"/>
              <a:buNone/>
            </a:pPr>
            <a:endParaRPr lang="en-CA" sz="1600" b="1" dirty="0" smtClean="0"/>
          </a:p>
          <a:p>
            <a:pPr marL="0" indent="0">
              <a:buFont typeface="Arial"/>
              <a:buNone/>
            </a:pPr>
            <a:endParaRPr lang="en-CA" sz="1100" b="1" dirty="0" smtClean="0"/>
          </a:p>
          <a:p>
            <a:pPr marL="0" indent="0">
              <a:buFont typeface="Arial"/>
              <a:buNone/>
            </a:pPr>
            <a:r>
              <a:rPr lang="en-CA" sz="2400" b="1" dirty="0" smtClean="0"/>
              <a:t>  Month</a:t>
            </a:r>
            <a:r>
              <a:rPr lang="en-CA" sz="2400" dirty="0"/>
              <a:t> </a:t>
            </a:r>
            <a:r>
              <a:rPr lang="en-CA" sz="2000" b="1" dirty="0" smtClean="0"/>
              <a:t>0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CA" sz="2000" b="1" dirty="0" smtClean="0"/>
              <a:t>	6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endParaRPr lang="en-CA" sz="14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12</a:t>
            </a:r>
            <a:endParaRPr lang="en-CA" sz="2000" b="1" dirty="0"/>
          </a:p>
        </p:txBody>
      </p:sp>
      <p:sp>
        <p:nvSpPr>
          <p:cNvPr id="9" name="Right Brace 8"/>
          <p:cNvSpPr/>
          <p:nvPr/>
        </p:nvSpPr>
        <p:spPr>
          <a:xfrm>
            <a:off x="1875357" y="3173055"/>
            <a:ext cx="343323" cy="2269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 sz="32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03" y="2808008"/>
            <a:ext cx="2883913" cy="33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35150" y="3389079"/>
            <a:ext cx="21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Questionnaires, via the internet or phone, to see how patients are doing.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44077" y="2715088"/>
            <a:ext cx="28083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Patients will receive a $25 honorarium at the end of the study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Inform Patient of “Next Steps”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5</a:t>
            </a:fld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55"/>
    </mc:Choice>
    <mc:Fallback>
      <p:transition spd="slow" advTm="7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Inform Patient of “Next Steps”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17" name="Rectangle 1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5"/>
          <p:cNvSpPr txBox="1">
            <a:spLocks/>
          </p:cNvSpPr>
          <p:nvPr/>
        </p:nvSpPr>
        <p:spPr>
          <a:xfrm>
            <a:off x="300874" y="1549711"/>
            <a:ext cx="8651738" cy="5106270"/>
          </a:xfrm>
          <a:prstGeom prst="rect">
            <a:avLst/>
          </a:prstGeom>
          <a:ln w="44450" cap="flat" cmpd="sng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800" dirty="0"/>
              <a:t>Over the next year, patients will be followed-up by our UBC research team according to the schedule below</a:t>
            </a:r>
          </a:p>
          <a:p>
            <a:pPr marL="0" indent="0">
              <a:buFont typeface="Arial"/>
              <a:buNone/>
            </a:pPr>
            <a:endParaRPr lang="en-CA" sz="1600" b="1" dirty="0" smtClean="0"/>
          </a:p>
          <a:p>
            <a:pPr marL="0" indent="0">
              <a:buFont typeface="Arial"/>
              <a:buNone/>
            </a:pPr>
            <a:endParaRPr lang="en-CA" sz="1100" b="1" dirty="0" smtClean="0"/>
          </a:p>
          <a:p>
            <a:pPr marL="0" indent="0">
              <a:buFont typeface="Arial"/>
              <a:buNone/>
            </a:pPr>
            <a:r>
              <a:rPr lang="en-CA" sz="2400" b="1" dirty="0" smtClean="0"/>
              <a:t>  Month</a:t>
            </a:r>
            <a:r>
              <a:rPr lang="en-CA" sz="2400" dirty="0"/>
              <a:t> </a:t>
            </a:r>
            <a:r>
              <a:rPr lang="en-CA" sz="2000" b="1" dirty="0" smtClean="0"/>
              <a:t>0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</a:t>
            </a:r>
          </a:p>
          <a:p>
            <a:pPr marL="0" indent="0">
              <a:buFont typeface="Arial"/>
              <a:buNone/>
            </a:pPr>
            <a:r>
              <a:rPr lang="en-CA" sz="2000" b="1" dirty="0" smtClean="0"/>
              <a:t>	6</a:t>
            </a:r>
          </a:p>
          <a:p>
            <a:pPr marL="0" indent="0">
              <a:buFont typeface="Arial"/>
              <a:buNone/>
            </a:pPr>
            <a:endParaRPr lang="en-CA" sz="2000" b="1" dirty="0" smtClean="0"/>
          </a:p>
          <a:p>
            <a:pPr marL="0" indent="0">
              <a:buFont typeface="Arial"/>
              <a:buNone/>
            </a:pPr>
            <a:endParaRPr lang="en-CA" sz="1400" b="1" dirty="0" smtClean="0"/>
          </a:p>
          <a:p>
            <a:pPr marL="0" indent="0">
              <a:buFont typeface="Arial"/>
              <a:buNone/>
            </a:pPr>
            <a:r>
              <a:rPr lang="en-CA" sz="2000" b="1" dirty="0" smtClean="0"/>
              <a:t>	12</a:t>
            </a:r>
            <a:endParaRPr lang="en-CA" sz="2000" b="1" dirty="0"/>
          </a:p>
        </p:txBody>
      </p:sp>
      <p:sp>
        <p:nvSpPr>
          <p:cNvPr id="9" name="Right Brace 8"/>
          <p:cNvSpPr/>
          <p:nvPr/>
        </p:nvSpPr>
        <p:spPr>
          <a:xfrm>
            <a:off x="1875357" y="3173055"/>
            <a:ext cx="343323" cy="2269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901" tIns="50950" rIns="101901" bIns="50950" spcCol="0" rtlCol="0" anchor="ctr"/>
          <a:lstStyle/>
          <a:p>
            <a:pPr algn="ctr"/>
            <a:endParaRPr lang="en-CA" sz="32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03" y="2808008"/>
            <a:ext cx="2883913" cy="33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35150" y="3389079"/>
            <a:ext cx="2107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Questionnaires, via the internet or phone, to see how patients are doing.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44077" y="2715088"/>
            <a:ext cx="280831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Patients will receive a $25 honorarium at the end of the study 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5544077" y="4122559"/>
            <a:ext cx="3096344" cy="2344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/>
              <a:t>At the end of the study, </a:t>
            </a:r>
            <a:r>
              <a:rPr lang="en-US" sz="1600" dirty="0" smtClean="0"/>
              <a:t>patients have the </a:t>
            </a:r>
            <a:r>
              <a:rPr lang="en-US" sz="1600" dirty="0"/>
              <a:t>opportunity to receive automated monthly assessment of adherence by text messages for 12 months </a:t>
            </a:r>
            <a:endParaRPr lang="en-CA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6</a:t>
            </a:fld>
            <a:endParaRPr lang="en-US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0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56"/>
    </mc:Choice>
    <mc:Fallback>
      <p:transition spd="slow" advTm="99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Provide Patient with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the patient leaves the pharmacy, make sure they have:</a:t>
            </a:r>
          </a:p>
          <a:p>
            <a:pPr lvl="1"/>
            <a:r>
              <a:rPr lang="en-US" dirty="0" smtClean="0"/>
              <a:t>1 copy of the </a:t>
            </a:r>
            <a:r>
              <a:rPr lang="en-CA" b="1" dirty="0">
                <a:solidFill>
                  <a:srgbClr val="FF0000"/>
                </a:solidFill>
              </a:rPr>
              <a:t>P</a:t>
            </a:r>
            <a:r>
              <a:rPr lang="en-CA" b="1" dirty="0">
                <a:solidFill>
                  <a:srgbClr val="00B050"/>
                </a:solidFill>
              </a:rPr>
              <a:t>a</a:t>
            </a:r>
            <a:r>
              <a:rPr lang="en-CA" b="1" dirty="0">
                <a:solidFill>
                  <a:srgbClr val="0070C0"/>
                </a:solidFill>
              </a:rPr>
              <a:t>r</a:t>
            </a:r>
            <a:r>
              <a:rPr lang="en-CA" b="1" dirty="0">
                <a:solidFill>
                  <a:srgbClr val="FF0000"/>
                </a:solidFill>
              </a:rPr>
              <a:t>t</a:t>
            </a:r>
            <a:r>
              <a:rPr lang="en-CA" b="1" dirty="0">
                <a:solidFill>
                  <a:srgbClr val="00B050"/>
                </a:solidFill>
              </a:rPr>
              <a:t>i</a:t>
            </a:r>
            <a:r>
              <a:rPr lang="en-CA" b="1" dirty="0">
                <a:solidFill>
                  <a:srgbClr val="0070C0"/>
                </a:solidFill>
              </a:rPr>
              <a:t>c</a:t>
            </a:r>
            <a:r>
              <a:rPr lang="en-CA" b="1" dirty="0">
                <a:solidFill>
                  <a:srgbClr val="FF0000"/>
                </a:solidFill>
              </a:rPr>
              <a:t>i</a:t>
            </a:r>
            <a:r>
              <a:rPr lang="en-CA" b="1" dirty="0">
                <a:solidFill>
                  <a:srgbClr val="00B050"/>
                </a:solidFill>
              </a:rPr>
              <a:t>p</a:t>
            </a:r>
            <a:r>
              <a:rPr lang="en-CA" b="1" dirty="0">
                <a:solidFill>
                  <a:srgbClr val="0070C0"/>
                </a:solidFill>
              </a:rPr>
              <a:t>a</a:t>
            </a:r>
            <a:r>
              <a:rPr lang="en-CA" b="1" dirty="0">
                <a:solidFill>
                  <a:srgbClr val="FF0000"/>
                </a:solidFill>
              </a:rPr>
              <a:t>n</a:t>
            </a:r>
            <a:r>
              <a:rPr lang="en-CA" b="1" dirty="0">
                <a:solidFill>
                  <a:srgbClr val="00B050"/>
                </a:solidFill>
              </a:rPr>
              <a:t>t</a:t>
            </a:r>
            <a:r>
              <a:rPr lang="en-CA" b="1" dirty="0"/>
              <a:t> </a:t>
            </a:r>
            <a:r>
              <a:rPr lang="en-CA" b="1" dirty="0">
                <a:solidFill>
                  <a:srgbClr val="0070C0"/>
                </a:solidFill>
              </a:rPr>
              <a:t>G</a:t>
            </a:r>
            <a:r>
              <a:rPr lang="en-CA" b="1" dirty="0">
                <a:solidFill>
                  <a:srgbClr val="FF0000"/>
                </a:solidFill>
              </a:rPr>
              <a:t>u</a:t>
            </a:r>
            <a:r>
              <a:rPr lang="en-CA" b="1" dirty="0">
                <a:solidFill>
                  <a:srgbClr val="00B050"/>
                </a:solidFill>
              </a:rPr>
              <a:t>i</a:t>
            </a:r>
            <a:r>
              <a:rPr lang="en-CA" b="1" dirty="0">
                <a:solidFill>
                  <a:srgbClr val="0070C0"/>
                </a:solidFill>
              </a:rPr>
              <a:t>d</a:t>
            </a:r>
            <a:r>
              <a:rPr lang="en-CA" b="1" dirty="0">
                <a:solidFill>
                  <a:srgbClr val="FF0000"/>
                </a:solidFill>
              </a:rPr>
              <a:t>e</a:t>
            </a:r>
            <a:r>
              <a:rPr lang="en-CA" b="1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1 copy of their signed </a:t>
            </a:r>
            <a:r>
              <a:rPr lang="en-US" b="1" dirty="0" smtClean="0"/>
              <a:t>Subject Information and Consent Form </a:t>
            </a:r>
            <a:r>
              <a:rPr lang="en-US" dirty="0" smtClean="0"/>
              <a:t>(stapled copy)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Remind patients they are able to visit the </a:t>
            </a:r>
            <a:r>
              <a:rPr lang="en-US" dirty="0" err="1" smtClean="0"/>
              <a:t>EmPhAsIS</a:t>
            </a:r>
            <a:r>
              <a:rPr lang="en-US" dirty="0" smtClean="0"/>
              <a:t> website for more information and resources for patients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784" y="5331024"/>
            <a:ext cx="966493" cy="330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 rot="12393583">
            <a:off x="5573112" y="5396801"/>
            <a:ext cx="397916" cy="439376"/>
          </a:xfrm>
          <a:prstGeom prst="rightArrow">
            <a:avLst>
              <a:gd name="adj1" fmla="val 49888"/>
              <a:gd name="adj2" fmla="val 37452"/>
            </a:avLst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8352389" y="5559"/>
            <a:ext cx="791611" cy="467976"/>
            <a:chOff x="6971668" y="2828587"/>
            <a:chExt cx="791611" cy="467976"/>
          </a:xfrm>
        </p:grpSpPr>
        <p:sp>
          <p:nvSpPr>
            <p:cNvPr id="7" name="Rectangle 6"/>
            <p:cNvSpPr/>
            <p:nvPr/>
          </p:nvSpPr>
          <p:spPr>
            <a:xfrm>
              <a:off x="6971668" y="2828587"/>
              <a:ext cx="791611" cy="4679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741" y="2883919"/>
              <a:ext cx="309033" cy="339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7</a:t>
            </a:fld>
            <a:endParaRPr lang="en-US"/>
          </a:p>
        </p:txBody>
      </p:sp>
      <p:pic>
        <p:nvPicPr>
          <p:cNvPr id="11" name="Audio 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25"/>
    </mc:Choice>
    <mc:Fallback>
      <p:transition spd="slow" advTm="15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208" y="333756"/>
            <a:ext cx="8617584" cy="2496312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4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4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</a:t>
            </a:r>
            <a:r>
              <a:rPr lang="en-CA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armacists in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thma management through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nteractive </a:t>
            </a:r>
            <a:r>
              <a:rPr lang="en-CA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://emphasis.core.ubc.ca/images/logo_ubcBl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1" y="544770"/>
            <a:ext cx="520038" cy="7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63208" y="3039526"/>
            <a:ext cx="8617583" cy="331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800" b="1" dirty="0" smtClean="0">
                <a:latin typeface="Arial"/>
                <a:ea typeface="Times New Roman"/>
                <a:cs typeface="Times New Roman"/>
              </a:rPr>
              <a:t>Questions?</a:t>
            </a:r>
          </a:p>
          <a:p>
            <a:pPr marL="0" indent="0" algn="ctr">
              <a:buNone/>
            </a:pPr>
            <a:r>
              <a:rPr lang="nl-NL" sz="2800" dirty="0" smtClean="0">
                <a:latin typeface="Arial"/>
                <a:ea typeface="Times New Roman"/>
                <a:cs typeface="Times New Roman"/>
              </a:rPr>
              <a:t>Please do not hesitate to contact us</a:t>
            </a:r>
          </a:p>
          <a:p>
            <a:pPr marL="0" indent="0" algn="ctr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Mary De Vera at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604-827-2138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mdevera@mail.ubc.ca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Coordinator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(Louise) at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604-827-1567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louisega@mail.ubc.ca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Fax: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604-827-4014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Mailing Address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2405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Wesbrook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Mall, Vancouver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BC,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Canada V6T 1Z3 </a:t>
            </a:r>
          </a:p>
          <a:p>
            <a:pPr marL="0" indent="0" algn="ctr">
              <a:buNone/>
            </a:pPr>
            <a:endParaRPr lang="nl-NL" dirty="0" smtClean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EA54-AD8B-0B46-80C4-2639D609232B}" type="slidenum">
              <a:rPr lang="en-US" smtClean="0"/>
              <a:t>8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89"/>
    </mc:Choice>
    <mc:Fallback>
      <p:transition spd="slow" advTm="8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31158</TotalTime>
  <Words>404</Words>
  <Application>Microsoft Office PowerPoint</Application>
  <PresentationFormat>On-screen Show (4:3)</PresentationFormat>
  <Paragraphs>82</Paragraphs>
  <Slides>8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1. Provide Asthma Education to Patient</vt:lpstr>
      <vt:lpstr>2. Inform Patient of “Next Steps”</vt:lpstr>
      <vt:lpstr>2. Inform Patient of “Next Steps”</vt:lpstr>
      <vt:lpstr>2. Inform Patient of “Next Steps”</vt:lpstr>
      <vt:lpstr>3. Provide Patient with 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Emphasis Webinar</dc:title>
  <dc:creator>Apple</dc:creator>
  <cp:lastModifiedBy>dhaag</cp:lastModifiedBy>
  <cp:revision>639</cp:revision>
  <cp:lastPrinted>2015-04-29T17:23:52Z</cp:lastPrinted>
  <dcterms:created xsi:type="dcterms:W3CDTF">2015-02-04T21:33:33Z</dcterms:created>
  <dcterms:modified xsi:type="dcterms:W3CDTF">2015-08-10T19:56:51Z</dcterms:modified>
</cp:coreProperties>
</file>