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7"/>
  </p:notesMasterIdLst>
  <p:handoutMasterIdLst>
    <p:handoutMasterId r:id="rId18"/>
  </p:handoutMasterIdLst>
  <p:sldIdLst>
    <p:sldId id="299" r:id="rId2"/>
    <p:sldId id="508" r:id="rId3"/>
    <p:sldId id="559" r:id="rId4"/>
    <p:sldId id="561" r:id="rId5"/>
    <p:sldId id="562" r:id="rId6"/>
    <p:sldId id="553" r:id="rId7"/>
    <p:sldId id="554" r:id="rId8"/>
    <p:sldId id="555" r:id="rId9"/>
    <p:sldId id="565" r:id="rId10"/>
    <p:sldId id="556" r:id="rId11"/>
    <p:sldId id="557" r:id="rId12"/>
    <p:sldId id="564" r:id="rId13"/>
    <p:sldId id="558" r:id="rId14"/>
    <p:sldId id="563" r:id="rId15"/>
    <p:sldId id="566" r:id="rId16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FFFF"/>
    <a:srgbClr val="CCE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720" autoAdjust="0"/>
  </p:normalViewPr>
  <p:slideViewPr>
    <p:cSldViewPr>
      <p:cViewPr varScale="1">
        <p:scale>
          <a:sx n="83" d="100"/>
          <a:sy n="83" d="100"/>
        </p:scale>
        <p:origin x="-10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8AE4E768-FF8F-4C7F-B89E-BC4ABB0450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083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F26880A-76DD-45B3-8699-99214A3928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1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21FF1D-FACC-4A76-B7E2-9E7A1BB6FD95}" type="slidenum">
              <a:rPr lang="en-GB" smtClean="0">
                <a:latin typeface="Tahoma" pitchFamily="34" charset="0"/>
              </a:rPr>
              <a:pPr eaLnBrk="1" hangingPunct="1"/>
              <a:t>1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72D7FF-7A58-43BD-8E1C-E1ACC2AADE3C}" type="slidenum">
              <a:rPr lang="en-GB" smtClean="0">
                <a:latin typeface="Tahoma" pitchFamily="34" charset="0"/>
              </a:rPr>
              <a:pPr eaLnBrk="1" hangingPunct="1"/>
              <a:t>11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8635F5-848C-4601-9202-302F28348DC5}" type="slidenum">
              <a:rPr lang="en-GB" smtClean="0">
                <a:latin typeface="Tahoma" pitchFamily="34" charset="0"/>
              </a:rPr>
              <a:pPr eaLnBrk="1" hangingPunct="1"/>
              <a:t>13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98271D-9C40-42E1-B87B-C7F3E6B47F82}" type="slidenum">
              <a:rPr lang="en-GB" smtClean="0">
                <a:latin typeface="Tahoma" pitchFamily="34" charset="0"/>
              </a:rPr>
              <a:pPr eaLnBrk="1" hangingPunct="1"/>
              <a:t>2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D7BC1E-D007-4910-B3AC-AD1DE92CAB01}" type="slidenum">
              <a:rPr lang="en-GB" smtClean="0">
                <a:latin typeface="Tahoma" pitchFamily="34" charset="0"/>
              </a:rPr>
              <a:pPr eaLnBrk="1" hangingPunct="1"/>
              <a:t>3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87E984-8995-45E2-843D-3FAED3B9C72E}" type="slidenum">
              <a:rPr lang="en-GB" smtClean="0">
                <a:latin typeface="Tahoma" pitchFamily="34" charset="0"/>
              </a:rPr>
              <a:pPr eaLnBrk="1" hangingPunct="1"/>
              <a:t>4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68FFA3-5097-4BEA-85BB-10B99129319E}" type="slidenum">
              <a:rPr lang="en-GB" smtClean="0">
                <a:latin typeface="Tahoma" pitchFamily="34" charset="0"/>
              </a:rPr>
              <a:pPr eaLnBrk="1" hangingPunct="1"/>
              <a:t>5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3EDB04-C805-4483-97F5-77407A99CEB9}" type="slidenum">
              <a:rPr lang="en-GB" smtClean="0">
                <a:latin typeface="Tahoma" pitchFamily="34" charset="0"/>
              </a:rPr>
              <a:pPr eaLnBrk="1" hangingPunct="1"/>
              <a:t>6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A242DB-B2CB-4CEC-BE70-4546C9DB71DB}" type="slidenum">
              <a:rPr lang="en-GB" smtClean="0">
                <a:latin typeface="Tahoma" pitchFamily="34" charset="0"/>
              </a:rPr>
              <a:pPr eaLnBrk="1" hangingPunct="1"/>
              <a:t>7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7FBDF1-3275-4AB9-B6EC-18E07CC54C1C}" type="slidenum">
              <a:rPr lang="en-GB" smtClean="0">
                <a:latin typeface="Tahoma" pitchFamily="34" charset="0"/>
              </a:rPr>
              <a:pPr eaLnBrk="1" hangingPunct="1"/>
              <a:t>8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FCCB19-39FB-44E9-9B32-B5291490C56A}" type="slidenum">
              <a:rPr lang="en-GB" smtClean="0">
                <a:latin typeface="Tahoma" pitchFamily="34" charset="0"/>
              </a:rPr>
              <a:pPr eaLnBrk="1" hangingPunct="1"/>
              <a:t>10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362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7362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fr-FR" dirty="0" smtClean="0"/>
              <a:t>Unit 20 </a:t>
            </a:r>
            <a:r>
              <a:rPr lang="fr-FR" dirty="0"/>
              <a:t>JavaScript </a:t>
            </a:r>
            <a:r>
              <a:rPr lang="fr-FR" dirty="0" err="1"/>
              <a:t>Lesson</a:t>
            </a:r>
            <a:r>
              <a:rPr lang="fr-FR" dirty="0"/>
              <a:t> 4</a:t>
            </a:r>
            <a:endParaRPr lang="en-GB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D7D9D182-0E24-4AF6-9DD6-7BE74807EE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1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Unit 20 </a:t>
            </a:r>
            <a:r>
              <a:rPr lang="fr-FR" dirty="0"/>
              <a:t>JavaScript </a:t>
            </a:r>
            <a:r>
              <a:rPr lang="fr-FR" dirty="0" err="1"/>
              <a:t>Lesson</a:t>
            </a:r>
            <a:r>
              <a:rPr lang="fr-FR" dirty="0"/>
              <a:t> 4</a:t>
            </a:r>
            <a:endParaRPr lang="en-GB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9C847-589C-4A3D-ABFF-FDCDD793E7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5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Unit 20 </a:t>
            </a:r>
            <a:r>
              <a:rPr lang="fr-FR" dirty="0"/>
              <a:t>JavaScript </a:t>
            </a:r>
            <a:r>
              <a:rPr lang="fr-FR" dirty="0" err="1"/>
              <a:t>Lesson</a:t>
            </a:r>
            <a:r>
              <a:rPr lang="fr-FR" dirty="0"/>
              <a:t> 4</a:t>
            </a:r>
            <a:endParaRPr lang="en-GB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9534E-AD6F-419F-BE7A-9FF3F443EA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33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Unit 20 </a:t>
            </a:r>
            <a:r>
              <a:rPr lang="fr-FR" dirty="0"/>
              <a:t>JavaScript </a:t>
            </a:r>
            <a:r>
              <a:rPr lang="fr-FR" dirty="0" err="1"/>
              <a:t>Lesson</a:t>
            </a:r>
            <a:r>
              <a:rPr lang="fr-FR" dirty="0"/>
              <a:t> 4</a:t>
            </a:r>
            <a:endParaRPr lang="en-GB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5C7F1-2A41-4DBF-B762-2F634E44B6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85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Unit 20 </a:t>
            </a:r>
            <a:r>
              <a:rPr lang="fr-FR" dirty="0"/>
              <a:t>JavaScript </a:t>
            </a:r>
            <a:r>
              <a:rPr lang="fr-FR" dirty="0" err="1"/>
              <a:t>Lesson</a:t>
            </a:r>
            <a:r>
              <a:rPr lang="fr-FR" dirty="0"/>
              <a:t> 4</a:t>
            </a:r>
            <a:endParaRPr lang="en-GB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74997-00EE-4732-AB07-1CADC14847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3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Unit 20 </a:t>
            </a:r>
            <a:r>
              <a:rPr lang="fr-FR" dirty="0"/>
              <a:t>JavaScript </a:t>
            </a:r>
            <a:r>
              <a:rPr lang="fr-FR" dirty="0" err="1"/>
              <a:t>Lesson</a:t>
            </a:r>
            <a:r>
              <a:rPr lang="fr-FR" dirty="0"/>
              <a:t> 4</a:t>
            </a:r>
            <a:endParaRPr lang="en-GB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7A93-393B-4086-AEA5-BA55C45D3C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9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Unit 20 </a:t>
            </a:r>
            <a:r>
              <a:rPr lang="fr-FR" dirty="0"/>
              <a:t>JavaScript </a:t>
            </a:r>
            <a:r>
              <a:rPr lang="fr-FR" dirty="0" err="1"/>
              <a:t>Lesson</a:t>
            </a:r>
            <a:r>
              <a:rPr lang="fr-FR" dirty="0"/>
              <a:t> 4</a:t>
            </a:r>
            <a:endParaRPr lang="en-GB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4DE4-379F-470C-837D-264E41ED91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0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Unit 20 </a:t>
            </a:r>
            <a:r>
              <a:rPr lang="fr-FR" dirty="0"/>
              <a:t>JavaScript </a:t>
            </a:r>
            <a:r>
              <a:rPr lang="fr-FR" dirty="0" err="1"/>
              <a:t>Lesson</a:t>
            </a:r>
            <a:r>
              <a:rPr lang="fr-FR" dirty="0"/>
              <a:t> 4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9D828-3131-4530-8ABC-BDD1303126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3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Unit 20 </a:t>
            </a:r>
            <a:r>
              <a:rPr lang="fr-FR" dirty="0"/>
              <a:t>JavaScript </a:t>
            </a:r>
            <a:r>
              <a:rPr lang="fr-FR" dirty="0" err="1"/>
              <a:t>Lesson</a:t>
            </a:r>
            <a:r>
              <a:rPr lang="fr-FR" dirty="0"/>
              <a:t> 4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5EE16-D0BE-41D5-8EEE-2DBE342B32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Unit 20 </a:t>
            </a:r>
            <a:r>
              <a:rPr lang="fr-FR" dirty="0"/>
              <a:t>JavaScript </a:t>
            </a:r>
            <a:r>
              <a:rPr lang="fr-FR" dirty="0" err="1"/>
              <a:t>Lesson</a:t>
            </a:r>
            <a:r>
              <a:rPr lang="fr-FR" dirty="0"/>
              <a:t> 4</a:t>
            </a:r>
            <a:endParaRPr lang="en-GB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5B85B-1B44-4FAD-8036-C54A91BBE0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02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Unit 20 </a:t>
            </a:r>
            <a:r>
              <a:rPr lang="fr-FR" dirty="0"/>
              <a:t>JavaScript </a:t>
            </a:r>
            <a:r>
              <a:rPr lang="fr-FR" dirty="0" err="1"/>
              <a:t>Lesson</a:t>
            </a:r>
            <a:r>
              <a:rPr lang="fr-FR" dirty="0"/>
              <a:t> 4</a:t>
            </a:r>
            <a:endParaRPr lang="en-GB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3F082-CA0D-483B-9B57-6A87214E3E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6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41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352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352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7352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fr-FR" dirty="0" smtClean="0"/>
              <a:t>Unit 20 </a:t>
            </a:r>
            <a:r>
              <a:rPr lang="fr-FR" dirty="0"/>
              <a:t>JavaScript </a:t>
            </a:r>
            <a:r>
              <a:rPr lang="fr-FR" dirty="0" err="1"/>
              <a:t>Lesson</a:t>
            </a:r>
            <a:r>
              <a:rPr lang="fr-FR" dirty="0"/>
              <a:t> 4</a:t>
            </a:r>
            <a:endParaRPr lang="en-GB" dirty="0"/>
          </a:p>
        </p:txBody>
      </p:sp>
      <p:sp>
        <p:nvSpPr>
          <p:cNvPr id="7352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9BCFA9-09EA-4A44-B0FB-E9A762A853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tx2"/>
                </a:solidFill>
                <a:latin typeface="Times New Roman" pitchFamily="18" charset="0"/>
              </a:rPr>
              <a:t>BTEC National</a:t>
            </a:r>
            <a:endParaRPr lang="en-GB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3500438"/>
            <a:ext cx="4013200" cy="1249362"/>
          </a:xfrm>
        </p:spPr>
        <p:txBody>
          <a:bodyPr/>
          <a:lstStyle/>
          <a:p>
            <a:pPr eaLnBrk="1" hangingPunct="1"/>
            <a:r>
              <a:rPr lang="en-GB" sz="2000" dirty="0" smtClean="0"/>
              <a:t>Unit 20 (BTEC National Unit 20)</a:t>
            </a:r>
          </a:p>
          <a:p>
            <a:pPr eaLnBrk="1" hangingPunct="1"/>
            <a:r>
              <a:rPr lang="en-GB" sz="2000" dirty="0" smtClean="0"/>
              <a:t>Client Side Customisation of Web pages – (JavaScript lesson 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Unit 20 JavaScript </a:t>
            </a:r>
            <a:r>
              <a:rPr lang="fr-FR" dirty="0" err="1" smtClean="0"/>
              <a:t>Lesson</a:t>
            </a:r>
            <a:r>
              <a:rPr lang="fr-FR" dirty="0" smtClean="0"/>
              <a:t> 4</a:t>
            </a:r>
            <a:endParaRPr lang="en-GB" dirty="0" smtClean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5FEF73-F61F-4662-94CD-752D7CA9F432}" type="slidenum">
              <a:rPr lang="en-GB" smtClean="0">
                <a:solidFill>
                  <a:schemeClr val="bg1"/>
                </a:solidFill>
              </a:rPr>
              <a:pPr eaLnBrk="1" hangingPunct="1"/>
              <a:t>10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1269" name="AutoShap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924800" cy="1143000"/>
          </a:xfrm>
        </p:spPr>
        <p:txBody>
          <a:bodyPr/>
          <a:lstStyle/>
          <a:p>
            <a:pPr eaLnBrk="1" hangingPunct="1"/>
            <a:r>
              <a:rPr lang="en-GB" sz="3200" dirty="0" smtClean="0"/>
              <a:t>Using a for loop to populate an array</a:t>
            </a:r>
            <a:endParaRPr lang="en-US" sz="3200" dirty="0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988840"/>
            <a:ext cx="7693025" cy="3724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Lottery = new Array(49)</a:t>
            </a:r>
            <a:br>
              <a:rPr lang="en-US" dirty="0" smtClean="0"/>
            </a:br>
            <a:r>
              <a:rPr lang="en-US" dirty="0" smtClean="0"/>
              <a:t>for (i = 1; i &lt; 50; i++) {</a:t>
            </a:r>
            <a:br>
              <a:rPr lang="en-US" dirty="0" smtClean="0"/>
            </a:br>
            <a:r>
              <a:rPr lang="en-US" dirty="0" smtClean="0"/>
              <a:t>	Lottery[i] = i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22225" lvl="1" indent="-22225" eaLnBrk="1" hangingPunct="1">
              <a:buFontTx/>
              <a:buNone/>
            </a:pPr>
            <a:r>
              <a:rPr lang="en-US" dirty="0" smtClean="0"/>
              <a:t>&lt;/script&gt;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Unit 20 JavaScript </a:t>
            </a:r>
            <a:r>
              <a:rPr lang="fr-FR" dirty="0" err="1" smtClean="0"/>
              <a:t>Lesson</a:t>
            </a:r>
            <a:r>
              <a:rPr lang="fr-FR" dirty="0" smtClean="0"/>
              <a:t> 4</a:t>
            </a:r>
            <a:endParaRPr lang="en-GB" dirty="0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856F33-790D-4E62-97F1-823584285571}" type="slidenum">
              <a:rPr lang="en-GB" smtClean="0">
                <a:solidFill>
                  <a:schemeClr val="bg1"/>
                </a:solidFill>
              </a:rPr>
              <a:pPr eaLnBrk="1" hangingPunct="1"/>
              <a:t>11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2293" name="AutoShap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9248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For in loop</a:t>
            </a:r>
            <a:endParaRPr lang="en-US" dirty="0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844824"/>
            <a:ext cx="7693025" cy="3724275"/>
          </a:xfrm>
        </p:spPr>
        <p:txBody>
          <a:bodyPr/>
          <a:lstStyle/>
          <a:p>
            <a:pPr eaLnBrk="1" hangingPunct="1"/>
            <a:r>
              <a:rPr lang="en-US" dirty="0" smtClean="0"/>
              <a:t>The for...in statement is used to loop (go through) through the elements of an array</a:t>
            </a:r>
          </a:p>
          <a:p>
            <a:pPr eaLnBrk="1" hangingPunct="1"/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 </a:t>
            </a:r>
          </a:p>
          <a:p>
            <a:pPr eaLnBrk="1" hangingPunct="1"/>
            <a:r>
              <a:rPr lang="en-US" dirty="0" smtClean="0"/>
              <a:t>for (x in names) { </a:t>
            </a:r>
            <a:r>
              <a:rPr lang="en-US" dirty="0" err="1" smtClean="0"/>
              <a:t>document.write</a:t>
            </a:r>
            <a:r>
              <a:rPr lang="en-US" dirty="0" smtClean="0"/>
              <a:t>(names[x] + "&lt;</a:t>
            </a:r>
            <a:r>
              <a:rPr lang="en-US" dirty="0" err="1" smtClean="0"/>
              <a:t>br</a:t>
            </a:r>
            <a:r>
              <a:rPr lang="en-US" dirty="0" smtClean="0"/>
              <a:t>&gt;"); } &lt;/script&gt;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Unit 20 JavaScript Lesson 4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5C7F1-2A41-4DBF-B762-2F634E44B69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AutoShape 2"/>
          <p:cNvSpPr>
            <a:spLocks noGrp="1" noChangeArrowheads="1"/>
          </p:cNvSpPr>
          <p:nvPr/>
        </p:nvSpPr>
        <p:spPr bwMode="auto">
          <a:xfrm>
            <a:off x="585613" y="18864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GB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Tasks </a:t>
            </a:r>
            <a:r>
              <a:rPr lang="en-GB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</a:t>
            </a:r>
            <a:endParaRPr lang="en-GB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5485" y="1844825"/>
            <a:ext cx="769302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GB" sz="3200" dirty="0"/>
              <a:t>Do </a:t>
            </a:r>
            <a:r>
              <a:rPr lang="en-GB" sz="3200" dirty="0" smtClean="0"/>
              <a:t>screen shots </a:t>
            </a:r>
            <a:r>
              <a:rPr lang="en-GB" sz="3200" dirty="0"/>
              <a:t>of </a:t>
            </a:r>
            <a:r>
              <a:rPr lang="en-GB" sz="3200" dirty="0" smtClean="0"/>
              <a:t> programs </a:t>
            </a:r>
            <a:r>
              <a:rPr lang="en-GB" sz="3200" dirty="0"/>
              <a:t>that </a:t>
            </a:r>
            <a:r>
              <a:rPr lang="en-GB" sz="3200" dirty="0" smtClean="0"/>
              <a:t>use ‘Events’, ‘Arrays’, and ‘Loops’ </a:t>
            </a:r>
            <a:r>
              <a:rPr lang="en-GB" sz="3200" dirty="0"/>
              <a:t>and using call outs explain what the JavaScript does</a:t>
            </a:r>
            <a:r>
              <a:rPr lang="en-GB" sz="3200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1099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Unit 20 JavaScript </a:t>
            </a:r>
            <a:r>
              <a:rPr lang="fr-FR" dirty="0" err="1" smtClean="0"/>
              <a:t>Lesson</a:t>
            </a:r>
            <a:r>
              <a:rPr lang="fr-FR" dirty="0" smtClean="0"/>
              <a:t> 4</a:t>
            </a:r>
            <a:endParaRPr lang="en-GB" dirty="0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1084D5-ACE3-46E3-A8EA-47739C9AC186}" type="slidenum">
              <a:rPr lang="en-GB" smtClean="0">
                <a:solidFill>
                  <a:schemeClr val="bg1"/>
                </a:solidFill>
              </a:rPr>
              <a:pPr eaLnBrk="1" hangingPunct="1"/>
              <a:t>13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3317" name="AutoShap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7924800" cy="1143000"/>
          </a:xfrm>
        </p:spPr>
        <p:txBody>
          <a:bodyPr/>
          <a:lstStyle/>
          <a:p>
            <a:pPr eaLnBrk="1" hangingPunct="1"/>
            <a:r>
              <a:rPr lang="en-GB" sz="3200" dirty="0" smtClean="0"/>
              <a:t>Features of the JavaScript language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693025" cy="4536504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GB" sz="2400" dirty="0" smtClean="0"/>
              <a:t>Review the features of JavaScript that you have covered by describing them and illustrating the description with examples you have coded 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dirty="0" smtClean="0"/>
              <a:t>How you incorporate JavaScript into a web page. (see Task 1)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dirty="0" smtClean="0"/>
              <a:t>Conditional statements (see Task 2)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dirty="0" smtClean="0"/>
              <a:t>JavaScript Functions (see Task 3)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dirty="0" smtClean="0"/>
              <a:t>Events in JavaScript (see Task 4)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dirty="0" smtClean="0"/>
              <a:t>Arrays and loops (see Task 4)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GB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GB" sz="2400" dirty="0" smtClean="0"/>
              <a:t>The best way to cover the above exercise is to do screen shots of JavaScript programs you have written and annotate them using call outs.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GB" sz="1600" dirty="0" smtClean="0"/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GB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Unit 20 JavaScript Lesson 4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5C7F1-2A41-4DBF-B762-2F634E44B69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AutoShape 2"/>
          <p:cNvSpPr>
            <a:spLocks noGrp="1" noChangeArrowheads="1"/>
          </p:cNvSpPr>
          <p:nvPr/>
        </p:nvSpPr>
        <p:spPr bwMode="auto">
          <a:xfrm>
            <a:off x="585613" y="18864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GB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Tasks So Far.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5485" y="1556792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GB" sz="2000" dirty="0" smtClean="0"/>
              <a:t>Task 1.</a:t>
            </a:r>
            <a:r>
              <a:rPr lang="en-GB" sz="2000" dirty="0"/>
              <a:t> Write a page outlining the 3 ways in which JavaScript can be incorporated into a web page. Illustrate with screen shots of examples you have written yourself. </a:t>
            </a:r>
          </a:p>
          <a:p>
            <a:pPr eaLnBrk="1" hangingPunct="1"/>
            <a:endParaRPr lang="en-GB" sz="2000" dirty="0" smtClean="0"/>
          </a:p>
          <a:p>
            <a:pPr eaLnBrk="1" hangingPunct="1"/>
            <a:r>
              <a:rPr lang="en-GB" sz="2000" dirty="0" smtClean="0"/>
              <a:t>Task 2. Do a screen shot of a program that uses an IF Else construct and using call outs explain what the JavaScript does.</a:t>
            </a:r>
          </a:p>
          <a:p>
            <a:pPr eaLnBrk="1" hangingPunct="1"/>
            <a:endParaRPr lang="en-GB" sz="2000" dirty="0"/>
          </a:p>
          <a:p>
            <a:r>
              <a:rPr lang="en-GB" sz="2000" dirty="0" smtClean="0"/>
              <a:t>Task 3</a:t>
            </a:r>
            <a:r>
              <a:rPr lang="en-GB" sz="2000" dirty="0"/>
              <a:t>. Do a screen shot of a program that uses functions and describe their use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 smtClean="0"/>
              <a:t>Task 4</a:t>
            </a:r>
            <a:r>
              <a:rPr lang="en-GB" sz="2000" dirty="0"/>
              <a:t>. Do screen shots of  programs that use ‘Events’, ‘Arrays’, and ‘Loops’ and using call outs explain what the JavaScript does.</a:t>
            </a:r>
          </a:p>
          <a:p>
            <a:endParaRPr lang="en-GB" sz="2000" dirty="0" smtClean="0"/>
          </a:p>
          <a:p>
            <a:endParaRPr lang="en-GB" dirty="0"/>
          </a:p>
          <a:p>
            <a:endParaRPr lang="en-GB" dirty="0"/>
          </a:p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518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Unit 20 JavaScript Lesson 4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5C7F1-2A41-4DBF-B762-2F634E44B69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AutoShape 2"/>
          <p:cNvSpPr>
            <a:spLocks noGrp="1" noChangeArrowheads="1"/>
          </p:cNvSpPr>
          <p:nvPr/>
        </p:nvSpPr>
        <p:spPr bwMode="auto">
          <a:xfrm>
            <a:off x="585613" y="18864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GB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</a:t>
            </a:r>
            <a:r>
              <a:rPr lang="en-GB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Extended Exercises.</a:t>
            </a:r>
            <a:endParaRPr lang="en-GB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5485" y="1556792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892175" indent="-892175" eaLnBrk="1" hangingPunct="1"/>
            <a:r>
              <a:rPr lang="en-GB" sz="2000" dirty="0" smtClean="0"/>
              <a:t>Task 1.</a:t>
            </a:r>
            <a:r>
              <a:rPr lang="en-GB" sz="2000" dirty="0"/>
              <a:t> </a:t>
            </a:r>
            <a:r>
              <a:rPr lang="en-GB" sz="2000" dirty="0" smtClean="0"/>
              <a:t>Create JavaScript to calculate the average age of a group of students. </a:t>
            </a:r>
          </a:p>
          <a:p>
            <a:pPr marL="892175" indent="-892175" eaLnBrk="1" hangingPunct="1"/>
            <a:endParaRPr lang="en-GB" sz="2000" dirty="0"/>
          </a:p>
          <a:p>
            <a:pPr marL="892175" indent="-892175" eaLnBrk="1" hangingPunct="1">
              <a:buFont typeface="Arial" pitchFamily="34" charset="0"/>
              <a:buChar char="•"/>
            </a:pPr>
            <a:r>
              <a:rPr lang="en-GB" sz="2000" dirty="0" smtClean="0"/>
              <a:t>Fill array of ages first in a Do-While loop.</a:t>
            </a:r>
          </a:p>
          <a:p>
            <a:pPr marL="892175" indent="-892175" eaLnBrk="1" hangingPunct="1">
              <a:buFont typeface="Arial" pitchFamily="34" charset="0"/>
              <a:buChar char="•"/>
            </a:pPr>
            <a:r>
              <a:rPr lang="en-GB" sz="2000" dirty="0" smtClean="0"/>
              <a:t>Total up all the ages in a For-in loop.</a:t>
            </a:r>
          </a:p>
          <a:p>
            <a:pPr marL="892175" indent="-892175" eaLnBrk="1" hangingPunct="1">
              <a:buFont typeface="Arial" pitchFamily="34" charset="0"/>
              <a:buChar char="•"/>
            </a:pPr>
            <a:r>
              <a:rPr lang="en-GB" sz="2000" dirty="0" smtClean="0"/>
              <a:t>Calculate Average age – Total ages/number of ages.</a:t>
            </a:r>
          </a:p>
          <a:p>
            <a:pPr marL="892175" indent="-892175" eaLnBrk="1" hangingPunct="1">
              <a:buFont typeface="Arial" pitchFamily="34" charset="0"/>
              <a:buChar char="•"/>
            </a:pPr>
            <a:r>
              <a:rPr lang="en-GB" sz="2000" dirty="0" smtClean="0"/>
              <a:t>Output Average age.</a:t>
            </a:r>
            <a:endParaRPr lang="en-GB" sz="2000" dirty="0" smtClean="0"/>
          </a:p>
          <a:p>
            <a:pPr marL="892175" indent="-892175" eaLnBrk="1" hangingPunct="1"/>
            <a:endParaRPr lang="en-GB" sz="2000" dirty="0"/>
          </a:p>
          <a:p>
            <a:pPr marL="892175" indent="-892175" eaLnBrk="1" hangingPunct="1"/>
            <a:r>
              <a:rPr lang="en-GB" sz="2000" dirty="0"/>
              <a:t>	</a:t>
            </a:r>
            <a:endParaRPr lang="en-GB" sz="2000" dirty="0"/>
          </a:p>
          <a:p>
            <a:pPr eaLnBrk="1" hangingPunct="1"/>
            <a:endParaRPr lang="en-GB" sz="2000" dirty="0" smtClean="0"/>
          </a:p>
          <a:p>
            <a:endParaRPr lang="en-GB" sz="2000" dirty="0" smtClean="0"/>
          </a:p>
          <a:p>
            <a:endParaRPr lang="en-GB" dirty="0"/>
          </a:p>
          <a:p>
            <a:endParaRPr lang="en-GB" dirty="0"/>
          </a:p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6694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Unit 20 JavaScript </a:t>
            </a:r>
            <a:r>
              <a:rPr lang="fr-FR" dirty="0" err="1" smtClean="0"/>
              <a:t>Lesson</a:t>
            </a:r>
            <a:r>
              <a:rPr lang="fr-FR" dirty="0" smtClean="0"/>
              <a:t> 4</a:t>
            </a:r>
            <a:endParaRPr lang="en-GB" dirty="0" smtClean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11A944-86D8-4CF9-95A3-4D7AD6D3715A}" type="slidenum">
              <a:rPr lang="en-GB" smtClean="0">
                <a:solidFill>
                  <a:schemeClr val="bg1"/>
                </a:solidFill>
              </a:rPr>
              <a:pPr eaLnBrk="1" hangingPunct="1"/>
              <a:t>2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41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JavaScript Lesson 4 outline : 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Events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Arrays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Loops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JavaScript - for </a:t>
            </a:r>
            <a:r>
              <a:rPr lang="en-GB" dirty="0" smtClean="0"/>
              <a:t>loop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JavaScript Do-While loop</a:t>
            </a: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JavaScript Task </a:t>
            </a:r>
            <a:r>
              <a:rPr lang="en-GB" sz="2400" dirty="0" smtClean="0"/>
              <a:t>4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Extended Exercise</a:t>
            </a: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GB" sz="1800" dirty="0" smtClean="0"/>
          </a:p>
          <a:p>
            <a:pPr eaLnBrk="1" hangingPunct="1">
              <a:lnSpc>
                <a:spcPct val="90000"/>
              </a:lnSpc>
            </a:pPr>
            <a:endParaRPr lang="en-GB" sz="1800" dirty="0" smtClean="0"/>
          </a:p>
          <a:p>
            <a:pPr eaLnBrk="1" hangingPunct="1">
              <a:lnSpc>
                <a:spcPct val="90000"/>
              </a:lnSpc>
            </a:pPr>
            <a:endParaRPr lang="en-GB" sz="1800" dirty="0" smtClean="0"/>
          </a:p>
          <a:p>
            <a:pPr lvl="1" eaLnBrk="1" hangingPunct="1">
              <a:lnSpc>
                <a:spcPct val="90000"/>
              </a:lnSpc>
            </a:pPr>
            <a:endParaRPr lang="en-GB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Unit 20 JavaScript </a:t>
            </a:r>
            <a:r>
              <a:rPr lang="fr-FR" dirty="0" err="1" smtClean="0"/>
              <a:t>Lesson</a:t>
            </a:r>
            <a:r>
              <a:rPr lang="fr-FR" dirty="0" smtClean="0"/>
              <a:t> 4</a:t>
            </a:r>
            <a:endParaRPr lang="en-GB" dirty="0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15C8FF-7B44-4F84-9E73-7BAEFB42BCDA}" type="slidenum">
              <a:rPr lang="en-GB" smtClean="0">
                <a:solidFill>
                  <a:schemeClr val="bg1"/>
                </a:solidFill>
              </a:rPr>
              <a:pPr eaLnBrk="1" hangingPunct="1"/>
              <a:t>3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79248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Events and event handlers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84784"/>
            <a:ext cx="7693025" cy="4320480"/>
          </a:xfrm>
        </p:spPr>
        <p:txBody>
          <a:bodyPr/>
          <a:lstStyle/>
          <a:p>
            <a:pPr eaLnBrk="1" hangingPunct="1"/>
            <a:r>
              <a:rPr lang="en-GB" dirty="0" smtClean="0"/>
              <a:t>Event handlers execute JavaScript code when something happens (an event) </a:t>
            </a:r>
          </a:p>
          <a:p>
            <a:pPr eaLnBrk="1" hangingPunct="1"/>
            <a:endParaRPr lang="en-GB" sz="800" dirty="0" smtClean="0"/>
          </a:p>
          <a:p>
            <a:pPr lvl="1" eaLnBrk="1" hangingPunct="1"/>
            <a:r>
              <a:rPr lang="en-GB" dirty="0" err="1" smtClean="0"/>
              <a:t>Eg</a:t>
            </a:r>
            <a:r>
              <a:rPr lang="en-GB" dirty="0" smtClean="0"/>
              <a:t> click, </a:t>
            </a:r>
            <a:r>
              <a:rPr lang="en-GB" dirty="0" err="1" smtClean="0"/>
              <a:t>mouseover</a:t>
            </a:r>
            <a:endParaRPr lang="en-GB" dirty="0" smtClean="0"/>
          </a:p>
          <a:p>
            <a:pPr lvl="1" eaLnBrk="1" hangingPunct="1"/>
            <a:endParaRPr lang="en-GB" sz="800" dirty="0" smtClean="0"/>
          </a:p>
          <a:p>
            <a:pPr eaLnBrk="1" hangingPunct="1"/>
            <a:r>
              <a:rPr lang="en-GB" dirty="0" smtClean="0"/>
              <a:t>They are added inside html tags (not the &lt;script tag&gt;</a:t>
            </a:r>
          </a:p>
          <a:p>
            <a:pPr eaLnBrk="1" hangingPunct="1"/>
            <a:endParaRPr lang="en-GB" sz="800" dirty="0" smtClean="0"/>
          </a:p>
          <a:p>
            <a:pPr lvl="1" eaLnBrk="1" hangingPunct="1"/>
            <a:r>
              <a:rPr lang="en-GB" dirty="0" err="1" smtClean="0"/>
              <a:t>Eg</a:t>
            </a:r>
            <a:r>
              <a:rPr lang="en-GB" dirty="0" smtClean="0"/>
              <a:t> &lt;a </a:t>
            </a:r>
            <a:r>
              <a:rPr lang="en-GB" dirty="0" err="1" smtClean="0"/>
              <a:t>href</a:t>
            </a:r>
            <a:r>
              <a:rPr lang="en-GB" dirty="0" smtClean="0"/>
              <a:t>="http://www.google.co.uk" </a:t>
            </a:r>
            <a:r>
              <a:rPr lang="en-GB" dirty="0" err="1" smtClean="0"/>
              <a:t>onclick</a:t>
            </a:r>
            <a:r>
              <a:rPr lang="en-GB" dirty="0" smtClean="0"/>
              <a:t>="alert('hello there!');"&gt;Google </a:t>
            </a:r>
            <a:r>
              <a:rPr lang="en-GB" dirty="0" err="1" smtClean="0"/>
              <a:t>uk</a:t>
            </a:r>
            <a:r>
              <a:rPr lang="en-GB" dirty="0" smtClean="0"/>
              <a:t>&lt;/a&gt;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Unit 20 JavaScript </a:t>
            </a:r>
            <a:r>
              <a:rPr lang="fr-FR" dirty="0" err="1" smtClean="0"/>
              <a:t>Lesson</a:t>
            </a:r>
            <a:r>
              <a:rPr lang="fr-FR" dirty="0" smtClean="0"/>
              <a:t> 4</a:t>
            </a:r>
            <a:endParaRPr lang="en-GB" dirty="0" smtClean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3201F6-7E65-494E-9DC7-979ED5D94111}" type="slidenum">
              <a:rPr lang="en-GB" smtClean="0">
                <a:solidFill>
                  <a:schemeClr val="bg1"/>
                </a:solidFill>
              </a:rPr>
              <a:pPr eaLnBrk="1" hangingPunct="1"/>
              <a:t>4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6149" name="AutoShap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9248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Buttons with JavaScript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7693025" cy="4320480"/>
          </a:xfrm>
        </p:spPr>
        <p:txBody>
          <a:bodyPr/>
          <a:lstStyle/>
          <a:p>
            <a:pPr eaLnBrk="1" hangingPunct="1"/>
            <a:r>
              <a:rPr lang="en-GB" sz="2400" dirty="0" smtClean="0"/>
              <a:t>Buttons are placed inside forms</a:t>
            </a:r>
          </a:p>
          <a:p>
            <a:pPr eaLnBrk="1" hangingPunct="1"/>
            <a:r>
              <a:rPr lang="en-GB" sz="2400" dirty="0" smtClean="0"/>
              <a:t>The </a:t>
            </a:r>
            <a:r>
              <a:rPr lang="en-GB" sz="2400" dirty="0" err="1" smtClean="0"/>
              <a:t>onclick</a:t>
            </a:r>
            <a:r>
              <a:rPr lang="en-GB" sz="2400" dirty="0" smtClean="0"/>
              <a:t> event is often used to make something happen. Functions are often used in conjunction with the event.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GB" sz="2400" dirty="0" smtClean="0"/>
              <a:t>&lt;form&gt;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GB" sz="2400" dirty="0" smtClean="0"/>
              <a:t>&lt;</a:t>
            </a:r>
            <a:r>
              <a:rPr lang="en-GB" sz="2400" dirty="0" err="1" smtClean="0"/>
              <a:t>ul</a:t>
            </a:r>
            <a:r>
              <a:rPr lang="en-GB" sz="2400" dirty="0" smtClean="0"/>
              <a:t>&gt;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GB" sz="2400" dirty="0" smtClean="0"/>
              <a:t>&lt;li&gt;&lt;input type="button" value="Change colour" </a:t>
            </a:r>
            <a:r>
              <a:rPr lang="en-GB" sz="2400" dirty="0" err="1" smtClean="0"/>
              <a:t>onclick</a:t>
            </a:r>
            <a:r>
              <a:rPr lang="en-GB" sz="2400" dirty="0" smtClean="0"/>
              <a:t>="</a:t>
            </a:r>
            <a:r>
              <a:rPr lang="en-GB" sz="2400" dirty="0" err="1" smtClean="0"/>
              <a:t>changeColor</a:t>
            </a:r>
            <a:r>
              <a:rPr lang="en-GB" sz="2400" dirty="0" smtClean="0"/>
              <a:t>();" name="button1"&gt;&lt;/li&gt;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GB" sz="2400" dirty="0" smtClean="0"/>
              <a:t>&lt;/</a:t>
            </a:r>
            <a:r>
              <a:rPr lang="en-GB" sz="2400" dirty="0" err="1" smtClean="0"/>
              <a:t>ul</a:t>
            </a:r>
            <a:r>
              <a:rPr lang="en-GB" sz="2400" dirty="0" smtClean="0"/>
              <a:t>&gt;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GB" sz="2400" dirty="0" smtClean="0"/>
              <a:t>&lt;/form&gt;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Unit 20 JavaScript </a:t>
            </a:r>
            <a:r>
              <a:rPr lang="fr-FR" dirty="0" err="1" smtClean="0"/>
              <a:t>Lesson</a:t>
            </a:r>
            <a:r>
              <a:rPr lang="fr-FR" dirty="0" smtClean="0"/>
              <a:t> 4</a:t>
            </a:r>
            <a:endParaRPr lang="en-GB" dirty="0" smtClean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B5A95-61B5-44E9-9DCD-B16D0F3E8902}" type="slidenum">
              <a:rPr lang="en-GB" smtClean="0">
                <a:solidFill>
                  <a:schemeClr val="bg1"/>
                </a:solidFill>
              </a:rPr>
              <a:pPr eaLnBrk="1" hangingPunct="1"/>
              <a:t>5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9248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New windows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844824"/>
            <a:ext cx="7693025" cy="3724275"/>
          </a:xfrm>
        </p:spPr>
        <p:txBody>
          <a:bodyPr/>
          <a:lstStyle/>
          <a:p>
            <a:pPr eaLnBrk="1" hangingPunct="1"/>
            <a:r>
              <a:rPr lang="en-GB" dirty="0" smtClean="0"/>
              <a:t>Use </a:t>
            </a:r>
            <a:r>
              <a:rPr lang="en-GB" dirty="0" err="1" smtClean="0"/>
              <a:t>window.open</a:t>
            </a:r>
            <a:r>
              <a:rPr lang="en-GB" dirty="0" smtClean="0"/>
              <a:t>() method - usually attached to an event</a:t>
            </a:r>
          </a:p>
          <a:p>
            <a:pPr eaLnBrk="1" hangingPunct="1"/>
            <a:r>
              <a:rPr lang="en-GB" dirty="0" smtClean="0"/>
              <a:t>&lt;form&gt;</a:t>
            </a:r>
          </a:p>
          <a:p>
            <a:pPr eaLnBrk="1" hangingPunct="1"/>
            <a:r>
              <a:rPr lang="en-GB" dirty="0" smtClean="0"/>
              <a:t>&lt;input type="button" value=“open new window" </a:t>
            </a:r>
            <a:r>
              <a:rPr lang="en-GB" dirty="0" err="1" smtClean="0"/>
              <a:t>onclick</a:t>
            </a:r>
            <a:r>
              <a:rPr lang="en-GB" dirty="0" smtClean="0"/>
              <a:t>=“</a:t>
            </a:r>
            <a:r>
              <a:rPr lang="en-GB" dirty="0" err="1" smtClean="0"/>
              <a:t>window.open</a:t>
            </a:r>
            <a:r>
              <a:rPr lang="en-GB" dirty="0" smtClean="0"/>
              <a:t> ('new1.htm');" name="button1"&gt;</a:t>
            </a:r>
          </a:p>
          <a:p>
            <a:pPr eaLnBrk="1" hangingPunct="1"/>
            <a:r>
              <a:rPr lang="en-GB" dirty="0" smtClean="0"/>
              <a:t>&lt;/form&gt;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Unit 20 JavaScript </a:t>
            </a:r>
            <a:r>
              <a:rPr lang="fr-FR" dirty="0" err="1" smtClean="0"/>
              <a:t>Lesson</a:t>
            </a:r>
            <a:r>
              <a:rPr lang="fr-FR" dirty="0" smtClean="0"/>
              <a:t> 4</a:t>
            </a:r>
            <a:endParaRPr lang="en-GB" dirty="0" smtClean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AAE91E-161A-4073-9AE6-7E8EAC55BA48}" type="slidenum">
              <a:rPr lang="en-GB" smtClean="0">
                <a:solidFill>
                  <a:schemeClr val="bg1"/>
                </a:solidFill>
              </a:rPr>
              <a:pPr eaLnBrk="1" hangingPunct="1"/>
              <a:t>6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8197" name="AutoShap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9248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Arrays in JavaScript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988840"/>
            <a:ext cx="7693025" cy="432048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Arrays are used when dealing with a set of variables of the same type – </a:t>
            </a:r>
            <a:r>
              <a:rPr lang="en-GB" sz="2400" dirty="0" err="1" smtClean="0"/>
              <a:t>eg</a:t>
            </a:r>
            <a:r>
              <a:rPr lang="en-GB" sz="2400" dirty="0" smtClean="0"/>
              <a:t> a set of names</a:t>
            </a:r>
          </a:p>
          <a:p>
            <a:pPr eaLnBrk="1" hangingPunct="1">
              <a:lnSpc>
                <a:spcPct val="80000"/>
              </a:lnSpc>
            </a:pPr>
            <a:endParaRPr lang="en-GB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names=new Array( );</a:t>
            </a:r>
            <a:br>
              <a:rPr lang="en-US" sz="2400" dirty="0" smtClean="0"/>
            </a:br>
            <a:r>
              <a:rPr lang="en-US" sz="2400" dirty="0" smtClean="0"/>
              <a:t>names[0]="Joe";</a:t>
            </a:r>
            <a:br>
              <a:rPr lang="en-US" sz="2400" dirty="0" smtClean="0"/>
            </a:br>
            <a:r>
              <a:rPr lang="en-US" sz="2400" dirty="0" smtClean="0"/>
              <a:t>names[1]="Peter";</a:t>
            </a:r>
            <a:br>
              <a:rPr lang="en-US" sz="2400" dirty="0" smtClean="0"/>
            </a:br>
            <a:r>
              <a:rPr lang="en-US" sz="2400" dirty="0" smtClean="0"/>
              <a:t>names[2]="Mary";</a:t>
            </a:r>
            <a:br>
              <a:rPr lang="en-US" sz="2400" dirty="0" smtClean="0"/>
            </a:br>
            <a:r>
              <a:rPr lang="en-US" sz="2400" dirty="0" smtClean="0"/>
              <a:t>names[3]="Chris";</a:t>
            </a:r>
            <a:br>
              <a:rPr lang="en-US" sz="2400" dirty="0" smtClean="0"/>
            </a:br>
            <a:r>
              <a:rPr lang="en-US" sz="2400" dirty="0" smtClean="0"/>
              <a:t>names[4]="Dave";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&lt;/script&gt;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Unit 20 JavaScript </a:t>
            </a:r>
            <a:r>
              <a:rPr lang="fr-FR" dirty="0" err="1" smtClean="0"/>
              <a:t>Lesson</a:t>
            </a:r>
            <a:r>
              <a:rPr lang="fr-FR" dirty="0" smtClean="0"/>
              <a:t> 4</a:t>
            </a:r>
            <a:endParaRPr lang="en-GB" dirty="0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B06CF1-D2C1-4057-9213-B664119659E1}" type="slidenum">
              <a:rPr lang="en-GB" smtClean="0">
                <a:solidFill>
                  <a:schemeClr val="bg1"/>
                </a:solidFill>
              </a:rPr>
              <a:pPr eaLnBrk="1" hangingPunct="1"/>
              <a:t>7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9221" name="AutoShap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9248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Processing arrays</a:t>
            </a:r>
            <a:endParaRPr lang="en-US" dirty="0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916832"/>
            <a:ext cx="7693025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err="1" smtClean="0"/>
              <a:t>document.write</a:t>
            </a:r>
            <a:r>
              <a:rPr lang="en-US" dirty="0" smtClean="0"/>
              <a:t> (names[3]);</a:t>
            </a:r>
            <a:br>
              <a:rPr lang="en-US" dirty="0" smtClean="0"/>
            </a:br>
            <a:r>
              <a:rPr lang="en-US" dirty="0" err="1" smtClean="0"/>
              <a:t>document.write</a:t>
            </a:r>
            <a:r>
              <a:rPr lang="en-US" dirty="0" smtClean="0"/>
              <a:t> </a:t>
            </a:r>
            <a:r>
              <a:rPr lang="en-US" dirty="0" err="1" smtClean="0"/>
              <a:t>names.length</a:t>
            </a:r>
            <a:r>
              <a:rPr lang="en-US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&lt;/script&gt;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GB" dirty="0" smtClean="0"/>
              <a:t>Loops </a:t>
            </a:r>
            <a:r>
              <a:rPr lang="en-GB" dirty="0" smtClean="0"/>
              <a:t>are </a:t>
            </a:r>
            <a:r>
              <a:rPr lang="en-GB" dirty="0" smtClean="0"/>
              <a:t>used to process </a:t>
            </a:r>
            <a:r>
              <a:rPr lang="en-GB" dirty="0" smtClean="0"/>
              <a:t>arrays</a:t>
            </a:r>
          </a:p>
          <a:p>
            <a:pPr marL="457200" lvl="1" indent="0" eaLnBrk="1" hangingPunct="1">
              <a:buNone/>
              <a:tabLst>
                <a:tab pos="3943350" algn="l"/>
              </a:tabLst>
            </a:pPr>
            <a:r>
              <a:rPr lang="en-US" sz="1600" dirty="0" err="1"/>
              <a:t>document.write</a:t>
            </a:r>
            <a:r>
              <a:rPr lang="en-US" sz="1600" dirty="0"/>
              <a:t> (names[3</a:t>
            </a:r>
            <a:r>
              <a:rPr lang="en-US" sz="1600" dirty="0" smtClean="0"/>
              <a:t>]);	outputs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element in array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document.write</a:t>
            </a:r>
            <a:r>
              <a:rPr lang="en-US" sz="1600" dirty="0"/>
              <a:t> </a:t>
            </a:r>
            <a:r>
              <a:rPr lang="en-US" sz="1600" dirty="0" err="1"/>
              <a:t>names.length</a:t>
            </a:r>
            <a:r>
              <a:rPr lang="en-US" sz="1600" dirty="0" smtClean="0"/>
              <a:t>;	outputs number of elements in array</a:t>
            </a:r>
            <a:endParaRPr lang="en-US" sz="1600" dirty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Unit 20 JavaScript </a:t>
            </a:r>
            <a:r>
              <a:rPr lang="fr-FR" dirty="0" err="1" smtClean="0"/>
              <a:t>Lesson</a:t>
            </a:r>
            <a:r>
              <a:rPr lang="fr-FR" dirty="0" smtClean="0"/>
              <a:t> 4</a:t>
            </a:r>
            <a:endParaRPr lang="en-GB" dirty="0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AE832C-FD12-4653-A0DB-685BBD7D945F}" type="slidenum">
              <a:rPr lang="en-GB" smtClean="0">
                <a:solidFill>
                  <a:schemeClr val="bg1"/>
                </a:solidFill>
              </a:rPr>
              <a:pPr eaLnBrk="1" hangingPunct="1"/>
              <a:t>8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0245" name="AutoShap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9248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The for loop in JavaScript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844824"/>
            <a:ext cx="7693025" cy="3724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 a for loop to run the same block of code a specified number of times. 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for (i = 0; i &lt;= 5; i++)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("The number is " + i);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&lt;/script&gt;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Unit 20 JavaScript Lesson 4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5C7F1-2A41-4DBF-B762-2F634E44B69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9248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The </a:t>
            </a:r>
            <a:r>
              <a:rPr lang="en-GB" dirty="0" smtClean="0"/>
              <a:t>Do </a:t>
            </a:r>
            <a:r>
              <a:rPr lang="en-GB" dirty="0" smtClean="0"/>
              <a:t>loop in JavaScript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27584" y="1844824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/>
              <a:t>Use a Do loop to run the same block of code while a condition is met. </a:t>
            </a:r>
          </a:p>
          <a:p>
            <a:pPr eaLnBrk="1" hangingPunct="1">
              <a:lnSpc>
                <a:spcPct val="90000"/>
              </a:lnSpc>
            </a:pPr>
            <a:endParaRPr lang="en-GB" sz="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&lt;script type="text/</a:t>
            </a:r>
            <a:r>
              <a:rPr lang="en-GB" sz="1800" dirty="0" err="1"/>
              <a:t>javascript</a:t>
            </a:r>
            <a:r>
              <a:rPr lang="en-GB" sz="1800" dirty="0"/>
              <a:t>"&gt;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 smtClean="0"/>
              <a:t>do</a:t>
            </a:r>
            <a:endParaRPr lang="en-GB" sz="1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 err="1" smtClean="0"/>
              <a:t>document.writeln</a:t>
            </a:r>
            <a:r>
              <a:rPr lang="en-GB" sz="1800" dirty="0" smtClean="0"/>
              <a:t>(“Keeps going while user selects OK or until user selects cancel”);</a:t>
            </a:r>
            <a:endParaRPr lang="en-GB" sz="1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while(confirm("Keep Going ?")==true)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 smtClean="0"/>
              <a:t>&lt;/</a:t>
            </a:r>
            <a:r>
              <a:rPr lang="en-GB" sz="1800" dirty="0"/>
              <a:t>script&gt;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53714452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2004</TotalTime>
  <Words>810</Words>
  <Application>Microsoft Office PowerPoint</Application>
  <PresentationFormat>On-screen Show (4:3)</PresentationFormat>
  <Paragraphs>158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Capsules</vt:lpstr>
      <vt:lpstr>BTEC National</vt:lpstr>
      <vt:lpstr>JavaScript Lesson 4 outline :  </vt:lpstr>
      <vt:lpstr>Events and event handlers</vt:lpstr>
      <vt:lpstr>Buttons with JavaScript</vt:lpstr>
      <vt:lpstr>New windows</vt:lpstr>
      <vt:lpstr>Arrays in JavaScript</vt:lpstr>
      <vt:lpstr>Processing arrays</vt:lpstr>
      <vt:lpstr>The for loop in JavaScript</vt:lpstr>
      <vt:lpstr>The Do loop in JavaScript</vt:lpstr>
      <vt:lpstr>Using a for loop to populate an array</vt:lpstr>
      <vt:lpstr>For in loop</vt:lpstr>
      <vt:lpstr>PowerPoint Presentation</vt:lpstr>
      <vt:lpstr>Features of the JavaScript language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Jagger</dc:creator>
  <cp:lastModifiedBy>ICT Systems</cp:lastModifiedBy>
  <cp:revision>389</cp:revision>
  <cp:lastPrinted>2012-02-14T10:19:30Z</cp:lastPrinted>
  <dcterms:created xsi:type="dcterms:W3CDTF">1601-01-01T00:00:00Z</dcterms:created>
  <dcterms:modified xsi:type="dcterms:W3CDTF">2014-02-17T10:20:58Z</dcterms:modified>
</cp:coreProperties>
</file>