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81" r:id="rId2"/>
    <p:sldId id="283" r:id="rId3"/>
    <p:sldId id="285" r:id="rId4"/>
    <p:sldId id="307" r:id="rId5"/>
    <p:sldId id="308" r:id="rId6"/>
    <p:sldId id="309" r:id="rId7"/>
    <p:sldId id="287" r:id="rId8"/>
    <p:sldId id="296" r:id="rId9"/>
    <p:sldId id="292" r:id="rId10"/>
    <p:sldId id="291" r:id="rId11"/>
    <p:sldId id="288" r:id="rId12"/>
    <p:sldId id="289" r:id="rId13"/>
    <p:sldId id="293" r:id="rId14"/>
    <p:sldId id="300" r:id="rId15"/>
    <p:sldId id="295" r:id="rId16"/>
    <p:sldId id="294" r:id="rId17"/>
    <p:sldId id="297" r:id="rId18"/>
    <p:sldId id="298" r:id="rId19"/>
    <p:sldId id="299" r:id="rId20"/>
    <p:sldId id="301" r:id="rId21"/>
    <p:sldId id="302" r:id="rId22"/>
    <p:sldId id="303" r:id="rId23"/>
    <p:sldId id="304" r:id="rId24"/>
    <p:sldId id="305" r:id="rId25"/>
    <p:sldId id="306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00"/>
    <a:srgbClr val="00CCFF"/>
    <a:srgbClr val="003300"/>
    <a:srgbClr val="00FF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86391" autoAdjust="0"/>
  </p:normalViewPr>
  <p:slideViewPr>
    <p:cSldViewPr>
      <p:cViewPr varScale="1">
        <p:scale>
          <a:sx n="78" d="100"/>
          <a:sy n="78" d="100"/>
        </p:scale>
        <p:origin x="12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This is another option</a:t>
            </a:r>
            <a:r>
              <a:rPr lang="en-US" sz="1200" baseline="0"/>
              <a:t> for an Overview slides using transitions.</a:t>
            </a:r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This is another option</a:t>
            </a:r>
            <a:r>
              <a:rPr lang="en-US" sz="1200" baseline="0"/>
              <a:t> for an Overview slides using transitions.</a:t>
            </a:r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7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3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21.xml"/><Relationship Id="rId4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8.xml"/><Relationship Id="rId4" Type="http://schemas.openxmlformats.org/officeDocument/2006/relationships/slide" Target="slide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ZONE-3</a:t>
            </a:r>
            <a:endParaRPr lang="en-US" b="1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FF0000"/>
                </a:solidFill>
              </a:rPr>
              <a:t>MQTT - Protocol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FF00"/>
                </a:solidFill>
              </a:rPr>
              <a:t>HTTP - Protocol</a:t>
            </a:r>
            <a:endParaRPr lang="en-US" b="1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>
                <a:solidFill>
                  <a:srgbClr val="0000FF"/>
                </a:solidFill>
              </a:rPr>
              <a:t>Server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I-Dev’s</a:t>
            </a:r>
            <a:endParaRPr lang="en-US" b="1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  <a:r>
              <a:rPr lang="en-ID" b="1">
                <a:solidFill>
                  <a:srgbClr val="0000FF"/>
                </a:solidFill>
              </a:rPr>
              <a:t>oN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  <a:r>
              <a:rPr lang="en-ID" b="1">
                <a:solidFill>
                  <a:srgbClr val="0000FF"/>
                </a:solidFill>
              </a:rPr>
              <a:t>oN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  <a:r>
              <a:rPr lang="en-ID" b="1">
                <a:solidFill>
                  <a:srgbClr val="0000FF"/>
                </a:solidFill>
              </a:rPr>
              <a:t>oN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ZONE-1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ZONE-2</a:t>
            </a:r>
            <a:endParaRPr lang="en-US" b="1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Val &gt; Setting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7" idx="4"/>
            <a:endCxn id="5" idx="0"/>
          </p:cNvCxnSpPr>
          <p:nvPr/>
        </p:nvCxnSpPr>
        <p:spPr>
          <a:xfrm>
            <a:off x="3851920" y="2089308"/>
            <a:ext cx="0" cy="81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48481" cy="10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No</a:t>
            </a:r>
            <a:endParaRPr 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5600501" y="3292881"/>
            <a:ext cx="16561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/>
              <a:t>statusAi  = HIGH_ALARM</a:t>
            </a:r>
            <a:endParaRPr lang="en-US" sz="120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/>
              <a:t>return (statusAi)</a:t>
            </a:r>
            <a:endParaRPr lang="en-US" sz="120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44963" y="3190104"/>
            <a:ext cx="1219189" cy="23480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File : src\ioDevices\analogInput.cpp</a:t>
            </a:r>
            <a:endParaRPr lang="en-US" sz="120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_fireSensor-&gt;getStatus()</a:t>
            </a:r>
            <a:endParaRPr lang="en-ID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8BE3CD0-3DB3-4FE3-823F-3A26B377F26B}"/>
              </a:ext>
            </a:extLst>
          </p:cNvPr>
          <p:cNvSpPr/>
          <p:nvPr/>
        </p:nvSpPr>
        <p:spPr>
          <a:xfrm>
            <a:off x="2735796" y="1406313"/>
            <a:ext cx="2232248" cy="68299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20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200">
                <a:solidFill>
                  <a:schemeClr val="tx1"/>
                </a:solidFill>
              </a:rPr>
              <a:t>statusAi = NO_ALARM</a:t>
            </a: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src\compDevices\pbAMRT.cpp</a:t>
            </a:r>
            <a:endParaRPr lang="en-US" sz="140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_pbTest = active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36580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No</a:t>
            </a:r>
            <a:endParaRPr lang="en-US" sz="120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_pbReset = active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_prevCmd = </a:t>
            </a:r>
            <a:r>
              <a:rPr lang="en-US" sz="140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_prevCmd = </a:t>
            </a:r>
            <a:r>
              <a:rPr lang="en-US" sz="140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14" idx="3"/>
            <a:endCxn id="106" idx="0"/>
          </p:cNvCxnSpPr>
          <p:nvPr/>
        </p:nvCxnSpPr>
        <p:spPr>
          <a:xfrm>
            <a:off x="4882442" y="2240288"/>
            <a:ext cx="3668290" cy="396436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_pbAuto = active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cxnSpLocks/>
            <a:stCxn id="69" idx="2"/>
            <a:endCxn id="106" idx="1"/>
          </p:cNvCxnSpPr>
          <p:nvPr/>
        </p:nvCxnSpPr>
        <p:spPr>
          <a:xfrm rot="16200000" flipH="1">
            <a:off x="5137469" y="3180492"/>
            <a:ext cx="1367028" cy="50596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350797" y="6204655"/>
            <a:ext cx="399869" cy="37833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3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257275" y="6056712"/>
            <a:ext cx="463918" cy="378332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2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US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getData from P/B with debouncing mechanism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_pbManual = active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_prevCmd  = cmd</a:t>
            </a:r>
          </a:p>
          <a:p>
            <a:pPr algn="ctr"/>
            <a:r>
              <a:rPr lang="en-ID" sz="1400"/>
              <a:t>return (cmd)</a:t>
            </a:r>
            <a:endParaRPr lang="en-US" sz="140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542691" y="1325169"/>
            <a:ext cx="432048" cy="382745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2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3" idx="2"/>
            <a:endCxn id="5" idx="0"/>
          </p:cNvCxnSpPr>
          <p:nvPr/>
        </p:nvCxnSpPr>
        <p:spPr>
          <a:xfrm>
            <a:off x="1758715" y="1707914"/>
            <a:ext cx="1" cy="292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_prevCmd = </a:t>
            </a:r>
            <a:r>
              <a:rPr lang="en-US" sz="140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100392" y="1325169"/>
            <a:ext cx="432049" cy="392326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3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cxnSpLocks/>
            <a:stCxn id="31" idx="2"/>
          </p:cNvCxnSpPr>
          <p:nvPr/>
        </p:nvCxnSpPr>
        <p:spPr>
          <a:xfrm rot="5400000">
            <a:off x="5988021" y="3649269"/>
            <a:ext cx="4260171" cy="396622"/>
          </a:xfrm>
          <a:prstGeom prst="bentConnector3">
            <a:avLst>
              <a:gd name="adj1" fmla="val 80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cmd  = </a:t>
            </a:r>
            <a:r>
              <a:rPr lang="en-US" sz="140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_prevCmd = </a:t>
            </a:r>
            <a:r>
              <a:rPr lang="en-US" sz="140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08" y="332656"/>
            <a:ext cx="7772400" cy="594311"/>
          </a:xfrm>
        </p:spPr>
        <p:txBody>
          <a:bodyPr/>
          <a:lstStyle/>
          <a:p>
            <a:pPr algn="ctr"/>
            <a:r>
              <a:rPr lang="en-US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_pbAMRT-&gt;getCmd(DEBOUNCING_TIME)</a:t>
            </a:r>
            <a:r>
              <a:rPr lang="en-US" sz="1200" b="1" i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/>
          </a:p>
        </p:txBody>
      </p:sp>
      <p:sp>
        <p:nvSpPr>
          <p:cNvPr id="27" name="Rectangle 26"/>
          <p:cNvSpPr/>
          <p:nvPr/>
        </p:nvSpPr>
        <p:spPr>
          <a:xfrm>
            <a:off x="3172674" y="836010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src\compDevices\pbAMRT.cpp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src\compDevices\ledAMR.cpp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State = 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hlinkClick r:id="rId2" action="ppaction://hlinksldjump"/>
            <a:extLst>
              <a:ext uri="{FF2B5EF4-FFF2-40B4-BE49-F238E27FC236}">
                <a16:creationId xmlns:a16="http://schemas.microsoft.com/office/drawing/2014/main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4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ABE45A-C1C2-4D51-A040-41F03CC00A06}"/>
              </a:ext>
            </a:extLst>
          </p:cNvPr>
          <p:cNvSpPr txBox="1"/>
          <p:nvPr/>
        </p:nvSpPr>
        <p:spPr>
          <a:xfrm>
            <a:off x="4211960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A79EF-71E8-4B23-8CC1-DAED34079734}"/>
              </a:ext>
            </a:extLst>
          </p:cNvPr>
          <p:cNvSpPr txBox="1"/>
          <p:nvPr/>
        </p:nvSpPr>
        <p:spPr>
          <a:xfrm>
            <a:off x="4139952" y="414908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D0571-9FAA-42A1-8C32-74BB0ABB469A}"/>
              </a:ext>
            </a:extLst>
          </p:cNvPr>
          <p:cNvSpPr txBox="1"/>
          <p:nvPr/>
        </p:nvSpPr>
        <p:spPr>
          <a:xfrm>
            <a:off x="4211960" y="51682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64471D2E-FE71-4E41-B814-A1DE6CE490E8}"/>
              </a:ext>
            </a:extLst>
          </p:cNvPr>
          <p:cNvSpPr/>
          <p:nvPr/>
        </p:nvSpPr>
        <p:spPr>
          <a:xfrm>
            <a:off x="7596336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4A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969DB3E-CF6A-495C-AC44-91AE63E085DF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6539838" y="2463770"/>
            <a:ext cx="1263311" cy="37743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E62668-518A-4BF8-AEB6-572162AEC762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6729348" y="3429000"/>
            <a:ext cx="1073800" cy="1451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5DA4BE-F57C-4D3E-8150-8F6C5D3889E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44594" y="4439612"/>
            <a:ext cx="115855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FC7F2D-BE57-45A0-AAFD-79979C2DA3E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716054" y="5474494"/>
            <a:ext cx="103127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src\compDevices\ledAMR.cpp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2251275" y="33005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711" y="33858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27539" y="3718673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251275" y="4612739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27538" y="5032654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39407" y="4140391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-cont.</a:t>
            </a:r>
            <a:endParaRPr lang="en-ID" sz="1200" b="1" i="1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5122485" y="4699879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587084F-B9B9-44A3-BC40-3CE42E1EC286}"/>
              </a:ext>
            </a:extLst>
          </p:cNvPr>
          <p:cNvSpPr/>
          <p:nvPr/>
        </p:nvSpPr>
        <p:spPr>
          <a:xfrm>
            <a:off x="5122485" y="3385898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9F0B513-1753-4C6E-83FC-923D7287FD68}"/>
              </a:ext>
            </a:extLst>
          </p:cNvPr>
          <p:cNvSpPr/>
          <p:nvPr/>
        </p:nvSpPr>
        <p:spPr>
          <a:xfrm>
            <a:off x="2320803" y="204715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53051" y="2465631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41E451C8-3471-431C-B94A-810699905F41}"/>
              </a:ext>
            </a:extLst>
          </p:cNvPr>
          <p:cNvSpPr/>
          <p:nvPr/>
        </p:nvSpPr>
        <p:spPr>
          <a:xfrm>
            <a:off x="5205679" y="2132856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36927" y="2886987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hlinkClick r:id="rId2" action="ppaction://hlinksldjump"/>
            <a:extLst>
              <a:ext uri="{FF2B5EF4-FFF2-40B4-BE49-F238E27FC236}">
                <a16:creationId xmlns:a16="http://schemas.microsoft.com/office/drawing/2014/main" id="{C46016D0-01FF-4B78-BF4E-71C72D9CFD43}"/>
              </a:ext>
            </a:extLst>
          </p:cNvPr>
          <p:cNvSpPr/>
          <p:nvPr/>
        </p:nvSpPr>
        <p:spPr>
          <a:xfrm>
            <a:off x="3230115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4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36927" y="1705240"/>
            <a:ext cx="1" cy="341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2A1AA346-93AE-498C-9DC8-3A5094A1DD33}"/>
              </a:ext>
            </a:extLst>
          </p:cNvPr>
          <p:cNvSpPr/>
          <p:nvPr/>
        </p:nvSpPr>
        <p:spPr>
          <a:xfrm>
            <a:off x="2620415" y="5732576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return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6B85C-6E41-4E56-B8FF-2356D53ED560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436927" y="5452569"/>
            <a:ext cx="2480" cy="280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2" action="ppaction://hlinksldjump"/>
            <a:extLst>
              <a:ext uri="{FF2B5EF4-FFF2-40B4-BE49-F238E27FC236}">
                <a16:creationId xmlns:a16="http://schemas.microsoft.com/office/drawing/2014/main" id="{066E66B2-80E0-4ADC-8BDF-3C9D93F88DF0}"/>
              </a:ext>
            </a:extLst>
          </p:cNvPr>
          <p:cNvSpPr/>
          <p:nvPr/>
        </p:nvSpPr>
        <p:spPr>
          <a:xfrm>
            <a:off x="8100392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4A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516B87-691B-4960-AAFF-84FC5B650D9E}"/>
              </a:ext>
            </a:extLst>
          </p:cNvPr>
          <p:cNvCxnSpPr>
            <a:stCxn id="22" idx="2"/>
            <a:endCxn id="18" idx="3"/>
          </p:cNvCxnSpPr>
          <p:nvPr/>
        </p:nvCxnSpPr>
        <p:spPr>
          <a:xfrm rot="5400000">
            <a:off x="4170484" y="1788195"/>
            <a:ext cx="4219677" cy="40537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3F44C-F25C-415E-A669-063D43E1788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562459" y="2465631"/>
            <a:ext cx="7447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2EA9C-FCD8-4A30-9973-1790264B415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415554" y="3718673"/>
            <a:ext cx="89165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29F3F1-CC42-427A-8F65-D79335D779F3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7494610" y="5032653"/>
            <a:ext cx="812594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1C6132-6CEA-425C-AEE8-05C1F8B8C4B3}"/>
              </a:ext>
            </a:extLst>
          </p:cNvPr>
          <p:cNvSpPr txBox="1"/>
          <p:nvPr/>
        </p:nvSpPr>
        <p:spPr>
          <a:xfrm>
            <a:off x="4788024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36743-F6AC-4589-A266-6F81A4677AEB}"/>
              </a:ext>
            </a:extLst>
          </p:cNvPr>
          <p:cNvSpPr txBox="1"/>
          <p:nvPr/>
        </p:nvSpPr>
        <p:spPr>
          <a:xfrm>
            <a:off x="4788024" y="47251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aLocalPanel.ino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2978817" y="3371076"/>
            <a:ext cx="225031" cy="1209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03848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580112" y="3371076"/>
            <a:ext cx="26506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01851" y="3781120"/>
            <a:ext cx="392238" cy="4119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State = 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8A89CF7-CB7E-48FC-AD38-22E2B7962516}"/>
              </a:ext>
            </a:extLst>
          </p:cNvPr>
          <p:cNvSpPr/>
          <p:nvPr/>
        </p:nvSpPr>
        <p:spPr>
          <a:xfrm>
            <a:off x="5806702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8478855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5705989" y="2324105"/>
            <a:ext cx="2979679" cy="3467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16095-019F-4700-95D1-07ED570EA28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440821" y="3371076"/>
            <a:ext cx="2448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E20FB-4903-49FF-BF3D-E3D0DC3D372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37040" y="4337118"/>
            <a:ext cx="2548628" cy="4289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31E312-6486-447B-9488-8B409AA78CE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60985" y="4892319"/>
            <a:ext cx="27246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8A0278-4964-4881-BD5F-AE0A7430FEFF}"/>
              </a:ext>
            </a:extLst>
          </p:cNvPr>
          <p:cNvSpPr txBox="1"/>
          <p:nvPr/>
        </p:nvSpPr>
        <p:spPr>
          <a:xfrm>
            <a:off x="2871832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6811DB-841C-4681-B094-0A7086F65BF0}"/>
              </a:ext>
            </a:extLst>
          </p:cNvPr>
          <p:cNvSpPr txBox="1"/>
          <p:nvPr/>
        </p:nvSpPr>
        <p:spPr>
          <a:xfrm>
            <a:off x="298782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40416" y="324683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3472664" y="3666745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236472" y="439399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468720" y="481390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2352596" y="4086660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352596" y="5233821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2189660" y="1405069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236472" y="214715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</a:t>
            </a:r>
            <a:r>
              <a:rPr lang="en-ID" sz="1400">
                <a:solidFill>
                  <a:schemeClr val="tx1"/>
                </a:solidFill>
              </a:rPr>
              <a:t>tate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68720" y="2567070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2352596" y="2986985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2352596" y="1741623"/>
            <a:ext cx="0" cy="405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1535F65-312F-4922-A665-2A09B6D97B19}"/>
              </a:ext>
            </a:extLst>
          </p:cNvPr>
          <p:cNvSpPr/>
          <p:nvPr/>
        </p:nvSpPr>
        <p:spPr>
          <a:xfrm>
            <a:off x="3883345" y="466001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88EE7FD-E271-480C-9BB8-FE8C03A080D2}"/>
              </a:ext>
            </a:extLst>
          </p:cNvPr>
          <p:cNvSpPr/>
          <p:nvPr/>
        </p:nvSpPr>
        <p:spPr>
          <a:xfrm>
            <a:off x="3933823" y="3512856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9EF86428-89D2-4E3D-B340-6A0EDD22A755}"/>
              </a:ext>
            </a:extLst>
          </p:cNvPr>
          <p:cNvSpPr/>
          <p:nvPr/>
        </p:nvSpPr>
        <p:spPr>
          <a:xfrm>
            <a:off x="3779912" y="2413181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E110B70-1668-4EC7-B532-4A513D679008}"/>
              </a:ext>
            </a:extLst>
          </p:cNvPr>
          <p:cNvSpPr/>
          <p:nvPr/>
        </p:nvSpPr>
        <p:spPr>
          <a:xfrm>
            <a:off x="1567632" y="5588416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3300"/>
                </a:solidFill>
              </a:rPr>
              <a:t>return</a:t>
            </a:r>
            <a:endParaRPr lang="en-ID">
              <a:solidFill>
                <a:srgbClr val="0033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1671" y="260648"/>
            <a:ext cx="7772400" cy="578495"/>
          </a:xfrm>
        </p:spPr>
        <p:txBody>
          <a:bodyPr/>
          <a:lstStyle/>
          <a:p>
            <a:pPr algn="ctr"/>
            <a:r>
              <a:rPr lang="en-ID" sz="1800" b="0" kern="120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this-&gt;_logicOperation(operationMode, sensorStatus)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-cont.</a:t>
            </a:r>
            <a:endParaRPr lang="en-US" sz="1200" b="1" i="1"/>
          </a:p>
        </p:txBody>
      </p:sp>
      <p:sp>
        <p:nvSpPr>
          <p:cNvPr id="20" name="Rectangle 19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aLocalPanel.ino</a:t>
            </a:r>
            <a:endParaRPr lang="en-US" sz="1400"/>
          </a:p>
        </p:txBody>
      </p:sp>
      <p:sp>
        <p:nvSpPr>
          <p:cNvPr id="21" name="Flowchart: Off-page Connector 20">
            <a:hlinkClick r:id="rId2" action="ppaction://hlinksldjump"/>
            <a:extLst>
              <a:ext uri="{FF2B5EF4-FFF2-40B4-BE49-F238E27FC236}">
                <a16:creationId xmlns:a16="http://schemas.microsoft.com/office/drawing/2014/main" id="{C90597BA-36C9-4AF1-B312-3948BA7AEEFB}"/>
              </a:ext>
            </a:extLst>
          </p:cNvPr>
          <p:cNvSpPr/>
          <p:nvPr/>
        </p:nvSpPr>
        <p:spPr>
          <a:xfrm>
            <a:off x="7573176" y="1405069"/>
            <a:ext cx="432048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806DF84-27A0-4C82-AE5F-6BE0BA625471}"/>
              </a:ext>
            </a:extLst>
          </p:cNvPr>
          <p:cNvCxnSpPr>
            <a:stCxn id="21" idx="2"/>
            <a:endCxn id="2" idx="3"/>
          </p:cNvCxnSpPr>
          <p:nvPr/>
        </p:nvCxnSpPr>
        <p:spPr>
          <a:xfrm rot="5400000">
            <a:off x="3455753" y="1486526"/>
            <a:ext cx="4078351" cy="4588544"/>
          </a:xfrm>
          <a:prstGeom prst="bentConnector2">
            <a:avLst/>
          </a:prstGeom>
          <a:ln w="19050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32B0B7-654D-4128-AF65-507C8E95C903}"/>
              </a:ext>
            </a:extLst>
          </p:cNvPr>
          <p:cNvSpPr txBox="1"/>
          <p:nvPr/>
        </p:nvSpPr>
        <p:spPr>
          <a:xfrm>
            <a:off x="3424736" y="235220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7D73D-2E69-4495-9318-03750E4733A5}"/>
              </a:ext>
            </a:extLst>
          </p:cNvPr>
          <p:cNvSpPr txBox="1"/>
          <p:nvPr/>
        </p:nvSpPr>
        <p:spPr>
          <a:xfrm>
            <a:off x="3496744" y="458445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1F1012-9105-4702-9FED-60D9C6C096E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84544" y="2567070"/>
            <a:ext cx="130465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54434E-CC9B-4821-B130-4273D08EC5B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38455" y="3666745"/>
            <a:ext cx="115074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B17581-B83E-4139-B937-A2032955E3C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587977" y="4813906"/>
            <a:ext cx="12012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_modeMenu</a:t>
            </a:r>
            <a:r>
              <a:rPr lang="en-ID" sz="1200">
                <a:solidFill>
                  <a:schemeClr val="tx1"/>
                </a:solidFill>
              </a:rPr>
              <a:t> = 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this-&gt;_menuMain(key)</a:t>
            </a:r>
            <a:endParaRPr lang="en-US" sz="12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hlinkClick r:id="rId5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this-&gt;_menuParameter(key)</a:t>
            </a:r>
            <a:endParaRPr lang="en-US" sz="120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_modeMenu</a:t>
            </a:r>
            <a:r>
              <a:rPr lang="en-ID" sz="1200">
                <a:solidFill>
                  <a:schemeClr val="tx1"/>
                </a:solidFill>
              </a:rPr>
              <a:t> = 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6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this-&gt;_menuChangeParameter(key)</a:t>
            </a:r>
            <a:endParaRPr lang="en-US" sz="120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_modeMenu</a:t>
            </a:r>
            <a:r>
              <a:rPr lang="en-ID" sz="1200">
                <a:solidFill>
                  <a:schemeClr val="tx1"/>
                </a:solidFill>
              </a:rPr>
              <a:t> = 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_locPan-&gt;menu()</a:t>
            </a:r>
            <a:endParaRPr lang="en-ID"/>
          </a:p>
        </p:txBody>
      </p:sp>
      <p:sp>
        <p:nvSpPr>
          <p:cNvPr id="4" name="Flowchart: Manual Input 3">
            <a:hlinkClick r:id="rId7" action="ppaction://hlinksldjump"/>
            <a:extLst>
              <a:ext uri="{FF2B5EF4-FFF2-40B4-BE49-F238E27FC236}">
                <a16:creationId xmlns:a16="http://schemas.microsoft.com/office/drawing/2014/main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Key =  this-&gt;_getCommand()</a:t>
            </a:r>
            <a:endParaRPr lang="en-ID" sz="120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return</a:t>
            </a:r>
            <a:endParaRPr lang="en-ID" sz="1200">
              <a:solidFill>
                <a:srgbClr val="0033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DCF95-83C8-4239-B2B0-3BA596C8949E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89646-5B05-43A8-88ED-9D3E98F79360}"/>
              </a:ext>
            </a:extLst>
          </p:cNvPr>
          <p:cNvSpPr txBox="1"/>
          <p:nvPr/>
        </p:nvSpPr>
        <p:spPr>
          <a:xfrm>
            <a:off x="3879944" y="33680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9BA5CD-579E-40B6-BA8E-09D3D8F3DB83}"/>
              </a:ext>
            </a:extLst>
          </p:cNvPr>
          <p:cNvSpPr txBox="1"/>
          <p:nvPr/>
        </p:nvSpPr>
        <p:spPr>
          <a:xfrm>
            <a:off x="387994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>
                <a:solidFill>
                  <a:schemeClr val="tx1"/>
                </a:solidFill>
              </a:rPr>
              <a:t>_menuIndex = 0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1972702" y="1507289"/>
            <a:ext cx="773446" cy="23366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/>
              <a:t>this-&gt;_menuMain(key)</a:t>
            </a:r>
            <a:endParaRPr lang="en-ID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>
                <a:solidFill>
                  <a:schemeClr val="tx1"/>
                </a:solidFill>
              </a:rPr>
              <a:t>this-&gt;_viewMenu(idx);</a:t>
            </a:r>
            <a:endParaRPr lang="en-ID" sz="120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Start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C380C9-B14A-4460-92F1-5205B181AACB}"/>
              </a:ext>
            </a:extLst>
          </p:cNvPr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F5094-1AB1-4B64-A0BA-E1D290CDB2C7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1CDEF-6D1E-448F-8428-FFDEC7AA3978}"/>
              </a:ext>
            </a:extLst>
          </p:cNvPr>
          <p:cNvSpPr txBox="1"/>
          <p:nvPr/>
        </p:nvSpPr>
        <p:spPr>
          <a:xfrm>
            <a:off x="3569705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908910" y="3067944"/>
            <a:ext cx="4551522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1" idx="3"/>
            <a:endCxn id="20" idx="3"/>
          </p:cNvCxnSpPr>
          <p:nvPr/>
        </p:nvCxnSpPr>
        <p:spPr>
          <a:xfrm flipH="1">
            <a:off x="3783079" y="3691143"/>
            <a:ext cx="4677353" cy="2474337"/>
          </a:xfrm>
          <a:prstGeom prst="bentConnector3">
            <a:avLst>
              <a:gd name="adj1" fmla="val -488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/>
              <a:t>this-&gt;_menuMain(key)</a:t>
            </a:r>
            <a:r>
              <a:rPr lang="en-ID" sz="1200" b="1" i="1"/>
              <a:t>-cont.</a:t>
            </a: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504B37-D593-44E4-BBDA-4D4835F98342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3539261" y="3413566"/>
            <a:ext cx="369649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2298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id="{660B4173-3B25-4383-9FD2-C9E12452F413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rot="16200000" flipH="1">
            <a:off x="2350065" y="5317420"/>
            <a:ext cx="1027832" cy="2051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3300"/>
                </a:solidFill>
              </a:rPr>
              <a:t>return</a:t>
            </a:r>
            <a:endParaRPr lang="en-ID">
              <a:solidFill>
                <a:srgbClr val="0033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B8BCA-AB6B-4117-9D81-D6B1B4DF7128}"/>
              </a:ext>
            </a:extLst>
          </p:cNvPr>
          <p:cNvSpPr txBox="1"/>
          <p:nvPr/>
        </p:nvSpPr>
        <p:spPr>
          <a:xfrm>
            <a:off x="2699792" y="177281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A0B8F-CF59-480F-A411-A3158FD0A5F4}"/>
              </a:ext>
            </a:extLst>
          </p:cNvPr>
          <p:cNvSpPr txBox="1"/>
          <p:nvPr/>
        </p:nvSpPr>
        <p:spPr>
          <a:xfrm>
            <a:off x="3447896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>
                <a:solidFill>
                  <a:srgbClr val="0000FF"/>
                </a:solidFill>
              </a:rPr>
              <a:t>Server - HW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>
                <a:solidFill>
                  <a:srgbClr val="FF0000"/>
                </a:solidFill>
              </a:rPr>
              <a:t>EoN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FF00"/>
                </a:solidFill>
              </a:rPr>
              <a:t>HTTP - Protocol</a:t>
            </a:r>
            <a:endParaRPr lang="en-US" b="1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>
                <a:solidFill>
                  <a:srgbClr val="0000FF"/>
                </a:solidFill>
              </a:rPr>
              <a:t>Wemos D1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FF"/>
                </a:solidFill>
              </a:rPr>
              <a:t>I-Dev’s</a:t>
            </a:r>
            <a:endParaRPr lang="en-US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1556792"/>
            <a:ext cx="3362939" cy="144016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_paramIndex = PARAMETER_VALUE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144119" y="1335873"/>
            <a:ext cx="319392" cy="1224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010357" y="2858295"/>
            <a:ext cx="216024" cy="493338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4046507" y="2276872"/>
            <a:ext cx="3045907" cy="3738319"/>
          </a:xfrm>
          <a:prstGeom prst="bentConnector3">
            <a:avLst>
              <a:gd name="adj1" fmla="val 144569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/>
              <a:t>this-&gt;_menuParameter(key)</a:t>
            </a:r>
            <a:endParaRPr lang="en-ID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718661" y="5705712"/>
            <a:ext cx="245112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>
                <a:solidFill>
                  <a:schemeClr val="tx1"/>
                </a:solidFill>
              </a:rPr>
              <a:t>this-&gt;_viewParameter(idx);</a:t>
            </a:r>
            <a:endParaRPr lang="en-ID" sz="1200"/>
          </a:p>
        </p:txBody>
      </p: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27" idx="5"/>
            <a:endCxn id="56" idx="3"/>
          </p:cNvCxnSpPr>
          <p:nvPr/>
        </p:nvCxnSpPr>
        <p:spPr>
          <a:xfrm rot="10800000" flipV="1">
            <a:off x="3452203" y="6015190"/>
            <a:ext cx="1343829" cy="31058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A8D23-A3B4-447C-ABD9-5E37F063F9FE}"/>
              </a:ext>
            </a:extLst>
          </p:cNvPr>
          <p:cNvSpPr txBox="1"/>
          <p:nvPr/>
        </p:nvSpPr>
        <p:spPr>
          <a:xfrm>
            <a:off x="2699792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CD116-91F4-4D7D-B13B-E901B25E7E25}"/>
              </a:ext>
            </a:extLst>
          </p:cNvPr>
          <p:cNvSpPr txBox="1"/>
          <p:nvPr/>
        </p:nvSpPr>
        <p:spPr>
          <a:xfrm>
            <a:off x="4023960" y="198884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034E5-7B48-446F-9570-CDAA08F00DF6}"/>
              </a:ext>
            </a:extLst>
          </p:cNvPr>
          <p:cNvSpPr txBox="1"/>
          <p:nvPr/>
        </p:nvSpPr>
        <p:spPr>
          <a:xfrm>
            <a:off x="2727816" y="46531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6533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2337118" y="2155713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901983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244442" y="1537828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2317166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206240" y="2884445"/>
            <a:ext cx="3528392" cy="82185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_modeMenu = MODE_MENU_MAIN;</a:t>
            </a:r>
          </a:p>
          <a:p>
            <a:pPr algn="ctr"/>
            <a:r>
              <a:rPr lang="fr-FR" sz="1200">
                <a:solidFill>
                  <a:schemeClr val="tx1"/>
                </a:solidFill>
              </a:rPr>
              <a:t>this-&gt;_menuIndex = 0;</a:t>
            </a:r>
          </a:p>
          <a:p>
            <a:pPr algn="ctr"/>
            <a:r>
              <a:rPr lang="fr-FR" sz="1200">
                <a:solidFill>
                  <a:schemeClr val="tx1"/>
                </a:solidFill>
                <a:hlinkClick r:id="rId5" action="ppaction://hlinksldjump"/>
              </a:rPr>
              <a:t>this-&gt;menu();</a:t>
            </a:r>
            <a:r>
              <a:rPr lang="en-ID" sz="1200" b="1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558167" y="2968586"/>
            <a:ext cx="648073" cy="3267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6" idx="3"/>
          </p:cNvCxnSpPr>
          <p:nvPr/>
        </p:nvCxnSpPr>
        <p:spPr>
          <a:xfrm rot="5400000">
            <a:off x="4100716" y="3782907"/>
            <a:ext cx="1946333" cy="17931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3691695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>
            <a:normAutofit/>
          </a:bodyPr>
          <a:lstStyle/>
          <a:p>
            <a:pPr algn="ctr"/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300" b="1" i="1"/>
              <a:t> -cont.</a:t>
            </a:r>
            <a:endParaRPr lang="en-US" sz="1300" b="1" i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8AF01-3F22-4FF5-88C5-62061A49674F}"/>
              </a:ext>
            </a:extLst>
          </p:cNvPr>
          <p:cNvSpPr txBox="1"/>
          <p:nvPr/>
        </p:nvSpPr>
        <p:spPr>
          <a:xfrm>
            <a:off x="3519904" y="270892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2191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275856" y="3861047"/>
            <a:ext cx="4608512" cy="88985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 _modeMenu = MODE_CHANGE_PARAMETER;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this-&gt;_isParamChanged = true;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 </a:t>
            </a:r>
            <a:r>
              <a:rPr lang="en-US" sz="1200">
                <a:solidFill>
                  <a:schemeClr val="tx1"/>
                </a:solidFill>
                <a:hlinkClick r:id="rId4" action="ppaction://hlinksldjump"/>
              </a:rPr>
              <a:t>this-&gt;menu();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783079" y="1975232"/>
            <a:ext cx="2517113" cy="4190248"/>
          </a:xfrm>
          <a:prstGeom prst="bentConnector3">
            <a:avLst>
              <a:gd name="adj1" fmla="val -76828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5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543741" y="3511096"/>
            <a:ext cx="3444378" cy="14012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491880" y="1412776"/>
            <a:ext cx="2808312" cy="112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_accessParameter-&gt;isChangeAble(this-&gt;_paramIndex)</a:t>
            </a:r>
            <a:endParaRPr lang="en-ID" sz="120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975232"/>
            <a:ext cx="1098495" cy="943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76395" y="2857329"/>
            <a:ext cx="1323359" cy="684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return</a:t>
            </a:r>
            <a:endParaRPr lang="en-ID" sz="1200">
              <a:solidFill>
                <a:srgbClr val="0033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/>
          </a:p>
        </p:txBody>
      </p:sp>
      <p:cxnSp>
        <p:nvCxnSpPr>
          <p:cNvPr id="63" name="Straight Arrow Connector 62"/>
          <p:cNvCxnSpPr>
            <a:stCxn id="31" idx="2"/>
          </p:cNvCxnSpPr>
          <p:nvPr/>
        </p:nvCxnSpPr>
        <p:spPr>
          <a:xfrm>
            <a:off x="5580112" y="4750902"/>
            <a:ext cx="26715" cy="14145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3DC80A-213A-49E2-A465-ED2E79D1FDA2}"/>
              </a:ext>
            </a:extLst>
          </p:cNvPr>
          <p:cNvSpPr txBox="1"/>
          <p:nvPr/>
        </p:nvSpPr>
        <p:spPr>
          <a:xfrm>
            <a:off x="2552620" y="18367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ECCAB-1180-4A00-80BD-EFEFA42554E4}"/>
              </a:ext>
            </a:extLst>
          </p:cNvPr>
          <p:cNvSpPr txBox="1"/>
          <p:nvPr/>
        </p:nvSpPr>
        <p:spPr>
          <a:xfrm>
            <a:off x="6331383" y="16982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8497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55229" y="2011714"/>
            <a:ext cx="2619603" cy="9132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cxnSpLocks/>
            <a:stCxn id="4" idx="2"/>
            <a:endCxn id="42" idx="0"/>
          </p:cNvCxnSpPr>
          <p:nvPr/>
        </p:nvCxnSpPr>
        <p:spPr>
          <a:xfrm rot="16200000" flipH="1">
            <a:off x="1828024" y="311327"/>
            <a:ext cx="549928" cy="13649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357211" y="3080429"/>
            <a:ext cx="4293512" cy="34857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_increaseParameter</a:t>
            </a:r>
            <a:r>
              <a:rPr lang="en-ID" sz="120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cxnSpLocks/>
            <a:stCxn id="84" idx="2"/>
            <a:endCxn id="38" idx="0"/>
          </p:cNvCxnSpPr>
          <p:nvPr/>
        </p:nvCxnSpPr>
        <p:spPr>
          <a:xfrm rot="5400000">
            <a:off x="1824350" y="2972295"/>
            <a:ext cx="288032" cy="193331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/>
              <a:t>this-&gt;_menuChangeParameter(key)</a:t>
            </a:r>
            <a:endParaRPr lang="en-ID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3374832" y="3789040"/>
            <a:ext cx="4229452" cy="43133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idx = this-&gt;_</a:t>
            </a:r>
            <a:r>
              <a:rPr lang="en-ID" sz="1200">
                <a:solidFill>
                  <a:schemeClr val="tx1"/>
                </a:solidFill>
                <a:latin typeface="Consolas" panose="020B0609020204030204" pitchFamily="49" charset="0"/>
              </a:rPr>
              <a:t>decrease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ID" sz="120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963319" y="417080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Start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cxnSpLocks/>
            <a:stCxn id="84" idx="3"/>
            <a:endCxn id="106" idx="2"/>
          </p:cNvCxnSpPr>
          <p:nvPr/>
        </p:nvCxnSpPr>
        <p:spPr>
          <a:xfrm>
            <a:off x="3374832" y="2468329"/>
            <a:ext cx="3468097" cy="3964507"/>
          </a:xfrm>
          <a:prstGeom prst="bentConnector3">
            <a:avLst>
              <a:gd name="adj1" fmla="val 1387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CC2654-28D6-4603-A28E-CA4D57094D5D}"/>
              </a:ext>
            </a:extLst>
          </p:cNvPr>
          <p:cNvSpPr/>
          <p:nvPr/>
        </p:nvSpPr>
        <p:spPr>
          <a:xfrm>
            <a:off x="1475655" y="1268760"/>
            <a:ext cx="2619603" cy="42680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idx = this-&gt;_paramIndex;</a:t>
            </a:r>
            <a:endParaRPr lang="en-ID" sz="1200">
              <a:solidFill>
                <a:schemeClr val="tx1"/>
              </a:solidFill>
            </a:endParaRPr>
          </a:p>
        </p:txBody>
      </p:sp>
      <p:cxnSp>
        <p:nvCxnSpPr>
          <p:cNvPr id="45" name="Elbow Connector 2">
            <a:extLst>
              <a:ext uri="{FF2B5EF4-FFF2-40B4-BE49-F238E27FC236}">
                <a16:creationId xmlns:a16="http://schemas.microsoft.com/office/drawing/2014/main" id="{E30FAE66-1AF3-40A5-8E19-0D9BE03F89D6}"/>
              </a:ext>
            </a:extLst>
          </p:cNvPr>
          <p:cNvCxnSpPr>
            <a:cxnSpLocks/>
            <a:stCxn id="42" idx="2"/>
            <a:endCxn id="84" idx="0"/>
          </p:cNvCxnSpPr>
          <p:nvPr/>
        </p:nvCxnSpPr>
        <p:spPr>
          <a:xfrm rot="5400000">
            <a:off x="2267172" y="1493428"/>
            <a:ext cx="316145" cy="720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50">
            <a:extLst>
              <a:ext uri="{FF2B5EF4-FFF2-40B4-BE49-F238E27FC236}">
                <a16:creationId xmlns:a16="http://schemas.microsoft.com/office/drawing/2014/main" id="{572C0245-0C86-4389-B7BF-30975BDD2784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 flipV="1">
            <a:off x="2699792" y="3254715"/>
            <a:ext cx="657419" cy="37817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50">
            <a:extLst>
              <a:ext uri="{FF2B5EF4-FFF2-40B4-BE49-F238E27FC236}">
                <a16:creationId xmlns:a16="http://schemas.microsoft.com/office/drawing/2014/main" id="{06EB2523-84E6-42CC-B21E-9B802E0502A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004709"/>
            <a:ext cx="675040" cy="92432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A1099D8B-C066-4969-A027-CCB04228F365}"/>
              </a:ext>
            </a:extLst>
          </p:cNvPr>
          <p:cNvSpPr/>
          <p:nvPr/>
        </p:nvSpPr>
        <p:spPr>
          <a:xfrm>
            <a:off x="3357211" y="4827924"/>
            <a:ext cx="4229452" cy="52102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 = true;</a:t>
            </a:r>
          </a:p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true;</a:t>
            </a:r>
          </a:p>
        </p:txBody>
      </p:sp>
      <p:cxnSp>
        <p:nvCxnSpPr>
          <p:cNvPr id="98" name="Elbow Connector 24">
            <a:extLst>
              <a:ext uri="{FF2B5EF4-FFF2-40B4-BE49-F238E27FC236}">
                <a16:creationId xmlns:a16="http://schemas.microsoft.com/office/drawing/2014/main" id="{BDF2ECF6-9AB5-4B1B-9A3E-A66C15D954D5}"/>
              </a:ext>
            </a:extLst>
          </p:cNvPr>
          <p:cNvCxnSpPr>
            <a:cxnSpLocks/>
            <a:stCxn id="81" idx="2"/>
            <a:endCxn id="106" idx="1"/>
          </p:cNvCxnSpPr>
          <p:nvPr/>
        </p:nvCxnSpPr>
        <p:spPr>
          <a:xfrm rot="16200000" flipH="1">
            <a:off x="5192699" y="5628188"/>
            <a:ext cx="774407" cy="2159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50">
            <a:extLst>
              <a:ext uri="{FF2B5EF4-FFF2-40B4-BE49-F238E27FC236}">
                <a16:creationId xmlns:a16="http://schemas.microsoft.com/office/drawing/2014/main" id="{3CB0EFEF-DBA3-4B4F-8BA5-60540FAA0409}"/>
              </a:ext>
            </a:extLst>
          </p:cNvPr>
          <p:cNvCxnSpPr>
            <a:cxnSpLocks/>
            <a:stCxn id="106" idx="5"/>
            <a:endCxn id="56" idx="3"/>
          </p:cNvCxnSpPr>
          <p:nvPr/>
        </p:nvCxnSpPr>
        <p:spPr>
          <a:xfrm rot="10800000">
            <a:off x="3452202" y="6325776"/>
            <a:ext cx="925864" cy="107060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2165E781-9E59-4E1D-BE84-A3680D300732}"/>
              </a:ext>
            </a:extLst>
          </p:cNvPr>
          <p:cNvSpPr/>
          <p:nvPr/>
        </p:nvSpPr>
        <p:spPr>
          <a:xfrm>
            <a:off x="4300696" y="6123357"/>
            <a:ext cx="261960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>
                <a:solidFill>
                  <a:schemeClr val="tx1"/>
                </a:solidFill>
              </a:rPr>
              <a:t>this-&gt;_viewParameter(idx);</a:t>
            </a:r>
            <a:endParaRPr lang="en-ID" sz="120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C77783-9240-4952-8E01-F0A2AD237D9F}"/>
              </a:ext>
            </a:extLst>
          </p:cNvPr>
          <p:cNvCxnSpPr>
            <a:cxnSpLocks/>
            <a:stCxn id="50" idx="2"/>
            <a:endCxn id="81" idx="0"/>
          </p:cNvCxnSpPr>
          <p:nvPr/>
        </p:nvCxnSpPr>
        <p:spPr>
          <a:xfrm rot="5400000">
            <a:off x="5176975" y="4515340"/>
            <a:ext cx="607547" cy="176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2F114E3-908E-4D68-8DC9-D5AEA6392867}"/>
              </a:ext>
            </a:extLst>
          </p:cNvPr>
          <p:cNvCxnSpPr>
            <a:cxnSpLocks/>
            <a:stCxn id="31" idx="3"/>
            <a:endCxn id="81" idx="3"/>
          </p:cNvCxnSpPr>
          <p:nvPr/>
        </p:nvCxnSpPr>
        <p:spPr>
          <a:xfrm flipH="1">
            <a:off x="7586663" y="3254715"/>
            <a:ext cx="64060" cy="1833722"/>
          </a:xfrm>
          <a:prstGeom prst="bentConnector3">
            <a:avLst>
              <a:gd name="adj1" fmla="val -3568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A950D2-FF86-48B7-BA5D-02F036801FF9}"/>
              </a:ext>
            </a:extLst>
          </p:cNvPr>
          <p:cNvSpPr txBox="1"/>
          <p:nvPr/>
        </p:nvSpPr>
        <p:spPr>
          <a:xfrm>
            <a:off x="3374832" y="224178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EC48DF-315E-4166-B60B-D89FBFCA3F28}"/>
              </a:ext>
            </a:extLst>
          </p:cNvPr>
          <p:cNvSpPr txBox="1"/>
          <p:nvPr/>
        </p:nvSpPr>
        <p:spPr>
          <a:xfrm>
            <a:off x="2735234" y="33354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D790D-A67D-4F34-BD00-C6ADA3A728C6}"/>
              </a:ext>
            </a:extLst>
          </p:cNvPr>
          <p:cNvSpPr txBox="1"/>
          <p:nvPr/>
        </p:nvSpPr>
        <p:spPr>
          <a:xfrm>
            <a:off x="2699792" y="46520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5858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5400000">
            <a:off x="1663012" y="2029554"/>
            <a:ext cx="727806" cy="31042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939312" y="135312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1458791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527883" y="2708920"/>
            <a:ext cx="4788533" cy="99737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_modeMenu = MODE_MENU_PARAMETER;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this-&gt;_paramIndex = PARAMETER_VALUE;</a:t>
            </a:r>
          </a:p>
          <a:p>
            <a:pPr algn="ctr"/>
            <a:r>
              <a:rPr lang="fr-FR" sz="1200">
                <a:solidFill>
                  <a:srgbClr val="0000FF"/>
                </a:solidFill>
                <a:hlinkClick r:id="rId5" action="ppaction://hlinksldjump"/>
              </a:rPr>
              <a:t>this-</a:t>
            </a:r>
            <a:r>
              <a:rPr lang="fr-FR" sz="1200">
                <a:solidFill>
                  <a:schemeClr val="tx1"/>
                </a:solidFill>
                <a:hlinkClick r:id="rId5" action="ppaction://hlinksldjump"/>
              </a:rPr>
              <a:t>&gt;menu();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699792" y="2968586"/>
            <a:ext cx="828091" cy="2390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cxnSpLocks/>
            <a:stCxn id="45" idx="2"/>
            <a:endCxn id="36" idx="3"/>
          </p:cNvCxnSpPr>
          <p:nvPr/>
        </p:nvCxnSpPr>
        <p:spPr>
          <a:xfrm rot="5400000">
            <a:off x="3647386" y="3377863"/>
            <a:ext cx="1946333" cy="26031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833320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/>
          <a:lstStyle/>
          <a:p>
            <a:pPr algn="ctr"/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/>
              <a:t> menuChangeParameter</a:t>
            </a:r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sz="1200" b="1" i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DD9E4-4D10-4491-9A85-7040B3B14AD4}"/>
              </a:ext>
            </a:extLst>
          </p:cNvPr>
          <p:cNvSpPr txBox="1"/>
          <p:nvPr/>
        </p:nvSpPr>
        <p:spPr>
          <a:xfrm>
            <a:off x="2778717" y="271012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5642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2555776" y="2904398"/>
            <a:ext cx="5544616" cy="88464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false;</a:t>
            </a:r>
          </a:p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this-&gt;_accessParameter</a:t>
            </a:r>
            <a:r>
              <a:rPr lang="en-US" sz="120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&gt;setParam(_dataParam);</a:t>
            </a:r>
          </a:p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_exception = LOCAL_PARAMETER_EXCEPTION;</a:t>
            </a:r>
          </a:p>
          <a:p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this-&gt;updateParameter();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key</a:t>
            </a:r>
            <a:r>
              <a:rPr lang="en-ID" sz="1400">
                <a:solidFill>
                  <a:schemeClr val="tx1"/>
                </a:solidFill>
              </a:rPr>
              <a:t> = </a:t>
            </a:r>
            <a:r>
              <a:rPr lang="en-ID" sz="1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</a:t>
            </a: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209897" y="1825503"/>
            <a:ext cx="2773768" cy="4339977"/>
          </a:xfrm>
          <a:prstGeom prst="bentConnector3">
            <a:avLst>
              <a:gd name="adj1" fmla="val -95556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257150" y="3797687"/>
            <a:ext cx="3444378" cy="828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160335" y="1468614"/>
            <a:ext cx="2823330" cy="71377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825503"/>
            <a:ext cx="766950" cy="2441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89039" y="2165353"/>
            <a:ext cx="722006" cy="756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576873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return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/>
              <a:t> menuChangeParameter</a:t>
            </a:r>
            <a:r>
              <a:rPr lang="en-ID" sz="1800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BF9B041-719D-4A7D-90B7-CF1D39EA267D}"/>
              </a:ext>
            </a:extLst>
          </p:cNvPr>
          <p:cNvSpPr/>
          <p:nvPr/>
        </p:nvSpPr>
        <p:spPr>
          <a:xfrm>
            <a:off x="3419873" y="4511046"/>
            <a:ext cx="4680519" cy="71815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_view-&gt;viewMessage(0,0,"Parameter saved");</a:t>
            </a:r>
          </a:p>
          <a:p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Serial.println("Parameter saved");</a:t>
            </a:r>
          </a:p>
        </p:txBody>
      </p:sp>
      <p:cxnSp>
        <p:nvCxnSpPr>
          <p:cNvPr id="34" name="Elbow Connector 2">
            <a:extLst>
              <a:ext uri="{FF2B5EF4-FFF2-40B4-BE49-F238E27FC236}">
                <a16:creationId xmlns:a16="http://schemas.microsoft.com/office/drawing/2014/main" id="{9BF794BE-C7F3-4327-911B-939C7082CFB9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rot="16200000" flipH="1">
            <a:off x="5227990" y="3889134"/>
            <a:ext cx="722006" cy="5218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">
            <a:extLst>
              <a:ext uri="{FF2B5EF4-FFF2-40B4-BE49-F238E27FC236}">
                <a16:creationId xmlns:a16="http://schemas.microsoft.com/office/drawing/2014/main" id="{AC28CD2D-CAD0-4CB7-B1EB-867CA8A179D8}"/>
              </a:ext>
            </a:extLst>
          </p:cNvPr>
          <p:cNvCxnSpPr>
            <a:cxnSpLocks/>
            <a:stCxn id="33" idx="4"/>
          </p:cNvCxnSpPr>
          <p:nvPr/>
        </p:nvCxnSpPr>
        <p:spPr>
          <a:xfrm rot="16200000" flipH="1">
            <a:off x="5403759" y="5585574"/>
            <a:ext cx="936280" cy="2235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6B2FC1-A498-4002-BD1B-F9D74E5B071E}"/>
              </a:ext>
            </a:extLst>
          </p:cNvPr>
          <p:cNvSpPr txBox="1"/>
          <p:nvPr/>
        </p:nvSpPr>
        <p:spPr>
          <a:xfrm>
            <a:off x="4569433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6FC57F-7B2A-4674-9606-F567DF63108D}"/>
              </a:ext>
            </a:extLst>
          </p:cNvPr>
          <p:cNvSpPr txBox="1"/>
          <p:nvPr/>
        </p:nvSpPr>
        <p:spPr>
          <a:xfrm>
            <a:off x="6040184" y="1567825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3A8CB1-03F3-408B-9533-9A897358A0D4}"/>
              </a:ext>
            </a:extLst>
          </p:cNvPr>
          <p:cNvSpPr txBox="1"/>
          <p:nvPr/>
        </p:nvSpPr>
        <p:spPr>
          <a:xfrm>
            <a:off x="2483768" y="178384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A3A2E1-BEBF-4EC5-9253-EA00A5A2CB05}"/>
              </a:ext>
            </a:extLst>
          </p:cNvPr>
          <p:cNvSpPr txBox="1"/>
          <p:nvPr/>
        </p:nvSpPr>
        <p:spPr>
          <a:xfrm>
            <a:off x="1547664" y="2503929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30790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115616" y="20128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i &lt; this-&gt;cmdInNbr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2505" y="20981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2231579" y="1510666"/>
            <a:ext cx="221393" cy="320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</a:t>
            </a:r>
            <a:r>
              <a:rPr lang="en-ID" sz="18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getCommand</a:t>
            </a:r>
            <a:r>
              <a:rPr lang="en-ID" sz="1800" b="0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ID"/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4154644" y="58601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locPan.cpp</a:t>
            </a:r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1143696" y="838503"/>
            <a:ext cx="2429199" cy="57748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rawCmd = NO_KEY;</a:t>
            </a:r>
          </a:p>
          <a:p>
            <a:pPr algn="ctr"/>
            <a:r>
              <a:rPr lang="en-ID" sz="1400">
                <a:solidFill>
                  <a:schemeClr val="tx1"/>
                </a:solidFill>
              </a:rPr>
              <a:t>i = 0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51" idx="1"/>
          </p:cNvCxnSpPr>
          <p:nvPr/>
        </p:nvCxnSpPr>
        <p:spPr>
          <a:xfrm>
            <a:off x="3347864" y="2432737"/>
            <a:ext cx="1216880" cy="786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64744" y="2279714"/>
            <a:ext cx="1528431" cy="463253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i = I +1;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3" name="Flowchart: Predefined Process 52">
            <a:hlinkClick r:id="rId3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097753" y="3175015"/>
            <a:ext cx="3291566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rawCmd = _cmdInput[i]-&gt;getCode();</a:t>
            </a:r>
          </a:p>
        </p:txBody>
      </p:sp>
      <p:cxnSp>
        <p:nvCxnSpPr>
          <p:cNvPr id="49" name="Elbow Connector 48"/>
          <p:cNvCxnSpPr>
            <a:stCxn id="51" idx="2"/>
            <a:endCxn id="53" idx="0"/>
          </p:cNvCxnSpPr>
          <p:nvPr/>
        </p:nvCxnSpPr>
        <p:spPr>
          <a:xfrm rot="16200000" flipH="1">
            <a:off x="5320224" y="2751703"/>
            <a:ext cx="432048" cy="41457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2555776" y="389509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rawCmd != NO_KEY</a:t>
            </a:r>
          </a:p>
        </p:txBody>
      </p:sp>
      <p:cxnSp>
        <p:nvCxnSpPr>
          <p:cNvPr id="56" name="Elbow Connector 55"/>
          <p:cNvCxnSpPr>
            <a:stCxn id="53" idx="1"/>
            <a:endCxn id="57" idx="0"/>
          </p:cNvCxnSpPr>
          <p:nvPr/>
        </p:nvCxnSpPr>
        <p:spPr>
          <a:xfrm rot="10800000" flipV="1">
            <a:off x="3671901" y="3424359"/>
            <a:ext cx="425853" cy="470736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42891" y="477574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66" name="Rectangle 65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143696" y="5479271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Return (rawCmd)</a:t>
            </a:r>
            <a:endParaRPr lang="en-ID" sz="120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5" idx="2"/>
            <a:endCxn id="66" idx="0"/>
          </p:cNvCxnSpPr>
          <p:nvPr/>
        </p:nvCxnSpPr>
        <p:spPr>
          <a:xfrm rot="5400000">
            <a:off x="782665" y="4030195"/>
            <a:ext cx="2626619" cy="271532"/>
          </a:xfrm>
          <a:prstGeom prst="bentConnector3">
            <a:avLst>
              <a:gd name="adj1" fmla="val 2553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cxnSpLocks/>
            <a:stCxn id="57" idx="2"/>
            <a:endCxn id="40" idx="1"/>
          </p:cNvCxnSpPr>
          <p:nvPr/>
        </p:nvCxnSpPr>
        <p:spPr>
          <a:xfrm rot="16200000" flipH="1">
            <a:off x="3696867" y="4709957"/>
            <a:ext cx="486834" cy="536769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049A3C4-FD35-4B12-A122-3DA7EC6AA37C}"/>
              </a:ext>
            </a:extLst>
          </p:cNvPr>
          <p:cNvSpPr/>
          <p:nvPr/>
        </p:nvSpPr>
        <p:spPr>
          <a:xfrm>
            <a:off x="2231741" y="1637384"/>
            <a:ext cx="189026" cy="188577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1F79CB-1D8E-41E1-B002-DEC643ED39C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rot="5400000">
            <a:off x="2185567" y="1872134"/>
            <a:ext cx="186861" cy="945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28B4DC1-4B0C-4953-961D-4BA120DE4991}"/>
              </a:ext>
            </a:extLst>
          </p:cNvPr>
          <p:cNvCxnSpPr>
            <a:cxnSpLocks/>
            <a:stCxn id="57" idx="3"/>
            <a:endCxn id="4" idx="6"/>
          </p:cNvCxnSpPr>
          <p:nvPr/>
        </p:nvCxnSpPr>
        <p:spPr>
          <a:xfrm flipH="1" flipV="1">
            <a:off x="2420767" y="1731673"/>
            <a:ext cx="2367257" cy="2583337"/>
          </a:xfrm>
          <a:prstGeom prst="bentConnector3">
            <a:avLst>
              <a:gd name="adj1" fmla="val -11718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7F5EA7-52CB-4C4A-B28A-744D2C16C948}"/>
              </a:ext>
            </a:extLst>
          </p:cNvPr>
          <p:cNvSpPr/>
          <p:nvPr/>
        </p:nvSpPr>
        <p:spPr>
          <a:xfrm>
            <a:off x="4208669" y="5004981"/>
            <a:ext cx="2429199" cy="43355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_prevCmd = rawCmd;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A86E90-09CA-44DE-8BB5-991635E59D8B}"/>
              </a:ext>
            </a:extLst>
          </p:cNvPr>
          <p:cNvSpPr txBox="1"/>
          <p:nvPr/>
        </p:nvSpPr>
        <p:spPr>
          <a:xfrm>
            <a:off x="4609031" y="4039111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cxnSp>
        <p:nvCxnSpPr>
          <p:cNvPr id="47" name="Elbow Connector 48">
            <a:extLst>
              <a:ext uri="{FF2B5EF4-FFF2-40B4-BE49-F238E27FC236}">
                <a16:creationId xmlns:a16="http://schemas.microsoft.com/office/drawing/2014/main" id="{2803DDD3-7511-412A-AC76-961982F65C83}"/>
              </a:ext>
            </a:extLst>
          </p:cNvPr>
          <p:cNvCxnSpPr>
            <a:cxnSpLocks/>
            <a:stCxn id="40" idx="2"/>
            <a:endCxn id="66" idx="3"/>
          </p:cNvCxnSpPr>
          <p:nvPr/>
        </p:nvCxnSpPr>
        <p:spPr>
          <a:xfrm rot="5400000">
            <a:off x="3963849" y="4251408"/>
            <a:ext cx="272293" cy="26465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935C9C9D-824A-4B3A-884A-C33241AA2B8B}"/>
              </a:ext>
            </a:extLst>
          </p:cNvPr>
          <p:cNvSpPr/>
          <p:nvPr/>
        </p:nvSpPr>
        <p:spPr>
          <a:xfrm>
            <a:off x="1443895" y="6294336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end</a:t>
            </a:r>
            <a:endParaRPr lang="en-ID" sz="1200">
              <a:solidFill>
                <a:srgbClr val="003300"/>
              </a:solidFill>
            </a:endParaRP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917A26A4-33AC-417C-8318-928F65B4D378}"/>
              </a:ext>
            </a:extLst>
          </p:cNvPr>
          <p:cNvSpPr/>
          <p:nvPr/>
        </p:nvSpPr>
        <p:spPr>
          <a:xfrm>
            <a:off x="1774540" y="330802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start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7747CF1-37E0-4C8C-9320-64139EC2B7FD}"/>
              </a:ext>
            </a:extLst>
          </p:cNvPr>
          <p:cNvCxnSpPr>
            <a:cxnSpLocks/>
            <a:stCxn id="60" idx="2"/>
            <a:endCxn id="9" idx="0"/>
          </p:cNvCxnSpPr>
          <p:nvPr/>
        </p:nvCxnSpPr>
        <p:spPr>
          <a:xfrm rot="16200000" flipH="1">
            <a:off x="2192044" y="672250"/>
            <a:ext cx="205949" cy="1265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3EB7C09-0540-4014-BB10-23D8C2DF67CA}"/>
              </a:ext>
            </a:extLst>
          </p:cNvPr>
          <p:cNvCxnSpPr>
            <a:cxnSpLocks/>
            <a:stCxn id="66" idx="2"/>
            <a:endCxn id="45" idx="0"/>
          </p:cNvCxnSpPr>
          <p:nvPr/>
        </p:nvCxnSpPr>
        <p:spPr>
          <a:xfrm rot="5400000">
            <a:off x="1754678" y="6088805"/>
            <a:ext cx="351949" cy="59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8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1259" y="570957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src\compDevices\keyPad.cpp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955299" y="26936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188" y="285495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  <a:endCxn id="48" idx="1"/>
          </p:cNvCxnSpPr>
          <p:nvPr/>
        </p:nvCxnSpPr>
        <p:spPr>
          <a:xfrm>
            <a:off x="3187547" y="3113574"/>
            <a:ext cx="46260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31" idx="2"/>
            <a:endCxn id="5" idx="0"/>
          </p:cNvCxnSpPr>
          <p:nvPr/>
        </p:nvCxnSpPr>
        <p:spPr>
          <a:xfrm rot="5400000">
            <a:off x="2121826" y="2304074"/>
            <a:ext cx="339182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822451" y="6021877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1196816" y="1987592"/>
            <a:ext cx="2629190" cy="36688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= getValue();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4" y="227951"/>
            <a:ext cx="5688632" cy="478689"/>
          </a:xfrm>
        </p:spPr>
        <p:txBody>
          <a:bodyPr/>
          <a:lstStyle/>
          <a:p>
            <a:pPr algn="ctr"/>
            <a:r>
              <a:rPr lang="en-US" sz="1800"/>
              <a:t>KeyPad::</a:t>
            </a:r>
            <a:r>
              <a:rPr lang="en-US" sz="1800">
                <a:solidFill>
                  <a:schemeClr val="tx1"/>
                </a:solidFill>
              </a:rPr>
              <a:t>getCode();</a:t>
            </a:r>
            <a:endParaRPr lang="en-ID"/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6746499" y="6021877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26A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48" idx="3"/>
            <a:endCxn id="24" idx="0"/>
          </p:cNvCxnSpPr>
          <p:nvPr/>
        </p:nvCxnSpPr>
        <p:spPr>
          <a:xfrm>
            <a:off x="5483764" y="3113574"/>
            <a:ext cx="1488565" cy="29083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78BA96F-420C-4697-B7E6-D0DFA98E90DA}"/>
              </a:ext>
            </a:extLst>
          </p:cNvPr>
          <p:cNvSpPr/>
          <p:nvPr/>
        </p:nvSpPr>
        <p:spPr>
          <a:xfrm>
            <a:off x="1187624" y="1196752"/>
            <a:ext cx="2291227" cy="48195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NO_KEY;</a:t>
            </a:r>
          </a:p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 = NO_KEY;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2524169D-06E5-4FB9-A9A2-31A02D36E4FC}"/>
              </a:ext>
            </a:extLst>
          </p:cNvPr>
          <p:cNvSpPr/>
          <p:nvPr/>
        </p:nvSpPr>
        <p:spPr>
          <a:xfrm>
            <a:off x="2236076" y="593519"/>
            <a:ext cx="696784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start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DF919D5-9BBB-499B-93D1-52C48BB8027F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rot="5400000">
            <a:off x="2308113" y="920396"/>
            <a:ext cx="301481" cy="251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AB3BEF5-B8A0-4F54-8054-41C40164BD20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 rot="16200000" flipH="1">
            <a:off x="2267882" y="1744062"/>
            <a:ext cx="308885" cy="1781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51086-A8DB-4A73-AEC6-128222DB56F2}"/>
              </a:ext>
            </a:extLst>
          </p:cNvPr>
          <p:cNvSpPr/>
          <p:nvPr/>
        </p:nvSpPr>
        <p:spPr>
          <a:xfrm>
            <a:off x="3650155" y="2975074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RIGHT;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F9A3FB3-5191-4E42-91E9-85605AA9882A}"/>
              </a:ext>
            </a:extLst>
          </p:cNvPr>
          <p:cNvSpPr/>
          <p:nvPr/>
        </p:nvSpPr>
        <p:spPr>
          <a:xfrm>
            <a:off x="939343" y="384578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VALUE_UP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77A-70E0-43DB-AA87-5AB5EBCDD9D2}"/>
              </a:ext>
            </a:extLst>
          </p:cNvPr>
          <p:cNvSpPr txBox="1"/>
          <p:nvPr/>
        </p:nvSpPr>
        <p:spPr>
          <a:xfrm>
            <a:off x="3116232" y="402350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4FA58-825D-49ED-B1B4-F7C4513C419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3171591" y="4265702"/>
            <a:ext cx="47856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F3F15-0B37-4449-95DE-A1D366B323B5}"/>
              </a:ext>
            </a:extLst>
          </p:cNvPr>
          <p:cNvSpPr/>
          <p:nvPr/>
        </p:nvSpPr>
        <p:spPr>
          <a:xfrm>
            <a:off x="3650154" y="4127202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UP;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76511D2-21D0-4049-9F03-E47F6257166F}"/>
              </a:ext>
            </a:extLst>
          </p:cNvPr>
          <p:cNvSpPr/>
          <p:nvPr/>
        </p:nvSpPr>
        <p:spPr>
          <a:xfrm>
            <a:off x="939343" y="498002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VALUE_DOWN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05F903-39CD-4306-93D7-1C576C60A548}"/>
              </a:ext>
            </a:extLst>
          </p:cNvPr>
          <p:cNvSpPr txBox="1"/>
          <p:nvPr/>
        </p:nvSpPr>
        <p:spPr>
          <a:xfrm>
            <a:off x="3116232" y="506535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4F9C03-9F75-4BBD-8E37-E7A09359477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3171591" y="5395530"/>
            <a:ext cx="462608" cy="440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1860BB-A762-43C6-B323-5C8355282C7B}"/>
              </a:ext>
            </a:extLst>
          </p:cNvPr>
          <p:cNvSpPr/>
          <p:nvPr/>
        </p:nvSpPr>
        <p:spPr>
          <a:xfrm>
            <a:off x="3634199" y="5257030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DOWN;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355095-D78B-45F5-9030-ADEA5944E6E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1907296" y="3681660"/>
            <a:ext cx="312298" cy="159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7AB5BF9-8393-4835-BC89-606F78588758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 rot="5400000">
            <a:off x="1908265" y="4832819"/>
            <a:ext cx="294404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4B3E203-B90B-4295-89DE-D2063535D586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 rot="5400000">
            <a:off x="1941353" y="5907763"/>
            <a:ext cx="202026" cy="26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BFD130-ADEF-4DC4-909E-546DBFE96AE6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483763" y="4265701"/>
            <a:ext cx="1504522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5FF218-7844-43D2-A25D-D8EB4BDD5F0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5467808" y="5395530"/>
            <a:ext cx="1504520" cy="172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88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470" y="656985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src\compDevices\keyPad.cpp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955299" y="1484784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</a:t>
            </a:r>
            <a:r>
              <a:rPr lang="en-ID" sz="1200">
                <a:solidFill>
                  <a:srgbClr val="003300"/>
                </a:solidFill>
                <a:latin typeface="Consolas" panose="020B0609020204030204" pitchFamily="49" charset="0"/>
              </a:rPr>
              <a:t>LEFT</a:t>
            </a:r>
            <a:endParaRPr lang="en-ID" sz="1200" b="0">
              <a:solidFill>
                <a:srgbClr val="0033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2188" y="164607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42" name="Straight Arrow Connector 41"/>
          <p:cNvCxnSpPr>
            <a:cxnSpLocks/>
            <a:stCxn id="5" idx="3"/>
            <a:endCxn id="48" idx="1"/>
          </p:cNvCxnSpPr>
          <p:nvPr/>
        </p:nvCxnSpPr>
        <p:spPr>
          <a:xfrm>
            <a:off x="3187547" y="1904699"/>
            <a:ext cx="486948" cy="661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 rot="5400000">
            <a:off x="1979186" y="1293126"/>
            <a:ext cx="283896" cy="994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995" y="313979"/>
            <a:ext cx="5688632" cy="478689"/>
          </a:xfrm>
        </p:spPr>
        <p:txBody>
          <a:bodyPr/>
          <a:lstStyle/>
          <a:p>
            <a:pPr algn="ctr"/>
            <a:r>
              <a:rPr lang="en-US" sz="1800"/>
              <a:t>KeyPad::</a:t>
            </a:r>
            <a:r>
              <a:rPr lang="en-US" sz="1800">
                <a:solidFill>
                  <a:schemeClr val="tx1"/>
                </a:solidFill>
              </a:rPr>
              <a:t>getCode();</a:t>
            </a:r>
            <a:r>
              <a:rPr lang="en-US" sz="1200" b="1" i="1">
                <a:solidFill>
                  <a:schemeClr val="tx1"/>
                </a:solidFill>
              </a:rPr>
              <a:t>-cont.</a:t>
            </a:r>
            <a:endParaRPr lang="en-ID" sz="1200" b="1" i="1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32" idx="2"/>
            <a:endCxn id="46" idx="6"/>
          </p:cNvCxnSpPr>
          <p:nvPr/>
        </p:nvCxnSpPr>
        <p:spPr>
          <a:xfrm rot="5400000">
            <a:off x="3593777" y="268906"/>
            <a:ext cx="2486992" cy="43098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51086-A8DB-4A73-AEC6-128222DB56F2}"/>
              </a:ext>
            </a:extLst>
          </p:cNvPr>
          <p:cNvSpPr/>
          <p:nvPr/>
        </p:nvSpPr>
        <p:spPr>
          <a:xfrm>
            <a:off x="3674495" y="1772816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</a:t>
            </a:r>
            <a:r>
              <a:rPr lang="en-ID" sz="1200">
                <a:solidFill>
                  <a:srgbClr val="003300"/>
                </a:solidFill>
                <a:latin typeface="Consolas" panose="020B0609020204030204" pitchFamily="49" charset="0"/>
              </a:rPr>
              <a:t>LEFT</a:t>
            </a:r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F9A3FB3-5191-4E42-91E9-85605AA9882A}"/>
              </a:ext>
            </a:extLst>
          </p:cNvPr>
          <p:cNvSpPr/>
          <p:nvPr/>
        </p:nvSpPr>
        <p:spPr>
          <a:xfrm>
            <a:off x="939343" y="263691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</a:t>
            </a:r>
            <a:r>
              <a:rPr lang="en-ID" sz="1200">
                <a:solidFill>
                  <a:srgbClr val="003300"/>
                </a:solidFill>
                <a:latin typeface="Consolas" panose="020B0609020204030204" pitchFamily="49" charset="0"/>
              </a:rPr>
              <a:t>SELECT</a:t>
            </a:r>
            <a:endParaRPr lang="en-ID" sz="1200" b="0">
              <a:solidFill>
                <a:srgbClr val="0033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77A-70E0-43DB-AA87-5AB5EBCDD9D2}"/>
              </a:ext>
            </a:extLst>
          </p:cNvPr>
          <p:cNvSpPr txBox="1"/>
          <p:nvPr/>
        </p:nvSpPr>
        <p:spPr>
          <a:xfrm>
            <a:off x="3116232" y="281462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4FA58-825D-49ED-B1B4-F7C4513C419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3171591" y="3056827"/>
            <a:ext cx="462608" cy="1645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F3F15-0B37-4449-95DE-A1D366B323B5}"/>
              </a:ext>
            </a:extLst>
          </p:cNvPr>
          <p:cNvSpPr/>
          <p:nvPr/>
        </p:nvSpPr>
        <p:spPr>
          <a:xfrm>
            <a:off x="3634199" y="2919972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</a:t>
            </a:r>
            <a:r>
              <a:rPr lang="en-ID" sz="1200">
                <a:solidFill>
                  <a:srgbClr val="003300"/>
                </a:solidFill>
                <a:latin typeface="Consolas" panose="020B0609020204030204" pitchFamily="49" charset="0"/>
              </a:rPr>
              <a:t>SELECT</a:t>
            </a:r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76511D2-21D0-4049-9F03-E47F6257166F}"/>
              </a:ext>
            </a:extLst>
          </p:cNvPr>
          <p:cNvSpPr/>
          <p:nvPr/>
        </p:nvSpPr>
        <p:spPr>
          <a:xfrm>
            <a:off x="939343" y="407528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_prevKey != keyPad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05F903-39CD-4306-93D7-1C576C60A548}"/>
              </a:ext>
            </a:extLst>
          </p:cNvPr>
          <p:cNvSpPr txBox="1"/>
          <p:nvPr/>
        </p:nvSpPr>
        <p:spPr>
          <a:xfrm>
            <a:off x="3116232" y="4160623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4F9C03-9F75-4BBD-8E37-E7A09359477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3171591" y="4495201"/>
            <a:ext cx="46260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1860BB-A762-43C6-B323-5C8355282C7B}"/>
              </a:ext>
            </a:extLst>
          </p:cNvPr>
          <p:cNvSpPr/>
          <p:nvPr/>
        </p:nvSpPr>
        <p:spPr>
          <a:xfrm>
            <a:off x="3634199" y="4287947"/>
            <a:ext cx="2593985" cy="41450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this-&gt;_prevMilli = millis();</a:t>
            </a:r>
          </a:p>
          <a:p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this-&gt;_prevKey = keyPad;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355095-D78B-45F5-9030-ADEA5944E6E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1907296" y="2472785"/>
            <a:ext cx="312298" cy="159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7AB5BF9-8393-4835-BC89-606F7858875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>
          <a:xfrm rot="16200000" flipH="1">
            <a:off x="2179124" y="3353084"/>
            <a:ext cx="190563" cy="4378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E7EE9371-658D-431E-B654-84E2A3E91893}"/>
              </a:ext>
            </a:extLst>
          </p:cNvPr>
          <p:cNvSpPr/>
          <p:nvPr/>
        </p:nvSpPr>
        <p:spPr>
          <a:xfrm>
            <a:off x="1964031" y="856698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2" name="Flowchart: Off-page Connector 31">
            <a:hlinkClick r:id="rId2" action="ppaction://hlinksldjump"/>
            <a:extLst>
              <a:ext uri="{FF2B5EF4-FFF2-40B4-BE49-F238E27FC236}">
                <a16:creationId xmlns:a16="http://schemas.microsoft.com/office/drawing/2014/main" id="{533D48C4-8AA4-43C8-9C2E-0E712B6A2CE1}"/>
              </a:ext>
            </a:extLst>
          </p:cNvPr>
          <p:cNvSpPr/>
          <p:nvPr/>
        </p:nvSpPr>
        <p:spPr>
          <a:xfrm>
            <a:off x="6766346" y="836123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26A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CDA59E-8C78-48FD-93BF-7C8B4237E4CF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5508104" y="1889484"/>
            <a:ext cx="1508893" cy="2183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CF7F95-4565-473B-8F64-C8E754D0F618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467808" y="3056827"/>
            <a:ext cx="1549189" cy="1645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1782229-00F4-4B52-81F0-74532917C38F}"/>
              </a:ext>
            </a:extLst>
          </p:cNvPr>
          <p:cNvSpPr/>
          <p:nvPr/>
        </p:nvSpPr>
        <p:spPr>
          <a:xfrm>
            <a:off x="2493344" y="3573016"/>
            <a:ext cx="189026" cy="188577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CAA6A3F-DA54-41BA-AE17-C0BFC177DBBF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 rot="5400000">
            <a:off x="2164816" y="3652244"/>
            <a:ext cx="313693" cy="5323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86D7526-B474-40A3-9367-8819FB365370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 rot="5400000">
            <a:off x="1499005" y="5272744"/>
            <a:ext cx="914091" cy="1988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lowchart: Off-page Connector 74">
            <a:hlinkClick r:id="rId3" action="ppaction://hlinksldjump"/>
            <a:extLst>
              <a:ext uri="{FF2B5EF4-FFF2-40B4-BE49-F238E27FC236}">
                <a16:creationId xmlns:a16="http://schemas.microsoft.com/office/drawing/2014/main" id="{D0A08B5E-B36A-4CC3-ADBE-8F4AE4828958}"/>
              </a:ext>
            </a:extLst>
          </p:cNvPr>
          <p:cNvSpPr/>
          <p:nvPr/>
        </p:nvSpPr>
        <p:spPr>
          <a:xfrm>
            <a:off x="1649820" y="5829207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77" name="Flowchart: Off-page Connector 76">
            <a:hlinkClick r:id="rId3" action="ppaction://hlinksldjump"/>
            <a:extLst>
              <a:ext uri="{FF2B5EF4-FFF2-40B4-BE49-F238E27FC236}">
                <a16:creationId xmlns:a16="http://schemas.microsoft.com/office/drawing/2014/main" id="{C75985D6-4590-452C-A35E-780CF021E8FA}"/>
              </a:ext>
            </a:extLst>
          </p:cNvPr>
          <p:cNvSpPr/>
          <p:nvPr/>
        </p:nvSpPr>
        <p:spPr>
          <a:xfrm>
            <a:off x="6565338" y="5849782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27A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9B37DF7-EF3C-4F1E-A000-69507765A34F}"/>
              </a:ext>
            </a:extLst>
          </p:cNvPr>
          <p:cNvCxnSpPr>
            <a:cxnSpLocks/>
            <a:stCxn id="60" idx="3"/>
            <a:endCxn id="77" idx="0"/>
          </p:cNvCxnSpPr>
          <p:nvPr/>
        </p:nvCxnSpPr>
        <p:spPr>
          <a:xfrm>
            <a:off x="6228184" y="4495201"/>
            <a:ext cx="562984" cy="13545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85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470" y="656985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/>
              <a:t>File : src\compDevices\keyPad.cpp</a:t>
            </a:r>
            <a:endParaRPr lang="en-US" sz="140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8" idx="2"/>
            <a:endCxn id="65" idx="0"/>
          </p:cNvCxnSpPr>
          <p:nvPr/>
        </p:nvCxnSpPr>
        <p:spPr>
          <a:xfrm rot="16200000" flipH="1">
            <a:off x="2494383" y="1614227"/>
            <a:ext cx="571928" cy="1743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995" y="313979"/>
            <a:ext cx="5688632" cy="478689"/>
          </a:xfrm>
        </p:spPr>
        <p:txBody>
          <a:bodyPr/>
          <a:lstStyle/>
          <a:p>
            <a:pPr algn="ctr"/>
            <a:r>
              <a:rPr lang="en-US" sz="1800"/>
              <a:t>KeyPad::</a:t>
            </a:r>
            <a:r>
              <a:rPr lang="en-US" sz="1800">
                <a:solidFill>
                  <a:schemeClr val="tx1"/>
                </a:solidFill>
              </a:rPr>
              <a:t>getCode();</a:t>
            </a:r>
            <a:r>
              <a:rPr lang="en-US" sz="1200" b="1" i="1">
                <a:solidFill>
                  <a:schemeClr val="tx1"/>
                </a:solidFill>
              </a:rPr>
              <a:t>-cont.</a:t>
            </a:r>
            <a:endParaRPr lang="en-ID" sz="1200" b="1" i="1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32" idx="2"/>
            <a:endCxn id="37" idx="3"/>
          </p:cNvCxnSpPr>
          <p:nvPr/>
        </p:nvCxnSpPr>
        <p:spPr>
          <a:xfrm rot="5400000">
            <a:off x="3631301" y="1900878"/>
            <a:ext cx="4227309" cy="32511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E7EE9371-658D-431E-B654-84E2A3E91893}"/>
              </a:ext>
            </a:extLst>
          </p:cNvPr>
          <p:cNvSpPr/>
          <p:nvPr/>
        </p:nvSpPr>
        <p:spPr>
          <a:xfrm>
            <a:off x="2486378" y="1071229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2" name="Flowchart: Off-page Connector 31">
            <a:hlinkClick r:id="rId2" action="ppaction://hlinksldjump"/>
            <a:extLst>
              <a:ext uri="{FF2B5EF4-FFF2-40B4-BE49-F238E27FC236}">
                <a16:creationId xmlns:a16="http://schemas.microsoft.com/office/drawing/2014/main" id="{533D48C4-8AA4-43C8-9C2E-0E712B6A2CE1}"/>
              </a:ext>
            </a:extLst>
          </p:cNvPr>
          <p:cNvSpPr/>
          <p:nvPr/>
        </p:nvSpPr>
        <p:spPr>
          <a:xfrm>
            <a:off x="7144677" y="1068586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27A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0766F1-98FB-4639-82D3-D34A1CAC855C}"/>
              </a:ext>
            </a:extLst>
          </p:cNvPr>
          <p:cNvSpPr/>
          <p:nvPr/>
        </p:nvSpPr>
        <p:spPr>
          <a:xfrm>
            <a:off x="3204662" y="3639348"/>
            <a:ext cx="3491337" cy="79208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this-&gt;_prevMilli = millis();</a:t>
            </a:r>
          </a:p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this-&gt;_prevKey = keyPad;</a:t>
            </a:r>
          </a:p>
          <a:p>
            <a:pPr algn="ctr"/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 = keyPad;</a:t>
            </a:r>
          </a:p>
        </p:txBody>
      </p: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7B4C8557-E14E-4D58-8A1B-81B1D62B09B5}"/>
              </a:ext>
            </a:extLst>
          </p:cNvPr>
          <p:cNvSpPr/>
          <p:nvPr/>
        </p:nvSpPr>
        <p:spPr>
          <a:xfrm>
            <a:off x="1205915" y="1987347"/>
            <a:ext cx="3323176" cy="1466999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(millis() - this-&gt;_prevMilli) &gt; DEBOUNCE_DELAY)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A298F4-C906-4953-B1B5-C2694B939293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>
          <a:xfrm>
            <a:off x="4529091" y="2720847"/>
            <a:ext cx="421240" cy="9185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hlinkClick r:id="rId3" action="ppaction://hlinksldjump"/>
            <a:extLst>
              <a:ext uri="{FF2B5EF4-FFF2-40B4-BE49-F238E27FC236}">
                <a16:creationId xmlns:a16="http://schemas.microsoft.com/office/drawing/2014/main" id="{2CB90C58-CBAA-4304-B04C-656B26EE609A}"/>
              </a:ext>
            </a:extLst>
          </p:cNvPr>
          <p:cNvSpPr/>
          <p:nvPr/>
        </p:nvSpPr>
        <p:spPr>
          <a:xfrm>
            <a:off x="2486378" y="5408527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Return (</a:t>
            </a:r>
            <a:r>
              <a:rPr lang="en-US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</a:t>
            </a:r>
            <a:r>
              <a:rPr lang="en-US" sz="1200">
                <a:solidFill>
                  <a:schemeClr val="tx1"/>
                </a:solidFill>
              </a:rPr>
              <a:t>)</a:t>
            </a:r>
            <a:endParaRPr lang="en-ID" sz="1200">
              <a:solidFill>
                <a:schemeClr val="tx1"/>
              </a:solidFill>
            </a:endParaRPr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2932A741-A4FC-4404-84E4-94E2761CE7CC}"/>
              </a:ext>
            </a:extLst>
          </p:cNvPr>
          <p:cNvSpPr/>
          <p:nvPr/>
        </p:nvSpPr>
        <p:spPr>
          <a:xfrm>
            <a:off x="2786577" y="6223592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end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9FB71D0-5996-4DE5-A03D-6A4626AE944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5400000">
            <a:off x="3097360" y="6018061"/>
            <a:ext cx="351949" cy="59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ED4C21C-87C6-44D5-96FE-D47466C478A2}"/>
              </a:ext>
            </a:extLst>
          </p:cNvPr>
          <p:cNvCxnSpPr>
            <a:cxnSpLocks/>
            <a:stCxn id="63" idx="2"/>
            <a:endCxn id="37" idx="0"/>
          </p:cNvCxnSpPr>
          <p:nvPr/>
        </p:nvCxnSpPr>
        <p:spPr>
          <a:xfrm rot="5400000">
            <a:off x="3638066" y="4096261"/>
            <a:ext cx="977091" cy="16474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B7C6571-F4CF-42D9-BA9F-6A65DA20FF3C}"/>
              </a:ext>
            </a:extLst>
          </p:cNvPr>
          <p:cNvSpPr txBox="1"/>
          <p:nvPr/>
        </p:nvSpPr>
        <p:spPr>
          <a:xfrm>
            <a:off x="4614267" y="240664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2725E87-38AF-4B56-A562-323B94EED21F}"/>
              </a:ext>
            </a:extLst>
          </p:cNvPr>
          <p:cNvCxnSpPr>
            <a:cxnSpLocks/>
            <a:stCxn id="65" idx="2"/>
            <a:endCxn id="37" idx="1"/>
          </p:cNvCxnSpPr>
          <p:nvPr/>
        </p:nvCxnSpPr>
        <p:spPr>
          <a:xfrm rot="5400000">
            <a:off x="1584072" y="4356653"/>
            <a:ext cx="2185739" cy="381125"/>
          </a:xfrm>
          <a:prstGeom prst="bentConnector4">
            <a:avLst>
              <a:gd name="adj1" fmla="val 44703"/>
              <a:gd name="adj2" fmla="val 1599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A9E0EE-4C55-415D-AEC7-3346AD8C0FFB}"/>
              </a:ext>
            </a:extLst>
          </p:cNvPr>
          <p:cNvSpPr txBox="1"/>
          <p:nvPr/>
        </p:nvSpPr>
        <p:spPr>
          <a:xfrm>
            <a:off x="2607495" y="3641130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6182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>
                <a:solidFill>
                  <a:srgbClr val="FF0000"/>
                </a:solidFill>
              </a:rPr>
              <a:t>MQTT - Protocol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>
                <a:solidFill>
                  <a:srgbClr val="0000FF"/>
                </a:solidFill>
              </a:rPr>
              <a:t>EoN</a:t>
            </a:r>
            <a:endParaRPr lang="en-US" b="1">
              <a:solidFill>
                <a:srgbClr val="0000FF"/>
              </a:solidFill>
            </a:endParaRPr>
          </a:p>
          <a:p>
            <a:pPr algn="ctr"/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>
                <a:solidFill>
                  <a:srgbClr val="0000FF"/>
                </a:solidFill>
              </a:rPr>
              <a:t>Lcd Keypad</a:t>
            </a:r>
            <a:endParaRPr lang="en-US" sz="1200" b="1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298085"/>
            <a:ext cx="8077200" cy="1021625"/>
          </a:xfrm>
        </p:spPr>
        <p:txBody>
          <a:bodyPr>
            <a:noAutofit/>
          </a:bodyPr>
          <a:lstStyle/>
          <a:p>
            <a:pPr algn="ctr"/>
            <a:r>
              <a:rPr lang="en-US" sz="2400" b="1" kern="120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br>
              <a:rPr lang="en-US" sz="2400" b="1" kern="120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ID" sz="2400" b="1">
                <a:solidFill>
                  <a:srgbClr val="0000FF"/>
                </a:solidFill>
              </a:rPr>
              <a:t>c/w Local Panel</a:t>
            </a:r>
            <a:endParaRPr lang="en-ID" sz="2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55576" y="1393383"/>
            <a:ext cx="2153745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Serial1.available()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5993" y="16136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509998" y="2436693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/>
              <a:t>No</a:t>
            </a:r>
            <a:endParaRPr 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3707904" y="1462119"/>
            <a:ext cx="376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StaticJsonDocument&lt;192&gt; paramJson;</a:t>
            </a:r>
          </a:p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err = deserializeJson(paramJson, Serial1);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41601" y="679317"/>
            <a:ext cx="135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commSer.cpp</a:t>
            </a:r>
            <a:endParaRPr lang="en-US" sz="120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 rot="16200000" flipH="1">
            <a:off x="1698587" y="1259521"/>
            <a:ext cx="243124" cy="245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45" idx="2"/>
            <a:endCxn id="91" idx="0"/>
          </p:cNvCxnSpPr>
          <p:nvPr/>
        </p:nvCxnSpPr>
        <p:spPr>
          <a:xfrm rot="5400000">
            <a:off x="2436308" y="3274873"/>
            <a:ext cx="1006986" cy="10066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91" idx="2"/>
          </p:cNvCxnSpPr>
          <p:nvPr/>
        </p:nvCxnSpPr>
        <p:spPr>
          <a:xfrm rot="16200000" flipH="1">
            <a:off x="1055587" y="3197749"/>
            <a:ext cx="2004976" cy="45125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91" idx="4"/>
            <a:endCxn id="102" idx="0"/>
          </p:cNvCxnSpPr>
          <p:nvPr/>
        </p:nvCxnSpPr>
        <p:spPr>
          <a:xfrm rot="5400000">
            <a:off x="1371086" y="4799999"/>
            <a:ext cx="1295353" cy="83544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ID" sz="1800" b="1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commSer</a:t>
            </a:r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-&gt;execute()</a:t>
            </a:r>
            <a:endParaRPr lang="en-ID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BC8F404A-3F6E-4D69-97D8-356B6217A8D6}"/>
              </a:ext>
            </a:extLst>
          </p:cNvPr>
          <p:cNvSpPr/>
          <p:nvPr/>
        </p:nvSpPr>
        <p:spPr>
          <a:xfrm>
            <a:off x="1350650" y="848507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start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DC88898-CD71-4AFD-B33B-D7D9C8ED4AB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909321" y="1692952"/>
            <a:ext cx="798583" cy="21418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C0DAD147-DAD2-4EF1-807E-F66287165F48}"/>
              </a:ext>
            </a:extLst>
          </p:cNvPr>
          <p:cNvSpPr/>
          <p:nvPr/>
        </p:nvSpPr>
        <p:spPr>
          <a:xfrm>
            <a:off x="2555776" y="2564904"/>
            <a:ext cx="1774679" cy="70979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Err = OK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0DDC155-F7E2-4962-B741-C75883AFA6F3}"/>
              </a:ext>
            </a:extLst>
          </p:cNvPr>
          <p:cNvCxnSpPr>
            <a:cxnSpLocks/>
            <a:stCxn id="14" idx="2"/>
            <a:endCxn id="45" idx="0"/>
          </p:cNvCxnSpPr>
          <p:nvPr/>
        </p:nvCxnSpPr>
        <p:spPr>
          <a:xfrm rot="5400000">
            <a:off x="4195934" y="1170966"/>
            <a:ext cx="641120" cy="21467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9C9332-D6D3-4BB5-B032-3FB87CFF1E29}"/>
              </a:ext>
            </a:extLst>
          </p:cNvPr>
          <p:cNvSpPr txBox="1"/>
          <p:nvPr/>
        </p:nvSpPr>
        <p:spPr>
          <a:xfrm>
            <a:off x="4572000" y="3193082"/>
            <a:ext cx="31428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 = paramJson.as&lt;JsonObject&gt;();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E9EC334-EED0-45C1-A24E-DEC96811E2F9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4330455" y="2919800"/>
            <a:ext cx="241545" cy="41178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B5FEA7AC-4786-4074-9538-27A13E46317D}"/>
              </a:ext>
            </a:extLst>
          </p:cNvPr>
          <p:cNvSpPr/>
          <p:nvPr/>
        </p:nvSpPr>
        <p:spPr>
          <a:xfrm>
            <a:off x="4061595" y="4221088"/>
            <a:ext cx="2127271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(obj["id"] = _accessParameter-&gt;getId()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5373FBA-A3A7-49C6-931F-392F1F582BFB}"/>
              </a:ext>
            </a:extLst>
          </p:cNvPr>
          <p:cNvCxnSpPr>
            <a:cxnSpLocks/>
            <a:stCxn id="55" idx="2"/>
            <a:endCxn id="70" idx="0"/>
          </p:cNvCxnSpPr>
          <p:nvPr/>
        </p:nvCxnSpPr>
        <p:spPr>
          <a:xfrm rot="5400000">
            <a:off x="5258820" y="3336492"/>
            <a:ext cx="751007" cy="10181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09EB2B3B-7A5B-4C36-85BE-727CE470FF00}"/>
              </a:ext>
            </a:extLst>
          </p:cNvPr>
          <p:cNvSpPr/>
          <p:nvPr/>
        </p:nvSpPr>
        <p:spPr>
          <a:xfrm>
            <a:off x="2283702" y="4281681"/>
            <a:ext cx="305568" cy="288366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" name="Flowchart: Off-page Connector 101">
            <a:hlinkClick r:id="rId2" action="ppaction://hlinksldjump"/>
            <a:extLst>
              <a:ext uri="{FF2B5EF4-FFF2-40B4-BE49-F238E27FC236}">
                <a16:creationId xmlns:a16="http://schemas.microsoft.com/office/drawing/2014/main" id="{06094E5D-5791-4F62-887A-CB19898FC9BC}"/>
              </a:ext>
            </a:extLst>
          </p:cNvPr>
          <p:cNvSpPr/>
          <p:nvPr/>
        </p:nvSpPr>
        <p:spPr>
          <a:xfrm>
            <a:off x="1394224" y="5865400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03" name="Flowchart: Off-page Connector 102">
            <a:hlinkClick r:id="rId2" action="ppaction://hlinksldjump"/>
            <a:extLst>
              <a:ext uri="{FF2B5EF4-FFF2-40B4-BE49-F238E27FC236}">
                <a16:creationId xmlns:a16="http://schemas.microsoft.com/office/drawing/2014/main" id="{14044780-63C2-4964-B7D8-2D105E55F3E1}"/>
              </a:ext>
            </a:extLst>
          </p:cNvPr>
          <p:cNvSpPr/>
          <p:nvPr/>
        </p:nvSpPr>
        <p:spPr>
          <a:xfrm>
            <a:off x="7596336" y="5831804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28A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ED3D81A-4E76-464D-AD9A-6C31E1D104F0}"/>
              </a:ext>
            </a:extLst>
          </p:cNvPr>
          <p:cNvCxnSpPr>
            <a:cxnSpLocks/>
            <a:stCxn id="70" idx="3"/>
            <a:endCxn id="103" idx="0"/>
          </p:cNvCxnSpPr>
          <p:nvPr/>
        </p:nvCxnSpPr>
        <p:spPr>
          <a:xfrm>
            <a:off x="6188866" y="4734841"/>
            <a:ext cx="1633300" cy="10969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13F3BD2-151C-4BB5-A7F0-5AA1F81AF7AF}"/>
              </a:ext>
            </a:extLst>
          </p:cNvPr>
          <p:cNvSpPr txBox="1"/>
          <p:nvPr/>
        </p:nvSpPr>
        <p:spPr>
          <a:xfrm>
            <a:off x="6267674" y="449808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CCD5F2-4617-47C3-A0D8-5863F15E507D}"/>
              </a:ext>
            </a:extLst>
          </p:cNvPr>
          <p:cNvSpPr txBox="1"/>
          <p:nvPr/>
        </p:nvSpPr>
        <p:spPr>
          <a:xfrm>
            <a:off x="3774598" y="441495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  <a:r>
              <a:rPr lang="en-ID" sz="1200"/>
              <a:t>o</a:t>
            </a:r>
            <a:endParaRPr lang="en-US" sz="120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5290063-550A-40BA-8B14-2D92D39B3BCC}"/>
              </a:ext>
            </a:extLst>
          </p:cNvPr>
          <p:cNvCxnSpPr>
            <a:cxnSpLocks/>
            <a:stCxn id="70" idx="1"/>
            <a:endCxn id="91" idx="6"/>
          </p:cNvCxnSpPr>
          <p:nvPr/>
        </p:nvCxnSpPr>
        <p:spPr>
          <a:xfrm rot="10800000">
            <a:off x="2589271" y="4425865"/>
            <a:ext cx="1472325" cy="30897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36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611560" y="1393383"/>
            <a:ext cx="2153745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obj["header"] = DATA_PARAMETER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16136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403648" y="2436693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/>
              <a:t>No</a:t>
            </a:r>
            <a:endParaRPr 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3741601" y="679317"/>
            <a:ext cx="135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commSer.cpp</a:t>
            </a:r>
            <a:endParaRPr lang="en-US" sz="120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 rot="16200000" flipH="1">
            <a:off x="1503848" y="1208797"/>
            <a:ext cx="349365" cy="1980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16200000" flipH="1">
            <a:off x="1444874" y="2664447"/>
            <a:ext cx="576064" cy="8894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ID" sz="1800" b="1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commSer</a:t>
            </a:r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-&gt;execute()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-cont.</a:t>
            </a:r>
            <a:endParaRPr lang="en-ID" sz="1200" i="1"/>
          </a:p>
        </p:txBody>
      </p:sp>
      <p:sp>
        <p:nvSpPr>
          <p:cNvPr id="18" name="Rectangle 17">
            <a:hlinkClick r:id="rId2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6372200" y="6185035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return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DC88898-CD71-4AFD-B33B-D7D9C8ED4ABD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2765305" y="1607877"/>
            <a:ext cx="726575" cy="2992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0DDC155-F7E2-4962-B741-C75883AFA6F3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5400000">
            <a:off x="5352597" y="2880134"/>
            <a:ext cx="5141017" cy="1468785"/>
          </a:xfrm>
          <a:prstGeom prst="bentConnector3">
            <a:avLst>
              <a:gd name="adj1" fmla="val 790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Off-page Connector 23">
            <a:hlinkClick r:id="rId3" action="ppaction://hlinksldjump"/>
            <a:extLst>
              <a:ext uri="{FF2B5EF4-FFF2-40B4-BE49-F238E27FC236}">
                <a16:creationId xmlns:a16="http://schemas.microsoft.com/office/drawing/2014/main" id="{AC666BAF-C77A-4D40-ACDD-B1DF98F37056}"/>
              </a:ext>
            </a:extLst>
          </p:cNvPr>
          <p:cNvSpPr/>
          <p:nvPr/>
        </p:nvSpPr>
        <p:spPr>
          <a:xfrm>
            <a:off x="8450684" y="699828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5" name="Flowchart: Off-page Connector 24">
            <a:hlinkClick r:id="rId3" action="ppaction://hlinksldjump"/>
            <a:extLst>
              <a:ext uri="{FF2B5EF4-FFF2-40B4-BE49-F238E27FC236}">
                <a16:creationId xmlns:a16="http://schemas.microsoft.com/office/drawing/2014/main" id="{9334F807-032A-4F4E-A033-6C6FF1158E99}"/>
              </a:ext>
            </a:extLst>
          </p:cNvPr>
          <p:cNvSpPr/>
          <p:nvPr/>
        </p:nvSpPr>
        <p:spPr>
          <a:xfrm>
            <a:off x="1442797" y="699828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28A</a:t>
            </a:r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664CDB3A-7D34-425D-82DD-E8AC881173B5}"/>
              </a:ext>
            </a:extLst>
          </p:cNvPr>
          <p:cNvSpPr/>
          <p:nvPr/>
        </p:nvSpPr>
        <p:spPr>
          <a:xfrm>
            <a:off x="3491880" y="1358533"/>
            <a:ext cx="4829820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_accessParameter-&gt;setParamJson(obj);</a:t>
            </a:r>
          </a:p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_exception = REMOTE_PARAMETER_EXCEPTION;</a:t>
            </a: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F7363ACD-537E-40E2-AAD4-1B0062FB5EE6}"/>
              </a:ext>
            </a:extLst>
          </p:cNvPr>
          <p:cNvSpPr/>
          <p:nvPr/>
        </p:nvSpPr>
        <p:spPr>
          <a:xfrm>
            <a:off x="731650" y="2996952"/>
            <a:ext cx="2091457" cy="11758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obj["header"] = DATA_OPERATION</a:t>
            </a:r>
          </a:p>
        </p:txBody>
      </p: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FFE3E7CE-036D-4182-AFA0-2B406EF6424A}"/>
              </a:ext>
            </a:extLst>
          </p:cNvPr>
          <p:cNvSpPr/>
          <p:nvPr/>
        </p:nvSpPr>
        <p:spPr>
          <a:xfrm>
            <a:off x="3340957" y="3153007"/>
            <a:ext cx="4993436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_accessParameter-&gt;setOperationJson(obj);</a:t>
            </a:r>
          </a:p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_exception = REMOTE_OPERATION_EXCEPTION;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0D7DE4-D706-4F99-9E88-1904A86C3008}"/>
              </a:ext>
            </a:extLst>
          </p:cNvPr>
          <p:cNvSpPr txBox="1"/>
          <p:nvPr/>
        </p:nvSpPr>
        <p:spPr>
          <a:xfrm>
            <a:off x="2699792" y="331746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35AE87C-4F03-4785-B743-B5E81F8E209E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2823107" y="3402351"/>
            <a:ext cx="517850" cy="18251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27EF8C9-1F7F-4DE7-A1EF-1E61AEC8728C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321700" y="1607877"/>
            <a:ext cx="335796" cy="10256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E873F0-9A99-4601-BD95-B0B54086407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334393" y="3402351"/>
            <a:ext cx="303928" cy="9197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6833BC2E-B088-455E-B5D6-D49B414BC2B4}"/>
              </a:ext>
            </a:extLst>
          </p:cNvPr>
          <p:cNvSpPr/>
          <p:nvPr/>
        </p:nvSpPr>
        <p:spPr>
          <a:xfrm>
            <a:off x="864900" y="4625429"/>
            <a:ext cx="4859228" cy="57976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Serial.print("deserializeJson() returned ");</a:t>
            </a:r>
          </a:p>
          <a:p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Serial.println(err.c_str());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AE8287E-913F-4CF5-9061-9C988D052888}"/>
              </a:ext>
            </a:extLst>
          </p:cNvPr>
          <p:cNvCxnSpPr>
            <a:cxnSpLocks/>
            <a:stCxn id="34" idx="2"/>
            <a:endCxn id="69" idx="1"/>
          </p:cNvCxnSpPr>
          <p:nvPr/>
        </p:nvCxnSpPr>
        <p:spPr>
          <a:xfrm rot="16200000" flipH="1">
            <a:off x="2345857" y="3604300"/>
            <a:ext cx="452651" cy="158960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BD34BA-145F-4202-ACCC-41F7D4A68D55}"/>
              </a:ext>
            </a:extLst>
          </p:cNvPr>
          <p:cNvSpPr txBox="1"/>
          <p:nvPr/>
        </p:nvSpPr>
        <p:spPr>
          <a:xfrm>
            <a:off x="1332458" y="5813976"/>
            <a:ext cx="1754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b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Serial1.read();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586E41B-AC17-489B-B1A2-268A4EA0D1F0}"/>
              </a:ext>
            </a:extLst>
          </p:cNvPr>
          <p:cNvCxnSpPr>
            <a:cxnSpLocks/>
            <a:stCxn id="69" idx="4"/>
            <a:endCxn id="76" idx="0"/>
          </p:cNvCxnSpPr>
          <p:nvPr/>
        </p:nvCxnSpPr>
        <p:spPr>
          <a:xfrm rot="5400000">
            <a:off x="2447638" y="4967099"/>
            <a:ext cx="608783" cy="10849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CD05151-30D7-4405-96DD-C4D4258F5B0C}"/>
              </a:ext>
            </a:extLst>
          </p:cNvPr>
          <p:cNvCxnSpPr>
            <a:cxnSpLocks/>
            <a:stCxn id="76" idx="3"/>
            <a:endCxn id="18" idx="1"/>
          </p:cNvCxnSpPr>
          <p:nvPr/>
        </p:nvCxnSpPr>
        <p:spPr>
          <a:xfrm>
            <a:off x="3086630" y="5952476"/>
            <a:ext cx="3285570" cy="4249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6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BBBE-1FFD-4815-AD30-CF692FEA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814536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Temperature Control Reactor</a:t>
            </a:r>
            <a:endParaRPr lang="en-ID" sz="360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8A487FEE-FD2B-4062-A032-AC07CDD58944}"/>
              </a:ext>
            </a:extLst>
          </p:cNvPr>
          <p:cNvSpPr/>
          <p:nvPr/>
        </p:nvSpPr>
        <p:spPr>
          <a:xfrm rot="5400000">
            <a:off x="1367644" y="3681028"/>
            <a:ext cx="3816424" cy="100811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lowchart: Sequential Access Storage 5">
            <a:extLst>
              <a:ext uri="{FF2B5EF4-FFF2-40B4-BE49-F238E27FC236}">
                <a16:creationId xmlns:a16="http://schemas.microsoft.com/office/drawing/2014/main" id="{D62CE524-12FE-4017-9BC4-94BD30983328}"/>
              </a:ext>
            </a:extLst>
          </p:cNvPr>
          <p:cNvSpPr/>
          <p:nvPr/>
        </p:nvSpPr>
        <p:spPr>
          <a:xfrm rot="10800000" flipH="1">
            <a:off x="4914900" y="5642917"/>
            <a:ext cx="252608" cy="203049"/>
          </a:xfrm>
          <a:prstGeom prst="flowChartMagneticTap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lowchart: Collate 6">
            <a:extLst>
              <a:ext uri="{FF2B5EF4-FFF2-40B4-BE49-F238E27FC236}">
                <a16:creationId xmlns:a16="http://schemas.microsoft.com/office/drawing/2014/main" id="{F8015900-4A87-4FFA-8966-C7DF75885365}"/>
              </a:ext>
            </a:extLst>
          </p:cNvPr>
          <p:cNvSpPr/>
          <p:nvPr/>
        </p:nvSpPr>
        <p:spPr>
          <a:xfrm>
            <a:off x="2798897" y="2780928"/>
            <a:ext cx="981016" cy="936104"/>
          </a:xfrm>
          <a:prstGeom prst="flowChartCollat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Flowchart: Collate 7">
            <a:extLst>
              <a:ext uri="{FF2B5EF4-FFF2-40B4-BE49-F238E27FC236}">
                <a16:creationId xmlns:a16="http://schemas.microsoft.com/office/drawing/2014/main" id="{7EAA8324-6458-4B5D-A728-E84AFCB7897C}"/>
              </a:ext>
            </a:extLst>
          </p:cNvPr>
          <p:cNvSpPr/>
          <p:nvPr/>
        </p:nvSpPr>
        <p:spPr>
          <a:xfrm>
            <a:off x="2771800" y="4225865"/>
            <a:ext cx="981016" cy="936104"/>
          </a:xfrm>
          <a:prstGeom prst="flowChartCollat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0A4439B-943A-462A-8A76-B240E9A100BE}"/>
              </a:ext>
            </a:extLst>
          </p:cNvPr>
          <p:cNvCxnSpPr>
            <a:endCxn id="5" idx="1"/>
          </p:cNvCxnSpPr>
          <p:nvPr/>
        </p:nvCxnSpPr>
        <p:spPr>
          <a:xfrm>
            <a:off x="1619672" y="1988840"/>
            <a:ext cx="1656184" cy="2880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E2CF71-A72E-4C62-BE61-8AF85121C83D}"/>
              </a:ext>
            </a:extLst>
          </p:cNvPr>
          <p:cNvSpPr txBox="1"/>
          <p:nvPr/>
        </p:nvSpPr>
        <p:spPr>
          <a:xfrm>
            <a:off x="1569368" y="1628800"/>
            <a:ext cx="69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Feed</a:t>
            </a:r>
            <a:endParaRPr lang="en-ID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637958C-8B6B-4F59-A88A-6F2803590A7E}"/>
              </a:ext>
            </a:extLst>
          </p:cNvPr>
          <p:cNvCxnSpPr>
            <a:cxnSpLocks/>
          </p:cNvCxnSpPr>
          <p:nvPr/>
        </p:nvCxnSpPr>
        <p:spPr>
          <a:xfrm flipV="1">
            <a:off x="3262310" y="5744442"/>
            <a:ext cx="1669731" cy="348854"/>
          </a:xfrm>
          <a:prstGeom prst="bentConnector3">
            <a:avLst>
              <a:gd name="adj1" fmla="val 68501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66CC337-7BA6-4BD6-96AE-798C10B15F64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3402653" y="1902748"/>
            <a:ext cx="1878360" cy="2131951"/>
          </a:xfrm>
          <a:prstGeom prst="bentConnector2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013AC7-9A91-40A5-9D0F-C8880582664F}"/>
              </a:ext>
            </a:extLst>
          </p:cNvPr>
          <p:cNvSpPr txBox="1"/>
          <p:nvPr/>
        </p:nvSpPr>
        <p:spPr>
          <a:xfrm>
            <a:off x="4495794" y="5771336"/>
            <a:ext cx="118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Pump - Circulation</a:t>
            </a:r>
            <a:endParaRPr lang="en-ID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818054-AD3A-4455-ABFF-7BB3705F1EFD}"/>
              </a:ext>
            </a:extLst>
          </p:cNvPr>
          <p:cNvCxnSpPr/>
          <p:nvPr/>
        </p:nvCxnSpPr>
        <p:spPr>
          <a:xfrm>
            <a:off x="5364088" y="2029543"/>
            <a:ext cx="1656184" cy="0"/>
          </a:xfrm>
          <a:prstGeom prst="straightConnector1">
            <a:avLst/>
          </a:prstGeom>
          <a:ln w="19050">
            <a:solidFill>
              <a:srgbClr val="00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C5E5CE-3A94-4E0C-8B67-A34EB283F32B}"/>
              </a:ext>
            </a:extLst>
          </p:cNvPr>
          <p:cNvSpPr txBox="1"/>
          <p:nvPr/>
        </p:nvSpPr>
        <p:spPr>
          <a:xfrm>
            <a:off x="6192180" y="1660211"/>
            <a:ext cx="102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Product</a:t>
            </a:r>
            <a:endParaRPr lang="en-ID">
              <a:solidFill>
                <a:srgbClr val="006600"/>
              </a:solidFill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86DDCDB-725D-4DB0-BE0C-A6C536129547}"/>
              </a:ext>
            </a:extLst>
          </p:cNvPr>
          <p:cNvSpPr/>
          <p:nvPr/>
        </p:nvSpPr>
        <p:spPr>
          <a:xfrm>
            <a:off x="5179208" y="3907904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A75595-ED1C-43C6-B1AC-102ED2817A6A}"/>
              </a:ext>
            </a:extLst>
          </p:cNvPr>
          <p:cNvCxnSpPr>
            <a:stCxn id="34" idx="7"/>
            <a:endCxn id="34" idx="2"/>
          </p:cNvCxnSpPr>
          <p:nvPr/>
        </p:nvCxnSpPr>
        <p:spPr>
          <a:xfrm flipH="1">
            <a:off x="5179208" y="3974859"/>
            <a:ext cx="390245" cy="161645"/>
          </a:xfrm>
          <a:prstGeom prst="line">
            <a:avLst/>
          </a:prstGeom>
          <a:ln>
            <a:solidFill>
              <a:srgbClr val="00CC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0BFAAC-4458-4FA0-99D4-F55053F0F5A8}"/>
              </a:ext>
            </a:extLst>
          </p:cNvPr>
          <p:cNvCxnSpPr>
            <a:cxnSpLocks/>
            <a:stCxn id="34" idx="2"/>
            <a:endCxn id="34" idx="6"/>
          </p:cNvCxnSpPr>
          <p:nvPr/>
        </p:nvCxnSpPr>
        <p:spPr>
          <a:xfrm>
            <a:off x="5179208" y="4136504"/>
            <a:ext cx="457200" cy="0"/>
          </a:xfrm>
          <a:prstGeom prst="line">
            <a:avLst/>
          </a:prstGeom>
          <a:ln>
            <a:solidFill>
              <a:srgbClr val="00CC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56FFB2-FFFD-4C7B-B387-BE66C5117C75}"/>
              </a:ext>
            </a:extLst>
          </p:cNvPr>
          <p:cNvCxnSpPr>
            <a:cxnSpLocks/>
            <a:stCxn id="34" idx="6"/>
            <a:endCxn id="34" idx="3"/>
          </p:cNvCxnSpPr>
          <p:nvPr/>
        </p:nvCxnSpPr>
        <p:spPr>
          <a:xfrm flipH="1">
            <a:off x="5246163" y="4136504"/>
            <a:ext cx="390245" cy="161645"/>
          </a:xfrm>
          <a:prstGeom prst="line">
            <a:avLst/>
          </a:prstGeom>
          <a:ln>
            <a:solidFill>
              <a:srgbClr val="00CC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52BCA5B-A0DF-4B0A-B065-1B04B412CD5C}"/>
              </a:ext>
            </a:extLst>
          </p:cNvPr>
          <p:cNvCxnSpPr>
            <a:endCxn id="34" idx="7"/>
          </p:cNvCxnSpPr>
          <p:nvPr/>
        </p:nvCxnSpPr>
        <p:spPr>
          <a:xfrm rot="10800000" flipV="1">
            <a:off x="5569454" y="3428999"/>
            <a:ext cx="1306803" cy="545859"/>
          </a:xfrm>
          <a:prstGeom prst="bentConnector2">
            <a:avLst/>
          </a:prstGeom>
          <a:ln w="19050">
            <a:solidFill>
              <a:srgbClr val="00CC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D86B97-4294-4C3E-A74E-4A3C9C4956C9}"/>
              </a:ext>
            </a:extLst>
          </p:cNvPr>
          <p:cNvSpPr txBox="1"/>
          <p:nvPr/>
        </p:nvSpPr>
        <p:spPr>
          <a:xfrm>
            <a:off x="5876424" y="29810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CCFF"/>
                </a:solidFill>
              </a:rPr>
              <a:t>Cooling - Water</a:t>
            </a:r>
            <a:endParaRPr lang="en-ID">
              <a:solidFill>
                <a:srgbClr val="00CCFF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1123210-9C55-4908-A683-5A47A269ABC3}"/>
              </a:ext>
            </a:extLst>
          </p:cNvPr>
          <p:cNvCxnSpPr>
            <a:stCxn id="34" idx="3"/>
          </p:cNvCxnSpPr>
          <p:nvPr/>
        </p:nvCxnSpPr>
        <p:spPr>
          <a:xfrm rot="16200000" flipH="1">
            <a:off x="6439389" y="3104922"/>
            <a:ext cx="395768" cy="2782221"/>
          </a:xfrm>
          <a:prstGeom prst="bentConnector2">
            <a:avLst/>
          </a:prstGeom>
          <a:ln w="19050">
            <a:solidFill>
              <a:srgbClr val="00CC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Collate 49">
            <a:extLst>
              <a:ext uri="{FF2B5EF4-FFF2-40B4-BE49-F238E27FC236}">
                <a16:creationId xmlns:a16="http://schemas.microsoft.com/office/drawing/2014/main" id="{F07977A1-A1BD-4790-840B-9E7343ADA983}"/>
              </a:ext>
            </a:extLst>
          </p:cNvPr>
          <p:cNvSpPr/>
          <p:nvPr/>
        </p:nvSpPr>
        <p:spPr>
          <a:xfrm rot="5400000">
            <a:off x="7171786" y="4589115"/>
            <a:ext cx="90131" cy="224304"/>
          </a:xfrm>
          <a:prstGeom prst="flowChartCollat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C00000"/>
              </a:solidFill>
            </a:endParaRPr>
          </a:p>
        </p:txBody>
      </p:sp>
      <p:sp>
        <p:nvSpPr>
          <p:cNvPr id="51" name="Chord 50">
            <a:extLst>
              <a:ext uri="{FF2B5EF4-FFF2-40B4-BE49-F238E27FC236}">
                <a16:creationId xmlns:a16="http://schemas.microsoft.com/office/drawing/2014/main" id="{5A41555B-9155-4301-820E-03D1CF619C60}"/>
              </a:ext>
            </a:extLst>
          </p:cNvPr>
          <p:cNvSpPr/>
          <p:nvPr/>
        </p:nvSpPr>
        <p:spPr>
          <a:xfrm rot="5400000">
            <a:off x="7134446" y="4411467"/>
            <a:ext cx="172711" cy="257863"/>
          </a:xfrm>
          <a:prstGeom prst="chord">
            <a:avLst>
              <a:gd name="adj1" fmla="val 5875361"/>
              <a:gd name="adj2" fmla="val 15763068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D2C4E3D-C5E4-4D72-BBFF-2CAA8D504789}"/>
              </a:ext>
            </a:extLst>
          </p:cNvPr>
          <p:cNvCxnSpPr>
            <a:stCxn id="50" idx="1"/>
            <a:endCxn id="51" idx="2"/>
          </p:cNvCxnSpPr>
          <p:nvPr/>
        </p:nvCxnSpPr>
        <p:spPr>
          <a:xfrm flipV="1">
            <a:off x="7216852" y="4523523"/>
            <a:ext cx="4155" cy="17774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1B03FA2-3B6D-4B40-A28E-4C13FE08072C}"/>
              </a:ext>
            </a:extLst>
          </p:cNvPr>
          <p:cNvSpPr txBox="1"/>
          <p:nvPr/>
        </p:nvSpPr>
        <p:spPr>
          <a:xfrm>
            <a:off x="3995936" y="3717032"/>
            <a:ext cx="136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Heat Exchanger</a:t>
            </a:r>
            <a:endParaRPr lang="en-ID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16B4F4-99E5-4A85-B800-EB3F58AD7F3E}"/>
              </a:ext>
            </a:extLst>
          </p:cNvPr>
          <p:cNvSpPr txBox="1"/>
          <p:nvPr/>
        </p:nvSpPr>
        <p:spPr>
          <a:xfrm>
            <a:off x="6640787" y="4694041"/>
            <a:ext cx="115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Control Valve</a:t>
            </a:r>
            <a:endParaRPr lang="en-ID">
              <a:solidFill>
                <a:srgbClr val="C00000"/>
              </a:solidFill>
            </a:endParaRP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2AA576B-C681-4F28-B716-604A02C9740A}"/>
              </a:ext>
            </a:extLst>
          </p:cNvPr>
          <p:cNvSpPr/>
          <p:nvPr/>
        </p:nvSpPr>
        <p:spPr>
          <a:xfrm>
            <a:off x="3635896" y="2027806"/>
            <a:ext cx="498475" cy="486130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3300"/>
                </a:solidFill>
              </a:rPr>
              <a:t>TI</a:t>
            </a:r>
            <a:endParaRPr lang="en-ID" sz="1400">
              <a:solidFill>
                <a:srgbClr val="00330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2ED159-1232-43A3-87D2-4B2688F4D8E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3439316" y="2442744"/>
            <a:ext cx="269580" cy="1941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CFB90015-82B5-48C7-B3D2-FBA3BAA559A5}"/>
              </a:ext>
            </a:extLst>
          </p:cNvPr>
          <p:cNvSpPr/>
          <p:nvPr/>
        </p:nvSpPr>
        <p:spPr>
          <a:xfrm>
            <a:off x="6808960" y="2214257"/>
            <a:ext cx="498475" cy="486130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TC</a:t>
            </a:r>
            <a:endParaRPr lang="en-ID" sz="1200">
              <a:solidFill>
                <a:srgbClr val="003300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0F688A0-9E8B-47F1-A2BE-EF4E1F5BAFE5}"/>
              </a:ext>
            </a:extLst>
          </p:cNvPr>
          <p:cNvCxnSpPr>
            <a:stCxn id="56" idx="6"/>
            <a:endCxn id="62" idx="2"/>
          </p:cNvCxnSpPr>
          <p:nvPr/>
        </p:nvCxnSpPr>
        <p:spPr>
          <a:xfrm>
            <a:off x="4134371" y="2270871"/>
            <a:ext cx="2674589" cy="186451"/>
          </a:xfrm>
          <a:prstGeom prst="bentConnector3">
            <a:avLst>
              <a:gd name="adj1" fmla="val 22578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A657A74-7400-4E40-8625-948F02A173C9}"/>
              </a:ext>
            </a:extLst>
          </p:cNvPr>
          <p:cNvCxnSpPr>
            <a:cxnSpLocks/>
            <a:stCxn id="62" idx="6"/>
          </p:cNvCxnSpPr>
          <p:nvPr/>
        </p:nvCxnSpPr>
        <p:spPr>
          <a:xfrm flipH="1">
            <a:off x="7218929" y="2457322"/>
            <a:ext cx="88506" cy="1929558"/>
          </a:xfrm>
          <a:prstGeom prst="bentConnector4">
            <a:avLst>
              <a:gd name="adj1" fmla="val -258288"/>
              <a:gd name="adj2" fmla="val 56298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42DA1B-16AE-4793-B41A-F2C9D8A2EAE0}"/>
              </a:ext>
            </a:extLst>
          </p:cNvPr>
          <p:cNvSpPr txBox="1"/>
          <p:nvPr/>
        </p:nvSpPr>
        <p:spPr>
          <a:xfrm>
            <a:off x="3874417" y="2519914"/>
            <a:ext cx="136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Temperature Indicator / Transmitter / Sensor</a:t>
            </a:r>
            <a:endParaRPr lang="en-ID" sz="10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E07C42-577E-4CE3-9E68-8E062F800C1A}"/>
              </a:ext>
            </a:extLst>
          </p:cNvPr>
          <p:cNvSpPr txBox="1"/>
          <p:nvPr/>
        </p:nvSpPr>
        <p:spPr>
          <a:xfrm>
            <a:off x="7225317" y="1986875"/>
            <a:ext cx="136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Temperature Controller</a:t>
            </a:r>
            <a:endParaRPr lang="en-ID" sz="1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282E3A-D731-46D0-A465-CAE9BDEB285A}"/>
              </a:ext>
            </a:extLst>
          </p:cNvPr>
          <p:cNvSpPr txBox="1"/>
          <p:nvPr/>
        </p:nvSpPr>
        <p:spPr>
          <a:xfrm>
            <a:off x="1420400" y="3736394"/>
            <a:ext cx="1360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Reactor : Exothermic</a:t>
            </a:r>
          </a:p>
          <a:p>
            <a:pPr algn="ctr"/>
            <a:r>
              <a:rPr lang="en-US" sz="1200"/>
              <a:t>(</a:t>
            </a:r>
            <a:r>
              <a:rPr lang="en-US" sz="1200" b="1" i="1"/>
              <a:t>reaksi yang menghasilkan panas</a:t>
            </a:r>
            <a:r>
              <a:rPr lang="en-US" sz="1200"/>
              <a:t>)</a:t>
            </a:r>
            <a:endParaRPr lang="en-ID" sz="12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9637CE4-6DAD-4417-B52D-B4FB0942E6A9}"/>
              </a:ext>
            </a:extLst>
          </p:cNvPr>
          <p:cNvCxnSpPr>
            <a:stCxn id="6" idx="3"/>
            <a:endCxn id="34" idx="4"/>
          </p:cNvCxnSpPr>
          <p:nvPr/>
        </p:nvCxnSpPr>
        <p:spPr>
          <a:xfrm flipV="1">
            <a:off x="5167508" y="4365104"/>
            <a:ext cx="240300" cy="1379337"/>
          </a:xfrm>
          <a:prstGeom prst="bentConnector2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0897B6-7FC6-405F-A28E-146EA7CE1DE3}"/>
              </a:ext>
            </a:extLst>
          </p:cNvPr>
          <p:cNvSpPr txBox="1"/>
          <p:nvPr/>
        </p:nvSpPr>
        <p:spPr>
          <a:xfrm>
            <a:off x="2607602" y="3455684"/>
            <a:ext cx="136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Catalyst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EBEF20-F6A5-488C-A450-6162B6A13334}"/>
              </a:ext>
            </a:extLst>
          </p:cNvPr>
          <p:cNvSpPr txBox="1"/>
          <p:nvPr/>
        </p:nvSpPr>
        <p:spPr>
          <a:xfrm>
            <a:off x="2603672" y="4213469"/>
            <a:ext cx="136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Catalyst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E8F3D-E5B1-453A-93C0-A94B0351CA83}"/>
              </a:ext>
            </a:extLst>
          </p:cNvPr>
          <p:cNvSpPr txBox="1"/>
          <p:nvPr/>
        </p:nvSpPr>
        <p:spPr>
          <a:xfrm>
            <a:off x="2635641" y="2788349"/>
            <a:ext cx="136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Catalyst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F37723-68A8-4C1A-9938-034C54C0B677}"/>
              </a:ext>
            </a:extLst>
          </p:cNvPr>
          <p:cNvSpPr txBox="1"/>
          <p:nvPr/>
        </p:nvSpPr>
        <p:spPr>
          <a:xfrm>
            <a:off x="2595708" y="4901258"/>
            <a:ext cx="136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Catalyst</a:t>
            </a:r>
          </a:p>
        </p:txBody>
      </p:sp>
    </p:spTree>
    <p:extLst>
      <p:ext uri="{BB962C8B-B14F-4D97-AF65-F5344CB8AC3E}">
        <p14:creationId xmlns:p14="http://schemas.microsoft.com/office/powerpoint/2010/main" val="1259447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1310-F7D8-4A65-93AB-4B37A9AF9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958551"/>
          </a:xfrm>
        </p:spPr>
        <p:txBody>
          <a:bodyPr>
            <a:normAutofit/>
          </a:bodyPr>
          <a:lstStyle/>
          <a:p>
            <a:r>
              <a:rPr lang="en-US" sz="2400"/>
              <a:t>Voltage Divider (VD) – Keypad (P/B R-close)</a:t>
            </a:r>
            <a:endParaRPr lang="en-ID" sz="2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27B323-CC1F-4DA5-8BFC-905D35DDB25A}"/>
              </a:ext>
            </a:extLst>
          </p:cNvPr>
          <p:cNvGrpSpPr/>
          <p:nvPr/>
        </p:nvGrpSpPr>
        <p:grpSpPr>
          <a:xfrm>
            <a:off x="2397918" y="1963113"/>
            <a:ext cx="108012" cy="1184243"/>
            <a:chOff x="3167844" y="1772816"/>
            <a:chExt cx="72008" cy="12562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C6559B-4CE5-48C0-A48B-3450D42CBF17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E4FF98-3D97-4501-8489-E8154B9A08E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FB8534-0188-498A-ADA2-7D309509D01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1FDD2E-074C-49B8-9981-1ED8F21B8840}"/>
              </a:ext>
            </a:extLst>
          </p:cNvPr>
          <p:cNvGrpSpPr/>
          <p:nvPr/>
        </p:nvGrpSpPr>
        <p:grpSpPr>
          <a:xfrm>
            <a:off x="1353802" y="3147356"/>
            <a:ext cx="108012" cy="1184243"/>
            <a:chOff x="3167844" y="1772816"/>
            <a:chExt cx="72008" cy="12562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FE24FF-4365-4ED5-BFD2-11FB56972F10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DBFF96-92EB-494E-84DB-ED257BC6F7C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42C37A-A3C3-456B-9E14-D56C8F7865F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F234D4-2F0F-476E-A74B-D3E4D3748D1E}"/>
              </a:ext>
            </a:extLst>
          </p:cNvPr>
          <p:cNvCxnSpPr/>
          <p:nvPr/>
        </p:nvCxnSpPr>
        <p:spPr>
          <a:xfrm flipH="1" flipV="1">
            <a:off x="1404863" y="3133338"/>
            <a:ext cx="2945" cy="1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8C0BC5-7E33-4D31-A21D-4FB21E641659}"/>
              </a:ext>
            </a:extLst>
          </p:cNvPr>
          <p:cNvCxnSpPr>
            <a:cxnSpLocks/>
          </p:cNvCxnSpPr>
          <p:nvPr/>
        </p:nvCxnSpPr>
        <p:spPr>
          <a:xfrm flipV="1">
            <a:off x="1407808" y="3132749"/>
            <a:ext cx="2038392" cy="146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8F400A-2F24-428A-8BBD-EB560F4709E6}"/>
              </a:ext>
            </a:extLst>
          </p:cNvPr>
          <p:cNvCxnSpPr>
            <a:cxnSpLocks/>
          </p:cNvCxnSpPr>
          <p:nvPr/>
        </p:nvCxnSpPr>
        <p:spPr>
          <a:xfrm>
            <a:off x="3500206" y="2948463"/>
            <a:ext cx="378042" cy="184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4B33C5-3EB0-4AD7-AC84-73C5828B2DDC}"/>
              </a:ext>
            </a:extLst>
          </p:cNvPr>
          <p:cNvCxnSpPr/>
          <p:nvPr/>
        </p:nvCxnSpPr>
        <p:spPr>
          <a:xfrm>
            <a:off x="3878248" y="3133338"/>
            <a:ext cx="7920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6ED7D7-AE48-46BE-B7DD-3F7AEC1E5E8F}"/>
              </a:ext>
            </a:extLst>
          </p:cNvPr>
          <p:cNvCxnSpPr/>
          <p:nvPr/>
        </p:nvCxnSpPr>
        <p:spPr>
          <a:xfrm>
            <a:off x="4670336" y="3147356"/>
            <a:ext cx="0" cy="786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4BCA0C-D89C-4B37-9CCA-145597F25C31}"/>
              </a:ext>
            </a:extLst>
          </p:cNvPr>
          <p:cNvCxnSpPr/>
          <p:nvPr/>
        </p:nvCxnSpPr>
        <p:spPr>
          <a:xfrm flipV="1">
            <a:off x="3446200" y="2948463"/>
            <a:ext cx="54006" cy="184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732E89-53F3-45B8-8CC9-6AE9D0E8B622}"/>
              </a:ext>
            </a:extLst>
          </p:cNvPr>
          <p:cNvCxnSpPr/>
          <p:nvPr/>
        </p:nvCxnSpPr>
        <p:spPr>
          <a:xfrm>
            <a:off x="1404863" y="4331599"/>
            <a:ext cx="0" cy="786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C535E24-0790-4C80-ABCD-43A430A81BFC}"/>
              </a:ext>
            </a:extLst>
          </p:cNvPr>
          <p:cNvSpPr txBox="1"/>
          <p:nvPr/>
        </p:nvSpPr>
        <p:spPr>
          <a:xfrm>
            <a:off x="2235358" y="167188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5V</a:t>
            </a:r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6C77CA-1B05-4FAE-92D0-7FE6415E903F}"/>
              </a:ext>
            </a:extLst>
          </p:cNvPr>
          <p:cNvSpPr txBox="1"/>
          <p:nvPr/>
        </p:nvSpPr>
        <p:spPr>
          <a:xfrm>
            <a:off x="1705886" y="27950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A0</a:t>
            </a:r>
            <a:endParaRPr lang="en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0D3A00-154B-4393-98F5-1CF4FF17F1B7}"/>
              </a:ext>
            </a:extLst>
          </p:cNvPr>
          <p:cNvSpPr txBox="1"/>
          <p:nvPr/>
        </p:nvSpPr>
        <p:spPr>
          <a:xfrm>
            <a:off x="2828863" y="2564904"/>
            <a:ext cx="147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P/B : Right (R)</a:t>
            </a:r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F91289-A720-4071-BDDA-6395CC4D88DA}"/>
              </a:ext>
            </a:extLst>
          </p:cNvPr>
          <p:cNvSpPr txBox="1"/>
          <p:nvPr/>
        </p:nvSpPr>
        <p:spPr>
          <a:xfrm>
            <a:off x="4453770" y="393381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0BD1DC-0DA6-4615-AD13-7BB5A4D32ACF}"/>
              </a:ext>
            </a:extLst>
          </p:cNvPr>
          <p:cNvSpPr txBox="1"/>
          <p:nvPr/>
        </p:nvSpPr>
        <p:spPr>
          <a:xfrm>
            <a:off x="1069662" y="51180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  <a:endParaRPr lang="en-ID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D96AE2-786E-4858-94A5-16D2F5E2B6F9}"/>
              </a:ext>
            </a:extLst>
          </p:cNvPr>
          <p:cNvCxnSpPr/>
          <p:nvPr/>
        </p:nvCxnSpPr>
        <p:spPr>
          <a:xfrm flipH="1" flipV="1">
            <a:off x="1643766" y="2123946"/>
            <a:ext cx="13938" cy="2825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63BDEB-5626-4E5D-8D04-C83ABD80323B}"/>
              </a:ext>
            </a:extLst>
          </p:cNvPr>
          <p:cNvSpPr txBox="1"/>
          <p:nvPr/>
        </p:nvSpPr>
        <p:spPr>
          <a:xfrm>
            <a:off x="660648" y="2107796"/>
            <a:ext cx="9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Internal</a:t>
            </a:r>
          </a:p>
          <a:p>
            <a:r>
              <a:rPr lang="en-US"/>
              <a:t>Arduino</a:t>
            </a:r>
            <a:endParaRPr lang="en-ID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8FA87-2E35-4BC1-B855-11336957677C}"/>
              </a:ext>
            </a:extLst>
          </p:cNvPr>
          <p:cNvSpPr txBox="1"/>
          <p:nvPr/>
        </p:nvSpPr>
        <p:spPr>
          <a:xfrm>
            <a:off x="2467634" y="237056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2K</a:t>
            </a:r>
            <a:endParaRPr lang="en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15B1F7-C468-4846-AA3F-95FA070F3AAD}"/>
              </a:ext>
            </a:extLst>
          </p:cNvPr>
          <p:cNvSpPr txBox="1"/>
          <p:nvPr/>
        </p:nvSpPr>
        <p:spPr>
          <a:xfrm>
            <a:off x="849746" y="354780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10K</a:t>
            </a:r>
            <a:endParaRPr lang="en-ID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E827B4-EDF6-47CE-85C1-009E1B964DAA}"/>
              </a:ext>
            </a:extLst>
          </p:cNvPr>
          <p:cNvGrpSpPr/>
          <p:nvPr/>
        </p:nvGrpSpPr>
        <p:grpSpPr>
          <a:xfrm>
            <a:off x="6622361" y="2206264"/>
            <a:ext cx="108012" cy="1184243"/>
            <a:chOff x="3167844" y="1772816"/>
            <a:chExt cx="72008" cy="12562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085F5B-B10A-4AEE-8CF0-0A486BA09060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8AB35E-C44C-43BF-9F31-5D709538DBF7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E6C0F-EFCB-4F1A-91B5-AA3E3CA27A00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FC8E47-C196-4CD2-B497-5A645B45360B}"/>
              </a:ext>
            </a:extLst>
          </p:cNvPr>
          <p:cNvCxnSpPr/>
          <p:nvPr/>
        </p:nvCxnSpPr>
        <p:spPr>
          <a:xfrm>
            <a:off x="6676367" y="3822556"/>
            <a:ext cx="0" cy="786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42585E-90EF-489E-A7FD-5C0B23EC4507}"/>
              </a:ext>
            </a:extLst>
          </p:cNvPr>
          <p:cNvGrpSpPr/>
          <p:nvPr/>
        </p:nvGrpSpPr>
        <p:grpSpPr>
          <a:xfrm rot="5400000">
            <a:off x="6557800" y="3514094"/>
            <a:ext cx="432048" cy="184875"/>
            <a:chOff x="7009173" y="3132749"/>
            <a:chExt cx="432048" cy="18487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AC5709F-56EB-4159-8610-D221DE1F4AC6}"/>
                </a:ext>
              </a:extLst>
            </p:cNvPr>
            <p:cNvCxnSpPr>
              <a:cxnSpLocks/>
            </p:cNvCxnSpPr>
            <p:nvPr/>
          </p:nvCxnSpPr>
          <p:spPr>
            <a:xfrm>
              <a:off x="7063179" y="3132749"/>
              <a:ext cx="378042" cy="1848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D0864CC-6ECB-4B7B-9875-46F6784808CB}"/>
                </a:ext>
              </a:extLst>
            </p:cNvPr>
            <p:cNvCxnSpPr/>
            <p:nvPr/>
          </p:nvCxnSpPr>
          <p:spPr>
            <a:xfrm flipV="1">
              <a:off x="7009173" y="3132749"/>
              <a:ext cx="54006" cy="1848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4464EDA-6A73-4747-9A89-2A628004DA52}"/>
              </a:ext>
            </a:extLst>
          </p:cNvPr>
          <p:cNvSpPr txBox="1"/>
          <p:nvPr/>
        </p:nvSpPr>
        <p:spPr>
          <a:xfrm>
            <a:off x="6459801" y="191503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5V</a:t>
            </a:r>
            <a:endParaRPr lang="en-ID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72A56B-50A7-4614-A748-2D4E351A0859}"/>
              </a:ext>
            </a:extLst>
          </p:cNvPr>
          <p:cNvSpPr txBox="1"/>
          <p:nvPr/>
        </p:nvSpPr>
        <p:spPr>
          <a:xfrm>
            <a:off x="6866262" y="3303199"/>
            <a:ext cx="147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P/B : Right (R)</a:t>
            </a:r>
            <a:endParaRPr lang="en-ID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A3DC09-434C-45D1-A634-1BEFD7218ECC}"/>
              </a:ext>
            </a:extLst>
          </p:cNvPr>
          <p:cNvSpPr txBox="1"/>
          <p:nvPr/>
        </p:nvSpPr>
        <p:spPr>
          <a:xfrm>
            <a:off x="6380934" y="459902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  <a:endParaRPr lang="en-ID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400F80-D862-4A64-BF59-1BB6EE1D47A1}"/>
              </a:ext>
            </a:extLst>
          </p:cNvPr>
          <p:cNvSpPr txBox="1"/>
          <p:nvPr/>
        </p:nvSpPr>
        <p:spPr>
          <a:xfrm>
            <a:off x="6692077" y="261372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2K</a:t>
            </a:r>
            <a:endParaRPr lang="en-ID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BE45AE-8669-4815-8417-A18DA04FB229}"/>
              </a:ext>
            </a:extLst>
          </p:cNvPr>
          <p:cNvCxnSpPr>
            <a:cxnSpLocks/>
          </p:cNvCxnSpPr>
          <p:nvPr/>
        </p:nvCxnSpPr>
        <p:spPr>
          <a:xfrm>
            <a:off x="5868144" y="3224386"/>
            <a:ext cx="80320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B9FAEF1-21F1-4BD2-A93A-5743781403C6}"/>
              </a:ext>
            </a:extLst>
          </p:cNvPr>
          <p:cNvSpPr txBox="1"/>
          <p:nvPr/>
        </p:nvSpPr>
        <p:spPr>
          <a:xfrm>
            <a:off x="5714312" y="286012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A0</a:t>
            </a:r>
            <a:endParaRPr lang="en-ID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B1BA533-0851-4948-8B39-CAD24F29047F}"/>
              </a:ext>
            </a:extLst>
          </p:cNvPr>
          <p:cNvSpPr/>
          <p:nvPr/>
        </p:nvSpPr>
        <p:spPr>
          <a:xfrm>
            <a:off x="4960147" y="2889809"/>
            <a:ext cx="679611" cy="669149"/>
          </a:xfrm>
          <a:prstGeom prst="rightArrow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210E16-9B79-4463-8B79-99E309907E40}"/>
              </a:ext>
            </a:extLst>
          </p:cNvPr>
          <p:cNvSpPr txBox="1"/>
          <p:nvPr/>
        </p:nvSpPr>
        <p:spPr>
          <a:xfrm>
            <a:off x="1938374" y="5057790"/>
            <a:ext cx="5666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Pada </a:t>
            </a:r>
            <a:r>
              <a:rPr lang="en-US" err="1"/>
              <a:t>saat</a:t>
            </a:r>
            <a:r>
              <a:rPr lang="en-US"/>
              <a:t> P/B R </a:t>
            </a:r>
            <a:r>
              <a:rPr lang="en-US" err="1"/>
              <a:t>ditekan</a:t>
            </a:r>
            <a:r>
              <a:rPr lang="en-US"/>
              <a:t> (close), </a:t>
            </a:r>
            <a:r>
              <a:rPr lang="en-US" err="1"/>
              <a:t>maka</a:t>
            </a:r>
            <a:r>
              <a:rPr lang="en-US"/>
              <a:t> </a:t>
            </a:r>
            <a:r>
              <a:rPr lang="en-US" err="1"/>
              <a:t>nilai</a:t>
            </a:r>
            <a:r>
              <a:rPr lang="en-US"/>
              <a:t> </a:t>
            </a:r>
            <a:r>
              <a:rPr lang="en-US" err="1"/>
              <a:t>tegangan</a:t>
            </a:r>
            <a:r>
              <a:rPr lang="en-US"/>
              <a:t> </a:t>
            </a:r>
          </a:p>
          <a:p>
            <a:r>
              <a:rPr lang="en-US"/>
              <a:t>Yang </a:t>
            </a:r>
            <a:r>
              <a:rPr lang="en-US" err="1"/>
              <a:t>dikirimkan</a:t>
            </a:r>
            <a:r>
              <a:rPr lang="en-US"/>
              <a:t> </a:t>
            </a:r>
            <a:r>
              <a:rPr lang="en-US" err="1"/>
              <a:t>ke</a:t>
            </a:r>
            <a:r>
              <a:rPr lang="en-US"/>
              <a:t> Arduino </a:t>
            </a:r>
            <a:r>
              <a:rPr lang="en-US" err="1"/>
              <a:t>melaui</a:t>
            </a:r>
            <a:r>
              <a:rPr lang="en-US"/>
              <a:t> A0 </a:t>
            </a:r>
            <a:r>
              <a:rPr lang="en-US" err="1"/>
              <a:t>adalah</a:t>
            </a:r>
            <a:r>
              <a:rPr lang="en-US"/>
              <a:t> 0 V. </a:t>
            </a:r>
          </a:p>
          <a:p>
            <a:r>
              <a:rPr lang="en-US" err="1"/>
              <a:t>Namun</a:t>
            </a:r>
            <a:r>
              <a:rPr lang="en-US"/>
              <a:t> </a:t>
            </a:r>
            <a:r>
              <a:rPr lang="en-US" err="1"/>
              <a:t>demikian</a:t>
            </a:r>
            <a:r>
              <a:rPr lang="en-US"/>
              <a:t> </a:t>
            </a:r>
            <a:r>
              <a:rPr lang="en-US" err="1"/>
              <a:t>karena</a:t>
            </a:r>
            <a:r>
              <a:rPr lang="en-US"/>
              <a:t> </a:t>
            </a:r>
            <a:r>
              <a:rPr lang="en-US" err="1"/>
              <a:t>ketidak</a:t>
            </a:r>
            <a:r>
              <a:rPr lang="en-US"/>
              <a:t> </a:t>
            </a:r>
            <a:r>
              <a:rPr lang="en-US" err="1"/>
              <a:t>idealan</a:t>
            </a:r>
            <a:r>
              <a:rPr lang="en-US"/>
              <a:t> pada </a:t>
            </a:r>
            <a:r>
              <a:rPr lang="en-US" err="1"/>
              <a:t>keseluruhan</a:t>
            </a:r>
            <a:endParaRPr lang="en-US"/>
          </a:p>
          <a:p>
            <a:r>
              <a:rPr lang="en-US" err="1"/>
              <a:t>Rangkaian</a:t>
            </a:r>
            <a:r>
              <a:rPr lang="en-US"/>
              <a:t>, </a:t>
            </a:r>
            <a:r>
              <a:rPr lang="en-US" err="1"/>
              <a:t>maka</a:t>
            </a:r>
            <a:r>
              <a:rPr lang="en-US"/>
              <a:t> </a:t>
            </a:r>
            <a:r>
              <a:rPr lang="en-US" err="1"/>
              <a:t>nilai</a:t>
            </a:r>
            <a:r>
              <a:rPr lang="en-US"/>
              <a:t> pada A0 </a:t>
            </a:r>
            <a:r>
              <a:rPr lang="en-US" err="1"/>
              <a:t>ini</a:t>
            </a:r>
            <a:r>
              <a:rPr lang="en-US"/>
              <a:t> </a:t>
            </a:r>
            <a:r>
              <a:rPr lang="en-US" err="1"/>
              <a:t>tidaklah</a:t>
            </a:r>
            <a:r>
              <a:rPr lang="en-US"/>
              <a:t> </a:t>
            </a:r>
            <a:r>
              <a:rPr lang="en-US" err="1"/>
              <a:t>0V</a:t>
            </a:r>
            <a:r>
              <a:rPr lang="en-US"/>
              <a:t>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374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1310-F7D8-4A65-93AB-4B37A9AF9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958551"/>
          </a:xfrm>
        </p:spPr>
        <p:txBody>
          <a:bodyPr>
            <a:normAutofit/>
          </a:bodyPr>
          <a:lstStyle/>
          <a:p>
            <a:r>
              <a:rPr lang="en-US" sz="2400"/>
              <a:t>Voltage Divider (VD) – Keypad (P/B U-close)</a:t>
            </a:r>
            <a:endParaRPr lang="en-ID" sz="2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27B323-CC1F-4DA5-8BFC-905D35DDB25A}"/>
              </a:ext>
            </a:extLst>
          </p:cNvPr>
          <p:cNvGrpSpPr/>
          <p:nvPr/>
        </p:nvGrpSpPr>
        <p:grpSpPr>
          <a:xfrm>
            <a:off x="3673571" y="1528143"/>
            <a:ext cx="108012" cy="1184243"/>
            <a:chOff x="3167844" y="1772816"/>
            <a:chExt cx="72008" cy="12562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C6559B-4CE5-48C0-A48B-3450D42CBF17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E4FF98-3D97-4501-8489-E8154B9A08E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FB8534-0188-498A-ADA2-7D309509D01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1FDD2E-074C-49B8-9981-1ED8F21B8840}"/>
              </a:ext>
            </a:extLst>
          </p:cNvPr>
          <p:cNvGrpSpPr/>
          <p:nvPr/>
        </p:nvGrpSpPr>
        <p:grpSpPr>
          <a:xfrm>
            <a:off x="2629455" y="2712386"/>
            <a:ext cx="108012" cy="1184243"/>
            <a:chOff x="3167844" y="1772816"/>
            <a:chExt cx="72008" cy="12562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FE24FF-4365-4ED5-BFD2-11FB56972F10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DBFF96-92EB-494E-84DB-ED257BC6F7C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42C37A-A3C3-456B-9E14-D56C8F7865F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F234D4-2F0F-476E-A74B-D3E4D3748D1E}"/>
              </a:ext>
            </a:extLst>
          </p:cNvPr>
          <p:cNvCxnSpPr/>
          <p:nvPr/>
        </p:nvCxnSpPr>
        <p:spPr>
          <a:xfrm flipH="1" flipV="1">
            <a:off x="2680516" y="2698368"/>
            <a:ext cx="2945" cy="1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8C0BC5-7E33-4D31-A21D-4FB21E641659}"/>
              </a:ext>
            </a:extLst>
          </p:cNvPr>
          <p:cNvCxnSpPr>
            <a:cxnSpLocks/>
          </p:cNvCxnSpPr>
          <p:nvPr/>
        </p:nvCxnSpPr>
        <p:spPr>
          <a:xfrm flipV="1">
            <a:off x="2683461" y="2702634"/>
            <a:ext cx="1041624" cy="9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8F400A-2F24-428A-8BBD-EB560F4709E6}"/>
              </a:ext>
            </a:extLst>
          </p:cNvPr>
          <p:cNvCxnSpPr>
            <a:cxnSpLocks/>
          </p:cNvCxnSpPr>
          <p:nvPr/>
        </p:nvCxnSpPr>
        <p:spPr>
          <a:xfrm>
            <a:off x="4559652" y="3686674"/>
            <a:ext cx="378042" cy="184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4B33C5-3EB0-4AD7-AC84-73C5828B2DDC}"/>
              </a:ext>
            </a:extLst>
          </p:cNvPr>
          <p:cNvCxnSpPr/>
          <p:nvPr/>
        </p:nvCxnSpPr>
        <p:spPr>
          <a:xfrm>
            <a:off x="4937694" y="3871549"/>
            <a:ext cx="7920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6ED7D7-AE48-46BE-B7DD-3F7AEC1E5E8F}"/>
              </a:ext>
            </a:extLst>
          </p:cNvPr>
          <p:cNvCxnSpPr/>
          <p:nvPr/>
        </p:nvCxnSpPr>
        <p:spPr>
          <a:xfrm>
            <a:off x="5729782" y="3885567"/>
            <a:ext cx="0" cy="786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4BCA0C-D89C-4B37-9CCA-145597F25C31}"/>
              </a:ext>
            </a:extLst>
          </p:cNvPr>
          <p:cNvCxnSpPr/>
          <p:nvPr/>
        </p:nvCxnSpPr>
        <p:spPr>
          <a:xfrm flipV="1">
            <a:off x="4505646" y="3686674"/>
            <a:ext cx="54006" cy="184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732E89-53F3-45B8-8CC9-6AE9D0E8B622}"/>
              </a:ext>
            </a:extLst>
          </p:cNvPr>
          <p:cNvCxnSpPr/>
          <p:nvPr/>
        </p:nvCxnSpPr>
        <p:spPr>
          <a:xfrm>
            <a:off x="2680516" y="3896629"/>
            <a:ext cx="0" cy="786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C535E24-0790-4C80-ABCD-43A430A81BFC}"/>
              </a:ext>
            </a:extLst>
          </p:cNvPr>
          <p:cNvSpPr txBox="1"/>
          <p:nvPr/>
        </p:nvSpPr>
        <p:spPr>
          <a:xfrm>
            <a:off x="3511011" y="123691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5V</a:t>
            </a:r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6C77CA-1B05-4FAE-92D0-7FE6415E903F}"/>
              </a:ext>
            </a:extLst>
          </p:cNvPr>
          <p:cNvSpPr txBox="1"/>
          <p:nvPr/>
        </p:nvSpPr>
        <p:spPr>
          <a:xfrm>
            <a:off x="2981539" y="236010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A0</a:t>
            </a:r>
            <a:endParaRPr lang="en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0D3A00-154B-4393-98F5-1CF4FF17F1B7}"/>
              </a:ext>
            </a:extLst>
          </p:cNvPr>
          <p:cNvSpPr txBox="1"/>
          <p:nvPr/>
        </p:nvSpPr>
        <p:spPr>
          <a:xfrm>
            <a:off x="3888309" y="3303115"/>
            <a:ext cx="128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P/B : Up (U)</a:t>
            </a:r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F91289-A720-4071-BDDA-6395CC4D88DA}"/>
              </a:ext>
            </a:extLst>
          </p:cNvPr>
          <p:cNvSpPr txBox="1"/>
          <p:nvPr/>
        </p:nvSpPr>
        <p:spPr>
          <a:xfrm>
            <a:off x="5705723" y="442008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0BD1DC-0DA6-4615-AD13-7BB5A4D32ACF}"/>
              </a:ext>
            </a:extLst>
          </p:cNvPr>
          <p:cNvSpPr txBox="1"/>
          <p:nvPr/>
        </p:nvSpPr>
        <p:spPr>
          <a:xfrm>
            <a:off x="2345315" y="468308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  <a:endParaRPr lang="en-ID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D96AE2-786E-4858-94A5-16D2F5E2B6F9}"/>
              </a:ext>
            </a:extLst>
          </p:cNvPr>
          <p:cNvCxnSpPr/>
          <p:nvPr/>
        </p:nvCxnSpPr>
        <p:spPr>
          <a:xfrm flipH="1" flipV="1">
            <a:off x="2919419" y="1688976"/>
            <a:ext cx="13938" cy="28254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63BDEB-5626-4E5D-8D04-C83ABD80323B}"/>
              </a:ext>
            </a:extLst>
          </p:cNvPr>
          <p:cNvSpPr txBox="1"/>
          <p:nvPr/>
        </p:nvSpPr>
        <p:spPr>
          <a:xfrm>
            <a:off x="1936301" y="1672826"/>
            <a:ext cx="93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Internal</a:t>
            </a:r>
          </a:p>
          <a:p>
            <a:r>
              <a:rPr lang="en-US"/>
              <a:t>Arduino</a:t>
            </a:r>
            <a:endParaRPr lang="en-ID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8FA87-2E35-4BC1-B855-11336957677C}"/>
              </a:ext>
            </a:extLst>
          </p:cNvPr>
          <p:cNvSpPr txBox="1"/>
          <p:nvPr/>
        </p:nvSpPr>
        <p:spPr>
          <a:xfrm>
            <a:off x="3743287" y="193559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2K</a:t>
            </a:r>
            <a:endParaRPr lang="en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15B1F7-C468-4846-AA3F-95FA070F3AAD}"/>
              </a:ext>
            </a:extLst>
          </p:cNvPr>
          <p:cNvSpPr txBox="1"/>
          <p:nvPr/>
        </p:nvSpPr>
        <p:spPr>
          <a:xfrm>
            <a:off x="2125399" y="311283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10K</a:t>
            </a:r>
            <a:endParaRPr lang="en-ID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E827B4-EDF6-47CE-85C1-009E1B964DAA}"/>
              </a:ext>
            </a:extLst>
          </p:cNvPr>
          <p:cNvGrpSpPr/>
          <p:nvPr/>
        </p:nvGrpSpPr>
        <p:grpSpPr>
          <a:xfrm>
            <a:off x="3671079" y="2705380"/>
            <a:ext cx="108012" cy="1184243"/>
            <a:chOff x="3167844" y="1772816"/>
            <a:chExt cx="72008" cy="12562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085F5B-B10A-4AEE-8CF0-0A486BA09060}"/>
                </a:ext>
              </a:extLst>
            </p:cNvPr>
            <p:cNvSpPr/>
            <p:nvPr/>
          </p:nvSpPr>
          <p:spPr>
            <a:xfrm>
              <a:off x="3167844" y="2194789"/>
              <a:ext cx="72008" cy="41230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8AB35E-C44C-43BF-9F31-5D709538DBF7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3203848" y="1772816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E6C0F-EFCB-4F1A-91B5-AA3E3CA27A00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3203848" y="2607094"/>
              <a:ext cx="0" cy="42197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8400F80-D862-4A64-BF59-1BB6EE1D47A1}"/>
              </a:ext>
            </a:extLst>
          </p:cNvPr>
          <p:cNvSpPr txBox="1"/>
          <p:nvPr/>
        </p:nvSpPr>
        <p:spPr>
          <a:xfrm>
            <a:off x="3221564" y="31437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330</a:t>
            </a:r>
            <a:endParaRPr lang="en-ID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BE45AE-8669-4815-8417-A18DA04FB229}"/>
              </a:ext>
            </a:extLst>
          </p:cNvPr>
          <p:cNvCxnSpPr>
            <a:cxnSpLocks/>
          </p:cNvCxnSpPr>
          <p:nvPr/>
        </p:nvCxnSpPr>
        <p:spPr>
          <a:xfrm>
            <a:off x="3727577" y="3881888"/>
            <a:ext cx="80320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B210E16-9B79-4463-8B79-99E309907E40}"/>
              </a:ext>
            </a:extLst>
          </p:cNvPr>
          <p:cNvSpPr txBox="1"/>
          <p:nvPr/>
        </p:nvSpPr>
        <p:spPr>
          <a:xfrm>
            <a:off x="1672498" y="5241611"/>
            <a:ext cx="7309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Nilai V-A0 akan dikonversikan kedalam nilai digital melalui ADC </a:t>
            </a:r>
          </a:p>
          <a:p>
            <a:r>
              <a:rPr lang="en-US"/>
              <a:t>(Analog to Digital Conversion 10 bit). Tegangan referensi ADC adalah 5V.</a:t>
            </a:r>
          </a:p>
          <a:p>
            <a:r>
              <a:rPr lang="en-US"/>
              <a:t>Artinya pada saat V-A0 = 5V, akan dikonversikan ke dalam nilai 2 pangkat 10 </a:t>
            </a:r>
          </a:p>
          <a:p>
            <a:r>
              <a:rPr lang="en-US"/>
              <a:t>(1023). Sehinggai pada nilai V-A0 = 0.689 V, nilai digitalnya adalah :</a:t>
            </a:r>
          </a:p>
          <a:p>
            <a:r>
              <a:rPr lang="en-US"/>
              <a:t>141 = 1023 x (0.689/5)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3C3F7D-1653-4A42-ACCE-EB7CA7DE1D48}"/>
              </a:ext>
            </a:extLst>
          </p:cNvPr>
          <p:cNvSpPr/>
          <p:nvPr/>
        </p:nvSpPr>
        <p:spPr>
          <a:xfrm>
            <a:off x="1936301" y="2360105"/>
            <a:ext cx="2270005" cy="1915523"/>
          </a:xfrm>
          <a:prstGeom prst="ellipse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B9C4E2-C2B4-482E-A5EB-DB3DC93DC808}"/>
              </a:ext>
            </a:extLst>
          </p:cNvPr>
          <p:cNvSpPr txBox="1"/>
          <p:nvPr/>
        </p:nvSpPr>
        <p:spPr>
          <a:xfrm>
            <a:off x="5205469" y="1486732"/>
            <a:ext cx="35846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R-par = (10000 x 330)/(10000 + 330)</a:t>
            </a:r>
          </a:p>
          <a:p>
            <a:r>
              <a:rPr lang="en-US"/>
              <a:t>R-par = 319.5 Ohm</a:t>
            </a:r>
          </a:p>
          <a:p>
            <a:endParaRPr lang="en-US"/>
          </a:p>
          <a:p>
            <a:r>
              <a:rPr lang="en-US"/>
              <a:t>Tegangan pada A0 (V-A0) adalah</a:t>
            </a:r>
          </a:p>
          <a:p>
            <a:r>
              <a:rPr lang="en-US"/>
              <a:t>V-A0 = 5 x (319.5 /(319.5 + 2000))</a:t>
            </a:r>
          </a:p>
          <a:p>
            <a:r>
              <a:rPr lang="en-US"/>
              <a:t>V-A0 = 0.689 V</a:t>
            </a:r>
            <a:endParaRPr lang="en-ID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76D9FAE-4BF7-4F52-860D-C62C4BB96D80}"/>
              </a:ext>
            </a:extLst>
          </p:cNvPr>
          <p:cNvSpPr/>
          <p:nvPr/>
        </p:nvSpPr>
        <p:spPr>
          <a:xfrm rot="14085788">
            <a:off x="4479269" y="1687545"/>
            <a:ext cx="173119" cy="1220614"/>
          </a:xfrm>
          <a:prstGeom prst="downArrow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844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111B52-DDB3-4DC7-BA29-5D4BF916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286816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90803-3F4E-4C51-BC22-EE27D95E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39" y="398866"/>
            <a:ext cx="3396949" cy="32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236E66-1211-442C-982A-34919D28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38" y="3846915"/>
            <a:ext cx="5695950" cy="298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2E2281A-C6E2-4EFC-9DBC-F77D8294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7692"/>
            <a:ext cx="14192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8443FD8-5A2C-45E5-A1BF-AE0F569B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2656"/>
            <a:ext cx="23336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833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FFE02C-61EF-4B3B-9404-81573A8A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0025"/>
            <a:ext cx="33909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24B28-5BC5-44EC-85B4-C28A58C2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19058"/>
            <a:ext cx="4045006" cy="1481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4FCB-2A32-43ED-8866-684E3B8C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831100"/>
            <a:ext cx="228631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227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420EB3-23A9-4D45-9DA3-8C0DCA0E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347711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008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73629" y="83996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aLocalPanel.ino</a:t>
            </a:r>
            <a:endParaRPr lang="en-US" sz="1200"/>
          </a:p>
        </p:txBody>
      </p:sp>
      <p:sp>
        <p:nvSpPr>
          <p:cNvPr id="2" name="Flowchart: Predefined Process 1"/>
          <p:cNvSpPr/>
          <p:nvPr/>
        </p:nvSpPr>
        <p:spPr>
          <a:xfrm>
            <a:off x="3779912" y="1607332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commSer.execute();</a:t>
            </a:r>
            <a:endParaRPr lang="en-ID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627784" y="328498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2962894" y="485971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rot="5400000">
            <a:off x="4214268" y="1882702"/>
            <a:ext cx="679894" cy="212467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3510937" y="4543659"/>
            <a:ext cx="296996" cy="335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5303197" y="3537185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355976" y="3766351"/>
            <a:ext cx="947221" cy="1574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5009036" y="5016732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4691086" y="5352458"/>
            <a:ext cx="317950" cy="1461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5" action="ppaction://hlinksldjump"/>
          </p:cNvPr>
          <p:cNvSpPr/>
          <p:nvPr/>
        </p:nvSpPr>
        <p:spPr>
          <a:xfrm>
            <a:off x="3569624" y="6383872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1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3815071" y="6137444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733811" y="965011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>
                <a:solidFill>
                  <a:schemeClr val="tx1"/>
                </a:solidFill>
              </a:rPr>
              <a:t>Setup commSer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cxnSpLocks/>
            <a:stCxn id="22" idx="6"/>
            <a:endCxn id="2" idx="1"/>
          </p:cNvCxnSpPr>
          <p:nvPr/>
        </p:nvCxnSpPr>
        <p:spPr>
          <a:xfrm flipV="1">
            <a:off x="1411328" y="2106211"/>
            <a:ext cx="2368584" cy="1034757"/>
          </a:xfrm>
          <a:prstGeom prst="bentConnector3">
            <a:avLst>
              <a:gd name="adj1" fmla="val 771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LocalPanel</a:t>
            </a:r>
            <a:endParaRPr lang="en-ID">
              <a:effectLst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D564CDA4-1C30-4DBC-84C6-15CD643AFDAD}"/>
              </a:ext>
            </a:extLst>
          </p:cNvPr>
          <p:cNvSpPr/>
          <p:nvPr/>
        </p:nvSpPr>
        <p:spPr>
          <a:xfrm>
            <a:off x="1500747" y="330373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en-ID" sz="1200">
                <a:solidFill>
                  <a:schemeClr val="tx1"/>
                </a:solidFill>
              </a:rPr>
              <a:t>tart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F7FBD3-A974-49E0-A89D-B4D2839939EE}"/>
              </a:ext>
            </a:extLst>
          </p:cNvPr>
          <p:cNvCxnSpPr>
            <a:stCxn id="36" idx="2"/>
          </p:cNvCxnSpPr>
          <p:nvPr/>
        </p:nvCxnSpPr>
        <p:spPr>
          <a:xfrm>
            <a:off x="1957947" y="632125"/>
            <a:ext cx="0" cy="33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Off-page Connector 19">
            <a:hlinkClick r:id="rId5" action="ppaction://hlinksldjump"/>
            <a:extLst>
              <a:ext uri="{FF2B5EF4-FFF2-40B4-BE49-F238E27FC236}">
                <a16:creationId xmlns:a16="http://schemas.microsoft.com/office/drawing/2014/main" id="{ED6098ED-9A9D-4BEF-8768-559E36383F93}"/>
              </a:ext>
            </a:extLst>
          </p:cNvPr>
          <p:cNvSpPr/>
          <p:nvPr/>
        </p:nvSpPr>
        <p:spPr>
          <a:xfrm rot="10800000">
            <a:off x="1010732" y="6260658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AC4AEB0-9013-4D60-930F-033678358C84}"/>
              </a:ext>
            </a:extLst>
          </p:cNvPr>
          <p:cNvSpPr/>
          <p:nvPr/>
        </p:nvSpPr>
        <p:spPr>
          <a:xfrm>
            <a:off x="1081389" y="2996952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86E3230-5C19-4411-8F8B-59E1A6CD2217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1178960" y="2217961"/>
            <a:ext cx="846391" cy="7115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E3D175-31FA-4746-8D1B-B3E231D92686}"/>
              </a:ext>
            </a:extLst>
          </p:cNvPr>
          <p:cNvCxnSpPr>
            <a:cxnSpLocks/>
            <a:stCxn id="20" idx="2"/>
            <a:endCxn id="22" idx="4"/>
          </p:cNvCxnSpPr>
          <p:nvPr/>
        </p:nvCxnSpPr>
        <p:spPr>
          <a:xfrm rot="5400000" flipH="1" flipV="1">
            <a:off x="-241479" y="4772821"/>
            <a:ext cx="2975674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2B58F4-EB04-4402-9605-3181E5445D33}"/>
              </a:ext>
            </a:extLst>
          </p:cNvPr>
          <p:cNvSpPr txBox="1"/>
          <p:nvPr/>
        </p:nvSpPr>
        <p:spPr>
          <a:xfrm>
            <a:off x="4378670" y="365454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8761C-71E1-40F7-9780-CB2D72104451}"/>
              </a:ext>
            </a:extLst>
          </p:cNvPr>
          <p:cNvSpPr txBox="1"/>
          <p:nvPr/>
        </p:nvSpPr>
        <p:spPr>
          <a:xfrm>
            <a:off x="4608974" y="52292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4E7CA-7087-4EF6-ADB0-757137A4F075}"/>
              </a:ext>
            </a:extLst>
          </p:cNvPr>
          <p:cNvSpPr txBox="1"/>
          <p:nvPr/>
        </p:nvSpPr>
        <p:spPr>
          <a:xfrm>
            <a:off x="3644846" y="444814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309BA4-40B2-43E4-BEEA-4391E01B97B6}"/>
              </a:ext>
            </a:extLst>
          </p:cNvPr>
          <p:cNvSpPr txBox="1"/>
          <p:nvPr/>
        </p:nvSpPr>
        <p:spPr>
          <a:xfrm>
            <a:off x="3821030" y="613351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sp>
        <p:nvSpPr>
          <p:cNvPr id="44" name="Flowchart: Off-page Connector 43">
            <a:hlinkClick r:id="rId5" action="ppaction://hlinksldjump"/>
            <a:extLst>
              <a:ext uri="{FF2B5EF4-FFF2-40B4-BE49-F238E27FC236}">
                <a16:creationId xmlns:a16="http://schemas.microsoft.com/office/drawing/2014/main" id="{75A4430F-2F44-4C59-9C43-EBC2AC5A4F31}"/>
              </a:ext>
            </a:extLst>
          </p:cNvPr>
          <p:cNvSpPr/>
          <p:nvPr/>
        </p:nvSpPr>
        <p:spPr>
          <a:xfrm>
            <a:off x="8534607" y="6300830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1A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117BFAD-FAED-4088-959A-C23CA867AE34}"/>
              </a:ext>
            </a:extLst>
          </p:cNvPr>
          <p:cNvCxnSpPr>
            <a:cxnSpLocks/>
            <a:stCxn id="40" idx="3"/>
            <a:endCxn id="44" idx="0"/>
          </p:cNvCxnSpPr>
          <p:nvPr/>
        </p:nvCxnSpPr>
        <p:spPr>
          <a:xfrm>
            <a:off x="8183517" y="3766351"/>
            <a:ext cx="596537" cy="25344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1BEAEE-BA75-4CFF-8BB6-B27255AEF32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25366" y="5352458"/>
            <a:ext cx="4441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hlinkClick r:id="rId2" action="ppaction://hlinksldjump"/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3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1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1668306" y="6374468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>
                <a:solidFill>
                  <a:schemeClr val="tx1"/>
                </a:solidFill>
              </a:rPr>
              <a:t>End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16" idx="4"/>
            <a:endCxn id="9" idx="0"/>
          </p:cNvCxnSpPr>
          <p:nvPr/>
        </p:nvCxnSpPr>
        <p:spPr>
          <a:xfrm flipH="1">
            <a:off x="2125506" y="5965090"/>
            <a:ext cx="1" cy="409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06487"/>
          </a:xfrm>
        </p:spPr>
        <p:txBody>
          <a:bodyPr/>
          <a:lstStyle/>
          <a:p>
            <a:pPr algn="ctr"/>
            <a:r>
              <a:rPr lang="en-ID" sz="1800" b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LocalPanel</a:t>
            </a:r>
            <a:r>
              <a:rPr lang="en-ID" sz="1200" b="1" i="1" kern="120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i="1"/>
          </a:p>
        </p:txBody>
      </p:sp>
      <p:sp>
        <p:nvSpPr>
          <p:cNvPr id="15" name="TextBox 14"/>
          <p:cNvSpPr txBox="1"/>
          <p:nvPr/>
        </p:nvSpPr>
        <p:spPr>
          <a:xfrm>
            <a:off x="3873629" y="69269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aLocalPanel.ino</a:t>
            </a:r>
            <a:endParaRPr lang="en-US" sz="120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F5496FA-2408-443D-9DB5-EF218C57833C}"/>
              </a:ext>
            </a:extLst>
          </p:cNvPr>
          <p:cNvSpPr/>
          <p:nvPr/>
        </p:nvSpPr>
        <p:spPr>
          <a:xfrm>
            <a:off x="1960537" y="5677058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E210F25-715A-4A79-8B3E-C6BABCEC24BB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2237828" y="5153159"/>
            <a:ext cx="411578" cy="6362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Off-page Connector 6">
            <a:hlinkClick r:id="rId3" action="ppaction://hlinksldjump"/>
            <a:extLst>
              <a:ext uri="{FF2B5EF4-FFF2-40B4-BE49-F238E27FC236}">
                <a16:creationId xmlns:a16="http://schemas.microsoft.com/office/drawing/2014/main" id="{FE599992-1871-4101-A73D-4032334786A2}"/>
              </a:ext>
            </a:extLst>
          </p:cNvPr>
          <p:cNvSpPr/>
          <p:nvPr/>
        </p:nvSpPr>
        <p:spPr>
          <a:xfrm rot="10800000">
            <a:off x="761877" y="1352007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7E25662-8F38-419A-BF5C-AD01D3F7659B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rot="10800000">
            <a:off x="997503" y="1748632"/>
            <a:ext cx="963034" cy="407244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991F63-3F90-4FCC-B925-3950BC7C0FA7}"/>
              </a:ext>
            </a:extLst>
          </p:cNvPr>
          <p:cNvSpPr txBox="1"/>
          <p:nvPr/>
        </p:nvSpPr>
        <p:spPr>
          <a:xfrm>
            <a:off x="3805842" y="249661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485BE-B45A-4CCD-989F-2A84222B8FDE}"/>
              </a:ext>
            </a:extLst>
          </p:cNvPr>
          <p:cNvSpPr txBox="1"/>
          <p:nvPr/>
        </p:nvSpPr>
        <p:spPr>
          <a:xfrm>
            <a:off x="3545834" y="430817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</a:t>
            </a:r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685DC7-FAA0-4C6C-B9F4-61C85B804DB4}"/>
              </a:ext>
            </a:extLst>
          </p:cNvPr>
          <p:cNvSpPr txBox="1"/>
          <p:nvPr/>
        </p:nvSpPr>
        <p:spPr>
          <a:xfrm>
            <a:off x="2808800" y="352682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F7D5B-D51D-4E10-A45E-41F29551CA34}"/>
              </a:ext>
            </a:extLst>
          </p:cNvPr>
          <p:cNvSpPr txBox="1"/>
          <p:nvPr/>
        </p:nvSpPr>
        <p:spPr>
          <a:xfrm>
            <a:off x="2831657" y="540477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</a:t>
            </a:r>
          </a:p>
        </p:txBody>
      </p:sp>
      <p:sp>
        <p:nvSpPr>
          <p:cNvPr id="30" name="Flowchart: Off-page Connector 29">
            <a:hlinkClick r:id="rId3" action="ppaction://hlinksldjump"/>
            <a:extLst>
              <a:ext uri="{FF2B5EF4-FFF2-40B4-BE49-F238E27FC236}">
                <a16:creationId xmlns:a16="http://schemas.microsoft.com/office/drawing/2014/main" id="{462037A5-4E87-4F2C-8A4E-794D11BE7C6B}"/>
              </a:ext>
            </a:extLst>
          </p:cNvPr>
          <p:cNvSpPr/>
          <p:nvPr/>
        </p:nvSpPr>
        <p:spPr>
          <a:xfrm>
            <a:off x="7596336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>
                <a:solidFill>
                  <a:schemeClr val="tx1"/>
                </a:solidFill>
              </a:rPr>
              <a:t>1A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DD3CC5-FA57-4B99-B4AC-8EEF6ED60F9F}"/>
              </a:ext>
            </a:extLst>
          </p:cNvPr>
          <p:cNvCxnSpPr>
            <a:stCxn id="30" idx="2"/>
            <a:endCxn id="16" idx="6"/>
          </p:cNvCxnSpPr>
          <p:nvPr/>
        </p:nvCxnSpPr>
        <p:spPr>
          <a:xfrm rot="5400000">
            <a:off x="3029391" y="1008681"/>
            <a:ext cx="4073479" cy="55513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31F5C2D-3899-45A2-9774-1190E4F5F8C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99398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09AEDE9-9165-4854-B444-8A61A3CBCEB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154215" y="4585171"/>
            <a:ext cx="65613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>
                <a:solidFill>
                  <a:schemeClr val="tx1"/>
                </a:solidFill>
              </a:rPr>
              <a:t> = MODE_AUTO ) &amp; (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>
                <a:solidFill>
                  <a:schemeClr val="tx1"/>
                </a:solidFill>
              </a:rPr>
              <a:t>)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Yes</a:t>
            </a:r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/>
              <a:t>No</a:t>
            </a:r>
            <a:endParaRPr 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/>
              <a:t>  = MODE_AUTO_ON</a:t>
            </a:r>
            <a:endParaRPr 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/>
              <a:t>File : fpSys.cpp</a:t>
            </a:r>
            <a:endParaRPr lang="en-US" sz="120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01317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action="ppaction://hlinksldjump"/>
              </a:rPr>
              <a:t>_ledAMR-&gt;status(operationMode)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334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155563" y="5859913"/>
            <a:ext cx="505803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_fpSys-&gt;execute()</a:t>
            </a:r>
            <a:endParaRPr lang="en-ID"/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00"/>
                </a:solidFill>
              </a:rPr>
              <a:t>return</a:t>
            </a:r>
            <a:endParaRPr lang="en-ID" sz="120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1980</Words>
  <Application>Microsoft Office PowerPoint</Application>
  <PresentationFormat>On-screen Show (4:3)</PresentationFormat>
  <Paragraphs>500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Georgia</vt:lpstr>
      <vt:lpstr>Training</vt:lpstr>
      <vt:lpstr>WFPS – Wireless Fire Protection System</vt:lpstr>
      <vt:lpstr>Server - HW</vt:lpstr>
      <vt:lpstr>EoN – Edge of Network c/w Local Panel</vt:lpstr>
      <vt:lpstr>PowerPoint Presentation</vt:lpstr>
      <vt:lpstr>PowerPoint Presentation</vt:lpstr>
      <vt:lpstr>PowerPoint Presentation</vt:lpstr>
      <vt:lpstr>LocalPanel</vt:lpstr>
      <vt:lpstr>LocalPanel-cont.</vt:lpstr>
      <vt:lpstr>_fpSys-&gt;execute()</vt:lpstr>
      <vt:lpstr>_fireSensor-&gt;getStatus()</vt:lpstr>
      <vt:lpstr>_pbAMRT-&gt;getCmd(DEBOUNCING_TIME)</vt:lpstr>
      <vt:lpstr>_pbAMRT-&gt;getCmd(DEBOUNCING_TIME)-cont.</vt:lpstr>
      <vt:lpstr>_ledAMR-&gt;status(operationMode)</vt:lpstr>
      <vt:lpstr>_ledAMR-&gt;status(operationMode)-cont.</vt:lpstr>
      <vt:lpstr>this-&gt;_logicOperation(operationMode, sensorStatus)</vt:lpstr>
      <vt:lpstr>this-&gt;_logicOperation(operationMode, sensorStatus)-cont.</vt:lpstr>
      <vt:lpstr>_locPan-&gt;menu()</vt:lpstr>
      <vt:lpstr>this-&gt;_menuMain(key)</vt:lpstr>
      <vt:lpstr>this-&gt;_menuMain(key)-cont.</vt:lpstr>
      <vt:lpstr>this-&gt;_menuParameter(key)</vt:lpstr>
      <vt:lpstr>this-&gt;_menuParameter(key) -cont.</vt:lpstr>
      <vt:lpstr>this-&gt;_menuParameter(key)-cont.</vt:lpstr>
      <vt:lpstr>this-&gt;_menuChangeParameter(key)</vt:lpstr>
      <vt:lpstr>this-&gt;_ menuChangeParameter(key) – cont.</vt:lpstr>
      <vt:lpstr>this-&gt;_ menuChangeParameter(key) – cont.</vt:lpstr>
      <vt:lpstr>this-&gt;_getCommand()</vt:lpstr>
      <vt:lpstr>KeyPad::getCode();</vt:lpstr>
      <vt:lpstr>KeyPad::getCode();-cont.</vt:lpstr>
      <vt:lpstr>KeyPad::getCode();-cont.</vt:lpstr>
      <vt:lpstr>_commSer-&gt;execute()</vt:lpstr>
      <vt:lpstr>_commSer-&gt;execute()-cont.</vt:lpstr>
      <vt:lpstr>Temperature Control Reactor</vt:lpstr>
      <vt:lpstr>Voltage Divider (VD) – Keypad (P/B R-close)</vt:lpstr>
      <vt:lpstr>Voltage Divider (VD) – Keypad (P/B U-close)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2021-06-09T04:36:06Z</dcterms:modified>
</cp:coreProperties>
</file>