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1" r:id="rId2"/>
    <p:sldId id="256" r:id="rId3"/>
    <p:sldId id="292" r:id="rId4"/>
    <p:sldId id="267" r:id="rId5"/>
    <p:sldId id="262" r:id="rId6"/>
    <p:sldId id="263" r:id="rId7"/>
    <p:sldId id="290" r:id="rId8"/>
    <p:sldId id="288" r:id="rId9"/>
    <p:sldId id="293" r:id="rId10"/>
    <p:sldId id="272" r:id="rId11"/>
    <p:sldId id="289" r:id="rId12"/>
    <p:sldId id="291" r:id="rId13"/>
    <p:sldId id="266" r:id="rId14"/>
    <p:sldId id="268" r:id="rId15"/>
    <p:sldId id="269" r:id="rId16"/>
    <p:sldId id="281" r:id="rId17"/>
    <p:sldId id="282" r:id="rId18"/>
    <p:sldId id="283" r:id="rId19"/>
    <p:sldId id="287" r:id="rId20"/>
    <p:sldId id="285" r:id="rId21"/>
    <p:sldId id="284" r:id="rId22"/>
    <p:sldId id="286" r:id="rId23"/>
    <p:sldId id="276" r:id="rId24"/>
    <p:sldId id="277" r:id="rId25"/>
    <p:sldId id="278" r:id="rId26"/>
    <p:sldId id="275" r:id="rId27"/>
    <p:sldId id="260" r:id="rId28"/>
    <p:sldId id="259" r:id="rId29"/>
    <p:sldId id="258" r:id="rId30"/>
    <p:sldId id="257" r:id="rId31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k giovanni urzua gomez" initials="egug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娣辫壊鏍峰紡 1 - 寮鸿皟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涓害鏍峰紡 2 - 寮鸿皟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44" autoAdjust="0"/>
    <p:restoredTop sz="96000"/>
  </p:normalViewPr>
  <p:slideViewPr>
    <p:cSldViewPr snapToGrid="0">
      <p:cViewPr varScale="1">
        <p:scale>
          <a:sx n="52" d="100"/>
          <a:sy n="52" d="100"/>
        </p:scale>
        <p:origin x="2478" y="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Garcia" userId="312e42a5f08afef4" providerId="LiveId" clId="{6FDB2ADB-59F5-4E46-B9B1-FBD4A47724B3}"/>
    <pc:docChg chg="modSld">
      <pc:chgData name="Pedro Garcia" userId="312e42a5f08afef4" providerId="LiveId" clId="{6FDB2ADB-59F5-4E46-B9B1-FBD4A47724B3}" dt="2017-11-03T17:51:16.414" v="86" actId="6549"/>
      <pc:docMkLst>
        <pc:docMk/>
      </pc:docMkLst>
      <pc:sldChg chg="modSp">
        <pc:chgData name="Pedro Garcia" userId="312e42a5f08afef4" providerId="LiveId" clId="{6FDB2ADB-59F5-4E46-B9B1-FBD4A47724B3}" dt="2017-11-03T17:32:05.120" v="79" actId="6549"/>
        <pc:sldMkLst>
          <pc:docMk/>
          <pc:sldMk cId="0" sldId="269"/>
        </pc:sldMkLst>
        <pc:spChg chg="mod">
          <ac:chgData name="Pedro Garcia" userId="312e42a5f08afef4" providerId="LiveId" clId="{6FDB2ADB-59F5-4E46-B9B1-FBD4A47724B3}" dt="2017-11-03T17:30:59.888" v="77" actId="20577"/>
          <ac:spMkLst>
            <pc:docMk/>
            <pc:sldMk cId="0" sldId="269"/>
            <ac:spMk id="4" creationId="{00000000-0000-0000-0000-000000000000}"/>
          </ac:spMkLst>
        </pc:spChg>
        <pc:spChg chg="mod">
          <ac:chgData name="Pedro Garcia" userId="312e42a5f08afef4" providerId="LiveId" clId="{6FDB2ADB-59F5-4E46-B9B1-FBD4A47724B3}" dt="2017-11-03T17:32:05.120" v="79" actId="6549"/>
          <ac:spMkLst>
            <pc:docMk/>
            <pc:sldMk cId="0" sldId="269"/>
            <ac:spMk id="5" creationId="{00000000-0000-0000-0000-000000000000}"/>
          </ac:spMkLst>
        </pc:spChg>
      </pc:sldChg>
      <pc:sldChg chg="modSp">
        <pc:chgData name="Pedro Garcia" userId="312e42a5f08afef4" providerId="LiveId" clId="{6FDB2ADB-59F5-4E46-B9B1-FBD4A47724B3}" dt="2017-11-03T17:49:52.203" v="83" actId="20577"/>
        <pc:sldMkLst>
          <pc:docMk/>
          <pc:sldMk cId="0" sldId="276"/>
        </pc:sldMkLst>
        <pc:spChg chg="mod">
          <ac:chgData name="Pedro Garcia" userId="312e42a5f08afef4" providerId="LiveId" clId="{6FDB2ADB-59F5-4E46-B9B1-FBD4A47724B3}" dt="2017-11-03T17:49:52.203" v="83" actId="20577"/>
          <ac:spMkLst>
            <pc:docMk/>
            <pc:sldMk cId="0" sldId="276"/>
            <ac:spMk id="5" creationId="{00000000-0000-0000-0000-000000000000}"/>
          </ac:spMkLst>
        </pc:spChg>
      </pc:sldChg>
      <pc:sldChg chg="modSp">
        <pc:chgData name="Pedro Garcia" userId="312e42a5f08afef4" providerId="LiveId" clId="{6FDB2ADB-59F5-4E46-B9B1-FBD4A47724B3}" dt="2017-11-03T17:50:55.039" v="85" actId="6549"/>
        <pc:sldMkLst>
          <pc:docMk/>
          <pc:sldMk cId="0" sldId="277"/>
        </pc:sldMkLst>
        <pc:spChg chg="mod">
          <ac:chgData name="Pedro Garcia" userId="312e42a5f08afef4" providerId="LiveId" clId="{6FDB2ADB-59F5-4E46-B9B1-FBD4A47724B3}" dt="2017-11-03T17:50:55.039" v="85" actId="6549"/>
          <ac:spMkLst>
            <pc:docMk/>
            <pc:sldMk cId="0" sldId="277"/>
            <ac:spMk id="5" creationId="{00000000-0000-0000-0000-000000000000}"/>
          </ac:spMkLst>
        </pc:spChg>
      </pc:sldChg>
      <pc:sldChg chg="modSp">
        <pc:chgData name="Pedro Garcia" userId="312e42a5f08afef4" providerId="LiveId" clId="{6FDB2ADB-59F5-4E46-B9B1-FBD4A47724B3}" dt="2017-11-03T17:51:16.414" v="86" actId="6549"/>
        <pc:sldMkLst>
          <pc:docMk/>
          <pc:sldMk cId="0" sldId="278"/>
        </pc:sldMkLst>
        <pc:spChg chg="mod">
          <ac:chgData name="Pedro Garcia" userId="312e42a5f08afef4" providerId="LiveId" clId="{6FDB2ADB-59F5-4E46-B9B1-FBD4A47724B3}" dt="2017-11-03T17:51:16.414" v="86" actId="6549"/>
          <ac:spMkLst>
            <pc:docMk/>
            <pc:sldMk cId="0" sldId="278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3C719-50B0-A845-8C22-E20BCBD7E5FC}" type="datetimeFigureOut">
              <a:rPr lang="es-ES_tradnl" smtClean="0"/>
              <a:t>03/11/2017</a:t>
            </a:fld>
            <a:endParaRPr lang="es-ES_tradn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5854B-4423-FE49-8792-CAEAEF7E5A81}" type="slidenum">
              <a:rPr lang="es-ES_tradnl" smtClean="0"/>
              <a:t>‹Nº›</a:t>
            </a:fld>
            <a:endParaRPr lang="es-ES_trad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5854B-4423-FE49-8792-CAEAEF7E5A81}" type="slidenum">
              <a:rPr lang="es-ES_tradnl" smtClean="0"/>
              <a:t>26</a:t>
            </a:fld>
            <a:endParaRPr lang="es-ES_tradn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08DC-4C3F-4D6A-9F58-821C2CD98A4D}" type="datetimeFigureOut">
              <a:rPr lang="es-MX" smtClean="0"/>
              <a:t>03/11/2017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C46E-7EED-4A72-9FBD-5884438E989D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08DC-4C3F-4D6A-9F58-821C2CD98A4D}" type="datetimeFigureOut">
              <a:rPr lang="es-MX" smtClean="0"/>
              <a:t>03/11/2017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C46E-7EED-4A72-9FBD-5884438E989D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08DC-4C3F-4D6A-9F58-821C2CD98A4D}" type="datetimeFigureOut">
              <a:rPr lang="es-MX" smtClean="0"/>
              <a:t>03/11/2017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C46E-7EED-4A72-9FBD-5884438E989D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08DC-4C3F-4D6A-9F58-821C2CD98A4D}" type="datetimeFigureOut">
              <a:rPr lang="es-MX" smtClean="0"/>
              <a:t>03/11/2017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C46E-7EED-4A72-9FBD-5884438E989D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08DC-4C3F-4D6A-9F58-821C2CD98A4D}" type="datetimeFigureOut">
              <a:rPr lang="es-MX" smtClean="0"/>
              <a:t>03/11/2017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C46E-7EED-4A72-9FBD-5884438E989D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08DC-4C3F-4D6A-9F58-821C2CD98A4D}" type="datetimeFigureOut">
              <a:rPr lang="es-MX" smtClean="0"/>
              <a:t>03/11/2017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C46E-7EED-4A72-9FBD-5884438E989D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08DC-4C3F-4D6A-9F58-821C2CD98A4D}" type="datetimeFigureOut">
              <a:rPr lang="es-MX" smtClean="0"/>
              <a:t>03/11/2017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C46E-7EED-4A72-9FBD-5884438E989D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08DC-4C3F-4D6A-9F58-821C2CD98A4D}" type="datetimeFigureOut">
              <a:rPr lang="es-MX" smtClean="0"/>
              <a:t>03/11/2017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C46E-7EED-4A72-9FBD-5884438E989D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08DC-4C3F-4D6A-9F58-821C2CD98A4D}" type="datetimeFigureOut">
              <a:rPr lang="es-MX" smtClean="0"/>
              <a:t>03/11/2017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C46E-7EED-4A72-9FBD-5884438E989D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08DC-4C3F-4D6A-9F58-821C2CD98A4D}" type="datetimeFigureOut">
              <a:rPr lang="es-MX" smtClean="0"/>
              <a:t>03/11/2017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C46E-7EED-4A72-9FBD-5884438E989D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08DC-4C3F-4D6A-9F58-821C2CD98A4D}" type="datetimeFigureOut">
              <a:rPr lang="es-MX" smtClean="0"/>
              <a:t>03/11/2017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C46E-7EED-4A72-9FBD-5884438E989D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608DC-4C3F-4D6A-9F58-821C2CD98A4D}" type="datetimeFigureOut">
              <a:rPr lang="es-MX" smtClean="0"/>
              <a:t>03/11/2017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EC46E-7EED-4A72-9FBD-5884438E989D}" type="slidenum">
              <a:rPr lang="es-MX" smtClean="0"/>
              <a:t>‹Nº›</a:t>
            </a:fld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48989" y="5810643"/>
            <a:ext cx="5080000" cy="1737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EDUCACI</a:t>
            </a:r>
            <a:r>
              <a:rPr lang="x-none" altLang="es-MX" dirty="0"/>
              <a:t>ÓN</a:t>
            </a:r>
            <a:r>
              <a:rPr lang="es-MX" dirty="0"/>
              <a:t> Y CAPACITACI</a:t>
            </a:r>
            <a:r>
              <a:rPr lang="x-none" altLang="es-MX" dirty="0"/>
              <a:t>Ó</a:t>
            </a:r>
            <a:r>
              <a:rPr lang="es-MX" dirty="0"/>
              <a:t>N EMPRESARIAL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Desarrolla tu conciencia y enriquece tu empresa</a:t>
            </a:r>
          </a:p>
          <a:p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552825"/>
            <a:ext cx="6096000" cy="2038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9954" y="2762879"/>
            <a:ext cx="4835626" cy="742950"/>
          </a:xfrm>
        </p:spPr>
        <p:txBody>
          <a:bodyPr>
            <a:normAutofit/>
          </a:bodyPr>
          <a:lstStyle/>
          <a:p>
            <a:pPr algn="ctr"/>
            <a:r>
              <a:rPr lang="es-MX" sz="2025" b="1" dirty="0">
                <a:solidFill>
                  <a:srgbClr val="0070C0"/>
                </a:solidFill>
              </a:rPr>
              <a:t>Programas, cursos, talleres</a:t>
            </a:r>
            <a:br>
              <a:rPr lang="es-MX" sz="2025" b="1" dirty="0">
                <a:solidFill>
                  <a:srgbClr val="0070C0"/>
                </a:solidFill>
              </a:rPr>
            </a:br>
            <a:r>
              <a:rPr lang="es-MX" sz="2025" b="1" dirty="0">
                <a:solidFill>
                  <a:srgbClr val="0070C0"/>
                </a:solidFill>
              </a:rPr>
              <a:t>y conferencias de capacitación</a:t>
            </a:r>
            <a:r>
              <a:rPr lang="x-none" altLang="es-MX" sz="2025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9058" y="4843312"/>
            <a:ext cx="1317917" cy="1019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015" b="1" dirty="0"/>
              <a:t>Programas</a:t>
            </a:r>
            <a:endParaRPr lang="es-MX" sz="1350" b="1" dirty="0"/>
          </a:p>
        </p:txBody>
      </p:sp>
      <p:sp>
        <p:nvSpPr>
          <p:cNvPr id="4" name="Rectangle 3"/>
          <p:cNvSpPr/>
          <p:nvPr/>
        </p:nvSpPr>
        <p:spPr>
          <a:xfrm>
            <a:off x="3101502" y="3505835"/>
            <a:ext cx="3213088" cy="3981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15" b="1" dirty="0"/>
              <a:t>Consultoría empresarial</a:t>
            </a:r>
            <a:r>
              <a:rPr lang="es-MX" sz="1015" dirty="0">
                <a:solidFill>
                  <a:schemeClr val="bg1"/>
                </a:solidFill>
              </a:rPr>
              <a:t>: Detectamos las áreas de oportunidad para impartir la capacitación a la medida de las necesidades específicas del cliente.</a:t>
            </a:r>
          </a:p>
          <a:p>
            <a:endParaRPr lang="es-MX" sz="1015" dirty="0">
              <a:solidFill>
                <a:schemeClr val="bg1"/>
              </a:solidFill>
            </a:endParaRPr>
          </a:p>
          <a:p>
            <a:r>
              <a:rPr lang="es-MX" sz="1015" b="1" dirty="0"/>
              <a:t>Consultoría individual</a:t>
            </a:r>
            <a:r>
              <a:rPr lang="es-MX" sz="1015" dirty="0"/>
              <a:t>: Apoyo para resolver problemas de la vida cotidiana.</a:t>
            </a:r>
            <a:endParaRPr lang="es-MX" sz="1015" dirty="0">
              <a:solidFill>
                <a:schemeClr val="bg1"/>
              </a:solidFill>
            </a:endParaRPr>
          </a:p>
          <a:p>
            <a:endParaRPr lang="es-MX" sz="1015" b="1" dirty="0"/>
          </a:p>
          <a:p>
            <a:r>
              <a:rPr lang="es-MX" sz="1015" b="1" dirty="0"/>
              <a:t>Conferencias: </a:t>
            </a:r>
            <a:r>
              <a:rPr lang="es-MX" sz="1015" dirty="0"/>
              <a:t>Exposición teórica - vivencial de un tema especifico, por ejemplo estrés laboral en </a:t>
            </a:r>
            <a:r>
              <a:rPr lang="x-none" altLang="es-MX" sz="1015" dirty="0"/>
              <a:t>líde</a:t>
            </a:r>
            <a:r>
              <a:rPr lang="es-MX" sz="1015" dirty="0"/>
              <a:t>res, procesamiento emocional en </a:t>
            </a:r>
            <a:r>
              <a:rPr lang="es-MX" sz="1015" dirty="0" err="1"/>
              <a:t>millenials</a:t>
            </a:r>
            <a:r>
              <a:rPr lang="es-MX" sz="1015" dirty="0"/>
              <a:t>, trabajo en equipo de ventas. </a:t>
            </a:r>
          </a:p>
          <a:p>
            <a:endParaRPr lang="es-MX" sz="1015" b="1" dirty="0"/>
          </a:p>
          <a:p>
            <a:r>
              <a:rPr lang="es-MX" sz="1015" b="1" dirty="0"/>
              <a:t>Talleres: </a:t>
            </a:r>
            <a:r>
              <a:rPr lang="es-MX" sz="1015" dirty="0"/>
              <a:t>Capacitación vivencial para el desarrollo de habilidades especificas, a </a:t>
            </a:r>
            <a:r>
              <a:rPr lang="x-none" altLang="es-MX" sz="1015" dirty="0"/>
              <a:t>través</a:t>
            </a:r>
            <a:r>
              <a:rPr lang="es-MX" sz="1015" dirty="0"/>
              <a:t> de dinámicas de empoderamiento. </a:t>
            </a:r>
          </a:p>
          <a:p>
            <a:endParaRPr lang="es-MX" sz="1015" b="1" dirty="0"/>
          </a:p>
          <a:p>
            <a:r>
              <a:rPr lang="es-MX" sz="1015" b="1" dirty="0"/>
              <a:t>Cursos: </a:t>
            </a:r>
            <a:r>
              <a:rPr lang="es-MX" sz="1015" dirty="0"/>
              <a:t>Capacitación especifica teórica. Liderazgo asertivo.</a:t>
            </a:r>
          </a:p>
          <a:p>
            <a:endParaRPr lang="es-MX" sz="1015" dirty="0">
              <a:solidFill>
                <a:schemeClr val="bg1"/>
              </a:solidFill>
            </a:endParaRPr>
          </a:p>
          <a:p>
            <a:endParaRPr lang="es-MX" sz="1015" b="1" dirty="0"/>
          </a:p>
        </p:txBody>
      </p:sp>
      <p:sp>
        <p:nvSpPr>
          <p:cNvPr id="5" name="Left Brace 4"/>
          <p:cNvSpPr/>
          <p:nvPr/>
        </p:nvSpPr>
        <p:spPr>
          <a:xfrm>
            <a:off x="2636317" y="3579798"/>
            <a:ext cx="342900" cy="26639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sz="1015" dirty="0"/>
          </a:p>
          <a:p>
            <a:pPr algn="ctr"/>
            <a:endParaRPr lang="es-MX" sz="1015" dirty="0"/>
          </a:p>
        </p:txBody>
      </p:sp>
      <p:sp>
        <p:nvSpPr>
          <p:cNvPr id="6" name="CuadroTexto 5"/>
          <p:cNvSpPr txBox="1"/>
          <p:nvPr/>
        </p:nvSpPr>
        <p:spPr>
          <a:xfrm>
            <a:off x="142875" y="7733035"/>
            <a:ext cx="11340465" cy="1188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Soluciones a la medida, combinando una serie de áreas de oportunidad, con un mismo objetivo seleccionado por el cliente. </a:t>
            </a:r>
          </a:p>
          <a:p>
            <a:r>
              <a:rPr lang="es-MX" b="1" dirty="0"/>
              <a:t>Damos seguimiento personalizado</a:t>
            </a:r>
            <a:r>
              <a:rPr lang="es-MX" dirty="0"/>
              <a:t>: Ofrecemos un apoyo adicional de asesoría </a:t>
            </a:r>
          </a:p>
          <a:p>
            <a:r>
              <a:rPr lang="es-MX" dirty="0"/>
              <a:t>a través de una retroalimentación con técnicas que inspiren creatividad e innovación.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b="1" dirty="0">
                <a:solidFill>
                  <a:srgbClr val="0070C0"/>
                </a:solidFill>
              </a:rPr>
              <a:t>NUESTROS CURSOS, TALLERES y conferencias de Semiología de la vida cotidiana</a:t>
            </a:r>
            <a:r>
              <a:rPr lang="x-none" altLang="es-MX" sz="3600" b="1" dirty="0">
                <a:solidFill>
                  <a:srgbClr val="0070C0"/>
                </a:solidFill>
              </a:rPr>
              <a:t>:</a:t>
            </a:r>
            <a:br>
              <a:rPr lang="es-MX" sz="3600" dirty="0">
                <a:solidFill>
                  <a:srgbClr val="0070C0"/>
                </a:solidFill>
              </a:rPr>
            </a:b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704851" y="2366963"/>
          <a:ext cx="5343524" cy="356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3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Cursos  y Talleres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El conocimiento de uno mismo.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v"/>
                        <a:defRPr/>
                      </a:pP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Huella de abandono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v"/>
                      </a:pP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Heptagrama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v"/>
                      </a:pP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MX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Erotismo y castidad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MX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Vocaciones de vida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MX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soltería, pareja y familia.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Semiología de la felicidad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v"/>
                      </a:pP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Proyecto de vida</a:t>
                      </a:r>
                    </a:p>
                    <a:p>
                      <a:r>
                        <a:rPr lang="es-MX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Las estaciones de la conciencia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v"/>
                      </a:pP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Autonomía de gestión</a:t>
            </a:r>
            <a:r>
              <a:rPr lang="x-none" altLang="es-E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es-E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base fundamental para lograr una productividad integral</a:t>
            </a:r>
            <a:br>
              <a:rPr lang="es-E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La autonomía de gestión significa que cada colaborador pueda propiciarse así mismo una mayor productividad constante en todas las esferas de su vida: trabajo, salud, vida social, familia y plenitud en el individuo.</a:t>
            </a:r>
          </a:p>
          <a:p>
            <a:endParaRPr lang="es-ES_tradnl" dirty="0"/>
          </a:p>
          <a:p>
            <a:endParaRPr lang="es-MX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-1" y="0"/>
            <a:ext cx="6858001" cy="9144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Beneficios</a:t>
            </a:r>
            <a:r>
              <a:rPr lang="x-none" alt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endParaRPr lang="x-none" alt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30756" y="2554013"/>
            <a:ext cx="6305802" cy="420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MX" dirty="0"/>
              <a:t>Generar autonomía de gestión</a:t>
            </a:r>
          </a:p>
          <a:p>
            <a:pPr marL="285750" indent="-285750">
              <a:buFont typeface="Arial" charset="0"/>
              <a:buChar char="•"/>
            </a:pPr>
            <a:r>
              <a:rPr lang="es-MX" dirty="0"/>
              <a:t>Formar a l</a:t>
            </a:r>
            <a:r>
              <a:rPr lang="x-none" altLang="es-MX" dirty="0"/>
              <a:t>í</a:t>
            </a:r>
            <a:r>
              <a:rPr lang="es-MX" dirty="0"/>
              <a:t>deres y dirigentes</a:t>
            </a:r>
          </a:p>
          <a:p>
            <a:pPr marL="285750" indent="-285750">
              <a:buFont typeface="Arial" charset="0"/>
              <a:buChar char="•"/>
            </a:pPr>
            <a:r>
              <a:rPr lang="es-MX" dirty="0"/>
              <a:t>Aumento de la eficacia organizacional</a:t>
            </a:r>
          </a:p>
          <a:p>
            <a:pPr marL="285750" indent="-285750">
              <a:buFont typeface="Arial" charset="0"/>
              <a:buChar char="•"/>
            </a:pPr>
            <a:r>
              <a:rPr lang="es-MX" dirty="0"/>
              <a:t>Mejoramiento de la imagen de la empresa</a:t>
            </a:r>
          </a:p>
          <a:p>
            <a:pPr marL="285750" indent="-285750">
              <a:buFont typeface="Arial" charset="0"/>
              <a:buChar char="•"/>
            </a:pPr>
            <a:r>
              <a:rPr lang="es-MX" dirty="0"/>
              <a:t>Mejoramiento de clima organizacional</a:t>
            </a:r>
          </a:p>
          <a:p>
            <a:pPr marL="285750" indent="-285750">
              <a:buFont typeface="Arial" charset="0"/>
              <a:buChar char="•"/>
            </a:pPr>
            <a:r>
              <a:rPr lang="es-MX" dirty="0"/>
              <a:t>Facilidad en los cambios y en la innovación</a:t>
            </a:r>
          </a:p>
          <a:p>
            <a:pPr marL="285750" indent="-285750">
              <a:buFont typeface="Arial" charset="0"/>
              <a:buChar char="•"/>
            </a:pPr>
            <a:r>
              <a:rPr lang="es-MX" dirty="0"/>
              <a:t>Aumento de eficiencia de los empleados</a:t>
            </a:r>
          </a:p>
          <a:p>
            <a:pPr marL="285750" indent="-285750">
              <a:buFont typeface="Arial" charset="0"/>
              <a:buChar char="•"/>
            </a:pPr>
            <a:r>
              <a:rPr lang="es-MX" dirty="0"/>
              <a:t>Generar sentido de pertenencia a la empresa</a:t>
            </a:r>
          </a:p>
          <a:p>
            <a:pPr marL="285750" indent="-285750">
              <a:buFont typeface="Arial" charset="0"/>
              <a:buChar char="•"/>
            </a:pPr>
            <a:r>
              <a:rPr lang="es-MX" dirty="0"/>
              <a:t>Aumento de la productividad</a:t>
            </a:r>
          </a:p>
          <a:p>
            <a:pPr marL="285750" indent="-285750">
              <a:buFont typeface="Arial" charset="0"/>
              <a:buChar char="•"/>
            </a:pPr>
            <a:r>
              <a:rPr lang="es-MX" dirty="0"/>
              <a:t>Mejoramiento de la calidad de los productos y servicios</a:t>
            </a:r>
          </a:p>
          <a:p>
            <a:pPr marL="285750" indent="-285750">
              <a:buFont typeface="Arial" charset="0"/>
              <a:buChar char="•"/>
            </a:pPr>
            <a:r>
              <a:rPr lang="es-MX" dirty="0"/>
              <a:t>Mayor eficiencia en el manejo de recursos</a:t>
            </a:r>
          </a:p>
          <a:p>
            <a:pPr marL="285750" indent="-285750">
              <a:buFont typeface="Arial" charset="0"/>
              <a:buChar char="•"/>
            </a:pPr>
            <a:r>
              <a:rPr lang="es-MX" dirty="0"/>
              <a:t>Mejorar seguridad en la empresa</a:t>
            </a:r>
          </a:p>
          <a:p>
            <a:pPr marL="285750" indent="-285750">
              <a:buFont typeface="Arial" charset="0"/>
              <a:buChar char="•"/>
            </a:pPr>
            <a:endParaRPr lang="es-MX" dirty="0"/>
          </a:p>
          <a:p>
            <a:pPr marL="285750" indent="-285750">
              <a:buFont typeface="Arial" charset="0"/>
              <a:buChar char="•"/>
            </a:pPr>
            <a:endParaRPr lang="es-MX" dirty="0"/>
          </a:p>
          <a:p>
            <a:pPr marL="285750" indent="-285750">
              <a:buFont typeface="Arial" charset="0"/>
              <a:buChar char="•"/>
            </a:pPr>
            <a:endParaRPr lang="es-MX" dirty="0"/>
          </a:p>
        </p:txBody>
      </p:sp>
      <p:sp>
        <p:nvSpPr>
          <p:cNvPr id="5" name="Rectángulo: esquinas redondeadas 4"/>
          <p:cNvSpPr/>
          <p:nvPr/>
        </p:nvSpPr>
        <p:spPr>
          <a:xfrm>
            <a:off x="110252" y="7139353"/>
            <a:ext cx="6526306" cy="1740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s-MX" b="1" i="1" dirty="0"/>
              <a:t>“Si usted opina que la capacitación es cara, es por que no sabe lo que le cuesta la ignorancia...”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851" y="3788085"/>
            <a:ext cx="6363202" cy="503106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s-MX" sz="1700" dirty="0"/>
              <a:t>Nuestras capacitaciones son impartidas por </a:t>
            </a:r>
            <a:r>
              <a:rPr lang="es-MX" sz="1700" b="1" dirty="0"/>
              <a:t>ejecutivos senior, consultores y comunicadores</a:t>
            </a:r>
            <a:r>
              <a:rPr lang="es-MX" sz="1700" dirty="0"/>
              <a:t>, impartiendo su experiencia tanto a la empresa como a los colaboradores.</a:t>
            </a:r>
          </a:p>
          <a:p>
            <a:pPr marL="0" indent="0">
              <a:buNone/>
            </a:pPr>
            <a:endParaRPr lang="es-MX" sz="1700" dirty="0"/>
          </a:p>
          <a:p>
            <a:r>
              <a:rPr lang="es-MX" sz="1700" dirty="0"/>
              <a:t>En ProActivE hemos desarrollado programas de </a:t>
            </a:r>
            <a:r>
              <a:rPr lang="es-MX" sz="1700" b="1" dirty="0"/>
              <a:t>capacitación integral </a:t>
            </a:r>
            <a:r>
              <a:rPr lang="es-MX" sz="1700" dirty="0"/>
              <a:t>específicos, vinculados al desarrollo de la conciencia, para </a:t>
            </a:r>
            <a:r>
              <a:rPr lang="es-MX" sz="1700" b="1" dirty="0"/>
              <a:t>empoderarlos </a:t>
            </a:r>
            <a:r>
              <a:rPr lang="es-MX" sz="1700" dirty="0"/>
              <a:t>y </a:t>
            </a:r>
            <a:r>
              <a:rPr lang="x-none" altLang="es-MX" sz="1700" dirty="0"/>
              <a:t>obtener</a:t>
            </a:r>
            <a:r>
              <a:rPr lang="es-MX" sz="1700" dirty="0"/>
              <a:t> así las metas de la empresa.</a:t>
            </a:r>
          </a:p>
          <a:p>
            <a:pPr>
              <a:buNone/>
            </a:pPr>
            <a:endParaRPr lang="es-MX" sz="1700" dirty="0"/>
          </a:p>
          <a:p>
            <a:r>
              <a:rPr lang="es-MX" sz="1700" dirty="0"/>
              <a:t>Anclamos de manera integral y personalizada el conocimiento de una forma lúdica y vivencial, para lograr un mejor </a:t>
            </a:r>
            <a:r>
              <a:rPr lang="es-MX" sz="1700" b="1" dirty="0"/>
              <a:t>aprendizaje a nivel Racional, Emocional y Motriz</a:t>
            </a:r>
            <a:r>
              <a:rPr lang="es-MX" sz="1700" dirty="0"/>
              <a:t> (corporal)</a:t>
            </a:r>
            <a:r>
              <a:rPr lang="x-none" altLang="es-MX" sz="1700" dirty="0"/>
              <a:t>, </a:t>
            </a:r>
            <a:r>
              <a:rPr lang="es-MX" sz="1700" dirty="0"/>
              <a:t>a través de herramientas de alto rendimiento, mismas que permiten alcanzar resultados más efectivos y satisfactorios.</a:t>
            </a:r>
          </a:p>
          <a:p>
            <a:endParaRPr lang="es-MX" sz="1700" dirty="0"/>
          </a:p>
          <a:p>
            <a:r>
              <a:rPr lang="es-MX" sz="1700" dirty="0"/>
              <a:t>Ofrecemos un seguimiento de resultados por 3 meses, apoyando nuestro sistema con </a:t>
            </a:r>
            <a:r>
              <a:rPr lang="es-MX" sz="1700" b="1" dirty="0"/>
              <a:t>Visualización creativa para reforzar el aprendizaje</a:t>
            </a:r>
            <a:r>
              <a:rPr lang="es-MX" sz="1700" dirty="0"/>
              <a:t>, en sesiones diarias </a:t>
            </a:r>
            <a:r>
              <a:rPr lang="x-none" altLang="es-MX" sz="1700" dirty="0"/>
              <a:t>para</a:t>
            </a:r>
            <a:r>
              <a:rPr lang="es-MX" sz="1700" dirty="0"/>
              <a:t> un mejor anclaje del conocimiento ya instalado.   </a:t>
            </a:r>
          </a:p>
          <a:p>
            <a:r>
              <a:rPr lang="es-MX" sz="1700" dirty="0"/>
              <a:t>Apoyamos a la empresa a generar una </a:t>
            </a:r>
            <a:r>
              <a:rPr lang="es-MX" sz="1700" b="1" dirty="0"/>
              <a:t>autonomía de gestión</a:t>
            </a:r>
            <a:r>
              <a:rPr lang="es-MX" sz="1700" dirty="0"/>
              <a:t>, </a:t>
            </a:r>
            <a:r>
              <a:rPr lang="x-none" altLang="es-MX" sz="1700" dirty="0"/>
              <a:t>con el fin de </a:t>
            </a:r>
            <a:r>
              <a:rPr lang="es-MX" sz="1700" dirty="0"/>
              <a:t>que el empleado pueda procesar sus situaciones conflictivas venideras y genere una mayor evolución laboral.</a:t>
            </a:r>
          </a:p>
          <a:p>
            <a:endParaRPr lang="es-MX" sz="1125" dirty="0"/>
          </a:p>
        </p:txBody>
      </p:sp>
      <p:sp>
        <p:nvSpPr>
          <p:cNvPr id="4" name="Rectángulo 3"/>
          <p:cNvSpPr/>
          <p:nvPr/>
        </p:nvSpPr>
        <p:spPr>
          <a:xfrm>
            <a:off x="-1" y="0"/>
            <a:ext cx="685800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Propuesta de valor</a:t>
            </a:r>
          </a:p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¿Por qué elegir ProActivE?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-3162072" y="1615827"/>
            <a:ext cx="31620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/>
              <a:t>Si no quedas satisfecho con </a:t>
            </a:r>
          </a:p>
          <a:p>
            <a:r>
              <a:rPr lang="es-ES_tradnl" sz="1200" dirty="0"/>
              <a:t>nuestra capacitacion, recibirás una nota de crédito,</a:t>
            </a:r>
          </a:p>
          <a:p>
            <a:r>
              <a:rPr lang="es-ES_tradnl" sz="1200" dirty="0"/>
              <a:t>Para poderlo utilizar en algún otro de nuestros cursos</a:t>
            </a:r>
          </a:p>
          <a:p>
            <a:endParaRPr lang="es-ES_tradnl" sz="1200" dirty="0"/>
          </a:p>
          <a:p>
            <a:r>
              <a:rPr lang="es-ES_tradnl" sz="1200" dirty="0"/>
              <a:t>Contamos con constancias de habilidades laborales por</a:t>
            </a:r>
          </a:p>
          <a:p>
            <a:r>
              <a:rPr lang="es-ES_tradnl" sz="1200" dirty="0"/>
              <a:t>La STPS, nuestros instructores son agentes de capacitación externo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424" y="3071198"/>
            <a:ext cx="3176152" cy="3478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15" b="1" dirty="0"/>
              <a:t>PROCESO:</a:t>
            </a:r>
          </a:p>
          <a:p>
            <a:endParaRPr lang="es-MX" sz="1015" b="1" dirty="0"/>
          </a:p>
          <a:p>
            <a:r>
              <a:rPr lang="es-MX" sz="1015" b="1" dirty="0">
                <a:solidFill>
                  <a:srgbClr val="00B0F0"/>
                </a:solidFill>
              </a:rPr>
              <a:t>C</a:t>
            </a:r>
            <a:r>
              <a:rPr lang="es-MX" sz="1015" b="1" dirty="0"/>
              <a:t>onsultoría  </a:t>
            </a:r>
            <a:r>
              <a:rPr lang="es-MX" sz="790" dirty="0"/>
              <a:t>Se realiza una entrevista, valoración y diagnóstico para detectar problemas, necesidades y áreas de oportunidad para la empresa, por medio de consultores y nuestra plataforma de pruebas psicológicas.</a:t>
            </a:r>
          </a:p>
          <a:p>
            <a:endParaRPr lang="es-MX" sz="565" dirty="0"/>
          </a:p>
          <a:p>
            <a:r>
              <a:rPr lang="es-MX" sz="1015" b="1" dirty="0">
                <a:solidFill>
                  <a:srgbClr val="00B0F0"/>
                </a:solidFill>
              </a:rPr>
              <a:t>R</a:t>
            </a:r>
            <a:r>
              <a:rPr lang="es-MX" sz="1015" b="1" dirty="0"/>
              <a:t>etroalimentación </a:t>
            </a:r>
            <a:r>
              <a:rPr lang="es-MX" sz="790" b="1" dirty="0"/>
              <a:t> </a:t>
            </a:r>
            <a:r>
              <a:rPr lang="es-MX" sz="790" dirty="0"/>
              <a:t>Se retroalimenta a la empresa y se determinan objetivos y metas con espejeo, nuevas perspectivas, replanteamiento y horizonte de posibilidades</a:t>
            </a:r>
            <a:r>
              <a:rPr lang="x-none" altLang="es-MX" sz="790" dirty="0"/>
              <a:t>.</a:t>
            </a:r>
          </a:p>
          <a:p>
            <a:endParaRPr lang="es-MX" sz="565" dirty="0"/>
          </a:p>
          <a:p>
            <a:r>
              <a:rPr lang="es-MX" sz="1015" b="1" dirty="0">
                <a:solidFill>
                  <a:srgbClr val="00B0F0"/>
                </a:solidFill>
              </a:rPr>
              <a:t>E</a:t>
            </a:r>
            <a:r>
              <a:rPr lang="es-MX" sz="1015" b="1" dirty="0"/>
              <a:t>squematización </a:t>
            </a:r>
            <a:r>
              <a:rPr lang="es-MX" sz="790" b="1" dirty="0"/>
              <a:t> </a:t>
            </a:r>
            <a:r>
              <a:rPr lang="es-MX" sz="790" dirty="0"/>
              <a:t>Se diseña el programa de cursos que requiere la empresa, con módulos, estrategias, tiempos y técnicas específicas.</a:t>
            </a:r>
          </a:p>
          <a:p>
            <a:endParaRPr lang="es-MX" sz="565" dirty="0"/>
          </a:p>
          <a:p>
            <a:r>
              <a:rPr lang="es-MX" sz="1015" b="1" dirty="0">
                <a:solidFill>
                  <a:srgbClr val="00B0F0"/>
                </a:solidFill>
              </a:rPr>
              <a:t>C</a:t>
            </a:r>
            <a:r>
              <a:rPr lang="es-MX" sz="1015" b="1" dirty="0"/>
              <a:t>otización </a:t>
            </a:r>
            <a:r>
              <a:rPr lang="es-MX" sz="790" b="1" dirty="0"/>
              <a:t> </a:t>
            </a:r>
            <a:r>
              <a:rPr lang="es-MX" sz="790" dirty="0"/>
              <a:t>Se ofrece la cotización y detalles de entrega.</a:t>
            </a:r>
          </a:p>
          <a:p>
            <a:r>
              <a:rPr lang="es-MX" sz="790" dirty="0"/>
              <a:t>Se establecen costos y reglas de pago, así como compromisos y efectos. </a:t>
            </a:r>
          </a:p>
          <a:p>
            <a:endParaRPr lang="es-MX" sz="565" dirty="0"/>
          </a:p>
          <a:p>
            <a:r>
              <a:rPr lang="es-MX" sz="1015" b="1" dirty="0">
                <a:solidFill>
                  <a:srgbClr val="00B0F0"/>
                </a:solidFill>
              </a:rPr>
              <a:t>E</a:t>
            </a:r>
            <a:r>
              <a:rPr lang="es-MX" sz="1015" b="1" dirty="0"/>
              <a:t>jecución </a:t>
            </a:r>
            <a:r>
              <a:rPr lang="es-MX" sz="790" b="1" dirty="0"/>
              <a:t> </a:t>
            </a:r>
            <a:r>
              <a:rPr lang="es-MX" sz="790" dirty="0"/>
              <a:t>Se implementan los cursos, talleres, conferencias y </a:t>
            </a:r>
            <a:r>
              <a:rPr lang="es-MX" sz="790" dirty="0" err="1"/>
              <a:t>dinamicas</a:t>
            </a:r>
            <a:r>
              <a:rPr lang="es-MX" sz="790" dirty="0"/>
              <a:t>. Se imparte el programa acordado en el sitio convenido y se entrega la contraseña para la visualización creativa en medios digitales.</a:t>
            </a:r>
          </a:p>
          <a:p>
            <a:endParaRPr lang="es-MX" sz="565" dirty="0"/>
          </a:p>
          <a:p>
            <a:r>
              <a:rPr lang="es-MX" sz="1015" b="1" dirty="0">
                <a:solidFill>
                  <a:srgbClr val="00B0F0"/>
                </a:solidFill>
              </a:rPr>
              <a:t>R</a:t>
            </a:r>
            <a:r>
              <a:rPr lang="es-MX" sz="1015" b="1" dirty="0"/>
              <a:t>esultados / Respaldo </a:t>
            </a:r>
            <a:r>
              <a:rPr lang="es-MX" sz="790" b="1" dirty="0"/>
              <a:t> </a:t>
            </a:r>
            <a:r>
              <a:rPr lang="es-MX" sz="790" dirty="0"/>
              <a:t>Se evalúan los resultados y se da seguimiento. Se fijan las consultorías con los responsables de la capacitación durante 1 hora, 1 día al mes por 3 meses para forjar nuevos hábitos. Se dan resultados del avance en los tres meses por medio de pruebas psicológicas.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73533" y="3090542"/>
            <a:ext cx="3149937" cy="3183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15" b="1" dirty="0"/>
              <a:t>BENEFICIOS:</a:t>
            </a:r>
          </a:p>
          <a:p>
            <a:endParaRPr lang="es-MX" sz="675" b="1" dirty="0"/>
          </a:p>
          <a:p>
            <a:r>
              <a:rPr lang="es-MX" sz="1350" b="1" dirty="0">
                <a:solidFill>
                  <a:srgbClr val="00B0F0"/>
                </a:solidFill>
              </a:rPr>
              <a:t>C</a:t>
            </a:r>
            <a:r>
              <a:rPr lang="es-MX" sz="1350" b="1" dirty="0"/>
              <a:t>: </a:t>
            </a:r>
            <a:r>
              <a:rPr lang="es-MX" sz="900" dirty="0"/>
              <a:t>Conocimiento de nuestro cliente y sus necesidades específicas, para ofrecer la mejor solución a la medida.</a:t>
            </a:r>
          </a:p>
          <a:p>
            <a:endParaRPr lang="es-MX" sz="675" b="1" dirty="0"/>
          </a:p>
          <a:p>
            <a:r>
              <a:rPr lang="es-MX" sz="1350" b="1" dirty="0">
                <a:solidFill>
                  <a:srgbClr val="00B0F0"/>
                </a:solidFill>
              </a:rPr>
              <a:t>R</a:t>
            </a:r>
            <a:r>
              <a:rPr lang="es-MX" sz="1350" b="1" dirty="0"/>
              <a:t>: </a:t>
            </a:r>
            <a:r>
              <a:rPr lang="es-MX" sz="900" dirty="0"/>
              <a:t>Interés por el cliente, a través de empatía en la escucha activa, para poder visualizar y trazar las mejores rutas de solución.</a:t>
            </a:r>
          </a:p>
          <a:p>
            <a:endParaRPr lang="es-MX" sz="675" b="1" dirty="0"/>
          </a:p>
          <a:p>
            <a:r>
              <a:rPr lang="es-MX" sz="1350" b="1" dirty="0">
                <a:solidFill>
                  <a:srgbClr val="00B0F0"/>
                </a:solidFill>
              </a:rPr>
              <a:t>E</a:t>
            </a:r>
            <a:r>
              <a:rPr lang="es-MX" sz="1350" b="1" dirty="0"/>
              <a:t>: </a:t>
            </a:r>
            <a:r>
              <a:rPr lang="es-MX" sz="900" dirty="0"/>
              <a:t>Generación de confianza y seguridad en el cliente, con planificación y dirección adecuada</a:t>
            </a:r>
            <a:r>
              <a:rPr lang="x-none" altLang="es-MX" sz="900" dirty="0"/>
              <a:t>s</a:t>
            </a:r>
            <a:r>
              <a:rPr lang="es-MX" sz="900" dirty="0"/>
              <a:t> y compartida</a:t>
            </a:r>
            <a:r>
              <a:rPr lang="x-none" altLang="es-MX" sz="900" dirty="0"/>
              <a:t>s.</a:t>
            </a:r>
            <a:endParaRPr lang="x-none" altLang="es-MX" sz="900" b="1" dirty="0"/>
          </a:p>
          <a:p>
            <a:endParaRPr lang="es-MX" sz="675" b="1" dirty="0"/>
          </a:p>
          <a:p>
            <a:r>
              <a:rPr lang="es-MX" sz="1350" b="1" dirty="0">
                <a:solidFill>
                  <a:srgbClr val="00B0F0"/>
                </a:solidFill>
              </a:rPr>
              <a:t>C</a:t>
            </a:r>
            <a:r>
              <a:rPr lang="es-MX" sz="1350" b="1" dirty="0"/>
              <a:t>: </a:t>
            </a:r>
            <a:r>
              <a:rPr lang="es-MX" sz="900" dirty="0"/>
              <a:t>Claridad en costos, flexibilidad en términos y lealtad en los acuerdos.</a:t>
            </a:r>
            <a:endParaRPr lang="es-MX" sz="900" b="1" dirty="0"/>
          </a:p>
          <a:p>
            <a:endParaRPr lang="es-MX" sz="675" b="1" dirty="0"/>
          </a:p>
          <a:p>
            <a:r>
              <a:rPr lang="es-MX" sz="1350" b="1" dirty="0">
                <a:solidFill>
                  <a:srgbClr val="00B0F0"/>
                </a:solidFill>
              </a:rPr>
              <a:t>E</a:t>
            </a:r>
            <a:r>
              <a:rPr lang="es-MX" sz="1350" b="1" dirty="0"/>
              <a:t>: </a:t>
            </a:r>
            <a:r>
              <a:rPr lang="es-MX" sz="900" dirty="0"/>
              <a:t>Implementación y ejecución del servicio para obtener un impacto positivo en la empresa, es decir “</a:t>
            </a:r>
            <a:r>
              <a:rPr lang="es-MX" sz="1015" b="1" dirty="0"/>
              <a:t>CRECER</a:t>
            </a:r>
            <a:r>
              <a:rPr lang="es-MX" sz="900" dirty="0"/>
              <a:t>”</a:t>
            </a:r>
          </a:p>
          <a:p>
            <a:endParaRPr lang="es-MX" sz="675" b="1" dirty="0"/>
          </a:p>
          <a:p>
            <a:r>
              <a:rPr lang="es-MX" sz="1350" b="1" dirty="0">
                <a:solidFill>
                  <a:srgbClr val="00B0F0"/>
                </a:solidFill>
              </a:rPr>
              <a:t>R</a:t>
            </a:r>
            <a:r>
              <a:rPr lang="es-MX" sz="1350" b="1" dirty="0"/>
              <a:t>: </a:t>
            </a:r>
            <a:r>
              <a:rPr lang="es-MX" sz="900" dirty="0"/>
              <a:t>Garantía de servicio, con lo que el cliente obtiene un valor agregado y un servicio plus de calidad.</a:t>
            </a:r>
            <a:endParaRPr lang="es-MX" sz="900" b="1" dirty="0"/>
          </a:p>
          <a:p>
            <a:endParaRPr lang="es-MX" sz="675" b="1" dirty="0"/>
          </a:p>
        </p:txBody>
      </p:sp>
      <p:sp>
        <p:nvSpPr>
          <p:cNvPr id="6" name="Title 1"/>
          <p:cNvSpPr txBox="1"/>
          <p:nvPr/>
        </p:nvSpPr>
        <p:spPr>
          <a:xfrm>
            <a:off x="2177633" y="2792966"/>
            <a:ext cx="2224396" cy="277733"/>
          </a:xfrm>
          <a:prstGeom prst="rect">
            <a:avLst/>
          </a:prstGeom>
        </p:spPr>
        <p:txBody>
          <a:bodyPr vert="horz" lIns="51435" tIns="25718" rIns="51435" bIns="25718" rtlCol="0" anchor="b">
            <a:normAutofit fontScale="60000" lnSpcReduction="20000"/>
          </a:bodyPr>
          <a:lstStyle/>
          <a:p>
            <a:pPr algn="ctr" defTabSz="257175">
              <a:spcBef>
                <a:spcPct val="0"/>
              </a:spcBef>
              <a:defRPr/>
            </a:pPr>
            <a:r>
              <a:rPr lang="es-MX" sz="304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METODOLOGÍA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Beneficios </a:t>
            </a:r>
            <a:r>
              <a:rPr lang="x-none" altLang="es-MX" dirty="0"/>
              <a:t>del </a:t>
            </a:r>
            <a:r>
              <a:rPr lang="es-MX" dirty="0"/>
              <a:t>Curso 1</a:t>
            </a:r>
            <a:r>
              <a:rPr lang="x-none" altLang="es-MX" dirty="0"/>
              <a:t>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/>
              <a:t>El líder y trabajador comprenderá</a:t>
            </a:r>
            <a:r>
              <a:rPr lang="x-none" altLang="es-MX" dirty="0"/>
              <a:t>n</a:t>
            </a:r>
            <a:r>
              <a:rPr lang="es-MX" dirty="0"/>
              <a:t> c</a:t>
            </a:r>
            <a:r>
              <a:rPr lang="x-none" altLang="es-MX" dirty="0"/>
              <a:t>ó</a:t>
            </a:r>
            <a:r>
              <a:rPr lang="es-MX" dirty="0"/>
              <a:t>mo procesar sus temas rápida y ordenada</a:t>
            </a:r>
            <a:r>
              <a:rPr lang="x-none" altLang="es-MX" dirty="0"/>
              <a:t>mente, </a:t>
            </a:r>
            <a:r>
              <a:rPr lang="es-MX" dirty="0"/>
              <a:t>lo cual genera</a:t>
            </a:r>
            <a:r>
              <a:rPr lang="x-none" altLang="es-MX" dirty="0"/>
              <a:t>rá </a:t>
            </a:r>
            <a:r>
              <a:rPr lang="es-MX" dirty="0"/>
              <a:t>una excelencia en el líder.</a:t>
            </a:r>
          </a:p>
          <a:p>
            <a:r>
              <a:rPr lang="x-none" altLang="es-MX" dirty="0"/>
              <a:t>Agilizarán</a:t>
            </a:r>
            <a:r>
              <a:rPr lang="es-MX" dirty="0"/>
              <a:t> el tiempo tomando decisiones rápidas y certeras.</a:t>
            </a:r>
          </a:p>
          <a:p>
            <a:r>
              <a:rPr lang="es-MX" dirty="0"/>
              <a:t>Mejora</a:t>
            </a:r>
            <a:r>
              <a:rPr lang="x-none" altLang="es-MX" dirty="0"/>
              <a:t>rán e</a:t>
            </a:r>
            <a:r>
              <a:rPr lang="es-MX" dirty="0"/>
              <a:t>l manejo de </a:t>
            </a:r>
            <a:r>
              <a:rPr lang="x-none" altLang="es-MX" dirty="0"/>
              <a:t>las</a:t>
            </a:r>
            <a:r>
              <a:rPr lang="es-MX" dirty="0"/>
              <a:t> sensaciones, emociones y pensamientos en la empresa.</a:t>
            </a:r>
          </a:p>
          <a:p>
            <a:r>
              <a:rPr lang="es-MX" dirty="0"/>
              <a:t>Mejorar</a:t>
            </a:r>
            <a:r>
              <a:rPr lang="x-none" altLang="es-MX" dirty="0"/>
              <a:t>án las</a:t>
            </a:r>
            <a:r>
              <a:rPr lang="es-MX" dirty="0"/>
              <a:t> relaciones interpersonales con </a:t>
            </a:r>
            <a:r>
              <a:rPr lang="x-none" altLang="es-MX" dirty="0"/>
              <a:t>sus</a:t>
            </a:r>
            <a:r>
              <a:rPr lang="es-MX" dirty="0"/>
              <a:t> colaboradores.</a:t>
            </a:r>
          </a:p>
          <a:p>
            <a:r>
              <a:rPr lang="es-MX" dirty="0"/>
              <a:t>Generar</a:t>
            </a:r>
            <a:r>
              <a:rPr lang="x-none" altLang="es-MX" dirty="0"/>
              <a:t>án su</a:t>
            </a:r>
            <a:r>
              <a:rPr lang="es-MX" dirty="0"/>
              <a:t> Proyecto de Vida para elevar tanto el nivel de desempeño de </a:t>
            </a:r>
            <a:r>
              <a:rPr lang="x-none" altLang="es-MX" dirty="0"/>
              <a:t>sus</a:t>
            </a:r>
            <a:r>
              <a:rPr lang="es-MX" dirty="0"/>
              <a:t> Potenciales </a:t>
            </a:r>
            <a:r>
              <a:rPr lang="x-none" altLang="es-MX" dirty="0"/>
              <a:t>como</a:t>
            </a:r>
            <a:r>
              <a:rPr lang="es-MX" dirty="0"/>
              <a:t> el nivel de armonía. Esto generar</a:t>
            </a:r>
            <a:r>
              <a:rPr lang="x-none" altLang="es-MX" dirty="0"/>
              <a:t>á</a:t>
            </a:r>
            <a:r>
              <a:rPr lang="es-MX" dirty="0"/>
              <a:t> mayor desempeño en la esfera del trabajo.</a:t>
            </a:r>
          </a:p>
          <a:p>
            <a:r>
              <a:rPr lang="es-MX" dirty="0"/>
              <a:t>Comprenderán c</a:t>
            </a:r>
            <a:r>
              <a:rPr lang="x-none" altLang="es-MX" dirty="0"/>
              <a:t>ó</a:t>
            </a:r>
            <a:r>
              <a:rPr lang="es-MX" dirty="0"/>
              <a:t>mo </a:t>
            </a:r>
            <a:r>
              <a:rPr lang="x-none" altLang="es-MX" dirty="0"/>
              <a:t>generar</a:t>
            </a:r>
            <a:r>
              <a:rPr lang="es-MX" dirty="0"/>
              <a:t> la emoción fundamental de la Paz Interna y trascender la Cultura del Sufrimiento.</a:t>
            </a:r>
          </a:p>
          <a:p>
            <a:r>
              <a:rPr lang="es-MX" dirty="0"/>
              <a:t>Aprenderán a liberarse de innumerables conflictos cotidianos.</a:t>
            </a:r>
          </a:p>
          <a:p>
            <a:r>
              <a:rPr lang="es-MX" dirty="0"/>
              <a:t>Resolve</a:t>
            </a:r>
            <a:r>
              <a:rPr lang="x-none" altLang="es-MX" dirty="0"/>
              <a:t>rán </a:t>
            </a:r>
            <a:r>
              <a:rPr lang="es-MX" dirty="0"/>
              <a:t>los retos de la vida diaria con la máxima creatividad.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Beneficios </a:t>
            </a:r>
            <a:r>
              <a:rPr lang="x-none" altLang="es-MX" dirty="0"/>
              <a:t>del </a:t>
            </a:r>
            <a:r>
              <a:rPr lang="es-MX" dirty="0"/>
              <a:t>Curso 2</a:t>
            </a:r>
            <a:r>
              <a:rPr lang="x-none" altLang="es-MX" dirty="0"/>
              <a:t>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x-none" altLang="es-MX" dirty="0"/>
              <a:t>El líder y trabajador a</a:t>
            </a:r>
            <a:r>
              <a:rPr lang="es-MX" dirty="0"/>
              <a:t>prenderán a generar autoconfianza y automotivación.</a:t>
            </a:r>
          </a:p>
          <a:p>
            <a:r>
              <a:rPr lang="es-MX" dirty="0"/>
              <a:t>Identificar</a:t>
            </a:r>
            <a:r>
              <a:rPr lang="x-none" altLang="es-MX" dirty="0"/>
              <a:t>án sus </a:t>
            </a:r>
            <a:r>
              <a:rPr lang="es-MX" i="1" dirty="0"/>
              <a:t>procesos de dependencia afectiva </a:t>
            </a:r>
            <a:r>
              <a:rPr lang="es-MX" dirty="0"/>
              <a:t>con jefes, colaboradores, parejas, amigos y vínculos tóxicos de todo tipo que trastornan </a:t>
            </a:r>
            <a:r>
              <a:rPr lang="x-none" altLang="es-MX" dirty="0"/>
              <a:t>la</a:t>
            </a:r>
            <a:r>
              <a:rPr lang="es-MX" dirty="0"/>
              <a:t> paz interna.</a:t>
            </a:r>
          </a:p>
          <a:p>
            <a:r>
              <a:rPr lang="es-MX" dirty="0"/>
              <a:t>Detectar</a:t>
            </a:r>
            <a:r>
              <a:rPr lang="x-none" altLang="es-MX" dirty="0"/>
              <a:t>án los</a:t>
            </a:r>
            <a:r>
              <a:rPr lang="es-MX" dirty="0"/>
              <a:t> </a:t>
            </a:r>
            <a:r>
              <a:rPr lang="es-MX" i="1" dirty="0"/>
              <a:t>apegos fundamentales</a:t>
            </a:r>
            <a:r>
              <a:rPr lang="es-MX" dirty="0"/>
              <a:t>: Sexo, Poder, Dinero, Fama y Sensaciones, que est</a:t>
            </a:r>
            <a:r>
              <a:rPr lang="x-none" altLang="es-MX" dirty="0"/>
              <a:t>én</a:t>
            </a:r>
            <a:r>
              <a:rPr lang="es-MX" dirty="0"/>
              <a:t> generando baja en </a:t>
            </a:r>
            <a:r>
              <a:rPr lang="x-none" altLang="es-MX" dirty="0"/>
              <a:t>la </a:t>
            </a:r>
            <a:r>
              <a:rPr lang="es-MX" dirty="0"/>
              <a:t>capacidad productiva.</a:t>
            </a:r>
          </a:p>
          <a:p>
            <a:r>
              <a:rPr lang="es-MX" dirty="0"/>
              <a:t>Determinar</a:t>
            </a:r>
            <a:r>
              <a:rPr lang="x-none" altLang="es-MX" dirty="0"/>
              <a:t>án</a:t>
            </a:r>
            <a:r>
              <a:rPr lang="es-MX" dirty="0"/>
              <a:t> los alcances de la Huella de Abandono en </a:t>
            </a:r>
            <a:r>
              <a:rPr lang="x-none" altLang="es-MX" dirty="0"/>
              <a:t>su </a:t>
            </a:r>
            <a:r>
              <a:rPr lang="es-MX" dirty="0"/>
              <a:t>Proyecto de Vida y </a:t>
            </a:r>
            <a:r>
              <a:rPr lang="es-MX" i="1" dirty="0"/>
              <a:t>el sufrimiento que genera </a:t>
            </a:r>
            <a:r>
              <a:rPr lang="es-MX" dirty="0"/>
              <a:t>en todas sus esferas. Centrándonos especialmente en la esfera laboral.</a:t>
            </a:r>
          </a:p>
          <a:p>
            <a:r>
              <a:rPr lang="es-MX" dirty="0"/>
              <a:t>Identificar</a:t>
            </a:r>
            <a:r>
              <a:rPr lang="x-none" altLang="es-MX" dirty="0"/>
              <a:t>án</a:t>
            </a:r>
            <a:r>
              <a:rPr lang="es-MX" dirty="0"/>
              <a:t> cuáles de </a:t>
            </a:r>
            <a:r>
              <a:rPr lang="x-none" altLang="es-MX" dirty="0"/>
              <a:t>sus</a:t>
            </a:r>
            <a:r>
              <a:rPr lang="es-MX" dirty="0"/>
              <a:t> </a:t>
            </a:r>
            <a:r>
              <a:rPr lang="es-MX" i="1" dirty="0"/>
              <a:t>Potenciales están afectados </a:t>
            </a:r>
            <a:r>
              <a:rPr lang="es-MX" dirty="0"/>
              <a:t>por </a:t>
            </a:r>
            <a:r>
              <a:rPr lang="x-none" altLang="es-MX" dirty="0"/>
              <a:t>su</a:t>
            </a:r>
            <a:r>
              <a:rPr lang="es-MX" dirty="0"/>
              <a:t> Huella de Abandono, </a:t>
            </a:r>
            <a:r>
              <a:rPr lang="x-none" altLang="es-MX" dirty="0"/>
              <a:t>la cual frena</a:t>
            </a:r>
            <a:r>
              <a:rPr lang="es-MX" dirty="0"/>
              <a:t> de distintas maneras </a:t>
            </a:r>
            <a:r>
              <a:rPr lang="x-none" altLang="es-MX" dirty="0"/>
              <a:t>la </a:t>
            </a:r>
            <a:r>
              <a:rPr lang="es-MX" dirty="0"/>
              <a:t>realización personal y disminuye </a:t>
            </a:r>
            <a:r>
              <a:rPr lang="x-none" altLang="es-MX" dirty="0"/>
              <a:t>la </a:t>
            </a:r>
            <a:r>
              <a:rPr lang="es-MX" dirty="0"/>
              <a:t>calidad de vida y productividad laboral.</a:t>
            </a:r>
          </a:p>
          <a:p>
            <a:r>
              <a:rPr lang="es-MX" dirty="0"/>
              <a:t>Develar</a:t>
            </a:r>
            <a:r>
              <a:rPr lang="x-none" altLang="es-MX" dirty="0"/>
              <a:t>án su </a:t>
            </a:r>
            <a:r>
              <a:rPr lang="es-MX" dirty="0"/>
              <a:t>relación de fondo con la comida, el alcohol, el tabaco, o las drogas desde </a:t>
            </a:r>
            <a:r>
              <a:rPr lang="x-none" altLang="es-MX" dirty="0"/>
              <a:t>su</a:t>
            </a:r>
            <a:r>
              <a:rPr lang="es-MX" dirty="0"/>
              <a:t> Huella de Abandono, </a:t>
            </a:r>
            <a:r>
              <a:rPr lang="x-none" altLang="es-MX" dirty="0"/>
              <a:t>que crea una</a:t>
            </a:r>
            <a:r>
              <a:rPr lang="es-MX" dirty="0"/>
              <a:t> </a:t>
            </a:r>
            <a:r>
              <a:rPr lang="es-MX" i="1" dirty="0"/>
              <a:t>dependencia autodestructiva </a:t>
            </a:r>
            <a:r>
              <a:rPr lang="x-none" altLang="es-MX" i="1" dirty="0"/>
              <a:t>e </a:t>
            </a:r>
            <a:r>
              <a:rPr lang="es-MX" i="1" dirty="0"/>
              <a:t>implicaciones a nivel laboral.</a:t>
            </a:r>
            <a:endParaRPr lang="es-MX" dirty="0"/>
          </a:p>
          <a:p>
            <a:r>
              <a:rPr lang="es-MX" dirty="0"/>
              <a:t>Comprender</a:t>
            </a:r>
            <a:r>
              <a:rPr lang="x-none" altLang="es-MX" dirty="0"/>
              <a:t>án </a:t>
            </a:r>
            <a:r>
              <a:rPr lang="es-MX" dirty="0"/>
              <a:t>que</a:t>
            </a:r>
            <a:r>
              <a:rPr lang="es-MX" i="1" dirty="0"/>
              <a:t> la plenitud </a:t>
            </a:r>
            <a:r>
              <a:rPr lang="es-MX" dirty="0"/>
              <a:t>de ser radica en </a:t>
            </a:r>
            <a:r>
              <a:rPr lang="x-none" altLang="es-MX" dirty="0"/>
              <a:t>uno mismo.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Beneficios </a:t>
            </a:r>
            <a:r>
              <a:rPr lang="x-none" altLang="es-MX" dirty="0"/>
              <a:t>del </a:t>
            </a:r>
            <a:r>
              <a:rPr lang="es-MX" dirty="0"/>
              <a:t>Curso 3</a:t>
            </a:r>
            <a:r>
              <a:rPr lang="x-none" altLang="es-MX" dirty="0"/>
              <a:t>: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81000" y="2926878"/>
            <a:ext cx="5522063" cy="4046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spAutoFit/>
          </a:bodyPr>
          <a:lstStyle/>
          <a:p>
            <a:pPr marL="0" indent="0" defTabSz="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MX" altLang="es-MX" sz="1200" dirty="0">
                <a:latin typeface="Arial" charset="0"/>
              </a:rPr>
              <a:t>Descubrir los </a:t>
            </a:r>
            <a:r>
              <a:rPr lang="es-MX" altLang="es-MX" sz="1200" i="1" dirty="0">
                <a:latin typeface="Arial" charset="0"/>
              </a:rPr>
              <a:t>lados fuertes y débiles </a:t>
            </a:r>
            <a:r>
              <a:rPr lang="es-MX" altLang="es-MX" sz="1200" dirty="0">
                <a:latin typeface="Arial" charset="0"/>
              </a:rPr>
              <a:t>de tus potenciales.</a:t>
            </a:r>
          </a:p>
          <a:p>
            <a:pPr marL="0" indent="0" defTabSz="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s-MX" altLang="es-MX" sz="1200" dirty="0">
              <a:latin typeface="Arial" charset="0"/>
            </a:endParaRPr>
          </a:p>
          <a:p>
            <a:pPr marL="0" indent="0" defTabSz="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MX" altLang="es-MX" sz="1200" dirty="0">
                <a:latin typeface="Arial" charset="0"/>
              </a:rPr>
              <a:t>Comprender la incidencia del Heptagrama en la totalidad del Proyecto de Vida, en tu </a:t>
            </a:r>
            <a:r>
              <a:rPr lang="es-MX" altLang="es-MX" sz="1200" i="1" dirty="0">
                <a:latin typeface="Arial" charset="0"/>
              </a:rPr>
              <a:t>horizonte vocacional</a:t>
            </a:r>
            <a:r>
              <a:rPr lang="es-MX" altLang="es-MX" sz="1200" dirty="0">
                <a:solidFill>
                  <a:schemeClr val="tx1"/>
                </a:solidFill>
                <a:latin typeface="Arial" charset="0"/>
              </a:rPr>
              <a:t>, y en tu ámbito laboral.</a:t>
            </a:r>
          </a:p>
          <a:p>
            <a:pPr marL="0" indent="0" defTabSz="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s-MX" altLang="es-MX" sz="1200" dirty="0">
              <a:latin typeface="Arial" charset="0"/>
            </a:endParaRPr>
          </a:p>
          <a:p>
            <a:pPr marL="0" indent="0" defTabSz="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MX" altLang="es-MX" sz="1200" dirty="0">
                <a:latin typeface="Arial" charset="0"/>
              </a:rPr>
              <a:t>Comprender la Cartilla Fundamental, la Cartilla de Referencia y la Cartilla de Lectura de cada Actante Biológico. Para poder comprender </a:t>
            </a:r>
            <a:r>
              <a:rPr lang="x-none" altLang="es-MX" sz="1200" dirty="0">
                <a:latin typeface="Arial" charset="0"/>
              </a:rPr>
              <a:t>cómo</a:t>
            </a:r>
            <a:r>
              <a:rPr lang="es-MX" altLang="es-MX" sz="1200" dirty="0">
                <a:latin typeface="Arial" charset="0"/>
              </a:rPr>
              <a:t> tu personalidad se desarrolla a nivel laboral.</a:t>
            </a:r>
          </a:p>
          <a:p>
            <a:pPr marL="0" indent="0" defTabSz="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s-MX" altLang="es-MX" sz="1200" dirty="0">
              <a:latin typeface="Arial" charset="0"/>
            </a:endParaRPr>
          </a:p>
          <a:p>
            <a:pPr marL="0" indent="0" defTabSz="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MX" altLang="es-MX" sz="1200" dirty="0">
                <a:latin typeface="Arial" charset="0"/>
              </a:rPr>
              <a:t>Conocer cuáles son las personas que integran la </a:t>
            </a:r>
            <a:r>
              <a:rPr lang="es-MX" altLang="es-MX" sz="1200" i="1" dirty="0">
                <a:latin typeface="Arial" charset="0"/>
              </a:rPr>
              <a:t>polaridad de primer tipo </a:t>
            </a:r>
            <a:r>
              <a:rPr lang="x-none" altLang="es-MX" sz="1200" i="1" dirty="0">
                <a:latin typeface="Arial" charset="0"/>
              </a:rPr>
              <a:t>y</a:t>
            </a:r>
            <a:r>
              <a:rPr lang="es-MX" altLang="es-MX" sz="1200" dirty="0">
                <a:solidFill>
                  <a:schemeClr val="tx1"/>
                </a:solidFill>
                <a:latin typeface="Arial" charset="0"/>
              </a:rPr>
              <a:t> aprender </a:t>
            </a:r>
            <a:r>
              <a:rPr lang="x-none" altLang="es-MX" sz="1200" dirty="0">
                <a:solidFill>
                  <a:schemeClr val="tx1"/>
                </a:solidFill>
                <a:latin typeface="Arial" charset="0"/>
              </a:rPr>
              <a:t>así</a:t>
            </a:r>
            <a:r>
              <a:rPr lang="es-MX" altLang="es-MX" sz="1200" dirty="0">
                <a:solidFill>
                  <a:schemeClr val="tx1"/>
                </a:solidFill>
                <a:latin typeface="Arial" charset="0"/>
              </a:rPr>
              <a:t> m</a:t>
            </a:r>
            <a:r>
              <a:rPr lang="x-none" altLang="es-MX" sz="1200" dirty="0">
                <a:solidFill>
                  <a:schemeClr val="tx1"/>
                </a:solidFill>
                <a:latin typeface="Arial" charset="0"/>
              </a:rPr>
              <a:t>ás</a:t>
            </a:r>
            <a:r>
              <a:rPr lang="es-MX" altLang="es-MX" sz="1200" dirty="0">
                <a:solidFill>
                  <a:schemeClr val="tx1"/>
                </a:solidFill>
                <a:latin typeface="Arial" charset="0"/>
              </a:rPr>
              <a:t> de esas personas.</a:t>
            </a:r>
          </a:p>
          <a:p>
            <a:pPr marL="0" indent="0" defTabSz="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s-MX" altLang="es-MX" sz="1200" dirty="0">
              <a:latin typeface="Arial" charset="0"/>
            </a:endParaRPr>
          </a:p>
          <a:p>
            <a:pPr marL="0" indent="0" defTabSz="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MX" altLang="es-MX" sz="1200" dirty="0">
                <a:latin typeface="Arial" charset="0"/>
              </a:rPr>
              <a:t>Lograr el </a:t>
            </a:r>
            <a:r>
              <a:rPr lang="es-MX" altLang="es-MX" sz="1200" i="1" dirty="0">
                <a:latin typeface="Arial" charset="0"/>
              </a:rPr>
              <a:t>equilibrio de tu Ser </a:t>
            </a:r>
            <a:r>
              <a:rPr lang="es-MX" altLang="es-MX" sz="1200" dirty="0">
                <a:latin typeface="Arial" charset="0"/>
              </a:rPr>
              <a:t>a través de la implementación en tu vida diaria de corrimientos, equilibrios y complementos. Esto </a:t>
            </a:r>
            <a:r>
              <a:rPr lang="x-none" altLang="es-MX" sz="1200" dirty="0">
                <a:latin typeface="Arial" charset="0"/>
              </a:rPr>
              <a:t>te ayudará a</a:t>
            </a:r>
            <a:r>
              <a:rPr lang="es-MX" altLang="es-MX" sz="1200" dirty="0">
                <a:latin typeface="Arial" charset="0"/>
              </a:rPr>
              <a:t> comprender a tus compañeros de trabajo y </a:t>
            </a:r>
            <a:r>
              <a:rPr lang="x-none" altLang="es-MX" sz="1200" dirty="0">
                <a:latin typeface="Arial" charset="0"/>
              </a:rPr>
              <a:t>actuar </a:t>
            </a:r>
            <a:r>
              <a:rPr lang="es-MX" altLang="es-MX" sz="1200" dirty="0">
                <a:latin typeface="Arial" charset="0"/>
              </a:rPr>
              <a:t>de manera diferente ante los problemas cotidianos.</a:t>
            </a:r>
          </a:p>
          <a:p>
            <a:pPr marL="0" indent="0" defTabSz="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s-MX" altLang="es-MX" sz="1200" dirty="0">
              <a:latin typeface="Arial" charset="0"/>
            </a:endParaRPr>
          </a:p>
          <a:p>
            <a:pPr marL="0" indent="0" defTabSz="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MX" altLang="es-MX" sz="1200" dirty="0">
                <a:latin typeface="Arial" charset="0"/>
              </a:rPr>
              <a:t>Conocer la mejor forma de </a:t>
            </a:r>
            <a:r>
              <a:rPr lang="es-MX" altLang="es-MX" sz="1200" i="1" dirty="0">
                <a:latin typeface="Arial" charset="0"/>
              </a:rPr>
              <a:t>negociación </a:t>
            </a:r>
            <a:r>
              <a:rPr lang="es-MX" altLang="es-MX" sz="1200" dirty="0">
                <a:latin typeface="Arial" charset="0"/>
              </a:rPr>
              <a:t>con los distintos actantes en momentos de crisis.</a:t>
            </a:r>
          </a:p>
          <a:p>
            <a:pPr marL="0" indent="0" defTabSz="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s-MX" altLang="es-MX" sz="1200" dirty="0">
              <a:latin typeface="Arial" charset="0"/>
            </a:endParaRPr>
          </a:p>
          <a:p>
            <a:pPr marL="0" indent="0" defTabSz="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MX" altLang="es-MX" sz="1200" dirty="0">
                <a:latin typeface="Arial" charset="0"/>
              </a:rPr>
              <a:t>Lograr la </a:t>
            </a:r>
            <a:r>
              <a:rPr lang="es-MX" altLang="es-MX" sz="1200" i="1" dirty="0">
                <a:latin typeface="Arial" charset="0"/>
              </a:rPr>
              <a:t>cátedra de cátedras</a:t>
            </a:r>
            <a:r>
              <a:rPr lang="es-MX" altLang="es-MX" sz="1200" dirty="0">
                <a:latin typeface="Arial" charset="0"/>
              </a:rPr>
              <a:t>. Ser la mejor versión de ti mismo.</a:t>
            </a:r>
          </a:p>
          <a:p>
            <a:pPr marL="0" indent="0" defTabSz="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MX" altLang="es-MX" sz="1015" dirty="0">
              <a:latin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Beneficios </a:t>
            </a:r>
            <a:r>
              <a:rPr lang="x-none" altLang="es-MX" dirty="0"/>
              <a:t>del </a:t>
            </a:r>
            <a:r>
              <a:rPr lang="es-MX" dirty="0"/>
              <a:t>Curso 4</a:t>
            </a:r>
            <a:r>
              <a:rPr lang="x-none" altLang="es-MX" dirty="0"/>
              <a:t>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Reduce el estrés en las empresas</a:t>
            </a:r>
          </a:p>
          <a:p>
            <a:endParaRPr lang="es-MX" dirty="0"/>
          </a:p>
          <a:p>
            <a:r>
              <a:rPr lang="es-MX" dirty="0"/>
              <a:t>Mayor fuerza de trabajo</a:t>
            </a:r>
          </a:p>
          <a:p>
            <a:endParaRPr lang="es-MX" dirty="0"/>
          </a:p>
          <a:p>
            <a:r>
              <a:rPr lang="es-MX" dirty="0"/>
              <a:t>Mayor creatividad</a:t>
            </a:r>
          </a:p>
          <a:p>
            <a:endParaRPr lang="es-MX" dirty="0"/>
          </a:p>
          <a:p>
            <a:r>
              <a:rPr lang="es-MX" dirty="0"/>
              <a:t>El equilibrio entre placer y responsabilidad, generará mayor productividad.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487071" y="4110335"/>
            <a:ext cx="18838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Índice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Beneficios </a:t>
            </a:r>
            <a:r>
              <a:rPr lang="x-none" altLang="es-MX" dirty="0"/>
              <a:t>del </a:t>
            </a:r>
            <a:r>
              <a:rPr lang="es-MX" dirty="0"/>
              <a:t>Curso 5</a:t>
            </a:r>
            <a:r>
              <a:rPr lang="x-none" altLang="es-MX" dirty="0"/>
              <a:t>: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81000" y="3984153"/>
            <a:ext cx="5522063" cy="1931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spAutoFit/>
          </a:bodyPr>
          <a:lstStyle/>
          <a:p>
            <a:pPr defTabSz="514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1400" dirty="0">
                <a:latin typeface="Arial" charset="0"/>
              </a:rPr>
              <a:t>Mejora</a:t>
            </a:r>
            <a:r>
              <a:rPr lang="x-none" altLang="es-MX" sz="1400" dirty="0">
                <a:latin typeface="Arial" charset="0"/>
              </a:rPr>
              <a:t>r</a:t>
            </a:r>
            <a:r>
              <a:rPr lang="es-MX" altLang="es-MX" sz="1400" dirty="0">
                <a:latin typeface="Arial" charset="0"/>
              </a:rPr>
              <a:t> relación familiar y por consecuencia con </a:t>
            </a:r>
            <a:r>
              <a:rPr lang="x-none" altLang="es-MX" sz="1400" dirty="0">
                <a:latin typeface="Arial" charset="0"/>
              </a:rPr>
              <a:t>los </a:t>
            </a:r>
            <a:r>
              <a:rPr lang="es-MX" altLang="es-MX" sz="1400" dirty="0">
                <a:latin typeface="Arial" charset="0"/>
              </a:rPr>
              <a:t>colaboradores</a:t>
            </a:r>
          </a:p>
          <a:p>
            <a:pPr defTabSz="51435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MX" sz="1400" dirty="0">
              <a:latin typeface="Arial" charset="0"/>
            </a:endParaRPr>
          </a:p>
          <a:p>
            <a:pPr defTabSz="514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1400" dirty="0">
                <a:latin typeface="Arial" charset="0"/>
              </a:rPr>
              <a:t>Conocer la diferencia entre amor y enamoramiento</a:t>
            </a:r>
          </a:p>
          <a:p>
            <a:pPr defTabSz="51435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MX" sz="1400" dirty="0">
              <a:latin typeface="Arial" charset="0"/>
            </a:endParaRPr>
          </a:p>
          <a:p>
            <a:pPr defTabSz="514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1400" dirty="0">
                <a:solidFill>
                  <a:schemeClr val="tx1"/>
                </a:solidFill>
                <a:latin typeface="Arial" charset="0"/>
              </a:rPr>
              <a:t>Aprender a desapegar</a:t>
            </a:r>
            <a:r>
              <a:rPr lang="x-none" altLang="es-MX" sz="1400" dirty="0">
                <a:solidFill>
                  <a:schemeClr val="tx1"/>
                </a:solidFill>
                <a:latin typeface="Arial" charset="0"/>
              </a:rPr>
              <a:t>se </a:t>
            </a:r>
            <a:r>
              <a:rPr lang="es-MX" altLang="es-MX" sz="1400" dirty="0">
                <a:solidFill>
                  <a:schemeClr val="tx1"/>
                </a:solidFill>
                <a:latin typeface="Arial" charset="0"/>
              </a:rPr>
              <a:t>ya que genera sufrimiento</a:t>
            </a:r>
          </a:p>
          <a:p>
            <a:pPr defTabSz="51435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MX" sz="1400" dirty="0">
              <a:solidFill>
                <a:schemeClr val="tx1"/>
              </a:solidFill>
              <a:latin typeface="Arial" charset="0"/>
            </a:endParaRPr>
          </a:p>
          <a:p>
            <a:pPr defTabSz="514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1400" dirty="0">
                <a:solidFill>
                  <a:schemeClr val="tx1"/>
                </a:solidFill>
                <a:latin typeface="Arial" charset="0"/>
              </a:rPr>
              <a:t>C</a:t>
            </a:r>
            <a:r>
              <a:rPr lang="x-none" altLang="es-MX" sz="1400" dirty="0">
                <a:solidFill>
                  <a:schemeClr val="tx1"/>
                </a:solidFill>
                <a:latin typeface="Arial" charset="0"/>
              </a:rPr>
              <a:t>óm</a:t>
            </a:r>
            <a:r>
              <a:rPr lang="es-MX" altLang="es-MX" sz="1400" dirty="0">
                <a:solidFill>
                  <a:schemeClr val="tx1"/>
                </a:solidFill>
                <a:latin typeface="Arial" charset="0"/>
              </a:rPr>
              <a:t>o imantarse con un colaborador</a:t>
            </a:r>
          </a:p>
          <a:p>
            <a:pPr defTabSz="51435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MX" sz="1400" dirty="0">
              <a:solidFill>
                <a:schemeClr val="tx1"/>
              </a:solidFill>
              <a:latin typeface="Arial" charset="0"/>
            </a:endParaRPr>
          </a:p>
          <a:p>
            <a:pPr defTabSz="514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1400" dirty="0">
                <a:solidFill>
                  <a:schemeClr val="tx1"/>
                </a:solidFill>
                <a:latin typeface="Arial" charset="0"/>
              </a:rPr>
              <a:t>Aprender a tomar decisiones desde el potencial racional</a:t>
            </a:r>
            <a:endParaRPr lang="x-none" altLang="es-MX" sz="1400" dirty="0">
              <a:solidFill>
                <a:schemeClr val="tx1"/>
              </a:solidFill>
              <a:latin typeface="Arial" charset="0"/>
            </a:endParaRPr>
          </a:p>
          <a:p>
            <a:pPr marL="0" indent="0" defTabSz="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MX" altLang="es-MX" sz="1015" dirty="0">
              <a:latin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Beneficios </a:t>
            </a:r>
            <a:r>
              <a:rPr lang="x-none" altLang="es-MX" dirty="0"/>
              <a:t>del </a:t>
            </a:r>
            <a:r>
              <a:rPr lang="es-MX" dirty="0"/>
              <a:t>Curso 6</a:t>
            </a:r>
            <a:r>
              <a:rPr lang="x-none" altLang="es-MX" dirty="0"/>
              <a:t>: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81000" y="3416465"/>
            <a:ext cx="5522063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spAutoFit/>
          </a:bodyPr>
          <a:lstStyle/>
          <a:p>
            <a:pPr defTabSz="514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1400" dirty="0">
                <a:latin typeface="Arial" charset="0"/>
              </a:rPr>
              <a:t>Los empleados felices son mas productivos</a:t>
            </a:r>
            <a:r>
              <a:rPr lang="x-none" altLang="es-MX" sz="1400" dirty="0">
                <a:latin typeface="Arial" charset="0"/>
              </a:rPr>
              <a:t>.</a:t>
            </a:r>
          </a:p>
          <a:p>
            <a:pPr defTabSz="514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1400" dirty="0">
                <a:solidFill>
                  <a:schemeClr val="tx1"/>
                </a:solidFill>
                <a:latin typeface="Arial" charset="0"/>
              </a:rPr>
              <a:t>Generar mejores relaciones con sus colaboradores</a:t>
            </a:r>
          </a:p>
          <a:p>
            <a:pPr defTabSz="514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1400" dirty="0">
                <a:solidFill>
                  <a:schemeClr val="tx1"/>
                </a:solidFill>
                <a:latin typeface="Arial" charset="0"/>
              </a:rPr>
              <a:t>Que el empleado se realice en el puesto en el que est</a:t>
            </a:r>
            <a:r>
              <a:rPr lang="x-none" altLang="es-MX" sz="1400" dirty="0">
                <a:solidFill>
                  <a:schemeClr val="tx1"/>
                </a:solidFill>
                <a:latin typeface="Arial" charset="0"/>
              </a:rPr>
              <a:t>á</a:t>
            </a:r>
            <a:r>
              <a:rPr lang="es-MX" altLang="es-MX" sz="1400" dirty="0">
                <a:solidFill>
                  <a:schemeClr val="tx1"/>
                </a:solidFill>
                <a:latin typeface="Arial" charset="0"/>
              </a:rPr>
              <a:t>, dando esto una automotivación</a:t>
            </a:r>
          </a:p>
          <a:p>
            <a:pPr defTabSz="514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1400" dirty="0">
                <a:latin typeface="Arial" charset="0"/>
              </a:rPr>
              <a:t>Responsabilidad de sus carencias y plan de acción para crear felicidad</a:t>
            </a:r>
            <a:endParaRPr lang="es-MX" altLang="es-MX" sz="1400" dirty="0">
              <a:solidFill>
                <a:schemeClr val="tx1"/>
              </a:solidFill>
              <a:latin typeface="Arial" charset="0"/>
            </a:endParaRPr>
          </a:p>
          <a:p>
            <a:pPr defTabSz="514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1400" dirty="0">
                <a:solidFill>
                  <a:schemeClr val="tx1"/>
                </a:solidFill>
                <a:latin typeface="Arial" charset="0"/>
              </a:rPr>
              <a:t>Aumento de la atención </a:t>
            </a:r>
            <a:endParaRPr lang="es-MX" altLang="es-MX" sz="1400" dirty="0">
              <a:latin typeface="Arial" charset="0"/>
            </a:endParaRPr>
          </a:p>
          <a:p>
            <a:pPr defTabSz="514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1400" dirty="0">
                <a:solidFill>
                  <a:schemeClr val="tx1"/>
                </a:solidFill>
                <a:latin typeface="Arial" charset="0"/>
              </a:rPr>
              <a:t>Aprender a leer los lenguajes no verbales de sus colaboradores</a:t>
            </a:r>
          </a:p>
          <a:p>
            <a:pPr defTabSz="514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x-none" altLang="es-MX" sz="1400" dirty="0">
                <a:solidFill>
                  <a:schemeClr val="tx1"/>
                </a:solidFill>
                <a:latin typeface="Arial" charset="0"/>
              </a:rPr>
              <a:t>Aumento del d</a:t>
            </a:r>
            <a:r>
              <a:rPr lang="es-MX" altLang="es-MX" sz="1400" dirty="0">
                <a:solidFill>
                  <a:schemeClr val="tx1"/>
                </a:solidFill>
                <a:latin typeface="Arial" charset="0"/>
              </a:rPr>
              <a:t>eseo a </a:t>
            </a:r>
            <a:r>
              <a:rPr lang="x-none" altLang="es-MX" sz="1400" dirty="0">
                <a:solidFill>
                  <a:schemeClr val="tx1"/>
                </a:solidFill>
                <a:latin typeface="Arial" charset="0"/>
              </a:rPr>
              <a:t>las</a:t>
            </a:r>
            <a:r>
              <a:rPr lang="es-MX" altLang="es-MX" sz="1400" dirty="0">
                <a:solidFill>
                  <a:schemeClr val="tx1"/>
                </a:solidFill>
                <a:latin typeface="Arial" charset="0"/>
              </a:rPr>
              <a:t> actividades y por consiguiente mayor voluntad </a:t>
            </a:r>
            <a:r>
              <a:rPr lang="x-none" altLang="es-MX" sz="1400" dirty="0">
                <a:solidFill>
                  <a:schemeClr val="tx1"/>
                </a:solidFill>
                <a:latin typeface="Arial" charset="0"/>
              </a:rPr>
              <a:t>de trabajo</a:t>
            </a:r>
          </a:p>
          <a:p>
            <a:pPr defTabSz="514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1400" dirty="0">
                <a:solidFill>
                  <a:schemeClr val="tx1"/>
                </a:solidFill>
                <a:latin typeface="Arial" charset="0"/>
              </a:rPr>
              <a:t>Solucionaran sus problemáticas lo cual los hará mas productivos.</a:t>
            </a:r>
          </a:p>
          <a:p>
            <a:pPr defTabSz="514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1400" dirty="0">
                <a:solidFill>
                  <a:schemeClr val="tx1"/>
                </a:solidFill>
                <a:latin typeface="Arial" charset="0"/>
              </a:rPr>
              <a:t>Identificaran los verdaderos anhelos y los falsos.</a:t>
            </a:r>
          </a:p>
          <a:p>
            <a:pPr defTabSz="514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1400" dirty="0">
                <a:solidFill>
                  <a:schemeClr val="tx1"/>
                </a:solidFill>
                <a:latin typeface="Arial" charset="0"/>
              </a:rPr>
              <a:t>Comprenderán c</a:t>
            </a:r>
            <a:r>
              <a:rPr lang="x-none" altLang="es-MX" sz="1400" dirty="0">
                <a:solidFill>
                  <a:schemeClr val="tx1"/>
                </a:solidFill>
                <a:latin typeface="Arial" charset="0"/>
              </a:rPr>
              <a:t>ó</a:t>
            </a:r>
            <a:r>
              <a:rPr lang="es-MX" altLang="es-MX" sz="1400" dirty="0">
                <a:solidFill>
                  <a:schemeClr val="tx1"/>
                </a:solidFill>
                <a:latin typeface="Arial" charset="0"/>
              </a:rPr>
              <a:t>mo pasar a la acción</a:t>
            </a:r>
          </a:p>
          <a:p>
            <a:pPr defTabSz="51435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MX" sz="1400" dirty="0">
              <a:solidFill>
                <a:schemeClr val="tx1"/>
              </a:solidFill>
              <a:latin typeface="Arial" charset="0"/>
            </a:endParaRPr>
          </a:p>
          <a:p>
            <a:pPr defTabSz="51435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MX" sz="1400" dirty="0">
              <a:solidFill>
                <a:schemeClr val="tx1"/>
              </a:solidFill>
              <a:latin typeface="Arial" charset="0"/>
            </a:endParaRPr>
          </a:p>
          <a:p>
            <a:pPr defTabSz="51435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MX" sz="1015" dirty="0">
              <a:latin typeface="Aria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Beneficios </a:t>
            </a:r>
            <a:r>
              <a:rPr lang="x-none" altLang="es-MX" dirty="0"/>
              <a:t>del </a:t>
            </a:r>
            <a:r>
              <a:rPr lang="es-MX" dirty="0"/>
              <a:t>Curso 7</a:t>
            </a:r>
            <a:r>
              <a:rPr lang="x-none" altLang="es-MX" dirty="0"/>
              <a:t>: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81000" y="3991773"/>
            <a:ext cx="5522063" cy="191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spAutoFit/>
          </a:bodyPr>
          <a:lstStyle/>
          <a:p>
            <a:pPr defTabSz="514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1400" dirty="0">
                <a:latin typeface="Arial" charset="0"/>
              </a:rPr>
              <a:t>Saber qu</a:t>
            </a:r>
            <a:r>
              <a:rPr lang="x-none" altLang="es-MX" sz="1400" dirty="0">
                <a:latin typeface="Arial" charset="0"/>
              </a:rPr>
              <a:t>é </a:t>
            </a:r>
            <a:r>
              <a:rPr lang="es-MX" altLang="es-MX" sz="1400" dirty="0">
                <a:latin typeface="Arial" charset="0"/>
              </a:rPr>
              <a:t>quiero y a d</a:t>
            </a:r>
            <a:r>
              <a:rPr lang="x-none" altLang="es-MX" sz="1400" dirty="0">
                <a:latin typeface="Arial" charset="0"/>
              </a:rPr>
              <a:t>ón</a:t>
            </a:r>
            <a:r>
              <a:rPr lang="es-MX" altLang="es-MX" sz="1400" dirty="0">
                <a:latin typeface="Arial" charset="0"/>
              </a:rPr>
              <a:t>de voy en el área de trabajo, familiar, salud y social</a:t>
            </a:r>
          </a:p>
          <a:p>
            <a:pPr defTabSz="514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1400" dirty="0">
                <a:solidFill>
                  <a:schemeClr val="tx1"/>
                </a:solidFill>
                <a:latin typeface="Arial" charset="0"/>
              </a:rPr>
              <a:t>Aprender a resolver </a:t>
            </a:r>
            <a:r>
              <a:rPr lang="x-none" altLang="es-MX" sz="1400" dirty="0">
                <a:solidFill>
                  <a:schemeClr val="tx1"/>
                </a:solidFill>
                <a:latin typeface="Arial" charset="0"/>
              </a:rPr>
              <a:t>los </a:t>
            </a:r>
            <a:r>
              <a:rPr lang="es-MX" altLang="es-MX" sz="1400" dirty="0">
                <a:solidFill>
                  <a:schemeClr val="tx1"/>
                </a:solidFill>
                <a:latin typeface="Arial" charset="0"/>
              </a:rPr>
              <a:t>problemas y problemáticas de una manera m</a:t>
            </a:r>
            <a:r>
              <a:rPr lang="x-none" altLang="es-MX" sz="1400" dirty="0">
                <a:solidFill>
                  <a:schemeClr val="tx1"/>
                </a:solidFill>
                <a:latin typeface="Arial" charset="0"/>
              </a:rPr>
              <a:t>á</a:t>
            </a:r>
            <a:r>
              <a:rPr lang="es-MX" altLang="es-MX" sz="1400" dirty="0">
                <a:solidFill>
                  <a:schemeClr val="tx1"/>
                </a:solidFill>
                <a:latin typeface="Arial" charset="0"/>
              </a:rPr>
              <a:t>s sencilla</a:t>
            </a:r>
          </a:p>
          <a:p>
            <a:pPr defTabSz="514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1400" dirty="0">
                <a:latin typeface="Arial" charset="0"/>
              </a:rPr>
              <a:t>Comprender </a:t>
            </a:r>
            <a:r>
              <a:rPr lang="x-none" altLang="es-MX" sz="1400" dirty="0">
                <a:latin typeface="Arial" charset="0"/>
              </a:rPr>
              <a:t>que se requiere </a:t>
            </a:r>
            <a:r>
              <a:rPr lang="es-MX" altLang="es-MX" sz="1400" dirty="0">
                <a:latin typeface="Arial" charset="0"/>
              </a:rPr>
              <a:t>vivir en la etapa laboral en la que se encuentra</a:t>
            </a:r>
            <a:endParaRPr lang="es-MX" altLang="es-MX" sz="1400" dirty="0">
              <a:solidFill>
                <a:schemeClr val="tx1"/>
              </a:solidFill>
              <a:latin typeface="Arial" charset="0"/>
            </a:endParaRPr>
          </a:p>
          <a:p>
            <a:pPr defTabSz="514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x-none" altLang="es-MX" sz="1400" dirty="0">
                <a:solidFill>
                  <a:schemeClr val="tx1"/>
                </a:solidFill>
                <a:latin typeface="Arial" charset="0"/>
              </a:rPr>
              <a:t>Ejercer</a:t>
            </a:r>
            <a:r>
              <a:rPr lang="es-MX" altLang="es-MX" sz="1400" dirty="0">
                <a:solidFill>
                  <a:schemeClr val="tx1"/>
                </a:solidFill>
                <a:latin typeface="Arial" charset="0"/>
              </a:rPr>
              <a:t> la narrativa para empoderarse</a:t>
            </a:r>
          </a:p>
          <a:p>
            <a:pPr defTabSz="514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x-none" altLang="es-MX" sz="1400" dirty="0">
                <a:latin typeface="Arial" charset="0"/>
              </a:rPr>
              <a:t>Generar </a:t>
            </a:r>
            <a:r>
              <a:rPr lang="es-MX" altLang="es-MX" sz="1400" dirty="0">
                <a:latin typeface="Arial" charset="0"/>
              </a:rPr>
              <a:t>un proyecto de vida en concordancia con el de la empresa.</a:t>
            </a:r>
          </a:p>
          <a:p>
            <a:pPr defTabSz="51435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MX" sz="1015" dirty="0">
              <a:latin typeface="Arial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7782" y="161374"/>
            <a:ext cx="5915025" cy="372048"/>
          </a:xfrm>
        </p:spPr>
        <p:txBody>
          <a:bodyPr>
            <a:normAutofit/>
          </a:bodyPr>
          <a:lstStyle/>
          <a:p>
            <a:pPr algn="ctr"/>
            <a:r>
              <a:rPr lang="es-ES" sz="2025" b="1" dirty="0">
                <a:solidFill>
                  <a:srgbClr val="0070C0"/>
                </a:solidFill>
              </a:rPr>
              <a:t>Manejo asertivo del Estrés laboral</a:t>
            </a:r>
            <a:endParaRPr lang="es-MX" sz="2025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59154" y="879416"/>
            <a:ext cx="5308414" cy="73855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fontAlgn="ctr">
              <a:buNone/>
            </a:pPr>
            <a:r>
              <a:rPr lang="es-ES" sz="1200" b="1" dirty="0"/>
              <a:t>Temario del taller:</a:t>
            </a:r>
          </a:p>
          <a:p>
            <a:pPr fontAlgn="ctr"/>
            <a:endParaRPr lang="es-ES" sz="1200" dirty="0"/>
          </a:p>
          <a:p>
            <a:pPr fontAlgn="ctr"/>
            <a:r>
              <a:rPr lang="es-ES" sz="1200" dirty="0"/>
              <a:t>Tipos de estrés</a:t>
            </a:r>
          </a:p>
          <a:p>
            <a:pPr fontAlgn="ctr"/>
            <a:r>
              <a:rPr lang="es-ES" sz="1200" dirty="0"/>
              <a:t>Repercusiones en el proyecto de vida (familia, trabajo, sociedad y salud). Burnout.</a:t>
            </a:r>
          </a:p>
          <a:p>
            <a:pPr fontAlgn="ctr"/>
            <a:r>
              <a:rPr lang="es-ES" sz="1200" dirty="0"/>
              <a:t>Tolerancia</a:t>
            </a:r>
          </a:p>
          <a:p>
            <a:pPr fontAlgn="ctr"/>
            <a:r>
              <a:rPr lang="es-ES" sz="1200" dirty="0"/>
              <a:t>Condicionamientos, estereotipo y prejuicio</a:t>
            </a:r>
          </a:p>
          <a:p>
            <a:pPr fontAlgn="ctr"/>
            <a:r>
              <a:rPr lang="es-ES" sz="1200" dirty="0"/>
              <a:t>Tipos de juicio</a:t>
            </a:r>
          </a:p>
          <a:p>
            <a:pPr fontAlgn="ctr"/>
            <a:r>
              <a:rPr lang="es-ES" sz="1200" dirty="0"/>
              <a:t>Construcción de la tolerancia: Limites</a:t>
            </a:r>
          </a:p>
          <a:p>
            <a:pPr fontAlgn="ctr"/>
            <a:r>
              <a:rPr lang="es-ES" sz="1200" dirty="0"/>
              <a:t>Código de actitudes básicas</a:t>
            </a:r>
          </a:p>
          <a:p>
            <a:pPr fontAlgn="ctr"/>
            <a:r>
              <a:rPr lang="es-ES" sz="1200" dirty="0"/>
              <a:t>Tri</a:t>
            </a:r>
            <a:r>
              <a:rPr lang="x-none" altLang="es-ES" sz="1200" dirty="0"/>
              <a:t>án</a:t>
            </a:r>
            <a:r>
              <a:rPr lang="es-ES" sz="1200" dirty="0"/>
              <a:t>gulo de actitudes</a:t>
            </a:r>
          </a:p>
          <a:p>
            <a:pPr fontAlgn="ctr"/>
            <a:r>
              <a:rPr lang="es-ES" sz="1200" dirty="0"/>
              <a:t>Factores de dispersión atencional</a:t>
            </a:r>
          </a:p>
          <a:p>
            <a:pPr fontAlgn="ctr"/>
            <a:r>
              <a:rPr lang="es-ES" sz="1200" dirty="0"/>
              <a:t>Trabajo incorrecto del sistema</a:t>
            </a:r>
          </a:p>
          <a:p>
            <a:pPr fontAlgn="ctr"/>
            <a:r>
              <a:rPr lang="es-ES" sz="1200" dirty="0"/>
              <a:t>Puntos de fricción y distancia critica</a:t>
            </a:r>
          </a:p>
          <a:p>
            <a:pPr fontAlgn="ctr"/>
            <a:r>
              <a:rPr lang="es-ES" sz="1200" dirty="0"/>
              <a:t>Estructura de las funciones </a:t>
            </a:r>
            <a:r>
              <a:rPr lang="x-none" altLang="es-ES" sz="1200" dirty="0"/>
              <a:t>(</a:t>
            </a:r>
            <a:r>
              <a:rPr lang="es-ES" sz="1200" dirty="0"/>
              <a:t>casa en orden)</a:t>
            </a:r>
          </a:p>
          <a:p>
            <a:pPr fontAlgn="ctr"/>
            <a:r>
              <a:rPr lang="es-ES" sz="1200" dirty="0"/>
              <a:t>Herramientas para el manejo del estrés: Atención plena, Musicoterapia, Yoga rápido, Técnicas de respiración, autogestión, estado contemplativo.</a:t>
            </a:r>
          </a:p>
          <a:p>
            <a:pPr fontAlgn="ctr"/>
            <a:r>
              <a:rPr lang="es-ES" sz="1200" dirty="0"/>
              <a:t>Administración del tiempo (tabla rasa)</a:t>
            </a:r>
          </a:p>
          <a:p>
            <a:pPr fontAlgn="ctr"/>
            <a:r>
              <a:rPr lang="es-ES" sz="1200" dirty="0"/>
              <a:t>Plan de acción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0" y="5362053"/>
            <a:ext cx="3336921" cy="2260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15" b="1" dirty="0"/>
              <a:t>Beneficios: </a:t>
            </a:r>
          </a:p>
          <a:p>
            <a:r>
              <a:rPr lang="es-ES" sz="1015" dirty="0"/>
              <a:t>Aprender</a:t>
            </a:r>
            <a:r>
              <a:rPr lang="x-none" altLang="es-ES" sz="1015" dirty="0"/>
              <a:t>as </a:t>
            </a:r>
            <a:r>
              <a:rPr lang="es-ES" sz="1015" dirty="0"/>
              <a:t>a  procesar </a:t>
            </a:r>
            <a:r>
              <a:rPr lang="x-none" altLang="es-ES" sz="1015" dirty="0"/>
              <a:t>tus</a:t>
            </a:r>
            <a:r>
              <a:rPr lang="es-ES" sz="1015" dirty="0"/>
              <a:t> problemas y problemáticas laborales, con esto dejar</a:t>
            </a:r>
            <a:r>
              <a:rPr lang="x-none" altLang="es-ES" sz="1015" dirty="0"/>
              <a:t>á</a:t>
            </a:r>
            <a:r>
              <a:rPr lang="es-ES" sz="1015" dirty="0"/>
              <a:t>s de acumular tus procesos pendientes que te aquejan internamente y te hacen improductivo. Aprenderás c</a:t>
            </a:r>
            <a:r>
              <a:rPr lang="x-none" altLang="es-ES" sz="1015" dirty="0"/>
              <a:t>ó</a:t>
            </a:r>
            <a:r>
              <a:rPr lang="es-ES" sz="1015" dirty="0"/>
              <a:t>mo generar un estado de paz, en los momentos en que el estrés se encuentre </a:t>
            </a:r>
            <a:r>
              <a:rPr lang="x-none" altLang="es-ES" sz="1015" dirty="0"/>
              <a:t>en</a:t>
            </a:r>
            <a:r>
              <a:rPr lang="es-ES" sz="1015" dirty="0"/>
              <a:t> su máxima fuerza</a:t>
            </a:r>
            <a:r>
              <a:rPr lang="x-none" altLang="es-ES" sz="1015" dirty="0"/>
              <a:t>.</a:t>
            </a:r>
          </a:p>
          <a:p>
            <a:endParaRPr lang="es-ES" sz="1015" dirty="0"/>
          </a:p>
          <a:p>
            <a:pPr marL="171450" indent="-171450">
              <a:buFont typeface="Arial" charset="0"/>
              <a:buChar char="•"/>
            </a:pPr>
            <a:r>
              <a:rPr lang="es-ES" sz="1015" dirty="0"/>
              <a:t>Procesar problemas y problemáticas laborales.</a:t>
            </a:r>
          </a:p>
          <a:p>
            <a:pPr marL="171450" indent="-171450">
              <a:buFont typeface="Arial" charset="0"/>
              <a:buChar char="•"/>
            </a:pPr>
            <a:r>
              <a:rPr lang="es-ES" sz="1015" dirty="0"/>
              <a:t>Dejar de acumular procesos pendientes.</a:t>
            </a:r>
          </a:p>
          <a:p>
            <a:pPr marL="171450" indent="-171450">
              <a:buFont typeface="Arial" charset="0"/>
              <a:buChar char="•"/>
            </a:pPr>
            <a:r>
              <a:rPr lang="es-ES" sz="1015" dirty="0"/>
              <a:t>Tolerancia</a:t>
            </a:r>
          </a:p>
          <a:p>
            <a:pPr marL="171450" indent="-171450">
              <a:buFont typeface="Arial" charset="0"/>
              <a:buChar char="•"/>
            </a:pPr>
            <a:r>
              <a:rPr lang="es-ES" sz="1015" dirty="0"/>
              <a:t>Comprensión </a:t>
            </a:r>
            <a:r>
              <a:rPr lang="x-none" altLang="es-ES" sz="1015" dirty="0"/>
              <a:t>de </a:t>
            </a:r>
            <a:r>
              <a:rPr lang="es-ES" sz="1015" dirty="0"/>
              <a:t>uno mismo</a:t>
            </a:r>
          </a:p>
          <a:p>
            <a:pPr marL="171450" indent="-171450">
              <a:buFont typeface="Arial" charset="0"/>
              <a:buChar char="•"/>
            </a:pPr>
            <a:r>
              <a:rPr lang="es-ES" sz="1015" dirty="0"/>
              <a:t>Tranquilidad</a:t>
            </a:r>
          </a:p>
          <a:p>
            <a:pPr marL="171450" indent="-171450">
              <a:buFont typeface="Arial" charset="0"/>
              <a:buChar char="•"/>
            </a:pPr>
            <a:r>
              <a:rPr lang="es-ES" sz="1015" dirty="0"/>
              <a:t>Mejora</a:t>
            </a:r>
            <a:r>
              <a:rPr lang="x-none" altLang="es-ES" sz="1015" dirty="0"/>
              <a:t>r</a:t>
            </a:r>
            <a:r>
              <a:rPr lang="es-ES" sz="1015" dirty="0"/>
              <a:t> el clima laboral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48926" y="7701617"/>
            <a:ext cx="2419168" cy="2482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MX" sz="1000" b="1" dirty="0"/>
              <a:t>Duración: 16 Horas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267201" y="455760"/>
            <a:ext cx="19784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900" dirty="0"/>
              <a:t>(Relajación, productividad, relaciones)</a:t>
            </a:r>
          </a:p>
        </p:txBody>
      </p:sp>
      <p:pic>
        <p:nvPicPr>
          <p:cNvPr id="9" name="8 Imagen" descr="DSC07893.JPG"/>
          <p:cNvPicPr>
            <a:picLocks noChangeAspect="1"/>
          </p:cNvPicPr>
          <p:nvPr/>
        </p:nvPicPr>
        <p:blipFill>
          <a:blip r:embed="rId2">
            <a:lum bright="13000" contrast="14000"/>
          </a:blip>
          <a:stretch>
            <a:fillRect/>
          </a:stretch>
        </p:blipFill>
        <p:spPr>
          <a:xfrm>
            <a:off x="242512" y="3211680"/>
            <a:ext cx="1461221" cy="1082654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0" name="9 Imagen" descr="DSC0825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108" y="3577139"/>
            <a:ext cx="1976187" cy="1482140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6706" y="390545"/>
            <a:ext cx="5915025" cy="372048"/>
          </a:xfrm>
        </p:spPr>
        <p:txBody>
          <a:bodyPr>
            <a:normAutofit fontScale="90000"/>
          </a:bodyPr>
          <a:lstStyle/>
          <a:p>
            <a:pPr algn="ctr"/>
            <a:r>
              <a:rPr lang="es-ES" sz="2000" b="1" dirty="0">
                <a:solidFill>
                  <a:srgbClr val="0070C0"/>
                </a:solidFill>
              </a:rPr>
              <a:t>Manejo consiente de emociones en el trabajo – estrategia de éxito -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05937" y="1974108"/>
            <a:ext cx="3181161" cy="546982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fontAlgn="ctr">
              <a:buNone/>
            </a:pPr>
            <a:r>
              <a:rPr lang="es-ES" sz="3600" b="1" dirty="0"/>
              <a:t>Temario del taller:</a:t>
            </a:r>
          </a:p>
          <a:p>
            <a:pPr fontAlgn="ctr"/>
            <a:endParaRPr lang="es-ES" sz="1200" dirty="0"/>
          </a:p>
          <a:p>
            <a:pPr fontAlgn="ctr"/>
            <a:r>
              <a:rPr lang="es-ES" sz="1200" dirty="0"/>
              <a:t>Introducción </a:t>
            </a:r>
          </a:p>
          <a:p>
            <a:pPr fontAlgn="ctr"/>
            <a:r>
              <a:rPr lang="es-ES" sz="1200" dirty="0"/>
              <a:t>Potencial emocional </a:t>
            </a:r>
          </a:p>
          <a:p>
            <a:pPr fontAlgn="ctr"/>
            <a:r>
              <a:rPr lang="es-ES" sz="1200" dirty="0"/>
              <a:t>Tipos de emociones: Fisiológicas, culturales y cons</a:t>
            </a:r>
            <a:r>
              <a:rPr lang="x-none" altLang="es-ES" sz="1200" dirty="0"/>
              <a:t>c</a:t>
            </a:r>
            <a:r>
              <a:rPr lang="es-ES" sz="1200" dirty="0"/>
              <a:t>ientes</a:t>
            </a:r>
          </a:p>
          <a:p>
            <a:pPr fontAlgn="ctr"/>
            <a:r>
              <a:rPr lang="es-ES" sz="1200" dirty="0"/>
              <a:t>Énfasis genético </a:t>
            </a:r>
          </a:p>
          <a:p>
            <a:pPr fontAlgn="ctr"/>
            <a:r>
              <a:rPr lang="es-ES" sz="1200" dirty="0"/>
              <a:t>Condicionamientos, estereotipo y prejuicio</a:t>
            </a:r>
          </a:p>
          <a:p>
            <a:pPr fontAlgn="ctr"/>
            <a:r>
              <a:rPr lang="es-ES" sz="1200" dirty="0"/>
              <a:t>Tolerancia y L</a:t>
            </a:r>
            <a:r>
              <a:rPr lang="x-none" altLang="es-ES" sz="1200" dirty="0"/>
              <a:t>í</a:t>
            </a:r>
            <a:r>
              <a:rPr lang="es-ES" sz="1200" dirty="0"/>
              <a:t>mites</a:t>
            </a:r>
          </a:p>
          <a:p>
            <a:pPr fontAlgn="ctr"/>
            <a:r>
              <a:rPr lang="es-ES" sz="1200" dirty="0"/>
              <a:t>Tipos de juicio </a:t>
            </a:r>
          </a:p>
          <a:p>
            <a:pPr fontAlgn="ctr"/>
            <a:r>
              <a:rPr lang="es-ES" sz="1200" dirty="0"/>
              <a:t>Tri</a:t>
            </a:r>
            <a:r>
              <a:rPr lang="x-none" altLang="es-ES" sz="1200" dirty="0"/>
              <a:t>á</a:t>
            </a:r>
            <a:r>
              <a:rPr lang="es-ES" sz="1200" dirty="0"/>
              <a:t>ngulo de transformación de actitudes</a:t>
            </a:r>
          </a:p>
          <a:p>
            <a:pPr fontAlgn="ctr"/>
            <a:r>
              <a:rPr lang="es-ES" sz="1200" dirty="0"/>
              <a:t>Código de actitudes básicas</a:t>
            </a:r>
          </a:p>
          <a:p>
            <a:pPr fontAlgn="ctr"/>
            <a:r>
              <a:rPr lang="es-ES" sz="1200" dirty="0"/>
              <a:t>Control del error: contradicción interna</a:t>
            </a:r>
          </a:p>
          <a:p>
            <a:pPr fontAlgn="ctr"/>
            <a:r>
              <a:rPr lang="es-ES" sz="1200" dirty="0"/>
              <a:t>Estructuración de funciones</a:t>
            </a:r>
          </a:p>
          <a:p>
            <a:pPr fontAlgn="ctr"/>
            <a:r>
              <a:rPr lang="es-ES" sz="1200" dirty="0"/>
              <a:t>Punto de fricción</a:t>
            </a:r>
          </a:p>
          <a:p>
            <a:pPr fontAlgn="ctr"/>
            <a:r>
              <a:rPr lang="es-ES" sz="1200" dirty="0"/>
              <a:t>Distancia cr</a:t>
            </a:r>
            <a:r>
              <a:rPr lang="x-none" altLang="es-ES" sz="1200" dirty="0"/>
              <a:t>í</a:t>
            </a:r>
            <a:r>
              <a:rPr lang="es-ES" sz="1200" dirty="0"/>
              <a:t>tica</a:t>
            </a:r>
          </a:p>
          <a:p>
            <a:pPr fontAlgn="ctr"/>
            <a:r>
              <a:rPr lang="es-ES" sz="1200" dirty="0"/>
              <a:t>Proceso de autobservación</a:t>
            </a:r>
          </a:p>
          <a:p>
            <a:pPr fontAlgn="ctr"/>
            <a:r>
              <a:rPr lang="es-ES" sz="1200" dirty="0"/>
              <a:t>Paz interna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90050" y="4824916"/>
            <a:ext cx="3336921" cy="117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15" b="1" dirty="0"/>
              <a:t>Beneficios:</a:t>
            </a:r>
          </a:p>
          <a:p>
            <a:endParaRPr lang="es-ES" sz="1015" b="1" dirty="0"/>
          </a:p>
          <a:p>
            <a:r>
              <a:rPr lang="es-MX" sz="1015" b="1" dirty="0"/>
              <a:t>Al terminar el taller podrás procesar emociones negativas, para generar emociones que beneficien en el trabajo,  generando optimismo en donde antes había pesimismo, con lo cual se resolverá los problemas fácilmente y en paz, aprendiendo a trabajar alegremente.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42512" y="7443934"/>
            <a:ext cx="2419168" cy="2482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MX" sz="1000" b="1" dirty="0"/>
              <a:t>Duración: 16 Horas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266081" y="1062343"/>
            <a:ext cx="24545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900" dirty="0"/>
              <a:t>(Inteligencia emocional, Optimismo, Paz interna)</a:t>
            </a:r>
          </a:p>
        </p:txBody>
      </p:sp>
      <p:pic>
        <p:nvPicPr>
          <p:cNvPr id="9" name="8 Imagen" descr="DSC07893.JPG"/>
          <p:cNvPicPr>
            <a:picLocks noChangeAspect="1"/>
          </p:cNvPicPr>
          <p:nvPr/>
        </p:nvPicPr>
        <p:blipFill>
          <a:blip r:embed="rId2">
            <a:lum bright="13000" contrast="14000"/>
          </a:blip>
          <a:stretch>
            <a:fillRect/>
          </a:stretch>
        </p:blipFill>
        <p:spPr>
          <a:xfrm>
            <a:off x="242512" y="3211680"/>
            <a:ext cx="1461221" cy="1082654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0" name="9 Imagen" descr="DSC0825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108" y="3577139"/>
            <a:ext cx="1976187" cy="148214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8" name="CuadroTexto 7"/>
          <p:cNvSpPr txBox="1"/>
          <p:nvPr/>
        </p:nvSpPr>
        <p:spPr>
          <a:xfrm>
            <a:off x="524933" y="58081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31897" y="205245"/>
            <a:ext cx="5915025" cy="241034"/>
          </a:xfrm>
        </p:spPr>
        <p:txBody>
          <a:bodyPr>
            <a:noAutofit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</a:rPr>
              <a:t>Violencia laboral (Mobing)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01967" y="1990850"/>
            <a:ext cx="3735051" cy="7016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900" dirty="0"/>
              <a:t>Temario</a:t>
            </a:r>
            <a:r>
              <a:rPr lang="x-none" altLang="es-MX" sz="1900" dirty="0"/>
              <a:t>:</a:t>
            </a:r>
          </a:p>
          <a:p>
            <a:r>
              <a:rPr lang="es-MX" sz="1900" dirty="0"/>
              <a:t>¿Qu</a:t>
            </a:r>
            <a:r>
              <a:rPr lang="x-none" altLang="es-MX" sz="1900" dirty="0"/>
              <a:t>é </a:t>
            </a:r>
            <a:r>
              <a:rPr lang="es-MX" sz="1900" dirty="0"/>
              <a:t>es la violencia?: culpas y rencores</a:t>
            </a:r>
          </a:p>
          <a:p>
            <a:r>
              <a:rPr lang="es-MX" sz="1900" dirty="0"/>
              <a:t>Intolerancia: condicionamiento, estereotipo y prejuicio</a:t>
            </a:r>
          </a:p>
          <a:p>
            <a:r>
              <a:rPr lang="es-MX" sz="1900" dirty="0"/>
              <a:t>Tolerancia</a:t>
            </a:r>
          </a:p>
          <a:p>
            <a:r>
              <a:rPr lang="es-MX" sz="1900" dirty="0"/>
              <a:t>L</a:t>
            </a:r>
            <a:r>
              <a:rPr lang="x-none" altLang="es-MX" sz="1900" dirty="0"/>
              <a:t>í</a:t>
            </a:r>
            <a:r>
              <a:rPr lang="es-MX" sz="1900" dirty="0"/>
              <a:t>mites</a:t>
            </a:r>
          </a:p>
          <a:p>
            <a:r>
              <a:rPr lang="es-MX" sz="1900" dirty="0"/>
              <a:t>La cultura del sufrimiento (lam 3 ses. 2 cónsul 1)</a:t>
            </a:r>
          </a:p>
          <a:p>
            <a:r>
              <a:rPr lang="es-MX" sz="1900" dirty="0"/>
              <a:t>La cultura de la paz</a:t>
            </a:r>
          </a:p>
          <a:p>
            <a:r>
              <a:rPr lang="es-MX" sz="1900" dirty="0"/>
              <a:t>Persona y comunidad: conciencia, autoconcepto, vocación y servicio.</a:t>
            </a:r>
          </a:p>
          <a:p>
            <a:r>
              <a:rPr lang="es-MX" sz="1900" dirty="0"/>
              <a:t>C</a:t>
            </a:r>
            <a:r>
              <a:rPr lang="x-none" altLang="es-MX" sz="1900" dirty="0"/>
              <a:t>ír</a:t>
            </a:r>
            <a:r>
              <a:rPr lang="es-MX" sz="1900" dirty="0"/>
              <a:t>culo virtuoso de la conciencia</a:t>
            </a:r>
          </a:p>
          <a:p>
            <a:endParaRPr lang="es-MX" sz="1900" dirty="0"/>
          </a:p>
          <a:p>
            <a:pPr marL="0" indent="0">
              <a:buNone/>
            </a:pPr>
            <a:endParaRPr lang="es-MX" sz="1900" dirty="0"/>
          </a:p>
          <a:p>
            <a:endParaRPr lang="es-MX" sz="1900" dirty="0"/>
          </a:p>
          <a:p>
            <a:endParaRPr lang="es-MX" sz="1900" dirty="0"/>
          </a:p>
          <a:p>
            <a:endParaRPr lang="es-MX" sz="1015" dirty="0"/>
          </a:p>
        </p:txBody>
      </p:sp>
      <p:sp>
        <p:nvSpPr>
          <p:cNvPr id="4" name="TextBox 3"/>
          <p:cNvSpPr txBox="1"/>
          <p:nvPr/>
        </p:nvSpPr>
        <p:spPr>
          <a:xfrm>
            <a:off x="-152400" y="5467349"/>
            <a:ext cx="42568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solidFill>
                  <a:schemeClr val="accent1">
                    <a:lumMod val="75000"/>
                  </a:schemeClr>
                </a:solidFill>
              </a:rPr>
              <a:t>Beneficios</a:t>
            </a:r>
          </a:p>
          <a:p>
            <a:endParaRPr lang="es-MX" sz="1200" dirty="0"/>
          </a:p>
          <a:p>
            <a:r>
              <a:rPr lang="es-MX" sz="1200" dirty="0"/>
              <a:t>En el caso del </a:t>
            </a:r>
            <a:r>
              <a:rPr lang="es-MX" sz="1200" b="1" dirty="0">
                <a:solidFill>
                  <a:schemeClr val="accent1">
                    <a:lumMod val="75000"/>
                  </a:schemeClr>
                </a:solidFill>
              </a:rPr>
              <a:t>provocador</a:t>
            </a:r>
            <a:r>
              <a:rPr lang="es-MX" sz="1200" dirty="0"/>
              <a:t>, los índices de su propia  </a:t>
            </a:r>
            <a:r>
              <a:rPr lang="es-MX" sz="1200" b="1" dirty="0">
                <a:solidFill>
                  <a:schemeClr val="accent1">
                    <a:lumMod val="75000"/>
                  </a:schemeClr>
                </a:solidFill>
              </a:rPr>
              <a:t>insatisfacción personal y familiar</a:t>
            </a:r>
            <a:r>
              <a:rPr lang="es-MX" sz="1200" dirty="0"/>
              <a:t>, entre otros factores, crean </a:t>
            </a:r>
            <a:r>
              <a:rPr lang="es-MX" sz="1200" b="1" dirty="0">
                <a:solidFill>
                  <a:schemeClr val="accent1">
                    <a:lumMod val="75000"/>
                  </a:schemeClr>
                </a:solidFill>
              </a:rPr>
              <a:t>ambientes adversos y molestia general</a:t>
            </a:r>
            <a:r>
              <a:rPr lang="es-MX" sz="1200" dirty="0"/>
              <a:t> en el ámbito laboral, por lo que es necesario implementar </a:t>
            </a:r>
            <a:r>
              <a:rPr lang="es-MX" sz="1200" b="1" dirty="0">
                <a:solidFill>
                  <a:schemeClr val="accent1">
                    <a:lumMod val="75000"/>
                  </a:schemeClr>
                </a:solidFill>
              </a:rPr>
              <a:t>programas que mejoren las </a:t>
            </a:r>
            <a:r>
              <a:rPr lang="es-MX" sz="1200" b="1" dirty="0">
                <a:solidFill>
                  <a:srgbClr val="0070C0"/>
                </a:solidFill>
              </a:rPr>
              <a:t>relaciones personales</a:t>
            </a:r>
            <a:r>
              <a:rPr lang="es-MX" sz="1200" dirty="0"/>
              <a:t> y que lleven a </a:t>
            </a:r>
            <a:r>
              <a:rPr lang="es-MX" sz="1200" b="1" dirty="0">
                <a:solidFill>
                  <a:schemeClr val="accent1">
                    <a:lumMod val="75000"/>
                  </a:schemeClr>
                </a:solidFill>
              </a:rPr>
              <a:t>redirigir el enfoque</a:t>
            </a:r>
            <a:r>
              <a:rPr lang="es-MX" sz="1200" dirty="0"/>
              <a:t> hacia el </a:t>
            </a:r>
            <a:r>
              <a:rPr lang="es-MX" sz="1200" b="1" dirty="0">
                <a:solidFill>
                  <a:schemeClr val="accent1">
                    <a:lumMod val="75000"/>
                  </a:schemeClr>
                </a:solidFill>
              </a:rPr>
              <a:t>área de trabajo</a:t>
            </a:r>
            <a:r>
              <a:rPr lang="es-MX" sz="1200" dirty="0"/>
              <a:t>, de este modo, se aumenta la </a:t>
            </a:r>
            <a:r>
              <a:rPr lang="es-MX" sz="1200" b="1" dirty="0">
                <a:solidFill>
                  <a:srgbClr val="0070C0"/>
                </a:solidFill>
              </a:rPr>
              <a:t>autoconfianza</a:t>
            </a:r>
            <a:r>
              <a:rPr lang="es-MX" sz="1200" dirty="0"/>
              <a:t>, la </a:t>
            </a:r>
            <a:r>
              <a:rPr lang="es-MX" sz="1200" b="1" dirty="0">
                <a:solidFill>
                  <a:srgbClr val="0070C0"/>
                </a:solidFill>
              </a:rPr>
              <a:t>asertividad</a:t>
            </a:r>
            <a:r>
              <a:rPr lang="es-MX" sz="1200" dirty="0"/>
              <a:t>, la </a:t>
            </a:r>
            <a:r>
              <a:rPr lang="es-MX" sz="1200" b="1" dirty="0">
                <a:solidFill>
                  <a:srgbClr val="0070C0"/>
                </a:solidFill>
              </a:rPr>
              <a:t>comunicación</a:t>
            </a:r>
            <a:r>
              <a:rPr lang="es-MX" sz="1200" dirty="0"/>
              <a:t> y el </a:t>
            </a:r>
            <a:r>
              <a:rPr lang="es-MX" sz="1200" dirty="0">
                <a:solidFill>
                  <a:srgbClr val="0070C0"/>
                </a:solidFill>
              </a:rPr>
              <a:t>nivel de </a:t>
            </a:r>
            <a:r>
              <a:rPr lang="es-MX" sz="1200" b="1" dirty="0">
                <a:solidFill>
                  <a:srgbClr val="0070C0"/>
                </a:solidFill>
              </a:rPr>
              <a:t>satisfacción</a:t>
            </a:r>
            <a:r>
              <a:rPr lang="es-MX" sz="1200" b="1" dirty="0">
                <a:solidFill>
                  <a:schemeClr val="accent1">
                    <a:lumMod val="75000"/>
                  </a:schemeClr>
                </a:solidFill>
              </a:rPr>
              <a:t> de toda la comunidad</a:t>
            </a:r>
            <a:r>
              <a:rPr lang="es-MX" sz="1200" dirty="0"/>
              <a:t> empresarial.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8095" y="1760018"/>
            <a:ext cx="27369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dirty="0"/>
              <a:t>(Comunicación, respeto y tolerancia)</a:t>
            </a:r>
          </a:p>
        </p:txBody>
      </p:sp>
      <p:sp>
        <p:nvSpPr>
          <p:cNvPr id="6" name="CuadroTexto 4"/>
          <p:cNvSpPr txBox="1"/>
          <p:nvPr/>
        </p:nvSpPr>
        <p:spPr>
          <a:xfrm>
            <a:off x="649038" y="1016069"/>
            <a:ext cx="243203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15" b="1" dirty="0"/>
              <a:t>Duración:  16 Horas</a:t>
            </a:r>
          </a:p>
        </p:txBody>
      </p:sp>
      <p:pic>
        <p:nvPicPr>
          <p:cNvPr id="8" name="7 Imagen" descr="DSC0207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71" y="3435951"/>
            <a:ext cx="2412896" cy="1807119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9" name="8 Imagen" descr="DSC0229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660" y="3138795"/>
            <a:ext cx="1350926" cy="1017363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995" y="2861930"/>
            <a:ext cx="4551775" cy="347786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</a:rPr>
              <a:t>Nuestro Equipo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8969" y="4070473"/>
            <a:ext cx="2100262" cy="3163245"/>
          </a:xfrm>
        </p:spPr>
        <p:txBody>
          <a:bodyPr>
            <a:normAutofit/>
          </a:bodyPr>
          <a:lstStyle/>
          <a:p>
            <a:r>
              <a:rPr lang="es-MX" dirty="0"/>
              <a:t>GIOVANNI URZUA GÓMEZ</a:t>
            </a:r>
          </a:p>
          <a:p>
            <a:pPr marL="0" indent="0">
              <a:buNone/>
            </a:pPr>
            <a:r>
              <a:rPr lang="es-MX" sz="845" b="1" i="1" dirty="0"/>
              <a:t>Director de Planificación y Proyectos</a:t>
            </a:r>
          </a:p>
          <a:p>
            <a:r>
              <a:rPr lang="es-MX" sz="845" dirty="0"/>
              <a:t>Licenciado en Psicología</a:t>
            </a:r>
          </a:p>
          <a:p>
            <a:r>
              <a:rPr lang="es-MX" sz="845" dirty="0"/>
              <a:t>Terapeuta transpersonal con Maestría en Terapia Breve y especialidad en Desarrollo Humano y Dirección Integral de Empresas</a:t>
            </a:r>
          </a:p>
          <a:p>
            <a:r>
              <a:rPr lang="es-MX" sz="845" dirty="0"/>
              <a:t>Consultor en Semiologia de la Vida Cotidiana</a:t>
            </a:r>
          </a:p>
          <a:p>
            <a:r>
              <a:rPr lang="es-MX" sz="845" dirty="0"/>
              <a:t>Comunicador en Semiología de la Vida Cotidiana</a:t>
            </a:r>
          </a:p>
          <a:p>
            <a:r>
              <a:rPr lang="es-MX" sz="845" dirty="0"/>
              <a:t>Amplia experiencia impartiendo asesoría Individual y a grupos</a:t>
            </a:r>
          </a:p>
          <a:p>
            <a:r>
              <a:rPr lang="es-MX" sz="845" dirty="0"/>
              <a:t>Gestión y aplicación de programas integrales y talleres empresariales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397" y="3137281"/>
            <a:ext cx="756159" cy="798640"/>
          </a:xfrm>
          <a:prstGeom prst="rect">
            <a:avLst/>
          </a:prstGeom>
        </p:spPr>
      </p:pic>
      <p:sp>
        <p:nvSpPr>
          <p:cNvPr id="5" name="Content Placeholder 2"/>
          <p:cNvSpPr txBox="1"/>
          <p:nvPr/>
        </p:nvSpPr>
        <p:spPr>
          <a:xfrm>
            <a:off x="352585" y="4070474"/>
            <a:ext cx="2798861" cy="2260506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/>
          <a:p>
            <a:pPr marL="193040" indent="-193040" defTabSz="257175">
              <a:spcBef>
                <a:spcPts val="565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endParaRPr lang="es-MX" sz="845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93040" indent="-193040" defTabSz="257175">
              <a:spcBef>
                <a:spcPts val="565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endParaRPr lang="es-MX" sz="84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4129"/>
            <a:ext cx="6858000" cy="385574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17658" t="34762" r="43748" b="23810"/>
          <a:stretch>
            <a:fillRect/>
          </a:stretch>
        </p:blipFill>
        <p:spPr>
          <a:xfrm>
            <a:off x="-1683203" y="3284887"/>
            <a:ext cx="2502353" cy="1678875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>
            <a:off x="666750" y="4457700"/>
            <a:ext cx="1905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054" y="151149"/>
            <a:ext cx="2925831" cy="306051"/>
          </a:xfrm>
        </p:spPr>
        <p:txBody>
          <a:bodyPr>
            <a:noAutofit/>
          </a:bodyPr>
          <a:lstStyle/>
          <a:p>
            <a:pPr algn="ctr"/>
            <a:r>
              <a:rPr lang="es-MX" sz="2400" b="1" dirty="0"/>
              <a:t>NUESTRA EMPRESA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54" y="3376364"/>
            <a:ext cx="3050678" cy="148329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1200" b="1" dirty="0"/>
              <a:t>FILOSOFÍA:</a:t>
            </a:r>
          </a:p>
          <a:p>
            <a:r>
              <a:rPr lang="es-MX" sz="1200" dirty="0"/>
              <a:t>Creemos firmemente en el potencial de cada persona, en los </a:t>
            </a:r>
            <a:r>
              <a:rPr lang="x-none" altLang="es-MX" sz="1200" dirty="0"/>
              <a:t>p</a:t>
            </a:r>
            <a:r>
              <a:rPr lang="es-MX" sz="1200" dirty="0"/>
              <a:t>rincipios que nos rigen y en nuestro enfoque semiológico, porque estamos convencidos de que todo surge a partir del desarrollo integral del individuo</a:t>
            </a:r>
            <a:r>
              <a:rPr lang="x-none" altLang="es-MX" sz="1200" dirty="0"/>
              <a:t>.</a:t>
            </a:r>
            <a:endParaRPr lang="x-none" altLang="es-MX" sz="1200" b="1" dirty="0"/>
          </a:p>
          <a:p>
            <a:pPr>
              <a:buNone/>
            </a:pPr>
            <a:endParaRPr lang="es-MX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150740" y="5197268"/>
            <a:ext cx="3234755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/>
              <a:t>COMPROMISO:</a:t>
            </a:r>
            <a:endParaRPr lang="es-MX" sz="1200" dirty="0"/>
          </a:p>
          <a:p>
            <a:endParaRPr lang="es-MX" sz="1200" dirty="0"/>
          </a:p>
          <a:p>
            <a:r>
              <a:rPr lang="es-MX" sz="1200" dirty="0"/>
              <a:t>Nuestro compromiso es ofrecer un servicio de calidad humana y de experiencia compartida, al poder contar (como valor agregado) con materiales de apoyo cuidadosamente seleccionados, para darle continuidad y solidez al aprendizaje adquirido y lograr así un mejor nivel de satisfacción de todos los participantes.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158" y="579954"/>
            <a:ext cx="3206337" cy="2103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/>
              <a:t>¿QUIÉNES SOMOS?</a:t>
            </a:r>
          </a:p>
          <a:p>
            <a:endParaRPr lang="es-MX" sz="1200" dirty="0"/>
          </a:p>
          <a:p>
            <a:r>
              <a:rPr lang="es-MX" sz="1200" dirty="0"/>
              <a:t>Somos un equipo de consultores y comunicadores profesionales dedicados al crecimiento del desempeño de las personas, para mejorar la productividad, calidad y competitividad en las empresas, generando soluciones a la medida enfocadas </a:t>
            </a:r>
            <a:r>
              <a:rPr lang="x-none" altLang="es-MX" sz="1200" dirty="0"/>
              <a:t>en </a:t>
            </a:r>
            <a:r>
              <a:rPr lang="es-MX" sz="1200" dirty="0"/>
              <a:t>obtener una funcional gestión </a:t>
            </a:r>
            <a:r>
              <a:rPr lang="x-none" altLang="es-MX" sz="1200" dirty="0"/>
              <a:t>empres</a:t>
            </a:r>
            <a:r>
              <a:rPr lang="es-MX" sz="1200" dirty="0"/>
              <a:t>arial proyectada a su máxima posibilidad de productividad.</a:t>
            </a:r>
          </a:p>
          <a:p>
            <a:endParaRPr lang="es-MX" sz="1200" dirty="0"/>
          </a:p>
        </p:txBody>
      </p:sp>
      <p:sp>
        <p:nvSpPr>
          <p:cNvPr id="8" name="7 Rectángulo"/>
          <p:cNvSpPr/>
          <p:nvPr/>
        </p:nvSpPr>
        <p:spPr>
          <a:xfrm>
            <a:off x="3429762" y="619407"/>
            <a:ext cx="3201845" cy="155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b="1" dirty="0"/>
              <a:t>VISION:</a:t>
            </a:r>
            <a:endParaRPr lang="es-MX" sz="1200" dirty="0"/>
          </a:p>
          <a:p>
            <a:endParaRPr lang="es-MX" sz="1200" dirty="0"/>
          </a:p>
          <a:p>
            <a:r>
              <a:rPr lang="es-MX" sz="1200" dirty="0"/>
              <a:t>Nuestros clientes se suman satisfechos, al contar con un sentido de vida y herramientas que les permiten laborar con profesionalismo, </a:t>
            </a:r>
            <a:r>
              <a:rPr lang="x-none" altLang="es-MX" sz="1200" dirty="0"/>
              <a:t>ofreciendo un </a:t>
            </a:r>
            <a:r>
              <a:rPr lang="es-MX" sz="1200" dirty="0"/>
              <a:t>bienestar personal, familiar y para con la empresa. Esto nos permite sentir orgullo y pasión por lo que somos y por lo que hacemos</a:t>
            </a:r>
            <a:r>
              <a:rPr lang="x-none" altLang="es-MX" sz="1200" dirty="0"/>
              <a:t>.</a:t>
            </a:r>
            <a:endParaRPr lang="x-none" altLang="es-MX" sz="1200" dirty="0">
              <a:solidFill>
                <a:schemeClr val="bg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01247" y="3171932"/>
            <a:ext cx="3362158" cy="173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b="1" dirty="0"/>
              <a:t>MISION:</a:t>
            </a:r>
            <a:endParaRPr lang="es-MX" sz="1200" dirty="0"/>
          </a:p>
          <a:p>
            <a:r>
              <a:rPr lang="es-MX" sz="1200" dirty="0"/>
              <a:t>Nuestra misión es facilitar la evolución individual y colectiva de los colaboradores (trabajadores) en la empresa, </a:t>
            </a:r>
            <a:r>
              <a:rPr lang="x-none" altLang="es-MX" sz="1200" dirty="0"/>
              <a:t>con el objetivo de</a:t>
            </a:r>
            <a:r>
              <a:rPr lang="es-MX" sz="1200" dirty="0"/>
              <a:t> alcanzar relaciones humanas más armónicas, responsables y comprometidas, que permitan la integración de equipos de trabajo de alto desempeño e incrementen la productividad para ofrecer una mejor calidad en bienes y servicios</a:t>
            </a:r>
            <a:r>
              <a:rPr lang="x-none" altLang="es-MX" sz="1200" dirty="0"/>
              <a:t>.</a:t>
            </a:r>
          </a:p>
        </p:txBody>
      </p:sp>
      <p:pic>
        <p:nvPicPr>
          <p:cNvPr id="10" name="9 Imagen" descr="Asesoría Mirn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912" y="5021610"/>
            <a:ext cx="1008660" cy="1334769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1" name="Content Placeholder 2"/>
          <p:cNvSpPr txBox="1"/>
          <p:nvPr/>
        </p:nvSpPr>
        <p:spPr>
          <a:xfrm>
            <a:off x="3575754" y="5197268"/>
            <a:ext cx="3167463" cy="2318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endParaRPr lang="es-MX" sz="1200" b="1" dirty="0"/>
          </a:p>
          <a:p>
            <a:pPr>
              <a:buFont typeface="Arial" charset="0"/>
              <a:buNone/>
            </a:pPr>
            <a:r>
              <a:rPr lang="es-MX" sz="1200" b="1" dirty="0"/>
              <a:t>VALORES:</a:t>
            </a:r>
            <a:endParaRPr lang="es-MX" sz="1200" dirty="0"/>
          </a:p>
          <a:p>
            <a:pPr>
              <a:spcBef>
                <a:spcPts val="340"/>
              </a:spcBef>
            </a:pPr>
            <a:r>
              <a:rPr lang="es-MX" sz="1200" dirty="0"/>
              <a:t>Honestidad </a:t>
            </a:r>
          </a:p>
          <a:p>
            <a:pPr>
              <a:spcBef>
                <a:spcPts val="340"/>
              </a:spcBef>
            </a:pPr>
            <a:r>
              <a:rPr lang="es-MX" sz="1200" dirty="0"/>
              <a:t>Compromiso</a:t>
            </a:r>
          </a:p>
          <a:p>
            <a:pPr>
              <a:spcBef>
                <a:spcPts val="340"/>
              </a:spcBef>
            </a:pPr>
            <a:r>
              <a:rPr lang="es-MX" sz="1200" dirty="0"/>
              <a:t>Integración</a:t>
            </a:r>
          </a:p>
          <a:p>
            <a:pPr>
              <a:spcBef>
                <a:spcPts val="340"/>
              </a:spcBef>
            </a:pPr>
            <a:r>
              <a:rPr lang="es-MX" sz="1200" dirty="0"/>
              <a:t>Superación</a:t>
            </a:r>
          </a:p>
          <a:p>
            <a:pPr>
              <a:spcBef>
                <a:spcPts val="340"/>
              </a:spcBef>
            </a:pPr>
            <a:r>
              <a:rPr lang="es-MX" sz="1200" dirty="0"/>
              <a:t>Servicio</a:t>
            </a:r>
          </a:p>
        </p:txBody>
      </p:sp>
      <p:sp>
        <p:nvSpPr>
          <p:cNvPr id="12" name="Content Placeholder 2"/>
          <p:cNvSpPr txBox="1"/>
          <p:nvPr/>
        </p:nvSpPr>
        <p:spPr>
          <a:xfrm>
            <a:off x="7221529" y="5254860"/>
            <a:ext cx="3167463" cy="2318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endParaRPr lang="es-MX" sz="1200" b="1" dirty="0"/>
          </a:p>
          <a:p>
            <a:pPr>
              <a:buFont typeface="Arial" charset="0"/>
              <a:buNone/>
            </a:pPr>
            <a:r>
              <a:rPr lang="es-MX" sz="1200" b="1" dirty="0"/>
              <a:t>VALORES:</a:t>
            </a:r>
            <a:endParaRPr lang="es-MX" sz="1200" dirty="0"/>
          </a:p>
          <a:p>
            <a:pPr>
              <a:spcBef>
                <a:spcPts val="340"/>
              </a:spcBef>
            </a:pPr>
            <a:r>
              <a:rPr lang="es-MX" sz="1200" dirty="0"/>
              <a:t>Afecto</a:t>
            </a:r>
          </a:p>
          <a:p>
            <a:pPr>
              <a:spcBef>
                <a:spcPts val="340"/>
              </a:spcBef>
            </a:pPr>
            <a:r>
              <a:rPr lang="es-MX" sz="1200" dirty="0"/>
              <a:t>Apoyo</a:t>
            </a:r>
          </a:p>
          <a:p>
            <a:pPr>
              <a:spcBef>
                <a:spcPts val="340"/>
              </a:spcBef>
            </a:pPr>
            <a:r>
              <a:rPr lang="es-MX" sz="1200" dirty="0"/>
              <a:t>Comprensión</a:t>
            </a:r>
          </a:p>
          <a:p>
            <a:pPr>
              <a:spcBef>
                <a:spcPts val="340"/>
              </a:spcBef>
            </a:pPr>
            <a:r>
              <a:rPr lang="es-MX" sz="1200" dirty="0"/>
              <a:t>Placer</a:t>
            </a:r>
          </a:p>
          <a:p>
            <a:pPr>
              <a:spcBef>
                <a:spcPts val="340"/>
              </a:spcBef>
            </a:pPr>
            <a:r>
              <a:rPr lang="es-MX" sz="1200" dirty="0"/>
              <a:t>Conocimiento</a:t>
            </a:r>
          </a:p>
          <a:p>
            <a:pPr>
              <a:spcBef>
                <a:spcPts val="340"/>
              </a:spcBef>
            </a:pPr>
            <a:r>
              <a:rPr lang="es-MX" sz="1200" dirty="0"/>
              <a:t>Reconocimiento</a:t>
            </a:r>
          </a:p>
          <a:p>
            <a:pPr>
              <a:spcBef>
                <a:spcPts val="340"/>
              </a:spcBef>
            </a:pPr>
            <a:r>
              <a:rPr lang="es-MX" sz="1200" dirty="0"/>
              <a:t>inspiración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89445" y="990617"/>
            <a:ext cx="5592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Cultura corporativa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20504" y="2080555"/>
            <a:ext cx="6305802" cy="310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ProActivE</a:t>
            </a:r>
            <a:r>
              <a:rPr lang="es-MX" dirty="0"/>
              <a:t>, somos una empresa de capacitación empresarial y personal. </a:t>
            </a:r>
            <a:r>
              <a:rPr lang="es-MX" b="1" dirty="0"/>
              <a:t>Desarrollamos la conciencia de la persona</a:t>
            </a:r>
            <a:r>
              <a:rPr lang="x-none" altLang="es-MX" b="1" dirty="0"/>
              <a:t>, </a:t>
            </a:r>
            <a:r>
              <a:rPr lang="es-MX" dirty="0"/>
              <a:t>incrementamos la calidad de vida de los individuos</a:t>
            </a:r>
            <a:r>
              <a:rPr lang="x-none" altLang="es-MX" dirty="0"/>
              <a:t>;</a:t>
            </a:r>
            <a:r>
              <a:rPr lang="es-MX" dirty="0"/>
              <a:t> </a:t>
            </a:r>
            <a:r>
              <a:rPr lang="x-none" altLang="es-MX" dirty="0"/>
              <a:t>en</a:t>
            </a:r>
            <a:r>
              <a:rPr lang="es-MX" dirty="0"/>
              <a:t> consecuencia </a:t>
            </a:r>
            <a:r>
              <a:rPr lang="es-MX" b="1" dirty="0"/>
              <a:t>aumentamos la productividad </a:t>
            </a:r>
            <a:r>
              <a:rPr lang="es-MX" dirty="0"/>
              <a:t>y la calidad de vida del personal, de modo que incid</a:t>
            </a:r>
            <a:r>
              <a:rPr lang="x-none" altLang="es-MX" dirty="0"/>
              <a:t>a</a:t>
            </a:r>
            <a:r>
              <a:rPr lang="es-MX" dirty="0"/>
              <a:t> tanto en el individuo como en la empresa y en la sociedad.</a:t>
            </a:r>
          </a:p>
          <a:p>
            <a:endParaRPr lang="es-MX" dirty="0"/>
          </a:p>
          <a:p>
            <a:r>
              <a:rPr lang="es-MX" dirty="0"/>
              <a:t>Somos un modelo educativo humanista, ya que tomamos a la </a:t>
            </a:r>
            <a:r>
              <a:rPr lang="es-MX" b="1" dirty="0"/>
              <a:t>persona como el centro </a:t>
            </a:r>
            <a:r>
              <a:rPr lang="es-MX" dirty="0"/>
              <a:t>para elevar la productividad integral.</a:t>
            </a:r>
          </a:p>
          <a:p>
            <a:r>
              <a:rPr lang="es-MX" dirty="0"/>
              <a:t>Si mejoramos la conciencia del individuo, </a:t>
            </a:r>
            <a:r>
              <a:rPr lang="x-none" altLang="es-MX" dirty="0"/>
              <a:t>é</a:t>
            </a:r>
            <a:r>
              <a:rPr lang="es-MX" dirty="0"/>
              <a:t>ste </a:t>
            </a:r>
            <a:r>
              <a:rPr lang="x-none" altLang="es-MX" dirty="0"/>
              <a:t>tendrá </a:t>
            </a:r>
            <a:r>
              <a:rPr lang="es-MX" dirty="0"/>
              <a:t>una mayor realización personal y por tanto </a:t>
            </a:r>
            <a:r>
              <a:rPr lang="x-none" altLang="es-MX" dirty="0"/>
              <a:t>mejorará </a:t>
            </a:r>
            <a:r>
              <a:rPr lang="es-MX" dirty="0"/>
              <a:t>su desempeño laboral</a:t>
            </a:r>
            <a:r>
              <a:rPr lang="x-none" altLang="es-MX" dirty="0"/>
              <a:t>.</a:t>
            </a:r>
          </a:p>
        </p:txBody>
      </p:sp>
      <p:sp>
        <p:nvSpPr>
          <p:cNvPr id="5" name="Rectángulo: esquinas redondeadas 4"/>
          <p:cNvSpPr/>
          <p:nvPr/>
        </p:nvSpPr>
        <p:spPr>
          <a:xfrm>
            <a:off x="165497" y="5461692"/>
            <a:ext cx="6526306" cy="1740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altLang="es-MX" dirty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es-MX" altLang="es-MX" sz="1400" b="1" dirty="0">
              <a:solidFill>
                <a:schemeClr val="bg1"/>
              </a:solidFill>
              <a:latin typeface="Arial" charset="0"/>
            </a:endParaRPr>
          </a:p>
          <a:p>
            <a:pPr algn="ctr"/>
            <a:r>
              <a:rPr lang="es-MX" altLang="es-MX" sz="1600" b="1" dirty="0">
                <a:solidFill>
                  <a:schemeClr val="bg1"/>
                </a:solidFill>
                <a:latin typeface="Arial" charset="0"/>
              </a:rPr>
              <a:t>“La plenitud del individuo, es el sustento del líder.</a:t>
            </a:r>
          </a:p>
          <a:p>
            <a:pPr algn="ctr"/>
            <a:r>
              <a:rPr lang="es-MX" altLang="es-MX" sz="1600" b="1" dirty="0">
                <a:solidFill>
                  <a:schemeClr val="bg1"/>
                </a:solidFill>
                <a:latin typeface="Arial" charset="0"/>
              </a:rPr>
              <a:t>La plenitud del líder es el sustento de la empresa</a:t>
            </a:r>
          </a:p>
          <a:p>
            <a:pPr algn="ctr"/>
            <a:r>
              <a:rPr lang="es-MX" altLang="es-MX" sz="1600" b="1" dirty="0">
                <a:solidFill>
                  <a:schemeClr val="bg1"/>
                </a:solidFill>
                <a:latin typeface="Arial" charset="0"/>
              </a:rPr>
              <a:t>La plenitud de la empresa, es el sustento de la productividad.</a:t>
            </a:r>
          </a:p>
          <a:p>
            <a:pPr algn="ctr"/>
            <a:r>
              <a:rPr lang="es-MX" altLang="es-MX" sz="1600" b="1" dirty="0">
                <a:solidFill>
                  <a:schemeClr val="bg1"/>
                </a:solidFill>
                <a:latin typeface="Arial" charset="0"/>
              </a:rPr>
              <a:t>La plenitud de la productividad es el sustento del individuo</a:t>
            </a:r>
            <a:r>
              <a:rPr lang="x-none" altLang="es-MX" sz="1600" b="1" dirty="0">
                <a:solidFill>
                  <a:schemeClr val="bg1"/>
                </a:solidFill>
                <a:latin typeface="Arial" charset="0"/>
              </a:rPr>
              <a:t>.”</a:t>
            </a:r>
          </a:p>
        </p:txBody>
      </p:sp>
      <p:sp>
        <p:nvSpPr>
          <p:cNvPr id="6" name="Rectángulo: esquinas redondeadas 5"/>
          <p:cNvSpPr/>
          <p:nvPr/>
        </p:nvSpPr>
        <p:spPr>
          <a:xfrm>
            <a:off x="489445" y="9576374"/>
            <a:ext cx="6858000" cy="1717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altLang="es-MX" dirty="0">
              <a:solidFill>
                <a:schemeClr val="tx1"/>
              </a:solidFill>
              <a:latin typeface="Arial" charset="0"/>
            </a:endParaRPr>
          </a:p>
          <a:p>
            <a:pPr algn="ctr"/>
            <a:r>
              <a:rPr lang="es-MX" altLang="es-MX" dirty="0">
                <a:solidFill>
                  <a:schemeClr val="tx1"/>
                </a:solidFill>
                <a:latin typeface="Arial" charset="0"/>
              </a:rPr>
              <a:t>“La plenitud del individuo,  es el sustento de la pareja.</a:t>
            </a:r>
            <a:br>
              <a:rPr lang="es-MX" altLang="es-MX" dirty="0">
                <a:solidFill>
                  <a:schemeClr val="tx1"/>
                </a:solidFill>
                <a:latin typeface="Arial" charset="0"/>
              </a:rPr>
            </a:br>
            <a:r>
              <a:rPr lang="es-MX" altLang="es-MX" dirty="0">
                <a:solidFill>
                  <a:schemeClr val="tx1"/>
                </a:solidFill>
                <a:latin typeface="Arial" charset="0"/>
              </a:rPr>
              <a:t>La plenitud de la pareja,  es el sustento de la familia.</a:t>
            </a:r>
            <a:br>
              <a:rPr lang="es-MX" altLang="es-MX" dirty="0">
                <a:solidFill>
                  <a:schemeClr val="tx1"/>
                </a:solidFill>
                <a:latin typeface="Arial" charset="0"/>
              </a:rPr>
            </a:br>
            <a:r>
              <a:rPr lang="es-MX" altLang="es-MX" dirty="0">
                <a:solidFill>
                  <a:schemeClr val="tx1"/>
                </a:solidFill>
                <a:latin typeface="Arial" charset="0"/>
              </a:rPr>
              <a:t>La plenitud de la familia,  es el sustento de la sociedad. </a:t>
            </a:r>
            <a:br>
              <a:rPr lang="es-MX" altLang="es-MX" dirty="0">
                <a:solidFill>
                  <a:schemeClr val="tx1"/>
                </a:solidFill>
                <a:latin typeface="Arial" charset="0"/>
              </a:rPr>
            </a:br>
            <a:r>
              <a:rPr lang="es-MX" altLang="es-MX" dirty="0">
                <a:solidFill>
                  <a:schemeClr val="tx1"/>
                </a:solidFill>
                <a:latin typeface="Arial" charset="0"/>
              </a:rPr>
              <a:t>La plenitud de la sociedad,  es el sustento del individuo.”</a:t>
            </a:r>
            <a:r>
              <a:rPr lang="es-MX" altLang="es-MX" baseline="-30000" dirty="0">
                <a:solidFill>
                  <a:schemeClr val="tx1"/>
                </a:solidFill>
                <a:latin typeface="Arial" charset="0"/>
              </a:rPr>
              <a:t> –ARS– </a:t>
            </a:r>
            <a:endParaRPr lang="es-MX" altLang="es-MX" dirty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220504" y="9166401"/>
            <a:ext cx="210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Resultados tangibles</a:t>
            </a:r>
          </a:p>
        </p:txBody>
      </p:sp>
      <p:sp>
        <p:nvSpPr>
          <p:cNvPr id="7" name="Rectángulo: esquinas redondeadas 6"/>
          <p:cNvSpPr/>
          <p:nvPr/>
        </p:nvSpPr>
        <p:spPr>
          <a:xfrm>
            <a:off x="110252" y="7323209"/>
            <a:ext cx="6526306" cy="1740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altLang="es-MX" b="1" dirty="0">
                <a:solidFill>
                  <a:schemeClr val="bg1"/>
                </a:solidFill>
                <a:latin typeface="Arial" charset="0"/>
              </a:rPr>
              <a:t>No se transforma a la empresa, se transforma al ser; la productividad solo ocurre en consecuencia</a:t>
            </a:r>
            <a:r>
              <a:rPr lang="x-none" altLang="es-MX" b="1" dirty="0">
                <a:solidFill>
                  <a:schemeClr val="bg1"/>
                </a:solidFill>
                <a:latin typeface="Arial" charset="0"/>
              </a:rPr>
              <a:t>.</a:t>
            </a:r>
            <a:endParaRPr lang="x-none" altLang="es-MX" sz="1400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7719" t="26615" r="29474" b="15969"/>
          <a:stretch>
            <a:fillRect/>
          </a:stretch>
        </p:blipFill>
        <p:spPr>
          <a:xfrm>
            <a:off x="7347445" y="988687"/>
            <a:ext cx="7574044" cy="5711578"/>
          </a:xfrm>
          <a:prstGeom prst="rect">
            <a:avLst/>
          </a:prstGeom>
        </p:spPr>
      </p:pic>
      <p:sp>
        <p:nvSpPr>
          <p:cNvPr id="9" name="Rectángulo: esquinas redondeadas 8"/>
          <p:cNvSpPr/>
          <p:nvPr/>
        </p:nvSpPr>
        <p:spPr>
          <a:xfrm>
            <a:off x="10807909" y="6067853"/>
            <a:ext cx="3554565" cy="529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altLang="es-MX" sz="1100" b="1" dirty="0">
              <a:solidFill>
                <a:schemeClr val="bg1"/>
              </a:solidFill>
              <a:latin typeface="Arial" charset="0"/>
            </a:endParaRPr>
          </a:p>
          <a:p>
            <a:pPr algn="ctr"/>
            <a:r>
              <a:rPr lang="es-MX" altLang="es-MX" sz="1100" b="1" dirty="0">
                <a:solidFill>
                  <a:schemeClr val="bg1"/>
                </a:solidFill>
                <a:latin typeface="Arial" charset="0"/>
              </a:rPr>
              <a:t>No se transforma a la empresa, se transforma al individuo; la productividad solo ocurre en consecuencia</a:t>
            </a:r>
            <a:endParaRPr lang="es-MX" altLang="es-MX" sz="1100" dirty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es-MX" altLang="es-MX" sz="1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" name="Rectángulo: esquinas redondeadas 9"/>
          <p:cNvSpPr/>
          <p:nvPr/>
        </p:nvSpPr>
        <p:spPr>
          <a:xfrm>
            <a:off x="7563469" y="1198029"/>
            <a:ext cx="2456830" cy="1317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altLang="es-MX" sz="900" b="1" dirty="0">
                <a:solidFill>
                  <a:schemeClr val="bg1"/>
                </a:solidFill>
                <a:latin typeface="Arial" charset="0"/>
              </a:rPr>
              <a:t>“La plenitud del individuo,  es el sustento del líder.</a:t>
            </a:r>
          </a:p>
          <a:p>
            <a:pPr algn="ctr"/>
            <a:r>
              <a:rPr lang="es-MX" altLang="es-MX" sz="900" b="1" dirty="0">
                <a:solidFill>
                  <a:schemeClr val="bg1"/>
                </a:solidFill>
                <a:latin typeface="Arial" charset="0"/>
              </a:rPr>
              <a:t>La plenitud del líder es el sustento de la empresa</a:t>
            </a:r>
          </a:p>
          <a:p>
            <a:pPr algn="ctr"/>
            <a:r>
              <a:rPr lang="es-MX" altLang="es-MX" sz="900" b="1" dirty="0">
                <a:solidFill>
                  <a:schemeClr val="bg1"/>
                </a:solidFill>
                <a:latin typeface="Arial" charset="0"/>
              </a:rPr>
              <a:t>La plenitud de la empresa, es el sustento de la productividad.</a:t>
            </a:r>
          </a:p>
          <a:p>
            <a:pPr algn="ctr"/>
            <a:r>
              <a:rPr lang="es-MX" altLang="es-MX" sz="900" b="1" dirty="0">
                <a:solidFill>
                  <a:schemeClr val="bg1"/>
                </a:solidFill>
                <a:latin typeface="Arial" charset="0"/>
              </a:rPr>
              <a:t>La plenitud de la productividad es el sustento del individuo</a:t>
            </a:r>
            <a:endParaRPr lang="es-MX" altLang="es-MX" sz="10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0325098" y="3102243"/>
            <a:ext cx="4672589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200" dirty="0" err="1">
                <a:solidFill>
                  <a:schemeClr val="accent2"/>
                </a:solidFill>
              </a:rPr>
              <a:t>ProActivE</a:t>
            </a:r>
            <a:r>
              <a:rPr lang="es-MX" sz="1200" dirty="0">
                <a:solidFill>
                  <a:schemeClr val="accent2"/>
                </a:solidFill>
              </a:rPr>
              <a:t>, </a:t>
            </a:r>
            <a:r>
              <a:rPr lang="es-MX" sz="1200" dirty="0"/>
              <a:t>somos un grupo de consultores. Brindamos Capacitación empresarial y personal.</a:t>
            </a:r>
          </a:p>
          <a:p>
            <a:endParaRPr lang="es-MX" sz="1200" b="1" dirty="0"/>
          </a:p>
          <a:p>
            <a:pPr marL="171450" indent="-171450">
              <a:buFont typeface="Arial" charset="0"/>
              <a:buChar char="•"/>
            </a:pPr>
            <a:r>
              <a:rPr lang="es-MX" sz="1200" b="1" dirty="0"/>
              <a:t>Desarrollamos la conciencia de la persona</a:t>
            </a:r>
          </a:p>
          <a:p>
            <a:pPr marL="628650" lvl="1" indent="-171450">
              <a:buFont typeface="Arial" charset="0"/>
              <a:buChar char="•"/>
            </a:pPr>
            <a:r>
              <a:rPr lang="es-MX" sz="1200" dirty="0"/>
              <a:t>Incrementamos la calidad de vida de los individuos</a:t>
            </a:r>
          </a:p>
          <a:p>
            <a:pPr marL="628650" lvl="1" indent="-171450">
              <a:buFont typeface="Arial" charset="0"/>
              <a:buChar char="•"/>
            </a:pPr>
            <a:r>
              <a:rPr lang="es-MX" sz="1200" b="1" dirty="0"/>
              <a:t>Generamos mayor productividad en tu empresa.</a:t>
            </a:r>
          </a:p>
          <a:p>
            <a:pPr marL="628650" lvl="1" indent="-171450">
              <a:buFont typeface="Arial" charset="0"/>
              <a:buChar char="•"/>
            </a:pPr>
            <a:r>
              <a:rPr lang="es-MX" sz="1200" dirty="0"/>
              <a:t>Incidiendo de manera proactiva en el individuo, la familia, la empresa y en la sociedad.</a:t>
            </a:r>
          </a:p>
          <a:p>
            <a:pPr marL="628650" lvl="1" indent="-171450">
              <a:buFont typeface="Arial" charset="0"/>
              <a:buChar char="•"/>
            </a:pPr>
            <a:endParaRPr lang="es-MX" sz="1200" dirty="0"/>
          </a:p>
          <a:p>
            <a:r>
              <a:rPr lang="es-MX" sz="1200" dirty="0"/>
              <a:t>Somos un modelo educativo humanista, ya que tomamos a la </a:t>
            </a:r>
            <a:r>
              <a:rPr lang="es-MX" sz="1200" b="1" dirty="0"/>
              <a:t>persona como el centro  </a:t>
            </a:r>
            <a:r>
              <a:rPr lang="es-MX" sz="1200" dirty="0"/>
              <a:t>para elevar la productividad integral.</a:t>
            </a:r>
          </a:p>
          <a:p>
            <a:endParaRPr lang="es-MX" sz="1200" dirty="0"/>
          </a:p>
          <a:p>
            <a:r>
              <a:rPr lang="es-MX" sz="1200" dirty="0"/>
              <a:t>¡¡Desarrolla tu conciencia personal!! y la de tus colaboradores, lograras armonía en tu vida cotidiana, en tu empresa y por tanto mayor productividad.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0631605" y="1295400"/>
            <a:ext cx="1173708" cy="342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/>
          <p:cNvSpPr txBox="1"/>
          <p:nvPr/>
        </p:nvSpPr>
        <p:spPr>
          <a:xfrm>
            <a:off x="12115800" y="857250"/>
            <a:ext cx="719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No va</a:t>
            </a:r>
          </a:p>
        </p:txBody>
      </p:sp>
      <p:cxnSp>
        <p:nvCxnSpPr>
          <p:cNvPr id="15" name="Conector recto de flecha 14"/>
          <p:cNvCxnSpPr>
            <a:stCxn id="13" idx="1"/>
          </p:cNvCxnSpPr>
          <p:nvPr/>
        </p:nvCxnSpPr>
        <p:spPr>
          <a:xfrm flipH="1">
            <a:off x="11805313" y="1041916"/>
            <a:ext cx="31048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grama de flujo: Proceso 6"/>
          <p:cNvSpPr/>
          <p:nvPr/>
        </p:nvSpPr>
        <p:spPr>
          <a:xfrm>
            <a:off x="355273" y="740659"/>
            <a:ext cx="1670538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Administración por objetivos</a:t>
            </a:r>
          </a:p>
        </p:txBody>
      </p:sp>
      <p:sp>
        <p:nvSpPr>
          <p:cNvPr id="8" name="Diagrama de flujo: Proceso 7"/>
          <p:cNvSpPr/>
          <p:nvPr/>
        </p:nvSpPr>
        <p:spPr>
          <a:xfrm>
            <a:off x="4121723" y="2002845"/>
            <a:ext cx="1778802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maquinas humanas</a:t>
            </a:r>
          </a:p>
        </p:txBody>
      </p:sp>
      <p:sp>
        <p:nvSpPr>
          <p:cNvPr id="9" name="Diagrama de flujo: Proceso 8"/>
          <p:cNvSpPr/>
          <p:nvPr/>
        </p:nvSpPr>
        <p:spPr>
          <a:xfrm>
            <a:off x="5057919" y="769116"/>
            <a:ext cx="1778802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estrategias poco éticas</a:t>
            </a:r>
          </a:p>
        </p:txBody>
      </p:sp>
      <p:sp>
        <p:nvSpPr>
          <p:cNvPr id="10" name="Diagrama de flujo: Proceso 9"/>
          <p:cNvSpPr/>
          <p:nvPr/>
        </p:nvSpPr>
        <p:spPr>
          <a:xfrm>
            <a:off x="-445401" y="2002845"/>
            <a:ext cx="3314525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Resultados erróneos o relativamente satisfactorios</a:t>
            </a:r>
          </a:p>
        </p:txBody>
      </p:sp>
      <p:sp>
        <p:nvSpPr>
          <p:cNvPr id="13" name="Flecha a la derecha con muesca 12"/>
          <p:cNvSpPr/>
          <p:nvPr/>
        </p:nvSpPr>
        <p:spPr>
          <a:xfrm rot="6248732">
            <a:off x="5683607" y="1555090"/>
            <a:ext cx="527426" cy="30632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010158" y="1572707"/>
            <a:ext cx="58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crea</a:t>
            </a:r>
          </a:p>
        </p:txBody>
      </p:sp>
      <p:sp>
        <p:nvSpPr>
          <p:cNvPr id="15" name="Flecha a la derecha con muesca 14"/>
          <p:cNvSpPr/>
          <p:nvPr/>
        </p:nvSpPr>
        <p:spPr>
          <a:xfrm rot="10800000">
            <a:off x="3154536" y="2167965"/>
            <a:ext cx="527426" cy="30632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6" name="CuadroTexto 15"/>
          <p:cNvSpPr txBox="1"/>
          <p:nvPr/>
        </p:nvSpPr>
        <p:spPr>
          <a:xfrm>
            <a:off x="3209699" y="191699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da</a:t>
            </a:r>
          </a:p>
        </p:txBody>
      </p:sp>
      <p:sp>
        <p:nvSpPr>
          <p:cNvPr id="17" name="Más 16"/>
          <p:cNvSpPr/>
          <p:nvPr/>
        </p:nvSpPr>
        <p:spPr>
          <a:xfrm>
            <a:off x="2257941" y="884823"/>
            <a:ext cx="262735" cy="32316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8" name="Diagrama de flujo: proceso 6"/>
          <p:cNvSpPr/>
          <p:nvPr/>
        </p:nvSpPr>
        <p:spPr>
          <a:xfrm>
            <a:off x="2757655" y="725451"/>
            <a:ext cx="1670538" cy="61264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Bajo nivel de conciencia</a:t>
            </a:r>
          </a:p>
        </p:txBody>
      </p:sp>
      <p:sp>
        <p:nvSpPr>
          <p:cNvPr id="19" name="Igual 18"/>
          <p:cNvSpPr/>
          <p:nvPr/>
        </p:nvSpPr>
        <p:spPr>
          <a:xfrm>
            <a:off x="4482870" y="884823"/>
            <a:ext cx="528254" cy="32316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-70495" y="-87164"/>
            <a:ext cx="6928496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es-MX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¿De</a:t>
            </a:r>
            <a:r>
              <a:rPr lang="es-MX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tectas algunos de estos problemas en tus equipos de trabajo</a:t>
            </a:r>
            <a:r>
              <a:rPr lang="x-none" altLang="es-MX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877" y="-87164"/>
            <a:ext cx="13375025" cy="7519779"/>
          </a:xfrm>
          <a:prstGeom prst="rect">
            <a:avLst/>
          </a:prstGeom>
        </p:spPr>
      </p:pic>
      <p:sp>
        <p:nvSpPr>
          <p:cNvPr id="22" name="CuadroTexto 21"/>
          <p:cNvSpPr txBox="1"/>
          <p:nvPr/>
        </p:nvSpPr>
        <p:spPr>
          <a:xfrm>
            <a:off x="56797" y="3553376"/>
            <a:ext cx="6868754" cy="539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Tx/>
              <a:buNone/>
            </a:pPr>
            <a:r>
              <a:rPr lang="x-none" altLang="es-MX" sz="1200" b="1" dirty="0"/>
              <a:t>-       Pérdida de ventas</a:t>
            </a:r>
          </a:p>
          <a:p>
            <a:pPr marL="285750" indent="-285750">
              <a:buFontTx/>
              <a:buChar char="-"/>
            </a:pPr>
            <a:endParaRPr lang="es-MX" sz="1200" dirty="0"/>
          </a:p>
          <a:p>
            <a:pPr marL="285750" indent="-285750">
              <a:buFontTx/>
              <a:buChar char="-"/>
            </a:pPr>
            <a:r>
              <a:rPr lang="es-MX" sz="1200" dirty="0"/>
              <a:t>Rotación de perso</a:t>
            </a:r>
            <a:r>
              <a:rPr lang="x-none" altLang="es-MX" sz="1200" dirty="0"/>
              <a:t>nal</a:t>
            </a:r>
          </a:p>
          <a:p>
            <a:pPr marL="742950" lvl="1" indent="-285750">
              <a:buFontTx/>
              <a:buChar char="-"/>
            </a:pPr>
            <a:r>
              <a:rPr lang="x-none" altLang="es-MX" sz="1200" dirty="0"/>
              <a:t>Altos</a:t>
            </a:r>
            <a:r>
              <a:rPr lang="es-MX" sz="1200" dirty="0"/>
              <a:t> costos de reclutamiento</a:t>
            </a:r>
          </a:p>
          <a:p>
            <a:pPr marL="742950" lvl="1" indent="-285750">
              <a:buFontTx/>
              <a:buChar char="-"/>
            </a:pPr>
            <a:r>
              <a:rPr lang="es-MX" sz="1200" dirty="0"/>
              <a:t>Curvas de aprendizaje prolongada</a:t>
            </a:r>
          </a:p>
          <a:p>
            <a:pPr marL="742950" lvl="1" indent="-285750">
              <a:buFontTx/>
              <a:buChar char="-"/>
            </a:pPr>
            <a:r>
              <a:rPr lang="es-MX" sz="1200" dirty="0"/>
              <a:t>Inestabilidad institucional</a:t>
            </a:r>
          </a:p>
          <a:p>
            <a:pPr marL="742950" lvl="1" indent="-285750">
              <a:buFontTx/>
              <a:buChar char="-"/>
            </a:pPr>
            <a:endParaRPr lang="es-MX" sz="1200" dirty="0"/>
          </a:p>
          <a:p>
            <a:pPr marL="285750" lvl="1" indent="-285750">
              <a:buFontTx/>
              <a:buChar char="-"/>
            </a:pPr>
            <a:r>
              <a:rPr lang="es-MX" sz="1200" dirty="0"/>
              <a:t>Fuga de talentos</a:t>
            </a:r>
          </a:p>
          <a:p>
            <a:pPr marL="742950" lvl="2" indent="-285750">
              <a:buFontTx/>
              <a:buChar char="-"/>
            </a:pPr>
            <a:r>
              <a:rPr lang="es-MX" sz="1200" dirty="0"/>
              <a:t>Personal clave</a:t>
            </a:r>
          </a:p>
          <a:p>
            <a:pPr marL="742950" lvl="2" indent="-285750">
              <a:buFontTx/>
              <a:buChar char="-"/>
            </a:pPr>
            <a:r>
              <a:rPr lang="es-MX" sz="1200" dirty="0"/>
              <a:t>Lideres</a:t>
            </a:r>
          </a:p>
          <a:p>
            <a:pPr marL="742950" lvl="2" indent="-285750">
              <a:buFontTx/>
              <a:buChar char="-"/>
            </a:pPr>
            <a:r>
              <a:rPr lang="es-MX" sz="1200" dirty="0"/>
              <a:t>Estrategas</a:t>
            </a:r>
          </a:p>
          <a:p>
            <a:pPr marL="457200" lvl="2"/>
            <a:endParaRPr lang="es-MX" sz="1200" dirty="0"/>
          </a:p>
          <a:p>
            <a:pPr marL="285750" lvl="1" indent="-285750">
              <a:buFontTx/>
              <a:buChar char="-"/>
            </a:pPr>
            <a:r>
              <a:rPr lang="x-none" altLang="es-MX" sz="1200" dirty="0"/>
              <a:t>Fu</a:t>
            </a:r>
            <a:r>
              <a:rPr lang="es-MX" sz="1200" dirty="0"/>
              <a:t>ga de información estratégica</a:t>
            </a:r>
          </a:p>
          <a:p>
            <a:pPr marL="742950" lvl="2" indent="-285750">
              <a:buFontTx/>
              <a:buChar char="-"/>
            </a:pPr>
            <a:r>
              <a:rPr lang="es-MX" sz="1200" dirty="0"/>
              <a:t>Deslealtad</a:t>
            </a:r>
          </a:p>
          <a:p>
            <a:pPr marL="742950" lvl="2" indent="-285750">
              <a:buFontTx/>
              <a:buChar char="-"/>
            </a:pPr>
            <a:r>
              <a:rPr lang="es-MX" sz="1200" dirty="0"/>
              <a:t>Inseguridad empresarial</a:t>
            </a:r>
          </a:p>
          <a:p>
            <a:pPr marL="742950" lvl="2" indent="-285750">
              <a:buFontTx/>
              <a:buChar char="-"/>
            </a:pPr>
            <a:endParaRPr lang="es-MX" sz="1200" dirty="0"/>
          </a:p>
          <a:p>
            <a:pPr marL="285750" indent="-285750">
              <a:buFontTx/>
              <a:buChar char="-"/>
            </a:pPr>
            <a:r>
              <a:rPr lang="es-MX" sz="1200" dirty="0"/>
              <a:t>Ambiente laboral disfuncional</a:t>
            </a:r>
          </a:p>
          <a:p>
            <a:pPr marL="742950" lvl="1" indent="-285750">
              <a:buFontTx/>
              <a:buChar char="-"/>
            </a:pPr>
            <a:r>
              <a:rPr lang="es-MX" sz="1200" dirty="0"/>
              <a:t>Problemas de acuerdos entre colaboradores</a:t>
            </a:r>
          </a:p>
          <a:p>
            <a:pPr marL="742950" lvl="1" indent="-285750">
              <a:buFontTx/>
              <a:buChar char="-"/>
            </a:pPr>
            <a:r>
              <a:rPr lang="es-MX" sz="1200" dirty="0"/>
              <a:t>Falta de cooperaci</a:t>
            </a:r>
            <a:r>
              <a:rPr lang="x-none" altLang="es-MX" sz="1200" dirty="0"/>
              <a:t>ó</a:t>
            </a:r>
            <a:r>
              <a:rPr lang="es-MX" sz="1200" dirty="0"/>
              <a:t>n en equipos de trabajo</a:t>
            </a:r>
          </a:p>
          <a:p>
            <a:pPr marL="742950" lvl="1" indent="-285750">
              <a:buFontTx/>
              <a:buChar char="-"/>
            </a:pPr>
            <a:r>
              <a:rPr lang="es-MX" sz="1200" dirty="0"/>
              <a:t>Robo y abuso de confianza</a:t>
            </a:r>
          </a:p>
          <a:p>
            <a:pPr marL="742950" lvl="1" indent="-285750">
              <a:buFontTx/>
              <a:buChar char="-"/>
            </a:pPr>
            <a:r>
              <a:rPr lang="es-MX" sz="1200" dirty="0"/>
              <a:t>Mala comunicación</a:t>
            </a:r>
          </a:p>
          <a:p>
            <a:pPr marL="742950" lvl="1" indent="-285750">
              <a:buFontTx/>
              <a:buChar char="-"/>
            </a:pPr>
            <a:r>
              <a:rPr lang="es-MX" sz="1200" dirty="0"/>
              <a:t>Falta de sentido y realización individual</a:t>
            </a:r>
          </a:p>
          <a:p>
            <a:pPr lvl="1"/>
            <a:endParaRPr lang="es-MX" sz="1200" dirty="0"/>
          </a:p>
          <a:p>
            <a:pPr marL="285750" indent="-285750">
              <a:buFontTx/>
              <a:buChar char="-"/>
            </a:pPr>
            <a:r>
              <a:rPr lang="es-MX" sz="1200" dirty="0"/>
              <a:t>Disminución de la productividad</a:t>
            </a:r>
          </a:p>
          <a:p>
            <a:pPr marL="742950" lvl="1" indent="-285750">
              <a:buFontTx/>
              <a:buChar char="-"/>
            </a:pPr>
            <a:r>
              <a:rPr lang="es-MX" sz="1200" dirty="0"/>
              <a:t>Ausentismo</a:t>
            </a:r>
          </a:p>
          <a:p>
            <a:pPr marL="742950" lvl="1" indent="-285750">
              <a:buFontTx/>
              <a:buChar char="-"/>
            </a:pPr>
            <a:r>
              <a:rPr lang="es-MX" sz="1200" dirty="0"/>
              <a:t>Incremento en los riesgos de trabajo</a:t>
            </a:r>
          </a:p>
          <a:p>
            <a:pPr marL="742950" lvl="1" indent="-285750">
              <a:buFontTx/>
              <a:buChar char="-"/>
            </a:pPr>
            <a:r>
              <a:rPr lang="x-none" altLang="es-MX" sz="1200" dirty="0"/>
              <a:t>E</a:t>
            </a:r>
            <a:r>
              <a:rPr lang="es-MX" sz="1200" dirty="0"/>
              <a:t>nfermedades por estr</a:t>
            </a:r>
            <a:r>
              <a:rPr lang="x-none" altLang="es-MX" sz="1200" dirty="0"/>
              <a:t>é</a:t>
            </a:r>
            <a:r>
              <a:rPr lang="es-MX" sz="1200" dirty="0"/>
              <a:t>s</a:t>
            </a:r>
          </a:p>
          <a:p>
            <a:pPr marL="742950" lvl="1" indent="-285750">
              <a:buFontTx/>
              <a:buChar char="-"/>
            </a:pPr>
            <a:r>
              <a:rPr lang="es-MX" sz="1200" dirty="0"/>
              <a:t>P</a:t>
            </a:r>
            <a:r>
              <a:rPr lang="x-none" altLang="es-MX" sz="1200" dirty="0"/>
              <a:t>ér</a:t>
            </a:r>
            <a:r>
              <a:rPr lang="es-MX" sz="1200" dirty="0"/>
              <a:t>dida de tiempo por </a:t>
            </a:r>
            <a:r>
              <a:rPr lang="x-none" altLang="es-MX" sz="1200" dirty="0"/>
              <a:t>di</a:t>
            </a:r>
            <a:r>
              <a:rPr lang="es-MX" sz="1200" dirty="0"/>
              <a:t>sperci</a:t>
            </a:r>
            <a:r>
              <a:rPr lang="x-none" altLang="es-MX" sz="1200" dirty="0"/>
              <a:t>ó</a:t>
            </a:r>
            <a:r>
              <a:rPr lang="es-MX" sz="1200" dirty="0"/>
              <a:t>n atencional</a:t>
            </a:r>
          </a:p>
          <a:p>
            <a:pPr marL="742950" lvl="1" indent="-285750">
              <a:buFontTx/>
              <a:buChar char="-"/>
            </a:pPr>
            <a:r>
              <a:rPr lang="es-MX" sz="1200" dirty="0"/>
              <a:t>Desperdicio de materiales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56797" y="10962093"/>
            <a:ext cx="63058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MX" b="1" dirty="0"/>
              <a:t>Mala capacitación de trabajadores genera pérdidas de hasta 70% a empresas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Por lo cual, se reafirma una vez mas, la importancia que tiene invertir en el crecimiento de conciencia (capacitación), para el optimo funcionamiento de una empresa.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-21280" y="2629054"/>
            <a:ext cx="68580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 al menos identificaste una de las anteriores seguramente tienes estas oportunidades de mejora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6858000" cy="571500"/>
          </a:xfrm>
        </p:spPr>
        <p:txBody>
          <a:bodyPr>
            <a:normAutofit fontScale="90000"/>
          </a:bodyPr>
          <a:lstStyle/>
          <a:p>
            <a:r>
              <a:rPr lang="es-MX" dirty="0"/>
              <a:t>Nuestros cursos, talleres y conferencias</a:t>
            </a:r>
            <a:r>
              <a:rPr lang="x-none" altLang="es-MX" dirty="0"/>
              <a:t>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6688" y="786842"/>
            <a:ext cx="5915025" cy="8166657"/>
          </a:xfrm>
        </p:spPr>
        <p:txBody>
          <a:bodyPr>
            <a:normAutofit fontScale="55000" lnSpcReduction="20000"/>
          </a:bodyPr>
          <a:lstStyle/>
          <a:p>
            <a:r>
              <a:rPr lang="es-MX" sz="3200" b="1" dirty="0"/>
              <a:t>Liderazgo exitoso</a:t>
            </a:r>
          </a:p>
          <a:p>
            <a:pPr lvl="1"/>
            <a:r>
              <a:rPr lang="es-MX" sz="1900" dirty="0"/>
              <a:t>Liderazgo asertivo</a:t>
            </a:r>
          </a:p>
          <a:p>
            <a:pPr lvl="1"/>
            <a:r>
              <a:rPr lang="es-MX" sz="1900" dirty="0"/>
              <a:t>Confianza en el líder</a:t>
            </a:r>
          </a:p>
          <a:p>
            <a:pPr lvl="1"/>
            <a:r>
              <a:rPr lang="es-MX" sz="2000" dirty="0"/>
              <a:t>Resolución de problemas</a:t>
            </a:r>
          </a:p>
          <a:p>
            <a:pPr lvl="1"/>
            <a:r>
              <a:rPr lang="es-MX" sz="2000" dirty="0"/>
              <a:t>Desarrollo de equipos productivos</a:t>
            </a:r>
            <a:endParaRPr lang="es-MX" sz="1900" dirty="0"/>
          </a:p>
          <a:p>
            <a:pPr lvl="1"/>
            <a:r>
              <a:rPr lang="es-MX" dirty="0"/>
              <a:t>Compromiso y dinamismo</a:t>
            </a:r>
          </a:p>
          <a:p>
            <a:pPr lvl="1"/>
            <a:r>
              <a:rPr lang="es-MX" dirty="0"/>
              <a:t>Procesamiento emocional</a:t>
            </a:r>
          </a:p>
          <a:p>
            <a:pPr lvl="1"/>
            <a:r>
              <a:rPr lang="es-MX" dirty="0"/>
              <a:t>Actitud de servicio </a:t>
            </a:r>
          </a:p>
          <a:p>
            <a:pPr lvl="1"/>
            <a:r>
              <a:rPr lang="es-MX" dirty="0"/>
              <a:t>Toma de decisiones </a:t>
            </a:r>
          </a:p>
          <a:p>
            <a:pPr lvl="1"/>
            <a:r>
              <a:rPr lang="es-MX" dirty="0"/>
              <a:t>Desarrollo de talento</a:t>
            </a:r>
          </a:p>
          <a:p>
            <a:pPr lvl="1"/>
            <a:r>
              <a:rPr lang="es-MX" dirty="0"/>
              <a:t>Proyecto de vida</a:t>
            </a:r>
          </a:p>
          <a:p>
            <a:pPr lvl="1"/>
            <a:r>
              <a:rPr lang="es-MX" dirty="0"/>
              <a:t>Audacia social</a:t>
            </a:r>
          </a:p>
          <a:p>
            <a:pPr lvl="1"/>
            <a:r>
              <a:rPr lang="es-MX" dirty="0"/>
              <a:t>Gestión de personal</a:t>
            </a:r>
          </a:p>
          <a:p>
            <a:pPr lvl="1"/>
            <a:r>
              <a:rPr lang="es-MX" dirty="0"/>
              <a:t>Entusiasmo </a:t>
            </a:r>
          </a:p>
          <a:p>
            <a:pPr lvl="1"/>
            <a:r>
              <a:rPr lang="es-MX" dirty="0"/>
              <a:t>Innovación </a:t>
            </a:r>
          </a:p>
          <a:p>
            <a:pPr lvl="1"/>
            <a:r>
              <a:rPr lang="es-MX" dirty="0"/>
              <a:t>Planeación</a:t>
            </a:r>
          </a:p>
          <a:p>
            <a:pPr lvl="1"/>
            <a:r>
              <a:rPr lang="es-MX" dirty="0"/>
              <a:t>Metas</a:t>
            </a:r>
          </a:p>
          <a:p>
            <a:pPr lvl="1"/>
            <a:r>
              <a:rPr lang="es-MX" dirty="0"/>
              <a:t>Administración del tiempo</a:t>
            </a:r>
          </a:p>
          <a:p>
            <a:pPr lvl="1"/>
            <a:r>
              <a:rPr lang="es-MX" dirty="0"/>
              <a:t>Resiliencia</a:t>
            </a:r>
          </a:p>
          <a:p>
            <a:endParaRPr lang="es-MX" dirty="0"/>
          </a:p>
          <a:p>
            <a:r>
              <a:rPr lang="es-MX" sz="3200" b="1" dirty="0"/>
              <a:t>Productividad extraordinaria </a:t>
            </a:r>
          </a:p>
          <a:p>
            <a:pPr lvl="1"/>
            <a:r>
              <a:rPr lang="es-MX" dirty="0"/>
              <a:t>Mejora </a:t>
            </a:r>
            <a:r>
              <a:rPr lang="x-none" altLang="es-MX" dirty="0"/>
              <a:t>del </a:t>
            </a:r>
            <a:r>
              <a:rPr lang="es-MX" dirty="0"/>
              <a:t>clima laboral</a:t>
            </a:r>
          </a:p>
          <a:p>
            <a:pPr lvl="1"/>
            <a:r>
              <a:rPr lang="es-MX" dirty="0"/>
              <a:t>Autocontrol</a:t>
            </a:r>
          </a:p>
          <a:p>
            <a:pPr lvl="1"/>
            <a:r>
              <a:rPr lang="es-MX" dirty="0"/>
              <a:t>Sentido de pertenencia</a:t>
            </a:r>
          </a:p>
          <a:p>
            <a:pPr lvl="1"/>
            <a:r>
              <a:rPr lang="es-MX" dirty="0"/>
              <a:t>Proactividad en las ventas</a:t>
            </a:r>
          </a:p>
          <a:p>
            <a:pPr lvl="1"/>
            <a:r>
              <a:rPr lang="es-MX" dirty="0"/>
              <a:t>Atención al cliente</a:t>
            </a:r>
          </a:p>
          <a:p>
            <a:pPr lvl="1"/>
            <a:r>
              <a:rPr lang="es-MX" dirty="0"/>
              <a:t>Comunicación empática y asertiva</a:t>
            </a:r>
          </a:p>
          <a:p>
            <a:pPr lvl="1"/>
            <a:r>
              <a:rPr lang="es-MX" dirty="0"/>
              <a:t>Entusiasmo en el trabajo</a:t>
            </a:r>
          </a:p>
          <a:p>
            <a:pPr lvl="1"/>
            <a:r>
              <a:rPr lang="es-MX" dirty="0"/>
              <a:t>Gestión del cambio</a:t>
            </a:r>
          </a:p>
          <a:p>
            <a:pPr lvl="1"/>
            <a:r>
              <a:rPr lang="es-MX" dirty="0"/>
              <a:t>Procesamiento emocional</a:t>
            </a:r>
          </a:p>
          <a:p>
            <a:pPr lvl="1"/>
            <a:r>
              <a:rPr lang="es-MX" dirty="0"/>
              <a:t>Conciencia/Acción</a:t>
            </a:r>
          </a:p>
          <a:p>
            <a:pPr lvl="1"/>
            <a:r>
              <a:rPr lang="es-MX" dirty="0"/>
              <a:t>Sentido de vida laboral</a:t>
            </a:r>
          </a:p>
          <a:p>
            <a:pPr lvl="1"/>
            <a:r>
              <a:rPr lang="es-MX" dirty="0"/>
              <a:t>Empatía colaborativa</a:t>
            </a:r>
          </a:p>
          <a:p>
            <a:pPr lvl="1"/>
            <a:r>
              <a:rPr lang="es-MX" dirty="0"/>
              <a:t>Selección de personal</a:t>
            </a:r>
          </a:p>
          <a:p>
            <a:pPr lvl="1"/>
            <a:r>
              <a:rPr lang="es-MX" dirty="0"/>
              <a:t>Resolución de problemas y problemáticas</a:t>
            </a:r>
          </a:p>
          <a:p>
            <a:pPr lvl="1"/>
            <a:r>
              <a:rPr lang="es-MX" dirty="0"/>
              <a:t>Confianza </a:t>
            </a:r>
          </a:p>
          <a:p>
            <a:pPr lvl="1"/>
            <a:r>
              <a:rPr lang="es-MX" dirty="0"/>
              <a:t>Gestión del tiempo</a:t>
            </a:r>
          </a:p>
          <a:p>
            <a:pPr marL="342900" lvl="1" indent="0">
              <a:buNone/>
            </a:pPr>
            <a:endParaRPr lang="es-MX" dirty="0"/>
          </a:p>
          <a:p>
            <a:pPr marL="114300">
              <a:lnSpc>
                <a:spcPct val="70000"/>
              </a:lnSpc>
            </a:pPr>
            <a:r>
              <a:rPr lang="es-MX" sz="3100" b="1" dirty="0"/>
              <a:t>Ambiente Responsable</a:t>
            </a:r>
          </a:p>
          <a:p>
            <a:pPr marL="114300">
              <a:lnSpc>
                <a:spcPct val="70000"/>
              </a:lnSpc>
            </a:pPr>
            <a:endParaRPr lang="es-MX" sz="2200" dirty="0"/>
          </a:p>
          <a:p>
            <a:pPr marL="400050">
              <a:lnSpc>
                <a:spcPct val="70000"/>
              </a:lnSpc>
            </a:pPr>
            <a:r>
              <a:rPr lang="es-MX" sz="2200" dirty="0"/>
              <a:t>Manejo Asertivo del Estrés Laboral</a:t>
            </a:r>
          </a:p>
          <a:p>
            <a:pPr marL="400050">
              <a:lnSpc>
                <a:spcPct val="70000"/>
              </a:lnSpc>
            </a:pPr>
            <a:r>
              <a:rPr lang="es-MX" sz="2200" dirty="0"/>
              <a:t>Violencia Laboral (</a:t>
            </a:r>
            <a:r>
              <a:rPr lang="es-MX" sz="2200" dirty="0" err="1"/>
              <a:t>Mobing</a:t>
            </a:r>
            <a:r>
              <a:rPr lang="es-MX" sz="2200" dirty="0"/>
              <a:t>)</a:t>
            </a:r>
          </a:p>
          <a:p>
            <a:pPr marL="400050">
              <a:lnSpc>
                <a:spcPct val="70000"/>
              </a:lnSpc>
            </a:pPr>
            <a:r>
              <a:rPr lang="es-MX" sz="2200" dirty="0"/>
              <a:t>Manejo de Emociones</a:t>
            </a:r>
          </a:p>
          <a:p>
            <a:pPr marL="400050">
              <a:lnSpc>
                <a:spcPct val="70000"/>
              </a:lnSpc>
            </a:pPr>
            <a:r>
              <a:rPr lang="es-MX" sz="2200" dirty="0"/>
              <a:t>Seguridad</a:t>
            </a:r>
          </a:p>
          <a:p>
            <a:pPr marL="400050">
              <a:lnSpc>
                <a:spcPct val="70000"/>
              </a:lnSpc>
            </a:pPr>
            <a:r>
              <a:rPr lang="es-MX" sz="2200" dirty="0"/>
              <a:t>Sustentabilidad</a:t>
            </a:r>
          </a:p>
          <a:p>
            <a:pPr lvl="1"/>
            <a:endParaRPr lang="es-MX" dirty="0"/>
          </a:p>
        </p:txBody>
      </p:sp>
      <p:graphicFrame>
        <p:nvGraphicFramePr>
          <p:cNvPr id="4" name="Marcador de contenido 3"/>
          <p:cNvGraphicFramePr/>
          <p:nvPr/>
        </p:nvGraphicFramePr>
        <p:xfrm>
          <a:off x="7590145" y="-2153920"/>
          <a:ext cx="6372224" cy="1129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Cursos  y Talleres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Necesidades especificas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El conocimiento de uno mismo.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v"/>
                        <a:defRPr/>
                      </a:pPr>
                      <a:r>
                        <a:rPr lang="es-MX" dirty="0">
                          <a:solidFill>
                            <a:schemeClr val="accent2"/>
                          </a:solidFill>
                        </a:rPr>
                        <a:t>Liderazgo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v"/>
                        <a:defRPr/>
                      </a:pPr>
                      <a:r>
                        <a:rPr lang="es-MX" dirty="0">
                          <a:solidFill>
                            <a:schemeClr val="accent2"/>
                          </a:solidFill>
                        </a:rPr>
                        <a:t>Compromiso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v"/>
                        <a:defRPr/>
                      </a:pPr>
                      <a:r>
                        <a:rPr lang="es-MX" dirty="0">
                          <a:solidFill>
                            <a:schemeClr val="accent2"/>
                          </a:solidFill>
                        </a:rPr>
                        <a:t>Mejora clima laboral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v"/>
                        <a:defRPr/>
                      </a:pPr>
                      <a:r>
                        <a:rPr lang="es-MX" dirty="0">
                          <a:solidFill>
                            <a:schemeClr val="accent2"/>
                          </a:solidFill>
                        </a:rPr>
                        <a:t>Resolución de problemas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v"/>
                        <a:defRPr/>
                      </a:pPr>
                      <a:r>
                        <a:rPr lang="es-MX" dirty="0">
                          <a:solidFill>
                            <a:schemeClr val="accent2"/>
                          </a:solidFill>
                        </a:rPr>
                        <a:t>Inteligencia emocional.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v"/>
                        <a:defRPr/>
                      </a:pPr>
                      <a:r>
                        <a:rPr lang="es-MX" dirty="0">
                          <a:solidFill>
                            <a:schemeClr val="accent2"/>
                          </a:solidFill>
                        </a:rPr>
                        <a:t>Actitud de servicio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v"/>
                        <a:defRPr/>
                      </a:pPr>
                      <a:r>
                        <a:rPr lang="es-MX" dirty="0">
                          <a:solidFill>
                            <a:schemeClr val="accent2"/>
                          </a:solidFill>
                        </a:rPr>
                        <a:t>Autocontrol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v"/>
                        <a:defRPr/>
                      </a:pPr>
                      <a:r>
                        <a:rPr lang="es-MX" dirty="0"/>
                        <a:t>Autodesarrollo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v"/>
                        <a:defRPr/>
                      </a:pPr>
                      <a:r>
                        <a:rPr lang="es-MX" dirty="0"/>
                        <a:t>Capacidad de análisis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v"/>
                        <a:defRPr/>
                      </a:pPr>
                      <a:r>
                        <a:rPr lang="es-MX" dirty="0">
                          <a:solidFill>
                            <a:schemeClr val="accent2"/>
                          </a:solidFill>
                        </a:rPr>
                        <a:t>Toma de decisiones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Huella de abandono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v"/>
                      </a:pPr>
                      <a:r>
                        <a:rPr lang="es-MX" dirty="0">
                          <a:solidFill>
                            <a:schemeClr val="accent2"/>
                          </a:solidFill>
                        </a:rPr>
                        <a:t>Confianza</a:t>
                      </a:r>
                    </a:p>
                    <a:p>
                      <a:pPr marL="285750" indent="-285750">
                        <a:buFont typeface="Wingdings" charset="2"/>
                        <a:buChar char="v"/>
                      </a:pPr>
                      <a:r>
                        <a:rPr lang="es-MX" dirty="0">
                          <a:solidFill>
                            <a:schemeClr val="accent2"/>
                          </a:solidFill>
                        </a:rPr>
                        <a:t>Compromiso y dinamismo</a:t>
                      </a:r>
                    </a:p>
                    <a:p>
                      <a:pPr marL="285750" indent="-285750">
                        <a:buFont typeface="Wingdings" charset="2"/>
                        <a:buChar char="v"/>
                      </a:pPr>
                      <a:r>
                        <a:rPr lang="es-MX" dirty="0">
                          <a:solidFill>
                            <a:schemeClr val="accent2"/>
                          </a:solidFill>
                        </a:rPr>
                        <a:t>Sentido de pertenencia</a:t>
                      </a:r>
                    </a:p>
                    <a:p>
                      <a:pPr marL="285750" indent="-285750">
                        <a:buFont typeface="Wingdings" charset="2"/>
                        <a:buChar char="v"/>
                      </a:pPr>
                      <a:r>
                        <a:rPr lang="es-MX" dirty="0"/>
                        <a:t>Reducción de rotación de personal.</a:t>
                      </a:r>
                    </a:p>
                    <a:p>
                      <a:pPr marL="285750" indent="-285750">
                        <a:buFont typeface="Wingdings" charset="2"/>
                        <a:buChar char="v"/>
                      </a:pPr>
                      <a:r>
                        <a:rPr lang="es-MX" dirty="0"/>
                        <a:t>Automotivación</a:t>
                      </a:r>
                    </a:p>
                    <a:p>
                      <a:pPr marL="285750" indent="-285750">
                        <a:buFont typeface="Wingdings" charset="2"/>
                        <a:buChar char="v"/>
                      </a:pPr>
                      <a:r>
                        <a:rPr lang="es-MX" dirty="0"/>
                        <a:t>Competitividad en ventas</a:t>
                      </a:r>
                    </a:p>
                    <a:p>
                      <a:pPr marL="285750" indent="-285750">
                        <a:buFont typeface="Wingdings" charset="2"/>
                        <a:buChar char="v"/>
                      </a:pPr>
                      <a:r>
                        <a:rPr lang="es-MX" dirty="0">
                          <a:solidFill>
                            <a:schemeClr val="accent2"/>
                          </a:solidFill>
                        </a:rPr>
                        <a:t>Proactividad en las ventas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Heptagrama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v"/>
                      </a:pPr>
                      <a:r>
                        <a:rPr lang="es-MX" dirty="0">
                          <a:solidFill>
                            <a:schemeClr val="accent2"/>
                          </a:solidFill>
                        </a:rPr>
                        <a:t>Liderazgo asertivo</a:t>
                      </a:r>
                    </a:p>
                    <a:p>
                      <a:pPr marL="285750" indent="-285750">
                        <a:buFont typeface="Wingdings" charset="2"/>
                        <a:buChar char="v"/>
                      </a:pPr>
                      <a:r>
                        <a:rPr lang="es-MX" dirty="0"/>
                        <a:t>ventas exitosas</a:t>
                      </a:r>
                    </a:p>
                    <a:p>
                      <a:pPr marL="285750" indent="-285750">
                        <a:buFont typeface="Wingdings" charset="2"/>
                        <a:buChar char="v"/>
                      </a:pPr>
                      <a:r>
                        <a:rPr lang="es-MX" dirty="0"/>
                        <a:t>Audacia social</a:t>
                      </a:r>
                    </a:p>
                    <a:p>
                      <a:pPr marL="285750" indent="-285750">
                        <a:buFont typeface="Wingdings" charset="2"/>
                        <a:buChar char="v"/>
                      </a:pPr>
                      <a:r>
                        <a:rPr lang="es-MX" dirty="0"/>
                        <a:t>Relaciones interpersonales.</a:t>
                      </a:r>
                    </a:p>
                    <a:p>
                      <a:pPr marL="285750" indent="-285750">
                        <a:buFont typeface="Wingdings" charset="2"/>
                        <a:buChar char="v"/>
                      </a:pPr>
                      <a:r>
                        <a:rPr lang="es-MX" dirty="0">
                          <a:solidFill>
                            <a:schemeClr val="accent2"/>
                          </a:solidFill>
                        </a:rPr>
                        <a:t>Trabajo en equipo</a:t>
                      </a:r>
                    </a:p>
                    <a:p>
                      <a:pPr marL="285750" indent="-285750">
                        <a:buFont typeface="Wingdings" charset="2"/>
                        <a:buChar char="v"/>
                      </a:pPr>
                      <a:r>
                        <a:rPr lang="es-MX" dirty="0">
                          <a:solidFill>
                            <a:schemeClr val="accent2"/>
                          </a:solidFill>
                        </a:rPr>
                        <a:t>Desarrollo de talento</a:t>
                      </a:r>
                    </a:p>
                    <a:p>
                      <a:pPr marL="285750" indent="-285750">
                        <a:buFont typeface="Wingdings" charset="2"/>
                        <a:buChar char="v"/>
                      </a:pPr>
                      <a:r>
                        <a:rPr lang="es-MX" dirty="0"/>
                        <a:t>Reducción de rotación</a:t>
                      </a:r>
                    </a:p>
                    <a:p>
                      <a:pPr marL="285750" indent="-285750">
                        <a:buFont typeface="Wingdings" charset="2"/>
                        <a:buChar char="v"/>
                      </a:pPr>
                      <a:r>
                        <a:rPr lang="es-MX" dirty="0">
                          <a:solidFill>
                            <a:schemeClr val="accent2"/>
                          </a:solidFill>
                        </a:rPr>
                        <a:t>Atención al cliente</a:t>
                      </a:r>
                    </a:p>
                    <a:p>
                      <a:pPr marL="285750" indent="-285750">
                        <a:buFont typeface="Wingdings" charset="2"/>
                        <a:buChar char="v"/>
                      </a:pPr>
                      <a:r>
                        <a:rPr lang="es-MX" dirty="0">
                          <a:solidFill>
                            <a:schemeClr val="accent2"/>
                          </a:solidFill>
                        </a:rPr>
                        <a:t>Mejora el clima laboral</a:t>
                      </a:r>
                    </a:p>
                    <a:p>
                      <a:pPr marL="285750" indent="-285750">
                        <a:buFont typeface="Wingdings" charset="2"/>
                        <a:buChar char="v"/>
                      </a:pPr>
                      <a:r>
                        <a:rPr lang="es-MX" dirty="0">
                          <a:solidFill>
                            <a:schemeClr val="accent2"/>
                          </a:solidFill>
                        </a:rPr>
                        <a:t>Comunicación empática y asertiva</a:t>
                      </a:r>
                    </a:p>
                    <a:p>
                      <a:pPr marL="285750" indent="-285750">
                        <a:buFont typeface="Wingdings" charset="2"/>
                        <a:buChar char="v"/>
                      </a:pPr>
                      <a:r>
                        <a:rPr lang="es-MX" dirty="0"/>
                        <a:t>Manejo de personal</a:t>
                      </a:r>
                    </a:p>
                    <a:p>
                      <a:pPr marL="285750" indent="-285750">
                        <a:buFont typeface="Wingdings" charset="2"/>
                        <a:buChar char="v"/>
                      </a:pPr>
                      <a:r>
                        <a:rPr lang="es-MX" dirty="0">
                          <a:solidFill>
                            <a:schemeClr val="accent2"/>
                          </a:solidFill>
                        </a:rPr>
                        <a:t>Desarrollo de equipos productivos</a:t>
                      </a:r>
                    </a:p>
                    <a:p>
                      <a:pPr marL="285750" indent="-285750">
                        <a:buFont typeface="Wingdings" charset="2"/>
                        <a:buChar char="v"/>
                      </a:pPr>
                      <a:r>
                        <a:rPr lang="es-MX" dirty="0"/>
                        <a:t>Gestión de personal</a:t>
                      </a:r>
                    </a:p>
                    <a:p>
                      <a:pPr marL="285750" indent="-285750">
                        <a:buFont typeface="Wingdings" charset="2"/>
                        <a:buChar char="v"/>
                      </a:pPr>
                      <a:r>
                        <a:rPr lang="es-MX" dirty="0"/>
                        <a:t>Negociación/receptividad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MX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Erotismo y castidad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v"/>
                        <a:defRPr/>
                      </a:pPr>
                      <a:r>
                        <a:rPr lang="es-MX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Reducir estrés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v"/>
                        <a:defRPr/>
                      </a:pPr>
                      <a:r>
                        <a:rPr lang="es-MX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Equilibrio entre placer vs responsabilidad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MX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Vocaciones de vida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MX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soltería, pareja y familia.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v"/>
                        <a:defRPr/>
                      </a:pPr>
                      <a:r>
                        <a:rPr lang="es-MX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Incidencia de asuntos familiares en el ambiente de trabajo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v"/>
                        <a:defRPr/>
                      </a:pPr>
                      <a:r>
                        <a:rPr lang="es-MX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Reducción de estrés laboral.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v"/>
                        <a:defRPr/>
                      </a:pPr>
                      <a:r>
                        <a:rPr lang="es-MX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Tratamiento de conflictos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Semiología de la felicidad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v"/>
                      </a:pPr>
                      <a:r>
                        <a:rPr lang="es-MX" dirty="0"/>
                        <a:t>Ambiente laboral funcional</a:t>
                      </a:r>
                    </a:p>
                    <a:p>
                      <a:pPr marL="285750" indent="-285750">
                        <a:buFont typeface="Wingdings" charset="2"/>
                        <a:buChar char="v"/>
                      </a:pPr>
                      <a:r>
                        <a:rPr lang="es-MX" dirty="0"/>
                        <a:t>Realización personal</a:t>
                      </a:r>
                    </a:p>
                    <a:p>
                      <a:pPr marL="285750" indent="-285750">
                        <a:buFont typeface="Wingdings" charset="2"/>
                        <a:buChar char="v"/>
                      </a:pPr>
                      <a:r>
                        <a:rPr lang="es-MX" dirty="0">
                          <a:solidFill>
                            <a:schemeClr val="accent2"/>
                          </a:solidFill>
                        </a:rPr>
                        <a:t>Entusiasmo en el trabajo</a:t>
                      </a:r>
                    </a:p>
                    <a:p>
                      <a:pPr marL="285750" indent="-285750">
                        <a:buFont typeface="Wingdings" charset="2"/>
                        <a:buChar char="v"/>
                      </a:pPr>
                      <a:r>
                        <a:rPr lang="es-MX" dirty="0"/>
                        <a:t>Comunicación.</a:t>
                      </a:r>
                    </a:p>
                    <a:p>
                      <a:pPr marL="285750" indent="-285750">
                        <a:buFont typeface="Wingdings" charset="2"/>
                        <a:buChar char="v"/>
                      </a:pPr>
                      <a:r>
                        <a:rPr lang="es-MX" dirty="0"/>
                        <a:t>Innovación</a:t>
                      </a:r>
                    </a:p>
                    <a:p>
                      <a:pPr marL="285750" indent="-285750">
                        <a:buFont typeface="Wingdings" charset="2"/>
                        <a:buChar char="v"/>
                      </a:pPr>
                      <a:r>
                        <a:rPr lang="es-MX" dirty="0"/>
                        <a:t>Entusiasmo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Proyecto de vida</a:t>
                      </a:r>
                    </a:p>
                    <a:p>
                      <a:r>
                        <a:rPr lang="es-MX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Las estaciones de la conciencia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v"/>
                      </a:pPr>
                      <a:r>
                        <a:rPr lang="es-MX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Adaptabilidad al cambio</a:t>
                      </a:r>
                    </a:p>
                    <a:p>
                      <a:pPr marL="285750" indent="-285750">
                        <a:buFont typeface="Wingdings" charset="2"/>
                        <a:buChar char="v"/>
                      </a:pPr>
                      <a:r>
                        <a:rPr lang="es-MX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Trabajo orientado a resultados</a:t>
                      </a:r>
                    </a:p>
                    <a:p>
                      <a:pPr marL="285750" indent="-285750">
                        <a:buFont typeface="Wingdings" charset="2"/>
                        <a:buChar char="v"/>
                      </a:pPr>
                      <a:r>
                        <a:rPr lang="es-MX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Planeación</a:t>
                      </a:r>
                    </a:p>
                    <a:p>
                      <a:pPr marL="285750" indent="-285750">
                        <a:buFont typeface="Wingdings" charset="2"/>
                        <a:buChar char="v"/>
                      </a:pPr>
                      <a:r>
                        <a:rPr lang="es-MX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Resolución de problemas</a:t>
                      </a:r>
                    </a:p>
                    <a:p>
                      <a:pPr marL="285750" indent="-285750">
                        <a:buFont typeface="Wingdings" charset="2"/>
                        <a:buChar char="v"/>
                      </a:pPr>
                      <a:r>
                        <a:rPr lang="es-MX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Gestión por objetivos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437501"/>
            <a:ext cx="6858000" cy="2286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Justificación y Beneficios: Los talleres y cursos permiten adquirir conocimientos y ciertas habilidades en un tiempo corto. El desarrollo de habilidades y de actitudes dependerá en gran medida del tipo de dinámicas que se puedan llevar a cabo. Por tal motivo, es recomendable incluir actividades de alto rendimiento e impacto emocional, mismas que permitan anclar el conocimiento en la memoria, para poder tener </a:t>
            </a:r>
            <a:r>
              <a:rPr lang="x-none" altLang="es-MX" dirty="0"/>
              <a:t>así</a:t>
            </a:r>
            <a:r>
              <a:rPr lang="es-MX" dirty="0"/>
              <a:t> mejores resultados en el rendimiento de la productividad y </a:t>
            </a:r>
            <a:r>
              <a:rPr lang="x-none" altLang="es-MX" dirty="0"/>
              <a:t>la</a:t>
            </a:r>
            <a:r>
              <a:rPr lang="es-MX" dirty="0"/>
              <a:t> calidad de los equipos de trabajo.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-1" y="0"/>
            <a:ext cx="685800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oluciones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76146" y="923461"/>
            <a:ext cx="6305802" cy="557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Desarrollamos la conciencia de la persona;</a:t>
            </a:r>
            <a:r>
              <a:rPr lang="es-MX" dirty="0"/>
              <a:t> incrementamos la calidad de vida de los individuos y </a:t>
            </a:r>
            <a:r>
              <a:rPr lang="x-none" altLang="es-MX" dirty="0"/>
              <a:t>en</a:t>
            </a:r>
            <a:r>
              <a:rPr lang="es-MX" dirty="0"/>
              <a:t> consecuencia </a:t>
            </a:r>
            <a:r>
              <a:rPr lang="es-MX" b="1" dirty="0"/>
              <a:t>aumentamos la productividad.</a:t>
            </a:r>
          </a:p>
          <a:p>
            <a:endParaRPr lang="es-MX" dirty="0"/>
          </a:p>
          <a:p>
            <a:r>
              <a:rPr lang="es-MX" dirty="0"/>
              <a:t>Al procesar adecuadamente la información que se recibe del ambiente, la toma de decisiones fluye naturalmente y se tiene mayor claridad de los objetivos que se persiguen, obteniendo así, mejores resultados en la resolución de conflictos y en la correcta aplicación de las relaciones humanas.</a:t>
            </a:r>
          </a:p>
          <a:p>
            <a:endParaRPr lang="es-MX" dirty="0"/>
          </a:p>
          <a:p>
            <a:r>
              <a:rPr lang="es-MX" dirty="0"/>
              <a:t>Cuando se encuentra o se le d</a:t>
            </a:r>
            <a:r>
              <a:rPr lang="x-none" altLang="es-MX" dirty="0"/>
              <a:t>a</a:t>
            </a:r>
            <a:r>
              <a:rPr lang="es-MX" dirty="0"/>
              <a:t> un sentido de vida a las actividades que se realizan, aumenta la creatividad, el entusiasmo y la productividad, con lo cual, se mejora el ambiente laboral y de ese modo surge el anhelado “amor a la camiseta”.</a:t>
            </a:r>
          </a:p>
          <a:p>
            <a:endParaRPr lang="es-MX" dirty="0"/>
          </a:p>
          <a:p>
            <a:r>
              <a:rPr lang="es-MX" dirty="0"/>
              <a:t>La persona que se conoce a s</a:t>
            </a:r>
            <a:r>
              <a:rPr lang="x-none" altLang="es-MX" dirty="0"/>
              <a:t>í</a:t>
            </a:r>
            <a:r>
              <a:rPr lang="es-MX" dirty="0"/>
              <a:t> misma </a:t>
            </a:r>
            <a:r>
              <a:rPr lang="x-none" altLang="es-MX" dirty="0"/>
              <a:t>identifica</a:t>
            </a:r>
            <a:r>
              <a:rPr lang="es-MX" dirty="0"/>
              <a:t> mejor sus talentos y visuali</a:t>
            </a:r>
            <a:r>
              <a:rPr lang="x-none" altLang="es-MX" dirty="0"/>
              <a:t>za</a:t>
            </a:r>
            <a:r>
              <a:rPr lang="es-MX" dirty="0"/>
              <a:t> lo que es capaz de hacer para su comunidad a través del desarrollo de todo su potencial</a:t>
            </a:r>
            <a:r>
              <a:rPr lang="x-none" altLang="es-MX" dirty="0"/>
              <a:t>; </a:t>
            </a:r>
            <a:r>
              <a:rPr lang="es-MX" dirty="0"/>
              <a:t>sólo entonces, le encontrará una profunda razón a su existencia y a los proyectos que realice.</a:t>
            </a:r>
          </a:p>
          <a:p>
            <a:pPr>
              <a:buNone/>
            </a:pPr>
            <a:endParaRPr lang="es-MX" dirty="0"/>
          </a:p>
        </p:txBody>
      </p:sp>
      <p:sp>
        <p:nvSpPr>
          <p:cNvPr id="5" name="Rectángulo: esquinas redondeadas 4"/>
          <p:cNvSpPr/>
          <p:nvPr/>
        </p:nvSpPr>
        <p:spPr>
          <a:xfrm>
            <a:off x="110252" y="7139353"/>
            <a:ext cx="6526306" cy="1740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s-MX" b="1" i="1" dirty="0"/>
              <a:t>“Nadie ama lo que no respeta, nadie respeta lo que no admira y nadie admira lo que no conoce.”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3475</Words>
  <Application>Microsoft Office PowerPoint</Application>
  <PresentationFormat>Carta (216 x 279 mm)</PresentationFormat>
  <Paragraphs>457</Paragraphs>
  <Slides>30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Wingdings 3</vt:lpstr>
      <vt:lpstr>Tema de Office</vt:lpstr>
      <vt:lpstr>Presentación de PowerPoint</vt:lpstr>
      <vt:lpstr>Presentación de PowerPoint</vt:lpstr>
      <vt:lpstr>Presentación de PowerPoint</vt:lpstr>
      <vt:lpstr>NUESTRA EMPRESA</vt:lpstr>
      <vt:lpstr>Presentación de PowerPoint</vt:lpstr>
      <vt:lpstr>Presentación de PowerPoint</vt:lpstr>
      <vt:lpstr>Nuestros cursos, talleres y conferencias:</vt:lpstr>
      <vt:lpstr>Presentación de PowerPoint</vt:lpstr>
      <vt:lpstr>Presentación de PowerPoint</vt:lpstr>
      <vt:lpstr>Programas, cursos, talleres y conferencias de capacitación:</vt:lpstr>
      <vt:lpstr>NUESTROS CURSOS, TALLERES y conferencias de Semiología de la vida cotidiana: </vt:lpstr>
      <vt:lpstr>Autonomía de gestión, base fundamental para lograr una productividad integral </vt:lpstr>
      <vt:lpstr>Presentación de PowerPoint</vt:lpstr>
      <vt:lpstr>Presentación de PowerPoint</vt:lpstr>
      <vt:lpstr>Presentación de PowerPoint</vt:lpstr>
      <vt:lpstr>Beneficios del Curso 1:</vt:lpstr>
      <vt:lpstr>Beneficios del Curso 2:</vt:lpstr>
      <vt:lpstr>Beneficios del Curso 3:</vt:lpstr>
      <vt:lpstr>Beneficios del Curso 4:</vt:lpstr>
      <vt:lpstr>Beneficios del Curso 5:</vt:lpstr>
      <vt:lpstr>Beneficios del Curso 6:</vt:lpstr>
      <vt:lpstr>Beneficios del Curso 7:</vt:lpstr>
      <vt:lpstr>Manejo asertivo del Estrés laboral</vt:lpstr>
      <vt:lpstr>Manejo consiente de emociones en el trabajo – estrategia de éxito -</vt:lpstr>
      <vt:lpstr>Violencia laboral (Mobing)</vt:lpstr>
      <vt:lpstr>Nuestro Equipo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erick giovanni urzua gomez</dc:creator>
  <cp:lastModifiedBy>erick giovanni urzua gomez</cp:lastModifiedBy>
  <cp:revision>206</cp:revision>
  <dcterms:created xsi:type="dcterms:W3CDTF">1900-01-01T00:00:00Z</dcterms:created>
  <dcterms:modified xsi:type="dcterms:W3CDTF">2017-11-03T18:02:12Z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2052-7.7.0</vt:lpwstr>
  </property>
</Properties>
</file>