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7" r:id="rId2"/>
    <p:sldId id="256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F05"/>
    <a:srgbClr val="FEB81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8"/>
    <p:restoredTop sz="96132"/>
  </p:normalViewPr>
  <p:slideViewPr>
    <p:cSldViewPr snapToGrid="0">
      <p:cViewPr>
        <p:scale>
          <a:sx n="165" d="100"/>
          <a:sy n="165" d="100"/>
        </p:scale>
        <p:origin x="24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DE72-A1CC-DA45-A6FB-1E2C2A227F9F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0CDA-2C75-F448-AFE9-49A794CD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0CDA-2C75-F448-AFE9-49A794CDA5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03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4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5" indent="0" algn="ctr">
              <a:buNone/>
              <a:defRPr sz="1501"/>
            </a:lvl2pPr>
            <a:lvl3pPr marL="685788" indent="0" algn="ctr">
              <a:buNone/>
              <a:defRPr sz="1350"/>
            </a:lvl3pPr>
            <a:lvl4pPr marL="1028683" indent="0" algn="ctr">
              <a:buNone/>
              <a:defRPr sz="1200"/>
            </a:lvl4pPr>
            <a:lvl5pPr marL="1371576" indent="0" algn="ctr">
              <a:buNone/>
              <a:defRPr sz="1200"/>
            </a:lvl5pPr>
            <a:lvl6pPr marL="1714471" indent="0" algn="ctr">
              <a:buNone/>
              <a:defRPr sz="1200"/>
            </a:lvl6pPr>
            <a:lvl7pPr marL="2057364" indent="0" algn="ctr">
              <a:buNone/>
              <a:defRPr sz="1200"/>
            </a:lvl7pPr>
            <a:lvl8pPr marL="2400259" indent="0" algn="ctr">
              <a:buNone/>
              <a:defRPr sz="1200"/>
            </a:lvl8pPr>
            <a:lvl9pPr marL="274315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5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8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7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6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3039537"/>
            <a:ext cx="5915025" cy="5071532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895" indent="0">
              <a:buNone/>
              <a:defRPr sz="1501">
                <a:solidFill>
                  <a:schemeClr val="tx1">
                    <a:shade val="82000"/>
                  </a:schemeClr>
                </a:solidFill>
              </a:defRPr>
            </a:lvl2pPr>
            <a:lvl3pPr marL="685788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683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576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471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364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259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152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0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6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649115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988735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5" indent="0">
              <a:buNone/>
              <a:defRPr sz="1501" b="1"/>
            </a:lvl2pPr>
            <a:lvl3pPr marL="685788" indent="0">
              <a:buNone/>
              <a:defRPr sz="1350" b="1"/>
            </a:lvl3pPr>
            <a:lvl4pPr marL="1028683" indent="0">
              <a:buNone/>
              <a:defRPr sz="1200" b="1"/>
            </a:lvl4pPr>
            <a:lvl5pPr marL="1371576" indent="0">
              <a:buNone/>
              <a:defRPr sz="1200" b="1"/>
            </a:lvl5pPr>
            <a:lvl6pPr marL="1714471" indent="0">
              <a:buNone/>
              <a:defRPr sz="1200" b="1"/>
            </a:lvl6pPr>
            <a:lvl7pPr marL="2057364" indent="0">
              <a:buNone/>
              <a:defRPr sz="1200" b="1"/>
            </a:lvl7pPr>
            <a:lvl8pPr marL="2400259" indent="0">
              <a:buNone/>
              <a:defRPr sz="1200" b="1"/>
            </a:lvl8pPr>
            <a:lvl9pPr marL="274315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4453469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988735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5" indent="0">
              <a:buNone/>
              <a:defRPr sz="1501" b="1"/>
            </a:lvl2pPr>
            <a:lvl3pPr marL="685788" indent="0">
              <a:buNone/>
              <a:defRPr sz="1350" b="1"/>
            </a:lvl3pPr>
            <a:lvl4pPr marL="1028683" indent="0">
              <a:buNone/>
              <a:defRPr sz="1200" b="1"/>
            </a:lvl4pPr>
            <a:lvl5pPr marL="1371576" indent="0">
              <a:buNone/>
              <a:defRPr sz="1200" b="1"/>
            </a:lvl5pPr>
            <a:lvl6pPr marL="1714471" indent="0">
              <a:buNone/>
              <a:defRPr sz="1200" b="1"/>
            </a:lvl6pPr>
            <a:lvl7pPr marL="2057364" indent="0">
              <a:buNone/>
              <a:defRPr sz="1200" b="1"/>
            </a:lvl7pPr>
            <a:lvl8pPr marL="2400259" indent="0">
              <a:buNone/>
              <a:defRPr sz="1200" b="1"/>
            </a:lvl8pPr>
            <a:lvl9pPr marL="274315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4453469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0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2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755426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1"/>
            </a:lvl2pPr>
            <a:lvl3pPr>
              <a:defRPr sz="1800"/>
            </a:lvl3pPr>
            <a:lvl4pPr>
              <a:defRPr sz="1501"/>
            </a:lvl4pPr>
            <a:lvl5pPr>
              <a:defRPr sz="1501"/>
            </a:lvl5pPr>
            <a:lvl6pPr>
              <a:defRPr sz="1501"/>
            </a:lvl6pPr>
            <a:lvl7pPr>
              <a:defRPr sz="1501"/>
            </a:lvl7pPr>
            <a:lvl8pPr>
              <a:defRPr sz="1501"/>
            </a:lvl8pPr>
            <a:lvl9pPr>
              <a:defRPr sz="15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5" indent="0">
              <a:buNone/>
              <a:defRPr sz="1050"/>
            </a:lvl2pPr>
            <a:lvl3pPr marL="685788" indent="0">
              <a:buNone/>
              <a:defRPr sz="901"/>
            </a:lvl3pPr>
            <a:lvl4pPr marL="1028683" indent="0">
              <a:buNone/>
              <a:defRPr sz="750"/>
            </a:lvl4pPr>
            <a:lvl5pPr marL="1371576" indent="0">
              <a:buNone/>
              <a:defRPr sz="750"/>
            </a:lvl5pPr>
            <a:lvl6pPr marL="1714471" indent="0">
              <a:buNone/>
              <a:defRPr sz="750"/>
            </a:lvl6pPr>
            <a:lvl7pPr marL="2057364" indent="0">
              <a:buNone/>
              <a:defRPr sz="750"/>
            </a:lvl7pPr>
            <a:lvl8pPr marL="2400259" indent="0">
              <a:buNone/>
              <a:defRPr sz="750"/>
            </a:lvl8pPr>
            <a:lvl9pPr marL="274315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755426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5" indent="0">
              <a:buNone/>
              <a:defRPr sz="2101"/>
            </a:lvl2pPr>
            <a:lvl3pPr marL="685788" indent="0">
              <a:buNone/>
              <a:defRPr sz="1800"/>
            </a:lvl3pPr>
            <a:lvl4pPr marL="1028683" indent="0">
              <a:buNone/>
              <a:defRPr sz="1501"/>
            </a:lvl4pPr>
            <a:lvl5pPr marL="1371576" indent="0">
              <a:buNone/>
              <a:defRPr sz="1501"/>
            </a:lvl5pPr>
            <a:lvl6pPr marL="1714471" indent="0">
              <a:buNone/>
              <a:defRPr sz="1501"/>
            </a:lvl6pPr>
            <a:lvl7pPr marL="2057364" indent="0">
              <a:buNone/>
              <a:defRPr sz="1501"/>
            </a:lvl7pPr>
            <a:lvl8pPr marL="2400259" indent="0">
              <a:buNone/>
              <a:defRPr sz="1501"/>
            </a:lvl8pPr>
            <a:lvl9pPr marL="2743152" indent="0">
              <a:buNone/>
              <a:defRPr sz="15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895" indent="0">
              <a:buNone/>
              <a:defRPr sz="1050"/>
            </a:lvl2pPr>
            <a:lvl3pPr marL="685788" indent="0">
              <a:buNone/>
              <a:defRPr sz="901"/>
            </a:lvl3pPr>
            <a:lvl4pPr marL="1028683" indent="0">
              <a:buNone/>
              <a:defRPr sz="750"/>
            </a:lvl4pPr>
            <a:lvl5pPr marL="1371576" indent="0">
              <a:buNone/>
              <a:defRPr sz="750"/>
            </a:lvl5pPr>
            <a:lvl6pPr marL="1714471" indent="0">
              <a:buNone/>
              <a:defRPr sz="750"/>
            </a:lvl6pPr>
            <a:lvl7pPr marL="2057364" indent="0">
              <a:buNone/>
              <a:defRPr sz="750"/>
            </a:lvl7pPr>
            <a:lvl8pPr marL="2400259" indent="0">
              <a:buNone/>
              <a:defRPr sz="750"/>
            </a:lvl8pPr>
            <a:lvl9pPr marL="274315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1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649115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2"/>
            <a:ext cx="1543050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1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B8666A9-AA14-F44D-9D8B-909278E20C59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11300182"/>
            <a:ext cx="2314575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1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1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06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8" rtl="0" eaLnBrk="1" latinLnBrk="0" hangingPunct="1">
        <a:lnSpc>
          <a:spcPct val="90000"/>
        </a:lnSpc>
        <a:spcBef>
          <a:spcPct val="0"/>
        </a:spcBef>
        <a:buNone/>
        <a:defRPr sz="33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7" indent="-171447" algn="l" defTabSz="68578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1" kern="1200">
          <a:solidFill>
            <a:schemeClr val="tx1"/>
          </a:solidFill>
          <a:latin typeface="+mn-lt"/>
          <a:ea typeface="+mn-ea"/>
          <a:cs typeface="+mn-cs"/>
        </a:defRPr>
      </a:lvl1pPr>
      <a:lvl2pPr marL="514341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5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9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3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7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11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5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9" indent="-171447" algn="l" defTabSz="68578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5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8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3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6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71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4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9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52" algn="l" defTabSz="68578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5A38C0-0D79-D5EA-10AC-2251CB2584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4"/>
          <a:stretch/>
        </p:blipFill>
        <p:spPr>
          <a:xfrm>
            <a:off x="0" y="1176481"/>
            <a:ext cx="2931076" cy="37747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0132-6237-208D-DA73-94AF2ABB07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54"/>
          <a:stretch/>
        </p:blipFill>
        <p:spPr>
          <a:xfrm>
            <a:off x="2931076" y="1203693"/>
            <a:ext cx="3926924" cy="37475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2A584-3668-769E-928A-24C71EBFF8CB}"/>
              </a:ext>
            </a:extLst>
          </p:cNvPr>
          <p:cNvSpPr txBox="1"/>
          <p:nvPr/>
        </p:nvSpPr>
        <p:spPr>
          <a:xfrm>
            <a:off x="265815" y="180755"/>
            <a:ext cx="6326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C0C0"/>
                </a:solidFill>
                <a:latin typeface=""/>
              </a:rPr>
              <a:t>Understanding the Ring of Fire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A83C6-35D2-10C7-B2AE-D851D5A59206}"/>
              </a:ext>
            </a:extLst>
          </p:cNvPr>
          <p:cNvSpPr txBox="1"/>
          <p:nvPr/>
        </p:nvSpPr>
        <p:spPr>
          <a:xfrm>
            <a:off x="159487" y="712356"/>
            <a:ext cx="6531935" cy="430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99" b="1" dirty="0">
                <a:solidFill>
                  <a:srgbClr val="C0C0C0"/>
                </a:solidFill>
                <a:latin typeface=""/>
              </a:rPr>
              <a:t>The ring of fire is a chain of composite volcanos that bounds the Pacific Ocean. But why are there so many, and what do they have in common?</a:t>
            </a:r>
          </a:p>
        </p:txBody>
      </p:sp>
      <p:pic>
        <p:nvPicPr>
          <p:cNvPr id="27" name="Picture 2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06C77CF9-EC89-B673-D54E-1687D55826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15" b="2753"/>
          <a:stretch/>
        </p:blipFill>
        <p:spPr>
          <a:xfrm>
            <a:off x="-3545" y="5143733"/>
            <a:ext cx="6858000" cy="29453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8D31FF-D973-88C2-ECDE-185DAD989E40}"/>
              </a:ext>
            </a:extLst>
          </p:cNvPr>
          <p:cNvSpPr txBox="1"/>
          <p:nvPr/>
        </p:nvSpPr>
        <p:spPr>
          <a:xfrm>
            <a:off x="2388321" y="6147604"/>
            <a:ext cx="2604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  <a:latin typeface=""/>
              </a:rPr>
              <a:t>Most rocks in the Ring of Fire are </a:t>
            </a:r>
            <a:r>
              <a:rPr lang="en-US" sz="900" b="1" dirty="0">
                <a:solidFill>
                  <a:srgbClr val="B82F05"/>
                </a:solidFill>
                <a:latin typeface=""/>
              </a:rPr>
              <a:t>andesites</a:t>
            </a:r>
            <a:r>
              <a:rPr lang="en-US" sz="900" b="1" dirty="0">
                <a:solidFill>
                  <a:srgbClr val="C0C0C0"/>
                </a:solidFill>
                <a:latin typeface=""/>
              </a:rPr>
              <a:t>. These rocks form formed when oceanic crust is pushed under the continental crust, creating a </a:t>
            </a:r>
            <a:r>
              <a:rPr lang="en-US" sz="900" b="1" dirty="0">
                <a:solidFill>
                  <a:srgbClr val="FEB817"/>
                </a:solidFill>
                <a:latin typeface=""/>
              </a:rPr>
              <a:t>subduction zone</a:t>
            </a:r>
            <a:r>
              <a:rPr lang="en-US" sz="900" b="1" dirty="0">
                <a:solidFill>
                  <a:srgbClr val="C0C0C0"/>
                </a:solidFill>
                <a:latin typeface=""/>
              </a:rPr>
              <a:t>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C5DB6-E559-3009-57B6-AB42924A4A42}"/>
              </a:ext>
            </a:extLst>
          </p:cNvPr>
          <p:cNvSpPr txBox="1"/>
          <p:nvPr/>
        </p:nvSpPr>
        <p:spPr>
          <a:xfrm>
            <a:off x="2209800" y="2065688"/>
            <a:ext cx="2049781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B82F05"/>
                </a:solidFill>
              </a:rPr>
              <a:t>Composite volcanoes</a:t>
            </a:r>
            <a:r>
              <a:rPr lang="en-US" sz="1000" b="1" dirty="0">
                <a:solidFill>
                  <a:srgbClr val="C0C0C0"/>
                </a:solidFill>
              </a:rPr>
              <a:t>, or </a:t>
            </a:r>
            <a:r>
              <a:rPr lang="en-US" sz="1000" b="1" dirty="0">
                <a:solidFill>
                  <a:srgbClr val="B82F05"/>
                </a:solidFill>
              </a:rPr>
              <a:t>stratovolcanoes</a:t>
            </a:r>
            <a:r>
              <a:rPr lang="en-US" sz="1000" b="1" dirty="0">
                <a:solidFill>
                  <a:srgbClr val="C0C0C0"/>
                </a:solidFill>
              </a:rPr>
              <a:t>, form around the Pacific Ocean in a region called the Ring of Fire. When you picture a volcano, triangular and large, you are thinking of composite volcanoes.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913FF-8F6A-C5EC-60F2-96582C371F11}"/>
              </a:ext>
            </a:extLst>
          </p:cNvPr>
          <p:cNvSpPr txBox="1"/>
          <p:nvPr/>
        </p:nvSpPr>
        <p:spPr>
          <a:xfrm>
            <a:off x="2931077" y="3908175"/>
            <a:ext cx="2771056" cy="5082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1" b="1" dirty="0">
                <a:solidFill>
                  <a:srgbClr val="C0C0C0"/>
                </a:solidFill>
              </a:rPr>
              <a:t>But </a:t>
            </a:r>
            <a:r>
              <a:rPr lang="en-US" sz="901" b="1" dirty="0">
                <a:solidFill>
                  <a:srgbClr val="FEB817"/>
                </a:solidFill>
              </a:rPr>
              <a:t>what makes this region so special</a:t>
            </a:r>
            <a:r>
              <a:rPr lang="en-US" sz="901" b="1" dirty="0">
                <a:solidFill>
                  <a:srgbClr val="C0C0C0"/>
                </a:solidFill>
              </a:rPr>
              <a:t>? And why do volcanoes form along this coastline and not in the center of continents, or the ocean?</a:t>
            </a:r>
          </a:p>
        </p:txBody>
      </p:sp>
      <p:pic>
        <p:nvPicPr>
          <p:cNvPr id="35" name="Picture 34" descr="A diagram of a circle with different colored circles&#10;&#10;AI-generated content may be incorrect.">
            <a:extLst>
              <a:ext uri="{FF2B5EF4-FFF2-40B4-BE49-F238E27FC236}">
                <a16:creationId xmlns:a16="http://schemas.microsoft.com/office/drawing/2014/main" id="{A5043FC4-DD69-593B-252E-1832D411C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2329" y="5915466"/>
            <a:ext cx="1756939" cy="17569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29639AC-1FA4-D8DC-D3E4-87F60C7B0171}"/>
              </a:ext>
            </a:extLst>
          </p:cNvPr>
          <p:cNvSpPr txBox="1"/>
          <p:nvPr/>
        </p:nvSpPr>
        <p:spPr>
          <a:xfrm>
            <a:off x="1932686" y="7018859"/>
            <a:ext cx="316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  <a:latin typeface=""/>
              </a:rPr>
              <a:t>The movement at a subduction zone causes rock to melt and float below the surface, creating volcanoes. It </a:t>
            </a:r>
            <a:r>
              <a:rPr lang="en-US" sz="900" b="1" dirty="0">
                <a:solidFill>
                  <a:srgbClr val="B82F05"/>
                </a:solidFill>
                <a:latin typeface=""/>
              </a:rPr>
              <a:t>is this process that creates the Ring of Fir</a:t>
            </a:r>
            <a:r>
              <a:rPr lang="en-US" sz="900" b="1" dirty="0">
                <a:solidFill>
                  <a:srgbClr val="C0C0C0"/>
                </a:solidFill>
                <a:latin typeface=""/>
              </a:rPr>
              <a:t>e along the subduction zones that line the Pacific Ocean</a:t>
            </a:r>
          </a:p>
        </p:txBody>
      </p:sp>
    </p:spTree>
    <p:extLst>
      <p:ext uri="{BB962C8B-B14F-4D97-AF65-F5344CB8AC3E}">
        <p14:creationId xmlns:p14="http://schemas.microsoft.com/office/powerpoint/2010/main" val="372479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58A21-C4AF-5E33-3EF8-06D932D4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076" y="4167189"/>
            <a:ext cx="3926924" cy="3857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E22DA9-FF42-508D-4F03-9DE2CF0AB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67188"/>
            <a:ext cx="2931076" cy="38848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5F583-2509-877B-B34F-9DE10B4547DB}"/>
              </a:ext>
            </a:extLst>
          </p:cNvPr>
          <p:cNvSpPr txBox="1"/>
          <p:nvPr/>
        </p:nvSpPr>
        <p:spPr>
          <a:xfrm>
            <a:off x="1529854" y="4211096"/>
            <a:ext cx="338639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5" b="1" dirty="0">
                <a:solidFill>
                  <a:srgbClr val="B82F05"/>
                </a:solidFill>
                <a:latin typeface="Bahnschrift" panose="020F0502020204030204" pitchFamily="34" charset="0"/>
                <a:cs typeface="Bahnschrift" panose="020F0502020204030204" pitchFamily="34" charset="0"/>
              </a:rPr>
              <a:t>UNDERSTANDING THE RING OF FIRE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A6B79-FE98-0BDB-2419-D99E5133B0BB}"/>
              </a:ext>
            </a:extLst>
          </p:cNvPr>
          <p:cNvSpPr/>
          <p:nvPr/>
        </p:nvSpPr>
        <p:spPr>
          <a:xfrm>
            <a:off x="2256032" y="5252210"/>
            <a:ext cx="1934040" cy="924821"/>
          </a:xfrm>
          <a:prstGeom prst="rect">
            <a:avLst/>
          </a:prstGeom>
          <a:solidFill>
            <a:schemeClr val="tx1"/>
          </a:solidFill>
          <a:ln>
            <a:solidFill>
              <a:srgbClr val="B82F0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rgbClr val="B82F05"/>
              </a:solidFill>
              <a:highlight>
                <a:srgbClr val="000000"/>
              </a:highligh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9F02E-73E0-E842-86A9-E483D111DCA3}"/>
              </a:ext>
            </a:extLst>
          </p:cNvPr>
          <p:cNvSpPr/>
          <p:nvPr/>
        </p:nvSpPr>
        <p:spPr>
          <a:xfrm>
            <a:off x="3481272" y="6575721"/>
            <a:ext cx="2046945" cy="975133"/>
          </a:xfrm>
          <a:prstGeom prst="rect">
            <a:avLst/>
          </a:prstGeom>
          <a:ln>
            <a:solidFill>
              <a:srgbClr val="B82F05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2252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2239</TotalTime>
  <Words>174</Words>
  <Application>Microsoft Macintosh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Bahnschrift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Lance</dc:creator>
  <cp:lastModifiedBy>Sam Lance</cp:lastModifiedBy>
  <cp:revision>5</cp:revision>
  <dcterms:created xsi:type="dcterms:W3CDTF">2025-02-18T06:18:33Z</dcterms:created>
  <dcterms:modified xsi:type="dcterms:W3CDTF">2025-02-19T19:37:54Z</dcterms:modified>
</cp:coreProperties>
</file>