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
  </p:notesMasterIdLst>
  <p:sldIdLst>
    <p:sldId id="257" r:id="rId2"/>
  </p:sldIdLst>
  <p:sldSz cx="6858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817"/>
    <a:srgbClr val="E35E3C"/>
    <a:srgbClr val="C0C0C0"/>
    <a:srgbClr val="B82F05"/>
    <a:srgbClr val="80808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78"/>
    <p:restoredTop sz="96132"/>
  </p:normalViewPr>
  <p:slideViewPr>
    <p:cSldViewPr snapToGrid="0">
      <p:cViewPr>
        <p:scale>
          <a:sx n="116" d="100"/>
          <a:sy n="116" d="100"/>
        </p:scale>
        <p:origin x="353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5DE72-A1CC-DA45-A6FB-1E2C2A227F9F}" type="datetimeFigureOut">
              <a:rPr lang="en-US" smtClean="0"/>
              <a:t>3/8/25</a:t>
            </a:fld>
            <a:endParaRPr lang="en-US"/>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40CDA-2C75-F448-AFE9-49A794CDA532}" type="slidenum">
              <a:rPr lang="en-US" smtClean="0"/>
              <a:t>‹#›</a:t>
            </a:fld>
            <a:endParaRPr lang="en-US"/>
          </a:p>
        </p:txBody>
      </p:sp>
    </p:spTree>
    <p:extLst>
      <p:ext uri="{BB962C8B-B14F-4D97-AF65-F5344CB8AC3E}">
        <p14:creationId xmlns:p14="http://schemas.microsoft.com/office/powerpoint/2010/main" val="194763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346836"/>
            <a:ext cx="5829300" cy="286512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322446"/>
            <a:ext cx="5143500" cy="198691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417434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17215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38150"/>
            <a:ext cx="1478756"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38150"/>
            <a:ext cx="4350544"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58931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180315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051688"/>
            <a:ext cx="5915025" cy="342328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5507358"/>
            <a:ext cx="5915025" cy="1800224"/>
          </a:xfrm>
        </p:spPr>
        <p:txBody>
          <a:bodyPr/>
          <a:lstStyle>
            <a:lvl1pPr marL="0" indent="0">
              <a:buNone/>
              <a:defRPr sz="1800">
                <a:solidFill>
                  <a:schemeClr val="tx1">
                    <a:shade val="82000"/>
                  </a:schemeClr>
                </a:solidFill>
              </a:defRPr>
            </a:lvl1pPr>
            <a:lvl2pPr marL="342900" indent="0">
              <a:buNone/>
              <a:defRPr sz="1500">
                <a:solidFill>
                  <a:schemeClr val="tx1">
                    <a:shade val="82000"/>
                  </a:schemeClr>
                </a:solidFill>
              </a:defRPr>
            </a:lvl2pPr>
            <a:lvl3pPr marL="685800" indent="0">
              <a:buNone/>
              <a:defRPr sz="1350">
                <a:solidFill>
                  <a:schemeClr val="tx1">
                    <a:shade val="82000"/>
                  </a:schemeClr>
                </a:solidFill>
              </a:defRPr>
            </a:lvl3pPr>
            <a:lvl4pPr marL="1028700" indent="0">
              <a:buNone/>
              <a:defRPr sz="1200">
                <a:solidFill>
                  <a:schemeClr val="tx1">
                    <a:shade val="82000"/>
                  </a:schemeClr>
                </a:solidFill>
              </a:defRPr>
            </a:lvl4pPr>
            <a:lvl5pPr marL="1371600" indent="0">
              <a:buNone/>
              <a:defRPr sz="1200">
                <a:solidFill>
                  <a:schemeClr val="tx1">
                    <a:shade val="82000"/>
                  </a:schemeClr>
                </a:solidFill>
              </a:defRPr>
            </a:lvl5pPr>
            <a:lvl6pPr marL="1714500" indent="0">
              <a:buNone/>
              <a:defRPr sz="1200">
                <a:solidFill>
                  <a:schemeClr val="tx1">
                    <a:shade val="82000"/>
                  </a:schemeClr>
                </a:solidFill>
              </a:defRPr>
            </a:lvl6pPr>
            <a:lvl7pPr marL="2057400" indent="0">
              <a:buNone/>
              <a:defRPr sz="1200">
                <a:solidFill>
                  <a:schemeClr val="tx1">
                    <a:shade val="82000"/>
                  </a:schemeClr>
                </a:solidFill>
              </a:defRPr>
            </a:lvl7pPr>
            <a:lvl8pPr marL="2400300" indent="0">
              <a:buNone/>
              <a:defRPr sz="1200">
                <a:solidFill>
                  <a:schemeClr val="tx1">
                    <a:shade val="82000"/>
                  </a:schemeClr>
                </a:solidFill>
              </a:defRPr>
            </a:lvl8pPr>
            <a:lvl9pPr marL="2743200" indent="0">
              <a:buNone/>
              <a:defRPr sz="12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359075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666A9-AA14-F44D-9D8B-909278E20C59}"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83527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38152"/>
            <a:ext cx="5915025"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017396"/>
            <a:ext cx="2901255"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006090"/>
            <a:ext cx="2901255"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017396"/>
            <a:ext cx="2915543"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006090"/>
            <a:ext cx="2915543"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666A9-AA14-F44D-9D8B-909278E20C59}" type="datetimeFigureOut">
              <a:rPr lang="en-US" smtClean="0"/>
              <a:t>3/8/25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60753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666A9-AA14-F44D-9D8B-909278E20C59}" type="datetimeFigureOut">
              <a:rPr lang="en-US" smtClean="0"/>
              <a:t>3/8/25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423404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666A9-AA14-F44D-9D8B-909278E20C59}" type="datetimeFigureOut">
              <a:rPr lang="en-US" smtClean="0"/>
              <a:t>3/8/25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383859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184912"/>
            <a:ext cx="3471863" cy="58483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B8666A9-AA14-F44D-9D8B-909278E20C59}"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318097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184912"/>
            <a:ext cx="3471863" cy="584835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B8666A9-AA14-F44D-9D8B-909278E20C59}"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60722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38152"/>
            <a:ext cx="5915025"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190750"/>
            <a:ext cx="5915025"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7627622"/>
            <a:ext cx="1543050" cy="438150"/>
          </a:xfrm>
          <a:prstGeom prst="rect">
            <a:avLst/>
          </a:prstGeom>
        </p:spPr>
        <p:txBody>
          <a:bodyPr vert="horz" lIns="91440" tIns="45720" rIns="91440" bIns="45720" rtlCol="0" anchor="ctr"/>
          <a:lstStyle>
            <a:lvl1pPr algn="l">
              <a:defRPr sz="900">
                <a:solidFill>
                  <a:schemeClr val="tx1">
                    <a:shade val="82000"/>
                  </a:schemeClr>
                </a:solidFill>
              </a:defRPr>
            </a:lvl1pPr>
          </a:lstStyle>
          <a:p>
            <a:fld id="{4B8666A9-AA14-F44D-9D8B-909278E20C59}" type="datetimeFigureOut">
              <a:rPr lang="en-US" smtClean="0"/>
              <a:t>3/8/25</a:t>
            </a:fld>
            <a:endParaRPr lang="en-US"/>
          </a:p>
        </p:txBody>
      </p:sp>
      <p:sp>
        <p:nvSpPr>
          <p:cNvPr id="5" name="Footer Placeholder 4"/>
          <p:cNvSpPr>
            <a:spLocks noGrp="1"/>
          </p:cNvSpPr>
          <p:nvPr>
            <p:ph type="ftr" sz="quarter" idx="3"/>
          </p:nvPr>
        </p:nvSpPr>
        <p:spPr>
          <a:xfrm>
            <a:off x="2271713" y="7627622"/>
            <a:ext cx="2314575" cy="438150"/>
          </a:xfrm>
          <a:prstGeom prst="rect">
            <a:avLst/>
          </a:prstGeom>
        </p:spPr>
        <p:txBody>
          <a:bodyPr vert="horz" lIns="91440" tIns="45720" rIns="91440" bIns="45720" rtlCol="0" anchor="ctr"/>
          <a:lstStyle>
            <a:lvl1pPr algn="ctr">
              <a:defRPr sz="9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4843463" y="7627622"/>
            <a:ext cx="1543050" cy="438150"/>
          </a:xfrm>
          <a:prstGeom prst="rect">
            <a:avLst/>
          </a:prstGeom>
        </p:spPr>
        <p:txBody>
          <a:bodyPr vert="horz" lIns="91440" tIns="45720" rIns="91440" bIns="45720" rtlCol="0" anchor="ctr"/>
          <a:lstStyle>
            <a:lvl1pPr algn="r">
              <a:defRPr sz="900">
                <a:solidFill>
                  <a:schemeClr val="tx1">
                    <a:shade val="82000"/>
                  </a:schemeClr>
                </a:solidFill>
              </a:defRPr>
            </a:lvl1pPr>
          </a:lstStyle>
          <a:p>
            <a:fld id="{69B38D29-5ED3-3940-8574-96DEECCC7D90}" type="slidenum">
              <a:rPr lang="en-US" smtClean="0"/>
              <a:t>‹#›</a:t>
            </a:fld>
            <a:endParaRPr lang="en-US"/>
          </a:p>
        </p:txBody>
      </p:sp>
    </p:spTree>
    <p:extLst>
      <p:ext uri="{BB962C8B-B14F-4D97-AF65-F5344CB8AC3E}">
        <p14:creationId xmlns:p14="http://schemas.microsoft.com/office/powerpoint/2010/main" val="1286944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44DEFD6-2099-9646-12E2-6338033533AD}"/>
              </a:ext>
            </a:extLst>
          </p:cNvPr>
          <p:cNvPicPr>
            <a:picLocks noChangeAspect="1"/>
          </p:cNvPicPr>
          <p:nvPr/>
        </p:nvPicPr>
        <p:blipFill>
          <a:blip r:embed="rId2"/>
          <a:srcRect b="17365"/>
          <a:stretch/>
        </p:blipFill>
        <p:spPr>
          <a:xfrm>
            <a:off x="0" y="1155331"/>
            <a:ext cx="2734728" cy="3691678"/>
          </a:xfrm>
          <a:prstGeom prst="rect">
            <a:avLst/>
          </a:prstGeom>
        </p:spPr>
      </p:pic>
      <p:pic>
        <p:nvPicPr>
          <p:cNvPr id="31" name="Picture 30">
            <a:extLst>
              <a:ext uri="{FF2B5EF4-FFF2-40B4-BE49-F238E27FC236}">
                <a16:creationId xmlns:a16="http://schemas.microsoft.com/office/drawing/2014/main" id="{5F269E68-2375-EF02-A610-18D3ADE99421}"/>
              </a:ext>
            </a:extLst>
          </p:cNvPr>
          <p:cNvPicPr>
            <a:picLocks noChangeAspect="1"/>
          </p:cNvPicPr>
          <p:nvPr/>
        </p:nvPicPr>
        <p:blipFill>
          <a:blip r:embed="rId3"/>
          <a:srcRect r="2265" b="15334"/>
          <a:stretch/>
        </p:blipFill>
        <p:spPr>
          <a:xfrm>
            <a:off x="2734728" y="1155331"/>
            <a:ext cx="4123271" cy="3782430"/>
          </a:xfrm>
          <a:prstGeom prst="rect">
            <a:avLst/>
          </a:prstGeom>
        </p:spPr>
      </p:pic>
      <p:sp>
        <p:nvSpPr>
          <p:cNvPr id="9" name="TextBox 8">
            <a:extLst>
              <a:ext uri="{FF2B5EF4-FFF2-40B4-BE49-F238E27FC236}">
                <a16:creationId xmlns:a16="http://schemas.microsoft.com/office/drawing/2014/main" id="{1A92A584-3668-769E-928A-24C71EBFF8CB}"/>
              </a:ext>
            </a:extLst>
          </p:cNvPr>
          <p:cNvSpPr txBox="1"/>
          <p:nvPr/>
        </p:nvSpPr>
        <p:spPr>
          <a:xfrm>
            <a:off x="0" y="106557"/>
            <a:ext cx="6857999" cy="553998"/>
          </a:xfrm>
          <a:prstGeom prst="rect">
            <a:avLst/>
          </a:prstGeom>
          <a:noFill/>
        </p:spPr>
        <p:txBody>
          <a:bodyPr wrap="square" rtlCol="0">
            <a:spAutoFit/>
          </a:bodyPr>
          <a:lstStyle/>
          <a:p>
            <a:pPr algn="ctr"/>
            <a:r>
              <a:rPr lang="en-US" sz="3000" b="1" dirty="0">
                <a:solidFill>
                  <a:srgbClr val="C0C0C0"/>
                </a:solidFill>
                <a:latin typeface=""/>
              </a:rPr>
              <a:t>What is a Composite Volcano? </a:t>
            </a:r>
          </a:p>
        </p:txBody>
      </p:sp>
      <p:sp>
        <p:nvSpPr>
          <p:cNvPr id="10" name="TextBox 9">
            <a:extLst>
              <a:ext uri="{FF2B5EF4-FFF2-40B4-BE49-F238E27FC236}">
                <a16:creationId xmlns:a16="http://schemas.microsoft.com/office/drawing/2014/main" id="{2FEA83C6-35D2-10C7-B2AE-D851D5A59206}"/>
              </a:ext>
            </a:extLst>
          </p:cNvPr>
          <p:cNvSpPr txBox="1"/>
          <p:nvPr/>
        </p:nvSpPr>
        <p:spPr>
          <a:xfrm>
            <a:off x="217304" y="612228"/>
            <a:ext cx="6531935" cy="599780"/>
          </a:xfrm>
          <a:prstGeom prst="rect">
            <a:avLst/>
          </a:prstGeom>
          <a:noFill/>
        </p:spPr>
        <p:txBody>
          <a:bodyPr wrap="square" rtlCol="0">
            <a:spAutoFit/>
          </a:bodyPr>
          <a:lstStyle/>
          <a:p>
            <a:pPr algn="ctr"/>
            <a:r>
              <a:rPr lang="en-US" sz="1099" b="1" dirty="0">
                <a:solidFill>
                  <a:srgbClr val="C0C0C0"/>
                </a:solidFill>
                <a:latin typeface=""/>
              </a:rPr>
              <a:t>Composite volcanoes are large volcanoes present around the Ring of Fire, an area that borders the Pacific Ocean with high levels of volcanic activity. What causes these volcanoes to arise here, and how can we see this in the rock record?</a:t>
            </a:r>
          </a:p>
        </p:txBody>
      </p:sp>
      <p:sp>
        <p:nvSpPr>
          <p:cNvPr id="28" name="TextBox 27">
            <a:extLst>
              <a:ext uri="{FF2B5EF4-FFF2-40B4-BE49-F238E27FC236}">
                <a16:creationId xmlns:a16="http://schemas.microsoft.com/office/drawing/2014/main" id="{5DAC5DB6-E559-3009-57B6-AB42924A4A42}"/>
              </a:ext>
            </a:extLst>
          </p:cNvPr>
          <p:cNvSpPr txBox="1"/>
          <p:nvPr/>
        </p:nvSpPr>
        <p:spPr>
          <a:xfrm>
            <a:off x="2191453" y="2289487"/>
            <a:ext cx="2004391" cy="553998"/>
          </a:xfrm>
          <a:prstGeom prst="rect">
            <a:avLst/>
          </a:prstGeom>
          <a:solidFill>
            <a:schemeClr val="bg1"/>
          </a:solidFill>
        </p:spPr>
        <p:txBody>
          <a:bodyPr wrap="square" rtlCol="0">
            <a:spAutoFit/>
          </a:bodyPr>
          <a:lstStyle/>
          <a:p>
            <a:pPr algn="ctr"/>
            <a:r>
              <a:rPr lang="en-US" sz="1000" b="1" dirty="0">
                <a:solidFill>
                  <a:srgbClr val="C0C0C0"/>
                </a:solidFill>
              </a:rPr>
              <a:t>A specific type of volcano, a </a:t>
            </a:r>
            <a:r>
              <a:rPr lang="en-US" sz="1000" b="1" dirty="0">
                <a:solidFill>
                  <a:srgbClr val="B82F05"/>
                </a:solidFill>
              </a:rPr>
              <a:t>composite or stratovolcano </a:t>
            </a:r>
            <a:r>
              <a:rPr lang="en-US" sz="1000" b="1" dirty="0">
                <a:solidFill>
                  <a:srgbClr val="C0C0C0"/>
                </a:solidFill>
              </a:rPr>
              <a:t>dominates the Ring of Fire</a:t>
            </a:r>
          </a:p>
        </p:txBody>
      </p:sp>
      <p:sp>
        <p:nvSpPr>
          <p:cNvPr id="29" name="TextBox 28">
            <a:extLst>
              <a:ext uri="{FF2B5EF4-FFF2-40B4-BE49-F238E27FC236}">
                <a16:creationId xmlns:a16="http://schemas.microsoft.com/office/drawing/2014/main" id="{94F913FF-8F6A-C5EC-60F2-96582C371F11}"/>
              </a:ext>
            </a:extLst>
          </p:cNvPr>
          <p:cNvSpPr txBox="1"/>
          <p:nvPr/>
        </p:nvSpPr>
        <p:spPr>
          <a:xfrm>
            <a:off x="3043307" y="3791378"/>
            <a:ext cx="2632779" cy="707886"/>
          </a:xfrm>
          <a:prstGeom prst="rect">
            <a:avLst/>
          </a:prstGeom>
          <a:solidFill>
            <a:schemeClr val="bg1"/>
          </a:solidFill>
        </p:spPr>
        <p:txBody>
          <a:bodyPr wrap="square" rtlCol="0">
            <a:spAutoFit/>
          </a:bodyPr>
          <a:lstStyle/>
          <a:p>
            <a:pPr algn="ctr"/>
            <a:r>
              <a:rPr lang="en-US" sz="1000" b="1" dirty="0">
                <a:solidFill>
                  <a:srgbClr val="C0C0C0"/>
                </a:solidFill>
              </a:rPr>
              <a:t>Examples of famous composite volcanoes include Mount Ranier in Washington and Mount Fuji in Japan. </a:t>
            </a:r>
            <a:r>
              <a:rPr lang="en-US" sz="1000" b="1" i="1" dirty="0">
                <a:solidFill>
                  <a:srgbClr val="C0C0C0"/>
                </a:solidFill>
              </a:rPr>
              <a:t>But what do these volcanoes have in common</a:t>
            </a:r>
            <a:r>
              <a:rPr lang="en-US" sz="1000" b="1" dirty="0">
                <a:solidFill>
                  <a:srgbClr val="C0C0C0"/>
                </a:solidFill>
              </a:rPr>
              <a:t>?</a:t>
            </a:r>
          </a:p>
        </p:txBody>
      </p:sp>
      <p:sp>
        <p:nvSpPr>
          <p:cNvPr id="5" name="TextBox 4">
            <a:extLst>
              <a:ext uri="{FF2B5EF4-FFF2-40B4-BE49-F238E27FC236}">
                <a16:creationId xmlns:a16="http://schemas.microsoft.com/office/drawing/2014/main" id="{ABE83587-4423-8D3D-BAB8-11520DE78AB7}"/>
              </a:ext>
            </a:extLst>
          </p:cNvPr>
          <p:cNvSpPr txBox="1"/>
          <p:nvPr/>
        </p:nvSpPr>
        <p:spPr>
          <a:xfrm>
            <a:off x="3043307" y="2837270"/>
            <a:ext cx="635575" cy="307777"/>
          </a:xfrm>
          <a:prstGeom prst="rect">
            <a:avLst/>
          </a:prstGeom>
          <a:solidFill>
            <a:schemeClr val="bg1"/>
          </a:solidFill>
        </p:spPr>
        <p:txBody>
          <a:bodyPr wrap="square" rtlCol="0">
            <a:spAutoFit/>
          </a:bodyPr>
          <a:lstStyle/>
          <a:p>
            <a:pPr algn="ctr"/>
            <a:r>
              <a:rPr lang="en-US" sz="700" b="1" dirty="0">
                <a:solidFill>
                  <a:srgbClr val="C0C0C0"/>
                </a:solidFill>
              </a:rPr>
              <a:t>Composite Volcano</a:t>
            </a:r>
          </a:p>
        </p:txBody>
      </p:sp>
      <p:pic>
        <p:nvPicPr>
          <p:cNvPr id="39" name="Picture 38" descr="A screenshot of a computer&#10;&#10;AI-generated content may be incorrect.">
            <a:extLst>
              <a:ext uri="{FF2B5EF4-FFF2-40B4-BE49-F238E27FC236}">
                <a16:creationId xmlns:a16="http://schemas.microsoft.com/office/drawing/2014/main" id="{6C75ECB7-161B-E343-0A4B-64A075F7BA91}"/>
              </a:ext>
            </a:extLst>
          </p:cNvPr>
          <p:cNvPicPr>
            <a:picLocks noChangeAspect="1"/>
          </p:cNvPicPr>
          <p:nvPr/>
        </p:nvPicPr>
        <p:blipFill>
          <a:blip r:embed="rId4"/>
          <a:srcRect l="932" t="1262" r="923" b="1650"/>
          <a:stretch/>
        </p:blipFill>
        <p:spPr>
          <a:xfrm>
            <a:off x="63618" y="4900448"/>
            <a:ext cx="6730761" cy="3329152"/>
          </a:xfrm>
          <a:prstGeom prst="rect">
            <a:avLst/>
          </a:prstGeom>
        </p:spPr>
      </p:pic>
      <p:sp>
        <p:nvSpPr>
          <p:cNvPr id="26" name="TextBox 25">
            <a:extLst>
              <a:ext uri="{FF2B5EF4-FFF2-40B4-BE49-F238E27FC236}">
                <a16:creationId xmlns:a16="http://schemas.microsoft.com/office/drawing/2014/main" id="{469571E9-C9DA-1291-8786-6640133EFBBA}"/>
              </a:ext>
            </a:extLst>
          </p:cNvPr>
          <p:cNvSpPr txBox="1"/>
          <p:nvPr/>
        </p:nvSpPr>
        <p:spPr>
          <a:xfrm>
            <a:off x="1511230" y="7493796"/>
            <a:ext cx="3153204" cy="553998"/>
          </a:xfrm>
          <a:prstGeom prst="rect">
            <a:avLst/>
          </a:prstGeom>
          <a:noFill/>
        </p:spPr>
        <p:txBody>
          <a:bodyPr wrap="square" rtlCol="0">
            <a:spAutoFit/>
          </a:bodyPr>
          <a:lstStyle/>
          <a:p>
            <a:r>
              <a:rPr lang="en-US" sz="1000" b="1" dirty="0">
                <a:solidFill>
                  <a:srgbClr val="C0C0C0"/>
                </a:solidFill>
                <a:latin typeface=""/>
              </a:rPr>
              <a:t>This process causes melting of both plates, which creates magma that rises to the surface, forming the volcanoes known as the Ring of Fire</a:t>
            </a:r>
          </a:p>
        </p:txBody>
      </p:sp>
      <p:pic>
        <p:nvPicPr>
          <p:cNvPr id="2" name="Graphic 1" descr="Volcano with solid fill">
            <a:extLst>
              <a:ext uri="{FF2B5EF4-FFF2-40B4-BE49-F238E27FC236}">
                <a16:creationId xmlns:a16="http://schemas.microsoft.com/office/drawing/2014/main" id="{04E7F65C-0ECD-2AB4-14CD-4C8A97A494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0335" y="2847409"/>
            <a:ext cx="287497" cy="287497"/>
          </a:xfrm>
          <a:prstGeom prst="rect">
            <a:avLst/>
          </a:prstGeom>
        </p:spPr>
      </p:pic>
      <p:pic>
        <p:nvPicPr>
          <p:cNvPr id="3" name="Graphic 2" descr="Volcano with solid fill">
            <a:extLst>
              <a:ext uri="{FF2B5EF4-FFF2-40B4-BE49-F238E27FC236}">
                <a16:creationId xmlns:a16="http://schemas.microsoft.com/office/drawing/2014/main" id="{3F35CC5F-5944-DC7A-3376-DCDD755747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86277" y="6587099"/>
            <a:ext cx="600123" cy="600123"/>
          </a:xfrm>
          <a:prstGeom prst="rect">
            <a:avLst/>
          </a:prstGeom>
        </p:spPr>
      </p:pic>
      <p:pic>
        <p:nvPicPr>
          <p:cNvPr id="7" name="Picture 6" descr="A yellow circle with a black circle&#10;&#10;AI-generated content may be incorrect.">
            <a:extLst>
              <a:ext uri="{FF2B5EF4-FFF2-40B4-BE49-F238E27FC236}">
                <a16:creationId xmlns:a16="http://schemas.microsoft.com/office/drawing/2014/main" id="{7BB24B5B-A53A-FAE8-1420-A27321FFF15B}"/>
              </a:ext>
            </a:extLst>
          </p:cNvPr>
          <p:cNvPicPr>
            <a:picLocks noChangeAspect="1"/>
          </p:cNvPicPr>
          <p:nvPr/>
        </p:nvPicPr>
        <p:blipFill>
          <a:blip r:embed="rId9"/>
          <a:stretch>
            <a:fillRect/>
          </a:stretch>
        </p:blipFill>
        <p:spPr>
          <a:xfrm>
            <a:off x="4569414" y="5838595"/>
            <a:ext cx="2126394" cy="2126394"/>
          </a:xfrm>
          <a:prstGeom prst="rect">
            <a:avLst/>
          </a:prstGeom>
        </p:spPr>
      </p:pic>
      <p:sp>
        <p:nvSpPr>
          <p:cNvPr id="45" name="TextBox 44">
            <a:extLst>
              <a:ext uri="{FF2B5EF4-FFF2-40B4-BE49-F238E27FC236}">
                <a16:creationId xmlns:a16="http://schemas.microsoft.com/office/drawing/2014/main" id="{711A370A-61AF-B426-4A59-920AB081DCED}"/>
              </a:ext>
            </a:extLst>
          </p:cNvPr>
          <p:cNvSpPr txBox="1"/>
          <p:nvPr/>
        </p:nvSpPr>
        <p:spPr>
          <a:xfrm>
            <a:off x="5944226" y="5842382"/>
            <a:ext cx="805579" cy="400110"/>
          </a:xfrm>
          <a:prstGeom prst="rect">
            <a:avLst/>
          </a:prstGeom>
          <a:noFill/>
        </p:spPr>
        <p:txBody>
          <a:bodyPr wrap="square" rtlCol="0">
            <a:spAutoFit/>
          </a:bodyPr>
          <a:lstStyle/>
          <a:p>
            <a:pPr algn="ctr"/>
            <a:r>
              <a:rPr lang="en-US" sz="1000" b="1" dirty="0">
                <a:solidFill>
                  <a:srgbClr val="808080"/>
                </a:solidFill>
                <a:latin typeface=""/>
              </a:rPr>
              <a:t>Intraplate 7%</a:t>
            </a:r>
          </a:p>
        </p:txBody>
      </p:sp>
      <p:sp>
        <p:nvSpPr>
          <p:cNvPr id="46" name="TextBox 45">
            <a:extLst>
              <a:ext uri="{FF2B5EF4-FFF2-40B4-BE49-F238E27FC236}">
                <a16:creationId xmlns:a16="http://schemas.microsoft.com/office/drawing/2014/main" id="{33FB80CC-1C80-4C35-5299-EFA43CBCBA25}"/>
              </a:ext>
            </a:extLst>
          </p:cNvPr>
          <p:cNvSpPr txBox="1"/>
          <p:nvPr/>
        </p:nvSpPr>
        <p:spPr>
          <a:xfrm>
            <a:off x="5359660" y="5638540"/>
            <a:ext cx="805579" cy="400110"/>
          </a:xfrm>
          <a:prstGeom prst="rect">
            <a:avLst/>
          </a:prstGeom>
          <a:noFill/>
        </p:spPr>
        <p:txBody>
          <a:bodyPr wrap="square" rtlCol="0">
            <a:spAutoFit/>
          </a:bodyPr>
          <a:lstStyle/>
          <a:p>
            <a:pPr algn="ctr"/>
            <a:r>
              <a:rPr lang="en-US" sz="1000" b="1" dirty="0">
                <a:solidFill>
                  <a:srgbClr val="808080"/>
                </a:solidFill>
                <a:latin typeface=""/>
              </a:rPr>
              <a:t>Rift Zone </a:t>
            </a:r>
          </a:p>
          <a:p>
            <a:pPr algn="ctr"/>
            <a:r>
              <a:rPr lang="en-US" sz="1000" b="1" dirty="0">
                <a:solidFill>
                  <a:srgbClr val="808080"/>
                </a:solidFill>
                <a:latin typeface=""/>
              </a:rPr>
              <a:t>4%</a:t>
            </a:r>
          </a:p>
        </p:txBody>
      </p:sp>
      <p:sp>
        <p:nvSpPr>
          <p:cNvPr id="44" name="TextBox 43">
            <a:extLst>
              <a:ext uri="{FF2B5EF4-FFF2-40B4-BE49-F238E27FC236}">
                <a16:creationId xmlns:a16="http://schemas.microsoft.com/office/drawing/2014/main" id="{831C6A2F-0119-C5F4-F6CB-FE1A2C462460}"/>
              </a:ext>
            </a:extLst>
          </p:cNvPr>
          <p:cNvSpPr txBox="1"/>
          <p:nvPr/>
        </p:nvSpPr>
        <p:spPr>
          <a:xfrm>
            <a:off x="4569414" y="7804661"/>
            <a:ext cx="2292980" cy="246221"/>
          </a:xfrm>
          <a:prstGeom prst="rect">
            <a:avLst/>
          </a:prstGeom>
          <a:noFill/>
        </p:spPr>
        <p:txBody>
          <a:bodyPr wrap="square" rtlCol="0">
            <a:spAutoFit/>
          </a:bodyPr>
          <a:lstStyle/>
          <a:p>
            <a:pPr algn="ctr"/>
            <a:r>
              <a:rPr lang="en-US" sz="1000" b="1" dirty="0">
                <a:solidFill>
                  <a:srgbClr val="FEB817"/>
                </a:solidFill>
                <a:latin typeface=""/>
              </a:rPr>
              <a:t>Subduction Zone 89% </a:t>
            </a:r>
          </a:p>
        </p:txBody>
      </p:sp>
      <p:sp>
        <p:nvSpPr>
          <p:cNvPr id="15" name="TextBox 14">
            <a:extLst>
              <a:ext uri="{FF2B5EF4-FFF2-40B4-BE49-F238E27FC236}">
                <a16:creationId xmlns:a16="http://schemas.microsoft.com/office/drawing/2014/main" id="{9D8D31FF-D973-88C2-ECDE-185DAD989E40}"/>
              </a:ext>
            </a:extLst>
          </p:cNvPr>
          <p:cNvSpPr txBox="1"/>
          <p:nvPr/>
        </p:nvSpPr>
        <p:spPr>
          <a:xfrm>
            <a:off x="2037703" y="6141811"/>
            <a:ext cx="2780559" cy="553998"/>
          </a:xfrm>
          <a:prstGeom prst="rect">
            <a:avLst/>
          </a:prstGeom>
          <a:noFill/>
        </p:spPr>
        <p:txBody>
          <a:bodyPr wrap="square" rtlCol="0">
            <a:spAutoFit/>
          </a:bodyPr>
          <a:lstStyle/>
          <a:p>
            <a:r>
              <a:rPr lang="en-US" sz="1000" b="1" dirty="0">
                <a:solidFill>
                  <a:srgbClr val="C0C0C0"/>
                </a:solidFill>
                <a:latin typeface=""/>
              </a:rPr>
              <a:t>Most composite volcanoes are </a:t>
            </a:r>
            <a:r>
              <a:rPr lang="en-US" sz="1000" b="1" dirty="0">
                <a:solidFill>
                  <a:srgbClr val="E35E3C"/>
                </a:solidFill>
                <a:latin typeface=""/>
              </a:rPr>
              <a:t>andesites</a:t>
            </a:r>
            <a:r>
              <a:rPr lang="en-US" sz="1000" b="1" dirty="0">
                <a:solidFill>
                  <a:srgbClr val="C0C0C0"/>
                </a:solidFill>
                <a:latin typeface=""/>
              </a:rPr>
              <a:t>, which form in a specific type of tectonic setting called a </a:t>
            </a:r>
            <a:r>
              <a:rPr lang="en-US" sz="1000" b="1" dirty="0">
                <a:solidFill>
                  <a:srgbClr val="FEB817"/>
                </a:solidFill>
                <a:latin typeface=""/>
              </a:rPr>
              <a:t>subduction zone</a:t>
            </a:r>
          </a:p>
        </p:txBody>
      </p:sp>
      <p:sp>
        <p:nvSpPr>
          <p:cNvPr id="11" name="TextBox 10">
            <a:extLst>
              <a:ext uri="{FF2B5EF4-FFF2-40B4-BE49-F238E27FC236}">
                <a16:creationId xmlns:a16="http://schemas.microsoft.com/office/drawing/2014/main" id="{7FCF609B-CA92-DE82-FD4A-8043964CA1A3}"/>
              </a:ext>
            </a:extLst>
          </p:cNvPr>
          <p:cNvSpPr txBox="1"/>
          <p:nvPr/>
        </p:nvSpPr>
        <p:spPr>
          <a:xfrm>
            <a:off x="1806000" y="6757327"/>
            <a:ext cx="2856736" cy="707886"/>
          </a:xfrm>
          <a:prstGeom prst="rect">
            <a:avLst/>
          </a:prstGeom>
          <a:noFill/>
        </p:spPr>
        <p:txBody>
          <a:bodyPr wrap="square" rtlCol="0">
            <a:spAutoFit/>
          </a:bodyPr>
          <a:lstStyle/>
          <a:p>
            <a:r>
              <a:rPr lang="en-US" sz="1000" b="1" dirty="0">
                <a:solidFill>
                  <a:srgbClr val="FEB817"/>
                </a:solidFill>
                <a:latin typeface=""/>
              </a:rPr>
              <a:t>Subduction zones </a:t>
            </a:r>
            <a:r>
              <a:rPr lang="en-US" sz="1000" b="1" dirty="0">
                <a:solidFill>
                  <a:srgbClr val="C0C0C0"/>
                </a:solidFill>
                <a:latin typeface=""/>
              </a:rPr>
              <a:t>occur around the Pacific Ocean, where more dense the Pacific Oceanic Plate moves under the less dense continental plates that surround it</a:t>
            </a:r>
            <a:endParaRPr lang="en-US" sz="1000" b="1" dirty="0">
              <a:solidFill>
                <a:srgbClr val="FEB817"/>
              </a:solidFill>
              <a:latin typeface=""/>
            </a:endParaRPr>
          </a:p>
        </p:txBody>
      </p:sp>
    </p:spTree>
    <p:extLst>
      <p:ext uri="{BB962C8B-B14F-4D97-AF65-F5344CB8AC3E}">
        <p14:creationId xmlns:p14="http://schemas.microsoft.com/office/powerpoint/2010/main" val="37247912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4348</TotalTime>
  <Words>174</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Lance</dc:creator>
  <cp:lastModifiedBy>Sam Lance</cp:lastModifiedBy>
  <cp:revision>12</cp:revision>
  <dcterms:created xsi:type="dcterms:W3CDTF">2025-02-18T06:18:33Z</dcterms:created>
  <dcterms:modified xsi:type="dcterms:W3CDTF">2025-03-09T03:21:31Z</dcterms:modified>
</cp:coreProperties>
</file>