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7" r:id="rId2"/>
  </p:sldIdLst>
  <p:sldSz cx="6858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35E3C"/>
    <a:srgbClr val="B82F05"/>
    <a:srgbClr val="FEB817"/>
    <a:srgbClr val="80808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78"/>
    <p:restoredTop sz="96132"/>
  </p:normalViewPr>
  <p:slideViewPr>
    <p:cSldViewPr snapToGrid="0">
      <p:cViewPr>
        <p:scale>
          <a:sx n="110" d="100"/>
          <a:sy n="110" d="100"/>
        </p:scale>
        <p:origin x="3656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5DE72-A1CC-DA45-A6FB-1E2C2A227F9F}" type="datetimeFigureOut">
              <a:rPr lang="en-US" smtClean="0"/>
              <a:t>3/9/25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40CDA-2C75-F448-AFE9-49A794CD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3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46836"/>
            <a:ext cx="5829300" cy="28651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22446"/>
            <a:ext cx="5143500" cy="198691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4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38150"/>
            <a:ext cx="1478756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38150"/>
            <a:ext cx="4350544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1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5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051688"/>
            <a:ext cx="5915025" cy="342328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507358"/>
            <a:ext cx="5915025" cy="180022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shade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shade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5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7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8152"/>
            <a:ext cx="591502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17396"/>
            <a:ext cx="2901255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06090"/>
            <a:ext cx="290125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17396"/>
            <a:ext cx="2915543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06090"/>
            <a:ext cx="2915543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3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4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9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84912"/>
            <a:ext cx="3471863" cy="58483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7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84912"/>
            <a:ext cx="3471863" cy="58483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38152"/>
            <a:ext cx="591502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90750"/>
            <a:ext cx="591502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B8666A9-AA14-F44D-9D8B-909278E20C59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4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B44DEFD6-2099-9646-12E2-6338033533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365"/>
          <a:stretch/>
        </p:blipFill>
        <p:spPr>
          <a:xfrm>
            <a:off x="0" y="1155331"/>
            <a:ext cx="2734728" cy="369167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F269E68-2375-EF02-A610-18D3ADE994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65" b="15334"/>
          <a:stretch/>
        </p:blipFill>
        <p:spPr>
          <a:xfrm>
            <a:off x="2734728" y="1155331"/>
            <a:ext cx="4123271" cy="3782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92A584-3668-769E-928A-24C71EBFF8CB}"/>
              </a:ext>
            </a:extLst>
          </p:cNvPr>
          <p:cNvSpPr txBox="1"/>
          <p:nvPr/>
        </p:nvSpPr>
        <p:spPr>
          <a:xfrm>
            <a:off x="0" y="106557"/>
            <a:ext cx="685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C0C0"/>
                </a:solidFill>
                <a:latin typeface=""/>
              </a:rPr>
              <a:t>What is a Composite Volcano?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A83C6-35D2-10C7-B2AE-D851D5A59206}"/>
              </a:ext>
            </a:extLst>
          </p:cNvPr>
          <p:cNvSpPr txBox="1"/>
          <p:nvPr/>
        </p:nvSpPr>
        <p:spPr>
          <a:xfrm>
            <a:off x="217870" y="660251"/>
            <a:ext cx="6531935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C0C0"/>
                </a:solidFill>
                <a:latin typeface=""/>
              </a:rPr>
              <a:t>Composite volcanoes are large volcanoes present around the Ring of Fire,  a highly volcanic region bordering the Pacific Ocean. What causes these volcanoes to arise here, and how can we see this in the rock record?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AC5DB6-E559-3009-57B6-AB42924A4A42}"/>
              </a:ext>
            </a:extLst>
          </p:cNvPr>
          <p:cNvSpPr txBox="1"/>
          <p:nvPr/>
        </p:nvSpPr>
        <p:spPr>
          <a:xfrm>
            <a:off x="2191453" y="2289487"/>
            <a:ext cx="200439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C0C0"/>
                </a:solidFill>
              </a:rPr>
              <a:t>A specific type of volcano, a </a:t>
            </a:r>
            <a:r>
              <a:rPr lang="en-US" sz="1100" b="1" dirty="0">
                <a:solidFill>
                  <a:srgbClr val="B82F05"/>
                </a:solidFill>
              </a:rPr>
              <a:t>composite or stratovolcano </a:t>
            </a:r>
            <a:r>
              <a:rPr lang="en-US" sz="1100" b="1" dirty="0">
                <a:solidFill>
                  <a:srgbClr val="C0C0C0"/>
                </a:solidFill>
              </a:rPr>
              <a:t>dominates the Ring of Fire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F913FF-8F6A-C5EC-60F2-96582C371F11}"/>
              </a:ext>
            </a:extLst>
          </p:cNvPr>
          <p:cNvSpPr txBox="1"/>
          <p:nvPr/>
        </p:nvSpPr>
        <p:spPr>
          <a:xfrm>
            <a:off x="2913859" y="3825626"/>
            <a:ext cx="278993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C0C0"/>
                </a:solidFill>
              </a:rPr>
              <a:t>Examples of famous composite volcanoes include Mount Ranier in Washington and Mount Fuji in Japan. </a:t>
            </a:r>
            <a:r>
              <a:rPr lang="en-US" sz="1050" b="1" i="1" dirty="0">
                <a:solidFill>
                  <a:srgbClr val="C0C0C0"/>
                </a:solidFill>
              </a:rPr>
              <a:t>But what do these volcanoes have in common</a:t>
            </a:r>
            <a:r>
              <a:rPr lang="en-US" sz="1050" b="1" dirty="0">
                <a:solidFill>
                  <a:srgbClr val="C0C0C0"/>
                </a:solidFill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83587-4423-8D3D-BAB8-11520DE78AB7}"/>
              </a:ext>
            </a:extLst>
          </p:cNvPr>
          <p:cNvSpPr txBox="1"/>
          <p:nvPr/>
        </p:nvSpPr>
        <p:spPr>
          <a:xfrm>
            <a:off x="3043307" y="2856477"/>
            <a:ext cx="8350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C0C0C0"/>
                </a:solidFill>
              </a:rPr>
              <a:t>Composite Volcano</a:t>
            </a:r>
          </a:p>
        </p:txBody>
      </p:sp>
      <p:pic>
        <p:nvPicPr>
          <p:cNvPr id="39" name="Picture 3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C75ECB7-161B-E343-0A4B-64A075F7BA9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32" t="1262" r="923" b="1650"/>
          <a:stretch/>
        </p:blipFill>
        <p:spPr>
          <a:xfrm>
            <a:off x="63618" y="4900448"/>
            <a:ext cx="6730761" cy="3329152"/>
          </a:xfrm>
          <a:prstGeom prst="rect">
            <a:avLst/>
          </a:prstGeom>
        </p:spPr>
      </p:pic>
      <p:pic>
        <p:nvPicPr>
          <p:cNvPr id="2" name="Graphic 1" descr="Volcano with solid fill">
            <a:extLst>
              <a:ext uri="{FF2B5EF4-FFF2-40B4-BE49-F238E27FC236}">
                <a16:creationId xmlns:a16="http://schemas.microsoft.com/office/drawing/2014/main" id="{04E7F65C-0ECD-2AB4-14CD-4C8A97A494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34728" y="2836698"/>
            <a:ext cx="358263" cy="358263"/>
          </a:xfrm>
          <a:prstGeom prst="rect">
            <a:avLst/>
          </a:prstGeom>
        </p:spPr>
      </p:pic>
      <p:pic>
        <p:nvPicPr>
          <p:cNvPr id="3" name="Graphic 2" descr="Volcano with solid fill">
            <a:extLst>
              <a:ext uri="{FF2B5EF4-FFF2-40B4-BE49-F238E27FC236}">
                <a16:creationId xmlns:a16="http://schemas.microsoft.com/office/drawing/2014/main" id="{3F35CC5F-5944-DC7A-3376-DCDD755747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86277" y="6587099"/>
            <a:ext cx="600123" cy="600123"/>
          </a:xfrm>
          <a:prstGeom prst="rect">
            <a:avLst/>
          </a:prstGeom>
        </p:spPr>
      </p:pic>
      <p:pic>
        <p:nvPicPr>
          <p:cNvPr id="7" name="Picture 6" descr="A yellow circle with a black circle&#10;&#10;AI-generated content may be incorrect.">
            <a:extLst>
              <a:ext uri="{FF2B5EF4-FFF2-40B4-BE49-F238E27FC236}">
                <a16:creationId xmlns:a16="http://schemas.microsoft.com/office/drawing/2014/main" id="{7BB24B5B-A53A-FAE8-1420-A27321FFF1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7853" y="5936553"/>
            <a:ext cx="2126394" cy="212639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11A370A-61AF-B426-4A59-920AB081DCED}"/>
              </a:ext>
            </a:extLst>
          </p:cNvPr>
          <p:cNvSpPr txBox="1"/>
          <p:nvPr/>
        </p:nvSpPr>
        <p:spPr>
          <a:xfrm>
            <a:off x="5908734" y="5942784"/>
            <a:ext cx="805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808080"/>
                </a:solidFill>
                <a:latin typeface=""/>
              </a:rPr>
              <a:t>Intraplate 7%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FB80CC-1C80-4C35-5299-EFA43CBCBA25}"/>
              </a:ext>
            </a:extLst>
          </p:cNvPr>
          <p:cNvSpPr txBox="1"/>
          <p:nvPr/>
        </p:nvSpPr>
        <p:spPr>
          <a:xfrm>
            <a:off x="6159934" y="6271866"/>
            <a:ext cx="805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808080"/>
                </a:solidFill>
                <a:latin typeface=""/>
              </a:rPr>
              <a:t>Rift Zone </a:t>
            </a:r>
          </a:p>
          <a:p>
            <a:pPr algn="ctr"/>
            <a:r>
              <a:rPr lang="en-US" sz="1000" b="1" dirty="0">
                <a:solidFill>
                  <a:srgbClr val="808080"/>
                </a:solidFill>
                <a:latin typeface=""/>
              </a:rPr>
              <a:t>4%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1C6A2F-0119-C5F4-F6CB-FE1A2C462460}"/>
              </a:ext>
            </a:extLst>
          </p:cNvPr>
          <p:cNvSpPr txBox="1"/>
          <p:nvPr/>
        </p:nvSpPr>
        <p:spPr>
          <a:xfrm>
            <a:off x="4409067" y="7888937"/>
            <a:ext cx="2292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FEB817"/>
                </a:solidFill>
                <a:latin typeface=""/>
              </a:rPr>
              <a:t>Subduction Zone 89%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8D31FF-D973-88C2-ECDE-185DAD989E40}"/>
              </a:ext>
            </a:extLst>
          </p:cNvPr>
          <p:cNvSpPr txBox="1"/>
          <p:nvPr/>
        </p:nvSpPr>
        <p:spPr>
          <a:xfrm>
            <a:off x="2070532" y="6055534"/>
            <a:ext cx="27805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C0C0"/>
                </a:solidFill>
                <a:latin typeface=""/>
              </a:rPr>
              <a:t>Most composite volcanoes are </a:t>
            </a:r>
            <a:r>
              <a:rPr lang="en-US" sz="1000" b="1" dirty="0">
                <a:solidFill>
                  <a:srgbClr val="E35E3C"/>
                </a:solidFill>
                <a:latin typeface=""/>
              </a:rPr>
              <a:t>andesites</a:t>
            </a:r>
            <a:r>
              <a:rPr lang="en-US" sz="1000" b="1" dirty="0">
                <a:solidFill>
                  <a:srgbClr val="C0C0C0"/>
                </a:solidFill>
                <a:latin typeface=""/>
              </a:rPr>
              <a:t>, which form in a specific type of tectonic setting called a </a:t>
            </a:r>
            <a:r>
              <a:rPr lang="en-US" sz="1000" b="1" dirty="0">
                <a:solidFill>
                  <a:srgbClr val="FEB817"/>
                </a:solidFill>
                <a:latin typeface=""/>
              </a:rPr>
              <a:t>subduction zone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CF609B-CA92-DE82-FD4A-8043964CA1A3}"/>
              </a:ext>
            </a:extLst>
          </p:cNvPr>
          <p:cNvSpPr txBox="1"/>
          <p:nvPr/>
        </p:nvSpPr>
        <p:spPr>
          <a:xfrm>
            <a:off x="1806000" y="6669634"/>
            <a:ext cx="285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EB817"/>
                </a:solidFill>
                <a:latin typeface=""/>
              </a:rPr>
              <a:t>Subduction zones </a:t>
            </a:r>
            <a:r>
              <a:rPr lang="en-US" sz="1000" b="1" dirty="0">
                <a:solidFill>
                  <a:srgbClr val="C0C0C0"/>
                </a:solidFill>
                <a:latin typeface=""/>
              </a:rPr>
              <a:t>occur around the Pacific Ocean, where the dense Pacific Oceanic Plate slides under the lighter continental plates that surround it</a:t>
            </a:r>
            <a:endParaRPr lang="en-US" sz="1000" b="1" dirty="0">
              <a:solidFill>
                <a:srgbClr val="FEB817"/>
              </a:solidFill>
              <a:latin typeface="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9571E9-C9DA-1291-8786-6640133EFBBA}"/>
              </a:ext>
            </a:extLst>
          </p:cNvPr>
          <p:cNvSpPr txBox="1"/>
          <p:nvPr/>
        </p:nvSpPr>
        <p:spPr>
          <a:xfrm>
            <a:off x="1518672" y="7456933"/>
            <a:ext cx="33786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C0C0"/>
                </a:solidFill>
                <a:latin typeface=""/>
              </a:rPr>
              <a:t>This process melts both plates, creating an </a:t>
            </a:r>
            <a:r>
              <a:rPr lang="en-US" sz="1000" b="1" dirty="0">
                <a:solidFill>
                  <a:srgbClr val="E35E3C"/>
                </a:solidFill>
                <a:latin typeface=""/>
              </a:rPr>
              <a:t>andesitic magma</a:t>
            </a:r>
            <a:r>
              <a:rPr lang="en-US" sz="1000" b="1" dirty="0">
                <a:solidFill>
                  <a:srgbClr val="C0C0C0"/>
                </a:solidFill>
                <a:latin typeface=""/>
              </a:rPr>
              <a:t> that rises to the surface, forming the volcanoes known as the Ring of Fire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1827D-89CF-A804-3049-09B5398475CF}"/>
              </a:ext>
            </a:extLst>
          </p:cNvPr>
          <p:cNvSpPr txBox="1"/>
          <p:nvPr/>
        </p:nvSpPr>
        <p:spPr>
          <a:xfrm>
            <a:off x="4691996" y="5637404"/>
            <a:ext cx="213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C0C0"/>
                </a:solidFill>
                <a:latin typeface=""/>
              </a:rPr>
              <a:t>Composite Volcanoes Primarily Form in Subduction Zones</a:t>
            </a:r>
          </a:p>
        </p:txBody>
      </p:sp>
    </p:spTree>
    <p:extLst>
      <p:ext uri="{BB962C8B-B14F-4D97-AF65-F5344CB8AC3E}">
        <p14:creationId xmlns:p14="http://schemas.microsoft.com/office/powerpoint/2010/main" val="372479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4459</TotalTime>
  <Words>173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Lance</dc:creator>
  <cp:lastModifiedBy>Sam Lance</cp:lastModifiedBy>
  <cp:revision>13</cp:revision>
  <dcterms:created xsi:type="dcterms:W3CDTF">2025-02-18T06:18:33Z</dcterms:created>
  <dcterms:modified xsi:type="dcterms:W3CDTF">2025-03-09T22:27:41Z</dcterms:modified>
</cp:coreProperties>
</file>