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58" r:id="rId4"/>
    <p:sldId id="260" r:id="rId5"/>
    <p:sldId id="317" r:id="rId6"/>
    <p:sldId id="312" r:id="rId7"/>
    <p:sldId id="311" r:id="rId8"/>
    <p:sldId id="318" r:id="rId9"/>
    <p:sldId id="303" r:id="rId10"/>
    <p:sldId id="304" r:id="rId11"/>
    <p:sldId id="321" r:id="rId12"/>
    <p:sldId id="319" r:id="rId13"/>
    <p:sldId id="313" r:id="rId14"/>
    <p:sldId id="322" r:id="rId15"/>
    <p:sldId id="323" r:id="rId16"/>
    <p:sldId id="320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A82"/>
    <a:srgbClr val="44546A"/>
    <a:srgbClr val="434F5A"/>
    <a:srgbClr val="BFBFBF"/>
    <a:srgbClr val="172E42"/>
    <a:srgbClr val="3974A7"/>
    <a:srgbClr val="356188"/>
    <a:srgbClr val="447FB1"/>
    <a:srgbClr val="2A4D6B"/>
    <a:srgbClr val="56A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77" y="92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98C22-CBB9-4C01-BD1D-56C1F9DEE69B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A4074-5112-41DF-B02D-DAD24AD11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2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3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16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83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0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18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93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33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7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2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8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08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59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45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4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40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CA4074-5112-41DF-B02D-DAD24AD111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2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6AB5F-DBB8-470A-A894-07E5B9A3C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70F5A-99C2-4A27-92E6-DDFCE3C61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D7753-CA89-4322-A437-C8AF59D6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3AFD2-3ECA-4CD9-BC3F-BEE3B8CE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055CB-507E-441A-A55F-6E26097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6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935B0-514A-4DD8-80E4-6E531A95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E23D46-77D7-48CC-8703-EFFACE92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93EE4-65DB-47F8-BA87-84E936E1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87BC6-BDC2-4CBA-9773-7F172F1F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D6778-A89D-49FD-99B1-FFCA8A3D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DDD4A4-7F4B-4C90-99E4-D260544E9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A26A2-4BCD-418D-9E90-87E31671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30328-B7D2-4FC8-A06C-F746892D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5AA5D-E4BB-451A-8EB3-0478C7BF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952F-69EB-4837-92FE-7A1994E7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5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BCAB-8990-42DB-9DFC-314C3E20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7106E-FA3A-449B-A9B2-7DB0B778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916A2C-68B6-4EA6-82D9-F519B46A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C04211-5225-4EB3-A431-C52CE1D6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7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DB12B-5923-43AD-B9BA-7CE42E24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E4CED-3974-402B-8AFC-8AB27F21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40C18-C765-4E16-98B4-93E67BEB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35145-A429-480F-9DFB-6174412C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51C9E-6A87-4F8A-9A66-E56CC957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7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E3CA8-F5FB-498D-8AA4-3FFFA3F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5134E8-8CAC-4DE4-9FF4-431ADBA7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B28F8-4183-4F8F-B4D5-75F64A9D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F4D9D-905D-412B-A536-6D900263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55AAB-ED78-45CE-91B2-F1D8CE8F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6BE0F-D5CD-4C31-8DE5-625DAB9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2FE53-343C-48B2-8DB2-00F7B213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F411D2-E9AF-4A24-AB11-0B9FC06D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01C15D-6923-48DB-A37F-20B661C6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6ECDDD-AAF8-4847-AB9A-5774BFCF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4CB0E-6EBC-467C-AE1E-9FD1D8C4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5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18029-0167-4235-A69E-7B94129F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501EB-6562-4C98-9F62-CB229C9A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909A7-D3FE-4094-9855-03DAD472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143DDB-9986-441F-A5AE-BC4E06715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A8AD0D-4CE3-456A-BE61-E5893D52B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B54A9-87FB-497A-949C-D2FC1D5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C500F-0AB7-454C-B7D1-7CE0462C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565BAA-D035-47D5-B596-BA3E38D0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23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BF271AA-AC82-4E3A-AEB0-928CA70B08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6" b="2291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3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BA3965-BB8C-4C6A-8490-47404F57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34890E-EFE3-4741-9B2E-0C9B73BC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EF3EA-0F96-41A6-A304-3F7F4DF7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9DFD-E15A-4EB5-BF15-5FFAC0F0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E0616-E577-4E90-B625-90E4204D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7EC3D-077C-4A2D-9FEF-2D580948A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02FF58-D547-49BB-8A57-FCBF8776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80D24B-5507-4918-AF10-CF459FBD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7C0EE-6758-4083-B7C1-90C16234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0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F0F1D-84BE-4A4E-8490-1AA39E3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A9724-DD5C-4998-B18E-A4575DAA9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FDBF9-5E35-4B62-AC58-7F7F7BFF4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29F73-25CE-4C13-9E6C-8163D9BF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B0459-B308-42FE-A2B8-3628DD58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423472-0791-4852-9ACF-67FFE0AD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9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96BE82-3030-40EB-9077-3BC4F631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DA96DB-C3C0-48A7-985A-F263D22A4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F6711-44C1-4A2A-97C0-EC11E4428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9047-6445-42CF-A75D-4B5D1459B267}" type="datetimeFigureOut">
              <a:rPr lang="zh-CN" altLang="en-US" smtClean="0"/>
              <a:t>2020/12/18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5E360-7479-4CB0-ADDA-E158831BE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1134C-477D-41F5-8A1F-D6202709F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CED5-3594-4A1F-8F26-833E011D9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8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03E81EE-EEB7-40D0-9B45-30DA955547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2381" r="726"/>
          <a:stretch/>
        </p:blipFill>
        <p:spPr>
          <a:xfrm>
            <a:off x="-1" y="0"/>
            <a:ext cx="12323992" cy="69322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09E47B-3997-41EF-8175-9E2CD63B6912}"/>
              </a:ext>
            </a:extLst>
          </p:cNvPr>
          <p:cNvSpPr txBox="1"/>
          <p:nvPr/>
        </p:nvSpPr>
        <p:spPr>
          <a:xfrm>
            <a:off x="624109" y="2229901"/>
            <a:ext cx="6560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+mj-ea"/>
              </a:rPr>
              <a:t>        杀毒软件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4CA98-C821-41D5-A589-17C3E613A72F}"/>
              </a:ext>
            </a:extLst>
          </p:cNvPr>
          <p:cNvSpPr/>
          <p:nvPr/>
        </p:nvSpPr>
        <p:spPr>
          <a:xfrm>
            <a:off x="2249478" y="3245564"/>
            <a:ext cx="3605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计算</a:t>
            </a:r>
            <a:r>
              <a:rPr lang="en-US" altLang="zh-CN" sz="2000" b="1" dirty="0">
                <a:solidFill>
                  <a:schemeClr val="bg1"/>
                </a:solidFill>
              </a:rPr>
              <a:t>2003 </a:t>
            </a:r>
            <a:r>
              <a:rPr lang="zh-CN" altLang="en-US" sz="2000" b="1" dirty="0">
                <a:solidFill>
                  <a:schemeClr val="bg1"/>
                </a:solidFill>
              </a:rPr>
              <a:t>鲁家豪 </a:t>
            </a:r>
            <a:r>
              <a:rPr lang="en-US" altLang="zh-CN" sz="2000" b="1" dirty="0">
                <a:solidFill>
                  <a:schemeClr val="bg1"/>
                </a:solidFill>
              </a:rPr>
              <a:t>2007010314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计算</a:t>
            </a:r>
            <a:r>
              <a:rPr lang="en-US" altLang="zh-CN" sz="2000" b="1" dirty="0">
                <a:solidFill>
                  <a:schemeClr val="bg1"/>
                </a:solidFill>
              </a:rPr>
              <a:t>2003 </a:t>
            </a:r>
            <a:r>
              <a:rPr lang="zh-CN" altLang="en-US" sz="2000" b="1" dirty="0">
                <a:solidFill>
                  <a:schemeClr val="bg1"/>
                </a:solidFill>
              </a:rPr>
              <a:t>李鑫     </a:t>
            </a:r>
            <a:r>
              <a:rPr lang="en-US" altLang="zh-CN" sz="2000" b="1" dirty="0">
                <a:solidFill>
                  <a:schemeClr val="bg1"/>
                </a:solidFill>
              </a:rPr>
              <a:t>2007010310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524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杀软与生活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life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3A7CA3B9-04A4-4E78-BFD0-B95C306DE116}"/>
              </a:ext>
            </a:extLst>
          </p:cNvPr>
          <p:cNvSpPr txBox="1"/>
          <p:nvPr/>
        </p:nvSpPr>
        <p:spPr>
          <a:xfrm>
            <a:off x="1687925" y="1187597"/>
            <a:ext cx="3049782" cy="845172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杀软之于个人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1D71EF-7459-48BA-8D8E-CE54673A7F3C}"/>
              </a:ext>
            </a:extLst>
          </p:cNvPr>
          <p:cNvSpPr/>
          <p:nvPr/>
        </p:nvSpPr>
        <p:spPr>
          <a:xfrm>
            <a:off x="1499329" y="2136132"/>
            <a:ext cx="4564926" cy="214373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杀毒软件在防止用户隐私泄露、帮助解决木马方面较为方便，国内的</a:t>
            </a:r>
            <a:endParaRPr lang="en-US" altLang="zh-CN" sz="11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许多杀毒软件不仅免费，甚至还提供驱动更新，清理加速等功能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AA8BB5-18E7-4094-AC9A-B19245078C5F}"/>
              </a:ext>
            </a:extLst>
          </p:cNvPr>
          <p:cNvCxnSpPr/>
          <p:nvPr/>
        </p:nvCxnSpPr>
        <p:spPr>
          <a:xfrm>
            <a:off x="1687925" y="1879979"/>
            <a:ext cx="418773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464C906-5005-4C82-B154-36C2AB0AB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47" y="3209261"/>
            <a:ext cx="5146301" cy="32444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1429AF2-D298-4A66-9806-7B36735DE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03" y="863887"/>
            <a:ext cx="5574891" cy="569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杀软与生活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life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3A7CA3B9-04A4-4E78-BFD0-B95C306DE116}"/>
              </a:ext>
            </a:extLst>
          </p:cNvPr>
          <p:cNvSpPr txBox="1"/>
          <p:nvPr/>
        </p:nvSpPr>
        <p:spPr>
          <a:xfrm>
            <a:off x="1687925" y="1187597"/>
            <a:ext cx="3049782" cy="845172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杀软之于企业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95644A-0C53-4E02-8BDB-33C6A571605F}"/>
              </a:ext>
            </a:extLst>
          </p:cNvPr>
          <p:cNvSpPr/>
          <p:nvPr/>
        </p:nvSpPr>
        <p:spPr>
          <a:xfrm>
            <a:off x="1567561" y="2474955"/>
            <a:ext cx="4564926" cy="209704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</a:rPr>
              <a:t>杀毒软件可以为企业提供信息泄露防护，以及阻止恶意病毒的入侵。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AA8BB5-18E7-4094-AC9A-B19245078C5F}"/>
              </a:ext>
            </a:extLst>
          </p:cNvPr>
          <p:cNvCxnSpPr/>
          <p:nvPr/>
        </p:nvCxnSpPr>
        <p:spPr>
          <a:xfrm>
            <a:off x="1687925" y="1879979"/>
            <a:ext cx="4187735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DA5BEB6-96B3-4AE1-B8C8-3B1C42A42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83" y="1438320"/>
            <a:ext cx="5513948" cy="350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8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363025" y="2052298"/>
            <a:ext cx="1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FOUR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31366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浅谈杀软的未来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66F691-C159-4ECE-B8AD-DCBBD4C61B73}"/>
              </a:ext>
            </a:extLst>
          </p:cNvPr>
          <p:cNvSpPr/>
          <p:nvPr/>
        </p:nvSpPr>
        <p:spPr>
          <a:xfrm>
            <a:off x="4411561" y="3603181"/>
            <a:ext cx="33688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Antivirus software’s future</a:t>
            </a:r>
          </a:p>
          <a:p>
            <a:pPr algn="ctr"/>
            <a:endParaRPr lang="zh-CN" altLang="en-US" sz="16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866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杀毒软件的未来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future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275734C0-8302-470B-B2FE-789C3DA6C742}"/>
              </a:ext>
            </a:extLst>
          </p:cNvPr>
          <p:cNvSpPr txBox="1">
            <a:spLocks/>
          </p:cNvSpPr>
          <p:nvPr/>
        </p:nvSpPr>
        <p:spPr bwMode="auto">
          <a:xfrm>
            <a:off x="1184788" y="1160205"/>
            <a:ext cx="2413818" cy="4670323"/>
          </a:xfrm>
          <a:prstGeom prst="rect">
            <a:avLst/>
          </a:prstGeom>
          <a:noFill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3200" b="0" dirty="0">
                <a:solidFill>
                  <a:schemeClr val="bg1"/>
                </a:solidFill>
                <a:effectLst/>
              </a:rPr>
              <a:t>杀毒软件的缺陷</a:t>
            </a:r>
            <a:endParaRPr lang="en-US" altLang="zh-CN" sz="3200" b="0" dirty="0">
              <a:solidFill>
                <a:schemeClr val="bg1"/>
              </a:solidFill>
              <a:effectLst/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病毒更新永远比杀软快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 latinLnBrk="0">
              <a:lnSpc>
                <a:spcPct val="120000"/>
              </a:lnSpc>
            </a:pPr>
            <a:r>
              <a:rPr lang="en-US" altLang="zh-CN" sz="2400" b="0" dirty="0">
                <a:solidFill>
                  <a:schemeClr val="bg1"/>
                </a:solidFill>
                <a:effectLst/>
              </a:rPr>
              <a:t>2.</a:t>
            </a:r>
            <a:r>
              <a:rPr lang="zh-CN" altLang="en-US" sz="2400" b="0" dirty="0">
                <a:solidFill>
                  <a:schemeClr val="bg1"/>
                </a:solidFill>
                <a:effectLst/>
              </a:rPr>
              <a:t>杀软面对新病毒往往束手无策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82B49E-F0B4-409F-8069-FF8AC8C14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39" y="1194619"/>
            <a:ext cx="6409007" cy="4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杀毒软件的未来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future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275734C0-8302-470B-B2FE-789C3DA6C742}"/>
              </a:ext>
            </a:extLst>
          </p:cNvPr>
          <p:cNvSpPr txBox="1">
            <a:spLocks/>
          </p:cNvSpPr>
          <p:nvPr/>
        </p:nvSpPr>
        <p:spPr bwMode="auto">
          <a:xfrm>
            <a:off x="1184787" y="1160205"/>
            <a:ext cx="9807677" cy="4670323"/>
          </a:xfrm>
          <a:prstGeom prst="rect">
            <a:avLst/>
          </a:prstGeom>
          <a:noFill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2400" b="0" dirty="0">
                <a:solidFill>
                  <a:schemeClr val="bg1"/>
                </a:solidFill>
                <a:effectLst/>
              </a:rPr>
              <a:t>   请同学们想一想，有没有什么现代科技能够与杀软融合？（四个字）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1BC850-CD67-4B2B-A37C-C1517C0DB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89" y="1735414"/>
            <a:ext cx="7594190" cy="46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杀毒软件的未来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future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275734C0-8302-470B-B2FE-789C3DA6C742}"/>
              </a:ext>
            </a:extLst>
          </p:cNvPr>
          <p:cNvSpPr txBox="1">
            <a:spLocks/>
          </p:cNvSpPr>
          <p:nvPr/>
        </p:nvSpPr>
        <p:spPr bwMode="auto">
          <a:xfrm>
            <a:off x="1219200" y="1160205"/>
            <a:ext cx="2413818" cy="4670323"/>
          </a:xfrm>
          <a:prstGeom prst="rect">
            <a:avLst/>
          </a:prstGeom>
          <a:noFill/>
        </p:spPr>
        <p:txBody>
          <a:bodyPr wrap="square" lIns="216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r>
              <a:rPr lang="zh-CN" altLang="en-US" sz="2400" b="0" dirty="0">
                <a:solidFill>
                  <a:schemeClr val="bg1"/>
                </a:solidFill>
                <a:effectLst/>
              </a:rPr>
              <a:t>杀毒软件对于国家信息安全的重要意义不言而喻。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F20747-9757-48B0-9E3B-EC46FDE86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501" y="1160205"/>
            <a:ext cx="7017467" cy="48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6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03E81EE-EEB7-40D0-9B45-30DA95554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t="2381" r="726"/>
          <a:stretch/>
        </p:blipFill>
        <p:spPr>
          <a:xfrm>
            <a:off x="0" y="29028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09E47B-3997-41EF-8175-9E2CD63B6912}"/>
              </a:ext>
            </a:extLst>
          </p:cNvPr>
          <p:cNvSpPr txBox="1"/>
          <p:nvPr/>
        </p:nvSpPr>
        <p:spPr>
          <a:xfrm>
            <a:off x="0" y="2425226"/>
            <a:ext cx="6560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4CA98-C821-41D5-A589-17C3E613A72F}"/>
              </a:ext>
            </a:extLst>
          </p:cNvPr>
          <p:cNvSpPr/>
          <p:nvPr/>
        </p:nvSpPr>
        <p:spPr>
          <a:xfrm>
            <a:off x="870855" y="3823859"/>
            <a:ext cx="3583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PowerPoint  </a:t>
            </a: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</a:rPr>
              <a:t>Of  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Technology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3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9524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笔记本电脑, 计算机, 监视器&#10;&#10;已生成极高可信度的说明">
            <a:extLst>
              <a:ext uri="{FF2B5EF4-FFF2-40B4-BE49-F238E27FC236}">
                <a16:creationId xmlns:a16="http://schemas.microsoft.com/office/drawing/2014/main" id="{38B0DCEA-6680-4C06-9461-1B6C98C6F7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7" t="705" b="705"/>
          <a:stretch/>
        </p:blipFill>
        <p:spPr>
          <a:xfrm>
            <a:off x="1" y="-1"/>
            <a:ext cx="12191999" cy="6858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9D1607-DF8E-48D4-B548-E118CFC4580F}"/>
              </a:ext>
            </a:extLst>
          </p:cNvPr>
          <p:cNvSpPr txBox="1"/>
          <p:nvPr/>
        </p:nvSpPr>
        <p:spPr>
          <a:xfrm>
            <a:off x="7067550" y="23389"/>
            <a:ext cx="3357721" cy="1611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目录</a:t>
            </a:r>
            <a:endParaRPr lang="en-US" altLang="zh-CN" sz="60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CONTENTS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BFC44E-DFB6-4DCB-943F-9349A87F7693}"/>
              </a:ext>
            </a:extLst>
          </p:cNvPr>
          <p:cNvSpPr/>
          <p:nvPr/>
        </p:nvSpPr>
        <p:spPr>
          <a:xfrm>
            <a:off x="7000655" y="1732048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AB5AEE8-D163-43CE-8CBE-17D15D777987}"/>
              </a:ext>
            </a:extLst>
          </p:cNvPr>
          <p:cNvSpPr/>
          <p:nvPr/>
        </p:nvSpPr>
        <p:spPr>
          <a:xfrm>
            <a:off x="7067550" y="1790104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5708C-221E-4DCE-8C20-5556BCB56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090" y="1790104"/>
            <a:ext cx="330744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8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杀软的定义及来源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7BB377-8B9F-4FE4-BCE0-8B0E28C3E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1732048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01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5AC72B5-DC5C-4294-81FB-4FC5D805C967}"/>
              </a:ext>
            </a:extLst>
          </p:cNvPr>
          <p:cNvSpPr/>
          <p:nvPr/>
        </p:nvSpPr>
        <p:spPr>
          <a:xfrm>
            <a:off x="7067550" y="4699975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0A82EFEA-CDB7-4325-B331-73491D8A43AC}"/>
              </a:ext>
            </a:extLst>
          </p:cNvPr>
          <p:cNvSpPr/>
          <p:nvPr/>
        </p:nvSpPr>
        <p:spPr>
          <a:xfrm>
            <a:off x="7000655" y="4641919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20AA613-90E1-42A8-8438-2E1102114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090" y="4699975"/>
            <a:ext cx="330744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8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浅谈杀软的未来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3B60785-F486-435B-97B3-0793A725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4641919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04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69100DD-A4DA-4FAC-A433-9DC3CC3A8BDB}"/>
              </a:ext>
            </a:extLst>
          </p:cNvPr>
          <p:cNvSpPr/>
          <p:nvPr/>
        </p:nvSpPr>
        <p:spPr>
          <a:xfrm>
            <a:off x="7067550" y="3730018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8C01D68-715C-4109-A521-D17CFC5BAA90}"/>
              </a:ext>
            </a:extLst>
          </p:cNvPr>
          <p:cNvSpPr/>
          <p:nvPr/>
        </p:nvSpPr>
        <p:spPr>
          <a:xfrm>
            <a:off x="7000655" y="3671962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45FA0B-48D6-4B52-8A44-D6F285D1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090" y="3730018"/>
            <a:ext cx="330744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8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杀软与生活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286FAC-9633-4A2B-9D36-E02C482BA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3671962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03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B62CFDA-8860-4A63-A27F-CE0FB0D97384}"/>
              </a:ext>
            </a:extLst>
          </p:cNvPr>
          <p:cNvSpPr/>
          <p:nvPr/>
        </p:nvSpPr>
        <p:spPr>
          <a:xfrm>
            <a:off x="7067550" y="2760061"/>
            <a:ext cx="3586163" cy="523220"/>
          </a:xfrm>
          <a:prstGeom prst="roundRect">
            <a:avLst/>
          </a:prstGeom>
          <a:solidFill>
            <a:srgbClr val="356188">
              <a:alpha val="61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A3770C4-19BF-4D59-8C81-66A320B30F16}"/>
              </a:ext>
            </a:extLst>
          </p:cNvPr>
          <p:cNvSpPr/>
          <p:nvPr/>
        </p:nvSpPr>
        <p:spPr>
          <a:xfrm>
            <a:off x="7000655" y="2702005"/>
            <a:ext cx="3725399" cy="644575"/>
          </a:xfrm>
          <a:prstGeom prst="roundRect">
            <a:avLst/>
          </a:prstGeom>
          <a:noFill/>
          <a:ln w="28575">
            <a:solidFill>
              <a:srgbClr val="447FB1">
                <a:alpha val="5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4B8CDB4-CE88-4535-B82F-43C4BCBD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090" y="2760061"/>
            <a:ext cx="330744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8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杀软的工作原理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502A4F7-A8BE-4DE0-B150-5AE0B3A7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911" y="2702005"/>
            <a:ext cx="78791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en-US" altLang="zh-CN" sz="36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02</a:t>
            </a:r>
            <a:endParaRPr lang="zh-CN" altLang="en-US" sz="3600" dirty="0">
              <a:ln w="952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A8866B-3FF5-4C70-80CD-D3416446B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09" y="1732048"/>
            <a:ext cx="5751991" cy="36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349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5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95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50"/>
                            </p:stCondLst>
                            <p:childTnLst>
                              <p:par>
                                <p:cTn id="41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9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5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950"/>
                            </p:stCondLst>
                            <p:childTnLst>
                              <p:par>
                                <p:cTn id="6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45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95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450"/>
                            </p:stCondLst>
                            <p:childTnLst>
                              <p:par>
                                <p:cTn id="9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5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95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450"/>
                            </p:stCondLst>
                            <p:childTnLst>
                              <p:par>
                                <p:cTn id="117" presetID="41" presetClass="entr" presetSubtype="0" fill="hold" grpId="0" nodeType="afterEffect">
                                  <p:stCondLst>
                                    <p:cond delay="5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34" grpId="0" animBg="1"/>
      <p:bldP spid="12" grpId="0"/>
      <p:bldP spid="14" grpId="0"/>
      <p:bldP spid="14" grpId="1"/>
      <p:bldP spid="38" grpId="0" animBg="1"/>
      <p:bldP spid="40" grpId="0" animBg="1"/>
      <p:bldP spid="41" grpId="0"/>
      <p:bldP spid="42" grpId="0"/>
      <p:bldP spid="42" grpId="1"/>
      <p:bldP spid="44" grpId="0" animBg="1"/>
      <p:bldP spid="46" grpId="0" animBg="1"/>
      <p:bldP spid="47" grpId="0"/>
      <p:bldP spid="48" grpId="0"/>
      <p:bldP spid="48" grpId="1"/>
      <p:bldP spid="50" grpId="0" animBg="1"/>
      <p:bldP spid="52" grpId="0" animBg="1"/>
      <p:bldP spid="53" grpId="0"/>
      <p:bldP spid="54" grpId="0"/>
      <p:bldP spid="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290455" y="2052298"/>
            <a:ext cx="1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ONE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31366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杀软的定义及来源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66F691-C159-4ECE-B8AD-DCBBD4C61B73}"/>
              </a:ext>
            </a:extLst>
          </p:cNvPr>
          <p:cNvSpPr/>
          <p:nvPr/>
        </p:nvSpPr>
        <p:spPr>
          <a:xfrm>
            <a:off x="4411561" y="3603181"/>
            <a:ext cx="33688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Definition and source of antivirus software</a:t>
            </a:r>
            <a:br>
              <a:rPr lang="en-US" altLang="zh-CN" sz="1600" dirty="0"/>
            </a:br>
            <a:endParaRPr lang="zh-CN" altLang="en-US" sz="16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65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560" y="160906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杀毒软件的定义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DEFINITION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8457DC7-1B88-41D1-B839-2EFFDA3EC8BE}"/>
              </a:ext>
            </a:extLst>
          </p:cNvPr>
          <p:cNvSpPr/>
          <p:nvPr/>
        </p:nvSpPr>
        <p:spPr>
          <a:xfrm>
            <a:off x="512899" y="1084236"/>
            <a:ext cx="6985067" cy="4957687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杀毒软件，也称反病毒软件或防毒软件，是用于消除电脑病毒、特洛伊木马和恶意软件等计算机威胁的一类软件。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杀毒软件通常集成监控识别、病毒扫描和清除、自动升级、主动防御等功能，有的杀毒软件还带有数据恢复、防范黑客入侵、网络流量控制等功能，是计算机防御系统（包含杀毒软件，防火墙，特洛伊木马和恶意软件的查杀程序，入侵预防系统等）的重要组成部分。</a:t>
            </a:r>
            <a:br>
              <a:rPr lang="zh-CN" altLang="en-US" sz="2000" dirty="0">
                <a:solidFill>
                  <a:schemeClr val="bg1"/>
                </a:solidFill>
              </a:rPr>
            </a:br>
            <a:r>
              <a:rPr lang="zh-CN" altLang="en-US" sz="2000" dirty="0">
                <a:solidFill>
                  <a:schemeClr val="bg1"/>
                </a:solidFill>
              </a:rPr>
              <a:t>杀毒软件是一种可以对病毒、木马等一切已知的对计算机有危害的程序代码进行清除的程序工具。“杀毒软件”由国内的老一辈反病毒软件厂商起的名字，后来由于和世界反病毒业接轨统称为“反病毒软件”、“安全防护软件”或“安全软件”。集成防火墙的“互联网安全套装”、“全功能安全套装”等用于消除电脑病毒、特洛伊木马和恶意软件的一类软件，都属于杀毒软件范畴。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780ABEC-841A-42D0-A2C1-5361F8CA27AF}"/>
              </a:ext>
            </a:extLst>
          </p:cNvPr>
          <p:cNvCxnSpPr/>
          <p:nvPr/>
        </p:nvCxnSpPr>
        <p:spPr>
          <a:xfrm>
            <a:off x="9863342" y="1065602"/>
            <a:ext cx="0" cy="42116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1" name="图片 3">
            <a:extLst>
              <a:ext uri="{FF2B5EF4-FFF2-40B4-BE49-F238E27FC236}">
                <a16:creationId xmlns:a16="http://schemas.microsoft.com/office/drawing/2014/main" id="{FFFD4FEB-D9A2-44A2-925B-858033502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342" y="4542227"/>
            <a:ext cx="21939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4">
            <a:extLst>
              <a:ext uri="{FF2B5EF4-FFF2-40B4-BE49-F238E27FC236}">
                <a16:creationId xmlns:a16="http://schemas.microsoft.com/office/drawing/2014/main" id="{D7E885A2-6D6B-480D-BB3E-D4A3F7FCB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342" y="2992827"/>
            <a:ext cx="2193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5">
            <a:extLst>
              <a:ext uri="{FF2B5EF4-FFF2-40B4-BE49-F238E27FC236}">
                <a16:creationId xmlns:a16="http://schemas.microsoft.com/office/drawing/2014/main" id="{CE9B3223-DF99-446D-951E-74D06F46B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342" y="1430727"/>
            <a:ext cx="21939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6">
            <a:extLst>
              <a:ext uri="{FF2B5EF4-FFF2-40B4-BE49-F238E27FC236}">
                <a16:creationId xmlns:a16="http://schemas.microsoft.com/office/drawing/2014/main" id="{1AC78C02-14CE-4DD1-A951-4FB12FE92E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79" y="3770702"/>
            <a:ext cx="236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7">
            <a:extLst>
              <a:ext uri="{FF2B5EF4-FFF2-40B4-BE49-F238E27FC236}">
                <a16:creationId xmlns:a16="http://schemas.microsoft.com/office/drawing/2014/main" id="{5D381B00-5EC2-43B5-86D7-95AE765F8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79" y="2199077"/>
            <a:ext cx="2365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Freeform 56">
            <a:extLst>
              <a:ext uri="{FF2B5EF4-FFF2-40B4-BE49-F238E27FC236}">
                <a16:creationId xmlns:a16="http://schemas.microsoft.com/office/drawing/2014/main" id="{A4A23F28-80D0-4E85-A255-D780973FAEB7}"/>
              </a:ext>
            </a:extLst>
          </p:cNvPr>
          <p:cNvSpPr>
            <a:spLocks/>
          </p:cNvSpPr>
          <p:nvPr/>
        </p:nvSpPr>
        <p:spPr bwMode="auto">
          <a:xfrm>
            <a:off x="10101467" y="1422789"/>
            <a:ext cx="2044700" cy="363538"/>
          </a:xfrm>
          <a:custGeom>
            <a:avLst/>
            <a:gdLst>
              <a:gd name="T0" fmla="*/ 2017911 w 2385"/>
              <a:gd name="T1" fmla="*/ 0 h 425"/>
              <a:gd name="T2" fmla="*/ 0 w 2385"/>
              <a:gd name="T3" fmla="*/ 0 h 425"/>
              <a:gd name="T4" fmla="*/ 0 w 2385"/>
              <a:gd name="T5" fmla="*/ 363852 h 425"/>
              <a:gd name="T6" fmla="*/ 2017911 w 2385"/>
              <a:gd name="T7" fmla="*/ 363852 h 425"/>
              <a:gd name="T8" fmla="*/ 2045354 w 2385"/>
              <a:gd name="T9" fmla="*/ 336456 h 425"/>
              <a:gd name="T10" fmla="*/ 2045354 w 2385"/>
              <a:gd name="T11" fmla="*/ 27396 h 425"/>
              <a:gd name="T12" fmla="*/ 2017911 w 2385"/>
              <a:gd name="T13" fmla="*/ 0 h 4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85"/>
              <a:gd name="T22" fmla="*/ 0 h 425"/>
              <a:gd name="T23" fmla="*/ 2385 w 2385"/>
              <a:gd name="T24" fmla="*/ 425 h 4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85" h="425">
                <a:moveTo>
                  <a:pt x="23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5"/>
                  <a:pt x="0" y="425"/>
                  <a:pt x="0" y="425"/>
                </a:cubicBezTo>
                <a:cubicBezTo>
                  <a:pt x="2353" y="425"/>
                  <a:pt x="2353" y="425"/>
                  <a:pt x="2353" y="425"/>
                </a:cubicBezTo>
                <a:cubicBezTo>
                  <a:pt x="2370" y="425"/>
                  <a:pt x="2385" y="411"/>
                  <a:pt x="2385" y="393"/>
                </a:cubicBezTo>
                <a:cubicBezTo>
                  <a:pt x="2385" y="32"/>
                  <a:pt x="2385" y="32"/>
                  <a:pt x="2385" y="32"/>
                </a:cubicBezTo>
                <a:cubicBezTo>
                  <a:pt x="2385" y="15"/>
                  <a:pt x="2370" y="0"/>
                  <a:pt x="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08000" tIns="0" rIns="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dirty="0">
                <a:solidFill>
                  <a:srgbClr val="FFFFFF"/>
                </a:solidFill>
                <a:latin typeface="+mn-ea"/>
                <a:ea typeface="+mn-ea"/>
              </a:rPr>
              <a:t>C-BRAIN</a:t>
            </a: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</a:rPr>
              <a:t>病毒出现</a:t>
            </a:r>
          </a:p>
        </p:txBody>
      </p:sp>
      <p:sp>
        <p:nvSpPr>
          <p:cNvPr id="47" name="任意多边形 43">
            <a:extLst>
              <a:ext uri="{FF2B5EF4-FFF2-40B4-BE49-F238E27FC236}">
                <a16:creationId xmlns:a16="http://schemas.microsoft.com/office/drawing/2014/main" id="{F0A8EBBE-AC23-4607-8CE6-EF105E3F55DE}"/>
              </a:ext>
            </a:extLst>
          </p:cNvPr>
          <p:cNvSpPr>
            <a:spLocks/>
          </p:cNvSpPr>
          <p:nvPr/>
        </p:nvSpPr>
        <p:spPr bwMode="auto">
          <a:xfrm>
            <a:off x="9560129" y="1422789"/>
            <a:ext cx="630238" cy="457200"/>
          </a:xfrm>
          <a:custGeom>
            <a:avLst/>
            <a:gdLst>
              <a:gd name="connsiteX0" fmla="*/ 27417 w 628879"/>
              <a:gd name="connsiteY0" fmla="*/ 0 h 456686"/>
              <a:gd name="connsiteX1" fmla="*/ 628879 w 628879"/>
              <a:gd name="connsiteY1" fmla="*/ 0 h 456686"/>
              <a:gd name="connsiteX2" fmla="*/ 628879 w 628879"/>
              <a:gd name="connsiteY2" fmla="*/ 363852 h 456686"/>
              <a:gd name="connsiteX3" fmla="*/ 433433 w 628879"/>
              <a:gd name="connsiteY3" fmla="*/ 363852 h 456686"/>
              <a:gd name="connsiteX4" fmla="*/ 407274 w 628879"/>
              <a:gd name="connsiteY4" fmla="*/ 363852 h 456686"/>
              <a:gd name="connsiteX5" fmla="*/ 314440 w 628879"/>
              <a:gd name="connsiteY5" fmla="*/ 456686 h 456686"/>
              <a:gd name="connsiteX6" fmla="*/ 221606 w 628879"/>
              <a:gd name="connsiteY6" fmla="*/ 363852 h 456686"/>
              <a:gd name="connsiteX7" fmla="*/ 133289 w 628879"/>
              <a:gd name="connsiteY7" fmla="*/ 363852 h 456686"/>
              <a:gd name="connsiteX8" fmla="*/ 27417 w 628879"/>
              <a:gd name="connsiteY8" fmla="*/ 363852 h 456686"/>
              <a:gd name="connsiteX9" fmla="*/ 0 w 628879"/>
              <a:gd name="connsiteY9" fmla="*/ 336456 h 456686"/>
              <a:gd name="connsiteX10" fmla="*/ 0 w 628879"/>
              <a:gd name="connsiteY10" fmla="*/ 27396 h 456686"/>
              <a:gd name="connsiteX11" fmla="*/ 27417 w 628879"/>
              <a:gd name="connsiteY11" fmla="*/ 0 h 45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8879" h="456686">
                <a:moveTo>
                  <a:pt x="27417" y="0"/>
                </a:moveTo>
                <a:lnTo>
                  <a:pt x="628879" y="0"/>
                </a:lnTo>
                <a:cubicBezTo>
                  <a:pt x="628879" y="0"/>
                  <a:pt x="628879" y="0"/>
                  <a:pt x="628879" y="363852"/>
                </a:cubicBezTo>
                <a:cubicBezTo>
                  <a:pt x="628879" y="363852"/>
                  <a:pt x="628879" y="363852"/>
                  <a:pt x="433433" y="363852"/>
                </a:cubicBezTo>
                <a:lnTo>
                  <a:pt x="407274" y="363852"/>
                </a:lnTo>
                <a:lnTo>
                  <a:pt x="314440" y="456686"/>
                </a:lnTo>
                <a:lnTo>
                  <a:pt x="221606" y="363852"/>
                </a:lnTo>
                <a:lnTo>
                  <a:pt x="133289" y="363852"/>
                </a:lnTo>
                <a:cubicBezTo>
                  <a:pt x="100250" y="363852"/>
                  <a:pt x="65008" y="363852"/>
                  <a:pt x="27417" y="363852"/>
                </a:cubicBezTo>
                <a:cubicBezTo>
                  <a:pt x="11995" y="363852"/>
                  <a:pt x="0" y="351866"/>
                  <a:pt x="0" y="336456"/>
                </a:cubicBezTo>
                <a:cubicBezTo>
                  <a:pt x="0" y="336456"/>
                  <a:pt x="0" y="336456"/>
                  <a:pt x="0" y="27396"/>
                </a:cubicBezTo>
                <a:cubicBezTo>
                  <a:pt x="0" y="12842"/>
                  <a:pt x="11995" y="0"/>
                  <a:pt x="274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lIns="0" tIns="0" rIns="0" bIns="7200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1987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48" name="Freeform 59">
            <a:extLst>
              <a:ext uri="{FF2B5EF4-FFF2-40B4-BE49-F238E27FC236}">
                <a16:creationId xmlns:a16="http://schemas.microsoft.com/office/drawing/2014/main" id="{4B88AF32-4A91-4A10-9B98-C66DC64BA248}"/>
              </a:ext>
            </a:extLst>
          </p:cNvPr>
          <p:cNvSpPr>
            <a:spLocks/>
          </p:cNvSpPr>
          <p:nvPr/>
        </p:nvSpPr>
        <p:spPr bwMode="auto">
          <a:xfrm>
            <a:off x="10101467" y="2978539"/>
            <a:ext cx="2044700" cy="363537"/>
          </a:xfrm>
          <a:custGeom>
            <a:avLst/>
            <a:gdLst>
              <a:gd name="T0" fmla="*/ 2353 w 2385"/>
              <a:gd name="T1" fmla="*/ 0 h 425"/>
              <a:gd name="T2" fmla="*/ 0 w 2385"/>
              <a:gd name="T3" fmla="*/ 0 h 425"/>
              <a:gd name="T4" fmla="*/ 0 w 2385"/>
              <a:gd name="T5" fmla="*/ 425 h 425"/>
              <a:gd name="T6" fmla="*/ 2353 w 2385"/>
              <a:gd name="T7" fmla="*/ 425 h 425"/>
              <a:gd name="T8" fmla="*/ 2385 w 2385"/>
              <a:gd name="T9" fmla="*/ 393 h 425"/>
              <a:gd name="T10" fmla="*/ 2385 w 2385"/>
              <a:gd name="T11" fmla="*/ 32 h 425"/>
              <a:gd name="T12" fmla="*/ 2353 w 2385"/>
              <a:gd name="T13" fmla="*/ 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5">
                <a:moveTo>
                  <a:pt x="23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5"/>
                  <a:pt x="0" y="425"/>
                  <a:pt x="0" y="425"/>
                </a:cubicBezTo>
                <a:cubicBezTo>
                  <a:pt x="2353" y="425"/>
                  <a:pt x="2353" y="425"/>
                  <a:pt x="2353" y="425"/>
                </a:cubicBezTo>
                <a:cubicBezTo>
                  <a:pt x="2371" y="425"/>
                  <a:pt x="2385" y="411"/>
                  <a:pt x="2385" y="393"/>
                </a:cubicBezTo>
                <a:cubicBezTo>
                  <a:pt x="2385" y="32"/>
                  <a:pt x="2385" y="32"/>
                  <a:pt x="2385" y="32"/>
                </a:cubicBezTo>
                <a:cubicBezTo>
                  <a:pt x="2385" y="15"/>
                  <a:pt x="2371" y="0"/>
                  <a:pt x="23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08000" tIns="0" rIns="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err="1">
                <a:solidFill>
                  <a:srgbClr val="FFFFFF"/>
                </a:solidFill>
                <a:latin typeface="+mn-ea"/>
                <a:ea typeface="+mn-ea"/>
              </a:rPr>
              <a:t>Avira,H+BEDV</a:t>
            </a: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</a:rPr>
              <a:t>公司成立</a:t>
            </a:r>
          </a:p>
        </p:txBody>
      </p:sp>
      <p:sp>
        <p:nvSpPr>
          <p:cNvPr id="49" name="任意多边形 45">
            <a:extLst>
              <a:ext uri="{FF2B5EF4-FFF2-40B4-BE49-F238E27FC236}">
                <a16:creationId xmlns:a16="http://schemas.microsoft.com/office/drawing/2014/main" id="{BD0763F0-0CB4-4200-8DF2-AB064866D0F6}"/>
              </a:ext>
            </a:extLst>
          </p:cNvPr>
          <p:cNvSpPr>
            <a:spLocks/>
          </p:cNvSpPr>
          <p:nvPr/>
        </p:nvSpPr>
        <p:spPr bwMode="auto">
          <a:xfrm>
            <a:off x="9556954" y="2973777"/>
            <a:ext cx="627063" cy="457200"/>
          </a:xfrm>
          <a:custGeom>
            <a:avLst/>
            <a:gdLst>
              <a:gd name="connsiteX0" fmla="*/ 27389 w 627382"/>
              <a:gd name="connsiteY0" fmla="*/ 0 h 456687"/>
              <a:gd name="connsiteX1" fmla="*/ 627382 w 627382"/>
              <a:gd name="connsiteY1" fmla="*/ 0 h 456687"/>
              <a:gd name="connsiteX2" fmla="*/ 627382 w 627382"/>
              <a:gd name="connsiteY2" fmla="*/ 363852 h 456687"/>
              <a:gd name="connsiteX3" fmla="*/ 432414 w 627382"/>
              <a:gd name="connsiteY3" fmla="*/ 363852 h 456687"/>
              <a:gd name="connsiteX4" fmla="*/ 405778 w 627382"/>
              <a:gd name="connsiteY4" fmla="*/ 363852 h 456687"/>
              <a:gd name="connsiteX5" fmla="*/ 312943 w 627382"/>
              <a:gd name="connsiteY5" fmla="*/ 456687 h 456687"/>
              <a:gd name="connsiteX6" fmla="*/ 220108 w 627382"/>
              <a:gd name="connsiteY6" fmla="*/ 363852 h 456687"/>
              <a:gd name="connsiteX7" fmla="*/ 133003 w 627382"/>
              <a:gd name="connsiteY7" fmla="*/ 363852 h 456687"/>
              <a:gd name="connsiteX8" fmla="*/ 27389 w 627382"/>
              <a:gd name="connsiteY8" fmla="*/ 363852 h 456687"/>
              <a:gd name="connsiteX9" fmla="*/ 0 w 627382"/>
              <a:gd name="connsiteY9" fmla="*/ 336456 h 456687"/>
              <a:gd name="connsiteX10" fmla="*/ 0 w 627382"/>
              <a:gd name="connsiteY10" fmla="*/ 27396 h 456687"/>
              <a:gd name="connsiteX11" fmla="*/ 27389 w 627382"/>
              <a:gd name="connsiteY11" fmla="*/ 0 h 456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382" h="456687">
                <a:moveTo>
                  <a:pt x="27389" y="0"/>
                </a:moveTo>
                <a:lnTo>
                  <a:pt x="627382" y="0"/>
                </a:lnTo>
                <a:cubicBezTo>
                  <a:pt x="627382" y="0"/>
                  <a:pt x="627382" y="0"/>
                  <a:pt x="627382" y="363852"/>
                </a:cubicBezTo>
                <a:cubicBezTo>
                  <a:pt x="627382" y="363852"/>
                  <a:pt x="627382" y="363852"/>
                  <a:pt x="432414" y="363852"/>
                </a:cubicBezTo>
                <a:lnTo>
                  <a:pt x="405778" y="363852"/>
                </a:lnTo>
                <a:lnTo>
                  <a:pt x="312943" y="456687"/>
                </a:lnTo>
                <a:lnTo>
                  <a:pt x="220108" y="363852"/>
                </a:lnTo>
                <a:lnTo>
                  <a:pt x="133003" y="363852"/>
                </a:lnTo>
                <a:cubicBezTo>
                  <a:pt x="100044" y="363852"/>
                  <a:pt x="64888" y="363852"/>
                  <a:pt x="27389" y="363852"/>
                </a:cubicBezTo>
                <a:cubicBezTo>
                  <a:pt x="11983" y="363852"/>
                  <a:pt x="0" y="351866"/>
                  <a:pt x="0" y="336456"/>
                </a:cubicBezTo>
                <a:cubicBezTo>
                  <a:pt x="0" y="336456"/>
                  <a:pt x="0" y="336456"/>
                  <a:pt x="0" y="27396"/>
                </a:cubicBezTo>
                <a:cubicBezTo>
                  <a:pt x="0" y="12842"/>
                  <a:pt x="11983" y="0"/>
                  <a:pt x="273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lIns="0" tIns="0" rIns="0" bIns="7200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</a:rPr>
              <a:t>1988</a:t>
            </a:r>
            <a:endParaRPr lang="zh-CN" altLang="en-US" sz="1600" dirty="0">
              <a:solidFill>
                <a:schemeClr val="accent3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50" name="Freeform 62">
            <a:extLst>
              <a:ext uri="{FF2B5EF4-FFF2-40B4-BE49-F238E27FC236}">
                <a16:creationId xmlns:a16="http://schemas.microsoft.com/office/drawing/2014/main" id="{5AD6FB14-A203-4BB9-AB60-503F26B8167E}"/>
              </a:ext>
            </a:extLst>
          </p:cNvPr>
          <p:cNvSpPr>
            <a:spLocks/>
          </p:cNvSpPr>
          <p:nvPr/>
        </p:nvSpPr>
        <p:spPr bwMode="auto">
          <a:xfrm>
            <a:off x="10101467" y="4523176"/>
            <a:ext cx="2044700" cy="365125"/>
          </a:xfrm>
          <a:custGeom>
            <a:avLst/>
            <a:gdLst>
              <a:gd name="T0" fmla="*/ 2017911 w 2385"/>
              <a:gd name="T1" fmla="*/ 0 h 425"/>
              <a:gd name="T2" fmla="*/ 0 w 2385"/>
              <a:gd name="T3" fmla="*/ 0 h 425"/>
              <a:gd name="T4" fmla="*/ 0 w 2385"/>
              <a:gd name="T5" fmla="*/ 363852 h 425"/>
              <a:gd name="T6" fmla="*/ 2017911 w 2385"/>
              <a:gd name="T7" fmla="*/ 363852 h 425"/>
              <a:gd name="T8" fmla="*/ 2045354 w 2385"/>
              <a:gd name="T9" fmla="*/ 336456 h 425"/>
              <a:gd name="T10" fmla="*/ 2045354 w 2385"/>
              <a:gd name="T11" fmla="*/ 27396 h 425"/>
              <a:gd name="T12" fmla="*/ 2017911 w 2385"/>
              <a:gd name="T13" fmla="*/ 0 h 4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85"/>
              <a:gd name="T22" fmla="*/ 0 h 425"/>
              <a:gd name="T23" fmla="*/ 2385 w 2385"/>
              <a:gd name="T24" fmla="*/ 425 h 4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85" h="425">
                <a:moveTo>
                  <a:pt x="2353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5"/>
                  <a:pt x="0" y="425"/>
                  <a:pt x="0" y="425"/>
                </a:cubicBezTo>
                <a:cubicBezTo>
                  <a:pt x="2353" y="425"/>
                  <a:pt x="2353" y="425"/>
                  <a:pt x="2353" y="425"/>
                </a:cubicBezTo>
                <a:cubicBezTo>
                  <a:pt x="2371" y="425"/>
                  <a:pt x="2385" y="410"/>
                  <a:pt x="2385" y="393"/>
                </a:cubicBezTo>
                <a:cubicBezTo>
                  <a:pt x="2385" y="32"/>
                  <a:pt x="2385" y="32"/>
                  <a:pt x="2385" y="32"/>
                </a:cubicBezTo>
                <a:cubicBezTo>
                  <a:pt x="2385" y="14"/>
                  <a:pt x="2371" y="0"/>
                  <a:pt x="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108000" tIns="0" rIns="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</a:rPr>
              <a:t>趋势科技发布了</a:t>
            </a:r>
            <a:r>
              <a:rPr lang="en-US" altLang="zh-CN" sz="1400" dirty="0">
                <a:solidFill>
                  <a:srgbClr val="FFFFFF"/>
                </a:solidFill>
                <a:latin typeface="+mn-ea"/>
                <a:ea typeface="+mn-ea"/>
              </a:rPr>
              <a:t>PC-</a:t>
            </a:r>
            <a:r>
              <a:rPr lang="en-US" altLang="zh-CN" sz="1400" dirty="0" err="1">
                <a:solidFill>
                  <a:srgbClr val="FFFFFF"/>
                </a:solidFill>
                <a:latin typeface="+mn-ea"/>
                <a:ea typeface="+mn-ea"/>
              </a:rPr>
              <a:t>Cillin</a:t>
            </a:r>
            <a:endParaRPr lang="zh-CN" altLang="en-US" sz="14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1" name="任意多边形 46">
            <a:extLst>
              <a:ext uri="{FF2B5EF4-FFF2-40B4-BE49-F238E27FC236}">
                <a16:creationId xmlns:a16="http://schemas.microsoft.com/office/drawing/2014/main" id="{6DD55182-B936-4B37-BAD7-50437E60A4BC}"/>
              </a:ext>
            </a:extLst>
          </p:cNvPr>
          <p:cNvSpPr>
            <a:spLocks/>
          </p:cNvSpPr>
          <p:nvPr/>
        </p:nvSpPr>
        <p:spPr bwMode="auto">
          <a:xfrm>
            <a:off x="9556954" y="4523177"/>
            <a:ext cx="633412" cy="457200"/>
          </a:xfrm>
          <a:custGeom>
            <a:avLst/>
            <a:gdLst>
              <a:gd name="connsiteX0" fmla="*/ 27389 w 627382"/>
              <a:gd name="connsiteY0" fmla="*/ 0 h 456686"/>
              <a:gd name="connsiteX1" fmla="*/ 627382 w 627382"/>
              <a:gd name="connsiteY1" fmla="*/ 0 h 456686"/>
              <a:gd name="connsiteX2" fmla="*/ 627382 w 627382"/>
              <a:gd name="connsiteY2" fmla="*/ 363852 h 456686"/>
              <a:gd name="connsiteX3" fmla="*/ 432414 w 627382"/>
              <a:gd name="connsiteY3" fmla="*/ 363852 h 456686"/>
              <a:gd name="connsiteX4" fmla="*/ 405777 w 627382"/>
              <a:gd name="connsiteY4" fmla="*/ 363852 h 456686"/>
              <a:gd name="connsiteX5" fmla="*/ 312943 w 627382"/>
              <a:gd name="connsiteY5" fmla="*/ 456686 h 456686"/>
              <a:gd name="connsiteX6" fmla="*/ 220109 w 627382"/>
              <a:gd name="connsiteY6" fmla="*/ 363852 h 456686"/>
              <a:gd name="connsiteX7" fmla="*/ 133003 w 627382"/>
              <a:gd name="connsiteY7" fmla="*/ 363852 h 456686"/>
              <a:gd name="connsiteX8" fmla="*/ 27389 w 627382"/>
              <a:gd name="connsiteY8" fmla="*/ 363852 h 456686"/>
              <a:gd name="connsiteX9" fmla="*/ 0 w 627382"/>
              <a:gd name="connsiteY9" fmla="*/ 336456 h 456686"/>
              <a:gd name="connsiteX10" fmla="*/ 0 w 627382"/>
              <a:gd name="connsiteY10" fmla="*/ 27396 h 456686"/>
              <a:gd name="connsiteX11" fmla="*/ 27389 w 627382"/>
              <a:gd name="connsiteY11" fmla="*/ 0 h 45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7382" h="456686">
                <a:moveTo>
                  <a:pt x="27389" y="0"/>
                </a:moveTo>
                <a:lnTo>
                  <a:pt x="627382" y="0"/>
                </a:lnTo>
                <a:cubicBezTo>
                  <a:pt x="627382" y="0"/>
                  <a:pt x="627382" y="0"/>
                  <a:pt x="627382" y="363852"/>
                </a:cubicBezTo>
                <a:cubicBezTo>
                  <a:pt x="627382" y="363852"/>
                  <a:pt x="627382" y="363852"/>
                  <a:pt x="432414" y="363852"/>
                </a:cubicBezTo>
                <a:lnTo>
                  <a:pt x="405777" y="363852"/>
                </a:lnTo>
                <a:lnTo>
                  <a:pt x="312943" y="456686"/>
                </a:lnTo>
                <a:lnTo>
                  <a:pt x="220109" y="363852"/>
                </a:lnTo>
                <a:lnTo>
                  <a:pt x="133003" y="363852"/>
                </a:lnTo>
                <a:cubicBezTo>
                  <a:pt x="100044" y="363852"/>
                  <a:pt x="64888" y="363852"/>
                  <a:pt x="27389" y="363852"/>
                </a:cubicBezTo>
                <a:cubicBezTo>
                  <a:pt x="11983" y="363852"/>
                  <a:pt x="0" y="351010"/>
                  <a:pt x="0" y="336456"/>
                </a:cubicBezTo>
                <a:cubicBezTo>
                  <a:pt x="0" y="336456"/>
                  <a:pt x="0" y="336456"/>
                  <a:pt x="0" y="27396"/>
                </a:cubicBezTo>
                <a:cubicBezTo>
                  <a:pt x="0" y="11985"/>
                  <a:pt x="11983" y="0"/>
                  <a:pt x="273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lIns="0" tIns="0" rIns="0" bIns="7200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</a:rPr>
              <a:t>1990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52" name="Freeform 65">
            <a:extLst>
              <a:ext uri="{FF2B5EF4-FFF2-40B4-BE49-F238E27FC236}">
                <a16:creationId xmlns:a16="http://schemas.microsoft.com/office/drawing/2014/main" id="{23256A7A-3A96-48F1-80C6-4EEA5F599986}"/>
              </a:ext>
            </a:extLst>
          </p:cNvPr>
          <p:cNvSpPr>
            <a:spLocks/>
          </p:cNvSpPr>
          <p:nvPr/>
        </p:nvSpPr>
        <p:spPr bwMode="auto">
          <a:xfrm>
            <a:off x="7509079" y="2197489"/>
            <a:ext cx="2044700" cy="365125"/>
          </a:xfrm>
          <a:custGeom>
            <a:avLst/>
            <a:gdLst>
              <a:gd name="T0" fmla="*/ 27423 w 2385"/>
              <a:gd name="T1" fmla="*/ 0 h 425"/>
              <a:gd name="T2" fmla="*/ 2043856 w 2385"/>
              <a:gd name="T3" fmla="*/ 0 h 425"/>
              <a:gd name="T4" fmla="*/ 2043856 w 2385"/>
              <a:gd name="T5" fmla="*/ 363852 h 425"/>
              <a:gd name="T6" fmla="*/ 27423 w 2385"/>
              <a:gd name="T7" fmla="*/ 363852 h 425"/>
              <a:gd name="T8" fmla="*/ 0 w 2385"/>
              <a:gd name="T9" fmla="*/ 336456 h 425"/>
              <a:gd name="T10" fmla="*/ 0 w 2385"/>
              <a:gd name="T11" fmla="*/ 27396 h 425"/>
              <a:gd name="T12" fmla="*/ 27423 w 2385"/>
              <a:gd name="T13" fmla="*/ 0 h 4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85"/>
              <a:gd name="T22" fmla="*/ 0 h 425"/>
              <a:gd name="T23" fmla="*/ 2385 w 2385"/>
              <a:gd name="T24" fmla="*/ 425 h 4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85" h="425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5"/>
                  <a:pt x="2385" y="425"/>
                  <a:pt x="2385" y="425"/>
                </a:cubicBezTo>
                <a:cubicBezTo>
                  <a:pt x="32" y="425"/>
                  <a:pt x="32" y="425"/>
                  <a:pt x="32" y="425"/>
                </a:cubicBezTo>
                <a:cubicBezTo>
                  <a:pt x="15" y="425"/>
                  <a:pt x="0" y="410"/>
                  <a:pt x="0" y="393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5"/>
                  <a:pt x="15" y="0"/>
                  <a:pt x="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0" tIns="0" rIns="108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</a:rPr>
              <a:t>同年</a:t>
            </a:r>
            <a:r>
              <a:rPr lang="en-US" altLang="zh-CN" sz="1400" dirty="0">
                <a:solidFill>
                  <a:srgbClr val="FFFFFF"/>
                </a:solidFill>
                <a:latin typeface="+mn-ea"/>
                <a:ea typeface="+mn-ea"/>
              </a:rPr>
              <a:t>McAfee</a:t>
            </a: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</a:rPr>
              <a:t>公司成立</a:t>
            </a:r>
          </a:p>
        </p:txBody>
      </p:sp>
      <p:sp>
        <p:nvSpPr>
          <p:cNvPr id="53" name="任意多边形 44">
            <a:extLst>
              <a:ext uri="{FF2B5EF4-FFF2-40B4-BE49-F238E27FC236}">
                <a16:creationId xmlns:a16="http://schemas.microsoft.com/office/drawing/2014/main" id="{37738FBF-D946-4DC6-9925-2B637AE9C43D}"/>
              </a:ext>
            </a:extLst>
          </p:cNvPr>
          <p:cNvSpPr>
            <a:spLocks/>
          </p:cNvSpPr>
          <p:nvPr/>
        </p:nvSpPr>
        <p:spPr bwMode="auto">
          <a:xfrm>
            <a:off x="9553779" y="2197489"/>
            <a:ext cx="628650" cy="457200"/>
          </a:xfrm>
          <a:custGeom>
            <a:avLst/>
            <a:gdLst>
              <a:gd name="connsiteX0" fmla="*/ 0 w 628879"/>
              <a:gd name="connsiteY0" fmla="*/ 0 h 456686"/>
              <a:gd name="connsiteX1" fmla="*/ 601462 w 628879"/>
              <a:gd name="connsiteY1" fmla="*/ 0 h 456686"/>
              <a:gd name="connsiteX2" fmla="*/ 628879 w 628879"/>
              <a:gd name="connsiteY2" fmla="*/ 27396 h 456686"/>
              <a:gd name="connsiteX3" fmla="*/ 628879 w 628879"/>
              <a:gd name="connsiteY3" fmla="*/ 336456 h 456686"/>
              <a:gd name="connsiteX4" fmla="*/ 601462 w 628879"/>
              <a:gd name="connsiteY4" fmla="*/ 363852 h 456686"/>
              <a:gd name="connsiteX5" fmla="*/ 495590 w 628879"/>
              <a:gd name="connsiteY5" fmla="*/ 363852 h 456686"/>
              <a:gd name="connsiteX6" fmla="*/ 407273 w 628879"/>
              <a:gd name="connsiteY6" fmla="*/ 363852 h 456686"/>
              <a:gd name="connsiteX7" fmla="*/ 314439 w 628879"/>
              <a:gd name="connsiteY7" fmla="*/ 456686 h 456686"/>
              <a:gd name="connsiteX8" fmla="*/ 221605 w 628879"/>
              <a:gd name="connsiteY8" fmla="*/ 363852 h 456686"/>
              <a:gd name="connsiteX9" fmla="*/ 195446 w 628879"/>
              <a:gd name="connsiteY9" fmla="*/ 363852 h 456686"/>
              <a:gd name="connsiteX10" fmla="*/ 0 w 628879"/>
              <a:gd name="connsiteY10" fmla="*/ 363852 h 456686"/>
              <a:gd name="connsiteX11" fmla="*/ 0 w 628879"/>
              <a:gd name="connsiteY11" fmla="*/ 0 h 45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8879" h="456686">
                <a:moveTo>
                  <a:pt x="0" y="0"/>
                </a:moveTo>
                <a:lnTo>
                  <a:pt x="601462" y="0"/>
                </a:lnTo>
                <a:cubicBezTo>
                  <a:pt x="616884" y="0"/>
                  <a:pt x="628879" y="12842"/>
                  <a:pt x="628879" y="27396"/>
                </a:cubicBezTo>
                <a:cubicBezTo>
                  <a:pt x="628879" y="336456"/>
                  <a:pt x="628879" y="336456"/>
                  <a:pt x="628879" y="336456"/>
                </a:cubicBezTo>
                <a:cubicBezTo>
                  <a:pt x="628879" y="351010"/>
                  <a:pt x="616884" y="363852"/>
                  <a:pt x="601462" y="363852"/>
                </a:cubicBezTo>
                <a:cubicBezTo>
                  <a:pt x="563871" y="363852"/>
                  <a:pt x="528629" y="363852"/>
                  <a:pt x="495590" y="363852"/>
                </a:cubicBezTo>
                <a:lnTo>
                  <a:pt x="407273" y="363852"/>
                </a:lnTo>
                <a:lnTo>
                  <a:pt x="314439" y="456686"/>
                </a:lnTo>
                <a:lnTo>
                  <a:pt x="221605" y="363852"/>
                </a:lnTo>
                <a:lnTo>
                  <a:pt x="195446" y="363852"/>
                </a:lnTo>
                <a:cubicBezTo>
                  <a:pt x="0" y="363852"/>
                  <a:pt x="0" y="363852"/>
                  <a:pt x="0" y="363852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lIns="0" tIns="0" rIns="0" bIns="7200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lt"/>
                <a:ea typeface="+mn-ea"/>
              </a:rPr>
              <a:t>1987</a:t>
            </a:r>
            <a:endParaRPr lang="zh-CN" altLang="en-US" sz="1600" dirty="0">
              <a:solidFill>
                <a:schemeClr val="accent2">
                  <a:lumMod val="75000"/>
                </a:schemeClr>
              </a:solidFill>
              <a:latin typeface="+mj-lt"/>
              <a:ea typeface="+mn-ea"/>
            </a:endParaRPr>
          </a:p>
        </p:txBody>
      </p:sp>
      <p:sp>
        <p:nvSpPr>
          <p:cNvPr id="54" name="Freeform 68">
            <a:extLst>
              <a:ext uri="{FF2B5EF4-FFF2-40B4-BE49-F238E27FC236}">
                <a16:creationId xmlns:a16="http://schemas.microsoft.com/office/drawing/2014/main" id="{D8B70746-465D-4E37-9B83-D478C62EBCC9}"/>
              </a:ext>
            </a:extLst>
          </p:cNvPr>
          <p:cNvSpPr>
            <a:spLocks/>
          </p:cNvSpPr>
          <p:nvPr/>
        </p:nvSpPr>
        <p:spPr bwMode="auto">
          <a:xfrm>
            <a:off x="7509079" y="3750064"/>
            <a:ext cx="2044700" cy="363538"/>
          </a:xfrm>
          <a:custGeom>
            <a:avLst/>
            <a:gdLst>
              <a:gd name="T0" fmla="*/ 32 w 2385"/>
              <a:gd name="T1" fmla="*/ 0 h 424"/>
              <a:gd name="T2" fmla="*/ 2385 w 2385"/>
              <a:gd name="T3" fmla="*/ 0 h 424"/>
              <a:gd name="T4" fmla="*/ 2385 w 2385"/>
              <a:gd name="T5" fmla="*/ 424 h 424"/>
              <a:gd name="T6" fmla="*/ 32 w 2385"/>
              <a:gd name="T7" fmla="*/ 424 h 424"/>
              <a:gd name="T8" fmla="*/ 0 w 2385"/>
              <a:gd name="T9" fmla="*/ 392 h 424"/>
              <a:gd name="T10" fmla="*/ 0 w 2385"/>
              <a:gd name="T11" fmla="*/ 32 h 424"/>
              <a:gd name="T12" fmla="*/ 32 w 2385"/>
              <a:gd name="T13" fmla="*/ 0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85" h="424">
                <a:moveTo>
                  <a:pt x="32" y="0"/>
                </a:moveTo>
                <a:cubicBezTo>
                  <a:pt x="2385" y="0"/>
                  <a:pt x="2385" y="0"/>
                  <a:pt x="2385" y="0"/>
                </a:cubicBezTo>
                <a:cubicBezTo>
                  <a:pt x="2385" y="424"/>
                  <a:pt x="2385" y="424"/>
                  <a:pt x="2385" y="424"/>
                </a:cubicBezTo>
                <a:cubicBezTo>
                  <a:pt x="32" y="424"/>
                  <a:pt x="32" y="424"/>
                  <a:pt x="32" y="424"/>
                </a:cubicBezTo>
                <a:cubicBezTo>
                  <a:pt x="15" y="424"/>
                  <a:pt x="0" y="410"/>
                  <a:pt x="0" y="39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5" y="0"/>
                  <a:pt x="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lIns="0" tIns="0" rIns="108000" bIns="36000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ea typeface="+mn-ea"/>
              </a:rPr>
              <a:t>诺顿杀毒软件发布</a:t>
            </a:r>
          </a:p>
        </p:txBody>
      </p:sp>
      <p:sp>
        <p:nvSpPr>
          <p:cNvPr id="55" name="任意多边形 47">
            <a:extLst>
              <a:ext uri="{FF2B5EF4-FFF2-40B4-BE49-F238E27FC236}">
                <a16:creationId xmlns:a16="http://schemas.microsoft.com/office/drawing/2014/main" id="{F8F00301-6253-44DE-BD90-7B263ED764C8}"/>
              </a:ext>
            </a:extLst>
          </p:cNvPr>
          <p:cNvSpPr>
            <a:spLocks/>
          </p:cNvSpPr>
          <p:nvPr/>
        </p:nvSpPr>
        <p:spPr bwMode="auto">
          <a:xfrm>
            <a:off x="9553779" y="3750064"/>
            <a:ext cx="628650" cy="454025"/>
          </a:xfrm>
          <a:custGeom>
            <a:avLst/>
            <a:gdLst>
              <a:gd name="connsiteX0" fmla="*/ 0 w 628879"/>
              <a:gd name="connsiteY0" fmla="*/ 0 h 455188"/>
              <a:gd name="connsiteX1" fmla="*/ 601462 w 628879"/>
              <a:gd name="connsiteY1" fmla="*/ 0 h 455188"/>
              <a:gd name="connsiteX2" fmla="*/ 628879 w 628879"/>
              <a:gd name="connsiteY2" fmla="*/ 27460 h 455188"/>
              <a:gd name="connsiteX3" fmla="*/ 628879 w 628879"/>
              <a:gd name="connsiteY3" fmla="*/ 336392 h 455188"/>
              <a:gd name="connsiteX4" fmla="*/ 601462 w 628879"/>
              <a:gd name="connsiteY4" fmla="*/ 363852 h 455188"/>
              <a:gd name="connsiteX5" fmla="*/ 495590 w 628879"/>
              <a:gd name="connsiteY5" fmla="*/ 363852 h 455188"/>
              <a:gd name="connsiteX6" fmla="*/ 405775 w 628879"/>
              <a:gd name="connsiteY6" fmla="*/ 363852 h 455188"/>
              <a:gd name="connsiteX7" fmla="*/ 314439 w 628879"/>
              <a:gd name="connsiteY7" fmla="*/ 455188 h 455188"/>
              <a:gd name="connsiteX8" fmla="*/ 223103 w 628879"/>
              <a:gd name="connsiteY8" fmla="*/ 363852 h 455188"/>
              <a:gd name="connsiteX9" fmla="*/ 195446 w 628879"/>
              <a:gd name="connsiteY9" fmla="*/ 363852 h 455188"/>
              <a:gd name="connsiteX10" fmla="*/ 0 w 628879"/>
              <a:gd name="connsiteY10" fmla="*/ 363852 h 455188"/>
              <a:gd name="connsiteX11" fmla="*/ 0 w 628879"/>
              <a:gd name="connsiteY11" fmla="*/ 0 h 45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8879" h="455188">
                <a:moveTo>
                  <a:pt x="0" y="0"/>
                </a:moveTo>
                <a:lnTo>
                  <a:pt x="601462" y="0"/>
                </a:lnTo>
                <a:cubicBezTo>
                  <a:pt x="616884" y="0"/>
                  <a:pt x="628879" y="12014"/>
                  <a:pt x="628879" y="27460"/>
                </a:cubicBezTo>
                <a:cubicBezTo>
                  <a:pt x="628879" y="336392"/>
                  <a:pt x="628879" y="336392"/>
                  <a:pt x="628879" y="336392"/>
                </a:cubicBezTo>
                <a:cubicBezTo>
                  <a:pt x="628879" y="351838"/>
                  <a:pt x="616884" y="363852"/>
                  <a:pt x="601462" y="363852"/>
                </a:cubicBezTo>
                <a:cubicBezTo>
                  <a:pt x="563871" y="363852"/>
                  <a:pt x="528629" y="363852"/>
                  <a:pt x="495590" y="363852"/>
                </a:cubicBezTo>
                <a:lnTo>
                  <a:pt x="405775" y="363852"/>
                </a:lnTo>
                <a:lnTo>
                  <a:pt x="314439" y="455188"/>
                </a:lnTo>
                <a:lnTo>
                  <a:pt x="223103" y="363852"/>
                </a:lnTo>
                <a:lnTo>
                  <a:pt x="195446" y="363852"/>
                </a:lnTo>
                <a:cubicBezTo>
                  <a:pt x="0" y="363852"/>
                  <a:pt x="0" y="363852"/>
                  <a:pt x="0" y="363852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 lIns="0" tIns="0" rIns="0" bIns="7200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1989</a:t>
            </a:r>
            <a:endParaRPr lang="zh-CN" altLang="en-US" sz="1600" dirty="0">
              <a:solidFill>
                <a:schemeClr val="accent4">
                  <a:lumMod val="75000"/>
                </a:schemeClr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69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0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-108155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290455" y="2052298"/>
            <a:ext cx="161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TWO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31366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杀毒软件的原理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66F691-C159-4ECE-B8AD-DCBBD4C61B73}"/>
              </a:ext>
            </a:extLst>
          </p:cNvPr>
          <p:cNvSpPr/>
          <p:nvPr/>
        </p:nvSpPr>
        <p:spPr>
          <a:xfrm>
            <a:off x="4411561" y="36031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Principle of antivirus software</a:t>
            </a:r>
            <a:endParaRPr lang="zh-CN" altLang="en-US" sz="16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80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杀毒软件的原理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 w="3175">
                  <a:noFill/>
                </a:ln>
                <a:solidFill>
                  <a:srgbClr val="447FB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principle</a:t>
            </a:r>
            <a:endParaRPr lang="zh-CN" altLang="en-US" sz="1600" dirty="0">
              <a:ln w="3175">
                <a:noFill/>
              </a:ln>
              <a:solidFill>
                <a:srgbClr val="447FB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2" name="TextBox 93">
            <a:extLst>
              <a:ext uri="{FF2B5EF4-FFF2-40B4-BE49-F238E27FC236}">
                <a16:creationId xmlns:a16="http://schemas.microsoft.com/office/drawing/2014/main" id="{F2F927E5-6A13-4580-B358-C816D9F23AEA}"/>
              </a:ext>
            </a:extLst>
          </p:cNvPr>
          <p:cNvSpPr txBox="1">
            <a:spLocks/>
          </p:cNvSpPr>
          <p:nvPr/>
        </p:nvSpPr>
        <p:spPr bwMode="auto">
          <a:xfrm>
            <a:off x="1027470" y="1330456"/>
            <a:ext cx="10097730" cy="4264100"/>
          </a:xfrm>
          <a:prstGeom prst="rect">
            <a:avLst/>
          </a:prstGeom>
          <a:noFill/>
        </p:spPr>
        <p:txBody>
          <a:bodyPr wrap="square" lIns="288000" tIns="0" rIns="288000" bIns="0" anchor="t" anchorCtr="1">
            <a:noAutofit/>
          </a:bodyPr>
          <a:lstStyle/>
          <a:p>
            <a:pPr algn="ctr" latinLnBrk="0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反病毒软件的任务是实时监控和扫描磁盘。部分反病毒软件通过在系统添加驱动程序的方式，进驻系统，并且随操作系统启动。大部分的杀毒软件还具有防火墙功能。反病毒软件的实时监控方式因软件而异。有的反病毒软件，是通过在内存里划分一部分空间，将电脑里流过内存的数据与反病毒软件自身所带的病毒库（包含病毒定义）的特征码相比较，以判断是否为病毒。另一些反病毒软件则在所划分到的内存空间里面，虚拟执行系统或用户提交的程序，根据其行为或结果作出判断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而扫描磁盘的方式，则和上面提到的实时监控的第一种工作方式一样，只是在这里，反病毒软件将会将磁盘上所有的文件（或者用户自定义的扫描范围内的文件）做一次检查。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对于杀毒软件的实时监控，其工作方式因软件而异：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有的杀毒软件在内存里划分一部分空间，将计算机中流过内存的数据与杀毒软件自身所带的病毒库（包含病毒定义）的特征码相比较，以判断是否为病毒。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有的杀毒软件在所划分到的内存空间里，虚拟执行系统或用户提交的程序，根据其行为或结果作出判断。</a:t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而扫描磁盘的方式，则和上面提到的实时监控的第一种工作方式一样，只是扫描磁盘时，杀毒软件将会将磁盘上所有的文件（或者用户自定义的扫描范围内的文件）做一次检查。</a:t>
            </a:r>
            <a:endParaRPr lang="zh-CN" altLang="en-US" b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45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2" y="266585"/>
            <a:ext cx="3541113" cy="10772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  传统杀毒讲究“监”“查”“杀”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B30ECF9-FE92-4064-BE0B-2188F49FB37B}"/>
              </a:ext>
            </a:extLst>
          </p:cNvPr>
          <p:cNvGrpSpPr/>
          <p:nvPr/>
        </p:nvGrpSpPr>
        <p:grpSpPr>
          <a:xfrm>
            <a:off x="7352291" y="2869885"/>
            <a:ext cx="3310108" cy="506688"/>
            <a:chOff x="7352291" y="2869885"/>
            <a:chExt cx="3310108" cy="506688"/>
          </a:xfrm>
        </p:grpSpPr>
        <p:sp>
          <p:nvSpPr>
            <p:cNvPr id="7" name="Rectangle: Rounded Corners 3">
              <a:extLst>
                <a:ext uri="{FF2B5EF4-FFF2-40B4-BE49-F238E27FC236}">
                  <a16:creationId xmlns:a16="http://schemas.microsoft.com/office/drawing/2014/main" id="{BD4404C5-0DBE-4EA6-9394-6CF87AEDB3B4}"/>
                </a:ext>
              </a:extLst>
            </p:cNvPr>
            <p:cNvSpPr/>
            <p:nvPr/>
          </p:nvSpPr>
          <p:spPr>
            <a:xfrm>
              <a:off x="7352291" y="2869885"/>
              <a:ext cx="3310108" cy="506688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监</a:t>
              </a: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2AB83941-52F2-4B0F-B3D5-E2DA0EC1B2E2}"/>
                </a:ext>
              </a:extLst>
            </p:cNvPr>
            <p:cNvSpPr/>
            <p:nvPr/>
          </p:nvSpPr>
          <p:spPr>
            <a:xfrm>
              <a:off x="10191227" y="2904632"/>
              <a:ext cx="437199" cy="437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ar-SA" sz="1400" b="1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DE75F0E-D228-4F6C-A852-AEED58E1793F}"/>
              </a:ext>
            </a:extLst>
          </p:cNvPr>
          <p:cNvGrpSpPr/>
          <p:nvPr/>
        </p:nvGrpSpPr>
        <p:grpSpPr>
          <a:xfrm>
            <a:off x="7403609" y="3376571"/>
            <a:ext cx="2879761" cy="506688"/>
            <a:chOff x="7403609" y="3376571"/>
            <a:chExt cx="2879761" cy="506688"/>
          </a:xfrm>
        </p:grpSpPr>
        <p:sp>
          <p:nvSpPr>
            <p:cNvPr id="8" name="Rectangle: Rounded Corners 74">
              <a:extLst>
                <a:ext uri="{FF2B5EF4-FFF2-40B4-BE49-F238E27FC236}">
                  <a16:creationId xmlns:a16="http://schemas.microsoft.com/office/drawing/2014/main" id="{B7AB6E35-F704-430B-BEC1-0CEC260DE793}"/>
                </a:ext>
              </a:extLst>
            </p:cNvPr>
            <p:cNvSpPr/>
            <p:nvPr/>
          </p:nvSpPr>
          <p:spPr>
            <a:xfrm>
              <a:off x="7403609" y="3376571"/>
              <a:ext cx="2879761" cy="506688"/>
            </a:xfrm>
            <a:prstGeom prst="roundRect">
              <a:avLst>
                <a:gd name="adj" fmla="val 50000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查</a:t>
              </a:r>
            </a:p>
          </p:txBody>
        </p:sp>
        <p:sp>
          <p:nvSpPr>
            <p:cNvPr id="12" name="Oval 76">
              <a:extLst>
                <a:ext uri="{FF2B5EF4-FFF2-40B4-BE49-F238E27FC236}">
                  <a16:creationId xmlns:a16="http://schemas.microsoft.com/office/drawing/2014/main" id="{53937F47-61E8-4A27-BFC8-4143AD59B342}"/>
                </a:ext>
              </a:extLst>
            </p:cNvPr>
            <p:cNvSpPr/>
            <p:nvPr/>
          </p:nvSpPr>
          <p:spPr>
            <a:xfrm>
              <a:off x="9817087" y="3417584"/>
              <a:ext cx="437199" cy="437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ar-SA" sz="1400" b="1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DC95540-FB68-4C92-B1C1-A0F06360993C}"/>
              </a:ext>
            </a:extLst>
          </p:cNvPr>
          <p:cNvGrpSpPr/>
          <p:nvPr/>
        </p:nvGrpSpPr>
        <p:grpSpPr>
          <a:xfrm>
            <a:off x="7454932" y="3883260"/>
            <a:ext cx="2449407" cy="506688"/>
            <a:chOff x="7454932" y="3883260"/>
            <a:chExt cx="2449407" cy="506688"/>
          </a:xfrm>
        </p:grpSpPr>
        <p:sp>
          <p:nvSpPr>
            <p:cNvPr id="9" name="Rectangle: Rounded Corners 75">
              <a:extLst>
                <a:ext uri="{FF2B5EF4-FFF2-40B4-BE49-F238E27FC236}">
                  <a16:creationId xmlns:a16="http://schemas.microsoft.com/office/drawing/2014/main" id="{90324520-13EA-4B7A-8A6C-C0A68380562B}"/>
                </a:ext>
              </a:extLst>
            </p:cNvPr>
            <p:cNvSpPr/>
            <p:nvPr/>
          </p:nvSpPr>
          <p:spPr>
            <a:xfrm>
              <a:off x="7454932" y="3883260"/>
              <a:ext cx="2449407" cy="506688"/>
            </a:xfrm>
            <a:prstGeom prst="roundRect">
              <a:avLst>
                <a:gd name="adj" fmla="val 50000"/>
              </a:avLst>
            </a:prstGeom>
            <a:solidFill>
              <a:srgbClr val="2C5A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</a:rPr>
                <a:t>杀</a:t>
              </a:r>
            </a:p>
          </p:txBody>
        </p:sp>
        <p:sp>
          <p:nvSpPr>
            <p:cNvPr id="13" name="Oval 77">
              <a:extLst>
                <a:ext uri="{FF2B5EF4-FFF2-40B4-BE49-F238E27FC236}">
                  <a16:creationId xmlns:a16="http://schemas.microsoft.com/office/drawing/2014/main" id="{EB19928C-BED8-4CF5-8FB9-1C0EF57E6A0A}"/>
                </a:ext>
              </a:extLst>
            </p:cNvPr>
            <p:cNvSpPr/>
            <p:nvPr/>
          </p:nvSpPr>
          <p:spPr>
            <a:xfrm>
              <a:off x="9438059" y="3923007"/>
              <a:ext cx="437199" cy="4371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ar-SA" sz="1400" b="1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" name="Group 81">
            <a:extLst>
              <a:ext uri="{FF2B5EF4-FFF2-40B4-BE49-F238E27FC236}">
                <a16:creationId xmlns:a16="http://schemas.microsoft.com/office/drawing/2014/main" id="{BF9CFD3C-B7CB-4E0B-A70C-B0A1F891C4B3}"/>
              </a:ext>
            </a:extLst>
          </p:cNvPr>
          <p:cNvGrpSpPr/>
          <p:nvPr/>
        </p:nvGrpSpPr>
        <p:grpSpPr>
          <a:xfrm flipH="1">
            <a:off x="4415763" y="2546175"/>
            <a:ext cx="1869035" cy="422517"/>
            <a:chOff x="5170018" y="1564582"/>
            <a:chExt cx="2006989" cy="555110"/>
          </a:xfrm>
        </p:grpSpPr>
        <p:cxnSp>
          <p:nvCxnSpPr>
            <p:cNvPr id="23" name="Straight Connector 82">
              <a:extLst>
                <a:ext uri="{FF2B5EF4-FFF2-40B4-BE49-F238E27FC236}">
                  <a16:creationId xmlns:a16="http://schemas.microsoft.com/office/drawing/2014/main" id="{48BA7561-8AEE-42BC-A0B7-231AB8423D2D}"/>
                </a:ext>
              </a:extLst>
            </p:cNvPr>
            <p:cNvCxnSpPr/>
            <p:nvPr/>
          </p:nvCxnSpPr>
          <p:spPr>
            <a:xfrm flipV="1">
              <a:off x="5170018" y="1564582"/>
              <a:ext cx="542842" cy="55511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83">
              <a:extLst>
                <a:ext uri="{FF2B5EF4-FFF2-40B4-BE49-F238E27FC236}">
                  <a16:creationId xmlns:a16="http://schemas.microsoft.com/office/drawing/2014/main" id="{D47600AD-C175-41E3-9381-18BCD451A623}"/>
                </a:ext>
              </a:extLst>
            </p:cNvPr>
            <p:cNvCxnSpPr/>
            <p:nvPr/>
          </p:nvCxnSpPr>
          <p:spPr>
            <a:xfrm>
              <a:off x="5704923" y="1566961"/>
              <a:ext cx="147208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86">
            <a:extLst>
              <a:ext uri="{FF2B5EF4-FFF2-40B4-BE49-F238E27FC236}">
                <a16:creationId xmlns:a16="http://schemas.microsoft.com/office/drawing/2014/main" id="{2A12F41A-CDBE-4867-AB2E-2F03D295054C}"/>
              </a:ext>
            </a:extLst>
          </p:cNvPr>
          <p:cNvCxnSpPr/>
          <p:nvPr/>
        </p:nvCxnSpPr>
        <p:spPr>
          <a:xfrm flipH="1">
            <a:off x="4591461" y="3738283"/>
            <a:ext cx="1364503" cy="0"/>
          </a:xfrm>
          <a:prstGeom prst="line">
            <a:avLst/>
          </a:prstGeom>
          <a:ln w="19050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88">
            <a:extLst>
              <a:ext uri="{FF2B5EF4-FFF2-40B4-BE49-F238E27FC236}">
                <a16:creationId xmlns:a16="http://schemas.microsoft.com/office/drawing/2014/main" id="{D79FC7C1-33D9-4721-98C8-8A0B3E474E40}"/>
              </a:ext>
            </a:extLst>
          </p:cNvPr>
          <p:cNvGrpSpPr/>
          <p:nvPr/>
        </p:nvGrpSpPr>
        <p:grpSpPr>
          <a:xfrm flipH="1" flipV="1">
            <a:off x="4439189" y="4553955"/>
            <a:ext cx="1869035" cy="422517"/>
            <a:chOff x="5170018" y="1564582"/>
            <a:chExt cx="2006989" cy="555110"/>
          </a:xfrm>
        </p:grpSpPr>
        <p:cxnSp>
          <p:nvCxnSpPr>
            <p:cNvPr id="21" name="Straight Connector 89">
              <a:extLst>
                <a:ext uri="{FF2B5EF4-FFF2-40B4-BE49-F238E27FC236}">
                  <a16:creationId xmlns:a16="http://schemas.microsoft.com/office/drawing/2014/main" id="{892D4567-CCE5-4A44-AB0A-8D99AA8C6FFA}"/>
                </a:ext>
              </a:extLst>
            </p:cNvPr>
            <p:cNvCxnSpPr/>
            <p:nvPr/>
          </p:nvCxnSpPr>
          <p:spPr>
            <a:xfrm flipV="1">
              <a:off x="5170018" y="1564582"/>
              <a:ext cx="542842" cy="55511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90">
              <a:extLst>
                <a:ext uri="{FF2B5EF4-FFF2-40B4-BE49-F238E27FC236}">
                  <a16:creationId xmlns:a16="http://schemas.microsoft.com/office/drawing/2014/main" id="{29B9A61A-8358-4543-ADD8-7CA2782DB9F1}"/>
                </a:ext>
              </a:extLst>
            </p:cNvPr>
            <p:cNvCxnSpPr/>
            <p:nvPr/>
          </p:nvCxnSpPr>
          <p:spPr>
            <a:xfrm>
              <a:off x="5704923" y="1566961"/>
              <a:ext cx="1472084" cy="0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32">
            <a:extLst>
              <a:ext uri="{FF2B5EF4-FFF2-40B4-BE49-F238E27FC236}">
                <a16:creationId xmlns:a16="http://schemas.microsoft.com/office/drawing/2014/main" id="{847FB91E-5D6B-44A9-AB88-CBF56ED309F6}"/>
              </a:ext>
            </a:extLst>
          </p:cNvPr>
          <p:cNvSpPr txBox="1">
            <a:spLocks/>
          </p:cNvSpPr>
          <p:nvPr/>
        </p:nvSpPr>
        <p:spPr bwMode="auto">
          <a:xfrm>
            <a:off x="1529602" y="2277306"/>
            <a:ext cx="2886163" cy="535422"/>
          </a:xfrm>
          <a:prstGeom prst="rect">
            <a:avLst/>
          </a:prstGeom>
          <a:noFill/>
        </p:spPr>
        <p:txBody>
          <a:bodyPr wrap="square" lIns="90000" tIns="46800" rIns="54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监视计算机的异常活动（最关键）</a:t>
            </a:r>
            <a:endParaRPr lang="zh-CN" altLang="en-US" sz="11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4251FF52-E96B-4FB6-9F85-92EB7387F593}"/>
              </a:ext>
            </a:extLst>
          </p:cNvPr>
          <p:cNvSpPr txBox="1">
            <a:spLocks/>
          </p:cNvSpPr>
          <p:nvPr/>
        </p:nvSpPr>
        <p:spPr bwMode="auto">
          <a:xfrm>
            <a:off x="1705298" y="3461593"/>
            <a:ext cx="2886163" cy="535422"/>
          </a:xfrm>
          <a:prstGeom prst="rect">
            <a:avLst/>
          </a:prstGeom>
          <a:noFill/>
        </p:spPr>
        <p:txBody>
          <a:bodyPr wrap="square" lIns="90000" tIns="46800" rIns="54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拿这个可疑程序跟病毒库里边的特征码进行比对</a:t>
            </a:r>
            <a:endParaRPr lang="zh-CN" altLang="en-US" sz="11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94D4A7F2-5692-4721-857C-57EC931CEBFE}"/>
              </a:ext>
            </a:extLst>
          </p:cNvPr>
          <p:cNvSpPr txBox="1">
            <a:spLocks/>
          </p:cNvSpPr>
          <p:nvPr/>
        </p:nvSpPr>
        <p:spPr bwMode="auto">
          <a:xfrm>
            <a:off x="1553028" y="4688483"/>
            <a:ext cx="2886163" cy="535422"/>
          </a:xfrm>
          <a:prstGeom prst="rect">
            <a:avLst/>
          </a:prstGeom>
          <a:noFill/>
        </p:spPr>
        <p:txBody>
          <a:bodyPr wrap="square" lIns="90000" tIns="46800" rIns="54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100" dirty="0">
                <a:solidFill>
                  <a:schemeClr val="bg1"/>
                </a:solidFill>
              </a:rPr>
              <a:t>杀死病毒</a:t>
            </a:r>
            <a:endParaRPr lang="zh-CN" altLang="en-US" sz="1100" b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0DB1DC-AB9A-4735-A93D-15540C631111}"/>
              </a:ext>
            </a:extLst>
          </p:cNvPr>
          <p:cNvGrpSpPr/>
          <p:nvPr/>
        </p:nvGrpSpPr>
        <p:grpSpPr>
          <a:xfrm>
            <a:off x="6260773" y="2623372"/>
            <a:ext cx="2085515" cy="3433922"/>
            <a:chOff x="6260773" y="2623372"/>
            <a:chExt cx="2085515" cy="3433922"/>
          </a:xfrm>
        </p:grpSpPr>
        <p:grpSp>
          <p:nvGrpSpPr>
            <p:cNvPr id="10" name="Group 64">
              <a:extLst>
                <a:ext uri="{FF2B5EF4-FFF2-40B4-BE49-F238E27FC236}">
                  <a16:creationId xmlns:a16="http://schemas.microsoft.com/office/drawing/2014/main" id="{CBEAA749-B96F-4C5A-94F1-B40DA1D61154}"/>
                </a:ext>
              </a:extLst>
            </p:cNvPr>
            <p:cNvGrpSpPr/>
            <p:nvPr/>
          </p:nvGrpSpPr>
          <p:grpSpPr>
            <a:xfrm rot="19891913">
              <a:off x="6260773" y="2623372"/>
              <a:ext cx="2085515" cy="3433922"/>
              <a:chOff x="170364" y="949888"/>
              <a:chExt cx="1945268" cy="3203011"/>
            </a:xfrm>
          </p:grpSpPr>
          <p:sp>
            <p:nvSpPr>
              <p:cNvPr id="25" name="Rectangle 69">
                <a:extLst>
                  <a:ext uri="{FF2B5EF4-FFF2-40B4-BE49-F238E27FC236}">
                    <a16:creationId xmlns:a16="http://schemas.microsoft.com/office/drawing/2014/main" id="{C35D80E8-991B-42B2-8AA5-59EBC59A91E2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70">
                <a:extLst>
                  <a:ext uri="{FF2B5EF4-FFF2-40B4-BE49-F238E27FC236}">
                    <a16:creationId xmlns:a16="http://schemas.microsoft.com/office/drawing/2014/main" id="{E69CB3D9-100F-47F9-BE10-29B8AF79CBC8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Oval 71">
                <a:extLst>
                  <a:ext uri="{FF2B5EF4-FFF2-40B4-BE49-F238E27FC236}">
                    <a16:creationId xmlns:a16="http://schemas.microsoft.com/office/drawing/2014/main" id="{9A3E6DA8-7299-456F-8337-DF1B12B55F30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: Top Corners Rounded 72">
                <a:extLst>
                  <a:ext uri="{FF2B5EF4-FFF2-40B4-BE49-F238E27FC236}">
                    <a16:creationId xmlns:a16="http://schemas.microsoft.com/office/drawing/2014/main" id="{F6261AD0-1FF6-4FD3-ABFC-9591ACF64359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Rectangle: Top Corners Rounded 73">
                <a:extLst>
                  <a:ext uri="{FF2B5EF4-FFF2-40B4-BE49-F238E27FC236}">
                    <a16:creationId xmlns:a16="http://schemas.microsoft.com/office/drawing/2014/main" id="{61F966CB-367D-467A-9498-B5155BAC943D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" name="图形 2" descr="计算机">
              <a:extLst>
                <a:ext uri="{FF2B5EF4-FFF2-40B4-BE49-F238E27FC236}">
                  <a16:creationId xmlns:a16="http://schemas.microsoft.com/office/drawing/2014/main" id="{9EEE4489-ECF8-4566-A37C-684047036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24957" y="327797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4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4EEBE71-40F4-43FC-9B82-FAD26B85F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6" t="31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91355C4-BFFF-4264-9BA7-A97356EFBAA3}"/>
              </a:ext>
            </a:extLst>
          </p:cNvPr>
          <p:cNvSpPr txBox="1"/>
          <p:nvPr/>
        </p:nvSpPr>
        <p:spPr>
          <a:xfrm>
            <a:off x="5290455" y="1404401"/>
            <a:ext cx="161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E48227-087E-453D-9BEA-19D0116208DC}"/>
              </a:ext>
            </a:extLst>
          </p:cNvPr>
          <p:cNvSpPr txBox="1"/>
          <p:nvPr/>
        </p:nvSpPr>
        <p:spPr>
          <a:xfrm>
            <a:off x="5265055" y="2052298"/>
            <a:ext cx="177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n>
                  <a:solidFill>
                    <a:schemeClr val="bg1"/>
                  </a:solidFill>
                </a:ln>
                <a:solidFill>
                  <a:srgbClr val="041321"/>
                </a:solidFill>
                <a:latin typeface="+mj-ea"/>
                <a:ea typeface="+mj-ea"/>
              </a:rPr>
              <a:t>PART  THREE</a:t>
            </a:r>
            <a:endParaRPr lang="zh-CN" altLang="en-US" sz="1050" b="1" dirty="0">
              <a:ln>
                <a:solidFill>
                  <a:schemeClr val="bg1"/>
                </a:solidFill>
              </a:ln>
              <a:solidFill>
                <a:srgbClr val="041321"/>
              </a:solidFill>
              <a:latin typeface="+mj-ea"/>
              <a:ea typeface="+mj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8DE6C4-8B4E-49EC-AB99-7EA2575C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31366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杀毒软件与生活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366F691-C159-4ECE-B8AD-DCBBD4C61B73}"/>
              </a:ext>
            </a:extLst>
          </p:cNvPr>
          <p:cNvSpPr/>
          <p:nvPr/>
        </p:nvSpPr>
        <p:spPr>
          <a:xfrm>
            <a:off x="4411561" y="36031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Antivirus software and life</a:t>
            </a:r>
            <a:endParaRPr lang="zh-CN" altLang="en-US" sz="1600" dirty="0">
              <a:ln w="3175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689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BE47BF5-92E9-41F4-A728-4759DDFC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443" y="279112"/>
            <a:ext cx="354111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3200" dirty="0">
                <a:ln w="9525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lumMod val="85000"/>
                      <a:alpha val="40000"/>
                    </a:schemeClr>
                  </a:outerShdw>
                </a:effectLst>
                <a:latin typeface="+mj-ea"/>
                <a:ea typeface="+mj-ea"/>
              </a:rPr>
              <a:t>杀毒软件与生活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F18E28-BF77-4DCB-9C95-0138A4ECF9D1}"/>
              </a:ext>
            </a:extLst>
          </p:cNvPr>
          <p:cNvSpPr/>
          <p:nvPr/>
        </p:nvSpPr>
        <p:spPr>
          <a:xfrm>
            <a:off x="4411560" y="745681"/>
            <a:ext cx="3368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</a:rPr>
              <a:t>life</a:t>
            </a:r>
            <a:endParaRPr lang="zh-CN" altLang="en-US" sz="1600" dirty="0">
              <a:ln w="3175">
                <a:noFill/>
              </a:ln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  <a:latin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C4639F-E7EA-402A-9263-B81F5E6D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89" y="1035074"/>
            <a:ext cx="10491020" cy="57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新科技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5A889E"/>
      </a:accent1>
      <a:accent2>
        <a:srgbClr val="00A8A7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5A889E"/>
      </a:hlink>
      <a:folHlink>
        <a:srgbClr val="BFBFBF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5A889E"/>
    </a:accent1>
    <a:accent2>
      <a:srgbClr val="00A8A7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5A889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862</Words>
  <Application>Microsoft Office PowerPoint</Application>
  <PresentationFormat>宽屏</PresentationFormat>
  <Paragraphs>95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思源黑体 CN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Jiahao Lu</dc:creator>
  <dc:description>锐旗设计；https://9ppt.taobao.com</dc:description>
  <cp:lastModifiedBy>李 鑫</cp:lastModifiedBy>
  <cp:revision>333</cp:revision>
  <dcterms:created xsi:type="dcterms:W3CDTF">2017-07-15T07:07:04Z</dcterms:created>
  <dcterms:modified xsi:type="dcterms:W3CDTF">2020-12-18T04:38:13Z</dcterms:modified>
</cp:coreProperties>
</file>