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71" r:id="rId3"/>
    <p:sldId id="300" r:id="rId4"/>
    <p:sldId id="269" r:id="rId5"/>
    <p:sldId id="303" r:id="rId6"/>
    <p:sldId id="325" r:id="rId7"/>
    <p:sldId id="315" r:id="rId8"/>
    <p:sldId id="321" r:id="rId9"/>
    <p:sldId id="320" r:id="rId10"/>
    <p:sldId id="319" r:id="rId11"/>
    <p:sldId id="337" r:id="rId12"/>
    <p:sldId id="338" r:id="rId13"/>
    <p:sldId id="334" r:id="rId14"/>
    <p:sldId id="323" r:id="rId15"/>
    <p:sldId id="335" r:id="rId16"/>
    <p:sldId id="274" r:id="rId17"/>
    <p:sldId id="310" r:id="rId18"/>
    <p:sldId id="324" r:id="rId19"/>
    <p:sldId id="331" r:id="rId20"/>
    <p:sldId id="332" r:id="rId21"/>
    <p:sldId id="326" r:id="rId22"/>
    <p:sldId id="327" r:id="rId23"/>
    <p:sldId id="339" r:id="rId24"/>
    <p:sldId id="340" r:id="rId25"/>
    <p:sldId id="333" r:id="rId26"/>
    <p:sldId id="328" r:id="rId27"/>
    <p:sldId id="336" r:id="rId28"/>
    <p:sldId id="329" r:id="rId29"/>
    <p:sldId id="330" r:id="rId30"/>
    <p:sldId id="264" r:id="rId31"/>
    <p:sldId id="265" r:id="rId32"/>
    <p:sldId id="301" r:id="rId33"/>
    <p:sldId id="273" r:id="rId34"/>
    <p:sldId id="302" r:id="rId35"/>
    <p:sldId id="317" r:id="rId36"/>
    <p:sldId id="306" r:id="rId37"/>
    <p:sldId id="307" r:id="rId38"/>
    <p:sldId id="275" r:id="rId39"/>
    <p:sldId id="308" r:id="rId40"/>
    <p:sldId id="296" r:id="rId41"/>
    <p:sldId id="270" r:id="rId42"/>
    <p:sldId id="297" r:id="rId43"/>
    <p:sldId id="298" r:id="rId44"/>
    <p:sldId id="299" r:id="rId45"/>
    <p:sldId id="309" r:id="rId46"/>
    <p:sldId id="260" r:id="rId47"/>
    <p:sldId id="305" r:id="rId48"/>
    <p:sldId id="257" r:id="rId49"/>
    <p:sldId id="272" r:id="rId50"/>
    <p:sldId id="277" r:id="rId51"/>
    <p:sldId id="278" r:id="rId52"/>
    <p:sldId id="279" r:id="rId53"/>
    <p:sldId id="280" r:id="rId54"/>
    <p:sldId id="259" r:id="rId55"/>
    <p:sldId id="266" r:id="rId56"/>
    <p:sldId id="281" r:id="rId57"/>
    <p:sldId id="291" r:id="rId58"/>
    <p:sldId id="282" r:id="rId59"/>
    <p:sldId id="283" r:id="rId60"/>
    <p:sldId id="284" r:id="rId61"/>
    <p:sldId id="285" r:id="rId62"/>
    <p:sldId id="286" r:id="rId63"/>
    <p:sldId id="287" r:id="rId64"/>
    <p:sldId id="288" r:id="rId65"/>
    <p:sldId id="289" r:id="rId66"/>
    <p:sldId id="290" r:id="rId67"/>
    <p:sldId id="292" r:id="rId68"/>
    <p:sldId id="294" r:id="rId69"/>
    <p:sldId id="295" r:id="rId70"/>
  </p:sldIdLst>
  <p:sldSz cx="9144000" cy="5143500" type="screen16x9"/>
  <p:notesSz cx="6858000" cy="9144000"/>
  <p:custShowLst>
    <p:custShow name="Custom Show 1" id="0">
      <p:sldLst>
        <p:sld r:id="rId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0F1C04-8861-759C-3D88-166C4F065005}" name="Carl Koster" initials="CK" userId="S::chk538@ads.northwestern.edu::9173d95b-526d-466d-ad80-0ad578eac37f" providerId="AD"/>
  <p188:author id="{52CD261D-5B71-5F7B-1F6A-36D5D0852FA5}" name="Sherly Lande" initials="SL" userId="0e90c6870248fedc" providerId="Windows Live"/>
  <p188:author id="{6E73B157-F163-52FE-FEC4-AE811DF4B1C0}" name="Richard Anthony Pereira" initials="RP" userId="S::rap3511@ads.northwestern.edu::ede9105b-7de7-49cf-a504-a33595bd8956" providerId="AD"/>
  <p188:author id="{DB489A89-08B2-4ED5-E791-E1607E3D7FC3}" name="Sherly Landé" initials="" userId="S::slw3752@ads.northwestern.edu::7fd6559e-e489-4ea0-a6ad-057e1f6fff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ABCACA-3FC5-291E-24F8-D346A797BC92}" v="11" dt="2024-05-29T01:37:11.435"/>
    <p1510:client id="{EDEC6894-2660-FE16-6A9D-2628AC8BAFA7}" v="67" dt="2024-05-28T13:39:15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3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50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97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5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88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6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4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7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Coating</a:t>
            </a:r>
            <a:r>
              <a:rPr lang="en-US" dirty="0"/>
              <a:t>: Deposition of photoresist on Si substrate. </a:t>
            </a:r>
            <a:r>
              <a:rPr lang="en-US" b="1" dirty="0"/>
              <a:t>Exposure</a:t>
            </a:r>
            <a:r>
              <a:rPr lang="en-US" dirty="0"/>
              <a:t>: Light exposure through a mask to define patterns. </a:t>
            </a:r>
            <a:r>
              <a:rPr lang="en-US" b="1" dirty="0"/>
              <a:t>Development</a:t>
            </a:r>
            <a:r>
              <a:rPr lang="en-US" dirty="0"/>
              <a:t>: Selective removal of photoresist (positive/negative). </a:t>
            </a:r>
            <a:r>
              <a:rPr lang="en-US" b="1" dirty="0"/>
              <a:t>Transfer</a:t>
            </a:r>
            <a:r>
              <a:rPr lang="en-US" dirty="0"/>
              <a:t>: Pattern transfer via etching or deposition. </a:t>
            </a:r>
            <a:r>
              <a:rPr lang="en-US" b="1" dirty="0"/>
              <a:t>Strip</a:t>
            </a:r>
            <a:r>
              <a:rPr lang="en-US" dirty="0"/>
              <a:t>: Removal of remaining photoresist after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63C63D-0C1A-0E4C-A0BD-8D65A954242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1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542060"/>
            <a:ext cx="9144000" cy="205416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/>
              <a:t>Separator </a:t>
            </a:r>
          </a:p>
        </p:txBody>
      </p:sp>
      <p:pic>
        <p:nvPicPr>
          <p:cNvPr id="3" name="Picture 2" descr="NWU PPT Wide Opt 4_Separator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WU PPT Wide Opt 4_Maste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photolithography/" TargetMode="External"/><Relationship Id="rId2" Type="http://schemas.openxmlformats.org/officeDocument/2006/relationships/hyperlink" Target="https://boracchi.faculty.polimi.it/Projects/Wafers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aferpro.com/how-silicon-wafer-defects-impact-device-performance/" TargetMode="External"/><Relationship Id="rId5" Type="http://schemas.openxmlformats.org/officeDocument/2006/relationships/hyperlink" Target="https://cleanroom.soe.ucsc.edu/lithography" TargetMode="External"/><Relationship Id="rId4" Type="http://schemas.openxmlformats.org/officeDocument/2006/relationships/hyperlink" Target="https://doi.org/10.3390/app8020224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U PPT Wide Opt 4_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210"/>
            <a:ext cx="9144002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2360" y="204999"/>
            <a:ext cx="8080918" cy="948878"/>
          </a:xfrm>
        </p:spPr>
        <p:txBody>
          <a:bodyPr>
            <a:normAutofit fontScale="90000"/>
          </a:bodyPr>
          <a:lstStyle/>
          <a:p>
            <a:r>
              <a:rPr lang="en-US" dirty="0"/>
              <a:t>Photolithography Semiconductor Process Troubleshooting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2360" y="1448087"/>
            <a:ext cx="7943387" cy="1882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Technical Presentation</a:t>
            </a:r>
          </a:p>
          <a:p>
            <a:r>
              <a:rPr lang="en-US" sz="2800" dirty="0"/>
              <a:t>Sherly Lande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F2DDE-5FEC-B542-5BD3-29D2C7D75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913" y="3702205"/>
            <a:ext cx="4321034" cy="12362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A21832-03F6-7EDE-5884-321556911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342" y="1764764"/>
            <a:ext cx="1048214" cy="8069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13221D-366D-C0A5-41C8-FF1DDB2C30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761" y="1662735"/>
            <a:ext cx="1119460" cy="10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C1E1F3-03C9-98BA-59F2-DB9A1468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4BC721-3CEC-C1E9-BE25-6F1437916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62" y="102392"/>
            <a:ext cx="8772293" cy="441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8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0541-A22E-3FCC-865F-BC64B50DE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1" y="102392"/>
            <a:ext cx="8846634" cy="767403"/>
          </a:xfrm>
        </p:spPr>
        <p:txBody>
          <a:bodyPr>
            <a:normAutofit/>
          </a:bodyPr>
          <a:lstStyle/>
          <a:p>
            <a:r>
              <a:rPr lang="en-US" sz="4000" b="1" dirty="0"/>
              <a:t>Data &amp; Tools Used (1/2)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BB01-0308-DB12-E3C9-F2496A4C0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536" y="929269"/>
            <a:ext cx="8720253" cy="36873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🔧 Equipment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Reticle Inspection: Identified thermal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Equipment Logs: Found wafer chuck vacuum degradation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Sensor Calibration Data: Verified overlay tool accuracy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⚙️ Process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SPC Data Analysis: Detected progressive overlay drift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SPC Techniques: Applied for process monitoring and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Alignment Logs: Investigated overlay calibration inconsistencies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DD843-B11B-695F-C7F7-EA10217E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5DE4-77FB-B6E6-3D43-60DB759D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390" y="205979"/>
            <a:ext cx="8166410" cy="730723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Data &amp; Tools Used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3634-7F65-E5B5-1A98-1772AA6F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79" y="936702"/>
            <a:ext cx="8965581" cy="3657921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🧪 Material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Incoming Material Checks: Validated lithography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Supplier Data Review: Detected batch variability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🌡️ Environment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Temperature &amp; Humidity Logs: Analyzed for fluctuation-driven drift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ESD Event Logs: Identified potential electrostatic interference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📊 Cross-Category Tools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JMP Visualization: Uncovered statistical trends and correlations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Data-Driven Analysis: Integrated metrology, SEM, and process logs for confirmation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1942D-6D6E-D700-90C1-26CE1B4F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0C07-866B-08AF-F72A-C6CE22D3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Executing the Fix: Implementation &amp;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03198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8359-4AC9-FA9B-A39A-60FE4800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02394"/>
            <a:ext cx="7259443" cy="446484"/>
          </a:xfrm>
        </p:spPr>
        <p:txBody>
          <a:bodyPr>
            <a:normAutofit fontScale="90000"/>
          </a:bodyPr>
          <a:lstStyle/>
          <a:p>
            <a:pPr marL="342900" marR="0" lvl="0" indent="-34290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b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lang="en-US" sz="3600" b="1" dirty="0"/>
              <a:t>Collaboration and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Solutions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3403-5CDB-C8C0-8EC2-467697DC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33" y="832158"/>
            <a:ext cx="8794933" cy="3866221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200" b="1" dirty="0"/>
              <a:t>Cross-Functional Teamwork:</a:t>
            </a:r>
          </a:p>
          <a:p>
            <a:pPr marL="0" indent="0">
              <a:buNone/>
            </a:pPr>
            <a:r>
              <a:rPr lang="en-US" sz="11200" dirty="0"/>
              <a:t>Collaborated with metrology, equipment, and yield enhancement teams to investigate and implement solutions.</a:t>
            </a:r>
          </a:p>
          <a:p>
            <a:pPr marL="0" indent="0">
              <a:buNone/>
            </a:pPr>
            <a:endParaRPr lang="en-US" sz="1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200" b="1" dirty="0"/>
              <a:t>Solutions:</a:t>
            </a:r>
          </a:p>
          <a:p>
            <a:pPr marL="0" indent="0">
              <a:buNone/>
            </a:pPr>
            <a:r>
              <a:rPr lang="en-US" sz="11200" dirty="0"/>
              <a:t> - Introduced real-time stage compensation.</a:t>
            </a:r>
          </a:p>
          <a:p>
            <a:pPr marL="0" indent="0">
              <a:buNone/>
            </a:pPr>
            <a:r>
              <a:rPr lang="en-US" sz="11200" dirty="0"/>
              <a:t> - Calibrated temperature control systems.</a:t>
            </a:r>
          </a:p>
          <a:p>
            <a:pPr marL="0" indent="0">
              <a:buNone/>
            </a:pPr>
            <a:r>
              <a:rPr lang="en-US" sz="11200" dirty="0"/>
              <a:t> - Implemented routine reticle recalibration protocols.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A71B9-1EA0-DBE9-0D8A-9BCDDAD7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1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D7D9-A856-A75E-602E-E420B11B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400" b="1" dirty="0"/>
              <a:t>Results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CA49-9BD5-3FA6-8DBE-053E35AB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- </a:t>
            </a:r>
            <a:r>
              <a:rPr lang="en-US" sz="2800" dirty="0"/>
              <a:t>20% improvement in overlay accuracy.</a:t>
            </a:r>
          </a:p>
          <a:p>
            <a:pPr marL="0" indent="0">
              <a:buNone/>
            </a:pPr>
            <a:r>
              <a:rPr lang="en-US" sz="2800" dirty="0"/>
              <a:t>- ~$200,000 quarterly rework cost reduction.</a:t>
            </a:r>
          </a:p>
          <a:p>
            <a:pPr marL="0" indent="0">
              <a:buNone/>
            </a:pPr>
            <a:r>
              <a:rPr lang="en-US" sz="2800" dirty="0"/>
              <a:t>- 40% faster troubleshooting turnaround.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D5EED-E80A-8457-E3EB-F8F98206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E36A9F9-1A0A-CDF0-D102-604EE69424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8163967"/>
              </p:ext>
            </p:extLst>
          </p:nvPr>
        </p:nvGraphicFramePr>
        <p:xfrm>
          <a:off x="297367" y="1055649"/>
          <a:ext cx="8389433" cy="3266975"/>
        </p:xfrm>
        <a:graphic>
          <a:graphicData uri="http://schemas.openxmlformats.org/drawingml/2006/table">
            <a:tbl>
              <a:tblPr firstRow="1" firstCol="1" bandRow="1"/>
              <a:tblGrid>
                <a:gridCol w="2447381">
                  <a:extLst>
                    <a:ext uri="{9D8B030D-6E8A-4147-A177-3AD203B41FA5}">
                      <a16:colId xmlns:a16="http://schemas.microsoft.com/office/drawing/2014/main" val="492414685"/>
                    </a:ext>
                  </a:extLst>
                </a:gridCol>
                <a:gridCol w="5942052">
                  <a:extLst>
                    <a:ext uri="{9D8B030D-6E8A-4147-A177-3AD203B41FA5}">
                      <a16:colId xmlns:a16="http://schemas.microsoft.com/office/drawing/2014/main" val="4053228373"/>
                    </a:ext>
                  </a:extLst>
                </a:gridCol>
              </a:tblGrid>
              <a:tr h="5080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Troubleshooting Breakdown</a:t>
                      </a: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439800"/>
                  </a:ext>
                </a:extLst>
              </a:tr>
              <a:tr h="5097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Yield loss due to overlay misalignment affecting pattern fidelity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10262"/>
                  </a:ext>
                </a:extLst>
              </a:tr>
              <a:tr h="602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Root Cause Identified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Thermal expansion of the reticle due to uncalibrated temperature control system and inconsistent heating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347179"/>
                  </a:ext>
                </a:extLst>
              </a:tr>
              <a:tr h="5724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Fix Implemented</a:t>
                      </a: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Added real-time stage compensation, leading to </a:t>
                      </a:r>
                      <a:r>
                        <a:rPr lang="en-US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40% faster troubleshooting turnaround</a:t>
                      </a: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258552"/>
                  </a:ext>
                </a:extLst>
              </a:tr>
              <a:tr h="5603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Achieved </a:t>
                      </a:r>
                      <a:r>
                        <a:rPr lang="en-US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20% improvement</a:t>
                      </a: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in overlay accuracy, reducing rework costs by approximately </a:t>
                      </a:r>
                      <a:r>
                        <a:rPr lang="en-US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$200,000 per quarter</a:t>
                      </a: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080298"/>
                  </a:ext>
                </a:extLst>
              </a:tr>
              <a:tr h="5135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Validated corrective actions with integration and metrology teams across all toolsets over three production cycles.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567" marR="5756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39287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518E-1752-454A-F6E9-3B461FFC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D2B2BD-FDA8-112C-01B2-A3830779A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463" y="-55622"/>
            <a:ext cx="6839415" cy="92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b="1" dirty="0">
                <a:latin typeface="Arial "/>
              </a:rPr>
              <a:t>Troubleshooting Summary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175977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93D2E-5164-52AF-FD3D-9982061C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Case Study 2: </a:t>
            </a:r>
            <a:r>
              <a:rPr lang="en-US" b="1" dirty="0">
                <a:solidFill>
                  <a:schemeClr val="tx1"/>
                </a:solidFill>
              </a:rPr>
              <a:t>AI-Driven Defect Reduction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—</a:t>
            </a:r>
            <a:r>
              <a:rPr lang="en-US" b="1" dirty="0">
                <a:solidFill>
                  <a:schemeClr val="tx1"/>
                </a:solidFill>
              </a:rPr>
              <a:t> Impact on Yield and Quality</a:t>
            </a:r>
          </a:p>
        </p:txBody>
      </p:sp>
    </p:spTree>
    <p:extLst>
      <p:ext uri="{BB962C8B-B14F-4D97-AF65-F5344CB8AC3E}">
        <p14:creationId xmlns:p14="http://schemas.microsoft.com/office/powerpoint/2010/main" val="87414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C2A1-6468-A8DE-1DCC-50F4D10D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05" y="102392"/>
            <a:ext cx="8170127" cy="61128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A3C7-BDD2-F8F1-F461-D2D8DA564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947" y="713678"/>
            <a:ext cx="5768898" cy="426917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/>
              <a:t>High defect rates in semiconductor manufacturing were causing yield loss and increasing production costs. Traditional inspection methods were reactive and missed early signs of defects.</a:t>
            </a:r>
          </a:p>
          <a:p>
            <a:pPr>
              <a:buNone/>
            </a:pPr>
            <a:r>
              <a:rPr lang="en-US" sz="2000" b="1" dirty="0"/>
              <a:t>Impact on Production: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Defects went undetected until final inspection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Rework and scrap rates surged, increasing operational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Estimated rework losses approached ~$250,000 per quarter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Yield suffered due to late-stage interventions and missed process deviations</a:t>
            </a:r>
          </a:p>
          <a:p>
            <a:pPr>
              <a:lnSpc>
                <a:spcPct val="90000"/>
              </a:lnSpc>
              <a:buNone/>
            </a:pPr>
            <a:endParaRPr lang="en-US" sz="2400" i="1" dirty="0"/>
          </a:p>
          <a:p>
            <a:pPr>
              <a:lnSpc>
                <a:spcPct val="90000"/>
              </a:lnSpc>
              <a:buNone/>
            </a:pP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DFDFE-622F-48F1-8156-2C3D0F28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7414" y="1822695"/>
            <a:ext cx="3066586" cy="139529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37100-323B-C067-48C5-318ACE9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FA76D-6143-FC8E-EDC4-32971B254406}"/>
              </a:ext>
            </a:extLst>
          </p:cNvPr>
          <p:cNvSpPr txBox="1"/>
          <p:nvPr/>
        </p:nvSpPr>
        <p:spPr>
          <a:xfrm>
            <a:off x="6077414" y="3519962"/>
            <a:ext cx="3085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2: AI-driven defect classification and early detection (Adapted from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Boracchi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n.d.)</a:t>
            </a:r>
          </a:p>
        </p:txBody>
      </p:sp>
    </p:spTree>
    <p:extLst>
      <p:ext uri="{BB962C8B-B14F-4D97-AF65-F5344CB8AC3E}">
        <p14:creationId xmlns:p14="http://schemas.microsoft.com/office/powerpoint/2010/main" val="337879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AC6F-5C64-5A85-9CC7-2D1F4D42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Case Study 2:</a:t>
            </a:r>
            <a:r>
              <a:rPr lang="en-US" b="1" dirty="0">
                <a:solidFill>
                  <a:schemeClr val="tx1"/>
                </a:solidFill>
              </a:rPr>
              <a:t> AI-Driven Defect Reduction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—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Root Cause Analysis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C1F5-228A-BCF8-E5BE-322AE9D0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3538-64C1-841A-4125-0BB659FF2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00151"/>
            <a:ext cx="7638585" cy="333467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Case Study 1: Overlay Misalignment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Case Study 2: AI-Driven Defect Reduction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Takeaways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Q&amp;A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1797F-6295-D7F5-0AA0-899647A0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9FC2-0B61-8989-2BAD-B89F4912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3" y="170259"/>
            <a:ext cx="8987883" cy="759009"/>
          </a:xfrm>
        </p:spPr>
        <p:txBody>
          <a:bodyPr>
            <a:noAutofit/>
          </a:bodyPr>
          <a:lstStyle/>
          <a:p>
            <a:r>
              <a:rPr lang="en-US" sz="4000" b="1" dirty="0"/>
              <a:t>5 Whys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F3A2-49EF-A308-7106-DFD41BAE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" y="1018479"/>
            <a:ext cx="8987883" cy="366503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Why</a:t>
            </a:r>
            <a:r>
              <a:rPr lang="en-US" dirty="0"/>
              <a:t> are defect rates high?</a:t>
            </a:r>
            <a:br>
              <a:rPr lang="en-US" dirty="0"/>
            </a:br>
            <a:r>
              <a:rPr lang="en-US" dirty="0"/>
              <a:t>➜ Defects remain undetected until final inspection.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Why</a:t>
            </a:r>
            <a:r>
              <a:rPr lang="en-US" dirty="0"/>
              <a:t> are defects not detected earlier?</a:t>
            </a:r>
            <a:br>
              <a:rPr lang="en-US" dirty="0"/>
            </a:br>
            <a:r>
              <a:rPr lang="en-US" dirty="0"/>
              <a:t>➜ Traditional inspection methods are slow and reactive.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Why</a:t>
            </a:r>
            <a:r>
              <a:rPr lang="en-US" dirty="0"/>
              <a:t> are traditional methods ineffective?</a:t>
            </a:r>
            <a:br>
              <a:rPr lang="en-US" dirty="0"/>
            </a:br>
            <a:r>
              <a:rPr lang="en-US" dirty="0"/>
              <a:t>➜ They rely on manual reviews and rule-based detection.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Why</a:t>
            </a:r>
            <a:r>
              <a:rPr lang="en-US" dirty="0"/>
              <a:t> is manual inspection unreliable?</a:t>
            </a:r>
            <a:br>
              <a:rPr lang="en-US" dirty="0"/>
            </a:br>
            <a:r>
              <a:rPr lang="en-US" dirty="0"/>
              <a:t>➜ It lacks real-time monitoring and predictive capabilities.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</a:t>
            </a:r>
            <a:r>
              <a:rPr lang="en-US" dirty="0"/>
              <a:t> is real-time monitoring not implemented?</a:t>
            </a:r>
            <a:br>
              <a:rPr lang="en-US" dirty="0"/>
            </a:br>
            <a:r>
              <a:rPr lang="en-US" dirty="0"/>
              <a:t>➜No AI-based classification system was in place to detect defects early.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317FA-A697-2645-4E8D-C045ABCE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5870E-A69F-C640-1858-3637D6DD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663E0D-7531-9232-A818-74CB5929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97366"/>
            <a:ext cx="9168661" cy="453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860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F8DE-B3CE-CC76-C8C8-AAC388C6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2392"/>
            <a:ext cx="8558561" cy="470037"/>
          </a:xfrm>
        </p:spPr>
        <p:txBody>
          <a:bodyPr>
            <a:normAutofit fontScale="90000"/>
          </a:bodyPr>
          <a:lstStyle/>
          <a:p>
            <a:br>
              <a:rPr lang="en-US" sz="3600" b="1" dirty="0"/>
            </a:br>
            <a:r>
              <a:rPr lang="en-US" sz="3600" b="1" dirty="0"/>
              <a:t>Data &amp; Tools Used (1/3)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353-64B1-69F6-629B-276931605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28546"/>
            <a:ext cx="8458200" cy="397726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🔧 </a:t>
            </a:r>
            <a:r>
              <a:rPr lang="en-US" b="1" dirty="0"/>
              <a:t>Equipment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Sensor Calibration Logs: Detected miscalibration in inspection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 Maintenance Records: Identified hardware degradation patterns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⚙️ </a:t>
            </a:r>
            <a:r>
              <a:rPr lang="en-US" b="1" dirty="0"/>
              <a:t>Process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SPC Data Analysis: Revealed variations in defect thresholds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Defect Classification Rules: Highlighted inconsistencies in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Inspection Recipes: Verified setup of defect detection parameters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5D82E-C9D2-9FE7-9C81-17FC1E04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84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3E40-D0C0-6631-AD30-8A388C9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47" y="102392"/>
            <a:ext cx="8103219" cy="1035032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Data &amp; Tools Used (2/3)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1E46-E856-2803-41F7-6BCDEB5AB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23" y="654206"/>
            <a:ext cx="8772292" cy="411305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8000" dirty="0"/>
              <a:t>🧪 </a:t>
            </a:r>
            <a:r>
              <a:rPr lang="en-US" sz="8000" b="1" dirty="0"/>
              <a:t>Material</a:t>
            </a:r>
            <a:endParaRPr lang="en-US" sz="8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Raw Material Inspection: Flagged impurities in incoming 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Chemical Composition Reports: Tracked variations between suppliers</a:t>
            </a:r>
          </a:p>
          <a:p>
            <a:pPr marL="0" indent="0">
              <a:buNone/>
            </a:pPr>
            <a:endParaRPr lang="en-US" sz="8000" dirty="0"/>
          </a:p>
          <a:p>
            <a:pPr>
              <a:buNone/>
            </a:pPr>
            <a:r>
              <a:rPr lang="en-US" sz="8000" dirty="0"/>
              <a:t>🌡️ </a:t>
            </a:r>
            <a:r>
              <a:rPr lang="en-US" sz="8000" b="1" dirty="0"/>
              <a:t>Environment</a:t>
            </a:r>
            <a:endParaRPr lang="en-US" sz="8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Ambient Temp &amp; Humidity Logs: Identified instability in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ESD Monitoring Data: Logged electrostatic discharge events</a:t>
            </a:r>
          </a:p>
          <a:p>
            <a:pPr marL="0" indent="0">
              <a:buNone/>
            </a:pP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3EFFA-3A32-DF9D-9644-B83A8BCB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5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8B5A-F7C9-1E7A-BDC5-B57E0F81C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44" y="0"/>
            <a:ext cx="8229600" cy="847639"/>
          </a:xfrm>
        </p:spPr>
        <p:txBody>
          <a:bodyPr>
            <a:normAutofit fontScale="90000"/>
          </a:bodyPr>
          <a:lstStyle/>
          <a:p>
            <a:br>
              <a:rPr lang="en-US" sz="4400" b="1" dirty="0"/>
            </a:br>
            <a:r>
              <a:rPr lang="en-US" sz="4400" b="1" dirty="0"/>
              <a:t>Data &amp; Tools Used (3/3)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F6D8-7C83-F47B-8F0A-7EF74A0E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044" y="773151"/>
            <a:ext cx="8300223" cy="39326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dirty="0"/>
              <a:t>📊</a:t>
            </a:r>
            <a:r>
              <a:rPr lang="en-US" sz="3200" dirty="0"/>
              <a:t> </a:t>
            </a:r>
            <a:r>
              <a:rPr lang="en-US" sz="9600" b="1" dirty="0"/>
              <a:t>Cross-Category Tools</a:t>
            </a:r>
            <a:endParaRPr 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/>
              <a:t>JMP Visualization: Surfaced patterns across multiple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/>
              <a:t>CNN-Based Deep Learning Models: Used Convolutional Neural Networks for automated image-based defect classification—enabled detection of subtle and previously missed defects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9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600" dirty="0"/>
              <a:t>Data Integration Platform: Combined inputs from SPC, inspection tools, and AI models to enable real-time analytics and corrective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33AE-533E-6BB9-8568-6E79D0F3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F51A-D3EC-C167-50E8-CB6DD304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From Root Cause to Resolution</a:t>
            </a:r>
          </a:p>
        </p:txBody>
      </p:sp>
    </p:spTree>
    <p:extLst>
      <p:ext uri="{BB962C8B-B14F-4D97-AF65-F5344CB8AC3E}">
        <p14:creationId xmlns:p14="http://schemas.microsoft.com/office/powerpoint/2010/main" val="383521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525B-E344-57FD-36D0-E38F1E04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00"/>
            <a:ext cx="8229600" cy="80303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Collaboration and Solutions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95F0-A340-43DD-38A2-A03AC47ED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90" y="828433"/>
            <a:ext cx="8742556" cy="3766189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Cross-Functional Teamwork:</a:t>
            </a:r>
            <a:br>
              <a:rPr lang="en-US" dirty="0"/>
            </a:br>
            <a:r>
              <a:rPr lang="en-US" dirty="0"/>
              <a:t>Collaborated with AI engineers, process integration specialists, metrology experts, and yield enhancement teams to design and deploy AI-powered defect detection.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Solutions:</a:t>
            </a:r>
            <a:br>
              <a:rPr lang="en-US" dirty="0"/>
            </a:br>
            <a:r>
              <a:rPr lang="en-US" dirty="0"/>
              <a:t>– Deployed </a:t>
            </a:r>
            <a:r>
              <a:rPr lang="en-US" b="1" dirty="0"/>
              <a:t>CNN-based classification models</a:t>
            </a:r>
            <a:r>
              <a:rPr lang="en-US" dirty="0"/>
              <a:t> for real-time defect detection on wafer maps.</a:t>
            </a:r>
            <a:br>
              <a:rPr lang="en-US" dirty="0"/>
            </a:br>
            <a:r>
              <a:rPr lang="en-US" dirty="0"/>
              <a:t>– Integrated automated correction mechanisms to reduce manual intervention.</a:t>
            </a:r>
            <a:br>
              <a:rPr lang="en-US" dirty="0"/>
            </a:br>
            <a:r>
              <a:rPr lang="en-US" dirty="0"/>
              <a:t>– Refined classification thresholds and detection rules based on CNN model insights.</a:t>
            </a:r>
            <a:br>
              <a:rPr lang="en-US" dirty="0"/>
            </a:br>
            <a:r>
              <a:rPr lang="en-US" dirty="0"/>
              <a:t>– Enabled predictive monitoring, replacing manual inspection delays with proactive response.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32204-C78F-A03F-9D4C-2F8FF7DC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4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142D-B54C-AA96-FC7D-3569145F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14" y="119644"/>
            <a:ext cx="7772402" cy="249158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845C0-F7B6-CBCC-3DC1-863AE9B1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19" y="520391"/>
            <a:ext cx="8701669" cy="401785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25% reduction</a:t>
            </a:r>
            <a:r>
              <a:rPr lang="en-US" dirty="0"/>
              <a:t> in defect rates through CNN-powered detection.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~$250,000</a:t>
            </a:r>
            <a:r>
              <a:rPr lang="en-US" dirty="0"/>
              <a:t> in quarterly savings from reduced rework and scrap.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35% improvement</a:t>
            </a:r>
            <a:r>
              <a:rPr lang="en-US" dirty="0"/>
              <a:t> in defect detection speed.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process reliability and yield through earlier anomaly interception.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A0559-D69C-23FB-BAD6-57A16FD7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04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3816CF2-8CF2-AAE4-447A-97C2396F60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604796"/>
              </p:ext>
            </p:extLst>
          </p:nvPr>
        </p:nvGraphicFramePr>
        <p:xfrm>
          <a:off x="345687" y="1018479"/>
          <a:ext cx="8341113" cy="3632154"/>
        </p:xfrm>
        <a:graphic>
          <a:graphicData uri="http://schemas.openxmlformats.org/drawingml/2006/table">
            <a:tbl>
              <a:tblPr firstRow="1" firstCol="1" bandRow="1"/>
              <a:tblGrid>
                <a:gridCol w="2869039">
                  <a:extLst>
                    <a:ext uri="{9D8B030D-6E8A-4147-A177-3AD203B41FA5}">
                      <a16:colId xmlns:a16="http://schemas.microsoft.com/office/drawing/2014/main" val="3020895342"/>
                    </a:ext>
                  </a:extLst>
                </a:gridCol>
                <a:gridCol w="5472074">
                  <a:extLst>
                    <a:ext uri="{9D8B030D-6E8A-4147-A177-3AD203B41FA5}">
                      <a16:colId xmlns:a16="http://schemas.microsoft.com/office/drawing/2014/main" val="4195315797"/>
                    </a:ext>
                  </a:extLst>
                </a:gridCol>
              </a:tblGrid>
              <a:tr h="2470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Troubleshooting Breakdown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074715"/>
                  </a:ext>
                </a:extLst>
              </a:tr>
              <a:tr h="517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High defect rates impacting semiconductor yield and reliability.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496338"/>
                  </a:ext>
                </a:extLst>
              </a:tr>
              <a:tr h="777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Root Cause </a:t>
                      </a:r>
                      <a:r>
                        <a:rPr lang="en-US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Identified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Absence of real-time monitoring and predictive classification due to limited AI integration and overreliance on manual, rule-based inspection.</a:t>
                      </a:r>
                      <a:endParaRPr lang="en-US" sz="14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190511"/>
                  </a:ext>
                </a:extLst>
              </a:tr>
              <a:tr h="787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Fix Implemented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/>
                        <a:t>Implemented </a:t>
                      </a:r>
                      <a:r>
                        <a:rPr lang="en-US" sz="1400" b="1" dirty="0"/>
                        <a:t>CNN-based image classification models</a:t>
                      </a:r>
                      <a:r>
                        <a:rPr lang="en-US" sz="1400" dirty="0"/>
                        <a:t> for early defect detection. Integrated real-time corrections, improving detection speed by </a:t>
                      </a:r>
                      <a:r>
                        <a:rPr lang="en-US" sz="1400" b="1" dirty="0"/>
                        <a:t>35%</a:t>
                      </a:r>
                      <a:r>
                        <a:rPr lang="en-US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.</a:t>
                      </a:r>
                      <a:endParaRPr lang="en-US" sz="14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176051"/>
                  </a:ext>
                </a:extLst>
              </a:tr>
              <a:tr h="5170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Achieved </a:t>
                      </a:r>
                      <a:r>
                        <a:rPr lang="en-US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25% reduction</a:t>
                      </a: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in defect rates, saving approximately </a:t>
                      </a:r>
                      <a:r>
                        <a:rPr lang="en-US" sz="14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$250,000 per quarter</a:t>
                      </a:r>
                      <a: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in scrap and rework costs.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345862"/>
                  </a:ext>
                </a:extLst>
              </a:tr>
              <a:tr h="7870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/>
                        <a:t>Validated results with AI, metrology, and integration teams over three production cycles.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07536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0171-3DB7-5DA3-5949-D5F4221F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549935-65D1-A9D9-84AA-849628E7F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5" y="-59560"/>
            <a:ext cx="7419279" cy="113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Arial "/>
                <a:ea typeface="MS Mincho" panose="02020609040205080304" pitchFamily="49" charset="-128"/>
                <a:cs typeface="Times New Roman" panose="02020603050405020304" pitchFamily="18" charset="0"/>
              </a:rPr>
              <a:t>Troubleshooting Summary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effectLst/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365F91"/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6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24A2-8C34-A942-BC64-A65C9C8D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2608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5D84-3BB2-F88A-DB85-DA38CD07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09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B31E-0FA9-A70A-7659-5FB300A65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209" y="102392"/>
            <a:ext cx="7789127" cy="346058"/>
          </a:xfrm>
        </p:spPr>
        <p:txBody>
          <a:bodyPr>
            <a:noAutofit/>
          </a:bodyPr>
          <a:lstStyle/>
          <a:p>
            <a:r>
              <a:rPr lang="en-US" sz="4000" b="1" dirty="0"/>
              <a:t>Key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BFF50-56F2-B3A9-2070-172F0E0F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B286821-0A75-F3A3-7D9E-F6354CB7E8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1791" y="1931272"/>
            <a:ext cx="82844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>
              <a:buFont typeface="Arial" panose="020B0604020202020204" pitchFamily="34" charset="0"/>
              <a:buChar char="•"/>
            </a:pPr>
            <a:r>
              <a:rPr lang="en-US" sz="100" b="1" dirty="0"/>
              <a:t>Overlay defect reduction</a:t>
            </a:r>
            <a:r>
              <a:rPr lang="en-US" sz="100" dirty="0"/>
              <a:t>: 20% improvement in overlay accuracy, increasing production yield by </a:t>
            </a:r>
            <a:r>
              <a:rPr lang="en-US" sz="100" b="1" dirty="0"/>
              <a:t>10%</a:t>
            </a:r>
            <a:r>
              <a:rPr lang="en-US" sz="100" dirty="0"/>
              <a:t>, reducing rework costs by </a:t>
            </a:r>
            <a:r>
              <a:rPr lang="en-US" sz="100" b="1" dirty="0"/>
              <a:t>~$200,000 per quarter</a:t>
            </a:r>
            <a:r>
              <a:rPr lang="en-US" sz="100" dirty="0"/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14437-8C2E-F6BB-EF18-D03BAB0CBD10}"/>
              </a:ext>
            </a:extLst>
          </p:cNvPr>
          <p:cNvSpPr txBox="1"/>
          <p:nvPr/>
        </p:nvSpPr>
        <p:spPr>
          <a:xfrm>
            <a:off x="237744" y="578348"/>
            <a:ext cx="890625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Overlay Defect Reduction: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+20% accuracy, +10% yield, ~$200K/quarter saved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 Optimization: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40% faster troubleshooting, improved interconnect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AI-Driven Defect Classification (CNN-based):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–25% defects, +35% detection speed, ~$250K/quarter saved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Cross-Functional Teamwork: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Aligned AI, process, and metrology teams across 3 cycles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07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C628-08EC-4AE5-B532-197F962B8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8601"/>
            <a:ext cx="7441580" cy="789878"/>
          </a:xfrm>
        </p:spPr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"/>
              </a:rPr>
              <a:t>Q&amp;A</a:t>
            </a:r>
            <a:endParaRPr lang="en-US" sz="4000" b="1" dirty="0">
              <a:latin typeface="Arial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6C2C7-489C-E79D-160A-9EF57A17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E190D7-F7D5-0AB0-AECA-A0FAECA6A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235" y="2281507"/>
            <a:ext cx="4830587" cy="22999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CBD626-9A71-3895-B5D1-76DBEE144C1C}"/>
              </a:ext>
            </a:extLst>
          </p:cNvPr>
          <p:cNvSpPr txBox="1"/>
          <p:nvPr/>
        </p:nvSpPr>
        <p:spPr>
          <a:xfrm>
            <a:off x="609600" y="1018479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"/>
              </a:rPr>
              <a:t>Thank you for your time! I'm happy to answer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378037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7CE1-87C1-B4EF-1206-7A44E478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751764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A2C4-625F-ABEA-60F1-625CBC0AF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81" y="102392"/>
            <a:ext cx="8831766" cy="4492231"/>
          </a:xfrm>
        </p:spPr>
        <p:txBody>
          <a:bodyPr>
            <a:normAutofit fontScale="4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Beaudry, Richard, Md </a:t>
            </a:r>
            <a:r>
              <a:rPr lang="en-US" dirty="0" err="1"/>
              <a:t>Iftekharul</a:t>
            </a:r>
            <a:r>
              <a:rPr lang="en-US" dirty="0"/>
              <a:t> Islam, </a:t>
            </a:r>
            <a:r>
              <a:rPr lang="en-US" dirty="0" err="1"/>
              <a:t>Amrid</a:t>
            </a:r>
            <a:r>
              <a:rPr lang="en-US" dirty="0"/>
              <a:t> </a:t>
            </a:r>
            <a:r>
              <a:rPr lang="en-US" dirty="0" err="1"/>
              <a:t>Amnache</a:t>
            </a:r>
            <a:r>
              <a:rPr lang="en-US" dirty="0"/>
              <a:t>, Maurice Delafosse, and Luc Fréchette</a:t>
            </a:r>
            <a:r>
              <a:rPr lang="en-US" b="1" dirty="0"/>
              <a:t>.</a:t>
            </a:r>
            <a:r>
              <a:rPr lang="en-US" dirty="0"/>
              <a:t> 2023. “Programmable Photomask for Photolithography Systems.” In </a:t>
            </a:r>
            <a:r>
              <a:rPr lang="en-US" i="1" dirty="0"/>
              <a:t>Photomask Technology 2023</a:t>
            </a:r>
            <a:r>
              <a:rPr lang="en-US" dirty="0"/>
              <a:t>, vol. 12751, 298–301. SPIE.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Boracchi</a:t>
            </a:r>
            <a:r>
              <a:rPr lang="en-US" dirty="0"/>
              <a:t>, Giacomo, et al. n.d. </a:t>
            </a:r>
            <a:r>
              <a:rPr lang="en-US" i="1" dirty="0"/>
              <a:t>AI-Driven Defect Classification and Early Detection in Semiconductor Wafers.</a:t>
            </a:r>
            <a:r>
              <a:rPr lang="en-US" dirty="0"/>
              <a:t> Accessed March 14, 2025. </a:t>
            </a:r>
            <a:r>
              <a:rPr lang="en-US" dirty="0">
                <a:hlinkClick r:id="rId2"/>
              </a:rPr>
              <a:t>https://boracchi.faculty.polimi.it/Projects/Wafers.html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Fan, Shu-Kai S., Ming-Shen Chen, Chia-Yu Hsu, and You-Jin Park</a:t>
            </a:r>
            <a:r>
              <a:rPr lang="en-US" b="1" dirty="0"/>
              <a:t>.</a:t>
            </a:r>
            <a:r>
              <a:rPr lang="en-US" dirty="0"/>
              <a:t> 2024. “An Artificial Intelligence Transformation Model–Pod Redesign of Photomasks in Semiconductor Manufacturing.” </a:t>
            </a:r>
            <a:r>
              <a:rPr lang="en-US" i="1" dirty="0"/>
              <a:t>Journal of Industrial and Production Engineering</a:t>
            </a:r>
            <a:r>
              <a:rPr lang="en-US" dirty="0"/>
              <a:t> 41 (3): 201–16.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GeeksforGeeks</a:t>
            </a:r>
            <a:r>
              <a:rPr lang="en-US" dirty="0"/>
              <a:t>. 2023. “What Is Photolithography?” </a:t>
            </a:r>
            <a:r>
              <a:rPr lang="en-US" i="1" dirty="0" err="1"/>
              <a:t>GeeksforGeeks</a:t>
            </a:r>
            <a:r>
              <a:rPr lang="en-US" dirty="0"/>
              <a:t>, October 6, 2023. </a:t>
            </a:r>
            <a:r>
              <a:rPr lang="en-US" dirty="0">
                <a:hlinkClick r:id="rId3"/>
              </a:rPr>
              <a:t>https://www.geeksforgeeks.org/what-is-photolithography/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Jain, Rupal. 2024. </a:t>
            </a:r>
            <a:r>
              <a:rPr lang="en-US" i="1" dirty="0"/>
              <a:t>Advancements in AI and IoT for Chip Manufacturing and Defect Prevention.</a:t>
            </a:r>
            <a:r>
              <a:rPr lang="en-US" dirty="0"/>
              <a:t> CRC 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Lian, </a:t>
            </a:r>
            <a:r>
              <a:rPr lang="en-US" dirty="0" err="1"/>
              <a:t>Yaguang</a:t>
            </a:r>
            <a:r>
              <a:rPr lang="en-US" dirty="0"/>
              <a:t>. 2022. </a:t>
            </a:r>
            <a:r>
              <a:rPr lang="en-US" i="1" dirty="0"/>
              <a:t>Semiconductor Microchips and Fabrication: A Practical Guide to Theory and Manufacturing.</a:t>
            </a:r>
            <a:r>
              <a:rPr lang="en-US" dirty="0"/>
              <a:t> John Wiley &amp; 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Long, Yin, Cai Kun, </a:t>
            </a:r>
            <a:r>
              <a:rPr lang="en-US" dirty="0" err="1"/>
              <a:t>Hunglin</a:t>
            </a:r>
            <a:r>
              <a:rPr lang="en-US" dirty="0"/>
              <a:t> Chen, and Wang Kai. 2021. “The Inline Detection of Tiny Bubble Defect and Solution for 14NM Photolithography Process.” In </a:t>
            </a:r>
            <a:r>
              <a:rPr lang="en-US" i="1" dirty="0"/>
              <a:t>2021 China Semiconductor Technology International Conference (CSTIC)</a:t>
            </a:r>
            <a:r>
              <a:rPr lang="en-US" dirty="0"/>
              <a:t>, 1–3. IEEE.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Ohri, Amit, Steve Snyder, Vineet </a:t>
            </a:r>
            <a:r>
              <a:rPr lang="en-US" dirty="0" err="1"/>
              <a:t>Vijayakrishnan</a:t>
            </a:r>
            <a:r>
              <a:rPr lang="en-US" dirty="0"/>
              <a:t> Nair, Brian Watson, </a:t>
            </a:r>
            <a:r>
              <a:rPr lang="en-US" dirty="0" err="1"/>
              <a:t>Kwangho</a:t>
            </a:r>
            <a:r>
              <a:rPr lang="en-US" dirty="0"/>
              <a:t> Ahn, Efe Sinan Ege, Yashvi Singh, et al. 2024. “Enhanced EUV Photolithography Control for Overcoming Defectivity Challenges.” In </a:t>
            </a:r>
            <a:r>
              <a:rPr lang="en-US" i="1" dirty="0"/>
              <a:t>International Conference on Extreme Ultraviolet Lithography 2024</a:t>
            </a:r>
            <a:r>
              <a:rPr lang="en-US" dirty="0"/>
              <a:t>, vol. 13215, 164–68. SPIE.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Park, Seung, </a:t>
            </a:r>
            <a:r>
              <a:rPr lang="en-US" dirty="0" err="1"/>
              <a:t>Sehoon</a:t>
            </a:r>
            <a:r>
              <a:rPr lang="en-US" dirty="0"/>
              <a:t> Kim, and Jun-Geol Baek. 2018. “Kernel-Density-Based Particle Defect Management for Semiconductor Manufacturing Facilities.” </a:t>
            </a:r>
            <a:r>
              <a:rPr lang="en-US" i="1" dirty="0"/>
              <a:t>Applied Sciences</a:t>
            </a:r>
            <a:r>
              <a:rPr lang="en-US" dirty="0"/>
              <a:t> 8 (2): 224. </a:t>
            </a:r>
            <a:r>
              <a:rPr lang="en-US" dirty="0">
                <a:hlinkClick r:id="rId4"/>
              </a:rPr>
              <a:t>https://doi.org/10.3390/app8020224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University of California, Santa Cruz. n.d. “Lithography Process Flow.” Accessed March 14, 2025. </a:t>
            </a:r>
            <a:r>
              <a:rPr lang="en-US" dirty="0">
                <a:hlinkClick r:id="rId5"/>
              </a:rPr>
              <a:t>https://cleanroom.soe.ucsc.edu/lithography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WaferPro</a:t>
            </a:r>
            <a:r>
              <a:rPr lang="en-US" dirty="0"/>
              <a:t>. n.d. “How Silicon Wafer Defects Impact Device Performance.” Accessed March 14, 2025. </a:t>
            </a:r>
            <a:r>
              <a:rPr lang="en-US" dirty="0">
                <a:hlinkClick r:id="rId6"/>
              </a:rPr>
              <a:t>https://waferpro.com/how-silicon-wafer-defects-impact-device-performance/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526ED-D26F-F2C1-DA16-FE415D63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7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9D09-1D3E-3F6C-F2A4-FA624CAC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50"/>
              </a:spcBef>
              <a:spcAft>
                <a:spcPts val="225"/>
              </a:spcAft>
            </a:pPr>
            <a:r>
              <a:rPr lang="en-US" b="1" i="0" dirty="0">
                <a:solidFill>
                  <a:schemeClr val="tx1"/>
                </a:solidFill>
                <a:effectLst/>
                <a:latin typeface="Arial "/>
              </a:rPr>
              <a:t>Appendices </a:t>
            </a:r>
            <a:br>
              <a:rPr lang="en-US" b="1" i="0" u="sng" dirty="0">
                <a:effectLst/>
                <a:latin typeface="Arial "/>
              </a:rPr>
            </a:br>
            <a:endParaRPr lang="en-US" b="1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3558012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74DE7-C97E-C0EA-C286-7035BD10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4357-16D9-8D55-230C-C9FA5E52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Additional Case Studies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1137758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00283-0A7D-D9D9-6F56-AE621FC3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ACB095-0081-CEA0-2313-AC3EE1C1E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86003"/>
              </p:ext>
            </p:extLst>
          </p:nvPr>
        </p:nvGraphicFramePr>
        <p:xfrm>
          <a:off x="676506" y="1580845"/>
          <a:ext cx="7609454" cy="2388989"/>
        </p:xfrm>
        <a:graphic>
          <a:graphicData uri="http://schemas.openxmlformats.org/drawingml/2006/table">
            <a:tbl>
              <a:tblPr firstRow="1" firstCol="1" bandRow="1"/>
              <a:tblGrid>
                <a:gridCol w="2211165">
                  <a:extLst>
                    <a:ext uri="{9D8B030D-6E8A-4147-A177-3AD203B41FA5}">
                      <a16:colId xmlns:a16="http://schemas.microsoft.com/office/drawing/2014/main" val="1651995783"/>
                    </a:ext>
                  </a:extLst>
                </a:gridCol>
                <a:gridCol w="5398289">
                  <a:extLst>
                    <a:ext uri="{9D8B030D-6E8A-4147-A177-3AD203B41FA5}">
                      <a16:colId xmlns:a16="http://schemas.microsoft.com/office/drawing/2014/main" val="3501993139"/>
                    </a:ext>
                  </a:extLst>
                </a:gridCol>
              </a:tblGrid>
              <a:tr h="55657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Troubleshooting Breakdown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95872"/>
                  </a:ext>
                </a:extLst>
              </a:tr>
              <a:tr h="747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Yield loss due to non-uniform resist thickness and contamination spots, causing CD variation in critical layers.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931896"/>
                  </a:ext>
                </a:extLst>
              </a:tr>
              <a:tr h="10853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Root Cause Analysis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SPC Data Analysis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Detected variation in coat thickness.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CDSEM &amp; Metrology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Identified micro-bubble defects.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Process Logs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Found inconsistent resist dispense pressure.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98678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3365C8B6-ED85-B1E3-5810-27DC369E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88" y="97221"/>
            <a:ext cx="8132956" cy="1446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 "/>
                <a:ea typeface="MS Gothic" panose="020B0609070205080204" pitchFamily="49" charset="-128"/>
                <a:cs typeface="Times New Roman" panose="02020603050405020304" pitchFamily="18" charset="0"/>
              </a:rPr>
              <a:t>Case Study 3: Photoresist Coating Defects – Non-Uniformity &amp; Contamination (1/2)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814D-1E7E-52AD-113C-A8F77233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44" y="205979"/>
            <a:ext cx="8980449" cy="812499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"/>
                <a:ea typeface="MS Gothic" panose="020B0609070205080204" pitchFamily="49" charset="-128"/>
                <a:cs typeface="Times New Roman" panose="02020603050405020304" pitchFamily="18" charset="0"/>
              </a:rPr>
              <a:t>Case Study 3: </a:t>
            </a:r>
            <a:r>
              <a:rPr lang="en-US" sz="3100" b="1" dirty="0"/>
              <a:t>Process Optimization &amp; Yield Improvement</a:t>
            </a:r>
            <a:r>
              <a:rPr kumimoji="0" lang="en-US" altLang="en-US" sz="3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"/>
                <a:ea typeface="MS Gothic" panose="020B0609070205080204" pitchFamily="49" charset="-128"/>
                <a:cs typeface="Times New Roman" panose="02020603050405020304" pitchFamily="18" charset="0"/>
              </a:rPr>
              <a:t> (2/2)</a:t>
            </a:r>
            <a:endParaRPr lang="en-US" sz="3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269C-036B-29A3-3E0E-869300A1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14C9D8-C275-C44C-A473-C0FACED6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757364"/>
              </p:ext>
            </p:extLst>
          </p:nvPr>
        </p:nvGraphicFramePr>
        <p:xfrm>
          <a:off x="1018478" y="1353015"/>
          <a:ext cx="7166517" cy="3055434"/>
        </p:xfrm>
        <a:graphic>
          <a:graphicData uri="http://schemas.openxmlformats.org/drawingml/2006/table">
            <a:tbl>
              <a:tblPr firstRow="1" firstCol="1" bandRow="1"/>
              <a:tblGrid>
                <a:gridCol w="2804682">
                  <a:extLst>
                    <a:ext uri="{9D8B030D-6E8A-4147-A177-3AD203B41FA5}">
                      <a16:colId xmlns:a16="http://schemas.microsoft.com/office/drawing/2014/main" val="4171099154"/>
                    </a:ext>
                  </a:extLst>
                </a:gridCol>
                <a:gridCol w="4361835">
                  <a:extLst>
                    <a:ext uri="{9D8B030D-6E8A-4147-A177-3AD203B41FA5}">
                      <a16:colId xmlns:a16="http://schemas.microsoft.com/office/drawing/2014/main" val="464761097"/>
                    </a:ext>
                  </a:extLst>
                </a:gridCol>
              </a:tblGrid>
              <a:tr h="268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Fix Implemented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53970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Resist Viscosity Optimization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Adjusted dispense pressure &amp; flow rate.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080478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Coat Track Tuning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Optimized spin profile &amp; dispense timing.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872532"/>
                  </a:ext>
                </a:extLst>
              </a:tr>
              <a:tr h="268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Filtration Upgrade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Added a 0.1-micron resist filter.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400477"/>
                  </a:ext>
                </a:extLst>
              </a:tr>
              <a:tr h="268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Resist Uniformity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Improved by 25%.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191825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Yield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Increased by 8% in critical patterned layers.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33947"/>
                  </a:ext>
                </a:extLst>
              </a:tr>
              <a:tr h="562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SPC Control Limits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Stabilized, reducing process excursions.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729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013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915F-E00C-3F09-A1CF-90C0D68E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845" y="120252"/>
            <a:ext cx="7698059" cy="85725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Case Study 4: Stepper Overlay Misalignment – Registration Drift Issue (1/2)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B9CBBC5-3630-173D-66C3-55C79237E9F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56809631"/>
              </p:ext>
            </p:extLst>
          </p:nvPr>
        </p:nvGraphicFramePr>
        <p:xfrm>
          <a:off x="533846" y="1308410"/>
          <a:ext cx="8231013" cy="3331817"/>
        </p:xfrm>
        <a:graphic>
          <a:graphicData uri="http://schemas.openxmlformats.org/drawingml/2006/table">
            <a:tbl>
              <a:tblPr firstRow="1" firstCol="1" bandRow="1"/>
              <a:tblGrid>
                <a:gridCol w="2476983">
                  <a:extLst>
                    <a:ext uri="{9D8B030D-6E8A-4147-A177-3AD203B41FA5}">
                      <a16:colId xmlns:a16="http://schemas.microsoft.com/office/drawing/2014/main" val="1511775605"/>
                    </a:ext>
                  </a:extLst>
                </a:gridCol>
                <a:gridCol w="5754030">
                  <a:extLst>
                    <a:ext uri="{9D8B030D-6E8A-4147-A177-3AD203B41FA5}">
                      <a16:colId xmlns:a16="http://schemas.microsoft.com/office/drawing/2014/main" val="809139634"/>
                    </a:ext>
                  </a:extLst>
                </a:gridCol>
              </a:tblGrid>
              <a:tr h="503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Troubleshooting Breakdown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Details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50159"/>
                  </a:ext>
                </a:extLst>
              </a:tr>
              <a:tr h="11515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Overlay misalignment was detected in DUV stepper process, leading to pattern shift between layers.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Affected high-density interconnect layers, causing 20% of wafers to fail electrical test.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55234"/>
                  </a:ext>
                </a:extLst>
              </a:tr>
              <a:tr h="16768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Root Cause Analysis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SPC Data Trend Analysis: Identified progressive overlay drift in stepper tool.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Reticle Inspection: Found thermal expansion effects on reticle stage, shifting alignment over time.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Tool Performance Logs: Detected wafer chuck vacuum degradation, impacting wafer positioning repeatability.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74644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10DA0-78E0-B737-BB46-F07AABFF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28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C2B4-BAF2-A186-2549-D8C0B0CA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66" y="102392"/>
            <a:ext cx="8069766" cy="329280"/>
          </a:xfrm>
        </p:spPr>
        <p:txBody>
          <a:bodyPr>
            <a:normAutofit fontScale="90000"/>
          </a:bodyPr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Case Study 4: Stepper Overlay Misalignment (2/2)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EAB26D-F03F-0169-1036-A3D4E3DD4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953141"/>
              </p:ext>
            </p:extLst>
          </p:nvPr>
        </p:nvGraphicFramePr>
        <p:xfrm>
          <a:off x="802886" y="728546"/>
          <a:ext cx="7883913" cy="3722559"/>
        </p:xfrm>
        <a:graphic>
          <a:graphicData uri="http://schemas.openxmlformats.org/drawingml/2006/table">
            <a:tbl>
              <a:tblPr firstRow="1" firstCol="1" bandRow="1"/>
              <a:tblGrid>
                <a:gridCol w="1478705">
                  <a:extLst>
                    <a:ext uri="{9D8B030D-6E8A-4147-A177-3AD203B41FA5}">
                      <a16:colId xmlns:a16="http://schemas.microsoft.com/office/drawing/2014/main" val="4159475747"/>
                    </a:ext>
                  </a:extLst>
                </a:gridCol>
                <a:gridCol w="6405208">
                  <a:extLst>
                    <a:ext uri="{9D8B030D-6E8A-4147-A177-3AD203B41FA5}">
                      <a16:colId xmlns:a16="http://schemas.microsoft.com/office/drawing/2014/main" val="2765741357"/>
                    </a:ext>
                  </a:extLst>
                </a:gridCol>
              </a:tblGrid>
              <a:tr h="1591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Fix Implemented</a:t>
                      </a:r>
                    </a:p>
                  </a:txBody>
                  <a:tcPr marL="53083" marR="53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Stepper Calibration Update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Implemented real-time overlay correction model based on wafer stage feedback.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Wafer Chuck Maintenance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Replaced vacuum system components to improve wafer hold stability.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Reticle Stage Compensation Algorithm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: Introduced a thermal drift compensation model to adjust alignment dynamically.</a:t>
                      </a:r>
                    </a:p>
                  </a:txBody>
                  <a:tcPr marL="53083" marR="53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949688"/>
                  </a:ext>
                </a:extLst>
              </a:tr>
              <a:tr h="850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 marL="53083" marR="53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Overlay accuracy improved by 18%, reducing pattern shift defects.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Electrical test pass rate increased by 12%.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Reduced rework &amp; scrap costs by $200K per quarter.</a:t>
                      </a:r>
                    </a:p>
                  </a:txBody>
                  <a:tcPr marL="53083" marR="53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79626"/>
                  </a:ext>
                </a:extLst>
              </a:tr>
              <a:tr h="12813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Team Involvement</a:t>
                      </a:r>
                    </a:p>
                  </a:txBody>
                  <a:tcPr marL="53083" marR="53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Collaborated with stepper tool engineers to update calibration settings.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Worked with metrology team to implement overlay correction strategies.</a:t>
                      </a:r>
                      <a:b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</a:b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Coordinated with yield enhancement engineers to track electrical test improvements.</a:t>
                      </a:r>
                    </a:p>
                  </a:txBody>
                  <a:tcPr marL="53083" marR="5308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8442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626D7-A985-3288-FA0A-3EE07104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6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233D-8B9B-A28F-E510-44DB4568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158976" cy="74559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Expertise &amp; Passions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2B4B-17F1-B1A5-E464-577CBB155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063229"/>
            <a:ext cx="8389435" cy="332291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AI-Driven Innovation </a:t>
            </a:r>
            <a:r>
              <a:rPr lang="en-US" sz="2400" dirty="0"/>
              <a:t>– Process optimization &amp; material science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Bridging AI &amp; Chemical Engineering </a:t>
            </a:r>
            <a:r>
              <a:rPr lang="en-US" sz="2400" dirty="0"/>
              <a:t>– Driving next-gen advancements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Predictive Analytics &amp; Smart Manufacturing </a:t>
            </a:r>
            <a:r>
              <a:rPr lang="en-US" sz="2400" dirty="0"/>
              <a:t>– Data-driven decision-making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Beyond my professional pursuits, I love to sing in French, Latin, and Spanish, and I also cherish wisdom literature.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9AAFC-266A-9413-123A-2A72EA1E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0E44-48B4-E3FB-8E66-1DA0F3E3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Literature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2101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DD00-7AE2-15B8-9C7F-266D4B42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30" y="102392"/>
            <a:ext cx="8575288" cy="767403"/>
          </a:xfrm>
        </p:spPr>
        <p:txBody>
          <a:bodyPr>
            <a:noAutofit/>
          </a:bodyPr>
          <a:lstStyle/>
          <a:p>
            <a:r>
              <a:rPr lang="en-US" sz="3200" b="1" dirty="0"/>
              <a:t>Common Defects &amp; Process Troubleshooting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18E4-2649-06E9-3FAC-95FA7249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DCBB9C-2D85-0132-7DBD-DADEC0236A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011" y="1048814"/>
            <a:ext cx="846005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variations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Overlay misalignment, photoresist defects (Lian 2022).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 Uniformity Issues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Bubble defects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14nm lithography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 real-time detection (Long et al. 2021).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Inline Metrology for Defect Mitigation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Detects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sub-nanometer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defects, improving troubleshooting efficiency (Ohri et al. 2024). </a:t>
            </a:r>
          </a:p>
        </p:txBody>
      </p:sp>
    </p:spTree>
    <p:extLst>
      <p:ext uri="{BB962C8B-B14F-4D97-AF65-F5344CB8AC3E}">
        <p14:creationId xmlns:p14="http://schemas.microsoft.com/office/powerpoint/2010/main" val="1930240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442D6-6715-D087-EE42-18FD72FF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AI for Lithography Defect Prevention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F1FED-444B-AC23-D738-53E1170C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A96FFCE-DD0C-0EB5-CFAE-3BEE93883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3136" y="1156230"/>
            <a:ext cx="801772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AI-driven defect correction</a:t>
            </a:r>
            <a:r>
              <a:rPr lang="en-US" sz="2800" dirty="0"/>
              <a:t> – Prevents photomask defect propagation (Fan et al. 2024).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ML-optimized process parameters</a:t>
            </a:r>
            <a:r>
              <a:rPr lang="en-US" sz="2800" dirty="0"/>
              <a:t> – Predicts &amp; mitigates overlay misalignment (Jain 2024).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IoT-integrated monitoring</a:t>
            </a:r>
            <a:r>
              <a:rPr lang="en-US" sz="2800" dirty="0"/>
              <a:t> – Automates defect classification &amp; process control (Jain 2024).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186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90BA-4074-DAC6-A93E-6FCD0CB0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7" y="36933"/>
            <a:ext cx="8640337" cy="857250"/>
          </a:xfrm>
        </p:spPr>
        <p:txBody>
          <a:bodyPr>
            <a:noAutofit/>
          </a:bodyPr>
          <a:lstStyle/>
          <a:p>
            <a:r>
              <a:rPr lang="en-US" sz="3200" b="1" dirty="0"/>
              <a:t>Troubleshooting EUV Lithography Defectivity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7D1D1-D60B-DA36-491C-A2FA0BAB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4D4CCF-D58A-ECF1-641E-111939FF77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546" y="920806"/>
            <a:ext cx="8640337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Challenge:</a:t>
            </a:r>
          </a:p>
          <a:p>
            <a:pPr marL="8001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Stochastic effects impact pattern accuracy (Ohri et al. 2024).</a:t>
            </a:r>
          </a:p>
          <a:p>
            <a:pPr marL="8001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Advanced control techniques are required for defect reduction (Ohri et al. 2024).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Solution:</a:t>
            </a:r>
          </a:p>
          <a:p>
            <a:pPr marL="8001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Programmable photomasks</a:t>
            </a:r>
            <a:r>
              <a:rPr lang="en-US" sz="2400" dirty="0"/>
              <a:t> enable real-time defect correction (Beaudry et al. 2023).</a:t>
            </a:r>
          </a:p>
          <a:p>
            <a:pPr marL="8001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Enhances lithography troubleshooting with </a:t>
            </a:r>
            <a:r>
              <a:rPr lang="en-US" sz="2400" b="1" dirty="0"/>
              <a:t>dynamic pattern adjustments </a:t>
            </a:r>
            <a:r>
              <a:rPr lang="en-US" sz="2400" dirty="0"/>
              <a:t>(Beaudry et al. 2023).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2877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3D55-9D31-85D4-CDA0-BCDFF019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02392"/>
            <a:ext cx="7980555" cy="1014710"/>
          </a:xfrm>
        </p:spPr>
        <p:txBody>
          <a:bodyPr>
            <a:noAutofit/>
          </a:bodyPr>
          <a:lstStyle/>
          <a:p>
            <a:r>
              <a:rPr lang="en-US" sz="3200" b="1" dirty="0"/>
              <a:t>Photoresist &amp; Developer Chemistry’s Role in Troubleshooting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279D1-5933-7ADE-3000-2B2277CB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13FD1C-F6E3-6C16-2FC7-11AE92F70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9932" y="1234023"/>
            <a:ext cx="879459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Key Issues:</a:t>
            </a:r>
          </a:p>
          <a:p>
            <a:pPr marL="8001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Resist adhesion failure</a:t>
            </a:r>
            <a:r>
              <a:rPr lang="en-US" sz="2400" dirty="0"/>
              <a:t> → Leads to </a:t>
            </a:r>
            <a:r>
              <a:rPr lang="en-US" sz="2400" b="1" dirty="0"/>
              <a:t>Line Edge Roughness (LER)</a:t>
            </a:r>
            <a:r>
              <a:rPr lang="en-US" sz="2400" dirty="0"/>
              <a:t> &amp; pattern collapse (Lian 2022).</a:t>
            </a:r>
          </a:p>
          <a:p>
            <a:pPr marL="8001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Developer inconsistencies</a:t>
            </a:r>
            <a:r>
              <a:rPr lang="en-US" sz="2400" dirty="0"/>
              <a:t> → Cause </a:t>
            </a:r>
            <a:r>
              <a:rPr lang="en-US" sz="2400" b="1" dirty="0"/>
              <a:t>pattern fidelity defects</a:t>
            </a:r>
            <a:r>
              <a:rPr lang="en-US" sz="2400" dirty="0"/>
              <a:t> in lithography (Long et al. 2021).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Solution:</a:t>
            </a:r>
          </a:p>
          <a:p>
            <a:pPr marL="8001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1" dirty="0"/>
              <a:t>Optimize developer chemistry</a:t>
            </a:r>
            <a:r>
              <a:rPr lang="en-US" sz="2400" dirty="0"/>
              <a:t> to expand the process window and improve defect control (Long et al. 2021).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421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34B1-EC29-86FF-AEAC-706AD15E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Identifying &amp; Understanding Photolithography Defects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3167380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6DB08F4-0948-1C17-A556-BD546FF5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166410" cy="8572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 dirty="0">
                <a:latin typeface="Arial"/>
                <a:ea typeface="+mj-ea"/>
                <a:cs typeface="+mj-cs"/>
              </a:rPr>
              <a:t>Major Defects in Photolithography &amp; Their Impact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972A65-B49A-3DF1-467B-73671347FCD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57199" y="1631155"/>
            <a:ext cx="5319133" cy="300031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1800" b="1" dirty="0"/>
              <a:t>Common Photolithography Defects Identified via Defect Mapping</a:t>
            </a:r>
            <a:endParaRPr lang="en-US" sz="1800" dirty="0"/>
          </a:p>
          <a:p>
            <a:pPr marL="800100">
              <a:lnSpc>
                <a:spcPct val="90000"/>
              </a:lnSpc>
              <a:buFont typeface="Arial"/>
              <a:buChar char="•"/>
            </a:pPr>
            <a:r>
              <a:rPr lang="en-US" sz="1800" b="1" dirty="0"/>
              <a:t>CD Uniformity Variations</a:t>
            </a:r>
            <a:r>
              <a:rPr lang="en-US" sz="1800" dirty="0"/>
              <a:t> → Caused by </a:t>
            </a:r>
            <a:r>
              <a:rPr lang="en-US" sz="1800" b="1" dirty="0"/>
              <a:t>resist thickness variation</a:t>
            </a:r>
            <a:r>
              <a:rPr lang="en-US" sz="1800" dirty="0"/>
              <a:t> or </a:t>
            </a:r>
            <a:r>
              <a:rPr lang="en-US" sz="1800" b="1" dirty="0"/>
              <a:t>exposure issues.</a:t>
            </a:r>
            <a:endParaRPr lang="en-US" sz="1800" dirty="0"/>
          </a:p>
          <a:p>
            <a:pPr marL="800100">
              <a:lnSpc>
                <a:spcPct val="90000"/>
              </a:lnSpc>
              <a:buFont typeface="Arial"/>
              <a:buChar char="•"/>
            </a:pPr>
            <a:r>
              <a:rPr lang="en-US" sz="1800" b="1" dirty="0"/>
              <a:t>Alignment &amp; Overlay Errors</a:t>
            </a:r>
            <a:r>
              <a:rPr lang="en-US" sz="1800" dirty="0"/>
              <a:t> → Indicating </a:t>
            </a:r>
            <a:r>
              <a:rPr lang="en-US" sz="1800" b="1" dirty="0"/>
              <a:t>stepper misalignment</a:t>
            </a:r>
            <a:r>
              <a:rPr lang="en-US" sz="1800" dirty="0"/>
              <a:t> or </a:t>
            </a:r>
            <a:r>
              <a:rPr lang="en-US" sz="1800" b="1" dirty="0"/>
              <a:t>stage drift.</a:t>
            </a:r>
            <a:endParaRPr lang="en-US" sz="1800" dirty="0"/>
          </a:p>
          <a:p>
            <a:pPr marL="800100">
              <a:lnSpc>
                <a:spcPct val="90000"/>
              </a:lnSpc>
              <a:buFont typeface="Arial"/>
              <a:buChar char="•"/>
            </a:pPr>
            <a:r>
              <a:rPr lang="en-US" sz="1800" b="1" dirty="0"/>
              <a:t>Photoresist Contamination or Microbubble Formation</a:t>
            </a:r>
            <a:r>
              <a:rPr lang="en-US" sz="1800" dirty="0"/>
              <a:t> → Linked to </a:t>
            </a:r>
            <a:r>
              <a:rPr lang="en-US" sz="1800" b="1" dirty="0"/>
              <a:t>developer issues</a:t>
            </a:r>
            <a:r>
              <a:rPr lang="en-US" sz="1800" dirty="0"/>
              <a:t> or </a:t>
            </a:r>
            <a:r>
              <a:rPr lang="en-US" sz="1800" b="1" dirty="0"/>
              <a:t>dispense instability.</a:t>
            </a:r>
            <a:endParaRPr lang="en-US" sz="1800" dirty="0"/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F22EE-133A-98CE-FEB8-EC1AA405955F}"/>
              </a:ext>
            </a:extLst>
          </p:cNvPr>
          <p:cNvSpPr txBox="1"/>
          <p:nvPr/>
        </p:nvSpPr>
        <p:spPr>
          <a:xfrm>
            <a:off x="614077" y="899160"/>
            <a:ext cx="7813643" cy="611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1600" i="1" kern="1200" dirty="0">
                <a:latin typeface="Arial"/>
                <a:ea typeface="+mn-ea"/>
                <a:cs typeface="+mn-cs"/>
              </a:rPr>
              <a:t>Photolithography defects impact yield, alignment, and device performance. Understanding these failure modes is crucial for effective troubleshooting.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109ABE-86FA-C543-36BB-40C18074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74" r="124" b="4081"/>
          <a:stretch/>
        </p:blipFill>
        <p:spPr>
          <a:xfrm>
            <a:off x="6071716" y="2299672"/>
            <a:ext cx="2044634" cy="194466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148B5-DEED-E8C3-D593-B94E8F6C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43F2C5-C72F-7E6F-D9BB-C7A23A36DE1F}"/>
              </a:ext>
            </a:extLst>
          </p:cNvPr>
          <p:cNvSpPr txBox="1"/>
          <p:nvPr/>
        </p:nvSpPr>
        <p:spPr>
          <a:xfrm>
            <a:off x="4520898" y="4274969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"/>
              </a:rPr>
              <a:t>Figure.3: The defect map highlights contamination patterns in the lithography process, adapted from Park, Kim, and Baek (2018).</a:t>
            </a:r>
            <a:endParaRPr lang="en-US" sz="1200" dirty="0">
              <a:latin typeface="Arial 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05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AD4-E6B8-B32E-1DBF-ACD8A732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6" y="102393"/>
            <a:ext cx="8779726" cy="925118"/>
          </a:xfrm>
        </p:spPr>
        <p:txBody>
          <a:bodyPr>
            <a:normAutofit/>
          </a:bodyPr>
          <a:lstStyle/>
          <a:p>
            <a:r>
              <a:rPr lang="en-US" sz="2800" b="1" dirty="0"/>
              <a:t>Defect Type Breakdown &amp; Process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56B6A-8C7A-EA4A-6511-3CE40728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8E94FC86-050C-30FD-F27C-228578BE5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904844"/>
              </p:ext>
            </p:extLst>
          </p:nvPr>
        </p:nvGraphicFramePr>
        <p:xfrm>
          <a:off x="1828800" y="1027511"/>
          <a:ext cx="5977056" cy="3568393"/>
        </p:xfrm>
        <a:graphic>
          <a:graphicData uri="http://schemas.openxmlformats.org/drawingml/2006/table">
            <a:tbl>
              <a:tblPr firstRow="1" firstCol="1" bandRow="1"/>
              <a:tblGrid>
                <a:gridCol w="1494264">
                  <a:extLst>
                    <a:ext uri="{9D8B030D-6E8A-4147-A177-3AD203B41FA5}">
                      <a16:colId xmlns:a16="http://schemas.microsoft.com/office/drawing/2014/main" val="1115138499"/>
                    </a:ext>
                  </a:extLst>
                </a:gridCol>
                <a:gridCol w="1494264">
                  <a:extLst>
                    <a:ext uri="{9D8B030D-6E8A-4147-A177-3AD203B41FA5}">
                      <a16:colId xmlns:a16="http://schemas.microsoft.com/office/drawing/2014/main" val="4244209221"/>
                    </a:ext>
                  </a:extLst>
                </a:gridCol>
                <a:gridCol w="1494264">
                  <a:extLst>
                    <a:ext uri="{9D8B030D-6E8A-4147-A177-3AD203B41FA5}">
                      <a16:colId xmlns:a16="http://schemas.microsoft.com/office/drawing/2014/main" val="1983320774"/>
                    </a:ext>
                  </a:extLst>
                </a:gridCol>
                <a:gridCol w="1494264">
                  <a:extLst>
                    <a:ext uri="{9D8B030D-6E8A-4147-A177-3AD203B41FA5}">
                      <a16:colId xmlns:a16="http://schemas.microsoft.com/office/drawing/2014/main" val="582633786"/>
                    </a:ext>
                  </a:extLst>
                </a:gridCol>
              </a:tblGrid>
              <a:tr h="5397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Defect Type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Root Cause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Fix Implemented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Impact on Yield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867586"/>
                  </a:ext>
                </a:extLst>
              </a:tr>
              <a:tr h="8216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CD Variation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Resist thickness variation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Optimized spin speed &amp; bake temp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Yield improved by 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128962"/>
                  </a:ext>
                </a:extLst>
              </a:tr>
              <a:tr h="1103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Alignment Drift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Stepper calibration issues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Overlay correction &amp; periodic reticle calibration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15% overlay accuracy increase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354029"/>
                  </a:ext>
                </a:extLst>
              </a:tr>
              <a:tr h="1103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Particle Contamination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Developer instability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Improved filtration &amp; dispense control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Defect density reduced by 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7461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499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ECC142-58A4-2253-CEF9-6B03297B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899"/>
            <a:ext cx="8121685" cy="4407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Photolithography Process Flow</a:t>
            </a:r>
            <a:endParaRPr lang="en-US" b="1" dirty="0">
              <a:latin typeface="Arial "/>
            </a:endParaRPr>
          </a:p>
        </p:txBody>
      </p:sp>
      <p:pic>
        <p:nvPicPr>
          <p:cNvPr id="6" name="Picture 5" descr="A diagram of a photolithography process&#10;&#10;AI-generated content may be incorrect.">
            <a:extLst>
              <a:ext uri="{FF2B5EF4-FFF2-40B4-BE49-F238E27FC236}">
                <a16:creationId xmlns:a16="http://schemas.microsoft.com/office/drawing/2014/main" id="{34A21896-FED7-64BE-796D-9084CC2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3" t="8436" r="-649" b="942"/>
          <a:stretch/>
        </p:blipFill>
        <p:spPr>
          <a:xfrm>
            <a:off x="2107853" y="911280"/>
            <a:ext cx="5311424" cy="316489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AEC53-42EA-3403-B629-A7CC086D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D3B44-82BA-C0AE-E54D-561C686FDEB7}"/>
              </a:ext>
            </a:extLst>
          </p:cNvPr>
          <p:cNvSpPr txBox="1"/>
          <p:nvPr/>
        </p:nvSpPr>
        <p:spPr>
          <a:xfrm>
            <a:off x="2356624" y="4076178"/>
            <a:ext cx="4059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Figure 4: Photolithographic Process Overview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(Adapted from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GeeksforGeeks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2023)</a:t>
            </a:r>
          </a:p>
        </p:txBody>
      </p:sp>
    </p:spTree>
    <p:extLst>
      <p:ext uri="{BB962C8B-B14F-4D97-AF65-F5344CB8AC3E}">
        <p14:creationId xmlns:p14="http://schemas.microsoft.com/office/powerpoint/2010/main" val="29014339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F4EA-68FE-4193-815D-FF9D2F7D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1" y="164930"/>
            <a:ext cx="9144000" cy="767894"/>
          </a:xfrm>
        </p:spPr>
        <p:txBody>
          <a:bodyPr>
            <a:normAutofit/>
          </a:bodyPr>
          <a:lstStyle/>
          <a:p>
            <a:r>
              <a:rPr lang="en-US" sz="4000" b="1" dirty="0"/>
              <a:t>Lithography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095D-27B2-EF81-5AE0-F55455442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5" y="932824"/>
            <a:ext cx="8675648" cy="36617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Lithography: Process used in semiconductor manufacturing to transfer patterns onto a substrate using light-sensitive materials.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Steps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Exposure</a:t>
            </a:r>
            <a:r>
              <a:rPr lang="en-US" dirty="0"/>
              <a:t>: A light source (I-Line, DUV, or EUV) projects patterns onto a photoresist-coated wafer.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Development</a:t>
            </a:r>
            <a:r>
              <a:rPr lang="en-US" dirty="0"/>
              <a:t>: Chemical reactions define structures by dissolving exposed or unexposed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Etching &amp; Deposition</a:t>
            </a:r>
            <a:r>
              <a:rPr lang="en-US" dirty="0"/>
              <a:t>: Transfers the pattern onto the wafer via etching or material deposition.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</a:t>
            </a:r>
            <a:r>
              <a:rPr lang="en-US" dirty="0"/>
              <a:t>: Enables microchip production by creating circuit patterns with high precision.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28191-7935-4C33-EE54-951AE8BD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9F63-8583-0F89-2EBC-6CED13C8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Photolithography Process Troubleshooting: Case Studies &amp; Solutions</a:t>
            </a:r>
          </a:p>
        </p:txBody>
      </p:sp>
    </p:spTree>
    <p:extLst>
      <p:ext uri="{BB962C8B-B14F-4D97-AF65-F5344CB8AC3E}">
        <p14:creationId xmlns:p14="http://schemas.microsoft.com/office/powerpoint/2010/main" val="3237016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8831-9F7D-627C-937D-4BA5D3E6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62" y="460916"/>
            <a:ext cx="8106938" cy="475785"/>
          </a:xfrm>
        </p:spPr>
        <p:txBody>
          <a:bodyPr>
            <a:normAutofit fontScale="90000"/>
          </a:bodyPr>
          <a:lstStyle/>
          <a:p>
            <a:br>
              <a:rPr lang="en-US" b="1"/>
            </a:b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7CD5A-83CF-2C1B-1DAE-8DF65A22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98077-451A-C5F7-487B-A8B624ADAD55}"/>
              </a:ext>
            </a:extLst>
          </p:cNvPr>
          <p:cNvSpPr txBox="1"/>
          <p:nvPr/>
        </p:nvSpPr>
        <p:spPr>
          <a:xfrm>
            <a:off x="349405" y="460916"/>
            <a:ext cx="8287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I-Line Lithography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A58D5E-5872-8E10-14FF-5F70C2CC3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9405" y="1554769"/>
            <a:ext cx="85195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365 nm ultraviolet light (Mercury I-Line source).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legacy node semiconductor 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(≥350 nm).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Lower cost, mature technology, good for MEMS fabrication. </a:t>
            </a:r>
          </a:p>
        </p:txBody>
      </p:sp>
    </p:spTree>
    <p:extLst>
      <p:ext uri="{BB962C8B-B14F-4D97-AF65-F5344CB8AC3E}">
        <p14:creationId xmlns:p14="http://schemas.microsoft.com/office/powerpoint/2010/main" val="1871795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B655-183F-97CD-70A3-1662B9CE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800" b="1" dirty="0"/>
            </a:br>
            <a:r>
              <a:rPr lang="en-US" b="1" dirty="0"/>
              <a:t>DUV Lithography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9B0C-5CBE-3778-6C9B-FD5FE7781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063" y="988741"/>
            <a:ext cx="8411737" cy="35237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248 nm (</a:t>
            </a:r>
            <a:r>
              <a:rPr lang="en-US" dirty="0" err="1"/>
              <a:t>KrF</a:t>
            </a:r>
            <a:r>
              <a:rPr lang="en-US" dirty="0"/>
              <a:t>) or 193 nm (</a:t>
            </a:r>
            <a:r>
              <a:rPr lang="en-US" dirty="0" err="1"/>
              <a:t>ArF</a:t>
            </a:r>
            <a:r>
              <a:rPr lang="en-US" dirty="0"/>
              <a:t>) light sources.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 Enables finer patterning (~130 nm and below).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Requires </a:t>
            </a:r>
            <a:r>
              <a:rPr lang="en-US" b="1" dirty="0"/>
              <a:t>chemical amplification resists</a:t>
            </a:r>
            <a:r>
              <a:rPr lang="en-US" dirty="0"/>
              <a:t> for higher sensitivity.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29081-A2D0-E5FB-C5D7-36E1C571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9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715B-A6C8-9884-7C73-54CA8DC3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7928517" cy="530001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Spin Coating System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A0943-7053-6FD5-8A76-38A78764520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51074" y="783758"/>
            <a:ext cx="5473219" cy="398350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effectLst/>
              </a:rPr>
              <a:t>Ensures </a:t>
            </a:r>
            <a:r>
              <a:rPr kumimoji="0" lang="en-US" altLang="en-US" sz="11200" b="1" i="0" u="none" strike="noStrike" cap="none" normalizeH="0" baseline="0" dirty="0">
                <a:ln>
                  <a:noFill/>
                </a:ln>
                <a:effectLst/>
              </a:rPr>
              <a:t>uniform photoresist application</a:t>
            </a: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effectLst/>
              </a:rPr>
              <a:t> by spreading liquid resist via centrifugal force.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200" b="1" i="0" u="none" strike="noStrike" cap="none" normalizeH="0" baseline="0" dirty="0">
                <a:ln>
                  <a:noFill/>
                </a:ln>
                <a:effectLst/>
              </a:rPr>
              <a:t>Process Control</a:t>
            </a: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742950" marR="0" lvl="0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effectLst/>
              </a:rPr>
              <a:t>Spin speed, resist viscosity, and temperature impact thickness and uniformity. </a:t>
            </a:r>
          </a:p>
          <a:p>
            <a:pPr marL="742950" marR="0" lvl="0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200" b="0" i="0" u="none" strike="noStrike" cap="none" normalizeH="0" baseline="0" dirty="0">
                <a:ln>
                  <a:noFill/>
                </a:ln>
                <a:effectLst/>
              </a:rPr>
              <a:t>Coat defect resolution critical for yield improvement.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 descr="A white round container with a digital device&#10;&#10;AI-generated content may be incorrect.">
            <a:extLst>
              <a:ext uri="{FF2B5EF4-FFF2-40B4-BE49-F238E27FC236}">
                <a16:creationId xmlns:a16="http://schemas.microsoft.com/office/drawing/2014/main" id="{ACBDD0B8-1C9C-1595-C028-FBB9BCA1F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073" y="783758"/>
            <a:ext cx="2545853" cy="339447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0DD49-0268-CEE5-71E8-3B3AAF71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27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54B6-6D13-97A8-83BF-BC09CFDF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Developer Chemistry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FD10-CEAC-E8BF-23EC-A5B95274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TMAH (Tetramethylammonium Hydroxide)</a:t>
            </a:r>
            <a:r>
              <a:rPr lang="en-US" dirty="0"/>
              <a:t>: A widely used developer that selectively dissolves photoresists.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Solvent-Based Developers</a:t>
            </a:r>
            <a:r>
              <a:rPr lang="en-US" dirty="0"/>
              <a:t>: Used for specific resists that require non-aqueous processing.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AE69C-6F20-DE56-8A64-CD380421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2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8015-081B-F76B-0DF7-7F9C91BC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350281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 </a:t>
            </a:r>
            <a:r>
              <a:rPr lang="en-US" sz="3700" b="1" dirty="0"/>
              <a:t>Photolithography Process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E5321-55AE-7C36-BF10-A9906EF1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671AEF-C084-5D74-DB39-86B41C44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22" y="817758"/>
            <a:ext cx="9155521" cy="31346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4823F8-7AC6-2F8D-7792-B96811A02BB8}"/>
              </a:ext>
            </a:extLst>
          </p:cNvPr>
          <p:cNvSpPr txBox="1"/>
          <p:nvPr/>
        </p:nvSpPr>
        <p:spPr>
          <a:xfrm>
            <a:off x="936703" y="3574982"/>
            <a:ext cx="464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Figure 5. Lithography Process Flow (Adapted from UCSC Cleanroom n.d.)</a:t>
            </a:r>
          </a:p>
        </p:txBody>
      </p:sp>
    </p:spTree>
    <p:extLst>
      <p:ext uri="{BB962C8B-B14F-4D97-AF65-F5344CB8AC3E}">
        <p14:creationId xmlns:p14="http://schemas.microsoft.com/office/powerpoint/2010/main" val="2576435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F048-91E5-4DB4-738F-AED8340C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Lithography Chemistry &amp; Photoresist Types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9C8BB2C-92F1-D5B4-954B-842374EDD6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1200151"/>
            <a:ext cx="4038600" cy="339447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u="none" strike="noStrike" cap="none" normalizeH="0" baseline="0" dirty="0">
                <a:ln>
                  <a:noFill/>
                </a:ln>
                <a:effectLst/>
              </a:rPr>
              <a:t>Positive vs. Negative Photoresist:</a:t>
            </a:r>
            <a:r>
              <a:rPr kumimoji="0" lang="en-US" altLang="en-US" sz="200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effectLst/>
              </a:rPr>
              <a:t>   </a:t>
            </a: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</a:rPr>
              <a:t>Positive PR: Exposed regions dissolve in developer.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effectLst/>
              </a:rPr>
              <a:t>   Negative PR: Exposed regions remain after development.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Impact of PR selection on defect formation &amp; patterning precision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9" name="Picture 8" descr="A diagram of different types of photoresist&#10;&#10;AI-generated content may be incorrect.">
            <a:extLst>
              <a:ext uri="{FF2B5EF4-FFF2-40B4-BE49-F238E27FC236}">
                <a16:creationId xmlns:a16="http://schemas.microsoft.com/office/drawing/2014/main" id="{9E94BEEA-7A4D-AB41-26DB-DE764A10E4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0"/>
          <a:stretch/>
        </p:blipFill>
        <p:spPr>
          <a:xfrm>
            <a:off x="4931976" y="915447"/>
            <a:ext cx="3754824" cy="3155956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095CE-295D-C70E-80B5-D22A273F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C3C93-F6FD-281D-15DF-B1936924DEE8}"/>
              </a:ext>
            </a:extLst>
          </p:cNvPr>
          <p:cNvSpPr txBox="1"/>
          <p:nvPr/>
        </p:nvSpPr>
        <p:spPr>
          <a:xfrm>
            <a:off x="3891775" y="4208325"/>
            <a:ext cx="5322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Figure 5: Types of Photoresist (PR) in Photolithography(Adapted from </a:t>
            </a:r>
            <a:r>
              <a:rPr lang="en-US" sz="1400" dirty="0" err="1"/>
              <a:t>GeeksforGeeks</a:t>
            </a:r>
            <a:r>
              <a:rPr lang="en-US" sz="1400" dirty="0"/>
              <a:t> 2023)  </a:t>
            </a:r>
          </a:p>
        </p:txBody>
      </p:sp>
    </p:spTree>
    <p:extLst>
      <p:ext uri="{BB962C8B-B14F-4D97-AF65-F5344CB8AC3E}">
        <p14:creationId xmlns:p14="http://schemas.microsoft.com/office/powerpoint/2010/main" val="41892213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E9E6-1D5E-118F-72EC-F2622961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85" y="205978"/>
            <a:ext cx="8861503" cy="1191641"/>
          </a:xfrm>
        </p:spPr>
        <p:txBody>
          <a:bodyPr>
            <a:noAutofit/>
          </a:bodyPr>
          <a:lstStyle/>
          <a:p>
            <a:r>
              <a:rPr lang="en-US" sz="4000" b="1" dirty="0"/>
              <a:t>Importance of Photo-Resin Chemistry &amp; Developer Chemistry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17788-F81C-E383-87F4-2AA2C2F3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9D34B9-1C14-0287-A399-3B913E7C9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13" y="1715192"/>
            <a:ext cx="88094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Influences pattern resolution, adhesion, and defect reduction.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Impacts sensitivity and uniformity in semiconductor fabrication.</a:t>
            </a:r>
          </a:p>
        </p:txBody>
      </p:sp>
    </p:spTree>
    <p:extLst>
      <p:ext uri="{BB962C8B-B14F-4D97-AF65-F5344CB8AC3E}">
        <p14:creationId xmlns:p14="http://schemas.microsoft.com/office/powerpoint/2010/main" val="1891666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AFC6-8FB9-DFDC-290A-4F6E1773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Foundational Knowledge</a:t>
            </a:r>
          </a:p>
        </p:txBody>
      </p:sp>
    </p:spTree>
    <p:extLst>
      <p:ext uri="{BB962C8B-B14F-4D97-AF65-F5344CB8AC3E}">
        <p14:creationId xmlns:p14="http://schemas.microsoft.com/office/powerpoint/2010/main" val="3975567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99BA-B2FC-B7EE-6BD4-2B22D903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Anti-Reflective Coatings (ARC)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302E7-248E-54E3-CFF1-23149C63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0A8AC0-0172-4ABB-58D3-17B9DDFC4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473" y="1149152"/>
            <a:ext cx="9010186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Reduces light reflection during exposure, preventing pattern distortion.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9144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 Anti-Reflective Coatings (BARC)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below the resist to absorb light. </a:t>
            </a:r>
          </a:p>
          <a:p>
            <a:pPr marL="9144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Anti-Reflective Coatings (TARC)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on top of the resist to control reflectivity.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208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77AB-CF88-8135-E958-164B2917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57" y="237892"/>
            <a:ext cx="8478643" cy="639337"/>
          </a:xfrm>
        </p:spPr>
        <p:txBody>
          <a:bodyPr>
            <a:noAutofit/>
          </a:bodyPr>
          <a:lstStyle/>
          <a:p>
            <a:r>
              <a:rPr lang="en-US" sz="4000" b="1" dirty="0"/>
              <a:t>Benefits of ARC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CEB-97CB-B04E-6DF4-41548B24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33" y="877229"/>
            <a:ext cx="8374567" cy="371739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Enhances pattern fidelity by </a:t>
            </a:r>
            <a:r>
              <a:rPr lang="en-US" b="1" dirty="0"/>
              <a:t>minimizing standing wave effects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</a:t>
            </a:r>
            <a:r>
              <a:rPr lang="en-US" b="1" dirty="0"/>
              <a:t>swing curve variations</a:t>
            </a:r>
            <a:r>
              <a:rPr lang="en-US" dirty="0"/>
              <a:t> in photoresist thickness.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</a:t>
            </a:r>
            <a:r>
              <a:rPr lang="en-US" b="1" dirty="0"/>
              <a:t>critical dimension (CD) uniformity</a:t>
            </a:r>
            <a:r>
              <a:rPr lang="en-US" dirty="0"/>
              <a:t> for high-resolution lithography.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FD2E4-CC84-DD9D-55C7-72DDDB5B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7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2492-D226-5069-C275-2DCE3B8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Case Study 1:</a:t>
            </a:r>
            <a:r>
              <a:rPr lang="en-US" b="1" dirty="0">
                <a:solidFill>
                  <a:schemeClr val="tx1"/>
                </a:solidFill>
              </a:rPr>
              <a:t>Overlay Misalignment Impact on Yield and Pattern Fidelity</a:t>
            </a:r>
          </a:p>
        </p:txBody>
      </p:sp>
    </p:spTree>
    <p:extLst>
      <p:ext uri="{BB962C8B-B14F-4D97-AF65-F5344CB8AC3E}">
        <p14:creationId xmlns:p14="http://schemas.microsoft.com/office/powerpoint/2010/main" val="19510460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AA81-C0B6-22EA-3BBA-D02CF95C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05" y="112592"/>
            <a:ext cx="8025161" cy="558082"/>
          </a:xfrm>
        </p:spPr>
        <p:txBody>
          <a:bodyPr>
            <a:noAutofit/>
          </a:bodyPr>
          <a:lstStyle/>
          <a:p>
            <a:r>
              <a:rPr lang="en-US" sz="4000" b="1" dirty="0"/>
              <a:t>Liftoff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A97AE-DB7D-C66A-40E6-45F5CBBD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3EF5993-0DBB-E065-4069-9CB5E0C55D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941" y="764061"/>
            <a:ext cx="853811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metal deposition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fine-line patterning.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photoresist undercutting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deposited material to be selectively removed.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bilayer resist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controlled sidewall angles.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liftoff leads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roughness and metal peeling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35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0DFF-EB7F-EEC3-5239-15E63962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7965688" cy="58204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Image Reversal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5BC2-1FD6-89CD-E25E-9E7AE8A00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77229"/>
            <a:ext cx="8523249" cy="3717394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Converts positive resist patterns into negative 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</a:t>
            </a:r>
            <a:r>
              <a:rPr lang="en-US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Exposure → </a:t>
            </a:r>
            <a:r>
              <a:rPr lang="en-US" dirty="0" err="1"/>
              <a:t>Softbake</a:t>
            </a:r>
            <a:r>
              <a:rPr lang="en-US" dirty="0"/>
              <a:t> → Reverse Bake → Flood Exposure →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</a:t>
            </a:r>
            <a:r>
              <a:rPr lang="en-US" dirty="0"/>
              <a:t>: Improves feature resolution, enhances adhesion for etching/deposition.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B38E-4756-5D3A-EB53-2C50B03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366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4E00-F8B8-678B-FD99-8E5AF308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658" y="205979"/>
            <a:ext cx="8084820" cy="549671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Thin-Film Strip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2D38F-2012-E3C8-2425-FB0FE7C3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6CD959-B3F2-9F2D-C25E-3B62371B9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2233" y="963484"/>
            <a:ext cx="86756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Photoresist Stripping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Wet Stripping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(NMP, Acetone) dissolve the resist chemically.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delicate structures where plasma damage must be avoided.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Dry Stripping (Plasma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Ashing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Oxygen plasma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removes resist without liquid waste.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and more environmentally friendly than wet stripping.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15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A73F-1C66-A5C7-1276-11F475AC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Rework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EA7A-A366-F892-9786-B5AF8D14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fix defective photoresist layers</a:t>
            </a:r>
            <a:r>
              <a:rPr lang="en-US" dirty="0"/>
              <a:t> without damaging the wafer.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Common Rework Strategies</a:t>
            </a:r>
            <a:r>
              <a:rPr lang="en-US" dirty="0"/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Adjusting exposure dose or bake parameters.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Stripping and recoating for improved uniformity.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Process tuning based on </a:t>
            </a:r>
            <a:r>
              <a:rPr lang="en-US" b="1" dirty="0"/>
              <a:t>SPC analysis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211C4-34F8-4A7B-2CD6-D24DBC5D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790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4CF4-5917-CCA0-6ED2-34D95971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r>
              <a:rPr lang="en-US" b="1" dirty="0"/>
              <a:t>Metrology Tool: CDSEM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7054-B9F2-A594-5C35-CA96C7BCB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308409"/>
            <a:ext cx="5623933" cy="32189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CDSEM (Critical Dimension Scanning Electron Microscopy)</a:t>
            </a:r>
            <a:r>
              <a:rPr lang="en-US" sz="2200" dirty="0"/>
              <a:t>:</a:t>
            </a:r>
          </a:p>
          <a:p>
            <a:pPr marL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Measures </a:t>
            </a:r>
            <a:r>
              <a:rPr lang="en-US" sz="2200" b="1" dirty="0"/>
              <a:t>lithographic feature sizes</a:t>
            </a:r>
            <a:r>
              <a:rPr lang="en-US" sz="2200" dirty="0"/>
              <a:t> down to the nanometer scale.</a:t>
            </a:r>
          </a:p>
          <a:p>
            <a:pPr marL="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Used for </a:t>
            </a:r>
            <a:r>
              <a:rPr lang="en-US" sz="2200" b="1" dirty="0"/>
              <a:t>line-edge roughness (LER) analysis</a:t>
            </a:r>
            <a:r>
              <a:rPr lang="en-US" sz="2200" dirty="0"/>
              <a:t>, pattern fidelity checks.</a:t>
            </a:r>
          </a:p>
          <a:p>
            <a:pPr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B79BD-2BE5-8745-C088-BB7565B4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851" y="1200152"/>
            <a:ext cx="2377108" cy="209317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4EEDE-A0F5-720A-7769-6E339D2B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85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ECD3-59A0-B4BF-1002-B7E2F18F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Metrology Tools: Overlay Measurement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A752D1-A765-111B-DC9D-F69A932E2BD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12956" y="825190"/>
            <a:ext cx="4790564" cy="376943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Ensures accurate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alignment between different lithographic layers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optical interferometry and scatterometry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 for nanometer-level accuracy.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A533E7-CDA6-3B91-7CA5-9AA8181C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200151"/>
            <a:ext cx="2548076" cy="2586879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9ACAA-0DBF-C93E-E57B-62F3FE66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E12CD-FCB1-464E-A775-0B83FDDACE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95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B6C2-070D-6DFA-B382-67A5B7E2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Importance of Metrology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0C2A-4FC4-9DC0-E236-3EA2C9F5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Ensures </a:t>
            </a:r>
            <a:r>
              <a:rPr lang="en-US" sz="3200" b="1" dirty="0"/>
              <a:t>consistent process control</a:t>
            </a:r>
            <a:r>
              <a:rPr lang="en-US" sz="3200" dirty="0"/>
              <a:t>, reduces defect 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Critical for </a:t>
            </a:r>
            <a:r>
              <a:rPr lang="en-US" sz="3200" b="1" dirty="0"/>
              <a:t>multi-layer patterning in advanced nodes (≤7nm)</a:t>
            </a:r>
            <a:r>
              <a:rPr lang="en-US" sz="3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E9757-D585-37F7-DD39-729B9F36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32E-045B-CFE8-CF97-217BEEF4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Equipment Knowledge </a:t>
            </a:r>
          </a:p>
        </p:txBody>
      </p:sp>
    </p:spTree>
    <p:extLst>
      <p:ext uri="{BB962C8B-B14F-4D97-AF65-F5344CB8AC3E}">
        <p14:creationId xmlns:p14="http://schemas.microsoft.com/office/powerpoint/2010/main" val="27618790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2D1-6A97-A292-98C6-C05C7DFD4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032595" cy="574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DUV &amp; I-Line Scanners/Steppers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2E291-3FAA-1662-BA40-A09A783A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37A3C68-7A88-77EC-0634-F3582C481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2857" y="925608"/>
            <a:ext cx="818871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DUV (Deep Ultraviolet)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193 nm/248 nm lithography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sub-100 nm feature sizes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high-volume chip manufacturing (EUV being next-gen).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I-Line Steppers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365 nm exposure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nodes (≥350 nm)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Preferred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MEMS, sensors, and legacy nodes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2395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CBD9-65D6-AC82-F270-6857F48F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04" y="102392"/>
            <a:ext cx="7906215" cy="4928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Coat/Develop Tracks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33703-5C57-6264-7E41-D507303C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DEC1831-72D0-D073-1081-05E5293C5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985" y="711823"/>
            <a:ext cx="8896816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8001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 Mark V, TEL ACT8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Industry standard for automated photoresist processing. </a:t>
            </a:r>
          </a:p>
          <a:p>
            <a:pPr marL="8001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SVG 86xx/88xx, SVG 90S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Older but reliable coat/develop tools. </a:t>
            </a:r>
          </a:p>
          <a:p>
            <a:pPr marL="8001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C&amp;D P8000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in specialty applications.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8001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Uniformity in coating/developing impacts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lithography precision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8001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process control enhances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yield and device 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2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26AB-FABB-9858-45BF-C314EB740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034" y="205979"/>
            <a:ext cx="7307766" cy="50584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B9713-6914-5005-6729-E609A4E13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77228"/>
            <a:ext cx="5724293" cy="37914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i="1" dirty="0"/>
              <a:t>Yield loss due to overlay misalignment, leading to pattern fidelity issues in critical layers.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Impact on production</a:t>
            </a:r>
            <a:r>
              <a:rPr lang="en-US" sz="2400" dirty="0"/>
              <a:t>:    </a:t>
            </a:r>
          </a:p>
          <a:p>
            <a:pPr marL="914400" indent="-4572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20% reduction in overlay accuracy.   </a:t>
            </a:r>
          </a:p>
          <a:p>
            <a:pPr marL="914400" indent="-4572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Increased defect density, requiring costly rework.    </a:t>
            </a:r>
          </a:p>
          <a:p>
            <a:pPr marL="914400" indent="-45720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Yield loss in high-density interconnect layers, causing 8% production yield drop.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9" name="Picture 8" descr="A close-up of a white circle&#10;&#10;AI-generated content may be incorrect.">
            <a:extLst>
              <a:ext uri="{FF2B5EF4-FFF2-40B4-BE49-F238E27FC236}">
                <a16:creationId xmlns:a16="http://schemas.microsoft.com/office/drawing/2014/main" id="{406FFC23-1D4D-F0E3-49EA-674C705B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3" t="3461" r="2116" b="3617"/>
          <a:stretch/>
        </p:blipFill>
        <p:spPr>
          <a:xfrm>
            <a:off x="5647067" y="1486830"/>
            <a:ext cx="3457649" cy="1940312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EC33F7-F021-2F5D-3F69-C2B50B17CD05}"/>
              </a:ext>
            </a:extLst>
          </p:cNvPr>
          <p:cNvSpPr txBox="1"/>
          <p:nvPr/>
        </p:nvSpPr>
        <p:spPr>
          <a:xfrm>
            <a:off x="6031252" y="3572106"/>
            <a:ext cx="3112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Figure 1: Overlay misalignment defect (Adapted from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WaferPro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n.d.)</a:t>
            </a:r>
          </a:p>
        </p:txBody>
      </p:sp>
    </p:spTree>
    <p:extLst>
      <p:ext uri="{BB962C8B-B14F-4D97-AF65-F5344CB8AC3E}">
        <p14:creationId xmlns:p14="http://schemas.microsoft.com/office/powerpoint/2010/main" val="1758452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BC4-599B-B349-A5E7-C7B091A7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Case Study 1: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Overlay Misalignment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—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Root Cause Analysis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68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62F2-6154-0640-FDB8-2868B20F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66" y="102392"/>
            <a:ext cx="8092068" cy="634080"/>
          </a:xfrm>
        </p:spPr>
        <p:txBody>
          <a:bodyPr>
            <a:no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5 Whys Analysis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4A22-3487-1957-303A-742ABDA6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932" y="736471"/>
            <a:ext cx="8757424" cy="3857831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is there overlay misalignment?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➡ Due to progressive drift in overlay accuracy.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is there progressive drift?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➡ Reticle thermal expansion was detected.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does the reticle expand?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➡ Inconsistent heating during exposure.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is heating inconsistent?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➡ The temperature control system is not well-calibrated.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is calibration not effective?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➡ Lack of periodic recalibration and process monitoring.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8CF1F-2E80-6EED-778F-BBEFF21E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11437</TotalTime>
  <Words>3351</Words>
  <Application>Microsoft Office PowerPoint</Application>
  <PresentationFormat>On-screen Show (16:9)</PresentationFormat>
  <Paragraphs>436</Paragraphs>
  <Slides>69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  <vt:variant>
        <vt:lpstr>Custom Shows</vt:lpstr>
      </vt:variant>
      <vt:variant>
        <vt:i4>1</vt:i4>
      </vt:variant>
    </vt:vector>
  </HeadingPairs>
  <TitlesOfParts>
    <vt:vector size="75" baseType="lpstr">
      <vt:lpstr>Arial</vt:lpstr>
      <vt:lpstr>Arial </vt:lpstr>
      <vt:lpstr>Calibri</vt:lpstr>
      <vt:lpstr>Cambria</vt:lpstr>
      <vt:lpstr>Office Theme</vt:lpstr>
      <vt:lpstr>Photolithography Semiconductor Process Troubleshooting</vt:lpstr>
      <vt:lpstr>Agenda</vt:lpstr>
      <vt:lpstr>Introduction</vt:lpstr>
      <vt:lpstr>Expertise &amp; Passions</vt:lpstr>
      <vt:lpstr>Photolithography Process Troubleshooting: Case Studies &amp; Solutions</vt:lpstr>
      <vt:lpstr>Case Study 1:Overlay Misalignment Impact on Yield and Pattern Fidelity</vt:lpstr>
      <vt:lpstr>Problem Identification</vt:lpstr>
      <vt:lpstr>Case Study 1:Overlay Misalignment — Root Cause Analysis </vt:lpstr>
      <vt:lpstr>5 Whys Analysis</vt:lpstr>
      <vt:lpstr>PowerPoint Presentation</vt:lpstr>
      <vt:lpstr>Data &amp; Tools Used (1/2)</vt:lpstr>
      <vt:lpstr>Data &amp; Tools Used (2/2)</vt:lpstr>
      <vt:lpstr>Executing the Fix: Implementation &amp; Collaboration</vt:lpstr>
      <vt:lpstr> Collaboration and Solutions </vt:lpstr>
      <vt:lpstr> Results </vt:lpstr>
      <vt:lpstr>PowerPoint Presentation</vt:lpstr>
      <vt:lpstr>Case Study 2: AI-Driven Defect Reduction — Impact on Yield and Quality</vt:lpstr>
      <vt:lpstr>Problem Identification</vt:lpstr>
      <vt:lpstr>Case Study 2: AI-Driven Defect Reduction— Root Cause Analysis </vt:lpstr>
      <vt:lpstr>5 Whys Analysis</vt:lpstr>
      <vt:lpstr>PowerPoint Presentation</vt:lpstr>
      <vt:lpstr> Data &amp; Tools Used (1/3) </vt:lpstr>
      <vt:lpstr>Data &amp; Tools Used (2/3) </vt:lpstr>
      <vt:lpstr> Data &amp; Tools Used (3/3) </vt:lpstr>
      <vt:lpstr>From Root Cause to Resolution</vt:lpstr>
      <vt:lpstr> Collaboration and Solutions </vt:lpstr>
      <vt:lpstr> Results </vt:lpstr>
      <vt:lpstr>PowerPoint Presentation</vt:lpstr>
      <vt:lpstr>Lessons Learned</vt:lpstr>
      <vt:lpstr>Key Takeaways</vt:lpstr>
      <vt:lpstr>Q&amp;A</vt:lpstr>
      <vt:lpstr>Bibliography</vt:lpstr>
      <vt:lpstr>PowerPoint Presentation</vt:lpstr>
      <vt:lpstr>Appendices  </vt:lpstr>
      <vt:lpstr>Additional Case Studies &amp; Solutions</vt:lpstr>
      <vt:lpstr>PowerPoint Presentation</vt:lpstr>
      <vt:lpstr>Case Study 3: Process Optimization &amp; Yield Improvement (2/2)</vt:lpstr>
      <vt:lpstr>Case Study 4: Stepper Overlay Misalignment – Registration Drift Issue (1/2)</vt:lpstr>
      <vt:lpstr>Case Study 4: Stepper Overlay Misalignment (2/2)</vt:lpstr>
      <vt:lpstr>Literature Review</vt:lpstr>
      <vt:lpstr>Common Defects &amp; Process Troubleshooting</vt:lpstr>
      <vt:lpstr>AI for Lithography Defect Prevention</vt:lpstr>
      <vt:lpstr>Troubleshooting EUV Lithography Defectivity</vt:lpstr>
      <vt:lpstr>Photoresist &amp; Developer Chemistry’s Role in Troubleshooting</vt:lpstr>
      <vt:lpstr>Identifying &amp; Understanding Photolithography Defects and Solutions</vt:lpstr>
      <vt:lpstr>Major Defects in Photolithography &amp; Their Impact</vt:lpstr>
      <vt:lpstr>Defect Type Breakdown &amp; Process Solutions</vt:lpstr>
      <vt:lpstr>Photolithography Process Flow</vt:lpstr>
      <vt:lpstr>Lithography Principles</vt:lpstr>
      <vt:lpstr> </vt:lpstr>
      <vt:lpstr> DUV Lithography  </vt:lpstr>
      <vt:lpstr>Spin Coating System</vt:lpstr>
      <vt:lpstr>Developer Chemistry</vt:lpstr>
      <vt:lpstr> Photolithography Process Overview</vt:lpstr>
      <vt:lpstr>Lithography Chemistry &amp; Photoresist Types</vt:lpstr>
      <vt:lpstr>Importance of Photo-Resin Chemistry &amp; Developer Chemistry</vt:lpstr>
      <vt:lpstr>Foundational Knowledge</vt:lpstr>
      <vt:lpstr>Anti-Reflective Coatings (ARC)</vt:lpstr>
      <vt:lpstr>Benefits of ARC </vt:lpstr>
      <vt:lpstr>Liftoff Process</vt:lpstr>
      <vt:lpstr>Image Reversal</vt:lpstr>
      <vt:lpstr>Thin-Film Strip</vt:lpstr>
      <vt:lpstr>Rework Procedures</vt:lpstr>
      <vt:lpstr>Metrology Tool: CDSEM</vt:lpstr>
      <vt:lpstr>Metrology Tools: Overlay Measurement</vt:lpstr>
      <vt:lpstr>Importance of Metrology Tools</vt:lpstr>
      <vt:lpstr>Equipment Knowledge </vt:lpstr>
      <vt:lpstr>DUV &amp; I-Line Scanners/Steppers</vt:lpstr>
      <vt:lpstr>Coat/Develop Tracks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Sherly Landé</cp:lastModifiedBy>
  <cp:revision>89</cp:revision>
  <dcterms:created xsi:type="dcterms:W3CDTF">2015-07-21T16:44:10Z</dcterms:created>
  <dcterms:modified xsi:type="dcterms:W3CDTF">2025-04-01T22:00:02Z</dcterms:modified>
</cp:coreProperties>
</file>