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9" r:id="rId1"/>
  </p:sldMasterIdLst>
  <p:notesMasterIdLst>
    <p:notesMasterId r:id="rId35"/>
  </p:notesMasterIdLst>
  <p:handoutMasterIdLst>
    <p:handoutMasterId r:id="rId36"/>
  </p:handoutMasterIdLst>
  <p:sldIdLst>
    <p:sldId id="256" r:id="rId2"/>
    <p:sldId id="258" r:id="rId3"/>
    <p:sldId id="363" r:id="rId4"/>
    <p:sldId id="430" r:id="rId5"/>
    <p:sldId id="296" r:id="rId6"/>
    <p:sldId id="401" r:id="rId7"/>
    <p:sldId id="281" r:id="rId8"/>
    <p:sldId id="337" r:id="rId9"/>
    <p:sldId id="421" r:id="rId10"/>
    <p:sldId id="440" r:id="rId11"/>
    <p:sldId id="438" r:id="rId12"/>
    <p:sldId id="432" r:id="rId13"/>
    <p:sldId id="436" r:id="rId14"/>
    <p:sldId id="437" r:id="rId15"/>
    <p:sldId id="434" r:id="rId16"/>
    <p:sldId id="422" r:id="rId17"/>
    <p:sldId id="435" r:id="rId18"/>
    <p:sldId id="446" r:id="rId19"/>
    <p:sldId id="405" r:id="rId20"/>
    <p:sldId id="447" r:id="rId21"/>
    <p:sldId id="315" r:id="rId22"/>
    <p:sldId id="439" r:id="rId23"/>
    <p:sldId id="420" r:id="rId24"/>
    <p:sldId id="414" r:id="rId25"/>
    <p:sldId id="445" r:id="rId26"/>
    <p:sldId id="443" r:id="rId27"/>
    <p:sldId id="442" r:id="rId28"/>
    <p:sldId id="444" r:id="rId29"/>
    <p:sldId id="441" r:id="rId30"/>
    <p:sldId id="423" r:id="rId31"/>
    <p:sldId id="415" r:id="rId32"/>
    <p:sldId id="416" r:id="rId33"/>
    <p:sldId id="428" r:id="rId34"/>
  </p:sldIdLst>
  <p:sldSz cx="10158413" cy="7621588"/>
  <p:notesSz cx="6858000" cy="92964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icrosoft YaHei" charset="-122"/>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icrosoft YaHei" charset="-122"/>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icrosoft YaHei" charset="-122"/>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icrosoft YaHei" charset="-122"/>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icrosoft YaHei" charset="-122"/>
        <a:cs typeface="+mn-cs"/>
      </a:defRPr>
    </a:lvl5pPr>
    <a:lvl6pPr marL="2286000" algn="l" defTabSz="914400" rtl="0" eaLnBrk="1" latinLnBrk="0" hangingPunct="1">
      <a:defRPr sz="2400" kern="1200">
        <a:solidFill>
          <a:schemeClr val="bg1"/>
        </a:solidFill>
        <a:latin typeface="Times New Roman" pitchFamily="16" charset="0"/>
        <a:ea typeface="Microsoft YaHei" charset="-122"/>
        <a:cs typeface="+mn-cs"/>
      </a:defRPr>
    </a:lvl6pPr>
    <a:lvl7pPr marL="2743200" algn="l" defTabSz="914400" rtl="0" eaLnBrk="1" latinLnBrk="0" hangingPunct="1">
      <a:defRPr sz="2400" kern="1200">
        <a:solidFill>
          <a:schemeClr val="bg1"/>
        </a:solidFill>
        <a:latin typeface="Times New Roman" pitchFamily="16" charset="0"/>
        <a:ea typeface="Microsoft YaHei" charset="-122"/>
        <a:cs typeface="+mn-cs"/>
      </a:defRPr>
    </a:lvl7pPr>
    <a:lvl8pPr marL="3200400" algn="l" defTabSz="914400" rtl="0" eaLnBrk="1" latinLnBrk="0" hangingPunct="1">
      <a:defRPr sz="2400" kern="1200">
        <a:solidFill>
          <a:schemeClr val="bg1"/>
        </a:solidFill>
        <a:latin typeface="Times New Roman" pitchFamily="16" charset="0"/>
        <a:ea typeface="Microsoft YaHei" charset="-122"/>
        <a:cs typeface="+mn-cs"/>
      </a:defRPr>
    </a:lvl8pPr>
    <a:lvl9pPr marL="3657600" algn="l" defTabSz="914400" rtl="0" eaLnBrk="1" latinLnBrk="0" hangingPunct="1">
      <a:defRPr sz="2400" kern="1200">
        <a:solidFill>
          <a:schemeClr val="bg1"/>
        </a:solidFill>
        <a:latin typeface="Times New Roman" pitchFamily="16"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6666"/>
    <a:srgbClr val="CC0066"/>
    <a:srgbClr val="A50021"/>
    <a:srgbClr val="CC3300"/>
    <a:srgbClr val="990033"/>
    <a:srgbClr val="763B00"/>
    <a:srgbClr val="993300"/>
    <a:srgbClr val="CC6600"/>
    <a:srgbClr val="000000"/>
    <a:srgbClr val="66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9211" autoAdjust="0"/>
  </p:normalViewPr>
  <p:slideViewPr>
    <p:cSldViewPr>
      <p:cViewPr varScale="1">
        <p:scale>
          <a:sx n="48" d="100"/>
          <a:sy n="48" d="100"/>
        </p:scale>
        <p:origin x="-1788" y="-96"/>
      </p:cViewPr>
      <p:guideLst>
        <p:guide orient="horz" pos="2160"/>
        <p:guide pos="2880"/>
      </p:guideLst>
    </p:cSldViewPr>
  </p:slideViewPr>
  <p:outlineViewPr>
    <p:cViewPr varScale="1">
      <p:scale>
        <a:sx n="170" d="200"/>
        <a:sy n="170" d="200"/>
      </p:scale>
      <p:origin x="0" y="168342"/>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96F01-03ED-4921-9F45-A6E7345FA608}" type="doc">
      <dgm:prSet loTypeId="urn:microsoft.com/office/officeart/2005/8/layout/cycle3" loCatId="cycle" qsTypeId="urn:microsoft.com/office/officeart/2005/8/quickstyle/3d4" qsCatId="3D" csTypeId="urn:microsoft.com/office/officeart/2005/8/colors/accent1_2" csCatId="accent1" phldr="1"/>
      <dgm:spPr/>
      <dgm:t>
        <a:bodyPr/>
        <a:lstStyle/>
        <a:p>
          <a:endParaRPr lang="en-US"/>
        </a:p>
      </dgm:t>
    </dgm:pt>
    <dgm:pt modelId="{334B291F-2E1A-42A9-B231-02662E4BB55C}">
      <dgm:prSet phldrT="[Text]" custT="1"/>
      <dgm:spPr>
        <a:solidFill>
          <a:srgbClr val="CC0066"/>
        </a:solidFill>
      </dgm:spPr>
      <dgm:t>
        <a:bodyPr/>
        <a:lstStyle/>
        <a:p>
          <a:r>
            <a:rPr lang="en-US" sz="2000" dirty="0" smtClean="0"/>
            <a:t>Functional Requirements</a:t>
          </a:r>
          <a:endParaRPr lang="en-US" sz="2000" dirty="0"/>
        </a:p>
      </dgm:t>
    </dgm:pt>
    <dgm:pt modelId="{171E2E3F-4FF5-4FCA-BCB0-55273F6A0076}" type="parTrans" cxnId="{67CC0A49-1E05-4FEF-9E38-0DB3BCF12C25}">
      <dgm:prSet/>
      <dgm:spPr/>
      <dgm:t>
        <a:bodyPr/>
        <a:lstStyle/>
        <a:p>
          <a:endParaRPr lang="en-US"/>
        </a:p>
      </dgm:t>
    </dgm:pt>
    <dgm:pt modelId="{913DDB68-2B38-491D-B063-3454664E7E93}" type="sibTrans" cxnId="{67CC0A49-1E05-4FEF-9E38-0DB3BCF12C25}">
      <dgm:prSet/>
      <dgm:spPr/>
      <dgm:t>
        <a:bodyPr/>
        <a:lstStyle/>
        <a:p>
          <a:endParaRPr lang="en-US"/>
        </a:p>
      </dgm:t>
    </dgm:pt>
    <dgm:pt modelId="{806423FD-6890-48F3-B503-71C6DF0017A0}">
      <dgm:prSet phldrT="[Text]" custT="1"/>
      <dgm:spPr>
        <a:solidFill>
          <a:schemeClr val="accent1">
            <a:lumMod val="50000"/>
          </a:schemeClr>
        </a:solidFill>
      </dgm:spPr>
      <dgm:t>
        <a:bodyPr/>
        <a:lstStyle/>
        <a:p>
          <a:r>
            <a:rPr lang="en-US" sz="2000" dirty="0" smtClean="0"/>
            <a:t>Security Objectives</a:t>
          </a:r>
          <a:endParaRPr lang="en-US" sz="2000" dirty="0"/>
        </a:p>
      </dgm:t>
    </dgm:pt>
    <dgm:pt modelId="{2FC6297D-1BD6-4BD7-A3F2-006C3E7C6E92}" type="parTrans" cxnId="{A163293E-1180-453F-8A8C-9189E89A8B76}">
      <dgm:prSet/>
      <dgm:spPr/>
      <dgm:t>
        <a:bodyPr/>
        <a:lstStyle/>
        <a:p>
          <a:endParaRPr lang="en-US"/>
        </a:p>
      </dgm:t>
    </dgm:pt>
    <dgm:pt modelId="{C87C6A47-7872-4200-A79A-20E9F2E26351}" type="sibTrans" cxnId="{A163293E-1180-453F-8A8C-9189E89A8B76}">
      <dgm:prSet/>
      <dgm:spPr/>
      <dgm:t>
        <a:bodyPr/>
        <a:lstStyle/>
        <a:p>
          <a:endParaRPr lang="en-US"/>
        </a:p>
      </dgm:t>
    </dgm:pt>
    <dgm:pt modelId="{2AB5F197-D91B-40A2-9AF3-172EF825D688}">
      <dgm:prSet phldrT="[Text]" custT="1"/>
      <dgm:spPr>
        <a:solidFill>
          <a:srgbClr val="006699"/>
        </a:solidFill>
      </dgm:spPr>
      <dgm:t>
        <a:bodyPr/>
        <a:lstStyle/>
        <a:p>
          <a:r>
            <a:rPr lang="en-US" sz="2000" dirty="0" smtClean="0"/>
            <a:t>Functionality</a:t>
          </a:r>
          <a:endParaRPr lang="en-US" sz="2000" dirty="0"/>
        </a:p>
      </dgm:t>
    </dgm:pt>
    <dgm:pt modelId="{FC4CD4B7-CD10-4EE6-91A7-7BFFE719C02C}" type="parTrans" cxnId="{EA7177E7-178F-4F5A-B0C4-7D6DA584039D}">
      <dgm:prSet/>
      <dgm:spPr/>
      <dgm:t>
        <a:bodyPr/>
        <a:lstStyle/>
        <a:p>
          <a:endParaRPr lang="en-US"/>
        </a:p>
      </dgm:t>
    </dgm:pt>
    <dgm:pt modelId="{D85C4106-05E5-4481-9D55-8FBE39575CEA}" type="sibTrans" cxnId="{EA7177E7-178F-4F5A-B0C4-7D6DA584039D}">
      <dgm:prSet/>
      <dgm:spPr/>
      <dgm:t>
        <a:bodyPr/>
        <a:lstStyle/>
        <a:p>
          <a:endParaRPr lang="en-US"/>
        </a:p>
      </dgm:t>
    </dgm:pt>
    <dgm:pt modelId="{5D90C558-363C-4AED-BBF5-F92E343BE7AF}" type="pres">
      <dgm:prSet presAssocID="{DDC96F01-03ED-4921-9F45-A6E7345FA608}" presName="Name0" presStyleCnt="0">
        <dgm:presLayoutVars>
          <dgm:dir/>
          <dgm:resizeHandles val="exact"/>
        </dgm:presLayoutVars>
      </dgm:prSet>
      <dgm:spPr/>
      <dgm:t>
        <a:bodyPr/>
        <a:lstStyle/>
        <a:p>
          <a:endParaRPr lang="en-US"/>
        </a:p>
      </dgm:t>
    </dgm:pt>
    <dgm:pt modelId="{63A74FC6-B03B-4976-BD12-942E60777C63}" type="pres">
      <dgm:prSet presAssocID="{DDC96F01-03ED-4921-9F45-A6E7345FA608}" presName="cycle" presStyleCnt="0"/>
      <dgm:spPr/>
    </dgm:pt>
    <dgm:pt modelId="{44CA74C3-672B-4345-9668-7CDACB2E2EAD}" type="pres">
      <dgm:prSet presAssocID="{334B291F-2E1A-42A9-B231-02662E4BB55C}" presName="nodeFirstNode" presStyleLbl="node1" presStyleIdx="0" presStyleCnt="3" custRadScaleRad="100406" custRadScaleInc="5577">
        <dgm:presLayoutVars>
          <dgm:bulletEnabled val="1"/>
        </dgm:presLayoutVars>
      </dgm:prSet>
      <dgm:spPr/>
      <dgm:t>
        <a:bodyPr/>
        <a:lstStyle/>
        <a:p>
          <a:endParaRPr lang="en-US"/>
        </a:p>
      </dgm:t>
    </dgm:pt>
    <dgm:pt modelId="{9A84EFAF-A749-42DE-8DEB-0F7EA975EB65}" type="pres">
      <dgm:prSet presAssocID="{913DDB68-2B38-491D-B063-3454664E7E93}" presName="sibTransFirstNode" presStyleLbl="bgShp" presStyleIdx="0" presStyleCnt="1"/>
      <dgm:spPr/>
      <dgm:t>
        <a:bodyPr/>
        <a:lstStyle/>
        <a:p>
          <a:endParaRPr lang="en-US"/>
        </a:p>
      </dgm:t>
    </dgm:pt>
    <dgm:pt modelId="{EE7E0479-2874-4D94-9C5C-EBF7B322FAEA}" type="pres">
      <dgm:prSet presAssocID="{806423FD-6890-48F3-B503-71C6DF0017A0}" presName="nodeFollowingNodes" presStyleLbl="node1" presStyleIdx="1" presStyleCnt="3" custRadScaleRad="111284" custRadScaleInc="-20302">
        <dgm:presLayoutVars>
          <dgm:bulletEnabled val="1"/>
        </dgm:presLayoutVars>
      </dgm:prSet>
      <dgm:spPr/>
      <dgm:t>
        <a:bodyPr/>
        <a:lstStyle/>
        <a:p>
          <a:endParaRPr lang="en-US"/>
        </a:p>
      </dgm:t>
    </dgm:pt>
    <dgm:pt modelId="{10E171A8-03CC-47B7-8A0D-710B0458E30D}" type="pres">
      <dgm:prSet presAssocID="{2AB5F197-D91B-40A2-9AF3-172EF825D688}" presName="nodeFollowingNodes" presStyleLbl="node1" presStyleIdx="2" presStyleCnt="3" custRadScaleRad="114304" custRadScaleInc="32479">
        <dgm:presLayoutVars>
          <dgm:bulletEnabled val="1"/>
        </dgm:presLayoutVars>
      </dgm:prSet>
      <dgm:spPr/>
      <dgm:t>
        <a:bodyPr/>
        <a:lstStyle/>
        <a:p>
          <a:endParaRPr lang="en-US"/>
        </a:p>
      </dgm:t>
    </dgm:pt>
  </dgm:ptLst>
  <dgm:cxnLst>
    <dgm:cxn modelId="{67CC0A49-1E05-4FEF-9E38-0DB3BCF12C25}" srcId="{DDC96F01-03ED-4921-9F45-A6E7345FA608}" destId="{334B291F-2E1A-42A9-B231-02662E4BB55C}" srcOrd="0" destOrd="0" parTransId="{171E2E3F-4FF5-4FCA-BCB0-55273F6A0076}" sibTransId="{913DDB68-2B38-491D-B063-3454664E7E93}"/>
    <dgm:cxn modelId="{49DA13E0-D9B7-4245-8881-F4C6FA4907F1}" type="presOf" srcId="{334B291F-2E1A-42A9-B231-02662E4BB55C}" destId="{44CA74C3-672B-4345-9668-7CDACB2E2EAD}" srcOrd="0" destOrd="0" presId="urn:microsoft.com/office/officeart/2005/8/layout/cycle3"/>
    <dgm:cxn modelId="{5A23EECC-9D67-46C5-AF7D-31A83D5A5295}" type="presOf" srcId="{DDC96F01-03ED-4921-9F45-A6E7345FA608}" destId="{5D90C558-363C-4AED-BBF5-F92E343BE7AF}" srcOrd="0" destOrd="0" presId="urn:microsoft.com/office/officeart/2005/8/layout/cycle3"/>
    <dgm:cxn modelId="{EA7177E7-178F-4F5A-B0C4-7D6DA584039D}" srcId="{DDC96F01-03ED-4921-9F45-A6E7345FA608}" destId="{2AB5F197-D91B-40A2-9AF3-172EF825D688}" srcOrd="2" destOrd="0" parTransId="{FC4CD4B7-CD10-4EE6-91A7-7BFFE719C02C}" sibTransId="{D85C4106-05E5-4481-9D55-8FBE39575CEA}"/>
    <dgm:cxn modelId="{055A1F36-F921-4DE8-8377-6214E75592A4}" type="presOf" srcId="{2AB5F197-D91B-40A2-9AF3-172EF825D688}" destId="{10E171A8-03CC-47B7-8A0D-710B0458E30D}" srcOrd="0" destOrd="0" presId="urn:microsoft.com/office/officeart/2005/8/layout/cycle3"/>
    <dgm:cxn modelId="{72117752-C7CD-481F-BAC1-824C11462B02}" type="presOf" srcId="{913DDB68-2B38-491D-B063-3454664E7E93}" destId="{9A84EFAF-A749-42DE-8DEB-0F7EA975EB65}" srcOrd="0" destOrd="0" presId="urn:microsoft.com/office/officeart/2005/8/layout/cycle3"/>
    <dgm:cxn modelId="{0A836E34-E6B8-41B1-9000-672F68A4DABB}" type="presOf" srcId="{806423FD-6890-48F3-B503-71C6DF0017A0}" destId="{EE7E0479-2874-4D94-9C5C-EBF7B322FAEA}" srcOrd="0" destOrd="0" presId="urn:microsoft.com/office/officeart/2005/8/layout/cycle3"/>
    <dgm:cxn modelId="{A163293E-1180-453F-8A8C-9189E89A8B76}" srcId="{DDC96F01-03ED-4921-9F45-A6E7345FA608}" destId="{806423FD-6890-48F3-B503-71C6DF0017A0}" srcOrd="1" destOrd="0" parTransId="{2FC6297D-1BD6-4BD7-A3F2-006C3E7C6E92}" sibTransId="{C87C6A47-7872-4200-A79A-20E9F2E26351}"/>
    <dgm:cxn modelId="{D57ADC59-1EA9-4FCC-ABAF-900C9633FF9E}" type="presParOf" srcId="{5D90C558-363C-4AED-BBF5-F92E343BE7AF}" destId="{63A74FC6-B03B-4976-BD12-942E60777C63}" srcOrd="0" destOrd="0" presId="urn:microsoft.com/office/officeart/2005/8/layout/cycle3"/>
    <dgm:cxn modelId="{A52838FF-9D8D-45DE-AD85-5417AD888A38}" type="presParOf" srcId="{63A74FC6-B03B-4976-BD12-942E60777C63}" destId="{44CA74C3-672B-4345-9668-7CDACB2E2EAD}" srcOrd="0" destOrd="0" presId="urn:microsoft.com/office/officeart/2005/8/layout/cycle3"/>
    <dgm:cxn modelId="{B3EF7B98-FB90-4238-A23D-2A9F1A296FE4}" type="presParOf" srcId="{63A74FC6-B03B-4976-BD12-942E60777C63}" destId="{9A84EFAF-A749-42DE-8DEB-0F7EA975EB65}" srcOrd="1" destOrd="0" presId="urn:microsoft.com/office/officeart/2005/8/layout/cycle3"/>
    <dgm:cxn modelId="{E30523CE-B135-4D4D-8CC7-14E1F16B2851}" type="presParOf" srcId="{63A74FC6-B03B-4976-BD12-942E60777C63}" destId="{EE7E0479-2874-4D94-9C5C-EBF7B322FAEA}" srcOrd="2" destOrd="0" presId="urn:microsoft.com/office/officeart/2005/8/layout/cycle3"/>
    <dgm:cxn modelId="{2A975A6C-5C12-49BE-B70F-361CFEA75984}" type="presParOf" srcId="{63A74FC6-B03B-4976-BD12-942E60777C63}" destId="{10E171A8-03CC-47B7-8A0D-710B0458E30D}" srcOrd="3"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17A3D5-7AE2-449F-A221-B54E070FFB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7E7C8F8-F78A-44F3-8F25-461D9B9B3FFC}">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pPr algn="ctr"/>
          <a:r>
            <a:rPr lang="en-US" sz="2000" b="1" dirty="0" smtClean="0">
              <a:solidFill>
                <a:schemeClr val="tx1"/>
              </a:solidFill>
              <a:latin typeface="Palatino Linotype" pitchFamily="18" charset="0"/>
            </a:rPr>
            <a:t>Confidentiality </a:t>
          </a:r>
        </a:p>
        <a:p>
          <a:pPr algn="ctr"/>
          <a:r>
            <a:rPr lang="en-US" sz="2000" b="1" dirty="0" smtClean="0">
              <a:solidFill>
                <a:schemeClr val="tx1"/>
              </a:solidFill>
              <a:latin typeface="Palatino Linotype" pitchFamily="18" charset="0"/>
            </a:rPr>
            <a:t>(C)</a:t>
          </a:r>
          <a:endParaRPr lang="en-US" sz="2000" dirty="0">
            <a:solidFill>
              <a:schemeClr val="tx1"/>
            </a:solidFill>
            <a:latin typeface="Palatino Linotype" pitchFamily="18" charset="0"/>
          </a:endParaRPr>
        </a:p>
      </dgm:t>
    </dgm:pt>
    <dgm:pt modelId="{280E403E-3F83-4D9D-8710-98C5DFBDAD40}" type="parTrans" cxnId="{A19324D4-EF7C-4EA4-A995-16EC55BEC8C8}">
      <dgm:prSet/>
      <dgm:spPr/>
      <dgm:t>
        <a:bodyPr/>
        <a:lstStyle/>
        <a:p>
          <a:endParaRPr lang="en-US" sz="2000">
            <a:latin typeface="Palatino Linotype" pitchFamily="18" charset="0"/>
          </a:endParaRPr>
        </a:p>
      </dgm:t>
    </dgm:pt>
    <dgm:pt modelId="{9D60CA37-9E71-4327-AAA1-63B258547FB1}" type="sibTrans" cxnId="{A19324D4-EF7C-4EA4-A995-16EC55BEC8C8}">
      <dgm:prSet/>
      <dgm:spPr/>
      <dgm:t>
        <a:bodyPr/>
        <a:lstStyle/>
        <a:p>
          <a:endParaRPr lang="en-US" sz="2000">
            <a:latin typeface="Palatino Linotype" pitchFamily="18" charset="0"/>
          </a:endParaRPr>
        </a:p>
      </dgm:t>
    </dgm:pt>
    <dgm:pt modelId="{461BA9D5-5525-49A3-A808-AE3CDC7D54B7}">
      <dgm:prSet phldrT="[Text]" custT="1"/>
      <dgm:spPr>
        <a:solidFill>
          <a:srgbClr val="996633">
            <a:alpha val="29804"/>
          </a:srgbClr>
        </a:solidFill>
        <a:ln>
          <a:noFill/>
        </a:ln>
      </dgm:spPr>
      <dgm:t>
        <a:bodyPr/>
        <a:lstStyle/>
        <a:p>
          <a:r>
            <a:rPr lang="en-US" sz="1800" dirty="0" smtClean="0">
              <a:latin typeface="Palatino Linotype" pitchFamily="18" charset="0"/>
            </a:rPr>
            <a:t>The degree to which the "data is </a:t>
          </a:r>
          <a:r>
            <a:rPr lang="en-US" sz="1800" b="1" dirty="0" smtClean="0">
              <a:latin typeface="Palatino Linotype" pitchFamily="18" charset="0"/>
            </a:rPr>
            <a:t>disclosed only as intended</a:t>
          </a:r>
          <a:r>
            <a:rPr lang="en-US" sz="1800" dirty="0" smtClean="0">
              <a:latin typeface="Palatino Linotype" pitchFamily="18" charset="0"/>
            </a:rPr>
            <a:t>“ </a:t>
          </a:r>
          <a:r>
            <a:rPr lang="en-US" sz="1600" dirty="0" smtClean="0">
              <a:latin typeface="Palatino Linotype" pitchFamily="18" charset="0"/>
            </a:rPr>
            <a:t>[Schumacher06]</a:t>
          </a:r>
          <a:endParaRPr lang="en-US" sz="1600" dirty="0">
            <a:solidFill>
              <a:schemeClr val="tx1"/>
            </a:solidFill>
            <a:latin typeface="Palatino Linotype" pitchFamily="18" charset="0"/>
          </a:endParaRPr>
        </a:p>
      </dgm:t>
    </dgm:pt>
    <dgm:pt modelId="{C956E2D9-8919-4B65-B3C0-481CD0C953FB}" type="parTrans" cxnId="{1A00414E-EAD6-4765-9794-C318CE900AEA}">
      <dgm:prSet/>
      <dgm:spPr/>
      <dgm:t>
        <a:bodyPr/>
        <a:lstStyle/>
        <a:p>
          <a:endParaRPr lang="en-US" sz="2000">
            <a:latin typeface="Palatino Linotype" pitchFamily="18" charset="0"/>
          </a:endParaRPr>
        </a:p>
      </dgm:t>
    </dgm:pt>
    <dgm:pt modelId="{09A35890-6C30-49FE-8055-364F61C9B8DB}" type="sibTrans" cxnId="{1A00414E-EAD6-4765-9794-C318CE900AEA}">
      <dgm:prSet/>
      <dgm:spPr/>
      <dgm:t>
        <a:bodyPr/>
        <a:lstStyle/>
        <a:p>
          <a:endParaRPr lang="en-US" sz="2000">
            <a:latin typeface="Palatino Linotype" pitchFamily="18" charset="0"/>
          </a:endParaRPr>
        </a:p>
      </dgm:t>
    </dgm:pt>
    <dgm:pt modelId="{074335BF-7D22-4875-9056-9DA52517FE98}">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pPr algn="ctr"/>
          <a:r>
            <a:rPr lang="en-US" sz="2000" b="1" dirty="0" smtClean="0">
              <a:solidFill>
                <a:schemeClr val="tx1"/>
              </a:solidFill>
              <a:latin typeface="Palatino Linotype" pitchFamily="18" charset="0"/>
            </a:rPr>
            <a:t>Integrity </a:t>
          </a:r>
        </a:p>
        <a:p>
          <a:pPr algn="ctr"/>
          <a:r>
            <a:rPr lang="en-US" sz="2000" b="1" dirty="0" smtClean="0">
              <a:solidFill>
                <a:schemeClr val="tx1"/>
              </a:solidFill>
              <a:latin typeface="Palatino Linotype" pitchFamily="18" charset="0"/>
            </a:rPr>
            <a:t>(I)</a:t>
          </a:r>
          <a:endParaRPr lang="en-US" sz="2000" dirty="0">
            <a:latin typeface="Palatino Linotype" pitchFamily="18" charset="0"/>
          </a:endParaRPr>
        </a:p>
      </dgm:t>
    </dgm:pt>
    <dgm:pt modelId="{B4BD8DD2-07C9-4764-AB88-3A72B11D4A26}" type="parTrans" cxnId="{70FD40EA-97D2-4927-B873-FEED588979CE}">
      <dgm:prSet/>
      <dgm:spPr/>
      <dgm:t>
        <a:bodyPr/>
        <a:lstStyle/>
        <a:p>
          <a:endParaRPr lang="en-US" sz="2000">
            <a:latin typeface="Palatino Linotype" pitchFamily="18" charset="0"/>
          </a:endParaRPr>
        </a:p>
      </dgm:t>
    </dgm:pt>
    <dgm:pt modelId="{D5582FF6-F2D6-4640-8A0B-F3C627BADE85}" type="sibTrans" cxnId="{70FD40EA-97D2-4927-B873-FEED588979CE}">
      <dgm:prSet/>
      <dgm:spPr/>
      <dgm:t>
        <a:bodyPr/>
        <a:lstStyle/>
        <a:p>
          <a:endParaRPr lang="en-US" sz="2000">
            <a:latin typeface="Palatino Linotype" pitchFamily="18" charset="0"/>
          </a:endParaRPr>
        </a:p>
      </dgm:t>
    </dgm:pt>
    <dgm:pt modelId="{6078C076-9B8D-4D7B-86C8-1B819D165F92}">
      <dgm:prSet phldrT="[Text]" custT="1"/>
      <dgm:spPr>
        <a:solidFill>
          <a:srgbClr val="996633">
            <a:alpha val="29804"/>
          </a:srgbClr>
        </a:solidFill>
        <a:ln>
          <a:noFill/>
        </a:ln>
      </dgm:spPr>
      <dgm:t>
        <a:bodyPr/>
        <a:lstStyle/>
        <a:p>
          <a:r>
            <a:rPr lang="en-US" sz="1800" dirty="0" smtClean="0">
              <a:latin typeface="Palatino Linotype" pitchFamily="18" charset="0"/>
            </a:rPr>
            <a:t>"The degree to which a system or component </a:t>
          </a:r>
          <a:r>
            <a:rPr lang="en-US" sz="1800" b="1" dirty="0" smtClean="0">
              <a:latin typeface="Palatino Linotype" pitchFamily="18" charset="0"/>
            </a:rPr>
            <a:t>guards against improper modification or destruction </a:t>
          </a:r>
          <a:r>
            <a:rPr lang="en-US" sz="1800" dirty="0" smtClean="0">
              <a:latin typeface="Palatino Linotype" pitchFamily="18" charset="0"/>
            </a:rPr>
            <a:t>of computer programs or data." </a:t>
          </a:r>
          <a:r>
            <a:rPr lang="en-US" sz="1600" dirty="0" smtClean="0">
              <a:latin typeface="Palatino Linotype" pitchFamily="18" charset="0"/>
            </a:rPr>
            <a:t>[FIPS-PUB-199]</a:t>
          </a:r>
          <a:endParaRPr lang="en-US" sz="1800" dirty="0">
            <a:solidFill>
              <a:schemeClr val="tx1"/>
            </a:solidFill>
            <a:latin typeface="Palatino Linotype" pitchFamily="18" charset="0"/>
          </a:endParaRPr>
        </a:p>
      </dgm:t>
    </dgm:pt>
    <dgm:pt modelId="{84FBF355-4F7E-4176-8713-C20490A23F71}" type="parTrans" cxnId="{FB05903B-B76E-4CEB-B16D-40DF5DA18880}">
      <dgm:prSet/>
      <dgm:spPr/>
      <dgm:t>
        <a:bodyPr/>
        <a:lstStyle/>
        <a:p>
          <a:endParaRPr lang="en-US" sz="2000">
            <a:latin typeface="Palatino Linotype" pitchFamily="18" charset="0"/>
          </a:endParaRPr>
        </a:p>
      </dgm:t>
    </dgm:pt>
    <dgm:pt modelId="{2A31DD87-43AE-4630-B44E-B4FB79B7676D}" type="sibTrans" cxnId="{FB05903B-B76E-4CEB-B16D-40DF5DA18880}">
      <dgm:prSet/>
      <dgm:spPr/>
      <dgm:t>
        <a:bodyPr/>
        <a:lstStyle/>
        <a:p>
          <a:endParaRPr lang="en-US" sz="2000">
            <a:latin typeface="Palatino Linotype" pitchFamily="18" charset="0"/>
          </a:endParaRPr>
        </a:p>
      </dgm:t>
    </dgm:pt>
    <dgm:pt modelId="{F267257A-ED6D-4A1F-BB6A-6908936FEA5E}">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pPr algn="ctr"/>
          <a:r>
            <a:rPr lang="en-US" sz="2000" b="1" dirty="0" smtClean="0">
              <a:solidFill>
                <a:schemeClr val="tx1"/>
              </a:solidFill>
              <a:latin typeface="Palatino Linotype" pitchFamily="18" charset="0"/>
            </a:rPr>
            <a:t>Availability </a:t>
          </a:r>
        </a:p>
        <a:p>
          <a:pPr algn="ctr"/>
          <a:r>
            <a:rPr lang="en-US" sz="2000" b="1" dirty="0" smtClean="0">
              <a:solidFill>
                <a:schemeClr val="tx1"/>
              </a:solidFill>
              <a:latin typeface="Palatino Linotype" pitchFamily="18" charset="0"/>
            </a:rPr>
            <a:t>(A)</a:t>
          </a:r>
          <a:endParaRPr lang="en-US" sz="2000" dirty="0">
            <a:latin typeface="Palatino Linotype" pitchFamily="18" charset="0"/>
          </a:endParaRPr>
        </a:p>
      </dgm:t>
    </dgm:pt>
    <dgm:pt modelId="{34B1A790-33C8-467F-8049-D8E6EBD0BE6D}" type="parTrans" cxnId="{B0AFB34D-EC08-46B1-A521-78324A100DCB}">
      <dgm:prSet/>
      <dgm:spPr/>
      <dgm:t>
        <a:bodyPr/>
        <a:lstStyle/>
        <a:p>
          <a:endParaRPr lang="en-US" sz="2000">
            <a:latin typeface="Palatino Linotype" pitchFamily="18" charset="0"/>
          </a:endParaRPr>
        </a:p>
      </dgm:t>
    </dgm:pt>
    <dgm:pt modelId="{82B8523A-CA28-489E-BA41-CED0D9BD648A}" type="sibTrans" cxnId="{B0AFB34D-EC08-46B1-A521-78324A100DCB}">
      <dgm:prSet/>
      <dgm:spPr/>
      <dgm:t>
        <a:bodyPr/>
        <a:lstStyle/>
        <a:p>
          <a:endParaRPr lang="en-US" sz="2000">
            <a:latin typeface="Palatino Linotype" pitchFamily="18" charset="0"/>
          </a:endParaRPr>
        </a:p>
      </dgm:t>
    </dgm:pt>
    <dgm:pt modelId="{826A1B3E-FE51-41CA-9135-E3B1A2F31C5C}">
      <dgm:prSet phldrT="[Text]" custT="1"/>
      <dgm:spPr>
        <a:solidFill>
          <a:srgbClr val="996633">
            <a:alpha val="29804"/>
          </a:srgbClr>
        </a:solidFill>
        <a:ln>
          <a:noFill/>
        </a:ln>
      </dgm:spPr>
      <dgm:t>
        <a:bodyPr/>
        <a:lstStyle/>
        <a:p>
          <a:r>
            <a:rPr lang="en-US" sz="1800" dirty="0" smtClean="0">
              <a:latin typeface="Palatino Linotype" pitchFamily="18" charset="0"/>
            </a:rPr>
            <a:t>"The degree to which a system or component is </a:t>
          </a:r>
          <a:r>
            <a:rPr lang="en-US" sz="1800" b="1" dirty="0" smtClean="0">
              <a:latin typeface="Palatino Linotype" pitchFamily="18" charset="0"/>
            </a:rPr>
            <a:t>operational and accessible </a:t>
          </a:r>
          <a:r>
            <a:rPr lang="en-US" sz="1800" dirty="0" smtClean="0">
              <a:latin typeface="Palatino Linotype" pitchFamily="18" charset="0"/>
            </a:rPr>
            <a:t>when required for use." </a:t>
          </a:r>
          <a:r>
            <a:rPr lang="en-US" sz="1600" dirty="0" smtClean="0">
              <a:latin typeface="Palatino Linotype" pitchFamily="18" charset="0"/>
            </a:rPr>
            <a:t>[IEEE]</a:t>
          </a:r>
          <a:endParaRPr lang="en-US" sz="1800" dirty="0">
            <a:solidFill>
              <a:schemeClr val="tx1"/>
            </a:solidFill>
            <a:latin typeface="Palatino Linotype" pitchFamily="18" charset="0"/>
          </a:endParaRPr>
        </a:p>
      </dgm:t>
    </dgm:pt>
    <dgm:pt modelId="{ABC7C849-29B4-4276-BF1A-C9247BFC86AC}" type="parTrans" cxnId="{F2BDBA38-E40F-466D-88A2-6B86A8242B39}">
      <dgm:prSet/>
      <dgm:spPr/>
      <dgm:t>
        <a:bodyPr/>
        <a:lstStyle/>
        <a:p>
          <a:endParaRPr lang="en-US" sz="2000">
            <a:latin typeface="Palatino Linotype" pitchFamily="18" charset="0"/>
          </a:endParaRPr>
        </a:p>
      </dgm:t>
    </dgm:pt>
    <dgm:pt modelId="{DDED4174-9FD9-4A11-9D49-251206353DAE}" type="sibTrans" cxnId="{F2BDBA38-E40F-466D-88A2-6B86A8242B39}">
      <dgm:prSet/>
      <dgm:spPr/>
      <dgm:t>
        <a:bodyPr/>
        <a:lstStyle/>
        <a:p>
          <a:endParaRPr lang="en-US" sz="2000">
            <a:latin typeface="Palatino Linotype" pitchFamily="18" charset="0"/>
          </a:endParaRPr>
        </a:p>
      </dgm:t>
    </dgm:pt>
    <dgm:pt modelId="{C71931BD-1F80-4971-A0E9-938FC4108CC9}">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pPr algn="ctr"/>
          <a:r>
            <a:rPr lang="en-US" sz="2000" b="1" dirty="0" smtClean="0">
              <a:solidFill>
                <a:schemeClr val="tx1"/>
              </a:solidFill>
              <a:latin typeface="Palatino Linotype" pitchFamily="18" charset="0"/>
            </a:rPr>
            <a:t>Identification &amp; Authentication (IA)</a:t>
          </a:r>
          <a:endParaRPr lang="en-US" sz="2000" dirty="0">
            <a:latin typeface="Palatino Linotype" pitchFamily="18" charset="0"/>
          </a:endParaRPr>
        </a:p>
      </dgm:t>
    </dgm:pt>
    <dgm:pt modelId="{8159A321-4FBD-4B7D-AB85-16BA5E496016}" type="parTrans" cxnId="{84CB076F-EE8B-47BB-B513-EC30533F20E6}">
      <dgm:prSet/>
      <dgm:spPr/>
      <dgm:t>
        <a:bodyPr/>
        <a:lstStyle/>
        <a:p>
          <a:endParaRPr lang="en-US" sz="2000">
            <a:latin typeface="Palatino Linotype" pitchFamily="18" charset="0"/>
          </a:endParaRPr>
        </a:p>
      </dgm:t>
    </dgm:pt>
    <dgm:pt modelId="{B37B90B0-921D-43A1-917F-F31E034A378B}" type="sibTrans" cxnId="{84CB076F-EE8B-47BB-B513-EC30533F20E6}">
      <dgm:prSet/>
      <dgm:spPr/>
      <dgm:t>
        <a:bodyPr/>
        <a:lstStyle/>
        <a:p>
          <a:endParaRPr lang="en-US" sz="2000">
            <a:latin typeface="Palatino Linotype" pitchFamily="18" charset="0"/>
          </a:endParaRPr>
        </a:p>
      </dgm:t>
    </dgm:pt>
    <dgm:pt modelId="{E3577942-5B87-4098-AA5A-1664B3CED8EB}">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pPr algn="ctr"/>
          <a:r>
            <a:rPr lang="en-US" sz="2000" b="1" dirty="0" smtClean="0">
              <a:solidFill>
                <a:schemeClr val="tx1"/>
              </a:solidFill>
              <a:latin typeface="Palatino Linotype" pitchFamily="18" charset="0"/>
            </a:rPr>
            <a:t>Accountability (AY)</a:t>
          </a:r>
          <a:endParaRPr lang="en-US" sz="2000" b="1" dirty="0">
            <a:solidFill>
              <a:schemeClr val="tx1"/>
            </a:solidFill>
            <a:latin typeface="Palatino Linotype" pitchFamily="18" charset="0"/>
          </a:endParaRPr>
        </a:p>
      </dgm:t>
    </dgm:pt>
    <dgm:pt modelId="{BA882D10-0054-48D9-8CA5-5385D6C42352}" type="parTrans" cxnId="{8C5AFFC6-810B-4FF0-949F-C04900726BBC}">
      <dgm:prSet/>
      <dgm:spPr/>
      <dgm:t>
        <a:bodyPr/>
        <a:lstStyle/>
        <a:p>
          <a:endParaRPr lang="en-US" sz="2000">
            <a:latin typeface="Palatino Linotype" pitchFamily="18" charset="0"/>
          </a:endParaRPr>
        </a:p>
      </dgm:t>
    </dgm:pt>
    <dgm:pt modelId="{72D1D676-F97F-433F-81EB-BC5F850BA731}" type="sibTrans" cxnId="{8C5AFFC6-810B-4FF0-949F-C04900726BBC}">
      <dgm:prSet/>
      <dgm:spPr/>
      <dgm:t>
        <a:bodyPr/>
        <a:lstStyle/>
        <a:p>
          <a:endParaRPr lang="en-US" sz="2000">
            <a:latin typeface="Palatino Linotype" pitchFamily="18" charset="0"/>
          </a:endParaRPr>
        </a:p>
      </dgm:t>
    </dgm:pt>
    <dgm:pt modelId="{BEA7C647-9959-40E8-B30D-0DC0B809CE15}">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pPr algn="ctr"/>
          <a:r>
            <a:rPr lang="en-US" sz="2000" b="1" dirty="0" smtClean="0">
              <a:solidFill>
                <a:schemeClr val="tx1"/>
              </a:solidFill>
              <a:latin typeface="Palatino Linotype" pitchFamily="18" charset="0"/>
            </a:rPr>
            <a:t>Privacy </a:t>
          </a:r>
        </a:p>
        <a:p>
          <a:pPr algn="ctr"/>
          <a:r>
            <a:rPr lang="en-US" sz="2000" b="1" dirty="0" smtClean="0">
              <a:solidFill>
                <a:schemeClr val="tx1"/>
              </a:solidFill>
              <a:latin typeface="Palatino Linotype" pitchFamily="18" charset="0"/>
            </a:rPr>
            <a:t>(PR)</a:t>
          </a:r>
          <a:endParaRPr lang="en-US" sz="2000" b="1" dirty="0">
            <a:solidFill>
              <a:schemeClr val="tx1"/>
            </a:solidFill>
            <a:latin typeface="Palatino Linotype" pitchFamily="18" charset="0"/>
          </a:endParaRPr>
        </a:p>
      </dgm:t>
    </dgm:pt>
    <dgm:pt modelId="{093A36FC-3043-41BC-9CCD-8B264CC3E23C}" type="parTrans" cxnId="{65877FA4-9F19-47B2-B6EA-323DCFF007B8}">
      <dgm:prSet/>
      <dgm:spPr/>
      <dgm:t>
        <a:bodyPr/>
        <a:lstStyle/>
        <a:p>
          <a:endParaRPr lang="en-US" sz="2000">
            <a:latin typeface="Palatino Linotype" pitchFamily="18" charset="0"/>
          </a:endParaRPr>
        </a:p>
      </dgm:t>
    </dgm:pt>
    <dgm:pt modelId="{F6F7B173-4BD8-4E05-8F34-B03FB6765956}" type="sibTrans" cxnId="{65877FA4-9F19-47B2-B6EA-323DCFF007B8}">
      <dgm:prSet/>
      <dgm:spPr/>
      <dgm:t>
        <a:bodyPr/>
        <a:lstStyle/>
        <a:p>
          <a:endParaRPr lang="en-US" sz="2000">
            <a:latin typeface="Palatino Linotype" pitchFamily="18" charset="0"/>
          </a:endParaRPr>
        </a:p>
      </dgm:t>
    </dgm:pt>
    <dgm:pt modelId="{2319AFE2-A634-420E-BBA1-38ADD881A66E}">
      <dgm:prSet phldrT="[Text]" custT="1"/>
      <dgm:spPr>
        <a:solidFill>
          <a:srgbClr val="996633">
            <a:alpha val="29804"/>
          </a:srgbClr>
        </a:solidFill>
        <a:ln>
          <a:noFill/>
        </a:ln>
      </dgm:spPr>
      <dgm:t>
        <a:bodyPr/>
        <a:lstStyle/>
        <a:p>
          <a:r>
            <a:rPr lang="en-US" sz="1800" dirty="0" smtClean="0">
              <a:latin typeface="Palatino Linotype" pitchFamily="18" charset="0"/>
            </a:rPr>
            <a:t>The need to establish that "a </a:t>
          </a:r>
          <a:r>
            <a:rPr lang="en-US" sz="1800" b="1" dirty="0" smtClean="0">
              <a:latin typeface="Palatino Linotype" pitchFamily="18" charset="0"/>
            </a:rPr>
            <a:t>claimed identity is valid</a:t>
          </a:r>
          <a:r>
            <a:rPr lang="en-US" sz="1800" dirty="0" smtClean="0">
              <a:latin typeface="Palatino Linotype" pitchFamily="18" charset="0"/>
            </a:rPr>
            <a:t>" for a user, process or device. </a:t>
          </a:r>
          <a:r>
            <a:rPr lang="en-US" sz="1600" dirty="0" smtClean="0">
              <a:latin typeface="Palatino Linotype" pitchFamily="18" charset="0"/>
            </a:rPr>
            <a:t>[NIST-SP800-33]</a:t>
          </a:r>
          <a:endParaRPr lang="en-US" sz="1800" dirty="0">
            <a:solidFill>
              <a:schemeClr val="tx1"/>
            </a:solidFill>
            <a:latin typeface="Palatino Linotype" pitchFamily="18" charset="0"/>
          </a:endParaRPr>
        </a:p>
      </dgm:t>
    </dgm:pt>
    <dgm:pt modelId="{1167B5B9-561D-4B87-BA4B-55702E74630C}" type="parTrans" cxnId="{CC8711A7-6E7B-4853-B85A-AC21CED5B3C9}">
      <dgm:prSet/>
      <dgm:spPr/>
      <dgm:t>
        <a:bodyPr/>
        <a:lstStyle/>
        <a:p>
          <a:endParaRPr lang="en-US" sz="2000">
            <a:latin typeface="Palatino Linotype" pitchFamily="18" charset="0"/>
          </a:endParaRPr>
        </a:p>
      </dgm:t>
    </dgm:pt>
    <dgm:pt modelId="{C49E5882-B080-4E25-9439-D5F0C8B32321}" type="sibTrans" cxnId="{CC8711A7-6E7B-4853-B85A-AC21CED5B3C9}">
      <dgm:prSet/>
      <dgm:spPr/>
      <dgm:t>
        <a:bodyPr/>
        <a:lstStyle/>
        <a:p>
          <a:endParaRPr lang="en-US" sz="2000">
            <a:latin typeface="Palatino Linotype" pitchFamily="18" charset="0"/>
          </a:endParaRPr>
        </a:p>
      </dgm:t>
    </dgm:pt>
    <dgm:pt modelId="{D1843C4F-49C2-4BEA-B75A-5E421E1DBF4F}">
      <dgm:prSet phldrT="[Text]" custT="1"/>
      <dgm:spPr>
        <a:solidFill>
          <a:srgbClr val="996633">
            <a:alpha val="29804"/>
          </a:srgbClr>
        </a:solidFill>
        <a:ln>
          <a:noFill/>
        </a:ln>
      </dgm:spPr>
      <dgm:t>
        <a:bodyPr/>
        <a:lstStyle/>
        <a:p>
          <a:r>
            <a:rPr lang="en-US" sz="1800" dirty="0" smtClean="0">
              <a:latin typeface="Palatino Linotype" pitchFamily="18" charset="0"/>
            </a:rPr>
            <a:t>Degree to which </a:t>
          </a:r>
          <a:r>
            <a:rPr lang="en-US" sz="1800" b="1" dirty="0" smtClean="0">
              <a:latin typeface="Palatino Linotype" pitchFamily="18" charset="0"/>
            </a:rPr>
            <a:t>actions</a:t>
          </a:r>
          <a:r>
            <a:rPr lang="en-US" sz="1800" dirty="0" smtClean="0">
              <a:latin typeface="Palatino Linotype" pitchFamily="18" charset="0"/>
            </a:rPr>
            <a:t> affecting software assets "can be </a:t>
          </a:r>
          <a:r>
            <a:rPr lang="en-US" sz="1800" b="1" dirty="0" smtClean="0">
              <a:latin typeface="Palatino Linotype" pitchFamily="18" charset="0"/>
            </a:rPr>
            <a:t>traced to the actor </a:t>
          </a:r>
          <a:r>
            <a:rPr lang="en-US" sz="1800" dirty="0" smtClean="0">
              <a:latin typeface="Palatino Linotype" pitchFamily="18" charset="0"/>
            </a:rPr>
            <a:t>responsible for the action“ </a:t>
          </a:r>
          <a:r>
            <a:rPr lang="en-US" sz="1600" dirty="0" smtClean="0">
              <a:latin typeface="Palatino Linotype" pitchFamily="18" charset="0"/>
            </a:rPr>
            <a:t>[Schumacher06]</a:t>
          </a:r>
          <a:endParaRPr lang="en-US" sz="1800" b="1" dirty="0">
            <a:solidFill>
              <a:schemeClr val="tx1"/>
            </a:solidFill>
            <a:latin typeface="Palatino Linotype" pitchFamily="18" charset="0"/>
          </a:endParaRPr>
        </a:p>
      </dgm:t>
    </dgm:pt>
    <dgm:pt modelId="{5FD9B7F8-75CB-4562-9050-F28F8EAAD7DC}" type="parTrans" cxnId="{6B918322-0C47-4DC6-8DFC-5A8BF43CFE3B}">
      <dgm:prSet/>
      <dgm:spPr/>
      <dgm:t>
        <a:bodyPr/>
        <a:lstStyle/>
        <a:p>
          <a:endParaRPr lang="en-US" sz="2000">
            <a:latin typeface="Palatino Linotype" pitchFamily="18" charset="0"/>
          </a:endParaRPr>
        </a:p>
      </dgm:t>
    </dgm:pt>
    <dgm:pt modelId="{B2B7783B-A382-427A-A516-1759B1724391}" type="sibTrans" cxnId="{6B918322-0C47-4DC6-8DFC-5A8BF43CFE3B}">
      <dgm:prSet/>
      <dgm:spPr/>
      <dgm:t>
        <a:bodyPr/>
        <a:lstStyle/>
        <a:p>
          <a:endParaRPr lang="en-US" sz="2000">
            <a:latin typeface="Palatino Linotype" pitchFamily="18" charset="0"/>
          </a:endParaRPr>
        </a:p>
      </dgm:t>
    </dgm:pt>
    <dgm:pt modelId="{ADE69EB3-0A43-4143-B8E4-7DF7BD79952D}">
      <dgm:prSet phldrT="[Text]" custT="1"/>
      <dgm:spPr>
        <a:solidFill>
          <a:srgbClr val="996633">
            <a:alpha val="29804"/>
          </a:srgbClr>
        </a:solidFill>
        <a:ln>
          <a:noFill/>
        </a:ln>
      </dgm:spPr>
      <dgm:t>
        <a:bodyPr/>
        <a:lstStyle/>
        <a:p>
          <a:r>
            <a:rPr lang="en-US" sz="1800" dirty="0" smtClean="0">
              <a:latin typeface="Palatino Linotype" pitchFamily="18" charset="0"/>
            </a:rPr>
            <a:t>The degree to which “an actor can </a:t>
          </a:r>
          <a:r>
            <a:rPr lang="en-US" sz="1800" b="1" dirty="0" smtClean="0">
              <a:latin typeface="Palatino Linotype" pitchFamily="18" charset="0"/>
            </a:rPr>
            <a:t>understand and control </a:t>
          </a:r>
          <a:r>
            <a:rPr lang="en-US" sz="1800" dirty="0" smtClean="0">
              <a:latin typeface="Palatino Linotype" pitchFamily="18" charset="0"/>
            </a:rPr>
            <a:t>how their information is used.” </a:t>
          </a:r>
          <a:r>
            <a:rPr lang="en-US" sz="1600" dirty="0" smtClean="0">
              <a:latin typeface="Palatino Linotype" pitchFamily="18" charset="0"/>
            </a:rPr>
            <a:t>[RE14]</a:t>
          </a:r>
          <a:endParaRPr lang="en-US" sz="1600" b="1" dirty="0">
            <a:solidFill>
              <a:schemeClr val="tx1"/>
            </a:solidFill>
            <a:latin typeface="Palatino Linotype" pitchFamily="18" charset="0"/>
          </a:endParaRPr>
        </a:p>
      </dgm:t>
    </dgm:pt>
    <dgm:pt modelId="{C513570E-0F33-46CD-AAF6-C22B3A68C145}" type="parTrans" cxnId="{3F2908A1-810C-4148-837C-D3F69DFBBB2B}">
      <dgm:prSet/>
      <dgm:spPr/>
      <dgm:t>
        <a:bodyPr/>
        <a:lstStyle/>
        <a:p>
          <a:endParaRPr lang="en-US" sz="2000">
            <a:latin typeface="Palatino Linotype" pitchFamily="18" charset="0"/>
          </a:endParaRPr>
        </a:p>
      </dgm:t>
    </dgm:pt>
    <dgm:pt modelId="{98D109E4-1C54-463E-AB93-33D65CAC8A1D}" type="sibTrans" cxnId="{3F2908A1-810C-4148-837C-D3F69DFBBB2B}">
      <dgm:prSet/>
      <dgm:spPr/>
      <dgm:t>
        <a:bodyPr/>
        <a:lstStyle/>
        <a:p>
          <a:endParaRPr lang="en-US" sz="2000">
            <a:latin typeface="Palatino Linotype" pitchFamily="18" charset="0"/>
          </a:endParaRPr>
        </a:p>
      </dgm:t>
    </dgm:pt>
    <dgm:pt modelId="{F9708CDD-00D5-4F48-956B-139BCA176356}" type="pres">
      <dgm:prSet presAssocID="{0717A3D5-7AE2-449F-A221-B54E070FFB44}" presName="Name0" presStyleCnt="0">
        <dgm:presLayoutVars>
          <dgm:dir/>
          <dgm:animLvl val="lvl"/>
          <dgm:resizeHandles val="exact"/>
        </dgm:presLayoutVars>
      </dgm:prSet>
      <dgm:spPr/>
      <dgm:t>
        <a:bodyPr/>
        <a:lstStyle/>
        <a:p>
          <a:endParaRPr lang="en-US"/>
        </a:p>
      </dgm:t>
    </dgm:pt>
    <dgm:pt modelId="{F83E7805-F4AF-4CE4-89DD-E4EB42523CF0}" type="pres">
      <dgm:prSet presAssocID="{77E7C8F8-F78A-44F3-8F25-461D9B9B3FFC}" presName="linNode" presStyleCnt="0"/>
      <dgm:spPr/>
    </dgm:pt>
    <dgm:pt modelId="{D98C0A10-0BA3-4548-97DA-EED0ED4220D6}" type="pres">
      <dgm:prSet presAssocID="{77E7C8F8-F78A-44F3-8F25-461D9B9B3FFC}" presName="parentText" presStyleLbl="node1" presStyleIdx="0" presStyleCnt="6" custScaleX="69493" custLinFactNeighborX="-7256">
        <dgm:presLayoutVars>
          <dgm:chMax val="1"/>
          <dgm:bulletEnabled val="1"/>
        </dgm:presLayoutVars>
      </dgm:prSet>
      <dgm:spPr/>
      <dgm:t>
        <a:bodyPr/>
        <a:lstStyle/>
        <a:p>
          <a:endParaRPr lang="en-US"/>
        </a:p>
      </dgm:t>
    </dgm:pt>
    <dgm:pt modelId="{2C994BD3-18F1-47F1-A9FC-32D14ECCDFE3}" type="pres">
      <dgm:prSet presAssocID="{77E7C8F8-F78A-44F3-8F25-461D9B9B3FFC}" presName="descendantText" presStyleLbl="alignAccFollowNode1" presStyleIdx="0" presStyleCnt="6" custScaleX="122983" custScaleY="116041">
        <dgm:presLayoutVars>
          <dgm:bulletEnabled val="1"/>
        </dgm:presLayoutVars>
      </dgm:prSet>
      <dgm:spPr/>
      <dgm:t>
        <a:bodyPr/>
        <a:lstStyle/>
        <a:p>
          <a:endParaRPr lang="en-US"/>
        </a:p>
      </dgm:t>
    </dgm:pt>
    <dgm:pt modelId="{D7934A8F-9CDB-4711-B7A0-E4A430988B83}" type="pres">
      <dgm:prSet presAssocID="{9D60CA37-9E71-4327-AAA1-63B258547FB1}" presName="sp" presStyleCnt="0"/>
      <dgm:spPr/>
    </dgm:pt>
    <dgm:pt modelId="{8A77B411-7A32-43F4-84D3-BFE0CA082283}" type="pres">
      <dgm:prSet presAssocID="{074335BF-7D22-4875-9056-9DA52517FE98}" presName="linNode" presStyleCnt="0"/>
      <dgm:spPr/>
    </dgm:pt>
    <dgm:pt modelId="{6D401AA7-E3B9-4E89-B81A-6BA23DC56784}" type="pres">
      <dgm:prSet presAssocID="{074335BF-7D22-4875-9056-9DA52517FE98}" presName="parentText" presStyleLbl="node1" presStyleIdx="1" presStyleCnt="6" custScaleX="69493" custLinFactNeighborX="-7256">
        <dgm:presLayoutVars>
          <dgm:chMax val="1"/>
          <dgm:bulletEnabled val="1"/>
        </dgm:presLayoutVars>
      </dgm:prSet>
      <dgm:spPr/>
      <dgm:t>
        <a:bodyPr/>
        <a:lstStyle/>
        <a:p>
          <a:endParaRPr lang="en-US"/>
        </a:p>
      </dgm:t>
    </dgm:pt>
    <dgm:pt modelId="{BFA57472-616E-496C-866E-2CB749737399}" type="pres">
      <dgm:prSet presAssocID="{074335BF-7D22-4875-9056-9DA52517FE98}" presName="descendantText" presStyleLbl="alignAccFollowNode1" presStyleIdx="1" presStyleCnt="6" custScaleX="122983" custScaleY="116041">
        <dgm:presLayoutVars>
          <dgm:bulletEnabled val="1"/>
        </dgm:presLayoutVars>
      </dgm:prSet>
      <dgm:spPr/>
      <dgm:t>
        <a:bodyPr/>
        <a:lstStyle/>
        <a:p>
          <a:endParaRPr lang="en-US"/>
        </a:p>
      </dgm:t>
    </dgm:pt>
    <dgm:pt modelId="{E575BA99-CC13-450C-BAA1-8B6F17583655}" type="pres">
      <dgm:prSet presAssocID="{D5582FF6-F2D6-4640-8A0B-F3C627BADE85}" presName="sp" presStyleCnt="0"/>
      <dgm:spPr/>
    </dgm:pt>
    <dgm:pt modelId="{F95B08A3-6A33-4527-B7E0-0F4309A8A93D}" type="pres">
      <dgm:prSet presAssocID="{F267257A-ED6D-4A1F-BB6A-6908936FEA5E}" presName="linNode" presStyleCnt="0"/>
      <dgm:spPr/>
    </dgm:pt>
    <dgm:pt modelId="{BC8D32DA-D407-4A91-9F58-02E2226F174E}" type="pres">
      <dgm:prSet presAssocID="{F267257A-ED6D-4A1F-BB6A-6908936FEA5E}" presName="parentText" presStyleLbl="node1" presStyleIdx="2" presStyleCnt="6" custScaleX="69493" custLinFactNeighborX="-7256">
        <dgm:presLayoutVars>
          <dgm:chMax val="1"/>
          <dgm:bulletEnabled val="1"/>
        </dgm:presLayoutVars>
      </dgm:prSet>
      <dgm:spPr/>
      <dgm:t>
        <a:bodyPr/>
        <a:lstStyle/>
        <a:p>
          <a:endParaRPr lang="en-US"/>
        </a:p>
      </dgm:t>
    </dgm:pt>
    <dgm:pt modelId="{EEB43E08-50CA-4C3E-9AC8-D9944856AA57}" type="pres">
      <dgm:prSet presAssocID="{F267257A-ED6D-4A1F-BB6A-6908936FEA5E}" presName="descendantText" presStyleLbl="alignAccFollowNode1" presStyleIdx="2" presStyleCnt="6" custScaleX="122983" custScaleY="116041">
        <dgm:presLayoutVars>
          <dgm:bulletEnabled val="1"/>
        </dgm:presLayoutVars>
      </dgm:prSet>
      <dgm:spPr/>
      <dgm:t>
        <a:bodyPr/>
        <a:lstStyle/>
        <a:p>
          <a:endParaRPr lang="en-US"/>
        </a:p>
      </dgm:t>
    </dgm:pt>
    <dgm:pt modelId="{AD20D9B0-5CD9-42FB-BF87-0F259B8ED636}" type="pres">
      <dgm:prSet presAssocID="{82B8523A-CA28-489E-BA41-CED0D9BD648A}" presName="sp" presStyleCnt="0"/>
      <dgm:spPr/>
    </dgm:pt>
    <dgm:pt modelId="{76593C7B-5443-4D03-B862-99F27BED50D3}" type="pres">
      <dgm:prSet presAssocID="{C71931BD-1F80-4971-A0E9-938FC4108CC9}" presName="linNode" presStyleCnt="0"/>
      <dgm:spPr/>
    </dgm:pt>
    <dgm:pt modelId="{FD206621-5724-4157-B497-772DB4E98E35}" type="pres">
      <dgm:prSet presAssocID="{C71931BD-1F80-4971-A0E9-938FC4108CC9}" presName="parentText" presStyleLbl="node1" presStyleIdx="3" presStyleCnt="6" custScaleX="69493" custLinFactNeighborX="-7256">
        <dgm:presLayoutVars>
          <dgm:chMax val="1"/>
          <dgm:bulletEnabled val="1"/>
        </dgm:presLayoutVars>
      </dgm:prSet>
      <dgm:spPr/>
      <dgm:t>
        <a:bodyPr/>
        <a:lstStyle/>
        <a:p>
          <a:endParaRPr lang="en-US"/>
        </a:p>
      </dgm:t>
    </dgm:pt>
    <dgm:pt modelId="{36593131-F388-4047-9EFA-9F2DF8818188}" type="pres">
      <dgm:prSet presAssocID="{C71931BD-1F80-4971-A0E9-938FC4108CC9}" presName="descendantText" presStyleLbl="alignAccFollowNode1" presStyleIdx="3" presStyleCnt="6" custScaleX="122983" custScaleY="116041" custLinFactNeighborX="1303" custLinFactNeighborY="-3323">
        <dgm:presLayoutVars>
          <dgm:bulletEnabled val="1"/>
        </dgm:presLayoutVars>
      </dgm:prSet>
      <dgm:spPr/>
      <dgm:t>
        <a:bodyPr/>
        <a:lstStyle/>
        <a:p>
          <a:endParaRPr lang="en-US"/>
        </a:p>
      </dgm:t>
    </dgm:pt>
    <dgm:pt modelId="{8BAA699C-054E-42DA-BE76-DE3ED0A9279C}" type="pres">
      <dgm:prSet presAssocID="{B37B90B0-921D-43A1-917F-F31E034A378B}" presName="sp" presStyleCnt="0"/>
      <dgm:spPr/>
    </dgm:pt>
    <dgm:pt modelId="{A35F2C7C-015C-4863-8A8D-D9B662C3415A}" type="pres">
      <dgm:prSet presAssocID="{E3577942-5B87-4098-AA5A-1664B3CED8EB}" presName="linNode" presStyleCnt="0"/>
      <dgm:spPr/>
    </dgm:pt>
    <dgm:pt modelId="{20020FEB-51B2-41B1-9AB9-54F13589210F}" type="pres">
      <dgm:prSet presAssocID="{E3577942-5B87-4098-AA5A-1664B3CED8EB}" presName="parentText" presStyleLbl="node1" presStyleIdx="4" presStyleCnt="6" custScaleX="69493" custLinFactNeighborX="-7256">
        <dgm:presLayoutVars>
          <dgm:chMax val="1"/>
          <dgm:bulletEnabled val="1"/>
        </dgm:presLayoutVars>
      </dgm:prSet>
      <dgm:spPr/>
      <dgm:t>
        <a:bodyPr/>
        <a:lstStyle/>
        <a:p>
          <a:endParaRPr lang="en-US"/>
        </a:p>
      </dgm:t>
    </dgm:pt>
    <dgm:pt modelId="{A5F87ECC-4468-49CA-B4FA-DAC0ABEC3E6D}" type="pres">
      <dgm:prSet presAssocID="{E3577942-5B87-4098-AA5A-1664B3CED8EB}" presName="descendantText" presStyleLbl="alignAccFollowNode1" presStyleIdx="4" presStyleCnt="6" custScaleX="122983" custScaleY="116041">
        <dgm:presLayoutVars>
          <dgm:bulletEnabled val="1"/>
        </dgm:presLayoutVars>
      </dgm:prSet>
      <dgm:spPr/>
      <dgm:t>
        <a:bodyPr/>
        <a:lstStyle/>
        <a:p>
          <a:endParaRPr lang="en-US"/>
        </a:p>
      </dgm:t>
    </dgm:pt>
    <dgm:pt modelId="{C6DE7F8E-F027-4C67-88B0-C69FF7E47460}" type="pres">
      <dgm:prSet presAssocID="{72D1D676-F97F-433F-81EB-BC5F850BA731}" presName="sp" presStyleCnt="0"/>
      <dgm:spPr/>
    </dgm:pt>
    <dgm:pt modelId="{D2061792-EC03-407E-8C1B-0427BD685C2F}" type="pres">
      <dgm:prSet presAssocID="{BEA7C647-9959-40E8-B30D-0DC0B809CE15}" presName="linNode" presStyleCnt="0"/>
      <dgm:spPr/>
    </dgm:pt>
    <dgm:pt modelId="{2E69233A-380A-4E23-A477-844A50321516}" type="pres">
      <dgm:prSet presAssocID="{BEA7C647-9959-40E8-B30D-0DC0B809CE15}" presName="parentText" presStyleLbl="node1" presStyleIdx="5" presStyleCnt="6" custScaleX="69493" custLinFactNeighborX="-17" custLinFactNeighborY="10954">
        <dgm:presLayoutVars>
          <dgm:chMax val="1"/>
          <dgm:bulletEnabled val="1"/>
        </dgm:presLayoutVars>
      </dgm:prSet>
      <dgm:spPr/>
      <dgm:t>
        <a:bodyPr/>
        <a:lstStyle/>
        <a:p>
          <a:endParaRPr lang="en-US"/>
        </a:p>
      </dgm:t>
    </dgm:pt>
    <dgm:pt modelId="{26CE35D6-6868-424B-806C-1FD1B42F6510}" type="pres">
      <dgm:prSet presAssocID="{BEA7C647-9959-40E8-B30D-0DC0B809CE15}" presName="descendantText" presStyleLbl="alignAccFollowNode1" presStyleIdx="5" presStyleCnt="6" custScaleX="122983" custScaleY="116041">
        <dgm:presLayoutVars>
          <dgm:bulletEnabled val="1"/>
        </dgm:presLayoutVars>
      </dgm:prSet>
      <dgm:spPr/>
      <dgm:t>
        <a:bodyPr/>
        <a:lstStyle/>
        <a:p>
          <a:endParaRPr lang="en-US"/>
        </a:p>
      </dgm:t>
    </dgm:pt>
  </dgm:ptLst>
  <dgm:cxnLst>
    <dgm:cxn modelId="{65877FA4-9F19-47B2-B6EA-323DCFF007B8}" srcId="{0717A3D5-7AE2-449F-A221-B54E070FFB44}" destId="{BEA7C647-9959-40E8-B30D-0DC0B809CE15}" srcOrd="5" destOrd="0" parTransId="{093A36FC-3043-41BC-9CCD-8B264CC3E23C}" sibTransId="{F6F7B173-4BD8-4E05-8F34-B03FB6765956}"/>
    <dgm:cxn modelId="{8C5AFFC6-810B-4FF0-949F-C04900726BBC}" srcId="{0717A3D5-7AE2-449F-A221-B54E070FFB44}" destId="{E3577942-5B87-4098-AA5A-1664B3CED8EB}" srcOrd="4" destOrd="0" parTransId="{BA882D10-0054-48D9-8CA5-5385D6C42352}" sibTransId="{72D1D676-F97F-433F-81EB-BC5F850BA731}"/>
    <dgm:cxn modelId="{0E58DBAA-A9EE-43FF-8244-79B3A5C7F34F}" type="presOf" srcId="{2319AFE2-A634-420E-BBA1-38ADD881A66E}" destId="{36593131-F388-4047-9EFA-9F2DF8818188}" srcOrd="0" destOrd="0" presId="urn:microsoft.com/office/officeart/2005/8/layout/vList5"/>
    <dgm:cxn modelId="{0002D306-70D0-4F8B-B096-D3CCCDDFF85B}" type="presOf" srcId="{0717A3D5-7AE2-449F-A221-B54E070FFB44}" destId="{F9708CDD-00D5-4F48-956B-139BCA176356}" srcOrd="0" destOrd="0" presId="urn:microsoft.com/office/officeart/2005/8/layout/vList5"/>
    <dgm:cxn modelId="{F7971EAB-39D0-4069-B741-96219A15261A}" type="presOf" srcId="{826A1B3E-FE51-41CA-9135-E3B1A2F31C5C}" destId="{EEB43E08-50CA-4C3E-9AC8-D9944856AA57}" srcOrd="0" destOrd="0" presId="urn:microsoft.com/office/officeart/2005/8/layout/vList5"/>
    <dgm:cxn modelId="{6E5FFA10-2CB4-48B7-A197-7B1B489D4B25}" type="presOf" srcId="{E3577942-5B87-4098-AA5A-1664B3CED8EB}" destId="{20020FEB-51B2-41B1-9AB9-54F13589210F}" srcOrd="0" destOrd="0" presId="urn:microsoft.com/office/officeart/2005/8/layout/vList5"/>
    <dgm:cxn modelId="{70FD40EA-97D2-4927-B873-FEED588979CE}" srcId="{0717A3D5-7AE2-449F-A221-B54E070FFB44}" destId="{074335BF-7D22-4875-9056-9DA52517FE98}" srcOrd="1" destOrd="0" parTransId="{B4BD8DD2-07C9-4764-AB88-3A72B11D4A26}" sibTransId="{D5582FF6-F2D6-4640-8A0B-F3C627BADE85}"/>
    <dgm:cxn modelId="{D6F2DAE6-53D5-4AA0-8641-940C6507EC24}" type="presOf" srcId="{D1843C4F-49C2-4BEA-B75A-5E421E1DBF4F}" destId="{A5F87ECC-4468-49CA-B4FA-DAC0ABEC3E6D}" srcOrd="0" destOrd="0" presId="urn:microsoft.com/office/officeart/2005/8/layout/vList5"/>
    <dgm:cxn modelId="{5F6B45C1-E24A-4053-8D85-2D83C2050DCE}" type="presOf" srcId="{C71931BD-1F80-4971-A0E9-938FC4108CC9}" destId="{FD206621-5724-4157-B497-772DB4E98E35}" srcOrd="0" destOrd="0" presId="urn:microsoft.com/office/officeart/2005/8/layout/vList5"/>
    <dgm:cxn modelId="{0F5F355A-03D2-467C-904A-4B7AE926A699}" type="presOf" srcId="{77E7C8F8-F78A-44F3-8F25-461D9B9B3FFC}" destId="{D98C0A10-0BA3-4548-97DA-EED0ED4220D6}" srcOrd="0" destOrd="0" presId="urn:microsoft.com/office/officeart/2005/8/layout/vList5"/>
    <dgm:cxn modelId="{6B918322-0C47-4DC6-8DFC-5A8BF43CFE3B}" srcId="{E3577942-5B87-4098-AA5A-1664B3CED8EB}" destId="{D1843C4F-49C2-4BEA-B75A-5E421E1DBF4F}" srcOrd="0" destOrd="0" parTransId="{5FD9B7F8-75CB-4562-9050-F28F8EAAD7DC}" sibTransId="{B2B7783B-A382-427A-A516-1759B1724391}"/>
    <dgm:cxn modelId="{4DF3D71E-0A4D-4F4E-9295-63932ABFFB05}" type="presOf" srcId="{6078C076-9B8D-4D7B-86C8-1B819D165F92}" destId="{BFA57472-616E-496C-866E-2CB749737399}" srcOrd="0" destOrd="0" presId="urn:microsoft.com/office/officeart/2005/8/layout/vList5"/>
    <dgm:cxn modelId="{FB05903B-B76E-4CEB-B16D-40DF5DA18880}" srcId="{074335BF-7D22-4875-9056-9DA52517FE98}" destId="{6078C076-9B8D-4D7B-86C8-1B819D165F92}" srcOrd="0" destOrd="0" parTransId="{84FBF355-4F7E-4176-8713-C20490A23F71}" sibTransId="{2A31DD87-43AE-4630-B44E-B4FB79B7676D}"/>
    <dgm:cxn modelId="{FFB71C0B-7E20-4D88-A0E6-1C157B1FA700}" type="presOf" srcId="{F267257A-ED6D-4A1F-BB6A-6908936FEA5E}" destId="{BC8D32DA-D407-4A91-9F58-02E2226F174E}" srcOrd="0" destOrd="0" presId="urn:microsoft.com/office/officeart/2005/8/layout/vList5"/>
    <dgm:cxn modelId="{C1E018CE-B8D4-46C9-BA7C-BC8098DE55EA}" type="presOf" srcId="{ADE69EB3-0A43-4143-B8E4-7DF7BD79952D}" destId="{26CE35D6-6868-424B-806C-1FD1B42F6510}" srcOrd="0" destOrd="0" presId="urn:microsoft.com/office/officeart/2005/8/layout/vList5"/>
    <dgm:cxn modelId="{3F2908A1-810C-4148-837C-D3F69DFBBB2B}" srcId="{BEA7C647-9959-40E8-B30D-0DC0B809CE15}" destId="{ADE69EB3-0A43-4143-B8E4-7DF7BD79952D}" srcOrd="0" destOrd="0" parTransId="{C513570E-0F33-46CD-AAF6-C22B3A68C145}" sibTransId="{98D109E4-1C54-463E-AB93-33D65CAC8A1D}"/>
    <dgm:cxn modelId="{1A00414E-EAD6-4765-9794-C318CE900AEA}" srcId="{77E7C8F8-F78A-44F3-8F25-461D9B9B3FFC}" destId="{461BA9D5-5525-49A3-A808-AE3CDC7D54B7}" srcOrd="0" destOrd="0" parTransId="{C956E2D9-8919-4B65-B3C0-481CD0C953FB}" sibTransId="{09A35890-6C30-49FE-8055-364F61C9B8DB}"/>
    <dgm:cxn modelId="{84CB076F-EE8B-47BB-B513-EC30533F20E6}" srcId="{0717A3D5-7AE2-449F-A221-B54E070FFB44}" destId="{C71931BD-1F80-4971-A0E9-938FC4108CC9}" srcOrd="3" destOrd="0" parTransId="{8159A321-4FBD-4B7D-AB85-16BA5E496016}" sibTransId="{B37B90B0-921D-43A1-917F-F31E034A378B}"/>
    <dgm:cxn modelId="{B0AFB34D-EC08-46B1-A521-78324A100DCB}" srcId="{0717A3D5-7AE2-449F-A221-B54E070FFB44}" destId="{F267257A-ED6D-4A1F-BB6A-6908936FEA5E}" srcOrd="2" destOrd="0" parTransId="{34B1A790-33C8-467F-8049-D8E6EBD0BE6D}" sibTransId="{82B8523A-CA28-489E-BA41-CED0D9BD648A}"/>
    <dgm:cxn modelId="{CC8711A7-6E7B-4853-B85A-AC21CED5B3C9}" srcId="{C71931BD-1F80-4971-A0E9-938FC4108CC9}" destId="{2319AFE2-A634-420E-BBA1-38ADD881A66E}" srcOrd="0" destOrd="0" parTransId="{1167B5B9-561D-4B87-BA4B-55702E74630C}" sibTransId="{C49E5882-B080-4E25-9439-D5F0C8B32321}"/>
    <dgm:cxn modelId="{F2BDBA38-E40F-466D-88A2-6B86A8242B39}" srcId="{F267257A-ED6D-4A1F-BB6A-6908936FEA5E}" destId="{826A1B3E-FE51-41CA-9135-E3B1A2F31C5C}" srcOrd="0" destOrd="0" parTransId="{ABC7C849-29B4-4276-BF1A-C9247BFC86AC}" sibTransId="{DDED4174-9FD9-4A11-9D49-251206353DAE}"/>
    <dgm:cxn modelId="{A19324D4-EF7C-4EA4-A995-16EC55BEC8C8}" srcId="{0717A3D5-7AE2-449F-A221-B54E070FFB44}" destId="{77E7C8F8-F78A-44F3-8F25-461D9B9B3FFC}" srcOrd="0" destOrd="0" parTransId="{280E403E-3F83-4D9D-8710-98C5DFBDAD40}" sibTransId="{9D60CA37-9E71-4327-AAA1-63B258547FB1}"/>
    <dgm:cxn modelId="{7C84C4ED-5072-41EB-A962-FB1ABF8E402E}" type="presOf" srcId="{074335BF-7D22-4875-9056-9DA52517FE98}" destId="{6D401AA7-E3B9-4E89-B81A-6BA23DC56784}" srcOrd="0" destOrd="0" presId="urn:microsoft.com/office/officeart/2005/8/layout/vList5"/>
    <dgm:cxn modelId="{C94EFD45-FBC4-43D4-B5DA-9B1FE00DBB93}" type="presOf" srcId="{461BA9D5-5525-49A3-A808-AE3CDC7D54B7}" destId="{2C994BD3-18F1-47F1-A9FC-32D14ECCDFE3}" srcOrd="0" destOrd="0" presId="urn:microsoft.com/office/officeart/2005/8/layout/vList5"/>
    <dgm:cxn modelId="{286296B1-7B85-491C-B82B-1F3258347C6E}" type="presOf" srcId="{BEA7C647-9959-40E8-B30D-0DC0B809CE15}" destId="{2E69233A-380A-4E23-A477-844A50321516}" srcOrd="0" destOrd="0" presId="urn:microsoft.com/office/officeart/2005/8/layout/vList5"/>
    <dgm:cxn modelId="{D2FD2D98-74E8-4380-BC18-2A1BEFEE71A8}" type="presParOf" srcId="{F9708CDD-00D5-4F48-956B-139BCA176356}" destId="{F83E7805-F4AF-4CE4-89DD-E4EB42523CF0}" srcOrd="0" destOrd="0" presId="urn:microsoft.com/office/officeart/2005/8/layout/vList5"/>
    <dgm:cxn modelId="{70542EF4-D192-44F1-8BEB-CD615527D540}" type="presParOf" srcId="{F83E7805-F4AF-4CE4-89DD-E4EB42523CF0}" destId="{D98C0A10-0BA3-4548-97DA-EED0ED4220D6}" srcOrd="0" destOrd="0" presId="urn:microsoft.com/office/officeart/2005/8/layout/vList5"/>
    <dgm:cxn modelId="{1321322C-C9EB-4D03-BDC6-0CCB7A9FAC05}" type="presParOf" srcId="{F83E7805-F4AF-4CE4-89DD-E4EB42523CF0}" destId="{2C994BD3-18F1-47F1-A9FC-32D14ECCDFE3}" srcOrd="1" destOrd="0" presId="urn:microsoft.com/office/officeart/2005/8/layout/vList5"/>
    <dgm:cxn modelId="{039B4065-525C-4A20-99BF-02F3CECDE1B8}" type="presParOf" srcId="{F9708CDD-00D5-4F48-956B-139BCA176356}" destId="{D7934A8F-9CDB-4711-B7A0-E4A430988B83}" srcOrd="1" destOrd="0" presId="urn:microsoft.com/office/officeart/2005/8/layout/vList5"/>
    <dgm:cxn modelId="{25333783-6313-44A1-A1CE-A6529B703AF2}" type="presParOf" srcId="{F9708CDD-00D5-4F48-956B-139BCA176356}" destId="{8A77B411-7A32-43F4-84D3-BFE0CA082283}" srcOrd="2" destOrd="0" presId="urn:microsoft.com/office/officeart/2005/8/layout/vList5"/>
    <dgm:cxn modelId="{EEF0F0AA-4771-429C-9449-A96655AF80C2}" type="presParOf" srcId="{8A77B411-7A32-43F4-84D3-BFE0CA082283}" destId="{6D401AA7-E3B9-4E89-B81A-6BA23DC56784}" srcOrd="0" destOrd="0" presId="urn:microsoft.com/office/officeart/2005/8/layout/vList5"/>
    <dgm:cxn modelId="{5CED0E08-3393-4BA2-AA9D-E7D29022F2E6}" type="presParOf" srcId="{8A77B411-7A32-43F4-84D3-BFE0CA082283}" destId="{BFA57472-616E-496C-866E-2CB749737399}" srcOrd="1" destOrd="0" presId="urn:microsoft.com/office/officeart/2005/8/layout/vList5"/>
    <dgm:cxn modelId="{0259F5E2-C031-48DF-BD0E-8A0F5DFD37A9}" type="presParOf" srcId="{F9708CDD-00D5-4F48-956B-139BCA176356}" destId="{E575BA99-CC13-450C-BAA1-8B6F17583655}" srcOrd="3" destOrd="0" presId="urn:microsoft.com/office/officeart/2005/8/layout/vList5"/>
    <dgm:cxn modelId="{A1F2CF49-DE60-4D34-8B28-0545A0BFC4C8}" type="presParOf" srcId="{F9708CDD-00D5-4F48-956B-139BCA176356}" destId="{F95B08A3-6A33-4527-B7E0-0F4309A8A93D}" srcOrd="4" destOrd="0" presId="urn:microsoft.com/office/officeart/2005/8/layout/vList5"/>
    <dgm:cxn modelId="{18BC9EE8-97D9-44C9-A442-FBAB5317F046}" type="presParOf" srcId="{F95B08A3-6A33-4527-B7E0-0F4309A8A93D}" destId="{BC8D32DA-D407-4A91-9F58-02E2226F174E}" srcOrd="0" destOrd="0" presId="urn:microsoft.com/office/officeart/2005/8/layout/vList5"/>
    <dgm:cxn modelId="{00097763-96CD-4687-B503-B9563D7782C3}" type="presParOf" srcId="{F95B08A3-6A33-4527-B7E0-0F4309A8A93D}" destId="{EEB43E08-50CA-4C3E-9AC8-D9944856AA57}" srcOrd="1" destOrd="0" presId="urn:microsoft.com/office/officeart/2005/8/layout/vList5"/>
    <dgm:cxn modelId="{C281D457-3250-42AC-B5C1-89ADE45B15F5}" type="presParOf" srcId="{F9708CDD-00D5-4F48-956B-139BCA176356}" destId="{AD20D9B0-5CD9-42FB-BF87-0F259B8ED636}" srcOrd="5" destOrd="0" presId="urn:microsoft.com/office/officeart/2005/8/layout/vList5"/>
    <dgm:cxn modelId="{15943223-37EB-4674-BC99-8701113F135A}" type="presParOf" srcId="{F9708CDD-00D5-4F48-956B-139BCA176356}" destId="{76593C7B-5443-4D03-B862-99F27BED50D3}" srcOrd="6" destOrd="0" presId="urn:microsoft.com/office/officeart/2005/8/layout/vList5"/>
    <dgm:cxn modelId="{CAA12568-41F6-4609-AAA5-296C5145A649}" type="presParOf" srcId="{76593C7B-5443-4D03-B862-99F27BED50D3}" destId="{FD206621-5724-4157-B497-772DB4E98E35}" srcOrd="0" destOrd="0" presId="urn:microsoft.com/office/officeart/2005/8/layout/vList5"/>
    <dgm:cxn modelId="{8FDEB528-05D8-491A-8770-AB0BC3029E36}" type="presParOf" srcId="{76593C7B-5443-4D03-B862-99F27BED50D3}" destId="{36593131-F388-4047-9EFA-9F2DF8818188}" srcOrd="1" destOrd="0" presId="urn:microsoft.com/office/officeart/2005/8/layout/vList5"/>
    <dgm:cxn modelId="{3E53C490-EBFF-4912-8D56-894A2DC7643E}" type="presParOf" srcId="{F9708CDD-00D5-4F48-956B-139BCA176356}" destId="{8BAA699C-054E-42DA-BE76-DE3ED0A9279C}" srcOrd="7" destOrd="0" presId="urn:microsoft.com/office/officeart/2005/8/layout/vList5"/>
    <dgm:cxn modelId="{3B5D566F-7B5B-4DE8-8563-942F54916929}" type="presParOf" srcId="{F9708CDD-00D5-4F48-956B-139BCA176356}" destId="{A35F2C7C-015C-4863-8A8D-D9B662C3415A}" srcOrd="8" destOrd="0" presId="urn:microsoft.com/office/officeart/2005/8/layout/vList5"/>
    <dgm:cxn modelId="{1852699F-A7E0-48E9-A238-814F71911CE7}" type="presParOf" srcId="{A35F2C7C-015C-4863-8A8D-D9B662C3415A}" destId="{20020FEB-51B2-41B1-9AB9-54F13589210F}" srcOrd="0" destOrd="0" presId="urn:microsoft.com/office/officeart/2005/8/layout/vList5"/>
    <dgm:cxn modelId="{77ADB071-C0B0-4854-8576-CF5131871C81}" type="presParOf" srcId="{A35F2C7C-015C-4863-8A8D-D9B662C3415A}" destId="{A5F87ECC-4468-49CA-B4FA-DAC0ABEC3E6D}" srcOrd="1" destOrd="0" presId="urn:microsoft.com/office/officeart/2005/8/layout/vList5"/>
    <dgm:cxn modelId="{55E038BB-ACDC-4849-A951-103F5C796C5E}" type="presParOf" srcId="{F9708CDD-00D5-4F48-956B-139BCA176356}" destId="{C6DE7F8E-F027-4C67-88B0-C69FF7E47460}" srcOrd="9" destOrd="0" presId="urn:microsoft.com/office/officeart/2005/8/layout/vList5"/>
    <dgm:cxn modelId="{ADB74FD5-75A8-49C7-BC32-36D07104657C}" type="presParOf" srcId="{F9708CDD-00D5-4F48-956B-139BCA176356}" destId="{D2061792-EC03-407E-8C1B-0427BD685C2F}" srcOrd="10" destOrd="0" presId="urn:microsoft.com/office/officeart/2005/8/layout/vList5"/>
    <dgm:cxn modelId="{07838ABA-616C-4219-8DFF-84F0BE83F56B}" type="presParOf" srcId="{D2061792-EC03-407E-8C1B-0427BD685C2F}" destId="{2E69233A-380A-4E23-A477-844A50321516}" srcOrd="0" destOrd="0" presId="urn:microsoft.com/office/officeart/2005/8/layout/vList5"/>
    <dgm:cxn modelId="{80C94ACA-7362-4B74-B0EC-AFA2F1E796E5}" type="presParOf" srcId="{D2061792-EC03-407E-8C1B-0427BD685C2F}" destId="{26CE35D6-6868-424B-806C-1FD1B42F6510}"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FD0BDC-69BA-4659-9863-56B781EDA21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85E944D-6086-4ADF-A159-01C4CCCC76B4}">
      <dgm:prSet phldrT="[Text]" custT="1"/>
      <dgm:spPr>
        <a:solidFill>
          <a:srgbClr val="593B1D"/>
        </a:solidFill>
        <a:scene3d>
          <a:camera prst="orthographicFront"/>
          <a:lightRig rig="threePt" dir="t"/>
        </a:scene3d>
        <a:sp3d>
          <a:bevelT w="165100" prst="coolSlant"/>
        </a:sp3d>
      </dgm:spPr>
      <dgm:t>
        <a:bodyPr/>
        <a:lstStyle/>
        <a:p>
          <a:r>
            <a:rPr lang="en-US" sz="2400" dirty="0" smtClean="0"/>
            <a:t>Inferred security requirements</a:t>
          </a:r>
          <a:endParaRPr lang="en-US" sz="2400" dirty="0"/>
        </a:p>
      </dgm:t>
    </dgm:pt>
    <dgm:pt modelId="{FFEE9873-6F95-421A-A2D4-2D124126E5CB}" type="parTrans" cxnId="{F63BB74F-8A11-48A3-847C-26CBD7BE9B75}">
      <dgm:prSet/>
      <dgm:spPr/>
      <dgm:t>
        <a:bodyPr/>
        <a:lstStyle/>
        <a:p>
          <a:endParaRPr lang="en-US" sz="2400"/>
        </a:p>
      </dgm:t>
    </dgm:pt>
    <dgm:pt modelId="{871A0872-5FDD-49C4-9E7E-F04DB18AC59F}" type="sibTrans" cxnId="{F63BB74F-8A11-48A3-847C-26CBD7BE9B75}">
      <dgm:prSet custT="1"/>
      <dgm:spPr>
        <a:blipFill rotWithShape="0">
          <a:blip xmlns:r="http://schemas.openxmlformats.org/officeDocument/2006/relationships" r:embed="rId1"/>
          <a:tile tx="0" ty="0" sx="100000" sy="100000" flip="none" algn="tl"/>
        </a:blipFill>
        <a:ln>
          <a:noFill/>
        </a:ln>
      </dgm:spPr>
      <dgm:t>
        <a:bodyPr/>
        <a:lstStyle/>
        <a:p>
          <a:endParaRPr lang="en-US" sz="2400"/>
        </a:p>
      </dgm:t>
    </dgm:pt>
    <dgm:pt modelId="{FE66CCCB-A79E-4F33-A21F-7884B1E0D85C}">
      <dgm:prSet phldrT="[Text]" custT="1"/>
      <dgm:spPr>
        <a:solidFill>
          <a:srgbClr val="593B1D">
            <a:alpha val="80000"/>
          </a:srgbClr>
        </a:solidFill>
        <a:scene3d>
          <a:camera prst="orthographicFront"/>
          <a:lightRig rig="threePt" dir="t"/>
        </a:scene3d>
        <a:sp3d>
          <a:bevelT w="165100" prst="coolSlant"/>
        </a:sp3d>
      </dgm:spPr>
      <dgm:t>
        <a:bodyPr/>
        <a:lstStyle/>
        <a:p>
          <a:r>
            <a:rPr lang="en-US" sz="2400" dirty="0" smtClean="0"/>
            <a:t>Template abstraction</a:t>
          </a:r>
          <a:endParaRPr lang="en-US" sz="2400" dirty="0"/>
        </a:p>
      </dgm:t>
    </dgm:pt>
    <dgm:pt modelId="{A4FC9850-B2EB-426A-A05F-0861A1E6664D}" type="parTrans" cxnId="{6EFC5D99-EBCB-4F55-9FA5-2AAA56214717}">
      <dgm:prSet/>
      <dgm:spPr/>
      <dgm:t>
        <a:bodyPr/>
        <a:lstStyle/>
        <a:p>
          <a:endParaRPr lang="en-US" sz="2400"/>
        </a:p>
      </dgm:t>
    </dgm:pt>
    <dgm:pt modelId="{2F15A35B-607A-4FFA-BF33-312D59A7084F}" type="sibTrans" cxnId="{6EFC5D99-EBCB-4F55-9FA5-2AAA56214717}">
      <dgm:prSet/>
      <dgm:spPr/>
      <dgm:t>
        <a:bodyPr/>
        <a:lstStyle/>
        <a:p>
          <a:endParaRPr lang="en-US" sz="2400"/>
        </a:p>
      </dgm:t>
    </dgm:pt>
    <dgm:pt modelId="{4222FC6A-6FD2-4B12-82BF-18BD11C8AD3C}">
      <dgm:prSet phldrT="[Text]" custT="1"/>
      <dgm:spPr>
        <a:solidFill>
          <a:srgbClr val="006666">
            <a:alpha val="80000"/>
          </a:srgbClr>
        </a:solidFill>
        <a:scene3d>
          <a:camera prst="orthographicFront"/>
          <a:lightRig rig="threePt" dir="t"/>
        </a:scene3d>
        <a:sp3d>
          <a:bevelT w="165100" prst="coolSlant"/>
        </a:sp3d>
      </dgm:spPr>
      <dgm:t>
        <a:bodyPr/>
        <a:lstStyle/>
        <a:p>
          <a:r>
            <a:rPr lang="en-US" sz="2400" dirty="0" smtClean="0"/>
            <a:t>Input sentence</a:t>
          </a:r>
          <a:endParaRPr lang="en-US" sz="2400" dirty="0"/>
        </a:p>
      </dgm:t>
    </dgm:pt>
    <dgm:pt modelId="{AB26DF1F-A37A-4E77-A065-0179C0FBC908}" type="parTrans" cxnId="{6AEE0207-C045-451F-B669-0AC3D259846B}">
      <dgm:prSet/>
      <dgm:spPr/>
      <dgm:t>
        <a:bodyPr/>
        <a:lstStyle/>
        <a:p>
          <a:endParaRPr lang="en-US" sz="2400"/>
        </a:p>
      </dgm:t>
    </dgm:pt>
    <dgm:pt modelId="{056E29A7-9516-41E0-BD7E-C026A7FBE909}" type="sibTrans" cxnId="{6AEE0207-C045-451F-B669-0AC3D259846B}">
      <dgm:prSet custT="1"/>
      <dgm:spPr>
        <a:blipFill rotWithShape="0">
          <a:blip xmlns:r="http://schemas.openxmlformats.org/officeDocument/2006/relationships" r:embed="rId1"/>
          <a:tile tx="0" ty="0" sx="100000" sy="100000" flip="none" algn="tl"/>
        </a:blipFill>
      </dgm:spPr>
      <dgm:t>
        <a:bodyPr/>
        <a:lstStyle/>
        <a:p>
          <a:endParaRPr lang="en-US" sz="2400"/>
        </a:p>
      </dgm:t>
    </dgm:pt>
    <dgm:pt modelId="{3F49AE0D-36C1-4C48-BFFD-863F86DBCD51}" type="pres">
      <dgm:prSet presAssocID="{59FD0BDC-69BA-4659-9863-56B781EDA21E}" presName="outerComposite" presStyleCnt="0">
        <dgm:presLayoutVars>
          <dgm:chMax val="5"/>
          <dgm:dir/>
          <dgm:resizeHandles val="exact"/>
        </dgm:presLayoutVars>
      </dgm:prSet>
      <dgm:spPr/>
      <dgm:t>
        <a:bodyPr/>
        <a:lstStyle/>
        <a:p>
          <a:endParaRPr lang="en-US"/>
        </a:p>
      </dgm:t>
    </dgm:pt>
    <dgm:pt modelId="{13BE244E-496A-4316-AE44-56C1AF932A21}" type="pres">
      <dgm:prSet presAssocID="{59FD0BDC-69BA-4659-9863-56B781EDA21E}" presName="dummyMaxCanvas" presStyleCnt="0">
        <dgm:presLayoutVars/>
      </dgm:prSet>
      <dgm:spPr/>
    </dgm:pt>
    <dgm:pt modelId="{EADFFFEA-DE68-4EAE-833C-7D5E766B2E36}" type="pres">
      <dgm:prSet presAssocID="{59FD0BDC-69BA-4659-9863-56B781EDA21E}" presName="ThreeNodes_1" presStyleLbl="node1" presStyleIdx="0" presStyleCnt="3" custScaleY="100000" custLinFactNeighborY="-9091">
        <dgm:presLayoutVars>
          <dgm:bulletEnabled val="1"/>
        </dgm:presLayoutVars>
      </dgm:prSet>
      <dgm:spPr/>
      <dgm:t>
        <a:bodyPr/>
        <a:lstStyle/>
        <a:p>
          <a:endParaRPr lang="en-US"/>
        </a:p>
      </dgm:t>
    </dgm:pt>
    <dgm:pt modelId="{430B052C-D04E-467F-A70D-F3FB96C25A3E}" type="pres">
      <dgm:prSet presAssocID="{59FD0BDC-69BA-4659-9863-56B781EDA21E}" presName="ThreeNodes_2" presStyleLbl="node1" presStyleIdx="1" presStyleCnt="3" custScaleX="107417">
        <dgm:presLayoutVars>
          <dgm:bulletEnabled val="1"/>
        </dgm:presLayoutVars>
      </dgm:prSet>
      <dgm:spPr>
        <a:solidFill>
          <a:srgbClr val="9E004F">
            <a:alpha val="80000"/>
          </a:srgbClr>
        </a:solidFill>
      </dgm:spPr>
      <dgm:t>
        <a:bodyPr/>
        <a:lstStyle/>
        <a:p>
          <a:endParaRPr lang="en-US"/>
        </a:p>
      </dgm:t>
    </dgm:pt>
    <dgm:pt modelId="{2A50AB81-3E46-4208-97A6-95EEDFFCA01D}" type="pres">
      <dgm:prSet presAssocID="{59FD0BDC-69BA-4659-9863-56B781EDA21E}" presName="ThreeNodes_3" presStyleLbl="node1" presStyleIdx="2" presStyleCnt="3" custScaleY="100000">
        <dgm:presLayoutVars>
          <dgm:bulletEnabled val="1"/>
        </dgm:presLayoutVars>
      </dgm:prSet>
      <dgm:spPr/>
      <dgm:t>
        <a:bodyPr/>
        <a:lstStyle/>
        <a:p>
          <a:endParaRPr lang="en-US"/>
        </a:p>
      </dgm:t>
    </dgm:pt>
    <dgm:pt modelId="{FF3E41D6-D731-4C0F-A4E2-3AF2FA4B51FA}" type="pres">
      <dgm:prSet presAssocID="{59FD0BDC-69BA-4659-9863-56B781EDA21E}" presName="ThreeConn_1-2" presStyleLbl="fgAccFollowNode1" presStyleIdx="0" presStyleCnt="2">
        <dgm:presLayoutVars>
          <dgm:bulletEnabled val="1"/>
        </dgm:presLayoutVars>
      </dgm:prSet>
      <dgm:spPr/>
      <dgm:t>
        <a:bodyPr/>
        <a:lstStyle/>
        <a:p>
          <a:endParaRPr lang="en-US"/>
        </a:p>
      </dgm:t>
    </dgm:pt>
    <dgm:pt modelId="{EED60348-CDCF-4838-B9C5-4400F544789B}" type="pres">
      <dgm:prSet presAssocID="{59FD0BDC-69BA-4659-9863-56B781EDA21E}" presName="ThreeConn_2-3" presStyleLbl="fgAccFollowNode1" presStyleIdx="1" presStyleCnt="2">
        <dgm:presLayoutVars>
          <dgm:bulletEnabled val="1"/>
        </dgm:presLayoutVars>
      </dgm:prSet>
      <dgm:spPr/>
      <dgm:t>
        <a:bodyPr/>
        <a:lstStyle/>
        <a:p>
          <a:endParaRPr lang="en-US"/>
        </a:p>
      </dgm:t>
    </dgm:pt>
    <dgm:pt modelId="{01245E7E-B27C-4355-89F8-C94BD0BF3DAF}" type="pres">
      <dgm:prSet presAssocID="{59FD0BDC-69BA-4659-9863-56B781EDA21E}" presName="ThreeNodes_1_text" presStyleLbl="node1" presStyleIdx="2" presStyleCnt="3">
        <dgm:presLayoutVars>
          <dgm:bulletEnabled val="1"/>
        </dgm:presLayoutVars>
      </dgm:prSet>
      <dgm:spPr/>
      <dgm:t>
        <a:bodyPr/>
        <a:lstStyle/>
        <a:p>
          <a:endParaRPr lang="en-US"/>
        </a:p>
      </dgm:t>
    </dgm:pt>
    <dgm:pt modelId="{999B4DE9-248C-43E1-A06C-5818CE131133}" type="pres">
      <dgm:prSet presAssocID="{59FD0BDC-69BA-4659-9863-56B781EDA21E}" presName="ThreeNodes_2_text" presStyleLbl="node1" presStyleIdx="2" presStyleCnt="3">
        <dgm:presLayoutVars>
          <dgm:bulletEnabled val="1"/>
        </dgm:presLayoutVars>
      </dgm:prSet>
      <dgm:spPr/>
      <dgm:t>
        <a:bodyPr/>
        <a:lstStyle/>
        <a:p>
          <a:endParaRPr lang="en-US"/>
        </a:p>
      </dgm:t>
    </dgm:pt>
    <dgm:pt modelId="{00E78AFE-1B55-4175-B7CE-4D4DC11B5C4C}" type="pres">
      <dgm:prSet presAssocID="{59FD0BDC-69BA-4659-9863-56B781EDA21E}" presName="ThreeNodes_3_text" presStyleLbl="node1" presStyleIdx="2" presStyleCnt="3">
        <dgm:presLayoutVars>
          <dgm:bulletEnabled val="1"/>
        </dgm:presLayoutVars>
      </dgm:prSet>
      <dgm:spPr/>
      <dgm:t>
        <a:bodyPr/>
        <a:lstStyle/>
        <a:p>
          <a:endParaRPr lang="en-US"/>
        </a:p>
      </dgm:t>
    </dgm:pt>
  </dgm:ptLst>
  <dgm:cxnLst>
    <dgm:cxn modelId="{BD5513D9-0EA5-4EA2-BBAC-7B19659BB9F7}" type="presOf" srcId="{FE66CCCB-A79E-4F33-A21F-7884B1E0D85C}" destId="{2A50AB81-3E46-4208-97A6-95EEDFFCA01D}" srcOrd="0" destOrd="0" presId="urn:microsoft.com/office/officeart/2005/8/layout/vProcess5"/>
    <dgm:cxn modelId="{3C76FBF6-2092-46DA-8F22-90B914755BF3}" type="presOf" srcId="{FE66CCCB-A79E-4F33-A21F-7884B1E0D85C}" destId="{00E78AFE-1B55-4175-B7CE-4D4DC11B5C4C}" srcOrd="1" destOrd="0" presId="urn:microsoft.com/office/officeart/2005/8/layout/vProcess5"/>
    <dgm:cxn modelId="{892A3F6A-69B6-4623-BE72-90C6F446787F}" type="presOf" srcId="{871A0872-5FDD-49C4-9E7E-F04DB18AC59F}" destId="{EED60348-CDCF-4838-B9C5-4400F544789B}" srcOrd="0" destOrd="0" presId="urn:microsoft.com/office/officeart/2005/8/layout/vProcess5"/>
    <dgm:cxn modelId="{6AEE0207-C045-451F-B669-0AC3D259846B}" srcId="{59FD0BDC-69BA-4659-9863-56B781EDA21E}" destId="{4222FC6A-6FD2-4B12-82BF-18BD11C8AD3C}" srcOrd="0" destOrd="0" parTransId="{AB26DF1F-A37A-4E77-A065-0179C0FBC908}" sibTransId="{056E29A7-9516-41E0-BD7E-C026A7FBE909}"/>
    <dgm:cxn modelId="{F63BB74F-8A11-48A3-847C-26CBD7BE9B75}" srcId="{59FD0BDC-69BA-4659-9863-56B781EDA21E}" destId="{A85E944D-6086-4ADF-A159-01C4CCCC76B4}" srcOrd="1" destOrd="0" parTransId="{FFEE9873-6F95-421A-A2D4-2D124126E5CB}" sibTransId="{871A0872-5FDD-49C4-9E7E-F04DB18AC59F}"/>
    <dgm:cxn modelId="{A677EB77-8A42-4468-A903-E35AC42418B1}" type="presOf" srcId="{A85E944D-6086-4ADF-A159-01C4CCCC76B4}" destId="{999B4DE9-248C-43E1-A06C-5818CE131133}" srcOrd="1" destOrd="0" presId="urn:microsoft.com/office/officeart/2005/8/layout/vProcess5"/>
    <dgm:cxn modelId="{5EB9B365-4E18-4915-9EEB-5E927A96745C}" type="presOf" srcId="{59FD0BDC-69BA-4659-9863-56B781EDA21E}" destId="{3F49AE0D-36C1-4C48-BFFD-863F86DBCD51}" srcOrd="0" destOrd="0" presId="urn:microsoft.com/office/officeart/2005/8/layout/vProcess5"/>
    <dgm:cxn modelId="{E02DA43A-AFB1-4817-AFF3-BC377E0E46C8}" type="presOf" srcId="{A85E944D-6086-4ADF-A159-01C4CCCC76B4}" destId="{430B052C-D04E-467F-A70D-F3FB96C25A3E}" srcOrd="0" destOrd="0" presId="urn:microsoft.com/office/officeart/2005/8/layout/vProcess5"/>
    <dgm:cxn modelId="{6EFC5D99-EBCB-4F55-9FA5-2AAA56214717}" srcId="{59FD0BDC-69BA-4659-9863-56B781EDA21E}" destId="{FE66CCCB-A79E-4F33-A21F-7884B1E0D85C}" srcOrd="2" destOrd="0" parTransId="{A4FC9850-B2EB-426A-A05F-0861A1E6664D}" sibTransId="{2F15A35B-607A-4FFA-BF33-312D59A7084F}"/>
    <dgm:cxn modelId="{399FDA72-1540-446D-BF13-A136AA0AC4CA}" type="presOf" srcId="{4222FC6A-6FD2-4B12-82BF-18BD11C8AD3C}" destId="{01245E7E-B27C-4355-89F8-C94BD0BF3DAF}" srcOrd="1" destOrd="0" presId="urn:microsoft.com/office/officeart/2005/8/layout/vProcess5"/>
    <dgm:cxn modelId="{4849F596-9172-4DC0-B0F7-009AA6F9CCC3}" type="presOf" srcId="{056E29A7-9516-41E0-BD7E-C026A7FBE909}" destId="{FF3E41D6-D731-4C0F-A4E2-3AF2FA4B51FA}" srcOrd="0" destOrd="0" presId="urn:microsoft.com/office/officeart/2005/8/layout/vProcess5"/>
    <dgm:cxn modelId="{4AC072F9-957A-4468-A043-44AEB9A90934}" type="presOf" srcId="{4222FC6A-6FD2-4B12-82BF-18BD11C8AD3C}" destId="{EADFFFEA-DE68-4EAE-833C-7D5E766B2E36}" srcOrd="0" destOrd="0" presId="urn:microsoft.com/office/officeart/2005/8/layout/vProcess5"/>
    <dgm:cxn modelId="{D5EEFED3-41B8-479D-A35C-F8AB1C9392B3}" type="presParOf" srcId="{3F49AE0D-36C1-4C48-BFFD-863F86DBCD51}" destId="{13BE244E-496A-4316-AE44-56C1AF932A21}" srcOrd="0" destOrd="0" presId="urn:microsoft.com/office/officeart/2005/8/layout/vProcess5"/>
    <dgm:cxn modelId="{45867755-356D-49CA-BA0A-C1BBC198504C}" type="presParOf" srcId="{3F49AE0D-36C1-4C48-BFFD-863F86DBCD51}" destId="{EADFFFEA-DE68-4EAE-833C-7D5E766B2E36}" srcOrd="1" destOrd="0" presId="urn:microsoft.com/office/officeart/2005/8/layout/vProcess5"/>
    <dgm:cxn modelId="{6D449F51-7B1C-4D51-BEB7-4CCF8624D4B4}" type="presParOf" srcId="{3F49AE0D-36C1-4C48-BFFD-863F86DBCD51}" destId="{430B052C-D04E-467F-A70D-F3FB96C25A3E}" srcOrd="2" destOrd="0" presId="urn:microsoft.com/office/officeart/2005/8/layout/vProcess5"/>
    <dgm:cxn modelId="{0DBC4003-B1BE-4E2B-8B02-34073E8DF450}" type="presParOf" srcId="{3F49AE0D-36C1-4C48-BFFD-863F86DBCD51}" destId="{2A50AB81-3E46-4208-97A6-95EEDFFCA01D}" srcOrd="3" destOrd="0" presId="urn:microsoft.com/office/officeart/2005/8/layout/vProcess5"/>
    <dgm:cxn modelId="{403E0485-78C8-4481-8387-A6E74CFF4AD6}" type="presParOf" srcId="{3F49AE0D-36C1-4C48-BFFD-863F86DBCD51}" destId="{FF3E41D6-D731-4C0F-A4E2-3AF2FA4B51FA}" srcOrd="4" destOrd="0" presId="urn:microsoft.com/office/officeart/2005/8/layout/vProcess5"/>
    <dgm:cxn modelId="{0BB203CD-4B73-49DE-AE53-C8BEE780B9B2}" type="presParOf" srcId="{3F49AE0D-36C1-4C48-BFFD-863F86DBCD51}" destId="{EED60348-CDCF-4838-B9C5-4400F544789B}" srcOrd="5" destOrd="0" presId="urn:microsoft.com/office/officeart/2005/8/layout/vProcess5"/>
    <dgm:cxn modelId="{2DAE3D06-E51E-4161-870D-B60A5C509C8C}" type="presParOf" srcId="{3F49AE0D-36C1-4C48-BFFD-863F86DBCD51}" destId="{01245E7E-B27C-4355-89F8-C94BD0BF3DAF}" srcOrd="6" destOrd="0" presId="urn:microsoft.com/office/officeart/2005/8/layout/vProcess5"/>
    <dgm:cxn modelId="{8876C17B-B632-48DB-93F0-CC0F71553528}" type="presParOf" srcId="{3F49AE0D-36C1-4C48-BFFD-863F86DBCD51}" destId="{999B4DE9-248C-43E1-A06C-5818CE131133}" srcOrd="7" destOrd="0" presId="urn:microsoft.com/office/officeart/2005/8/layout/vProcess5"/>
    <dgm:cxn modelId="{EFA7AB01-55DA-444E-9A4E-5FFA5D78E96D}" type="presParOf" srcId="{3F49AE0D-36C1-4C48-BFFD-863F86DBCD51}" destId="{00E78AFE-1B55-4175-B7CE-4D4DC11B5C4C}" srcOrd="8" destOrd="0" presId="urn:microsoft.com/office/officeart/2005/8/layout/vProcess5"/>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84EFAF-A749-42DE-8DEB-0F7EA975EB65}">
      <dsp:nvSpPr>
        <dsp:cNvPr id="0" name=""/>
        <dsp:cNvSpPr/>
      </dsp:nvSpPr>
      <dsp:spPr>
        <a:xfrm>
          <a:off x="1291934" y="-143966"/>
          <a:ext cx="2896654" cy="2896654"/>
        </a:xfrm>
        <a:prstGeom prst="circularArrow">
          <a:avLst>
            <a:gd name="adj1" fmla="val 5689"/>
            <a:gd name="adj2" fmla="val 340510"/>
            <a:gd name="adj3" fmla="val 12539062"/>
            <a:gd name="adj4" fmla="val 18186608"/>
            <a:gd name="adj5" fmla="val 5908"/>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4CA74C3-672B-4345-9668-7CDACB2E2EAD}">
      <dsp:nvSpPr>
        <dsp:cNvPr id="0" name=""/>
        <dsp:cNvSpPr/>
      </dsp:nvSpPr>
      <dsp:spPr>
        <a:xfrm>
          <a:off x="1746722" y="2"/>
          <a:ext cx="1987078" cy="993539"/>
        </a:xfrm>
        <a:prstGeom prst="roundRect">
          <a:avLst/>
        </a:prstGeom>
        <a:solidFill>
          <a:srgbClr val="CC0066"/>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Functional Requirements</a:t>
          </a:r>
          <a:endParaRPr lang="en-US" sz="2000" kern="1200" dirty="0"/>
        </a:p>
      </dsp:txBody>
      <dsp:txXfrm>
        <a:off x="1746722" y="2"/>
        <a:ext cx="1987078" cy="993539"/>
      </dsp:txXfrm>
    </dsp:sp>
    <dsp:sp modelId="{EE7E0479-2874-4D94-9C5C-EBF7B322FAEA}">
      <dsp:nvSpPr>
        <dsp:cNvPr id="0" name=""/>
        <dsp:cNvSpPr/>
      </dsp:nvSpPr>
      <dsp:spPr>
        <a:xfrm>
          <a:off x="3016636" y="1554708"/>
          <a:ext cx="1987078" cy="993539"/>
        </a:xfrm>
        <a:prstGeom prst="roundRect">
          <a:avLst/>
        </a:prstGeom>
        <a:solidFill>
          <a:schemeClr val="accent1">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Security Objectives</a:t>
          </a:r>
          <a:endParaRPr lang="en-US" sz="2000" kern="1200" dirty="0"/>
        </a:p>
      </dsp:txBody>
      <dsp:txXfrm>
        <a:off x="3016636" y="1554708"/>
        <a:ext cx="1987078" cy="993539"/>
      </dsp:txXfrm>
    </dsp:sp>
    <dsp:sp modelId="{10E171A8-03CC-47B7-8A0D-710B0458E30D}">
      <dsp:nvSpPr>
        <dsp:cNvPr id="0" name=""/>
        <dsp:cNvSpPr/>
      </dsp:nvSpPr>
      <dsp:spPr>
        <a:xfrm>
          <a:off x="186479" y="1287395"/>
          <a:ext cx="1987078" cy="993539"/>
        </a:xfrm>
        <a:prstGeom prst="roundRect">
          <a:avLst/>
        </a:prstGeom>
        <a:solidFill>
          <a:srgbClr val="006699"/>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Functionality</a:t>
          </a:r>
          <a:endParaRPr lang="en-US" sz="2000" kern="1200" dirty="0"/>
        </a:p>
      </dsp:txBody>
      <dsp:txXfrm>
        <a:off x="186479" y="1287395"/>
        <a:ext cx="1987078" cy="99353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994BD3-18F1-47F1-A9FC-32D14ECCDFE3}">
      <dsp:nvSpPr>
        <dsp:cNvPr id="0" name=""/>
        <dsp:cNvSpPr/>
      </dsp:nvSpPr>
      <dsp:spPr>
        <a:xfrm rot="5400000">
          <a:off x="5650299" y="-3262523"/>
          <a:ext cx="814460" cy="7405403"/>
        </a:xfrm>
        <a:prstGeom prst="round2SameRect">
          <a:avLst/>
        </a:prstGeom>
        <a:solidFill>
          <a:srgbClr val="996633">
            <a:alpha val="29804"/>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Palatino Linotype" pitchFamily="18" charset="0"/>
            </a:rPr>
            <a:t>The degree to which the "data is </a:t>
          </a:r>
          <a:r>
            <a:rPr lang="en-US" sz="1800" b="1" kern="1200" dirty="0" smtClean="0">
              <a:latin typeface="Palatino Linotype" pitchFamily="18" charset="0"/>
            </a:rPr>
            <a:t>disclosed only as intended</a:t>
          </a:r>
          <a:r>
            <a:rPr lang="en-US" sz="1800" kern="1200" dirty="0" smtClean="0">
              <a:latin typeface="Palatino Linotype" pitchFamily="18" charset="0"/>
            </a:rPr>
            <a:t>“ </a:t>
          </a:r>
          <a:r>
            <a:rPr lang="en-US" sz="1600" kern="1200" dirty="0" smtClean="0">
              <a:latin typeface="Palatino Linotype" pitchFamily="18" charset="0"/>
            </a:rPr>
            <a:t>[Schumacher06]</a:t>
          </a:r>
          <a:endParaRPr lang="en-US" sz="1600" kern="1200" dirty="0">
            <a:solidFill>
              <a:schemeClr val="tx1"/>
            </a:solidFill>
            <a:latin typeface="Palatino Linotype" pitchFamily="18" charset="0"/>
          </a:endParaRPr>
        </a:p>
      </dsp:txBody>
      <dsp:txXfrm rot="5400000">
        <a:off x="5650299" y="-3262523"/>
        <a:ext cx="814460" cy="7405403"/>
      </dsp:txXfrm>
    </dsp:sp>
    <dsp:sp modelId="{D98C0A10-0BA3-4548-97DA-EED0ED4220D6}">
      <dsp:nvSpPr>
        <dsp:cNvPr id="0" name=""/>
        <dsp:cNvSpPr/>
      </dsp:nvSpPr>
      <dsp:spPr>
        <a:xfrm>
          <a:off x="0" y="1506"/>
          <a:ext cx="2353787" cy="877341"/>
        </a:xfrm>
        <a:prstGeom prst="roundRect">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Confidentiality </a:t>
          </a:r>
        </a:p>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(C)</a:t>
          </a:r>
          <a:endParaRPr lang="en-US" sz="2000" kern="1200" dirty="0">
            <a:solidFill>
              <a:schemeClr val="tx1"/>
            </a:solidFill>
            <a:latin typeface="Palatino Linotype" pitchFamily="18" charset="0"/>
          </a:endParaRPr>
        </a:p>
      </dsp:txBody>
      <dsp:txXfrm>
        <a:off x="0" y="1506"/>
        <a:ext cx="2353787" cy="877341"/>
      </dsp:txXfrm>
    </dsp:sp>
    <dsp:sp modelId="{BFA57472-616E-496C-866E-2CB749737399}">
      <dsp:nvSpPr>
        <dsp:cNvPr id="0" name=""/>
        <dsp:cNvSpPr/>
      </dsp:nvSpPr>
      <dsp:spPr>
        <a:xfrm rot="5400000">
          <a:off x="5650299" y="-2341314"/>
          <a:ext cx="814460" cy="7405403"/>
        </a:xfrm>
        <a:prstGeom prst="round2SameRect">
          <a:avLst/>
        </a:prstGeom>
        <a:solidFill>
          <a:srgbClr val="996633">
            <a:alpha val="29804"/>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Palatino Linotype" pitchFamily="18" charset="0"/>
            </a:rPr>
            <a:t>"The degree to which a system or component </a:t>
          </a:r>
          <a:r>
            <a:rPr lang="en-US" sz="1800" b="1" kern="1200" dirty="0" smtClean="0">
              <a:latin typeface="Palatino Linotype" pitchFamily="18" charset="0"/>
            </a:rPr>
            <a:t>guards against improper modification or destruction </a:t>
          </a:r>
          <a:r>
            <a:rPr lang="en-US" sz="1800" kern="1200" dirty="0" smtClean="0">
              <a:latin typeface="Palatino Linotype" pitchFamily="18" charset="0"/>
            </a:rPr>
            <a:t>of computer programs or data." </a:t>
          </a:r>
          <a:r>
            <a:rPr lang="en-US" sz="1600" kern="1200" dirty="0" smtClean="0">
              <a:latin typeface="Palatino Linotype" pitchFamily="18" charset="0"/>
            </a:rPr>
            <a:t>[FIPS-PUB-199]</a:t>
          </a:r>
          <a:endParaRPr lang="en-US" sz="1800" kern="1200" dirty="0">
            <a:solidFill>
              <a:schemeClr val="tx1"/>
            </a:solidFill>
            <a:latin typeface="Palatino Linotype" pitchFamily="18" charset="0"/>
          </a:endParaRPr>
        </a:p>
      </dsp:txBody>
      <dsp:txXfrm rot="5400000">
        <a:off x="5650299" y="-2341314"/>
        <a:ext cx="814460" cy="7405403"/>
      </dsp:txXfrm>
    </dsp:sp>
    <dsp:sp modelId="{6D401AA7-E3B9-4E89-B81A-6BA23DC56784}">
      <dsp:nvSpPr>
        <dsp:cNvPr id="0" name=""/>
        <dsp:cNvSpPr/>
      </dsp:nvSpPr>
      <dsp:spPr>
        <a:xfrm>
          <a:off x="0" y="922715"/>
          <a:ext cx="2353787" cy="877341"/>
        </a:xfrm>
        <a:prstGeom prst="roundRect">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Integrity </a:t>
          </a:r>
        </a:p>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(I)</a:t>
          </a:r>
          <a:endParaRPr lang="en-US" sz="2000" kern="1200" dirty="0">
            <a:latin typeface="Palatino Linotype" pitchFamily="18" charset="0"/>
          </a:endParaRPr>
        </a:p>
      </dsp:txBody>
      <dsp:txXfrm>
        <a:off x="0" y="922715"/>
        <a:ext cx="2353787" cy="877341"/>
      </dsp:txXfrm>
    </dsp:sp>
    <dsp:sp modelId="{EEB43E08-50CA-4C3E-9AC8-D9944856AA57}">
      <dsp:nvSpPr>
        <dsp:cNvPr id="0" name=""/>
        <dsp:cNvSpPr/>
      </dsp:nvSpPr>
      <dsp:spPr>
        <a:xfrm rot="5400000">
          <a:off x="5650299" y="-1420106"/>
          <a:ext cx="814460" cy="7405403"/>
        </a:xfrm>
        <a:prstGeom prst="round2SameRect">
          <a:avLst/>
        </a:prstGeom>
        <a:solidFill>
          <a:srgbClr val="996633">
            <a:alpha val="29804"/>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Palatino Linotype" pitchFamily="18" charset="0"/>
            </a:rPr>
            <a:t>"The degree to which a system or component is </a:t>
          </a:r>
          <a:r>
            <a:rPr lang="en-US" sz="1800" b="1" kern="1200" dirty="0" smtClean="0">
              <a:latin typeface="Palatino Linotype" pitchFamily="18" charset="0"/>
            </a:rPr>
            <a:t>operational and accessible </a:t>
          </a:r>
          <a:r>
            <a:rPr lang="en-US" sz="1800" kern="1200" dirty="0" smtClean="0">
              <a:latin typeface="Palatino Linotype" pitchFamily="18" charset="0"/>
            </a:rPr>
            <a:t>when required for use." </a:t>
          </a:r>
          <a:r>
            <a:rPr lang="en-US" sz="1600" kern="1200" dirty="0" smtClean="0">
              <a:latin typeface="Palatino Linotype" pitchFamily="18" charset="0"/>
            </a:rPr>
            <a:t>[IEEE]</a:t>
          </a:r>
          <a:endParaRPr lang="en-US" sz="1800" kern="1200" dirty="0">
            <a:solidFill>
              <a:schemeClr val="tx1"/>
            </a:solidFill>
            <a:latin typeface="Palatino Linotype" pitchFamily="18" charset="0"/>
          </a:endParaRPr>
        </a:p>
      </dsp:txBody>
      <dsp:txXfrm rot="5400000">
        <a:off x="5650299" y="-1420106"/>
        <a:ext cx="814460" cy="7405403"/>
      </dsp:txXfrm>
    </dsp:sp>
    <dsp:sp modelId="{BC8D32DA-D407-4A91-9F58-02E2226F174E}">
      <dsp:nvSpPr>
        <dsp:cNvPr id="0" name=""/>
        <dsp:cNvSpPr/>
      </dsp:nvSpPr>
      <dsp:spPr>
        <a:xfrm>
          <a:off x="0" y="1843924"/>
          <a:ext cx="2353787" cy="877341"/>
        </a:xfrm>
        <a:prstGeom prst="roundRect">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Availability </a:t>
          </a:r>
        </a:p>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(A)</a:t>
          </a:r>
          <a:endParaRPr lang="en-US" sz="2000" kern="1200" dirty="0">
            <a:latin typeface="Palatino Linotype" pitchFamily="18" charset="0"/>
          </a:endParaRPr>
        </a:p>
      </dsp:txBody>
      <dsp:txXfrm>
        <a:off x="0" y="1843924"/>
        <a:ext cx="2353787" cy="877341"/>
      </dsp:txXfrm>
    </dsp:sp>
    <dsp:sp modelId="{36593131-F388-4047-9EFA-9F2DF8818188}">
      <dsp:nvSpPr>
        <dsp:cNvPr id="0" name=""/>
        <dsp:cNvSpPr/>
      </dsp:nvSpPr>
      <dsp:spPr>
        <a:xfrm rot="5400000">
          <a:off x="5651340" y="-522220"/>
          <a:ext cx="814460" cy="7405403"/>
        </a:xfrm>
        <a:prstGeom prst="round2SameRect">
          <a:avLst/>
        </a:prstGeom>
        <a:solidFill>
          <a:srgbClr val="996633">
            <a:alpha val="29804"/>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Palatino Linotype" pitchFamily="18" charset="0"/>
            </a:rPr>
            <a:t>The need to establish that "a </a:t>
          </a:r>
          <a:r>
            <a:rPr lang="en-US" sz="1800" b="1" kern="1200" dirty="0" smtClean="0">
              <a:latin typeface="Palatino Linotype" pitchFamily="18" charset="0"/>
            </a:rPr>
            <a:t>claimed identity is valid</a:t>
          </a:r>
          <a:r>
            <a:rPr lang="en-US" sz="1800" kern="1200" dirty="0" smtClean="0">
              <a:latin typeface="Palatino Linotype" pitchFamily="18" charset="0"/>
            </a:rPr>
            <a:t>" for a user, process or device. </a:t>
          </a:r>
          <a:r>
            <a:rPr lang="en-US" sz="1600" kern="1200" dirty="0" smtClean="0">
              <a:latin typeface="Palatino Linotype" pitchFamily="18" charset="0"/>
            </a:rPr>
            <a:t>[NIST-SP800-33]</a:t>
          </a:r>
          <a:endParaRPr lang="en-US" sz="1800" kern="1200" dirty="0">
            <a:solidFill>
              <a:schemeClr val="tx1"/>
            </a:solidFill>
            <a:latin typeface="Palatino Linotype" pitchFamily="18" charset="0"/>
          </a:endParaRPr>
        </a:p>
      </dsp:txBody>
      <dsp:txXfrm rot="5400000">
        <a:off x="5651340" y="-522220"/>
        <a:ext cx="814460" cy="7405403"/>
      </dsp:txXfrm>
    </dsp:sp>
    <dsp:sp modelId="{FD206621-5724-4157-B497-772DB4E98E35}">
      <dsp:nvSpPr>
        <dsp:cNvPr id="0" name=""/>
        <dsp:cNvSpPr/>
      </dsp:nvSpPr>
      <dsp:spPr>
        <a:xfrm>
          <a:off x="0" y="2765133"/>
          <a:ext cx="2353787" cy="877341"/>
        </a:xfrm>
        <a:prstGeom prst="roundRect">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Identification &amp; Authentication (IA)</a:t>
          </a:r>
          <a:endParaRPr lang="en-US" sz="2000" kern="1200" dirty="0">
            <a:latin typeface="Palatino Linotype" pitchFamily="18" charset="0"/>
          </a:endParaRPr>
        </a:p>
      </dsp:txBody>
      <dsp:txXfrm>
        <a:off x="0" y="2765133"/>
        <a:ext cx="2353787" cy="877341"/>
      </dsp:txXfrm>
    </dsp:sp>
    <dsp:sp modelId="{A5F87ECC-4468-49CA-B4FA-DAC0ABEC3E6D}">
      <dsp:nvSpPr>
        <dsp:cNvPr id="0" name=""/>
        <dsp:cNvSpPr/>
      </dsp:nvSpPr>
      <dsp:spPr>
        <a:xfrm rot="5400000">
          <a:off x="5650299" y="422311"/>
          <a:ext cx="814460" cy="7405403"/>
        </a:xfrm>
        <a:prstGeom prst="round2SameRect">
          <a:avLst/>
        </a:prstGeom>
        <a:solidFill>
          <a:srgbClr val="996633">
            <a:alpha val="29804"/>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Palatino Linotype" pitchFamily="18" charset="0"/>
            </a:rPr>
            <a:t>Degree to which </a:t>
          </a:r>
          <a:r>
            <a:rPr lang="en-US" sz="1800" b="1" kern="1200" dirty="0" smtClean="0">
              <a:latin typeface="Palatino Linotype" pitchFamily="18" charset="0"/>
            </a:rPr>
            <a:t>actions</a:t>
          </a:r>
          <a:r>
            <a:rPr lang="en-US" sz="1800" kern="1200" dirty="0" smtClean="0">
              <a:latin typeface="Palatino Linotype" pitchFamily="18" charset="0"/>
            </a:rPr>
            <a:t> affecting software assets "can be </a:t>
          </a:r>
          <a:r>
            <a:rPr lang="en-US" sz="1800" b="1" kern="1200" dirty="0" smtClean="0">
              <a:latin typeface="Palatino Linotype" pitchFamily="18" charset="0"/>
            </a:rPr>
            <a:t>traced to the actor </a:t>
          </a:r>
          <a:r>
            <a:rPr lang="en-US" sz="1800" kern="1200" dirty="0" smtClean="0">
              <a:latin typeface="Palatino Linotype" pitchFamily="18" charset="0"/>
            </a:rPr>
            <a:t>responsible for the action“ </a:t>
          </a:r>
          <a:r>
            <a:rPr lang="en-US" sz="1600" kern="1200" dirty="0" smtClean="0">
              <a:latin typeface="Palatino Linotype" pitchFamily="18" charset="0"/>
            </a:rPr>
            <a:t>[Schumacher06]</a:t>
          </a:r>
          <a:endParaRPr lang="en-US" sz="1800" b="1" kern="1200" dirty="0">
            <a:solidFill>
              <a:schemeClr val="tx1"/>
            </a:solidFill>
            <a:latin typeface="Palatino Linotype" pitchFamily="18" charset="0"/>
          </a:endParaRPr>
        </a:p>
      </dsp:txBody>
      <dsp:txXfrm rot="5400000">
        <a:off x="5650299" y="422311"/>
        <a:ext cx="814460" cy="7405403"/>
      </dsp:txXfrm>
    </dsp:sp>
    <dsp:sp modelId="{20020FEB-51B2-41B1-9AB9-54F13589210F}">
      <dsp:nvSpPr>
        <dsp:cNvPr id="0" name=""/>
        <dsp:cNvSpPr/>
      </dsp:nvSpPr>
      <dsp:spPr>
        <a:xfrm>
          <a:off x="0" y="3686342"/>
          <a:ext cx="2353787" cy="877341"/>
        </a:xfrm>
        <a:prstGeom prst="roundRect">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Accountability (AY)</a:t>
          </a:r>
          <a:endParaRPr lang="en-US" sz="2000" b="1" kern="1200" dirty="0">
            <a:solidFill>
              <a:schemeClr val="tx1"/>
            </a:solidFill>
            <a:latin typeface="Palatino Linotype" pitchFamily="18" charset="0"/>
          </a:endParaRPr>
        </a:p>
      </dsp:txBody>
      <dsp:txXfrm>
        <a:off x="0" y="3686342"/>
        <a:ext cx="2353787" cy="877341"/>
      </dsp:txXfrm>
    </dsp:sp>
    <dsp:sp modelId="{26CE35D6-6868-424B-806C-1FD1B42F6510}">
      <dsp:nvSpPr>
        <dsp:cNvPr id="0" name=""/>
        <dsp:cNvSpPr/>
      </dsp:nvSpPr>
      <dsp:spPr>
        <a:xfrm rot="5400000">
          <a:off x="5650299" y="1343520"/>
          <a:ext cx="814460" cy="7405403"/>
        </a:xfrm>
        <a:prstGeom prst="round2SameRect">
          <a:avLst/>
        </a:prstGeom>
        <a:solidFill>
          <a:srgbClr val="996633">
            <a:alpha val="29804"/>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Palatino Linotype" pitchFamily="18" charset="0"/>
            </a:rPr>
            <a:t>The degree to which “an actor can </a:t>
          </a:r>
          <a:r>
            <a:rPr lang="en-US" sz="1800" b="1" kern="1200" dirty="0" smtClean="0">
              <a:latin typeface="Palatino Linotype" pitchFamily="18" charset="0"/>
            </a:rPr>
            <a:t>understand and control </a:t>
          </a:r>
          <a:r>
            <a:rPr lang="en-US" sz="1800" kern="1200" dirty="0" smtClean="0">
              <a:latin typeface="Palatino Linotype" pitchFamily="18" charset="0"/>
            </a:rPr>
            <a:t>how their information is used.” </a:t>
          </a:r>
          <a:r>
            <a:rPr lang="en-US" sz="1600" kern="1200" dirty="0" smtClean="0">
              <a:latin typeface="Palatino Linotype" pitchFamily="18" charset="0"/>
            </a:rPr>
            <a:t>[RE14]</a:t>
          </a:r>
          <a:endParaRPr lang="en-US" sz="1600" b="1" kern="1200" dirty="0">
            <a:solidFill>
              <a:schemeClr val="tx1"/>
            </a:solidFill>
            <a:latin typeface="Palatino Linotype" pitchFamily="18" charset="0"/>
          </a:endParaRPr>
        </a:p>
      </dsp:txBody>
      <dsp:txXfrm rot="5400000">
        <a:off x="5650299" y="1343520"/>
        <a:ext cx="814460" cy="7405403"/>
      </dsp:txXfrm>
    </dsp:sp>
    <dsp:sp modelId="{2E69233A-380A-4E23-A477-844A50321516}">
      <dsp:nvSpPr>
        <dsp:cNvPr id="0" name=""/>
        <dsp:cNvSpPr/>
      </dsp:nvSpPr>
      <dsp:spPr>
        <a:xfrm>
          <a:off x="17" y="4609058"/>
          <a:ext cx="2353787" cy="877341"/>
        </a:xfrm>
        <a:prstGeom prst="roundRect">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Privacy </a:t>
          </a:r>
        </a:p>
        <a:p>
          <a:pPr lvl="0" algn="ctr" defTabSz="889000">
            <a:lnSpc>
              <a:spcPct val="90000"/>
            </a:lnSpc>
            <a:spcBef>
              <a:spcPct val="0"/>
            </a:spcBef>
            <a:spcAft>
              <a:spcPct val="35000"/>
            </a:spcAft>
          </a:pPr>
          <a:r>
            <a:rPr lang="en-US" sz="2000" b="1" kern="1200" dirty="0" smtClean="0">
              <a:solidFill>
                <a:schemeClr val="tx1"/>
              </a:solidFill>
              <a:latin typeface="Palatino Linotype" pitchFamily="18" charset="0"/>
            </a:rPr>
            <a:t>(PR)</a:t>
          </a:r>
          <a:endParaRPr lang="en-US" sz="2000" b="1" kern="1200" dirty="0">
            <a:solidFill>
              <a:schemeClr val="tx1"/>
            </a:solidFill>
            <a:latin typeface="Palatino Linotype" pitchFamily="18" charset="0"/>
          </a:endParaRPr>
        </a:p>
      </dsp:txBody>
      <dsp:txXfrm>
        <a:off x="17" y="4609058"/>
        <a:ext cx="2353787" cy="87734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DFFFEA-DE68-4EAE-833C-7D5E766B2E36}">
      <dsp:nvSpPr>
        <dsp:cNvPr id="0" name=""/>
        <dsp:cNvSpPr/>
      </dsp:nvSpPr>
      <dsp:spPr>
        <a:xfrm>
          <a:off x="0" y="0"/>
          <a:ext cx="2979420" cy="1074420"/>
        </a:xfrm>
        <a:prstGeom prst="roundRect">
          <a:avLst>
            <a:gd name="adj" fmla="val 10000"/>
          </a:avLst>
        </a:prstGeom>
        <a:solidFill>
          <a:srgbClr val="006666">
            <a:alpha val="80000"/>
          </a:srgb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Input sentence</a:t>
          </a:r>
          <a:endParaRPr lang="en-US" sz="2400" kern="1200" dirty="0"/>
        </a:p>
      </dsp:txBody>
      <dsp:txXfrm>
        <a:off x="0" y="0"/>
        <a:ext cx="1882974" cy="1074420"/>
      </dsp:txXfrm>
    </dsp:sp>
    <dsp:sp modelId="{430B052C-D04E-467F-A70D-F3FB96C25A3E}">
      <dsp:nvSpPr>
        <dsp:cNvPr id="0" name=""/>
        <dsp:cNvSpPr/>
      </dsp:nvSpPr>
      <dsp:spPr>
        <a:xfrm>
          <a:off x="152398" y="1253489"/>
          <a:ext cx="3200403" cy="1074420"/>
        </a:xfrm>
        <a:prstGeom prst="roundRect">
          <a:avLst>
            <a:gd name="adj" fmla="val 10000"/>
          </a:avLst>
        </a:prstGeom>
        <a:solidFill>
          <a:srgbClr val="9E004F">
            <a:alpha val="80000"/>
          </a:srgb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Inferred security requirements</a:t>
          </a:r>
          <a:endParaRPr lang="en-US" sz="2400" kern="1200" dirty="0"/>
        </a:p>
      </dsp:txBody>
      <dsp:txXfrm>
        <a:off x="152398" y="1253489"/>
        <a:ext cx="2167843" cy="1074420"/>
      </dsp:txXfrm>
    </dsp:sp>
    <dsp:sp modelId="{2A50AB81-3E46-4208-97A6-95EEDFFCA01D}">
      <dsp:nvSpPr>
        <dsp:cNvPr id="0" name=""/>
        <dsp:cNvSpPr/>
      </dsp:nvSpPr>
      <dsp:spPr>
        <a:xfrm>
          <a:off x="525779" y="2506979"/>
          <a:ext cx="2979420" cy="1074420"/>
        </a:xfrm>
        <a:prstGeom prst="roundRect">
          <a:avLst>
            <a:gd name="adj" fmla="val 10000"/>
          </a:avLst>
        </a:prstGeom>
        <a:solidFill>
          <a:srgbClr val="593B1D">
            <a:alpha val="80000"/>
          </a:srgb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Template abstraction</a:t>
          </a:r>
          <a:endParaRPr lang="en-US" sz="2400" kern="1200" dirty="0"/>
        </a:p>
      </dsp:txBody>
      <dsp:txXfrm>
        <a:off x="525779" y="2506979"/>
        <a:ext cx="2018157" cy="1074420"/>
      </dsp:txXfrm>
    </dsp:sp>
    <dsp:sp modelId="{FF3E41D6-D731-4C0F-A4E2-3AF2FA4B51FA}">
      <dsp:nvSpPr>
        <dsp:cNvPr id="0" name=""/>
        <dsp:cNvSpPr/>
      </dsp:nvSpPr>
      <dsp:spPr>
        <a:xfrm>
          <a:off x="2281046" y="814768"/>
          <a:ext cx="698373" cy="698373"/>
        </a:xfrm>
        <a:prstGeom prst="downArrow">
          <a:avLst>
            <a:gd name="adj1" fmla="val 55000"/>
            <a:gd name="adj2" fmla="val 45000"/>
          </a:avLst>
        </a:prstGeom>
        <a:blipFill rotWithShape="0">
          <a:blip xmlns:r="http://schemas.openxmlformats.org/officeDocument/2006/relationships" r:embed="rId1"/>
          <a:tile tx="0" ty="0" sx="100000" sy="100000" flip="none" algn="tl"/>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2281046" y="814768"/>
        <a:ext cx="698373" cy="698373"/>
      </dsp:txXfrm>
    </dsp:sp>
    <dsp:sp modelId="{EED60348-CDCF-4838-B9C5-4400F544789B}">
      <dsp:nvSpPr>
        <dsp:cNvPr id="0" name=""/>
        <dsp:cNvSpPr/>
      </dsp:nvSpPr>
      <dsp:spPr>
        <a:xfrm>
          <a:off x="2543936" y="2061095"/>
          <a:ext cx="698373" cy="698373"/>
        </a:xfrm>
        <a:prstGeom prst="downArrow">
          <a:avLst>
            <a:gd name="adj1" fmla="val 55000"/>
            <a:gd name="adj2" fmla="val 45000"/>
          </a:avLst>
        </a:prstGeom>
        <a:blipFill rotWithShape="0">
          <a:blip xmlns:r="http://schemas.openxmlformats.org/officeDocument/2006/relationships" r:embed="rId1"/>
          <a:tile tx="0" ty="0" sx="100000" sy="100000" flip="none" algn="tl"/>
        </a:blip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2543936" y="2061095"/>
        <a:ext cx="698373" cy="6983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94" tIns="46147" rIns="92294" bIns="46147" rtlCol="0"/>
          <a:lstStyle>
            <a:lvl1pPr algn="l">
              <a:defRPr sz="11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2294" tIns="46147" rIns="92294" bIns="46147" rtlCol="0"/>
          <a:lstStyle>
            <a:lvl1pPr algn="r">
              <a:defRPr sz="1100"/>
            </a:lvl1pPr>
          </a:lstStyle>
          <a:p>
            <a:fld id="{802DEDFE-6B46-494A-9BE0-0F4B7C7FAB61}" type="datetimeFigureOut">
              <a:rPr lang="en-US" smtClean="0"/>
              <a:pPr/>
              <a:t>8/21/2014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2294" tIns="46147" rIns="92294" bIns="46147" rtlCol="0" anchor="b"/>
          <a:lstStyle>
            <a:lvl1pPr algn="l">
              <a:defRPr sz="11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294" tIns="46147" rIns="92294" bIns="46147" rtlCol="0" anchor="b"/>
          <a:lstStyle>
            <a:lvl1pPr algn="r">
              <a:defRPr sz="1100"/>
            </a:lvl1pPr>
          </a:lstStyle>
          <a:p>
            <a:fld id="{0961E197-BCBD-4B8E-A71F-D156EDACD62B}" type="slidenum">
              <a:rPr lang="en-US" smtClean="0"/>
              <a:pPr/>
              <a:t>‹#›</a:t>
            </a:fld>
            <a:endParaRPr lang="en-US"/>
          </a:p>
        </p:txBody>
      </p:sp>
    </p:spTree>
    <p:extLst>
      <p:ext uri="{BB962C8B-B14F-4D97-AF65-F5344CB8AC3E}">
        <p14:creationId xmlns="" xmlns:p14="http://schemas.microsoft.com/office/powerpoint/2010/main" val="250028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296400"/>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294" tIns="46147" rIns="92294" bIns="46147" anchor="ctr"/>
          <a:lstStyle/>
          <a:p>
            <a:endParaRPr lang="en-US"/>
          </a:p>
        </p:txBody>
      </p:sp>
      <p:sp>
        <p:nvSpPr>
          <p:cNvPr id="3074" name="Text Box 2"/>
          <p:cNvSpPr txBox="1">
            <a:spLocks noChangeArrowheads="1"/>
          </p:cNvSpPr>
          <p:nvPr/>
        </p:nvSpPr>
        <p:spPr bwMode="auto">
          <a:xfrm>
            <a:off x="0" y="0"/>
            <a:ext cx="2971800" cy="4648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294" tIns="46147" rIns="92294" bIns="46147" anchor="ctr"/>
          <a:lstStyle/>
          <a:p>
            <a:endParaRPr lang="en-US"/>
          </a:p>
        </p:txBody>
      </p:sp>
      <p:sp>
        <p:nvSpPr>
          <p:cNvPr id="3075" name="Text Box 3"/>
          <p:cNvSpPr txBox="1">
            <a:spLocks noChangeArrowheads="1"/>
          </p:cNvSpPr>
          <p:nvPr/>
        </p:nvSpPr>
        <p:spPr bwMode="auto">
          <a:xfrm>
            <a:off x="3884613" y="0"/>
            <a:ext cx="2971800" cy="4648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294" tIns="46147" rIns="92294" bIns="46147" anchor="ctr"/>
          <a:lstStyle/>
          <a:p>
            <a:endParaRPr lang="en-US"/>
          </a:p>
        </p:txBody>
      </p:sp>
      <p:sp>
        <p:nvSpPr>
          <p:cNvPr id="3076" name="Rectangle 4"/>
          <p:cNvSpPr>
            <a:spLocks noGrp="1" noRot="1" noChangeAspect="1" noChangeArrowheads="1"/>
          </p:cNvSpPr>
          <p:nvPr>
            <p:ph type="sldImg"/>
          </p:nvPr>
        </p:nvSpPr>
        <p:spPr bwMode="auto">
          <a:xfrm>
            <a:off x="1106488" y="696913"/>
            <a:ext cx="4643437" cy="34845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0" y="4415791"/>
            <a:ext cx="5484813" cy="41817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3078" name="Text Box 6"/>
          <p:cNvSpPr txBox="1">
            <a:spLocks noChangeArrowheads="1"/>
          </p:cNvSpPr>
          <p:nvPr/>
        </p:nvSpPr>
        <p:spPr bwMode="auto">
          <a:xfrm>
            <a:off x="0" y="8829967"/>
            <a:ext cx="2971800" cy="4648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294" tIns="46147" rIns="92294" bIns="46147" anchor="ctr"/>
          <a:lstStyle/>
          <a:p>
            <a:endParaRPr lang="en-US"/>
          </a:p>
        </p:txBody>
      </p:sp>
      <p:sp>
        <p:nvSpPr>
          <p:cNvPr id="3079" name="Rectangle 7"/>
          <p:cNvSpPr>
            <a:spLocks noGrp="1" noChangeArrowheads="1"/>
          </p:cNvSpPr>
          <p:nvPr>
            <p:ph type="sldNum"/>
          </p:nvPr>
        </p:nvSpPr>
        <p:spPr bwMode="auto">
          <a:xfrm>
            <a:off x="3884614" y="8829966"/>
            <a:ext cx="2970212" cy="46320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841" tIns="47237" rIns="90841" bIns="47237" numCol="1" anchor="b" anchorCtr="0" compatLnSpc="1">
            <a:prstTxWarp prst="textNoShape">
              <a:avLst/>
            </a:prstTxWarp>
          </a:bodyPr>
          <a:lstStyle>
            <a:lvl1pPr algn="r">
              <a:buClrTx/>
              <a:buFontTx/>
              <a:buNone/>
              <a:tabLst>
                <a:tab pos="0" algn="l"/>
                <a:tab pos="922939" algn="l"/>
                <a:tab pos="1845876" algn="l"/>
                <a:tab pos="2768815" algn="l"/>
                <a:tab pos="3691753" algn="l"/>
                <a:tab pos="4614692" algn="l"/>
                <a:tab pos="5537630" algn="l"/>
                <a:tab pos="6460568" algn="l"/>
                <a:tab pos="7383506" algn="l"/>
                <a:tab pos="8306444" algn="l"/>
                <a:tab pos="9229384" algn="l"/>
                <a:tab pos="10152322" algn="l"/>
              </a:tabLst>
              <a:defRPr sz="1100">
                <a:solidFill>
                  <a:srgbClr val="000000"/>
                </a:solidFill>
                <a:latin typeface="Arial" charset="0"/>
                <a:cs typeface="Arial" charset="0"/>
              </a:defRPr>
            </a:lvl1pPr>
          </a:lstStyle>
          <a:p>
            <a:fld id="{18ABD026-5A19-40A7-9066-47B97193A673}" type="slidenum">
              <a:rPr lang="en-US"/>
              <a:pPr/>
              <a:t>‹#›</a:t>
            </a:fld>
            <a:endParaRPr lang="en-US"/>
          </a:p>
        </p:txBody>
      </p:sp>
    </p:spTree>
    <p:extLst>
      <p:ext uri="{BB962C8B-B14F-4D97-AF65-F5344CB8AC3E}">
        <p14:creationId xmlns="" xmlns:p14="http://schemas.microsoft.com/office/powerpoint/2010/main" val="373757338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998EBF71-7B5F-4295-8047-EE42988B90BA}" type="slidenum">
              <a:rPr lang="en-US"/>
              <a:pPr/>
              <a:t>1</a:t>
            </a:fld>
            <a:endParaRPr lang="en-US"/>
          </a:p>
        </p:txBody>
      </p:sp>
      <p:sp>
        <p:nvSpPr>
          <p:cNvPr id="37889"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smtClean="0"/>
              <a:t>As a first step, we identify individual sentences from the input artifacts and tag parts of speech for each sentence (nouns are underlined, verbs are italicized). </a:t>
            </a:r>
          </a:p>
          <a:p>
            <a:endParaRPr lang="en-US" baseline="0" dirty="0" smtClean="0"/>
          </a:p>
          <a:p>
            <a:r>
              <a:rPr lang="en-US" baseline="0" dirty="0" smtClean="0"/>
              <a:t>Should input artifacts be well-formed ?</a:t>
            </a:r>
          </a:p>
          <a:p>
            <a:r>
              <a:rPr lang="en-US" baseline="0" dirty="0" smtClean="0"/>
              <a:t>-------------------------------------------------</a:t>
            </a:r>
          </a:p>
          <a:p>
            <a:r>
              <a:rPr lang="en-US" baseline="0" dirty="0" smtClean="0"/>
              <a:t>The input should be in text-only format. However, we do not expect the input artifact / document to be well-formed .</a:t>
            </a:r>
          </a:p>
          <a:p>
            <a:r>
              <a:rPr lang="en-US" baseline="0" dirty="0" smtClean="0"/>
              <a:t>(E.g., we use feature requests as a study document for evaluation). </a:t>
            </a:r>
          </a:p>
          <a:p>
            <a:endParaRPr lang="en-US" baseline="0" dirty="0" smtClean="0"/>
          </a:p>
          <a:p>
            <a:r>
              <a:rPr lang="en-US" baseline="0" dirty="0" smtClean="0"/>
              <a:t>However the process works better with shorter, well-formed sentences.</a:t>
            </a:r>
          </a:p>
          <a:p>
            <a:r>
              <a:rPr lang="en-US" baseline="0" dirty="0" smtClean="0"/>
              <a:t>----------------------</a:t>
            </a:r>
          </a:p>
          <a:p>
            <a:endParaRPr lang="en-US" baseline="0" dirty="0" smtClean="0"/>
          </a:p>
          <a:p>
            <a:r>
              <a:rPr lang="en-US" baseline="0" dirty="0" smtClean="0"/>
              <a:t>Online link to parse sentences:  http://nlp.stanford.edu:8080/parser/index.jsp</a:t>
            </a:r>
          </a:p>
          <a:p>
            <a:endParaRPr lang="en-US" baseline="0" dirty="0" smtClean="0"/>
          </a:p>
          <a:p>
            <a:r>
              <a:rPr lang="en-US" dirty="0" smtClean="0"/>
              <a:t>The/DT	system/NN	shall/MD	provide/VB	the/DT	ability/NN	to/TO	update/VB	a/DT	patient/JJ	history/NN	by/IN	modifying/VBG	,/,	adding/VBG	or/CC	removing/VBG	items/NNS	from/IN	the/DT	patient/JJ	history/NN	as/RB	appropriate/JJ</a:t>
            </a:r>
          </a:p>
          <a:p>
            <a:endParaRPr lang="en-US" baseline="0" dirty="0" smtClean="0"/>
          </a:p>
          <a:p>
            <a:r>
              <a:rPr lang="en-US" baseline="0" dirty="0" smtClean="0"/>
              <a:t>[http://cs.nyu.edu/grishman/jet/guide/PennPOS.html</a:t>
            </a:r>
            <a:r>
              <a:rPr lang="en-US" sz="1400" baseline="0" dirty="0" smtClean="0"/>
              <a:t>]</a:t>
            </a:r>
            <a:endParaRPr lang="en-US" baseline="0" dirty="0" smtClean="0"/>
          </a:p>
        </p:txBody>
      </p:sp>
      <p:sp>
        <p:nvSpPr>
          <p:cNvPr id="4" name="Slide Number Placeholder 3"/>
          <p:cNvSpPr>
            <a:spLocks noGrp="1"/>
          </p:cNvSpPr>
          <p:nvPr>
            <p:ph type="sldNum" idx="10"/>
          </p:nvPr>
        </p:nvSpPr>
        <p:spPr/>
        <p:txBody>
          <a:bodyPr/>
          <a:lstStyle/>
          <a:p>
            <a:fld id="{18ABD026-5A19-40A7-9066-47B97193A67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classification purpose, we identified these</a:t>
            </a:r>
            <a:r>
              <a:rPr lang="en-US" baseline="0" dirty="0" smtClean="0"/>
              <a:t> 6 </a:t>
            </a:r>
            <a:r>
              <a:rPr lang="en-US" dirty="0" smtClean="0"/>
              <a:t>categories </a:t>
            </a:r>
            <a:r>
              <a:rPr lang="en-US" dirty="0" smtClean="0"/>
              <a:t>of security objectives</a:t>
            </a:r>
            <a:r>
              <a:rPr lang="en-US" baseline="0" dirty="0" smtClean="0"/>
              <a:t> </a:t>
            </a:r>
            <a:r>
              <a:rPr lang="en-US" baseline="0" dirty="0" smtClean="0"/>
              <a:t>from </a:t>
            </a:r>
            <a:r>
              <a:rPr lang="en-US" baseline="0" dirty="0" smtClean="0"/>
              <a:t>literature (security standards, taxonomies, books, papers). We didn’t find a security-relevant </a:t>
            </a:r>
            <a:r>
              <a:rPr lang="en-US" baseline="0" dirty="0" smtClean="0"/>
              <a:t>sentence that </a:t>
            </a:r>
            <a:r>
              <a:rPr lang="en-US" baseline="0" dirty="0" smtClean="0"/>
              <a:t>didn’t fall into one of these </a:t>
            </a:r>
            <a:r>
              <a:rPr lang="en-US" baseline="0" dirty="0" smtClean="0"/>
              <a:t>categories. Example </a:t>
            </a:r>
            <a:r>
              <a:rPr lang="en-US" baseline="0" dirty="0" smtClean="0"/>
              <a:t>on next slide</a:t>
            </a:r>
            <a:r>
              <a:rPr lang="en-US" baseline="0" dirty="0" smtClean="0"/>
              <a:t>.</a:t>
            </a:r>
          </a:p>
          <a:p>
            <a:endParaRPr lang="en-US" baseline="0" dirty="0" smtClean="0"/>
          </a:p>
          <a:p>
            <a:r>
              <a:rPr lang="en-US" baseline="0" dirty="0" smtClean="0"/>
              <a:t>Security objectives &lt;-&gt; labels for classification (supervised machine learning classifiers)</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defTabSz="931774">
              <a:defRPr/>
            </a:pPr>
            <a:r>
              <a:rPr lang="en-US" dirty="0" smtClean="0"/>
              <a:t>Patient history is a sensitive information</a:t>
            </a:r>
            <a:r>
              <a:rPr lang="en-US" baseline="0" dirty="0" smtClean="0"/>
              <a:t>. We want to maintain confidentiality when disclosing it, integrity when updating it, and accountability in terms of who performed the modification on patient history. Once we have classified the </a:t>
            </a:r>
            <a:r>
              <a:rPr lang="en-US" baseline="0" dirty="0" smtClean="0"/>
              <a:t>sentences, </a:t>
            </a:r>
            <a:r>
              <a:rPr lang="en-US" dirty="0" smtClean="0"/>
              <a:t>to generate security requirements from classified</a:t>
            </a:r>
            <a:r>
              <a:rPr lang="en-US" baseline="0" dirty="0" smtClean="0"/>
              <a:t> </a:t>
            </a:r>
            <a:r>
              <a:rPr lang="en-US" baseline="0" dirty="0" smtClean="0"/>
              <a:t>sentences. </a:t>
            </a:r>
            <a:endParaRPr lang="en-US" dirty="0" smtClean="0"/>
          </a:p>
          <a:p>
            <a:endParaRPr lang="en-US" dirty="0"/>
          </a:p>
        </p:txBody>
      </p:sp>
      <p:sp>
        <p:nvSpPr>
          <p:cNvPr id="4" name="Slide Number Placeholder 3"/>
          <p:cNvSpPr>
            <a:spLocks noGrp="1"/>
          </p:cNvSpPr>
          <p:nvPr>
            <p:ph type="sldNum" sz="quarter" idx="10"/>
          </p:nvPr>
        </p:nvSpPr>
        <p:spPr/>
        <p:txBody>
          <a:bodyPr/>
          <a:lstStyle/>
          <a:p>
            <a:fld id="{76B8DEBE-5575-457A-B971-8F419BC8BFC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abstract out commonalities in the way explicit security requirements are specified to create reusable requirements. </a:t>
            </a:r>
          </a:p>
          <a:p>
            <a:r>
              <a:rPr lang="en-US" baseline="0" dirty="0" smtClean="0"/>
              <a:t>We also group requirements that work together to meet specific objectives into a single context-specific templates.</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Each template generates a set of security requirements that work together to meet a specific objective in the given context.</a:t>
            </a:r>
          </a:p>
        </p:txBody>
      </p:sp>
      <p:sp>
        <p:nvSpPr>
          <p:cNvPr id="4" name="Slide Number Placeholder 3"/>
          <p:cNvSpPr>
            <a:spLocks noGrp="1"/>
          </p:cNvSpPr>
          <p:nvPr>
            <p:ph type="sldNum" idx="10"/>
          </p:nvPr>
        </p:nvSpPr>
        <p:spPr/>
        <p:txBody>
          <a:bodyPr/>
          <a:lstStyle/>
          <a:p>
            <a:fld id="{18ABD026-5A19-40A7-9066-47B97193A67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a:t>
            </a:r>
            <a:r>
              <a:rPr lang="en-US" baseline="0" dirty="0" smtClean="0"/>
              <a:t> about links between templates. Example given on next slide.</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a:t>
            </a:r>
            <a:r>
              <a:rPr lang="en-US" baseline="0" dirty="0" smtClean="0"/>
              <a:t> the example </a:t>
            </a:r>
            <a:r>
              <a:rPr lang="en-US" baseline="0" dirty="0" smtClean="0"/>
              <a:t>sentence that </a:t>
            </a:r>
            <a:r>
              <a:rPr lang="en-US" baseline="0" dirty="0" smtClean="0"/>
              <a:t>we saw earlier, we generate security requirements by filling in the template e.g., system shall ensure that all ‘mandatory information’ is recorded for ‘patient history’ and so on. We also link to other templates such as ‘logging transactions’ to provide accountability.</a:t>
            </a:r>
            <a:endParaRPr lang="en-US" dirty="0"/>
          </a:p>
        </p:txBody>
      </p:sp>
      <p:sp>
        <p:nvSpPr>
          <p:cNvPr id="4" name="Slide Number Placeholder 3"/>
          <p:cNvSpPr>
            <a:spLocks noGrp="1"/>
          </p:cNvSpPr>
          <p:nvPr>
            <p:ph type="sldNum" sz="quarter" idx="10"/>
          </p:nvPr>
        </p:nvSpPr>
        <p:spPr/>
        <p:txBody>
          <a:bodyPr/>
          <a:lstStyle/>
          <a:p>
            <a:fld id="{76B8DEBE-5575-457A-B971-8F419BC8BFC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selected documents from healthcare domain: Security is an important consideration; Standards and requirements documents are available for analysis. </a:t>
            </a:r>
            <a:endParaRPr lang="en-US" dirty="0" smtClean="0"/>
          </a:p>
          <a:p>
            <a:r>
              <a:rPr lang="en-US" dirty="0" smtClean="0"/>
              <a:t>Manual classification of ~ 11000 </a:t>
            </a:r>
            <a:r>
              <a:rPr lang="en-US" dirty="0" smtClean="0"/>
              <a:t>sentences</a:t>
            </a:r>
            <a:endParaRPr lang="en-US" dirty="0" smtClean="0"/>
          </a:p>
          <a:p>
            <a:pPr lvl="1"/>
            <a:endParaRPr lang="en-US" sz="2400" i="1" dirty="0" smtClean="0">
              <a:solidFill>
                <a:srgbClr val="006666"/>
              </a:solidFill>
            </a:endParaRPr>
          </a:p>
          <a:p>
            <a:pPr lvl="1"/>
            <a:r>
              <a:rPr lang="en-US" sz="2400" i="1" dirty="0" smtClean="0">
                <a:solidFill>
                  <a:srgbClr val="006666"/>
                </a:solidFill>
              </a:rPr>
              <a:t>160 person-hour for manual classification</a:t>
            </a:r>
          </a:p>
          <a:p>
            <a:pPr lvl="1"/>
            <a:r>
              <a:rPr lang="en-US" sz="2400" i="1" dirty="0" smtClean="0">
                <a:solidFill>
                  <a:srgbClr val="006666"/>
                </a:solidFill>
              </a:rPr>
              <a:t>46% </a:t>
            </a:r>
            <a:r>
              <a:rPr lang="en-US" sz="2400" i="1" dirty="0" smtClean="0">
                <a:solidFill>
                  <a:srgbClr val="006666"/>
                </a:solidFill>
              </a:rPr>
              <a:t>sentences related </a:t>
            </a:r>
            <a:r>
              <a:rPr lang="en-US" sz="2400" i="1" dirty="0" smtClean="0">
                <a:solidFill>
                  <a:srgbClr val="006666"/>
                </a:solidFill>
              </a:rPr>
              <a:t>to security  (13% explicitly; 33% imply</a:t>
            </a:r>
            <a:r>
              <a:rPr lang="en-US" sz="2400" i="1" baseline="0" dirty="0" smtClean="0">
                <a:solidFill>
                  <a:srgbClr val="006666"/>
                </a:solidFill>
              </a:rPr>
              <a:t> a need for security</a:t>
            </a:r>
            <a:r>
              <a:rPr lang="en-US" sz="2400" i="1" baseline="0" dirty="0" smtClean="0">
                <a:solidFill>
                  <a:srgbClr val="006666"/>
                </a:solidFill>
              </a:rPr>
              <a:t>)</a:t>
            </a:r>
          </a:p>
          <a:p>
            <a:pPr lvl="1"/>
            <a:endParaRPr lang="en-US" sz="2400" i="1" baseline="0" dirty="0" smtClean="0">
              <a:solidFill>
                <a:srgbClr val="006666"/>
              </a:solidFill>
            </a:endParaRPr>
          </a:p>
          <a:p>
            <a:pPr lvl="1"/>
            <a:r>
              <a:rPr lang="en-US" sz="2400" i="1" baseline="0" dirty="0" smtClean="0">
                <a:solidFill>
                  <a:srgbClr val="006666"/>
                </a:solidFill>
              </a:rPr>
              <a:t>Agreement (kappa score) on </a:t>
            </a:r>
            <a:br>
              <a:rPr lang="en-US" sz="2400" i="1" baseline="0" dirty="0" smtClean="0">
                <a:solidFill>
                  <a:srgbClr val="006666"/>
                </a:solidFill>
              </a:rPr>
            </a:br>
            <a:r>
              <a:rPr lang="en-US" sz="2400" i="1" baseline="0" dirty="0" smtClean="0">
                <a:solidFill>
                  <a:srgbClr val="006666"/>
                </a:solidFill>
              </a:rPr>
              <a:t>- security-relevant or not: 0.54</a:t>
            </a:r>
          </a:p>
          <a:p>
            <a:pPr lvl="1"/>
            <a:r>
              <a:rPr lang="en-US" sz="2400" i="1" baseline="0" dirty="0" smtClean="0">
                <a:solidFill>
                  <a:srgbClr val="006666"/>
                </a:solidFill>
              </a:rPr>
              <a:t>	- implicit or explicit  mention of security: 0.85</a:t>
            </a:r>
          </a:p>
          <a:p>
            <a:pPr lvl="1"/>
            <a:r>
              <a:rPr lang="en-US" sz="2400" i="1" baseline="0" dirty="0" smtClean="0">
                <a:solidFill>
                  <a:srgbClr val="006666"/>
                </a:solidFill>
              </a:rPr>
              <a:t>	- security objective: 0.32</a:t>
            </a:r>
            <a:endParaRPr lang="en-US" dirty="0" smtClean="0"/>
          </a:p>
        </p:txBody>
      </p:sp>
      <p:sp>
        <p:nvSpPr>
          <p:cNvPr id="4" name="Slide Number Placeholder 3"/>
          <p:cNvSpPr>
            <a:spLocks noGrp="1"/>
          </p:cNvSpPr>
          <p:nvPr>
            <p:ph type="sldNum" idx="10"/>
          </p:nvPr>
        </p:nvSpPr>
        <p:spPr/>
        <p:txBody>
          <a:bodyPr/>
          <a:lstStyle/>
          <a:p>
            <a:fld id="{18ABD026-5A19-40A7-9066-47B97193A67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sentence can have 0 or more security objectives associated</a:t>
            </a:r>
            <a:r>
              <a:rPr lang="en-US" baseline="0" dirty="0" smtClean="0"/>
              <a:t> with it. </a:t>
            </a:r>
          </a:p>
          <a:p>
            <a:endParaRPr lang="en-US" baseline="0" dirty="0" smtClean="0"/>
          </a:p>
          <a:p>
            <a:r>
              <a:rPr lang="en-US" baseline="0" dirty="0" smtClean="0"/>
              <a:t>Most commonly occurring objectives:</a:t>
            </a:r>
          </a:p>
          <a:p>
            <a:pPr>
              <a:buFontTx/>
              <a:buChar char="-"/>
            </a:pPr>
            <a:r>
              <a:rPr lang="en-US" baseline="0" dirty="0" smtClean="0"/>
              <a:t> Accountability (AY): 34% </a:t>
            </a:r>
          </a:p>
          <a:p>
            <a:pPr>
              <a:buFontTx/>
              <a:buChar char="-"/>
            </a:pPr>
            <a:r>
              <a:rPr lang="en-US" baseline="0" dirty="0" smtClean="0"/>
              <a:t> Integrity (I): 30%</a:t>
            </a:r>
          </a:p>
          <a:p>
            <a:pPr>
              <a:buFontTx/>
              <a:buChar char="-"/>
            </a:pPr>
            <a:r>
              <a:rPr lang="en-US" baseline="0" dirty="0" smtClean="0"/>
              <a:t> Confidentiality (C): 27%</a:t>
            </a:r>
          </a:p>
          <a:p>
            <a:pPr>
              <a:buFontTx/>
              <a:buChar char="-"/>
            </a:pPr>
            <a:r>
              <a:rPr lang="en-US" baseline="0" dirty="0" smtClean="0"/>
              <a:t>Other three objectives occur sparsely. </a:t>
            </a:r>
          </a:p>
          <a:p>
            <a:pPr>
              <a:buFontTx/>
              <a:buChar char="-"/>
            </a:pPr>
            <a:endParaRPr lang="en-US" baseline="0" dirty="0" smtClean="0"/>
          </a:p>
          <a:p>
            <a:pPr>
              <a:buFontTx/>
              <a:buNone/>
            </a:pPr>
            <a:r>
              <a:rPr lang="en-US" baseline="0" dirty="0" smtClean="0"/>
              <a:t>Groups of security objectives most frequently </a:t>
            </a:r>
            <a:r>
              <a:rPr lang="en-US" baseline="0" dirty="0" err="1" smtClean="0"/>
              <a:t>ocuring</a:t>
            </a:r>
            <a:r>
              <a:rPr lang="en-US" baseline="0" dirty="0" smtClean="0"/>
              <a:t> together:</a:t>
            </a:r>
          </a:p>
          <a:p>
            <a:pPr>
              <a:buFontTx/>
              <a:buNone/>
            </a:pPr>
            <a:endParaRPr lang="en-US" baseline="0" dirty="0" smtClean="0"/>
          </a:p>
        </p:txBody>
      </p:sp>
      <p:sp>
        <p:nvSpPr>
          <p:cNvPr id="4" name="Slide Number Placeholder 3"/>
          <p:cNvSpPr>
            <a:spLocks noGrp="1"/>
          </p:cNvSpPr>
          <p:nvPr>
            <p:ph type="sldNum" idx="10"/>
          </p:nvPr>
        </p:nvSpPr>
        <p:spPr/>
        <p:txBody>
          <a:bodyPr/>
          <a:lstStyle/>
          <a:p>
            <a:fld id="{18ABD026-5A19-40A7-9066-47B97193A67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SEE IF YOU NEED TO HAVE THIS SLIDE IN THE PRESENTATION OR NOT (Probably keep it but don’t go into too much details).</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kern="1200" dirty="0" smtClean="0">
              <a:solidFill>
                <a:srgbClr val="000000"/>
              </a:solidFill>
              <a:latin typeface="Times New Roman" pitchFamily="16" charset="0"/>
              <a:ea typeface="+mn-ea"/>
              <a:cs typeface="+mn-cs"/>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kern="1200" dirty="0" smtClean="0">
                <a:solidFill>
                  <a:srgbClr val="000000"/>
                </a:solidFill>
                <a:latin typeface="Times New Roman" pitchFamily="16" charset="0"/>
                <a:ea typeface="+mn-ea"/>
                <a:cs typeface="+mn-cs"/>
              </a:rPr>
              <a:t>Summarize the validation approach and the classifiers used</a:t>
            </a:r>
            <a:r>
              <a:rPr lang="en-US" sz="1200" kern="1200" baseline="0" dirty="0" smtClean="0">
                <a:solidFill>
                  <a:srgbClr val="000000"/>
                </a:solidFill>
                <a:latin typeface="Times New Roman" pitchFamily="16" charset="0"/>
                <a:ea typeface="+mn-ea"/>
                <a:cs typeface="+mn-cs"/>
              </a:rPr>
              <a:t> without going into too much details (backup slides have more details for each of these if needed).</a:t>
            </a:r>
            <a:endParaRPr lang="en-US" baseline="0" dirty="0" smtClean="0"/>
          </a:p>
        </p:txBody>
      </p:sp>
      <p:sp>
        <p:nvSpPr>
          <p:cNvPr id="4" name="Slide Number Placeholder 3"/>
          <p:cNvSpPr>
            <a:spLocks noGrp="1"/>
          </p:cNvSpPr>
          <p:nvPr>
            <p:ph type="sldNum" idx="10"/>
          </p:nvPr>
        </p:nvSpPr>
        <p:spPr/>
        <p:txBody>
          <a:bodyPr/>
          <a:lstStyle/>
          <a:p>
            <a:fld id="{18ABD026-5A19-40A7-9066-47B97193A67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kern="1200" dirty="0" smtClean="0">
                <a:solidFill>
                  <a:srgbClr val="000000"/>
                </a:solidFill>
                <a:latin typeface="Times New Roman" pitchFamily="16" charset="0"/>
                <a:ea typeface="+mn-ea"/>
                <a:cs typeface="+mn-cs"/>
              </a:rPr>
              <a:t>“Combined” classifier uses the results of the </a:t>
            </a:r>
            <a:r>
              <a:rPr lang="en-US" sz="1200" i="1" kern="1200" dirty="0" smtClean="0">
                <a:solidFill>
                  <a:srgbClr val="000000"/>
                </a:solidFill>
                <a:latin typeface="Times New Roman" pitchFamily="16" charset="0"/>
                <a:ea typeface="+mn-ea"/>
                <a:cs typeface="+mn-cs"/>
              </a:rPr>
              <a:t>k-</a:t>
            </a:r>
            <a:r>
              <a:rPr lang="en-US" sz="1200" kern="1200" dirty="0" smtClean="0">
                <a:solidFill>
                  <a:srgbClr val="000000"/>
                </a:solidFill>
                <a:latin typeface="Times New Roman" pitchFamily="16" charset="0"/>
                <a:ea typeface="+mn-ea"/>
                <a:cs typeface="+mn-cs"/>
              </a:rPr>
              <a:t>NN classifier if relatively close sentences were found. Otherwise, the “Combined” classifier uses a majority vote of the three classifiers (Naïve </a:t>
            </a:r>
            <a:r>
              <a:rPr lang="en-US" sz="1200" kern="1200" dirty="0" err="1" smtClean="0">
                <a:solidFill>
                  <a:srgbClr val="000000"/>
                </a:solidFill>
                <a:latin typeface="Times New Roman" pitchFamily="16" charset="0"/>
                <a:ea typeface="+mn-ea"/>
                <a:cs typeface="+mn-cs"/>
              </a:rPr>
              <a:t>Bayes</a:t>
            </a:r>
            <a:r>
              <a:rPr lang="en-US" sz="1200" kern="1200" dirty="0" smtClean="0">
                <a:solidFill>
                  <a:srgbClr val="000000"/>
                </a:solidFill>
                <a:latin typeface="Times New Roman" pitchFamily="16" charset="0"/>
                <a:ea typeface="+mn-ea"/>
                <a:cs typeface="+mn-cs"/>
              </a:rPr>
              <a:t>, SMO, </a:t>
            </a:r>
            <a:r>
              <a:rPr lang="en-US" sz="1200" i="1" kern="1200" dirty="0" smtClean="0">
                <a:solidFill>
                  <a:srgbClr val="000000"/>
                </a:solidFill>
                <a:latin typeface="Times New Roman" pitchFamily="16" charset="0"/>
                <a:ea typeface="+mn-ea"/>
                <a:cs typeface="+mn-cs"/>
              </a:rPr>
              <a:t>k</a:t>
            </a:r>
            <a:r>
              <a:rPr lang="en-US" sz="1200" kern="1200" dirty="0" smtClean="0">
                <a:solidFill>
                  <a:srgbClr val="000000"/>
                </a:solidFill>
                <a:latin typeface="Times New Roman" pitchFamily="16" charset="0"/>
                <a:ea typeface="+mn-ea"/>
                <a:cs typeface="+mn-cs"/>
              </a:rPr>
              <a:t>-NN)</a:t>
            </a:r>
          </a:p>
          <a:p>
            <a:endParaRPr lang="en-US" dirty="0" smtClean="0"/>
          </a:p>
          <a:p>
            <a:r>
              <a:rPr lang="en-US" dirty="0" smtClean="0"/>
              <a:t>Compensating</a:t>
            </a:r>
            <a:r>
              <a:rPr lang="en-US" baseline="0" dirty="0" smtClean="0"/>
              <a:t> for </a:t>
            </a:r>
            <a:r>
              <a:rPr lang="en-US" dirty="0" smtClean="0"/>
              <a:t>low recall:</a:t>
            </a:r>
            <a:endParaRPr lang="en-US" baseline="0" dirty="0" smtClean="0"/>
          </a:p>
          <a:p>
            <a:r>
              <a:rPr lang="en-US" baseline="0" dirty="0" smtClean="0"/>
              <a:t>------------------------------------</a:t>
            </a:r>
          </a:p>
          <a:p>
            <a:r>
              <a:rPr lang="en-US" dirty="0" smtClean="0"/>
              <a:t>Each </a:t>
            </a:r>
            <a:r>
              <a:rPr lang="en-US" dirty="0" smtClean="0"/>
              <a:t>sentence can have multiple security implications.</a:t>
            </a:r>
            <a:r>
              <a:rPr lang="en-US" baseline="0" dirty="0" smtClean="0"/>
              <a:t> We have redundancy built into the </a:t>
            </a:r>
            <a:r>
              <a:rPr lang="en-US" baseline="0" dirty="0" smtClean="0"/>
              <a:t>process and templates </a:t>
            </a:r>
            <a:r>
              <a:rPr lang="en-US" baseline="0" dirty="0" smtClean="0"/>
              <a:t>(link between templates</a:t>
            </a:r>
            <a:r>
              <a:rPr lang="en-US" baseline="0" dirty="0" smtClean="0"/>
              <a:t>). </a:t>
            </a:r>
            <a:r>
              <a:rPr lang="en-US" baseline="0" dirty="0" smtClean="0"/>
              <a:t>There is a possibility that </a:t>
            </a:r>
            <a:r>
              <a:rPr lang="en-US" baseline="0" dirty="0" smtClean="0"/>
              <a:t>even if we didn’t identify a security objective (among the 21% false negative), the </a:t>
            </a:r>
            <a:r>
              <a:rPr lang="en-US" baseline="0" dirty="0" smtClean="0"/>
              <a:t>requirements to meet </a:t>
            </a:r>
            <a:r>
              <a:rPr lang="en-US" baseline="0" dirty="0" smtClean="0"/>
              <a:t>the </a:t>
            </a:r>
            <a:r>
              <a:rPr lang="en-US" baseline="0" dirty="0" smtClean="0"/>
              <a:t>missed objective </a:t>
            </a:r>
            <a:r>
              <a:rPr lang="en-US" baseline="0" dirty="0" smtClean="0"/>
              <a:t>might </a:t>
            </a:r>
            <a:r>
              <a:rPr lang="en-US" baseline="0" dirty="0" smtClean="0"/>
              <a:t>still be included in the </a:t>
            </a:r>
            <a:r>
              <a:rPr lang="en-US" baseline="0" dirty="0" smtClean="0"/>
              <a:t>system. </a:t>
            </a:r>
          </a:p>
          <a:p>
            <a:endParaRPr lang="en-US" baseline="0" dirty="0" smtClean="0"/>
          </a:p>
          <a:p>
            <a:r>
              <a:rPr lang="en-US" baseline="0" dirty="0" smtClean="0"/>
              <a:t>E.g., a) if 10 sentences have security implications for ‘integrity’ of ‘patient history’ and we identify 8 of these sentences, we will still cover integrity requirements related to patient history.</a:t>
            </a:r>
          </a:p>
          <a:p>
            <a:r>
              <a:rPr lang="en-US" baseline="0" dirty="0" smtClean="0"/>
              <a:t>        b) if we didn’t identify security objective of ‘accountability’ when ‘patient history’ is modified, but we identified objective of ‘integrity’, then the ‘integrity’ template will suggest a need for ‘accountability’ requirements.</a:t>
            </a:r>
          </a:p>
        </p:txBody>
      </p:sp>
      <p:sp>
        <p:nvSpPr>
          <p:cNvPr id="4" name="Slide Number Placeholder 3"/>
          <p:cNvSpPr>
            <a:spLocks noGrp="1"/>
          </p:cNvSpPr>
          <p:nvPr>
            <p:ph type="sldNum" idx="10"/>
          </p:nvPr>
        </p:nvSpPr>
        <p:spPr/>
        <p:txBody>
          <a:bodyPr/>
          <a:lstStyle/>
          <a:p>
            <a:fld id="{18ABD026-5A19-40A7-9066-47B97193A67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0EFEE3-74A3-4D91-A0A7-3EFA4A54CFDF}" type="slidenum">
              <a:rPr lang="en-US"/>
              <a:pPr/>
              <a:t>2</a:t>
            </a:fld>
            <a:endParaRPr lang="en-US"/>
          </a:p>
        </p:txBody>
      </p:sp>
      <p:sp>
        <p:nvSpPr>
          <p:cNvPr id="39937"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a:buFontTx/>
              <a:buChar cha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SEE IF YOU NEED TO HAVE THIS SLIDE IN THE PRESENTATION OR NOT.</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If you do keep it here, just summarize. If some one asks for details, we have more details in the backup slides.</a:t>
            </a:r>
          </a:p>
        </p:txBody>
      </p:sp>
      <p:sp>
        <p:nvSpPr>
          <p:cNvPr id="4" name="Slide Number Placeholder 3"/>
          <p:cNvSpPr>
            <a:spLocks noGrp="1"/>
          </p:cNvSpPr>
          <p:nvPr>
            <p:ph type="sldNum" idx="10"/>
          </p:nvPr>
        </p:nvSpPr>
        <p:spPr/>
        <p:txBody>
          <a:bodyPr/>
          <a:lstStyle/>
          <a:p>
            <a:fld id="{18ABD026-5A19-40A7-9066-47B97193A67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0EFEE3-74A3-4D91-A0A7-3EFA4A54CFDF}" type="slidenum">
              <a:rPr lang="en-US"/>
              <a:pPr/>
              <a:t>21</a:t>
            </a:fld>
            <a:endParaRPr lang="en-US"/>
          </a:p>
        </p:txBody>
      </p:sp>
      <p:sp>
        <p:nvSpPr>
          <p:cNvPr id="39937"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Classified set</a:t>
            </a:r>
            <a:r>
              <a:rPr lang="en-US" baseline="0" dirty="0" smtClean="0"/>
              <a:t> of sentence can be used to automatically classify other documents; used for further experimentation etc</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0EFEE3-74A3-4D91-A0A7-3EFA4A54CFDF}" type="slidenum">
              <a:rPr lang="en-US"/>
              <a:pPr/>
              <a:t>22</a:t>
            </a:fld>
            <a:endParaRPr lang="en-US"/>
          </a:p>
        </p:txBody>
      </p:sp>
      <p:sp>
        <p:nvSpPr>
          <p:cNvPr id="39937"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TP: True</a:t>
            </a:r>
            <a:r>
              <a:rPr lang="en-US" baseline="0" dirty="0" smtClean="0"/>
              <a:t> Positive, correctly classified as belonging to a class (e.g., security objective)</a:t>
            </a:r>
          </a:p>
          <a:p>
            <a:r>
              <a:rPr lang="en-US" baseline="0" dirty="0" smtClean="0"/>
              <a:t>FP: False Positive, incorrectly classified as belonging to a class</a:t>
            </a:r>
          </a:p>
          <a:p>
            <a:r>
              <a:rPr lang="en-US" baseline="0" dirty="0" smtClean="0"/>
              <a:t>TN: True Negative, correctly classified as not belonging to a class</a:t>
            </a:r>
          </a:p>
          <a:p>
            <a:r>
              <a:rPr lang="en-US" baseline="0" dirty="0" smtClean="0"/>
              <a:t>FN: False Negative, incorrectly classified as not belonging to a class (i.e., actually belongs to the class)</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Usually</a:t>
            </a:r>
            <a:r>
              <a:rPr lang="en-US" baseline="0" dirty="0" smtClean="0"/>
              <a:t>, 10-fold cross-validation is used but in general ‘k’ remains an unfixed parameter</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Used ‘</a:t>
            </a:r>
            <a:r>
              <a:rPr lang="en-US" dirty="0" err="1" smtClean="0"/>
              <a:t>Weka</a:t>
            </a:r>
            <a:r>
              <a:rPr lang="en-US" dirty="0" smtClean="0"/>
              <a:t>’ implementation of multinomial</a:t>
            </a:r>
            <a:r>
              <a:rPr lang="en-US" baseline="0" dirty="0" smtClean="0"/>
              <a:t> Naïve </a:t>
            </a:r>
            <a:r>
              <a:rPr lang="en-US" baseline="0" dirty="0" err="1" smtClean="0"/>
              <a:t>Bayes</a:t>
            </a:r>
            <a:r>
              <a:rPr lang="en-US" baseline="0" dirty="0" smtClean="0"/>
              <a:t> and SMO classifier</a:t>
            </a:r>
          </a:p>
          <a:p>
            <a:pPr>
              <a:buFontTx/>
              <a:buChar char="-"/>
            </a:pPr>
            <a:r>
              <a:rPr lang="en-US" baseline="0" dirty="0" smtClean="0"/>
              <a:t> Own k-NN classifier (with custom distance function between similar sentences)</a:t>
            </a:r>
          </a:p>
        </p:txBody>
      </p:sp>
      <p:sp>
        <p:nvSpPr>
          <p:cNvPr id="4" name="Slide Number Placeholder 3"/>
          <p:cNvSpPr>
            <a:spLocks noGrp="1"/>
          </p:cNvSpPr>
          <p:nvPr>
            <p:ph type="sldNum" idx="10"/>
          </p:nvPr>
        </p:nvSpPr>
        <p:spPr/>
        <p:txBody>
          <a:bodyPr/>
          <a:lstStyle/>
          <a:p>
            <a:fld id="{18ABD026-5A19-40A7-9066-47B97193A673}"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Used ‘</a:t>
            </a:r>
            <a:r>
              <a:rPr lang="en-US" dirty="0" err="1" smtClean="0"/>
              <a:t>Weka</a:t>
            </a:r>
            <a:r>
              <a:rPr lang="en-US" dirty="0" smtClean="0"/>
              <a:t>’ implementation of multinomial</a:t>
            </a:r>
            <a:r>
              <a:rPr lang="en-US" baseline="0" dirty="0" smtClean="0"/>
              <a:t> Naïve </a:t>
            </a:r>
            <a:r>
              <a:rPr lang="en-US" baseline="0" dirty="0" err="1" smtClean="0"/>
              <a:t>Bayes</a:t>
            </a:r>
            <a:r>
              <a:rPr lang="en-US" baseline="0" dirty="0" smtClean="0"/>
              <a:t> and SMO classifier</a:t>
            </a:r>
          </a:p>
          <a:p>
            <a:pPr>
              <a:buFontTx/>
              <a:buChar char="-"/>
            </a:pPr>
            <a:r>
              <a:rPr lang="en-US" baseline="0" dirty="0" smtClean="0"/>
              <a:t> Own k-NN classifier (with custom distance function between similar sentences)</a:t>
            </a:r>
          </a:p>
          <a:p>
            <a:pPr>
              <a:buFontTx/>
              <a:buChar char="-"/>
            </a:pPr>
            <a:endParaRPr lang="en-US" dirty="0" smtClean="0"/>
          </a:p>
          <a:p>
            <a:r>
              <a:rPr lang="en-US" dirty="0" smtClean="0"/>
              <a:t>Binary labeling of sentences (SMO): we run</a:t>
            </a:r>
            <a:r>
              <a:rPr lang="en-US" baseline="0" dirty="0" smtClean="0"/>
              <a:t> the classifiers for each objective individually (binary classifiers) and then combine the results for each sentence i.e., reduce the multi-class task to several binary classification problems.</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Use ‘</a:t>
            </a:r>
            <a:r>
              <a:rPr lang="en-US" dirty="0" err="1" smtClean="0"/>
              <a:t>Weka</a:t>
            </a:r>
            <a:r>
              <a:rPr lang="en-US" dirty="0" smtClean="0"/>
              <a:t>’ implementation of multinomial</a:t>
            </a:r>
            <a:r>
              <a:rPr lang="en-US" baseline="0" dirty="0" smtClean="0"/>
              <a:t> Naïve </a:t>
            </a:r>
            <a:r>
              <a:rPr lang="en-US" baseline="0" dirty="0" err="1" smtClean="0"/>
              <a:t>Bayes</a:t>
            </a:r>
            <a:r>
              <a:rPr lang="en-US" baseline="0" dirty="0" smtClean="0"/>
              <a:t> and SMO classifier</a:t>
            </a:r>
          </a:p>
          <a:p>
            <a:pPr>
              <a:buFontTx/>
              <a:buChar char="-"/>
            </a:pPr>
            <a:r>
              <a:rPr lang="en-US" baseline="0" dirty="0" smtClean="0"/>
              <a:t> Own k-NN classifier (with custom distance function between similar sentences)</a:t>
            </a:r>
          </a:p>
          <a:p>
            <a:pPr>
              <a:buFontTx/>
              <a:buChar char="-"/>
            </a:pPr>
            <a:endParaRPr lang="en-US" dirty="0" smtClean="0"/>
          </a:p>
          <a:p>
            <a:r>
              <a:rPr lang="en-US" dirty="0" smtClean="0"/>
              <a:t>Binary labeling of sentences (SMO): we run</a:t>
            </a:r>
            <a:r>
              <a:rPr lang="en-US" baseline="0" dirty="0" smtClean="0"/>
              <a:t> the classifiers for each objective individually (binary classifiers) and then combine the results for each sentence i.e., reduce the multi-class task to several binary classification problems.</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from ESEM paper:</a:t>
            </a:r>
          </a:p>
          <a:p>
            <a:pPr>
              <a:buFontTx/>
              <a:buChar char="-"/>
            </a:pPr>
            <a:r>
              <a:rPr lang="en-US" dirty="0" smtClean="0"/>
              <a:t> Treatment (using automatically-suggested templates) identified 2-3 times</a:t>
            </a:r>
            <a:r>
              <a:rPr lang="en-US" baseline="0" dirty="0" smtClean="0"/>
              <a:t> as many security requirements as the control group in the same amount of time.</a:t>
            </a:r>
          </a:p>
          <a:p>
            <a:pPr>
              <a:buFontTx/>
              <a:buChar char="-"/>
            </a:pPr>
            <a:r>
              <a:rPr lang="en-US" baseline="0" dirty="0" smtClean="0"/>
              <a:t> Treatment group also considered more security objectives than the control group.</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Goals:</a:t>
            </a:r>
            <a:r>
              <a:rPr lang="en-US" baseline="0" dirty="0" smtClean="0"/>
              <a:t> objectives to be achieved by the system (A. van </a:t>
            </a:r>
            <a:r>
              <a:rPr lang="en-US" baseline="0" dirty="0" err="1" smtClean="0"/>
              <a:t>Lamsweerde</a:t>
            </a:r>
            <a:r>
              <a:rPr lang="en-US" baseline="0" dirty="0" smtClean="0"/>
              <a:t>)   / prescriptive </a:t>
            </a:r>
            <a:r>
              <a:rPr lang="en-US" baseline="0" dirty="0" smtClean="0"/>
              <a:t>statements of </a:t>
            </a:r>
            <a:r>
              <a:rPr lang="en-US" baseline="0" dirty="0" smtClean="0"/>
              <a:t>intent</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http://www.computer.org/portal/web/swebok/html/contents</a:t>
            </a:r>
          </a:p>
        </p:txBody>
      </p:sp>
      <p:sp>
        <p:nvSpPr>
          <p:cNvPr id="4" name="Slide Number Placeholder 3"/>
          <p:cNvSpPr>
            <a:spLocks noGrp="1"/>
          </p:cNvSpPr>
          <p:nvPr>
            <p:ph type="sldNum" idx="10"/>
          </p:nvPr>
        </p:nvSpPr>
        <p:spPr/>
        <p:txBody>
          <a:bodyPr/>
          <a:lstStyle/>
          <a:p>
            <a:fld id="{18ABD026-5A19-40A7-9066-47B97193A673}"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When we are building software systems, security</a:t>
            </a:r>
            <a:r>
              <a:rPr lang="en-US" sz="1200" baseline="0" dirty="0" smtClean="0"/>
              <a:t> requirements are often given the lowest priority.  </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baseline="0" dirty="0" smtClean="0"/>
              <a:t>Even though it is costly to improve security once an application is in operational environment, there is a lack of focus on security during early stages of system development. </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baseline="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baseline="0" dirty="0" smtClean="0"/>
              <a:t>There is a need to build security in, and we focus on early identification of security requirements so that these requirements can be reflected in the design and implementation of the system.</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baseline="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err="1" smtClean="0"/>
              <a:t>Bary</a:t>
            </a:r>
            <a:r>
              <a:rPr lang="en-US" sz="1200" dirty="0" smtClean="0"/>
              <a:t> </a:t>
            </a:r>
            <a:r>
              <a:rPr lang="en-US" sz="1200" dirty="0" err="1" smtClean="0"/>
              <a:t>boehm</a:t>
            </a:r>
            <a:r>
              <a:rPr lang="en-US" sz="1200" dirty="0" smtClean="0"/>
              <a:t> said this 30 yrs ago and there is new data consistent with that …</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On one hand, it is</a:t>
            </a:r>
            <a:r>
              <a:rPr lang="en-US" sz="1200" baseline="0" dirty="0" smtClean="0"/>
              <a:t> difficult to improve security of a system once it’s been developed. On the other hand, we either don’t think of security early on or de-prioritize security requirements under time and resource constraints. </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p:txBody>
      </p:sp>
      <p:sp>
        <p:nvSpPr>
          <p:cNvPr id="4" name="Slide Number Placeholder 3"/>
          <p:cNvSpPr>
            <a:spLocks noGrp="1"/>
          </p:cNvSpPr>
          <p:nvPr>
            <p:ph type="sldNum" idx="10"/>
          </p:nvPr>
        </p:nvSpPr>
        <p:spPr/>
        <p:txBody>
          <a:bodyPr/>
          <a:lstStyle/>
          <a:p>
            <a:fld id="{18ABD026-5A19-40A7-9066-47B97193A673}"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Consider: objective of ‘confidentiality’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t>
            </a:r>
          </a:p>
          <a:p>
            <a:r>
              <a:rPr lang="en-US" baseline="0" dirty="0" smtClean="0"/>
              <a:t>Security requirements are often asset-driven .. So confidentiality of what ? what are the resources we want to protect ? Some functionality related to the system resources would already exist for which we need to consider confidentiality … </a:t>
            </a:r>
            <a:endParaRPr lang="en-US" dirty="0" smtClean="0"/>
          </a:p>
          <a:p>
            <a:pPr marL="228600" indent="-228600">
              <a:buAutoNum type="alphaLcParenR"/>
            </a:pPr>
            <a:r>
              <a:rPr lang="en-US" dirty="0" smtClean="0"/>
              <a:t>Functionality </a:t>
            </a:r>
            <a:r>
              <a:rPr lang="en-US" dirty="0" smtClean="0"/>
              <a:t>related</a:t>
            </a:r>
            <a:r>
              <a:rPr lang="en-US" baseline="0" dirty="0" smtClean="0"/>
              <a:t> security-requirements can specify need for encrypting information, monitoring the resources that need to be kept confidential etc … </a:t>
            </a:r>
            <a:endParaRPr lang="en-US" baseline="0" dirty="0" smtClean="0"/>
          </a:p>
          <a:p>
            <a:pPr marL="228600" indent="-228600">
              <a:buAutoNum type="alphaLcParenR"/>
            </a:pPr>
            <a:r>
              <a:rPr lang="en-US" baseline="0" dirty="0" smtClean="0"/>
              <a:t>Some </a:t>
            </a:r>
            <a:r>
              <a:rPr lang="en-US" baseline="0" dirty="0" smtClean="0"/>
              <a:t>security requirements may specify constraints such as need to use an industry-approved encryption algorithm</a:t>
            </a:r>
          </a:p>
          <a:p>
            <a:r>
              <a:rPr lang="en-US" baseline="0" dirty="0" smtClean="0"/>
              <a:t>c) Other </a:t>
            </a:r>
            <a:r>
              <a:rPr lang="en-US" baseline="0" dirty="0" smtClean="0"/>
              <a:t>security requirements may be more general, talking about security properties of the system such as protection from unauthorized access .. </a:t>
            </a:r>
          </a:p>
        </p:txBody>
      </p:sp>
      <p:sp>
        <p:nvSpPr>
          <p:cNvPr id="4" name="Slide Number Placeholder 3"/>
          <p:cNvSpPr>
            <a:spLocks noGrp="1"/>
          </p:cNvSpPr>
          <p:nvPr>
            <p:ph type="sldNum" idx="10"/>
          </p:nvPr>
        </p:nvSpPr>
        <p:spPr/>
        <p:txBody>
          <a:bodyPr/>
          <a:lstStyle/>
          <a:p>
            <a:fld id="{18ABD026-5A19-40A7-9066-47B97193A673}"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explicit</a:t>
            </a:r>
            <a:r>
              <a:rPr lang="en-US" baseline="0" dirty="0" smtClean="0"/>
              <a:t> vs. implicit security requirements</a:t>
            </a:r>
          </a:p>
          <a:p>
            <a:r>
              <a:rPr lang="en-US" baseline="0" dirty="0" smtClean="0"/>
              <a:t>Iterative process for identifying security requirements</a:t>
            </a:r>
          </a:p>
          <a:p>
            <a:r>
              <a:rPr lang="en-US" baseline="0" dirty="0" smtClean="0"/>
              <a:t>Need to add functionality related to </a:t>
            </a:r>
            <a:r>
              <a:rPr lang="en-US" baseline="0" dirty="0" smtClean="0"/>
              <a:t>security. </a:t>
            </a:r>
          </a:p>
          <a:p>
            <a:endParaRPr lang="en-US" baseline="0" dirty="0" smtClean="0"/>
          </a:p>
          <a:p>
            <a:r>
              <a:rPr lang="en-US" baseline="0" dirty="0" smtClean="0"/>
              <a:t>Sentences with security implications (i.e., security-relevant sentences): we want to identify them and bring to immediate attention of the requirements engineers.</a:t>
            </a:r>
            <a:endParaRPr lang="en-US" dirty="0"/>
          </a:p>
        </p:txBody>
      </p:sp>
      <p:sp>
        <p:nvSpPr>
          <p:cNvPr id="4" name="Slide Number Placeholder 3"/>
          <p:cNvSpPr>
            <a:spLocks noGrp="1"/>
          </p:cNvSpPr>
          <p:nvPr>
            <p:ph type="sldNum" idx="10"/>
          </p:nvPr>
        </p:nvSpPr>
        <p:spPr/>
        <p:txBody>
          <a:bodyPr/>
          <a:lstStyle/>
          <a:p>
            <a:fld id="{18ABD026-5A19-40A7-9066-47B97193A67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0EFEE3-74A3-4D91-A0A7-3EFA4A54CFDF}" type="slidenum">
              <a:rPr lang="en-US"/>
              <a:pPr/>
              <a:t>5</a:t>
            </a:fld>
            <a:endParaRPr lang="en-US"/>
          </a:p>
        </p:txBody>
      </p:sp>
      <p:sp>
        <p:nvSpPr>
          <p:cNvPr id="39937"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Help in identifying additional security requirements (classified by security objectives that they support)</a:t>
            </a:r>
          </a:p>
          <a:p>
            <a:pPr>
              <a:buFontTx/>
              <a:buChar char="-"/>
            </a:pPr>
            <a:r>
              <a:rPr lang="en-US" baseline="0" dirty="0" smtClean="0"/>
              <a:t>Identify sentences that have security implications</a:t>
            </a:r>
          </a:p>
          <a:p>
            <a:pPr>
              <a:buFontTx/>
              <a:buChar char="-"/>
            </a:pPr>
            <a:r>
              <a:rPr lang="en-US" baseline="0" dirty="0" smtClean="0"/>
              <a:t> provide templates to generate security requirements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0EFEE3-74A3-4D91-A0A7-3EFA4A54CFDF}" type="slidenum">
              <a:rPr lang="en-US"/>
              <a:pPr/>
              <a:t>6</a:t>
            </a:fld>
            <a:endParaRPr lang="en-US"/>
          </a:p>
        </p:txBody>
      </p:sp>
      <p:sp>
        <p:nvSpPr>
          <p:cNvPr id="39937"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To give an overview, if</a:t>
            </a:r>
            <a:r>
              <a:rPr lang="en-US" baseline="0" dirty="0" smtClean="0"/>
              <a:t> you consider the example functional requirement, there are a number of security implications related to authentication (of the user), confidentiality and integrity (of the data) as well as need for accountability (for the action) and ensuring privacy (of the user.) </a:t>
            </a:r>
          </a:p>
          <a:p>
            <a:endParaRPr lang="en-US" baseline="0" dirty="0" smtClean="0"/>
          </a:p>
          <a:p>
            <a:r>
              <a:rPr lang="en-US" baseline="0" dirty="0" smtClean="0"/>
              <a:t>There is a need to support the identification of these security implications so corresponding security related functionality can be incorporated into the system. </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0EFEE3-74A3-4D91-A0A7-3EFA4A54CFDF}" type="slidenum">
              <a:rPr lang="en-US"/>
              <a:pPr/>
              <a:t>7</a:t>
            </a:fld>
            <a:endParaRPr lang="en-US"/>
          </a:p>
        </p:txBody>
      </p:sp>
      <p:sp>
        <p:nvSpPr>
          <p:cNvPr id="39937" name="Rectangle 1"/>
          <p:cNvSpPr txBox="1">
            <a:spLocks noGrp="1" noRot="1" noChangeAspect="1" noChangeArrowheads="1"/>
          </p:cNvSpPr>
          <p:nvPr>
            <p:ph type="sldImg"/>
          </p:nvPr>
        </p:nvSpPr>
        <p:spPr bwMode="auto">
          <a:xfrm>
            <a:off x="1106488" y="696913"/>
            <a:ext cx="4645025" cy="34861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415790"/>
            <a:ext cx="548640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Related work focuses on :</a:t>
            </a:r>
          </a:p>
          <a:p>
            <a:pPr>
              <a:buFontTx/>
              <a:buChar char="-"/>
            </a:pPr>
            <a:r>
              <a:rPr lang="en-US" baseline="0" dirty="0" smtClean="0"/>
              <a:t> Process for identifying security requirements (SQUARE)</a:t>
            </a:r>
          </a:p>
          <a:p>
            <a:pPr>
              <a:buFontTx/>
              <a:buChar char="-"/>
            </a:pPr>
            <a:r>
              <a:rPr lang="en-US" baseline="0" dirty="0" smtClean="0"/>
              <a:t> Observation that security requirements are reusable across systems having shared security objectives</a:t>
            </a:r>
          </a:p>
          <a:p>
            <a:pPr>
              <a:buFontTx/>
              <a:buChar char="-"/>
            </a:pPr>
            <a:r>
              <a:rPr lang="en-US" baseline="0" dirty="0" smtClean="0"/>
              <a:t> Tagging (explicit) security requirements added to a system so that they can be reused </a:t>
            </a:r>
          </a:p>
          <a:p>
            <a:pPr>
              <a:buFontTx/>
              <a:buChar char="-"/>
            </a:pPr>
            <a:endParaRPr lang="en-US" baseline="0" dirty="0" smtClean="0"/>
          </a:p>
          <a:p>
            <a:pPr>
              <a:buFontTx/>
              <a:buNone/>
            </a:pPr>
            <a:r>
              <a:rPr lang="en-US" baseline="0" dirty="0" smtClean="0"/>
              <a:t>Our work focuses on : </a:t>
            </a:r>
          </a:p>
          <a:p>
            <a:pPr marL="0" marR="0" indent="0" algn="l" defTabSz="457200" rtl="0" eaLnBrk="0" fontAlgn="base" latinLnBrk="0" hangingPunct="0">
              <a:lnSpc>
                <a:spcPct val="100000"/>
              </a:lnSpc>
              <a:spcBef>
                <a:spcPct val="30000"/>
              </a:spcBef>
              <a:spcAft>
                <a:spcPct val="0"/>
              </a:spcAft>
              <a:buClr>
                <a:srgbClr val="000000"/>
              </a:buClr>
              <a:buSzPct val="100000"/>
              <a:buFontTx/>
              <a:buChar char="-"/>
              <a:tabLst/>
              <a:defRPr/>
            </a:pPr>
            <a:r>
              <a:rPr lang="en-US" baseline="0" dirty="0" smtClean="0"/>
              <a:t> Identifying implied security requirements as well that meet specific security objectives</a:t>
            </a:r>
          </a:p>
          <a:p>
            <a:pPr>
              <a:buFontTx/>
              <a:buChar char="-"/>
            </a:pPr>
            <a:r>
              <a:rPr lang="en-US" baseline="0" dirty="0" smtClean="0"/>
              <a:t> Systematic development of templates for security requirements to abstract reusable requirements</a:t>
            </a:r>
          </a:p>
          <a:p>
            <a:pPr marL="0" marR="0" indent="0" algn="l" defTabSz="457200" rtl="0" eaLnBrk="0" fontAlgn="base" latinLnBrk="0" hangingPunct="0">
              <a:lnSpc>
                <a:spcPct val="100000"/>
              </a:lnSpc>
              <a:spcBef>
                <a:spcPct val="30000"/>
              </a:spcBef>
              <a:spcAft>
                <a:spcPct val="0"/>
              </a:spcAft>
              <a:buClr>
                <a:srgbClr val="000000"/>
              </a:buClr>
              <a:buSzPct val="100000"/>
              <a:buFontTx/>
              <a:buChar char="-"/>
              <a:tabLst/>
              <a:defRPr/>
            </a:pPr>
            <a:r>
              <a:rPr lang="en-US" baseline="0" dirty="0" smtClean="0"/>
              <a:t> Automating parts of the process for identifying security requirements using NLP and machine learning</a:t>
            </a:r>
          </a:p>
          <a:p>
            <a:pPr>
              <a:buFontTx/>
              <a:buChar char="-"/>
            </a:pPr>
            <a:r>
              <a:rPr lang="en-US" baseline="0" dirty="0" smtClean="0"/>
              <a:t> </a:t>
            </a:r>
          </a:p>
          <a:p>
            <a:pPr marL="228600" indent="-228600">
              <a:buAutoNum type="arabicParenR"/>
            </a:pPr>
            <a:endParaRPr lang="en-US" baseline="0" dirty="0" smtClean="0"/>
          </a:p>
          <a:p>
            <a:pPr marL="228600" indent="-228600">
              <a:buAutoNum type="arabicParenR"/>
            </a:pPr>
            <a:r>
              <a:rPr lang="en-US" baseline="0" dirty="0" smtClean="0"/>
              <a:t>What type of security requirements they covers ? What’s the process ? </a:t>
            </a:r>
          </a:p>
          <a:p>
            <a:pPr marL="228600" indent="-228600">
              <a:buAutoNum type="arabicParenR"/>
            </a:pPr>
            <a:r>
              <a:rPr lang="en-US" baseline="0" dirty="0" smtClean="0"/>
              <a:t>What security requirements patterns already exist? What are their format etc ?</a:t>
            </a:r>
          </a:p>
          <a:p>
            <a:endParaRPr lang="en-US" baseline="0" dirty="0" smtClean="0"/>
          </a:p>
          <a:p>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terms of automating</a:t>
            </a:r>
            <a:r>
              <a:rPr lang="en-US" baseline="0" dirty="0" smtClean="0"/>
              <a:t> NL requirements engineering process, </a:t>
            </a:r>
            <a:r>
              <a:rPr lang="en-US" baseline="0" dirty="0"/>
              <a:t> </a:t>
            </a:r>
            <a:r>
              <a:rPr lang="en-US" baseline="0" dirty="0" smtClean="0"/>
              <a:t>we have seen work in the area  of non-functional requirements classification and extraction using different approaches.</a:t>
            </a:r>
          </a:p>
          <a:p>
            <a:pPr>
              <a:buFontTx/>
              <a:buChar char="-"/>
            </a:pPr>
            <a:r>
              <a:rPr lang="en-US" baseline="0" dirty="0" smtClean="0"/>
              <a:t> Indicator terms (key word based) – good recall, but not very precise, lots of additional work</a:t>
            </a:r>
          </a:p>
          <a:p>
            <a:pPr>
              <a:buFontTx/>
              <a:buChar char="-"/>
            </a:pPr>
            <a:r>
              <a:rPr lang="en-US" baseline="0" dirty="0" smtClean="0"/>
              <a:t> Sentence structure based (k-NN) if good match found, otherwise majority vote of multiple algorithms – balances precision and recall </a:t>
            </a:r>
            <a:endParaRPr lang="en-US" baseline="0" dirty="0" smtClean="0"/>
          </a:p>
          <a:p>
            <a:pPr>
              <a:buFontTx/>
              <a:buChar char="-"/>
            </a:pPr>
            <a:endParaRPr lang="en-US" baseline="0" dirty="0" smtClean="0"/>
          </a:p>
          <a:p>
            <a:pPr>
              <a:buFontTx/>
              <a:buNone/>
            </a:pPr>
            <a:r>
              <a:rPr lang="en-US" baseline="0" dirty="0" smtClean="0"/>
              <a:t>We also use multiple classifiers, considering majority vote when needed, </a:t>
            </a:r>
            <a:r>
              <a:rPr lang="en-US" baseline="0" dirty="0" smtClean="0"/>
              <a:t>similar </a:t>
            </a:r>
            <a:r>
              <a:rPr lang="en-US" baseline="0" dirty="0" smtClean="0"/>
              <a:t>to Slankas et al.</a:t>
            </a:r>
            <a:endParaRPr lang="en-US" baseline="0" dirty="0" smtClean="0"/>
          </a:p>
        </p:txBody>
      </p:sp>
      <p:sp>
        <p:nvSpPr>
          <p:cNvPr id="4" name="Slide Number Placeholder 3"/>
          <p:cNvSpPr>
            <a:spLocks noGrp="1"/>
          </p:cNvSpPr>
          <p:nvPr>
            <p:ph type="sldNum" idx="10"/>
          </p:nvPr>
        </p:nvSpPr>
        <p:spPr/>
        <p:txBody>
          <a:bodyPr/>
          <a:lstStyle/>
          <a:p>
            <a:fld id="{18ABD026-5A19-40A7-9066-47B97193A67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Explain the process: What’s automated ? What’s manual ? </a:t>
            </a:r>
          </a:p>
          <a:p>
            <a:endParaRPr lang="en-US" baseline="0" dirty="0" smtClean="0"/>
          </a:p>
          <a:p>
            <a:r>
              <a:rPr lang="en-US" baseline="0" dirty="0" smtClean="0"/>
              <a:t>In step 1, </a:t>
            </a:r>
            <a:r>
              <a:rPr lang="en-US" baseline="0" dirty="0" smtClean="0"/>
              <a:t>we pre-process the natural language artifacts to </a:t>
            </a:r>
            <a:r>
              <a:rPr lang="en-US" baseline="0" dirty="0" smtClean="0"/>
              <a:t>identify individual sentences from the </a:t>
            </a:r>
            <a:r>
              <a:rPr lang="en-US" baseline="0" dirty="0" smtClean="0"/>
              <a:t>input (Stanford NLP). </a:t>
            </a:r>
          </a:p>
          <a:p>
            <a:endParaRPr lang="en-US" baseline="0" dirty="0" smtClean="0"/>
          </a:p>
          <a:p>
            <a:r>
              <a:rPr lang="en-US" baseline="0" dirty="0" smtClean="0"/>
              <a:t>In step 2, we use a supervised learning approach for sentence classification. We manually create an oracle of sentences classified in terms of security objectives. This oracle is used for training the classifier and automated classification subsequently.</a:t>
            </a:r>
          </a:p>
          <a:p>
            <a:endParaRPr lang="en-US" baseline="0" dirty="0" smtClean="0"/>
          </a:p>
          <a:p>
            <a:r>
              <a:rPr lang="en-US" baseline="0" dirty="0" smtClean="0"/>
              <a:t>Side by side, we develop security </a:t>
            </a:r>
            <a:r>
              <a:rPr lang="en-US" baseline="0" dirty="0" smtClean="0"/>
              <a:t>requirements </a:t>
            </a:r>
            <a:r>
              <a:rPr lang="en-US" baseline="0" dirty="0" smtClean="0"/>
              <a:t>templates: </a:t>
            </a:r>
            <a:r>
              <a:rPr lang="en-US" baseline="0" dirty="0" smtClean="0"/>
              <a:t>we abstract out commonalities in the way explicit security requirements are specified to create reusable requirements. </a:t>
            </a:r>
          </a:p>
          <a:p>
            <a:r>
              <a:rPr lang="en-US" baseline="0" dirty="0" smtClean="0"/>
              <a:t>We also group requirements that work together to meet specific objectives into context-specific templates.</a:t>
            </a:r>
          </a:p>
          <a:p>
            <a:endParaRPr lang="en-US" baseline="0" dirty="0" smtClean="0"/>
          </a:p>
          <a:p>
            <a:r>
              <a:rPr lang="en-US" baseline="0" dirty="0" smtClean="0"/>
              <a:t>The sentences are classified in terms of security objectives, and templates are also associate with security objectives. We can match applicable templates with the sentences (templates selector) to generate a candidate set of security requirements for requirements engineer to consider.</a:t>
            </a:r>
          </a:p>
        </p:txBody>
      </p:sp>
      <p:sp>
        <p:nvSpPr>
          <p:cNvPr id="4" name="Slide Number Placeholder 3"/>
          <p:cNvSpPr>
            <a:spLocks noGrp="1"/>
          </p:cNvSpPr>
          <p:nvPr>
            <p:ph type="sldNum" idx="10"/>
          </p:nvPr>
        </p:nvSpPr>
        <p:spPr/>
        <p:txBody>
          <a:bodyPr/>
          <a:lstStyle/>
          <a:p>
            <a:fld id="{18ABD026-5A19-40A7-9066-47B97193A67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idx="10"/>
          </p:nvPr>
        </p:nvSpPr>
        <p:spPr/>
        <p:txBody>
          <a:bodyPr/>
          <a:lstStyle>
            <a:lvl1pPr>
              <a:defRPr/>
            </a:lvl1pPr>
          </a:lstStyle>
          <a:p>
            <a:fld id="{6EFB659D-8EB1-4BD3-8F99-8117AE6354B0}" type="slidenum">
              <a:rPr lang="en-US"/>
              <a:pPr/>
              <a:t>‹#›</a:t>
            </a:fld>
            <a:endParaRPr lang="en-US"/>
          </a:p>
        </p:txBody>
      </p:sp>
    </p:spTree>
    <p:extLst>
      <p:ext uri="{BB962C8B-B14F-4D97-AF65-F5344CB8AC3E}">
        <p14:creationId xmlns="" xmlns:p14="http://schemas.microsoft.com/office/powerpoint/2010/main" val="15896305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p:ph type="ftr" idx="10"/>
          </p:nvPr>
        </p:nvSpPr>
        <p:spPr>
          <a:xfrm>
            <a:off x="3250406" y="6934994"/>
            <a:ext cx="3657600" cy="509587"/>
          </a:xfrm>
        </p:spPr>
        <p:txBody>
          <a:bodyPr/>
          <a:lstStyle>
            <a:lvl1pPr algn="ctr">
              <a:defRPr sz="1600" b="0"/>
            </a:lvl1pPr>
          </a:lstStyle>
          <a:p>
            <a:fld id="{6AA28796-F14D-42C0-B775-7582D6B956B2}" type="slidenum">
              <a:rPr lang="en-US" smtClean="0"/>
              <a:pPr/>
              <a:t>‹#›</a:t>
            </a:fld>
            <a:endParaRPr lang="en-US" dirty="0"/>
          </a:p>
        </p:txBody>
      </p:sp>
    </p:spTree>
    <p:extLst>
      <p:ext uri="{BB962C8B-B14F-4D97-AF65-F5344CB8AC3E}">
        <p14:creationId xmlns="" xmlns:p14="http://schemas.microsoft.com/office/powerpoint/2010/main" val="288930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05688" y="422275"/>
            <a:ext cx="2327275" cy="6213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2275" y="422275"/>
            <a:ext cx="6831013" cy="6213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2"/>
          <p:cNvSpPr>
            <a:spLocks noGrp="1"/>
          </p:cNvSpPr>
          <p:nvPr>
            <p:ph type="ftr" idx="10"/>
          </p:nvPr>
        </p:nvSpPr>
        <p:spPr>
          <a:xfrm>
            <a:off x="3250406" y="6934994"/>
            <a:ext cx="3657600" cy="509587"/>
          </a:xfrm>
        </p:spPr>
        <p:txBody>
          <a:bodyPr/>
          <a:lstStyle>
            <a:lvl1pPr algn="ctr">
              <a:defRPr sz="1600" b="0"/>
            </a:lvl1pPr>
          </a:lstStyle>
          <a:p>
            <a:fld id="{6AA28796-F14D-42C0-B775-7582D6B956B2}" type="slidenum">
              <a:rPr lang="en-US" smtClean="0"/>
              <a:pPr/>
              <a:t>‹#›</a:t>
            </a:fld>
            <a:endParaRPr lang="en-US" dirty="0"/>
          </a:p>
        </p:txBody>
      </p:sp>
    </p:spTree>
    <p:extLst>
      <p:ext uri="{BB962C8B-B14F-4D97-AF65-F5344CB8AC3E}">
        <p14:creationId xmlns="" xmlns:p14="http://schemas.microsoft.com/office/powerpoint/2010/main" val="13774630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lvl1pPr algn="l">
              <a:defRPr/>
            </a:lvl1pPr>
          </a:lstStyle>
          <a:p>
            <a:r>
              <a:rPr lang="en-US" smtClean="0"/>
              <a:t>Click to edit Master title style</a:t>
            </a:r>
            <a:endParaRPr lang="en-US"/>
          </a:p>
        </p:txBody>
      </p:sp>
      <p:sp>
        <p:nvSpPr>
          <p:cNvPr id="3" name="Footer Placeholder 2"/>
          <p:cNvSpPr>
            <a:spLocks noGrp="1"/>
          </p:cNvSpPr>
          <p:nvPr>
            <p:ph type="ftr" idx="10"/>
          </p:nvPr>
        </p:nvSpPr>
        <p:spPr>
          <a:xfrm>
            <a:off x="3250406" y="6934994"/>
            <a:ext cx="3657600" cy="509587"/>
          </a:xfrm>
        </p:spPr>
        <p:txBody>
          <a:bodyPr/>
          <a:lstStyle>
            <a:lvl1pPr algn="ctr">
              <a:defRPr sz="1600" b="0"/>
            </a:lvl1pPr>
          </a:lstStyle>
          <a:p>
            <a:fld id="{6AA28796-F14D-42C0-B775-7582D6B956B2}" type="slidenum">
              <a:rPr lang="en-US" smtClean="0"/>
              <a:pPr/>
              <a:t>‹#›</a:t>
            </a:fld>
            <a:endParaRPr lang="en-US" dirty="0"/>
          </a:p>
        </p:txBody>
      </p:sp>
    </p:spTree>
    <p:extLst>
      <p:ext uri="{BB962C8B-B14F-4D97-AF65-F5344CB8AC3E}">
        <p14:creationId xmlns="" xmlns:p14="http://schemas.microsoft.com/office/powerpoint/2010/main" val="42804347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a:xfrm>
            <a:off x="3326606" y="6934994"/>
            <a:ext cx="3470275" cy="509587"/>
          </a:xfrm>
        </p:spPr>
        <p:txBody>
          <a:bodyPr/>
          <a:lstStyle>
            <a:lvl1pPr algn="ctr">
              <a:defRPr sz="1600" b="0"/>
            </a:lvl1pPr>
          </a:lstStyle>
          <a:p>
            <a:fld id="{66F37074-D267-44D5-977B-16E624729CCD}" type="slidenum">
              <a:rPr lang="en-US" smtClean="0"/>
              <a:pPr/>
              <a:t>‹#›</a:t>
            </a:fld>
            <a:endParaRPr lang="en-US"/>
          </a:p>
        </p:txBody>
      </p:sp>
    </p:spTree>
    <p:extLst>
      <p:ext uri="{BB962C8B-B14F-4D97-AF65-F5344CB8AC3E}">
        <p14:creationId xmlns="" xmlns:p14="http://schemas.microsoft.com/office/powerpoint/2010/main" val="2445222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idx="10"/>
          </p:nvPr>
        </p:nvSpPr>
        <p:spPr/>
        <p:txBody>
          <a:bodyPr/>
          <a:lstStyle>
            <a:lvl1pPr>
              <a:defRPr/>
            </a:lvl1pPr>
          </a:lstStyle>
          <a:p>
            <a:fld id="{FF5AED48-98A7-44E3-A276-6579D9C2D2B4}" type="slidenum">
              <a:rPr lang="en-US"/>
              <a:pPr/>
              <a:t>‹#›</a:t>
            </a:fld>
            <a:endParaRPr lang="en-US"/>
          </a:p>
        </p:txBody>
      </p:sp>
    </p:spTree>
    <p:extLst>
      <p:ext uri="{BB962C8B-B14F-4D97-AF65-F5344CB8AC3E}">
        <p14:creationId xmlns="" xmlns:p14="http://schemas.microsoft.com/office/powerpoint/2010/main" val="4034750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2275" y="1608138"/>
            <a:ext cx="45783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3025" y="1608138"/>
            <a:ext cx="4579938"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p:txBody>
          <a:bodyPr/>
          <a:lstStyle>
            <a:lvl1pPr>
              <a:defRPr/>
            </a:lvl1pPr>
          </a:lstStyle>
          <a:p>
            <a:fld id="{DC29B61E-1D8A-4F9C-BC3B-88E92BE220C9}" type="slidenum">
              <a:rPr lang="en-US"/>
              <a:pPr/>
              <a:t>‹#›</a:t>
            </a:fld>
            <a:endParaRPr lang="en-US"/>
          </a:p>
        </p:txBody>
      </p:sp>
    </p:spTree>
    <p:extLst>
      <p:ext uri="{BB962C8B-B14F-4D97-AF65-F5344CB8AC3E}">
        <p14:creationId xmlns="" xmlns:p14="http://schemas.microsoft.com/office/powerpoint/2010/main" val="405234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idx="10"/>
          </p:nvPr>
        </p:nvSpPr>
        <p:spPr/>
        <p:txBody>
          <a:bodyPr/>
          <a:lstStyle>
            <a:lvl1pPr>
              <a:defRPr/>
            </a:lvl1pPr>
          </a:lstStyle>
          <a:p>
            <a:fld id="{0CDFB481-1850-4501-ADB1-8C7F0513A00C}" type="slidenum">
              <a:rPr lang="en-US"/>
              <a:pPr/>
              <a:t>‹#›</a:t>
            </a:fld>
            <a:endParaRPr lang="en-US"/>
          </a:p>
        </p:txBody>
      </p:sp>
    </p:spTree>
    <p:extLst>
      <p:ext uri="{BB962C8B-B14F-4D97-AF65-F5344CB8AC3E}">
        <p14:creationId xmlns="" xmlns:p14="http://schemas.microsoft.com/office/powerpoint/2010/main" val="393593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lvl1pPr>
              <a:defRPr/>
            </a:lvl1pPr>
          </a:lstStyle>
          <a:p>
            <a:fld id="{F283E775-5B61-4C4E-AAF1-D433AFFCC5B9}" type="slidenum">
              <a:rPr lang="en-US"/>
              <a:pPr/>
              <a:t>‹#›</a:t>
            </a:fld>
            <a:endParaRPr lang="en-US"/>
          </a:p>
        </p:txBody>
      </p:sp>
    </p:spTree>
    <p:extLst>
      <p:ext uri="{BB962C8B-B14F-4D97-AF65-F5344CB8AC3E}">
        <p14:creationId xmlns="" xmlns:p14="http://schemas.microsoft.com/office/powerpoint/2010/main" val="10465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fld id="{CC13D981-4F1E-417E-A46C-A3E29B88DEB7}" type="slidenum">
              <a:rPr lang="en-US"/>
              <a:pPr/>
              <a:t>‹#›</a:t>
            </a:fld>
            <a:endParaRPr lang="en-US"/>
          </a:p>
        </p:txBody>
      </p:sp>
    </p:spTree>
    <p:extLst>
      <p:ext uri="{BB962C8B-B14F-4D97-AF65-F5344CB8AC3E}">
        <p14:creationId xmlns="" xmlns:p14="http://schemas.microsoft.com/office/powerpoint/2010/main" val="20275724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2"/>
          <p:cNvSpPr>
            <a:spLocks noGrp="1"/>
          </p:cNvSpPr>
          <p:nvPr>
            <p:ph type="ftr" idx="10"/>
          </p:nvPr>
        </p:nvSpPr>
        <p:spPr>
          <a:xfrm>
            <a:off x="3250406" y="6934994"/>
            <a:ext cx="3657600" cy="509587"/>
          </a:xfrm>
        </p:spPr>
        <p:txBody>
          <a:bodyPr/>
          <a:lstStyle>
            <a:lvl1pPr algn="ctr">
              <a:defRPr sz="1600" b="0"/>
            </a:lvl1pPr>
          </a:lstStyle>
          <a:p>
            <a:fld id="{6AA28796-F14D-42C0-B775-7582D6B956B2}" type="slidenum">
              <a:rPr lang="en-US" smtClean="0"/>
              <a:pPr/>
              <a:t>‹#›</a:t>
            </a:fld>
            <a:endParaRPr lang="en-US" dirty="0"/>
          </a:p>
        </p:txBody>
      </p:sp>
    </p:spTree>
    <p:extLst>
      <p:ext uri="{BB962C8B-B14F-4D97-AF65-F5344CB8AC3E}">
        <p14:creationId xmlns="" xmlns:p14="http://schemas.microsoft.com/office/powerpoint/2010/main" val="104994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2"/>
          <p:cNvSpPr>
            <a:spLocks noGrp="1"/>
          </p:cNvSpPr>
          <p:nvPr>
            <p:ph type="ftr" idx="10"/>
          </p:nvPr>
        </p:nvSpPr>
        <p:spPr>
          <a:xfrm>
            <a:off x="3250406" y="6934994"/>
            <a:ext cx="3657600" cy="509587"/>
          </a:xfrm>
        </p:spPr>
        <p:txBody>
          <a:bodyPr/>
          <a:lstStyle>
            <a:lvl1pPr algn="ctr">
              <a:defRPr sz="1600" b="0"/>
            </a:lvl1pPr>
          </a:lstStyle>
          <a:p>
            <a:fld id="{6AA28796-F14D-42C0-B775-7582D6B956B2}" type="slidenum">
              <a:rPr lang="en-US" smtClean="0"/>
              <a:pPr/>
              <a:t>‹#›</a:t>
            </a:fld>
            <a:endParaRPr lang="en-US" dirty="0"/>
          </a:p>
        </p:txBody>
      </p:sp>
    </p:spTree>
    <p:extLst>
      <p:ext uri="{BB962C8B-B14F-4D97-AF65-F5344CB8AC3E}">
        <p14:creationId xmlns="" xmlns:p14="http://schemas.microsoft.com/office/powerpoint/2010/main" val="296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0" y="153194"/>
            <a:ext cx="10158413" cy="1143000"/>
          </a:xfrm>
          <a:prstGeom prst="rect">
            <a:avLst/>
          </a:prstGeom>
          <a:blipFill>
            <a:blip r:embed="rId15" cstate="print"/>
            <a:tile tx="0" ty="0" sx="100000" sy="100000" flip="none" algn="tl"/>
          </a:blip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2049" name="Rectangle 1"/>
          <p:cNvSpPr>
            <a:spLocks noGrp="1" noChangeArrowheads="1"/>
          </p:cNvSpPr>
          <p:nvPr>
            <p:ph type="title"/>
          </p:nvPr>
        </p:nvSpPr>
        <p:spPr bwMode="auto">
          <a:xfrm>
            <a:off x="422275" y="422275"/>
            <a:ext cx="9310688" cy="930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dirty="0" smtClean="0"/>
              <a:t>Click to edit the title text format</a:t>
            </a:r>
          </a:p>
        </p:txBody>
      </p:sp>
      <p:sp>
        <p:nvSpPr>
          <p:cNvPr id="2050" name="Rectangle 2"/>
          <p:cNvSpPr>
            <a:spLocks noGrp="1" noChangeArrowheads="1"/>
          </p:cNvSpPr>
          <p:nvPr>
            <p:ph type="body" idx="1"/>
          </p:nvPr>
        </p:nvSpPr>
        <p:spPr bwMode="auto">
          <a:xfrm>
            <a:off x="422275" y="1608138"/>
            <a:ext cx="9310688" cy="50276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Rectangle 3"/>
          <p:cNvSpPr>
            <a:spLocks noGrp="1" noChangeArrowheads="1"/>
          </p:cNvSpPr>
          <p:nvPr>
            <p:ph type="ftr"/>
          </p:nvPr>
        </p:nvSpPr>
        <p:spPr bwMode="auto">
          <a:xfrm>
            <a:off x="3470275" y="7027863"/>
            <a:ext cx="3470275"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rgbClr val="000000"/>
                </a:solidFill>
                <a:latin typeface="+mn-lt"/>
                <a:ea typeface="+mn-ea"/>
              </a:defRPr>
            </a:lvl1pPr>
          </a:lstStyle>
          <a:p>
            <a:fld id="{EEC54DFD-C649-4679-BA8E-10728091578E}" type="slidenum">
              <a:rPr lang="en-US"/>
              <a:pPr/>
              <a:t>‹#›</a:t>
            </a:fld>
            <a:endParaRPr lang="en-US"/>
          </a:p>
        </p:txBody>
      </p:sp>
      <p:sp>
        <p:nvSpPr>
          <p:cNvPr id="2052" name="Rectangle 4"/>
          <p:cNvSpPr>
            <a:spLocks noChangeArrowheads="1"/>
          </p:cNvSpPr>
          <p:nvPr/>
        </p:nvSpPr>
        <p:spPr bwMode="auto">
          <a:xfrm>
            <a:off x="422275" y="6773863"/>
            <a:ext cx="9313863" cy="85725"/>
          </a:xfrm>
          <a:prstGeom prst="rect">
            <a:avLst/>
          </a:prstGeom>
          <a:solidFill>
            <a:srgbClr val="9A000D"/>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Rectangle 6"/>
          <p:cNvSpPr>
            <a:spLocks noChangeArrowheads="1"/>
          </p:cNvSpPr>
          <p:nvPr/>
        </p:nvSpPr>
        <p:spPr bwMode="auto">
          <a:xfrm>
            <a:off x="422275" y="1438275"/>
            <a:ext cx="9313863" cy="85725"/>
          </a:xfrm>
          <a:prstGeom prst="rect">
            <a:avLst/>
          </a:prstGeom>
          <a:solidFill>
            <a:srgbClr val="9A000D"/>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055" name="Object 7"/>
          <p:cNvGraphicFramePr>
            <a:graphicFrameLocks noChangeAspect="1"/>
          </p:cNvGraphicFramePr>
          <p:nvPr/>
        </p:nvGraphicFramePr>
        <p:xfrm>
          <a:off x="7581106" y="6782594"/>
          <a:ext cx="2222500" cy="371475"/>
        </p:xfrm>
        <a:graphic>
          <a:graphicData uri="http://schemas.openxmlformats.org/presentationml/2006/ole">
            <p:oleObj spid="_x0000_s2140" r:id="rId16" imgW="6742857" imgH="1130159" progId="">
              <p:embed/>
            </p:oleObj>
          </a:graphicData>
        </a:graphic>
      </p:graphicFrame>
      <p:pic>
        <p:nvPicPr>
          <p:cNvPr id="2053" name="Picture 5"/>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7509668" y="7087394"/>
            <a:ext cx="2370138" cy="51276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99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ＭＳ Ｐゴシック" charset="-128"/>
        </a:defRPr>
      </a:lvl9pPr>
    </p:titleStyle>
    <p:bodyStyle>
      <a:lvl1pPr marL="342900" indent="-342900" algn="l" defTabSz="457200" rtl="0" eaLnBrk="0" fontAlgn="base" hangingPunct="0">
        <a:spcBef>
          <a:spcPts val="888"/>
        </a:spcBef>
        <a:spcAft>
          <a:spcPct val="0"/>
        </a:spcAft>
        <a:buClr>
          <a:srgbClr val="000000"/>
        </a:buClr>
        <a:buSzPct val="100000"/>
        <a:buFont typeface="Times New Roman" pitchFamily="16" charset="0"/>
        <a:defRPr sz="3600">
          <a:solidFill>
            <a:srgbClr val="000000"/>
          </a:solidFill>
          <a:latin typeface="+mn-lt"/>
          <a:ea typeface="+mn-ea"/>
          <a:cs typeface="+mn-cs"/>
        </a:defRPr>
      </a:lvl1pPr>
      <a:lvl2pPr marL="742950" indent="-285750" algn="l" defTabSz="457200" rtl="0" eaLnBrk="0" fontAlgn="base" hangingPunct="0">
        <a:spcBef>
          <a:spcPts val="775"/>
        </a:spcBef>
        <a:spcAft>
          <a:spcPct val="0"/>
        </a:spcAft>
        <a:buClr>
          <a:srgbClr val="000000"/>
        </a:buClr>
        <a:buSzPct val="100000"/>
        <a:buFont typeface="Times New Roman" pitchFamily="16" charset="0"/>
        <a:defRPr sz="3100">
          <a:solidFill>
            <a:srgbClr val="000000"/>
          </a:solidFill>
          <a:latin typeface="+mn-lt"/>
          <a:ea typeface="+mn-ea"/>
        </a:defRPr>
      </a:lvl2pPr>
      <a:lvl3pPr marL="1143000" indent="-228600" algn="l" defTabSz="457200" rtl="0" eaLnBrk="0" fontAlgn="base" hangingPunct="0">
        <a:spcBef>
          <a:spcPts val="663"/>
        </a:spcBef>
        <a:spcAft>
          <a:spcPct val="0"/>
        </a:spcAft>
        <a:buClr>
          <a:srgbClr val="000000"/>
        </a:buClr>
        <a:buSzPct val="100000"/>
        <a:buFont typeface="Times New Roman" pitchFamily="16" charset="0"/>
        <a:defRPr sz="2700">
          <a:solidFill>
            <a:srgbClr val="000000"/>
          </a:solidFill>
          <a:latin typeface="+mn-lt"/>
          <a:ea typeface="+mn-ea"/>
        </a:defRPr>
      </a:lvl3pPr>
      <a:lvl4pPr marL="16002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ea typeface="+mn-ea"/>
        </a:defRPr>
      </a:lvl4pPr>
      <a:lvl5pPr marL="20574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ea typeface="+mn-ea"/>
        </a:defRPr>
      </a:lvl5pPr>
      <a:lvl6pPr marL="25146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ea typeface="+mn-ea"/>
        </a:defRPr>
      </a:lvl6pPr>
      <a:lvl7pPr marL="29718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ea typeface="+mn-ea"/>
        </a:defRPr>
      </a:lvl7pPr>
      <a:lvl8pPr marL="34290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ea typeface="+mn-ea"/>
        </a:defRPr>
      </a:lvl8pPr>
      <a:lvl9pPr marL="38862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46050" y="1905794"/>
            <a:ext cx="9809956" cy="1720850"/>
          </a:xfrm>
          <a:ln/>
        </p:spPr>
        <p:txBody>
          <a:bodyPr lIns="0" tIns="0" rIns="0" bIns="0" anchor="t"/>
          <a:lstStyle/>
          <a:p>
            <a:pPr algn="ctr" eaLnBrk="1" hangingPunct="1">
              <a:lnSpc>
                <a:spcPct val="95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smtClean="0">
                <a:latin typeface="Palatino Linotype" pitchFamily="18" charset="0"/>
              </a:rPr>
              <a:t>Hidden in Plain Sight: </a:t>
            </a:r>
            <a:br>
              <a:rPr lang="en-US" sz="4800" dirty="0" smtClean="0">
                <a:latin typeface="Palatino Linotype" pitchFamily="18" charset="0"/>
              </a:rPr>
            </a:br>
            <a:r>
              <a:rPr lang="en-US" sz="4000" dirty="0" smtClean="0">
                <a:latin typeface="Palatino Linotype" pitchFamily="18" charset="0"/>
              </a:rPr>
              <a:t/>
            </a:r>
            <a:br>
              <a:rPr lang="en-US" sz="4000" dirty="0" smtClean="0">
                <a:latin typeface="Palatino Linotype" pitchFamily="18" charset="0"/>
              </a:rPr>
            </a:br>
            <a:r>
              <a:rPr lang="en-US" sz="2800" dirty="0" smtClean="0">
                <a:latin typeface="Palatino Linotype" pitchFamily="18" charset="0"/>
              </a:rPr>
              <a:t>Automatically Identifying Security Requirements from Natural Language Artifacts</a:t>
            </a:r>
            <a:endParaRPr lang="en-US" sz="3600" b="1" dirty="0">
              <a:latin typeface="Palatino Linotype" pitchFamily="18" charset="0"/>
            </a:endParaRPr>
          </a:p>
        </p:txBody>
      </p:sp>
      <p:sp>
        <p:nvSpPr>
          <p:cNvPr id="4098" name="Rectangle 2"/>
          <p:cNvSpPr>
            <a:spLocks noGrp="1" noChangeArrowheads="1"/>
          </p:cNvSpPr>
          <p:nvPr>
            <p:ph type="subTitle" idx="4294967295"/>
          </p:nvPr>
        </p:nvSpPr>
        <p:spPr bwMode="auto">
          <a:xfrm>
            <a:off x="659606" y="4115594"/>
            <a:ext cx="8763000" cy="138906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marL="0" indent="0" algn="ctr" eaLnBrk="1" hangingPunct="1">
              <a:lnSpc>
                <a:spcPct val="95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dirty="0"/>
          </a:p>
          <a:p>
            <a:pPr marL="0" indent="0" algn="ctr" eaLnBrk="1" hangingPunct="1">
              <a:lnSpc>
                <a:spcPct val="95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dirty="0" smtClean="0"/>
          </a:p>
          <a:p>
            <a:pPr marL="0" indent="0" algn="ctr" eaLnBrk="1" hangingPunct="1">
              <a:lnSpc>
                <a:spcPct val="95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t>Maria Riaz, </a:t>
            </a:r>
            <a:r>
              <a:rPr lang="en-US" b="1" dirty="0" smtClean="0">
                <a:latin typeface="Palatino Linotype" pitchFamily="18" charset="0"/>
              </a:rPr>
              <a:t>Jason King</a:t>
            </a:r>
            <a:r>
              <a:rPr lang="en-US" sz="2800" dirty="0" smtClean="0"/>
              <a:t>, </a:t>
            </a:r>
            <a:r>
              <a:rPr lang="en-US" sz="2000" dirty="0" smtClean="0"/>
              <a:t>John Slankas, Laurie Williams</a:t>
            </a:r>
          </a:p>
          <a:p>
            <a:pPr marL="0" indent="0" algn="ctr" eaLnBrk="1" hangingPunct="1">
              <a:lnSpc>
                <a:spcPct val="95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dirty="0"/>
          </a:p>
          <a:p>
            <a:pPr marL="0" indent="0" algn="ctr" eaLnBrk="1" hangingPunct="1">
              <a:lnSpc>
                <a:spcPct val="95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t>Aug 28</a:t>
            </a:r>
            <a:r>
              <a:rPr lang="en-US" sz="2800" baseline="30000" dirty="0" smtClean="0"/>
              <a:t>th</a:t>
            </a:r>
            <a:r>
              <a:rPr lang="en-US" sz="2800" dirty="0" smtClean="0"/>
              <a:t>, 2014</a:t>
            </a:r>
            <a:endParaRPr lang="en-US" sz="2800" dirty="0"/>
          </a:p>
          <a:p>
            <a:pPr marL="0" indent="0" algn="ctr" eaLnBrk="1" hangingPunct="1">
              <a:lnSpc>
                <a:spcPct val="95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dirty="0"/>
          </a:p>
        </p:txBody>
      </p:sp>
      <p:sp>
        <p:nvSpPr>
          <p:cNvPr id="3" name="Footer Placeholder 2"/>
          <p:cNvSpPr>
            <a:spLocks noGrp="1"/>
          </p:cNvSpPr>
          <p:nvPr>
            <p:ph type="ftr" idx="10"/>
          </p:nvPr>
        </p:nvSpPr>
        <p:spPr/>
        <p:txBody>
          <a:bodyPr/>
          <a:lstStyle/>
          <a:p>
            <a:fld id="{6AA28796-F14D-42C0-B775-7582D6B956B2}" type="slidenum">
              <a:rPr lang="en-US" smtClean="0"/>
              <a:pPr/>
              <a:t>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SD Process</a:t>
            </a:r>
            <a:br>
              <a:rPr lang="en-US" dirty="0" smtClean="0"/>
            </a:br>
            <a:r>
              <a:rPr lang="en-US" sz="3200" dirty="0" smtClean="0"/>
              <a:t>Pre-process Artifacts</a:t>
            </a:r>
            <a:endParaRPr lang="en-US" sz="3200" dirty="0"/>
          </a:p>
        </p:txBody>
      </p:sp>
      <p:sp>
        <p:nvSpPr>
          <p:cNvPr id="3" name="Content Placeholder 2"/>
          <p:cNvSpPr>
            <a:spLocks noGrp="1"/>
          </p:cNvSpPr>
          <p:nvPr>
            <p:ph idx="1"/>
          </p:nvPr>
        </p:nvSpPr>
        <p:spPr/>
        <p:txBody>
          <a:bodyPr/>
          <a:lstStyle/>
          <a:p>
            <a:pPr lvl="0"/>
            <a:r>
              <a:rPr lang="en-US" sz="3200" dirty="0" smtClean="0">
                <a:latin typeface="Palatino Linotype" pitchFamily="18" charset="0"/>
              </a:rPr>
              <a:t>Identify and parse individual sentences in natural language requirements artifacts</a:t>
            </a:r>
          </a:p>
          <a:p>
            <a:pPr marL="1141413" lvl="2" indent="-341313">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i="1" dirty="0" smtClean="0">
                <a:solidFill>
                  <a:srgbClr val="AC0056"/>
                </a:solidFill>
                <a:latin typeface="Palatino Linotype" pitchFamily="18" charset="0"/>
              </a:rPr>
              <a:t>Parts of </a:t>
            </a:r>
            <a:r>
              <a:rPr lang="en-US" sz="2400" b="1" i="1" dirty="0" smtClean="0">
                <a:solidFill>
                  <a:srgbClr val="AC0056"/>
                </a:solidFill>
                <a:latin typeface="Palatino Linotype" pitchFamily="18" charset="0"/>
              </a:rPr>
              <a:t>speech tags</a:t>
            </a:r>
            <a:r>
              <a:rPr lang="en-US" sz="2400" dirty="0" smtClean="0">
                <a:solidFill>
                  <a:srgbClr val="AC0056"/>
                </a:solidFill>
                <a:latin typeface="Palatino Linotype" pitchFamily="18" charset="0"/>
              </a:rPr>
              <a:t>: can be used to instantiate templates or even group requirements by actors / resources / actions.</a:t>
            </a:r>
          </a:p>
          <a:p>
            <a:pPr marL="1141413" lvl="2" indent="-341313">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latin typeface="Palatino Linotype" pitchFamily="18" charset="0"/>
            </a:endParaRPr>
          </a:p>
          <a:p>
            <a:pPr lvl="0"/>
            <a:r>
              <a:rPr lang="en-US" sz="3200" dirty="0" smtClean="0">
                <a:latin typeface="Palatino Linotype" pitchFamily="18" charset="0"/>
              </a:rPr>
              <a:t>Example Sentence</a:t>
            </a:r>
            <a:endParaRPr lang="en-US" sz="3200" dirty="0" smtClean="0">
              <a:latin typeface="Palatino Linotype" pitchFamily="18" charset="0"/>
            </a:endParaRPr>
          </a:p>
          <a:p>
            <a:pPr lvl="1"/>
            <a:r>
              <a:rPr lang="en-US" dirty="0" smtClean="0">
                <a:solidFill>
                  <a:srgbClr val="006666"/>
                </a:solidFill>
              </a:rPr>
              <a:t>“The </a:t>
            </a:r>
            <a:r>
              <a:rPr lang="en-US" b="1" u="sng" dirty="0" smtClean="0">
                <a:solidFill>
                  <a:srgbClr val="0070C0"/>
                </a:solidFill>
              </a:rPr>
              <a:t>system</a:t>
            </a:r>
            <a:r>
              <a:rPr lang="en-US" dirty="0" smtClean="0">
                <a:solidFill>
                  <a:srgbClr val="006666"/>
                </a:solidFill>
              </a:rPr>
              <a:t> </a:t>
            </a:r>
            <a:r>
              <a:rPr lang="en-US" dirty="0" smtClean="0">
                <a:solidFill>
                  <a:srgbClr val="006666"/>
                </a:solidFill>
              </a:rPr>
              <a:t>shall </a:t>
            </a:r>
            <a:r>
              <a:rPr lang="en-US" b="1" i="1" dirty="0" smtClean="0">
                <a:solidFill>
                  <a:srgbClr val="990033"/>
                </a:solidFill>
              </a:rPr>
              <a:t>provide</a:t>
            </a:r>
            <a:r>
              <a:rPr lang="en-US" dirty="0" smtClean="0">
                <a:solidFill>
                  <a:srgbClr val="006666"/>
                </a:solidFill>
              </a:rPr>
              <a:t> the </a:t>
            </a:r>
            <a:r>
              <a:rPr lang="en-US" b="1" u="sng" dirty="0" smtClean="0">
                <a:solidFill>
                  <a:srgbClr val="0070C0"/>
                </a:solidFill>
              </a:rPr>
              <a:t>ability</a:t>
            </a:r>
            <a:r>
              <a:rPr lang="en-US" dirty="0" smtClean="0">
                <a:solidFill>
                  <a:srgbClr val="006666"/>
                </a:solidFill>
              </a:rPr>
              <a:t> to </a:t>
            </a:r>
            <a:r>
              <a:rPr lang="en-US" b="1" i="1" dirty="0" smtClean="0">
                <a:solidFill>
                  <a:srgbClr val="990033"/>
                </a:solidFill>
              </a:rPr>
              <a:t>update</a:t>
            </a:r>
            <a:r>
              <a:rPr lang="en-US" dirty="0" smtClean="0">
                <a:solidFill>
                  <a:srgbClr val="006666"/>
                </a:solidFill>
              </a:rPr>
              <a:t> a </a:t>
            </a:r>
            <a:r>
              <a:rPr lang="en-US" b="1" u="sng" dirty="0" smtClean="0">
                <a:solidFill>
                  <a:srgbClr val="0070C0"/>
                </a:solidFill>
              </a:rPr>
              <a:t>patient history</a:t>
            </a:r>
            <a:r>
              <a:rPr lang="en-US" dirty="0" smtClean="0">
                <a:solidFill>
                  <a:srgbClr val="0070C0"/>
                </a:solidFill>
              </a:rPr>
              <a:t> </a:t>
            </a:r>
            <a:r>
              <a:rPr lang="en-US" dirty="0" smtClean="0">
                <a:solidFill>
                  <a:srgbClr val="006666"/>
                </a:solidFill>
              </a:rPr>
              <a:t>by </a:t>
            </a:r>
            <a:r>
              <a:rPr lang="en-US" b="1" i="1" dirty="0" smtClean="0">
                <a:solidFill>
                  <a:srgbClr val="990033"/>
                </a:solidFill>
              </a:rPr>
              <a:t>modifying</a:t>
            </a:r>
            <a:r>
              <a:rPr lang="en-US" dirty="0" smtClean="0">
                <a:solidFill>
                  <a:srgbClr val="006666"/>
                </a:solidFill>
              </a:rPr>
              <a:t>, </a:t>
            </a:r>
            <a:r>
              <a:rPr lang="en-US" b="1" i="1" dirty="0" smtClean="0">
                <a:solidFill>
                  <a:srgbClr val="990033"/>
                </a:solidFill>
              </a:rPr>
              <a:t>adding</a:t>
            </a:r>
            <a:r>
              <a:rPr lang="en-US" dirty="0" smtClean="0">
                <a:solidFill>
                  <a:srgbClr val="006666"/>
                </a:solidFill>
              </a:rPr>
              <a:t> or </a:t>
            </a:r>
            <a:r>
              <a:rPr lang="en-US" b="1" i="1" dirty="0" smtClean="0">
                <a:solidFill>
                  <a:srgbClr val="990033"/>
                </a:solidFill>
              </a:rPr>
              <a:t>removing</a:t>
            </a:r>
            <a:r>
              <a:rPr lang="en-US" dirty="0" smtClean="0">
                <a:solidFill>
                  <a:srgbClr val="006666"/>
                </a:solidFill>
              </a:rPr>
              <a:t> </a:t>
            </a:r>
            <a:r>
              <a:rPr lang="en-US" b="1" u="sng" dirty="0" smtClean="0">
                <a:solidFill>
                  <a:srgbClr val="0070C0"/>
                </a:solidFill>
              </a:rPr>
              <a:t>items</a:t>
            </a:r>
            <a:r>
              <a:rPr lang="en-US" dirty="0" smtClean="0">
                <a:solidFill>
                  <a:srgbClr val="006666"/>
                </a:solidFill>
              </a:rPr>
              <a:t> from the </a:t>
            </a:r>
            <a:r>
              <a:rPr lang="en-US" b="1" u="sng" dirty="0" smtClean="0">
                <a:solidFill>
                  <a:srgbClr val="0070C0"/>
                </a:solidFill>
              </a:rPr>
              <a:t>patient history</a:t>
            </a:r>
            <a:r>
              <a:rPr lang="en-US" dirty="0" smtClean="0">
                <a:solidFill>
                  <a:srgbClr val="0070C0"/>
                </a:solidFill>
              </a:rPr>
              <a:t> </a:t>
            </a:r>
            <a:r>
              <a:rPr lang="en-US" dirty="0" smtClean="0">
                <a:solidFill>
                  <a:srgbClr val="006666"/>
                </a:solidFill>
              </a:rPr>
              <a:t>as appropriate.</a:t>
            </a:r>
            <a:r>
              <a:rPr lang="en-US" dirty="0" smtClean="0">
                <a:solidFill>
                  <a:srgbClr val="006666"/>
                </a:solidFill>
              </a:rPr>
              <a:t>”</a:t>
            </a:r>
          </a:p>
          <a:p>
            <a:endParaRPr lang="en-US" dirty="0"/>
          </a:p>
        </p:txBody>
      </p:sp>
      <p:sp>
        <p:nvSpPr>
          <p:cNvPr id="4" name="Footer Placeholder 3"/>
          <p:cNvSpPr>
            <a:spLocks noGrp="1"/>
          </p:cNvSpPr>
          <p:nvPr>
            <p:ph type="ftr" idx="10"/>
          </p:nvPr>
        </p:nvSpPr>
        <p:spPr/>
        <p:txBody>
          <a:bodyPr/>
          <a:lstStyle/>
          <a:p>
            <a:fld id="{66F37074-D267-44D5-977B-16E624729CCD}" type="slidenum">
              <a:rPr lang="en-US" smtClean="0"/>
              <a:pPr/>
              <a:t>10</a:t>
            </a:fld>
            <a:endParaRPr lang="en-US" dirty="0"/>
          </a:p>
        </p:txBody>
      </p:sp>
      <p:sp>
        <p:nvSpPr>
          <p:cNvPr id="5" name="Rectangle 4"/>
          <p:cNvSpPr/>
          <p:nvPr/>
        </p:nvSpPr>
        <p:spPr>
          <a:xfrm>
            <a:off x="1193006" y="6858794"/>
            <a:ext cx="1050288" cy="461665"/>
          </a:xfrm>
          <a:prstGeom prst="rect">
            <a:avLst/>
          </a:prstGeom>
        </p:spPr>
        <p:txBody>
          <a:bodyPr wrap="none">
            <a:spAutoFit/>
          </a:bodyPr>
          <a:lstStyle/>
          <a:p>
            <a:r>
              <a:rPr lang="en-US" b="1" u="sng" dirty="0" smtClean="0">
                <a:solidFill>
                  <a:srgbClr val="0070C0"/>
                </a:solidFill>
              </a:rPr>
              <a:t>nouns</a:t>
            </a:r>
            <a:r>
              <a:rPr lang="en-US" dirty="0" smtClean="0">
                <a:solidFill>
                  <a:srgbClr val="006666"/>
                </a:solidFill>
              </a:rPr>
              <a:t> </a:t>
            </a:r>
            <a:endParaRPr lang="en-US" dirty="0"/>
          </a:p>
        </p:txBody>
      </p:sp>
      <p:sp>
        <p:nvSpPr>
          <p:cNvPr id="6" name="Rectangle 5"/>
          <p:cNvSpPr/>
          <p:nvPr/>
        </p:nvSpPr>
        <p:spPr>
          <a:xfrm>
            <a:off x="2210595" y="6858794"/>
            <a:ext cx="851515" cy="461665"/>
          </a:xfrm>
          <a:prstGeom prst="rect">
            <a:avLst/>
          </a:prstGeom>
        </p:spPr>
        <p:txBody>
          <a:bodyPr wrap="none">
            <a:spAutoFit/>
          </a:bodyPr>
          <a:lstStyle/>
          <a:p>
            <a:r>
              <a:rPr lang="en-US" b="1" i="1" dirty="0" smtClean="0">
                <a:solidFill>
                  <a:srgbClr val="990033"/>
                </a:solidFill>
              </a:rPr>
              <a:t>verbs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4" y="229394"/>
            <a:ext cx="9457531" cy="930275"/>
          </a:xfrm>
        </p:spPr>
        <p:txBody>
          <a:bodyPr/>
          <a:lstStyle/>
          <a:p>
            <a:pPr algn="l"/>
            <a:r>
              <a:rPr lang="en-US" dirty="0" smtClean="0"/>
              <a:t>SD Process</a:t>
            </a:r>
            <a:br>
              <a:rPr lang="en-US" dirty="0" smtClean="0"/>
            </a:br>
            <a:r>
              <a:rPr lang="en-US" sz="3200" dirty="0" smtClean="0"/>
              <a:t>Security </a:t>
            </a:r>
            <a:r>
              <a:rPr lang="en-US" sz="3200" dirty="0" smtClean="0"/>
              <a:t>Objectives </a:t>
            </a:r>
            <a:r>
              <a:rPr lang="en-US" sz="3200" dirty="0" smtClean="0"/>
              <a:t>for </a:t>
            </a:r>
            <a:r>
              <a:rPr lang="en-US" sz="3200" dirty="0" smtClean="0"/>
              <a:t>Requirements </a:t>
            </a:r>
            <a:r>
              <a:rPr lang="en-US" sz="3200" dirty="0" smtClean="0"/>
              <a:t>Classification</a:t>
            </a:r>
            <a:endParaRPr lang="en-US" sz="3200" dirty="0"/>
          </a:p>
        </p:txBody>
      </p:sp>
      <p:sp>
        <p:nvSpPr>
          <p:cNvPr id="4" name="Footer Placeholder 3"/>
          <p:cNvSpPr>
            <a:spLocks noGrp="1"/>
          </p:cNvSpPr>
          <p:nvPr>
            <p:ph type="ftr" idx="10"/>
          </p:nvPr>
        </p:nvSpPr>
        <p:spPr>
          <a:xfrm>
            <a:off x="3326606" y="6934994"/>
            <a:ext cx="3470275" cy="509587"/>
          </a:xfrm>
          <a:noFill/>
          <a:ln>
            <a:noFill/>
          </a:ln>
          <a:effectLst/>
        </p:spPr>
        <p:txBody>
          <a:bodyPr vert="horz" wrap="square" lIns="90000" tIns="46800" rIns="90000" bIns="46800" numCol="1" anchor="t" anchorCtr="0" compatLnSpc="1">
            <a:prstTxWarp prst="textNoShape">
              <a:avLst/>
            </a:prstTxWarp>
          </a:bodyPr>
          <a:lstStyle/>
          <a:p>
            <a:pPr algn="ctr"/>
            <a:fld id="{66F37074-D267-44D5-977B-16E624729CCD}" type="slidenum">
              <a:rPr lang="en-US" sz="1600" b="0" smtClean="0"/>
              <a:pPr algn="ctr"/>
              <a:t>11</a:t>
            </a:fld>
            <a:endParaRPr lang="en-US" sz="1600" b="0" dirty="0"/>
          </a:p>
        </p:txBody>
      </p:sp>
      <p:graphicFrame>
        <p:nvGraphicFramePr>
          <p:cNvPr id="38" name="Diagram 37"/>
          <p:cNvGraphicFramePr/>
          <p:nvPr/>
        </p:nvGraphicFramePr>
        <p:xfrm>
          <a:off x="202406" y="1448594"/>
          <a:ext cx="9761273"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4" y="229394"/>
            <a:ext cx="9457531" cy="930275"/>
          </a:xfrm>
        </p:spPr>
        <p:txBody>
          <a:bodyPr/>
          <a:lstStyle/>
          <a:p>
            <a:pPr algn="l"/>
            <a:r>
              <a:rPr lang="en-US" dirty="0" smtClean="0"/>
              <a:t>SD Process</a:t>
            </a:r>
            <a:br>
              <a:rPr lang="en-US" dirty="0" smtClean="0"/>
            </a:br>
            <a:r>
              <a:rPr lang="en-US" sz="3200" dirty="0" smtClean="0"/>
              <a:t>Security Objectives for Requirements Classification</a:t>
            </a:r>
            <a:endParaRPr lang="en-US" sz="3200" dirty="0"/>
          </a:p>
        </p:txBody>
      </p:sp>
      <p:sp>
        <p:nvSpPr>
          <p:cNvPr id="3" name="Content Placeholder 2"/>
          <p:cNvSpPr>
            <a:spLocks noGrp="1"/>
          </p:cNvSpPr>
          <p:nvPr>
            <p:ph idx="1"/>
          </p:nvPr>
        </p:nvSpPr>
        <p:spPr>
          <a:xfrm>
            <a:off x="422275" y="1677194"/>
            <a:ext cx="9310688" cy="5027612"/>
          </a:xfrm>
        </p:spPr>
        <p:txBody>
          <a:bodyPr/>
          <a:lstStyle/>
          <a:p>
            <a:pPr lvl="0"/>
            <a:r>
              <a:rPr lang="en-US" sz="3200" dirty="0" smtClean="0">
                <a:latin typeface="Palatino Linotype" pitchFamily="18" charset="0"/>
              </a:rPr>
              <a:t>Example </a:t>
            </a:r>
            <a:r>
              <a:rPr lang="en-US" sz="3200" dirty="0" smtClean="0">
                <a:latin typeface="Palatino Linotype" pitchFamily="18" charset="0"/>
              </a:rPr>
              <a:t>Sentence</a:t>
            </a:r>
            <a:endParaRPr lang="en-US" sz="3200" dirty="0" smtClean="0">
              <a:latin typeface="Palatino Linotype" pitchFamily="18" charset="0"/>
            </a:endParaRPr>
          </a:p>
          <a:p>
            <a:pPr lvl="1"/>
            <a:r>
              <a:rPr lang="en-US" dirty="0" smtClean="0">
                <a:solidFill>
                  <a:srgbClr val="006666"/>
                </a:solidFill>
              </a:rPr>
              <a:t>“The system shall provide the ability to </a:t>
            </a:r>
            <a:r>
              <a:rPr lang="en-US" b="1" dirty="0" smtClean="0">
                <a:solidFill>
                  <a:srgbClr val="CC0066"/>
                </a:solidFill>
              </a:rPr>
              <a:t>update</a:t>
            </a:r>
            <a:r>
              <a:rPr lang="en-US" dirty="0" smtClean="0">
                <a:solidFill>
                  <a:srgbClr val="006666"/>
                </a:solidFill>
              </a:rPr>
              <a:t> a </a:t>
            </a:r>
            <a:r>
              <a:rPr lang="en-US" b="1" u="sng" dirty="0" smtClean="0">
                <a:solidFill>
                  <a:srgbClr val="006666"/>
                </a:solidFill>
              </a:rPr>
              <a:t>patient history</a:t>
            </a:r>
            <a:r>
              <a:rPr lang="en-US" b="1" dirty="0" smtClean="0">
                <a:solidFill>
                  <a:srgbClr val="006666"/>
                </a:solidFill>
              </a:rPr>
              <a:t> </a:t>
            </a:r>
            <a:r>
              <a:rPr lang="en-US" dirty="0" smtClean="0">
                <a:solidFill>
                  <a:srgbClr val="006666"/>
                </a:solidFill>
              </a:rPr>
              <a:t>by </a:t>
            </a:r>
            <a:r>
              <a:rPr lang="en-US" b="1" dirty="0" smtClean="0">
                <a:solidFill>
                  <a:srgbClr val="990000"/>
                </a:solidFill>
              </a:rPr>
              <a:t>modifying, adding or removing items</a:t>
            </a:r>
            <a:r>
              <a:rPr lang="en-US" b="1" dirty="0" smtClean="0">
                <a:solidFill>
                  <a:srgbClr val="006666"/>
                </a:solidFill>
              </a:rPr>
              <a:t> </a:t>
            </a:r>
            <a:r>
              <a:rPr lang="en-US" dirty="0" smtClean="0">
                <a:solidFill>
                  <a:srgbClr val="006666"/>
                </a:solidFill>
              </a:rPr>
              <a:t>from the patient history </a:t>
            </a:r>
            <a:r>
              <a:rPr lang="en-US" b="1" dirty="0" smtClean="0">
                <a:solidFill>
                  <a:srgbClr val="0070C0"/>
                </a:solidFill>
              </a:rPr>
              <a:t>as appropriate</a:t>
            </a:r>
            <a:r>
              <a:rPr lang="en-US" dirty="0" smtClean="0">
                <a:solidFill>
                  <a:srgbClr val="006666"/>
                </a:solidFill>
              </a:rPr>
              <a:t>.”</a:t>
            </a:r>
          </a:p>
          <a:p>
            <a:pPr lvl="1"/>
            <a:endParaRPr lang="en-US" sz="1800" dirty="0" smtClean="0"/>
          </a:p>
          <a:p>
            <a:r>
              <a:rPr lang="en-US" sz="3200" dirty="0" smtClean="0">
                <a:latin typeface="Palatino Linotype" pitchFamily="18" charset="0"/>
                <a:cs typeface="+mn-cs"/>
              </a:rPr>
              <a:t>Security Objectives</a:t>
            </a:r>
          </a:p>
          <a:p>
            <a:pPr lvl="4"/>
            <a:r>
              <a:rPr lang="en-US" sz="2700" b="1" dirty="0" smtClean="0">
                <a:solidFill>
                  <a:srgbClr val="0070C0"/>
                </a:solidFill>
              </a:rPr>
              <a:t>Confidentiality</a:t>
            </a:r>
            <a:r>
              <a:rPr lang="en-US" sz="2700" dirty="0" smtClean="0">
                <a:solidFill>
                  <a:srgbClr val="0070C0"/>
                </a:solidFill>
              </a:rPr>
              <a:t> (disclosure)</a:t>
            </a:r>
          </a:p>
          <a:p>
            <a:pPr lvl="4"/>
            <a:r>
              <a:rPr lang="en-US" sz="2700" b="1" dirty="0" smtClean="0">
                <a:solidFill>
                  <a:srgbClr val="CC0066"/>
                </a:solidFill>
              </a:rPr>
              <a:t>Integrity</a:t>
            </a:r>
            <a:r>
              <a:rPr lang="en-US" sz="2700" dirty="0" smtClean="0">
                <a:solidFill>
                  <a:srgbClr val="CC0066"/>
                </a:solidFill>
              </a:rPr>
              <a:t> (access / modification)</a:t>
            </a:r>
          </a:p>
          <a:p>
            <a:pPr lvl="4"/>
            <a:r>
              <a:rPr lang="en-US" sz="2700" b="1" dirty="0" smtClean="0">
                <a:solidFill>
                  <a:srgbClr val="990000"/>
                </a:solidFill>
              </a:rPr>
              <a:t>Accountability</a:t>
            </a:r>
            <a:r>
              <a:rPr lang="en-US" sz="2700" dirty="0" smtClean="0">
                <a:solidFill>
                  <a:srgbClr val="990000"/>
                </a:solidFill>
              </a:rPr>
              <a:t> (trace actions)</a:t>
            </a:r>
            <a:endParaRPr lang="en-US" sz="2700" dirty="0">
              <a:solidFill>
                <a:srgbClr val="990000"/>
              </a:solidFill>
            </a:endParaRPr>
          </a:p>
        </p:txBody>
      </p:sp>
      <p:sp>
        <p:nvSpPr>
          <p:cNvPr id="4" name="TextBox 3"/>
          <p:cNvSpPr txBox="1"/>
          <p:nvPr/>
        </p:nvSpPr>
        <p:spPr>
          <a:xfrm>
            <a:off x="4869969" y="6859429"/>
            <a:ext cx="2792429" cy="595033"/>
          </a:xfrm>
          <a:prstGeom prst="rect">
            <a:avLst/>
          </a:prstGeom>
          <a:noFill/>
        </p:spPr>
        <p:txBody>
          <a:bodyPr wrap="none" lIns="101599" tIns="50799" rIns="101599" bIns="50799" rtlCol="0">
            <a:spAutoFit/>
          </a:bodyPr>
          <a:lstStyle/>
          <a:p>
            <a:pPr algn="ctr"/>
            <a:r>
              <a:rPr lang="en-US" sz="1600" dirty="0" smtClean="0">
                <a:latin typeface="Arial" pitchFamily="34" charset="0"/>
                <a:cs typeface="Arial" pitchFamily="34" charset="0"/>
              </a:rPr>
              <a:t>Fall 2013 Community Forum</a:t>
            </a:r>
          </a:p>
          <a:p>
            <a:pPr algn="ctr"/>
            <a:r>
              <a:rPr lang="en-US" sz="1600" dirty="0" smtClean="0">
                <a:latin typeface="Arial" pitchFamily="34" charset="0"/>
                <a:cs typeface="Arial" pitchFamily="34" charset="0"/>
              </a:rPr>
              <a:t>October 22, 2013</a:t>
            </a:r>
            <a:endParaRPr lang="en-US" sz="1600" dirty="0">
              <a:latin typeface="Arial" pitchFamily="34" charset="0"/>
              <a:cs typeface="Arial" pitchFamily="34" charset="0"/>
            </a:endParaRPr>
          </a:p>
        </p:txBody>
      </p:sp>
    </p:spTree>
  </p:cSld>
  <p:clrMapOvr>
    <a:masterClrMapping/>
  </p:clrMapOvr>
  <p:transition advTm="2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Security Requirements Templates</a:t>
            </a:r>
            <a:endParaRPr lang="en-US" sz="2800" dirty="0"/>
          </a:p>
        </p:txBody>
      </p:sp>
      <p:sp>
        <p:nvSpPr>
          <p:cNvPr id="4" name="Footer Placeholder 3"/>
          <p:cNvSpPr>
            <a:spLocks noGrp="1"/>
          </p:cNvSpPr>
          <p:nvPr>
            <p:ph type="ftr" idx="10"/>
          </p:nvPr>
        </p:nvSpPr>
        <p:spPr/>
        <p:txBody>
          <a:bodyPr/>
          <a:lstStyle/>
          <a:p>
            <a:fld id="{66F37074-D267-44D5-977B-16E624729CCD}" type="slidenum">
              <a:rPr lang="en-US" smtClean="0"/>
              <a:pPr/>
              <a:t>13</a:t>
            </a:fld>
            <a:endParaRPr lang="en-US"/>
          </a:p>
        </p:txBody>
      </p:sp>
      <p:sp>
        <p:nvSpPr>
          <p:cNvPr id="6" name="Rectangle 5"/>
          <p:cNvSpPr/>
          <p:nvPr/>
        </p:nvSpPr>
        <p:spPr>
          <a:xfrm>
            <a:off x="431006" y="1600994"/>
            <a:ext cx="9296400" cy="954107"/>
          </a:xfrm>
          <a:prstGeom prst="rect">
            <a:avLst/>
          </a:prstGeom>
        </p:spPr>
        <p:txBody>
          <a:bodyPr wrap="square">
            <a:spAutoFit/>
          </a:bodyPr>
          <a:lstStyle/>
          <a:p>
            <a:pPr marL="0" lvl="1" indent="0"/>
            <a:r>
              <a:rPr lang="en-US" sz="2800" dirty="0" smtClean="0">
                <a:solidFill>
                  <a:srgbClr val="000000"/>
                </a:solidFill>
                <a:latin typeface="Palatino Linotype" pitchFamily="18" charset="0"/>
              </a:rPr>
              <a:t>Identifying common templates for specifying functional security requirements. </a:t>
            </a:r>
            <a:endParaRPr lang="en-US" dirty="0" smtClean="0">
              <a:solidFill>
                <a:srgbClr val="000000"/>
              </a:solidFill>
              <a:latin typeface="Palatino Linotype" pitchFamily="18" charset="0"/>
            </a:endParaRPr>
          </a:p>
        </p:txBody>
      </p:sp>
      <p:graphicFrame>
        <p:nvGraphicFramePr>
          <p:cNvPr id="7" name="Diagram 6"/>
          <p:cNvGraphicFramePr/>
          <p:nvPr/>
        </p:nvGraphicFramePr>
        <p:xfrm>
          <a:off x="126206" y="2896394"/>
          <a:ext cx="350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088606" y="5429865"/>
            <a:ext cx="5610225" cy="1200329"/>
          </a:xfrm>
          <a:prstGeom prst="rect">
            <a:avLst/>
          </a:prstGeom>
        </p:spPr>
        <p:txBody>
          <a:bodyPr wrap="square">
            <a:spAutoFit/>
          </a:bodyPr>
          <a:lstStyle/>
          <a:p>
            <a:r>
              <a:rPr lang="en-US" dirty="0" smtClean="0">
                <a:solidFill>
                  <a:srgbClr val="593B1D"/>
                </a:solidFill>
              </a:rPr>
              <a:t>“The system shall allow the owner of </a:t>
            </a:r>
            <a:r>
              <a:rPr lang="en-US" b="1" dirty="0" smtClean="0">
                <a:solidFill>
                  <a:srgbClr val="593B1D"/>
                </a:solidFill>
              </a:rPr>
              <a:t>&lt;resource&gt;</a:t>
            </a:r>
            <a:r>
              <a:rPr lang="en-US" dirty="0" smtClean="0">
                <a:solidFill>
                  <a:srgbClr val="593B1D"/>
                </a:solidFill>
              </a:rPr>
              <a:t> to be notified when the </a:t>
            </a:r>
            <a:r>
              <a:rPr lang="en-US" b="1" dirty="0" smtClean="0">
                <a:solidFill>
                  <a:srgbClr val="593B1D"/>
                </a:solidFill>
              </a:rPr>
              <a:t>&lt;resource&gt;</a:t>
            </a:r>
            <a:r>
              <a:rPr lang="en-US" dirty="0" smtClean="0">
                <a:solidFill>
                  <a:srgbClr val="593B1D"/>
                </a:solidFill>
              </a:rPr>
              <a:t> is </a:t>
            </a:r>
            <a:r>
              <a:rPr lang="en-US" b="1" dirty="0" smtClean="0">
                <a:solidFill>
                  <a:srgbClr val="593B1D"/>
                </a:solidFill>
              </a:rPr>
              <a:t>&lt;action&gt;</a:t>
            </a:r>
            <a:r>
              <a:rPr lang="en-US" dirty="0" smtClean="0">
                <a:solidFill>
                  <a:srgbClr val="593B1D"/>
                </a:solidFill>
              </a:rPr>
              <a:t> by </a:t>
            </a:r>
            <a:r>
              <a:rPr lang="en-US" b="1" dirty="0" smtClean="0">
                <a:solidFill>
                  <a:srgbClr val="593B1D"/>
                </a:solidFill>
              </a:rPr>
              <a:t>&lt;subject&gt;</a:t>
            </a:r>
            <a:r>
              <a:rPr lang="en-US" dirty="0" smtClean="0">
                <a:solidFill>
                  <a:srgbClr val="593B1D"/>
                </a:solidFill>
              </a:rPr>
              <a:t>”</a:t>
            </a:r>
          </a:p>
        </p:txBody>
      </p:sp>
      <p:sp>
        <p:nvSpPr>
          <p:cNvPr id="14" name="Rectangle 13"/>
          <p:cNvSpPr/>
          <p:nvPr/>
        </p:nvSpPr>
        <p:spPr>
          <a:xfrm>
            <a:off x="3631407" y="4018796"/>
            <a:ext cx="3200399" cy="1200329"/>
          </a:xfrm>
          <a:prstGeom prst="rect">
            <a:avLst/>
          </a:prstGeom>
        </p:spPr>
        <p:txBody>
          <a:bodyPr wrap="square">
            <a:spAutoFit/>
          </a:bodyPr>
          <a:lstStyle/>
          <a:p>
            <a:r>
              <a:rPr lang="en-US" sz="1800" u="sng" dirty="0" smtClean="0">
                <a:solidFill>
                  <a:srgbClr val="AC0056"/>
                </a:solidFill>
              </a:rPr>
              <a:t>The system shall allow the owner </a:t>
            </a:r>
            <a:r>
              <a:rPr lang="en-US" sz="1800" dirty="0" smtClean="0">
                <a:solidFill>
                  <a:srgbClr val="AC0056"/>
                </a:solidFill>
              </a:rPr>
              <a:t>of office visit </a:t>
            </a:r>
            <a:r>
              <a:rPr lang="en-US" sz="1800" u="sng" dirty="0" smtClean="0">
                <a:solidFill>
                  <a:srgbClr val="AC0056"/>
                </a:solidFill>
              </a:rPr>
              <a:t>to be notified when the</a:t>
            </a:r>
            <a:r>
              <a:rPr lang="en-US" sz="1800" dirty="0" smtClean="0">
                <a:solidFill>
                  <a:srgbClr val="AC0056"/>
                </a:solidFill>
              </a:rPr>
              <a:t> office visit </a:t>
            </a:r>
            <a:r>
              <a:rPr lang="en-US" sz="1800" u="sng" dirty="0" smtClean="0">
                <a:solidFill>
                  <a:srgbClr val="AC0056"/>
                </a:solidFill>
              </a:rPr>
              <a:t>is</a:t>
            </a:r>
            <a:r>
              <a:rPr lang="en-US" sz="1800" dirty="0" smtClean="0">
                <a:solidFill>
                  <a:srgbClr val="AC0056"/>
                </a:solidFill>
              </a:rPr>
              <a:t> documented by HCP.</a:t>
            </a:r>
            <a:endParaRPr lang="en-US" sz="1800" dirty="0">
              <a:solidFill>
                <a:srgbClr val="AC0056"/>
              </a:solidFill>
            </a:endParaRPr>
          </a:p>
        </p:txBody>
      </p:sp>
      <p:sp>
        <p:nvSpPr>
          <p:cNvPr id="15" name="Rectangle 14"/>
          <p:cNvSpPr/>
          <p:nvPr/>
        </p:nvSpPr>
        <p:spPr>
          <a:xfrm>
            <a:off x="6908006" y="4018796"/>
            <a:ext cx="3200400" cy="1200329"/>
          </a:xfrm>
          <a:prstGeom prst="rect">
            <a:avLst/>
          </a:prstGeom>
        </p:spPr>
        <p:txBody>
          <a:bodyPr wrap="square">
            <a:spAutoFit/>
          </a:bodyPr>
          <a:lstStyle/>
          <a:p>
            <a:r>
              <a:rPr lang="en-US" sz="1800" u="sng" dirty="0" smtClean="0">
                <a:solidFill>
                  <a:srgbClr val="AC0056"/>
                </a:solidFill>
              </a:rPr>
              <a:t>The system shall allow the owner </a:t>
            </a:r>
            <a:r>
              <a:rPr lang="en-US" sz="1800" dirty="0" smtClean="0">
                <a:solidFill>
                  <a:srgbClr val="AC0056"/>
                </a:solidFill>
              </a:rPr>
              <a:t>of patient referral </a:t>
            </a:r>
            <a:r>
              <a:rPr lang="en-US" sz="1800" u="sng" dirty="0" smtClean="0">
                <a:solidFill>
                  <a:srgbClr val="AC0056"/>
                </a:solidFill>
              </a:rPr>
              <a:t>to be notified when the</a:t>
            </a:r>
            <a:r>
              <a:rPr lang="en-US" sz="1800" dirty="0" smtClean="0">
                <a:solidFill>
                  <a:srgbClr val="AC0056"/>
                </a:solidFill>
              </a:rPr>
              <a:t> patient referral </a:t>
            </a:r>
            <a:r>
              <a:rPr lang="en-US" sz="1800" u="sng" dirty="0" smtClean="0">
                <a:solidFill>
                  <a:srgbClr val="AC0056"/>
                </a:solidFill>
              </a:rPr>
              <a:t>is</a:t>
            </a:r>
            <a:r>
              <a:rPr lang="en-US" sz="1800" dirty="0" smtClean="0">
                <a:solidFill>
                  <a:srgbClr val="AC0056"/>
                </a:solidFill>
              </a:rPr>
              <a:t> added by HCP.</a:t>
            </a:r>
            <a:endParaRPr lang="en-US" sz="1800" dirty="0">
              <a:solidFill>
                <a:srgbClr val="AC0056"/>
              </a:solidFill>
            </a:endParaRPr>
          </a:p>
        </p:txBody>
      </p:sp>
      <p:sp>
        <p:nvSpPr>
          <p:cNvPr id="16" name="Rectangle 15"/>
          <p:cNvSpPr/>
          <p:nvPr/>
        </p:nvSpPr>
        <p:spPr>
          <a:xfrm>
            <a:off x="6984205" y="2896394"/>
            <a:ext cx="3174207" cy="830997"/>
          </a:xfrm>
          <a:prstGeom prst="rect">
            <a:avLst/>
          </a:prstGeom>
        </p:spPr>
        <p:txBody>
          <a:bodyPr wrap="square">
            <a:spAutoFit/>
          </a:bodyPr>
          <a:lstStyle/>
          <a:p>
            <a:r>
              <a:rPr lang="en-US" dirty="0" smtClean="0">
                <a:solidFill>
                  <a:srgbClr val="006666"/>
                </a:solidFill>
              </a:rPr>
              <a:t>The HCP may also add a patient referral. </a:t>
            </a:r>
            <a:endParaRPr lang="en-US" dirty="0">
              <a:solidFill>
                <a:srgbClr val="006666"/>
              </a:solidFill>
            </a:endParaRPr>
          </a:p>
        </p:txBody>
      </p:sp>
      <p:sp>
        <p:nvSpPr>
          <p:cNvPr id="17" name="Rectangle 16"/>
          <p:cNvSpPr/>
          <p:nvPr/>
        </p:nvSpPr>
        <p:spPr>
          <a:xfrm>
            <a:off x="3479007" y="2933125"/>
            <a:ext cx="3276600" cy="830997"/>
          </a:xfrm>
          <a:prstGeom prst="rect">
            <a:avLst/>
          </a:prstGeom>
        </p:spPr>
        <p:txBody>
          <a:bodyPr wrap="square">
            <a:spAutoFit/>
          </a:bodyPr>
          <a:lstStyle/>
          <a:p>
            <a:r>
              <a:rPr lang="en-US" dirty="0" smtClean="0">
                <a:solidFill>
                  <a:srgbClr val="006666"/>
                </a:solidFill>
              </a:rPr>
              <a:t>An HCP chooses to document an office visit.</a:t>
            </a:r>
            <a:endParaRPr lang="en-US" dirty="0">
              <a:solidFill>
                <a:srgbClr val="006666"/>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Security Requirements Templates</a:t>
            </a:r>
            <a:endParaRPr lang="en-US" dirty="0"/>
          </a:p>
        </p:txBody>
      </p:sp>
      <p:sp>
        <p:nvSpPr>
          <p:cNvPr id="4" name="Footer Placeholder 3"/>
          <p:cNvSpPr>
            <a:spLocks noGrp="1"/>
          </p:cNvSpPr>
          <p:nvPr>
            <p:ph type="ftr" idx="10"/>
          </p:nvPr>
        </p:nvSpPr>
        <p:spPr/>
        <p:txBody>
          <a:bodyPr/>
          <a:lstStyle/>
          <a:p>
            <a:fld id="{66F37074-D267-44D5-977B-16E624729CCD}" type="slidenum">
              <a:rPr lang="en-US" smtClean="0"/>
              <a:pPr/>
              <a:t>14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26193" y="2506891"/>
            <a:ext cx="10082213" cy="4275703"/>
          </a:xfrm>
          <a:prstGeom prst="rect">
            <a:avLst/>
          </a:prstGeom>
          <a:noFill/>
          <a:ln w="9525">
            <a:noFill/>
            <a:miter lim="800000"/>
            <a:headEnd/>
            <a:tailEnd/>
          </a:ln>
        </p:spPr>
      </p:pic>
      <p:sp>
        <p:nvSpPr>
          <p:cNvPr id="9" name="Rectangle 8"/>
          <p:cNvSpPr/>
          <p:nvPr/>
        </p:nvSpPr>
        <p:spPr>
          <a:xfrm>
            <a:off x="0" y="1524794"/>
            <a:ext cx="9651206" cy="954107"/>
          </a:xfrm>
          <a:prstGeom prst="rect">
            <a:avLst/>
          </a:prstGeom>
        </p:spPr>
        <p:txBody>
          <a:bodyPr wrap="square">
            <a:spAutoFit/>
          </a:bodyPr>
          <a:lstStyle/>
          <a:p>
            <a:pPr marL="857250" lvl="2">
              <a:spcBef>
                <a:spcPts val="1200"/>
              </a:spcBef>
              <a:buFont typeface="Wingdings" pitchFamily="2" charset="2"/>
              <a:buChar char="Ø"/>
            </a:pPr>
            <a:r>
              <a:rPr lang="en-US" sz="2800" dirty="0" smtClean="0">
                <a:solidFill>
                  <a:schemeClr val="tx1"/>
                </a:solidFill>
                <a:latin typeface="Palatino Linotype" pitchFamily="18" charset="0"/>
              </a:rPr>
              <a:t>Extracted </a:t>
            </a:r>
            <a:r>
              <a:rPr lang="en-US" sz="2800" b="1" dirty="0" smtClean="0">
                <a:solidFill>
                  <a:schemeClr val="tx1"/>
                </a:solidFill>
                <a:latin typeface="Palatino Linotype" pitchFamily="18" charset="0"/>
              </a:rPr>
              <a:t>19 context-specific </a:t>
            </a:r>
            <a:r>
              <a:rPr lang="en-US" sz="2800" dirty="0" smtClean="0">
                <a:solidFill>
                  <a:schemeClr val="tx1"/>
                </a:solidFill>
                <a:latin typeface="Palatino Linotype" pitchFamily="18" charset="0"/>
              </a:rPr>
              <a:t>security requirements templates  </a:t>
            </a:r>
            <a:r>
              <a:rPr lang="en-US" sz="2000" dirty="0" smtClean="0">
                <a:solidFill>
                  <a:srgbClr val="000000"/>
                </a:solidFill>
                <a:latin typeface="Palatino Linotype" pitchFamily="18" charset="0"/>
              </a:rPr>
              <a:t>[</a:t>
            </a:r>
            <a:r>
              <a:rPr lang="en-US" sz="2000" i="1" dirty="0" smtClean="0">
                <a:solidFill>
                  <a:srgbClr val="000000"/>
                </a:solidFill>
                <a:latin typeface="Palatino Linotype" pitchFamily="18" charset="0"/>
              </a:rPr>
              <a:t>Empirically derived from security-relevant sentences</a:t>
            </a:r>
            <a:r>
              <a:rPr lang="en-US" sz="2000" dirty="0" smtClean="0">
                <a:solidFill>
                  <a:srgbClr val="000000"/>
                </a:solidFill>
                <a:latin typeface="Palatino Linotype"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074" y="229394"/>
            <a:ext cx="9396532" cy="1016212"/>
          </a:xfrm>
        </p:spPr>
        <p:txBody>
          <a:bodyPr/>
          <a:lstStyle/>
          <a:p>
            <a:pPr algn="l"/>
            <a:r>
              <a:rPr lang="en-US" dirty="0" smtClean="0"/>
              <a:t>SD Process </a:t>
            </a:r>
            <a:br>
              <a:rPr lang="en-US" dirty="0" smtClean="0"/>
            </a:br>
            <a:r>
              <a:rPr lang="en-US" sz="3200" dirty="0" smtClean="0"/>
              <a:t>Generating </a:t>
            </a:r>
            <a:r>
              <a:rPr lang="en-US" sz="3200" dirty="0" smtClean="0"/>
              <a:t>Security Requirements from Templates</a:t>
            </a:r>
            <a:endParaRPr lang="en-US" dirty="0"/>
          </a:p>
        </p:txBody>
      </p:sp>
      <p:sp>
        <p:nvSpPr>
          <p:cNvPr id="3" name="Content Placeholder 2"/>
          <p:cNvSpPr>
            <a:spLocks noGrp="1"/>
          </p:cNvSpPr>
          <p:nvPr>
            <p:ph idx="1"/>
          </p:nvPr>
        </p:nvSpPr>
        <p:spPr>
          <a:xfrm>
            <a:off x="592574" y="1677194"/>
            <a:ext cx="9396532" cy="4318900"/>
          </a:xfrm>
        </p:spPr>
        <p:txBody>
          <a:bodyPr/>
          <a:lstStyle/>
          <a:p>
            <a:r>
              <a:rPr lang="en-US" sz="3200" dirty="0" smtClean="0">
                <a:latin typeface="Palatino Linotype" pitchFamily="18" charset="0"/>
              </a:rPr>
              <a:t>Example </a:t>
            </a:r>
            <a:r>
              <a:rPr lang="en-US" sz="3200" dirty="0" smtClean="0">
                <a:latin typeface="Palatino Linotype" pitchFamily="18" charset="0"/>
              </a:rPr>
              <a:t>Sentence</a:t>
            </a:r>
            <a:endParaRPr lang="en-US" sz="3200" dirty="0" smtClean="0">
              <a:latin typeface="Palatino Linotype" pitchFamily="18" charset="0"/>
            </a:endParaRPr>
          </a:p>
          <a:p>
            <a:pPr lvl="1"/>
            <a:r>
              <a:rPr lang="en-US" sz="2400" dirty="0" smtClean="0">
                <a:solidFill>
                  <a:srgbClr val="006666"/>
                </a:solidFill>
              </a:rPr>
              <a:t>“The system shall provide the ability to </a:t>
            </a:r>
            <a:r>
              <a:rPr lang="en-US" sz="2400" b="1" dirty="0" smtClean="0">
                <a:solidFill>
                  <a:srgbClr val="CC0066"/>
                </a:solidFill>
              </a:rPr>
              <a:t>update</a:t>
            </a:r>
            <a:r>
              <a:rPr lang="en-US" sz="2400" dirty="0" smtClean="0">
                <a:solidFill>
                  <a:srgbClr val="006666"/>
                </a:solidFill>
              </a:rPr>
              <a:t> a </a:t>
            </a:r>
            <a:r>
              <a:rPr lang="en-US" sz="2400" b="1" u="sng" dirty="0" smtClean="0">
                <a:solidFill>
                  <a:srgbClr val="006666"/>
                </a:solidFill>
              </a:rPr>
              <a:t>patient history </a:t>
            </a:r>
            <a:r>
              <a:rPr lang="en-US" sz="2400" dirty="0" smtClean="0">
                <a:solidFill>
                  <a:srgbClr val="006666"/>
                </a:solidFill>
              </a:rPr>
              <a:t>by </a:t>
            </a:r>
            <a:r>
              <a:rPr lang="en-US" sz="2400" b="1" dirty="0" smtClean="0">
                <a:solidFill>
                  <a:srgbClr val="990000"/>
                </a:solidFill>
              </a:rPr>
              <a:t>modifying, adding or removing items</a:t>
            </a:r>
            <a:r>
              <a:rPr lang="en-US" sz="2400" b="1" dirty="0" smtClean="0">
                <a:solidFill>
                  <a:srgbClr val="006666"/>
                </a:solidFill>
              </a:rPr>
              <a:t> </a:t>
            </a:r>
            <a:r>
              <a:rPr lang="en-US" sz="2400" dirty="0" smtClean="0">
                <a:solidFill>
                  <a:srgbClr val="006666"/>
                </a:solidFill>
              </a:rPr>
              <a:t>from the patient history </a:t>
            </a:r>
            <a:r>
              <a:rPr lang="en-US" sz="2400" b="1" dirty="0" smtClean="0">
                <a:solidFill>
                  <a:srgbClr val="0070C0"/>
                </a:solidFill>
              </a:rPr>
              <a:t>as appropriate</a:t>
            </a:r>
            <a:r>
              <a:rPr lang="en-US" sz="2400" dirty="0" smtClean="0">
                <a:solidFill>
                  <a:srgbClr val="006666"/>
                </a:solidFill>
              </a:rPr>
              <a:t>.”</a:t>
            </a:r>
          </a:p>
          <a:p>
            <a:endParaRPr lang="en-US" sz="1800" dirty="0" smtClean="0"/>
          </a:p>
          <a:p>
            <a:r>
              <a:rPr lang="en-US" sz="3200" dirty="0" smtClean="0">
                <a:latin typeface="Palatino Linotype" pitchFamily="18" charset="0"/>
              </a:rPr>
              <a:t>Generated Security </a:t>
            </a:r>
            <a:r>
              <a:rPr lang="en-US" sz="3200" dirty="0" smtClean="0">
                <a:latin typeface="Palatino Linotype" pitchFamily="18" charset="0"/>
              </a:rPr>
              <a:t>Requirements [</a:t>
            </a:r>
            <a:r>
              <a:rPr lang="en-US" sz="3200" b="1" dirty="0" smtClean="0">
                <a:solidFill>
                  <a:srgbClr val="CC0066"/>
                </a:solidFill>
                <a:latin typeface="Palatino Linotype" pitchFamily="18" charset="0"/>
              </a:rPr>
              <a:t>Integrity-I2</a:t>
            </a:r>
            <a:r>
              <a:rPr lang="en-US" sz="3200" dirty="0" smtClean="0">
                <a:latin typeface="Palatino Linotype" pitchFamily="18" charset="0"/>
              </a:rPr>
              <a:t>]</a:t>
            </a:r>
            <a:endParaRPr lang="en-US" sz="3200" dirty="0" smtClean="0">
              <a:latin typeface="Palatino Linotype" pitchFamily="18" charset="0"/>
            </a:endParaRPr>
          </a:p>
          <a:p>
            <a:pPr lvl="1">
              <a:buFont typeface="Arial" pitchFamily="34" charset="0"/>
              <a:buChar char="•"/>
            </a:pPr>
            <a:r>
              <a:rPr lang="en-US" sz="2200" dirty="0" smtClean="0">
                <a:solidFill>
                  <a:srgbClr val="006666"/>
                </a:solidFill>
              </a:rPr>
              <a:t>The system shall ensure that </a:t>
            </a:r>
            <a:r>
              <a:rPr lang="en-US" sz="2200" dirty="0" smtClean="0">
                <a:solidFill>
                  <a:srgbClr val="006666"/>
                </a:solidFill>
              </a:rPr>
              <a:t>all </a:t>
            </a:r>
            <a:r>
              <a:rPr lang="en-US" sz="2200" b="1" dirty="0" smtClean="0">
                <a:solidFill>
                  <a:srgbClr val="006666"/>
                </a:solidFill>
              </a:rPr>
              <a:t>mandatory information is provided </a:t>
            </a:r>
            <a:r>
              <a:rPr lang="en-US" sz="2200" dirty="0" smtClean="0">
                <a:solidFill>
                  <a:srgbClr val="006666"/>
                </a:solidFill>
              </a:rPr>
              <a:t>for </a:t>
            </a:r>
            <a:r>
              <a:rPr lang="en-US" sz="2200" dirty="0" smtClean="0">
                <a:solidFill>
                  <a:srgbClr val="006666"/>
                </a:solidFill>
              </a:rPr>
              <a:t>the </a:t>
            </a:r>
            <a:r>
              <a:rPr lang="en-US" sz="2200" b="1" dirty="0" smtClean="0">
                <a:solidFill>
                  <a:srgbClr val="006666"/>
                </a:solidFill>
              </a:rPr>
              <a:t>&lt;</a:t>
            </a:r>
            <a:r>
              <a:rPr lang="en-US" sz="2200" b="1" u="sng" dirty="0" smtClean="0">
                <a:solidFill>
                  <a:srgbClr val="006666"/>
                </a:solidFill>
              </a:rPr>
              <a:t>patient history</a:t>
            </a:r>
            <a:r>
              <a:rPr lang="en-US" sz="2200" b="1" dirty="0" smtClean="0">
                <a:solidFill>
                  <a:srgbClr val="006666"/>
                </a:solidFill>
              </a:rPr>
              <a:t>&gt;</a:t>
            </a:r>
            <a:r>
              <a:rPr lang="en-US" sz="2200" dirty="0" smtClean="0">
                <a:solidFill>
                  <a:srgbClr val="006666"/>
                </a:solidFill>
              </a:rPr>
              <a:t> before </a:t>
            </a:r>
            <a:r>
              <a:rPr lang="en-US" sz="2200" b="1" dirty="0" smtClean="0">
                <a:solidFill>
                  <a:srgbClr val="006666"/>
                </a:solidFill>
              </a:rPr>
              <a:t>&lt;</a:t>
            </a:r>
            <a:r>
              <a:rPr lang="en-US" sz="2200" b="1" dirty="0" smtClean="0">
                <a:solidFill>
                  <a:srgbClr val="990000"/>
                </a:solidFill>
              </a:rPr>
              <a:t>modifying, adding or removing items</a:t>
            </a:r>
            <a:r>
              <a:rPr lang="en-US" sz="2200" b="1" dirty="0" smtClean="0">
                <a:solidFill>
                  <a:srgbClr val="006666"/>
                </a:solidFill>
              </a:rPr>
              <a:t>&gt;</a:t>
            </a:r>
            <a:r>
              <a:rPr lang="en-US" sz="2200" dirty="0" smtClean="0">
                <a:solidFill>
                  <a:srgbClr val="006666"/>
                </a:solidFill>
              </a:rPr>
              <a:t>.</a:t>
            </a:r>
            <a:endParaRPr lang="en-US" sz="1000" dirty="0" smtClean="0">
              <a:solidFill>
                <a:srgbClr val="006666"/>
              </a:solidFill>
            </a:endParaRPr>
          </a:p>
          <a:p>
            <a:pPr lvl="1">
              <a:buFont typeface="Arial" pitchFamily="34" charset="0"/>
              <a:buChar char="•"/>
            </a:pPr>
            <a:r>
              <a:rPr lang="en-US" sz="2200" dirty="0" smtClean="0">
                <a:solidFill>
                  <a:srgbClr val="006666"/>
                </a:solidFill>
              </a:rPr>
              <a:t>The system shall have provision </a:t>
            </a:r>
            <a:r>
              <a:rPr lang="en-US" sz="2200" dirty="0" smtClean="0">
                <a:solidFill>
                  <a:srgbClr val="006666"/>
                </a:solidFill>
              </a:rPr>
              <a:t>to </a:t>
            </a:r>
            <a:r>
              <a:rPr lang="en-US" sz="2200" b="1" dirty="0" smtClean="0">
                <a:solidFill>
                  <a:srgbClr val="006666"/>
                </a:solidFill>
              </a:rPr>
              <a:t>correct errors </a:t>
            </a:r>
            <a:r>
              <a:rPr lang="en-US" sz="2200" dirty="0" smtClean="0">
                <a:solidFill>
                  <a:srgbClr val="006666"/>
                </a:solidFill>
              </a:rPr>
              <a:t>in </a:t>
            </a:r>
            <a:r>
              <a:rPr lang="en-US" sz="2200" b="1" dirty="0" smtClean="0">
                <a:solidFill>
                  <a:srgbClr val="006666"/>
                </a:solidFill>
              </a:rPr>
              <a:t>&lt;</a:t>
            </a:r>
            <a:r>
              <a:rPr lang="en-US" sz="2200" b="1" u="sng" dirty="0" smtClean="0">
                <a:solidFill>
                  <a:srgbClr val="006666"/>
                </a:solidFill>
              </a:rPr>
              <a:t>patient history</a:t>
            </a:r>
            <a:r>
              <a:rPr lang="en-US" sz="2200" b="1" dirty="0" smtClean="0">
                <a:solidFill>
                  <a:srgbClr val="006666"/>
                </a:solidFill>
              </a:rPr>
              <a:t>&gt;</a:t>
            </a:r>
            <a:r>
              <a:rPr lang="en-US" sz="2200" dirty="0" smtClean="0">
                <a:solidFill>
                  <a:srgbClr val="006666"/>
                </a:solidFill>
              </a:rPr>
              <a:t> if errors are detected. </a:t>
            </a:r>
          </a:p>
          <a:p>
            <a:pPr lvl="1"/>
            <a:r>
              <a:rPr lang="en-US" sz="2200" dirty="0" smtClean="0">
                <a:solidFill>
                  <a:srgbClr val="006666"/>
                </a:solidFill>
              </a:rPr>
              <a:t>……</a:t>
            </a:r>
            <a:r>
              <a:rPr lang="en-US" sz="2000" dirty="0" smtClean="0">
                <a:solidFill>
                  <a:srgbClr val="B00058"/>
                </a:solidFill>
              </a:rPr>
              <a:t>					</a:t>
            </a:r>
            <a:r>
              <a:rPr lang="en-US" sz="2000" dirty="0" smtClean="0">
                <a:solidFill>
                  <a:srgbClr val="A50021"/>
                </a:solidFill>
              </a:rPr>
              <a:t>[</a:t>
            </a:r>
            <a:r>
              <a:rPr lang="en-US" sz="2000" b="1" dirty="0" smtClean="0">
                <a:solidFill>
                  <a:srgbClr val="A50021"/>
                </a:solidFill>
              </a:rPr>
              <a:t>see AY1</a:t>
            </a:r>
            <a:r>
              <a:rPr lang="en-US" sz="2000" dirty="0" smtClean="0">
                <a:solidFill>
                  <a:srgbClr val="A50021"/>
                </a:solidFill>
              </a:rPr>
              <a:t>: Logging transactions with sensitive data ]</a:t>
            </a:r>
          </a:p>
          <a:p>
            <a:pPr lvl="1"/>
            <a:endParaRPr lang="en-US" dirty="0" smtClean="0"/>
          </a:p>
        </p:txBody>
      </p:sp>
      <p:sp>
        <p:nvSpPr>
          <p:cNvPr id="4" name="TextBox 3"/>
          <p:cNvSpPr txBox="1"/>
          <p:nvPr/>
        </p:nvSpPr>
        <p:spPr>
          <a:xfrm>
            <a:off x="4869969" y="6859429"/>
            <a:ext cx="2792429" cy="595033"/>
          </a:xfrm>
          <a:prstGeom prst="rect">
            <a:avLst/>
          </a:prstGeom>
          <a:noFill/>
        </p:spPr>
        <p:txBody>
          <a:bodyPr wrap="none" lIns="101599" tIns="50799" rIns="101599" bIns="50799" rtlCol="0">
            <a:spAutoFit/>
          </a:bodyPr>
          <a:lstStyle/>
          <a:p>
            <a:pPr algn="ctr"/>
            <a:r>
              <a:rPr lang="en-US" sz="1600" dirty="0" smtClean="0">
                <a:latin typeface="Arial" pitchFamily="34" charset="0"/>
                <a:cs typeface="Arial" pitchFamily="34" charset="0"/>
              </a:rPr>
              <a:t>Fall 2013 Community Forum</a:t>
            </a:r>
          </a:p>
          <a:p>
            <a:pPr algn="ctr"/>
            <a:r>
              <a:rPr lang="en-US" sz="1600" dirty="0" smtClean="0">
                <a:latin typeface="Arial" pitchFamily="34" charset="0"/>
                <a:cs typeface="Arial" pitchFamily="34" charset="0"/>
              </a:rPr>
              <a:t>October 22, 2013</a:t>
            </a:r>
            <a:endParaRPr lang="en-US" sz="1600" dirty="0">
              <a:latin typeface="Arial" pitchFamily="34" charset="0"/>
              <a:cs typeface="Arial" pitchFamily="34" charset="0"/>
            </a:endParaRPr>
          </a:p>
        </p:txBody>
      </p:sp>
    </p:spTree>
  </p:cSld>
  <p:clrMapOvr>
    <a:masterClrMapping/>
  </p:clrMapOvr>
  <p:transition advTm="2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SD Process Evaluation </a:t>
            </a:r>
            <a:br>
              <a:rPr lang="en-US" dirty="0" smtClean="0"/>
            </a:br>
            <a:r>
              <a:rPr lang="en-US" sz="3200" dirty="0" smtClean="0"/>
              <a:t>Study Oracle for Supervised Learning</a:t>
            </a:r>
            <a:endParaRPr lang="en-US" sz="1800" dirty="0"/>
          </a:p>
        </p:txBody>
      </p:sp>
      <p:sp>
        <p:nvSpPr>
          <p:cNvPr id="13" name="Footer Placeholder 3"/>
          <p:cNvSpPr txBox="1">
            <a:spLocks/>
          </p:cNvSpPr>
          <p:nvPr/>
        </p:nvSpPr>
        <p:spPr bwMode="auto">
          <a:xfrm>
            <a:off x="3326606" y="6934994"/>
            <a:ext cx="3470275"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66F37074-D267-44D5-977B-16E624729CCD}" type="slidenum">
              <a:rPr kumimoji="0" lang="en-US" sz="1600" b="0" i="0" u="none" strike="noStrike" kern="1200" cap="none" spc="0" normalizeH="0" baseline="0" noProof="0" smtClean="0">
                <a:ln>
                  <a:noFill/>
                </a:ln>
                <a:solidFill>
                  <a:srgbClr val="000000"/>
                </a:solidFill>
                <a:effectLst/>
                <a:uLnTx/>
                <a:uFillTx/>
                <a:latin typeface="+mn-lt"/>
                <a:ea typeface="+mn-ea"/>
                <a:cs typeface="+mn-cs"/>
              </a:rPr>
              <a:pPr marL="0" marR="0" lvl="0" indent="0" algn="ctr"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16</a:t>
            </a:fld>
            <a:endParaRPr kumimoji="0" lang="en-US" sz="1600" b="0" i="0" u="none" strike="noStrike" kern="1200" cap="none" spc="0" normalizeH="0" baseline="0" noProof="0">
              <a:ln>
                <a:noFill/>
              </a:ln>
              <a:solidFill>
                <a:srgbClr val="000000"/>
              </a:solidFill>
              <a:effectLst/>
              <a:uLnTx/>
              <a:uFillTx/>
              <a:latin typeface="+mn-lt"/>
              <a:ea typeface="+mn-ea"/>
              <a:cs typeface="+mn-cs"/>
            </a:endParaRPr>
          </a:p>
        </p:txBody>
      </p:sp>
      <p:graphicFrame>
        <p:nvGraphicFramePr>
          <p:cNvPr id="15" name="Table 14"/>
          <p:cNvGraphicFramePr>
            <a:graphicFrameLocks noGrp="1"/>
          </p:cNvGraphicFramePr>
          <p:nvPr/>
        </p:nvGraphicFramePr>
        <p:xfrm>
          <a:off x="50006" y="1600994"/>
          <a:ext cx="10006013" cy="5090160"/>
        </p:xfrm>
        <a:graphic>
          <a:graphicData uri="http://schemas.openxmlformats.org/drawingml/2006/table">
            <a:tbl>
              <a:tblPr/>
              <a:tblGrid>
                <a:gridCol w="685800"/>
                <a:gridCol w="5562600"/>
                <a:gridCol w="838200"/>
                <a:gridCol w="990600"/>
                <a:gridCol w="990600"/>
                <a:gridCol w="938213"/>
              </a:tblGrid>
              <a:tr h="524260">
                <a:tc>
                  <a:txBody>
                    <a:bodyPr/>
                    <a:lstStyle/>
                    <a:p>
                      <a:pPr marL="0" marR="0" indent="0" algn="ctr">
                        <a:spcBef>
                          <a:spcPts val="0"/>
                        </a:spcBef>
                        <a:spcAft>
                          <a:spcPts val="0"/>
                        </a:spcAft>
                      </a:pPr>
                      <a:r>
                        <a:rPr lang="en-US" sz="1800" b="1" dirty="0" smtClean="0">
                          <a:solidFill>
                            <a:srgbClr val="FFFFFF"/>
                          </a:solidFill>
                          <a:latin typeface="Times New Roman"/>
                          <a:ea typeface="SimSun"/>
                          <a:cs typeface="Times New Roman"/>
                        </a:rPr>
                        <a:t>Doc. ID</a:t>
                      </a:r>
                      <a:endParaRPr lang="en-US" sz="2400" dirty="0">
                        <a:latin typeface="Times New Roman"/>
                        <a:ea typeface="SimSun"/>
                        <a:cs typeface="Times New Roman"/>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0" algn="ctr">
                        <a:spcBef>
                          <a:spcPts val="0"/>
                        </a:spcBef>
                        <a:spcAft>
                          <a:spcPts val="0"/>
                        </a:spcAft>
                      </a:pPr>
                      <a:r>
                        <a:rPr lang="en-US" sz="2000" b="1" dirty="0" smtClean="0">
                          <a:solidFill>
                            <a:srgbClr val="FFFFFF"/>
                          </a:solidFill>
                          <a:latin typeface="Times New Roman"/>
                          <a:ea typeface="SimSun"/>
                          <a:cs typeface="Times New Roman"/>
                        </a:rPr>
                        <a:t>Document Title</a:t>
                      </a:r>
                      <a:endParaRPr lang="en-US" sz="1600" b="1" dirty="0" smtClean="0">
                        <a:solidFill>
                          <a:srgbClr val="FFFFFF"/>
                        </a:solidFill>
                        <a:latin typeface="Times New Roman"/>
                        <a:ea typeface="SimSun"/>
                        <a:cs typeface="Times New Roman"/>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0" algn="ctr">
                        <a:spcBef>
                          <a:spcPts val="0"/>
                        </a:spcBef>
                        <a:spcAft>
                          <a:spcPts val="0"/>
                        </a:spcAft>
                      </a:pPr>
                      <a:r>
                        <a:rPr lang="en-US" sz="2000" b="0" dirty="0" smtClean="0">
                          <a:solidFill>
                            <a:srgbClr val="FFFFFF"/>
                          </a:solidFill>
                          <a:latin typeface="Times New Roman"/>
                          <a:ea typeface="SimSun"/>
                          <a:cs typeface="Times New Roman"/>
                        </a:rPr>
                        <a:t>#</a:t>
                      </a:r>
                      <a:br>
                        <a:rPr lang="en-US" sz="2000" b="0" dirty="0" smtClean="0">
                          <a:solidFill>
                            <a:srgbClr val="FFFFFF"/>
                          </a:solidFill>
                          <a:latin typeface="Times New Roman"/>
                          <a:ea typeface="SimSun"/>
                          <a:cs typeface="Times New Roman"/>
                        </a:rPr>
                      </a:br>
                      <a:r>
                        <a:rPr lang="en-US" sz="2000" b="0" dirty="0" smtClean="0">
                          <a:solidFill>
                            <a:srgbClr val="FFFFFF"/>
                          </a:solidFill>
                          <a:latin typeface="Times New Roman"/>
                          <a:ea typeface="SimSun"/>
                          <a:cs typeface="Times New Roman"/>
                        </a:rPr>
                        <a:t>Total</a:t>
                      </a:r>
                      <a:endParaRPr lang="en-US" sz="2800" b="0" dirty="0">
                        <a:latin typeface="Times New Roman"/>
                        <a:ea typeface="SimSun"/>
                        <a:cs typeface="Times New Roman"/>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0" algn="ctr">
                        <a:spcBef>
                          <a:spcPts val="0"/>
                        </a:spcBef>
                        <a:spcAft>
                          <a:spcPts val="0"/>
                        </a:spcAft>
                      </a:pPr>
                      <a:r>
                        <a:rPr lang="en-US" sz="2000" dirty="0" smtClean="0">
                          <a:solidFill>
                            <a:schemeClr val="bg1"/>
                          </a:solidFill>
                          <a:latin typeface="Times New Roman"/>
                          <a:ea typeface="SimSun"/>
                          <a:cs typeface="Times New Roman"/>
                        </a:rPr>
                        <a:t># </a:t>
                      </a:r>
                      <a:r>
                        <a:rPr lang="en-US" sz="2000" b="1" dirty="0" smtClean="0">
                          <a:solidFill>
                            <a:schemeClr val="bg1"/>
                          </a:solidFill>
                          <a:latin typeface="Times New Roman"/>
                          <a:ea typeface="SimSun"/>
                          <a:cs typeface="Times New Roman"/>
                        </a:rPr>
                        <a:t>E</a:t>
                      </a:r>
                      <a:r>
                        <a:rPr lang="en-US" sz="2000" dirty="0" smtClean="0">
                          <a:solidFill>
                            <a:schemeClr val="bg1"/>
                          </a:solidFill>
                          <a:latin typeface="Times New Roman"/>
                          <a:ea typeface="SimSun"/>
                          <a:cs typeface="Times New Roman"/>
                        </a:rPr>
                        <a:t>xplicit</a:t>
                      </a:r>
                      <a:endParaRPr lang="en-US" sz="2000" dirty="0">
                        <a:solidFill>
                          <a:schemeClr val="bg1"/>
                        </a:solidFill>
                        <a:latin typeface="Times New Roman"/>
                        <a:ea typeface="SimSun"/>
                        <a:cs typeface="Times New Roman"/>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0" algn="ctr">
                        <a:spcBef>
                          <a:spcPts val="0"/>
                        </a:spcBef>
                        <a:spcAft>
                          <a:spcPts val="0"/>
                        </a:spcAft>
                      </a:pPr>
                      <a:r>
                        <a:rPr lang="en-US" sz="2000" dirty="0" smtClean="0">
                          <a:solidFill>
                            <a:schemeClr val="bg1"/>
                          </a:solidFill>
                          <a:latin typeface="Times New Roman"/>
                          <a:ea typeface="SimSun"/>
                          <a:cs typeface="Times New Roman"/>
                        </a:rPr>
                        <a:t># </a:t>
                      </a:r>
                      <a:r>
                        <a:rPr lang="en-US" sz="2000" b="1" dirty="0" smtClean="0">
                          <a:solidFill>
                            <a:schemeClr val="bg1"/>
                          </a:solidFill>
                          <a:latin typeface="Times New Roman"/>
                          <a:ea typeface="SimSun"/>
                          <a:cs typeface="Times New Roman"/>
                        </a:rPr>
                        <a:t>I</a:t>
                      </a:r>
                      <a:r>
                        <a:rPr lang="en-US" sz="2000" dirty="0" smtClean="0">
                          <a:solidFill>
                            <a:schemeClr val="bg1"/>
                          </a:solidFill>
                          <a:latin typeface="Times New Roman"/>
                          <a:ea typeface="SimSun"/>
                          <a:cs typeface="Times New Roman"/>
                        </a:rPr>
                        <a:t>mplicit</a:t>
                      </a:r>
                      <a:endParaRPr lang="en-US" sz="2000" dirty="0">
                        <a:solidFill>
                          <a:schemeClr val="bg1"/>
                        </a:solidFill>
                        <a:latin typeface="Times New Roman"/>
                        <a:ea typeface="SimSun"/>
                        <a:cs typeface="Times New Roman"/>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0" algn="ctr">
                        <a:spcBef>
                          <a:spcPts val="0"/>
                        </a:spcBef>
                        <a:spcAft>
                          <a:spcPts val="0"/>
                        </a:spcAft>
                      </a:pPr>
                      <a:r>
                        <a:rPr lang="en-US" sz="2000" dirty="0" smtClean="0">
                          <a:solidFill>
                            <a:schemeClr val="bg1"/>
                          </a:solidFill>
                          <a:latin typeface="Times New Roman"/>
                          <a:ea typeface="SimSun"/>
                          <a:cs typeface="Times New Roman"/>
                        </a:rPr>
                        <a:t># </a:t>
                      </a:r>
                      <a:br>
                        <a:rPr lang="en-US" sz="2000" dirty="0" smtClean="0">
                          <a:solidFill>
                            <a:schemeClr val="bg1"/>
                          </a:solidFill>
                          <a:latin typeface="Times New Roman"/>
                          <a:ea typeface="SimSun"/>
                          <a:cs typeface="Times New Roman"/>
                        </a:rPr>
                      </a:br>
                      <a:r>
                        <a:rPr lang="en-US" sz="2000" b="1" dirty="0" smtClean="0">
                          <a:solidFill>
                            <a:schemeClr val="bg1"/>
                          </a:solidFill>
                          <a:latin typeface="Times New Roman"/>
                          <a:ea typeface="SimSun"/>
                          <a:cs typeface="Times New Roman"/>
                        </a:rPr>
                        <a:t>N</a:t>
                      </a:r>
                      <a:r>
                        <a:rPr lang="en-US" sz="2000" dirty="0" smtClean="0">
                          <a:solidFill>
                            <a:schemeClr val="bg1"/>
                          </a:solidFill>
                          <a:latin typeface="Times New Roman"/>
                          <a:ea typeface="SimSun"/>
                          <a:cs typeface="Times New Roman"/>
                        </a:rPr>
                        <a:t>one</a:t>
                      </a:r>
                      <a:endParaRPr lang="en-US" sz="2000" dirty="0">
                        <a:solidFill>
                          <a:schemeClr val="bg1"/>
                        </a:solidFill>
                        <a:latin typeface="Times New Roman"/>
                        <a:ea typeface="SimSun"/>
                        <a:cs typeface="Times New Roman"/>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r>
              <a:tr h="589792">
                <a:tc>
                  <a:txBody>
                    <a:bodyPr/>
                    <a:lstStyle/>
                    <a:p>
                      <a:pPr marL="0" marR="0" indent="0" algn="ctr">
                        <a:spcBef>
                          <a:spcPts val="0"/>
                        </a:spcBef>
                        <a:spcAft>
                          <a:spcPts val="0"/>
                        </a:spcAft>
                      </a:pPr>
                      <a:r>
                        <a:rPr lang="en-US" sz="1800" b="1" dirty="0">
                          <a:latin typeface="Times New Roman"/>
                          <a:ea typeface="SimSun"/>
                          <a:cs typeface="Times New Roman"/>
                        </a:rPr>
                        <a:t>CT</a:t>
                      </a:r>
                      <a:endParaRPr lang="en-US" sz="24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800" dirty="0">
                          <a:latin typeface="Times New Roman"/>
                          <a:ea typeface="SimSun"/>
                          <a:cs typeface="Times New Roman"/>
                        </a:rPr>
                        <a:t>Certification Commission for Healthcare Information Technology (CCHIT) Certified 2011 Ambulatory EHR Criteria</a:t>
                      </a: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dirty="0">
                          <a:solidFill>
                            <a:srgbClr val="000000"/>
                          </a:solidFill>
                          <a:latin typeface="Times New Roman"/>
                          <a:ea typeface="SimSun"/>
                          <a:cs typeface="Times New Roman"/>
                        </a:rPr>
                        <a:t>331</a:t>
                      </a:r>
                      <a:endParaRPr lang="en-US" sz="2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kern="1200" dirty="0" smtClean="0">
                          <a:solidFill>
                            <a:srgbClr val="000000"/>
                          </a:solidFill>
                          <a:latin typeface="Times New Roman"/>
                          <a:ea typeface="SimSun"/>
                          <a:cs typeface="Times New Roman"/>
                        </a:rPr>
                        <a:t>89</a:t>
                      </a:r>
                      <a:br>
                        <a:rPr lang="en-US" sz="2000" kern="1200" dirty="0" smtClean="0">
                          <a:solidFill>
                            <a:srgbClr val="000000"/>
                          </a:solidFill>
                          <a:latin typeface="Times New Roman"/>
                          <a:ea typeface="SimSun"/>
                          <a:cs typeface="Times New Roman"/>
                        </a:rPr>
                      </a:br>
                      <a:r>
                        <a:rPr lang="en-US" sz="2000" kern="1200" dirty="0" smtClean="0">
                          <a:solidFill>
                            <a:srgbClr val="000000"/>
                          </a:solidFill>
                          <a:latin typeface="Times New Roman"/>
                          <a:ea typeface="SimSun"/>
                          <a:cs typeface="Times New Roman"/>
                        </a:rPr>
                        <a:t> (27%)</a:t>
                      </a:r>
                      <a:endParaRPr lang="en-US" sz="2000"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kern="1200" dirty="0" smtClean="0">
                          <a:solidFill>
                            <a:srgbClr val="000000"/>
                          </a:solidFill>
                          <a:latin typeface="Times New Roman"/>
                          <a:ea typeface="SimSun"/>
                          <a:cs typeface="Times New Roman"/>
                        </a:rPr>
                        <a:t>236 (71%)</a:t>
                      </a:r>
                      <a:endParaRPr lang="en-US" sz="2000"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kern="1200" dirty="0" smtClean="0">
                          <a:solidFill>
                            <a:srgbClr val="000000"/>
                          </a:solidFill>
                          <a:latin typeface="Times New Roman"/>
                          <a:ea typeface="SimSun"/>
                          <a:cs typeface="Times New Roman"/>
                        </a:rPr>
                        <a:t>6</a:t>
                      </a:r>
                      <a:br>
                        <a:rPr lang="en-US" sz="2000" kern="1200" dirty="0" smtClean="0">
                          <a:solidFill>
                            <a:srgbClr val="000000"/>
                          </a:solidFill>
                          <a:latin typeface="Times New Roman"/>
                          <a:ea typeface="SimSun"/>
                          <a:cs typeface="Times New Roman"/>
                        </a:rPr>
                      </a:br>
                      <a:r>
                        <a:rPr lang="en-US" sz="2000" kern="1200" dirty="0" smtClean="0">
                          <a:solidFill>
                            <a:srgbClr val="000000"/>
                          </a:solidFill>
                          <a:latin typeface="Times New Roman"/>
                          <a:ea typeface="SimSun"/>
                          <a:cs typeface="Times New Roman"/>
                        </a:rPr>
                        <a:t>(2%)</a:t>
                      </a:r>
                      <a:endParaRPr lang="en-US" sz="2000"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8727">
                <a:tc>
                  <a:txBody>
                    <a:bodyPr/>
                    <a:lstStyle/>
                    <a:p>
                      <a:pPr marL="0" marR="0" indent="0" algn="ctr">
                        <a:spcBef>
                          <a:spcPts val="0"/>
                        </a:spcBef>
                        <a:spcAft>
                          <a:spcPts val="0"/>
                        </a:spcAft>
                      </a:pPr>
                      <a:r>
                        <a:rPr lang="en-US" sz="1800" b="1" dirty="0">
                          <a:latin typeface="Times New Roman"/>
                          <a:ea typeface="SimSun"/>
                          <a:cs typeface="Times New Roman"/>
                        </a:rPr>
                        <a:t>ED</a:t>
                      </a:r>
                      <a:endParaRPr lang="en-US" sz="24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800" dirty="0">
                          <a:solidFill>
                            <a:srgbClr val="000000"/>
                          </a:solidFill>
                          <a:latin typeface="Times New Roman"/>
                          <a:ea typeface="SimSun"/>
                          <a:cs typeface="Times New Roman"/>
                        </a:rPr>
                        <a:t>Emergency Department Information Systems Functional Document</a:t>
                      </a:r>
                      <a:endParaRPr lang="en-US" sz="1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dirty="0">
                          <a:solidFill>
                            <a:srgbClr val="000000"/>
                          </a:solidFill>
                          <a:latin typeface="Times New Roman"/>
                          <a:ea typeface="SimSun"/>
                          <a:cs typeface="Times New Roman"/>
                        </a:rPr>
                        <a:t>2328</a:t>
                      </a:r>
                      <a:endParaRPr lang="en-US" sz="2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274 (12%)</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1281 (55%)</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kern="1200" dirty="0" smtClean="0">
                          <a:solidFill>
                            <a:srgbClr val="000000"/>
                          </a:solidFill>
                          <a:latin typeface="Times New Roman"/>
                          <a:ea typeface="SimSun"/>
                          <a:cs typeface="Times New Roman"/>
                        </a:rPr>
                        <a:t>773 (33%)</a:t>
                      </a:r>
                      <a:endParaRPr lang="en-US" sz="2000"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792">
                <a:tc>
                  <a:txBody>
                    <a:bodyPr/>
                    <a:lstStyle/>
                    <a:p>
                      <a:pPr marL="0" marR="0" indent="0" algn="ctr">
                        <a:spcBef>
                          <a:spcPts val="0"/>
                        </a:spcBef>
                        <a:spcAft>
                          <a:spcPts val="0"/>
                        </a:spcAft>
                      </a:pPr>
                      <a:r>
                        <a:rPr lang="en-US" sz="1800" b="1">
                          <a:latin typeface="Times New Roman"/>
                          <a:ea typeface="SimSun"/>
                          <a:cs typeface="Times New Roman"/>
                        </a:rPr>
                        <a:t>NU</a:t>
                      </a:r>
                      <a:endParaRPr lang="en-US" sz="240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800" dirty="0">
                          <a:solidFill>
                            <a:srgbClr val="000000"/>
                          </a:solidFill>
                          <a:latin typeface="Times New Roman"/>
                          <a:ea typeface="SimSun"/>
                          <a:cs typeface="Times New Roman"/>
                        </a:rPr>
                        <a:t>Pan-Canadian Nursing EHR Business and Functional Elements Supporting Clinical Practice</a:t>
                      </a:r>
                      <a:endParaRPr lang="en-US" sz="1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dirty="0">
                          <a:solidFill>
                            <a:srgbClr val="000000"/>
                          </a:solidFill>
                          <a:latin typeface="Times New Roman"/>
                          <a:ea typeface="SimSun"/>
                          <a:cs typeface="Times New Roman"/>
                        </a:rPr>
                        <a:t>264</a:t>
                      </a:r>
                      <a:endParaRPr lang="en-US" sz="2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41 (16%)</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127 (48%)</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kern="1200" dirty="0" smtClean="0">
                          <a:solidFill>
                            <a:srgbClr val="000000"/>
                          </a:solidFill>
                          <a:latin typeface="Times New Roman"/>
                          <a:ea typeface="SimSun"/>
                          <a:cs typeface="Times New Roman"/>
                        </a:rPr>
                        <a:t>96 (36%)</a:t>
                      </a:r>
                      <a:endParaRPr lang="en-US" sz="2000"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792">
                <a:tc>
                  <a:txBody>
                    <a:bodyPr/>
                    <a:lstStyle/>
                    <a:p>
                      <a:pPr marL="0" marR="0" indent="0" algn="ctr">
                        <a:spcBef>
                          <a:spcPts val="0"/>
                        </a:spcBef>
                        <a:spcAft>
                          <a:spcPts val="0"/>
                        </a:spcAft>
                      </a:pPr>
                      <a:r>
                        <a:rPr lang="en-US" sz="1800" b="1">
                          <a:latin typeface="Times New Roman"/>
                          <a:ea typeface="SimSun"/>
                          <a:cs typeface="Times New Roman"/>
                        </a:rPr>
                        <a:t>OR</a:t>
                      </a:r>
                      <a:endParaRPr lang="en-US" sz="240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800" dirty="0">
                          <a:latin typeface="Times New Roman"/>
                          <a:ea typeface="SimSun"/>
                          <a:cs typeface="Times New Roman"/>
                        </a:rPr>
                        <a:t>Open Source Clinical Application Resource</a:t>
                      </a:r>
                      <a:r>
                        <a:rPr lang="en-US" sz="1800" dirty="0">
                          <a:solidFill>
                            <a:srgbClr val="000000"/>
                          </a:solidFill>
                          <a:latin typeface="Times New Roman"/>
                          <a:ea typeface="SimSun"/>
                          <a:cs typeface="Times New Roman"/>
                        </a:rPr>
                        <a:t> (OSCAR) Feature Requests</a:t>
                      </a:r>
                      <a:endParaRPr lang="en-US" sz="1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dirty="0">
                          <a:solidFill>
                            <a:srgbClr val="000000"/>
                          </a:solidFill>
                          <a:latin typeface="Times New Roman"/>
                          <a:ea typeface="SimSun"/>
                          <a:cs typeface="Times New Roman"/>
                        </a:rPr>
                        <a:t>5081</a:t>
                      </a:r>
                      <a:endParaRPr lang="en-US" sz="2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174 (3%)</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1172 (23%)</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3735 (</a:t>
                      </a:r>
                      <a:r>
                        <a:rPr lang="en-US" sz="1800" kern="1200" dirty="0">
                          <a:solidFill>
                            <a:srgbClr val="000000"/>
                          </a:solidFill>
                          <a:latin typeface="Times New Roman"/>
                          <a:ea typeface="SimSun"/>
                          <a:cs typeface="Times New Roman"/>
                        </a:rPr>
                        <a:t>74%</a:t>
                      </a:r>
                      <a:r>
                        <a:rPr lang="en-US" sz="2000" kern="1200" dirty="0">
                          <a:solidFill>
                            <a:srgbClr val="000000"/>
                          </a:solidFill>
                          <a:latin typeface="Times New Roman"/>
                          <a:ea typeface="SimSun"/>
                          <a:cs typeface="Times New Roman"/>
                        </a:rPr>
                        <a:t>)</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792">
                <a:tc>
                  <a:txBody>
                    <a:bodyPr/>
                    <a:lstStyle/>
                    <a:p>
                      <a:pPr marL="0" marR="0" indent="0" algn="ctr">
                        <a:spcBef>
                          <a:spcPts val="0"/>
                        </a:spcBef>
                        <a:spcAft>
                          <a:spcPts val="0"/>
                        </a:spcAft>
                      </a:pPr>
                      <a:r>
                        <a:rPr lang="en-US" sz="1800" b="1">
                          <a:latin typeface="Times New Roman"/>
                          <a:ea typeface="SimSun"/>
                          <a:cs typeface="Times New Roman"/>
                        </a:rPr>
                        <a:t>PS</a:t>
                      </a:r>
                      <a:endParaRPr lang="en-US" sz="240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800" dirty="0">
                          <a:solidFill>
                            <a:srgbClr val="000000"/>
                          </a:solidFill>
                          <a:latin typeface="Times New Roman"/>
                          <a:ea typeface="SimSun"/>
                          <a:cs typeface="Times New Roman"/>
                        </a:rPr>
                        <a:t>Canada Health Infoway Electronic Health Record (EHR) Privacy and Security Requirements</a:t>
                      </a:r>
                      <a:endParaRPr lang="en-US" sz="1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dirty="0">
                          <a:solidFill>
                            <a:srgbClr val="000000"/>
                          </a:solidFill>
                          <a:latin typeface="Times New Roman"/>
                          <a:ea typeface="SimSun"/>
                          <a:cs typeface="Times New Roman"/>
                        </a:rPr>
                        <a:t>1623</a:t>
                      </a:r>
                      <a:endParaRPr lang="en-US" sz="2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628 (39%)</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67 </a:t>
                      </a:r>
                      <a:r>
                        <a:rPr lang="en-US" sz="2000" kern="1200" dirty="0" smtClean="0">
                          <a:solidFill>
                            <a:srgbClr val="000000"/>
                          </a:solidFill>
                          <a:latin typeface="Times New Roman"/>
                          <a:ea typeface="SimSun"/>
                          <a:cs typeface="Times New Roman"/>
                        </a:rPr>
                        <a:t/>
                      </a:r>
                      <a:br>
                        <a:rPr lang="en-US" sz="2000" kern="1200" dirty="0" smtClean="0">
                          <a:solidFill>
                            <a:srgbClr val="000000"/>
                          </a:solidFill>
                          <a:latin typeface="Times New Roman"/>
                          <a:ea typeface="SimSun"/>
                          <a:cs typeface="Times New Roman"/>
                        </a:rPr>
                      </a:br>
                      <a:r>
                        <a:rPr lang="en-US" sz="2000" kern="1200" dirty="0" smtClean="0">
                          <a:solidFill>
                            <a:srgbClr val="000000"/>
                          </a:solidFill>
                          <a:latin typeface="Times New Roman"/>
                          <a:ea typeface="SimSun"/>
                          <a:cs typeface="Times New Roman"/>
                        </a:rPr>
                        <a:t>(</a:t>
                      </a:r>
                      <a:r>
                        <a:rPr lang="en-US" sz="2000" kern="1200" dirty="0">
                          <a:solidFill>
                            <a:srgbClr val="000000"/>
                          </a:solidFill>
                          <a:latin typeface="Times New Roman"/>
                          <a:ea typeface="SimSun"/>
                          <a:cs typeface="Times New Roman"/>
                        </a:rPr>
                        <a:t>4%)</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kern="1200" dirty="0" smtClean="0">
                          <a:solidFill>
                            <a:srgbClr val="000000"/>
                          </a:solidFill>
                          <a:latin typeface="Times New Roman"/>
                          <a:ea typeface="SimSun"/>
                          <a:cs typeface="Times New Roman"/>
                        </a:rPr>
                        <a:t>928 (57%)</a:t>
                      </a:r>
                      <a:endParaRPr lang="en-US" sz="2000"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8727">
                <a:tc>
                  <a:txBody>
                    <a:bodyPr/>
                    <a:lstStyle/>
                    <a:p>
                      <a:pPr marL="0" marR="0" indent="0" algn="ctr">
                        <a:spcBef>
                          <a:spcPts val="0"/>
                        </a:spcBef>
                        <a:spcAft>
                          <a:spcPts val="0"/>
                        </a:spcAft>
                      </a:pPr>
                      <a:r>
                        <a:rPr lang="en-US" sz="1800" b="1" dirty="0">
                          <a:latin typeface="Times New Roman"/>
                          <a:ea typeface="SimSun"/>
                          <a:cs typeface="Times New Roman"/>
                        </a:rPr>
                        <a:t>VL</a:t>
                      </a:r>
                      <a:endParaRPr lang="en-US" sz="24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800" dirty="0">
                          <a:solidFill>
                            <a:srgbClr val="000000"/>
                          </a:solidFill>
                          <a:latin typeface="Times New Roman"/>
                          <a:ea typeface="SimSun"/>
                          <a:cs typeface="Times New Roman"/>
                        </a:rPr>
                        <a:t>Virtual Lifetime Electronic Record User Stories</a:t>
                      </a:r>
                      <a:endParaRPr lang="en-US" sz="1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dirty="0">
                          <a:solidFill>
                            <a:srgbClr val="000000"/>
                          </a:solidFill>
                          <a:latin typeface="Times New Roman"/>
                          <a:ea typeface="SimSun"/>
                          <a:cs typeface="Times New Roman"/>
                        </a:rPr>
                        <a:t>1336</a:t>
                      </a:r>
                      <a:endParaRPr lang="en-US" sz="2800"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185 (14%)</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776 (58%)</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kern="1200" dirty="0">
                          <a:solidFill>
                            <a:srgbClr val="000000"/>
                          </a:solidFill>
                          <a:latin typeface="Times New Roman"/>
                          <a:ea typeface="SimSun"/>
                          <a:cs typeface="Times New Roman"/>
                        </a:rPr>
                        <a:t>375 (</a:t>
                      </a:r>
                      <a:r>
                        <a:rPr lang="en-US" sz="1800" kern="1200" dirty="0">
                          <a:solidFill>
                            <a:srgbClr val="000000"/>
                          </a:solidFill>
                          <a:latin typeface="Times New Roman"/>
                          <a:ea typeface="SimSun"/>
                          <a:cs typeface="Times New Roman"/>
                        </a:rPr>
                        <a:t>28%</a:t>
                      </a:r>
                      <a:r>
                        <a:rPr lang="en-US" sz="2000" kern="1200" dirty="0">
                          <a:solidFill>
                            <a:srgbClr val="000000"/>
                          </a:solidFill>
                          <a:latin typeface="Times New Roman"/>
                          <a:ea typeface="SimSun"/>
                          <a:cs typeface="Times New Roman"/>
                        </a:rPr>
                        <a:t>)</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475">
                <a:tc gridSpan="2">
                  <a:txBody>
                    <a:bodyPr/>
                    <a:lstStyle/>
                    <a:p>
                      <a:pPr marL="0" marR="0" indent="171450" algn="r">
                        <a:spcBef>
                          <a:spcPts val="0"/>
                        </a:spcBef>
                        <a:spcAft>
                          <a:spcPts val="0"/>
                        </a:spcAft>
                      </a:pPr>
                      <a:r>
                        <a:rPr lang="en-US" sz="2400" b="1" dirty="0">
                          <a:solidFill>
                            <a:srgbClr val="000000"/>
                          </a:solidFill>
                          <a:latin typeface="Times New Roman"/>
                          <a:ea typeface="SimSun"/>
                          <a:cs typeface="Times New Roman"/>
                        </a:rPr>
                        <a:t>Total</a:t>
                      </a:r>
                      <a:r>
                        <a:rPr lang="en-US" sz="2000" b="1" dirty="0">
                          <a:solidFill>
                            <a:srgbClr val="000000"/>
                          </a:solidFill>
                          <a:latin typeface="Times New Roman"/>
                          <a:ea typeface="SimSun"/>
                          <a:cs typeface="Times New Roman"/>
                        </a:rPr>
                        <a:t> </a:t>
                      </a:r>
                      <a:endParaRPr lang="en-US" sz="2000" dirty="0">
                        <a:latin typeface="Times New Roman"/>
                        <a:ea typeface="SimSun"/>
                        <a:cs typeface="Times New Roman"/>
                      </a:endParaRPr>
                    </a:p>
                  </a:txBody>
                  <a:tcPr marL="18415" marR="1841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indent="0" algn="r">
                        <a:spcBef>
                          <a:spcPts val="0"/>
                        </a:spcBef>
                        <a:spcAft>
                          <a:spcPts val="0"/>
                        </a:spcAft>
                      </a:pPr>
                      <a:r>
                        <a:rPr lang="en-US" sz="2000" b="1" dirty="0">
                          <a:solidFill>
                            <a:srgbClr val="000000"/>
                          </a:solidFill>
                          <a:latin typeface="Times New Roman"/>
                          <a:ea typeface="SimSun"/>
                          <a:cs typeface="Times New Roman"/>
                        </a:rPr>
                        <a:t>10963</a:t>
                      </a:r>
                      <a:endParaRPr lang="en-US" sz="2800" b="1" dirty="0">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b="1" kern="1200" dirty="0">
                          <a:solidFill>
                            <a:srgbClr val="000000"/>
                          </a:solidFill>
                          <a:latin typeface="Times New Roman"/>
                          <a:ea typeface="SimSun"/>
                          <a:cs typeface="Times New Roman"/>
                        </a:rPr>
                        <a:t>1391 (13%)</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100"/>
                        </a:spcBef>
                        <a:spcAft>
                          <a:spcPts val="100"/>
                        </a:spcAft>
                      </a:pPr>
                      <a:r>
                        <a:rPr lang="en-US" sz="2000" b="1" kern="1200" dirty="0">
                          <a:solidFill>
                            <a:srgbClr val="000000"/>
                          </a:solidFill>
                          <a:latin typeface="Times New Roman"/>
                          <a:ea typeface="SimSun"/>
                          <a:cs typeface="Times New Roman"/>
                        </a:rPr>
                        <a:t>3659 (33%)</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en-US" sz="2000" b="1" kern="1200" dirty="0" smtClean="0">
                          <a:solidFill>
                            <a:srgbClr val="000000"/>
                          </a:solidFill>
                          <a:latin typeface="Times New Roman"/>
                          <a:ea typeface="SimSun"/>
                          <a:cs typeface="Times New Roman"/>
                        </a:rPr>
                        <a:t>5913 (54%)</a:t>
                      </a:r>
                      <a:endParaRPr lang="en-US" sz="2000" b="1" kern="1200" dirty="0">
                        <a:solidFill>
                          <a:srgbClr val="000000"/>
                        </a:solidFill>
                        <a:latin typeface="Times New Roman"/>
                        <a:ea typeface="SimSu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0"/>
            <a:ext cx="10158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9" name="Rectangle 3"/>
          <p:cNvSpPr>
            <a:spLocks noChangeArrowheads="1"/>
          </p:cNvSpPr>
          <p:nvPr/>
        </p:nvSpPr>
        <p:spPr bwMode="auto">
          <a:xfrm>
            <a:off x="1" y="6888828"/>
            <a:ext cx="4850605"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bmk="">
                <a:ln>
                  <a:noFill/>
                </a:ln>
                <a:solidFill>
                  <a:schemeClr val="bg1">
                    <a:lumMod val="50000"/>
                  </a:schemeClr>
                </a:solidFill>
                <a:effectLst/>
                <a:latin typeface="Arial" pitchFamily="34" charset="0"/>
                <a:ea typeface="Times New Roman" pitchFamily="18" charset="0"/>
                <a:cs typeface="Arial" pitchFamily="34" charset="0"/>
              </a:rPr>
              <a:t>https://www.cchit.org/</a:t>
            </a:r>
            <a:r>
              <a:rPr lang="en-US" sz="1400" dirty="0" smtClean="0" bmk="">
                <a:solidFill>
                  <a:schemeClr val="bg1">
                    <a:lumMod val="50000"/>
                  </a:schemeClr>
                </a:solidFill>
                <a:latin typeface="Arial" pitchFamily="34" charset="0"/>
                <a:cs typeface="Arial" pitchFamily="34" charset="0"/>
              </a:rPr>
              <a:t> 		</a:t>
            </a:r>
            <a:r>
              <a:rPr kumimoji="0" lang="en-US" sz="1400" b="0" i="0" u="none" strike="noStrike" cap="none" normalizeH="0" baseline="0" dirty="0" smtClean="0" bmk="">
                <a:ln>
                  <a:noFill/>
                </a:ln>
                <a:solidFill>
                  <a:schemeClr val="bg1">
                    <a:lumMod val="50000"/>
                  </a:schemeClr>
                </a:solidFill>
                <a:effectLst/>
                <a:latin typeface="Arial" pitchFamily="34" charset="0"/>
                <a:ea typeface="Times New Roman" pitchFamily="18" charset="0"/>
                <a:cs typeface="Arial" pitchFamily="34" charset="0"/>
              </a:rPr>
              <a:t>http://www.hl7.org/	</a:t>
            </a:r>
            <a:endParaRPr kumimoji="0" lang="en-US" sz="1400" b="0" i="0" u="none" strike="noStrike" cap="none" normalizeH="0" baseline="30000" dirty="0" smtClean="0" bmk="">
              <a:ln>
                <a:noFill/>
              </a:ln>
              <a:solidFill>
                <a:schemeClr val="bg1">
                  <a:lumMod val="50000"/>
                </a:schemeClr>
              </a:solidFill>
              <a:effectLst/>
              <a:latin typeface="Times New Roman" pitchFamily="18"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bmk="">
                <a:ln>
                  <a:noFill/>
                </a:ln>
                <a:solidFill>
                  <a:schemeClr val="bg1">
                    <a:lumMod val="50000"/>
                  </a:schemeClr>
                </a:solidFill>
                <a:effectLst/>
                <a:latin typeface="Arial" pitchFamily="34" charset="0"/>
                <a:ea typeface="Times New Roman" pitchFamily="18" charset="0"/>
                <a:cs typeface="Arial" pitchFamily="34" charset="0"/>
              </a:rPr>
              <a:t>https://www.infoway-inforoute.ca/	http://oscarcanada.org/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smtClean="0" bmk="">
                <a:ln>
                  <a:noFill/>
                </a:ln>
                <a:solidFill>
                  <a:schemeClr val="bg1">
                    <a:lumMod val="50000"/>
                  </a:schemeClr>
                </a:solidFill>
                <a:effectLst/>
                <a:latin typeface="Arial" pitchFamily="34" charset="0"/>
                <a:ea typeface="Times New Roman" pitchFamily="18" charset="0"/>
                <a:cs typeface="Arial" pitchFamily="34" charset="0"/>
              </a:rPr>
              <a:t>https://www.infoway-inforoute.ca/	</a:t>
            </a:r>
            <a:r>
              <a:rPr kumimoji="0" lang="en-US" sz="1400" b="0" i="0" u="none" strike="noStrike" cap="none" normalizeH="0" baseline="0" dirty="0" smtClean="0">
                <a:ln>
                  <a:noFill/>
                </a:ln>
                <a:solidFill>
                  <a:schemeClr val="bg1">
                    <a:lumMod val="50000"/>
                  </a:schemeClr>
                </a:solidFill>
                <a:effectLst/>
                <a:latin typeface="Arial" pitchFamily="34" charset="0"/>
                <a:ea typeface="Times New Roman" pitchFamily="18" charset="0"/>
                <a:cs typeface="Arial" pitchFamily="34" charset="0"/>
              </a:rPr>
              <a:t>http://www.va.gov/vler/</a:t>
            </a:r>
            <a:endParaRPr kumimoji="0" lang="en-US" sz="3600" b="0" i="0" u="none" strike="noStrike" cap="none" normalizeH="0" baseline="0" dirty="0" smtClean="0">
              <a:ln>
                <a:noFill/>
              </a:ln>
              <a:solidFill>
                <a:schemeClr val="bg1">
                  <a:lumMod val="50000"/>
                </a:schemeClr>
              </a:solidFill>
              <a:effectLst/>
              <a:latin typeface="Arial" pitchFamily="34" charset="0"/>
              <a:cs typeface="Arial" pitchFamily="34" charset="0"/>
            </a:endParaRPr>
          </a:p>
        </p:txBody>
      </p:sp>
      <p:sp>
        <p:nvSpPr>
          <p:cNvPr id="10" name="TextBox 9"/>
          <p:cNvSpPr txBox="1"/>
          <p:nvPr/>
        </p:nvSpPr>
        <p:spPr>
          <a:xfrm>
            <a:off x="7746206" y="1143794"/>
            <a:ext cx="2286000" cy="400110"/>
          </a:xfrm>
          <a:prstGeom prst="rect">
            <a:avLst/>
          </a:prstGeom>
          <a:solidFill>
            <a:srgbClr val="763B00"/>
          </a:solidFill>
          <a:ln>
            <a:solidFill>
              <a:schemeClr val="tx1"/>
            </a:solidFill>
          </a:ln>
        </p:spPr>
        <p:txBody>
          <a:bodyPr wrap="square" rtlCol="0">
            <a:spAutoFit/>
          </a:bodyPr>
          <a:lstStyle/>
          <a:p>
            <a:pPr algn="ctr"/>
            <a:r>
              <a:rPr lang="en-US" sz="2000" b="1" dirty="0" smtClean="0"/>
              <a:t>Sentences</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SD Process Evaluation </a:t>
            </a:r>
            <a:br>
              <a:rPr lang="en-US" dirty="0" smtClean="0"/>
            </a:br>
            <a:r>
              <a:rPr lang="en-US" sz="3200" dirty="0" smtClean="0"/>
              <a:t>Security Objectives in the Study Oracle</a:t>
            </a:r>
            <a:endParaRPr lang="en-US" dirty="0"/>
          </a:p>
        </p:txBody>
      </p:sp>
      <p:sp>
        <p:nvSpPr>
          <p:cNvPr id="4" name="Footer Placeholder 3"/>
          <p:cNvSpPr>
            <a:spLocks noGrp="1"/>
          </p:cNvSpPr>
          <p:nvPr>
            <p:ph type="ftr" idx="10"/>
          </p:nvPr>
        </p:nvSpPr>
        <p:spPr/>
        <p:txBody>
          <a:bodyPr/>
          <a:lstStyle/>
          <a:p>
            <a:fld id="{66F37074-D267-44D5-977B-16E624729CCD}" type="slidenum">
              <a:rPr lang="en-US" smtClean="0"/>
              <a:pPr/>
              <a:t>17</a:t>
            </a:fld>
            <a:endParaRPr lang="en-US"/>
          </a:p>
        </p:txBody>
      </p:sp>
      <p:graphicFrame>
        <p:nvGraphicFramePr>
          <p:cNvPr id="10" name="Table 9"/>
          <p:cNvGraphicFramePr>
            <a:graphicFrameLocks noGrp="1"/>
          </p:cNvGraphicFramePr>
          <p:nvPr/>
        </p:nvGraphicFramePr>
        <p:xfrm>
          <a:off x="1574006" y="2315969"/>
          <a:ext cx="6934200" cy="1190025"/>
        </p:xfrm>
        <a:graphic>
          <a:graphicData uri="http://schemas.openxmlformats.org/drawingml/2006/table">
            <a:tbl>
              <a:tblPr/>
              <a:tblGrid>
                <a:gridCol w="914400"/>
                <a:gridCol w="990600"/>
                <a:gridCol w="990600"/>
                <a:gridCol w="1066800"/>
                <a:gridCol w="990600"/>
                <a:gridCol w="990600"/>
                <a:gridCol w="990600"/>
              </a:tblGrid>
              <a:tr h="524485">
                <a:tc>
                  <a:txBody>
                    <a:bodyPr/>
                    <a:lstStyle/>
                    <a:p>
                      <a:pPr marL="0" marR="0" indent="18415" algn="ctr">
                        <a:spcBef>
                          <a:spcPts val="100"/>
                        </a:spcBef>
                        <a:spcAft>
                          <a:spcPts val="0"/>
                        </a:spcAft>
                      </a:pPr>
                      <a:r>
                        <a:rPr lang="en-US" sz="2400" b="1" dirty="0" smtClean="0">
                          <a:solidFill>
                            <a:srgbClr val="FFFFFF"/>
                          </a:solidFill>
                          <a:latin typeface="Times New Roman"/>
                          <a:ea typeface="SimSun"/>
                        </a:rPr>
                        <a:t>C</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a:spcBef>
                          <a:spcPts val="100"/>
                        </a:spcBef>
                        <a:spcAft>
                          <a:spcPts val="0"/>
                        </a:spcAft>
                      </a:pPr>
                      <a:r>
                        <a:rPr lang="en-US" sz="2400" b="1" dirty="0" smtClean="0">
                          <a:solidFill>
                            <a:srgbClr val="FFFFFF"/>
                          </a:solidFill>
                          <a:latin typeface="Times New Roman"/>
                          <a:ea typeface="SimSun"/>
                        </a:rPr>
                        <a:t>I</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a:spcBef>
                          <a:spcPts val="100"/>
                        </a:spcBef>
                        <a:spcAft>
                          <a:spcPts val="0"/>
                        </a:spcAft>
                      </a:pPr>
                      <a:r>
                        <a:rPr lang="en-US" sz="2400" b="1" dirty="0" smtClean="0">
                          <a:solidFill>
                            <a:srgbClr val="FFFFFF"/>
                          </a:solidFill>
                          <a:latin typeface="Times New Roman"/>
                          <a:ea typeface="SimSun"/>
                        </a:rPr>
                        <a:t>A</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defTabSz="914400" rtl="0" eaLnBrk="1" latinLnBrk="0" hangingPunct="1">
                        <a:spcBef>
                          <a:spcPts val="100"/>
                        </a:spcBef>
                        <a:spcAft>
                          <a:spcPts val="0"/>
                        </a:spcAft>
                      </a:pPr>
                      <a:r>
                        <a:rPr lang="en-US" sz="2400" b="1" kern="1200" dirty="0" smtClean="0">
                          <a:solidFill>
                            <a:srgbClr val="FFFFFF"/>
                          </a:solidFill>
                          <a:latin typeface="Times New Roman"/>
                          <a:ea typeface="SimSun"/>
                          <a:cs typeface="+mn-cs"/>
                        </a:rPr>
                        <a:t>IA</a:t>
                      </a:r>
                      <a:endParaRPr lang="en-US" sz="2400" b="1" kern="1200" dirty="0">
                        <a:solidFill>
                          <a:srgbClr val="FFFFFF"/>
                        </a:solidFill>
                        <a:latin typeface="Times New Roman"/>
                        <a:ea typeface="SimSun"/>
                        <a:cs typeface="+mn-cs"/>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defTabSz="914400" rtl="0" eaLnBrk="1" latinLnBrk="0" hangingPunct="1">
                        <a:spcBef>
                          <a:spcPts val="100"/>
                        </a:spcBef>
                        <a:spcAft>
                          <a:spcPts val="0"/>
                        </a:spcAft>
                      </a:pPr>
                      <a:r>
                        <a:rPr lang="en-US" sz="2400" b="1" kern="1200" dirty="0" smtClean="0">
                          <a:solidFill>
                            <a:srgbClr val="FFFFFF"/>
                          </a:solidFill>
                          <a:latin typeface="Times New Roman"/>
                          <a:ea typeface="SimSun"/>
                          <a:cs typeface="+mn-cs"/>
                        </a:rPr>
                        <a:t>AY</a:t>
                      </a:r>
                      <a:endParaRPr lang="en-US" sz="2400" b="1" kern="1200" dirty="0">
                        <a:solidFill>
                          <a:srgbClr val="FFFFFF"/>
                        </a:solidFill>
                        <a:latin typeface="Times New Roman"/>
                        <a:ea typeface="SimSun"/>
                        <a:cs typeface="+mn-cs"/>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defTabSz="914400" rtl="0" eaLnBrk="1" latinLnBrk="0" hangingPunct="1">
                        <a:spcBef>
                          <a:spcPts val="100"/>
                        </a:spcBef>
                        <a:spcAft>
                          <a:spcPts val="0"/>
                        </a:spcAft>
                      </a:pPr>
                      <a:r>
                        <a:rPr lang="en-US" sz="2400" b="1" kern="1200" dirty="0" smtClean="0">
                          <a:solidFill>
                            <a:srgbClr val="FFFFFF"/>
                          </a:solidFill>
                          <a:latin typeface="Times New Roman"/>
                          <a:ea typeface="SimSun"/>
                          <a:cs typeface="+mn-cs"/>
                        </a:rPr>
                        <a:t>PR</a:t>
                      </a:r>
                      <a:endParaRPr lang="en-US" sz="2400" b="1" kern="1200" dirty="0">
                        <a:solidFill>
                          <a:srgbClr val="FFFFFF"/>
                        </a:solidFill>
                        <a:latin typeface="Times New Roman"/>
                        <a:ea typeface="SimSun"/>
                        <a:cs typeface="+mn-cs"/>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a:spcBef>
                          <a:spcPts val="100"/>
                        </a:spcBef>
                        <a:spcAft>
                          <a:spcPts val="0"/>
                        </a:spcAft>
                      </a:pPr>
                      <a:r>
                        <a:rPr lang="en-US" sz="2400" b="1" dirty="0" smtClean="0">
                          <a:solidFill>
                            <a:srgbClr val="FFFFFF"/>
                          </a:solidFill>
                          <a:latin typeface="Times New Roman"/>
                          <a:ea typeface="SimSun"/>
                        </a:rPr>
                        <a:t>None</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r>
              <a:tr h="452743">
                <a:tc>
                  <a:txBody>
                    <a:bodyPr/>
                    <a:lstStyle/>
                    <a:p>
                      <a:pPr marL="0" marR="0" indent="21590" algn="l">
                        <a:spcBef>
                          <a:spcPts val="100"/>
                        </a:spcBef>
                        <a:spcAft>
                          <a:spcPts val="0"/>
                        </a:spcAft>
                      </a:pPr>
                      <a:r>
                        <a:rPr lang="en-US" sz="2400" dirty="0" smtClean="0">
                          <a:latin typeface="Times New Roman"/>
                          <a:ea typeface="SimSun"/>
                        </a:rPr>
                        <a:t>27%</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smtClean="0">
                          <a:latin typeface="Times New Roman"/>
                          <a:ea typeface="SimSun"/>
                        </a:rPr>
                        <a:t>30%</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smtClean="0">
                          <a:latin typeface="Times New Roman"/>
                          <a:ea typeface="SimSun"/>
                        </a:rPr>
                        <a:t>~1%</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smtClean="0">
                          <a:latin typeface="Times New Roman"/>
                          <a:ea typeface="SimSun"/>
                        </a:rPr>
                        <a:t>~2%</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smtClean="0">
                          <a:latin typeface="Times New Roman"/>
                          <a:ea typeface="SimSun"/>
                        </a:rPr>
                        <a:t>34%</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smtClean="0">
                          <a:latin typeface="Times New Roman"/>
                          <a:ea typeface="SimSun"/>
                        </a:rPr>
                        <a:t>2%</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smtClean="0">
                          <a:latin typeface="Times New Roman"/>
                          <a:ea typeface="SimSun"/>
                        </a:rPr>
                        <a:t>54%</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797">
                <a:tc>
                  <a:txBody>
                    <a:bodyPr/>
                    <a:lstStyle/>
                    <a:p>
                      <a:pPr marL="0" marR="0" indent="21590" algn="l">
                        <a:spcBef>
                          <a:spcPts val="100"/>
                        </a:spcBef>
                        <a:spcAft>
                          <a:spcPts val="0"/>
                        </a:spcAft>
                      </a:pPr>
                      <a:endParaRPr lang="en-US" sz="1100" dirty="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21590" algn="just">
                        <a:spcBef>
                          <a:spcPts val="100"/>
                        </a:spcBef>
                        <a:spcAft>
                          <a:spcPts val="0"/>
                        </a:spcAft>
                      </a:pPr>
                      <a:endParaRPr lang="en-US" sz="110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21590" algn="just">
                        <a:spcBef>
                          <a:spcPts val="100"/>
                        </a:spcBef>
                        <a:spcAft>
                          <a:spcPts val="0"/>
                        </a:spcAft>
                      </a:pPr>
                      <a:endParaRPr lang="en-US" sz="110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21590" algn="just">
                        <a:spcBef>
                          <a:spcPts val="100"/>
                        </a:spcBef>
                        <a:spcAft>
                          <a:spcPts val="0"/>
                        </a:spcAft>
                      </a:pPr>
                      <a:endParaRPr lang="en-US" sz="1100" dirty="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21590" algn="just">
                        <a:spcBef>
                          <a:spcPts val="100"/>
                        </a:spcBef>
                        <a:spcAft>
                          <a:spcPts val="0"/>
                        </a:spcAft>
                      </a:pPr>
                      <a:endParaRPr lang="en-US" sz="1100" dirty="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21590" algn="just">
                        <a:spcBef>
                          <a:spcPts val="100"/>
                        </a:spcBef>
                        <a:spcAft>
                          <a:spcPts val="0"/>
                        </a:spcAft>
                      </a:pPr>
                      <a:endParaRPr lang="en-US" sz="1100" dirty="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21590" algn="just">
                        <a:spcBef>
                          <a:spcPts val="100"/>
                        </a:spcBef>
                        <a:spcAft>
                          <a:spcPts val="0"/>
                        </a:spcAft>
                      </a:pPr>
                      <a:endParaRPr lang="en-US" sz="1100" dirty="0">
                        <a:latin typeface="Times New Roman"/>
                        <a:ea typeface="SimSun"/>
                      </a:endParaRPr>
                    </a:p>
                  </a:txBody>
                  <a:tcPr marL="73025" marR="730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bl>
          </a:graphicData>
        </a:graphic>
      </p:graphicFrame>
      <p:graphicFrame>
        <p:nvGraphicFramePr>
          <p:cNvPr id="11" name="Table 10"/>
          <p:cNvGraphicFramePr>
            <a:graphicFrameLocks noGrp="1"/>
          </p:cNvGraphicFramePr>
          <p:nvPr/>
        </p:nvGraphicFramePr>
        <p:xfrm>
          <a:off x="1574006" y="4065228"/>
          <a:ext cx="7924800" cy="2564966"/>
        </p:xfrm>
        <a:graphic>
          <a:graphicData uri="http://schemas.openxmlformats.org/drawingml/2006/table">
            <a:tbl>
              <a:tblPr/>
              <a:tblGrid>
                <a:gridCol w="1616819"/>
                <a:gridCol w="6307981"/>
              </a:tblGrid>
              <a:tr h="736166">
                <a:tc>
                  <a:txBody>
                    <a:bodyPr/>
                    <a:lstStyle/>
                    <a:p>
                      <a:pPr marL="0" marR="0" indent="18415" algn="ctr" defTabSz="914400" rtl="0" eaLnBrk="1" latinLnBrk="0" hangingPunct="1">
                        <a:spcBef>
                          <a:spcPts val="100"/>
                        </a:spcBef>
                        <a:spcAft>
                          <a:spcPts val="0"/>
                        </a:spcAft>
                      </a:pPr>
                      <a:r>
                        <a:rPr lang="en-US" sz="2400" b="1" kern="1200" dirty="0" smtClean="0">
                          <a:solidFill>
                            <a:srgbClr val="FFFFFF"/>
                          </a:solidFill>
                          <a:latin typeface="Times New Roman"/>
                          <a:ea typeface="SimSun"/>
                          <a:cs typeface="+mn-cs"/>
                        </a:rPr>
                        <a:t># (% sec-relevant)</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defTabSz="914400" rtl="0" eaLnBrk="1" latinLnBrk="0" hangingPunct="1">
                        <a:spcBef>
                          <a:spcPts val="100"/>
                        </a:spcBef>
                        <a:spcAft>
                          <a:spcPts val="0"/>
                        </a:spcAft>
                      </a:pPr>
                      <a:r>
                        <a:rPr lang="en-US" sz="2400" b="1" kern="1200" dirty="0" smtClean="0">
                          <a:solidFill>
                            <a:srgbClr val="FFFFFF"/>
                          </a:solidFill>
                          <a:latin typeface="Times New Roman"/>
                          <a:ea typeface="SimSun"/>
                          <a:cs typeface="+mn-cs"/>
                        </a:rPr>
                        <a:t>Objective Groups</a:t>
                      </a: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r>
              <a:tr h="229454">
                <a:tc>
                  <a:txBody>
                    <a:bodyPr/>
                    <a:lstStyle/>
                    <a:p>
                      <a:pPr marL="0" marR="0" indent="0" algn="r">
                        <a:spcBef>
                          <a:spcPts val="100"/>
                        </a:spcBef>
                        <a:spcAft>
                          <a:spcPts val="100"/>
                        </a:spcAft>
                      </a:pPr>
                      <a:r>
                        <a:rPr lang="en-US" sz="2400">
                          <a:solidFill>
                            <a:srgbClr val="000000"/>
                          </a:solidFill>
                          <a:latin typeface="Times New Roman"/>
                          <a:ea typeface="SimSun"/>
                        </a:rPr>
                        <a:t>2232 (44%)</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100"/>
                        </a:spcBef>
                        <a:spcAft>
                          <a:spcPts val="100"/>
                        </a:spcAft>
                      </a:pPr>
                      <a:r>
                        <a:rPr lang="en-US" sz="2400">
                          <a:solidFill>
                            <a:srgbClr val="000000"/>
                          </a:solidFill>
                          <a:latin typeface="Times New Roman"/>
                          <a:ea typeface="SimSun"/>
                        </a:rPr>
                        <a:t>Confidentiality, Integrity, Accountability</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54">
                <a:tc>
                  <a:txBody>
                    <a:bodyPr/>
                    <a:lstStyle/>
                    <a:p>
                      <a:pPr marL="0" marR="0" indent="0" algn="r">
                        <a:spcBef>
                          <a:spcPts val="100"/>
                        </a:spcBef>
                        <a:spcAft>
                          <a:spcPts val="100"/>
                        </a:spcAft>
                      </a:pPr>
                      <a:r>
                        <a:rPr lang="en-US" sz="2400">
                          <a:solidFill>
                            <a:srgbClr val="000000"/>
                          </a:solidFill>
                          <a:latin typeface="Times New Roman"/>
                          <a:ea typeface="SimSun"/>
                        </a:rPr>
                        <a:t>702 (14%)</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100"/>
                        </a:spcBef>
                        <a:spcAft>
                          <a:spcPts val="100"/>
                        </a:spcAft>
                      </a:pPr>
                      <a:r>
                        <a:rPr lang="en-US" sz="2400">
                          <a:solidFill>
                            <a:srgbClr val="000000"/>
                          </a:solidFill>
                          <a:latin typeface="Times New Roman"/>
                          <a:ea typeface="SimSun"/>
                        </a:rPr>
                        <a:t>Integrity, Accountability</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54">
                <a:tc>
                  <a:txBody>
                    <a:bodyPr/>
                    <a:lstStyle/>
                    <a:p>
                      <a:pPr marL="0" marR="0" indent="0" algn="r">
                        <a:spcBef>
                          <a:spcPts val="100"/>
                        </a:spcBef>
                        <a:spcAft>
                          <a:spcPts val="100"/>
                        </a:spcAft>
                      </a:pPr>
                      <a:r>
                        <a:rPr lang="en-US" sz="2400">
                          <a:solidFill>
                            <a:srgbClr val="000000"/>
                          </a:solidFill>
                          <a:latin typeface="Times New Roman"/>
                          <a:ea typeface="SimSun"/>
                        </a:rPr>
                        <a:t>443 (9%)</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100"/>
                        </a:spcBef>
                        <a:spcAft>
                          <a:spcPts val="100"/>
                        </a:spcAft>
                      </a:pPr>
                      <a:r>
                        <a:rPr lang="en-US" sz="2400">
                          <a:solidFill>
                            <a:srgbClr val="000000"/>
                          </a:solidFill>
                          <a:latin typeface="Times New Roman"/>
                          <a:ea typeface="SimSun"/>
                        </a:rPr>
                        <a:t>Confidentiality, Accountability</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54">
                <a:tc>
                  <a:txBody>
                    <a:bodyPr/>
                    <a:lstStyle/>
                    <a:p>
                      <a:pPr marL="0" marR="0" indent="0" algn="r">
                        <a:spcBef>
                          <a:spcPts val="100"/>
                        </a:spcBef>
                        <a:spcAft>
                          <a:spcPts val="100"/>
                        </a:spcAft>
                      </a:pPr>
                      <a:r>
                        <a:rPr lang="en-US" sz="2400">
                          <a:solidFill>
                            <a:srgbClr val="000000"/>
                          </a:solidFill>
                          <a:latin typeface="Times New Roman"/>
                          <a:ea typeface="SimSun"/>
                        </a:rPr>
                        <a:t>106 (2%)</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100"/>
                        </a:spcBef>
                        <a:spcAft>
                          <a:spcPts val="100"/>
                        </a:spcAft>
                      </a:pPr>
                      <a:r>
                        <a:rPr lang="en-US" sz="2400">
                          <a:solidFill>
                            <a:srgbClr val="000000"/>
                          </a:solidFill>
                          <a:latin typeface="Times New Roman"/>
                          <a:ea typeface="SimSun"/>
                        </a:rPr>
                        <a:t>Confidentiality, Integrity</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54">
                <a:tc>
                  <a:txBody>
                    <a:bodyPr/>
                    <a:lstStyle/>
                    <a:p>
                      <a:pPr marL="0" marR="0" indent="0" algn="r">
                        <a:spcBef>
                          <a:spcPts val="100"/>
                        </a:spcBef>
                        <a:spcAft>
                          <a:spcPts val="100"/>
                        </a:spcAft>
                      </a:pPr>
                      <a:r>
                        <a:rPr lang="en-US" sz="2400">
                          <a:solidFill>
                            <a:srgbClr val="000000"/>
                          </a:solidFill>
                          <a:latin typeface="Times New Roman"/>
                          <a:ea typeface="SimSun"/>
                        </a:rPr>
                        <a:t>104 (2%)</a:t>
                      </a:r>
                      <a:endParaRPr lang="en-US" sz="320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100"/>
                        </a:spcBef>
                        <a:spcAft>
                          <a:spcPts val="100"/>
                        </a:spcAft>
                      </a:pPr>
                      <a:r>
                        <a:rPr lang="en-US" sz="2400" dirty="0">
                          <a:solidFill>
                            <a:srgbClr val="000000"/>
                          </a:solidFill>
                          <a:latin typeface="Times New Roman"/>
                          <a:ea typeface="SimSun"/>
                        </a:rPr>
                        <a:t>Confidentiality, Identification &amp; Authentication</a:t>
                      </a:r>
                      <a:endParaRPr lang="en-US" sz="32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278606" y="3454619"/>
            <a:ext cx="9405139" cy="584775"/>
          </a:xfrm>
          <a:prstGeom prst="rect">
            <a:avLst/>
          </a:prstGeom>
        </p:spPr>
        <p:txBody>
          <a:bodyPr wrap="none">
            <a:spAutoFit/>
          </a:bodyPr>
          <a:lstStyle/>
          <a:p>
            <a:pPr marL="342900" lvl="0" indent="-342900" eaLnBrk="0" hangingPunct="0">
              <a:spcBef>
                <a:spcPts val="888"/>
              </a:spcBef>
            </a:pPr>
            <a:r>
              <a:rPr lang="en-US" sz="3200" kern="0" dirty="0" smtClean="0">
                <a:solidFill>
                  <a:srgbClr val="000000"/>
                </a:solidFill>
                <a:latin typeface="Palatino Linotype" pitchFamily="18" charset="0"/>
                <a:ea typeface="ＭＳ Ｐゴシック"/>
              </a:rPr>
              <a:t>Frequently occurring groups of security objectives:</a:t>
            </a:r>
          </a:p>
        </p:txBody>
      </p:sp>
      <p:sp>
        <p:nvSpPr>
          <p:cNvPr id="13" name="Rectangle 12"/>
          <p:cNvSpPr/>
          <p:nvPr/>
        </p:nvSpPr>
        <p:spPr>
          <a:xfrm>
            <a:off x="278606" y="1600994"/>
            <a:ext cx="8616461" cy="584775"/>
          </a:xfrm>
          <a:prstGeom prst="rect">
            <a:avLst/>
          </a:prstGeom>
        </p:spPr>
        <p:txBody>
          <a:bodyPr wrap="none">
            <a:spAutoFit/>
          </a:bodyPr>
          <a:lstStyle/>
          <a:p>
            <a:pPr marL="342900" lvl="0" indent="-342900" eaLnBrk="0" hangingPunct="0">
              <a:spcBef>
                <a:spcPts val="888"/>
              </a:spcBef>
            </a:pPr>
            <a:r>
              <a:rPr lang="en-US" sz="3200" kern="0" dirty="0" smtClean="0">
                <a:solidFill>
                  <a:srgbClr val="000000"/>
                </a:solidFill>
                <a:latin typeface="Palatino Linotype" pitchFamily="18" charset="0"/>
                <a:ea typeface="ＭＳ Ｐゴシック"/>
              </a:rPr>
              <a:t>Breakdown of security objectives in the oracle: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SD Process Evaluation </a:t>
            </a:r>
            <a:br>
              <a:rPr lang="en-US" dirty="0" smtClean="0"/>
            </a:br>
            <a:r>
              <a:rPr lang="en-US" sz="3200" dirty="0" smtClean="0"/>
              <a:t>Automatic </a:t>
            </a:r>
            <a:r>
              <a:rPr lang="en-US" sz="3200" dirty="0" smtClean="0"/>
              <a:t>Classification of Sentences</a:t>
            </a:r>
            <a:endParaRPr lang="en-US" sz="3200" dirty="0"/>
          </a:p>
        </p:txBody>
      </p:sp>
      <p:sp>
        <p:nvSpPr>
          <p:cNvPr id="4" name="Footer Placeholder 3"/>
          <p:cNvSpPr>
            <a:spLocks noGrp="1"/>
          </p:cNvSpPr>
          <p:nvPr>
            <p:ph type="ftr" idx="10"/>
          </p:nvPr>
        </p:nvSpPr>
        <p:spPr/>
        <p:txBody>
          <a:bodyPr/>
          <a:lstStyle/>
          <a:p>
            <a:fld id="{66F37074-D267-44D5-977B-16E624729CCD}" type="slidenum">
              <a:rPr lang="en-US" smtClean="0"/>
              <a:pPr/>
              <a:t>18</a:t>
            </a:fld>
            <a:endParaRPr lang="en-US"/>
          </a:p>
        </p:txBody>
      </p:sp>
      <p:pic>
        <p:nvPicPr>
          <p:cNvPr id="348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142875" cy="152400"/>
          </a:xfrm>
          <a:prstGeom prst="rect">
            <a:avLst/>
          </a:prstGeom>
          <a:noFill/>
        </p:spPr>
      </p:pic>
      <p:sp>
        <p:nvSpPr>
          <p:cNvPr id="6" name="Rectangle 5"/>
          <p:cNvSpPr/>
          <p:nvPr/>
        </p:nvSpPr>
        <p:spPr>
          <a:xfrm>
            <a:off x="50005" y="1524794"/>
            <a:ext cx="10108407" cy="5447645"/>
          </a:xfrm>
          <a:prstGeom prst="rect">
            <a:avLst/>
          </a:prstGeom>
        </p:spPr>
        <p:txBody>
          <a:bodyPr wrap="square">
            <a:spAutoFit/>
          </a:bodyPr>
          <a:lstStyle/>
          <a:p>
            <a:pPr marL="457200" lvl="1">
              <a:spcBef>
                <a:spcPts val="1200"/>
              </a:spcBef>
            </a:pPr>
            <a:r>
              <a:rPr lang="en-US" sz="3200" dirty="0" smtClean="0">
                <a:solidFill>
                  <a:srgbClr val="000000"/>
                </a:solidFill>
                <a:latin typeface="Palatino Linotype" pitchFamily="18" charset="0"/>
              </a:rPr>
              <a:t>10-fold cross validation:</a:t>
            </a:r>
            <a:endParaRPr lang="en-US" sz="2000" dirty="0" smtClean="0">
              <a:solidFill>
                <a:schemeClr val="tx1"/>
              </a:solidFill>
              <a:latin typeface="Palatino Linotype" pitchFamily="18" charset="0"/>
            </a:endParaRPr>
          </a:p>
          <a:p>
            <a:pPr marL="857250" lvl="2">
              <a:spcBef>
                <a:spcPts val="1200"/>
              </a:spcBef>
              <a:buFont typeface="Wingdings" pitchFamily="2" charset="2"/>
              <a:buChar char="Ø"/>
            </a:pPr>
            <a:r>
              <a:rPr lang="en-US" sz="2000" dirty="0" smtClean="0">
                <a:solidFill>
                  <a:srgbClr val="006666"/>
                </a:solidFill>
                <a:latin typeface="Palatino Linotype" pitchFamily="18" charset="0"/>
              </a:rPr>
              <a:t> </a:t>
            </a:r>
            <a:r>
              <a:rPr lang="en-US" dirty="0" smtClean="0">
                <a:solidFill>
                  <a:srgbClr val="006666"/>
                </a:solidFill>
                <a:latin typeface="Palatino Linotype" pitchFamily="18" charset="0"/>
              </a:rPr>
              <a:t>Divide sentences in the oracle into 10 subsamples; Train on 9, test on the 10</a:t>
            </a:r>
            <a:r>
              <a:rPr lang="en-US" baseline="30000" dirty="0" smtClean="0">
                <a:solidFill>
                  <a:srgbClr val="006666"/>
                </a:solidFill>
                <a:latin typeface="Palatino Linotype" pitchFamily="18" charset="0"/>
              </a:rPr>
              <a:t>th</a:t>
            </a:r>
            <a:r>
              <a:rPr lang="en-US" dirty="0" smtClean="0">
                <a:solidFill>
                  <a:srgbClr val="006666"/>
                </a:solidFill>
                <a:latin typeface="Palatino Linotype" pitchFamily="18" charset="0"/>
              </a:rPr>
              <a:t>, using each subsample once for validation.</a:t>
            </a:r>
          </a:p>
          <a:p>
            <a:pPr marL="857250" lvl="2">
              <a:spcBef>
                <a:spcPts val="1200"/>
              </a:spcBef>
              <a:buFont typeface="Wingdings" pitchFamily="2" charset="2"/>
              <a:buChar char="Ø"/>
            </a:pPr>
            <a:r>
              <a:rPr lang="en-US" dirty="0" smtClean="0">
                <a:solidFill>
                  <a:srgbClr val="006666"/>
                </a:solidFill>
                <a:latin typeface="Palatino Linotype" pitchFamily="18" charset="0"/>
              </a:rPr>
              <a:t> </a:t>
            </a:r>
            <a:r>
              <a:rPr lang="en-US" dirty="0" smtClean="0">
                <a:solidFill>
                  <a:srgbClr val="006666"/>
                </a:solidFill>
                <a:latin typeface="Palatino Linotype" pitchFamily="18" charset="0"/>
              </a:rPr>
              <a:t>Each sentence used for both training and validation.</a:t>
            </a:r>
            <a:endParaRPr lang="en-US" dirty="0" smtClean="0">
              <a:solidFill>
                <a:srgbClr val="006666"/>
              </a:solidFill>
              <a:latin typeface="Palatino Linotype" pitchFamily="18" charset="0"/>
            </a:endParaRPr>
          </a:p>
          <a:p>
            <a:pPr marL="457200" lvl="1">
              <a:spcBef>
                <a:spcPts val="1200"/>
              </a:spcBef>
            </a:pPr>
            <a:r>
              <a:rPr lang="en-US" sz="3200" dirty="0" smtClean="0">
                <a:solidFill>
                  <a:srgbClr val="000000"/>
                </a:solidFill>
                <a:latin typeface="Palatino Linotype" pitchFamily="18" charset="0"/>
              </a:rPr>
              <a:t>Supervised machine learning:</a:t>
            </a:r>
            <a:endParaRPr lang="en-US" sz="2000" dirty="0" smtClean="0">
              <a:solidFill>
                <a:srgbClr val="000000"/>
              </a:solidFill>
              <a:latin typeface="Palatino Linotype" pitchFamily="18" charset="0"/>
            </a:endParaRPr>
          </a:p>
          <a:p>
            <a:pPr marL="857250" lvl="2">
              <a:spcBef>
                <a:spcPts val="1200"/>
              </a:spcBef>
              <a:buFont typeface="Wingdings" pitchFamily="2" charset="2"/>
              <a:buChar char="Ø"/>
            </a:pPr>
            <a:r>
              <a:rPr lang="en-US" dirty="0" smtClean="0">
                <a:solidFill>
                  <a:schemeClr val="tx1"/>
                </a:solidFill>
                <a:latin typeface="Palatino Linotype" pitchFamily="18" charset="0"/>
              </a:rPr>
              <a:t> </a:t>
            </a:r>
            <a:r>
              <a:rPr lang="en-US" b="1" dirty="0" smtClean="0">
                <a:solidFill>
                  <a:srgbClr val="006666"/>
                </a:solidFill>
                <a:latin typeface="Palatino Linotype" pitchFamily="18" charset="0"/>
              </a:rPr>
              <a:t>Naïve </a:t>
            </a:r>
            <a:r>
              <a:rPr lang="en-US" b="1" dirty="0" err="1" smtClean="0">
                <a:solidFill>
                  <a:srgbClr val="006666"/>
                </a:solidFill>
                <a:latin typeface="Palatino Linotype" pitchFamily="18" charset="0"/>
              </a:rPr>
              <a:t>Bayes</a:t>
            </a:r>
            <a:r>
              <a:rPr lang="en-US" dirty="0" smtClean="0">
                <a:solidFill>
                  <a:srgbClr val="006666"/>
                </a:solidFill>
                <a:latin typeface="Palatino Linotype" pitchFamily="18" charset="0"/>
              </a:rPr>
              <a:t>: simple; does not consider sentence structure; needs small training set; </a:t>
            </a:r>
            <a:endParaRPr lang="en-US" dirty="0" smtClean="0">
              <a:solidFill>
                <a:srgbClr val="006666"/>
              </a:solidFill>
              <a:latin typeface="Palatino Linotype" pitchFamily="18" charset="0"/>
            </a:endParaRPr>
          </a:p>
          <a:p>
            <a:pPr marL="857250" lvl="2">
              <a:spcBef>
                <a:spcPts val="1200"/>
              </a:spcBef>
              <a:buFont typeface="Wingdings" pitchFamily="2" charset="2"/>
              <a:buChar char="Ø"/>
            </a:pPr>
            <a:r>
              <a:rPr lang="en-US" b="1" dirty="0" smtClean="0">
                <a:solidFill>
                  <a:srgbClr val="006666"/>
                </a:solidFill>
                <a:latin typeface="Palatino Linotype" pitchFamily="18" charset="0"/>
              </a:rPr>
              <a:t>SMO</a:t>
            </a:r>
            <a:r>
              <a:rPr lang="en-US" dirty="0" smtClean="0">
                <a:solidFill>
                  <a:srgbClr val="006666"/>
                </a:solidFill>
                <a:latin typeface="Palatino Linotype" pitchFamily="18" charset="0"/>
              </a:rPr>
              <a:t> (</a:t>
            </a:r>
            <a:r>
              <a:rPr lang="en-US" i="1" dirty="0" smtClean="0">
                <a:solidFill>
                  <a:srgbClr val="006666"/>
                </a:solidFill>
                <a:latin typeface="Palatino Linotype" pitchFamily="18" charset="0"/>
              </a:rPr>
              <a:t>sequential minimal optimization</a:t>
            </a:r>
            <a:r>
              <a:rPr lang="en-US" dirty="0" smtClean="0">
                <a:solidFill>
                  <a:srgbClr val="006666"/>
                </a:solidFill>
                <a:latin typeface="Palatino Linotype" pitchFamily="18" charset="0"/>
              </a:rPr>
              <a:t>): train models for recognizing patterns in the input; less complex;</a:t>
            </a:r>
          </a:p>
          <a:p>
            <a:pPr marL="857250" lvl="2">
              <a:spcBef>
                <a:spcPts val="1200"/>
              </a:spcBef>
              <a:buFont typeface="Wingdings" pitchFamily="2" charset="2"/>
              <a:buChar char="Ø"/>
            </a:pPr>
            <a:r>
              <a:rPr lang="en-US" i="1" dirty="0" smtClean="0">
                <a:solidFill>
                  <a:srgbClr val="006666"/>
                </a:solidFill>
                <a:latin typeface="Palatino Linotype" pitchFamily="18" charset="0"/>
              </a:rPr>
              <a:t> </a:t>
            </a:r>
            <a:r>
              <a:rPr lang="en-US" b="1" i="1" dirty="0" smtClean="0">
                <a:solidFill>
                  <a:srgbClr val="006666"/>
                </a:solidFill>
                <a:latin typeface="Palatino Linotype" pitchFamily="18" charset="0"/>
              </a:rPr>
              <a:t>k-</a:t>
            </a:r>
            <a:r>
              <a:rPr lang="en-US" b="1" dirty="0" smtClean="0">
                <a:solidFill>
                  <a:srgbClr val="006666"/>
                </a:solidFill>
                <a:latin typeface="Palatino Linotype" pitchFamily="18" charset="0"/>
              </a:rPr>
              <a:t>NN classifier</a:t>
            </a:r>
            <a:r>
              <a:rPr lang="en-US" dirty="0" smtClean="0">
                <a:solidFill>
                  <a:srgbClr val="006666"/>
                </a:solidFill>
                <a:latin typeface="Palatino Linotype" pitchFamily="18" charset="0"/>
              </a:rPr>
              <a:t>: simple; considers sentence structure; improves with larger training set;</a:t>
            </a:r>
            <a:endParaRPr lang="en-US" dirty="0">
              <a:solidFill>
                <a:srgbClr val="006666"/>
              </a:solidFill>
              <a:latin typeface="Palatino Linotype"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SD Process Evaluation </a:t>
            </a:r>
            <a:br>
              <a:rPr lang="en-US" dirty="0" smtClean="0"/>
            </a:br>
            <a:r>
              <a:rPr lang="en-US" sz="3200" dirty="0" smtClean="0"/>
              <a:t>Automatic </a:t>
            </a:r>
            <a:r>
              <a:rPr lang="en-US" sz="3200" dirty="0" smtClean="0"/>
              <a:t>Classification of Sentences</a:t>
            </a:r>
            <a:endParaRPr lang="en-US" sz="3200" dirty="0"/>
          </a:p>
        </p:txBody>
      </p:sp>
      <p:sp>
        <p:nvSpPr>
          <p:cNvPr id="4" name="Footer Placeholder 3"/>
          <p:cNvSpPr>
            <a:spLocks noGrp="1"/>
          </p:cNvSpPr>
          <p:nvPr>
            <p:ph type="ftr" idx="10"/>
          </p:nvPr>
        </p:nvSpPr>
        <p:spPr/>
        <p:txBody>
          <a:bodyPr/>
          <a:lstStyle/>
          <a:p>
            <a:fld id="{66F37074-D267-44D5-977B-16E624729CCD}" type="slidenum">
              <a:rPr lang="en-US" smtClean="0"/>
              <a:pPr/>
              <a:t>19</a:t>
            </a:fld>
            <a:endParaRPr lang="en-US"/>
          </a:p>
        </p:txBody>
      </p:sp>
      <p:pic>
        <p:nvPicPr>
          <p:cNvPr id="348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142875" cy="152400"/>
          </a:xfrm>
          <a:prstGeom prst="rect">
            <a:avLst/>
          </a:prstGeom>
          <a:noFill/>
        </p:spPr>
      </p:pic>
      <p:sp>
        <p:nvSpPr>
          <p:cNvPr id="6" name="Rectangle 5"/>
          <p:cNvSpPr/>
          <p:nvPr/>
        </p:nvSpPr>
        <p:spPr>
          <a:xfrm>
            <a:off x="50006" y="1582658"/>
            <a:ext cx="9296400" cy="5195268"/>
          </a:xfrm>
          <a:prstGeom prst="rect">
            <a:avLst/>
          </a:prstGeom>
        </p:spPr>
        <p:txBody>
          <a:bodyPr wrap="square">
            <a:spAutoFit/>
          </a:bodyPr>
          <a:lstStyle/>
          <a:p>
            <a:pPr marL="238125" lvl="2" indent="0">
              <a:spcBef>
                <a:spcPts val="1200"/>
              </a:spcBef>
            </a:pPr>
            <a:r>
              <a:rPr lang="en-US" sz="2800" dirty="0" smtClean="0">
                <a:solidFill>
                  <a:schemeClr val="tx1"/>
                </a:solidFill>
                <a:latin typeface="Palatino Linotype" pitchFamily="18" charset="0"/>
              </a:rPr>
              <a:t>Correctly predicted and classified </a:t>
            </a:r>
            <a:r>
              <a:rPr lang="en-US" sz="2800" b="1" dirty="0" smtClean="0">
                <a:solidFill>
                  <a:schemeClr val="tx1"/>
                </a:solidFill>
                <a:latin typeface="Palatino Linotype" pitchFamily="18" charset="0"/>
              </a:rPr>
              <a:t>82% </a:t>
            </a:r>
            <a:r>
              <a:rPr lang="en-US" sz="2800" dirty="0" smtClean="0">
                <a:solidFill>
                  <a:schemeClr val="tx1"/>
                </a:solidFill>
                <a:latin typeface="Palatino Linotype" pitchFamily="18" charset="0"/>
              </a:rPr>
              <a:t>of security objectives for all the sentences (</a:t>
            </a:r>
            <a:r>
              <a:rPr lang="en-US" sz="2800" b="1" i="1" dirty="0" smtClean="0">
                <a:solidFill>
                  <a:schemeClr val="tx1"/>
                </a:solidFill>
                <a:latin typeface="Palatino Linotype" pitchFamily="18" charset="0"/>
              </a:rPr>
              <a:t>precision</a:t>
            </a:r>
            <a:r>
              <a:rPr lang="en-US" sz="2800" dirty="0" smtClean="0">
                <a:solidFill>
                  <a:schemeClr val="tx1"/>
                </a:solidFill>
                <a:latin typeface="Palatino Linotype" pitchFamily="18" charset="0"/>
              </a:rPr>
              <a:t>)</a:t>
            </a:r>
          </a:p>
          <a:p>
            <a:pPr marL="735013" lvl="2" indent="-217488">
              <a:spcBef>
                <a:spcPct val="20000"/>
              </a:spcBef>
              <a:buFont typeface="Wingdings" pitchFamily="2" charset="2"/>
              <a:buChar char="Ø"/>
            </a:pPr>
            <a:r>
              <a:rPr lang="en-US" b="1" i="1" dirty="0" smtClean="0">
                <a:solidFill>
                  <a:srgbClr val="006666"/>
                </a:solidFill>
                <a:latin typeface="Palatino Linotype" pitchFamily="18" charset="0"/>
              </a:rPr>
              <a:t>18</a:t>
            </a:r>
            <a:r>
              <a:rPr lang="en-US" b="1" i="1" dirty="0" smtClean="0">
                <a:solidFill>
                  <a:srgbClr val="006666"/>
                </a:solidFill>
                <a:latin typeface="Palatino Linotype" pitchFamily="18" charset="0"/>
              </a:rPr>
              <a:t>% </a:t>
            </a:r>
            <a:r>
              <a:rPr lang="en-US" i="1" dirty="0" smtClean="0">
                <a:solidFill>
                  <a:srgbClr val="006666"/>
                </a:solidFill>
                <a:latin typeface="Palatino Linotype" pitchFamily="18" charset="0"/>
              </a:rPr>
              <a:t>of the identified </a:t>
            </a:r>
            <a:r>
              <a:rPr lang="en-US" i="1" dirty="0" smtClean="0">
                <a:solidFill>
                  <a:srgbClr val="006666"/>
                </a:solidFill>
                <a:latin typeface="Palatino Linotype" pitchFamily="18" charset="0"/>
              </a:rPr>
              <a:t/>
            </a:r>
            <a:br>
              <a:rPr lang="en-US" i="1" dirty="0" smtClean="0">
                <a:solidFill>
                  <a:srgbClr val="006666"/>
                </a:solidFill>
                <a:latin typeface="Palatino Linotype" pitchFamily="18" charset="0"/>
              </a:rPr>
            </a:br>
            <a:r>
              <a:rPr lang="en-US" i="1" dirty="0" smtClean="0">
                <a:solidFill>
                  <a:srgbClr val="006666"/>
                </a:solidFill>
                <a:latin typeface="Palatino Linotype" pitchFamily="18" charset="0"/>
              </a:rPr>
              <a:t>objectives </a:t>
            </a:r>
            <a:r>
              <a:rPr lang="en-US" i="1" dirty="0" smtClean="0">
                <a:solidFill>
                  <a:srgbClr val="006666"/>
                </a:solidFill>
                <a:latin typeface="Palatino Linotype" pitchFamily="18" charset="0"/>
              </a:rPr>
              <a:t>an analysts </a:t>
            </a:r>
            <a:r>
              <a:rPr lang="en-US" i="1" dirty="0" smtClean="0">
                <a:solidFill>
                  <a:srgbClr val="006666"/>
                </a:solidFill>
                <a:latin typeface="Palatino Linotype" pitchFamily="18" charset="0"/>
              </a:rPr>
              <a:t/>
            </a:r>
            <a:br>
              <a:rPr lang="en-US" i="1" dirty="0" smtClean="0">
                <a:solidFill>
                  <a:srgbClr val="006666"/>
                </a:solidFill>
                <a:latin typeface="Palatino Linotype" pitchFamily="18" charset="0"/>
              </a:rPr>
            </a:br>
            <a:r>
              <a:rPr lang="en-US" i="1" dirty="0" smtClean="0">
                <a:solidFill>
                  <a:srgbClr val="006666"/>
                </a:solidFill>
                <a:latin typeface="Palatino Linotype" pitchFamily="18" charset="0"/>
              </a:rPr>
              <a:t>examines </a:t>
            </a:r>
            <a:r>
              <a:rPr lang="en-US" i="1" dirty="0" smtClean="0">
                <a:solidFill>
                  <a:srgbClr val="006666"/>
                </a:solidFill>
                <a:latin typeface="Palatino Linotype" pitchFamily="18" charset="0"/>
              </a:rPr>
              <a:t>would be </a:t>
            </a:r>
            <a:r>
              <a:rPr lang="en-US" i="1" dirty="0" smtClean="0">
                <a:solidFill>
                  <a:srgbClr val="006666"/>
                </a:solidFill>
                <a:latin typeface="Palatino Linotype" pitchFamily="18" charset="0"/>
              </a:rPr>
              <a:t/>
            </a:r>
            <a:br>
              <a:rPr lang="en-US" i="1" dirty="0" smtClean="0">
                <a:solidFill>
                  <a:srgbClr val="006666"/>
                </a:solidFill>
                <a:latin typeface="Palatino Linotype" pitchFamily="18" charset="0"/>
              </a:rPr>
            </a:br>
            <a:r>
              <a:rPr lang="en-US" b="1" i="1" dirty="0" smtClean="0">
                <a:solidFill>
                  <a:srgbClr val="006666"/>
                </a:solidFill>
                <a:latin typeface="Palatino Linotype" pitchFamily="18" charset="0"/>
              </a:rPr>
              <a:t>false </a:t>
            </a:r>
            <a:r>
              <a:rPr lang="en-US" b="1" i="1" dirty="0" smtClean="0">
                <a:solidFill>
                  <a:srgbClr val="006666"/>
                </a:solidFill>
                <a:latin typeface="Palatino Linotype" pitchFamily="18" charset="0"/>
              </a:rPr>
              <a:t>positives </a:t>
            </a:r>
            <a:endParaRPr lang="en-US" b="1" i="1" dirty="0" smtClean="0">
              <a:solidFill>
                <a:srgbClr val="006666"/>
              </a:solidFill>
              <a:latin typeface="Palatino Linotype" pitchFamily="18" charset="0"/>
            </a:endParaRPr>
          </a:p>
          <a:p>
            <a:pPr marL="735013" lvl="2" indent="-217488">
              <a:spcBef>
                <a:spcPct val="20000"/>
              </a:spcBef>
              <a:buFont typeface="Wingdings" pitchFamily="2" charset="2"/>
              <a:buChar char="Ø"/>
            </a:pPr>
            <a:endParaRPr lang="en-US" sz="2000" b="1" dirty="0" smtClean="0">
              <a:solidFill>
                <a:schemeClr val="tx1"/>
              </a:solidFill>
              <a:latin typeface="Palatino Linotype" pitchFamily="18" charset="0"/>
            </a:endParaRPr>
          </a:p>
          <a:p>
            <a:pPr marL="238125" lvl="2" indent="0">
              <a:spcBef>
                <a:spcPts val="1200"/>
              </a:spcBef>
            </a:pPr>
            <a:r>
              <a:rPr lang="en-US" sz="2800" dirty="0" smtClean="0">
                <a:solidFill>
                  <a:schemeClr val="tx1"/>
                </a:solidFill>
                <a:latin typeface="Palatino Linotype" pitchFamily="18" charset="0"/>
              </a:rPr>
              <a:t>Identified </a:t>
            </a:r>
            <a:r>
              <a:rPr lang="en-US" sz="2800" b="1" dirty="0" smtClean="0">
                <a:solidFill>
                  <a:schemeClr val="tx1"/>
                </a:solidFill>
                <a:latin typeface="Palatino Linotype" pitchFamily="18" charset="0"/>
              </a:rPr>
              <a:t>79%</a:t>
            </a:r>
            <a:r>
              <a:rPr lang="en-US" sz="2800" dirty="0" smtClean="0">
                <a:solidFill>
                  <a:schemeClr val="tx1"/>
                </a:solidFill>
                <a:latin typeface="Palatino Linotype" pitchFamily="18" charset="0"/>
              </a:rPr>
              <a:t> of all </a:t>
            </a:r>
            <a:r>
              <a:rPr lang="en-US" sz="2800" dirty="0" smtClean="0">
                <a:solidFill>
                  <a:schemeClr val="tx1"/>
                </a:solidFill>
                <a:latin typeface="Palatino Linotype" pitchFamily="18" charset="0"/>
              </a:rPr>
              <a:t/>
            </a:r>
            <a:br>
              <a:rPr lang="en-US" sz="2800" dirty="0" smtClean="0">
                <a:solidFill>
                  <a:schemeClr val="tx1"/>
                </a:solidFill>
                <a:latin typeface="Palatino Linotype" pitchFamily="18" charset="0"/>
              </a:rPr>
            </a:br>
            <a:r>
              <a:rPr lang="en-US" sz="2800" dirty="0" smtClean="0">
                <a:solidFill>
                  <a:schemeClr val="tx1"/>
                </a:solidFill>
                <a:latin typeface="Palatino Linotype" pitchFamily="18" charset="0"/>
              </a:rPr>
              <a:t>objectives </a:t>
            </a:r>
            <a:r>
              <a:rPr lang="en-US" sz="2800" dirty="0" smtClean="0">
                <a:solidFill>
                  <a:schemeClr val="tx1"/>
                </a:solidFill>
                <a:latin typeface="Palatino Linotype" pitchFamily="18" charset="0"/>
              </a:rPr>
              <a:t>implied </a:t>
            </a:r>
            <a:r>
              <a:rPr lang="en-US" sz="2800" dirty="0" smtClean="0">
                <a:solidFill>
                  <a:schemeClr val="tx1"/>
                </a:solidFill>
                <a:latin typeface="Palatino Linotype" pitchFamily="18" charset="0"/>
              </a:rPr>
              <a:t/>
            </a:r>
            <a:br>
              <a:rPr lang="en-US" sz="2800" dirty="0" smtClean="0">
                <a:solidFill>
                  <a:schemeClr val="tx1"/>
                </a:solidFill>
                <a:latin typeface="Palatino Linotype" pitchFamily="18" charset="0"/>
              </a:rPr>
            </a:br>
            <a:r>
              <a:rPr lang="en-US" sz="2800" dirty="0" smtClean="0">
                <a:solidFill>
                  <a:schemeClr val="tx1"/>
                </a:solidFill>
                <a:latin typeface="Palatino Linotype" pitchFamily="18" charset="0"/>
              </a:rPr>
              <a:t>by sentences </a:t>
            </a:r>
            <a:r>
              <a:rPr lang="en-US" sz="2800" dirty="0" smtClean="0">
                <a:solidFill>
                  <a:schemeClr val="tx1"/>
                </a:solidFill>
                <a:latin typeface="Palatino Linotype" pitchFamily="18" charset="0"/>
              </a:rPr>
              <a:t>within </a:t>
            </a:r>
            <a:r>
              <a:rPr lang="en-US" sz="2800" dirty="0" smtClean="0">
                <a:solidFill>
                  <a:schemeClr val="tx1"/>
                </a:solidFill>
                <a:latin typeface="Palatino Linotype" pitchFamily="18" charset="0"/>
              </a:rPr>
              <a:t/>
            </a:r>
            <a:br>
              <a:rPr lang="en-US" sz="2800" dirty="0" smtClean="0">
                <a:solidFill>
                  <a:schemeClr val="tx1"/>
                </a:solidFill>
                <a:latin typeface="Palatino Linotype" pitchFamily="18" charset="0"/>
              </a:rPr>
            </a:br>
            <a:r>
              <a:rPr lang="en-US" sz="2800" dirty="0" smtClean="0">
                <a:solidFill>
                  <a:schemeClr val="tx1"/>
                </a:solidFill>
                <a:latin typeface="Palatino Linotype" pitchFamily="18" charset="0"/>
              </a:rPr>
              <a:t>the </a:t>
            </a:r>
            <a:r>
              <a:rPr lang="en-US" sz="2800" dirty="0" smtClean="0">
                <a:solidFill>
                  <a:schemeClr val="tx1"/>
                </a:solidFill>
                <a:latin typeface="Palatino Linotype" pitchFamily="18" charset="0"/>
              </a:rPr>
              <a:t>documents (</a:t>
            </a:r>
            <a:r>
              <a:rPr lang="en-US" sz="2800" b="1" i="1" dirty="0" smtClean="0">
                <a:solidFill>
                  <a:schemeClr val="tx1"/>
                </a:solidFill>
                <a:latin typeface="Palatino Linotype" pitchFamily="18" charset="0"/>
              </a:rPr>
              <a:t>recall</a:t>
            </a:r>
            <a:r>
              <a:rPr lang="en-US" sz="2800" dirty="0" smtClean="0">
                <a:solidFill>
                  <a:schemeClr val="tx1"/>
                </a:solidFill>
                <a:latin typeface="Palatino Linotype" pitchFamily="18" charset="0"/>
              </a:rPr>
              <a:t>)</a:t>
            </a:r>
          </a:p>
          <a:p>
            <a:pPr marL="735013" lvl="2" indent="-217488">
              <a:spcBef>
                <a:spcPct val="20000"/>
              </a:spcBef>
              <a:buFont typeface="Wingdings" pitchFamily="2" charset="2"/>
              <a:buChar char="Ø"/>
            </a:pPr>
            <a:r>
              <a:rPr lang="en-US" b="1" i="1" dirty="0" smtClean="0">
                <a:solidFill>
                  <a:srgbClr val="006666"/>
                </a:solidFill>
                <a:latin typeface="Palatino Linotype" pitchFamily="18" charset="0"/>
              </a:rPr>
              <a:t>21% </a:t>
            </a:r>
            <a:r>
              <a:rPr lang="en-US" i="1" dirty="0" smtClean="0">
                <a:solidFill>
                  <a:srgbClr val="006666"/>
                </a:solidFill>
                <a:latin typeface="Palatino Linotype" pitchFamily="18" charset="0"/>
              </a:rPr>
              <a:t>of the possible </a:t>
            </a:r>
            <a:r>
              <a:rPr lang="en-US" i="1" dirty="0" smtClean="0">
                <a:solidFill>
                  <a:srgbClr val="006666"/>
                </a:solidFill>
                <a:latin typeface="Palatino Linotype" pitchFamily="18" charset="0"/>
              </a:rPr>
              <a:t>objectives not found i.e., </a:t>
            </a:r>
            <a:r>
              <a:rPr lang="en-US" b="1" i="1" dirty="0" smtClean="0">
                <a:solidFill>
                  <a:srgbClr val="006666"/>
                </a:solidFill>
                <a:latin typeface="Palatino Linotype" pitchFamily="18" charset="0"/>
              </a:rPr>
              <a:t>false negatives</a:t>
            </a:r>
            <a:endParaRPr lang="en-US" b="1" i="1" dirty="0">
              <a:solidFill>
                <a:srgbClr val="006666"/>
              </a:solidFill>
              <a:latin typeface="Palatino Linotype" pitchFamily="18" charset="0"/>
            </a:endParaRPr>
          </a:p>
        </p:txBody>
      </p:sp>
      <p:graphicFrame>
        <p:nvGraphicFramePr>
          <p:cNvPr id="8" name="Table 7"/>
          <p:cNvGraphicFramePr>
            <a:graphicFrameLocks noGrp="1"/>
          </p:cNvGraphicFramePr>
          <p:nvPr/>
        </p:nvGraphicFramePr>
        <p:xfrm>
          <a:off x="4393406" y="2843224"/>
          <a:ext cx="5257799" cy="2948770"/>
        </p:xfrm>
        <a:graphic>
          <a:graphicData uri="http://schemas.openxmlformats.org/drawingml/2006/table">
            <a:tbl>
              <a:tblPr/>
              <a:tblGrid>
                <a:gridCol w="1447799"/>
                <a:gridCol w="1482143"/>
                <a:gridCol w="1051775"/>
                <a:gridCol w="1276082"/>
              </a:tblGrid>
              <a:tr h="658120">
                <a:tc>
                  <a:txBody>
                    <a:bodyPr/>
                    <a:lstStyle/>
                    <a:p>
                      <a:pPr marL="0" marR="0" indent="18415" algn="ctr">
                        <a:spcBef>
                          <a:spcPts val="100"/>
                        </a:spcBef>
                        <a:spcAft>
                          <a:spcPts val="0"/>
                        </a:spcAft>
                      </a:pPr>
                      <a:r>
                        <a:rPr lang="en-US" sz="2400" b="1" dirty="0">
                          <a:solidFill>
                            <a:srgbClr val="FFFFFF"/>
                          </a:solidFill>
                          <a:latin typeface="Times New Roman"/>
                          <a:ea typeface="SimSun"/>
                        </a:rPr>
                        <a:t>Classifier</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a:spcBef>
                          <a:spcPts val="100"/>
                        </a:spcBef>
                        <a:spcAft>
                          <a:spcPts val="0"/>
                        </a:spcAft>
                      </a:pPr>
                      <a:r>
                        <a:rPr lang="en-US" sz="2400" b="1" dirty="0">
                          <a:solidFill>
                            <a:srgbClr val="FFFFFF"/>
                          </a:solidFill>
                          <a:latin typeface="Times New Roman"/>
                          <a:ea typeface="SimSun"/>
                        </a:rPr>
                        <a:t>Precision</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a:spcBef>
                          <a:spcPts val="100"/>
                        </a:spcBef>
                        <a:spcAft>
                          <a:spcPts val="0"/>
                        </a:spcAft>
                      </a:pPr>
                      <a:r>
                        <a:rPr lang="en-US" sz="2400" b="1" dirty="0">
                          <a:solidFill>
                            <a:srgbClr val="FFFFFF"/>
                          </a:solidFill>
                          <a:latin typeface="Times New Roman"/>
                          <a:ea typeface="SimSun"/>
                        </a:rPr>
                        <a:t>Recall</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c>
                  <a:txBody>
                    <a:bodyPr/>
                    <a:lstStyle/>
                    <a:p>
                      <a:pPr marL="0" marR="0" indent="18415" algn="ctr">
                        <a:spcBef>
                          <a:spcPts val="100"/>
                        </a:spcBef>
                        <a:spcAft>
                          <a:spcPts val="0"/>
                        </a:spcAft>
                      </a:pPr>
                      <a:r>
                        <a:rPr lang="en-US" sz="2400" b="1" dirty="0" smtClean="0">
                          <a:solidFill>
                            <a:srgbClr val="FFFFFF"/>
                          </a:solidFill>
                          <a:latin typeface="Times New Roman"/>
                          <a:ea typeface="SimSun"/>
                        </a:rPr>
                        <a:t>F </a:t>
                      </a:r>
                      <a:r>
                        <a:rPr lang="en-US" sz="2400" b="1" dirty="0">
                          <a:solidFill>
                            <a:srgbClr val="FFFFFF"/>
                          </a:solidFill>
                          <a:latin typeface="Times New Roman"/>
                          <a:ea typeface="SimSun"/>
                        </a:rPr>
                        <a:t>Measure</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3B00"/>
                    </a:solidFill>
                  </a:tcPr>
                </a:tc>
              </a:tr>
              <a:tr h="658120">
                <a:tc>
                  <a:txBody>
                    <a:bodyPr/>
                    <a:lstStyle/>
                    <a:p>
                      <a:pPr marL="0" marR="0" indent="21590" algn="l">
                        <a:spcBef>
                          <a:spcPts val="100"/>
                        </a:spcBef>
                        <a:spcAft>
                          <a:spcPts val="0"/>
                        </a:spcAft>
                      </a:pPr>
                      <a:r>
                        <a:rPr lang="en-US" sz="2400" dirty="0">
                          <a:latin typeface="Times New Roman"/>
                          <a:ea typeface="SimSun"/>
                        </a:rPr>
                        <a:t>Naïve </a:t>
                      </a:r>
                      <a:r>
                        <a:rPr lang="en-US" sz="2400" dirty="0" err="1">
                          <a:latin typeface="Times New Roman"/>
                          <a:ea typeface="SimSun"/>
                        </a:rPr>
                        <a:t>Bayes</a:t>
                      </a:r>
                      <a:endParaRPr lang="en-US" sz="2400" dirty="0">
                        <a:latin typeface="Times New Roman"/>
                        <a:ea typeface="SimSun"/>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a:latin typeface="Times New Roman"/>
                          <a:ea typeface="SimSun"/>
                        </a:rPr>
                        <a:t>.66</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a:latin typeface="Times New Roman"/>
                          <a:ea typeface="SimSun"/>
                        </a:rPr>
                        <a:t>.76</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dirty="0">
                          <a:latin typeface="Times New Roman"/>
                          <a:ea typeface="SimSun"/>
                        </a:rPr>
                        <a:t>.71</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05">
                <a:tc>
                  <a:txBody>
                    <a:bodyPr/>
                    <a:lstStyle/>
                    <a:p>
                      <a:pPr marL="0" marR="0" indent="21590" algn="l">
                        <a:spcBef>
                          <a:spcPts val="100"/>
                        </a:spcBef>
                        <a:spcAft>
                          <a:spcPts val="0"/>
                        </a:spcAft>
                      </a:pPr>
                      <a:r>
                        <a:rPr lang="en-US" sz="2400" dirty="0">
                          <a:latin typeface="Times New Roman"/>
                          <a:ea typeface="SimSun"/>
                        </a:rPr>
                        <a:t>SMO</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a:latin typeface="Times New Roman"/>
                          <a:ea typeface="SimSun"/>
                        </a:rPr>
                        <a:t>.81</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a:latin typeface="Times New Roman"/>
                          <a:ea typeface="SimSun"/>
                        </a:rPr>
                        <a:t>.76</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a:latin typeface="Times New Roman"/>
                          <a:ea typeface="SimSun"/>
                        </a:rPr>
                        <a:t>.78</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120">
                <a:tc>
                  <a:txBody>
                    <a:bodyPr/>
                    <a:lstStyle/>
                    <a:p>
                      <a:pPr marL="0" marR="0" indent="21590" algn="l">
                        <a:spcBef>
                          <a:spcPts val="100"/>
                        </a:spcBef>
                        <a:spcAft>
                          <a:spcPts val="0"/>
                        </a:spcAft>
                      </a:pPr>
                      <a:r>
                        <a:rPr lang="en-US" sz="2400" i="1">
                          <a:latin typeface="Times New Roman"/>
                          <a:ea typeface="SimSun"/>
                        </a:rPr>
                        <a:t>k-</a:t>
                      </a:r>
                      <a:r>
                        <a:rPr lang="en-US" sz="2400">
                          <a:latin typeface="Times New Roman"/>
                          <a:ea typeface="SimSun"/>
                        </a:rPr>
                        <a:t>NN (</a:t>
                      </a:r>
                      <a:r>
                        <a:rPr lang="en-US" sz="2400" i="1">
                          <a:latin typeface="Times New Roman"/>
                          <a:ea typeface="SimSun"/>
                        </a:rPr>
                        <a:t>k</a:t>
                      </a:r>
                      <a:r>
                        <a:rPr lang="en-US" sz="2400">
                          <a:latin typeface="Times New Roman"/>
                          <a:ea typeface="SimSun"/>
                        </a:rPr>
                        <a:t>=1)</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a:latin typeface="Times New Roman"/>
                          <a:ea typeface="SimSun"/>
                        </a:rPr>
                        <a:t>.80</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a:latin typeface="Times New Roman"/>
                          <a:ea typeface="SimSun"/>
                        </a:rPr>
                        <a:t>.76</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1590" algn="just">
                        <a:spcBef>
                          <a:spcPts val="100"/>
                        </a:spcBef>
                        <a:spcAft>
                          <a:spcPts val="0"/>
                        </a:spcAft>
                      </a:pPr>
                      <a:r>
                        <a:rPr lang="en-US" sz="2400">
                          <a:latin typeface="Times New Roman"/>
                          <a:ea typeface="SimSun"/>
                        </a:rPr>
                        <a:t>.78</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05">
                <a:tc>
                  <a:txBody>
                    <a:bodyPr/>
                    <a:lstStyle/>
                    <a:p>
                      <a:pPr marL="0" marR="0" indent="21590" algn="l">
                        <a:spcBef>
                          <a:spcPts val="100"/>
                        </a:spcBef>
                        <a:spcAft>
                          <a:spcPts val="0"/>
                        </a:spcAft>
                      </a:pPr>
                      <a:r>
                        <a:rPr lang="en-US" sz="2400" dirty="0">
                          <a:latin typeface="Times New Roman"/>
                          <a:ea typeface="SimSun"/>
                        </a:rPr>
                        <a:t>Combined</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dpi="0" rotWithShape="1">
                      <a:blip r:embed="rId4">
                        <a:alphaModFix amt="62000"/>
                      </a:blip>
                      <a:srcRect/>
                      <a:tile tx="0" ty="0" sx="100000" sy="100000" flip="none" algn="tl"/>
                    </a:blipFill>
                  </a:tcPr>
                </a:tc>
                <a:tc>
                  <a:txBody>
                    <a:bodyPr/>
                    <a:lstStyle/>
                    <a:p>
                      <a:pPr marL="0" marR="0" indent="21590" algn="just">
                        <a:spcBef>
                          <a:spcPts val="100"/>
                        </a:spcBef>
                        <a:spcAft>
                          <a:spcPts val="0"/>
                        </a:spcAft>
                      </a:pPr>
                      <a:r>
                        <a:rPr lang="en-US" sz="2400" dirty="0">
                          <a:latin typeface="Times New Roman"/>
                          <a:ea typeface="SimSun"/>
                        </a:rPr>
                        <a:t>.82</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dpi="0" rotWithShape="1">
                      <a:blip r:embed="rId4">
                        <a:alphaModFix amt="62000"/>
                      </a:blip>
                      <a:srcRect/>
                      <a:tile tx="0" ty="0" sx="100000" sy="100000" flip="none" algn="tl"/>
                    </a:blipFill>
                  </a:tcPr>
                </a:tc>
                <a:tc>
                  <a:txBody>
                    <a:bodyPr/>
                    <a:lstStyle/>
                    <a:p>
                      <a:pPr marL="0" marR="0" indent="21590" algn="just">
                        <a:spcBef>
                          <a:spcPts val="100"/>
                        </a:spcBef>
                        <a:spcAft>
                          <a:spcPts val="0"/>
                        </a:spcAft>
                      </a:pPr>
                      <a:r>
                        <a:rPr lang="en-US" sz="2400" dirty="0">
                          <a:latin typeface="Times New Roman"/>
                          <a:ea typeface="SimSun"/>
                        </a:rPr>
                        <a:t>.79</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dpi="0" rotWithShape="1">
                      <a:blip r:embed="rId4">
                        <a:alphaModFix amt="62000"/>
                      </a:blip>
                      <a:srcRect/>
                      <a:tile tx="0" ty="0" sx="100000" sy="100000" flip="none" algn="tl"/>
                    </a:blipFill>
                  </a:tcPr>
                </a:tc>
                <a:tc>
                  <a:txBody>
                    <a:bodyPr/>
                    <a:lstStyle/>
                    <a:p>
                      <a:pPr marL="0" marR="0" indent="21590" algn="just">
                        <a:spcBef>
                          <a:spcPts val="100"/>
                        </a:spcBef>
                        <a:spcAft>
                          <a:spcPts val="0"/>
                        </a:spcAft>
                      </a:pPr>
                      <a:r>
                        <a:rPr lang="en-US" sz="2400" dirty="0">
                          <a:latin typeface="Times New Roman"/>
                          <a:ea typeface="SimSun"/>
                        </a:rPr>
                        <a:t>.80</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dpi="0" rotWithShape="1">
                      <a:blip r:embed="rId4">
                        <a:alphaModFix amt="62000"/>
                      </a:blip>
                      <a:srcRect/>
                      <a:tile tx="0" ty="0" sx="100000" sy="100000" flip="none" algn="tl"/>
                    </a:blip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22275" y="229394"/>
            <a:ext cx="9312275" cy="931863"/>
          </a:xfrm>
          <a:ln/>
        </p:spPr>
        <p:txBody>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Agenda</a:t>
            </a:r>
            <a:endParaRPr lang="en-US" dirty="0"/>
          </a:p>
        </p:txBody>
      </p:sp>
      <p:sp>
        <p:nvSpPr>
          <p:cNvPr id="6146" name="Rectangle 2"/>
          <p:cNvSpPr>
            <a:spLocks noGrp="1" noChangeArrowheads="1"/>
          </p:cNvSpPr>
          <p:nvPr>
            <p:ph type="body" idx="1"/>
          </p:nvPr>
        </p:nvSpPr>
        <p:spPr>
          <a:xfrm>
            <a:off x="422275" y="1760538"/>
            <a:ext cx="9312275" cy="4717256"/>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Motivation</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Research Goal</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Related Work</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Security Discoverer (SD) Process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Security Requirements Templates</a:t>
            </a:r>
          </a:p>
          <a:p>
            <a:pPr marL="341313" lvl="0"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Evaluation of SD Process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latin typeface="Palatino Linotype" pitchFamily="18" charset="0"/>
              </a:rPr>
              <a:t>Contributions</a:t>
            </a:r>
          </a:p>
        </p:txBody>
      </p:sp>
      <p:sp>
        <p:nvSpPr>
          <p:cNvPr id="3" name="Footer Placeholder 2"/>
          <p:cNvSpPr>
            <a:spLocks noGrp="1"/>
          </p:cNvSpPr>
          <p:nvPr>
            <p:ph type="ftr" idx="10"/>
          </p:nvPr>
        </p:nvSpPr>
        <p:spPr>
          <a:xfrm>
            <a:off x="3250406" y="6934994"/>
            <a:ext cx="3657600" cy="509587"/>
          </a:xfrm>
        </p:spPr>
        <p:txBody>
          <a:bodyPr/>
          <a:lstStyle/>
          <a:p>
            <a:pPr algn="ctr"/>
            <a:fld id="{66F37074-D267-44D5-977B-16E624729CCD}" type="slidenum">
              <a:rPr lang="en-US" sz="1600" b="0" smtClean="0"/>
              <a:pPr algn="ctr"/>
              <a:t>2</a:t>
            </a:fld>
            <a:endParaRPr lang="en-US" sz="1600" b="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SD Process Evaluation </a:t>
            </a:r>
            <a:br>
              <a:rPr lang="en-US" dirty="0" smtClean="0"/>
            </a:br>
            <a:r>
              <a:rPr lang="en-US" sz="3200" dirty="0" smtClean="0"/>
              <a:t>Automatically Suggested Templates</a:t>
            </a:r>
            <a:endParaRPr lang="en-US" sz="3200" dirty="0"/>
          </a:p>
        </p:txBody>
      </p:sp>
      <p:sp>
        <p:nvSpPr>
          <p:cNvPr id="4" name="Footer Placeholder 3"/>
          <p:cNvSpPr>
            <a:spLocks noGrp="1"/>
          </p:cNvSpPr>
          <p:nvPr>
            <p:ph type="ftr" idx="10"/>
          </p:nvPr>
        </p:nvSpPr>
        <p:spPr/>
        <p:txBody>
          <a:bodyPr/>
          <a:lstStyle/>
          <a:p>
            <a:fld id="{66F37074-D267-44D5-977B-16E624729CCD}" type="slidenum">
              <a:rPr lang="en-US" smtClean="0"/>
              <a:pPr/>
              <a:t>20</a:t>
            </a:fld>
            <a:endParaRPr lang="en-US"/>
          </a:p>
        </p:txBody>
      </p:sp>
      <p:pic>
        <p:nvPicPr>
          <p:cNvPr id="348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142875" cy="152400"/>
          </a:xfrm>
          <a:prstGeom prst="rect">
            <a:avLst/>
          </a:prstGeom>
          <a:noFill/>
        </p:spPr>
      </p:pic>
      <p:sp>
        <p:nvSpPr>
          <p:cNvPr id="6" name="Rectangle 5"/>
          <p:cNvSpPr/>
          <p:nvPr/>
        </p:nvSpPr>
        <p:spPr>
          <a:xfrm>
            <a:off x="50005" y="1296194"/>
            <a:ext cx="9525001" cy="4358116"/>
          </a:xfrm>
          <a:prstGeom prst="rect">
            <a:avLst/>
          </a:prstGeom>
        </p:spPr>
        <p:txBody>
          <a:bodyPr wrap="square">
            <a:spAutoFit/>
          </a:bodyPr>
          <a:lstStyle/>
          <a:p>
            <a:pPr marL="457200" lvl="1">
              <a:spcBef>
                <a:spcPts val="1200"/>
              </a:spcBef>
            </a:pPr>
            <a:endParaRPr lang="en-US" sz="2000" dirty="0" smtClean="0">
              <a:solidFill>
                <a:schemeClr val="tx1"/>
              </a:solidFill>
              <a:latin typeface="Palatino Linotype" pitchFamily="18" charset="0"/>
            </a:endParaRPr>
          </a:p>
          <a:p>
            <a:pPr marL="695325" lvl="2" indent="-238125">
              <a:spcBef>
                <a:spcPts val="1200"/>
              </a:spcBef>
              <a:buFont typeface="Wingdings" pitchFamily="2" charset="2"/>
              <a:buChar char="Ø"/>
            </a:pPr>
            <a:r>
              <a:rPr lang="en-US" sz="2800" dirty="0" smtClean="0">
                <a:solidFill>
                  <a:schemeClr val="tx1"/>
                </a:solidFill>
                <a:latin typeface="Palatino Linotype" pitchFamily="18" charset="0"/>
              </a:rPr>
              <a:t> In a separate user study, we evaluated the use of automatically suggested templates in generating security requirements:</a:t>
            </a:r>
            <a:endParaRPr lang="en-US" b="1" dirty="0" smtClean="0">
              <a:solidFill>
                <a:schemeClr val="tx1"/>
              </a:solidFill>
              <a:latin typeface="Palatino Linotype" pitchFamily="18" charset="0"/>
            </a:endParaRPr>
          </a:p>
          <a:p>
            <a:pPr marL="1033463" lvl="2" indent="-298450">
              <a:spcBef>
                <a:spcPct val="20000"/>
              </a:spcBef>
              <a:buFont typeface="Arial" pitchFamily="34" charset="0"/>
              <a:buChar char="–"/>
            </a:pPr>
            <a:endParaRPr lang="en-US" i="1" dirty="0" smtClean="0">
              <a:solidFill>
                <a:srgbClr val="006666"/>
              </a:solidFill>
              <a:latin typeface="Palatino Linotype" pitchFamily="18" charset="0"/>
            </a:endParaRPr>
          </a:p>
          <a:p>
            <a:pPr marL="1033463" lvl="2" indent="-298450">
              <a:spcBef>
                <a:spcPct val="20000"/>
              </a:spcBef>
              <a:buFont typeface="Arial" pitchFamily="34" charset="0"/>
              <a:buChar char="–"/>
            </a:pPr>
            <a:r>
              <a:rPr lang="en-US" i="1" dirty="0" smtClean="0">
                <a:solidFill>
                  <a:srgbClr val="006666"/>
                </a:solidFill>
                <a:latin typeface="Palatino Linotype" pitchFamily="18" charset="0"/>
              </a:rPr>
              <a:t>Found templates to be helpful in </a:t>
            </a:r>
            <a:r>
              <a:rPr lang="en-US" b="1" i="1" dirty="0" smtClean="0">
                <a:solidFill>
                  <a:srgbClr val="006666"/>
                </a:solidFill>
                <a:latin typeface="Palatino Linotype" pitchFamily="18" charset="0"/>
              </a:rPr>
              <a:t>considering more security objectives</a:t>
            </a:r>
            <a:r>
              <a:rPr lang="en-US" i="1" dirty="0" smtClean="0">
                <a:solidFill>
                  <a:srgbClr val="006666"/>
                </a:solidFill>
                <a:latin typeface="Palatino Linotype" pitchFamily="18" charset="0"/>
              </a:rPr>
              <a:t>  as compared to a control group.</a:t>
            </a:r>
          </a:p>
          <a:p>
            <a:pPr marL="1033463" lvl="2" indent="-298450">
              <a:spcBef>
                <a:spcPct val="20000"/>
              </a:spcBef>
              <a:buFont typeface="Arial" pitchFamily="34" charset="0"/>
              <a:buChar char="–"/>
            </a:pPr>
            <a:endParaRPr lang="en-US" i="1" dirty="0" smtClean="0">
              <a:solidFill>
                <a:srgbClr val="006666"/>
              </a:solidFill>
              <a:latin typeface="Palatino Linotype" pitchFamily="18" charset="0"/>
            </a:endParaRPr>
          </a:p>
          <a:p>
            <a:pPr marL="1033463" lvl="2" indent="-298450">
              <a:spcBef>
                <a:spcPct val="20000"/>
              </a:spcBef>
              <a:buFont typeface="Arial" pitchFamily="34" charset="0"/>
              <a:buChar char="–"/>
            </a:pPr>
            <a:r>
              <a:rPr lang="en-US" i="1" dirty="0" smtClean="0">
                <a:solidFill>
                  <a:srgbClr val="006666"/>
                </a:solidFill>
                <a:latin typeface="Palatino Linotype" pitchFamily="18" charset="0"/>
              </a:rPr>
              <a:t>Found templates to be helpful in </a:t>
            </a:r>
            <a:r>
              <a:rPr lang="en-US" b="1" i="1" dirty="0" smtClean="0">
                <a:solidFill>
                  <a:srgbClr val="006666"/>
                </a:solidFill>
                <a:latin typeface="Palatino Linotype" pitchFamily="18" charset="0"/>
              </a:rPr>
              <a:t>identifying significantly more security requirements </a:t>
            </a:r>
            <a:r>
              <a:rPr lang="en-US" i="1" dirty="0" smtClean="0">
                <a:solidFill>
                  <a:srgbClr val="006666"/>
                </a:solidFill>
                <a:latin typeface="Palatino Linotype" pitchFamily="18" charset="0"/>
              </a:rPr>
              <a:t>(2-3 times)</a:t>
            </a:r>
            <a:r>
              <a:rPr lang="en-US" i="1" dirty="0" smtClean="0">
                <a:solidFill>
                  <a:srgbClr val="006666"/>
                </a:solidFill>
                <a:latin typeface="Palatino Linotype" pitchFamily="18" charset="0"/>
              </a:rPr>
              <a:t> as compared to a control group.</a:t>
            </a:r>
            <a:endParaRPr lang="en-US" i="1" dirty="0" smtClean="0">
              <a:solidFill>
                <a:srgbClr val="006666"/>
              </a:solidFill>
              <a:latin typeface="Palatino Linotype"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354806" y="229394"/>
            <a:ext cx="9312275" cy="931863"/>
          </a:xfrm>
          <a:ln/>
        </p:spPr>
        <p:txBody>
          <a:bodyPr/>
          <a:lstStyle/>
          <a:p>
            <a:pPr marL="2066925" indent="-2011363" algn="l">
              <a:tabLst>
                <a:tab pos="914400" algn="l"/>
                <a:tab pos="2066925" algn="l"/>
                <a:tab pos="2120900" algn="l"/>
                <a:tab pos="2743200" algn="l"/>
                <a:tab pos="3657600" algn="l"/>
                <a:tab pos="4572000" algn="l"/>
                <a:tab pos="5486400" algn="l"/>
                <a:tab pos="6400800" algn="l"/>
                <a:tab pos="7315200" algn="l"/>
                <a:tab pos="8229600" algn="l"/>
                <a:tab pos="9144000" algn="l"/>
                <a:tab pos="10058400" algn="l"/>
              </a:tabLst>
            </a:pPr>
            <a:r>
              <a:rPr lang="en-US" dirty="0" smtClean="0"/>
              <a:t>Contributions</a:t>
            </a:r>
            <a:endParaRPr lang="en-US" dirty="0"/>
          </a:p>
        </p:txBody>
      </p:sp>
      <p:sp>
        <p:nvSpPr>
          <p:cNvPr id="6146" name="Rectangle 2"/>
          <p:cNvSpPr>
            <a:spLocks noGrp="1" noChangeArrowheads="1"/>
          </p:cNvSpPr>
          <p:nvPr>
            <p:ph type="body" idx="1"/>
          </p:nvPr>
        </p:nvSpPr>
        <p:spPr>
          <a:xfrm>
            <a:off x="735806" y="1905794"/>
            <a:ext cx="9067800" cy="4267200"/>
          </a:xfrm>
          <a:ln/>
        </p:spPr>
        <p:txBody>
          <a:bodyPr/>
          <a:lstStyle/>
          <a:p>
            <a:pPr lvl="0" defTabSz="914400" eaLnBrk="1" hangingPunct="1">
              <a:spcBef>
                <a:spcPct val="20000"/>
              </a:spcBef>
              <a:buClrTx/>
              <a:buSzTx/>
              <a:buFontTx/>
              <a:buChar char="•"/>
            </a:pPr>
            <a:r>
              <a:rPr lang="en-US" sz="3200" dirty="0" smtClean="0">
                <a:latin typeface="Palatino Linotype"/>
              </a:rPr>
              <a:t>Facilitate security requirements </a:t>
            </a:r>
            <a:r>
              <a:rPr lang="en-US" sz="3200" dirty="0" smtClean="0">
                <a:latin typeface="Palatino Linotype"/>
              </a:rPr>
              <a:t>engineering</a:t>
            </a:r>
            <a:endParaRPr lang="en-US" sz="3200" dirty="0" smtClean="0">
              <a:latin typeface="Palatino Linotype"/>
            </a:endParaRPr>
          </a:p>
          <a:p>
            <a:pPr lvl="3" defTabSz="914400" eaLnBrk="1" hangingPunct="1">
              <a:spcBef>
                <a:spcPct val="20000"/>
              </a:spcBef>
              <a:buClrTx/>
              <a:buSzTx/>
              <a:buFontTx/>
              <a:buChar char="–"/>
            </a:pPr>
            <a:endParaRPr lang="en-US" sz="2000" dirty="0" smtClean="0">
              <a:latin typeface="Palatino Linotype"/>
            </a:endParaRPr>
          </a:p>
          <a:p>
            <a:pPr lvl="1" defTabSz="914400" eaLnBrk="1" hangingPunct="1">
              <a:spcBef>
                <a:spcPct val="20000"/>
              </a:spcBef>
              <a:buClrTx/>
              <a:buSzTx/>
              <a:buFontTx/>
              <a:buChar char="–"/>
            </a:pPr>
            <a:r>
              <a:rPr lang="en-US" sz="2800" i="1" dirty="0" smtClean="0">
                <a:solidFill>
                  <a:srgbClr val="006666"/>
                </a:solidFill>
                <a:latin typeface="Palatino Linotype"/>
              </a:rPr>
              <a:t>Set of context-specific security requirements templates</a:t>
            </a:r>
          </a:p>
          <a:p>
            <a:pPr lvl="1" defTabSz="914400" eaLnBrk="1" hangingPunct="1">
              <a:spcBef>
                <a:spcPct val="20000"/>
              </a:spcBef>
              <a:buClrTx/>
              <a:buSzTx/>
              <a:buFontTx/>
              <a:buChar char="–"/>
            </a:pPr>
            <a:r>
              <a:rPr lang="en-US" sz="2800" i="1" dirty="0" smtClean="0">
                <a:solidFill>
                  <a:srgbClr val="006666"/>
                </a:solidFill>
                <a:latin typeface="Palatino Linotype"/>
              </a:rPr>
              <a:t>Tool-assisted process for generating requirements</a:t>
            </a:r>
          </a:p>
          <a:p>
            <a:pPr lvl="1" defTabSz="914400" eaLnBrk="1" hangingPunct="1">
              <a:spcBef>
                <a:spcPct val="20000"/>
              </a:spcBef>
              <a:buClrTx/>
              <a:buSzTx/>
              <a:buFontTx/>
              <a:buChar char="–"/>
            </a:pPr>
            <a:r>
              <a:rPr lang="en-US" sz="2800" i="1" dirty="0" smtClean="0">
                <a:solidFill>
                  <a:srgbClr val="006666"/>
                </a:solidFill>
                <a:latin typeface="Palatino Linotype"/>
              </a:rPr>
              <a:t>Empirical evaluation of tool and process</a:t>
            </a:r>
          </a:p>
          <a:p>
            <a:pPr lvl="1" defTabSz="914400" eaLnBrk="1" hangingPunct="1">
              <a:spcBef>
                <a:spcPct val="20000"/>
              </a:spcBef>
              <a:buClrTx/>
              <a:buSzTx/>
              <a:buFontTx/>
              <a:buChar char="–"/>
            </a:pPr>
            <a:endParaRPr lang="en-US" sz="2800" i="1" dirty="0" smtClean="0">
              <a:solidFill>
                <a:srgbClr val="006666"/>
              </a:solidFill>
              <a:latin typeface="Palatino Linotype"/>
            </a:endParaRPr>
          </a:p>
          <a:p>
            <a:pPr defTabSz="914400" eaLnBrk="1" hangingPunct="1">
              <a:spcBef>
                <a:spcPct val="20000"/>
              </a:spcBef>
              <a:buClrTx/>
              <a:buSzTx/>
              <a:buFontTx/>
              <a:buChar char="•"/>
            </a:pPr>
            <a:r>
              <a:rPr lang="en-US" sz="3200" dirty="0" smtClean="0">
                <a:latin typeface="Palatino Linotype"/>
              </a:rPr>
              <a:t>A classified set of sentences for the healthcare </a:t>
            </a:r>
            <a:r>
              <a:rPr lang="en-US" sz="3200" dirty="0" smtClean="0">
                <a:latin typeface="Palatino Linotype"/>
              </a:rPr>
              <a:t>domain</a:t>
            </a:r>
            <a:endParaRPr lang="en-US" sz="3200" dirty="0" smtClean="0">
              <a:latin typeface="Palatino Linotype"/>
            </a:endParaRPr>
          </a:p>
        </p:txBody>
      </p:sp>
      <p:sp>
        <p:nvSpPr>
          <p:cNvPr id="3" name="Footer Placeholder 2"/>
          <p:cNvSpPr>
            <a:spLocks noGrp="1"/>
          </p:cNvSpPr>
          <p:nvPr>
            <p:ph type="ftr" idx="10"/>
          </p:nvPr>
        </p:nvSpPr>
        <p:spPr>
          <a:xfrm>
            <a:off x="3250406" y="6934994"/>
            <a:ext cx="3657600" cy="509587"/>
          </a:xfrm>
        </p:spPr>
        <p:txBody>
          <a:bodyPr/>
          <a:lstStyle/>
          <a:p>
            <a:pPr algn="ctr"/>
            <a:fld id="{66F37074-D267-44D5-977B-16E624729CCD}" type="slidenum">
              <a:rPr lang="en-US" sz="1600" b="0" smtClean="0"/>
              <a:pPr algn="ctr"/>
              <a:t>21</a:t>
            </a:fld>
            <a:endParaRPr lang="en-US" sz="1600" b="0" dirty="0"/>
          </a:p>
        </p:txBody>
      </p:sp>
    </p:spTree>
    <p:extLst>
      <p:ext uri="{BB962C8B-B14F-4D97-AF65-F5344CB8AC3E}">
        <p14:creationId xmlns="" xmlns:p14="http://schemas.microsoft.com/office/powerpoint/2010/main" val="3811769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22275" y="229394"/>
            <a:ext cx="9312275" cy="931863"/>
          </a:xfrm>
          <a:ln/>
        </p:spPr>
        <p:txBody>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References</a:t>
            </a:r>
            <a:endParaRPr lang="en-US" dirty="0"/>
          </a:p>
        </p:txBody>
      </p:sp>
      <p:sp>
        <p:nvSpPr>
          <p:cNvPr id="6146" name="Rectangle 2"/>
          <p:cNvSpPr>
            <a:spLocks noGrp="1" noChangeArrowheads="1"/>
          </p:cNvSpPr>
          <p:nvPr>
            <p:ph type="body" idx="1"/>
          </p:nvPr>
        </p:nvSpPr>
        <p:spPr>
          <a:xfrm>
            <a:off x="143669" y="1600994"/>
            <a:ext cx="9888537" cy="5181600"/>
          </a:xfrm>
          <a:ln/>
        </p:spPr>
        <p:txBody>
          <a:bodyPr/>
          <a:lstStyle/>
          <a:p>
            <a:pPr marL="457200" lvl="0" indent="-457200" defTabSz="457143" eaLnBrk="1" hangingPunct="1">
              <a:spcBef>
                <a:spcPct val="0"/>
              </a:spcBef>
            </a:pPr>
            <a:r>
              <a:rPr lang="en-US" sz="1400" dirty="0" smtClean="0">
                <a:latin typeface="+mj-lt"/>
              </a:rPr>
              <a:t>[Cleland-Huang06] </a:t>
            </a:r>
            <a:r>
              <a:rPr lang="en-US" sz="1400" kern="1200" dirty="0" smtClean="0">
                <a:latin typeface="+mj-lt"/>
                <a:ea typeface="Microsoft YaHei" charset="-122"/>
              </a:rPr>
              <a:t>J. Cleland-Huang, R. </a:t>
            </a:r>
            <a:r>
              <a:rPr lang="en-US" sz="1400" kern="1200" dirty="0" err="1" smtClean="0">
                <a:latin typeface="+mj-lt"/>
                <a:ea typeface="Microsoft YaHei" charset="-122"/>
              </a:rPr>
              <a:t>Settimi</a:t>
            </a:r>
            <a:r>
              <a:rPr lang="en-US" sz="1400" kern="1200" dirty="0" smtClean="0">
                <a:latin typeface="+mj-lt"/>
                <a:ea typeface="Microsoft YaHei" charset="-122"/>
              </a:rPr>
              <a:t>, X. </a:t>
            </a:r>
            <a:r>
              <a:rPr lang="en-US" sz="1400" kern="1200" dirty="0" err="1" smtClean="0">
                <a:latin typeface="+mj-lt"/>
                <a:ea typeface="Microsoft YaHei" charset="-122"/>
              </a:rPr>
              <a:t>Zou</a:t>
            </a:r>
            <a:r>
              <a:rPr lang="en-US" sz="1400" kern="1200" dirty="0" smtClean="0">
                <a:latin typeface="+mj-lt"/>
                <a:ea typeface="Microsoft YaHei" charset="-122"/>
              </a:rPr>
              <a:t>, and P. </a:t>
            </a:r>
            <a:r>
              <a:rPr lang="en-US" sz="1400" kern="1200" dirty="0" err="1" smtClean="0">
                <a:latin typeface="+mj-lt"/>
                <a:ea typeface="Microsoft YaHei" charset="-122"/>
              </a:rPr>
              <a:t>Solc</a:t>
            </a:r>
            <a:r>
              <a:rPr lang="en-US" sz="1400" kern="1200" dirty="0" smtClean="0">
                <a:latin typeface="+mj-lt"/>
                <a:ea typeface="Microsoft YaHei" charset="-122"/>
              </a:rPr>
              <a:t>, “Automated Classification of Non-functional Requirements,” </a:t>
            </a:r>
            <a:r>
              <a:rPr lang="en-US" sz="1400" i="1" kern="1200" dirty="0" smtClean="0">
                <a:latin typeface="+mj-lt"/>
                <a:ea typeface="Microsoft YaHei" charset="-122"/>
              </a:rPr>
              <a:t>Requirements Engineering</a:t>
            </a:r>
            <a:r>
              <a:rPr lang="en-US" sz="1400" kern="1200" dirty="0" smtClean="0">
                <a:latin typeface="+mj-lt"/>
                <a:ea typeface="Microsoft YaHei" charset="-122"/>
              </a:rPr>
              <a:t>, vol. 12, no. 2, pp. 103–120, Mar. 2007.</a:t>
            </a:r>
            <a:endParaRPr lang="en-US" sz="1400" dirty="0" smtClean="0">
              <a:latin typeface="+mj-lt"/>
            </a:endParaRP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[Firesmith04] D. </a:t>
            </a:r>
            <a:r>
              <a:rPr lang="en-US" sz="1400" dirty="0" err="1" smtClean="0">
                <a:latin typeface="+mj-lt"/>
              </a:rPr>
              <a:t>Firesmith</a:t>
            </a:r>
            <a:r>
              <a:rPr lang="en-US" sz="1400" dirty="0" smtClean="0">
                <a:latin typeface="+mj-lt"/>
              </a:rPr>
              <a:t>, "Specifying Reusable Security Requirements," </a:t>
            </a:r>
            <a:r>
              <a:rPr lang="en-US" sz="1400" i="1" dirty="0" err="1" smtClean="0">
                <a:latin typeface="+mj-lt"/>
              </a:rPr>
              <a:t>Jornal</a:t>
            </a:r>
            <a:r>
              <a:rPr lang="en-US" sz="1400" i="1" dirty="0" smtClean="0">
                <a:latin typeface="+mj-lt"/>
              </a:rPr>
              <a:t> of Object Technology, </a:t>
            </a:r>
            <a:r>
              <a:rPr lang="en-US" sz="1400" dirty="0" smtClean="0">
                <a:latin typeface="+mj-lt"/>
              </a:rPr>
              <a:t>vol. 3, p. 15, Jan-Feb. 2004.</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[McGraw06]  G. McGraw. “Software  Security: Building Security In”, Addison Wesley Professional, 2006.</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[Schneider12] Kurt Schneider, Eric </a:t>
            </a:r>
            <a:r>
              <a:rPr lang="en-US" sz="1400" dirty="0" err="1" smtClean="0">
                <a:latin typeface="+mj-lt"/>
              </a:rPr>
              <a:t>Knauss</a:t>
            </a:r>
            <a:r>
              <a:rPr lang="en-US" sz="1400" dirty="0" smtClean="0">
                <a:latin typeface="+mj-lt"/>
              </a:rPr>
              <a:t>, </a:t>
            </a:r>
            <a:r>
              <a:rPr lang="en-US" sz="1400" dirty="0" err="1" smtClean="0">
                <a:latin typeface="+mj-lt"/>
              </a:rPr>
              <a:t>Siv</a:t>
            </a:r>
            <a:r>
              <a:rPr lang="en-US" sz="1400" dirty="0" smtClean="0">
                <a:latin typeface="+mj-lt"/>
              </a:rPr>
              <a:t> </a:t>
            </a:r>
            <a:r>
              <a:rPr lang="en-US" sz="1400" dirty="0" err="1" smtClean="0">
                <a:latin typeface="+mj-lt"/>
              </a:rPr>
              <a:t>Houmb</a:t>
            </a:r>
            <a:r>
              <a:rPr lang="en-US" sz="1400" dirty="0" smtClean="0">
                <a:latin typeface="+mj-lt"/>
              </a:rPr>
              <a:t>, </a:t>
            </a:r>
            <a:r>
              <a:rPr lang="en-US" sz="1400" dirty="0" err="1" smtClean="0">
                <a:latin typeface="+mj-lt"/>
              </a:rPr>
              <a:t>Shareeful</a:t>
            </a:r>
            <a:r>
              <a:rPr lang="en-US" sz="1400" dirty="0" smtClean="0">
                <a:latin typeface="+mj-lt"/>
              </a:rPr>
              <a:t> Islam, and J. </a:t>
            </a:r>
            <a:r>
              <a:rPr lang="en-US" sz="1400" dirty="0" err="1" smtClean="0">
                <a:latin typeface="+mj-lt"/>
              </a:rPr>
              <a:t>Jürjens</a:t>
            </a:r>
            <a:r>
              <a:rPr lang="en-US" sz="1400" dirty="0" smtClean="0">
                <a:latin typeface="+mj-lt"/>
              </a:rPr>
              <a:t>, "Enhancing security requirements engineering by organizational learning," </a:t>
            </a:r>
            <a:r>
              <a:rPr lang="en-US" sz="1400" i="1" dirty="0" smtClean="0">
                <a:latin typeface="+mj-lt"/>
              </a:rPr>
              <a:t>Requirements Engineering, </a:t>
            </a:r>
            <a:r>
              <a:rPr lang="en-US" sz="1400" dirty="0" smtClean="0">
                <a:latin typeface="+mj-lt"/>
              </a:rPr>
              <a:t>vol. 17, pp. 35-56, 2012.</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[Schumacher06] M. Schumacher, E. Fernandez-</a:t>
            </a:r>
            <a:r>
              <a:rPr lang="en-US" sz="1400" dirty="0" err="1" smtClean="0">
                <a:latin typeface="+mj-lt"/>
              </a:rPr>
              <a:t>Buglioni</a:t>
            </a:r>
            <a:r>
              <a:rPr lang="en-US" sz="1400" dirty="0" smtClean="0">
                <a:latin typeface="+mj-lt"/>
              </a:rPr>
              <a:t>, D. </a:t>
            </a:r>
            <a:r>
              <a:rPr lang="en-US" sz="1400" dirty="0" err="1" smtClean="0">
                <a:latin typeface="+mj-lt"/>
              </a:rPr>
              <a:t>Hyberston</a:t>
            </a:r>
            <a:r>
              <a:rPr lang="en-US" sz="1400" dirty="0" smtClean="0">
                <a:latin typeface="+mj-lt"/>
              </a:rPr>
              <a:t>, F. </a:t>
            </a:r>
            <a:r>
              <a:rPr lang="en-US" sz="1400" dirty="0" err="1" smtClean="0">
                <a:latin typeface="+mj-lt"/>
              </a:rPr>
              <a:t>Buschmann</a:t>
            </a:r>
            <a:r>
              <a:rPr lang="en-US" sz="1400" dirty="0" smtClean="0">
                <a:latin typeface="+mj-lt"/>
              </a:rPr>
              <a:t>, and P. </a:t>
            </a:r>
            <a:r>
              <a:rPr lang="en-US" sz="1400" dirty="0" err="1" smtClean="0">
                <a:latin typeface="+mj-lt"/>
              </a:rPr>
              <a:t>Sommerlad</a:t>
            </a:r>
            <a:r>
              <a:rPr lang="en-US" sz="1400" dirty="0" smtClean="0">
                <a:latin typeface="+mj-lt"/>
              </a:rPr>
              <a:t>, </a:t>
            </a:r>
            <a:r>
              <a:rPr lang="en-US" sz="1400" i="1" dirty="0" smtClean="0">
                <a:latin typeface="+mj-lt"/>
              </a:rPr>
              <a:t>Security Patterns: Integrating Security and Systems Engineering</a:t>
            </a:r>
            <a:r>
              <a:rPr lang="en-US" sz="1400" dirty="0" smtClean="0">
                <a:latin typeface="+mj-lt"/>
              </a:rPr>
              <a:t>. West Sussex: John Wiley &amp; Sons, Ltd, 2006.</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[Slankas13-Nat] J. Slankas and L. Williams, "Automated Extraction of Non-functional Requirements in Available Documentation", </a:t>
            </a:r>
            <a:r>
              <a:rPr lang="en-US" sz="1400" i="1" dirty="0" smtClean="0">
                <a:latin typeface="+mj-lt"/>
              </a:rPr>
              <a:t>1st International Workshop on Natural Language Analysis in Software Engineering</a:t>
            </a:r>
            <a:r>
              <a:rPr lang="en-US" sz="1400" dirty="0" smtClean="0">
                <a:latin typeface="+mj-lt"/>
              </a:rPr>
              <a:t> (</a:t>
            </a:r>
            <a:r>
              <a:rPr lang="en-US" sz="1400" dirty="0" err="1" smtClean="0">
                <a:latin typeface="+mj-lt"/>
              </a:rPr>
              <a:t>NaturaLiSE</a:t>
            </a:r>
            <a:r>
              <a:rPr lang="en-US" sz="1400" dirty="0" smtClean="0">
                <a:latin typeface="+mj-lt"/>
              </a:rPr>
              <a:t> 2013), San Francisco, CA. </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[Slankas13-Pass] J. Slankas and L. Williams, "Access Control Policy Extraction from Unconstrained Natural Language Text", </a:t>
            </a:r>
            <a:r>
              <a:rPr lang="en-US" sz="1400" i="1" dirty="0" smtClean="0">
                <a:latin typeface="+mj-lt"/>
              </a:rPr>
              <a:t>2013 ASE/IEEE International Conference on Privacy, Security, Risk, and Trust</a:t>
            </a:r>
            <a:r>
              <a:rPr lang="en-US" sz="1400" dirty="0" smtClean="0">
                <a:latin typeface="+mj-lt"/>
              </a:rPr>
              <a:t> (PASSAT 2013), Washington D.C., USA, September 8-14, 2013.</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[Square05] N. R. Mead, E. D. </a:t>
            </a:r>
            <a:r>
              <a:rPr lang="en-US" sz="1400" dirty="0" err="1" smtClean="0">
                <a:latin typeface="+mj-lt"/>
              </a:rPr>
              <a:t>Houg</a:t>
            </a:r>
            <a:r>
              <a:rPr lang="en-US" sz="1400" dirty="0" smtClean="0">
                <a:latin typeface="+mj-lt"/>
              </a:rPr>
              <a:t>, and T. R. </a:t>
            </a:r>
            <a:r>
              <a:rPr lang="en-US" sz="1400" dirty="0" err="1" smtClean="0">
                <a:latin typeface="+mj-lt"/>
              </a:rPr>
              <a:t>Stehney</a:t>
            </a:r>
            <a:r>
              <a:rPr lang="en-US" sz="1400" dirty="0" smtClean="0">
                <a:latin typeface="+mj-lt"/>
              </a:rPr>
              <a:t>, "Security Quality Requirements Engineering (SQUARE) Methodology," Software Engineering Inst., Carnegie Mellon University2005.</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[Toval02] A. </a:t>
            </a:r>
            <a:r>
              <a:rPr lang="en-US" sz="1400" dirty="0" err="1" smtClean="0">
                <a:latin typeface="+mj-lt"/>
              </a:rPr>
              <a:t>Toval</a:t>
            </a:r>
            <a:r>
              <a:rPr lang="en-US" sz="1400" dirty="0" smtClean="0">
                <a:latin typeface="+mj-lt"/>
              </a:rPr>
              <a:t>, J. </a:t>
            </a:r>
            <a:r>
              <a:rPr lang="en-US" sz="1400" dirty="0" err="1" smtClean="0">
                <a:latin typeface="+mj-lt"/>
              </a:rPr>
              <a:t>Nicolar</a:t>
            </a:r>
            <a:r>
              <a:rPr lang="en-US" sz="1400" dirty="0" smtClean="0">
                <a:latin typeface="+mj-lt"/>
              </a:rPr>
              <a:t>, et al. (2002). "Requirements Reuse for Improving Information Systems Security: A Practitioner’s Approach." </a:t>
            </a:r>
            <a:r>
              <a:rPr lang="en-US" sz="1400" i="1" dirty="0" smtClean="0">
                <a:latin typeface="+mj-lt"/>
              </a:rPr>
              <a:t>Requirements Engineering </a:t>
            </a:r>
            <a:r>
              <a:rPr lang="en-US" sz="1400" dirty="0" smtClean="0">
                <a:latin typeface="+mj-lt"/>
              </a:rPr>
              <a:t>6(4): 15.</a:t>
            </a:r>
          </a:p>
          <a:p>
            <a:pPr marL="457200" indent="-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latin typeface="+mj-lt"/>
              </a:rPr>
              <a:t>[Withall07] </a:t>
            </a:r>
            <a:r>
              <a:rPr lang="en-US" sz="1400" dirty="0" err="1" smtClean="0">
                <a:latin typeface="+mj-lt"/>
              </a:rPr>
              <a:t>Withall</a:t>
            </a:r>
            <a:r>
              <a:rPr lang="en-US" sz="1400" dirty="0" smtClean="0">
                <a:latin typeface="+mj-lt"/>
              </a:rPr>
              <a:t>, S. (2007). Software Requirement Patterns, Microsoft Press.</a:t>
            </a:r>
          </a:p>
        </p:txBody>
      </p:sp>
      <p:sp>
        <p:nvSpPr>
          <p:cNvPr id="3" name="Footer Placeholder 2"/>
          <p:cNvSpPr>
            <a:spLocks noGrp="1"/>
          </p:cNvSpPr>
          <p:nvPr>
            <p:ph type="ftr" idx="10"/>
          </p:nvPr>
        </p:nvSpPr>
        <p:spPr>
          <a:xfrm>
            <a:off x="3250406" y="6934994"/>
            <a:ext cx="3657600" cy="509587"/>
          </a:xfrm>
        </p:spPr>
        <p:txBody>
          <a:bodyPr/>
          <a:lstStyle/>
          <a:p>
            <a:pPr algn="ctr"/>
            <a:fld id="{66F37074-D267-44D5-977B-16E624729CCD}" type="slidenum">
              <a:rPr lang="en-US" sz="1600" b="0" smtClean="0"/>
              <a:pPr algn="ctr"/>
              <a:t>22</a:t>
            </a:fld>
            <a:endParaRPr lang="en-US" sz="1600" b="0" dirty="0"/>
          </a:p>
        </p:txBody>
      </p:sp>
    </p:spTree>
    <p:extLst>
      <p:ext uri="{BB962C8B-B14F-4D97-AF65-F5344CB8AC3E}">
        <p14:creationId xmlns:p14="http://schemas.microsoft.com/office/powerpoint/2010/main" xmlns="" val="31940312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Thank you!</a:t>
            </a:r>
            <a:endParaRPr lang="en-US" dirty="0"/>
          </a:p>
        </p:txBody>
      </p:sp>
      <p:sp>
        <p:nvSpPr>
          <p:cNvPr id="4" name="Footer Placeholder 3"/>
          <p:cNvSpPr>
            <a:spLocks noGrp="1"/>
          </p:cNvSpPr>
          <p:nvPr>
            <p:ph type="ftr" idx="10"/>
          </p:nvPr>
        </p:nvSpPr>
        <p:spPr/>
        <p:txBody>
          <a:bodyPr/>
          <a:lstStyle/>
          <a:p>
            <a:fld id="{66F37074-D267-44D5-977B-16E624729CCD}" type="slidenum">
              <a:rPr lang="en-US" smtClean="0"/>
              <a:pPr/>
              <a:t>23</a:t>
            </a:fld>
            <a:endParaRPr lang="en-US"/>
          </a:p>
        </p:txBody>
      </p:sp>
      <p:pic>
        <p:nvPicPr>
          <p:cNvPr id="7170" name="Picture 2" descr="http://designermag.org/wp-content/uploads/2012/12/causes-for-software-security-lapses.jpg"/>
          <p:cNvPicPr>
            <a:picLocks noChangeAspect="1" noChangeArrowheads="1"/>
          </p:cNvPicPr>
          <p:nvPr/>
        </p:nvPicPr>
        <p:blipFill>
          <a:blip r:embed="rId2" cstate="print"/>
          <a:srcRect/>
          <a:stretch>
            <a:fillRect/>
          </a:stretch>
        </p:blipFill>
        <p:spPr bwMode="auto">
          <a:xfrm>
            <a:off x="2107406" y="2286794"/>
            <a:ext cx="5372100" cy="357187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idx="10"/>
          </p:nvPr>
        </p:nvSpPr>
        <p:spPr/>
        <p:txBody>
          <a:bodyPr/>
          <a:lstStyle/>
          <a:p>
            <a:fld id="{66F37074-D267-44D5-977B-16E624729CC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Precision, Recall, F-Measure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3200" dirty="0" smtClean="0"/>
              <a:t>Precision (</a:t>
            </a:r>
            <a:r>
              <a:rPr lang="en-US" sz="3200" dirty="0" smtClean="0"/>
              <a:t>P)</a:t>
            </a:r>
          </a:p>
          <a:p>
            <a:pPr lvl="1">
              <a:buFont typeface="Wingdings" pitchFamily="2" charset="2"/>
              <a:buChar char="Ø"/>
            </a:pPr>
            <a:r>
              <a:rPr lang="en-US" sz="2400" dirty="0" smtClean="0">
                <a:solidFill>
                  <a:srgbClr val="0070C0"/>
                </a:solidFill>
              </a:rPr>
              <a:t>Proportion </a:t>
            </a:r>
            <a:r>
              <a:rPr lang="en-US" sz="2400" dirty="0" smtClean="0">
                <a:solidFill>
                  <a:srgbClr val="0070C0"/>
                </a:solidFill>
              </a:rPr>
              <a:t>of correctly predicted </a:t>
            </a:r>
            <a:r>
              <a:rPr lang="en-US" sz="2400" dirty="0" smtClean="0">
                <a:solidFill>
                  <a:srgbClr val="0070C0"/>
                </a:solidFill>
              </a:rPr>
              <a:t>classifications </a:t>
            </a:r>
            <a:r>
              <a:rPr lang="en-US" sz="2400" dirty="0" smtClean="0">
                <a:solidFill>
                  <a:srgbClr val="0070C0"/>
                </a:solidFill>
              </a:rPr>
              <a:t>against all predictions for the classification under </a:t>
            </a:r>
            <a:r>
              <a:rPr lang="en-US" sz="2400" dirty="0" smtClean="0">
                <a:solidFill>
                  <a:srgbClr val="0070C0"/>
                </a:solidFill>
              </a:rPr>
              <a:t>test: </a:t>
            </a:r>
            <a:r>
              <a:rPr lang="en-US" sz="2000" dirty="0" smtClean="0">
                <a:solidFill>
                  <a:srgbClr val="CC0066"/>
                </a:solidFill>
              </a:rPr>
              <a:t>P = TP / (TP + FP)</a:t>
            </a:r>
          </a:p>
          <a:p>
            <a:pPr>
              <a:buFont typeface="Arial" pitchFamily="34" charset="0"/>
              <a:buChar char="•"/>
            </a:pPr>
            <a:r>
              <a:rPr lang="en-US" sz="3200" dirty="0" smtClean="0"/>
              <a:t>Recall (R)</a:t>
            </a:r>
          </a:p>
          <a:p>
            <a:pPr lvl="1">
              <a:buFont typeface="Wingdings" pitchFamily="2" charset="2"/>
              <a:buChar char="Ø"/>
            </a:pPr>
            <a:r>
              <a:rPr lang="en-US" sz="2400" dirty="0" smtClean="0">
                <a:solidFill>
                  <a:srgbClr val="0070C0"/>
                </a:solidFill>
              </a:rPr>
              <a:t>Proportion </a:t>
            </a:r>
            <a:r>
              <a:rPr lang="en-US" sz="2400" dirty="0" smtClean="0">
                <a:solidFill>
                  <a:srgbClr val="0070C0"/>
                </a:solidFill>
              </a:rPr>
              <a:t>of classifications found for the current classification under </a:t>
            </a:r>
            <a:r>
              <a:rPr lang="en-US" sz="2400" dirty="0" smtClean="0">
                <a:solidFill>
                  <a:srgbClr val="0070C0"/>
                </a:solidFill>
              </a:rPr>
              <a:t>test: </a:t>
            </a:r>
            <a:r>
              <a:rPr lang="en-US" sz="2000" dirty="0" smtClean="0">
                <a:solidFill>
                  <a:srgbClr val="CC0066"/>
                </a:solidFill>
              </a:rPr>
              <a:t>R </a:t>
            </a:r>
            <a:r>
              <a:rPr lang="en-US" sz="2000" dirty="0" smtClean="0">
                <a:solidFill>
                  <a:srgbClr val="CC0066"/>
                </a:solidFill>
              </a:rPr>
              <a:t>= TP / (TP + </a:t>
            </a:r>
            <a:r>
              <a:rPr lang="en-US" sz="2000" dirty="0" smtClean="0">
                <a:solidFill>
                  <a:srgbClr val="CC0066"/>
                </a:solidFill>
              </a:rPr>
              <a:t>FN)</a:t>
            </a:r>
            <a:endParaRPr lang="en-US" sz="2400" dirty="0" smtClean="0">
              <a:solidFill>
                <a:srgbClr val="0070C0"/>
              </a:solidFill>
            </a:endParaRPr>
          </a:p>
          <a:p>
            <a:pPr>
              <a:buFont typeface="Arial" pitchFamily="34" charset="0"/>
              <a:buChar char="•"/>
            </a:pPr>
            <a:r>
              <a:rPr lang="en-US" sz="3200" dirty="0" smtClean="0"/>
              <a:t>F-measure</a:t>
            </a:r>
          </a:p>
          <a:p>
            <a:pPr lvl="1">
              <a:buFont typeface="Wingdings" pitchFamily="2" charset="2"/>
              <a:buChar char="Ø"/>
            </a:pPr>
            <a:r>
              <a:rPr lang="en-US" sz="2400" dirty="0" smtClean="0">
                <a:solidFill>
                  <a:srgbClr val="0070C0"/>
                </a:solidFill>
              </a:rPr>
              <a:t>Harmonic </a:t>
            </a:r>
            <a:r>
              <a:rPr lang="en-US" sz="2400" dirty="0" smtClean="0">
                <a:solidFill>
                  <a:srgbClr val="0070C0"/>
                </a:solidFill>
              </a:rPr>
              <a:t>mean of precision </a:t>
            </a:r>
            <a:r>
              <a:rPr lang="en-US" sz="2400" dirty="0" smtClean="0">
                <a:solidFill>
                  <a:srgbClr val="0070C0"/>
                </a:solidFill>
              </a:rPr>
              <a:t>and recall</a:t>
            </a:r>
            <a:r>
              <a:rPr lang="en-US" sz="2400" dirty="0" smtClean="0">
                <a:solidFill>
                  <a:srgbClr val="0070C0"/>
                </a:solidFill>
              </a:rPr>
              <a:t>, giving equal weight to </a:t>
            </a:r>
            <a:r>
              <a:rPr lang="en-US" sz="2400" dirty="0" smtClean="0">
                <a:solidFill>
                  <a:srgbClr val="0070C0"/>
                </a:solidFill>
              </a:rPr>
              <a:t>both: </a:t>
            </a:r>
            <a:r>
              <a:rPr lang="en-US" sz="2000" dirty="0" smtClean="0">
                <a:solidFill>
                  <a:srgbClr val="CC0066"/>
                </a:solidFill>
              </a:rPr>
              <a:t>F</a:t>
            </a:r>
            <a:r>
              <a:rPr lang="en-US" sz="2000" baseline="-25000" dirty="0" smtClean="0">
                <a:solidFill>
                  <a:srgbClr val="CC0066"/>
                </a:solidFill>
              </a:rPr>
              <a:t>1</a:t>
            </a:r>
            <a:r>
              <a:rPr lang="en-US" sz="2000" dirty="0" smtClean="0">
                <a:solidFill>
                  <a:srgbClr val="CC0066"/>
                </a:solidFill>
              </a:rPr>
              <a:t> </a:t>
            </a:r>
            <a:r>
              <a:rPr lang="en-US" sz="2000" dirty="0" smtClean="0">
                <a:solidFill>
                  <a:srgbClr val="CC0066"/>
                </a:solidFill>
              </a:rPr>
              <a:t>= </a:t>
            </a:r>
            <a:r>
              <a:rPr lang="en-US" sz="2000" dirty="0" smtClean="0">
                <a:solidFill>
                  <a:srgbClr val="CC0066"/>
                </a:solidFill>
              </a:rPr>
              <a:t>2 x (P x R) / (P </a:t>
            </a:r>
            <a:r>
              <a:rPr lang="en-US" sz="2000" dirty="0" smtClean="0">
                <a:solidFill>
                  <a:srgbClr val="CC0066"/>
                </a:solidFill>
              </a:rPr>
              <a:t>+ R</a:t>
            </a:r>
            <a:r>
              <a:rPr lang="en-US" sz="2000" dirty="0" smtClean="0">
                <a:solidFill>
                  <a:srgbClr val="CC0066"/>
                </a:solidFill>
              </a:rPr>
              <a:t>)</a:t>
            </a:r>
            <a:endParaRPr lang="en-US" sz="2400" dirty="0" smtClean="0">
              <a:solidFill>
                <a:srgbClr val="0070C0"/>
              </a:solidFill>
            </a:endParaRPr>
          </a:p>
          <a:p>
            <a:endParaRPr lang="en-US" sz="3200" dirty="0"/>
          </a:p>
        </p:txBody>
      </p:sp>
      <p:sp>
        <p:nvSpPr>
          <p:cNvPr id="4" name="Footer Placeholder 3"/>
          <p:cNvSpPr>
            <a:spLocks noGrp="1"/>
          </p:cNvSpPr>
          <p:nvPr>
            <p:ph type="ftr" idx="10"/>
          </p:nvPr>
        </p:nvSpPr>
        <p:spPr/>
        <p:txBody>
          <a:bodyPr/>
          <a:lstStyle/>
          <a:p>
            <a:fld id="{66F37074-D267-44D5-977B-16E624729CC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4" y="229394"/>
            <a:ext cx="9736139" cy="930275"/>
          </a:xfrm>
        </p:spPr>
        <p:txBody>
          <a:bodyPr/>
          <a:lstStyle/>
          <a:p>
            <a:pPr algn="l"/>
            <a:r>
              <a:rPr lang="en-US" dirty="0" smtClean="0"/>
              <a:t>Cross Validation – </a:t>
            </a:r>
            <a:r>
              <a:rPr lang="en-US" sz="3200" dirty="0" smtClean="0"/>
              <a:t>Supervised Learning</a:t>
            </a:r>
            <a:endParaRPr lang="en-US" dirty="0"/>
          </a:p>
        </p:txBody>
      </p:sp>
      <p:sp>
        <p:nvSpPr>
          <p:cNvPr id="3" name="Content Placeholder 2"/>
          <p:cNvSpPr>
            <a:spLocks noGrp="1"/>
          </p:cNvSpPr>
          <p:nvPr>
            <p:ph idx="1"/>
          </p:nvPr>
        </p:nvSpPr>
        <p:spPr/>
        <p:txBody>
          <a:bodyPr/>
          <a:lstStyle/>
          <a:p>
            <a:r>
              <a:rPr lang="en-US" i="1" dirty="0" smtClean="0"/>
              <a:t>k</a:t>
            </a:r>
            <a:r>
              <a:rPr lang="en-US" dirty="0" smtClean="0"/>
              <a:t>-fold cross-validation</a:t>
            </a:r>
          </a:p>
          <a:p>
            <a:pPr>
              <a:buFont typeface="Arial" pitchFamily="34" charset="0"/>
              <a:buChar char="•"/>
            </a:pPr>
            <a:r>
              <a:rPr lang="en-US" sz="2800" dirty="0" smtClean="0">
                <a:solidFill>
                  <a:srgbClr val="0070C0"/>
                </a:solidFill>
              </a:rPr>
              <a:t>Data randomly partitioned into </a:t>
            </a:r>
            <a:r>
              <a:rPr lang="en-US" sz="2800" i="1" dirty="0" smtClean="0">
                <a:solidFill>
                  <a:srgbClr val="0070C0"/>
                </a:solidFill>
              </a:rPr>
              <a:t>k</a:t>
            </a:r>
            <a:r>
              <a:rPr lang="en-US" sz="2800" dirty="0" smtClean="0">
                <a:solidFill>
                  <a:srgbClr val="0070C0"/>
                </a:solidFill>
              </a:rPr>
              <a:t> equal size subsamples </a:t>
            </a:r>
          </a:p>
          <a:p>
            <a:pPr>
              <a:buFont typeface="Arial" pitchFamily="34" charset="0"/>
              <a:buChar char="•"/>
            </a:pPr>
            <a:r>
              <a:rPr lang="en-US" sz="2800" dirty="0" smtClean="0">
                <a:solidFill>
                  <a:srgbClr val="0070C0"/>
                </a:solidFill>
              </a:rPr>
              <a:t>Train on </a:t>
            </a:r>
            <a:r>
              <a:rPr lang="en-US" sz="2800" i="1" dirty="0" smtClean="0">
                <a:solidFill>
                  <a:srgbClr val="0070C0"/>
                </a:solidFill>
              </a:rPr>
              <a:t>k</a:t>
            </a:r>
            <a:r>
              <a:rPr lang="en-US" sz="2800" dirty="0" smtClean="0">
                <a:solidFill>
                  <a:srgbClr val="0070C0"/>
                </a:solidFill>
              </a:rPr>
              <a:t>-1 subsamples, validate on remaining 1 subsample </a:t>
            </a:r>
          </a:p>
          <a:p>
            <a:pPr>
              <a:buFont typeface="Arial" pitchFamily="34" charset="0"/>
              <a:buChar char="•"/>
            </a:pPr>
            <a:r>
              <a:rPr lang="en-US" sz="2800" dirty="0" smtClean="0">
                <a:solidFill>
                  <a:srgbClr val="0070C0"/>
                </a:solidFill>
              </a:rPr>
              <a:t>R</a:t>
            </a:r>
            <a:r>
              <a:rPr lang="en-US" sz="2800" dirty="0" smtClean="0">
                <a:solidFill>
                  <a:srgbClr val="0070C0"/>
                </a:solidFill>
              </a:rPr>
              <a:t>epeat </a:t>
            </a:r>
            <a:r>
              <a:rPr lang="en-US" sz="2800" i="1" dirty="0" smtClean="0">
                <a:solidFill>
                  <a:srgbClr val="0070C0"/>
                </a:solidFill>
              </a:rPr>
              <a:t>k</a:t>
            </a:r>
            <a:r>
              <a:rPr lang="en-US" sz="2800" dirty="0" smtClean="0">
                <a:solidFill>
                  <a:srgbClr val="0070C0"/>
                </a:solidFill>
              </a:rPr>
              <a:t> times, picking each of </a:t>
            </a:r>
            <a:r>
              <a:rPr lang="en-US" sz="2800" i="1" dirty="0" smtClean="0">
                <a:solidFill>
                  <a:srgbClr val="0070C0"/>
                </a:solidFill>
              </a:rPr>
              <a:t>k</a:t>
            </a:r>
            <a:r>
              <a:rPr lang="en-US" sz="2800" dirty="0" smtClean="0">
                <a:solidFill>
                  <a:srgbClr val="0070C0"/>
                </a:solidFill>
              </a:rPr>
              <a:t> subsamples exactly once for validation</a:t>
            </a:r>
          </a:p>
          <a:p>
            <a:pPr>
              <a:buFont typeface="Arial" pitchFamily="34" charset="0"/>
              <a:buChar char="•"/>
            </a:pPr>
            <a:r>
              <a:rPr lang="en-US" sz="2800" dirty="0" smtClean="0">
                <a:solidFill>
                  <a:srgbClr val="0070C0"/>
                </a:solidFill>
              </a:rPr>
              <a:t>Combine the </a:t>
            </a:r>
            <a:r>
              <a:rPr lang="en-US" sz="2800" i="1" dirty="0" smtClean="0">
                <a:solidFill>
                  <a:srgbClr val="0070C0"/>
                </a:solidFill>
              </a:rPr>
              <a:t>k</a:t>
            </a:r>
            <a:r>
              <a:rPr lang="en-US" sz="2800" dirty="0" smtClean="0">
                <a:solidFill>
                  <a:srgbClr val="0070C0"/>
                </a:solidFill>
              </a:rPr>
              <a:t> results to produce a single estimation</a:t>
            </a:r>
          </a:p>
          <a:p>
            <a:pPr>
              <a:buFont typeface="Arial" pitchFamily="34" charset="0"/>
              <a:buChar char="•"/>
            </a:pPr>
            <a:endParaRPr lang="en-US" sz="2800" dirty="0" smtClean="0">
              <a:solidFill>
                <a:srgbClr val="0070C0"/>
              </a:solidFill>
            </a:endParaRPr>
          </a:p>
          <a:p>
            <a:pPr lvl="1">
              <a:buFont typeface="Wingdings" pitchFamily="2" charset="2"/>
              <a:buChar char="Ø"/>
            </a:pPr>
            <a:r>
              <a:rPr lang="en-US" sz="2700" dirty="0" smtClean="0">
                <a:solidFill>
                  <a:srgbClr val="CC0066"/>
                </a:solidFill>
              </a:rPr>
              <a:t> All observations used for both training and validation.</a:t>
            </a:r>
          </a:p>
        </p:txBody>
      </p:sp>
      <p:sp>
        <p:nvSpPr>
          <p:cNvPr id="4" name="Footer Placeholder 3"/>
          <p:cNvSpPr>
            <a:spLocks noGrp="1"/>
          </p:cNvSpPr>
          <p:nvPr>
            <p:ph type="ftr" idx="10"/>
          </p:nvPr>
        </p:nvSpPr>
        <p:spPr/>
        <p:txBody>
          <a:bodyPr/>
          <a:lstStyle/>
          <a:p>
            <a:fld id="{66F37074-D267-44D5-977B-16E624729CC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4" y="229394"/>
            <a:ext cx="9736139" cy="930275"/>
          </a:xfrm>
        </p:spPr>
        <p:txBody>
          <a:bodyPr/>
          <a:lstStyle/>
          <a:p>
            <a:pPr algn="l"/>
            <a:r>
              <a:rPr lang="en-US" dirty="0" smtClean="0"/>
              <a:t>Sentence Classifiers – </a:t>
            </a:r>
            <a:r>
              <a:rPr lang="en-US" sz="3200" dirty="0" smtClean="0"/>
              <a:t>Supervised Learning</a:t>
            </a:r>
            <a:endParaRPr lang="en-US" dirty="0"/>
          </a:p>
        </p:txBody>
      </p:sp>
      <p:sp>
        <p:nvSpPr>
          <p:cNvPr id="3" name="Content Placeholder 2"/>
          <p:cNvSpPr>
            <a:spLocks noGrp="1"/>
          </p:cNvSpPr>
          <p:nvPr>
            <p:ph idx="1"/>
          </p:nvPr>
        </p:nvSpPr>
        <p:spPr>
          <a:xfrm>
            <a:off x="422275" y="1526382"/>
            <a:ext cx="9310688" cy="5027612"/>
          </a:xfrm>
        </p:spPr>
        <p:txBody>
          <a:bodyPr/>
          <a:lstStyle/>
          <a:p>
            <a:r>
              <a:rPr lang="en-US" dirty="0" smtClean="0"/>
              <a:t>Naïve </a:t>
            </a:r>
            <a:r>
              <a:rPr lang="en-US" dirty="0" err="1" smtClean="0"/>
              <a:t>Bayes</a:t>
            </a:r>
            <a:endParaRPr lang="en-US" dirty="0" smtClean="0"/>
          </a:p>
          <a:p>
            <a:pPr>
              <a:buFont typeface="Arial" pitchFamily="34" charset="0"/>
              <a:buChar char="•"/>
            </a:pPr>
            <a:r>
              <a:rPr lang="en-US" sz="2800" dirty="0" smtClean="0">
                <a:solidFill>
                  <a:srgbClr val="0070C0"/>
                </a:solidFill>
              </a:rPr>
              <a:t>Probabilistic classifier</a:t>
            </a:r>
            <a:r>
              <a:rPr lang="en-US" sz="2800" dirty="0" smtClean="0">
                <a:solidFill>
                  <a:srgbClr val="0070C0"/>
                </a:solidFill>
              </a:rPr>
              <a:t/>
            </a:r>
            <a:br>
              <a:rPr lang="en-US" sz="2800" dirty="0" smtClean="0">
                <a:solidFill>
                  <a:srgbClr val="0070C0"/>
                </a:solidFill>
              </a:rPr>
            </a:br>
            <a:r>
              <a:rPr lang="en-US" sz="2000" i="1" dirty="0" smtClean="0"/>
              <a:t>[Each sentence assigned a probability of implying objective ‘x’ based on individual words in the sentence]</a:t>
            </a:r>
            <a:endParaRPr lang="en-US" sz="2800" dirty="0" smtClean="0">
              <a:solidFill>
                <a:srgbClr val="0070C0"/>
              </a:solidFill>
            </a:endParaRPr>
          </a:p>
          <a:p>
            <a:pPr>
              <a:buFont typeface="Arial" pitchFamily="34" charset="0"/>
              <a:buChar char="•"/>
            </a:pPr>
            <a:r>
              <a:rPr lang="en-US" sz="2800" dirty="0" smtClean="0">
                <a:solidFill>
                  <a:srgbClr val="0070C0"/>
                </a:solidFill>
              </a:rPr>
              <a:t>Strong independence assumption </a:t>
            </a:r>
            <a:br>
              <a:rPr lang="en-US" sz="2800" dirty="0" smtClean="0">
                <a:solidFill>
                  <a:srgbClr val="0070C0"/>
                </a:solidFill>
              </a:rPr>
            </a:br>
            <a:r>
              <a:rPr lang="en-US" sz="2000" i="1" dirty="0" smtClean="0"/>
              <a:t>[Words in a sentence considered occurring independently of each other; bag of words; disregards grammar and word ordering</a:t>
            </a:r>
            <a:r>
              <a:rPr lang="en-US" sz="2000" dirty="0" smtClean="0"/>
              <a:t>]</a:t>
            </a:r>
            <a:endParaRPr lang="en-US" sz="2000" dirty="0" smtClean="0"/>
          </a:p>
          <a:p>
            <a:pPr>
              <a:buFont typeface="Arial" pitchFamily="34" charset="0"/>
              <a:buChar char="•"/>
            </a:pPr>
            <a:endParaRPr lang="en-US" sz="2000" dirty="0" smtClean="0"/>
          </a:p>
          <a:p>
            <a:pPr lvl="1">
              <a:buFont typeface="Wingdings" pitchFamily="2" charset="2"/>
              <a:buChar char="Ø"/>
            </a:pPr>
            <a:r>
              <a:rPr lang="en-US" sz="2700" dirty="0" smtClean="0">
                <a:solidFill>
                  <a:srgbClr val="CC0066"/>
                </a:solidFill>
              </a:rPr>
              <a:t> Simple, needs a small training set.</a:t>
            </a:r>
            <a:endParaRPr lang="en-US" sz="2700" dirty="0" smtClean="0">
              <a:solidFill>
                <a:srgbClr val="CC0066"/>
              </a:solidFill>
            </a:endParaRPr>
          </a:p>
          <a:p>
            <a:pPr lvl="1">
              <a:buFont typeface="Wingdings" pitchFamily="2" charset="2"/>
              <a:buChar char="Ø"/>
            </a:pPr>
            <a:r>
              <a:rPr lang="en-US" sz="2700" dirty="0" smtClean="0">
                <a:solidFill>
                  <a:srgbClr val="CC0066"/>
                </a:solidFill>
              </a:rPr>
              <a:t> Popular baseline method for text categorization.</a:t>
            </a:r>
            <a:endParaRPr lang="en-US" sz="2700" dirty="0" smtClean="0">
              <a:solidFill>
                <a:srgbClr val="CC0066"/>
              </a:solidFill>
            </a:endParaRPr>
          </a:p>
        </p:txBody>
      </p:sp>
      <p:sp>
        <p:nvSpPr>
          <p:cNvPr id="4" name="Footer Placeholder 3"/>
          <p:cNvSpPr>
            <a:spLocks noGrp="1"/>
          </p:cNvSpPr>
          <p:nvPr>
            <p:ph type="ftr" idx="10"/>
          </p:nvPr>
        </p:nvSpPr>
        <p:spPr/>
        <p:txBody>
          <a:bodyPr/>
          <a:lstStyle/>
          <a:p>
            <a:fld id="{66F37074-D267-44D5-977B-16E624729CCD}"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4" y="229394"/>
            <a:ext cx="9736139" cy="930275"/>
          </a:xfrm>
        </p:spPr>
        <p:txBody>
          <a:bodyPr/>
          <a:lstStyle/>
          <a:p>
            <a:pPr algn="l"/>
            <a:r>
              <a:rPr lang="en-US" dirty="0" smtClean="0"/>
              <a:t>Sentence Classifiers – </a:t>
            </a:r>
            <a:r>
              <a:rPr lang="en-US" sz="3200" dirty="0" smtClean="0"/>
              <a:t>Supervised Learning</a:t>
            </a:r>
            <a:endParaRPr lang="en-US" dirty="0"/>
          </a:p>
        </p:txBody>
      </p:sp>
      <p:sp>
        <p:nvSpPr>
          <p:cNvPr id="3" name="Content Placeholder 2"/>
          <p:cNvSpPr>
            <a:spLocks noGrp="1"/>
          </p:cNvSpPr>
          <p:nvPr>
            <p:ph idx="1"/>
          </p:nvPr>
        </p:nvSpPr>
        <p:spPr>
          <a:xfrm>
            <a:off x="422275" y="1526382"/>
            <a:ext cx="9310688" cy="5027612"/>
          </a:xfrm>
        </p:spPr>
        <p:txBody>
          <a:bodyPr/>
          <a:lstStyle/>
          <a:p>
            <a:r>
              <a:rPr lang="en-US" dirty="0" smtClean="0"/>
              <a:t>SMO (Sequential Minimal Optimization)</a:t>
            </a:r>
          </a:p>
          <a:p>
            <a:pPr lvl="0">
              <a:buFont typeface="Arial" pitchFamily="34" charset="0"/>
              <a:buChar char="•"/>
            </a:pPr>
            <a:r>
              <a:rPr lang="en-US" sz="2800" dirty="0" smtClean="0">
                <a:solidFill>
                  <a:srgbClr val="0070C0"/>
                </a:solidFill>
              </a:rPr>
              <a:t>Binary classifier, non-probabilistic</a:t>
            </a:r>
            <a:br>
              <a:rPr lang="en-US" sz="2800" dirty="0" smtClean="0">
                <a:solidFill>
                  <a:srgbClr val="0070C0"/>
                </a:solidFill>
              </a:rPr>
            </a:br>
            <a:r>
              <a:rPr lang="en-US" sz="2000" i="1" dirty="0" smtClean="0"/>
              <a:t>[Two classes: sentences implying objective </a:t>
            </a:r>
            <a:r>
              <a:rPr lang="en-US" sz="2000" i="1" dirty="0" smtClean="0"/>
              <a:t>‘x</a:t>
            </a:r>
            <a:r>
              <a:rPr lang="en-US" sz="2000" i="1" dirty="0" smtClean="0"/>
              <a:t>’;  sentences not implying ‘x’]</a:t>
            </a:r>
          </a:p>
          <a:p>
            <a:pPr>
              <a:buFont typeface="Arial" pitchFamily="34" charset="0"/>
              <a:buChar char="•"/>
            </a:pPr>
            <a:r>
              <a:rPr lang="en-US" sz="2800" dirty="0" smtClean="0">
                <a:solidFill>
                  <a:srgbClr val="0070C0"/>
                </a:solidFill>
              </a:rPr>
              <a:t>Constructs </a:t>
            </a:r>
            <a:r>
              <a:rPr lang="en-US" sz="2800" dirty="0" err="1" smtClean="0">
                <a:solidFill>
                  <a:srgbClr val="0070C0"/>
                </a:solidFill>
              </a:rPr>
              <a:t>hyperplane</a:t>
            </a:r>
            <a:r>
              <a:rPr lang="en-US" sz="2800" dirty="0" smtClean="0">
                <a:solidFill>
                  <a:srgbClr val="0070C0"/>
                </a:solidFill>
              </a:rPr>
              <a:t> with maximum separation between classes</a:t>
            </a:r>
            <a:r>
              <a:rPr lang="en-US" sz="2000" i="1" dirty="0" smtClean="0"/>
              <a:t/>
            </a:r>
            <a:br>
              <a:rPr lang="en-US" sz="2000" i="1" dirty="0" smtClean="0"/>
            </a:br>
            <a:r>
              <a:rPr lang="en-US" sz="2000" i="1" dirty="0" smtClean="0"/>
              <a:t>[Sentences </a:t>
            </a:r>
            <a:r>
              <a:rPr lang="en-US" sz="2000" i="1" dirty="0" smtClean="0"/>
              <a:t>classified as </a:t>
            </a:r>
            <a:r>
              <a:rPr lang="en-US" sz="2000" i="1" dirty="0" smtClean="0"/>
              <a:t>implying objective </a:t>
            </a:r>
            <a:r>
              <a:rPr lang="en-US" sz="2000" i="1" dirty="0" smtClean="0"/>
              <a:t>‘x’ at greater distance from sentences not </a:t>
            </a:r>
            <a:r>
              <a:rPr lang="en-US" sz="2000" i="1" dirty="0" smtClean="0"/>
              <a:t>implying ‘x’ in the plane]</a:t>
            </a:r>
            <a:endParaRPr lang="en-US" sz="2000" i="1" dirty="0" smtClean="0"/>
          </a:p>
          <a:p>
            <a:pPr>
              <a:buFont typeface="Arial" pitchFamily="34" charset="0"/>
              <a:buChar char="•"/>
            </a:pPr>
            <a:endParaRPr lang="en-US" sz="2000" i="1" dirty="0" smtClean="0"/>
          </a:p>
          <a:p>
            <a:pPr lvl="1">
              <a:buFont typeface="Wingdings" pitchFamily="2" charset="2"/>
              <a:buChar char="Ø"/>
            </a:pPr>
            <a:r>
              <a:rPr lang="en-US" sz="2700" dirty="0" smtClean="0">
                <a:solidFill>
                  <a:srgbClr val="CC0066"/>
                </a:solidFill>
              </a:rPr>
              <a:t> </a:t>
            </a:r>
            <a:r>
              <a:rPr lang="en-US" sz="2700" dirty="0" smtClean="0">
                <a:solidFill>
                  <a:srgbClr val="CC0066"/>
                </a:solidFill>
              </a:rPr>
              <a:t>Popularly used to train Support Vector Machines (SVMs) to recognize patterns in the input.</a:t>
            </a:r>
          </a:p>
          <a:p>
            <a:pPr lvl="1">
              <a:buFont typeface="Wingdings" pitchFamily="2" charset="2"/>
              <a:buChar char="Ø"/>
            </a:pPr>
            <a:r>
              <a:rPr lang="en-US" sz="2700" dirty="0" smtClean="0">
                <a:solidFill>
                  <a:srgbClr val="CC0066"/>
                </a:solidFill>
              </a:rPr>
              <a:t> </a:t>
            </a:r>
            <a:r>
              <a:rPr lang="en-US" sz="2700" dirty="0" smtClean="0">
                <a:solidFill>
                  <a:srgbClr val="CC0066"/>
                </a:solidFill>
              </a:rPr>
              <a:t>Less complex than other methods to train SVMs.</a:t>
            </a:r>
            <a:endParaRPr lang="en-US" sz="2700" dirty="0" smtClean="0">
              <a:solidFill>
                <a:srgbClr val="CC0066"/>
              </a:solidFill>
            </a:endParaRPr>
          </a:p>
        </p:txBody>
      </p:sp>
      <p:sp>
        <p:nvSpPr>
          <p:cNvPr id="4" name="Footer Placeholder 3"/>
          <p:cNvSpPr>
            <a:spLocks noGrp="1"/>
          </p:cNvSpPr>
          <p:nvPr>
            <p:ph type="ftr" idx="10"/>
          </p:nvPr>
        </p:nvSpPr>
        <p:spPr/>
        <p:txBody>
          <a:bodyPr/>
          <a:lstStyle/>
          <a:p>
            <a:fld id="{66F37074-D267-44D5-977B-16E624729CCD}"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4" y="229394"/>
            <a:ext cx="9736139" cy="930275"/>
          </a:xfrm>
        </p:spPr>
        <p:txBody>
          <a:bodyPr/>
          <a:lstStyle/>
          <a:p>
            <a:pPr algn="l"/>
            <a:r>
              <a:rPr lang="en-US" dirty="0" smtClean="0"/>
              <a:t>Sentence Classifiers – </a:t>
            </a:r>
            <a:r>
              <a:rPr lang="en-US" sz="3200" dirty="0" smtClean="0"/>
              <a:t>Supervised Learning</a:t>
            </a:r>
            <a:endParaRPr lang="en-US" dirty="0"/>
          </a:p>
        </p:txBody>
      </p:sp>
      <p:sp>
        <p:nvSpPr>
          <p:cNvPr id="3" name="Content Placeholder 2"/>
          <p:cNvSpPr>
            <a:spLocks noGrp="1"/>
          </p:cNvSpPr>
          <p:nvPr>
            <p:ph idx="1"/>
          </p:nvPr>
        </p:nvSpPr>
        <p:spPr/>
        <p:txBody>
          <a:bodyPr/>
          <a:lstStyle/>
          <a:p>
            <a:r>
              <a:rPr lang="en-US" i="1" dirty="0" smtClean="0"/>
              <a:t>k</a:t>
            </a:r>
            <a:r>
              <a:rPr lang="en-US" dirty="0" smtClean="0"/>
              <a:t>-NN</a:t>
            </a:r>
          </a:p>
          <a:p>
            <a:pPr>
              <a:buFont typeface="Arial" pitchFamily="34" charset="0"/>
              <a:buChar char="•"/>
            </a:pPr>
            <a:r>
              <a:rPr lang="en-US" sz="2800" dirty="0" smtClean="0">
                <a:solidFill>
                  <a:srgbClr val="0070C0"/>
                </a:solidFill>
              </a:rPr>
              <a:t>Look at ‘k’ closest examples in the training set and use a majority vote for classification</a:t>
            </a:r>
            <a:br>
              <a:rPr lang="en-US" sz="2800" dirty="0" smtClean="0">
                <a:solidFill>
                  <a:srgbClr val="0070C0"/>
                </a:solidFill>
              </a:rPr>
            </a:br>
            <a:r>
              <a:rPr lang="en-US" sz="2000" i="1" dirty="0" smtClean="0"/>
              <a:t>[Custom distance function based on sentence structure to identify ‘nearest’ sentences]</a:t>
            </a:r>
            <a:endParaRPr lang="en-US" sz="2800" dirty="0" smtClean="0">
              <a:solidFill>
                <a:srgbClr val="0070C0"/>
              </a:solidFill>
            </a:endParaRPr>
          </a:p>
          <a:p>
            <a:pPr>
              <a:buFont typeface="Arial" pitchFamily="34" charset="0"/>
              <a:buChar char="•"/>
            </a:pPr>
            <a:r>
              <a:rPr lang="en-US" sz="2800" dirty="0" smtClean="0">
                <a:solidFill>
                  <a:srgbClr val="0070C0"/>
                </a:solidFill>
              </a:rPr>
              <a:t>If k = 1, assign to the class of single nearest neighbor</a:t>
            </a:r>
            <a:br>
              <a:rPr lang="en-US" sz="2800" dirty="0" smtClean="0">
                <a:solidFill>
                  <a:srgbClr val="0070C0"/>
                </a:solidFill>
              </a:rPr>
            </a:br>
            <a:r>
              <a:rPr lang="en-US" sz="2000" i="1" dirty="0" smtClean="0"/>
              <a:t>[If nearest sentence implies objective ‘x’, classify this sentence as implying ‘x’</a:t>
            </a:r>
            <a:r>
              <a:rPr lang="en-US" sz="2000" dirty="0" smtClean="0"/>
              <a:t>]</a:t>
            </a:r>
            <a:endParaRPr lang="en-US" sz="2000" dirty="0" smtClean="0"/>
          </a:p>
          <a:p>
            <a:pPr>
              <a:buFont typeface="Arial" pitchFamily="34" charset="0"/>
              <a:buChar char="•"/>
            </a:pPr>
            <a:endParaRPr lang="en-US" sz="2000" dirty="0" smtClean="0"/>
          </a:p>
          <a:p>
            <a:pPr lvl="1">
              <a:buFont typeface="Wingdings" pitchFamily="2" charset="2"/>
              <a:buChar char="Ø"/>
            </a:pPr>
            <a:r>
              <a:rPr lang="en-US" sz="2700" dirty="0" smtClean="0">
                <a:solidFill>
                  <a:srgbClr val="CC0066"/>
                </a:solidFill>
              </a:rPr>
              <a:t> Simple machine learning algorithm. </a:t>
            </a:r>
          </a:p>
          <a:p>
            <a:pPr lvl="1">
              <a:buFont typeface="Wingdings" pitchFamily="2" charset="2"/>
              <a:buChar char="Ø"/>
            </a:pPr>
            <a:r>
              <a:rPr lang="en-US" sz="2700" dirty="0" smtClean="0">
                <a:solidFill>
                  <a:srgbClr val="CC0066"/>
                </a:solidFill>
              </a:rPr>
              <a:t> Performance improves as training set grows.</a:t>
            </a:r>
            <a:endParaRPr lang="en-US" sz="2700" dirty="0" smtClean="0">
              <a:solidFill>
                <a:srgbClr val="CC0066"/>
              </a:solidFill>
            </a:endParaRPr>
          </a:p>
          <a:p>
            <a:pPr>
              <a:buFont typeface="Arial" pitchFamily="34" charset="0"/>
              <a:buChar char="•"/>
            </a:pPr>
            <a:endParaRPr lang="en-US" sz="3200" dirty="0" smtClean="0"/>
          </a:p>
        </p:txBody>
      </p:sp>
      <p:sp>
        <p:nvSpPr>
          <p:cNvPr id="4" name="Footer Placeholder 3"/>
          <p:cNvSpPr>
            <a:spLocks noGrp="1"/>
          </p:cNvSpPr>
          <p:nvPr>
            <p:ph type="ftr" idx="10"/>
          </p:nvPr>
        </p:nvSpPr>
        <p:spPr/>
        <p:txBody>
          <a:bodyPr/>
          <a:lstStyle/>
          <a:p>
            <a:fld id="{66F37074-D267-44D5-977B-16E624729CCD}"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Motivation</a:t>
            </a:r>
            <a:endParaRPr lang="en-US" dirty="0"/>
          </a:p>
        </p:txBody>
      </p:sp>
      <p:sp>
        <p:nvSpPr>
          <p:cNvPr id="3" name="Content Placeholder 2"/>
          <p:cNvSpPr>
            <a:spLocks noGrp="1"/>
          </p:cNvSpPr>
          <p:nvPr>
            <p:ph idx="1"/>
          </p:nvPr>
        </p:nvSpPr>
        <p:spPr>
          <a:xfrm>
            <a:off x="422275" y="1753394"/>
            <a:ext cx="9310688" cy="4806156"/>
          </a:xfrm>
        </p:spPr>
        <p:txBody>
          <a:bodyPr/>
          <a:lstStyle/>
          <a:p>
            <a:pPr marL="0" lvl="1" indent="0">
              <a:spcBef>
                <a:spcPct val="30000"/>
              </a:spcBef>
              <a:defRPr/>
            </a:pPr>
            <a:r>
              <a:rPr lang="en-US" sz="3200" dirty="0" smtClean="0">
                <a:latin typeface="Palatino Linotype" pitchFamily="18" charset="0"/>
              </a:rPr>
              <a:t>Cert Research Report, 2010</a:t>
            </a:r>
          </a:p>
          <a:p>
            <a:pPr marL="628650" lvl="2">
              <a:spcBef>
                <a:spcPts val="1800"/>
              </a:spcBef>
              <a:buFont typeface="Arial" pitchFamily="34" charset="0"/>
              <a:buChar char="•"/>
              <a:defRPr/>
            </a:pPr>
            <a:r>
              <a:rPr lang="en-US" sz="2400" dirty="0" smtClean="0">
                <a:latin typeface="Palatino Linotype" pitchFamily="18" charset="0"/>
              </a:rPr>
              <a:t>Security requirement among the lower 50% of prioritized requirements</a:t>
            </a:r>
          </a:p>
          <a:p>
            <a:pPr marL="628650" lvl="2">
              <a:spcBef>
                <a:spcPts val="1800"/>
              </a:spcBef>
              <a:buFont typeface="Arial" pitchFamily="34" charset="0"/>
              <a:buChar char="•"/>
              <a:defRPr/>
            </a:pPr>
            <a:r>
              <a:rPr lang="en-US" sz="2400" dirty="0" smtClean="0">
                <a:latin typeface="Palatino Linotype" pitchFamily="18" charset="0"/>
              </a:rPr>
              <a:t>Difficult and expensive to improve security of an application once it is in operational environment</a:t>
            </a:r>
          </a:p>
          <a:p>
            <a:pPr marL="628650" lvl="2">
              <a:spcBef>
                <a:spcPts val="1800"/>
              </a:spcBef>
              <a:buFont typeface="Arial" pitchFamily="34" charset="0"/>
              <a:buChar char="•"/>
              <a:defRPr/>
            </a:pPr>
            <a:endParaRPr lang="en-US" sz="2400" dirty="0" smtClean="0">
              <a:latin typeface="Palatino Linotype" pitchFamily="18" charset="0"/>
            </a:endParaRP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latin typeface="Palatino Linotype" pitchFamily="18" charset="0"/>
              </a:rPr>
              <a:t>Building security in </a:t>
            </a:r>
            <a:r>
              <a:rPr lang="en-US" sz="1400" dirty="0" smtClean="0">
                <a:latin typeface="Palatino Linotype" pitchFamily="18" charset="0"/>
              </a:rPr>
              <a:t>[McGraw06]</a:t>
            </a:r>
            <a:endParaRPr lang="en-US" sz="2800" dirty="0" smtClean="0">
              <a:latin typeface="Palatino Linotype" pitchFamily="18" charset="0"/>
            </a:endParaRPr>
          </a:p>
          <a:p>
            <a:pPr marL="741363" lvl="1"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latin typeface="Palatino Linotype" pitchFamily="18" charset="0"/>
              </a:rPr>
              <a:t>Need to improve the quantity and quality of security requirements identified early on.</a:t>
            </a:r>
            <a:endParaRPr lang="en-US" sz="2800" dirty="0" smtClean="0">
              <a:latin typeface="Palatino Linotype" pitchFamily="18" charset="0"/>
            </a:endParaRPr>
          </a:p>
          <a:p>
            <a:endParaRPr lang="en-US" dirty="0" smtClean="0">
              <a:latin typeface="Palatino Linotype" pitchFamily="18" charset="0"/>
            </a:endParaRPr>
          </a:p>
        </p:txBody>
      </p:sp>
      <p:sp>
        <p:nvSpPr>
          <p:cNvPr id="4" name="Footer Placeholder 3"/>
          <p:cNvSpPr>
            <a:spLocks noGrp="1"/>
          </p:cNvSpPr>
          <p:nvPr>
            <p:ph type="ftr" idx="10"/>
          </p:nvPr>
        </p:nvSpPr>
        <p:spPr/>
        <p:txBody>
          <a:bodyPr/>
          <a:lstStyle/>
          <a:p>
            <a:fld id="{66F37074-D267-44D5-977B-16E624729CCD}" type="slidenum">
              <a:rPr lang="en-US" smtClean="0"/>
              <a:pPr/>
              <a:t>3</a:t>
            </a:fld>
            <a:endParaRPr lang="en-US"/>
          </a:p>
        </p:txBody>
      </p:sp>
      <p:sp>
        <p:nvSpPr>
          <p:cNvPr id="5" name="Rectangle 4"/>
          <p:cNvSpPr/>
          <p:nvPr/>
        </p:nvSpPr>
        <p:spPr>
          <a:xfrm>
            <a:off x="381000" y="6934995"/>
            <a:ext cx="3860006" cy="523220"/>
          </a:xfrm>
          <a:prstGeom prst="rect">
            <a:avLst/>
          </a:prstGeom>
        </p:spPr>
        <p:txBody>
          <a:bodyPr wrap="square">
            <a:spAutoFit/>
          </a:bodyPr>
          <a:lstStyle/>
          <a:p>
            <a:r>
              <a:rPr lang="en-US" sz="1400" dirty="0" smtClean="0">
                <a:solidFill>
                  <a:schemeClr val="bg1">
                    <a:lumMod val="50000"/>
                  </a:schemeClr>
                </a:solidFill>
              </a:rPr>
              <a:t>http://resources.sei.cmu.edu/asset_files/</a:t>
            </a:r>
            <a:br>
              <a:rPr lang="en-US" sz="1400" dirty="0" smtClean="0">
                <a:solidFill>
                  <a:schemeClr val="bg1">
                    <a:lumMod val="50000"/>
                  </a:schemeClr>
                </a:solidFill>
              </a:rPr>
            </a:br>
            <a:r>
              <a:rPr lang="en-US" sz="1400" dirty="0" err="1" smtClean="0">
                <a:solidFill>
                  <a:schemeClr val="bg1">
                    <a:lumMod val="50000"/>
                  </a:schemeClr>
                </a:solidFill>
              </a:rPr>
              <a:t>CERTResearchReport</a:t>
            </a:r>
            <a:r>
              <a:rPr lang="en-US" sz="1400" dirty="0" smtClean="0">
                <a:solidFill>
                  <a:schemeClr val="bg1">
                    <a:lumMod val="50000"/>
                  </a:schemeClr>
                </a:solidFill>
              </a:rPr>
              <a:t>/2011_013_001_37704.pdf</a:t>
            </a:r>
            <a:endParaRPr lang="en-U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ESEM</a:t>
            </a:r>
            <a:r>
              <a:rPr lang="en-US" sz="4000" dirty="0" smtClean="0"/>
              <a:t> – </a:t>
            </a:r>
            <a:r>
              <a:rPr lang="en-US" sz="3200" dirty="0" smtClean="0"/>
              <a:t>Automatically suggesting patterns</a:t>
            </a:r>
            <a:endParaRPr lang="en-US" sz="2400" dirty="0"/>
          </a:p>
        </p:txBody>
      </p:sp>
      <p:sp>
        <p:nvSpPr>
          <p:cNvPr id="4" name="Footer Placeholder 3"/>
          <p:cNvSpPr>
            <a:spLocks noGrp="1"/>
          </p:cNvSpPr>
          <p:nvPr>
            <p:ph type="ftr" idx="10"/>
          </p:nvPr>
        </p:nvSpPr>
        <p:spPr/>
        <p:txBody>
          <a:bodyPr/>
          <a:lstStyle/>
          <a:p>
            <a:fld id="{66F37074-D267-44D5-977B-16E624729CCD}" type="slidenum">
              <a:rPr lang="en-US" smtClean="0"/>
              <a:pPr/>
              <a:t>30</a:t>
            </a:fld>
            <a:endParaRPr lang="en-US"/>
          </a:p>
        </p:txBody>
      </p:sp>
      <p:sp>
        <p:nvSpPr>
          <p:cNvPr id="6" name="Rectangle 5"/>
          <p:cNvSpPr/>
          <p:nvPr/>
        </p:nvSpPr>
        <p:spPr>
          <a:xfrm>
            <a:off x="278606" y="1677194"/>
            <a:ext cx="3200400" cy="2585323"/>
          </a:xfrm>
          <a:prstGeom prst="rect">
            <a:avLst/>
          </a:prstGeom>
        </p:spPr>
        <p:txBody>
          <a:bodyPr wrap="square">
            <a:spAutoFit/>
          </a:bodyPr>
          <a:lstStyle/>
          <a:p>
            <a:pPr marL="457200" lvl="1" indent="-228600">
              <a:buFont typeface="Arial" pitchFamily="34" charset="0"/>
              <a:buChar char="•"/>
            </a:pPr>
            <a:r>
              <a:rPr lang="en-US" dirty="0" smtClean="0">
                <a:solidFill>
                  <a:schemeClr val="tx1"/>
                </a:solidFill>
              </a:rPr>
              <a:t>User study of 50 graduate students to infer security requirements </a:t>
            </a:r>
            <a:br>
              <a:rPr lang="en-US" dirty="0" smtClean="0">
                <a:solidFill>
                  <a:schemeClr val="tx1"/>
                </a:solidFill>
              </a:rPr>
            </a:br>
            <a:r>
              <a:rPr lang="en-US" dirty="0" smtClean="0">
                <a:solidFill>
                  <a:schemeClr val="tx1"/>
                </a:solidFill>
              </a:rPr>
              <a:t>from given use case scenario </a:t>
            </a:r>
            <a:r>
              <a:rPr lang="en-US" sz="1400" dirty="0" smtClean="0">
                <a:solidFill>
                  <a:schemeClr val="tx1"/>
                </a:solidFill>
              </a:rPr>
              <a:t>[ESEM14]</a:t>
            </a:r>
            <a:endParaRPr lang="en-US" dirty="0" smtClean="0">
              <a:solidFill>
                <a:schemeClr val="tx1"/>
              </a:solidFill>
            </a:endParaRPr>
          </a:p>
          <a:p>
            <a:pPr marL="457200" lvl="1" indent="-228600">
              <a:buFont typeface="Arial" pitchFamily="34" charset="0"/>
              <a:buChar char="•"/>
            </a:pPr>
            <a:endParaRPr lang="en-US" sz="1800" dirty="0" smtClean="0">
              <a:solidFill>
                <a:schemeClr val="tx1"/>
              </a:solidFill>
            </a:endParaRPr>
          </a:p>
        </p:txBody>
      </p:sp>
      <p:pic>
        <p:nvPicPr>
          <p:cNvPr id="7" name="Picture 1"/>
          <p:cNvPicPr>
            <a:picLocks noChangeAspect="1" noChangeArrowheads="1"/>
          </p:cNvPicPr>
          <p:nvPr/>
        </p:nvPicPr>
        <p:blipFill>
          <a:blip r:embed="rId3" cstate="print"/>
          <a:srcRect/>
          <a:stretch>
            <a:fillRect/>
          </a:stretch>
        </p:blipFill>
        <p:spPr bwMode="auto">
          <a:xfrm>
            <a:off x="3785482" y="1524000"/>
            <a:ext cx="6094324" cy="53347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Security Objectives &amp; Requirements</a:t>
            </a:r>
            <a:endParaRPr lang="en-US" dirty="0"/>
          </a:p>
        </p:txBody>
      </p:sp>
      <p:sp>
        <p:nvSpPr>
          <p:cNvPr id="3" name="Content Placeholder 2"/>
          <p:cNvSpPr>
            <a:spLocks noGrp="1"/>
          </p:cNvSpPr>
          <p:nvPr>
            <p:ph idx="1"/>
          </p:nvPr>
        </p:nvSpPr>
        <p:spPr/>
        <p:txBody>
          <a:bodyPr/>
          <a:lstStyle/>
          <a:p>
            <a:r>
              <a:rPr lang="en-US" sz="2400" b="1" dirty="0" smtClean="0">
                <a:solidFill>
                  <a:srgbClr val="CC0066"/>
                </a:solidFill>
              </a:rPr>
              <a:t>Security objectives:</a:t>
            </a:r>
            <a:r>
              <a:rPr lang="en-US" sz="2400" b="1" dirty="0" smtClean="0"/>
              <a:t> </a:t>
            </a:r>
            <a:r>
              <a:rPr lang="en-US" sz="2400" dirty="0" smtClean="0"/>
              <a:t>security-related outcomes a system must ensure or prevent </a:t>
            </a:r>
            <a:r>
              <a:rPr lang="en-US" sz="1400" dirty="0" smtClean="0"/>
              <a:t>[Firesmith03]</a:t>
            </a:r>
            <a:endParaRPr lang="en-US" sz="2400" dirty="0" smtClean="0"/>
          </a:p>
          <a:p>
            <a:pPr>
              <a:spcBef>
                <a:spcPts val="1800"/>
              </a:spcBef>
            </a:pPr>
            <a:r>
              <a:rPr lang="en-US" sz="2400" b="1" dirty="0" smtClean="0">
                <a:solidFill>
                  <a:srgbClr val="CC0066"/>
                </a:solidFill>
              </a:rPr>
              <a:t>Security requirements:</a:t>
            </a:r>
            <a:r>
              <a:rPr lang="en-US" sz="2400" dirty="0" smtClean="0"/>
              <a:t> security-related functionality/behavior </a:t>
            </a:r>
            <a:r>
              <a:rPr lang="en-US" sz="2400" i="1" dirty="0" smtClean="0"/>
              <a:t>or</a:t>
            </a:r>
            <a:r>
              <a:rPr lang="en-US" sz="2400" dirty="0" smtClean="0"/>
              <a:t> properties/quality attributes </a:t>
            </a:r>
            <a:r>
              <a:rPr lang="en-US" sz="2400" i="1" dirty="0" smtClean="0"/>
              <a:t>or</a:t>
            </a:r>
            <a:r>
              <a:rPr lang="en-US" sz="2400" dirty="0" smtClean="0"/>
              <a:t> constraints </a:t>
            </a:r>
            <a:r>
              <a:rPr lang="en-US" sz="1200" dirty="0" smtClean="0"/>
              <a:t>[MARTIN07, SOAR07, CIGITAL]</a:t>
            </a:r>
            <a:r>
              <a:rPr lang="en-US" sz="2400" dirty="0" smtClean="0"/>
              <a:t> </a:t>
            </a:r>
          </a:p>
          <a:p>
            <a:endParaRPr lang="en-US" dirty="0"/>
          </a:p>
        </p:txBody>
      </p:sp>
      <p:sp>
        <p:nvSpPr>
          <p:cNvPr id="4" name="Footer Placeholder 3"/>
          <p:cNvSpPr>
            <a:spLocks noGrp="1"/>
          </p:cNvSpPr>
          <p:nvPr>
            <p:ph type="ftr" idx="10"/>
          </p:nvPr>
        </p:nvSpPr>
        <p:spPr>
          <a:xfrm>
            <a:off x="3331066" y="6934994"/>
            <a:ext cx="3470275" cy="509587"/>
          </a:xfrm>
        </p:spPr>
        <p:txBody>
          <a:bodyPr/>
          <a:lstStyle/>
          <a:p>
            <a:fld id="{66F37074-D267-44D5-977B-16E624729CCD}" type="slidenum">
              <a:rPr lang="en-US" smtClean="0"/>
              <a:pPr/>
              <a:t>31</a:t>
            </a:fld>
            <a:endParaRPr lang="en-US"/>
          </a:p>
        </p:txBody>
      </p:sp>
      <p:sp>
        <p:nvSpPr>
          <p:cNvPr id="5" name="Flowchart: Multidocument 4"/>
          <p:cNvSpPr/>
          <p:nvPr/>
        </p:nvSpPr>
        <p:spPr bwMode="auto">
          <a:xfrm>
            <a:off x="5765006" y="5482729"/>
            <a:ext cx="1905000" cy="762000"/>
          </a:xfrm>
          <a:prstGeom prst="flowChartMultidocumen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pic>
        <p:nvPicPr>
          <p:cNvPr id="6" name="Picture 2" descr="http://www.sxc.hu/pic/m/c/co/cobrasoft/1176209_shot_on_target.jpg"/>
          <p:cNvPicPr>
            <a:picLocks noChangeAspect="1" noChangeArrowheads="1"/>
          </p:cNvPicPr>
          <p:nvPr/>
        </p:nvPicPr>
        <p:blipFill>
          <a:blip r:embed="rId3" cstate="print"/>
          <a:srcRect/>
          <a:stretch>
            <a:fillRect/>
          </a:stretch>
        </p:blipFill>
        <p:spPr bwMode="auto">
          <a:xfrm>
            <a:off x="3402806" y="3505994"/>
            <a:ext cx="1790700" cy="1790700"/>
          </a:xfrm>
          <a:prstGeom prst="rect">
            <a:avLst/>
          </a:prstGeom>
          <a:noFill/>
        </p:spPr>
      </p:pic>
      <p:sp>
        <p:nvSpPr>
          <p:cNvPr id="7" name="TextBox 6"/>
          <p:cNvSpPr txBox="1"/>
          <p:nvPr/>
        </p:nvSpPr>
        <p:spPr>
          <a:xfrm>
            <a:off x="5236066" y="6325394"/>
            <a:ext cx="3195940" cy="461665"/>
          </a:xfrm>
          <a:prstGeom prst="rect">
            <a:avLst/>
          </a:prstGeom>
          <a:noFill/>
        </p:spPr>
        <p:txBody>
          <a:bodyPr wrap="none" rtlCol="0">
            <a:spAutoFit/>
          </a:bodyPr>
          <a:lstStyle/>
          <a:p>
            <a:r>
              <a:rPr lang="en-US" b="1" dirty="0" smtClean="0">
                <a:solidFill>
                  <a:srgbClr val="006699"/>
                </a:solidFill>
              </a:rPr>
              <a:t>Security Requirements</a:t>
            </a:r>
            <a:endParaRPr lang="en-US" b="1" dirty="0">
              <a:solidFill>
                <a:srgbClr val="006699"/>
              </a:solidFill>
            </a:endParaRPr>
          </a:p>
        </p:txBody>
      </p:sp>
      <p:sp>
        <p:nvSpPr>
          <p:cNvPr id="8" name="TextBox 7"/>
          <p:cNvSpPr txBox="1"/>
          <p:nvPr/>
        </p:nvSpPr>
        <p:spPr>
          <a:xfrm>
            <a:off x="3021806" y="3349129"/>
            <a:ext cx="2738250" cy="461665"/>
          </a:xfrm>
          <a:prstGeom prst="rect">
            <a:avLst/>
          </a:prstGeom>
          <a:noFill/>
        </p:spPr>
        <p:txBody>
          <a:bodyPr wrap="none" rtlCol="0">
            <a:spAutoFit/>
          </a:bodyPr>
          <a:lstStyle/>
          <a:p>
            <a:r>
              <a:rPr lang="en-US" b="1" dirty="0" smtClean="0">
                <a:solidFill>
                  <a:srgbClr val="006699"/>
                </a:solidFill>
              </a:rPr>
              <a:t>Security Objectives</a:t>
            </a:r>
            <a:endParaRPr lang="en-US" b="1" dirty="0">
              <a:solidFill>
                <a:srgbClr val="006699"/>
              </a:solidFill>
            </a:endParaRPr>
          </a:p>
        </p:txBody>
      </p:sp>
      <p:sp>
        <p:nvSpPr>
          <p:cNvPr id="9" name="Notched Right Arrow 8"/>
          <p:cNvSpPr/>
          <p:nvPr/>
        </p:nvSpPr>
        <p:spPr bwMode="auto">
          <a:xfrm rot="12661767">
            <a:off x="5154029" y="4694595"/>
            <a:ext cx="1533173" cy="259114"/>
          </a:xfrm>
          <a:prstGeom prst="notched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10" name="TextBox 9"/>
          <p:cNvSpPr txBox="1"/>
          <p:nvPr/>
        </p:nvSpPr>
        <p:spPr>
          <a:xfrm>
            <a:off x="5993606" y="4267994"/>
            <a:ext cx="1923925" cy="461665"/>
          </a:xfrm>
          <a:prstGeom prst="rect">
            <a:avLst/>
          </a:prstGeom>
          <a:noFill/>
        </p:spPr>
        <p:txBody>
          <a:bodyPr wrap="none" rtlCol="0">
            <a:spAutoFit/>
          </a:bodyPr>
          <a:lstStyle/>
          <a:p>
            <a:r>
              <a:rPr lang="en-US" dirty="0" smtClean="0">
                <a:solidFill>
                  <a:schemeClr val="accent1">
                    <a:lumMod val="50000"/>
                  </a:schemeClr>
                </a:solidFill>
              </a:rPr>
              <a:t>operationalize</a:t>
            </a:r>
            <a:endParaRPr lang="en-US" dirty="0">
              <a:solidFill>
                <a:schemeClr val="accent1">
                  <a:lumMod val="50000"/>
                </a:schemeClr>
              </a:solidFill>
            </a:endParaRPr>
          </a:p>
        </p:txBody>
      </p:sp>
      <p:pic>
        <p:nvPicPr>
          <p:cNvPr id="11" name="Picture 4" descr="https://encrypted-tbn2.gstatic.com/images?q=tbn:ANd9GcQmlwvbdq6iVUXENopNQp2_knvVh24BVMmfeMvTCNrmTJE0swJFbA"/>
          <p:cNvPicPr>
            <a:picLocks noChangeAspect="1" noChangeArrowheads="1"/>
          </p:cNvPicPr>
          <p:nvPr/>
        </p:nvPicPr>
        <p:blipFill>
          <a:blip r:embed="rId4" cstate="print"/>
          <a:srcRect/>
          <a:stretch>
            <a:fillRect/>
          </a:stretch>
        </p:blipFill>
        <p:spPr bwMode="auto">
          <a:xfrm>
            <a:off x="1708611" y="5334794"/>
            <a:ext cx="1922795" cy="1066800"/>
          </a:xfrm>
          <a:prstGeom prst="rect">
            <a:avLst/>
          </a:prstGeom>
          <a:noFill/>
        </p:spPr>
      </p:pic>
      <p:sp>
        <p:nvSpPr>
          <p:cNvPr id="12" name="TextBox 11"/>
          <p:cNvSpPr txBox="1"/>
          <p:nvPr/>
        </p:nvSpPr>
        <p:spPr>
          <a:xfrm>
            <a:off x="816466" y="6325394"/>
            <a:ext cx="2497030" cy="461665"/>
          </a:xfrm>
          <a:prstGeom prst="rect">
            <a:avLst/>
          </a:prstGeom>
          <a:noFill/>
        </p:spPr>
        <p:txBody>
          <a:bodyPr wrap="none" rtlCol="0">
            <a:spAutoFit/>
          </a:bodyPr>
          <a:lstStyle/>
          <a:p>
            <a:r>
              <a:rPr lang="en-US" b="1" dirty="0" smtClean="0">
                <a:solidFill>
                  <a:srgbClr val="006699"/>
                </a:solidFill>
              </a:rPr>
              <a:t>Software Systems</a:t>
            </a:r>
            <a:endParaRPr lang="en-US" b="1" dirty="0">
              <a:solidFill>
                <a:srgbClr val="006699"/>
              </a:solidFill>
            </a:endParaRPr>
          </a:p>
        </p:txBody>
      </p:sp>
      <p:pic>
        <p:nvPicPr>
          <p:cNvPr id="13" name="Picture 6" descr="http://www.geeky-gadgets.com/wp-content/uploads/2011/04/Square-Credit-Card.jpg"/>
          <p:cNvPicPr>
            <a:picLocks noChangeAspect="1" noChangeArrowheads="1"/>
          </p:cNvPicPr>
          <p:nvPr/>
        </p:nvPicPr>
        <p:blipFill>
          <a:blip r:embed="rId5" cstate="print"/>
          <a:srcRect/>
          <a:stretch>
            <a:fillRect/>
          </a:stretch>
        </p:blipFill>
        <p:spPr bwMode="auto">
          <a:xfrm>
            <a:off x="567072" y="4796929"/>
            <a:ext cx="1311734" cy="1009650"/>
          </a:xfrm>
          <a:prstGeom prst="rect">
            <a:avLst/>
          </a:prstGeom>
          <a:noFill/>
        </p:spPr>
      </p:pic>
      <p:sp>
        <p:nvSpPr>
          <p:cNvPr id="14" name="Notched Right Arrow 13"/>
          <p:cNvSpPr/>
          <p:nvPr/>
        </p:nvSpPr>
        <p:spPr bwMode="auto">
          <a:xfrm rot="19888042">
            <a:off x="2076185" y="4644583"/>
            <a:ext cx="1533173" cy="259114"/>
          </a:xfrm>
          <a:prstGeom prst="notched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15" name="TextBox 14"/>
          <p:cNvSpPr txBox="1"/>
          <p:nvPr/>
        </p:nvSpPr>
        <p:spPr>
          <a:xfrm>
            <a:off x="2107406" y="4187329"/>
            <a:ext cx="764953" cy="461665"/>
          </a:xfrm>
          <a:prstGeom prst="rect">
            <a:avLst/>
          </a:prstGeom>
          <a:noFill/>
        </p:spPr>
        <p:txBody>
          <a:bodyPr wrap="none" rtlCol="0">
            <a:spAutoFit/>
          </a:bodyPr>
          <a:lstStyle/>
          <a:p>
            <a:r>
              <a:rPr lang="en-US" dirty="0" smtClean="0">
                <a:solidFill>
                  <a:schemeClr val="accent1">
                    <a:lumMod val="50000"/>
                  </a:schemeClr>
                </a:solidFill>
              </a:rPr>
              <a:t>have</a:t>
            </a:r>
            <a:endParaRPr lang="en-US" dirty="0">
              <a:solidFill>
                <a:schemeClr val="accent1">
                  <a:lumMod val="50000"/>
                </a:schemeClr>
              </a:solidFill>
            </a:endParaRPr>
          </a:p>
        </p:txBody>
      </p:sp>
      <p:cxnSp>
        <p:nvCxnSpPr>
          <p:cNvPr id="16" name="Straight Connector 15"/>
          <p:cNvCxnSpPr/>
          <p:nvPr/>
        </p:nvCxnSpPr>
        <p:spPr bwMode="auto">
          <a:xfrm>
            <a:off x="3479006" y="6016129"/>
            <a:ext cx="2133600" cy="0"/>
          </a:xfrm>
          <a:prstGeom prst="line">
            <a:avLst/>
          </a:prstGeom>
          <a:solidFill>
            <a:srgbClr val="00B8FF"/>
          </a:solidFill>
          <a:ln w="9525" cap="flat" cmpd="sng" algn="ctr">
            <a:solidFill>
              <a:schemeClr val="tx1"/>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8736806" y="3886994"/>
            <a:ext cx="920445" cy="461665"/>
          </a:xfrm>
          <a:prstGeom prst="rect">
            <a:avLst/>
          </a:prstGeom>
          <a:noFill/>
        </p:spPr>
        <p:txBody>
          <a:bodyPr wrap="square" rtlCol="0">
            <a:spAutoFit/>
          </a:bodyPr>
          <a:lstStyle/>
          <a:p>
            <a:r>
              <a:rPr lang="en-US" dirty="0" smtClean="0">
                <a:solidFill>
                  <a:srgbClr val="C00000"/>
                </a:solidFill>
              </a:rPr>
              <a:t>Why?</a:t>
            </a:r>
            <a:endParaRPr lang="en-US" dirty="0">
              <a:solidFill>
                <a:srgbClr val="C00000"/>
              </a:solidFill>
            </a:endParaRPr>
          </a:p>
        </p:txBody>
      </p:sp>
      <p:sp>
        <p:nvSpPr>
          <p:cNvPr id="18" name="TextBox 17"/>
          <p:cNvSpPr txBox="1"/>
          <p:nvPr/>
        </p:nvSpPr>
        <p:spPr>
          <a:xfrm>
            <a:off x="8736806" y="6016129"/>
            <a:ext cx="1143000" cy="461665"/>
          </a:xfrm>
          <a:prstGeom prst="rect">
            <a:avLst/>
          </a:prstGeom>
          <a:noFill/>
        </p:spPr>
        <p:txBody>
          <a:bodyPr wrap="square" rtlCol="0">
            <a:spAutoFit/>
          </a:bodyPr>
          <a:lstStyle/>
          <a:p>
            <a:r>
              <a:rPr lang="en-US" dirty="0" smtClean="0">
                <a:solidFill>
                  <a:srgbClr val="C00000"/>
                </a:solidFill>
              </a:rPr>
              <a:t>What?</a:t>
            </a:r>
            <a:endParaRPr lang="en-US" dirty="0">
              <a:solidFill>
                <a:srgbClr val="C00000"/>
              </a:solidFill>
            </a:endParaRPr>
          </a:p>
        </p:txBody>
      </p:sp>
      <p:cxnSp>
        <p:nvCxnSpPr>
          <p:cNvPr id="20" name="Straight Connector 19"/>
          <p:cNvCxnSpPr/>
          <p:nvPr/>
        </p:nvCxnSpPr>
        <p:spPr bwMode="auto">
          <a:xfrm>
            <a:off x="9117806" y="4496594"/>
            <a:ext cx="0" cy="137160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8965406" y="5944394"/>
            <a:ext cx="3048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8965406" y="4420394"/>
            <a:ext cx="3048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Rectangle 24"/>
          <p:cNvSpPr/>
          <p:nvPr/>
        </p:nvSpPr>
        <p:spPr>
          <a:xfrm>
            <a:off x="8584406" y="6477794"/>
            <a:ext cx="1401346" cy="307777"/>
          </a:xfrm>
          <a:prstGeom prst="rect">
            <a:avLst/>
          </a:prstGeom>
        </p:spPr>
        <p:txBody>
          <a:bodyPr wrap="none">
            <a:spAutoFit/>
          </a:bodyPr>
          <a:lstStyle/>
          <a:p>
            <a:r>
              <a:rPr lang="en-US" sz="1400" dirty="0" smtClean="0">
                <a:solidFill>
                  <a:schemeClr val="tx1"/>
                </a:solidFill>
              </a:rPr>
              <a:t>[Lamsweerde03]</a:t>
            </a:r>
            <a:endParaRPr lang="en-US" sz="1400" dirty="0">
              <a:solidFill>
                <a:schemeClr val="tx1"/>
              </a:solidFill>
            </a:endParaRPr>
          </a:p>
        </p:txBody>
      </p:sp>
      <p:sp>
        <p:nvSpPr>
          <p:cNvPr id="26" name="TextBox 25"/>
          <p:cNvSpPr txBox="1"/>
          <p:nvPr/>
        </p:nvSpPr>
        <p:spPr>
          <a:xfrm>
            <a:off x="3936206" y="5635129"/>
            <a:ext cx="1088760" cy="461665"/>
          </a:xfrm>
          <a:prstGeom prst="rect">
            <a:avLst/>
          </a:prstGeom>
          <a:noFill/>
        </p:spPr>
        <p:txBody>
          <a:bodyPr wrap="none" rtlCol="0">
            <a:spAutoFit/>
          </a:bodyPr>
          <a:lstStyle/>
          <a:p>
            <a:r>
              <a:rPr lang="en-US" dirty="0" smtClean="0">
                <a:solidFill>
                  <a:schemeClr val="accent1">
                    <a:lumMod val="50000"/>
                  </a:schemeClr>
                </a:solidFill>
              </a:rPr>
              <a:t>context</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Security Objectives &amp; Requirements</a:t>
            </a:r>
            <a:endParaRPr lang="en-US" dirty="0"/>
          </a:p>
        </p:txBody>
      </p:sp>
      <p:sp>
        <p:nvSpPr>
          <p:cNvPr id="4" name="Footer Placeholder 3"/>
          <p:cNvSpPr>
            <a:spLocks noGrp="1"/>
          </p:cNvSpPr>
          <p:nvPr>
            <p:ph type="ftr" idx="10"/>
          </p:nvPr>
        </p:nvSpPr>
        <p:spPr/>
        <p:txBody>
          <a:bodyPr/>
          <a:lstStyle/>
          <a:p>
            <a:fld id="{66F37074-D267-44D5-977B-16E624729CCD}" type="slidenum">
              <a:rPr lang="en-US" smtClean="0"/>
              <a:pPr/>
              <a:t>32</a:t>
            </a:fld>
            <a:endParaRPr lang="en-US"/>
          </a:p>
        </p:txBody>
      </p:sp>
      <p:grpSp>
        <p:nvGrpSpPr>
          <p:cNvPr id="3" name="Group 7"/>
          <p:cNvGrpSpPr/>
          <p:nvPr/>
        </p:nvGrpSpPr>
        <p:grpSpPr>
          <a:xfrm>
            <a:off x="3783806" y="1753394"/>
            <a:ext cx="2362200" cy="1066800"/>
            <a:chOff x="3707606" y="1753394"/>
            <a:chExt cx="2362200" cy="1066800"/>
          </a:xfrm>
        </p:grpSpPr>
        <p:sp>
          <p:nvSpPr>
            <p:cNvPr id="6" name="Oval 5"/>
            <p:cNvSpPr/>
            <p:nvPr/>
          </p:nvSpPr>
          <p:spPr bwMode="auto">
            <a:xfrm>
              <a:off x="3707606" y="1753394"/>
              <a:ext cx="2362200" cy="1066800"/>
            </a:xfrm>
            <a:prstGeom prst="ellipse">
              <a:avLst/>
            </a:prstGeom>
            <a:solidFill>
              <a:srgbClr val="CC0066"/>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chemeClr val="bg1"/>
                </a:solidFill>
                <a:effectLst/>
                <a:latin typeface="Times New Roman" pitchFamily="16" charset="0"/>
                <a:ea typeface="Microsoft YaHei" charset="-122"/>
              </a:endParaRPr>
            </a:p>
          </p:txBody>
        </p:sp>
        <p:sp>
          <p:nvSpPr>
            <p:cNvPr id="7" name="TextBox 6"/>
            <p:cNvSpPr txBox="1"/>
            <p:nvPr/>
          </p:nvSpPr>
          <p:spPr>
            <a:xfrm>
              <a:off x="3826025" y="2058194"/>
              <a:ext cx="2167581" cy="461665"/>
            </a:xfrm>
            <a:prstGeom prst="rect">
              <a:avLst/>
            </a:prstGeom>
            <a:noFill/>
          </p:spPr>
          <p:txBody>
            <a:bodyPr wrap="none" rtlCol="0">
              <a:spAutoFit/>
            </a:bodyPr>
            <a:lstStyle/>
            <a:p>
              <a:r>
                <a:rPr lang="en-US" b="1" dirty="0" smtClean="0">
                  <a:solidFill>
                    <a:schemeClr val="bg1">
                      <a:lumMod val="95000"/>
                    </a:schemeClr>
                  </a:solidFill>
                </a:rPr>
                <a:t>Confidentiality</a:t>
              </a:r>
              <a:endParaRPr lang="en-US" b="1" dirty="0">
                <a:solidFill>
                  <a:schemeClr val="bg1">
                    <a:lumMod val="95000"/>
                  </a:schemeClr>
                </a:solidFill>
              </a:endParaRPr>
            </a:p>
          </p:txBody>
        </p:sp>
      </p:grpSp>
      <p:sp>
        <p:nvSpPr>
          <p:cNvPr id="12" name="Flowchart: Process 11"/>
          <p:cNvSpPr/>
          <p:nvPr/>
        </p:nvSpPr>
        <p:spPr bwMode="auto">
          <a:xfrm>
            <a:off x="278606" y="4191794"/>
            <a:ext cx="1600200" cy="457200"/>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Times New Roman" pitchFamily="16" charset="0"/>
                <a:ea typeface="Microsoft YaHei" charset="-122"/>
              </a:rPr>
              <a:t>Encryption</a:t>
            </a:r>
          </a:p>
        </p:txBody>
      </p:sp>
      <p:sp>
        <p:nvSpPr>
          <p:cNvPr id="13" name="Flowchart: Process 12"/>
          <p:cNvSpPr/>
          <p:nvPr/>
        </p:nvSpPr>
        <p:spPr bwMode="auto">
          <a:xfrm>
            <a:off x="2031206" y="4191794"/>
            <a:ext cx="1600200" cy="457200"/>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Times New Roman" pitchFamily="16" charset="0"/>
                <a:ea typeface="Microsoft YaHei" charset="-122"/>
              </a:rPr>
              <a:t>Decryption</a:t>
            </a:r>
          </a:p>
        </p:txBody>
      </p:sp>
      <p:sp>
        <p:nvSpPr>
          <p:cNvPr id="14" name="Flowchart: Process 13"/>
          <p:cNvSpPr/>
          <p:nvPr/>
        </p:nvSpPr>
        <p:spPr bwMode="auto">
          <a:xfrm>
            <a:off x="278606" y="4877594"/>
            <a:ext cx="3352800" cy="457200"/>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Times New Roman" pitchFamily="16" charset="0"/>
                <a:ea typeface="Microsoft YaHei" charset="-122"/>
              </a:rPr>
              <a:t>Key Management</a:t>
            </a:r>
          </a:p>
        </p:txBody>
      </p:sp>
      <p:sp>
        <p:nvSpPr>
          <p:cNvPr id="15" name="Flowchart: Process 14"/>
          <p:cNvSpPr/>
          <p:nvPr/>
        </p:nvSpPr>
        <p:spPr bwMode="auto">
          <a:xfrm>
            <a:off x="278606" y="5563394"/>
            <a:ext cx="3352800" cy="457200"/>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Times New Roman" pitchFamily="16" charset="0"/>
                <a:ea typeface="Microsoft YaHei" charset="-122"/>
              </a:rPr>
              <a:t>Resource Monitoring</a:t>
            </a:r>
          </a:p>
        </p:txBody>
      </p:sp>
      <p:cxnSp>
        <p:nvCxnSpPr>
          <p:cNvPr id="17" name="Straight Connector 16"/>
          <p:cNvCxnSpPr/>
          <p:nvPr/>
        </p:nvCxnSpPr>
        <p:spPr bwMode="auto">
          <a:xfrm flipH="1">
            <a:off x="2259806" y="2896394"/>
            <a:ext cx="1905000" cy="99060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193007" y="2891929"/>
            <a:ext cx="2209799" cy="461665"/>
          </a:xfrm>
          <a:prstGeom prst="rect">
            <a:avLst/>
          </a:prstGeom>
          <a:noFill/>
        </p:spPr>
        <p:txBody>
          <a:bodyPr wrap="square" rtlCol="0">
            <a:spAutoFit/>
          </a:bodyPr>
          <a:lstStyle/>
          <a:p>
            <a:r>
              <a:rPr lang="en-US" dirty="0" smtClean="0">
                <a:solidFill>
                  <a:schemeClr val="tx1"/>
                </a:solidFill>
              </a:rPr>
              <a:t>functionality</a:t>
            </a:r>
            <a:endParaRPr lang="en-US" dirty="0">
              <a:solidFill>
                <a:schemeClr val="tx1"/>
              </a:solidFill>
            </a:endParaRPr>
          </a:p>
        </p:txBody>
      </p:sp>
      <p:sp>
        <p:nvSpPr>
          <p:cNvPr id="19" name="Rectangle 18"/>
          <p:cNvSpPr/>
          <p:nvPr/>
        </p:nvSpPr>
        <p:spPr>
          <a:xfrm>
            <a:off x="8737403" y="6401594"/>
            <a:ext cx="1218603" cy="461665"/>
          </a:xfrm>
          <a:prstGeom prst="rect">
            <a:avLst/>
          </a:prstGeom>
        </p:spPr>
        <p:txBody>
          <a:bodyPr wrap="none">
            <a:spAutoFit/>
          </a:bodyPr>
          <a:lstStyle/>
          <a:p>
            <a:r>
              <a:rPr lang="en-US" sz="1200" kern="0" dirty="0" smtClean="0">
                <a:solidFill>
                  <a:srgbClr val="000000"/>
                </a:solidFill>
                <a:latin typeface="Arial"/>
                <a:ea typeface="ＭＳ Ｐゴシック"/>
              </a:rPr>
              <a:t>[SOAR, 2007]</a:t>
            </a:r>
            <a:r>
              <a:rPr lang="en-US" kern="0" dirty="0" smtClean="0">
                <a:solidFill>
                  <a:srgbClr val="000000"/>
                </a:solidFill>
                <a:latin typeface="Arial"/>
                <a:ea typeface="ＭＳ Ｐゴシック"/>
              </a:rPr>
              <a:t> </a:t>
            </a:r>
            <a:endParaRPr lang="en-US" dirty="0"/>
          </a:p>
        </p:txBody>
      </p:sp>
      <p:sp>
        <p:nvSpPr>
          <p:cNvPr id="20" name="Flowchart: Process 19"/>
          <p:cNvSpPr/>
          <p:nvPr/>
        </p:nvSpPr>
        <p:spPr bwMode="auto">
          <a:xfrm>
            <a:off x="6831806" y="4191794"/>
            <a:ext cx="3048000" cy="914400"/>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Times New Roman" pitchFamily="16" charset="0"/>
                <a:ea typeface="Microsoft YaHei" charset="-122"/>
              </a:rPr>
              <a:t>Protection from unauthorized access</a:t>
            </a:r>
          </a:p>
        </p:txBody>
      </p:sp>
      <p:cxnSp>
        <p:nvCxnSpPr>
          <p:cNvPr id="21" name="Straight Connector 20"/>
          <p:cNvCxnSpPr/>
          <p:nvPr/>
        </p:nvCxnSpPr>
        <p:spPr bwMode="auto">
          <a:xfrm>
            <a:off x="5841206" y="2896394"/>
            <a:ext cx="1676400" cy="106680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6679406" y="2896394"/>
            <a:ext cx="2209799" cy="461665"/>
          </a:xfrm>
          <a:prstGeom prst="rect">
            <a:avLst/>
          </a:prstGeom>
          <a:noFill/>
        </p:spPr>
        <p:txBody>
          <a:bodyPr wrap="square" rtlCol="0">
            <a:spAutoFit/>
          </a:bodyPr>
          <a:lstStyle/>
          <a:p>
            <a:r>
              <a:rPr lang="en-US" dirty="0" smtClean="0">
                <a:solidFill>
                  <a:schemeClr val="tx1"/>
                </a:solidFill>
              </a:rPr>
              <a:t>properties</a:t>
            </a:r>
            <a:endParaRPr lang="en-US" dirty="0">
              <a:solidFill>
                <a:schemeClr val="tx1"/>
              </a:solidFill>
            </a:endParaRPr>
          </a:p>
        </p:txBody>
      </p:sp>
      <p:sp>
        <p:nvSpPr>
          <p:cNvPr id="26" name="Flowchart: Process 25"/>
          <p:cNvSpPr/>
          <p:nvPr/>
        </p:nvSpPr>
        <p:spPr bwMode="auto">
          <a:xfrm>
            <a:off x="4164806" y="5563394"/>
            <a:ext cx="3048000" cy="914400"/>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Times New Roman" pitchFamily="16" charset="0"/>
                <a:ea typeface="Microsoft YaHei" charset="-122"/>
              </a:rPr>
              <a:t>Industry-approved encryption algorithm</a:t>
            </a:r>
          </a:p>
        </p:txBody>
      </p:sp>
      <p:cxnSp>
        <p:nvCxnSpPr>
          <p:cNvPr id="27" name="Straight Connector 26"/>
          <p:cNvCxnSpPr/>
          <p:nvPr/>
        </p:nvCxnSpPr>
        <p:spPr bwMode="auto">
          <a:xfrm flipH="1">
            <a:off x="4774406" y="3048794"/>
            <a:ext cx="152400" cy="220980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4926806" y="3658394"/>
            <a:ext cx="1600199" cy="461665"/>
          </a:xfrm>
          <a:prstGeom prst="rect">
            <a:avLst/>
          </a:prstGeom>
          <a:noFill/>
        </p:spPr>
        <p:txBody>
          <a:bodyPr wrap="square" rtlCol="0">
            <a:spAutoFit/>
          </a:bodyPr>
          <a:lstStyle/>
          <a:p>
            <a:r>
              <a:rPr lang="en-US" dirty="0" smtClean="0">
                <a:solidFill>
                  <a:schemeClr val="tx1"/>
                </a:solidFill>
              </a:rPr>
              <a:t>constraints</a:t>
            </a:r>
            <a:endParaRPr lang="en-US" dirty="0">
              <a:solidFill>
                <a:schemeClr val="tx1"/>
              </a:solidFill>
            </a:endParaRPr>
          </a:p>
        </p:txBody>
      </p:sp>
      <p:cxnSp>
        <p:nvCxnSpPr>
          <p:cNvPr id="36" name="Straight Arrow Connector 35"/>
          <p:cNvCxnSpPr/>
          <p:nvPr/>
        </p:nvCxnSpPr>
        <p:spPr bwMode="auto">
          <a:xfrm>
            <a:off x="6298406" y="2134394"/>
            <a:ext cx="10668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7822406" y="1829594"/>
            <a:ext cx="1226618" cy="461665"/>
          </a:xfrm>
          <a:prstGeom prst="rect">
            <a:avLst/>
          </a:prstGeom>
          <a:noFill/>
          <a:ln cmpd="dbl">
            <a:solidFill>
              <a:schemeClr val="tx1"/>
            </a:solidFill>
            <a:prstDash val="dashDot"/>
          </a:ln>
        </p:spPr>
        <p:txBody>
          <a:bodyPr wrap="none" rtlCol="0">
            <a:spAutoFit/>
          </a:bodyPr>
          <a:lstStyle/>
          <a:p>
            <a:pPr algn="ctr"/>
            <a:r>
              <a:rPr lang="en-US" dirty="0" smtClean="0">
                <a:solidFill>
                  <a:schemeClr val="tx1"/>
                </a:solidFill>
              </a:rPr>
              <a:t>resource</a:t>
            </a:r>
            <a:endParaRPr lang="en-US" dirty="0">
              <a:solidFill>
                <a:schemeClr val="tx1"/>
              </a:solidFill>
            </a:endParaRPr>
          </a:p>
        </p:txBody>
      </p:sp>
      <p:sp>
        <p:nvSpPr>
          <p:cNvPr id="38" name="TextBox 37"/>
          <p:cNvSpPr txBox="1"/>
          <p:nvPr/>
        </p:nvSpPr>
        <p:spPr>
          <a:xfrm>
            <a:off x="8365367" y="2286794"/>
            <a:ext cx="1055097" cy="461665"/>
          </a:xfrm>
          <a:prstGeom prst="rect">
            <a:avLst/>
          </a:prstGeom>
          <a:noFill/>
          <a:ln cmpd="dbl">
            <a:solidFill>
              <a:schemeClr val="tx1"/>
            </a:solidFill>
            <a:prstDash val="dashDot"/>
          </a:ln>
        </p:spPr>
        <p:txBody>
          <a:bodyPr wrap="none" rtlCol="0">
            <a:spAutoFit/>
          </a:bodyPr>
          <a:lstStyle/>
          <a:p>
            <a:pPr algn="ctr"/>
            <a:r>
              <a:rPr lang="en-US" dirty="0" smtClean="0">
                <a:solidFill>
                  <a:schemeClr val="tx1"/>
                </a:solidFill>
              </a:rPr>
              <a:t>actions</a:t>
            </a:r>
            <a:endParaRPr lang="en-US" dirty="0">
              <a:solidFill>
                <a:schemeClr val="tx1"/>
              </a:solidFill>
            </a:endParaRPr>
          </a:p>
        </p:txBody>
      </p:sp>
      <p:sp>
        <p:nvSpPr>
          <p:cNvPr id="39" name="TextBox 38"/>
          <p:cNvSpPr txBox="1"/>
          <p:nvPr/>
        </p:nvSpPr>
        <p:spPr>
          <a:xfrm>
            <a:off x="8884764" y="2739529"/>
            <a:ext cx="918842" cy="461665"/>
          </a:xfrm>
          <a:prstGeom prst="rect">
            <a:avLst/>
          </a:prstGeom>
          <a:noFill/>
          <a:ln cmpd="dbl">
            <a:solidFill>
              <a:schemeClr val="tx1"/>
            </a:solidFill>
            <a:prstDash val="dashDot"/>
          </a:ln>
        </p:spPr>
        <p:txBody>
          <a:bodyPr wrap="none" rtlCol="0">
            <a:spAutoFit/>
          </a:bodyPr>
          <a:lstStyle/>
          <a:p>
            <a:pPr algn="ctr"/>
            <a:r>
              <a:rPr lang="en-US" dirty="0" smtClean="0">
                <a:solidFill>
                  <a:schemeClr val="tx1"/>
                </a:solidFill>
              </a:rPr>
              <a:t>actors</a:t>
            </a:r>
            <a:endParaRPr lang="en-US" dirty="0">
              <a:solidFill>
                <a:schemeClr val="tx1"/>
              </a:solidFill>
            </a:endParaRPr>
          </a:p>
        </p:txBody>
      </p:sp>
      <p:sp>
        <p:nvSpPr>
          <p:cNvPr id="40" name="TextBox 39"/>
          <p:cNvSpPr txBox="1"/>
          <p:nvPr/>
        </p:nvSpPr>
        <p:spPr>
          <a:xfrm>
            <a:off x="4199469" y="6477794"/>
            <a:ext cx="2784737" cy="307777"/>
          </a:xfrm>
          <a:prstGeom prst="rect">
            <a:avLst/>
          </a:prstGeom>
          <a:noFill/>
        </p:spPr>
        <p:txBody>
          <a:bodyPr wrap="none" rtlCol="0">
            <a:spAutoFit/>
          </a:bodyPr>
          <a:lstStyle/>
          <a:p>
            <a:r>
              <a:rPr lang="en-US" sz="1400" dirty="0" smtClean="0">
                <a:solidFill>
                  <a:schemeClr val="tx1"/>
                </a:solidFill>
              </a:rPr>
              <a:t>[CC-SEQREQ, FIPS-CONTROLS]</a:t>
            </a:r>
            <a:endParaRPr lang="en-US" sz="1400" dirty="0">
              <a:solidFill>
                <a:schemeClr val="tx1"/>
              </a:solidFill>
            </a:endParaRPr>
          </a:p>
        </p:txBody>
      </p:sp>
      <p:sp>
        <p:nvSpPr>
          <p:cNvPr id="41" name="TextBox 40"/>
          <p:cNvSpPr txBox="1"/>
          <p:nvPr/>
        </p:nvSpPr>
        <p:spPr>
          <a:xfrm>
            <a:off x="8934573" y="5182394"/>
            <a:ext cx="1021433" cy="307777"/>
          </a:xfrm>
          <a:prstGeom prst="rect">
            <a:avLst/>
          </a:prstGeom>
          <a:noFill/>
        </p:spPr>
        <p:txBody>
          <a:bodyPr wrap="none" rtlCol="0">
            <a:spAutoFit/>
          </a:bodyPr>
          <a:lstStyle/>
          <a:p>
            <a:r>
              <a:rPr lang="en-US" sz="1400" dirty="0" smtClean="0">
                <a:solidFill>
                  <a:schemeClr val="tx1"/>
                </a:solidFill>
              </a:rPr>
              <a:t>[SQUARE]</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500"/>
                                        <p:tgtEl>
                                          <p:spTgt spid="3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checkerboard(across)">
                                      <p:cBhvr>
                                        <p:cTn id="10" dur="500"/>
                                        <p:tgtEl>
                                          <p:spTgt spid="3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checkerboard(across)">
                                      <p:cBhvr>
                                        <p:cTn id="13" dur="500"/>
                                        <p:tgtEl>
                                          <p:spTgt spid="3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checkerboard(across)">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Define</a:t>
            </a:r>
            <a:endParaRPr lang="en-US" sz="2800" dirty="0"/>
          </a:p>
        </p:txBody>
      </p:sp>
      <p:sp>
        <p:nvSpPr>
          <p:cNvPr id="4" name="Footer Placeholder 3"/>
          <p:cNvSpPr>
            <a:spLocks noGrp="1"/>
          </p:cNvSpPr>
          <p:nvPr>
            <p:ph type="ftr" idx="10"/>
          </p:nvPr>
        </p:nvSpPr>
        <p:spPr/>
        <p:txBody>
          <a:bodyPr/>
          <a:lstStyle/>
          <a:p>
            <a:fld id="{66F37074-D267-44D5-977B-16E624729CCD}" type="slidenum">
              <a:rPr lang="en-US" smtClean="0"/>
              <a:pPr/>
              <a:t>33</a:t>
            </a:fld>
            <a:endParaRPr lang="en-US" dirty="0"/>
          </a:p>
        </p:txBody>
      </p:sp>
      <p:sp>
        <p:nvSpPr>
          <p:cNvPr id="11" name="Rectangle 10"/>
          <p:cNvSpPr/>
          <p:nvPr/>
        </p:nvSpPr>
        <p:spPr>
          <a:xfrm>
            <a:off x="583406" y="1753394"/>
            <a:ext cx="9067800" cy="4401205"/>
          </a:xfrm>
          <a:prstGeom prst="rect">
            <a:avLst/>
          </a:prstGeom>
        </p:spPr>
        <p:txBody>
          <a:bodyPr wrap="square">
            <a:spAutoFit/>
          </a:bodyPr>
          <a:lstStyle/>
          <a:p>
            <a:r>
              <a:rPr lang="en-US" sz="2800" b="1" dirty="0" smtClean="0">
                <a:solidFill>
                  <a:schemeClr val="tx1"/>
                </a:solidFill>
              </a:rPr>
              <a:t>Security: </a:t>
            </a:r>
            <a:r>
              <a:rPr lang="en-US" sz="2800" dirty="0" smtClean="0">
                <a:solidFill>
                  <a:schemeClr val="tx1"/>
                </a:solidFill>
              </a:rPr>
              <a:t>the state of being protected or safe from harm; things done to make people or places safe;</a:t>
            </a:r>
          </a:p>
          <a:p>
            <a:endParaRPr lang="en-US" sz="2800" dirty="0" smtClean="0">
              <a:solidFill>
                <a:schemeClr val="tx1"/>
              </a:solidFill>
            </a:endParaRPr>
          </a:p>
          <a:p>
            <a:r>
              <a:rPr lang="en-US" sz="2800" b="1" dirty="0" smtClean="0">
                <a:solidFill>
                  <a:schemeClr val="tx1"/>
                </a:solidFill>
              </a:rPr>
              <a:t>Safety: </a:t>
            </a:r>
            <a:r>
              <a:rPr lang="en-US" sz="2800" dirty="0" smtClean="0">
                <a:solidFill>
                  <a:schemeClr val="tx1"/>
                </a:solidFill>
              </a:rPr>
              <a:t>freedom from harm or danger ; the state of not being dangerous or harmful;</a:t>
            </a:r>
          </a:p>
          <a:p>
            <a:endParaRPr lang="en-US" sz="2800" dirty="0" smtClean="0">
              <a:solidFill>
                <a:schemeClr val="tx1"/>
              </a:solidFill>
            </a:endParaRPr>
          </a:p>
          <a:p>
            <a:r>
              <a:rPr lang="en-US" sz="2800" b="1" dirty="0" smtClean="0">
                <a:solidFill>
                  <a:schemeClr val="tx1"/>
                </a:solidFill>
              </a:rPr>
              <a:t>Reliability:</a:t>
            </a:r>
            <a:r>
              <a:rPr lang="en-US" sz="2800" dirty="0" smtClean="0">
                <a:solidFill>
                  <a:schemeClr val="tx1"/>
                </a:solidFill>
              </a:rPr>
              <a:t> able to be trusted to do or provide what is needed </a:t>
            </a:r>
          </a:p>
          <a:p>
            <a:endParaRPr lang="en-US" sz="2800" dirty="0" smtClean="0">
              <a:solidFill>
                <a:schemeClr val="tx1"/>
              </a:solidFill>
            </a:endParaRPr>
          </a:p>
          <a:p>
            <a:r>
              <a:rPr lang="en-US" sz="2800" b="1" dirty="0" smtClean="0">
                <a:solidFill>
                  <a:schemeClr val="tx1"/>
                </a:solidFill>
              </a:rPr>
              <a:t>Requirement: </a:t>
            </a:r>
            <a:r>
              <a:rPr lang="en-US" sz="2800" dirty="0" smtClean="0">
                <a:solidFill>
                  <a:schemeClr val="tx1"/>
                </a:solidFill>
              </a:rPr>
              <a:t>something wanted or needed; something essential to the existence or occurrence of something else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Motivation</a:t>
            </a:r>
            <a:endParaRPr lang="en-US" dirty="0"/>
          </a:p>
        </p:txBody>
      </p:sp>
      <p:sp>
        <p:nvSpPr>
          <p:cNvPr id="3" name="Content Placeholder 2"/>
          <p:cNvSpPr>
            <a:spLocks noGrp="1"/>
          </p:cNvSpPr>
          <p:nvPr>
            <p:ph idx="1"/>
          </p:nvPr>
        </p:nvSpPr>
        <p:spPr>
          <a:xfrm>
            <a:off x="422275" y="1753394"/>
            <a:ext cx="9310688" cy="4882356"/>
          </a:xfrm>
        </p:spPr>
        <p:txBody>
          <a:bodyPr/>
          <a:lstStyle/>
          <a:p>
            <a:pPr>
              <a:buFont typeface="Arial" pitchFamily="34" charset="0"/>
              <a:buChar char="•"/>
            </a:pPr>
            <a:r>
              <a:rPr lang="en-US" sz="2800" dirty="0" smtClean="0">
                <a:latin typeface="Palatino Linotype" pitchFamily="18" charset="0"/>
              </a:rPr>
              <a:t>Natural language requirements artifacts often </a:t>
            </a:r>
            <a:r>
              <a:rPr lang="en-US" sz="2800" b="1" i="1" dirty="0" smtClean="0">
                <a:latin typeface="Palatino Linotype" pitchFamily="18" charset="0"/>
              </a:rPr>
              <a:t>explicitly</a:t>
            </a:r>
            <a:r>
              <a:rPr lang="en-US" sz="2800" dirty="0" smtClean="0">
                <a:latin typeface="Palatino Linotype" pitchFamily="18" charset="0"/>
              </a:rPr>
              <a:t> state some security requirements.</a:t>
            </a:r>
          </a:p>
          <a:p>
            <a:pPr>
              <a:buFont typeface="Arial" pitchFamily="34" charset="0"/>
              <a:buChar char="•"/>
            </a:pPr>
            <a:endParaRPr lang="en-US" sz="1600" dirty="0" smtClean="0">
              <a:latin typeface="Palatino Linotype" pitchFamily="18" charset="0"/>
            </a:endParaRPr>
          </a:p>
          <a:p>
            <a:pPr>
              <a:buFont typeface="Arial" pitchFamily="34" charset="0"/>
              <a:buChar char="•"/>
            </a:pPr>
            <a:r>
              <a:rPr lang="en-US" sz="2800" dirty="0" smtClean="0">
                <a:latin typeface="Palatino Linotype" pitchFamily="18" charset="0"/>
              </a:rPr>
              <a:t>Additional sentences </a:t>
            </a:r>
            <a:br>
              <a:rPr lang="en-US" sz="2800" dirty="0" smtClean="0">
                <a:latin typeface="Palatino Linotype" pitchFamily="18" charset="0"/>
              </a:rPr>
            </a:br>
            <a:r>
              <a:rPr lang="en-US" sz="2800" dirty="0" smtClean="0">
                <a:latin typeface="Palatino Linotype" pitchFamily="18" charset="0"/>
              </a:rPr>
              <a:t>may have </a:t>
            </a:r>
            <a:br>
              <a:rPr lang="en-US" sz="2800" dirty="0" smtClean="0">
                <a:latin typeface="Palatino Linotype" pitchFamily="18" charset="0"/>
              </a:rPr>
            </a:br>
            <a:r>
              <a:rPr lang="en-US" sz="2800" dirty="0" smtClean="0">
                <a:latin typeface="Palatino Linotype" pitchFamily="18" charset="0"/>
              </a:rPr>
              <a:t>security </a:t>
            </a:r>
            <a:r>
              <a:rPr lang="en-US" sz="2800" b="1" i="1" dirty="0" smtClean="0">
                <a:latin typeface="Palatino Linotype" pitchFamily="18" charset="0"/>
              </a:rPr>
              <a:t>implications</a:t>
            </a:r>
            <a:r>
              <a:rPr lang="en-US" sz="2800" dirty="0" smtClean="0">
                <a:latin typeface="Palatino Linotype" pitchFamily="18" charset="0"/>
              </a:rPr>
              <a:t>, </a:t>
            </a:r>
            <a:br>
              <a:rPr lang="en-US" sz="2800" dirty="0" smtClean="0">
                <a:latin typeface="Palatino Linotype" pitchFamily="18" charset="0"/>
              </a:rPr>
            </a:br>
            <a:r>
              <a:rPr lang="en-US" sz="2800" dirty="0" smtClean="0">
                <a:latin typeface="Palatino Linotype" pitchFamily="18" charset="0"/>
              </a:rPr>
              <a:t>leading to </a:t>
            </a:r>
            <a:br>
              <a:rPr lang="en-US" sz="2800" dirty="0" smtClean="0">
                <a:latin typeface="Palatino Linotype" pitchFamily="18" charset="0"/>
              </a:rPr>
            </a:br>
            <a:r>
              <a:rPr lang="en-US" sz="2800" dirty="0" smtClean="0">
                <a:latin typeface="Palatino Linotype" pitchFamily="18" charset="0"/>
              </a:rPr>
              <a:t>additional </a:t>
            </a:r>
            <a:br>
              <a:rPr lang="en-US" sz="2800" dirty="0" smtClean="0">
                <a:latin typeface="Palatino Linotype" pitchFamily="18" charset="0"/>
              </a:rPr>
            </a:br>
            <a:r>
              <a:rPr lang="en-US" sz="2800" dirty="0" smtClean="0">
                <a:latin typeface="Palatino Linotype" pitchFamily="18" charset="0"/>
              </a:rPr>
              <a:t>requirements.</a:t>
            </a:r>
            <a:endParaRPr lang="en-US" sz="2800" dirty="0">
              <a:latin typeface="Palatino Linotype" pitchFamily="18" charset="0"/>
            </a:endParaRPr>
          </a:p>
        </p:txBody>
      </p:sp>
      <p:sp>
        <p:nvSpPr>
          <p:cNvPr id="4" name="Footer Placeholder 3"/>
          <p:cNvSpPr>
            <a:spLocks noGrp="1"/>
          </p:cNvSpPr>
          <p:nvPr>
            <p:ph type="ftr" idx="10"/>
          </p:nvPr>
        </p:nvSpPr>
        <p:spPr/>
        <p:txBody>
          <a:bodyPr/>
          <a:lstStyle/>
          <a:p>
            <a:fld id="{66F37074-D267-44D5-977B-16E624729CCD}" type="slidenum">
              <a:rPr lang="en-US" smtClean="0"/>
              <a:pPr/>
              <a:t>4</a:t>
            </a:fld>
            <a:endParaRPr lang="en-US"/>
          </a:p>
        </p:txBody>
      </p:sp>
      <p:graphicFrame>
        <p:nvGraphicFramePr>
          <p:cNvPr id="5" name="Content Placeholder 6"/>
          <p:cNvGraphicFramePr>
            <a:graphicFrameLocks/>
          </p:cNvGraphicFramePr>
          <p:nvPr/>
        </p:nvGraphicFramePr>
        <p:xfrm>
          <a:off x="4850606" y="3425329"/>
          <a:ext cx="5257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563728" y="6092329"/>
            <a:ext cx="1258678" cy="461665"/>
          </a:xfrm>
          <a:prstGeom prst="rect">
            <a:avLst/>
          </a:prstGeom>
          <a:noFill/>
        </p:spPr>
        <p:txBody>
          <a:bodyPr wrap="none" rtlCol="0">
            <a:spAutoFit/>
          </a:bodyPr>
          <a:lstStyle/>
          <a:p>
            <a:r>
              <a:rPr lang="en-US" dirty="0" smtClean="0">
                <a:solidFill>
                  <a:schemeClr val="bg2">
                    <a:lumMod val="50000"/>
                  </a:schemeClr>
                </a:solidFill>
              </a:rPr>
              <a:t>motivate</a:t>
            </a:r>
            <a:endParaRPr lang="en-US" dirty="0">
              <a:solidFill>
                <a:schemeClr val="bg2">
                  <a:lumMod val="50000"/>
                </a:schemeClr>
              </a:solidFill>
            </a:endParaRPr>
          </a:p>
        </p:txBody>
      </p:sp>
      <p:sp>
        <p:nvSpPr>
          <p:cNvPr id="7" name="TextBox 6"/>
          <p:cNvSpPr txBox="1"/>
          <p:nvPr/>
        </p:nvSpPr>
        <p:spPr>
          <a:xfrm>
            <a:off x="8889206" y="4115594"/>
            <a:ext cx="901209" cy="461665"/>
          </a:xfrm>
          <a:prstGeom prst="rect">
            <a:avLst/>
          </a:prstGeom>
          <a:noFill/>
        </p:spPr>
        <p:txBody>
          <a:bodyPr wrap="none" rtlCol="0">
            <a:spAutoFit/>
          </a:bodyPr>
          <a:lstStyle/>
          <a:p>
            <a:r>
              <a:rPr lang="en-US" dirty="0" smtClean="0">
                <a:solidFill>
                  <a:schemeClr val="bg2">
                    <a:lumMod val="50000"/>
                  </a:schemeClr>
                </a:solidFill>
              </a:rPr>
              <a:t>imply</a:t>
            </a:r>
            <a:endParaRPr lang="en-US" dirty="0">
              <a:solidFill>
                <a:schemeClr val="bg2">
                  <a:lumMod val="50000"/>
                </a:schemeClr>
              </a:solidFill>
            </a:endParaRPr>
          </a:p>
        </p:txBody>
      </p:sp>
      <p:sp>
        <p:nvSpPr>
          <p:cNvPr id="8" name="TextBox 7"/>
          <p:cNvSpPr txBox="1"/>
          <p:nvPr/>
        </p:nvSpPr>
        <p:spPr>
          <a:xfrm>
            <a:off x="5079918" y="3730129"/>
            <a:ext cx="1370888" cy="830997"/>
          </a:xfrm>
          <a:prstGeom prst="rect">
            <a:avLst/>
          </a:prstGeom>
          <a:noFill/>
        </p:spPr>
        <p:txBody>
          <a:bodyPr wrap="none" rtlCol="0">
            <a:spAutoFit/>
          </a:bodyPr>
          <a:lstStyle/>
          <a:p>
            <a:r>
              <a:rPr lang="en-US" dirty="0" smtClean="0">
                <a:solidFill>
                  <a:schemeClr val="bg2">
                    <a:lumMod val="50000"/>
                  </a:schemeClr>
                </a:solidFill>
              </a:rPr>
              <a:t>specified </a:t>
            </a:r>
          </a:p>
          <a:p>
            <a:pPr algn="ctr"/>
            <a:r>
              <a:rPr lang="en-US" dirty="0" smtClean="0">
                <a:solidFill>
                  <a:schemeClr val="bg2">
                    <a:lumMod val="50000"/>
                  </a:schemeClr>
                </a:solidFill>
              </a:rPr>
              <a:t>by</a:t>
            </a:r>
            <a:endParaRPr lang="en-US"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22275" y="229394"/>
            <a:ext cx="9312275" cy="931863"/>
          </a:xfrm>
          <a:ln/>
        </p:spPr>
        <p:txBody>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Research Goal</a:t>
            </a:r>
            <a:endParaRPr lang="en-US" dirty="0"/>
          </a:p>
        </p:txBody>
      </p:sp>
      <p:sp>
        <p:nvSpPr>
          <p:cNvPr id="6146" name="Rectangle 2"/>
          <p:cNvSpPr>
            <a:spLocks noGrp="1" noChangeArrowheads="1"/>
          </p:cNvSpPr>
          <p:nvPr>
            <p:ph type="body" idx="1"/>
          </p:nvPr>
        </p:nvSpPr>
        <p:spPr>
          <a:xfrm>
            <a:off x="431006" y="1677194"/>
            <a:ext cx="9312275" cy="4724400"/>
          </a:xfrm>
          <a:ln/>
        </p:spPr>
        <p:txBody>
          <a:bodyPr/>
          <a:lstStyle/>
          <a:p>
            <a:pPr marL="0" indent="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latin typeface="Palatino Linotype" pitchFamily="18" charset="0"/>
              </a:rPr>
              <a:t>To aid requirements engineers in producing a more </a:t>
            </a:r>
            <a:r>
              <a:rPr lang="en-US" sz="3200" b="1" dirty="0" smtClean="0">
                <a:latin typeface="Palatino Linotype" pitchFamily="18" charset="0"/>
              </a:rPr>
              <a:t>comprehensive </a:t>
            </a:r>
            <a:r>
              <a:rPr lang="en-US" sz="3200" dirty="0" smtClean="0">
                <a:latin typeface="Palatino Linotype" pitchFamily="18" charset="0"/>
              </a:rPr>
              <a:t>and</a:t>
            </a:r>
            <a:r>
              <a:rPr lang="en-US" sz="3200" b="1" dirty="0" smtClean="0">
                <a:latin typeface="Palatino Linotype" pitchFamily="18" charset="0"/>
              </a:rPr>
              <a:t> classified set of security requirements </a:t>
            </a:r>
            <a:r>
              <a:rPr lang="en-US" sz="3200" dirty="0" smtClean="0">
                <a:latin typeface="Palatino Linotype" pitchFamily="18" charset="0"/>
              </a:rPr>
              <a:t>by:</a:t>
            </a:r>
          </a:p>
          <a:p>
            <a:pPr marL="914400" lvl="1" indent="-514350">
              <a:spcBef>
                <a:spcPts val="2400"/>
              </a:spcBef>
              <a:buFont typeface="Times New Roman" pitchFamily="16" charset="0"/>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993366"/>
                </a:solidFill>
                <a:latin typeface="Palatino Linotype" pitchFamily="18" charset="0"/>
              </a:rPr>
              <a:t>automatically </a:t>
            </a:r>
            <a:r>
              <a:rPr lang="en-US" sz="2400" b="1" i="1" dirty="0" smtClean="0">
                <a:solidFill>
                  <a:srgbClr val="993366"/>
                </a:solidFill>
                <a:latin typeface="Palatino Linotype" pitchFamily="18" charset="0"/>
              </a:rPr>
              <a:t>identifying security-relevant sentences </a:t>
            </a:r>
            <a:r>
              <a:rPr lang="en-US" sz="2400" dirty="0" smtClean="0">
                <a:solidFill>
                  <a:srgbClr val="993366"/>
                </a:solidFill>
                <a:latin typeface="Palatino Linotype" pitchFamily="18" charset="0"/>
              </a:rPr>
              <a:t>in natural language requirements artifacts, and</a:t>
            </a:r>
          </a:p>
          <a:p>
            <a:pPr marL="914400" lvl="1" indent="-514350">
              <a:spcBef>
                <a:spcPts val="2400"/>
              </a:spcBef>
              <a:buFont typeface="Times New Roman" pitchFamily="16" charset="0"/>
              <a:buAutoNum type="arabicParen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993366"/>
                </a:solidFill>
                <a:latin typeface="Palatino Linotype" pitchFamily="18" charset="0"/>
              </a:rPr>
              <a:t>providing </a:t>
            </a:r>
            <a:r>
              <a:rPr lang="en-US" sz="2400" b="1" i="1" dirty="0" smtClean="0">
                <a:solidFill>
                  <a:srgbClr val="993366"/>
                </a:solidFill>
                <a:latin typeface="Palatino Linotype" pitchFamily="18" charset="0"/>
              </a:rPr>
              <a:t>context-specific security requirements templates </a:t>
            </a:r>
            <a:r>
              <a:rPr lang="en-US" sz="2400" dirty="0" smtClean="0">
                <a:solidFill>
                  <a:srgbClr val="993366"/>
                </a:solidFill>
                <a:latin typeface="Palatino Linotype" pitchFamily="18" charset="0"/>
              </a:rPr>
              <a:t>to help translate the security-relevant sentences into functional security requirements.</a:t>
            </a:r>
          </a:p>
        </p:txBody>
      </p:sp>
      <p:sp>
        <p:nvSpPr>
          <p:cNvPr id="3" name="Footer Placeholder 2"/>
          <p:cNvSpPr>
            <a:spLocks noGrp="1"/>
          </p:cNvSpPr>
          <p:nvPr>
            <p:ph type="ftr" idx="10"/>
          </p:nvPr>
        </p:nvSpPr>
        <p:spPr>
          <a:xfrm>
            <a:off x="3250406" y="6934994"/>
            <a:ext cx="3657600" cy="509587"/>
          </a:xfrm>
        </p:spPr>
        <p:txBody>
          <a:bodyPr/>
          <a:lstStyle/>
          <a:p>
            <a:pPr algn="ctr"/>
            <a:fld id="{66F37074-D267-44D5-977B-16E624729CCD}" type="slidenum">
              <a:rPr lang="en-US" sz="1600" b="0" smtClean="0"/>
              <a:pPr algn="ctr"/>
              <a:t>5</a:t>
            </a:fld>
            <a:endParaRPr lang="en-US" sz="1600" b="0" dirty="0"/>
          </a:p>
        </p:txBody>
      </p:sp>
    </p:spTree>
    <p:extLst>
      <p:ext uri="{BB962C8B-B14F-4D97-AF65-F5344CB8AC3E}">
        <p14:creationId xmlns="" xmlns:p14="http://schemas.microsoft.com/office/powerpoint/2010/main" val="31791194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233988" y="3043853"/>
            <a:ext cx="4798218" cy="3662541"/>
          </a:xfrm>
          <a:prstGeom prst="rect">
            <a:avLst/>
          </a:prstGeom>
          <a:solidFill>
            <a:schemeClr val="bg1"/>
          </a:solidFill>
          <a:ln>
            <a:solidFill>
              <a:srgbClr val="990000"/>
            </a:solidFill>
          </a:ln>
        </p:spPr>
        <p:txBody>
          <a:bodyPr wrap="square">
            <a:spAutoFit/>
          </a:bodyPr>
          <a:lstStyle/>
          <a:p>
            <a:r>
              <a:rPr lang="en-US" sz="1800" b="1" dirty="0" smtClean="0"/>
              <a:t>[ID &amp; Authentication]</a:t>
            </a:r>
            <a:r>
              <a:rPr lang="en-US" sz="1600" b="1" dirty="0" smtClean="0"/>
              <a:t> </a:t>
            </a:r>
            <a:r>
              <a:rPr lang="en-US" sz="1600" dirty="0" smtClean="0"/>
              <a:t>Each user should be assigned a unique identifier that can be used for the purpose of authentication. </a:t>
            </a:r>
          </a:p>
          <a:p>
            <a:r>
              <a:rPr lang="en-US" sz="1800" b="1" dirty="0" smtClean="0"/>
              <a:t>[Confidentiality]</a:t>
            </a:r>
            <a:r>
              <a:rPr lang="en-US" sz="1800" dirty="0" smtClean="0"/>
              <a:t> </a:t>
            </a:r>
            <a:r>
              <a:rPr lang="en-US" sz="1600" dirty="0" smtClean="0"/>
              <a:t>The system shall enforce access privileges that enable HCP to modify or delete office visit.</a:t>
            </a:r>
          </a:p>
          <a:p>
            <a:r>
              <a:rPr lang="en-US" sz="1800" b="1" dirty="0" smtClean="0"/>
              <a:t>[Integrity]</a:t>
            </a:r>
            <a:r>
              <a:rPr lang="en-US" sz="1800" dirty="0" smtClean="0"/>
              <a:t> </a:t>
            </a:r>
            <a:r>
              <a:rPr lang="en-US" sz="1600" dirty="0" smtClean="0"/>
              <a:t>The system shall ensure that deletion of office visit is performed in accordance with the retention policy.</a:t>
            </a:r>
          </a:p>
          <a:p>
            <a:r>
              <a:rPr lang="en-US" sz="1800" b="1" dirty="0" smtClean="0"/>
              <a:t>[Accountability]</a:t>
            </a:r>
            <a:r>
              <a:rPr lang="en-US" sz="1600" dirty="0" smtClean="0"/>
              <a:t> The system shall log every time HCP modifies or deletes office visit.</a:t>
            </a:r>
          </a:p>
          <a:p>
            <a:r>
              <a:rPr lang="en-US" sz="1800" b="1" dirty="0" smtClean="0"/>
              <a:t>[Privacy]</a:t>
            </a:r>
            <a:r>
              <a:rPr lang="en-US" sz="1800" dirty="0" smtClean="0"/>
              <a:t> </a:t>
            </a:r>
            <a:r>
              <a:rPr lang="en-US" sz="1600" dirty="0" smtClean="0"/>
              <a:t>The system shall allow the owner of office visit to be notified when the office visit is modified or deleted by HCP.</a:t>
            </a:r>
            <a:endParaRPr lang="en-US" sz="1600" dirty="0"/>
          </a:p>
        </p:txBody>
      </p:sp>
      <p:sp>
        <p:nvSpPr>
          <p:cNvPr id="38" name="Rectangle 37"/>
          <p:cNvSpPr/>
          <p:nvPr/>
        </p:nvSpPr>
        <p:spPr>
          <a:xfrm>
            <a:off x="5157788" y="2972594"/>
            <a:ext cx="4798218" cy="3662541"/>
          </a:xfrm>
          <a:prstGeom prst="rect">
            <a:avLst/>
          </a:prstGeom>
          <a:solidFill>
            <a:schemeClr val="bg1"/>
          </a:solidFill>
          <a:ln>
            <a:solidFill>
              <a:srgbClr val="990000"/>
            </a:solidFill>
          </a:ln>
        </p:spPr>
        <p:txBody>
          <a:bodyPr wrap="square">
            <a:spAutoFit/>
          </a:bodyPr>
          <a:lstStyle/>
          <a:p>
            <a:r>
              <a:rPr lang="en-US" sz="1800" b="1" dirty="0" smtClean="0"/>
              <a:t>[ID &amp; Authentication]</a:t>
            </a:r>
            <a:r>
              <a:rPr lang="en-US" sz="1600" b="1" dirty="0" smtClean="0"/>
              <a:t> </a:t>
            </a:r>
            <a:r>
              <a:rPr lang="en-US" sz="1600" dirty="0" smtClean="0"/>
              <a:t>Each user should be assigned a unique identifier that can be used for the purpose of authentication. </a:t>
            </a:r>
          </a:p>
          <a:p>
            <a:r>
              <a:rPr lang="en-US" sz="1800" b="1" dirty="0" smtClean="0"/>
              <a:t>[Confidentiality]</a:t>
            </a:r>
            <a:r>
              <a:rPr lang="en-US" sz="1800" dirty="0" smtClean="0"/>
              <a:t> </a:t>
            </a:r>
            <a:r>
              <a:rPr lang="en-US" sz="1600" dirty="0" smtClean="0"/>
              <a:t>The system shall enforce access privileges that enable HCP to modify or delete office visit.</a:t>
            </a:r>
          </a:p>
          <a:p>
            <a:r>
              <a:rPr lang="en-US" sz="1800" b="1" dirty="0" smtClean="0"/>
              <a:t>[Integrity]</a:t>
            </a:r>
            <a:r>
              <a:rPr lang="en-US" sz="1800" dirty="0" smtClean="0"/>
              <a:t> </a:t>
            </a:r>
            <a:r>
              <a:rPr lang="en-US" sz="1600" dirty="0" smtClean="0"/>
              <a:t>The system shall ensure that deletion of office visit is performed in accordance with the retention policy.</a:t>
            </a:r>
          </a:p>
          <a:p>
            <a:r>
              <a:rPr lang="en-US" sz="1800" b="1" dirty="0" smtClean="0"/>
              <a:t>[Accountability]</a:t>
            </a:r>
            <a:r>
              <a:rPr lang="en-US" sz="1600" dirty="0" smtClean="0"/>
              <a:t> The system shall log every time HCP modifies or deletes office visit.</a:t>
            </a:r>
          </a:p>
          <a:p>
            <a:r>
              <a:rPr lang="en-US" sz="1800" b="1" dirty="0" smtClean="0"/>
              <a:t>[Privacy]</a:t>
            </a:r>
            <a:r>
              <a:rPr lang="en-US" sz="1800" dirty="0" smtClean="0"/>
              <a:t> </a:t>
            </a:r>
            <a:r>
              <a:rPr lang="en-US" sz="1600" dirty="0" smtClean="0"/>
              <a:t>The system shall allow the owner of office visit to be notified when the office visit is modified or deleted by HCP.</a:t>
            </a:r>
            <a:endParaRPr lang="en-US" sz="1600" dirty="0"/>
          </a:p>
        </p:txBody>
      </p:sp>
      <p:sp>
        <p:nvSpPr>
          <p:cNvPr id="37" name="Rectangle 36"/>
          <p:cNvSpPr/>
          <p:nvPr/>
        </p:nvSpPr>
        <p:spPr>
          <a:xfrm>
            <a:off x="280988" y="4134465"/>
            <a:ext cx="3886200" cy="1200329"/>
          </a:xfrm>
          <a:prstGeom prst="rect">
            <a:avLst/>
          </a:prstGeom>
          <a:solidFill>
            <a:schemeClr val="bg1"/>
          </a:solidFill>
          <a:ln>
            <a:solidFill>
              <a:srgbClr val="006666"/>
            </a:solidFill>
          </a:ln>
        </p:spPr>
        <p:txBody>
          <a:bodyPr wrap="square">
            <a:spAutoFit/>
          </a:bodyPr>
          <a:lstStyle/>
          <a:p>
            <a:endParaRPr lang="en-US" dirty="0" smtClean="0">
              <a:solidFill>
                <a:srgbClr val="006666"/>
              </a:solidFill>
            </a:endParaRPr>
          </a:p>
          <a:p>
            <a:endParaRPr lang="en-US" dirty="0" smtClean="0">
              <a:solidFill>
                <a:srgbClr val="006666"/>
              </a:solidFill>
            </a:endParaRPr>
          </a:p>
          <a:p>
            <a:endParaRPr lang="en-US" dirty="0">
              <a:solidFill>
                <a:srgbClr val="006666"/>
              </a:solidFill>
            </a:endParaRPr>
          </a:p>
        </p:txBody>
      </p:sp>
      <p:sp>
        <p:nvSpPr>
          <p:cNvPr id="6145" name="Rectangle 1"/>
          <p:cNvSpPr>
            <a:spLocks noGrp="1" noChangeArrowheads="1"/>
          </p:cNvSpPr>
          <p:nvPr>
            <p:ph type="title"/>
          </p:nvPr>
        </p:nvSpPr>
        <p:spPr>
          <a:xfrm>
            <a:off x="422275" y="229394"/>
            <a:ext cx="9310688" cy="930275"/>
          </a:xfrm>
          <a:ln/>
        </p:spPr>
        <p:txBody>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Overview</a:t>
            </a:r>
            <a:endParaRPr lang="en-US" sz="3600" dirty="0"/>
          </a:p>
        </p:txBody>
      </p:sp>
      <p:sp>
        <p:nvSpPr>
          <p:cNvPr id="3" name="Footer Placeholder 2"/>
          <p:cNvSpPr>
            <a:spLocks noGrp="1"/>
          </p:cNvSpPr>
          <p:nvPr>
            <p:ph type="ftr" idx="10"/>
          </p:nvPr>
        </p:nvSpPr>
        <p:spPr>
          <a:xfrm>
            <a:off x="3326606" y="6934994"/>
            <a:ext cx="3470275" cy="509587"/>
          </a:xfrm>
        </p:spPr>
        <p:txBody>
          <a:bodyPr/>
          <a:lstStyle/>
          <a:p>
            <a:pPr algn="ctr"/>
            <a:fld id="{66F37074-D267-44D5-977B-16E624729CCD}" type="slidenum">
              <a:rPr lang="en-US" sz="1600" b="0" smtClean="0"/>
              <a:pPr algn="ctr"/>
              <a:t>6</a:t>
            </a:fld>
            <a:endParaRPr lang="en-US" sz="1600" b="0" dirty="0"/>
          </a:p>
        </p:txBody>
      </p:sp>
      <p:sp>
        <p:nvSpPr>
          <p:cNvPr id="6" name="Rectangle 5"/>
          <p:cNvSpPr/>
          <p:nvPr/>
        </p:nvSpPr>
        <p:spPr>
          <a:xfrm>
            <a:off x="76199" y="1602244"/>
            <a:ext cx="5155407" cy="1446550"/>
          </a:xfrm>
          <a:prstGeom prst="rect">
            <a:avLst/>
          </a:prstGeom>
        </p:spPr>
        <p:txBody>
          <a:bodyPr wrap="square">
            <a:spAutoFit/>
          </a:bodyPr>
          <a:lstStyle/>
          <a:p>
            <a:pPr marL="228600" indent="-228600">
              <a:buFont typeface="Arial" pitchFamily="34" charset="0"/>
              <a:buChar char="•"/>
            </a:pPr>
            <a:r>
              <a:rPr lang="en-US" sz="2200" dirty="0" smtClean="0">
                <a:solidFill>
                  <a:srgbClr val="006666"/>
                </a:solidFill>
                <a:latin typeface="Palatino Linotype" pitchFamily="18" charset="0"/>
                <a:ea typeface="SimSun"/>
                <a:cs typeface="Times New Roman"/>
              </a:rPr>
              <a:t>Input: </a:t>
            </a:r>
            <a:r>
              <a:rPr lang="en-US" sz="2200" dirty="0" smtClean="0">
                <a:solidFill>
                  <a:schemeClr val="tx1"/>
                </a:solidFill>
                <a:latin typeface="Palatino Linotype" pitchFamily="18" charset="0"/>
              </a:rPr>
              <a:t>Natural language </a:t>
            </a:r>
            <a:r>
              <a:rPr lang="en-US" sz="2200" b="1" dirty="0" smtClean="0">
                <a:solidFill>
                  <a:schemeClr val="tx1"/>
                </a:solidFill>
                <a:latin typeface="Palatino Linotype" pitchFamily="18" charset="0"/>
              </a:rPr>
              <a:t>requirements artifacts </a:t>
            </a:r>
            <a:r>
              <a:rPr lang="en-US" sz="2200" dirty="0" smtClean="0">
                <a:solidFill>
                  <a:schemeClr val="tx1"/>
                </a:solidFill>
                <a:latin typeface="Palatino Linotype" pitchFamily="18" charset="0"/>
              </a:rPr>
              <a:t>(requirements specification, use case scenarios, user stories)</a:t>
            </a:r>
          </a:p>
        </p:txBody>
      </p:sp>
      <p:sp>
        <p:nvSpPr>
          <p:cNvPr id="7" name="Rectangle 6"/>
          <p:cNvSpPr/>
          <p:nvPr/>
        </p:nvSpPr>
        <p:spPr>
          <a:xfrm>
            <a:off x="5231605" y="1602244"/>
            <a:ext cx="4876801" cy="1107996"/>
          </a:xfrm>
          <a:prstGeom prst="rect">
            <a:avLst/>
          </a:prstGeom>
        </p:spPr>
        <p:txBody>
          <a:bodyPr wrap="square">
            <a:spAutoFit/>
          </a:bodyPr>
          <a:lstStyle/>
          <a:p>
            <a:pPr marL="228600" indent="-228600">
              <a:buFont typeface="Arial" pitchFamily="34" charset="0"/>
              <a:buChar char="•"/>
            </a:pPr>
            <a:r>
              <a:rPr lang="en-US" sz="2200" dirty="0" smtClean="0">
                <a:solidFill>
                  <a:srgbClr val="B93D7B"/>
                </a:solidFill>
                <a:latin typeface="Palatino Linotype" pitchFamily="18" charset="0"/>
              </a:rPr>
              <a:t>Output: </a:t>
            </a:r>
            <a:r>
              <a:rPr lang="en-US" sz="2200" b="1" dirty="0" smtClean="0">
                <a:solidFill>
                  <a:schemeClr val="tx1"/>
                </a:solidFill>
                <a:latin typeface="Palatino Linotype" pitchFamily="18" charset="0"/>
              </a:rPr>
              <a:t>Security requirements </a:t>
            </a:r>
            <a:r>
              <a:rPr lang="en-US" sz="2200" dirty="0" smtClean="0">
                <a:solidFill>
                  <a:schemeClr val="tx1"/>
                </a:solidFill>
                <a:latin typeface="Palatino Linotype" pitchFamily="18" charset="0"/>
              </a:rPr>
              <a:t>for the system inferred from security-relevant sentences in the input</a:t>
            </a:r>
          </a:p>
        </p:txBody>
      </p:sp>
      <p:sp>
        <p:nvSpPr>
          <p:cNvPr id="20" name="Rectangle 19"/>
          <p:cNvSpPr/>
          <p:nvPr/>
        </p:nvSpPr>
        <p:spPr>
          <a:xfrm>
            <a:off x="202406" y="6977440"/>
            <a:ext cx="5076825" cy="338554"/>
          </a:xfrm>
          <a:prstGeom prst="rect">
            <a:avLst/>
          </a:prstGeom>
        </p:spPr>
        <p:txBody>
          <a:bodyPr>
            <a:spAutoFit/>
          </a:bodyPr>
          <a:lstStyle/>
          <a:p>
            <a:r>
              <a:rPr lang="en-US" sz="1600" dirty="0" smtClean="0">
                <a:solidFill>
                  <a:schemeClr val="bg1">
                    <a:lumMod val="50000"/>
                  </a:schemeClr>
                </a:solidFill>
              </a:rPr>
              <a:t>http://agile.csc.ncsu.edu/iTrust/wiki/doku.php?id=start</a:t>
            </a:r>
            <a:endParaRPr lang="en-US" sz="1600" dirty="0">
              <a:solidFill>
                <a:schemeClr val="bg1">
                  <a:lumMod val="50000"/>
                </a:schemeClr>
              </a:solidFill>
            </a:endParaRPr>
          </a:p>
        </p:txBody>
      </p:sp>
      <p:sp>
        <p:nvSpPr>
          <p:cNvPr id="21" name="Rectangle 20"/>
          <p:cNvSpPr/>
          <p:nvPr/>
        </p:nvSpPr>
        <p:spPr>
          <a:xfrm>
            <a:off x="5081588" y="2896394"/>
            <a:ext cx="4798218" cy="3662541"/>
          </a:xfrm>
          <a:prstGeom prst="rect">
            <a:avLst/>
          </a:prstGeom>
          <a:solidFill>
            <a:schemeClr val="bg1"/>
          </a:solidFill>
          <a:ln>
            <a:solidFill>
              <a:srgbClr val="990000"/>
            </a:solidFill>
          </a:ln>
        </p:spPr>
        <p:txBody>
          <a:bodyPr wrap="square">
            <a:spAutoFit/>
          </a:bodyPr>
          <a:lstStyle/>
          <a:p>
            <a:r>
              <a:rPr lang="en-US" sz="1800" b="1" dirty="0" smtClean="0">
                <a:solidFill>
                  <a:srgbClr val="993366"/>
                </a:solidFill>
              </a:rPr>
              <a:t>[ID &amp; Authentication]</a:t>
            </a:r>
            <a:r>
              <a:rPr lang="en-US" sz="1600" b="1" dirty="0" smtClean="0">
                <a:solidFill>
                  <a:srgbClr val="993366"/>
                </a:solidFill>
              </a:rPr>
              <a:t> </a:t>
            </a:r>
            <a:r>
              <a:rPr lang="en-US" sz="1600" dirty="0" smtClean="0">
                <a:solidFill>
                  <a:srgbClr val="993366"/>
                </a:solidFill>
              </a:rPr>
              <a:t>Each user should be assigned a unique identifier that can be used for the purpose of authentication. </a:t>
            </a:r>
          </a:p>
          <a:p>
            <a:r>
              <a:rPr lang="en-US" sz="1800" b="1" dirty="0" smtClean="0">
                <a:solidFill>
                  <a:srgbClr val="993366"/>
                </a:solidFill>
              </a:rPr>
              <a:t>[Confidentiality]</a:t>
            </a:r>
            <a:r>
              <a:rPr lang="en-US" sz="1800" dirty="0" smtClean="0">
                <a:solidFill>
                  <a:srgbClr val="993366"/>
                </a:solidFill>
              </a:rPr>
              <a:t> </a:t>
            </a:r>
            <a:r>
              <a:rPr lang="en-US" sz="1600" dirty="0" smtClean="0">
                <a:solidFill>
                  <a:srgbClr val="993366"/>
                </a:solidFill>
              </a:rPr>
              <a:t>The system shall enforce access privileges that enable HCP to modify or delete office visit.</a:t>
            </a:r>
          </a:p>
          <a:p>
            <a:r>
              <a:rPr lang="en-US" sz="1800" b="1" dirty="0" smtClean="0">
                <a:solidFill>
                  <a:srgbClr val="993366"/>
                </a:solidFill>
              </a:rPr>
              <a:t>[Integrity]</a:t>
            </a:r>
            <a:r>
              <a:rPr lang="en-US" sz="1800" dirty="0" smtClean="0">
                <a:solidFill>
                  <a:srgbClr val="993366"/>
                </a:solidFill>
              </a:rPr>
              <a:t> </a:t>
            </a:r>
            <a:r>
              <a:rPr lang="en-US" sz="1600" dirty="0" smtClean="0">
                <a:solidFill>
                  <a:srgbClr val="993366"/>
                </a:solidFill>
              </a:rPr>
              <a:t>The system shall ensure that deletion of office visit is performed in accordance with the retention policy.</a:t>
            </a:r>
          </a:p>
          <a:p>
            <a:r>
              <a:rPr lang="en-US" sz="1800" b="1" dirty="0" smtClean="0">
                <a:solidFill>
                  <a:srgbClr val="993366"/>
                </a:solidFill>
              </a:rPr>
              <a:t>[Accountability]</a:t>
            </a:r>
            <a:r>
              <a:rPr lang="en-US" sz="1600" dirty="0" smtClean="0">
                <a:solidFill>
                  <a:srgbClr val="993366"/>
                </a:solidFill>
              </a:rPr>
              <a:t> The system shall log every time HCP modifies or deletes office visit.</a:t>
            </a:r>
          </a:p>
          <a:p>
            <a:r>
              <a:rPr lang="en-US" sz="1800" b="1" dirty="0" smtClean="0">
                <a:solidFill>
                  <a:srgbClr val="993366"/>
                </a:solidFill>
              </a:rPr>
              <a:t>[Privacy]</a:t>
            </a:r>
            <a:r>
              <a:rPr lang="en-US" sz="1800" dirty="0" smtClean="0">
                <a:solidFill>
                  <a:srgbClr val="993366"/>
                </a:solidFill>
              </a:rPr>
              <a:t> </a:t>
            </a:r>
            <a:r>
              <a:rPr lang="en-US" sz="1600" dirty="0" smtClean="0">
                <a:solidFill>
                  <a:srgbClr val="993366"/>
                </a:solidFill>
              </a:rPr>
              <a:t>The system shall allow the owner of office visit to be notified when the office visit is modified or deleted by HCP.</a:t>
            </a:r>
            <a:endParaRPr lang="en-US" sz="1600" dirty="0">
              <a:solidFill>
                <a:srgbClr val="993366"/>
              </a:solidFill>
            </a:endParaRPr>
          </a:p>
        </p:txBody>
      </p:sp>
      <p:sp>
        <p:nvSpPr>
          <p:cNvPr id="22" name="Notched Right Arrow 21"/>
          <p:cNvSpPr/>
          <p:nvPr/>
        </p:nvSpPr>
        <p:spPr bwMode="auto">
          <a:xfrm>
            <a:off x="4319588" y="4420394"/>
            <a:ext cx="685800" cy="457200"/>
          </a:xfrm>
          <a:prstGeom prst="notchedRightArrow">
            <a:avLst/>
          </a:prstGeom>
          <a:blipFill>
            <a:blip r:embed="rId3" cstate="print"/>
            <a:tile tx="0" ty="0" sx="100000" sy="100000" flip="none" algn="tl"/>
          </a:blip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36" name="Rectangle 35"/>
          <p:cNvSpPr/>
          <p:nvPr/>
        </p:nvSpPr>
        <p:spPr>
          <a:xfrm>
            <a:off x="204788" y="4058086"/>
            <a:ext cx="3886200" cy="1200329"/>
          </a:xfrm>
          <a:prstGeom prst="rect">
            <a:avLst/>
          </a:prstGeom>
          <a:solidFill>
            <a:schemeClr val="bg1"/>
          </a:solidFill>
          <a:ln>
            <a:solidFill>
              <a:srgbClr val="006666"/>
            </a:solidFill>
          </a:ln>
        </p:spPr>
        <p:txBody>
          <a:bodyPr wrap="square">
            <a:spAutoFit/>
          </a:bodyPr>
          <a:lstStyle/>
          <a:p>
            <a:endParaRPr lang="en-US" dirty="0" smtClean="0">
              <a:solidFill>
                <a:srgbClr val="006666"/>
              </a:solidFill>
            </a:endParaRPr>
          </a:p>
          <a:p>
            <a:endParaRPr lang="en-US" dirty="0" smtClean="0">
              <a:solidFill>
                <a:srgbClr val="006666"/>
              </a:solidFill>
            </a:endParaRPr>
          </a:p>
          <a:p>
            <a:endParaRPr lang="en-US" dirty="0">
              <a:solidFill>
                <a:srgbClr val="006666"/>
              </a:solidFill>
            </a:endParaRPr>
          </a:p>
        </p:txBody>
      </p:sp>
      <p:sp>
        <p:nvSpPr>
          <p:cNvPr id="19" name="Rectangle 18"/>
          <p:cNvSpPr/>
          <p:nvPr/>
        </p:nvSpPr>
        <p:spPr>
          <a:xfrm>
            <a:off x="128588" y="3963015"/>
            <a:ext cx="3886200" cy="1200329"/>
          </a:xfrm>
          <a:prstGeom prst="rect">
            <a:avLst/>
          </a:prstGeom>
          <a:solidFill>
            <a:schemeClr val="bg1"/>
          </a:solidFill>
          <a:ln>
            <a:solidFill>
              <a:srgbClr val="006666"/>
            </a:solidFill>
          </a:ln>
        </p:spPr>
        <p:txBody>
          <a:bodyPr wrap="square">
            <a:spAutoFit/>
          </a:bodyPr>
          <a:lstStyle/>
          <a:p>
            <a:r>
              <a:rPr lang="en-US" dirty="0" smtClean="0">
                <a:solidFill>
                  <a:srgbClr val="006666"/>
                </a:solidFill>
              </a:rPr>
              <a:t>“HCPs can return to an office visit and modify or delete the fields of the office visit.”</a:t>
            </a:r>
            <a:endParaRPr lang="en-US" dirty="0">
              <a:solidFill>
                <a:srgbClr val="006666"/>
              </a:solidFill>
            </a:endParaRPr>
          </a:p>
        </p:txBody>
      </p:sp>
    </p:spTree>
    <p:extLst>
      <p:ext uri="{BB962C8B-B14F-4D97-AF65-F5344CB8AC3E}">
        <p14:creationId xmlns="" xmlns:p14="http://schemas.microsoft.com/office/powerpoint/2010/main" val="3790482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22275" y="229394"/>
            <a:ext cx="9312275" cy="931863"/>
          </a:xfrm>
          <a:ln/>
        </p:spPr>
        <p:txBody>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Related Work</a:t>
            </a:r>
            <a:endParaRPr lang="en-US" dirty="0"/>
          </a:p>
        </p:txBody>
      </p:sp>
      <p:sp>
        <p:nvSpPr>
          <p:cNvPr id="6146" name="Rectangle 2"/>
          <p:cNvSpPr>
            <a:spLocks noGrp="1" noChangeArrowheads="1"/>
          </p:cNvSpPr>
          <p:nvPr>
            <p:ph type="body" idx="1"/>
          </p:nvPr>
        </p:nvSpPr>
        <p:spPr>
          <a:xfrm>
            <a:off x="422275" y="1608138"/>
            <a:ext cx="9312275" cy="5029200"/>
          </a:xfrm>
          <a:ln/>
        </p:spPr>
        <p:txBody>
          <a:bodyPr/>
          <a:lstStyle/>
          <a:p>
            <a:pPr marL="0" indent="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latin typeface="Palatino Linotype" pitchFamily="18" charset="0"/>
              </a:rPr>
              <a:t>Identifying security requirements:</a:t>
            </a:r>
          </a:p>
          <a:p>
            <a:pPr marL="914400" lvl="1" indent="-514350">
              <a:spcBef>
                <a:spcPts val="18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latin typeface="Palatino Linotype" pitchFamily="18" charset="0"/>
              </a:rPr>
              <a:t>Security requirements engineering </a:t>
            </a:r>
            <a:r>
              <a:rPr lang="en-US" sz="1600" dirty="0" smtClean="0">
                <a:latin typeface="Palatino Linotype" pitchFamily="18" charset="0"/>
              </a:rPr>
              <a:t>[Square05]</a:t>
            </a:r>
            <a:endParaRPr lang="en-US" sz="2800" dirty="0" smtClean="0">
              <a:latin typeface="Palatino Linotype" pitchFamily="18" charset="0"/>
            </a:endParaRPr>
          </a:p>
          <a:p>
            <a:pPr marL="1314450" lvl="2" indent="-51435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Process for identifying security requirements</a:t>
            </a:r>
            <a:endParaRPr lang="en-US" sz="2000" dirty="0" smtClean="0">
              <a:latin typeface="Palatino Linotype" pitchFamily="18" charset="0"/>
            </a:endParaRPr>
          </a:p>
          <a:p>
            <a:pPr marL="914400" lvl="1" indent="-514350">
              <a:spcBef>
                <a:spcPts val="18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latin typeface="Palatino Linotype" pitchFamily="18" charset="0"/>
              </a:rPr>
              <a:t>Reusable security requirements and patterns </a:t>
            </a:r>
            <a:r>
              <a:rPr lang="en-US" sz="1600" dirty="0" smtClean="0">
                <a:latin typeface="Palatino Linotype" pitchFamily="18" charset="0"/>
                <a:cs typeface="+mn-cs"/>
              </a:rPr>
              <a:t>[Toval02, Firesmith04,</a:t>
            </a:r>
            <a:r>
              <a:rPr lang="en-US" sz="1600" dirty="0" smtClean="0">
                <a:latin typeface="Palatino Linotype" pitchFamily="18" charset="0"/>
              </a:rPr>
              <a:t> Schumacher06, Withall07</a:t>
            </a:r>
            <a:r>
              <a:rPr lang="en-US" sz="1600" dirty="0" smtClean="0">
                <a:latin typeface="Palatino Linotype" pitchFamily="18" charset="0"/>
                <a:cs typeface="+mn-cs"/>
              </a:rPr>
              <a:t>]</a:t>
            </a:r>
            <a:endParaRPr lang="en-US" sz="2800" dirty="0" smtClean="0">
              <a:latin typeface="Palatino Linotype" pitchFamily="18" charset="0"/>
            </a:endParaRPr>
          </a:p>
          <a:p>
            <a:pPr marL="1314450" lvl="2" indent="-51435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Parameterized security requirements</a:t>
            </a:r>
          </a:p>
          <a:p>
            <a:pPr marL="1314450" lvl="2" indent="-51435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Patterns for some aspects of access control and audit</a:t>
            </a:r>
          </a:p>
          <a:p>
            <a:pPr marL="914400" lvl="1" indent="-514350">
              <a:spcBef>
                <a:spcPts val="24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latin typeface="Palatino Linotype" pitchFamily="18" charset="0"/>
              </a:rPr>
              <a:t>Organizational learning approach to security </a:t>
            </a:r>
            <a:r>
              <a:rPr lang="en-US" sz="1600" dirty="0" smtClean="0">
                <a:latin typeface="Palatino Linotype" pitchFamily="18" charset="0"/>
                <a:cs typeface="+mn-cs"/>
              </a:rPr>
              <a:t>[Schneider12]</a:t>
            </a:r>
            <a:endParaRPr lang="en-US" sz="2800" dirty="0" smtClean="0">
              <a:latin typeface="Palatino Linotype" pitchFamily="18" charset="0"/>
            </a:endParaRPr>
          </a:p>
          <a:p>
            <a:pPr marL="1314450" lvl="2" indent="-51435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Reusing explicitly stated security requirements</a:t>
            </a:r>
          </a:p>
        </p:txBody>
      </p:sp>
      <p:sp>
        <p:nvSpPr>
          <p:cNvPr id="3" name="Footer Placeholder 2"/>
          <p:cNvSpPr>
            <a:spLocks noGrp="1"/>
          </p:cNvSpPr>
          <p:nvPr>
            <p:ph type="ftr" idx="10"/>
          </p:nvPr>
        </p:nvSpPr>
        <p:spPr>
          <a:xfrm>
            <a:off x="3250406" y="6934994"/>
            <a:ext cx="3657600" cy="509587"/>
          </a:xfrm>
        </p:spPr>
        <p:txBody>
          <a:bodyPr/>
          <a:lstStyle/>
          <a:p>
            <a:pPr algn="ctr"/>
            <a:fld id="{66F37074-D267-44D5-977B-16E624729CCD}" type="slidenum">
              <a:rPr lang="en-US" sz="1600" b="0" smtClean="0"/>
              <a:pPr algn="ctr"/>
              <a:t>7</a:t>
            </a:fld>
            <a:endParaRPr lang="en-US" sz="1600" b="0" dirty="0"/>
          </a:p>
        </p:txBody>
      </p:sp>
    </p:spTree>
    <p:extLst>
      <p:ext uri="{BB962C8B-B14F-4D97-AF65-F5344CB8AC3E}">
        <p14:creationId xmlns="" xmlns:p14="http://schemas.microsoft.com/office/powerpoint/2010/main" val="14781075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Related Work</a:t>
            </a:r>
            <a:endParaRPr lang="en-US" dirty="0"/>
          </a:p>
        </p:txBody>
      </p:sp>
      <p:sp>
        <p:nvSpPr>
          <p:cNvPr id="3" name="Content Placeholder 2"/>
          <p:cNvSpPr>
            <a:spLocks noGrp="1"/>
          </p:cNvSpPr>
          <p:nvPr>
            <p:ph idx="1"/>
          </p:nvPr>
        </p:nvSpPr>
        <p:spPr>
          <a:xfrm>
            <a:off x="422275" y="1448594"/>
            <a:ext cx="9310688" cy="5027612"/>
          </a:xfrm>
        </p:spPr>
        <p:txBody>
          <a:bodyPr/>
          <a:lstStyle/>
          <a:p>
            <a:pPr marL="342900" lvl="1" indent="-342900">
              <a:spcBef>
                <a:spcPts val="888"/>
              </a:spcBef>
            </a:pPr>
            <a:r>
              <a:rPr lang="en-US" sz="3200" dirty="0" smtClean="0">
                <a:latin typeface="Palatino Linotype" pitchFamily="18" charset="0"/>
              </a:rPr>
              <a:t>Natural language requirements classification:</a:t>
            </a:r>
          </a:p>
          <a:p>
            <a:pPr marL="741363" lvl="1" indent="-341313">
              <a:spcBef>
                <a:spcPts val="1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latin typeface="Palatino Linotype" pitchFamily="18" charset="0"/>
              </a:rPr>
              <a:t>Automated classification of non-functional requirements </a:t>
            </a:r>
            <a:r>
              <a:rPr lang="en-US" sz="1600" dirty="0" smtClean="0">
                <a:latin typeface="Palatino Linotype" pitchFamily="18" charset="0"/>
              </a:rPr>
              <a:t>[Cleland-Huang07]</a:t>
            </a:r>
          </a:p>
          <a:p>
            <a:pPr marL="1141413" lvl="2" indent="-341313">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Use of indicator terms; recall (81%); precision (12%);</a:t>
            </a:r>
          </a:p>
          <a:p>
            <a:pPr marL="741363" lvl="1" indent="-341313">
              <a:spcBef>
                <a:spcPts val="1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latin typeface="Palatino Linotype" pitchFamily="18" charset="0"/>
              </a:rPr>
              <a:t>Automated extraction of non-functional requirements in available documentation </a:t>
            </a:r>
            <a:r>
              <a:rPr lang="en-US" sz="1600" dirty="0" smtClean="0">
                <a:latin typeface="Palatino Linotype" pitchFamily="18" charset="0"/>
                <a:cs typeface="+mn-cs"/>
              </a:rPr>
              <a:t>[Slankas13-Nat]</a:t>
            </a:r>
          </a:p>
          <a:p>
            <a:pPr marL="1141413" lvl="2" indent="-341313">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Multiple algorithms; recall (54%); precision (73%);</a:t>
            </a:r>
          </a:p>
          <a:p>
            <a:pPr marL="741363" lvl="1" indent="-341313">
              <a:spcBef>
                <a:spcPts val="1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latin typeface="Palatino Linotype" pitchFamily="18" charset="0"/>
              </a:rPr>
              <a:t>Access control policy extraction from unconstrained natural language text </a:t>
            </a:r>
            <a:r>
              <a:rPr lang="en-US" sz="1600" dirty="0" smtClean="0">
                <a:latin typeface="Palatino Linotype" pitchFamily="18" charset="0"/>
              </a:rPr>
              <a:t>[Slankas13-Pass]</a:t>
            </a:r>
          </a:p>
          <a:p>
            <a:pPr marL="1141413" lvl="2" indent="-341313">
              <a:spcBef>
                <a:spcPts val="6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AC0056"/>
                </a:solidFill>
                <a:latin typeface="Palatino Linotype" pitchFamily="18" charset="0"/>
              </a:rPr>
              <a:t>Sentence structure matching (k-NN classifier); Otherwise majority vote (naïve </a:t>
            </a:r>
            <a:r>
              <a:rPr lang="en-US" sz="2000" dirty="0" err="1" smtClean="0">
                <a:solidFill>
                  <a:srgbClr val="AC0056"/>
                </a:solidFill>
                <a:latin typeface="Palatino Linotype" pitchFamily="18" charset="0"/>
              </a:rPr>
              <a:t>Bayes</a:t>
            </a:r>
            <a:r>
              <a:rPr lang="en-US" sz="2000" dirty="0" smtClean="0">
                <a:solidFill>
                  <a:srgbClr val="AC0056"/>
                </a:solidFill>
                <a:latin typeface="Palatino Linotype" pitchFamily="18" charset="0"/>
              </a:rPr>
              <a:t> and SVM classifiers); recall (91%); precision (87%);</a:t>
            </a:r>
          </a:p>
        </p:txBody>
      </p:sp>
      <p:sp>
        <p:nvSpPr>
          <p:cNvPr id="4" name="Footer Placeholder 3"/>
          <p:cNvSpPr>
            <a:spLocks noGrp="1"/>
          </p:cNvSpPr>
          <p:nvPr>
            <p:ph type="ftr" idx="10"/>
          </p:nvPr>
        </p:nvSpPr>
        <p:spPr>
          <a:xfrm>
            <a:off x="3326606" y="6934994"/>
            <a:ext cx="3470275" cy="509587"/>
          </a:xfrm>
          <a:noFill/>
          <a:ln>
            <a:noFill/>
          </a:ln>
          <a:effectLst/>
        </p:spPr>
        <p:txBody>
          <a:bodyPr vert="horz" wrap="square" lIns="90000" tIns="46800" rIns="90000" bIns="46800" numCol="1" anchor="t" anchorCtr="0" compatLnSpc="1">
            <a:prstTxWarp prst="textNoShape">
              <a:avLst/>
            </a:prstTxWarp>
          </a:bodyPr>
          <a:lstStyle/>
          <a:p>
            <a:pPr algn="ctr"/>
            <a:fld id="{66F37074-D267-44D5-977B-16E624729CCD}" type="slidenum">
              <a:rPr lang="en-US" sz="1600" b="0" smtClean="0"/>
              <a:pPr algn="ctr"/>
              <a:t>8</a:t>
            </a:fld>
            <a:endParaRPr lang="en-US" sz="1600" b="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29394"/>
            <a:ext cx="9310688" cy="930275"/>
          </a:xfrm>
        </p:spPr>
        <p:txBody>
          <a:bodyPr/>
          <a:lstStyle/>
          <a:p>
            <a:pPr algn="l"/>
            <a:r>
              <a:rPr lang="en-US" dirty="0" smtClean="0"/>
              <a:t>Security Discoverer (SD) Process</a:t>
            </a:r>
            <a:endParaRPr lang="en-US" dirty="0"/>
          </a:p>
        </p:txBody>
      </p:sp>
      <p:sp>
        <p:nvSpPr>
          <p:cNvPr id="3" name="Content Placeholder 2"/>
          <p:cNvSpPr>
            <a:spLocks noGrp="1"/>
          </p:cNvSpPr>
          <p:nvPr>
            <p:ph idx="1"/>
          </p:nvPr>
        </p:nvSpPr>
        <p:spPr>
          <a:xfrm>
            <a:off x="50006" y="1677194"/>
            <a:ext cx="5791200" cy="14478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i="1" dirty="0" smtClean="0">
                <a:latin typeface="Palatino Linotype" pitchFamily="18" charset="0"/>
              </a:rPr>
              <a:t>1-Parse</a:t>
            </a:r>
            <a:r>
              <a:rPr lang="en-US" sz="2000" b="1" dirty="0" smtClean="0">
                <a:latin typeface="Palatino Linotype" pitchFamily="18" charset="0"/>
              </a:rPr>
              <a:t> </a:t>
            </a:r>
            <a:r>
              <a:rPr lang="en-US" sz="2000" dirty="0" smtClean="0">
                <a:latin typeface="Palatino Linotype" pitchFamily="18" charset="0"/>
              </a:rPr>
              <a:t>Natural Language Requirements Artifacts</a:t>
            </a:r>
          </a:p>
          <a:p>
            <a:pPr marL="0" indent="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i="1" dirty="0" smtClean="0">
                <a:latin typeface="Palatino Linotype" pitchFamily="18" charset="0"/>
              </a:rPr>
              <a:t>2</a:t>
            </a:r>
            <a:r>
              <a:rPr lang="en-US" sz="2000" i="1" dirty="0" smtClean="0">
                <a:latin typeface="Palatino Linotype" pitchFamily="18" charset="0"/>
              </a:rPr>
              <a:t>-</a:t>
            </a:r>
            <a:r>
              <a:rPr lang="en-US" sz="2000" b="1" i="1" dirty="0" smtClean="0">
                <a:latin typeface="Palatino Linotype" pitchFamily="18" charset="0"/>
              </a:rPr>
              <a:t>Identify</a:t>
            </a:r>
            <a:r>
              <a:rPr lang="en-US" sz="2000" dirty="0" smtClean="0">
                <a:latin typeface="Palatino Linotype" pitchFamily="18" charset="0"/>
              </a:rPr>
              <a:t> Security-Relevant Sentences</a:t>
            </a:r>
          </a:p>
          <a:p>
            <a:pPr marL="0" indent="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i="1" dirty="0" smtClean="0">
                <a:latin typeface="Palatino Linotype" pitchFamily="18" charset="0"/>
              </a:rPr>
              <a:t>3</a:t>
            </a:r>
            <a:r>
              <a:rPr lang="en-US" sz="2000" i="1" dirty="0" smtClean="0">
                <a:latin typeface="Palatino Linotype" pitchFamily="18" charset="0"/>
              </a:rPr>
              <a:t>-</a:t>
            </a:r>
            <a:r>
              <a:rPr lang="en-US" sz="2000" b="1" i="1" dirty="0" smtClean="0">
                <a:latin typeface="Palatino Linotype" pitchFamily="18" charset="0"/>
              </a:rPr>
              <a:t>Suggest</a:t>
            </a:r>
            <a:r>
              <a:rPr lang="en-US" sz="2000" dirty="0" smtClean="0">
                <a:latin typeface="Palatino Linotype" pitchFamily="18" charset="0"/>
              </a:rPr>
              <a:t> Security Requirements Templates</a:t>
            </a:r>
          </a:p>
        </p:txBody>
      </p:sp>
      <p:sp>
        <p:nvSpPr>
          <p:cNvPr id="4" name="Footer Placeholder 3"/>
          <p:cNvSpPr>
            <a:spLocks noGrp="1"/>
          </p:cNvSpPr>
          <p:nvPr>
            <p:ph type="ftr" idx="10"/>
          </p:nvPr>
        </p:nvSpPr>
        <p:spPr/>
        <p:txBody>
          <a:bodyPr/>
          <a:lstStyle/>
          <a:p>
            <a:fld id="{66F37074-D267-44D5-977B-16E624729CCD}" type="slidenum">
              <a:rPr lang="en-US" smtClean="0"/>
              <a:pPr/>
              <a:t>9</a:t>
            </a:fld>
            <a:endParaRPr lang="en-US"/>
          </a:p>
        </p:txBody>
      </p:sp>
      <p:sp>
        <p:nvSpPr>
          <p:cNvPr id="5" name="Rectangle 4"/>
          <p:cNvSpPr/>
          <p:nvPr/>
        </p:nvSpPr>
        <p:spPr>
          <a:xfrm>
            <a:off x="5612606" y="1705248"/>
            <a:ext cx="4495800" cy="1131079"/>
          </a:xfrm>
          <a:prstGeom prst="rect">
            <a:avLst/>
          </a:prstGeom>
        </p:spPr>
        <p:txBody>
          <a:bodyPr wrap="square">
            <a:spAutoFit/>
          </a:bodyPr>
          <a:lstStyle/>
          <a:p>
            <a:pPr marL="342900" lvl="0" indent="-342900" eaLnBrk="0" hangingPunct="0">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i="1" kern="0" dirty="0" smtClean="0">
                <a:solidFill>
                  <a:srgbClr val="000000"/>
                </a:solidFill>
                <a:latin typeface="Palatino Linotype" pitchFamily="18" charset="0"/>
                <a:ea typeface="ＭＳ Ｐゴシック"/>
              </a:rPr>
              <a:t>4-Instantiate</a:t>
            </a:r>
            <a:r>
              <a:rPr lang="en-US" sz="2000" kern="0" dirty="0" smtClean="0">
                <a:solidFill>
                  <a:srgbClr val="000000"/>
                </a:solidFill>
                <a:latin typeface="Palatino Linotype" pitchFamily="18" charset="0"/>
                <a:ea typeface="ＭＳ Ｐゴシック"/>
              </a:rPr>
              <a:t> Selected Templates</a:t>
            </a:r>
          </a:p>
          <a:p>
            <a:pPr lvl="0" eaLnBrk="0" hangingPunct="0">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i="1" kern="0" dirty="0" smtClean="0">
                <a:solidFill>
                  <a:srgbClr val="000000"/>
                </a:solidFill>
                <a:latin typeface="Palatino Linotype" pitchFamily="18" charset="0"/>
                <a:ea typeface="ＭＳ Ｐゴシック"/>
              </a:rPr>
              <a:t>5-Generate</a:t>
            </a:r>
            <a:r>
              <a:rPr lang="en-US" sz="2000" kern="0" dirty="0" smtClean="0">
                <a:solidFill>
                  <a:srgbClr val="000000"/>
                </a:solidFill>
                <a:latin typeface="Palatino Linotype" pitchFamily="18" charset="0"/>
                <a:ea typeface="ＭＳ Ｐゴシック"/>
              </a:rPr>
              <a:t> Security Requirements Document</a:t>
            </a:r>
          </a:p>
        </p:txBody>
      </p:sp>
      <p:sp>
        <p:nvSpPr>
          <p:cNvPr id="8" name="Flowchart: Alternate Process 7"/>
          <p:cNvSpPr/>
          <p:nvPr/>
        </p:nvSpPr>
        <p:spPr>
          <a:xfrm>
            <a:off x="2602706" y="3429794"/>
            <a:ext cx="4800600" cy="2971800"/>
          </a:xfrm>
          <a:prstGeom prst="flowChartAlternateProcess">
            <a:avLst/>
          </a:prstGeom>
          <a:blipFill dpi="0" rotWithShape="1">
            <a:blip r:embed="rId3" cstate="print">
              <a:alphaModFix amt="80000"/>
            </a:blip>
            <a:srcRect/>
            <a:tile tx="0" ty="0" sx="100000" sy="100000" flip="none" algn="tl"/>
          </a:blipFill>
          <a:ln>
            <a:solidFill>
              <a:srgbClr val="996633"/>
            </a:solidFill>
          </a:ln>
          <a:scene3d>
            <a:camera prst="orthographicFront"/>
            <a:lightRig rig="threePt" dir="t"/>
          </a:scene3d>
          <a:sp3d prstMaterial="plastic">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5" name="Down Arrow 24"/>
          <p:cNvSpPr/>
          <p:nvPr/>
        </p:nvSpPr>
        <p:spPr bwMode="auto">
          <a:xfrm rot="5400000" flipV="1">
            <a:off x="2755106" y="3753644"/>
            <a:ext cx="228600" cy="342900"/>
          </a:xfrm>
          <a:prstGeom prst="downArrow">
            <a:avLst/>
          </a:prstGeom>
          <a:solidFill>
            <a:schemeClr val="bg1"/>
          </a:solidFill>
          <a:ln w="9525" cap="flat" cmpd="sng" algn="ctr">
            <a:solidFill>
              <a:srgbClr val="74003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29" name="Down Arrow 28"/>
          <p:cNvSpPr/>
          <p:nvPr/>
        </p:nvSpPr>
        <p:spPr bwMode="auto">
          <a:xfrm rot="5400000" flipV="1">
            <a:off x="4907756" y="3753644"/>
            <a:ext cx="228600" cy="342900"/>
          </a:xfrm>
          <a:prstGeom prst="downArrow">
            <a:avLst/>
          </a:prstGeom>
          <a:solidFill>
            <a:schemeClr val="bg1"/>
          </a:solidFill>
          <a:ln w="9525" cap="flat" cmpd="sng" algn="ctr">
            <a:solidFill>
              <a:srgbClr val="74003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37" name="Flowchart: Magnetic Disk 36"/>
          <p:cNvSpPr/>
          <p:nvPr/>
        </p:nvSpPr>
        <p:spPr>
          <a:xfrm>
            <a:off x="3098006" y="5258594"/>
            <a:ext cx="1600200" cy="914400"/>
          </a:xfrm>
          <a:prstGeom prst="flowChartMagneticDisk">
            <a:avLst/>
          </a:prstGeom>
          <a:solidFill>
            <a:srgbClr val="CCCC00"/>
          </a:solidFill>
          <a:ln>
            <a:solidFill>
              <a:schemeClr val="bg2">
                <a:lumMod val="50000"/>
              </a:schemeClr>
            </a:solidFill>
          </a:ln>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Documents"/>
          <p:cNvSpPr>
            <a:spLocks noEditPoints="1" noChangeArrowheads="1"/>
          </p:cNvSpPr>
          <p:nvPr/>
        </p:nvSpPr>
        <p:spPr bwMode="auto">
          <a:xfrm>
            <a:off x="1116806" y="4039394"/>
            <a:ext cx="838200" cy="953869"/>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CC99"/>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200" dirty="0" smtClean="0">
                <a:solidFill>
                  <a:schemeClr val="tx1"/>
                </a:solidFill>
              </a:rPr>
              <a:t>…………</a:t>
            </a:r>
            <a:endParaRPr lang="en-US" sz="1200" dirty="0">
              <a:solidFill>
                <a:schemeClr val="tx1"/>
              </a:solidFill>
            </a:endParaRPr>
          </a:p>
        </p:txBody>
      </p:sp>
      <p:sp>
        <p:nvSpPr>
          <p:cNvPr id="31" name="TextBox 30"/>
          <p:cNvSpPr txBox="1"/>
          <p:nvPr/>
        </p:nvSpPr>
        <p:spPr>
          <a:xfrm>
            <a:off x="1040606" y="5106194"/>
            <a:ext cx="1371600" cy="1015663"/>
          </a:xfrm>
          <a:prstGeom prst="rect">
            <a:avLst/>
          </a:prstGeom>
          <a:noFill/>
        </p:spPr>
        <p:txBody>
          <a:bodyPr wrap="square" rtlCol="0">
            <a:spAutoFit/>
          </a:bodyPr>
          <a:lstStyle/>
          <a:p>
            <a:r>
              <a:rPr lang="en-US" sz="2000" dirty="0" smtClean="0">
                <a:solidFill>
                  <a:schemeClr val="tx1"/>
                </a:solidFill>
              </a:rPr>
              <a:t>Natural language artifacts</a:t>
            </a:r>
            <a:endParaRPr lang="en-US" sz="2000" dirty="0">
              <a:solidFill>
                <a:schemeClr val="tx1"/>
              </a:solidFill>
            </a:endParaRPr>
          </a:p>
        </p:txBody>
      </p:sp>
      <p:cxnSp>
        <p:nvCxnSpPr>
          <p:cNvPr id="32" name="Straight Arrow Connector 31"/>
          <p:cNvCxnSpPr/>
          <p:nvPr/>
        </p:nvCxnSpPr>
        <p:spPr>
          <a:xfrm>
            <a:off x="2088356" y="4572794"/>
            <a:ext cx="3810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89006" y="5097264"/>
            <a:ext cx="1676400" cy="1015663"/>
          </a:xfrm>
          <a:prstGeom prst="rect">
            <a:avLst/>
          </a:prstGeom>
          <a:noFill/>
        </p:spPr>
        <p:txBody>
          <a:bodyPr wrap="square" rtlCol="0">
            <a:spAutoFit/>
          </a:bodyPr>
          <a:lstStyle/>
          <a:p>
            <a:pPr algn="r"/>
            <a:r>
              <a:rPr lang="en-US" sz="2000" dirty="0" smtClean="0">
                <a:solidFill>
                  <a:schemeClr val="tx1"/>
                </a:solidFill>
              </a:rPr>
              <a:t>Candidate security requirements</a:t>
            </a:r>
            <a:endParaRPr lang="en-US" sz="2000" dirty="0">
              <a:solidFill>
                <a:schemeClr val="tx1"/>
              </a:solidFill>
            </a:endParaRPr>
          </a:p>
        </p:txBody>
      </p:sp>
      <p:sp>
        <p:nvSpPr>
          <p:cNvPr id="34" name="Documents"/>
          <p:cNvSpPr>
            <a:spLocks noEditPoints="1" noChangeArrowheads="1"/>
          </p:cNvSpPr>
          <p:nvPr/>
        </p:nvSpPr>
        <p:spPr bwMode="auto">
          <a:xfrm>
            <a:off x="7974806" y="4030464"/>
            <a:ext cx="838200" cy="953869"/>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200" b="1" dirty="0" smtClean="0">
                <a:solidFill>
                  <a:schemeClr val="tx1"/>
                </a:solidFill>
              </a:rPr>
              <a:t>…………</a:t>
            </a:r>
            <a:endParaRPr lang="en-US" sz="1200" b="1" dirty="0">
              <a:solidFill>
                <a:schemeClr val="tx1"/>
              </a:solidFill>
            </a:endParaRPr>
          </a:p>
        </p:txBody>
      </p:sp>
      <p:cxnSp>
        <p:nvCxnSpPr>
          <p:cNvPr id="38" name="Straight Arrow Connector 37"/>
          <p:cNvCxnSpPr/>
          <p:nvPr/>
        </p:nvCxnSpPr>
        <p:spPr>
          <a:xfrm>
            <a:off x="7517606" y="4563864"/>
            <a:ext cx="3810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117056" y="3582194"/>
            <a:ext cx="1657350" cy="990600"/>
          </a:xfrm>
          <a:prstGeom prst="roundRect">
            <a:avLst/>
          </a:prstGeom>
          <a:solidFill>
            <a:srgbClr val="AC0056">
              <a:alpha val="50000"/>
            </a:srgbClr>
          </a:solidFill>
          <a:ln>
            <a:noFill/>
          </a:ln>
          <a:effectLst>
            <a:outerShdw blurRad="40000" dist="20000" dir="5400000" rotWithShape="0">
              <a:srgbClr val="000000">
                <a:alpha val="38000"/>
              </a:srgbClr>
            </a:outerShdw>
            <a:reflection blurRad="6350" stA="50000" endA="300" endPos="55000" dir="5400000" sy="-100000" algn="bl" rotWithShape="0"/>
          </a:effectLst>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bg1"/>
                </a:solidFill>
              </a:rPr>
              <a:t>Pre-processor</a:t>
            </a:r>
            <a:endParaRPr lang="en-US" dirty="0">
              <a:solidFill>
                <a:schemeClr val="bg1"/>
              </a:solidFill>
            </a:endParaRPr>
          </a:p>
        </p:txBody>
      </p:sp>
      <p:sp>
        <p:nvSpPr>
          <p:cNvPr id="27" name="Rounded Rectangle 26"/>
          <p:cNvSpPr/>
          <p:nvPr/>
        </p:nvSpPr>
        <p:spPr>
          <a:xfrm>
            <a:off x="5307806" y="3582194"/>
            <a:ext cx="1676400" cy="990600"/>
          </a:xfrm>
          <a:prstGeom prst="roundRect">
            <a:avLst/>
          </a:prstGeom>
          <a:solidFill>
            <a:srgbClr val="006666">
              <a:alpha val="50000"/>
            </a:srgbClr>
          </a:solidFill>
          <a:ln>
            <a:noFill/>
          </a:ln>
          <a:effectLst>
            <a:outerShdw blurRad="40000" dist="20000" dir="5400000" rotWithShape="0">
              <a:srgbClr val="000000">
                <a:alpha val="38000"/>
              </a:srgbClr>
            </a:outerShdw>
            <a:reflection blurRad="6350" stA="50000" endA="300" endPos="55000" dir="5400000" sy="-100000" algn="bl" rotWithShape="0"/>
          </a:effectLst>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bg1"/>
                </a:solidFill>
              </a:rPr>
              <a:t>Sentence Classifier</a:t>
            </a:r>
            <a:endParaRPr lang="en-US" dirty="0">
              <a:solidFill>
                <a:schemeClr val="bg1"/>
              </a:solidFill>
            </a:endParaRPr>
          </a:p>
        </p:txBody>
      </p:sp>
      <p:sp>
        <p:nvSpPr>
          <p:cNvPr id="41" name="Down Arrow 40"/>
          <p:cNvSpPr/>
          <p:nvPr/>
        </p:nvSpPr>
        <p:spPr bwMode="auto">
          <a:xfrm>
            <a:off x="5993606" y="4725194"/>
            <a:ext cx="228600" cy="304800"/>
          </a:xfrm>
          <a:prstGeom prst="downArrow">
            <a:avLst/>
          </a:prstGeom>
          <a:solidFill>
            <a:schemeClr val="bg1"/>
          </a:solidFill>
          <a:ln w="9525" cap="flat" cmpd="sng" algn="ctr">
            <a:solidFill>
              <a:srgbClr val="74003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14" name="TextBox 13"/>
          <p:cNvSpPr txBox="1"/>
          <p:nvPr/>
        </p:nvSpPr>
        <p:spPr>
          <a:xfrm>
            <a:off x="2945606" y="5258594"/>
            <a:ext cx="1828800" cy="830997"/>
          </a:xfrm>
          <a:prstGeom prst="rect">
            <a:avLst/>
          </a:prstGeom>
          <a:noFill/>
        </p:spPr>
        <p:txBody>
          <a:bodyPr wrap="square" rtlCol="0">
            <a:spAutoFit/>
          </a:bodyPr>
          <a:lstStyle/>
          <a:p>
            <a:pPr algn="ctr"/>
            <a:r>
              <a:rPr lang="en-US" sz="1600" dirty="0" smtClean="0">
                <a:solidFill>
                  <a:schemeClr val="tx1"/>
                </a:solidFill>
              </a:rPr>
              <a:t>Security Requirements Templates</a:t>
            </a:r>
            <a:endParaRPr lang="en-US" sz="1600" dirty="0">
              <a:solidFill>
                <a:schemeClr val="tx1"/>
              </a:solidFill>
            </a:endParaRPr>
          </a:p>
        </p:txBody>
      </p:sp>
      <p:sp>
        <p:nvSpPr>
          <p:cNvPr id="20" name="Rounded Rectangle 19"/>
          <p:cNvSpPr/>
          <p:nvPr/>
        </p:nvSpPr>
        <p:spPr>
          <a:xfrm>
            <a:off x="5231606" y="5182394"/>
            <a:ext cx="1676400" cy="990600"/>
          </a:xfrm>
          <a:prstGeom prst="roundRect">
            <a:avLst/>
          </a:prstGeom>
          <a:solidFill>
            <a:srgbClr val="CC6600">
              <a:alpha val="50000"/>
            </a:srgbClr>
          </a:solidFill>
          <a:ln>
            <a:noFill/>
          </a:ln>
          <a:effectLst>
            <a:outerShdw blurRad="40000" dist="20000" dir="5400000" rotWithShape="0">
              <a:srgbClr val="000000">
                <a:alpha val="38000"/>
              </a:srgbClr>
            </a:outerShdw>
            <a:reflection blurRad="6350" stA="50000" endA="300" endPos="55000" dir="5400000" sy="-100000" algn="bl" rotWithShape="0"/>
          </a:effectLst>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bg1"/>
                </a:solidFill>
              </a:rPr>
              <a:t>Templates Selector</a:t>
            </a:r>
            <a:endParaRPr lang="en-US" dirty="0">
              <a:solidFill>
                <a:schemeClr val="bg1"/>
              </a:solidFill>
            </a:endParaRPr>
          </a:p>
        </p:txBody>
      </p:sp>
      <p:sp>
        <p:nvSpPr>
          <p:cNvPr id="21" name="Down Arrow 20"/>
          <p:cNvSpPr/>
          <p:nvPr/>
        </p:nvSpPr>
        <p:spPr bwMode="auto">
          <a:xfrm rot="5400000" flipV="1">
            <a:off x="4831556" y="5506244"/>
            <a:ext cx="228600" cy="342900"/>
          </a:xfrm>
          <a:prstGeom prst="downArrow">
            <a:avLst/>
          </a:prstGeom>
          <a:solidFill>
            <a:schemeClr val="bg1"/>
          </a:solidFill>
          <a:ln w="9525" cap="flat" cmpd="sng" algn="ctr">
            <a:solidFill>
              <a:srgbClr val="74003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
        <p:nvSpPr>
          <p:cNvPr id="22" name="Down Arrow 21"/>
          <p:cNvSpPr/>
          <p:nvPr/>
        </p:nvSpPr>
        <p:spPr bwMode="auto">
          <a:xfrm rot="5400000" flipV="1">
            <a:off x="7041356" y="5506244"/>
            <a:ext cx="228600" cy="342900"/>
          </a:xfrm>
          <a:prstGeom prst="downArrow">
            <a:avLst/>
          </a:prstGeom>
          <a:solidFill>
            <a:schemeClr val="bg1"/>
          </a:solidFill>
          <a:ln w="9525" cap="flat" cmpd="sng" algn="ctr">
            <a:solidFill>
              <a:srgbClr val="74003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icrosoft YaHei"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33780</TotalTime>
  <Words>4296</Words>
  <Application>Microsoft Office PowerPoint</Application>
  <PresentationFormat>Custom</PresentationFormat>
  <Paragraphs>563</Paragraphs>
  <Slides>33</Slides>
  <Notes>30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33</vt:i4>
      </vt:variant>
    </vt:vector>
  </HeadingPairs>
  <TitlesOfParts>
    <vt:vector size="34" baseType="lpstr">
      <vt:lpstr>Office Theme</vt:lpstr>
      <vt:lpstr>Hidden in Plain Sight:   Automatically Identifying Security Requirements from Natural Language Artifacts</vt:lpstr>
      <vt:lpstr>Agenda</vt:lpstr>
      <vt:lpstr>Motivation</vt:lpstr>
      <vt:lpstr>Motivation</vt:lpstr>
      <vt:lpstr>Research Goal</vt:lpstr>
      <vt:lpstr>Overview</vt:lpstr>
      <vt:lpstr>Related Work</vt:lpstr>
      <vt:lpstr>Related Work</vt:lpstr>
      <vt:lpstr>Security Discoverer (SD) Process</vt:lpstr>
      <vt:lpstr>SD Process Pre-process Artifacts</vt:lpstr>
      <vt:lpstr>SD Process Security Objectives for Requirements Classification</vt:lpstr>
      <vt:lpstr>SD Process Security Objectives for Requirements Classification</vt:lpstr>
      <vt:lpstr>Security Requirements Templates</vt:lpstr>
      <vt:lpstr>Security Requirements Templates</vt:lpstr>
      <vt:lpstr>SD Process  Generating Security Requirements from Templates</vt:lpstr>
      <vt:lpstr>SD Process Evaluation  Study Oracle for Supervised Learning</vt:lpstr>
      <vt:lpstr>SD Process Evaluation  Security Objectives in the Study Oracle</vt:lpstr>
      <vt:lpstr>SD Process Evaluation  Automatic Classification of Sentences</vt:lpstr>
      <vt:lpstr>SD Process Evaluation  Automatic Classification of Sentences</vt:lpstr>
      <vt:lpstr>SD Process Evaluation  Automatically Suggested Templates</vt:lpstr>
      <vt:lpstr>Contributions</vt:lpstr>
      <vt:lpstr>References</vt:lpstr>
      <vt:lpstr>Thank you!</vt:lpstr>
      <vt:lpstr>Backup Slides</vt:lpstr>
      <vt:lpstr>Precision, Recall, F-Measure</vt:lpstr>
      <vt:lpstr>Cross Validation – Supervised Learning</vt:lpstr>
      <vt:lpstr>Sentence Classifiers – Supervised Learning</vt:lpstr>
      <vt:lpstr>Sentence Classifiers – Supervised Learning</vt:lpstr>
      <vt:lpstr>Sentence Classifiers – Supervised Learning</vt:lpstr>
      <vt:lpstr>ESEM – Automatically suggesting patterns</vt:lpstr>
      <vt:lpstr>Security Objectives &amp; Requirements</vt:lpstr>
      <vt:lpstr>Security Objectives &amp; Requirements</vt:lpstr>
      <vt:lpstr>Define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 Slankas</dc:creator>
  <cp:lastModifiedBy>maria</cp:lastModifiedBy>
  <cp:revision>1249</cp:revision>
  <cp:lastPrinted>2013-01-10T15:21:05Z</cp:lastPrinted>
  <dcterms:created xsi:type="dcterms:W3CDTF">2004-05-06T09:28:21Z</dcterms:created>
  <dcterms:modified xsi:type="dcterms:W3CDTF">2014-08-22T03:48:42Z</dcterms:modified>
</cp:coreProperties>
</file>