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7"/>
  </p:notesMasterIdLst>
  <p:handoutMasterIdLst>
    <p:handoutMasterId r:id="rId18"/>
  </p:handoutMasterIdLst>
  <p:sldIdLst>
    <p:sldId id="256" r:id="rId3"/>
    <p:sldId id="338" r:id="rId4"/>
    <p:sldId id="346" r:id="rId5"/>
    <p:sldId id="347" r:id="rId6"/>
    <p:sldId id="343" r:id="rId7"/>
    <p:sldId id="348" r:id="rId8"/>
    <p:sldId id="349" r:id="rId9"/>
    <p:sldId id="351" r:id="rId10"/>
    <p:sldId id="350" r:id="rId11"/>
    <p:sldId id="352" r:id="rId12"/>
    <p:sldId id="353" r:id="rId13"/>
    <p:sldId id="354" r:id="rId14"/>
    <p:sldId id="355" r:id="rId15"/>
    <p:sldId id="356" r:id="rId16"/>
  </p:sldIdLst>
  <p:sldSz cx="10158413" cy="7621588"/>
  <p:notesSz cx="6858000" cy="9296400"/>
  <p:defaultTextStyle>
    <a:defPPr>
      <a:defRPr lang="en-GB"/>
    </a:defPPr>
    <a:lvl1pPr algn="l" defTabSz="45714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1pPr>
    <a:lvl2pPr marL="742857" indent="-285714" algn="l" defTabSz="45714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2pPr>
    <a:lvl3pPr marL="1142858" indent="-228571" algn="l" defTabSz="45714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3pPr>
    <a:lvl4pPr marL="1600001" indent="-228571" algn="l" defTabSz="45714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4pPr>
    <a:lvl5pPr marL="2057144" indent="-228571" algn="l" defTabSz="45714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5pPr>
    <a:lvl6pPr marL="2285715" algn="l" defTabSz="914286" rtl="0" eaLnBrk="1" latinLnBrk="0" hangingPunct="1"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6pPr>
    <a:lvl7pPr marL="2742858" algn="l" defTabSz="914286" rtl="0" eaLnBrk="1" latinLnBrk="0" hangingPunct="1"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7pPr>
    <a:lvl8pPr marL="3200001" algn="l" defTabSz="914286" rtl="0" eaLnBrk="1" latinLnBrk="0" hangingPunct="1"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8pPr>
    <a:lvl9pPr marL="3657145" algn="l" defTabSz="914286" rtl="0" eaLnBrk="1" latinLnBrk="0" hangingPunct="1"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3974" autoAdjust="0"/>
  </p:normalViewPr>
  <p:slideViewPr>
    <p:cSldViewPr>
      <p:cViewPr varScale="1">
        <p:scale>
          <a:sx n="65" d="100"/>
          <a:sy n="65" d="100"/>
        </p:scale>
        <p:origin x="-1230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68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294" tIns="46147" rIns="92294" bIns="46147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2294" tIns="46147" rIns="92294" bIns="46147" rtlCol="0"/>
          <a:lstStyle>
            <a:lvl1pPr algn="r">
              <a:defRPr sz="1100"/>
            </a:lvl1pPr>
          </a:lstStyle>
          <a:p>
            <a:fld id="{802DEDFE-6B46-494A-9BE0-0F4B7C7FAB61}" type="datetimeFigureOut">
              <a:rPr lang="en-US" smtClean="0"/>
              <a:t>5/25/2013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2294" tIns="46147" rIns="92294" bIns="46147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2294" tIns="46147" rIns="92294" bIns="46147" rtlCol="0" anchor="b"/>
          <a:lstStyle>
            <a:lvl1pPr algn="r">
              <a:defRPr sz="1100"/>
            </a:lvl1pPr>
          </a:lstStyle>
          <a:p>
            <a:fld id="{0961E197-BCBD-4B8E-A71F-D156EDACD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84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294" tIns="46147" rIns="92294" bIns="46147" anchor="ctr"/>
          <a:lstStyle/>
          <a:p>
            <a:endParaRPr lang="en-US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294" tIns="46147" rIns="92294" bIns="46147" anchor="ctr"/>
          <a:lstStyle/>
          <a:p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294" tIns="46147" rIns="92294" bIns="46147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696913"/>
            <a:ext cx="4643437" cy="348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415791"/>
            <a:ext cx="5484813" cy="4181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829967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294" tIns="46147" rIns="92294" bIns="46147" anchor="ctr"/>
          <a:lstStyle/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4" y="8829966"/>
            <a:ext cx="2970212" cy="46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41" tIns="47237" rIns="90841" bIns="47237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22939" algn="l"/>
                <a:tab pos="1845876" algn="l"/>
                <a:tab pos="2768815" algn="l"/>
                <a:tab pos="3691753" algn="l"/>
                <a:tab pos="4614692" algn="l"/>
                <a:tab pos="5537630" algn="l"/>
                <a:tab pos="6460568" algn="l"/>
                <a:tab pos="7383506" algn="l"/>
                <a:tab pos="8306444" algn="l"/>
                <a:tab pos="9229384" algn="l"/>
                <a:tab pos="10152322" algn="l"/>
              </a:tabLst>
              <a:defRPr sz="11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fld id="{18ABD026-5A19-40A7-9066-47B97193A6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73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14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857" indent="-285714" algn="l" defTabSz="45714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2858" indent="-228571" algn="l" defTabSz="45714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001" indent="-228571" algn="l" defTabSz="45714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144" indent="-228571" algn="l" defTabSz="45714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715" algn="l" defTabSz="9142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9142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1" algn="l" defTabSz="9142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45" algn="l" defTabSz="9142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8EBF71-7B5F-4295-8047-EE42988B90BA}" type="slidenum">
              <a:rPr lang="en-US"/>
              <a:pPr/>
              <a:t>1</a:t>
            </a:fld>
            <a:endParaRPr 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696913"/>
            <a:ext cx="4645025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15790"/>
            <a:ext cx="548640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Script:</a:t>
            </a:r>
          </a:p>
          <a:p>
            <a:r>
              <a:rPr lang="en-US" dirty="0" smtClean="0"/>
              <a:t>Good afternoon.</a:t>
            </a:r>
            <a:r>
              <a:rPr lang="en-US" baseline="0" dirty="0" smtClean="0"/>
              <a:t>  I am John </a:t>
            </a:r>
            <a:r>
              <a:rPr lang="en-US" baseline="0" dirty="0" smtClean="0"/>
              <a:t>Slankas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5"/>
            <a:ext cx="8634413" cy="16351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4319589"/>
            <a:ext cx="7110413" cy="1946275"/>
          </a:xfrm>
        </p:spPr>
        <p:txBody>
          <a:bodyPr/>
          <a:lstStyle>
            <a:lvl1pPr marL="0" indent="0" algn="ctr">
              <a:buNone/>
              <a:defRPr/>
            </a:lvl1pPr>
            <a:lvl2pPr marL="457143" indent="0" algn="ctr">
              <a:buNone/>
              <a:defRPr/>
            </a:lvl2pPr>
            <a:lvl3pPr marL="914286" indent="0" algn="ctr">
              <a:buNone/>
              <a:defRPr/>
            </a:lvl3pPr>
            <a:lvl4pPr marL="1371430" indent="0" algn="ctr">
              <a:buNone/>
              <a:defRPr/>
            </a:lvl4pPr>
            <a:lvl5pPr marL="1828572" indent="0" algn="ctr">
              <a:buNone/>
              <a:defRPr/>
            </a:lvl5pPr>
            <a:lvl6pPr marL="2285715" indent="0" algn="ctr">
              <a:buNone/>
              <a:defRPr/>
            </a:lvl6pPr>
            <a:lvl7pPr marL="2742858" indent="0" algn="ctr">
              <a:buNone/>
              <a:defRPr/>
            </a:lvl7pPr>
            <a:lvl8pPr marL="3200001" indent="0" algn="ctr">
              <a:buNone/>
              <a:defRPr/>
            </a:lvl8pPr>
            <a:lvl9pPr marL="365714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F4F9DD7-A2F2-47AF-BE41-B6ECF7E1C8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2A3E545-004C-42DB-B52D-098E5E6E9F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0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5826" y="676276"/>
            <a:ext cx="2157413" cy="6092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1" y="676276"/>
            <a:ext cx="6321425" cy="6092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1EDA22B-199C-451F-A883-307969190E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23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5"/>
            <a:ext cx="8634413" cy="16351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4319589"/>
            <a:ext cx="7110413" cy="1946275"/>
          </a:xfrm>
        </p:spPr>
        <p:txBody>
          <a:bodyPr/>
          <a:lstStyle>
            <a:lvl1pPr marL="0" indent="0" algn="ctr">
              <a:buNone/>
              <a:defRPr/>
            </a:lvl1pPr>
            <a:lvl2pPr marL="457143" indent="0" algn="ctr">
              <a:buNone/>
              <a:defRPr/>
            </a:lvl2pPr>
            <a:lvl3pPr marL="914286" indent="0" algn="ctr">
              <a:buNone/>
              <a:defRPr/>
            </a:lvl3pPr>
            <a:lvl4pPr marL="1371430" indent="0" algn="ctr">
              <a:buNone/>
              <a:defRPr/>
            </a:lvl4pPr>
            <a:lvl5pPr marL="1828572" indent="0" algn="ctr">
              <a:buNone/>
              <a:defRPr/>
            </a:lvl5pPr>
            <a:lvl6pPr marL="2285715" indent="0" algn="ctr">
              <a:buNone/>
              <a:defRPr/>
            </a:lvl6pPr>
            <a:lvl7pPr marL="2742858" indent="0" algn="ctr">
              <a:buNone/>
              <a:defRPr/>
            </a:lvl7pPr>
            <a:lvl8pPr marL="3200001" indent="0" algn="ctr">
              <a:buNone/>
              <a:defRPr/>
            </a:lvl8pPr>
            <a:lvl9pPr marL="365714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fld id="{6EFB659D-8EB1-4BD3-8F99-8117AE6354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30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06" y="109538"/>
            <a:ext cx="9310688" cy="729457"/>
          </a:xfrm>
        </p:spPr>
        <p:txBody>
          <a:bodyPr anchor="t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fld id="{66F37074-D267-44D5-977B-16E624729CCD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2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97438"/>
            <a:ext cx="8636000" cy="15144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30563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700"/>
            </a:lvl2pPr>
            <a:lvl3pPr marL="914286" indent="0">
              <a:buNone/>
              <a:defRPr sz="1600"/>
            </a:lvl3pPr>
            <a:lvl4pPr marL="1371430" indent="0">
              <a:buNone/>
              <a:defRPr sz="1400"/>
            </a:lvl4pPr>
            <a:lvl5pPr marL="1828572" indent="0">
              <a:buNone/>
              <a:defRPr sz="1400"/>
            </a:lvl5pPr>
            <a:lvl6pPr marL="2285715" indent="0">
              <a:buNone/>
              <a:defRPr sz="1400"/>
            </a:lvl6pPr>
            <a:lvl7pPr marL="2742858" indent="0">
              <a:buNone/>
              <a:defRPr sz="1400"/>
            </a:lvl7pPr>
            <a:lvl8pPr marL="3200001" indent="0">
              <a:buNone/>
              <a:defRPr sz="1400"/>
            </a:lvl8pPr>
            <a:lvl9pPr marL="36571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F5AED48-98A7-44E3-A276-6579D9C2D2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50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276" y="1608139"/>
            <a:ext cx="4578350" cy="5027612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3025" y="1608139"/>
            <a:ext cx="4579938" cy="5027612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DC29B61E-1D8A-4F9C-BC3B-88E92BE220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1006" y="109538"/>
            <a:ext cx="9310688" cy="72945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431007" y="915194"/>
            <a:ext cx="9372600" cy="58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89" tIns="46794" rIns="89989" bIns="46794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US" kern="0" dirty="0" smtClean="0"/>
              <a:t>Click to edit Master title style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052341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706563"/>
            <a:ext cx="4487863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700" b="1"/>
            </a:lvl3pPr>
            <a:lvl4pPr marL="1371430" indent="0">
              <a:buNone/>
              <a:defRPr sz="1600" b="1"/>
            </a:lvl4pPr>
            <a:lvl5pPr marL="1828572" indent="0">
              <a:buNone/>
              <a:defRPr sz="1600" b="1"/>
            </a:lvl5pPr>
            <a:lvl6pPr marL="2285715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1" indent="0">
              <a:buNone/>
              <a:defRPr sz="1600" b="1"/>
            </a:lvl8pPr>
            <a:lvl9pPr marL="365714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1" y="2417763"/>
            <a:ext cx="4487863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2" y="1706563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700" b="1"/>
            </a:lvl3pPr>
            <a:lvl4pPr marL="1371430" indent="0">
              <a:buNone/>
              <a:defRPr sz="1600" b="1"/>
            </a:lvl4pPr>
            <a:lvl5pPr marL="1828572" indent="0">
              <a:buNone/>
              <a:defRPr sz="1600" b="1"/>
            </a:lvl5pPr>
            <a:lvl6pPr marL="2285715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1" indent="0">
              <a:buNone/>
              <a:defRPr sz="1600" b="1"/>
            </a:lvl8pPr>
            <a:lvl9pPr marL="365714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2" y="2417763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0CDFB481-1850-4501-ADB1-8C7F0513A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006" y="109538"/>
            <a:ext cx="9310688" cy="72945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431007" y="915194"/>
            <a:ext cx="9372600" cy="58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89" tIns="46794" rIns="89989" bIns="46794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US" kern="0" dirty="0" smtClean="0"/>
              <a:t>Click to edit Master title style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935934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fld id="{F283E775-5B61-4C4E-AAF1-D433AFFCC5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006" y="109538"/>
            <a:ext cx="9310688" cy="72945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431007" y="915194"/>
            <a:ext cx="9372600" cy="58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89" tIns="46794" rIns="89989" bIns="46794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US" kern="0" dirty="0" smtClean="0"/>
              <a:t>Click to edit Master title style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46572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fld id="{CC13D981-4F1E-417E-A46C-A3E29B88DE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72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4"/>
            <a:ext cx="3341688" cy="1292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4"/>
            <a:ext cx="5678488" cy="650557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5438"/>
            <a:ext cx="3341688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30" indent="0">
              <a:buNone/>
              <a:defRPr sz="900"/>
            </a:lvl4pPr>
            <a:lvl5pPr marL="1828572" indent="0">
              <a:buNone/>
              <a:defRPr sz="900"/>
            </a:lvl5pPr>
            <a:lvl6pPr marL="2285715" indent="0">
              <a:buNone/>
              <a:defRPr sz="900"/>
            </a:lvl6pPr>
            <a:lvl7pPr marL="2742858" indent="0">
              <a:buNone/>
              <a:defRPr sz="900"/>
            </a:lvl7pPr>
            <a:lvl8pPr marL="3200001" indent="0">
              <a:buNone/>
              <a:defRPr sz="900"/>
            </a:lvl8pPr>
            <a:lvl9pPr marL="365714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idx="10"/>
          </p:nvPr>
        </p:nvSpPr>
        <p:spPr>
          <a:xfrm>
            <a:off x="3250407" y="6934994"/>
            <a:ext cx="3657600" cy="509588"/>
          </a:xfrm>
        </p:spPr>
        <p:txBody>
          <a:bodyPr/>
          <a:lstStyle>
            <a:lvl1pPr algn="ctr">
              <a:defRPr sz="1600" b="0"/>
            </a:lvl1pPr>
          </a:lstStyle>
          <a:p>
            <a:fld id="{6AA28796-F14D-42C0-B775-7582D6B956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4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D312FC8-F562-4D99-A1E5-80F7E3525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10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5588"/>
            <a:ext cx="6096000" cy="628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3587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7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2" indent="0">
              <a:buNone/>
              <a:defRPr sz="2000"/>
            </a:lvl5pPr>
            <a:lvl6pPr marL="2285715" indent="0">
              <a:buNone/>
              <a:defRPr sz="2000"/>
            </a:lvl6pPr>
            <a:lvl7pPr marL="2742858" indent="0">
              <a:buNone/>
              <a:defRPr sz="2000"/>
            </a:lvl7pPr>
            <a:lvl8pPr marL="3200001" indent="0">
              <a:buNone/>
              <a:defRPr sz="2000"/>
            </a:lvl8pPr>
            <a:lvl9pPr marL="365714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9"/>
            <a:ext cx="6096000" cy="895350"/>
          </a:xfrm>
        </p:spPr>
        <p:txBody>
          <a:bodyPr/>
          <a:lstStyle>
            <a:lvl1pPr marL="0" indent="0">
              <a:buNone/>
              <a:defRPr sz="1400"/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30" indent="0">
              <a:buNone/>
              <a:defRPr sz="900"/>
            </a:lvl4pPr>
            <a:lvl5pPr marL="1828572" indent="0">
              <a:buNone/>
              <a:defRPr sz="900"/>
            </a:lvl5pPr>
            <a:lvl6pPr marL="2285715" indent="0">
              <a:buNone/>
              <a:defRPr sz="900"/>
            </a:lvl6pPr>
            <a:lvl7pPr marL="2742858" indent="0">
              <a:buNone/>
              <a:defRPr sz="900"/>
            </a:lvl7pPr>
            <a:lvl8pPr marL="3200001" indent="0">
              <a:buNone/>
              <a:defRPr sz="900"/>
            </a:lvl8pPr>
            <a:lvl9pPr marL="365714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idx="10"/>
          </p:nvPr>
        </p:nvSpPr>
        <p:spPr>
          <a:xfrm>
            <a:off x="3250407" y="6934994"/>
            <a:ext cx="3657600" cy="509588"/>
          </a:xfrm>
        </p:spPr>
        <p:txBody>
          <a:bodyPr/>
          <a:lstStyle>
            <a:lvl1pPr algn="ctr">
              <a:defRPr sz="1600" b="0"/>
            </a:lvl1pPr>
          </a:lstStyle>
          <a:p>
            <a:fld id="{6AA28796-F14D-42C0-B775-7582D6B956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69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idx="10"/>
          </p:nvPr>
        </p:nvSpPr>
        <p:spPr>
          <a:xfrm>
            <a:off x="3250407" y="6934994"/>
            <a:ext cx="3657600" cy="509588"/>
          </a:xfrm>
        </p:spPr>
        <p:txBody>
          <a:bodyPr/>
          <a:lstStyle>
            <a:lvl1pPr algn="ctr">
              <a:defRPr sz="1600" b="0"/>
            </a:lvl1pPr>
          </a:lstStyle>
          <a:p>
            <a:fld id="{6AA28796-F14D-42C0-B775-7582D6B956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035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5689" y="422275"/>
            <a:ext cx="2327275" cy="6213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2275" y="422275"/>
            <a:ext cx="6831013" cy="6213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idx="10"/>
          </p:nvPr>
        </p:nvSpPr>
        <p:spPr>
          <a:xfrm>
            <a:off x="3250407" y="6934994"/>
            <a:ext cx="3657600" cy="509588"/>
          </a:xfrm>
        </p:spPr>
        <p:txBody>
          <a:bodyPr/>
          <a:lstStyle>
            <a:lvl1pPr algn="ctr">
              <a:defRPr sz="1600" b="0"/>
            </a:lvl1pPr>
          </a:lstStyle>
          <a:p>
            <a:fld id="{6AA28796-F14D-42C0-B775-7582D6B956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630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275" y="422276"/>
            <a:ext cx="9310688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>
          <a:xfrm>
            <a:off x="3250407" y="6934994"/>
            <a:ext cx="3657600" cy="509588"/>
          </a:xfrm>
        </p:spPr>
        <p:txBody>
          <a:bodyPr/>
          <a:lstStyle>
            <a:lvl1pPr algn="ctr">
              <a:defRPr sz="1600" b="0"/>
            </a:lvl1pPr>
          </a:lstStyle>
          <a:p>
            <a:fld id="{6AA28796-F14D-42C0-B775-7582D6B956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3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97438"/>
            <a:ext cx="8636000" cy="15144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30563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700"/>
            </a:lvl2pPr>
            <a:lvl3pPr marL="914286" indent="0">
              <a:buNone/>
              <a:defRPr sz="1600"/>
            </a:lvl3pPr>
            <a:lvl4pPr marL="1371430" indent="0">
              <a:buNone/>
              <a:defRPr sz="1400"/>
            </a:lvl4pPr>
            <a:lvl5pPr marL="1828572" indent="0">
              <a:buNone/>
              <a:defRPr sz="1400"/>
            </a:lvl5pPr>
            <a:lvl6pPr marL="2285715" indent="0">
              <a:buNone/>
              <a:defRPr sz="1400"/>
            </a:lvl6pPr>
            <a:lvl7pPr marL="2742858" indent="0">
              <a:buNone/>
              <a:defRPr sz="1400"/>
            </a:lvl7pPr>
            <a:lvl8pPr marL="3200001" indent="0">
              <a:buNone/>
              <a:defRPr sz="1400"/>
            </a:lvl8pPr>
            <a:lvl9pPr marL="36571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DF2B6C-062B-4DE9-85D9-E87FBA5689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1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1" y="2200276"/>
            <a:ext cx="4238624" cy="456882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3025" y="2200276"/>
            <a:ext cx="4240213" cy="456882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9B6DE01-FB7D-4440-A9A0-F1FFF1289A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7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04801"/>
            <a:ext cx="9142413" cy="12699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706563"/>
            <a:ext cx="4487863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700" b="1"/>
            </a:lvl3pPr>
            <a:lvl4pPr marL="1371430" indent="0">
              <a:buNone/>
              <a:defRPr sz="1600" b="1"/>
            </a:lvl4pPr>
            <a:lvl5pPr marL="1828572" indent="0">
              <a:buNone/>
              <a:defRPr sz="1600" b="1"/>
            </a:lvl5pPr>
            <a:lvl6pPr marL="2285715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1" indent="0">
              <a:buNone/>
              <a:defRPr sz="1600" b="1"/>
            </a:lvl8pPr>
            <a:lvl9pPr marL="365714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1" y="2417763"/>
            <a:ext cx="4487863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2" y="1706563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700" b="1"/>
            </a:lvl3pPr>
            <a:lvl4pPr marL="1371430" indent="0">
              <a:buNone/>
              <a:defRPr sz="1600" b="1"/>
            </a:lvl4pPr>
            <a:lvl5pPr marL="1828572" indent="0">
              <a:buNone/>
              <a:defRPr sz="1600" b="1"/>
            </a:lvl5pPr>
            <a:lvl6pPr marL="2285715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1" indent="0">
              <a:buNone/>
              <a:defRPr sz="1600" b="1"/>
            </a:lvl8pPr>
            <a:lvl9pPr marL="365714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2" y="2417763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EBB4B4A-D6FF-42EB-AAC3-8135C6ED00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137D096-2C2A-4ABE-A40C-6F32B94974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4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A43907D-935F-4F20-9CC0-18B04EAEBE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9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4"/>
            <a:ext cx="3341688" cy="1292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4"/>
            <a:ext cx="5678488" cy="650557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5438"/>
            <a:ext cx="3341688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30" indent="0">
              <a:buNone/>
              <a:defRPr sz="900"/>
            </a:lvl4pPr>
            <a:lvl5pPr marL="1828572" indent="0">
              <a:buNone/>
              <a:defRPr sz="900"/>
            </a:lvl5pPr>
            <a:lvl6pPr marL="2285715" indent="0">
              <a:buNone/>
              <a:defRPr sz="900"/>
            </a:lvl6pPr>
            <a:lvl7pPr marL="2742858" indent="0">
              <a:buNone/>
              <a:defRPr sz="900"/>
            </a:lvl7pPr>
            <a:lvl8pPr marL="3200001" indent="0">
              <a:buNone/>
              <a:defRPr sz="900"/>
            </a:lvl8pPr>
            <a:lvl9pPr marL="365714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899C6C9-AD47-421C-AC75-350B35DB9E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5588"/>
            <a:ext cx="6096000" cy="628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3587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7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2" indent="0">
              <a:buNone/>
              <a:defRPr sz="2000"/>
            </a:lvl5pPr>
            <a:lvl6pPr marL="2285715" indent="0">
              <a:buNone/>
              <a:defRPr sz="2000"/>
            </a:lvl6pPr>
            <a:lvl7pPr marL="2742858" indent="0">
              <a:buNone/>
              <a:defRPr sz="2000"/>
            </a:lvl7pPr>
            <a:lvl8pPr marL="3200001" indent="0">
              <a:buNone/>
              <a:defRPr sz="2000"/>
            </a:lvl8pPr>
            <a:lvl9pPr marL="365714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9"/>
            <a:ext cx="6096000" cy="895350"/>
          </a:xfrm>
        </p:spPr>
        <p:txBody>
          <a:bodyPr/>
          <a:lstStyle>
            <a:lvl1pPr marL="0" indent="0">
              <a:buNone/>
              <a:defRPr sz="1400"/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30" indent="0">
              <a:buNone/>
              <a:defRPr sz="900"/>
            </a:lvl4pPr>
            <a:lvl5pPr marL="1828572" indent="0">
              <a:buNone/>
              <a:defRPr sz="900"/>
            </a:lvl5pPr>
            <a:lvl6pPr marL="2285715" indent="0">
              <a:buNone/>
              <a:defRPr sz="900"/>
            </a:lvl6pPr>
            <a:lvl7pPr marL="2742858" indent="0">
              <a:buNone/>
              <a:defRPr sz="900"/>
            </a:lvl7pPr>
            <a:lvl8pPr marL="3200001" indent="0">
              <a:buNone/>
              <a:defRPr sz="900"/>
            </a:lvl8pPr>
            <a:lvl9pPr marL="365714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DF87E02-DE66-4872-962F-4ADAEDAFAE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6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7"/>
            <a:ext cx="8631238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89" tIns="46794" rIns="89989" bIns="46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6"/>
            <a:ext cx="8631238" cy="456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762000" y="6942138"/>
            <a:ext cx="211296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143" algn="l"/>
                <a:tab pos="914286" algn="l"/>
                <a:tab pos="1371430" algn="l"/>
                <a:tab pos="1828572" algn="l"/>
                <a:tab pos="2285715" algn="l"/>
                <a:tab pos="2742858" algn="l"/>
                <a:tab pos="3200001" algn="l"/>
                <a:tab pos="3657145" algn="l"/>
                <a:tab pos="4114288" algn="l"/>
                <a:tab pos="4571430" algn="l"/>
                <a:tab pos="5028573" algn="l"/>
                <a:tab pos="5485716" algn="l"/>
                <a:tab pos="5942860" algn="l"/>
                <a:tab pos="6400003" algn="l"/>
                <a:tab pos="6857145" algn="l"/>
                <a:tab pos="7314288" algn="l"/>
                <a:tab pos="7771431" algn="l"/>
                <a:tab pos="8228575" algn="l"/>
                <a:tab pos="8685718" algn="l"/>
                <a:tab pos="9142861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70276" y="6942138"/>
            <a:ext cx="321468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143" algn="l"/>
                <a:tab pos="914286" algn="l"/>
                <a:tab pos="1371430" algn="l"/>
                <a:tab pos="1828572" algn="l"/>
                <a:tab pos="2285715" algn="l"/>
                <a:tab pos="2742858" algn="l"/>
                <a:tab pos="3200001" algn="l"/>
                <a:tab pos="3657145" algn="l"/>
                <a:tab pos="4114288" algn="l"/>
                <a:tab pos="4571430" algn="l"/>
                <a:tab pos="5028573" algn="l"/>
                <a:tab pos="5485716" algn="l"/>
                <a:tab pos="5942860" algn="l"/>
                <a:tab pos="6400003" algn="l"/>
                <a:tab pos="6857145" algn="l"/>
                <a:tab pos="7314288" algn="l"/>
                <a:tab pos="7771431" algn="l"/>
                <a:tab pos="8228575" algn="l"/>
                <a:tab pos="8685718" algn="l"/>
                <a:tab pos="9142861" algn="l"/>
              </a:tabLst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80275" y="6942138"/>
            <a:ext cx="21145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143" algn="l"/>
                <a:tab pos="914286" algn="l"/>
                <a:tab pos="1371430" algn="l"/>
                <a:tab pos="1828572" algn="l"/>
                <a:tab pos="2285715" algn="l"/>
                <a:tab pos="2742858" algn="l"/>
                <a:tab pos="3200001" algn="l"/>
                <a:tab pos="3657145" algn="l"/>
                <a:tab pos="4114288" algn="l"/>
                <a:tab pos="4571430" algn="l"/>
                <a:tab pos="5028573" algn="l"/>
                <a:tab pos="5485716" algn="l"/>
                <a:tab pos="5942860" algn="l"/>
                <a:tab pos="6400003" algn="l"/>
                <a:tab pos="6857145" algn="l"/>
                <a:tab pos="7314288" algn="l"/>
                <a:tab pos="7771431" algn="l"/>
                <a:tab pos="8228575" algn="l"/>
                <a:tab pos="8685718" algn="l"/>
                <a:tab pos="9142861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090F22F7-1C6B-40BC-B82B-EABD7D7DF30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14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857" indent="-285714" algn="ctr" defTabSz="45714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2pPr>
      <a:lvl3pPr marL="1142858" indent="-228571" algn="ctr" defTabSz="45714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3pPr>
      <a:lvl4pPr marL="1600001" indent="-228571" algn="ctr" defTabSz="45714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4pPr>
      <a:lvl5pPr marL="2057144" indent="-228571" algn="ctr" defTabSz="45714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5pPr>
      <a:lvl6pPr marL="2514287" indent="-228571" algn="ctr" defTabSz="45714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6pPr>
      <a:lvl7pPr marL="2971429" indent="-228571" algn="ctr" defTabSz="45714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7pPr>
      <a:lvl8pPr marL="3428573" indent="-228571" algn="ctr" defTabSz="45714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8pPr>
      <a:lvl9pPr marL="3885716" indent="-228571" algn="ctr" defTabSz="45714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9pPr>
    </p:titleStyle>
    <p:bodyStyle>
      <a:lvl1pPr marL="342857" indent="-342857" algn="l" defTabSz="45714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857" indent="-285714" algn="l" defTabSz="457143" rtl="0" fontAlgn="base">
        <a:spcBef>
          <a:spcPts val="699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700">
          <a:solidFill>
            <a:srgbClr val="000000"/>
          </a:solidFill>
          <a:latin typeface="+mn-lt"/>
          <a:ea typeface="+mn-ea"/>
        </a:defRPr>
      </a:lvl2pPr>
      <a:lvl3pPr marL="1142858" indent="-228571" algn="l" defTabSz="45714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001" indent="-228571" algn="l" defTabSz="45714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144" indent="-228571" algn="l" defTabSz="45714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287" indent="-228571" algn="l" defTabSz="45714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429" indent="-228571" algn="l" defTabSz="45714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8573" indent="-228571" algn="l" defTabSz="45714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5716" indent="-228571" algn="l" defTabSz="45714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2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5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1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5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22275" y="422276"/>
            <a:ext cx="9310688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89" tIns="46794" rIns="89989" bIns="46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  <a:endParaRPr lang="en-GB" dirty="0" smtClean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2275" y="1608139"/>
            <a:ext cx="9310688" cy="502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470276" y="7027863"/>
            <a:ext cx="34702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286" algn="l"/>
                <a:tab pos="1828572" algn="l"/>
                <a:tab pos="2742858" algn="l"/>
                <a:tab pos="3657145" algn="l"/>
                <a:tab pos="4571430" algn="l"/>
                <a:tab pos="5485716" algn="l"/>
                <a:tab pos="6400003" algn="l"/>
                <a:tab pos="7314288" algn="l"/>
                <a:tab pos="8228575" algn="l"/>
                <a:tab pos="9142861" algn="l"/>
                <a:tab pos="10057146" algn="l"/>
              </a:tabLst>
              <a:defRPr b="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fld id="{EEC54DFD-C649-4679-BA8E-10728091578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22275" y="6773863"/>
            <a:ext cx="9313863" cy="85725"/>
          </a:xfrm>
          <a:prstGeom prst="rect">
            <a:avLst/>
          </a:prstGeom>
          <a:solidFill>
            <a:srgbClr val="9A000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29" tIns="45714" rIns="91429" bIns="45714" anchor="ctr"/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6943726"/>
            <a:ext cx="237013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22275" y="1438276"/>
            <a:ext cx="9313863" cy="85725"/>
          </a:xfrm>
          <a:prstGeom prst="rect">
            <a:avLst/>
          </a:prstGeom>
          <a:solidFill>
            <a:srgbClr val="9A000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29" tIns="45714" rIns="91429" bIns="45714" anchor="ctr"/>
          <a:lstStyle/>
          <a:p>
            <a:endParaRPr lang="en-US"/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7450139" y="6994526"/>
          <a:ext cx="2222499" cy="371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r:id="rId16" imgW="6742857" imgH="1130159" progId="">
                  <p:embed/>
                </p:oleObj>
              </mc:Choice>
              <mc:Fallback>
                <p:oleObj r:id="rId16" imgW="6742857" imgH="113015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0139" y="6994526"/>
                        <a:ext cx="2222499" cy="371474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14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857" indent="-285714" algn="ctr" defTabSz="45714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2pPr>
      <a:lvl3pPr marL="1142858" indent="-228571" algn="ctr" defTabSz="45714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3pPr>
      <a:lvl4pPr marL="1600001" indent="-228571" algn="ctr" defTabSz="45714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4pPr>
      <a:lvl5pPr marL="2057144" indent="-228571" algn="ctr" defTabSz="45714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5pPr>
      <a:lvl6pPr marL="2514287" indent="-228571" algn="ctr" defTabSz="45714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6pPr>
      <a:lvl7pPr marL="2971429" indent="-228571" algn="ctr" defTabSz="45714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7pPr>
      <a:lvl8pPr marL="3428573" indent="-228571" algn="ctr" defTabSz="45714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8pPr>
      <a:lvl9pPr marL="3885716" indent="-228571" algn="ctr" defTabSz="45714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857" indent="-342857" algn="l" defTabSz="457143" rtl="0" eaLnBrk="0" fontAlgn="base" hangingPunct="0">
        <a:spcBef>
          <a:spcPts val="889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+mn-lt"/>
          <a:ea typeface="+mn-ea"/>
          <a:cs typeface="+mn-cs"/>
        </a:defRPr>
      </a:lvl1pPr>
      <a:lvl2pPr marL="742857" indent="-285714" algn="l" defTabSz="457143" rtl="0" eaLnBrk="0" fontAlgn="base" hangingPunct="0"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100">
          <a:solidFill>
            <a:srgbClr val="000000"/>
          </a:solidFill>
          <a:latin typeface="+mn-lt"/>
          <a:ea typeface="+mn-ea"/>
        </a:defRPr>
      </a:lvl2pPr>
      <a:lvl3pPr marL="1142858" indent="-228571" algn="l" defTabSz="457143" rtl="0" eaLnBrk="0" fontAlgn="base" hangingPunct="0">
        <a:spcBef>
          <a:spcPts val="6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700">
          <a:solidFill>
            <a:srgbClr val="000000"/>
          </a:solidFill>
          <a:latin typeface="+mn-lt"/>
          <a:ea typeface="+mn-ea"/>
        </a:defRPr>
      </a:lvl3pPr>
      <a:lvl4pPr marL="1600001" indent="-228571" algn="l" defTabSz="45714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</a:defRPr>
      </a:lvl4pPr>
      <a:lvl5pPr marL="2057144" indent="-228571" algn="l" defTabSz="45714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</a:defRPr>
      </a:lvl5pPr>
      <a:lvl6pPr marL="2514287" indent="-228571" algn="l" defTabSz="45714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</a:defRPr>
      </a:lvl6pPr>
      <a:lvl7pPr marL="2971429" indent="-228571" algn="l" defTabSz="45714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</a:defRPr>
      </a:lvl7pPr>
      <a:lvl8pPr marL="3428573" indent="-228571" algn="l" defTabSz="45714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</a:defRPr>
      </a:lvl8pPr>
      <a:lvl9pPr marL="3885716" indent="-228571" algn="l" defTabSz="45714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2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5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1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5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7207" y="1905794"/>
            <a:ext cx="9302750" cy="1720850"/>
          </a:xfrm>
          <a:ln/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  <a:buClrTx/>
              <a:tabLst>
                <a:tab pos="0" algn="l"/>
                <a:tab pos="914286" algn="l"/>
                <a:tab pos="1828572" algn="l"/>
                <a:tab pos="2742858" algn="l"/>
                <a:tab pos="3657145" algn="l"/>
                <a:tab pos="4571430" algn="l"/>
                <a:tab pos="5485716" algn="l"/>
                <a:tab pos="6400003" algn="l"/>
                <a:tab pos="7314288" algn="l"/>
                <a:tab pos="8228575" algn="l"/>
                <a:tab pos="9142861" algn="l"/>
                <a:tab pos="10057146" algn="l"/>
              </a:tabLst>
            </a:pPr>
            <a:r>
              <a:rPr lang="en-US" sz="4000" dirty="0"/>
              <a:t>Automated Extraction of</a:t>
            </a:r>
            <a:br>
              <a:rPr lang="en-US" sz="4000" dirty="0"/>
            </a:br>
            <a:r>
              <a:rPr lang="en-US" sz="4000" dirty="0"/>
              <a:t>Non-functional Requirements</a:t>
            </a:r>
            <a:br>
              <a:rPr lang="en-US" sz="4000" dirty="0"/>
            </a:br>
            <a:r>
              <a:rPr lang="en-US" sz="4000" dirty="0"/>
              <a:t>in Available Documentation</a:t>
            </a:r>
            <a:endParaRPr lang="en-US" sz="3700" b="1" dirty="0">
              <a:latin typeface="'trebuchet ms'" pitchFamily="32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83406" y="3886994"/>
            <a:ext cx="9220200" cy="1389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indent="0" algn="ctr" eaLnBrk="1" hangingPunct="1">
              <a:lnSpc>
                <a:spcPct val="95000"/>
              </a:lnSpc>
              <a:spcBef>
                <a:spcPct val="0"/>
              </a:spcBef>
              <a:buClrTx/>
              <a:tabLst>
                <a:tab pos="0" algn="l"/>
                <a:tab pos="914286" algn="l"/>
                <a:tab pos="1828572" algn="l"/>
                <a:tab pos="2742858" algn="l"/>
                <a:tab pos="3657145" algn="l"/>
                <a:tab pos="4571430" algn="l"/>
                <a:tab pos="5485716" algn="l"/>
                <a:tab pos="6400003" algn="l"/>
                <a:tab pos="7314288" algn="l"/>
                <a:tab pos="8228575" algn="l"/>
                <a:tab pos="9142861" algn="l"/>
                <a:tab pos="10057146" algn="l"/>
              </a:tabLst>
            </a:pPr>
            <a:endParaRPr lang="en-US" sz="3200" dirty="0"/>
          </a:p>
          <a:p>
            <a:pPr marL="0" indent="0" algn="ctr" eaLnBrk="1" hangingPunct="1">
              <a:lnSpc>
                <a:spcPct val="95000"/>
              </a:lnSpc>
              <a:spcBef>
                <a:spcPct val="0"/>
              </a:spcBef>
              <a:buClrTx/>
              <a:tabLst>
                <a:tab pos="0" algn="l"/>
                <a:tab pos="914286" algn="l"/>
                <a:tab pos="1828572" algn="l"/>
                <a:tab pos="2742858" algn="l"/>
                <a:tab pos="3657145" algn="l"/>
                <a:tab pos="4571430" algn="l"/>
                <a:tab pos="5485716" algn="l"/>
                <a:tab pos="6400003" algn="l"/>
                <a:tab pos="7314288" algn="l"/>
                <a:tab pos="8228575" algn="l"/>
                <a:tab pos="9142861" algn="l"/>
                <a:tab pos="10057146" algn="l"/>
              </a:tabLst>
            </a:pPr>
            <a:r>
              <a:rPr lang="en-US" sz="3200" dirty="0"/>
              <a:t>John Slankas and Laurie </a:t>
            </a:r>
            <a:r>
              <a:rPr lang="en-US" sz="3200" dirty="0" smtClean="0"/>
              <a:t>Williams</a:t>
            </a:r>
          </a:p>
          <a:p>
            <a:pPr marL="0" indent="0" algn="ctr" eaLnBrk="1" hangingPunct="1">
              <a:lnSpc>
                <a:spcPct val="95000"/>
              </a:lnSpc>
              <a:spcBef>
                <a:spcPct val="0"/>
              </a:spcBef>
              <a:buClrTx/>
              <a:tabLst>
                <a:tab pos="0" algn="l"/>
                <a:tab pos="914286" algn="l"/>
                <a:tab pos="1828572" algn="l"/>
                <a:tab pos="2742858" algn="l"/>
                <a:tab pos="3657145" algn="l"/>
                <a:tab pos="4571430" algn="l"/>
                <a:tab pos="5485716" algn="l"/>
                <a:tab pos="6400003" algn="l"/>
                <a:tab pos="7314288" algn="l"/>
                <a:tab pos="8228575" algn="l"/>
                <a:tab pos="9142861" algn="l"/>
                <a:tab pos="10057146" algn="l"/>
              </a:tabLst>
            </a:pPr>
            <a:endParaRPr lang="en-US" sz="3200" dirty="0"/>
          </a:p>
          <a:p>
            <a:pPr marL="0" indent="0" algn="ctr" eaLnBrk="1" hangingPunct="1">
              <a:lnSpc>
                <a:spcPct val="95000"/>
              </a:lnSpc>
              <a:spcBef>
                <a:spcPct val="0"/>
              </a:spcBef>
              <a:buClrTx/>
              <a:tabLst>
                <a:tab pos="0" algn="l"/>
                <a:tab pos="914286" algn="l"/>
                <a:tab pos="1828572" algn="l"/>
                <a:tab pos="2742858" algn="l"/>
                <a:tab pos="3657145" algn="l"/>
                <a:tab pos="4571430" algn="l"/>
                <a:tab pos="5485716" algn="l"/>
                <a:tab pos="6400003" algn="l"/>
                <a:tab pos="7314288" algn="l"/>
                <a:tab pos="8228575" algn="l"/>
                <a:tab pos="9142861" algn="l"/>
                <a:tab pos="10057146" algn="l"/>
              </a:tabLst>
            </a:pPr>
            <a:r>
              <a:rPr lang="en-US" sz="2000" dirty="0"/>
              <a:t>1st Workshop on Natural Language Analysis in Software </a:t>
            </a:r>
            <a:r>
              <a:rPr lang="en-US" sz="2000" dirty="0" smtClean="0"/>
              <a:t>Engineering</a:t>
            </a:r>
          </a:p>
          <a:p>
            <a:pPr marL="0" indent="0" algn="ctr" eaLnBrk="1" hangingPunct="1">
              <a:lnSpc>
                <a:spcPct val="95000"/>
              </a:lnSpc>
              <a:spcBef>
                <a:spcPct val="0"/>
              </a:spcBef>
              <a:buClrTx/>
              <a:tabLst>
                <a:tab pos="0" algn="l"/>
                <a:tab pos="914286" algn="l"/>
                <a:tab pos="1828572" algn="l"/>
                <a:tab pos="2742858" algn="l"/>
                <a:tab pos="3657145" algn="l"/>
                <a:tab pos="4571430" algn="l"/>
                <a:tab pos="5485716" algn="l"/>
                <a:tab pos="6400003" algn="l"/>
                <a:tab pos="7314288" algn="l"/>
                <a:tab pos="8228575" algn="l"/>
                <a:tab pos="9142861" algn="l"/>
                <a:tab pos="10057146" algn="l"/>
              </a:tabLst>
            </a:pPr>
            <a:r>
              <a:rPr lang="en-US" sz="2000" dirty="0" smtClean="0"/>
              <a:t>May 25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2013</a:t>
            </a:r>
            <a:endParaRPr lang="en-US" sz="2000" dirty="0"/>
          </a:p>
          <a:p>
            <a:pPr marL="0" indent="0" algn="ctr" eaLnBrk="1" hangingPunct="1">
              <a:lnSpc>
                <a:spcPct val="95000"/>
              </a:lnSpc>
              <a:spcBef>
                <a:spcPct val="0"/>
              </a:spcBef>
              <a:buClrTx/>
              <a:tabLst>
                <a:tab pos="0" algn="l"/>
                <a:tab pos="914286" algn="l"/>
                <a:tab pos="1828572" algn="l"/>
                <a:tab pos="2742858" algn="l"/>
                <a:tab pos="3657145" algn="l"/>
                <a:tab pos="4571430" algn="l"/>
                <a:tab pos="5485716" algn="l"/>
                <a:tab pos="6400003" algn="l"/>
                <a:tab pos="7314288" algn="l"/>
                <a:tab pos="8228575" algn="l"/>
                <a:tab pos="9142861" algn="l"/>
                <a:tab pos="10057146" algn="l"/>
              </a:tabLst>
            </a:pPr>
            <a:endParaRPr lang="en-US" sz="3200" dirty="0"/>
          </a:p>
          <a:p>
            <a:pPr marL="0" indent="0" algn="ctr" eaLnBrk="1" hangingPunct="1">
              <a:lnSpc>
                <a:spcPct val="95000"/>
              </a:lnSpc>
              <a:spcBef>
                <a:spcPct val="0"/>
              </a:spcBef>
              <a:buClrTx/>
              <a:tabLst>
                <a:tab pos="0" algn="l"/>
                <a:tab pos="914286" algn="l"/>
                <a:tab pos="1828572" algn="l"/>
                <a:tab pos="2742858" algn="l"/>
                <a:tab pos="3657145" algn="l"/>
                <a:tab pos="4571430" algn="l"/>
                <a:tab pos="5485716" algn="l"/>
                <a:tab pos="6400003" algn="l"/>
                <a:tab pos="7314288" algn="l"/>
                <a:tab pos="8228575" algn="l"/>
                <a:tab pos="9142861" algn="l"/>
                <a:tab pos="10057146" algn="l"/>
              </a:tabLst>
            </a:pP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10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006" y="109538"/>
            <a:ext cx="9448800" cy="729457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Research      Solution      Method      </a:t>
            </a:r>
            <a:r>
              <a:rPr lang="en-US" sz="2000" b="1" dirty="0" smtClean="0">
                <a:solidFill>
                  <a:schemeClr val="tx1"/>
                </a:solidFill>
              </a:rPr>
              <a:t>Evaluation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Future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RQ1: What </a:t>
            </a:r>
            <a:r>
              <a:rPr lang="en-US" sz="2400" dirty="0">
                <a:solidFill>
                  <a:schemeClr val="tx1"/>
                </a:solidFill>
              </a:rPr>
              <a:t>document types contain </a:t>
            </a:r>
            <a:r>
              <a:rPr lang="en-US" sz="2400" dirty="0" smtClean="0">
                <a:solidFill>
                  <a:schemeClr val="tx1"/>
                </a:solidFill>
              </a:rPr>
              <a:t>what categories of NFRs?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All evaluated document contained </a:t>
            </a:r>
            <a:r>
              <a:rPr lang="en-US" dirty="0" smtClean="0"/>
              <a:t>NFRs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RFPs </a:t>
            </a:r>
            <a:r>
              <a:rPr lang="en-US" dirty="0"/>
              <a:t>had a wide variety of NFRs </a:t>
            </a:r>
            <a:r>
              <a:rPr lang="en-US" dirty="0" smtClean="0"/>
              <a:t>except look </a:t>
            </a:r>
            <a:r>
              <a:rPr lang="en-US" dirty="0"/>
              <a:t>and </a:t>
            </a:r>
            <a:r>
              <a:rPr lang="en-US" dirty="0" smtClean="0"/>
              <a:t>feel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DUAs contained high frequencies of legal and privacy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Access </a:t>
            </a:r>
            <a:r>
              <a:rPr lang="en-US" dirty="0"/>
              <a:t>control and/or security NFRs appeared in all of the documents</a:t>
            </a:r>
            <a:r>
              <a:rPr lang="en-US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L</a:t>
            </a:r>
            <a:r>
              <a:rPr lang="en-US" dirty="0" smtClean="0"/>
              <a:t>ow </a:t>
            </a:r>
            <a:r>
              <a:rPr lang="en-US" dirty="0"/>
              <a:t>frequency of functional and NFRs with CFRs exemplifies why tool support is critical to efficiently extract requirements from those documents.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11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006" y="109538"/>
            <a:ext cx="9448800" cy="729457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Research      Solution      Method      </a:t>
            </a:r>
            <a:r>
              <a:rPr lang="en-US" sz="2000" b="1" dirty="0" smtClean="0">
                <a:solidFill>
                  <a:schemeClr val="tx1"/>
                </a:solidFill>
              </a:rPr>
              <a:t>Evaluation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Future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RQ2: What characteristics to the requirements have in common?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22275" y="1608139"/>
                <a:ext cx="9310688" cy="1212055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𝑃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</m:sSub>
                      <m:r>
                        <a:rPr lang="en-US" i="1"/>
                        <m:t>= 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𝑁</m:t>
                              </m:r>
                            </m:e>
                            <m:sub>
                              <m:r>
                                <a:rPr lang="en-US" i="1"/>
                                <m:t>𝐾</m:t>
                              </m:r>
                              <m:r>
                                <a:rPr lang="en-US" i="1"/>
                                <m:t>,</m:t>
                              </m:r>
                              <m:r>
                                <a:rPr lang="en-US" i="1"/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𝑁</m:t>
                              </m:r>
                            </m:e>
                            <m:sub>
                              <m:r>
                                <a:rPr lang="en-US" i="1"/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US" i="1"/>
                        <m:t>×</m:t>
                      </m:r>
                      <m:r>
                        <m:rPr>
                          <m:sty m:val="p"/>
                        </m:rPr>
                        <a:rPr lang="en-US"/>
                        <m:t>log</m:t>
                      </m:r>
                      <m:r>
                        <a:rPr lang="en-US"/>
                        <m:t>⁡</m:t>
                      </m:r>
                      <m:r>
                        <a:rPr lang="en-US" i="1"/>
                        <m:t>(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𝑁</m:t>
                              </m:r>
                            </m:e>
                            <m:sub>
                              <m:r>
                                <a:rPr lang="en-US" i="1"/>
                                <m:t>𝐾</m:t>
                              </m:r>
                            </m:sub>
                          </m:sSub>
                        </m:den>
                      </m:f>
                      <m:r>
                        <a:rPr lang="en-US" i="1"/>
                        <m:t>)×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𝑡𝑓</m:t>
                              </m:r>
                              <m:r>
                                <a:rPr lang="en-US" i="1"/>
                                <m:t>−</m:t>
                              </m:r>
                              <m:r>
                                <a:rPr lang="en-US" i="1"/>
                                <m:t>𝑖𝑑𝑓</m:t>
                              </m:r>
                            </m:e>
                            <m:sub>
                              <m:r>
                                <a:rPr lang="en-US" i="1"/>
                                <m:t>𝐶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/>
                              </m:ctrlPr>
                            </m:naryPr>
                            <m:sub>
                              <m:r>
                                <a:rPr lang="en-US" i="1"/>
                                <m:t>𝑖</m:t>
                              </m:r>
                              <m:r>
                                <a:rPr lang="en-US" i="1"/>
                                <m:t>∈</m:t>
                              </m:r>
                              <m:r>
                                <a:rPr lang="en-US" i="1"/>
                                <m:t>𝐶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𝑡𝑓</m:t>
                                  </m:r>
                                  <m:r>
                                    <a:rPr lang="en-US" i="1"/>
                                    <m:t>−</m:t>
                                  </m:r>
                                  <m:r>
                                    <a:rPr lang="en-US" i="1"/>
                                    <m:t>𝑖𝑑𝑓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275" y="1608139"/>
                <a:ext cx="9310688" cy="121205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302634"/>
              </p:ext>
            </p:extLst>
          </p:nvPr>
        </p:nvGraphicFramePr>
        <p:xfrm>
          <a:off x="507206" y="3124994"/>
          <a:ext cx="9124475" cy="325120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3116025"/>
                <a:gridCol w="6008450"/>
              </a:tblGrid>
              <a:tr h="8128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Performance &amp; </a:t>
                      </a:r>
                      <a:r>
                        <a:rPr lang="en-US" sz="1600" dirty="0" smtClean="0">
                          <a:effectLst/>
                        </a:rPr>
                        <a:t>Scalability</a:t>
                      </a:r>
                      <a:endParaRPr lang="en-US" sz="18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8415" marR="18415" marT="0" marB="184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</a:rPr>
                        <a:t>fast, simultaneous, 0, second, scale, capable, increase, peak, longer, average, acceptable, lead, handle, flow, response, capacity, 10, maximum, cycle, distribution</a:t>
                      </a:r>
                      <a:endParaRPr lang="en-US" sz="1800" b="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8415" marR="18415" marT="0" marB="18415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Reliability (RL)</a:t>
                      </a:r>
                      <a:endParaRPr lang="en-US" sz="18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8415" marR="18415" marT="0" marB="184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reliable, dependent, validate, validation, input, query, accept, loss, failure, operate, alert, laboratory, prevent, database, product, appropriate, event, application, capability, ability</a:t>
                      </a:r>
                      <a:endParaRPr lang="en-US" sz="1800" b="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8415" marR="18415" marT="0" marB="1841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Security (SC)</a:t>
                      </a:r>
                      <a:endParaRPr lang="en-US" sz="18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8415" marR="18415" marT="0" marB="184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cookie, encrypted, ephi, http, predetermined, strong, vulnerability, username, inactivity, portal, ssl, deficiency, uc3, authenticate, certificate, session, path, string, password, incentive</a:t>
                      </a:r>
                      <a:endParaRPr lang="en-US" sz="1800" b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8415" marR="18415" marT="0" marB="1841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Usability (US)</a:t>
                      </a:r>
                      <a:endParaRPr lang="en-US" sz="18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8415" marR="18415" marT="0" marB="184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</a:rPr>
                        <a:t>easy, enterer, wrong, learn, word, community, drop, realtor, help, symbol, voice, collision, training, conference, easily, successfully, let, map, estimator, intuitive</a:t>
                      </a:r>
                      <a:endParaRPr lang="en-US" sz="1800" b="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8415" marR="18415" marT="0" marB="1841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9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12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006" y="109538"/>
            <a:ext cx="9448800" cy="729457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Research      Solution      Method      </a:t>
            </a:r>
            <a:r>
              <a:rPr lang="en-US" sz="2000" b="1" dirty="0" smtClean="0">
                <a:solidFill>
                  <a:schemeClr val="tx1"/>
                </a:solidFill>
              </a:rPr>
              <a:t>Evaluation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Future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RQ3: What ML Algorithm Should I Use?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Content Placeholder 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74066185"/>
                  </p:ext>
                </p:extLst>
              </p:nvPr>
            </p:nvGraphicFramePr>
            <p:xfrm>
              <a:off x="507206" y="2134394"/>
              <a:ext cx="8991601" cy="3191935"/>
            </p:xfrm>
            <a:graphic>
              <a:graphicData uri="http://schemas.openxmlformats.org/drawingml/2006/table">
                <a:tbl>
                  <a:tblPr firstRow="1" firstCol="1" bandRow="1">
                    <a:tableStyleId>{17292A2E-F333-43FB-9621-5CBBE7FDCDCB}</a:tableStyleId>
                  </a:tblPr>
                  <a:tblGrid>
                    <a:gridCol w="3180452"/>
                    <a:gridCol w="1660328"/>
                    <a:gridCol w="1494296"/>
                    <a:gridCol w="1494296"/>
                    <a:gridCol w="1162229"/>
                  </a:tblGrid>
                  <a:tr h="53340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Classifier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Precision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Recall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>
                                        <a:effectLst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effectLst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>
                                      <a:effectLst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sz="2800">
                                      <a:effectLst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>
                              <a:effectLst/>
                            </a:rPr>
                            <a:t> SD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Weighted Random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.047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.060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.053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.0042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</a:tr>
                  <a:tr h="440267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50% Random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.044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.502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.081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.0016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</a:tr>
                  <a:tr h="440267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Naïve Bayes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.227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.347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.274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.0043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</a:tr>
                  <a:tr h="440267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SMO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.728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.544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.623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.0132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880534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NFR Locator k-NN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.691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.456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.549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.0047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Content Placeholder 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74066185"/>
                  </p:ext>
                </p:extLst>
              </p:nvPr>
            </p:nvGraphicFramePr>
            <p:xfrm>
              <a:off x="507206" y="2134394"/>
              <a:ext cx="8991601" cy="3191935"/>
            </p:xfrm>
            <a:graphic>
              <a:graphicData uri="http://schemas.openxmlformats.org/drawingml/2006/table">
                <a:tbl>
                  <a:tblPr firstRow="1" firstCol="1" bandRow="1">
                    <a:tableStyleId>{17292A2E-F333-43FB-9621-5CBBE7FDCDCB}</a:tableStyleId>
                  </a:tblPr>
                  <a:tblGrid>
                    <a:gridCol w="3180452"/>
                    <a:gridCol w="1660328"/>
                    <a:gridCol w="1494296"/>
                    <a:gridCol w="1494296"/>
                    <a:gridCol w="1162229"/>
                  </a:tblGrid>
                  <a:tr h="53340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Classifier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Precision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Recall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890" marR="8890" marT="0" marB="0">
                        <a:blipFill rotWithShape="1">
                          <a:blip r:embed="rId2"/>
                          <a:stretch>
                            <a:fillRect l="-424082" t="-20455" r="-78367" b="-4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890" marR="8890" marT="0" marB="0">
                        <a:blipFill rotWithShape="1">
                          <a:blip r:embed="rId2"/>
                          <a:stretch>
                            <a:fillRect l="-672251" t="-20455" r="-524" b="-495455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Weighted Random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.047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.060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.053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.0042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</a:tr>
                  <a:tr h="440267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50% Random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.044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.502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.081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.0016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</a:tr>
                  <a:tr h="440267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Naïve Bayes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.227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.347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.274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.0043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</a:tr>
                  <a:tr h="440267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SMO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.728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.544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.623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.0132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880534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NFR Locator k-NN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.691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.456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.549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.0047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8890" marR="8890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009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13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006" y="109538"/>
            <a:ext cx="9448800" cy="729457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Research      Solution      Method      </a:t>
            </a:r>
            <a:r>
              <a:rPr lang="en-US" sz="2000" b="1" dirty="0" smtClean="0">
                <a:solidFill>
                  <a:schemeClr val="tx1"/>
                </a:solidFill>
              </a:rPr>
              <a:t>Evaluation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Future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RQ4</a:t>
            </a:r>
            <a:r>
              <a:rPr lang="en-US" sz="2400" dirty="0">
                <a:solidFill>
                  <a:schemeClr val="tx1"/>
                </a:solidFill>
              </a:rPr>
              <a:t>: What sentence characteristics affect classifier performance?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Content Placeholder 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57904291"/>
                  </p:ext>
                </p:extLst>
              </p:nvPr>
            </p:nvGraphicFramePr>
            <p:xfrm>
              <a:off x="1345406" y="2134394"/>
              <a:ext cx="8077200" cy="3968376"/>
            </p:xfrm>
            <a:graphic>
              <a:graphicData uri="http://schemas.openxmlformats.org/drawingml/2006/table">
                <a:tbl>
                  <a:tblPr firstRow="1" firstCol="1" bandRow="1">
                    <a:tableStyleId>{17292A2E-F333-43FB-9621-5CBBE7FDCDCB}</a:tableStyleId>
                  </a:tblPr>
                  <a:tblGrid>
                    <a:gridCol w="1866560"/>
                    <a:gridCol w="1969228"/>
                    <a:gridCol w="1817750"/>
                    <a:gridCol w="1060352"/>
                    <a:gridCol w="1363310"/>
                  </a:tblGrid>
                  <a:tr h="45794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Model</a:t>
                          </a:r>
                          <a:endParaRPr lang="en-US" sz="20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Word Form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Stop Words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effectLst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sz="2000">
                                      <a:effectLst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>
                              <a:effectLst/>
                            </a:rPr>
                            <a:t> SD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</a:tr>
                  <a:tr h="457947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Naïve Bayes</a:t>
                          </a:r>
                          <a:endParaRPr lang="en-US" sz="20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Original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Determiners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.291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.0022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</a:tr>
                  <a:tr h="457947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Naïve Bayes</a:t>
                          </a:r>
                          <a:endParaRPr lang="en-US" sz="20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Porter</a:t>
                          </a:r>
                          <a:endParaRPr lang="en-US" sz="20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Determiners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.287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.0021</a:t>
                          </a:r>
                          <a:endParaRPr lang="en-US" sz="20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</a:tr>
                  <a:tr h="457947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Naïve Bayes</a:t>
                          </a:r>
                          <a:endParaRPr lang="en-US" sz="20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Lemma</a:t>
                          </a:r>
                          <a:endParaRPr lang="en-US" sz="20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Determiners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.292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.0032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</a:tr>
                  <a:tr h="457947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Naïve Bayes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Lemma</a:t>
                          </a:r>
                          <a:endParaRPr lang="en-US" sz="20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Frakes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.297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.0021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</a:tr>
                  <a:tr h="457947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Naïve Bayes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err="1">
                              <a:effectLst/>
                            </a:rPr>
                            <a:t>Casamayor</a:t>
                          </a:r>
                          <a:r>
                            <a:rPr lang="en-US" sz="2000" dirty="0">
                              <a:effectLst/>
                            </a:rPr>
                            <a:t> </a:t>
                          </a:r>
                          <a:endParaRPr lang="en-US" sz="20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Glasgow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.327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.0018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</a:tr>
                  <a:tr h="457947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SMO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Original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Determiners</a:t>
                          </a:r>
                          <a:endParaRPr lang="en-US" sz="20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.603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.0044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</a:tr>
                  <a:tr h="457947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SMO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Lemma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Determiners</a:t>
                          </a:r>
                          <a:endParaRPr lang="en-US" sz="20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.584</a:t>
                          </a:r>
                          <a:endParaRPr lang="en-US" sz="20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.0039</a:t>
                          </a:r>
                          <a:endParaRPr lang="en-US" sz="20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</a:tr>
                  <a:tr h="228974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SMO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Lemma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Frakes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.586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.0042</a:t>
                          </a:r>
                          <a:endParaRPr lang="en-US" sz="20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Content Placeholder 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57904291"/>
                  </p:ext>
                </p:extLst>
              </p:nvPr>
            </p:nvGraphicFramePr>
            <p:xfrm>
              <a:off x="1345406" y="2134394"/>
              <a:ext cx="8077200" cy="3968376"/>
            </p:xfrm>
            <a:graphic>
              <a:graphicData uri="http://schemas.openxmlformats.org/drawingml/2006/table">
                <a:tbl>
                  <a:tblPr firstRow="1" firstCol="1" bandRow="1">
                    <a:tableStyleId>{17292A2E-F333-43FB-9621-5CBBE7FDCDCB}</a:tableStyleId>
                  </a:tblPr>
                  <a:tblGrid>
                    <a:gridCol w="1866560"/>
                    <a:gridCol w="1969228"/>
                    <a:gridCol w="1817750"/>
                    <a:gridCol w="1060352"/>
                    <a:gridCol w="1363310"/>
                  </a:tblGrid>
                  <a:tr h="45794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Model</a:t>
                          </a:r>
                          <a:endParaRPr lang="en-US" sz="20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Word Form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Stop Words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415" marR="18415" marT="0" marB="0" anchor="ctr">
                        <a:blipFill rotWithShape="1">
                          <a:blip r:embed="rId2"/>
                          <a:stretch>
                            <a:fillRect l="-533333" r="-128736" b="-8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415" marR="18415" marT="0" marB="0" anchor="ctr">
                        <a:blipFill rotWithShape="1">
                          <a:blip r:embed="rId2"/>
                          <a:stretch>
                            <a:fillRect l="-491964" b="-802667"/>
                          </a:stretch>
                        </a:blipFill>
                      </a:tcPr>
                    </a:tc>
                  </a:tr>
                  <a:tr h="457947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Naïve Bayes</a:t>
                          </a:r>
                          <a:endParaRPr lang="en-US" sz="20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Original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Determiners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.291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.0022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</a:tr>
                  <a:tr h="457947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Naïve Bayes</a:t>
                          </a:r>
                          <a:endParaRPr lang="en-US" sz="20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Porter</a:t>
                          </a:r>
                          <a:endParaRPr lang="en-US" sz="20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Determiners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.287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.0021</a:t>
                          </a:r>
                          <a:endParaRPr lang="en-US" sz="20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</a:tr>
                  <a:tr h="457947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Naïve Bayes</a:t>
                          </a:r>
                          <a:endParaRPr lang="en-US" sz="20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Lemma</a:t>
                          </a:r>
                          <a:endParaRPr lang="en-US" sz="20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Determiners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.292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.0032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</a:tr>
                  <a:tr h="457947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Naïve Bayes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Lemma</a:t>
                          </a:r>
                          <a:endParaRPr lang="en-US" sz="20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Frakes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.297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.0021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</a:tr>
                  <a:tr h="457947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Naïve Bayes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err="1">
                              <a:effectLst/>
                            </a:rPr>
                            <a:t>Casamayor</a:t>
                          </a:r>
                          <a:r>
                            <a:rPr lang="en-US" sz="2000" dirty="0">
                              <a:effectLst/>
                            </a:rPr>
                            <a:t> </a:t>
                          </a:r>
                          <a:endParaRPr lang="en-US" sz="20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Glasgow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.327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.0018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</a:tr>
                  <a:tr h="457947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SMO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Original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Determiners</a:t>
                          </a:r>
                          <a:endParaRPr lang="en-US" sz="20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.603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.0044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</a:tr>
                  <a:tr h="457947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SMO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Lemma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Determiners</a:t>
                          </a:r>
                          <a:endParaRPr lang="en-US" sz="20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.584</a:t>
                          </a:r>
                          <a:endParaRPr lang="en-US" sz="20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.0039</a:t>
                          </a:r>
                          <a:endParaRPr lang="en-US" sz="20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SMO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Lemma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Frakes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.586</a:t>
                          </a:r>
                          <a:endParaRPr lang="en-US" sz="20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.0042</a:t>
                          </a:r>
                          <a:endParaRPr lang="en-US" sz="20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18415" marR="18415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009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14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006" y="109538"/>
            <a:ext cx="9448800" cy="729457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Research      Solution      Method      Evaluation      </a:t>
            </a:r>
            <a:r>
              <a:rPr lang="en-US" sz="2000" b="1" dirty="0" smtClean="0">
                <a:solidFill>
                  <a:schemeClr val="tx1"/>
                </a:solidFill>
              </a:rPr>
              <a:t>Future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So, What’s Next?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2275" y="1608139"/>
            <a:ext cx="9381332" cy="5027612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Improve classification performance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Other domains</a:t>
            </a:r>
          </a:p>
          <a:p>
            <a:pPr marL="857200" lvl="1" indent="-457200">
              <a:buFont typeface="Arial" pitchFamily="34" charset="0"/>
              <a:buChar char="•"/>
            </a:pPr>
            <a:r>
              <a:rPr lang="en-US" dirty="0" smtClean="0"/>
              <a:t>Finance</a:t>
            </a:r>
          </a:p>
          <a:p>
            <a:pPr marL="857200" lvl="1" indent="-457200">
              <a:buFont typeface="Arial" pitchFamily="34" charset="0"/>
              <a:buChar char="•"/>
            </a:pPr>
            <a:r>
              <a:rPr lang="en-US" dirty="0" smtClean="0"/>
              <a:t>Conference Management Systems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Getting the text is a start, but …</a:t>
            </a:r>
          </a:p>
          <a:p>
            <a:pPr marL="857200" lvl="1" indent="-457200">
              <a:buFont typeface="Arial" pitchFamily="34" charset="0"/>
              <a:buChar char="•"/>
            </a:pPr>
            <a:r>
              <a:rPr lang="en-US" dirty="0" smtClean="0"/>
              <a:t>Semantic relation extraction</a:t>
            </a:r>
          </a:p>
          <a:p>
            <a:pPr marL="857200" lvl="1" indent="-457200">
              <a:buFont typeface="Arial" pitchFamily="34" charset="0"/>
              <a:buChar char="•"/>
            </a:pPr>
            <a:r>
              <a:rPr lang="en-US" dirty="0" smtClean="0"/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15009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_Scream.jpg (900×113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594" y="-5028406"/>
            <a:ext cx="10467373" cy="1320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7" y="109538"/>
            <a:ext cx="9879807" cy="729457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Motivation</a:t>
            </a:r>
            <a:r>
              <a:rPr lang="en-US" sz="2000" dirty="0" smtClean="0"/>
              <a:t> 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Research   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Solution      Method      Evaluation      Future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dirty="0" smtClean="0"/>
              <a:t>Relevant Documentation for Healthcare Systems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2275" y="1608139"/>
            <a:ext cx="9310688" cy="5027612"/>
          </a:xfrm>
        </p:spPr>
        <p:txBody>
          <a:bodyPr/>
          <a:lstStyle/>
          <a:p>
            <a:pPr marL="571428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HIPAA</a:t>
            </a:r>
          </a:p>
          <a:p>
            <a:pPr marL="571428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HITECH ACT</a:t>
            </a:r>
          </a:p>
          <a:p>
            <a:pPr marL="571428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Meaningful Use Stage 1 Criteria</a:t>
            </a:r>
          </a:p>
          <a:p>
            <a:pPr marL="571428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Meaningful Use Stage 2 Criteria</a:t>
            </a:r>
          </a:p>
          <a:p>
            <a:pPr marL="571428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Certified EHR (45 CFR Part 170)</a:t>
            </a:r>
          </a:p>
          <a:p>
            <a:pPr marL="971428" lvl="1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1700" dirty="0"/>
              <a:t>ASTM </a:t>
            </a:r>
          </a:p>
          <a:p>
            <a:pPr marL="971428" lvl="1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1700" dirty="0"/>
              <a:t>HL7</a:t>
            </a:r>
          </a:p>
          <a:p>
            <a:pPr marL="971428" lvl="1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1700" dirty="0"/>
              <a:t>NIST FIPS  PUB 140-2</a:t>
            </a:r>
          </a:p>
          <a:p>
            <a:pPr marL="571428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HIPAA Omnibus</a:t>
            </a:r>
          </a:p>
          <a:p>
            <a:pPr marL="571428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NIST Testing Guidelines</a:t>
            </a:r>
          </a:p>
          <a:p>
            <a:pPr marL="571428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DEA Electronic Prescriptions for Controlled Substances (EPCS)</a:t>
            </a:r>
          </a:p>
          <a:p>
            <a:pPr marL="571428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Industry Guidelines: CCHIT, EHRA, HL7</a:t>
            </a:r>
          </a:p>
          <a:p>
            <a:pPr marL="571428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State-specific requirements</a:t>
            </a:r>
          </a:p>
          <a:p>
            <a:pPr marL="971428" lvl="1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1700" dirty="0"/>
              <a:t>North Carolina General Statute § </a:t>
            </a:r>
            <a:r>
              <a:rPr lang="en-US" sz="1700" dirty="0"/>
              <a:t>130A-480 – Emergency Departments</a:t>
            </a:r>
          </a:p>
          <a:p>
            <a:pPr marL="571428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Organizational policies and procedures</a:t>
            </a:r>
          </a:p>
          <a:p>
            <a:pPr marL="571428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Project requirements, use cases, design, test scripts, …</a:t>
            </a:r>
          </a:p>
          <a:p>
            <a:pPr marL="571428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Payment Card Industry: Data Security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06" y="1600994"/>
            <a:ext cx="9310688" cy="1897855"/>
          </a:xfrm>
        </p:spPr>
        <p:txBody>
          <a:bodyPr/>
          <a:lstStyle/>
          <a:p>
            <a:pPr indent="0"/>
            <a:r>
              <a:rPr lang="en-US" sz="2800" dirty="0" smtClean="0"/>
              <a:t>Aid </a:t>
            </a:r>
            <a:r>
              <a:rPr lang="en-US" sz="2800" dirty="0"/>
              <a:t>analysts in more effectively extracting </a:t>
            </a:r>
            <a:r>
              <a:rPr lang="en-US" sz="2800" dirty="0" smtClean="0"/>
              <a:t>relevant non-functional requirements (NFRs) </a:t>
            </a:r>
            <a:r>
              <a:rPr lang="en-US" sz="2800" dirty="0"/>
              <a:t>in available unconstrained </a:t>
            </a:r>
            <a:r>
              <a:rPr lang="en-US" sz="2800" dirty="0" smtClean="0"/>
              <a:t>natural language </a:t>
            </a:r>
            <a:r>
              <a:rPr lang="en-US" sz="2800" dirty="0"/>
              <a:t>documents through automated natural </a:t>
            </a:r>
            <a:r>
              <a:rPr lang="en-US" sz="2800" dirty="0" smtClean="0"/>
              <a:t>language processing.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3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en-US" sz="2000" dirty="0" smtClean="0"/>
              <a:t>      </a:t>
            </a:r>
            <a:r>
              <a:rPr lang="en-US" sz="2000" b="1" dirty="0" smtClean="0">
                <a:solidFill>
                  <a:schemeClr val="tx1"/>
                </a:solidFill>
              </a:rPr>
              <a:t>Research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Solution      Method      Evaluation      Future</a:t>
            </a: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Research Goal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Research Questions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098" name="Picture 2" descr="4069633668_047106f522_b.jpg (1024×81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445" y="3429794"/>
            <a:ext cx="5470961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84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75" y="1608139"/>
            <a:ext cx="9310688" cy="5022055"/>
          </a:xfrm>
        </p:spPr>
        <p:txBody>
          <a:bodyPr/>
          <a:lstStyle/>
          <a:p>
            <a:pPr marL="857207" indent="-514350">
              <a:buFont typeface="+mj-lt"/>
              <a:buAutoNum type="arabicPeriod"/>
            </a:pPr>
            <a:r>
              <a:rPr lang="en-US" sz="2800" dirty="0"/>
              <a:t>What document types contain NFRs in each of the </a:t>
            </a:r>
            <a:r>
              <a:rPr lang="en-US" sz="2800" dirty="0" smtClean="0"/>
              <a:t> </a:t>
            </a:r>
            <a:r>
              <a:rPr lang="en-US" sz="2800" dirty="0"/>
              <a:t>different </a:t>
            </a:r>
            <a:r>
              <a:rPr lang="en-US" sz="2800" dirty="0" smtClean="0"/>
              <a:t>categories of NFRs?</a:t>
            </a:r>
            <a:endParaRPr lang="en-US" sz="2800" dirty="0"/>
          </a:p>
          <a:p>
            <a:pPr marL="857207" indent="-514350">
              <a:buFont typeface="+mj-lt"/>
              <a:buAutoNum type="arabicPeriod"/>
            </a:pPr>
            <a:r>
              <a:rPr lang="en-US" sz="2800" dirty="0"/>
              <a:t>What characteristics, such as keywords or entities (time period, percentages, etc.), do sentences assigned to each NFR category have in common?</a:t>
            </a:r>
          </a:p>
          <a:p>
            <a:pPr marL="857207" indent="-514350">
              <a:buFont typeface="+mj-lt"/>
              <a:buAutoNum type="arabicPeriod"/>
            </a:pPr>
            <a:r>
              <a:rPr lang="en-US" sz="2800" dirty="0"/>
              <a:t>What machine learning classification algorithm has the best performance to identify NFRs?</a:t>
            </a:r>
          </a:p>
          <a:p>
            <a:pPr marL="857207" indent="-514350">
              <a:buFont typeface="+mj-lt"/>
              <a:buAutoNum type="arabicPeriod"/>
            </a:pPr>
            <a:r>
              <a:rPr lang="en-US" sz="2800" dirty="0"/>
              <a:t>What sentence characteristics affect classifier performance?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en-US" sz="2000" dirty="0" smtClean="0"/>
              <a:t>      </a:t>
            </a:r>
            <a:r>
              <a:rPr lang="en-US" sz="2000" b="1" dirty="0" smtClean="0">
                <a:solidFill>
                  <a:schemeClr val="tx1"/>
                </a:solidFill>
              </a:rPr>
              <a:t>Research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Solution      Method      Evaluation      Future</a:t>
            </a: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Research Goal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en-US" sz="2000" b="1" dirty="0" smtClean="0">
                <a:solidFill>
                  <a:schemeClr val="tx1"/>
                </a:solidFill>
              </a:rPr>
              <a:t>Research Questions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785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75" y="1608139"/>
            <a:ext cx="9310688" cy="105965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Parse Natural Language 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Classify Sentences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Research      </a:t>
            </a:r>
            <a:r>
              <a:rPr lang="en-US" sz="2000" b="1" dirty="0" smtClean="0">
                <a:solidFill>
                  <a:schemeClr val="tx1"/>
                </a:solidFill>
              </a:rPr>
              <a:t>Solution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Method      Evaluation      Future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NFR Locator</a:t>
            </a:r>
            <a:endParaRPr lang="en-US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158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743923"/>
              </p:ext>
            </p:extLst>
          </p:nvPr>
        </p:nvGraphicFramePr>
        <p:xfrm>
          <a:off x="2031206" y="2743994"/>
          <a:ext cx="6679096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Visio" r:id="rId3" imgW="6041957" imgH="2899554" progId="Visio.Drawing.11">
                  <p:embed/>
                </p:oleObj>
              </mc:Choice>
              <mc:Fallback>
                <p:oleObj name="Visio" r:id="rId3" imgW="6041957" imgH="289955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1206" y="2743994"/>
                        <a:ext cx="6679096" cy="320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431006" y="6168529"/>
            <a:ext cx="952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“The system shall terminate a remote session after 30 minutes of inactivity.”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80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Electronic Health Record (EHR) Domain</a:t>
            </a:r>
          </a:p>
          <a:p>
            <a:endParaRPr lang="en-US" dirty="0"/>
          </a:p>
          <a:p>
            <a:r>
              <a:rPr lang="en-US" dirty="0" smtClean="0"/>
              <a:t>Why?</a:t>
            </a:r>
          </a:p>
          <a:p>
            <a:pPr marL="857200" lvl="1" indent="-457200">
              <a:buFont typeface="Arial" pitchFamily="34" charset="0"/>
              <a:buChar char="•"/>
            </a:pPr>
            <a:r>
              <a:rPr lang="en-US" dirty="0" smtClean="0"/>
              <a:t># of open and closed-source systems</a:t>
            </a:r>
          </a:p>
          <a:p>
            <a:pPr marL="857200" lvl="1" indent="-457200">
              <a:buFont typeface="Arial" pitchFamily="34" charset="0"/>
              <a:buChar char="•"/>
            </a:pPr>
            <a:r>
              <a:rPr lang="en-US" dirty="0" smtClean="0"/>
              <a:t>Government regulations</a:t>
            </a:r>
          </a:p>
          <a:p>
            <a:pPr marL="857200" lvl="1" indent="-457200">
              <a:buFont typeface="Arial" pitchFamily="34" charset="0"/>
              <a:buChar char="•"/>
            </a:pPr>
            <a:r>
              <a:rPr lang="en-US" dirty="0" smtClean="0"/>
              <a:t>Industry Standards</a:t>
            </a:r>
          </a:p>
          <a:p>
            <a:pPr marL="857200" lvl="1" indent="-457200"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r>
              <a:rPr lang="en-US" dirty="0" smtClean="0"/>
              <a:t>Included PROMISE NFR Data 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Research      Solution      </a:t>
            </a:r>
            <a:r>
              <a:rPr lang="en-US" sz="2000" b="1" dirty="0" smtClean="0">
                <a:solidFill>
                  <a:schemeClr val="tx1"/>
                </a:solidFill>
              </a:rPr>
              <a:t>Method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Evaluation      Future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Context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Categories      Procedure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112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75" y="1608139"/>
            <a:ext cx="9310688" cy="4869655"/>
          </a:xfrm>
        </p:spPr>
        <p:txBody>
          <a:bodyPr/>
          <a:lstStyle/>
          <a:p>
            <a:r>
              <a:rPr lang="en-US" dirty="0" smtClean="0"/>
              <a:t>Started with 9 categories from Cleland-Huang, et al.</a:t>
            </a:r>
          </a:p>
          <a:p>
            <a:pPr lvl="4"/>
            <a:r>
              <a:rPr lang="en-US" sz="2400" dirty="0" smtClean="0"/>
              <a:t>Availability</a:t>
            </a:r>
          </a:p>
          <a:p>
            <a:pPr lvl="4"/>
            <a:r>
              <a:rPr lang="en-US" sz="2400" dirty="0" smtClean="0"/>
              <a:t>Look and Feel</a:t>
            </a:r>
          </a:p>
          <a:p>
            <a:pPr lvl="4"/>
            <a:r>
              <a:rPr lang="en-US" sz="2400" dirty="0" smtClean="0"/>
              <a:t>Legal</a:t>
            </a:r>
          </a:p>
          <a:p>
            <a:pPr lvl="4"/>
            <a:r>
              <a:rPr lang="en-US" sz="2400" dirty="0" smtClean="0"/>
              <a:t>Maintainability</a:t>
            </a:r>
          </a:p>
          <a:p>
            <a:pPr lvl="4"/>
            <a:r>
              <a:rPr lang="en-US" sz="2400" dirty="0" smtClean="0"/>
              <a:t>Operational</a:t>
            </a:r>
          </a:p>
          <a:p>
            <a:pPr lvl="4"/>
            <a:r>
              <a:rPr lang="en-US" sz="2400" dirty="0" smtClean="0"/>
              <a:t>Performance</a:t>
            </a:r>
          </a:p>
          <a:p>
            <a:pPr lvl="4"/>
            <a:r>
              <a:rPr lang="en-US" sz="2400" dirty="0" smtClean="0"/>
              <a:t>Scalability</a:t>
            </a:r>
          </a:p>
          <a:p>
            <a:pPr lvl="4"/>
            <a:r>
              <a:rPr lang="en-US" sz="2400" dirty="0" smtClean="0"/>
              <a:t>Security</a:t>
            </a:r>
          </a:p>
          <a:p>
            <a:pPr lvl="4"/>
            <a:r>
              <a:rPr lang="en-US" sz="2400" dirty="0" smtClean="0"/>
              <a:t>Usability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7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Research      Solution      </a:t>
            </a:r>
            <a:r>
              <a:rPr lang="en-US" sz="2000" b="1" dirty="0" smtClean="0">
                <a:solidFill>
                  <a:schemeClr val="tx1"/>
                </a:solidFill>
              </a:rPr>
              <a:t>Method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Evaluation      Future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Context      </a:t>
            </a:r>
            <a:r>
              <a:rPr lang="en-US" sz="2000" b="1" dirty="0" smtClean="0">
                <a:solidFill>
                  <a:schemeClr val="tx1"/>
                </a:solidFill>
              </a:rPr>
              <a:t>Categories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Procedure</a:t>
            </a:r>
            <a:b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/>
              <a:t>Non-functional </a:t>
            </a:r>
            <a:r>
              <a:rPr lang="en-US" dirty="0"/>
              <a:t>Requirement </a:t>
            </a:r>
            <a:r>
              <a:rPr lang="en-US" dirty="0" smtClean="0"/>
              <a:t>Categories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07206" y="6284852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J. Cleland-Huang, R. </a:t>
            </a:r>
            <a:r>
              <a:rPr lang="en-US" sz="1400" dirty="0" err="1">
                <a:solidFill>
                  <a:schemeClr val="tx1"/>
                </a:solidFill>
              </a:rPr>
              <a:t>Settimi</a:t>
            </a:r>
            <a:r>
              <a:rPr lang="en-US" sz="1400" dirty="0">
                <a:solidFill>
                  <a:schemeClr val="tx1"/>
                </a:solidFill>
              </a:rPr>
              <a:t>, X. </a:t>
            </a:r>
            <a:r>
              <a:rPr lang="en-US" sz="1400" dirty="0" err="1">
                <a:solidFill>
                  <a:schemeClr val="tx1"/>
                </a:solidFill>
              </a:rPr>
              <a:t>Zou</a:t>
            </a:r>
            <a:r>
              <a:rPr lang="en-US" sz="1400" dirty="0">
                <a:solidFill>
                  <a:schemeClr val="tx1"/>
                </a:solidFill>
              </a:rPr>
              <a:t>, and P. </a:t>
            </a:r>
            <a:r>
              <a:rPr lang="en-US" sz="1400" dirty="0" err="1">
                <a:solidFill>
                  <a:schemeClr val="tx1"/>
                </a:solidFill>
              </a:rPr>
              <a:t>Solc</a:t>
            </a:r>
            <a:r>
              <a:rPr lang="en-US" sz="1400" dirty="0">
                <a:solidFill>
                  <a:schemeClr val="tx1"/>
                </a:solidFill>
              </a:rPr>
              <a:t>, “Automated Classification of Non-functional Requirements,”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i="1" dirty="0" smtClean="0">
                <a:solidFill>
                  <a:schemeClr val="tx1"/>
                </a:solidFill>
              </a:rPr>
              <a:t>Requirements </a:t>
            </a:r>
            <a:r>
              <a:rPr lang="en-US" sz="1400" i="1" dirty="0">
                <a:solidFill>
                  <a:schemeClr val="tx1"/>
                </a:solidFill>
              </a:rPr>
              <a:t>Engineering</a:t>
            </a:r>
            <a:r>
              <a:rPr lang="en-US" sz="1400" dirty="0">
                <a:solidFill>
                  <a:schemeClr val="tx1"/>
                </a:solidFill>
              </a:rPr>
              <a:t>, vol. 12, no. 2, pp. 103–120, Mar. 2007.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21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75" y="1608139"/>
            <a:ext cx="9310688" cy="4869655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Combined </a:t>
            </a:r>
            <a:r>
              <a:rPr lang="en-US" dirty="0"/>
              <a:t>p</a:t>
            </a:r>
            <a:r>
              <a:rPr lang="en-US" dirty="0" smtClean="0"/>
              <a:t>erformance and scalability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Separated access control and audit from security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Added privacy, recoverability, reliability, and other</a:t>
            </a:r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Research      Solution      </a:t>
            </a:r>
            <a:r>
              <a:rPr lang="en-US" sz="2000" b="1" dirty="0" smtClean="0">
                <a:solidFill>
                  <a:schemeClr val="tx1"/>
                </a:solidFill>
              </a:rPr>
              <a:t>Method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Evaluation      Future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Context      </a:t>
            </a:r>
            <a:r>
              <a:rPr lang="en-US" sz="2000" b="1" dirty="0" smtClean="0">
                <a:solidFill>
                  <a:schemeClr val="tx1"/>
                </a:solidFill>
              </a:rPr>
              <a:t>Categories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Procedure</a:t>
            </a:r>
            <a:b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/>
              <a:t>Non-functional </a:t>
            </a:r>
            <a:r>
              <a:rPr lang="en-US" dirty="0"/>
              <a:t>Requirement </a:t>
            </a:r>
            <a:r>
              <a:rPr lang="en-US" dirty="0" smtClean="0"/>
              <a:t>Categories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07206" y="6284852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J. Cleland-Huang, R. </a:t>
            </a:r>
            <a:r>
              <a:rPr lang="en-US" sz="1400" dirty="0" err="1">
                <a:solidFill>
                  <a:schemeClr val="tx1"/>
                </a:solidFill>
              </a:rPr>
              <a:t>Settimi</a:t>
            </a:r>
            <a:r>
              <a:rPr lang="en-US" sz="1400" dirty="0">
                <a:solidFill>
                  <a:schemeClr val="tx1"/>
                </a:solidFill>
              </a:rPr>
              <a:t>, X. </a:t>
            </a:r>
            <a:r>
              <a:rPr lang="en-US" sz="1400" dirty="0" err="1">
                <a:solidFill>
                  <a:schemeClr val="tx1"/>
                </a:solidFill>
              </a:rPr>
              <a:t>Zou</a:t>
            </a:r>
            <a:r>
              <a:rPr lang="en-US" sz="1400" dirty="0">
                <a:solidFill>
                  <a:schemeClr val="tx1"/>
                </a:solidFill>
              </a:rPr>
              <a:t>, and P. </a:t>
            </a:r>
            <a:r>
              <a:rPr lang="en-US" sz="1400" dirty="0" err="1">
                <a:solidFill>
                  <a:schemeClr val="tx1"/>
                </a:solidFill>
              </a:rPr>
              <a:t>Solc</a:t>
            </a:r>
            <a:r>
              <a:rPr lang="en-US" sz="1400" dirty="0">
                <a:solidFill>
                  <a:schemeClr val="tx1"/>
                </a:solidFill>
              </a:rPr>
              <a:t>, “Automated Classification of Non-functional Requirements,”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i="1" dirty="0" smtClean="0">
                <a:solidFill>
                  <a:schemeClr val="tx1"/>
                </a:solidFill>
              </a:rPr>
              <a:t>Requirements </a:t>
            </a:r>
            <a:r>
              <a:rPr lang="en-US" sz="1400" i="1" dirty="0">
                <a:solidFill>
                  <a:schemeClr val="tx1"/>
                </a:solidFill>
              </a:rPr>
              <a:t>Engineering</a:t>
            </a:r>
            <a:r>
              <a:rPr lang="en-US" sz="1400" dirty="0">
                <a:solidFill>
                  <a:schemeClr val="tx1"/>
                </a:solidFill>
              </a:rPr>
              <a:t>, vol. 12, no. 2, pp. 103–120, Mar. 2007.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584674"/>
              </p:ext>
            </p:extLst>
          </p:nvPr>
        </p:nvGraphicFramePr>
        <p:xfrm>
          <a:off x="1497806" y="3353595"/>
          <a:ext cx="7010400" cy="29312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  <a:gridCol w="3505200"/>
              </a:tblGrid>
              <a:tr h="418751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Access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Control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Privacy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8751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Audit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Recoverability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8751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Availability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Performance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&amp; Scalability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8751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Legal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Reliability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8751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Look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&amp; Feel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Security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8751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Maintenance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Usability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8751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Operational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4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74" y="1608139"/>
            <a:ext cx="9609931" cy="5027612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Collected 11 EHR related documents</a:t>
            </a:r>
          </a:p>
          <a:p>
            <a:pPr marL="400000" lvl="1" indent="0"/>
            <a:r>
              <a:rPr lang="en-US" dirty="0">
                <a:solidFill>
                  <a:schemeClr val="accent6"/>
                </a:solidFill>
              </a:rPr>
              <a:t>https://github.com/RealsearchGroup/NFRLocator</a:t>
            </a:r>
            <a:endParaRPr lang="en-US" dirty="0" smtClean="0">
              <a:solidFill>
                <a:schemeClr val="accent6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Types: requirements, use cases, DUAs, RFPs, manuals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Converted to text via “save as”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Manually labeled sentences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Validated labels</a:t>
            </a:r>
          </a:p>
          <a:p>
            <a:pPr marL="857200" lvl="1" indent="-457200">
              <a:buFont typeface="Arial" pitchFamily="34" charset="0"/>
              <a:buChar char="•"/>
            </a:pPr>
            <a:r>
              <a:rPr lang="en-US" dirty="0" smtClean="0"/>
              <a:t>Clustering</a:t>
            </a:r>
          </a:p>
          <a:p>
            <a:pPr marL="857200" lvl="1" indent="-457200">
              <a:buFont typeface="Arial" pitchFamily="34" charset="0"/>
              <a:buChar char="•"/>
            </a:pPr>
            <a:r>
              <a:rPr lang="en-US" dirty="0" smtClean="0"/>
              <a:t>Iterative classifying using previous results</a:t>
            </a:r>
          </a:p>
          <a:p>
            <a:pPr marL="857200" lvl="1" indent="-457200">
              <a:buFont typeface="Arial" pitchFamily="34" charset="0"/>
              <a:buChar char="•"/>
            </a:pPr>
            <a:r>
              <a:rPr lang="en-US" dirty="0" smtClean="0"/>
              <a:t>Representative sample of 30 sentences classified by others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Executed various machine learning algorithms and factors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Research      Solution      </a:t>
            </a:r>
            <a:r>
              <a:rPr lang="en-US" sz="2000" b="1" dirty="0" smtClean="0">
                <a:solidFill>
                  <a:schemeClr val="tx1"/>
                </a:solidFill>
              </a:rPr>
              <a:t>Method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Evaluation      Future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Context      Categories      </a:t>
            </a:r>
            <a:r>
              <a:rPr lang="en-US" sz="2000" b="1" dirty="0" smtClean="0">
                <a:solidFill>
                  <a:schemeClr val="tx1"/>
                </a:solidFill>
              </a:rPr>
              <a:t>Procedure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421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7407</TotalTime>
  <Words>969</Words>
  <Application>Microsoft Office PowerPoint</Application>
  <PresentationFormat>Custom</PresentationFormat>
  <Paragraphs>205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Office Theme</vt:lpstr>
      <vt:lpstr>Microsoft Visio Drawing</vt:lpstr>
      <vt:lpstr>Automated Extraction of Non-functional Requirements in Available Documentation</vt:lpstr>
      <vt:lpstr>Motivation      Research      Solution      Method      Evaluation      Future  Relevant Documentation for Healthcare Systems</vt:lpstr>
      <vt:lpstr>Motivation      Research      Solution      Method      Evaluation      Future Research Goal      Research Questions </vt:lpstr>
      <vt:lpstr>Motivation      Research      Solution      Method      Evaluation      Future Research Goal      Research Questions </vt:lpstr>
      <vt:lpstr>Motivation      Research      Solution      Method      Evaluation      Future  NFR Locator</vt:lpstr>
      <vt:lpstr>Motivation      Research      Solution      Method      Evaluation      Future Context      Categories      Procedure </vt:lpstr>
      <vt:lpstr>Motivation      Research      Solution      Method      Evaluation      Future Context      Categories      Procedure Non-functional Requirement Categories</vt:lpstr>
      <vt:lpstr>Motivation      Research      Solution      Method      Evaluation      Future Context      Categories      Procedure Non-functional Requirement Categories</vt:lpstr>
      <vt:lpstr>Motivation      Research      Solution      Method      Evaluation      Future Context      Categories      Procedure </vt:lpstr>
      <vt:lpstr>Motivation      Research      Solution      Method      Evaluation      Future  RQ1: What document types contain what categories of NFRs?  </vt:lpstr>
      <vt:lpstr>Motivation      Research      Solution      Method      Evaluation      Future  RQ2: What characteristics to the requirements have in common?  </vt:lpstr>
      <vt:lpstr>Motivation      Research      Solution      Method      Evaluation      Future  RQ3: What ML Algorithm Should I Use?  </vt:lpstr>
      <vt:lpstr>Motivation      Research      Solution      Method      Evaluation      Future  RQ4: What sentence characteristics affect classifier performance?  </vt:lpstr>
      <vt:lpstr>Motivation      Research      Solution      Method      Evaluation      Future  So, What’s Next?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B. Slankas</dc:creator>
  <cp:lastModifiedBy>John Slankas</cp:lastModifiedBy>
  <cp:revision>169</cp:revision>
  <cp:lastPrinted>2013-01-10T15:21:05Z</cp:lastPrinted>
  <dcterms:created xsi:type="dcterms:W3CDTF">2004-05-06T09:28:21Z</dcterms:created>
  <dcterms:modified xsi:type="dcterms:W3CDTF">2013-05-25T14:55:04Z</dcterms:modified>
</cp:coreProperties>
</file>