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56" r:id="rId3"/>
    <p:sldId id="338" r:id="rId4"/>
    <p:sldId id="346" r:id="rId5"/>
    <p:sldId id="347" r:id="rId6"/>
    <p:sldId id="358" r:id="rId7"/>
    <p:sldId id="343" r:id="rId8"/>
    <p:sldId id="369" r:id="rId9"/>
    <p:sldId id="359" r:id="rId10"/>
    <p:sldId id="360" r:id="rId11"/>
    <p:sldId id="361" r:id="rId12"/>
    <p:sldId id="370" r:id="rId13"/>
    <p:sldId id="376" r:id="rId14"/>
    <p:sldId id="371" r:id="rId15"/>
    <p:sldId id="372" r:id="rId16"/>
    <p:sldId id="377" r:id="rId17"/>
    <p:sldId id="364" r:id="rId18"/>
    <p:sldId id="348" r:id="rId19"/>
    <p:sldId id="365" r:id="rId20"/>
    <p:sldId id="352" r:id="rId21"/>
    <p:sldId id="375" r:id="rId22"/>
    <p:sldId id="374" r:id="rId23"/>
    <p:sldId id="368" r:id="rId24"/>
    <p:sldId id="356" r:id="rId25"/>
  </p:sldIdLst>
  <p:sldSz cx="10158413" cy="7621588"/>
  <p:notesSz cx="6858000" cy="9296400"/>
  <p:defaultTextStyle>
    <a:defPPr>
      <a:defRPr lang="en-GB"/>
    </a:defPPr>
    <a:lvl1pPr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1pPr>
    <a:lvl2pPr marL="742857" indent="-285714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2pPr>
    <a:lvl3pPr marL="1142858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3pPr>
    <a:lvl4pPr marL="1600001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4pPr>
    <a:lvl5pPr marL="2057144" indent="-228571" algn="l" defTabSz="45714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5pPr>
    <a:lvl6pPr marL="2285715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6pPr>
    <a:lvl7pPr marL="2742858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7pPr>
    <a:lvl8pPr marL="3200001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8pPr>
    <a:lvl9pPr marL="3657145" algn="l" defTabSz="914286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 autoAdjust="0"/>
    <p:restoredTop sz="93974" autoAdjust="0"/>
  </p:normalViewPr>
  <p:slideViewPr>
    <p:cSldViewPr>
      <p:cViewPr>
        <p:scale>
          <a:sx n="80" d="100"/>
          <a:sy n="80" d="100"/>
        </p:scale>
        <p:origin x="-1344" y="-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68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r">
              <a:defRPr sz="1100"/>
            </a:lvl1pPr>
          </a:lstStyle>
          <a:p>
            <a:fld id="{802DEDFE-6B46-494A-9BE0-0F4B7C7FAB61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r">
              <a:defRPr sz="1100"/>
            </a:lvl1pPr>
          </a:lstStyle>
          <a:p>
            <a:fld id="{0961E197-BCBD-4B8E-A71F-D156EDACD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6913"/>
            <a:ext cx="4643437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415791"/>
            <a:ext cx="5484813" cy="418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294" tIns="46147" rIns="92294" bIns="46147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4" y="8829966"/>
            <a:ext cx="2970212" cy="46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1" tIns="47237" rIns="90841" bIns="47237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22939" algn="l"/>
                <a:tab pos="1845876" algn="l"/>
                <a:tab pos="2768815" algn="l"/>
                <a:tab pos="3691753" algn="l"/>
                <a:tab pos="4614692" algn="l"/>
                <a:tab pos="5537630" algn="l"/>
                <a:tab pos="6460568" algn="l"/>
                <a:tab pos="7383506" algn="l"/>
                <a:tab pos="8306444" algn="l"/>
                <a:tab pos="9229384" algn="l"/>
                <a:tab pos="10152322" algn="l"/>
              </a:tabLst>
              <a:defRPr sz="11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18ABD026-5A19-40A7-9066-47B97193A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3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57" indent="-285714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58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01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44" indent="-228571" algn="l" defTabSz="45714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15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1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5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8EBF71-7B5F-4295-8047-EE42988B90BA}" type="slidenum">
              <a:rPr lang="en-US"/>
              <a:pPr/>
              <a:t>1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696913"/>
            <a:ext cx="4645025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Script:</a:t>
            </a:r>
          </a:p>
          <a:p>
            <a:r>
              <a:rPr lang="en-US" dirty="0" smtClean="0"/>
              <a:t>Good afternoon.</a:t>
            </a:r>
            <a:r>
              <a:rPr lang="en-US" baseline="0" dirty="0" smtClean="0"/>
              <a:t>  I am John Slankas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4413" cy="1635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319589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143" indent="0" algn="ctr">
              <a:buNone/>
              <a:defRPr/>
            </a:lvl2pPr>
            <a:lvl3pPr marL="914286" indent="0" algn="ctr">
              <a:buNone/>
              <a:defRPr/>
            </a:lvl3pPr>
            <a:lvl4pPr marL="1371430" indent="0" algn="ctr">
              <a:buNone/>
              <a:defRPr/>
            </a:lvl4pPr>
            <a:lvl5pPr marL="1828572" indent="0" algn="ctr">
              <a:buNone/>
              <a:defRPr/>
            </a:lvl5pPr>
            <a:lvl6pPr marL="2285715" indent="0" algn="ctr">
              <a:buNone/>
              <a:defRPr/>
            </a:lvl6pPr>
            <a:lvl7pPr marL="2742858" indent="0" algn="ctr">
              <a:buNone/>
              <a:defRPr/>
            </a:lvl7pPr>
            <a:lvl8pPr marL="3200001" indent="0" algn="ctr">
              <a:buNone/>
              <a:defRPr/>
            </a:lvl8pPr>
            <a:lvl9pPr marL="365714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4F9DD7-A2F2-47AF-BE41-B6ECF7E1C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A3E545-004C-42DB-B52D-098E5E6E9F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5826" y="676276"/>
            <a:ext cx="2157413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676276"/>
            <a:ext cx="6321425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EDA22B-199C-451F-A883-307969190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4413" cy="16351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319589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143" indent="0" algn="ctr">
              <a:buNone/>
              <a:defRPr/>
            </a:lvl2pPr>
            <a:lvl3pPr marL="914286" indent="0" algn="ctr">
              <a:buNone/>
              <a:defRPr/>
            </a:lvl3pPr>
            <a:lvl4pPr marL="1371430" indent="0" algn="ctr">
              <a:buNone/>
              <a:defRPr/>
            </a:lvl4pPr>
            <a:lvl5pPr marL="1828572" indent="0" algn="ctr">
              <a:buNone/>
              <a:defRPr/>
            </a:lvl5pPr>
            <a:lvl6pPr marL="2285715" indent="0" algn="ctr">
              <a:buNone/>
              <a:defRPr/>
            </a:lvl6pPr>
            <a:lvl7pPr marL="2742858" indent="0" algn="ctr">
              <a:buNone/>
              <a:defRPr/>
            </a:lvl7pPr>
            <a:lvl8pPr marL="3200001" indent="0" algn="ctr">
              <a:buNone/>
              <a:defRPr/>
            </a:lvl8pPr>
            <a:lvl9pPr marL="365714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6EFB659D-8EB1-4BD3-8F99-8117AE635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 anchor="t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66F37074-D267-44D5-977B-16E624729CC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700"/>
            </a:lvl2pPr>
            <a:lvl3pPr marL="914286" indent="0">
              <a:buNone/>
              <a:defRPr sz="1600"/>
            </a:lvl3pPr>
            <a:lvl4pPr marL="1371430" indent="0">
              <a:buNone/>
              <a:defRPr sz="1400"/>
            </a:lvl4pPr>
            <a:lvl5pPr marL="1828572" indent="0">
              <a:buNone/>
              <a:defRPr sz="1400"/>
            </a:lvl5pPr>
            <a:lvl6pPr marL="2285715" indent="0">
              <a:buNone/>
              <a:defRPr sz="1400"/>
            </a:lvl6pPr>
            <a:lvl7pPr marL="2742858" indent="0">
              <a:buNone/>
              <a:defRPr sz="1400"/>
            </a:lvl7pPr>
            <a:lvl8pPr marL="3200001" indent="0">
              <a:buNone/>
              <a:defRPr sz="1400"/>
            </a:lvl8pPr>
            <a:lvl9pPr marL="36571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F5AED48-98A7-44E3-A276-6579D9C2D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6" y="1608139"/>
            <a:ext cx="4578350" cy="502761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5" y="1608139"/>
            <a:ext cx="4579938" cy="502761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C29B61E-1D8A-4F9C-BC3B-88E92BE22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5234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2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2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CDFB481-1850-4501-ADB1-8C7F0513A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3593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F283E775-5B61-4C4E-AAF1-D433AFFCC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310688" cy="7294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31007" y="915194"/>
            <a:ext cx="9372600" cy="58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kern="0" dirty="0" smtClean="0"/>
              <a:t>Click to edit Master title style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46572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CC13D981-4F1E-417E-A46C-A3E29B88D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2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4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4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312FC8-F562-4D99-A1E5-80F7E3525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7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2" indent="0">
              <a:buNone/>
              <a:defRPr sz="2000"/>
            </a:lvl5pPr>
            <a:lvl6pPr marL="2285715" indent="0">
              <a:buNone/>
              <a:defRPr sz="2000"/>
            </a:lvl6pPr>
            <a:lvl7pPr marL="2742858" indent="0">
              <a:buNone/>
              <a:defRPr sz="2000"/>
            </a:lvl7pPr>
            <a:lvl8pPr marL="3200001" indent="0">
              <a:buNone/>
              <a:defRPr sz="2000"/>
            </a:lvl8pPr>
            <a:lvl9pPr marL="36571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9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3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5689" y="422275"/>
            <a:ext cx="2327275" cy="6213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422275"/>
            <a:ext cx="6831013" cy="6213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3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422276"/>
            <a:ext cx="9310688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3250407" y="6934994"/>
            <a:ext cx="3657600" cy="509588"/>
          </a:xfrm>
        </p:spPr>
        <p:txBody>
          <a:bodyPr/>
          <a:lstStyle>
            <a:lvl1pPr algn="ctr">
              <a:defRPr sz="1600" b="0"/>
            </a:lvl1pPr>
          </a:lstStyle>
          <a:p>
            <a:fld id="{6AA28796-F14D-42C0-B775-7582D6B956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700"/>
            </a:lvl2pPr>
            <a:lvl3pPr marL="914286" indent="0">
              <a:buNone/>
              <a:defRPr sz="1600"/>
            </a:lvl3pPr>
            <a:lvl4pPr marL="1371430" indent="0">
              <a:buNone/>
              <a:defRPr sz="1400"/>
            </a:lvl4pPr>
            <a:lvl5pPr marL="1828572" indent="0">
              <a:buNone/>
              <a:defRPr sz="1400"/>
            </a:lvl5pPr>
            <a:lvl6pPr marL="2285715" indent="0">
              <a:buNone/>
              <a:defRPr sz="1400"/>
            </a:lvl6pPr>
            <a:lvl7pPr marL="2742858" indent="0">
              <a:buNone/>
              <a:defRPr sz="1400"/>
            </a:lvl7pPr>
            <a:lvl8pPr marL="3200001" indent="0">
              <a:buNone/>
              <a:defRPr sz="1400"/>
            </a:lvl8pPr>
            <a:lvl9pPr marL="36571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DF2B6C-062B-4DE9-85D9-E87FBA568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2200276"/>
            <a:ext cx="4238624" cy="456882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5" y="2200276"/>
            <a:ext cx="4240213" cy="456882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B6DE01-FB7D-4440-A9A0-F1FFF1289A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4801"/>
            <a:ext cx="9142413" cy="12699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2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700" b="1"/>
            </a:lvl3pPr>
            <a:lvl4pPr marL="1371430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2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BB4B4A-D6FF-42EB-AAC3-8135C6ED0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37D096-2C2A-4ABE-A40C-6F32B9497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43907D-935F-4F20-9CC0-18B04EAEBE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4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4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899C6C9-AD47-421C-AC75-350B35DB9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7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2" indent="0">
              <a:buNone/>
              <a:defRPr sz="2000"/>
            </a:lvl5pPr>
            <a:lvl6pPr marL="2285715" indent="0">
              <a:buNone/>
              <a:defRPr sz="2000"/>
            </a:lvl6pPr>
            <a:lvl7pPr marL="2742858" indent="0">
              <a:buNone/>
              <a:defRPr sz="2000"/>
            </a:lvl7pPr>
            <a:lvl8pPr marL="3200001" indent="0">
              <a:buNone/>
              <a:defRPr sz="2000"/>
            </a:lvl8pPr>
            <a:lvl9pPr marL="365714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9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8" indent="0">
              <a:buNone/>
              <a:defRPr sz="900"/>
            </a:lvl7pPr>
            <a:lvl8pPr marL="3200001" indent="0">
              <a:buNone/>
              <a:defRPr sz="900"/>
            </a:lvl8pPr>
            <a:lvl9pPr marL="36571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87E02-DE66-4872-962F-4ADAEDAFA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7"/>
            <a:ext cx="863123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6"/>
            <a:ext cx="863123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942138"/>
            <a:ext cx="2112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70276" y="6942138"/>
            <a:ext cx="32146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4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143" algn="l"/>
                <a:tab pos="914286" algn="l"/>
                <a:tab pos="1371430" algn="l"/>
                <a:tab pos="1828572" algn="l"/>
                <a:tab pos="2285715" algn="l"/>
                <a:tab pos="2742858" algn="l"/>
                <a:tab pos="3200001" algn="l"/>
                <a:tab pos="3657145" algn="l"/>
                <a:tab pos="4114288" algn="l"/>
                <a:tab pos="4571430" algn="l"/>
                <a:tab pos="5028573" algn="l"/>
                <a:tab pos="5485716" algn="l"/>
                <a:tab pos="5942860" algn="l"/>
                <a:tab pos="6400003" algn="l"/>
                <a:tab pos="6857145" algn="l"/>
                <a:tab pos="7314288" algn="l"/>
                <a:tab pos="7771431" algn="l"/>
                <a:tab pos="8228575" algn="l"/>
                <a:tab pos="8685718" algn="l"/>
                <a:tab pos="9142861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090F22F7-1C6B-40BC-B82B-EABD7D7DF3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857" indent="-285714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marL="1142858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marL="1600001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marL="2057144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287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429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8573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5716" indent="-228571" algn="ctr" defTabSz="45714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857" indent="-342857" algn="l" defTabSz="45714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857" indent="-285714" algn="l" defTabSz="457143" rtl="0" fontAlgn="base">
        <a:spcBef>
          <a:spcPts val="69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</a:defRPr>
      </a:lvl2pPr>
      <a:lvl3pPr marL="1142858" indent="-228571" algn="l" defTabSz="45714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001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144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287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429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8573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5716" indent="-228571" algn="l" defTabSz="45714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1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422276"/>
            <a:ext cx="931068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08139"/>
            <a:ext cx="9310688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70276" y="7027863"/>
            <a:ext cx="34702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  <a:defRPr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EEC54DFD-C649-4679-BA8E-1072809157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22275" y="6773863"/>
            <a:ext cx="9313863" cy="85725"/>
          </a:xfrm>
          <a:prstGeom prst="rect">
            <a:avLst/>
          </a:prstGeom>
          <a:solidFill>
            <a:srgbClr val="9A000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9" tIns="45714" rIns="91429" bIns="45714" anchor="ctr"/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943726"/>
            <a:ext cx="237013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22275" y="1438276"/>
            <a:ext cx="9313863" cy="85725"/>
          </a:xfrm>
          <a:prstGeom prst="rect">
            <a:avLst/>
          </a:prstGeom>
          <a:solidFill>
            <a:srgbClr val="9A000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9" tIns="45714" rIns="91429" bIns="45714" anchor="ctr"/>
          <a:lstStyle/>
          <a:p>
            <a:endParaRPr 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7450139" y="6994526"/>
          <a:ext cx="2222499" cy="37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r:id="rId16" imgW="6742857" imgH="1130159" progId="">
                  <p:embed/>
                </p:oleObj>
              </mc:Choice>
              <mc:Fallback>
                <p:oleObj r:id="rId16" imgW="6742857" imgH="11301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9" y="6994526"/>
                        <a:ext cx="2222499" cy="37147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857" indent="-285714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marL="1142858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marL="1600001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marL="2057144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287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429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8573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5716" indent="-228571" algn="ctr" defTabSz="45714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857" indent="-342857" algn="l" defTabSz="457143" rtl="0" eaLnBrk="0" fontAlgn="base" hangingPunct="0">
        <a:spcBef>
          <a:spcPts val="88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857" indent="-285714" algn="l" defTabSz="45714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</a:defRPr>
      </a:lvl2pPr>
      <a:lvl3pPr marL="1142858" indent="-228571" algn="l" defTabSz="45714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</a:defRPr>
      </a:lvl3pPr>
      <a:lvl4pPr marL="1600001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4pPr>
      <a:lvl5pPr marL="2057144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5pPr>
      <a:lvl6pPr marL="2514287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6pPr>
      <a:lvl7pPr marL="2971429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7pPr>
      <a:lvl8pPr marL="3428573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8pPr>
      <a:lvl9pPr marL="3885716" indent="-228571" algn="l" defTabSz="45714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1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5" algn="l" defTabSz="91428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7207" y="1905794"/>
            <a:ext cx="9302750" cy="17208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4000" dirty="0" smtClean="0"/>
              <a:t>Access Control Policy Extraction from Unconstrained Natural Language Text</a:t>
            </a:r>
            <a:endParaRPr lang="en-US" sz="3700" b="1" dirty="0">
              <a:latin typeface="'trebuchet ms'" pitchFamily="32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83406" y="3886994"/>
            <a:ext cx="9220200" cy="1389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3200" dirty="0"/>
              <a:t>John Slankas and Laurie </a:t>
            </a:r>
            <a:r>
              <a:rPr lang="en-US" sz="3200" dirty="0" smtClean="0"/>
              <a:t>Williams</a:t>
            </a:r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2000" dirty="0"/>
              <a:t>5th ASE/IEEE International Conference </a:t>
            </a:r>
            <a:r>
              <a:rPr lang="en-US" sz="2000" dirty="0" smtClean="0"/>
              <a:t>on </a:t>
            </a:r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2000" dirty="0" smtClean="0"/>
              <a:t>Information </a:t>
            </a:r>
            <a:r>
              <a:rPr lang="en-US" sz="2000" dirty="0"/>
              <a:t>Privacy, Security, Risk </a:t>
            </a:r>
            <a:r>
              <a:rPr lang="en-US" sz="2000"/>
              <a:t>and </a:t>
            </a:r>
            <a:r>
              <a:rPr lang="en-US" sz="2000" smtClean="0"/>
              <a:t>Trust</a:t>
            </a:r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2000" dirty="0" smtClean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r>
              <a:rPr lang="en-US" sz="2000" dirty="0" smtClean="0"/>
              <a:t>September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ClrTx/>
              <a:tabLst>
                <a:tab pos="0" algn="l"/>
                <a:tab pos="914286" algn="l"/>
                <a:tab pos="1828572" algn="l"/>
                <a:tab pos="2742858" algn="l"/>
                <a:tab pos="3657145" algn="l"/>
                <a:tab pos="4571430" algn="l"/>
                <a:tab pos="5485716" algn="l"/>
                <a:tab pos="6400003" algn="l"/>
                <a:tab pos="7314288" algn="l"/>
                <a:tab pos="8228575" algn="l"/>
                <a:tab pos="9142861" algn="l"/>
                <a:tab pos="10057146" algn="l"/>
              </a:tabLst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5022055"/>
          </a:xfrm>
        </p:spPr>
        <p:txBody>
          <a:bodyPr/>
          <a:lstStyle/>
          <a:p>
            <a:pPr marL="0" indent="0"/>
            <a:r>
              <a:rPr lang="en-US" dirty="0" smtClean="0"/>
              <a:t>Read </a:t>
            </a:r>
            <a:r>
              <a:rPr lang="en-US" dirty="0" smtClean="0"/>
              <a:t>input from a text file to identify major “types” of lines</a:t>
            </a:r>
          </a:p>
          <a:p>
            <a:pPr marL="0" indent="0">
              <a:spcBef>
                <a:spcPts val="300"/>
              </a:spcBef>
            </a:pPr>
            <a:r>
              <a:rPr lang="en-US" sz="2400" i="1" dirty="0" smtClean="0"/>
              <a:t>	</a:t>
            </a:r>
            <a:r>
              <a:rPr lang="en-US" sz="2400" dirty="0" smtClean="0"/>
              <a:t>Titles</a:t>
            </a:r>
          </a:p>
          <a:p>
            <a:pPr marL="0" indent="0">
              <a:spcBef>
                <a:spcPts val="300"/>
              </a:spcBef>
            </a:pPr>
            <a:r>
              <a:rPr lang="en-US" sz="2400" i="1" dirty="0"/>
              <a:t>	</a:t>
            </a:r>
            <a:r>
              <a:rPr lang="en-US" sz="2400" dirty="0" smtClean="0"/>
              <a:t>Lists</a:t>
            </a:r>
          </a:p>
          <a:p>
            <a:pPr marL="0" indent="0">
              <a:spcBef>
                <a:spcPts val="300"/>
              </a:spcBef>
            </a:pPr>
            <a:r>
              <a:rPr lang="en-US" sz="2400" dirty="0"/>
              <a:t>	</a:t>
            </a:r>
            <a:r>
              <a:rPr lang="en-US" sz="2400" dirty="0" smtClean="0"/>
              <a:t>Sentences / Sentence Fragments</a:t>
            </a:r>
          </a:p>
          <a:p>
            <a:pPr marL="0" indent="0"/>
            <a:r>
              <a:rPr lang="en-US" sz="2400" i="1" dirty="0"/>
              <a:t>	</a:t>
            </a:r>
            <a:endParaRPr lang="en-US" sz="2400" i="1" dirty="0" smtClean="0"/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 smtClean="0"/>
              <a:t>document </a:t>
            </a:r>
            <a:r>
              <a:rPr lang="en-US" sz="2400" i="1" dirty="0"/>
              <a:t>	</a:t>
            </a:r>
            <a:r>
              <a:rPr lang="en-US" sz="2400" dirty="0"/>
              <a:t>→ </a:t>
            </a:r>
            <a:r>
              <a:rPr lang="en-US" sz="2400" i="1" dirty="0"/>
              <a:t>line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/>
              <a:t>line 	</a:t>
            </a:r>
            <a:r>
              <a:rPr lang="en-US" sz="2400" dirty="0"/>
              <a:t>→ </a:t>
            </a:r>
            <a:r>
              <a:rPr lang="en-US" sz="2400" i="1" dirty="0" err="1"/>
              <a:t>listID</a:t>
            </a:r>
            <a:r>
              <a:rPr lang="en-US" sz="2400" i="1" dirty="0"/>
              <a:t> </a:t>
            </a:r>
            <a:r>
              <a:rPr lang="en-US" sz="2400" dirty="0"/>
              <a:t>title </a:t>
            </a:r>
            <a:r>
              <a:rPr lang="en-US" sz="2400" i="1" dirty="0"/>
              <a:t>line </a:t>
            </a:r>
            <a:r>
              <a:rPr lang="en-US" sz="2400" dirty="0"/>
              <a:t>| title </a:t>
            </a:r>
            <a:r>
              <a:rPr lang="en-US" sz="2400" i="1" dirty="0"/>
              <a:t>line </a:t>
            </a:r>
            <a:r>
              <a:rPr lang="en-US" sz="2400" dirty="0"/>
              <a:t>| </a:t>
            </a:r>
            <a:r>
              <a:rPr lang="en-US" sz="2400" i="1" dirty="0"/>
              <a:t>sentence line | </a:t>
            </a:r>
            <a:r>
              <a:rPr lang="en-US" sz="2400" dirty="0"/>
              <a:t>λ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/>
              <a:t>sentence 	</a:t>
            </a:r>
            <a:r>
              <a:rPr lang="en-US" sz="2400" dirty="0"/>
              <a:t>→ </a:t>
            </a:r>
            <a:r>
              <a:rPr lang="en-US" sz="2400" dirty="0" err="1"/>
              <a:t>normalSentence</a:t>
            </a:r>
            <a:r>
              <a:rPr lang="en-US" sz="2400" dirty="0"/>
              <a:t> | </a:t>
            </a:r>
            <a:r>
              <a:rPr lang="en-US" sz="2400" dirty="0" err="1"/>
              <a:t>listStart</a:t>
            </a:r>
            <a:r>
              <a:rPr lang="en-US" sz="2400" dirty="0"/>
              <a:t> (“:” | “-”) </a:t>
            </a:r>
            <a:r>
              <a:rPr lang="en-US" sz="2400" i="1" dirty="0" err="1"/>
              <a:t>listElement</a:t>
            </a:r>
            <a:endParaRPr lang="en-US" sz="2400" i="1" dirty="0"/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 err="1"/>
              <a:t>listElement</a:t>
            </a:r>
            <a:r>
              <a:rPr lang="en-US" sz="2400" i="1" dirty="0"/>
              <a:t>	</a:t>
            </a:r>
            <a:r>
              <a:rPr lang="en-US" sz="2400" dirty="0"/>
              <a:t>→ </a:t>
            </a:r>
            <a:r>
              <a:rPr lang="en-US" sz="2400" i="1" dirty="0" err="1"/>
              <a:t>listID</a:t>
            </a:r>
            <a:r>
              <a:rPr lang="en-US" sz="2400" i="1" dirty="0"/>
              <a:t> sentence </a:t>
            </a:r>
            <a:r>
              <a:rPr lang="en-US" sz="2400" i="1" dirty="0" err="1"/>
              <a:t>listElement</a:t>
            </a:r>
            <a:r>
              <a:rPr lang="en-US" sz="2400" i="1" dirty="0"/>
              <a:t> </a:t>
            </a:r>
            <a:r>
              <a:rPr lang="en-US" sz="2400" dirty="0"/>
              <a:t>| </a:t>
            </a:r>
            <a:r>
              <a:rPr lang="el-GR" sz="2400" dirty="0"/>
              <a:t>λ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 err="1"/>
              <a:t>listID</a:t>
            </a:r>
            <a:r>
              <a:rPr lang="en-US" sz="2400" i="1" dirty="0"/>
              <a:t> 	</a:t>
            </a:r>
            <a:r>
              <a:rPr lang="en-US" sz="2400" dirty="0"/>
              <a:t>→ </a:t>
            </a:r>
            <a:r>
              <a:rPr lang="en-US" sz="2400" i="1" dirty="0" err="1"/>
              <a:t>listParanID</a:t>
            </a:r>
            <a:r>
              <a:rPr lang="en-US" sz="2400" i="1" dirty="0"/>
              <a:t> </a:t>
            </a:r>
            <a:r>
              <a:rPr lang="en-US" sz="2400" dirty="0"/>
              <a:t>| </a:t>
            </a:r>
            <a:r>
              <a:rPr lang="en-US" sz="2400" i="1" dirty="0" err="1"/>
              <a:t>listDotID</a:t>
            </a:r>
            <a:r>
              <a:rPr lang="en-US" sz="2400" i="1" dirty="0"/>
              <a:t> </a:t>
            </a:r>
            <a:r>
              <a:rPr lang="en-US" sz="2400" dirty="0"/>
              <a:t>| number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 err="1"/>
              <a:t>listParanID</a:t>
            </a:r>
            <a:r>
              <a:rPr lang="en-US" sz="2400" i="1" dirty="0"/>
              <a:t>	</a:t>
            </a:r>
            <a:r>
              <a:rPr lang="en-US" sz="2400" dirty="0"/>
              <a:t>→ “(” </a:t>
            </a:r>
            <a:r>
              <a:rPr lang="en-US" sz="2400" i="1" dirty="0"/>
              <a:t>id </a:t>
            </a:r>
            <a:r>
              <a:rPr lang="en-US" sz="2400" dirty="0"/>
              <a:t>“)” </a:t>
            </a:r>
            <a:r>
              <a:rPr lang="en-US" sz="2400" i="1" dirty="0" err="1"/>
              <a:t>listParanID</a:t>
            </a:r>
            <a:r>
              <a:rPr lang="en-US" sz="2400" i="1" dirty="0"/>
              <a:t> | id </a:t>
            </a:r>
            <a:r>
              <a:rPr lang="en-US" sz="2400" dirty="0"/>
              <a:t>“)” </a:t>
            </a:r>
            <a:r>
              <a:rPr lang="en-US" sz="2400" i="1" dirty="0" err="1"/>
              <a:t>listParanID</a:t>
            </a:r>
            <a:r>
              <a:rPr lang="en-US" sz="2400" i="1" dirty="0"/>
              <a:t> </a:t>
            </a:r>
            <a:r>
              <a:rPr lang="en-US" sz="2400" dirty="0"/>
              <a:t>| </a:t>
            </a:r>
            <a:r>
              <a:rPr lang="el-GR" sz="2400" dirty="0"/>
              <a:t>λ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 err="1"/>
              <a:t>listDotID</a:t>
            </a:r>
            <a:r>
              <a:rPr lang="en-US" sz="2400" i="1" dirty="0"/>
              <a:t> 	</a:t>
            </a:r>
            <a:r>
              <a:rPr lang="en-US" sz="2400" dirty="0"/>
              <a:t>→ </a:t>
            </a:r>
            <a:r>
              <a:rPr lang="en-US" sz="2400" i="1" dirty="0"/>
              <a:t>id </a:t>
            </a:r>
            <a:r>
              <a:rPr lang="en-US" sz="2400" dirty="0"/>
              <a:t>“.” </a:t>
            </a:r>
            <a:r>
              <a:rPr lang="en-US" sz="2400" i="1" dirty="0" err="1"/>
              <a:t>listDotID</a:t>
            </a:r>
            <a:r>
              <a:rPr lang="en-US" sz="2400" i="1" dirty="0"/>
              <a:t> </a:t>
            </a:r>
            <a:r>
              <a:rPr lang="en-US" sz="2400" dirty="0"/>
              <a:t>| </a:t>
            </a:r>
            <a:r>
              <a:rPr lang="el-GR" sz="2400" dirty="0"/>
              <a:t>λ</a:t>
            </a:r>
          </a:p>
          <a:p>
            <a:pPr>
              <a:spcBef>
                <a:spcPts val="0"/>
              </a:spcBef>
              <a:tabLst>
                <a:tab pos="1995488" algn="l"/>
              </a:tabLst>
            </a:pPr>
            <a:r>
              <a:rPr lang="en-US" sz="2400" i="1" dirty="0"/>
              <a:t>id 	</a:t>
            </a:r>
            <a:r>
              <a:rPr lang="en-US" sz="2400" dirty="0"/>
              <a:t>→ letter | </a:t>
            </a:r>
            <a:r>
              <a:rPr lang="en-US" sz="2400" dirty="0" err="1"/>
              <a:t>romanNumeral</a:t>
            </a:r>
            <a:r>
              <a:rPr lang="en-US" sz="2400" dirty="0"/>
              <a:t> | number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</a:t>
            </a:r>
            <a:r>
              <a:rPr lang="en-US" dirty="0" smtClean="0"/>
              <a:t>p 1 - </a:t>
            </a:r>
            <a:r>
              <a:rPr lang="en-US" dirty="0" smtClean="0"/>
              <a:t>Parse Text Document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Step 2 - Parse Natural Language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006" y="6168529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 A nurse can order a lab procedure for a patient.”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29479"/>
              </p:ext>
            </p:extLst>
          </p:nvPr>
        </p:nvGraphicFramePr>
        <p:xfrm>
          <a:off x="2349976" y="2667794"/>
          <a:ext cx="545846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Visio" r:id="rId3" imgW="5292387" imgH="2986896" progId="Visio.Drawing.11">
                  <p:embed/>
                </p:oleObj>
              </mc:Choice>
              <mc:Fallback>
                <p:oleObj name="Visio" r:id="rId3" imgW="5292387" imgH="29868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976" y="2667794"/>
                        <a:ext cx="5458460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303" y="1677194"/>
            <a:ext cx="780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Parse text utilizing Stanford Natural Language Parser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Apply transformations to minimize graph.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6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Step 2 - Parse Natural Language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006" y="6168529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 A nurse can order a lab procedure for a patient.”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303" y="1677194"/>
            <a:ext cx="780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Parse text utilizing Stanford Natural Language Parser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Apply transformations to minimize graph.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4" y="2578896"/>
            <a:ext cx="8520230" cy="35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05" y="1608139"/>
            <a:ext cx="9525001" cy="4560390"/>
          </a:xfrm>
        </p:spPr>
        <p:txBody>
          <a:bodyPr/>
          <a:lstStyle/>
          <a:p>
            <a:pPr marL="0" indent="0"/>
            <a:r>
              <a:rPr lang="en-US" dirty="0" smtClean="0"/>
              <a:t>Does the current sentence contain access control elements?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Utilizes a </a:t>
            </a:r>
            <a:r>
              <a:rPr lang="en-US" i="1" dirty="0" smtClean="0"/>
              <a:t>k-NN</a:t>
            </a:r>
            <a:r>
              <a:rPr lang="en-US" dirty="0" smtClean="0"/>
              <a:t> Classifier as the primary classifier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Ability to find closely matched sentences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Performs well </a:t>
            </a:r>
            <a:r>
              <a:rPr lang="en-US" dirty="0" smtClean="0"/>
              <a:t>on similar document types</a:t>
            </a:r>
          </a:p>
          <a:p>
            <a:pPr marL="857200" lvl="1" indent="-457200">
              <a:buFont typeface="Arial" pitchFamily="34" charset="0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If the </a:t>
            </a:r>
            <a:r>
              <a:rPr lang="en-US" i="1" dirty="0"/>
              <a:t>k-NN</a:t>
            </a:r>
            <a:r>
              <a:rPr lang="en-US" dirty="0"/>
              <a:t> Classifier </a:t>
            </a:r>
            <a:r>
              <a:rPr lang="en-US" dirty="0" smtClean="0"/>
              <a:t>doesn’t find a close match(</a:t>
            </a:r>
            <a:r>
              <a:rPr lang="en-US" dirty="0" err="1" smtClean="0"/>
              <a:t>es</a:t>
            </a:r>
            <a:r>
              <a:rPr lang="en-US" dirty="0" smtClean="0"/>
              <a:t>), then a majority vote is taken in conjunction with </a:t>
            </a:r>
            <a:r>
              <a:rPr lang="en-US" dirty="0"/>
              <a:t>naïve Bayes, and SVM classifiers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Bootstrap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Step 3 - Classify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006" y="6168529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Step 4 - Extraction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6" y="1829594"/>
            <a:ext cx="5791094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Process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Step 4 – Extraction / Seed Patterns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1448594"/>
            <a:ext cx="9310688" cy="5027612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AutoNum type="arabicParenR"/>
            </a:pPr>
            <a:r>
              <a:rPr lang="en-US" dirty="0" smtClean="0"/>
              <a:t>Determine verb frequency</a:t>
            </a:r>
          </a:p>
          <a:p>
            <a:pPr marL="514350" indent="-514350">
              <a:spcBef>
                <a:spcPts val="600"/>
              </a:spcBef>
              <a:buAutoNum type="arabicParenR"/>
            </a:pPr>
            <a:r>
              <a:rPr lang="en-US" dirty="0" smtClean="0"/>
              <a:t>Generate “base” wildcard patterns</a:t>
            </a:r>
          </a:p>
          <a:p>
            <a:pPr marL="514350" indent="-514350">
              <a:spcBef>
                <a:spcPts val="600"/>
              </a:spcBef>
              <a:buAutoNum type="arabicParenR"/>
            </a:pPr>
            <a:r>
              <a:rPr lang="en-US" dirty="0" smtClean="0"/>
              <a:t>Determine initial subject and resource lists</a:t>
            </a:r>
          </a:p>
          <a:p>
            <a:pPr marL="0" indent="0">
              <a:spcBef>
                <a:spcPts val="600"/>
              </a:spcBef>
            </a:pPr>
            <a:r>
              <a:rPr lang="en-US" dirty="0" smtClean="0"/>
              <a:t>Iterate</a:t>
            </a:r>
          </a:p>
          <a:p>
            <a:pPr marL="514350" indent="-514350">
              <a:spcBef>
                <a:spcPts val="600"/>
              </a:spcBef>
              <a:buAutoNum type="arabicParenR" startAt="4"/>
            </a:pPr>
            <a:r>
              <a:rPr lang="en-US" dirty="0" smtClean="0"/>
              <a:t>From subject and resources, determine graph patterns existing between combinations</a:t>
            </a:r>
          </a:p>
          <a:p>
            <a:pPr marL="514350" indent="-514350">
              <a:spcBef>
                <a:spcPts val="600"/>
              </a:spcBef>
              <a:buAutoNum type="arabicParenR" startAt="4"/>
            </a:pPr>
            <a:r>
              <a:rPr lang="en-US" dirty="0" smtClean="0"/>
              <a:t>Apply transformations and wildcards to generate new patterns</a:t>
            </a:r>
          </a:p>
          <a:p>
            <a:pPr marL="514350" indent="-514350">
              <a:spcBef>
                <a:spcPts val="600"/>
              </a:spcBef>
              <a:buAutoNum type="arabicParenR" startAt="4"/>
            </a:pPr>
            <a:r>
              <a:rPr lang="en-US" dirty="0" smtClean="0"/>
              <a:t>Examine document for matching patterns</a:t>
            </a:r>
          </a:p>
          <a:p>
            <a:pPr marL="914350" lvl="1" indent="-5143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Extract access control policies</a:t>
            </a:r>
          </a:p>
          <a:p>
            <a:pPr marL="914350" lvl="1" indent="-5143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Extract newly found subject and resources</a:t>
            </a:r>
          </a:p>
          <a:p>
            <a:pPr marL="0" indent="0">
              <a:spcBef>
                <a:spcPts val="600"/>
              </a:spcBef>
            </a:pPr>
            <a:endParaRPr lang="en-US" dirty="0" smtClean="0"/>
          </a:p>
          <a:p>
            <a:pPr marL="514350" indent="-514350">
              <a:buAutoNum type="arabicParenR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Health Record (EHR) Domain</a:t>
            </a:r>
          </a:p>
          <a:p>
            <a:r>
              <a:rPr lang="en-US" dirty="0" smtClean="0"/>
              <a:t>Specifically – 	</a:t>
            </a:r>
            <a:r>
              <a:rPr lang="en-US" dirty="0" err="1" smtClean="0"/>
              <a:t>iTrust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://agile.csc.ncsu.edu/iTrust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/>
              <a:t>Why Healthcare?</a:t>
            </a:r>
            <a:endParaRPr lang="en-US" dirty="0" smtClean="0"/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# of open and closed-source systems</a:t>
            </a:r>
            <a:endParaRPr lang="en-US" dirty="0" smtClean="0"/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Government regulations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Industry Standards</a:t>
            </a:r>
          </a:p>
          <a:p>
            <a:pPr marL="400000" lvl="1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Context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Study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Oracle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Procedure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Context      </a:t>
            </a:r>
            <a:r>
              <a:rPr lang="en-US" sz="2000" b="1" dirty="0">
                <a:solidFill>
                  <a:schemeClr val="tx1"/>
                </a:solidFill>
              </a:rPr>
              <a:t>Study Oracle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Procedure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" y="1829594"/>
            <a:ext cx="9310688" cy="37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Evaluat</a:t>
            </a:r>
            <a:r>
              <a:rPr lang="en-US" dirty="0" smtClean="0"/>
              <a:t>e ability to identify access control statements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What machine learning algorithms perform best?</a:t>
            </a:r>
          </a:p>
          <a:p>
            <a:pPr marL="857200" lvl="1" indent="-457200">
              <a:buFont typeface="Arial" pitchFamily="34" charset="0"/>
              <a:buChar char="•"/>
            </a:pPr>
            <a:r>
              <a:rPr lang="en-US" dirty="0" smtClean="0"/>
              <a:t>What features affect performance?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Examine identified patterns for commonality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Examine different seed words and patterns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</a:t>
            </a:r>
            <a:r>
              <a:rPr lang="en-US" sz="2000" b="1" dirty="0" smtClean="0">
                <a:solidFill>
                  <a:schemeClr val="tx1"/>
                </a:solidFill>
              </a:rPr>
              <a:t>Method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Context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Study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Oracle	</a:t>
            </a:r>
            <a:r>
              <a:rPr lang="en-US" sz="2000" b="1" dirty="0" smtClean="0">
                <a:solidFill>
                  <a:schemeClr val="tx1"/>
                </a:solidFill>
              </a:rPr>
              <a:t>Procedure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1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RQ1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/>
              <a:t>How effectively can we identify access control policies in natural language text in terms of precision and recall?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9293519"/>
                  </p:ext>
                </p:extLst>
              </p:nvPr>
            </p:nvGraphicFramePr>
            <p:xfrm>
              <a:off x="422275" y="2362994"/>
              <a:ext cx="9305131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15629"/>
                    <a:gridCol w="2070560"/>
                    <a:gridCol w="1911287"/>
                    <a:gridCol w="2707655"/>
                  </a:tblGrid>
                  <a:tr h="318883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 smtClean="0">
                              <a:effectLst/>
                            </a:rPr>
                            <a:t>Stratified </a:t>
                          </a:r>
                          <a:r>
                            <a:rPr lang="en-US" sz="2800" dirty="0">
                              <a:effectLst/>
                            </a:rPr>
                            <a:t>Ten-Fold Cross Validation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4445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Classifier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Precision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Recall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1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effectLst/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2800" b="1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1" dirty="0">
                              <a:effectLst/>
                            </a:rPr>
                            <a:t> Measure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Naïve Bayes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.743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.940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SMO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.845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TF-IDF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.588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.995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.739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k-NN (k=1)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.851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.830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.840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31888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Combined SL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.873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.908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.890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9293519"/>
                  </p:ext>
                </p:extLst>
              </p:nvPr>
            </p:nvGraphicFramePr>
            <p:xfrm>
              <a:off x="422275" y="2362994"/>
              <a:ext cx="9305131" cy="2987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15629"/>
                    <a:gridCol w="2070560"/>
                    <a:gridCol w="1911287"/>
                    <a:gridCol w="2707655"/>
                  </a:tblGrid>
                  <a:tr h="426720">
                    <a:tc gridSpan="4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dirty="0" smtClean="0">
                              <a:effectLst/>
                            </a:rPr>
                            <a:t>Stratified </a:t>
                          </a:r>
                          <a:r>
                            <a:rPr lang="en-US" sz="2800" dirty="0">
                              <a:effectLst/>
                            </a:rPr>
                            <a:t>Ten-Fold Cross Validation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4445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Classifier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Precision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800" b="1" dirty="0">
                              <a:effectLst/>
                            </a:rPr>
                            <a:t>Recall</a:t>
                          </a:r>
                          <a:endParaRPr lang="en-US" sz="2800" b="1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830" marR="36830" marT="0" marB="0">
                        <a:blipFill rotWithShape="1">
                          <a:blip r:embed="rId2"/>
                          <a:stretch>
                            <a:fillRect l="-243919" t="-127143" b="-548571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Naïve Bayes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.743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.940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SMO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.845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.837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TF-IDF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.588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.995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.739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k-NN (k=1)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.851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.830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.840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Combined SL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>
                        <a:solidFill>
                          <a:srgbClr val="C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.873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.908</a:t>
                          </a:r>
                          <a:endParaRPr lang="en-US" sz="280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  <a:tc>
                      <a:txBody>
                        <a:bodyPr/>
                        <a:lstStyle/>
                        <a:p>
                          <a:pPr marL="7747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.890</a:t>
                          </a:r>
                          <a:endParaRPr lang="en-US" sz="2800" dirty="0">
                            <a:effectLst/>
                            <a:latin typeface="Times New Roman"/>
                            <a:ea typeface="SimSun"/>
                          </a:endParaRPr>
                        </a:p>
                      </a:txBody>
                      <a:tcPr marL="36830" marR="3683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11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_Scream.jpg (900×113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594" y="-5028406"/>
            <a:ext cx="10467373" cy="132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7" y="109538"/>
            <a:ext cx="9879807" cy="72945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Prior	Solution 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Relevant Documentation for Healthcare Systems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275" y="1608139"/>
            <a:ext cx="9310688" cy="5027612"/>
          </a:xfrm>
        </p:spPr>
        <p:txBody>
          <a:bodyPr/>
          <a:lstStyle/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HIPAA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HITECH ACT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Meaningful Use Stage 1 Criteria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Meaningful Use Stage 2 Criteria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Certified EHR (45 CFR Part 170)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ASTM 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HL7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NIST FIPS  PUB 140-2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HIPAA Omnibus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NIST Testing Guidelines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DEA Electronic Prescriptions for Controlled Substances (EPCS)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Industry Guidelines: CCHIT, EHRA, HL7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State-specific requirements</a:t>
            </a:r>
          </a:p>
          <a:p>
            <a:pPr marL="971428" lvl="1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1700" dirty="0"/>
              <a:t>North Carolina General Statute § 130A-480 – Emergency Departments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Organizational policies and procedures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Project requirements, use cases, design, test scripts, …</a:t>
            </a:r>
          </a:p>
          <a:p>
            <a:pPr marL="571428" indent="-571428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Payment Card Industry: Data Security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RQ2: </a:t>
            </a:r>
            <a:r>
              <a:rPr lang="en-US" sz="2400" dirty="0"/>
              <a:t>What common patterns exist in sentences expressing access control policies?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From the </a:t>
            </a:r>
            <a:r>
              <a:rPr lang="en-US" dirty="0" err="1" smtClean="0"/>
              <a:t>iTrust</a:t>
            </a:r>
            <a:r>
              <a:rPr lang="en-US" dirty="0" smtClean="0"/>
              <a:t> Requirements –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332530"/>
              </p:ext>
            </p:extLst>
          </p:nvPr>
        </p:nvGraphicFramePr>
        <p:xfrm>
          <a:off x="1497806" y="2058194"/>
          <a:ext cx="60912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Visio" r:id="rId3" imgW="3881877" imgH="1017647" progId="Visio.Drawing.11">
                  <p:embed/>
                </p:oleObj>
              </mc:Choice>
              <mc:Fallback>
                <p:oleObj name="Visio" r:id="rId3" imgW="3881877" imgH="1017647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06" y="2058194"/>
                        <a:ext cx="60912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05" y="3810794"/>
            <a:ext cx="570155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Solution      Method      </a:t>
            </a:r>
            <a:r>
              <a:rPr lang="en-US" sz="2000" b="1" dirty="0" smtClean="0">
                <a:solidFill>
                  <a:schemeClr val="tx1"/>
                </a:solidFill>
              </a:rPr>
              <a:t>Evaluation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RQ3: </a:t>
            </a:r>
            <a:r>
              <a:rPr lang="en-US" sz="2400" dirty="0"/>
              <a:t>What is an appropriate set of seeded graphs to effectively bootstrap the process to extract the access control elements?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Looking at just a basic pattern: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Utilizing 10 action verbs as the initial seed to find subjects and resources, we found the existing access control with a precision of .46 and a recall of .536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sz="2000" dirty="0" smtClean="0"/>
              <a:t>create, retrieve, update, delete, edit, view, modify, enter, choose, select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30511"/>
              </p:ext>
            </p:extLst>
          </p:nvPr>
        </p:nvGraphicFramePr>
        <p:xfrm>
          <a:off x="5307806" y="1677194"/>
          <a:ext cx="4850607" cy="127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Visio" r:id="rId3" imgW="3881877" imgH="1017647" progId="Visio.Drawing.11">
                  <p:embed/>
                </p:oleObj>
              </mc:Choice>
              <mc:Fallback>
                <p:oleObj name="Visio" r:id="rId3" imgW="3881877" imgH="101764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806" y="1677194"/>
                        <a:ext cx="4850607" cy="1273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4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pPr defTabSz="368300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Prior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	Solution      Method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	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Evaluation	    </a:t>
            </a:r>
            <a:r>
              <a:rPr lang="en-US" sz="2000" b="1" dirty="0" smtClean="0">
                <a:solidFill>
                  <a:schemeClr val="tx1"/>
                </a:solidFill>
              </a:rPr>
              <a:t>Limitations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	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Limitations and Threats to Validity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Limitations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Text-based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Conditional 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Resolution</a:t>
            </a:r>
          </a:p>
          <a:p>
            <a:pPr marL="0" indent="0"/>
            <a:endParaRPr lang="en-US" sz="2400" dirty="0" smtClean="0"/>
          </a:p>
          <a:p>
            <a:pPr marL="0" indent="0"/>
            <a:r>
              <a:rPr lang="en-US" sz="2400" dirty="0" smtClean="0"/>
              <a:t>Threats to Validity: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Only examined one system in one domain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One individual performed the labeling</a:t>
            </a:r>
          </a:p>
          <a:p>
            <a:pPr marL="400000" lvl="1" indent="0"/>
            <a:r>
              <a:rPr lang="en-US" sz="2000" dirty="0" smtClean="0"/>
              <a:t>(validated labels through random samples and inter-rater agreement)</a:t>
            </a:r>
            <a:endParaRPr lang="en-US" sz="2000" dirty="0"/>
          </a:p>
          <a:p>
            <a:pPr marL="857200" lvl="1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5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4488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	  Research      Prior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Solution      Method      Evaluation      </a:t>
            </a:r>
            <a:r>
              <a:rPr lang="en-US" sz="2000" b="1" dirty="0" smtClean="0">
                <a:solidFill>
                  <a:schemeClr val="tx1"/>
                </a:solidFill>
              </a:rPr>
              <a:t>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So, What’s Next?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275" y="1608139"/>
            <a:ext cx="9381332" cy="502761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Resolution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Additional documents, systems, and domains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Use process to inform analysts of ambiguity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6" y="1600994"/>
            <a:ext cx="9677400" cy="1897855"/>
          </a:xfrm>
        </p:spPr>
        <p:txBody>
          <a:bodyPr/>
          <a:lstStyle/>
          <a:p>
            <a:pPr indent="0"/>
            <a:r>
              <a:rPr lang="en-US" sz="3200" dirty="0" smtClean="0"/>
              <a:t>Help </a:t>
            </a:r>
            <a:r>
              <a:rPr lang="en-US" sz="3200" dirty="0"/>
              <a:t>developers improve security by extracting the access control policies implicitly and explicitly defined in natural language project </a:t>
            </a:r>
            <a:r>
              <a:rPr lang="en-US" sz="3200" dirty="0" smtClean="0"/>
              <a:t>artifacts.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Solution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      Evaluation      Future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Research Goal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Research Questions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98" name="Picture 2" descr="4069633668_047106f522_b.jpg (1024×8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45" y="3429794"/>
            <a:ext cx="547096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608139"/>
            <a:ext cx="9677399" cy="50220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effectively can we identify access control policies in natural language text in terms of precision and recall?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common patterns exist in sentences expressing access control policies?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an appropriate set of seeded graphs to effectively bootstrap the process to extract the access control elements?</a:t>
            </a:r>
          </a:p>
          <a:p>
            <a:pPr marL="857207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Solution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      Evaluation      Future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Research Goal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Research Questions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8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608139"/>
            <a:ext cx="9677399" cy="50220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Controlled natural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Heuristics and established patterns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Information Extraction</a:t>
            </a:r>
          </a:p>
          <a:p>
            <a:pPr marL="914350" lvl="1" indent="-514350">
              <a:buFont typeface="+mj-lt"/>
              <a:buAutoNum type="alphaLcPeriod"/>
            </a:pPr>
            <a:r>
              <a:rPr lang="en-US" sz="2500" dirty="0" smtClean="0"/>
              <a:t>Templates</a:t>
            </a:r>
          </a:p>
          <a:p>
            <a:pPr marL="914350" lvl="1" indent="-514350">
              <a:buFont typeface="+mj-lt"/>
              <a:buAutoNum type="alphaLcPeriod"/>
            </a:pPr>
            <a:r>
              <a:rPr lang="en-US" sz="2500" dirty="0" smtClean="0"/>
              <a:t>Relations</a:t>
            </a:r>
          </a:p>
          <a:p>
            <a:pPr marL="914350" lvl="1" indent="-514350">
              <a:buFont typeface="+mj-lt"/>
              <a:buAutoNum type="alphaLcPeriod"/>
            </a:pPr>
            <a:r>
              <a:rPr lang="en-US" sz="2500" dirty="0" smtClean="0"/>
              <a:t>Semantic role </a:t>
            </a:r>
            <a:r>
              <a:rPr lang="en-US" sz="2500" dirty="0" err="1" smtClean="0"/>
              <a:t>labelling</a:t>
            </a: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Research	</a:t>
            </a:r>
            <a:r>
              <a:rPr lang="en-US" sz="2000" b="1" dirty="0" smtClean="0">
                <a:solidFill>
                  <a:schemeClr val="tx1"/>
                </a:solidFill>
              </a:rPr>
              <a:t>Prior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	Solution      Method      Evaluation      Future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Prior Work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30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1829594"/>
            <a:ext cx="9310688" cy="4488655"/>
          </a:xfrm>
        </p:spPr>
        <p:txBody>
          <a:bodyPr/>
          <a:lstStyle/>
          <a:p>
            <a:pPr marL="0" indent="0"/>
            <a:r>
              <a:rPr lang="en-US" dirty="0" smtClean="0"/>
              <a:t>Natural language documents contain explicit and implicit access control statements:</a:t>
            </a:r>
          </a:p>
          <a:p>
            <a:pPr marL="0" indent="0"/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 nurse can order a lab procedure for a patient.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The doctor may add or remove patients from the monitoring list.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Only doctors can write prescriptions.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        Process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Access Control Relation Extraction (ACRE)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Prior	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Representation        Process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Access Control Relation Extraction (ACRE)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27" y="1753395"/>
            <a:ext cx="8173584" cy="473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Prior	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1"/>
                </a:solidFill>
              </a:rPr>
              <a:t>Representation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ACRE: Sentence Representation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006" y="6168529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“The nurse can order a lab procedure for a patient.”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4" y="2362995"/>
            <a:ext cx="8520230" cy="35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4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275" y="1608139"/>
                <a:ext cx="9310688" cy="517445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𝐻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	vertices composing the subject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vertices composing the action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	</m:t>
                    </m:r>
                  </m:oMath>
                </a14:m>
                <a:r>
                  <a:rPr lang="en-US" dirty="0"/>
                  <a:t>	vertices composing the resource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	vertex representing negativity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	vertex representing limitation to a specific role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vertices providing context to the access control policy</a:t>
                </a:r>
                <a:endParaRPr lang="en-US" dirty="0"/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err="1"/>
                  <a:t>subgraph</a:t>
                </a:r>
                <a:r>
                  <a:rPr lang="en-US" dirty="0"/>
                  <a:t> required to connect all previous vertices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	set of permission associated with </a:t>
                </a:r>
                <a:r>
                  <a:rPr lang="en-US" dirty="0" smtClean="0"/>
                  <a:t>the current policy</a:t>
                </a:r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:endParaRPr lang="en-US" dirty="0"/>
              </a:p>
              <a:p>
                <a:pPr lvl="0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𝑛𝑢𝑟𝑠𝑒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𝑜𝑟𝑑𝑒𝑟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𝑙𝑎𝑏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</a:rPr>
                            <m:t>𝑝𝑟𝑜𝑐𝑒𝑑𝑢𝑟𝑒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:</m:t>
                      </m:r>
                      <m:r>
                        <a:rPr lang="en-US" sz="1600" i="1">
                          <a:latin typeface="Cambria Math"/>
                        </a:rPr>
                        <m:t>𝑛𝑢𝑟𝑠𝑒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𝑜𝑟𝑑𝑒𝑟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𝑙𝑎𝑏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𝑝𝑟𝑜𝑐𝑒𝑑𝑢𝑟𝑒</m:t>
                      </m:r>
                      <m:r>
                        <a:rPr lang="en-US" sz="16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sz="1600" i="1" dirty="0"/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 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:(</m:t>
                    </m:r>
                    <m:r>
                      <a:rPr lang="en-US" sz="1600" i="1">
                        <a:latin typeface="Cambria Math"/>
                      </a:rPr>
                      <m:t>𝑜𝑟𝑑𝑒𝑟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𝑛𝑢𝑟𝑠𝑒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𝑛𝑠𝑢𝑏𝑗</m:t>
                    </m:r>
                    <m:r>
                      <a:rPr lang="en-US" sz="1600" i="1">
                        <a:latin typeface="Cambria Math"/>
                      </a:rPr>
                      <m:t>);(</m:t>
                    </m:r>
                    <m:r>
                      <a:rPr lang="en-US" sz="1600" i="1">
                        <a:latin typeface="Cambria Math"/>
                      </a:rPr>
                      <m:t>𝑜𝑟𝑑𝑒𝑟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𝑙𝑎𝑏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𝑝𝑟𝑜𝑐𝑒𝑑𝑢𝑟𝑒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𝑑𝑜𝑏𝑗</m:t>
                    </m:r>
                    <m:r>
                      <a:rPr lang="en-US" sz="1600" i="1">
                        <a:latin typeface="Cambria Math"/>
                      </a:rPr>
                      <m:t>) ), </m:t>
                    </m:r>
                    <m:r>
                      <a:rPr lang="en-US" sz="1600" i="1">
                        <a:latin typeface="Cambria Math"/>
                      </a:rPr>
                      <m:t>𝑐𝑟𝑒𝑎𝑡𝑒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i="1" dirty="0"/>
              </a:p>
              <a:p>
                <a:pPr lvl="0">
                  <a:spcBef>
                    <a:spcPts val="0"/>
                  </a:spcBef>
                </a:pPr>
                <a:endParaRPr lang="en-US" sz="1000" i="1" dirty="0"/>
              </a:p>
              <a:p>
                <a:pPr lvl="0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𝑛𝑢𝑟𝑠𝑒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𝑜𝑟𝑑𝑒𝑟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𝑝𝑎𝑡𝑖𝑒𝑛𝑡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, (</m:t>
                      </m:r>
                      <m:r>
                        <a:rPr lang="en-US" sz="1600" i="1">
                          <a:latin typeface="Cambria Math"/>
                        </a:rPr>
                        <m:t>𝑉</m:t>
                      </m:r>
                      <m:r>
                        <a:rPr lang="en-US" sz="1600" i="1">
                          <a:latin typeface="Cambria Math"/>
                        </a:rPr>
                        <m:t>:</m:t>
                      </m:r>
                      <m:r>
                        <a:rPr lang="en-US" sz="1600" i="1">
                          <a:latin typeface="Cambria Math"/>
                        </a:rPr>
                        <m:t>𝑛𝑢𝑟𝑠𝑒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𝑜𝑟𝑑𝑒𝑟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𝑝𝑎𝑡𝑖𝑒𝑛𝑡</m:t>
                      </m:r>
                      <m:r>
                        <a:rPr lang="en-US" sz="16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sz="1600" i="1" dirty="0"/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:(</m:t>
                    </m:r>
                    <m:r>
                      <a:rPr lang="en-US" sz="1600" i="1">
                        <a:latin typeface="Cambria Math"/>
                      </a:rPr>
                      <m:t>𝑜𝑟𝑑𝑒𝑟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𝑛𝑢𝑟𝑠𝑒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𝑛𝑠𝑢𝑏𝑗</m:t>
                    </m:r>
                    <m:r>
                      <a:rPr lang="en-US" sz="1600" i="1">
                        <a:latin typeface="Cambria Math"/>
                      </a:rPr>
                      <m:t>);(</m:t>
                    </m:r>
                    <m:r>
                      <a:rPr lang="en-US" sz="1600" i="1">
                        <a:latin typeface="Cambria Math"/>
                      </a:rPr>
                      <m:t>𝑜𝑟𝑑𝑒𝑟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𝑝𝑎𝑡𝑖𝑒𝑛𝑡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𝑝𝑟𝑒𝑝</m:t>
                    </m:r>
                    <m:r>
                      <a:rPr lang="en-US" sz="1600" i="1">
                        <a:latin typeface="Cambria Math"/>
                      </a:rPr>
                      <m:t>_</m:t>
                    </m:r>
                    <m:r>
                      <a:rPr lang="en-US" sz="1600" i="1">
                        <a:latin typeface="Cambria Math"/>
                      </a:rPr>
                      <m:t>𝑓𝑜𝑟</m:t>
                    </m:r>
                    <m:r>
                      <a:rPr lang="en-US" sz="1600" i="1">
                        <a:latin typeface="Cambria Math"/>
                      </a:rPr>
                      <m:t>) ), </m:t>
                    </m:r>
                    <m:r>
                      <a:rPr lang="en-US" sz="1600" i="1">
                        <a:latin typeface="Cambria Math"/>
                      </a:rPr>
                      <m:t>𝑟𝑒𝑎𝑑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6000" dirty="0"/>
              </a:p>
              <a:p>
                <a:pPr marL="914400" lvl="1">
                  <a:spcBef>
                    <a:spcPts val="300"/>
                  </a:spcBef>
                  <a:tabLst>
                    <a:tab pos="1828800" algn="l"/>
                  </a:tabLst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275" y="1608139"/>
                <a:ext cx="9310688" cy="5174455"/>
              </a:xfrm>
              <a:blipFill rotWithShape="1">
                <a:blip r:embed="rId2"/>
                <a:stretch>
                  <a:fillRect l="-131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fld id="{66F37074-D267-44D5-977B-16E624729CCD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006" y="109538"/>
            <a:ext cx="9525000" cy="729457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Research      Prior		</a:t>
            </a:r>
            <a:r>
              <a:rPr lang="en-US" sz="2000" b="1" dirty="0" smtClean="0">
                <a:solidFill>
                  <a:schemeClr val="tx1"/>
                </a:solidFill>
              </a:rPr>
              <a:t>Solution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    Method      Evaluation      Future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Approach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2"/>
                </a:solidFill>
              </a:rPr>
              <a:t>Representation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ACRE: </a:t>
            </a:r>
            <a:r>
              <a:rPr lang="en-US" dirty="0" smtClean="0"/>
              <a:t>Policy Representation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158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729</Words>
  <Application>Microsoft Office PowerPoint</Application>
  <PresentationFormat>Custom</PresentationFormat>
  <Paragraphs>200</Paragraphs>
  <Slides>23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Microsoft Visio Drawing</vt:lpstr>
      <vt:lpstr>Visio</vt:lpstr>
      <vt:lpstr>Access Control Policy Extraction from Unconstrained Natural Language Text</vt:lpstr>
      <vt:lpstr>Motivation      Research      Prior Solution      Method      Evaluation      Future  Relevant Documentation for Healthcare Systems</vt:lpstr>
      <vt:lpstr>Motivation      Research      Solution      Method      Evaluation      Future Research Goal      Research Questions </vt:lpstr>
      <vt:lpstr>Motivation      Research      Solution      Method      Evaluation      Future Research Goal      Research Questions </vt:lpstr>
      <vt:lpstr>Motivation  Research Prior Solution      Method      Evaluation      Future Prior Work  </vt:lpstr>
      <vt:lpstr>Motivation      Research       Solution      Method      Evaluation      Future Approach        Representation        Process           Access Control Relation Extraction (ACRE)</vt:lpstr>
      <vt:lpstr>Motivation      Research      Prior  Solution      Method      Evaluation      Future Approach        Representation        Process           Access Control Relation Extraction (ACRE)</vt:lpstr>
      <vt:lpstr>Motivation      Research      Prior  Solution      Method      Evaluation      Future Approach       Representation       Process          ACRE: Sentence Representation</vt:lpstr>
      <vt:lpstr>Motivation      Research      Prior  Solution      Method      Evaluation      Future Approach       Representation       Process           ACRE: Policy Representation</vt:lpstr>
      <vt:lpstr>Motivation      Research       Solution      Method      Evaluation      Future Approach        Representation       Process           ACRE: Step 1 - Parse Text Document</vt:lpstr>
      <vt:lpstr>Motivation      Research       Solution      Method      Evaluation      Future Approach        Representation       Process           ACRE: Step 2 - Parse Natural Language</vt:lpstr>
      <vt:lpstr>Motivation      Research       Solution      Method      Evaluation      Future Approach        Representation       Process           ACRE: Step 2 - Parse Natural Language</vt:lpstr>
      <vt:lpstr>Motivation      Research       Solution      Method      Evaluation      Future Approach        Representation       Process        Bootstrap   ACRE: Step 3 - Classify</vt:lpstr>
      <vt:lpstr>Motivation      Research       Solution      Method      Evaluation      Future Approach        Representation       Process           ACRE: Step 4 - Extraction</vt:lpstr>
      <vt:lpstr>Motivation      Research       Solution      Method      Evaluation      Future Approach        Representation       Process           ACRE: Step 4 – Extraction / Seed Patterns</vt:lpstr>
      <vt:lpstr>Motivation      Research       Solution      Method      Evaluation      Future Context      Study Oracle Procedure </vt:lpstr>
      <vt:lpstr>Motivation      Research       Solution      Method      Evaluation      Future Context      Study Oracle Procedure</vt:lpstr>
      <vt:lpstr>Motivation      Research       Solution      Method      Evaluation      Future Context      Study Oracle Procedure </vt:lpstr>
      <vt:lpstr>Motivation      Research       Solution      Method      Evaluation      Future   RQ1: How effectively can we identify access control policies in natural language text in terms of precision and recall?   </vt:lpstr>
      <vt:lpstr>Motivation      Research       Solution      Method      Evaluation      Future   RQ2: What common patterns exist in sentences expressing access control policies?    </vt:lpstr>
      <vt:lpstr>Motivation      Research       Solution      Method      Evaluation      Future   RQ3: What is an appropriate set of seeded graphs to effectively bootstrap the process to extract the access control elements?    </vt:lpstr>
      <vt:lpstr>Research    Prior Solution      Method    Evaluation     Limitations     Future  Limitations and Threats to Validity  </vt:lpstr>
      <vt:lpstr>Motivation   Research      Prior      Solution      Method      Evaluation      Future  So, What’s Next?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B. Slankas</dc:creator>
  <cp:lastModifiedBy>John Slankas</cp:lastModifiedBy>
  <cp:revision>203</cp:revision>
  <cp:lastPrinted>2013-01-10T15:21:05Z</cp:lastPrinted>
  <dcterms:created xsi:type="dcterms:W3CDTF">2004-05-06T09:28:21Z</dcterms:created>
  <dcterms:modified xsi:type="dcterms:W3CDTF">2013-09-09T17:56:04Z</dcterms:modified>
</cp:coreProperties>
</file>