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258" r:id="rId2"/>
    <p:sldId id="260" r:id="rId3"/>
    <p:sldId id="261" r:id="rId4"/>
    <p:sldId id="262" r:id="rId5"/>
    <p:sldId id="263" r:id="rId6"/>
    <p:sldId id="345" r:id="rId7"/>
    <p:sldId id="344" r:id="rId8"/>
    <p:sldId id="269" r:id="rId9"/>
    <p:sldId id="276" r:id="rId10"/>
    <p:sldId id="277" r:id="rId11"/>
    <p:sldId id="314" r:id="rId12"/>
    <p:sldId id="328" r:id="rId13"/>
    <p:sldId id="346" r:id="rId14"/>
    <p:sldId id="271" r:id="rId15"/>
    <p:sldId id="289" r:id="rId16"/>
    <p:sldId id="291" r:id="rId17"/>
    <p:sldId id="337" r:id="rId18"/>
    <p:sldId id="292" r:id="rId19"/>
    <p:sldId id="340" r:id="rId20"/>
    <p:sldId id="341" r:id="rId21"/>
    <p:sldId id="293" r:id="rId22"/>
    <p:sldId id="294" r:id="rId23"/>
    <p:sldId id="347" r:id="rId24"/>
    <p:sldId id="348" r:id="rId25"/>
    <p:sldId id="349" r:id="rId26"/>
    <p:sldId id="309" r:id="rId27"/>
    <p:sldId id="350" r:id="rId28"/>
  </p:sldIdLst>
  <p:sldSz cx="9144000" cy="6858000" type="screen4x3"/>
  <p:notesSz cx="7102475" cy="9388475"/>
  <p:defaultTextStyle>
    <a:defPPr>
      <a:defRPr lang="en-US"/>
    </a:defPPr>
    <a:lvl1pPr algn="l" rtl="0" fontAlgn="base">
      <a:spcBef>
        <a:spcPct val="20000"/>
      </a:spcBef>
      <a:spcAft>
        <a:spcPct val="0"/>
      </a:spcAft>
      <a:buClr>
        <a:schemeClr val="bg1"/>
      </a:buClr>
      <a:buSzPct val="100000"/>
      <a:buChar char="•"/>
      <a:defRPr sz="2400" kern="1200">
        <a:solidFill>
          <a:schemeClr val="tx1"/>
        </a:solidFill>
        <a:latin typeface="Times New Roman" panose="02020603050405020304" pitchFamily="18" charset="0"/>
        <a:ea typeface="+mn-ea"/>
        <a:cs typeface="+mn-cs"/>
      </a:defRPr>
    </a:lvl1pPr>
    <a:lvl2pPr marL="457200" algn="l" rtl="0" fontAlgn="base">
      <a:spcBef>
        <a:spcPct val="20000"/>
      </a:spcBef>
      <a:spcAft>
        <a:spcPct val="0"/>
      </a:spcAft>
      <a:buClr>
        <a:schemeClr val="bg1"/>
      </a:buClr>
      <a:buSzPct val="100000"/>
      <a:buChar char="•"/>
      <a:defRPr sz="2400" kern="1200">
        <a:solidFill>
          <a:schemeClr val="tx1"/>
        </a:solidFill>
        <a:latin typeface="Times New Roman" panose="02020603050405020304" pitchFamily="18" charset="0"/>
        <a:ea typeface="+mn-ea"/>
        <a:cs typeface="+mn-cs"/>
      </a:defRPr>
    </a:lvl2pPr>
    <a:lvl3pPr marL="914400" algn="l" rtl="0" fontAlgn="base">
      <a:spcBef>
        <a:spcPct val="20000"/>
      </a:spcBef>
      <a:spcAft>
        <a:spcPct val="0"/>
      </a:spcAft>
      <a:buClr>
        <a:schemeClr val="bg1"/>
      </a:buClr>
      <a:buSzPct val="100000"/>
      <a:buChar char="•"/>
      <a:defRPr sz="2400" kern="1200">
        <a:solidFill>
          <a:schemeClr val="tx1"/>
        </a:solidFill>
        <a:latin typeface="Times New Roman" panose="02020603050405020304" pitchFamily="18" charset="0"/>
        <a:ea typeface="+mn-ea"/>
        <a:cs typeface="+mn-cs"/>
      </a:defRPr>
    </a:lvl3pPr>
    <a:lvl4pPr marL="1371600" algn="l" rtl="0" fontAlgn="base">
      <a:spcBef>
        <a:spcPct val="20000"/>
      </a:spcBef>
      <a:spcAft>
        <a:spcPct val="0"/>
      </a:spcAft>
      <a:buClr>
        <a:schemeClr val="bg1"/>
      </a:buClr>
      <a:buSzPct val="100000"/>
      <a:buChar char="•"/>
      <a:defRPr sz="2400" kern="1200">
        <a:solidFill>
          <a:schemeClr val="tx1"/>
        </a:solidFill>
        <a:latin typeface="Times New Roman" panose="02020603050405020304" pitchFamily="18" charset="0"/>
        <a:ea typeface="+mn-ea"/>
        <a:cs typeface="+mn-cs"/>
      </a:defRPr>
    </a:lvl4pPr>
    <a:lvl5pPr marL="1828800" algn="l" rtl="0" fontAlgn="base">
      <a:spcBef>
        <a:spcPct val="20000"/>
      </a:spcBef>
      <a:spcAft>
        <a:spcPct val="0"/>
      </a:spcAft>
      <a:buClr>
        <a:schemeClr val="bg1"/>
      </a:buClr>
      <a:buSzPct val="100000"/>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006666"/>
    <a:srgbClr val="993366"/>
    <a:srgbClr val="996633"/>
    <a:srgbClr val="CC3300"/>
    <a:srgbClr val="D8E4BC"/>
    <a:srgbClr val="FF6600"/>
    <a:srgbClr val="C5D9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67329" autoAdjust="0"/>
  </p:normalViewPr>
  <p:slideViewPr>
    <p:cSldViewPr>
      <p:cViewPr varScale="1">
        <p:scale>
          <a:sx n="75" d="100"/>
          <a:sy n="75" d="100"/>
        </p:scale>
        <p:origin x="235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7A3D5-7AE2-449F-A221-B54E070FFB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7E7C8F8-F78A-44F3-8F25-461D9B9B3FFC}">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r>
            <a:rPr lang="en-US" sz="1800" b="1" dirty="0">
              <a:solidFill>
                <a:schemeClr val="tx1"/>
              </a:solidFill>
            </a:rPr>
            <a:t>Confidentiality (C)</a:t>
          </a:r>
          <a:endParaRPr lang="en-US" sz="1800" dirty="0">
            <a:solidFill>
              <a:schemeClr val="tx1"/>
            </a:solidFill>
          </a:endParaRPr>
        </a:p>
      </dgm:t>
    </dgm:pt>
    <dgm:pt modelId="{280E403E-3F83-4D9D-8710-98C5DFBDAD40}" type="parTrans" cxnId="{A19324D4-EF7C-4EA4-A995-16EC55BEC8C8}">
      <dgm:prSet/>
      <dgm:spPr/>
      <dgm:t>
        <a:bodyPr/>
        <a:lstStyle/>
        <a:p>
          <a:endParaRPr lang="en-US" sz="2400"/>
        </a:p>
      </dgm:t>
    </dgm:pt>
    <dgm:pt modelId="{9D60CA37-9E71-4327-AAA1-63B258547FB1}" type="sibTrans" cxnId="{A19324D4-EF7C-4EA4-A995-16EC55BEC8C8}">
      <dgm:prSet/>
      <dgm:spPr/>
      <dgm:t>
        <a:bodyPr/>
        <a:lstStyle/>
        <a:p>
          <a:endParaRPr lang="en-US" sz="2400"/>
        </a:p>
      </dgm:t>
    </dgm:pt>
    <dgm:pt modelId="{461BA9D5-5525-49A3-A808-AE3CDC7D54B7}">
      <dgm:prSet phldrT="[Text]" custT="1"/>
      <dgm:spPr>
        <a:solidFill>
          <a:srgbClr val="996633">
            <a:alpha val="20000"/>
          </a:srgbClr>
        </a:solidFill>
        <a:ln>
          <a:noFill/>
        </a:ln>
      </dgm:spPr>
      <dgm:t>
        <a:bodyPr/>
        <a:lstStyle/>
        <a:p>
          <a:r>
            <a:rPr lang="en-US" sz="2000" dirty="0"/>
            <a:t>The degree to which the "data is disclosed only as intended“ [SECPAT]</a:t>
          </a:r>
          <a:endParaRPr lang="en-US" sz="2000" dirty="0">
            <a:solidFill>
              <a:schemeClr val="tx1"/>
            </a:solidFill>
          </a:endParaRPr>
        </a:p>
      </dgm:t>
    </dgm:pt>
    <dgm:pt modelId="{C956E2D9-8919-4B65-B3C0-481CD0C953FB}" type="parTrans" cxnId="{1A00414E-EAD6-4765-9794-C318CE900AEA}">
      <dgm:prSet/>
      <dgm:spPr/>
      <dgm:t>
        <a:bodyPr/>
        <a:lstStyle/>
        <a:p>
          <a:endParaRPr lang="en-US" sz="2400"/>
        </a:p>
      </dgm:t>
    </dgm:pt>
    <dgm:pt modelId="{09A35890-6C30-49FE-8055-364F61C9B8DB}" type="sibTrans" cxnId="{1A00414E-EAD6-4765-9794-C318CE900AEA}">
      <dgm:prSet/>
      <dgm:spPr/>
      <dgm:t>
        <a:bodyPr/>
        <a:lstStyle/>
        <a:p>
          <a:endParaRPr lang="en-US" sz="2400"/>
        </a:p>
      </dgm:t>
    </dgm:pt>
    <dgm:pt modelId="{074335BF-7D22-4875-9056-9DA52517FE98}">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r>
            <a:rPr lang="en-US" sz="1800" b="1" dirty="0">
              <a:solidFill>
                <a:schemeClr val="tx1"/>
              </a:solidFill>
            </a:rPr>
            <a:t>Integrity (I)</a:t>
          </a:r>
          <a:endParaRPr lang="en-US" sz="1800" dirty="0"/>
        </a:p>
      </dgm:t>
    </dgm:pt>
    <dgm:pt modelId="{B4BD8DD2-07C9-4764-AB88-3A72B11D4A26}" type="parTrans" cxnId="{70FD40EA-97D2-4927-B873-FEED588979CE}">
      <dgm:prSet/>
      <dgm:spPr/>
      <dgm:t>
        <a:bodyPr/>
        <a:lstStyle/>
        <a:p>
          <a:endParaRPr lang="en-US" sz="2400"/>
        </a:p>
      </dgm:t>
    </dgm:pt>
    <dgm:pt modelId="{D5582FF6-F2D6-4640-8A0B-F3C627BADE85}" type="sibTrans" cxnId="{70FD40EA-97D2-4927-B873-FEED588979CE}">
      <dgm:prSet/>
      <dgm:spPr/>
      <dgm:t>
        <a:bodyPr/>
        <a:lstStyle/>
        <a:p>
          <a:endParaRPr lang="en-US" sz="2400"/>
        </a:p>
      </dgm:t>
    </dgm:pt>
    <dgm:pt modelId="{6078C076-9B8D-4D7B-86C8-1B819D165F92}">
      <dgm:prSet phldrT="[Text]" custT="1"/>
      <dgm:spPr>
        <a:solidFill>
          <a:srgbClr val="996633">
            <a:alpha val="20000"/>
          </a:srgbClr>
        </a:solidFill>
        <a:ln>
          <a:noFill/>
        </a:ln>
      </dgm:spPr>
      <dgm:t>
        <a:bodyPr/>
        <a:lstStyle/>
        <a:p>
          <a:r>
            <a:rPr lang="en-US" sz="2000" dirty="0"/>
            <a:t>“The degree to which a system or component prevents unauthorized access to, or modification of, computer programs or data.” [IEEE]</a:t>
          </a:r>
          <a:endParaRPr lang="en-US" sz="2000" dirty="0">
            <a:solidFill>
              <a:schemeClr val="tx1"/>
            </a:solidFill>
          </a:endParaRPr>
        </a:p>
      </dgm:t>
    </dgm:pt>
    <dgm:pt modelId="{84FBF355-4F7E-4176-8713-C20490A23F71}" type="parTrans" cxnId="{FB05903B-B76E-4CEB-B16D-40DF5DA18880}">
      <dgm:prSet/>
      <dgm:spPr/>
      <dgm:t>
        <a:bodyPr/>
        <a:lstStyle/>
        <a:p>
          <a:endParaRPr lang="en-US" sz="2400"/>
        </a:p>
      </dgm:t>
    </dgm:pt>
    <dgm:pt modelId="{2A31DD87-43AE-4630-B44E-B4FB79B7676D}" type="sibTrans" cxnId="{FB05903B-B76E-4CEB-B16D-40DF5DA18880}">
      <dgm:prSet/>
      <dgm:spPr/>
      <dgm:t>
        <a:bodyPr/>
        <a:lstStyle/>
        <a:p>
          <a:endParaRPr lang="en-US" sz="2400"/>
        </a:p>
      </dgm:t>
    </dgm:pt>
    <dgm:pt modelId="{F267257A-ED6D-4A1F-BB6A-6908936FEA5E}">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r>
            <a:rPr lang="en-US" sz="1800" b="1" dirty="0">
              <a:solidFill>
                <a:schemeClr val="tx1"/>
              </a:solidFill>
            </a:rPr>
            <a:t>Availability (A)	</a:t>
          </a:r>
          <a:endParaRPr lang="en-US" sz="1800" dirty="0"/>
        </a:p>
      </dgm:t>
    </dgm:pt>
    <dgm:pt modelId="{34B1A790-33C8-467F-8049-D8E6EBD0BE6D}" type="parTrans" cxnId="{B0AFB34D-EC08-46B1-A521-78324A100DCB}">
      <dgm:prSet/>
      <dgm:spPr/>
      <dgm:t>
        <a:bodyPr/>
        <a:lstStyle/>
        <a:p>
          <a:endParaRPr lang="en-US" sz="2400"/>
        </a:p>
      </dgm:t>
    </dgm:pt>
    <dgm:pt modelId="{82B8523A-CA28-489E-BA41-CED0D9BD648A}" type="sibTrans" cxnId="{B0AFB34D-EC08-46B1-A521-78324A100DCB}">
      <dgm:prSet/>
      <dgm:spPr/>
      <dgm:t>
        <a:bodyPr/>
        <a:lstStyle/>
        <a:p>
          <a:endParaRPr lang="en-US" sz="2400"/>
        </a:p>
      </dgm:t>
    </dgm:pt>
    <dgm:pt modelId="{826A1B3E-FE51-41CA-9135-E3B1A2F31C5C}">
      <dgm:prSet phldrT="[Text]" custT="1"/>
      <dgm:spPr>
        <a:solidFill>
          <a:srgbClr val="996633">
            <a:alpha val="20000"/>
          </a:srgbClr>
        </a:solidFill>
        <a:ln>
          <a:noFill/>
        </a:ln>
      </dgm:spPr>
      <dgm:t>
        <a:bodyPr/>
        <a:lstStyle/>
        <a:p>
          <a:r>
            <a:rPr lang="en-US" sz="2000" dirty="0"/>
            <a:t>"The degree to which a system or component is operational and accessible when required for use." [IEEE]</a:t>
          </a:r>
          <a:endParaRPr lang="en-US" sz="2000" dirty="0">
            <a:solidFill>
              <a:schemeClr val="tx1"/>
            </a:solidFill>
          </a:endParaRPr>
        </a:p>
      </dgm:t>
    </dgm:pt>
    <dgm:pt modelId="{ABC7C849-29B4-4276-BF1A-C9247BFC86AC}" type="parTrans" cxnId="{F2BDBA38-E40F-466D-88A2-6B86A8242B39}">
      <dgm:prSet/>
      <dgm:spPr/>
      <dgm:t>
        <a:bodyPr/>
        <a:lstStyle/>
        <a:p>
          <a:endParaRPr lang="en-US" sz="2400"/>
        </a:p>
      </dgm:t>
    </dgm:pt>
    <dgm:pt modelId="{DDED4174-9FD9-4A11-9D49-251206353DAE}" type="sibTrans" cxnId="{F2BDBA38-E40F-466D-88A2-6B86A8242B39}">
      <dgm:prSet/>
      <dgm:spPr/>
      <dgm:t>
        <a:bodyPr/>
        <a:lstStyle/>
        <a:p>
          <a:endParaRPr lang="en-US" sz="2400"/>
        </a:p>
      </dgm:t>
    </dgm:pt>
    <dgm:pt modelId="{C71931BD-1F80-4971-A0E9-938FC4108CC9}">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r>
            <a:rPr lang="en-US" sz="1800" b="1" dirty="0">
              <a:solidFill>
                <a:schemeClr val="tx1"/>
              </a:solidFill>
            </a:rPr>
            <a:t>Identification &amp; Authentication (IA)</a:t>
          </a:r>
          <a:endParaRPr lang="en-US" sz="1800" dirty="0"/>
        </a:p>
      </dgm:t>
    </dgm:pt>
    <dgm:pt modelId="{8159A321-4FBD-4B7D-AB85-16BA5E496016}" type="parTrans" cxnId="{84CB076F-EE8B-47BB-B513-EC30533F20E6}">
      <dgm:prSet/>
      <dgm:spPr/>
      <dgm:t>
        <a:bodyPr/>
        <a:lstStyle/>
        <a:p>
          <a:endParaRPr lang="en-US" sz="2400"/>
        </a:p>
      </dgm:t>
    </dgm:pt>
    <dgm:pt modelId="{B37B90B0-921D-43A1-917F-F31E034A378B}" type="sibTrans" cxnId="{84CB076F-EE8B-47BB-B513-EC30533F20E6}">
      <dgm:prSet/>
      <dgm:spPr/>
      <dgm:t>
        <a:bodyPr/>
        <a:lstStyle/>
        <a:p>
          <a:endParaRPr lang="en-US" sz="2400"/>
        </a:p>
      </dgm:t>
    </dgm:pt>
    <dgm:pt modelId="{E3577942-5B87-4098-AA5A-1664B3CED8EB}">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r>
            <a:rPr lang="en-US" sz="1800" b="1" dirty="0">
              <a:solidFill>
                <a:schemeClr val="tx1"/>
              </a:solidFill>
            </a:rPr>
            <a:t>Accountability (AY)</a:t>
          </a:r>
        </a:p>
      </dgm:t>
    </dgm:pt>
    <dgm:pt modelId="{BA882D10-0054-48D9-8CA5-5385D6C42352}" type="parTrans" cxnId="{8C5AFFC6-810B-4FF0-949F-C04900726BBC}">
      <dgm:prSet/>
      <dgm:spPr/>
      <dgm:t>
        <a:bodyPr/>
        <a:lstStyle/>
        <a:p>
          <a:endParaRPr lang="en-US" sz="2400"/>
        </a:p>
      </dgm:t>
    </dgm:pt>
    <dgm:pt modelId="{72D1D676-F97F-433F-81EB-BC5F850BA731}" type="sibTrans" cxnId="{8C5AFFC6-810B-4FF0-949F-C04900726BBC}">
      <dgm:prSet/>
      <dgm:spPr/>
      <dgm:t>
        <a:bodyPr/>
        <a:lstStyle/>
        <a:p>
          <a:endParaRPr lang="en-US" sz="2400"/>
        </a:p>
      </dgm:t>
    </dgm:pt>
    <dgm:pt modelId="{BEA7C647-9959-40E8-B30D-0DC0B809CE15}">
      <dgm:prSet phldrT="[Text]" custT="1"/>
      <dgm:spPr>
        <a:blipFill rotWithShape="0">
          <a:blip xmlns:r="http://schemas.openxmlformats.org/officeDocument/2006/relationships" r:embed="rId1"/>
          <a:tile tx="0" ty="0" sx="100000" sy="100000" flip="none" algn="tl"/>
        </a:blipFill>
        <a:scene3d>
          <a:camera prst="orthographicFront"/>
          <a:lightRig rig="threePt" dir="t"/>
        </a:scene3d>
        <a:sp3d>
          <a:bevelT w="165100" prst="coolSlant"/>
        </a:sp3d>
      </dgm:spPr>
      <dgm:t>
        <a:bodyPr/>
        <a:lstStyle/>
        <a:p>
          <a:r>
            <a:rPr lang="en-US" sz="1800" b="1" dirty="0">
              <a:solidFill>
                <a:schemeClr val="tx1"/>
              </a:solidFill>
            </a:rPr>
            <a:t>Privacy (PR)</a:t>
          </a:r>
        </a:p>
      </dgm:t>
    </dgm:pt>
    <dgm:pt modelId="{093A36FC-3043-41BC-9CCD-8B264CC3E23C}" type="parTrans" cxnId="{65877FA4-9F19-47B2-B6EA-323DCFF007B8}">
      <dgm:prSet/>
      <dgm:spPr/>
      <dgm:t>
        <a:bodyPr/>
        <a:lstStyle/>
        <a:p>
          <a:endParaRPr lang="en-US" sz="2400"/>
        </a:p>
      </dgm:t>
    </dgm:pt>
    <dgm:pt modelId="{F6F7B173-4BD8-4E05-8F34-B03FB6765956}" type="sibTrans" cxnId="{65877FA4-9F19-47B2-B6EA-323DCFF007B8}">
      <dgm:prSet/>
      <dgm:spPr/>
      <dgm:t>
        <a:bodyPr/>
        <a:lstStyle/>
        <a:p>
          <a:endParaRPr lang="en-US" sz="2400"/>
        </a:p>
      </dgm:t>
    </dgm:pt>
    <dgm:pt modelId="{2319AFE2-A634-420E-BBA1-38ADD881A66E}">
      <dgm:prSet phldrT="[Text]" custT="1"/>
      <dgm:spPr>
        <a:solidFill>
          <a:srgbClr val="996633">
            <a:alpha val="20000"/>
          </a:srgbClr>
        </a:solidFill>
        <a:ln>
          <a:noFill/>
        </a:ln>
      </dgm:spPr>
      <dgm:t>
        <a:bodyPr/>
        <a:lstStyle/>
        <a:p>
          <a:r>
            <a:rPr lang="en-US" sz="2000" dirty="0"/>
            <a:t>The need to establish that "a claimed identity is valid" for a user, process or device. [NIST-SP800-33]</a:t>
          </a:r>
          <a:endParaRPr lang="en-US" sz="2000" dirty="0">
            <a:solidFill>
              <a:schemeClr val="tx1"/>
            </a:solidFill>
          </a:endParaRPr>
        </a:p>
      </dgm:t>
    </dgm:pt>
    <dgm:pt modelId="{1167B5B9-561D-4B87-BA4B-55702E74630C}" type="parTrans" cxnId="{CC8711A7-6E7B-4853-B85A-AC21CED5B3C9}">
      <dgm:prSet/>
      <dgm:spPr/>
      <dgm:t>
        <a:bodyPr/>
        <a:lstStyle/>
        <a:p>
          <a:endParaRPr lang="en-US" sz="2400"/>
        </a:p>
      </dgm:t>
    </dgm:pt>
    <dgm:pt modelId="{C49E5882-B080-4E25-9439-D5F0C8B32321}" type="sibTrans" cxnId="{CC8711A7-6E7B-4853-B85A-AC21CED5B3C9}">
      <dgm:prSet/>
      <dgm:spPr/>
      <dgm:t>
        <a:bodyPr/>
        <a:lstStyle/>
        <a:p>
          <a:endParaRPr lang="en-US" sz="2400"/>
        </a:p>
      </dgm:t>
    </dgm:pt>
    <dgm:pt modelId="{D1843C4F-49C2-4BEA-B75A-5E421E1DBF4F}">
      <dgm:prSet phldrT="[Text]" custT="1"/>
      <dgm:spPr>
        <a:solidFill>
          <a:srgbClr val="996633">
            <a:alpha val="20000"/>
          </a:srgbClr>
        </a:solidFill>
        <a:ln>
          <a:noFill/>
        </a:ln>
      </dgm:spPr>
      <dgm:t>
        <a:bodyPr/>
        <a:lstStyle/>
        <a:p>
          <a:r>
            <a:rPr lang="en-US" sz="2000" dirty="0"/>
            <a:t>Degree to which actions affecting software assets "can be traced to the actor responsible for the action“ [SECPAT]</a:t>
          </a:r>
          <a:endParaRPr lang="en-US" sz="2000" b="1" dirty="0">
            <a:solidFill>
              <a:schemeClr val="tx1"/>
            </a:solidFill>
          </a:endParaRPr>
        </a:p>
      </dgm:t>
    </dgm:pt>
    <dgm:pt modelId="{5FD9B7F8-75CB-4562-9050-F28F8EAAD7DC}" type="parTrans" cxnId="{6B918322-0C47-4DC6-8DFC-5A8BF43CFE3B}">
      <dgm:prSet/>
      <dgm:spPr/>
      <dgm:t>
        <a:bodyPr/>
        <a:lstStyle/>
        <a:p>
          <a:endParaRPr lang="en-US" sz="2400"/>
        </a:p>
      </dgm:t>
    </dgm:pt>
    <dgm:pt modelId="{B2B7783B-A382-427A-A516-1759B1724391}" type="sibTrans" cxnId="{6B918322-0C47-4DC6-8DFC-5A8BF43CFE3B}">
      <dgm:prSet/>
      <dgm:spPr/>
      <dgm:t>
        <a:bodyPr/>
        <a:lstStyle/>
        <a:p>
          <a:endParaRPr lang="en-US" sz="2400"/>
        </a:p>
      </dgm:t>
    </dgm:pt>
    <dgm:pt modelId="{ADE69EB3-0A43-4143-B8E4-7DF7BD79952D}">
      <dgm:prSet phldrT="[Text]" custT="1"/>
      <dgm:spPr>
        <a:solidFill>
          <a:srgbClr val="996633">
            <a:alpha val="20000"/>
          </a:srgbClr>
        </a:solidFill>
        <a:ln>
          <a:noFill/>
        </a:ln>
      </dgm:spPr>
      <dgm:t>
        <a:bodyPr/>
        <a:lstStyle/>
        <a:p>
          <a:r>
            <a:rPr lang="en-US" sz="2000" dirty="0"/>
            <a:t>The degree to which “an actor can understand and control how their information is used.” [RE14]</a:t>
          </a:r>
          <a:endParaRPr lang="en-US" sz="2000" b="1" dirty="0">
            <a:solidFill>
              <a:schemeClr val="tx1"/>
            </a:solidFill>
          </a:endParaRPr>
        </a:p>
      </dgm:t>
    </dgm:pt>
    <dgm:pt modelId="{C513570E-0F33-46CD-AAF6-C22B3A68C145}" type="parTrans" cxnId="{3F2908A1-810C-4148-837C-D3F69DFBBB2B}">
      <dgm:prSet/>
      <dgm:spPr/>
      <dgm:t>
        <a:bodyPr/>
        <a:lstStyle/>
        <a:p>
          <a:endParaRPr lang="en-US" sz="2400"/>
        </a:p>
      </dgm:t>
    </dgm:pt>
    <dgm:pt modelId="{98D109E4-1C54-463E-AB93-33D65CAC8A1D}" type="sibTrans" cxnId="{3F2908A1-810C-4148-837C-D3F69DFBBB2B}">
      <dgm:prSet/>
      <dgm:spPr/>
      <dgm:t>
        <a:bodyPr/>
        <a:lstStyle/>
        <a:p>
          <a:endParaRPr lang="en-US" sz="2400"/>
        </a:p>
      </dgm:t>
    </dgm:pt>
    <dgm:pt modelId="{F9708CDD-00D5-4F48-956B-139BCA176356}" type="pres">
      <dgm:prSet presAssocID="{0717A3D5-7AE2-449F-A221-B54E070FFB44}" presName="Name0" presStyleCnt="0">
        <dgm:presLayoutVars>
          <dgm:dir/>
          <dgm:animLvl val="lvl"/>
          <dgm:resizeHandles val="exact"/>
        </dgm:presLayoutVars>
      </dgm:prSet>
      <dgm:spPr/>
      <dgm:t>
        <a:bodyPr/>
        <a:lstStyle/>
        <a:p>
          <a:endParaRPr lang="en-US"/>
        </a:p>
      </dgm:t>
    </dgm:pt>
    <dgm:pt modelId="{F83E7805-F4AF-4CE4-89DD-E4EB42523CF0}" type="pres">
      <dgm:prSet presAssocID="{77E7C8F8-F78A-44F3-8F25-461D9B9B3FFC}" presName="linNode" presStyleCnt="0"/>
      <dgm:spPr/>
    </dgm:pt>
    <dgm:pt modelId="{D98C0A10-0BA3-4548-97DA-EED0ED4220D6}" type="pres">
      <dgm:prSet presAssocID="{77E7C8F8-F78A-44F3-8F25-461D9B9B3FFC}" presName="parentText" presStyleLbl="node1" presStyleIdx="0" presStyleCnt="6" custScaleX="69493" custLinFactNeighborX="-7256">
        <dgm:presLayoutVars>
          <dgm:chMax val="1"/>
          <dgm:bulletEnabled val="1"/>
        </dgm:presLayoutVars>
      </dgm:prSet>
      <dgm:spPr/>
      <dgm:t>
        <a:bodyPr/>
        <a:lstStyle/>
        <a:p>
          <a:endParaRPr lang="en-US"/>
        </a:p>
      </dgm:t>
    </dgm:pt>
    <dgm:pt modelId="{2C994BD3-18F1-47F1-A9FC-32D14ECCDFE3}" type="pres">
      <dgm:prSet presAssocID="{77E7C8F8-F78A-44F3-8F25-461D9B9B3FFC}" presName="descendantText" presStyleLbl="alignAccFollowNode1" presStyleIdx="0" presStyleCnt="6" custScaleX="122983">
        <dgm:presLayoutVars>
          <dgm:bulletEnabled val="1"/>
        </dgm:presLayoutVars>
      </dgm:prSet>
      <dgm:spPr/>
      <dgm:t>
        <a:bodyPr/>
        <a:lstStyle/>
        <a:p>
          <a:endParaRPr lang="en-US"/>
        </a:p>
      </dgm:t>
    </dgm:pt>
    <dgm:pt modelId="{D7934A8F-9CDB-4711-B7A0-E4A430988B83}" type="pres">
      <dgm:prSet presAssocID="{9D60CA37-9E71-4327-AAA1-63B258547FB1}" presName="sp" presStyleCnt="0"/>
      <dgm:spPr/>
    </dgm:pt>
    <dgm:pt modelId="{8A77B411-7A32-43F4-84D3-BFE0CA082283}" type="pres">
      <dgm:prSet presAssocID="{074335BF-7D22-4875-9056-9DA52517FE98}" presName="linNode" presStyleCnt="0"/>
      <dgm:spPr/>
    </dgm:pt>
    <dgm:pt modelId="{6D401AA7-E3B9-4E89-B81A-6BA23DC56784}" type="pres">
      <dgm:prSet presAssocID="{074335BF-7D22-4875-9056-9DA52517FE98}" presName="parentText" presStyleLbl="node1" presStyleIdx="1" presStyleCnt="6" custScaleX="69493" custLinFactNeighborX="-7256">
        <dgm:presLayoutVars>
          <dgm:chMax val="1"/>
          <dgm:bulletEnabled val="1"/>
        </dgm:presLayoutVars>
      </dgm:prSet>
      <dgm:spPr/>
      <dgm:t>
        <a:bodyPr/>
        <a:lstStyle/>
        <a:p>
          <a:endParaRPr lang="en-US"/>
        </a:p>
      </dgm:t>
    </dgm:pt>
    <dgm:pt modelId="{BFA57472-616E-496C-866E-2CB749737399}" type="pres">
      <dgm:prSet presAssocID="{074335BF-7D22-4875-9056-9DA52517FE98}" presName="descendantText" presStyleLbl="alignAccFollowNode1" presStyleIdx="1" presStyleCnt="6" custScaleX="122983" custScaleY="110533">
        <dgm:presLayoutVars>
          <dgm:bulletEnabled val="1"/>
        </dgm:presLayoutVars>
      </dgm:prSet>
      <dgm:spPr/>
      <dgm:t>
        <a:bodyPr/>
        <a:lstStyle/>
        <a:p>
          <a:endParaRPr lang="en-US"/>
        </a:p>
      </dgm:t>
    </dgm:pt>
    <dgm:pt modelId="{E575BA99-CC13-450C-BAA1-8B6F17583655}" type="pres">
      <dgm:prSet presAssocID="{D5582FF6-F2D6-4640-8A0B-F3C627BADE85}" presName="sp" presStyleCnt="0"/>
      <dgm:spPr/>
    </dgm:pt>
    <dgm:pt modelId="{F95B08A3-6A33-4527-B7E0-0F4309A8A93D}" type="pres">
      <dgm:prSet presAssocID="{F267257A-ED6D-4A1F-BB6A-6908936FEA5E}" presName="linNode" presStyleCnt="0"/>
      <dgm:spPr/>
    </dgm:pt>
    <dgm:pt modelId="{BC8D32DA-D407-4A91-9F58-02E2226F174E}" type="pres">
      <dgm:prSet presAssocID="{F267257A-ED6D-4A1F-BB6A-6908936FEA5E}" presName="parentText" presStyleLbl="node1" presStyleIdx="2" presStyleCnt="6" custScaleX="69493" custLinFactNeighborX="-7256">
        <dgm:presLayoutVars>
          <dgm:chMax val="1"/>
          <dgm:bulletEnabled val="1"/>
        </dgm:presLayoutVars>
      </dgm:prSet>
      <dgm:spPr/>
      <dgm:t>
        <a:bodyPr/>
        <a:lstStyle/>
        <a:p>
          <a:endParaRPr lang="en-US"/>
        </a:p>
      </dgm:t>
    </dgm:pt>
    <dgm:pt modelId="{EEB43E08-50CA-4C3E-9AC8-D9944856AA57}" type="pres">
      <dgm:prSet presAssocID="{F267257A-ED6D-4A1F-BB6A-6908936FEA5E}" presName="descendantText" presStyleLbl="alignAccFollowNode1" presStyleIdx="2" presStyleCnt="6" custScaleX="122983" custScaleY="119921">
        <dgm:presLayoutVars>
          <dgm:bulletEnabled val="1"/>
        </dgm:presLayoutVars>
      </dgm:prSet>
      <dgm:spPr/>
      <dgm:t>
        <a:bodyPr/>
        <a:lstStyle/>
        <a:p>
          <a:endParaRPr lang="en-US"/>
        </a:p>
      </dgm:t>
    </dgm:pt>
    <dgm:pt modelId="{AD20D9B0-5CD9-42FB-BF87-0F259B8ED636}" type="pres">
      <dgm:prSet presAssocID="{82B8523A-CA28-489E-BA41-CED0D9BD648A}" presName="sp" presStyleCnt="0"/>
      <dgm:spPr/>
    </dgm:pt>
    <dgm:pt modelId="{76593C7B-5443-4D03-B862-99F27BED50D3}" type="pres">
      <dgm:prSet presAssocID="{C71931BD-1F80-4971-A0E9-938FC4108CC9}" presName="linNode" presStyleCnt="0"/>
      <dgm:spPr/>
    </dgm:pt>
    <dgm:pt modelId="{FD206621-5724-4157-B497-772DB4E98E35}" type="pres">
      <dgm:prSet presAssocID="{C71931BD-1F80-4971-A0E9-938FC4108CC9}" presName="parentText" presStyleLbl="node1" presStyleIdx="3" presStyleCnt="6" custScaleX="69493" custLinFactNeighborX="-7256">
        <dgm:presLayoutVars>
          <dgm:chMax val="1"/>
          <dgm:bulletEnabled val="1"/>
        </dgm:presLayoutVars>
      </dgm:prSet>
      <dgm:spPr/>
      <dgm:t>
        <a:bodyPr/>
        <a:lstStyle/>
        <a:p>
          <a:endParaRPr lang="en-US"/>
        </a:p>
      </dgm:t>
    </dgm:pt>
    <dgm:pt modelId="{36593131-F388-4047-9EFA-9F2DF8818188}" type="pres">
      <dgm:prSet presAssocID="{C71931BD-1F80-4971-A0E9-938FC4108CC9}" presName="descendantText" presStyleLbl="alignAccFollowNode1" presStyleIdx="3" presStyleCnt="6" custScaleX="122983" custLinFactNeighborX="1303" custLinFactNeighborY="-3323">
        <dgm:presLayoutVars>
          <dgm:bulletEnabled val="1"/>
        </dgm:presLayoutVars>
      </dgm:prSet>
      <dgm:spPr/>
      <dgm:t>
        <a:bodyPr/>
        <a:lstStyle/>
        <a:p>
          <a:endParaRPr lang="en-US"/>
        </a:p>
      </dgm:t>
    </dgm:pt>
    <dgm:pt modelId="{8BAA699C-054E-42DA-BE76-DE3ED0A9279C}" type="pres">
      <dgm:prSet presAssocID="{B37B90B0-921D-43A1-917F-F31E034A378B}" presName="sp" presStyleCnt="0"/>
      <dgm:spPr/>
    </dgm:pt>
    <dgm:pt modelId="{A35F2C7C-015C-4863-8A8D-D9B662C3415A}" type="pres">
      <dgm:prSet presAssocID="{E3577942-5B87-4098-AA5A-1664B3CED8EB}" presName="linNode" presStyleCnt="0"/>
      <dgm:spPr/>
    </dgm:pt>
    <dgm:pt modelId="{20020FEB-51B2-41B1-9AB9-54F13589210F}" type="pres">
      <dgm:prSet presAssocID="{E3577942-5B87-4098-AA5A-1664B3CED8EB}" presName="parentText" presStyleLbl="node1" presStyleIdx="4" presStyleCnt="6" custScaleX="69493" custLinFactNeighborX="-7256">
        <dgm:presLayoutVars>
          <dgm:chMax val="1"/>
          <dgm:bulletEnabled val="1"/>
        </dgm:presLayoutVars>
      </dgm:prSet>
      <dgm:spPr/>
      <dgm:t>
        <a:bodyPr/>
        <a:lstStyle/>
        <a:p>
          <a:endParaRPr lang="en-US"/>
        </a:p>
      </dgm:t>
    </dgm:pt>
    <dgm:pt modelId="{A5F87ECC-4468-49CA-B4FA-DAC0ABEC3E6D}" type="pres">
      <dgm:prSet presAssocID="{E3577942-5B87-4098-AA5A-1664B3CED8EB}" presName="descendantText" presStyleLbl="alignAccFollowNode1" presStyleIdx="4" presStyleCnt="6" custScaleX="122983">
        <dgm:presLayoutVars>
          <dgm:bulletEnabled val="1"/>
        </dgm:presLayoutVars>
      </dgm:prSet>
      <dgm:spPr/>
      <dgm:t>
        <a:bodyPr/>
        <a:lstStyle/>
        <a:p>
          <a:endParaRPr lang="en-US"/>
        </a:p>
      </dgm:t>
    </dgm:pt>
    <dgm:pt modelId="{C6DE7F8E-F027-4C67-88B0-C69FF7E47460}" type="pres">
      <dgm:prSet presAssocID="{72D1D676-F97F-433F-81EB-BC5F850BA731}" presName="sp" presStyleCnt="0"/>
      <dgm:spPr/>
    </dgm:pt>
    <dgm:pt modelId="{D2061792-EC03-407E-8C1B-0427BD685C2F}" type="pres">
      <dgm:prSet presAssocID="{BEA7C647-9959-40E8-B30D-0DC0B809CE15}" presName="linNode" presStyleCnt="0"/>
      <dgm:spPr/>
    </dgm:pt>
    <dgm:pt modelId="{2E69233A-380A-4E23-A477-844A50321516}" type="pres">
      <dgm:prSet presAssocID="{BEA7C647-9959-40E8-B30D-0DC0B809CE15}" presName="parentText" presStyleLbl="node1" presStyleIdx="5" presStyleCnt="6" custScaleX="69493" custLinFactNeighborX="-17" custLinFactNeighborY="10954">
        <dgm:presLayoutVars>
          <dgm:chMax val="1"/>
          <dgm:bulletEnabled val="1"/>
        </dgm:presLayoutVars>
      </dgm:prSet>
      <dgm:spPr/>
      <dgm:t>
        <a:bodyPr/>
        <a:lstStyle/>
        <a:p>
          <a:endParaRPr lang="en-US"/>
        </a:p>
      </dgm:t>
    </dgm:pt>
    <dgm:pt modelId="{26CE35D6-6868-424B-806C-1FD1B42F6510}" type="pres">
      <dgm:prSet presAssocID="{BEA7C647-9959-40E8-B30D-0DC0B809CE15}" presName="descendantText" presStyleLbl="alignAccFollowNode1" presStyleIdx="5" presStyleCnt="6" custScaleX="122983">
        <dgm:presLayoutVars>
          <dgm:bulletEnabled val="1"/>
        </dgm:presLayoutVars>
      </dgm:prSet>
      <dgm:spPr/>
      <dgm:t>
        <a:bodyPr/>
        <a:lstStyle/>
        <a:p>
          <a:endParaRPr lang="en-US"/>
        </a:p>
      </dgm:t>
    </dgm:pt>
  </dgm:ptLst>
  <dgm:cxnLst>
    <dgm:cxn modelId="{CC8711A7-6E7B-4853-B85A-AC21CED5B3C9}" srcId="{C71931BD-1F80-4971-A0E9-938FC4108CC9}" destId="{2319AFE2-A634-420E-BBA1-38ADD881A66E}" srcOrd="0" destOrd="0" parTransId="{1167B5B9-561D-4B87-BA4B-55702E74630C}" sibTransId="{C49E5882-B080-4E25-9439-D5F0C8B32321}"/>
    <dgm:cxn modelId="{F2BDBA38-E40F-466D-88A2-6B86A8242B39}" srcId="{F267257A-ED6D-4A1F-BB6A-6908936FEA5E}" destId="{826A1B3E-FE51-41CA-9135-E3B1A2F31C5C}" srcOrd="0" destOrd="0" parTransId="{ABC7C849-29B4-4276-BF1A-C9247BFC86AC}" sibTransId="{DDED4174-9FD9-4A11-9D49-251206353DAE}"/>
    <dgm:cxn modelId="{E849ACEE-D117-4ECC-AC87-E775F71A2EB8}" type="presOf" srcId="{ADE69EB3-0A43-4143-B8E4-7DF7BD79952D}" destId="{26CE35D6-6868-424B-806C-1FD1B42F6510}" srcOrd="0" destOrd="0" presId="urn:microsoft.com/office/officeart/2005/8/layout/vList5"/>
    <dgm:cxn modelId="{1A616105-44B3-498B-9019-EA956C90F9C8}" type="presOf" srcId="{D1843C4F-49C2-4BEA-B75A-5E421E1DBF4F}" destId="{A5F87ECC-4468-49CA-B4FA-DAC0ABEC3E6D}" srcOrd="0" destOrd="0" presId="urn:microsoft.com/office/officeart/2005/8/layout/vList5"/>
    <dgm:cxn modelId="{84CB076F-EE8B-47BB-B513-EC30533F20E6}" srcId="{0717A3D5-7AE2-449F-A221-B54E070FFB44}" destId="{C71931BD-1F80-4971-A0E9-938FC4108CC9}" srcOrd="3" destOrd="0" parTransId="{8159A321-4FBD-4B7D-AB85-16BA5E496016}" sibTransId="{B37B90B0-921D-43A1-917F-F31E034A378B}"/>
    <dgm:cxn modelId="{70FD40EA-97D2-4927-B873-FEED588979CE}" srcId="{0717A3D5-7AE2-449F-A221-B54E070FFB44}" destId="{074335BF-7D22-4875-9056-9DA52517FE98}" srcOrd="1" destOrd="0" parTransId="{B4BD8DD2-07C9-4764-AB88-3A72B11D4A26}" sibTransId="{D5582FF6-F2D6-4640-8A0B-F3C627BADE85}"/>
    <dgm:cxn modelId="{96A88D56-FB26-4B6B-9B31-7250C2CB56FF}" type="presOf" srcId="{6078C076-9B8D-4D7B-86C8-1B819D165F92}" destId="{BFA57472-616E-496C-866E-2CB749737399}" srcOrd="0" destOrd="0" presId="urn:microsoft.com/office/officeart/2005/8/layout/vList5"/>
    <dgm:cxn modelId="{7F2669EC-41C2-43E1-BFE9-9FF0974C49B1}" type="presOf" srcId="{E3577942-5B87-4098-AA5A-1664B3CED8EB}" destId="{20020FEB-51B2-41B1-9AB9-54F13589210F}" srcOrd="0" destOrd="0" presId="urn:microsoft.com/office/officeart/2005/8/layout/vList5"/>
    <dgm:cxn modelId="{FB05903B-B76E-4CEB-B16D-40DF5DA18880}" srcId="{074335BF-7D22-4875-9056-9DA52517FE98}" destId="{6078C076-9B8D-4D7B-86C8-1B819D165F92}" srcOrd="0" destOrd="0" parTransId="{84FBF355-4F7E-4176-8713-C20490A23F71}" sibTransId="{2A31DD87-43AE-4630-B44E-B4FB79B7676D}"/>
    <dgm:cxn modelId="{3F2908A1-810C-4148-837C-D3F69DFBBB2B}" srcId="{BEA7C647-9959-40E8-B30D-0DC0B809CE15}" destId="{ADE69EB3-0A43-4143-B8E4-7DF7BD79952D}" srcOrd="0" destOrd="0" parTransId="{C513570E-0F33-46CD-AAF6-C22B3A68C145}" sibTransId="{98D109E4-1C54-463E-AB93-33D65CAC8A1D}"/>
    <dgm:cxn modelId="{6B918322-0C47-4DC6-8DFC-5A8BF43CFE3B}" srcId="{E3577942-5B87-4098-AA5A-1664B3CED8EB}" destId="{D1843C4F-49C2-4BEA-B75A-5E421E1DBF4F}" srcOrd="0" destOrd="0" parTransId="{5FD9B7F8-75CB-4562-9050-F28F8EAAD7DC}" sibTransId="{B2B7783B-A382-427A-A516-1759B1724391}"/>
    <dgm:cxn modelId="{F7504182-00B4-4421-AED7-63C10B40F2F1}" type="presOf" srcId="{826A1B3E-FE51-41CA-9135-E3B1A2F31C5C}" destId="{EEB43E08-50CA-4C3E-9AC8-D9944856AA57}" srcOrd="0" destOrd="0" presId="urn:microsoft.com/office/officeart/2005/8/layout/vList5"/>
    <dgm:cxn modelId="{8C5AFFC6-810B-4FF0-949F-C04900726BBC}" srcId="{0717A3D5-7AE2-449F-A221-B54E070FFB44}" destId="{E3577942-5B87-4098-AA5A-1664B3CED8EB}" srcOrd="4" destOrd="0" parTransId="{BA882D10-0054-48D9-8CA5-5385D6C42352}" sibTransId="{72D1D676-F97F-433F-81EB-BC5F850BA731}"/>
    <dgm:cxn modelId="{3F95B54B-6E62-4E33-B796-FC77F3783C41}" type="presOf" srcId="{2319AFE2-A634-420E-BBA1-38ADD881A66E}" destId="{36593131-F388-4047-9EFA-9F2DF8818188}" srcOrd="0" destOrd="0" presId="urn:microsoft.com/office/officeart/2005/8/layout/vList5"/>
    <dgm:cxn modelId="{65877FA4-9F19-47B2-B6EA-323DCFF007B8}" srcId="{0717A3D5-7AE2-449F-A221-B54E070FFB44}" destId="{BEA7C647-9959-40E8-B30D-0DC0B809CE15}" srcOrd="5" destOrd="0" parTransId="{093A36FC-3043-41BC-9CCD-8B264CC3E23C}" sibTransId="{F6F7B173-4BD8-4E05-8F34-B03FB6765956}"/>
    <dgm:cxn modelId="{A19324D4-EF7C-4EA4-A995-16EC55BEC8C8}" srcId="{0717A3D5-7AE2-449F-A221-B54E070FFB44}" destId="{77E7C8F8-F78A-44F3-8F25-461D9B9B3FFC}" srcOrd="0" destOrd="0" parTransId="{280E403E-3F83-4D9D-8710-98C5DFBDAD40}" sibTransId="{9D60CA37-9E71-4327-AAA1-63B258547FB1}"/>
    <dgm:cxn modelId="{B0AFB34D-EC08-46B1-A521-78324A100DCB}" srcId="{0717A3D5-7AE2-449F-A221-B54E070FFB44}" destId="{F267257A-ED6D-4A1F-BB6A-6908936FEA5E}" srcOrd="2" destOrd="0" parTransId="{34B1A790-33C8-467F-8049-D8E6EBD0BE6D}" sibTransId="{82B8523A-CA28-489E-BA41-CED0D9BD648A}"/>
    <dgm:cxn modelId="{B1371DE2-446A-47E7-8676-3B80D7F060E4}" type="presOf" srcId="{461BA9D5-5525-49A3-A808-AE3CDC7D54B7}" destId="{2C994BD3-18F1-47F1-A9FC-32D14ECCDFE3}" srcOrd="0" destOrd="0" presId="urn:microsoft.com/office/officeart/2005/8/layout/vList5"/>
    <dgm:cxn modelId="{1A00414E-EAD6-4765-9794-C318CE900AEA}" srcId="{77E7C8F8-F78A-44F3-8F25-461D9B9B3FFC}" destId="{461BA9D5-5525-49A3-A808-AE3CDC7D54B7}" srcOrd="0" destOrd="0" parTransId="{C956E2D9-8919-4B65-B3C0-481CD0C953FB}" sibTransId="{09A35890-6C30-49FE-8055-364F61C9B8DB}"/>
    <dgm:cxn modelId="{9A1B4A8B-030F-4C3D-B736-FF9E19E5059C}" type="presOf" srcId="{BEA7C647-9959-40E8-B30D-0DC0B809CE15}" destId="{2E69233A-380A-4E23-A477-844A50321516}" srcOrd="0" destOrd="0" presId="urn:microsoft.com/office/officeart/2005/8/layout/vList5"/>
    <dgm:cxn modelId="{7AEA4B3A-28B6-4194-B2B2-82A78428E202}" type="presOf" srcId="{F267257A-ED6D-4A1F-BB6A-6908936FEA5E}" destId="{BC8D32DA-D407-4A91-9F58-02E2226F174E}" srcOrd="0" destOrd="0" presId="urn:microsoft.com/office/officeart/2005/8/layout/vList5"/>
    <dgm:cxn modelId="{3A8E9368-4B29-4DAF-9196-42ACCB315FC7}" type="presOf" srcId="{0717A3D5-7AE2-449F-A221-B54E070FFB44}" destId="{F9708CDD-00D5-4F48-956B-139BCA176356}" srcOrd="0" destOrd="0" presId="urn:microsoft.com/office/officeart/2005/8/layout/vList5"/>
    <dgm:cxn modelId="{090D17DE-C490-4844-AAD5-65BF60C963E2}" type="presOf" srcId="{074335BF-7D22-4875-9056-9DA52517FE98}" destId="{6D401AA7-E3B9-4E89-B81A-6BA23DC56784}" srcOrd="0" destOrd="0" presId="urn:microsoft.com/office/officeart/2005/8/layout/vList5"/>
    <dgm:cxn modelId="{5124E40E-FF2E-4DE9-8FE7-86B4BF752906}" type="presOf" srcId="{77E7C8F8-F78A-44F3-8F25-461D9B9B3FFC}" destId="{D98C0A10-0BA3-4548-97DA-EED0ED4220D6}" srcOrd="0" destOrd="0" presId="urn:microsoft.com/office/officeart/2005/8/layout/vList5"/>
    <dgm:cxn modelId="{85953850-E1E8-44A4-AC7E-54AB6C9BAF48}" type="presOf" srcId="{C71931BD-1F80-4971-A0E9-938FC4108CC9}" destId="{FD206621-5724-4157-B497-772DB4E98E35}" srcOrd="0" destOrd="0" presId="urn:microsoft.com/office/officeart/2005/8/layout/vList5"/>
    <dgm:cxn modelId="{BAF8C7BB-A23B-4715-86A7-681C365EB1A3}" type="presParOf" srcId="{F9708CDD-00D5-4F48-956B-139BCA176356}" destId="{F83E7805-F4AF-4CE4-89DD-E4EB42523CF0}" srcOrd="0" destOrd="0" presId="urn:microsoft.com/office/officeart/2005/8/layout/vList5"/>
    <dgm:cxn modelId="{6F22F1F5-819C-4BEF-9AFA-F022C0FDD97E}" type="presParOf" srcId="{F83E7805-F4AF-4CE4-89DD-E4EB42523CF0}" destId="{D98C0A10-0BA3-4548-97DA-EED0ED4220D6}" srcOrd="0" destOrd="0" presId="urn:microsoft.com/office/officeart/2005/8/layout/vList5"/>
    <dgm:cxn modelId="{EE701943-B31B-47C1-884F-141C1221F098}" type="presParOf" srcId="{F83E7805-F4AF-4CE4-89DD-E4EB42523CF0}" destId="{2C994BD3-18F1-47F1-A9FC-32D14ECCDFE3}" srcOrd="1" destOrd="0" presId="urn:microsoft.com/office/officeart/2005/8/layout/vList5"/>
    <dgm:cxn modelId="{49514EBB-6224-4C8D-9AF8-6FBFC9F9BBB2}" type="presParOf" srcId="{F9708CDD-00D5-4F48-956B-139BCA176356}" destId="{D7934A8F-9CDB-4711-B7A0-E4A430988B83}" srcOrd="1" destOrd="0" presId="urn:microsoft.com/office/officeart/2005/8/layout/vList5"/>
    <dgm:cxn modelId="{686D08B2-4633-425B-BF6A-53BB5F6306C9}" type="presParOf" srcId="{F9708CDD-00D5-4F48-956B-139BCA176356}" destId="{8A77B411-7A32-43F4-84D3-BFE0CA082283}" srcOrd="2" destOrd="0" presId="urn:microsoft.com/office/officeart/2005/8/layout/vList5"/>
    <dgm:cxn modelId="{A3262B3B-1833-49A8-B25B-9E26D2E3F6F5}" type="presParOf" srcId="{8A77B411-7A32-43F4-84D3-BFE0CA082283}" destId="{6D401AA7-E3B9-4E89-B81A-6BA23DC56784}" srcOrd="0" destOrd="0" presId="urn:microsoft.com/office/officeart/2005/8/layout/vList5"/>
    <dgm:cxn modelId="{1ECF1E63-73A2-4129-9EEF-14F463A080CC}" type="presParOf" srcId="{8A77B411-7A32-43F4-84D3-BFE0CA082283}" destId="{BFA57472-616E-496C-866E-2CB749737399}" srcOrd="1" destOrd="0" presId="urn:microsoft.com/office/officeart/2005/8/layout/vList5"/>
    <dgm:cxn modelId="{FEE19A8C-4838-49F5-BA86-8AC39F0C4CBB}" type="presParOf" srcId="{F9708CDD-00D5-4F48-956B-139BCA176356}" destId="{E575BA99-CC13-450C-BAA1-8B6F17583655}" srcOrd="3" destOrd="0" presId="urn:microsoft.com/office/officeart/2005/8/layout/vList5"/>
    <dgm:cxn modelId="{05C4FBD2-8979-489F-932C-0325F6FF002C}" type="presParOf" srcId="{F9708CDD-00D5-4F48-956B-139BCA176356}" destId="{F95B08A3-6A33-4527-B7E0-0F4309A8A93D}" srcOrd="4" destOrd="0" presId="urn:microsoft.com/office/officeart/2005/8/layout/vList5"/>
    <dgm:cxn modelId="{778C1F0A-8BD0-4C25-932A-E3887A0D577A}" type="presParOf" srcId="{F95B08A3-6A33-4527-B7E0-0F4309A8A93D}" destId="{BC8D32DA-D407-4A91-9F58-02E2226F174E}" srcOrd="0" destOrd="0" presId="urn:microsoft.com/office/officeart/2005/8/layout/vList5"/>
    <dgm:cxn modelId="{7A29099D-F4A8-4E63-8C5F-35682BEA865F}" type="presParOf" srcId="{F95B08A3-6A33-4527-B7E0-0F4309A8A93D}" destId="{EEB43E08-50CA-4C3E-9AC8-D9944856AA57}" srcOrd="1" destOrd="0" presId="urn:microsoft.com/office/officeart/2005/8/layout/vList5"/>
    <dgm:cxn modelId="{D45EFE3A-1CF7-4016-AC69-94081599ACDB}" type="presParOf" srcId="{F9708CDD-00D5-4F48-956B-139BCA176356}" destId="{AD20D9B0-5CD9-42FB-BF87-0F259B8ED636}" srcOrd="5" destOrd="0" presId="urn:microsoft.com/office/officeart/2005/8/layout/vList5"/>
    <dgm:cxn modelId="{EABED29C-0508-4665-8AFD-A7C6FA4E4263}" type="presParOf" srcId="{F9708CDD-00D5-4F48-956B-139BCA176356}" destId="{76593C7B-5443-4D03-B862-99F27BED50D3}" srcOrd="6" destOrd="0" presId="urn:microsoft.com/office/officeart/2005/8/layout/vList5"/>
    <dgm:cxn modelId="{2907E46A-FD87-49F3-8377-7DB1ACF80D08}" type="presParOf" srcId="{76593C7B-5443-4D03-B862-99F27BED50D3}" destId="{FD206621-5724-4157-B497-772DB4E98E35}" srcOrd="0" destOrd="0" presId="urn:microsoft.com/office/officeart/2005/8/layout/vList5"/>
    <dgm:cxn modelId="{3F70B7FE-3140-41AD-8032-23E85496BCC4}" type="presParOf" srcId="{76593C7B-5443-4D03-B862-99F27BED50D3}" destId="{36593131-F388-4047-9EFA-9F2DF8818188}" srcOrd="1" destOrd="0" presId="urn:microsoft.com/office/officeart/2005/8/layout/vList5"/>
    <dgm:cxn modelId="{7455BB28-FE8B-41CB-9670-7C7D6111B05C}" type="presParOf" srcId="{F9708CDD-00D5-4F48-956B-139BCA176356}" destId="{8BAA699C-054E-42DA-BE76-DE3ED0A9279C}" srcOrd="7" destOrd="0" presId="urn:microsoft.com/office/officeart/2005/8/layout/vList5"/>
    <dgm:cxn modelId="{02D72E71-55E1-45FF-B14E-A0FA4A319587}" type="presParOf" srcId="{F9708CDD-00D5-4F48-956B-139BCA176356}" destId="{A35F2C7C-015C-4863-8A8D-D9B662C3415A}" srcOrd="8" destOrd="0" presId="urn:microsoft.com/office/officeart/2005/8/layout/vList5"/>
    <dgm:cxn modelId="{6A39C410-4C56-4FFA-B7F6-A46936E6DC08}" type="presParOf" srcId="{A35F2C7C-015C-4863-8A8D-D9B662C3415A}" destId="{20020FEB-51B2-41B1-9AB9-54F13589210F}" srcOrd="0" destOrd="0" presId="urn:microsoft.com/office/officeart/2005/8/layout/vList5"/>
    <dgm:cxn modelId="{E873C083-F3A0-4AAF-82D3-D13DDB99FC50}" type="presParOf" srcId="{A35F2C7C-015C-4863-8A8D-D9B662C3415A}" destId="{A5F87ECC-4468-49CA-B4FA-DAC0ABEC3E6D}" srcOrd="1" destOrd="0" presId="urn:microsoft.com/office/officeart/2005/8/layout/vList5"/>
    <dgm:cxn modelId="{CAAD6928-2D61-42AC-B4F3-1817D8D793CF}" type="presParOf" srcId="{F9708CDD-00D5-4F48-956B-139BCA176356}" destId="{C6DE7F8E-F027-4C67-88B0-C69FF7E47460}" srcOrd="9" destOrd="0" presId="urn:microsoft.com/office/officeart/2005/8/layout/vList5"/>
    <dgm:cxn modelId="{E16FA454-86A8-47E5-A1BD-FF273470B06A}" type="presParOf" srcId="{F9708CDD-00D5-4F48-956B-139BCA176356}" destId="{D2061792-EC03-407E-8C1B-0427BD685C2F}" srcOrd="10" destOrd="0" presId="urn:microsoft.com/office/officeart/2005/8/layout/vList5"/>
    <dgm:cxn modelId="{060A5B30-2CB0-486B-A17A-4B31D6678180}" type="presParOf" srcId="{D2061792-EC03-407E-8C1B-0427BD685C2F}" destId="{2E69233A-380A-4E23-A477-844A50321516}" srcOrd="0" destOrd="0" presId="urn:microsoft.com/office/officeart/2005/8/layout/vList5"/>
    <dgm:cxn modelId="{58F1B1C2-647F-4DE8-B3B0-F729E1E39B12}" type="presParOf" srcId="{D2061792-EC03-407E-8C1B-0427BD685C2F}" destId="{26CE35D6-6868-424B-806C-1FD1B42F651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94BD3-18F1-47F1-A9FC-32D14ECCDFE3}">
      <dsp:nvSpPr>
        <dsp:cNvPr id="0" name=""/>
        <dsp:cNvSpPr/>
      </dsp:nvSpPr>
      <dsp:spPr>
        <a:xfrm rot="5400000">
          <a:off x="5068073" y="-2881627"/>
          <a:ext cx="672628" cy="6606929"/>
        </a:xfrm>
        <a:prstGeom prst="round2SameRect">
          <a:avLst/>
        </a:prstGeom>
        <a:solidFill>
          <a:srgbClr val="996633">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degree to which the "data is disclosed only as intended“ [SECPAT]</a:t>
          </a:r>
          <a:endParaRPr lang="en-US" sz="2000" kern="1200" dirty="0">
            <a:solidFill>
              <a:schemeClr val="tx1"/>
            </a:solidFill>
          </a:endParaRPr>
        </a:p>
      </dsp:txBody>
      <dsp:txXfrm rot="-5400000">
        <a:off x="2100923" y="118358"/>
        <a:ext cx="6574094" cy="606958"/>
      </dsp:txXfrm>
    </dsp:sp>
    <dsp:sp modelId="{D98C0A10-0BA3-4548-97DA-EED0ED4220D6}">
      <dsp:nvSpPr>
        <dsp:cNvPr id="0" name=""/>
        <dsp:cNvSpPr/>
      </dsp:nvSpPr>
      <dsp:spPr>
        <a:xfrm>
          <a:off x="0" y="1444"/>
          <a:ext cx="2099994" cy="840785"/>
        </a:xfrm>
        <a:prstGeom prst="roundRect">
          <a:avLst/>
        </a:prstGeom>
        <a:blipFill rotWithShape="0">
          <a:blip xmlns:r="http://schemas.openxmlformats.org/officeDocument/2006/relationships" r:embed="rId1"/>
          <a:tile tx="0" ty="0" sx="100000" sy="100000" flip="none" algn="tl"/>
        </a:blip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a:solidFill>
                <a:schemeClr val="tx1"/>
              </a:solidFill>
            </a:rPr>
            <a:t>Confidentiality (C)</a:t>
          </a:r>
          <a:endParaRPr lang="en-US" sz="1800" kern="1200" dirty="0">
            <a:solidFill>
              <a:schemeClr val="tx1"/>
            </a:solidFill>
          </a:endParaRPr>
        </a:p>
      </dsp:txBody>
      <dsp:txXfrm>
        <a:off x="41044" y="42488"/>
        <a:ext cx="2017906" cy="758697"/>
      </dsp:txXfrm>
    </dsp:sp>
    <dsp:sp modelId="{BFA57472-616E-496C-866E-2CB749737399}">
      <dsp:nvSpPr>
        <dsp:cNvPr id="0" name=""/>
        <dsp:cNvSpPr/>
      </dsp:nvSpPr>
      <dsp:spPr>
        <a:xfrm rot="5400000">
          <a:off x="5032649" y="-1998802"/>
          <a:ext cx="743476" cy="6606929"/>
        </a:xfrm>
        <a:prstGeom prst="round2SameRect">
          <a:avLst/>
        </a:prstGeom>
        <a:solidFill>
          <a:srgbClr val="996633">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degree to which a system or component prevents unauthorized access to, or modification of, computer programs or data.” [IEEE]</a:t>
          </a:r>
          <a:endParaRPr lang="en-US" sz="2000" kern="1200" dirty="0">
            <a:solidFill>
              <a:schemeClr val="tx1"/>
            </a:solidFill>
          </a:endParaRPr>
        </a:p>
      </dsp:txBody>
      <dsp:txXfrm rot="-5400000">
        <a:off x="2100923" y="969218"/>
        <a:ext cx="6570635" cy="670888"/>
      </dsp:txXfrm>
    </dsp:sp>
    <dsp:sp modelId="{6D401AA7-E3B9-4E89-B81A-6BA23DC56784}">
      <dsp:nvSpPr>
        <dsp:cNvPr id="0" name=""/>
        <dsp:cNvSpPr/>
      </dsp:nvSpPr>
      <dsp:spPr>
        <a:xfrm>
          <a:off x="0" y="884269"/>
          <a:ext cx="2099994" cy="840785"/>
        </a:xfrm>
        <a:prstGeom prst="roundRect">
          <a:avLst/>
        </a:prstGeom>
        <a:blipFill rotWithShape="0">
          <a:blip xmlns:r="http://schemas.openxmlformats.org/officeDocument/2006/relationships" r:embed="rId1"/>
          <a:tile tx="0" ty="0" sx="100000" sy="100000" flip="none" algn="tl"/>
        </a:blip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a:solidFill>
                <a:schemeClr val="tx1"/>
              </a:solidFill>
            </a:rPr>
            <a:t>Integrity (I)</a:t>
          </a:r>
          <a:endParaRPr lang="en-US" sz="1800" kern="1200" dirty="0"/>
        </a:p>
      </dsp:txBody>
      <dsp:txXfrm>
        <a:off x="41044" y="925313"/>
        <a:ext cx="2017906" cy="758697"/>
      </dsp:txXfrm>
    </dsp:sp>
    <dsp:sp modelId="{EEB43E08-50CA-4C3E-9AC8-D9944856AA57}">
      <dsp:nvSpPr>
        <dsp:cNvPr id="0" name=""/>
        <dsp:cNvSpPr/>
      </dsp:nvSpPr>
      <dsp:spPr>
        <a:xfrm rot="5400000">
          <a:off x="5001076" y="-1115977"/>
          <a:ext cx="806623" cy="6606929"/>
        </a:xfrm>
        <a:prstGeom prst="round2SameRect">
          <a:avLst/>
        </a:prstGeom>
        <a:solidFill>
          <a:srgbClr val="996633">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degree to which a system or component is operational and accessible when required for use." [IEEE]</a:t>
          </a:r>
          <a:endParaRPr lang="en-US" sz="2000" kern="1200" dirty="0">
            <a:solidFill>
              <a:schemeClr val="tx1"/>
            </a:solidFill>
          </a:endParaRPr>
        </a:p>
      </dsp:txBody>
      <dsp:txXfrm rot="-5400000">
        <a:off x="2100923" y="1823552"/>
        <a:ext cx="6567553" cy="727871"/>
      </dsp:txXfrm>
    </dsp:sp>
    <dsp:sp modelId="{BC8D32DA-D407-4A91-9F58-02E2226F174E}">
      <dsp:nvSpPr>
        <dsp:cNvPr id="0" name=""/>
        <dsp:cNvSpPr/>
      </dsp:nvSpPr>
      <dsp:spPr>
        <a:xfrm>
          <a:off x="0" y="1767094"/>
          <a:ext cx="2099994" cy="840785"/>
        </a:xfrm>
        <a:prstGeom prst="roundRect">
          <a:avLst/>
        </a:prstGeom>
        <a:blipFill rotWithShape="0">
          <a:blip xmlns:r="http://schemas.openxmlformats.org/officeDocument/2006/relationships" r:embed="rId1"/>
          <a:tile tx="0" ty="0" sx="100000" sy="100000" flip="none" algn="tl"/>
        </a:blip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a:solidFill>
                <a:schemeClr val="tx1"/>
              </a:solidFill>
            </a:rPr>
            <a:t>Availability (A)	</a:t>
          </a:r>
          <a:endParaRPr lang="en-US" sz="1800" kern="1200" dirty="0"/>
        </a:p>
      </dsp:txBody>
      <dsp:txXfrm>
        <a:off x="41044" y="1808138"/>
        <a:ext cx="2017906" cy="758697"/>
      </dsp:txXfrm>
    </dsp:sp>
    <dsp:sp modelId="{36593131-F388-4047-9EFA-9F2DF8818188}">
      <dsp:nvSpPr>
        <dsp:cNvPr id="0" name=""/>
        <dsp:cNvSpPr/>
      </dsp:nvSpPr>
      <dsp:spPr>
        <a:xfrm rot="5400000">
          <a:off x="5069002" y="-255503"/>
          <a:ext cx="672628" cy="6606929"/>
        </a:xfrm>
        <a:prstGeom prst="round2SameRect">
          <a:avLst/>
        </a:prstGeom>
        <a:solidFill>
          <a:srgbClr val="996633">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need to establish that "a claimed identity is valid" for a user, process or device. [NIST-SP800-33]</a:t>
          </a:r>
          <a:endParaRPr lang="en-US" sz="2000" kern="1200" dirty="0">
            <a:solidFill>
              <a:schemeClr val="tx1"/>
            </a:solidFill>
          </a:endParaRPr>
        </a:p>
      </dsp:txBody>
      <dsp:txXfrm rot="-5400000">
        <a:off x="2101852" y="2744482"/>
        <a:ext cx="6574094" cy="606958"/>
      </dsp:txXfrm>
    </dsp:sp>
    <dsp:sp modelId="{FD206621-5724-4157-B497-772DB4E98E35}">
      <dsp:nvSpPr>
        <dsp:cNvPr id="0" name=""/>
        <dsp:cNvSpPr/>
      </dsp:nvSpPr>
      <dsp:spPr>
        <a:xfrm>
          <a:off x="0" y="2649919"/>
          <a:ext cx="2099994" cy="840785"/>
        </a:xfrm>
        <a:prstGeom prst="roundRect">
          <a:avLst/>
        </a:prstGeom>
        <a:blipFill rotWithShape="0">
          <a:blip xmlns:r="http://schemas.openxmlformats.org/officeDocument/2006/relationships" r:embed="rId1"/>
          <a:tile tx="0" ty="0" sx="100000" sy="100000" flip="none" algn="tl"/>
        </a:blip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a:solidFill>
                <a:schemeClr val="tx1"/>
              </a:solidFill>
            </a:rPr>
            <a:t>Identification &amp; Authentication (IA)</a:t>
          </a:r>
          <a:endParaRPr lang="en-US" sz="1800" kern="1200" dirty="0"/>
        </a:p>
      </dsp:txBody>
      <dsp:txXfrm>
        <a:off x="41044" y="2690963"/>
        <a:ext cx="2017906" cy="758697"/>
      </dsp:txXfrm>
    </dsp:sp>
    <dsp:sp modelId="{A5F87ECC-4468-49CA-B4FA-DAC0ABEC3E6D}">
      <dsp:nvSpPr>
        <dsp:cNvPr id="0" name=""/>
        <dsp:cNvSpPr/>
      </dsp:nvSpPr>
      <dsp:spPr>
        <a:xfrm rot="5400000">
          <a:off x="5068073" y="649673"/>
          <a:ext cx="672628" cy="6606929"/>
        </a:xfrm>
        <a:prstGeom prst="round2SameRect">
          <a:avLst/>
        </a:prstGeom>
        <a:solidFill>
          <a:srgbClr val="996633">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Degree to which actions affecting software assets "can be traced to the actor responsible for the action“ [SECPAT]</a:t>
          </a:r>
          <a:endParaRPr lang="en-US" sz="2000" b="1" kern="1200" dirty="0">
            <a:solidFill>
              <a:schemeClr val="tx1"/>
            </a:solidFill>
          </a:endParaRPr>
        </a:p>
      </dsp:txBody>
      <dsp:txXfrm rot="-5400000">
        <a:off x="2100923" y="3649659"/>
        <a:ext cx="6574094" cy="606958"/>
      </dsp:txXfrm>
    </dsp:sp>
    <dsp:sp modelId="{20020FEB-51B2-41B1-9AB9-54F13589210F}">
      <dsp:nvSpPr>
        <dsp:cNvPr id="0" name=""/>
        <dsp:cNvSpPr/>
      </dsp:nvSpPr>
      <dsp:spPr>
        <a:xfrm>
          <a:off x="0" y="3532744"/>
          <a:ext cx="2099994" cy="840785"/>
        </a:xfrm>
        <a:prstGeom prst="roundRect">
          <a:avLst/>
        </a:prstGeom>
        <a:blipFill rotWithShape="0">
          <a:blip xmlns:r="http://schemas.openxmlformats.org/officeDocument/2006/relationships" r:embed="rId1"/>
          <a:tile tx="0" ty="0" sx="100000" sy="100000" flip="none" algn="tl"/>
        </a:blip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a:solidFill>
                <a:schemeClr val="tx1"/>
              </a:solidFill>
            </a:rPr>
            <a:t>Accountability (AY)</a:t>
          </a:r>
        </a:p>
      </dsp:txBody>
      <dsp:txXfrm>
        <a:off x="41044" y="3573788"/>
        <a:ext cx="2017906" cy="758697"/>
      </dsp:txXfrm>
    </dsp:sp>
    <dsp:sp modelId="{26CE35D6-6868-424B-806C-1FD1B42F6510}">
      <dsp:nvSpPr>
        <dsp:cNvPr id="0" name=""/>
        <dsp:cNvSpPr/>
      </dsp:nvSpPr>
      <dsp:spPr>
        <a:xfrm rot="5400000">
          <a:off x="5068073" y="1532498"/>
          <a:ext cx="672628" cy="6606929"/>
        </a:xfrm>
        <a:prstGeom prst="round2SameRect">
          <a:avLst/>
        </a:prstGeom>
        <a:solidFill>
          <a:srgbClr val="996633">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degree to which “an actor can understand and control how their information is used.” [RE14]</a:t>
          </a:r>
          <a:endParaRPr lang="en-US" sz="2000" b="1" kern="1200" dirty="0">
            <a:solidFill>
              <a:schemeClr val="tx1"/>
            </a:solidFill>
          </a:endParaRPr>
        </a:p>
      </dsp:txBody>
      <dsp:txXfrm rot="-5400000">
        <a:off x="2100923" y="4532484"/>
        <a:ext cx="6574094" cy="606958"/>
      </dsp:txXfrm>
    </dsp:sp>
    <dsp:sp modelId="{2E69233A-380A-4E23-A477-844A50321516}">
      <dsp:nvSpPr>
        <dsp:cNvPr id="0" name=""/>
        <dsp:cNvSpPr/>
      </dsp:nvSpPr>
      <dsp:spPr>
        <a:xfrm>
          <a:off x="15" y="4417014"/>
          <a:ext cx="2099994" cy="840785"/>
        </a:xfrm>
        <a:prstGeom prst="roundRect">
          <a:avLst/>
        </a:prstGeom>
        <a:blipFill rotWithShape="0">
          <a:blip xmlns:r="http://schemas.openxmlformats.org/officeDocument/2006/relationships" r:embed="rId1"/>
          <a:tile tx="0" ty="0" sx="100000" sy="100000" flip="none" algn="tl"/>
        </a:blip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a:solidFill>
                <a:schemeClr val="tx1"/>
              </a:solidFill>
            </a:rPr>
            <a:t>Privacy (PR)</a:t>
          </a:r>
        </a:p>
      </dsp:txBody>
      <dsp:txXfrm>
        <a:off x="41059" y="4458058"/>
        <a:ext cx="2017906" cy="7586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3" y="1"/>
            <a:ext cx="3077739" cy="471054"/>
          </a:xfrm>
          <a:prstGeom prst="rect">
            <a:avLst/>
          </a:prstGeom>
        </p:spPr>
        <p:txBody>
          <a:bodyPr vert="horz" lIns="94229" tIns="47114" rIns="94229" bIns="47114" rtlCol="0"/>
          <a:lstStyle>
            <a:lvl1pPr algn="r">
              <a:defRPr sz="1200"/>
            </a:lvl1pPr>
          </a:lstStyle>
          <a:p>
            <a:fld id="{FD4C5AA5-86BF-4607-A414-FFE8E5C5495D}" type="datetimeFigureOut">
              <a:rPr lang="en-US" smtClean="0"/>
              <a:t>9/12/2016</a:t>
            </a:fld>
            <a:endParaRPr lang="en-US"/>
          </a:p>
        </p:txBody>
      </p:sp>
      <p:sp>
        <p:nvSpPr>
          <p:cNvPr id="4" name="Footer Placeholder 3"/>
          <p:cNvSpPr>
            <a:spLocks noGrp="1"/>
          </p:cNvSpPr>
          <p:nvPr>
            <p:ph type="ftr" sz="quarter" idx="2"/>
          </p:nvPr>
        </p:nvSpPr>
        <p:spPr>
          <a:xfrm>
            <a:off x="1"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2"/>
            <a:ext cx="3077739" cy="471053"/>
          </a:xfrm>
          <a:prstGeom prst="rect">
            <a:avLst/>
          </a:prstGeom>
        </p:spPr>
        <p:txBody>
          <a:bodyPr vert="horz" lIns="94229" tIns="47114" rIns="94229" bIns="47114" rtlCol="0" anchor="b"/>
          <a:lstStyle>
            <a:lvl1pPr algn="r">
              <a:defRPr sz="1200"/>
            </a:lvl1pPr>
          </a:lstStyle>
          <a:p>
            <a:fld id="{88DA2DBE-9A7E-4ED9-A8C8-F5864AB7EE6E}" type="slidenum">
              <a:rPr lang="en-US" smtClean="0"/>
              <a:t>‹#›</a:t>
            </a:fld>
            <a:endParaRPr lang="en-US"/>
          </a:p>
        </p:txBody>
      </p:sp>
    </p:spTree>
    <p:extLst>
      <p:ext uri="{BB962C8B-B14F-4D97-AF65-F5344CB8AC3E}">
        <p14:creationId xmlns:p14="http://schemas.microsoft.com/office/powerpoint/2010/main" val="15941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3" y="1"/>
            <a:ext cx="3077739" cy="471054"/>
          </a:xfrm>
          <a:prstGeom prst="rect">
            <a:avLst/>
          </a:prstGeom>
        </p:spPr>
        <p:txBody>
          <a:bodyPr vert="horz" lIns="94229" tIns="47114" rIns="94229" bIns="47114" rtlCol="0"/>
          <a:lstStyle>
            <a:lvl1pPr algn="r">
              <a:defRPr sz="1200"/>
            </a:lvl1pPr>
          </a:lstStyle>
          <a:p>
            <a:fld id="{8875F36B-4982-4BFB-93F8-DEFA08E876C9}" type="datetimeFigureOut">
              <a:rPr lang="en-US" smtClean="0"/>
              <a:t>9/12/2016</a:t>
            </a:fld>
            <a:endParaRPr lang="en-US"/>
          </a:p>
        </p:txBody>
      </p:sp>
      <p:sp>
        <p:nvSpPr>
          <p:cNvPr id="4" name="Slide Image Placeholder 3"/>
          <p:cNvSpPr>
            <a:spLocks noGrp="1" noRot="1" noChangeAspect="1"/>
          </p:cNvSpPr>
          <p:nvPr>
            <p:ph type="sldImg" idx="2"/>
          </p:nvPr>
        </p:nvSpPr>
        <p:spPr>
          <a:xfrm>
            <a:off x="1439863" y="1173163"/>
            <a:ext cx="42227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2"/>
            <a:ext cx="3077739" cy="471053"/>
          </a:xfrm>
          <a:prstGeom prst="rect">
            <a:avLst/>
          </a:prstGeom>
        </p:spPr>
        <p:txBody>
          <a:bodyPr vert="horz" lIns="94229" tIns="47114" rIns="94229" bIns="47114" rtlCol="0" anchor="b"/>
          <a:lstStyle>
            <a:lvl1pPr algn="r">
              <a:defRPr sz="1200"/>
            </a:lvl1pPr>
          </a:lstStyle>
          <a:p>
            <a:fld id="{713DF5D3-EA9F-4E6C-9A71-5737208D2EE1}" type="slidenum">
              <a:rPr lang="en-US" smtClean="0"/>
              <a:t>‹#›</a:t>
            </a:fld>
            <a:endParaRPr lang="en-US"/>
          </a:p>
        </p:txBody>
      </p:sp>
    </p:spTree>
    <p:extLst>
      <p:ext uri="{BB962C8B-B14F-4D97-AF65-F5344CB8AC3E}">
        <p14:creationId xmlns:p14="http://schemas.microsoft.com/office/powerpoint/2010/main" val="3492249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998EBF71-7B5F-4295-8047-EE42988B90BA}" type="slidenum">
              <a:rPr lang="en-US"/>
              <a:pPr/>
              <a:t>1</a:t>
            </a:fld>
            <a:endParaRPr lang="en-US"/>
          </a:p>
        </p:txBody>
      </p:sp>
      <p:sp>
        <p:nvSpPr>
          <p:cNvPr id="37889" name="Rectangle 1"/>
          <p:cNvSpPr txBox="1">
            <a:spLocks noGrp="1" noRot="1" noChangeAspect="1" noChangeArrowheads="1"/>
          </p:cNvSpPr>
          <p:nvPr>
            <p:ph type="sldImg"/>
          </p:nvPr>
        </p:nvSpPr>
        <p:spPr bwMode="auto">
          <a:xfrm>
            <a:off x="3048000" y="530225"/>
            <a:ext cx="3532188" cy="26495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962782" y="3356259"/>
            <a:ext cx="7702239" cy="317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Script:</a:t>
            </a:r>
          </a:p>
          <a:p>
            <a:r>
              <a:rPr lang="en-US" baseline="0" dirty="0"/>
              <a:t>Welcome everyone and thank you for joining me today. I am John </a:t>
            </a:r>
            <a:r>
              <a:rPr lang="en-US" baseline="0" dirty="0" err="1"/>
              <a:t>Slankas</a:t>
            </a:r>
            <a:r>
              <a:rPr lang="en-US" baseline="0" dirty="0"/>
              <a:t> …. </a:t>
            </a:r>
            <a:endParaRPr lang="en-US" dirty="0"/>
          </a:p>
        </p:txBody>
      </p:sp>
    </p:spTree>
    <p:extLst>
      <p:ext uri="{BB962C8B-B14F-4D97-AF65-F5344CB8AC3E}">
        <p14:creationId xmlns:p14="http://schemas.microsoft.com/office/powerpoint/2010/main" val="2339836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conducted a controlled experiment to evaluate whether an analyst can identify the implied security goals without the explicit knowledge of these implied goals.</a:t>
            </a:r>
          </a:p>
          <a:p>
            <a:endParaRPr lang="en-US" baseline="0" dirty="0"/>
          </a:p>
          <a:p>
            <a:r>
              <a:rPr lang="en-US" baseline="0" dirty="0"/>
              <a:t>We use the metrics of precision and recall based on overall goals that are identified, as well as recall in terms of initial and implied goals.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created an oracle of security goals before the experiment. Two researchers independently identified goals for the oracle and resolved the disagreements with discussion. [Kappa score = 0.81 –---- 22 disagreements out of 252 possible votes].</a:t>
            </a:r>
          </a:p>
          <a:p>
            <a:endParaRPr lang="en-US" baseline="0" dirty="0"/>
          </a:p>
          <a:p>
            <a:r>
              <a:rPr lang="en-US" baseline="0" dirty="0"/>
              <a:t>For Discussion:</a:t>
            </a:r>
          </a:p>
          <a:p>
            <a:r>
              <a:rPr lang="en-US" baseline="0" dirty="0"/>
              <a:t>----------------</a:t>
            </a:r>
          </a:p>
          <a:p>
            <a:r>
              <a:rPr lang="en-US" baseline="0" dirty="0"/>
              <a:t>Metrics: Slide #21</a:t>
            </a:r>
          </a:p>
          <a:p>
            <a:endParaRPr lang="en-US" baseline="0" dirty="0"/>
          </a:p>
          <a:p>
            <a:r>
              <a:rPr lang="en-US" baseline="0" dirty="0"/>
              <a:t>All participants in our study were aware of the 18 security goal patterns so we could not meaningfully compare the control and treatment group in terms of the discovery of overall goals. </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13DF5D3-EA9F-4E6C-9A71-5737208D2EE1}" type="slidenum">
              <a:rPr lang="en-US" smtClean="0"/>
              <a:t>10</a:t>
            </a:fld>
            <a:endParaRPr lang="en-US"/>
          </a:p>
        </p:txBody>
      </p:sp>
    </p:spTree>
    <p:extLst>
      <p:ext uri="{BB962C8B-B14F-4D97-AF65-F5344CB8AC3E}">
        <p14:creationId xmlns:p14="http://schemas.microsoft.com/office/powerpoint/2010/main" val="58593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results, we did not find any significant differences in terms of the overall precision</a:t>
            </a:r>
            <a:r>
              <a:rPr lang="en-US" baseline="0" dirty="0"/>
              <a:t> and recall between the two groups or the systems. However, the recall of implied goals is significantly higher for the treatment group as compared to the control group. </a:t>
            </a:r>
          </a:p>
          <a:p>
            <a:endParaRPr lang="en-US" baseline="0" dirty="0"/>
          </a:p>
          <a:p>
            <a:r>
              <a:rPr lang="en-US" baseline="0" dirty="0"/>
              <a:t>For Discussion</a:t>
            </a:r>
          </a:p>
          <a:p>
            <a:r>
              <a:rPr lang="en-US" baseline="0" dirty="0"/>
              <a:t>----------------</a:t>
            </a:r>
          </a:p>
          <a:p>
            <a:pPr marL="176679" indent="-176679">
              <a:buFontTx/>
              <a:buChar char="-"/>
            </a:pPr>
            <a:r>
              <a:rPr lang="en-US" baseline="0" dirty="0"/>
              <a:t>A number of reasons for low recall overall </a:t>
            </a:r>
          </a:p>
          <a:p>
            <a:pPr marL="633879" lvl="1" indent="-176679">
              <a:buFontTx/>
              <a:buChar char="-"/>
            </a:pPr>
            <a:r>
              <a:rPr lang="en-US" baseline="0" dirty="0"/>
              <a:t>Participants spent 15-19 minutes per system and is not enough time to identify a large number of goals.</a:t>
            </a:r>
          </a:p>
          <a:p>
            <a:pPr marL="633879" lvl="1" indent="-176679">
              <a:buFontTx/>
              <a:buChar char="-"/>
            </a:pPr>
            <a:r>
              <a:rPr lang="en-US" baseline="0" dirty="0"/>
              <a:t>One individual may not identify all applicable goals due to limited knowledge or different security perceptions about different types of assets.</a:t>
            </a:r>
          </a:p>
          <a:p>
            <a:pPr marL="633879" lvl="1" indent="-176679">
              <a:buFontTx/>
              <a:buChar char="-"/>
            </a:pPr>
            <a:r>
              <a:rPr lang="en-US" baseline="0" dirty="0"/>
              <a:t>Participants may not be as familiar with the system as an actual analyst would be. </a:t>
            </a:r>
          </a:p>
          <a:p>
            <a:pPr marL="176679" indent="-176679">
              <a:buFontTx/>
              <a:buChar char="-"/>
            </a:pPr>
            <a:r>
              <a:rPr lang="en-US" baseline="0" dirty="0"/>
              <a:t>Low recall of implied goals</a:t>
            </a:r>
          </a:p>
          <a:p>
            <a:pPr marL="633879" lvl="1" indent="-176679">
              <a:buFontTx/>
              <a:buChar char="-"/>
            </a:pPr>
            <a:r>
              <a:rPr lang="en-US" baseline="0" dirty="0"/>
              <a:t>implied goals are identified after the initial goals, so participants may have needed more time to get to the point where they start identifying more of the implied goals.</a:t>
            </a:r>
            <a:endParaRPr lang="en-US" dirty="0"/>
          </a:p>
        </p:txBody>
      </p:sp>
      <p:sp>
        <p:nvSpPr>
          <p:cNvPr id="4" name="Slide Number Placeholder 3"/>
          <p:cNvSpPr>
            <a:spLocks noGrp="1"/>
          </p:cNvSpPr>
          <p:nvPr>
            <p:ph type="sldNum" idx="10"/>
          </p:nvPr>
        </p:nvSpPr>
        <p:spPr/>
        <p:txBody>
          <a:bodyPr/>
          <a:lstStyle/>
          <a:p>
            <a:pPr defTabSz="942289" fontAlgn="auto">
              <a:spcBef>
                <a:spcPts val="0"/>
              </a:spcBef>
              <a:spcAft>
                <a:spcPts val="0"/>
              </a:spcAft>
              <a:buClrTx/>
              <a:buSzTx/>
              <a:buNone/>
              <a:defRPr/>
            </a:pPr>
            <a:fld id="{18ABD026-5A19-40A7-9066-47B97193A673}" type="slidenum">
              <a:rPr lang="en-US" sz="1900" kern="0">
                <a:solidFill>
                  <a:sysClr val="windowText" lastClr="000000"/>
                </a:solidFill>
              </a:rPr>
              <a:pPr defTabSz="942289" fontAlgn="auto">
                <a:spcBef>
                  <a:spcPts val="0"/>
                </a:spcBef>
                <a:spcAft>
                  <a:spcPts val="0"/>
                </a:spcAft>
                <a:buClrTx/>
                <a:buSzTx/>
                <a:buNone/>
                <a:defRPr/>
              </a:pPr>
              <a:t>11</a:t>
            </a:fld>
            <a:endParaRPr lang="en-US" sz="1900" kern="0">
              <a:solidFill>
                <a:sysClr val="windowText" lastClr="000000"/>
              </a:solidFill>
            </a:endParaRPr>
          </a:p>
        </p:txBody>
      </p:sp>
    </p:spTree>
    <p:extLst>
      <p:ext uri="{BB962C8B-B14F-4D97-AF65-F5344CB8AC3E}">
        <p14:creationId xmlns:p14="http://schemas.microsoft.com/office/powerpoint/2010/main" val="366115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 overall recall was low, we looked at the combined set of goals identified by participants in both groups (considering each group as a team of analysts identifying goals for the system). </a:t>
            </a:r>
          </a:p>
          <a:p>
            <a:endParaRPr lang="en-US" baseline="0" dirty="0"/>
          </a:p>
          <a:p>
            <a:r>
              <a:rPr lang="en-US" baseline="0" dirty="0"/>
              <a:t>We see that the treatment group performed better than the control group for both initial and implied goals for both the systems. </a:t>
            </a:r>
          </a:p>
          <a:p>
            <a:endParaRPr lang="en-US" baseline="0" dirty="0"/>
          </a:p>
          <a:p>
            <a:r>
              <a:rPr lang="en-US" baseline="0" dirty="0"/>
              <a:t>For instance, for </a:t>
            </a:r>
            <a:r>
              <a:rPr lang="en-US" baseline="0" dirty="0" err="1"/>
              <a:t>iHRIS</a:t>
            </a:r>
            <a:r>
              <a:rPr lang="en-US" baseline="0" dirty="0"/>
              <a:t>, of the 108 goals in the oracle, control group identified 62% of the goals, whereas treatment group identified 79% of the goals. The difference is more pronounced in terms of the implied goals. For </a:t>
            </a:r>
            <a:r>
              <a:rPr lang="en-US" baseline="0" dirty="0" err="1"/>
              <a:t>iHRIS</a:t>
            </a:r>
            <a:r>
              <a:rPr lang="en-US" baseline="0" dirty="0"/>
              <a:t>, the control group identified only 24% of the implied goals whereas treatment group identified 54% of the implied goals. We see similar results for the </a:t>
            </a:r>
            <a:r>
              <a:rPr lang="en-US" baseline="0" dirty="0" err="1"/>
              <a:t>Cyclos</a:t>
            </a:r>
            <a:r>
              <a:rPr lang="en-US" baseline="0" dirty="0"/>
              <a:t> system. </a:t>
            </a:r>
          </a:p>
          <a:p>
            <a:endParaRPr lang="en-US" baseline="0" dirty="0"/>
          </a:p>
          <a:p>
            <a:r>
              <a:rPr lang="en-US" baseline="0" dirty="0"/>
              <a:t>Participants in treatment group identified significantly more implied goals, and also a much larger pool of initial and implied goals as a group with the explicit knowledge of implied goals and availability of a step-by-step process for identifying security goals (DIGS). </a:t>
            </a:r>
          </a:p>
          <a:p>
            <a:endParaRPr lang="en-US" baseline="0" dirty="0"/>
          </a:p>
          <a:p>
            <a:r>
              <a:rPr lang="en-US" baseline="0" dirty="0"/>
              <a:t>For Discussion</a:t>
            </a:r>
          </a:p>
          <a:p>
            <a:r>
              <a:rPr lang="en-US" baseline="0" dirty="0"/>
              <a:t>----------------</a:t>
            </a:r>
          </a:p>
          <a:p>
            <a:r>
              <a:rPr lang="en-US" dirty="0"/>
              <a:t>Of the 131 (101 initial; 30 implied) distinct security goals correctly identified by participants overall, the treatment group identified 27 goals (9 initial; 18 implied) that control did not. Whereas the control group identified only one goal that the treatment group did not.</a:t>
            </a:r>
          </a:p>
          <a:p>
            <a:endParaRPr lang="en-US" dirty="0"/>
          </a:p>
          <a:p>
            <a:r>
              <a:rPr lang="en-US" dirty="0"/>
              <a:t>Some of the implied goals, that were identified by both groups include protecting the login credentials and log files. </a:t>
            </a:r>
            <a:endParaRPr lang="en-US" baseline="0" dirty="0"/>
          </a:p>
          <a:p>
            <a:endParaRPr lang="en-US" dirty="0"/>
          </a:p>
        </p:txBody>
      </p:sp>
      <p:sp>
        <p:nvSpPr>
          <p:cNvPr id="4" name="Slide Number Placeholder 3"/>
          <p:cNvSpPr>
            <a:spLocks noGrp="1"/>
          </p:cNvSpPr>
          <p:nvPr>
            <p:ph type="sldNum" sz="quarter" idx="10"/>
          </p:nvPr>
        </p:nvSpPr>
        <p:spPr/>
        <p:txBody>
          <a:bodyPr/>
          <a:lstStyle/>
          <a:p>
            <a:fld id="{713DF5D3-EA9F-4E6C-9A71-5737208D2EE1}" type="slidenum">
              <a:rPr lang="en-US" smtClean="0"/>
              <a:t>12</a:t>
            </a:fld>
            <a:endParaRPr lang="en-US"/>
          </a:p>
        </p:txBody>
      </p:sp>
    </p:spTree>
    <p:extLst>
      <p:ext uri="{BB962C8B-B14F-4D97-AF65-F5344CB8AC3E}">
        <p14:creationId xmlns:p14="http://schemas.microsoft.com/office/powerpoint/2010/main" val="27779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breakdown of different types of goals identified by participants for the two systems. </a:t>
            </a:r>
          </a:p>
          <a:p>
            <a:endParaRPr lang="en-US" dirty="0"/>
          </a:p>
          <a:p>
            <a:r>
              <a:rPr lang="en-US" dirty="0"/>
              <a:t>Participants</a:t>
            </a:r>
            <a:r>
              <a:rPr lang="en-US" baseline="0" dirty="0"/>
              <a:t> mostly identified goals related to confidentiality and integrity of assets, which were also more prevalent in the oracle. However, participants did not identify as many goals related to accountability. </a:t>
            </a:r>
          </a:p>
          <a:p>
            <a:endParaRPr lang="en-US" baseline="0" dirty="0"/>
          </a:p>
          <a:p>
            <a:endParaRPr lang="en-US" baseline="0" dirty="0"/>
          </a:p>
          <a:p>
            <a:r>
              <a:rPr lang="en-US" baseline="0" dirty="0"/>
              <a:t>[May be keep it as a backup slide if you think presentation is long]</a:t>
            </a:r>
            <a:endParaRPr lang="en-US" dirty="0"/>
          </a:p>
        </p:txBody>
      </p:sp>
      <p:sp>
        <p:nvSpPr>
          <p:cNvPr id="4" name="Slide Number Placeholder 3"/>
          <p:cNvSpPr>
            <a:spLocks noGrp="1"/>
          </p:cNvSpPr>
          <p:nvPr>
            <p:ph type="sldNum" idx="10"/>
          </p:nvPr>
        </p:nvSpPr>
        <p:spPr/>
        <p:txBody>
          <a:bodyPr/>
          <a:lstStyle/>
          <a:p>
            <a:pPr defTabSz="942289" fontAlgn="auto">
              <a:spcBef>
                <a:spcPts val="0"/>
              </a:spcBef>
              <a:spcAft>
                <a:spcPts val="0"/>
              </a:spcAft>
              <a:buClrTx/>
              <a:buSzTx/>
              <a:buNone/>
              <a:defRPr/>
            </a:pPr>
            <a:fld id="{18ABD026-5A19-40A7-9066-47B97193A673}" type="slidenum">
              <a:rPr lang="en-US" sz="1900" kern="0">
                <a:solidFill>
                  <a:sysClr val="windowText" lastClr="000000"/>
                </a:solidFill>
              </a:rPr>
              <a:pPr defTabSz="942289" fontAlgn="auto">
                <a:spcBef>
                  <a:spcPts val="0"/>
                </a:spcBef>
                <a:spcAft>
                  <a:spcPts val="0"/>
                </a:spcAft>
                <a:buClrTx/>
                <a:buSzTx/>
                <a:buNone/>
                <a:defRPr/>
              </a:pPr>
              <a:t>13</a:t>
            </a:fld>
            <a:endParaRPr lang="en-US" sz="1900" kern="0">
              <a:solidFill>
                <a:sysClr val="windowText" lastClr="000000"/>
              </a:solidFill>
            </a:endParaRPr>
          </a:p>
        </p:txBody>
      </p:sp>
    </p:spTree>
    <p:extLst>
      <p:ext uri="{BB962C8B-B14F-4D97-AF65-F5344CB8AC3E}">
        <p14:creationId xmlns:p14="http://schemas.microsoft.com/office/powerpoint/2010/main" val="3992429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be a backup slide if presentation seems</a:t>
            </a:r>
            <a:r>
              <a:rPr lang="en-US" baseline="0" dirty="0"/>
              <a:t> long]</a:t>
            </a:r>
          </a:p>
          <a:p>
            <a:endParaRPr lang="en-US" dirty="0"/>
          </a:p>
          <a:p>
            <a:r>
              <a:rPr lang="en-US" dirty="0"/>
              <a:t>As part of on-going work,</a:t>
            </a:r>
            <a:r>
              <a:rPr lang="en-US" baseline="0" dirty="0"/>
              <a:t> we are developing security requirements patterns for specification of security requirements that support different types of security goals in the DIGS framework.</a:t>
            </a:r>
          </a:p>
          <a:p>
            <a:endParaRPr lang="en-US" baseline="0" dirty="0"/>
          </a:p>
          <a:p>
            <a:r>
              <a:rPr lang="en-US" baseline="0" dirty="0"/>
              <a:t>The ‘problem’ section of the pattern is the security goal(s) that this pattern supports.</a:t>
            </a:r>
          </a:p>
          <a:p>
            <a:endParaRPr lang="en-US" baseline="0" dirty="0"/>
          </a:p>
          <a:p>
            <a:r>
              <a:rPr lang="en-US" dirty="0"/>
              <a:t>The pattern ‘name’ </a:t>
            </a:r>
            <a:r>
              <a:rPr lang="en-US" baseline="0" dirty="0"/>
              <a:t>contains a unique identifier and descriptive text. </a:t>
            </a:r>
          </a:p>
          <a:p>
            <a:endParaRPr lang="en-US" dirty="0"/>
          </a:p>
          <a:p>
            <a:r>
              <a:rPr lang="en-US" dirty="0"/>
              <a:t>The ‘Solution’ section of the pattern</a:t>
            </a:r>
            <a:r>
              <a:rPr lang="en-US" baseline="0" dirty="0"/>
              <a:t> is a set of security requirements templates </a:t>
            </a:r>
            <a:r>
              <a:rPr lang="en-US" dirty="0"/>
              <a:t>that we have identified from NIST</a:t>
            </a:r>
            <a:r>
              <a:rPr lang="en-US" baseline="0" dirty="0"/>
              <a:t> controls (the ‘source’).</a:t>
            </a:r>
          </a:p>
          <a:p>
            <a:endParaRPr lang="en-US" baseline="0" dirty="0"/>
          </a:p>
          <a:p>
            <a:r>
              <a:rPr lang="en-US" baseline="0" dirty="0"/>
              <a:t>We also have ‘context’ and ‘see also’ sections. </a:t>
            </a:r>
          </a:p>
          <a:p>
            <a:pPr marL="176679" indent="-176679">
              <a:buFontTx/>
              <a:buChar char="-"/>
            </a:pPr>
            <a:r>
              <a:rPr lang="en-US" baseline="0" dirty="0"/>
              <a:t>The ‘context’ section contains additional detail about applicability of the pattern.</a:t>
            </a:r>
          </a:p>
          <a:p>
            <a:pPr marL="176679" indent="-176679">
              <a:buFontTx/>
              <a:buChar char="-"/>
            </a:pPr>
            <a:r>
              <a:rPr lang="en-US" baseline="0" dirty="0"/>
              <a:t>The ‘see also’ contains list of related patterns. Patterns related to implied goals are listed here as well. </a:t>
            </a:r>
            <a:endParaRPr lang="en-US" dirty="0"/>
          </a:p>
          <a:p>
            <a:endParaRPr lang="en-US" dirty="0"/>
          </a:p>
          <a:p>
            <a:r>
              <a:rPr lang="en-US" dirty="0"/>
              <a:t>We have identified a total of 35</a:t>
            </a:r>
            <a:r>
              <a:rPr lang="en-US" baseline="0" dirty="0"/>
              <a:t> patterns that group together 131 different security requirements templates.</a:t>
            </a:r>
          </a:p>
          <a:p>
            <a:endParaRPr lang="en-US" baseline="0" dirty="0"/>
          </a:p>
          <a:p>
            <a:r>
              <a:rPr lang="en-US" baseline="0" dirty="0"/>
              <a:t>For Discussion</a:t>
            </a:r>
          </a:p>
          <a:p>
            <a:r>
              <a:rPr lang="en-US" baseline="0" dirty="0"/>
              <a:t>-----------------</a:t>
            </a:r>
          </a:p>
          <a:p>
            <a:pPr marL="176679" indent="-176679">
              <a:buFontTx/>
              <a:buChar char="-"/>
            </a:pPr>
            <a:r>
              <a:rPr lang="en-US" baseline="0" dirty="0"/>
              <a:t>We developed the patterns to support a comprehensive set of the security goals that we have identified. Existing security patterns are mostly related to later stages (architecture and security mechanisms). </a:t>
            </a:r>
          </a:p>
          <a:p>
            <a:pPr marL="176679" indent="-176679">
              <a:buFontTx/>
              <a:buChar char="-"/>
            </a:pPr>
            <a:r>
              <a:rPr lang="en-US" baseline="0" dirty="0"/>
              <a:t>Existing security requirements patterns cover some aspects of access control, intrusion detection, audit and non-repudiation. </a:t>
            </a:r>
          </a:p>
          <a:p>
            <a:pPr marL="176679" indent="-176679">
              <a:buFontTx/>
              <a:buChar char="-"/>
            </a:pPr>
            <a:r>
              <a:rPr lang="en-US" baseline="0" dirty="0"/>
              <a:t>Representation in some cases is not text-based (</a:t>
            </a:r>
            <a:r>
              <a:rPr lang="en-US" baseline="0" dirty="0" err="1"/>
              <a:t>i</a:t>
            </a:r>
            <a:r>
              <a:rPr lang="en-US" baseline="0" dirty="0"/>
              <a:t>* or problem frames).</a:t>
            </a:r>
          </a:p>
          <a:p>
            <a:endParaRPr lang="en-US" baseline="0" dirty="0"/>
          </a:p>
          <a:p>
            <a:r>
              <a:rPr lang="en-US" baseline="0" dirty="0"/>
              <a:t>Prevention: 20 patterns, 76 templates</a:t>
            </a:r>
          </a:p>
          <a:p>
            <a:r>
              <a:rPr lang="en-US" baseline="0" dirty="0"/>
              <a:t>Detection: 7 patterns, 32 templates</a:t>
            </a:r>
          </a:p>
          <a:p>
            <a:r>
              <a:rPr lang="en-US" baseline="0" dirty="0"/>
              <a:t>Response: 8 patterns, 23 templates</a:t>
            </a:r>
          </a:p>
        </p:txBody>
      </p:sp>
      <p:sp>
        <p:nvSpPr>
          <p:cNvPr id="4" name="Slide Number Placeholder 3"/>
          <p:cNvSpPr>
            <a:spLocks noGrp="1"/>
          </p:cNvSpPr>
          <p:nvPr>
            <p:ph type="sldNum" idx="10"/>
          </p:nvPr>
        </p:nvSpPr>
        <p:spPr/>
        <p:txBody>
          <a:bodyPr/>
          <a:lstStyle/>
          <a:p>
            <a:pPr defTabSz="942289" fontAlgn="auto">
              <a:spcBef>
                <a:spcPts val="0"/>
              </a:spcBef>
              <a:spcAft>
                <a:spcPts val="0"/>
              </a:spcAft>
              <a:buClrTx/>
              <a:buSzTx/>
              <a:buNone/>
              <a:defRPr/>
            </a:pPr>
            <a:fld id="{18ABD026-5A19-40A7-9066-47B97193A673}" type="slidenum">
              <a:rPr lang="en-US" sz="1900" kern="0">
                <a:solidFill>
                  <a:sysClr val="windowText" lastClr="000000"/>
                </a:solidFill>
              </a:rPr>
              <a:pPr defTabSz="942289" fontAlgn="auto">
                <a:spcBef>
                  <a:spcPts val="0"/>
                </a:spcBef>
                <a:spcAft>
                  <a:spcPts val="0"/>
                </a:spcAft>
                <a:buClrTx/>
                <a:buSzTx/>
                <a:buNone/>
                <a:defRPr/>
              </a:pPr>
              <a:t>14</a:t>
            </a:fld>
            <a:endParaRPr lang="en-US" sz="1900" kern="0">
              <a:solidFill>
                <a:sysClr val="windowText" lastClr="000000"/>
              </a:solidFill>
            </a:endParaRPr>
          </a:p>
        </p:txBody>
      </p:sp>
    </p:spTree>
    <p:extLst>
      <p:ext uri="{BB962C8B-B14F-4D97-AF65-F5344CB8AC3E}">
        <p14:creationId xmlns:p14="http://schemas.microsoft.com/office/powerpoint/2010/main" val="1230399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lessons learned that are interesting to explore in future studies:</a:t>
            </a:r>
          </a:p>
          <a:p>
            <a:r>
              <a:rPr lang="en-US" baseline="0" dirty="0"/>
              <a:t>-  The control group had knowledge of the 18 goal patterns. Without that knowledge, we may have seen more pronounced differences between the groups in terms of the types of identified goals as well as the precision / recall metrics.</a:t>
            </a:r>
          </a:p>
          <a:p>
            <a:pPr marL="176679" indent="-176679">
              <a:buFontTx/>
              <a:buChar char="-"/>
            </a:pPr>
            <a:r>
              <a:rPr lang="en-US" baseline="0" dirty="0"/>
              <a:t>Different individuals may prioritize security goals differently, even if they have same knowledge and background. We did not factor in individual security preferences but might be useful to consider in future studies. </a:t>
            </a:r>
          </a:p>
          <a:p>
            <a:pPr marL="176679" indent="-176679">
              <a:buFontTx/>
              <a:buChar char="-"/>
            </a:pPr>
            <a:r>
              <a:rPr lang="en-US" sz="1200" kern="1200" dirty="0">
                <a:solidFill>
                  <a:schemeClr val="tx1"/>
                </a:solidFill>
                <a:effectLst/>
                <a:latin typeface="+mn-lt"/>
                <a:ea typeface="+mn-ea"/>
                <a:cs typeface="+mn-cs"/>
              </a:rPr>
              <a:t>Participants using DIGS reported a more positive experience performing the task as compared to the control group and seemed robust to the effects of fatigue in the current experimental setup. The availability of a systematic process might have lessened the cognitive load on participants thus leading to a more positive experience. This is worth exploring in the future.</a:t>
            </a:r>
            <a:r>
              <a:rPr lang="en-US" sz="1200" kern="1200" baseline="0" dirty="0">
                <a:solidFill>
                  <a:schemeClr val="tx1"/>
                </a:solidFill>
                <a:effectLst/>
                <a:latin typeface="+mn-lt"/>
                <a:ea typeface="+mn-ea"/>
                <a:cs typeface="+mn-cs"/>
              </a:rPr>
              <a:t> </a:t>
            </a:r>
            <a:endParaRPr lang="en-US" baseline="0" dirty="0"/>
          </a:p>
          <a:p>
            <a:pPr marL="176679" indent="-176679">
              <a:buFontTx/>
              <a:buChar char="-"/>
            </a:pPr>
            <a:endParaRPr lang="en-US" baseline="0" dirty="0"/>
          </a:p>
          <a:p>
            <a:r>
              <a:rPr lang="en-US" baseline="0" dirty="0"/>
              <a:t>In terms of research directions, </a:t>
            </a:r>
          </a:p>
          <a:p>
            <a:pPr marL="176679" indent="-176679">
              <a:buFontTx/>
              <a:buChar char="-"/>
            </a:pPr>
            <a:r>
              <a:rPr lang="en-US" baseline="0" dirty="0"/>
              <a:t>We can introduce automation using information retrieval techniques.</a:t>
            </a:r>
          </a:p>
          <a:p>
            <a:pPr marL="176679" indent="-176679">
              <a:buFontTx/>
              <a:buChar char="-"/>
            </a:pPr>
            <a:r>
              <a:rPr lang="en-US" baseline="0" dirty="0"/>
              <a:t>We can map the security goals to later phases (e.g., for developing test plans).</a:t>
            </a:r>
          </a:p>
        </p:txBody>
      </p:sp>
      <p:sp>
        <p:nvSpPr>
          <p:cNvPr id="4" name="Slide Number Placeholder 3"/>
          <p:cNvSpPr>
            <a:spLocks noGrp="1"/>
          </p:cNvSpPr>
          <p:nvPr>
            <p:ph type="sldNum" sz="quarter" idx="10"/>
          </p:nvPr>
        </p:nvSpPr>
        <p:spPr/>
        <p:txBody>
          <a:bodyPr/>
          <a:lstStyle/>
          <a:p>
            <a:fld id="{713DF5D3-EA9F-4E6C-9A71-5737208D2EE1}" type="slidenum">
              <a:rPr lang="en-US" smtClean="0"/>
              <a:t>15</a:t>
            </a:fld>
            <a:endParaRPr lang="en-US"/>
          </a:p>
        </p:txBody>
      </p:sp>
    </p:spTree>
    <p:extLst>
      <p:ext uri="{BB962C8B-B14F-4D97-AF65-F5344CB8AC3E}">
        <p14:creationId xmlns:p14="http://schemas.microsoft.com/office/powerpoint/2010/main" val="784979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pPr defTabSz="942289" fontAlgn="auto">
              <a:spcBef>
                <a:spcPts val="0"/>
              </a:spcBef>
              <a:spcAft>
                <a:spcPts val="0"/>
              </a:spcAft>
              <a:buClrTx/>
              <a:buSzTx/>
              <a:buNone/>
              <a:defRPr/>
            </a:pPr>
            <a:fld id="{EB0EFEE3-74A3-4D91-A0A7-3EFA4A54CFDF}" type="slidenum">
              <a:rPr lang="en-US" sz="1900" kern="0">
                <a:solidFill>
                  <a:sysClr val="windowText" lastClr="000000"/>
                </a:solidFill>
              </a:rPr>
              <a:pPr defTabSz="942289" fontAlgn="auto">
                <a:spcBef>
                  <a:spcPts val="0"/>
                </a:spcBef>
                <a:spcAft>
                  <a:spcPts val="0"/>
                </a:spcAft>
                <a:buClrTx/>
                <a:buSzTx/>
                <a:buNone/>
                <a:defRPr/>
              </a:pPr>
              <a:t>16</a:t>
            </a:fld>
            <a:endParaRPr lang="en-US" sz="1900" kern="0">
              <a:solidFill>
                <a:sysClr val="windowText" lastClr="000000"/>
              </a:solidFill>
            </a:endParaRPr>
          </a:p>
        </p:txBody>
      </p:sp>
      <p:sp>
        <p:nvSpPr>
          <p:cNvPr id="39937" name="Rectangle 1"/>
          <p:cNvSpPr txBox="1">
            <a:spLocks noGrp="1" noRot="1" noChangeAspect="1" noChangeArrowheads="1"/>
          </p:cNvSpPr>
          <p:nvPr>
            <p:ph type="sldImg"/>
          </p:nvPr>
        </p:nvSpPr>
        <p:spPr bwMode="auto">
          <a:xfrm>
            <a:off x="3048000" y="530225"/>
            <a:ext cx="3532188" cy="26495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962782" y="3356259"/>
            <a:ext cx="7702239" cy="317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83827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pPr defTabSz="942289" fontAlgn="auto">
              <a:spcBef>
                <a:spcPts val="0"/>
              </a:spcBef>
              <a:spcAft>
                <a:spcPts val="0"/>
              </a:spcAft>
              <a:buClrTx/>
              <a:buSzTx/>
              <a:buNone/>
              <a:defRPr/>
            </a:pPr>
            <a:fld id="{EB0EFEE3-74A3-4D91-A0A7-3EFA4A54CFDF}" type="slidenum">
              <a:rPr lang="en-US" sz="1900" kern="0">
                <a:solidFill>
                  <a:sysClr val="windowText" lastClr="000000"/>
                </a:solidFill>
              </a:rPr>
              <a:pPr defTabSz="942289" fontAlgn="auto">
                <a:spcBef>
                  <a:spcPts val="0"/>
                </a:spcBef>
                <a:spcAft>
                  <a:spcPts val="0"/>
                </a:spcAft>
                <a:buClrTx/>
                <a:buSzTx/>
                <a:buNone/>
                <a:defRPr/>
              </a:pPr>
              <a:t>17</a:t>
            </a:fld>
            <a:endParaRPr lang="en-US" sz="1900" kern="0">
              <a:solidFill>
                <a:sysClr val="windowText" lastClr="000000"/>
              </a:solidFill>
            </a:endParaRPr>
          </a:p>
        </p:txBody>
      </p:sp>
      <p:sp>
        <p:nvSpPr>
          <p:cNvPr id="39937" name="Rectangle 1"/>
          <p:cNvSpPr txBox="1">
            <a:spLocks noGrp="1" noRot="1" noChangeAspect="1" noChangeArrowheads="1"/>
          </p:cNvSpPr>
          <p:nvPr>
            <p:ph type="sldImg"/>
          </p:nvPr>
        </p:nvSpPr>
        <p:spPr bwMode="auto">
          <a:xfrm>
            <a:off x="3048000" y="530225"/>
            <a:ext cx="3532188" cy="26495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962782" y="3356259"/>
            <a:ext cx="7702239" cy="317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806971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Put references</a:t>
            </a:r>
            <a:r>
              <a:rPr lang="en-US" baseline="0" dirty="0"/>
              <a:t> </a:t>
            </a:r>
          </a:p>
          <a:p>
            <a:pPr defTabSz="471145" eaLnBrk="0" fontAlgn="base" hangingPunct="0">
              <a:spcBef>
                <a:spcPct val="30000"/>
              </a:spcBef>
              <a:spcAft>
                <a:spcPct val="0"/>
              </a:spcAft>
              <a:buClr>
                <a:srgbClr val="000000"/>
              </a:buClr>
              <a:buSzPct val="100000"/>
              <a:defRPr/>
            </a:pPr>
            <a:r>
              <a:rPr lang="en-US" dirty="0">
                <a:solidFill>
                  <a:srgbClr val="000000"/>
                </a:solidFill>
                <a:latin typeface="Times New Roman" pitchFamily="16" charset="0"/>
              </a:rPr>
              <a:t>verbatim definitions of a good source ... put source on slide</a:t>
            </a:r>
          </a:p>
          <a:p>
            <a:endParaRPr lang="en-US" dirty="0"/>
          </a:p>
        </p:txBody>
      </p:sp>
      <p:sp>
        <p:nvSpPr>
          <p:cNvPr id="4" name="Slide Number Placeholder 3"/>
          <p:cNvSpPr>
            <a:spLocks noGrp="1"/>
          </p:cNvSpPr>
          <p:nvPr>
            <p:ph type="sldNum" idx="10"/>
          </p:nvPr>
        </p:nvSpPr>
        <p:spPr/>
        <p:txBody>
          <a:bodyPr/>
          <a:lstStyle/>
          <a:p>
            <a:pPr defTabSz="942289" fontAlgn="auto">
              <a:spcBef>
                <a:spcPts val="0"/>
              </a:spcBef>
              <a:spcAft>
                <a:spcPts val="0"/>
              </a:spcAft>
              <a:buClrTx/>
              <a:buSzTx/>
              <a:buNone/>
              <a:defRPr/>
            </a:pPr>
            <a:fld id="{18ABD026-5A19-40A7-9066-47B97193A673}" type="slidenum">
              <a:rPr lang="en-US" sz="1900" kern="0">
                <a:solidFill>
                  <a:sysClr val="windowText" lastClr="000000"/>
                </a:solidFill>
              </a:rPr>
              <a:pPr defTabSz="942289" fontAlgn="auto">
                <a:spcBef>
                  <a:spcPts val="0"/>
                </a:spcBef>
                <a:spcAft>
                  <a:spcPts val="0"/>
                </a:spcAft>
                <a:buClrTx/>
                <a:buSzTx/>
                <a:buNone/>
                <a:defRPr/>
              </a:pPr>
              <a:t>19</a:t>
            </a:fld>
            <a:endParaRPr lang="en-US" sz="1900" kern="0">
              <a:solidFill>
                <a:sysClr val="windowText" lastClr="000000"/>
              </a:solidFill>
            </a:endParaRPr>
          </a:p>
        </p:txBody>
      </p:sp>
    </p:spTree>
    <p:extLst>
      <p:ext uri="{BB962C8B-B14F-4D97-AF65-F5344CB8AC3E}">
        <p14:creationId xmlns:p14="http://schemas.microsoft.com/office/powerpoint/2010/main" val="588710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identify security properties, we analyzed taxonomies and standards related to security requirements in the existing literature. In addition to the commonly used CIA, we identified three additional properties namely: ID, AY, and PR</a:t>
            </a:r>
          </a:p>
          <a:p>
            <a:endParaRPr lang="en-US" baseline="0" dirty="0"/>
          </a:p>
          <a:p>
            <a:r>
              <a:rPr lang="en-US" baseline="0" dirty="0"/>
              <a:t>Each of these properties counters one or more threats in the Microsoft STRIDE model. </a:t>
            </a:r>
            <a:endParaRPr lang="en-US" dirty="0"/>
          </a:p>
        </p:txBody>
      </p:sp>
      <p:sp>
        <p:nvSpPr>
          <p:cNvPr id="4" name="Slide Number Placeholder 3"/>
          <p:cNvSpPr>
            <a:spLocks noGrp="1"/>
          </p:cNvSpPr>
          <p:nvPr>
            <p:ph type="sldNum" sz="quarter" idx="10"/>
          </p:nvPr>
        </p:nvSpPr>
        <p:spPr/>
        <p:txBody>
          <a:bodyPr/>
          <a:lstStyle/>
          <a:p>
            <a:fld id="{713DF5D3-EA9F-4E6C-9A71-5737208D2EE1}" type="slidenum">
              <a:rPr lang="en-US" smtClean="0"/>
              <a:t>20</a:t>
            </a:fld>
            <a:endParaRPr lang="en-US"/>
          </a:p>
        </p:txBody>
      </p:sp>
    </p:spTree>
    <p:extLst>
      <p:ext uri="{BB962C8B-B14F-4D97-AF65-F5344CB8AC3E}">
        <p14:creationId xmlns:p14="http://schemas.microsoft.com/office/powerpoint/2010/main" val="240983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pPr defTabSz="942289" fontAlgn="auto">
              <a:spcBef>
                <a:spcPts val="0"/>
              </a:spcBef>
              <a:spcAft>
                <a:spcPts val="0"/>
              </a:spcAft>
              <a:buClrTx/>
              <a:buSzTx/>
              <a:buNone/>
              <a:defRPr/>
            </a:pPr>
            <a:fld id="{EB0EFEE3-74A3-4D91-A0A7-3EFA4A54CFDF}" type="slidenum">
              <a:rPr lang="en-US" sz="1900" kern="0">
                <a:solidFill>
                  <a:sysClr val="windowText" lastClr="000000"/>
                </a:solidFill>
              </a:rPr>
              <a:pPr defTabSz="942289" fontAlgn="auto">
                <a:spcBef>
                  <a:spcPts val="0"/>
                </a:spcBef>
                <a:spcAft>
                  <a:spcPts val="0"/>
                </a:spcAft>
                <a:buClrTx/>
                <a:buSzTx/>
                <a:buNone/>
                <a:defRPr/>
              </a:pPr>
              <a:t>2</a:t>
            </a:fld>
            <a:endParaRPr lang="en-US" sz="1900" kern="0">
              <a:solidFill>
                <a:sysClr val="windowText" lastClr="000000"/>
              </a:solidFill>
            </a:endParaRPr>
          </a:p>
        </p:txBody>
      </p:sp>
      <p:sp>
        <p:nvSpPr>
          <p:cNvPr id="39937" name="Rectangle 1"/>
          <p:cNvSpPr txBox="1">
            <a:spLocks noGrp="1" noRot="1" noChangeAspect="1" noChangeArrowheads="1"/>
          </p:cNvSpPr>
          <p:nvPr>
            <p:ph type="sldImg"/>
          </p:nvPr>
        </p:nvSpPr>
        <p:spPr bwMode="auto">
          <a:xfrm>
            <a:off x="3048000" y="530225"/>
            <a:ext cx="3532188" cy="26495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962782" y="3356259"/>
            <a:ext cx="7702239" cy="317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FontTx/>
              <a:buNone/>
            </a:pPr>
            <a:r>
              <a:rPr lang="en-US" dirty="0"/>
              <a:t>For</a:t>
            </a:r>
            <a:r>
              <a:rPr lang="en-US" baseline="0" dirty="0"/>
              <a:t> today’s talk, I will start with the motivation for this research and the objectives. I will talk about some background and related work and then present the DIGS framework, evaluation methodology and results.</a:t>
            </a:r>
          </a:p>
          <a:p>
            <a:pPr>
              <a:buFontTx/>
              <a:buNone/>
            </a:pPr>
            <a:endParaRPr lang="en-US" baseline="0" dirty="0"/>
          </a:p>
          <a:p>
            <a:pPr>
              <a:buFontTx/>
              <a:buNone/>
            </a:pPr>
            <a:r>
              <a:rPr lang="en-US" baseline="0" dirty="0"/>
              <a:t>I will also discuss some ongoing work related to going from goals to security requirements. </a:t>
            </a:r>
          </a:p>
          <a:p>
            <a:pPr>
              <a:buFontTx/>
              <a:buNone/>
            </a:pPr>
            <a:r>
              <a:rPr lang="en-US" baseline="0" dirty="0"/>
              <a:t>I will conclude the talk with a discuss of consideration for future studies and research directions.</a:t>
            </a:r>
          </a:p>
          <a:p>
            <a:endParaRPr lang="en-US" baseline="0" dirty="0"/>
          </a:p>
          <a:p>
            <a:endParaRPr lang="en-US" baseline="0" dirty="0"/>
          </a:p>
        </p:txBody>
      </p:sp>
    </p:spTree>
    <p:extLst>
      <p:ext uri="{BB962C8B-B14F-4D97-AF65-F5344CB8AC3E}">
        <p14:creationId xmlns:p14="http://schemas.microsoft.com/office/powerpoint/2010/main" val="3904174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pPr defTabSz="942289" fontAlgn="auto">
              <a:spcBef>
                <a:spcPts val="0"/>
              </a:spcBef>
              <a:spcAft>
                <a:spcPts val="0"/>
              </a:spcAft>
              <a:buClrTx/>
              <a:buSzTx/>
              <a:buNone/>
              <a:defRPr/>
            </a:pPr>
            <a:fld id="{EB0EFEE3-74A3-4D91-A0A7-3EFA4A54CFDF}" type="slidenum">
              <a:rPr lang="en-US" sz="1900" kern="0">
                <a:solidFill>
                  <a:sysClr val="windowText" lastClr="000000"/>
                </a:solidFill>
              </a:rPr>
              <a:pPr defTabSz="942289" fontAlgn="auto">
                <a:spcBef>
                  <a:spcPts val="0"/>
                </a:spcBef>
                <a:spcAft>
                  <a:spcPts val="0"/>
                </a:spcAft>
                <a:buClrTx/>
                <a:buSzTx/>
                <a:buNone/>
                <a:defRPr/>
              </a:pPr>
              <a:t>21</a:t>
            </a:fld>
            <a:endParaRPr lang="en-US" sz="1900" kern="0">
              <a:solidFill>
                <a:sysClr val="windowText" lastClr="000000"/>
              </a:solidFill>
            </a:endParaRPr>
          </a:p>
        </p:txBody>
      </p:sp>
      <p:sp>
        <p:nvSpPr>
          <p:cNvPr id="39937" name="Rectangle 1"/>
          <p:cNvSpPr txBox="1">
            <a:spLocks noGrp="1" noRot="1" noChangeAspect="1" noChangeArrowheads="1"/>
          </p:cNvSpPr>
          <p:nvPr>
            <p:ph type="sldImg"/>
          </p:nvPr>
        </p:nvSpPr>
        <p:spPr bwMode="auto">
          <a:xfrm>
            <a:off x="3155950" y="530225"/>
            <a:ext cx="3530600" cy="26495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984175" y="3356259"/>
            <a:ext cx="7873401" cy="317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06668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pPr defTabSz="942289" fontAlgn="auto">
              <a:spcBef>
                <a:spcPts val="0"/>
              </a:spcBef>
              <a:spcAft>
                <a:spcPts val="0"/>
              </a:spcAft>
              <a:buClrTx/>
              <a:buSzTx/>
              <a:buNone/>
              <a:defRPr/>
            </a:pPr>
            <a:fld id="{EB0EFEE3-74A3-4D91-A0A7-3EFA4A54CFDF}" type="slidenum">
              <a:rPr lang="en-US" sz="1900" kern="0">
                <a:solidFill>
                  <a:sysClr val="windowText" lastClr="000000"/>
                </a:solidFill>
              </a:rPr>
              <a:pPr defTabSz="942289" fontAlgn="auto">
                <a:spcBef>
                  <a:spcPts val="0"/>
                </a:spcBef>
                <a:spcAft>
                  <a:spcPts val="0"/>
                </a:spcAft>
                <a:buClrTx/>
                <a:buSzTx/>
                <a:buNone/>
                <a:defRPr/>
              </a:pPr>
              <a:t>22</a:t>
            </a:fld>
            <a:endParaRPr lang="en-US" sz="1900" kern="0">
              <a:solidFill>
                <a:sysClr val="windowText" lastClr="000000"/>
              </a:solidFill>
            </a:endParaRPr>
          </a:p>
        </p:txBody>
      </p:sp>
      <p:sp>
        <p:nvSpPr>
          <p:cNvPr id="39937" name="Rectangle 1"/>
          <p:cNvSpPr txBox="1">
            <a:spLocks noGrp="1" noRot="1" noChangeAspect="1" noChangeArrowheads="1"/>
          </p:cNvSpPr>
          <p:nvPr>
            <p:ph type="sldImg"/>
          </p:nvPr>
        </p:nvSpPr>
        <p:spPr bwMode="auto">
          <a:xfrm>
            <a:off x="3155950" y="530225"/>
            <a:ext cx="3530600" cy="26495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984175" y="3356259"/>
            <a:ext cx="7873401" cy="317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176193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71145" eaLnBrk="0" fontAlgn="base" hangingPunct="0">
              <a:spcBef>
                <a:spcPct val="30000"/>
              </a:spcBef>
              <a:spcAft>
                <a:spcPct val="0"/>
              </a:spcAft>
              <a:buClr>
                <a:srgbClr val="000000"/>
              </a:buClr>
              <a:buSzPct val="100000"/>
              <a:defRPr/>
            </a:pPr>
            <a:r>
              <a:rPr lang="en-US" dirty="0"/>
              <a:t>Goals:</a:t>
            </a:r>
            <a:r>
              <a:rPr lang="en-US" baseline="0" dirty="0"/>
              <a:t> objectives to be achieved by the system (A. van </a:t>
            </a:r>
            <a:r>
              <a:rPr lang="en-US" baseline="0" dirty="0" err="1"/>
              <a:t>Lamsweerde</a:t>
            </a:r>
            <a:r>
              <a:rPr lang="en-US" baseline="0" dirty="0"/>
              <a:t>)   / prescriptive statements of intent</a:t>
            </a:r>
          </a:p>
          <a:p>
            <a:pPr defTabSz="471145" eaLnBrk="0" fontAlgn="base" hangingPunct="0">
              <a:spcBef>
                <a:spcPct val="30000"/>
              </a:spcBef>
              <a:spcAft>
                <a:spcPct val="0"/>
              </a:spcAft>
              <a:buClr>
                <a:srgbClr val="000000"/>
              </a:buClr>
              <a:buSzPct val="100000"/>
              <a:defRPr/>
            </a:pPr>
            <a:endParaRPr lang="en-US" baseline="0" dirty="0"/>
          </a:p>
          <a:p>
            <a:pPr defTabSz="471145" eaLnBrk="0" fontAlgn="base" hangingPunct="0">
              <a:spcBef>
                <a:spcPct val="30000"/>
              </a:spcBef>
              <a:spcAft>
                <a:spcPct val="0"/>
              </a:spcAft>
              <a:buClr>
                <a:srgbClr val="000000"/>
              </a:buClr>
              <a:buSzPct val="100000"/>
              <a:defRPr/>
            </a:pPr>
            <a:r>
              <a:rPr lang="en-US" baseline="0" dirty="0"/>
              <a:t>http://www.computer.org/portal/web/swebok/html/contents</a:t>
            </a:r>
          </a:p>
        </p:txBody>
      </p:sp>
      <p:sp>
        <p:nvSpPr>
          <p:cNvPr id="4" name="Slide Number Placeholder 3"/>
          <p:cNvSpPr>
            <a:spLocks noGrp="1"/>
          </p:cNvSpPr>
          <p:nvPr>
            <p:ph type="sldNum" idx="10"/>
          </p:nvPr>
        </p:nvSpPr>
        <p:spPr/>
        <p:txBody>
          <a:bodyPr/>
          <a:lstStyle/>
          <a:p>
            <a:pPr defTabSz="942289" fontAlgn="auto">
              <a:spcBef>
                <a:spcPts val="0"/>
              </a:spcBef>
              <a:spcAft>
                <a:spcPts val="0"/>
              </a:spcAft>
              <a:buClrTx/>
              <a:buSzTx/>
              <a:buNone/>
              <a:defRPr/>
            </a:pPr>
            <a:fld id="{18ABD026-5A19-40A7-9066-47B97193A673}" type="slidenum">
              <a:rPr lang="en-US" sz="1900" kern="0">
                <a:solidFill>
                  <a:sysClr val="windowText" lastClr="000000"/>
                </a:solidFill>
              </a:rPr>
              <a:pPr defTabSz="942289" fontAlgn="auto">
                <a:spcBef>
                  <a:spcPts val="0"/>
                </a:spcBef>
                <a:spcAft>
                  <a:spcPts val="0"/>
                </a:spcAft>
                <a:buClrTx/>
                <a:buSzTx/>
                <a:buNone/>
                <a:defRPr/>
              </a:pPr>
              <a:t>26</a:t>
            </a:fld>
            <a:endParaRPr lang="en-US" sz="1900" kern="0">
              <a:solidFill>
                <a:sysClr val="windowText" lastClr="000000"/>
              </a:solidFill>
            </a:endParaRPr>
          </a:p>
        </p:txBody>
      </p:sp>
    </p:spTree>
    <p:extLst>
      <p:ext uri="{BB962C8B-B14F-4D97-AF65-F5344CB8AC3E}">
        <p14:creationId xmlns:p14="http://schemas.microsoft.com/office/powerpoint/2010/main" val="189758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471145" eaLnBrk="0" fontAlgn="base" hangingPunct="0">
              <a:spcBef>
                <a:spcPct val="30000"/>
              </a:spcBef>
              <a:spcAft>
                <a:spcPct val="0"/>
              </a:spcAft>
              <a:buClr>
                <a:srgbClr val="000000"/>
              </a:buClr>
              <a:buSzPct val="100000"/>
              <a:defRPr/>
            </a:pPr>
            <a:r>
              <a:rPr lang="en-US" dirty="0"/>
              <a:t>The motivation for this research is to support early integration of security requirements with system functionality. </a:t>
            </a:r>
          </a:p>
          <a:p>
            <a:pPr marL="0" lvl="1" defTabSz="471145" eaLnBrk="0" fontAlgn="base" hangingPunct="0">
              <a:spcBef>
                <a:spcPct val="30000"/>
              </a:spcBef>
              <a:spcAft>
                <a:spcPct val="0"/>
              </a:spcAft>
              <a:buClr>
                <a:srgbClr val="000000"/>
              </a:buClr>
              <a:buSzPct val="100000"/>
              <a:defRPr/>
            </a:pPr>
            <a:endParaRPr lang="en-US" dirty="0"/>
          </a:p>
          <a:p>
            <a:pPr marL="0" lvl="1" defTabSz="471145" eaLnBrk="0" fontAlgn="base" hangingPunct="0">
              <a:spcBef>
                <a:spcPct val="30000"/>
              </a:spcBef>
              <a:spcAft>
                <a:spcPct val="0"/>
              </a:spcAft>
              <a:buClr>
                <a:srgbClr val="000000"/>
              </a:buClr>
              <a:buSzPct val="100000"/>
              <a:defRPr/>
            </a:pPr>
            <a:r>
              <a:rPr lang="en-US" dirty="0"/>
              <a:t>A majority of the vulnerabilities are in the system implementation, and not due to insecure networks or configurations. </a:t>
            </a:r>
          </a:p>
          <a:p>
            <a:pPr marL="0" lvl="1" defTabSz="471145" eaLnBrk="0" fontAlgn="base" hangingPunct="0">
              <a:spcBef>
                <a:spcPct val="30000"/>
              </a:spcBef>
              <a:spcAft>
                <a:spcPct val="0"/>
              </a:spcAft>
              <a:buClr>
                <a:srgbClr val="000000"/>
              </a:buClr>
              <a:buSzPct val="100000"/>
              <a:defRPr/>
            </a:pPr>
            <a:endParaRPr lang="en-US" dirty="0"/>
          </a:p>
          <a:p>
            <a:pPr marL="0" lvl="1" defTabSz="471145" eaLnBrk="0" fontAlgn="base" hangingPunct="0">
              <a:spcBef>
                <a:spcPct val="30000"/>
              </a:spcBef>
              <a:spcAft>
                <a:spcPct val="0"/>
              </a:spcAft>
              <a:buClr>
                <a:srgbClr val="000000"/>
              </a:buClr>
              <a:buSzPct val="100000"/>
              <a:defRPr/>
            </a:pPr>
            <a:r>
              <a:rPr lang="en-US" dirty="0"/>
              <a:t>Looking at the top 25 CWE-SANS vulnerabilities (2011), we see a number of vulnerabilities related to missing security functionality. For instance, lack of input neutralization. Or using insecure or untrusted code. We also have missing authentication and authorization where needed. </a:t>
            </a:r>
          </a:p>
          <a:p>
            <a:pPr marL="0" lvl="1" defTabSz="471145" eaLnBrk="0" fontAlgn="base" hangingPunct="0">
              <a:spcBef>
                <a:spcPct val="30000"/>
              </a:spcBef>
              <a:spcAft>
                <a:spcPct val="0"/>
              </a:spcAft>
              <a:buClr>
                <a:srgbClr val="000000"/>
              </a:buClr>
              <a:buSzPct val="100000"/>
              <a:defRPr/>
            </a:pPr>
            <a:endParaRPr lang="en-US" dirty="0"/>
          </a:p>
          <a:p>
            <a:pPr marL="0" lvl="1" defTabSz="471145" eaLnBrk="0" fontAlgn="base" hangingPunct="0">
              <a:spcBef>
                <a:spcPct val="30000"/>
              </a:spcBef>
              <a:spcAft>
                <a:spcPct val="0"/>
              </a:spcAft>
              <a:buClr>
                <a:srgbClr val="000000"/>
              </a:buClr>
              <a:buSzPct val="100000"/>
              <a:defRPr/>
            </a:pPr>
            <a:r>
              <a:rPr lang="en-US" dirty="0"/>
              <a:t>Errors of omission, like these examples, are among the most common errors in requirements</a:t>
            </a:r>
            <a:r>
              <a:rPr lang="en-US" baseline="0" dirty="0"/>
              <a:t> engineering and one of the prevailing reason is the lack of domain knowledge. Given that security expertise is usually limited, security requirements are even more likely to be left out / not identified. </a:t>
            </a:r>
            <a:endParaRPr lang="en-US" dirty="0"/>
          </a:p>
          <a:p>
            <a:pPr marL="0" lvl="1" defTabSz="471145" eaLnBrk="0" fontAlgn="base" hangingPunct="0">
              <a:spcBef>
                <a:spcPct val="30000"/>
              </a:spcBef>
              <a:spcAft>
                <a:spcPct val="0"/>
              </a:spcAft>
              <a:buClr>
                <a:srgbClr val="000000"/>
              </a:buClr>
              <a:buSzPct val="100000"/>
              <a:defRPr/>
            </a:pPr>
            <a:endParaRPr lang="en-US" dirty="0"/>
          </a:p>
          <a:p>
            <a:pPr marL="0" lvl="1" defTabSz="471145" eaLnBrk="0" fontAlgn="base" hangingPunct="0">
              <a:spcBef>
                <a:spcPct val="30000"/>
              </a:spcBef>
              <a:spcAft>
                <a:spcPct val="0"/>
              </a:spcAft>
              <a:buClr>
                <a:srgbClr val="000000"/>
              </a:buClr>
              <a:buSzPct val="100000"/>
              <a:defRPr/>
            </a:pPr>
            <a:endParaRPr lang="en-US" dirty="0"/>
          </a:p>
        </p:txBody>
      </p:sp>
      <p:sp>
        <p:nvSpPr>
          <p:cNvPr id="4" name="Slide Number Placeholder 3"/>
          <p:cNvSpPr>
            <a:spLocks noGrp="1"/>
          </p:cNvSpPr>
          <p:nvPr>
            <p:ph type="sldNum" idx="10"/>
          </p:nvPr>
        </p:nvSpPr>
        <p:spPr/>
        <p:txBody>
          <a:bodyPr/>
          <a:lstStyle/>
          <a:p>
            <a:pPr defTabSz="942289" fontAlgn="auto">
              <a:spcBef>
                <a:spcPts val="0"/>
              </a:spcBef>
              <a:spcAft>
                <a:spcPts val="0"/>
              </a:spcAft>
              <a:buClrTx/>
              <a:buSzTx/>
              <a:buNone/>
              <a:defRPr/>
            </a:pPr>
            <a:fld id="{18ABD026-5A19-40A7-9066-47B97193A673}" type="slidenum">
              <a:rPr lang="en-US" sz="1900" kern="0">
                <a:solidFill>
                  <a:sysClr val="windowText" lastClr="000000"/>
                </a:solidFill>
              </a:rPr>
              <a:pPr defTabSz="942289" fontAlgn="auto">
                <a:spcBef>
                  <a:spcPts val="0"/>
                </a:spcBef>
                <a:spcAft>
                  <a:spcPts val="0"/>
                </a:spcAft>
                <a:buClrTx/>
                <a:buSzTx/>
                <a:buNone/>
                <a:defRPr/>
              </a:pPr>
              <a:t>3</a:t>
            </a:fld>
            <a:endParaRPr lang="en-US" sz="1900" kern="0">
              <a:solidFill>
                <a:sysClr val="windowText" lastClr="000000"/>
              </a:solidFill>
            </a:endParaRPr>
          </a:p>
        </p:txBody>
      </p:sp>
    </p:spTree>
    <p:extLst>
      <p:ext uri="{BB962C8B-B14F-4D97-AF65-F5344CB8AC3E}">
        <p14:creationId xmlns:p14="http://schemas.microsoft.com/office/powerpoint/2010/main" val="297761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pPr defTabSz="942289" fontAlgn="auto">
              <a:spcBef>
                <a:spcPts val="0"/>
              </a:spcBef>
              <a:spcAft>
                <a:spcPts val="0"/>
              </a:spcAft>
              <a:buClrTx/>
              <a:buSzTx/>
              <a:buNone/>
              <a:defRPr/>
            </a:pPr>
            <a:fld id="{EB0EFEE3-74A3-4D91-A0A7-3EFA4A54CFDF}" type="slidenum">
              <a:rPr lang="en-US" sz="1900" kern="0">
                <a:solidFill>
                  <a:sysClr val="windowText" lastClr="000000"/>
                </a:solidFill>
              </a:rPr>
              <a:pPr defTabSz="942289" fontAlgn="auto">
                <a:spcBef>
                  <a:spcPts val="0"/>
                </a:spcBef>
                <a:spcAft>
                  <a:spcPts val="0"/>
                </a:spcAft>
                <a:buClrTx/>
                <a:buSzTx/>
                <a:buNone/>
                <a:defRPr/>
              </a:pPr>
              <a:t>4</a:t>
            </a:fld>
            <a:endParaRPr lang="en-US" sz="1900" kern="0">
              <a:solidFill>
                <a:sysClr val="windowText" lastClr="000000"/>
              </a:solidFill>
            </a:endParaRPr>
          </a:p>
        </p:txBody>
      </p:sp>
      <p:sp>
        <p:nvSpPr>
          <p:cNvPr id="39937" name="Rectangle 1"/>
          <p:cNvSpPr txBox="1">
            <a:spLocks noGrp="1" noRot="1" noChangeAspect="1" noChangeArrowheads="1"/>
          </p:cNvSpPr>
          <p:nvPr>
            <p:ph type="sldImg"/>
          </p:nvPr>
        </p:nvSpPr>
        <p:spPr bwMode="auto">
          <a:xfrm>
            <a:off x="3048000" y="530225"/>
            <a:ext cx="3532188" cy="26495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962782" y="3356259"/>
            <a:ext cx="7702239" cy="317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a:t>The objective of this research is to support [above statement]</a:t>
            </a:r>
          </a:p>
          <a:p>
            <a:endParaRPr lang="en-US" baseline="0" dirty="0"/>
          </a:p>
          <a:p>
            <a:r>
              <a:rPr lang="en-US" baseline="0" dirty="0"/>
              <a:t>We are focusing on identifying security goals as they capture the rationale behind the security requirements and also provide a frame of reference for requirements completeness.</a:t>
            </a:r>
          </a:p>
        </p:txBody>
      </p:sp>
    </p:spTree>
    <p:extLst>
      <p:ext uri="{BB962C8B-B14F-4D97-AF65-F5344CB8AC3E}">
        <p14:creationId xmlns:p14="http://schemas.microsoft.com/office/powerpoint/2010/main" val="99856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pPr defTabSz="942289" fontAlgn="auto">
              <a:spcBef>
                <a:spcPts val="0"/>
              </a:spcBef>
              <a:spcAft>
                <a:spcPts val="0"/>
              </a:spcAft>
              <a:buClrTx/>
              <a:buSzTx/>
              <a:buNone/>
              <a:defRPr/>
            </a:pPr>
            <a:fld id="{EB0EFEE3-74A3-4D91-A0A7-3EFA4A54CFDF}" type="slidenum">
              <a:rPr lang="en-US" sz="1900" kern="0">
                <a:solidFill>
                  <a:sysClr val="windowText" lastClr="000000"/>
                </a:solidFill>
              </a:rPr>
              <a:pPr defTabSz="942289" fontAlgn="auto">
                <a:spcBef>
                  <a:spcPts val="0"/>
                </a:spcBef>
                <a:spcAft>
                  <a:spcPts val="0"/>
                </a:spcAft>
                <a:buClrTx/>
                <a:buSzTx/>
                <a:buNone/>
                <a:defRPr/>
              </a:pPr>
              <a:t>5</a:t>
            </a:fld>
            <a:endParaRPr lang="en-US" sz="1900" kern="0">
              <a:solidFill>
                <a:sysClr val="windowText" lastClr="000000"/>
              </a:solidFill>
            </a:endParaRPr>
          </a:p>
        </p:txBody>
      </p:sp>
      <p:sp>
        <p:nvSpPr>
          <p:cNvPr id="39937" name="Rectangle 1"/>
          <p:cNvSpPr txBox="1">
            <a:spLocks noGrp="1" noRot="1" noChangeAspect="1" noChangeArrowheads="1"/>
          </p:cNvSpPr>
          <p:nvPr>
            <p:ph type="sldImg"/>
          </p:nvPr>
        </p:nvSpPr>
        <p:spPr bwMode="auto">
          <a:xfrm>
            <a:off x="3048000" y="530225"/>
            <a:ext cx="3532188" cy="26495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962782" y="3356259"/>
            <a:ext cx="7702239" cy="3179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a:t>In the existing literature, methods for identifying security requirements include both frameworks and requirements models. </a:t>
            </a:r>
          </a:p>
          <a:p>
            <a:endParaRPr lang="en-US" baseline="0" dirty="0"/>
          </a:p>
          <a:p>
            <a:r>
              <a:rPr lang="en-US" baseline="0" dirty="0"/>
              <a:t>- The frameworks outline various steps involved in the process of identifying security requirements.</a:t>
            </a:r>
          </a:p>
          <a:p>
            <a:pPr marL="0" indent="0">
              <a:buFontTx/>
              <a:buNone/>
            </a:pPr>
            <a:r>
              <a:rPr lang="en-US" baseline="0" dirty="0"/>
              <a:t>- Identifying security goals is among the first steps of the security requirements engineering process and most of the modeling efforts have focused on security goal modeling and refinement. </a:t>
            </a:r>
          </a:p>
          <a:p>
            <a:pPr marL="0" indent="0">
              <a:buFontTx/>
              <a:buNone/>
            </a:pPr>
            <a:endParaRPr lang="en-US" baseline="0" dirty="0"/>
          </a:p>
          <a:p>
            <a:pPr marL="0" indent="0">
              <a:buFontTx/>
              <a:buNone/>
            </a:pPr>
            <a:r>
              <a:rPr lang="en-US" baseline="0" dirty="0"/>
              <a:t>These approaches are inherently based on the expertise of the analysts. Moreover, identifying security requirements and goals from scratch requires time and resources that may not be readily available.</a:t>
            </a:r>
          </a:p>
          <a:p>
            <a:pPr marL="0" indent="0">
              <a:buFontTx/>
              <a:buNone/>
            </a:pPr>
            <a:endParaRPr lang="en-US" baseline="0" dirty="0"/>
          </a:p>
          <a:p>
            <a:pPr marL="0" indent="0">
              <a:buFontTx/>
              <a:buNone/>
            </a:pPr>
            <a:r>
              <a:rPr lang="en-US" baseline="0" dirty="0"/>
              <a:t>We propose a framework for systematically discovering and modeling security goals for a software system. Our framework can be incorporated with existing goals modeling techniques. </a:t>
            </a:r>
          </a:p>
          <a:p>
            <a:pPr marL="0" indent="0">
              <a:buFontTx/>
              <a:buNone/>
            </a:pPr>
            <a:r>
              <a:rPr lang="en-US" baseline="0" dirty="0"/>
              <a:t>I present the elements of the framework in the next slide. </a:t>
            </a:r>
          </a:p>
        </p:txBody>
      </p:sp>
    </p:spTree>
    <p:extLst>
      <p:ext uri="{BB962C8B-B14F-4D97-AF65-F5344CB8AC3E}">
        <p14:creationId xmlns:p14="http://schemas.microsoft.com/office/powerpoint/2010/main" val="187870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DIGS framework models</a:t>
            </a:r>
            <a:r>
              <a:rPr lang="en-US" baseline="0" dirty="0"/>
              <a:t> security goals related to the assets in a system as a combination of 1-of-6 security properties (e.g., CIA) and 1-of-3 security actions (prevent, detect or respond). </a:t>
            </a:r>
          </a:p>
          <a:p>
            <a:endParaRPr lang="en-US" baseline="0" dirty="0"/>
          </a:p>
          <a:p>
            <a:r>
              <a:rPr lang="en-US" baseline="0" dirty="0"/>
              <a:t>The list of security properties and actions have been identified from existing literature and taxonomies of security requirements. </a:t>
            </a:r>
          </a:p>
          <a:p>
            <a:endParaRPr lang="en-US" baseline="0" dirty="0"/>
          </a:p>
          <a:p>
            <a:r>
              <a:rPr lang="en-US" baseline="0" dirty="0"/>
              <a:t>We also define 6 action types for assets which help in determining the applicable security properties. For instance, read-type actions imply a need for confidentiality during read. Whereas write-type actions (update / delete) imply a need for integrity. </a:t>
            </a:r>
          </a:p>
          <a:p>
            <a:endParaRPr lang="en-US" baseline="0" dirty="0"/>
          </a:p>
          <a:p>
            <a:r>
              <a:rPr lang="en-US" baseline="0" dirty="0"/>
              <a:t>Various security mechanisms can be used to support the goals. We have mapped the identified security goals to NIST controls (SP-800-53) that support in operationalizing the goals. </a:t>
            </a:r>
            <a:endParaRPr lang="en-US" dirty="0"/>
          </a:p>
        </p:txBody>
      </p:sp>
      <p:sp>
        <p:nvSpPr>
          <p:cNvPr id="4" name="Slide Number Placeholder 3"/>
          <p:cNvSpPr>
            <a:spLocks noGrp="1"/>
          </p:cNvSpPr>
          <p:nvPr>
            <p:ph type="sldNum" sz="quarter" idx="10"/>
          </p:nvPr>
        </p:nvSpPr>
        <p:spPr/>
        <p:txBody>
          <a:bodyPr/>
          <a:lstStyle/>
          <a:p>
            <a:fld id="{713DF5D3-EA9F-4E6C-9A71-5737208D2EE1}" type="slidenum">
              <a:rPr lang="en-US" smtClean="0"/>
              <a:t>6</a:t>
            </a:fld>
            <a:endParaRPr lang="en-US"/>
          </a:p>
        </p:txBody>
      </p:sp>
    </p:spTree>
    <p:extLst>
      <p:ext uri="{BB962C8B-B14F-4D97-AF65-F5344CB8AC3E}">
        <p14:creationId xmlns:p14="http://schemas.microsoft.com/office/powerpoint/2010/main" val="31320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model security goals in our framework, we have identified 18 security goal patterns (all combinations of 1-of-3 security actions and 1-of-6 security properties). </a:t>
            </a:r>
          </a:p>
        </p:txBody>
      </p:sp>
      <p:sp>
        <p:nvSpPr>
          <p:cNvPr id="4" name="Slide Number Placeholder 3"/>
          <p:cNvSpPr>
            <a:spLocks noGrp="1"/>
          </p:cNvSpPr>
          <p:nvPr>
            <p:ph type="sldNum" sz="quarter" idx="10"/>
          </p:nvPr>
        </p:nvSpPr>
        <p:spPr/>
        <p:txBody>
          <a:bodyPr/>
          <a:lstStyle/>
          <a:p>
            <a:fld id="{713DF5D3-EA9F-4E6C-9A71-5737208D2EE1}" type="slidenum">
              <a:rPr lang="en-US" smtClean="0"/>
              <a:t>7</a:t>
            </a:fld>
            <a:endParaRPr lang="en-US"/>
          </a:p>
        </p:txBody>
      </p:sp>
    </p:spTree>
    <p:extLst>
      <p:ext uri="{BB962C8B-B14F-4D97-AF65-F5344CB8AC3E}">
        <p14:creationId xmlns:p14="http://schemas.microsoft.com/office/powerpoint/2010/main" val="121558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of the 18 initial goal patterns imply additional security goals. For example, for detecting a breach of integrity of an asset (E.g., discharge instructions), an implied goal is ‘integrity of audit records’. We have captured these relations among goals as well in our framework.</a:t>
            </a:r>
          </a:p>
          <a:p>
            <a:endParaRPr lang="en-US" baseline="0" dirty="0"/>
          </a:p>
          <a:p>
            <a:r>
              <a:rPr lang="en-US" baseline="0" dirty="0"/>
              <a:t>As part of DIGS, we also outline a step-by-step process for applying the framework, starting from assets to identifying initial and implied goals. The objective is that an analyst can consider all these goals for each asset and make a conscious decision whether a goal is applicable or not, potentially minimizing errors of omissions. [DIGS steps given in backup slides - Slide # 23 ----- More example goals in Slide # 24 &amp; 25</a:t>
            </a:r>
            <a:r>
              <a:rPr lang="en-US" baseline="0" dirty="0" smtClean="0"/>
              <a:t>]</a:t>
            </a:r>
          </a:p>
          <a:p>
            <a:endParaRPr lang="en-US" baseline="0" dirty="0" smtClean="0"/>
          </a:p>
          <a:p>
            <a:r>
              <a:rPr lang="en-US" baseline="0" dirty="0" smtClean="0"/>
              <a:t>Table 2 in the paper lists the ones we have identified</a:t>
            </a:r>
            <a:endParaRPr lang="en-US" baseline="0" dirty="0"/>
          </a:p>
        </p:txBody>
      </p:sp>
      <p:sp>
        <p:nvSpPr>
          <p:cNvPr id="4" name="Slide Number Placeholder 3"/>
          <p:cNvSpPr>
            <a:spLocks noGrp="1"/>
          </p:cNvSpPr>
          <p:nvPr>
            <p:ph type="sldNum" idx="10"/>
          </p:nvPr>
        </p:nvSpPr>
        <p:spPr/>
        <p:txBody>
          <a:bodyPr/>
          <a:lstStyle/>
          <a:p>
            <a:pPr defTabSz="942289" fontAlgn="auto">
              <a:spcBef>
                <a:spcPts val="0"/>
              </a:spcBef>
              <a:spcAft>
                <a:spcPts val="0"/>
              </a:spcAft>
              <a:buClrTx/>
              <a:buSzTx/>
              <a:buNone/>
              <a:defRPr/>
            </a:pPr>
            <a:fld id="{18ABD026-5A19-40A7-9066-47B97193A673}" type="slidenum">
              <a:rPr lang="en-US" sz="1900" kern="0">
                <a:solidFill>
                  <a:sysClr val="windowText" lastClr="000000"/>
                </a:solidFill>
              </a:rPr>
              <a:pPr defTabSz="942289" fontAlgn="auto">
                <a:spcBef>
                  <a:spcPts val="0"/>
                </a:spcBef>
                <a:spcAft>
                  <a:spcPts val="0"/>
                </a:spcAft>
                <a:buClrTx/>
                <a:buSzTx/>
                <a:buNone/>
                <a:defRPr/>
              </a:pPr>
              <a:t>8</a:t>
            </a:fld>
            <a:endParaRPr lang="en-US" sz="1900" kern="0">
              <a:solidFill>
                <a:sysClr val="windowText" lastClr="000000"/>
              </a:solidFill>
            </a:endParaRPr>
          </a:p>
        </p:txBody>
      </p:sp>
    </p:spTree>
    <p:extLst>
      <p:ext uri="{BB962C8B-B14F-4D97-AF65-F5344CB8AC3E}">
        <p14:creationId xmlns:p14="http://schemas.microsoft.com/office/powerpoint/2010/main" val="40533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conducted the experiment in</a:t>
            </a:r>
            <a:r>
              <a:rPr lang="en-US" baseline="0" dirty="0"/>
              <a:t> the Networks security course at NCSU with 28 enrolled participants. </a:t>
            </a:r>
          </a:p>
          <a:p>
            <a:endParaRPr lang="en-US" baseline="0" dirty="0"/>
          </a:p>
          <a:p>
            <a:r>
              <a:rPr lang="en-US" baseline="0" dirty="0"/>
              <a:t>Before the study, participants received reference material about different security properties and security actions (18 goal patterns) and listened to a short presentation describing the related concepts. </a:t>
            </a:r>
          </a:p>
          <a:p>
            <a:endParaRPr lang="en-US" baseline="0" dirty="0"/>
          </a:p>
          <a:p>
            <a:r>
              <a:rPr lang="en-US" baseline="0" dirty="0"/>
              <a:t>The study consisted of three parts as follows:</a:t>
            </a:r>
          </a:p>
          <a:p>
            <a:endParaRPr lang="en-US" baseline="0" dirty="0"/>
          </a:p>
          <a:p>
            <a:r>
              <a:rPr lang="en-US" baseline="0" dirty="0"/>
              <a:t>1) We performed a pre-task quiz to assess the relevant background knowledge of participants. Based on the quiz scores, we randomly placed participants having the top one-third, middle one-third, and bottom one-third scores (</a:t>
            </a:r>
            <a:r>
              <a:rPr lang="en-US" baseline="0" dirty="0" err="1"/>
              <a:t>terciles</a:t>
            </a:r>
            <a:r>
              <a:rPr lang="en-US" baseline="0" dirty="0"/>
              <a:t>) into treatment and control groups. Consequently, groups are balanced in terms of relevant background knowledge and no group is inherently better at identifying security goals.</a:t>
            </a:r>
          </a:p>
          <a:p>
            <a:endParaRPr lang="en-US" baseline="0" dirty="0"/>
          </a:p>
          <a:p>
            <a:r>
              <a:rPr lang="en-US" baseline="0" dirty="0"/>
              <a:t>2) As part of the main task, participants evaluated two systems to identify their security goals. We provided a high-level description of system features and assets in the system as input. </a:t>
            </a:r>
          </a:p>
          <a:p>
            <a:endParaRPr lang="en-US" baseline="0" dirty="0"/>
          </a:p>
          <a:p>
            <a:r>
              <a:rPr lang="en-US" baseline="0" dirty="0"/>
              <a:t>We used a split-plot design in which each participant was assigned to either treatment or control group (whole-plot factor) and each participant analyzed both systems in random order (split-plot factor). </a:t>
            </a:r>
          </a:p>
          <a:p>
            <a:pPr marL="176679" indent="-176679">
              <a:buFontTx/>
              <a:buChar char="-"/>
            </a:pPr>
            <a:r>
              <a:rPr lang="en-US" baseline="0" dirty="0"/>
              <a:t>Participants in the control group had knowledge about the 18 goal patterns to identify the initial goals.</a:t>
            </a:r>
          </a:p>
          <a:p>
            <a:pPr marL="176679" indent="-176679">
              <a:buFontTx/>
              <a:buChar char="-"/>
            </a:pPr>
            <a:r>
              <a:rPr lang="en-US" baseline="0" dirty="0"/>
              <a:t>Participants in the treatment group additionally had knowledge about implied goals and a systematic process for identifying the initial and implied goals. </a:t>
            </a:r>
          </a:p>
          <a:p>
            <a:pPr marL="176679" indent="-176679">
              <a:buFontTx/>
              <a:buChar char="-"/>
            </a:pPr>
            <a:endParaRPr lang="en-US" baseline="0" dirty="0"/>
          </a:p>
          <a:p>
            <a:pPr defTabSz="942289">
              <a:defRPr/>
            </a:pPr>
            <a:r>
              <a:rPr lang="en-US" baseline="0" dirty="0"/>
              <a:t>3) At the end, we conducted a post-task survey to get demographic information and feedback. </a:t>
            </a:r>
          </a:p>
          <a:p>
            <a:endParaRPr lang="en-US" baseline="0" dirty="0"/>
          </a:p>
          <a:p>
            <a:r>
              <a:rPr lang="en-US" baseline="0" dirty="0"/>
              <a:t>For Discussion</a:t>
            </a:r>
          </a:p>
          <a:p>
            <a:r>
              <a:rPr lang="en-US" baseline="0" dirty="0"/>
              <a:t>----------------</a:t>
            </a:r>
          </a:p>
          <a:p>
            <a:pPr marL="176679" indent="-176679">
              <a:buFontTx/>
              <a:buChar char="-"/>
            </a:pPr>
            <a:r>
              <a:rPr lang="en-US" baseline="0" dirty="0"/>
              <a:t>Random assignment: divide into three groups based on performance (lower, mid and higher </a:t>
            </a:r>
            <a:r>
              <a:rPr lang="en-US" baseline="0" dirty="0" err="1"/>
              <a:t>tercile</a:t>
            </a:r>
            <a:r>
              <a:rPr lang="en-US" baseline="0" dirty="0"/>
              <a:t>) and then randomly assign to treatment and control from each </a:t>
            </a:r>
            <a:r>
              <a:rPr lang="en-US" baseline="0" dirty="0" err="1"/>
              <a:t>tercile</a:t>
            </a:r>
            <a:r>
              <a:rPr lang="en-US" baseline="0" dirty="0"/>
              <a:t>. </a:t>
            </a:r>
          </a:p>
          <a:p>
            <a:pPr marL="176679" indent="-176679">
              <a:buFontTx/>
              <a:buChar char="-"/>
            </a:pPr>
            <a:r>
              <a:rPr lang="en-US" baseline="0" dirty="0"/>
              <a:t>Using a split-plot design we can have more data points with the same number of participants. </a:t>
            </a:r>
          </a:p>
          <a:p>
            <a:pPr marL="176679" indent="-176679">
              <a:buFontTx/>
              <a:buChar char="-"/>
            </a:pPr>
            <a:r>
              <a:rPr lang="en-US" baseline="0" dirty="0"/>
              <a:t>We couldn’t test how the availability of 18 goal patterns impacts the discovery of different types of goals as both groups had that knowledge available as part of the reference material. </a:t>
            </a:r>
          </a:p>
          <a:p>
            <a:endParaRPr lang="en-US" baseline="0" dirty="0"/>
          </a:p>
        </p:txBody>
      </p:sp>
      <p:sp>
        <p:nvSpPr>
          <p:cNvPr id="4" name="Slide Number Placeholder 3"/>
          <p:cNvSpPr>
            <a:spLocks noGrp="1"/>
          </p:cNvSpPr>
          <p:nvPr>
            <p:ph type="sldNum" idx="10"/>
          </p:nvPr>
        </p:nvSpPr>
        <p:spPr/>
        <p:txBody>
          <a:bodyPr/>
          <a:lstStyle/>
          <a:p>
            <a:pPr defTabSz="942289" fontAlgn="auto">
              <a:spcBef>
                <a:spcPts val="0"/>
              </a:spcBef>
              <a:spcAft>
                <a:spcPts val="0"/>
              </a:spcAft>
              <a:buClrTx/>
              <a:buSzTx/>
              <a:buNone/>
              <a:defRPr/>
            </a:pPr>
            <a:fld id="{18ABD026-5A19-40A7-9066-47B97193A673}" type="slidenum">
              <a:rPr lang="en-US" sz="1900" kern="0">
                <a:solidFill>
                  <a:sysClr val="windowText" lastClr="000000"/>
                </a:solidFill>
              </a:rPr>
              <a:pPr defTabSz="942289" fontAlgn="auto">
                <a:spcBef>
                  <a:spcPts val="0"/>
                </a:spcBef>
                <a:spcAft>
                  <a:spcPts val="0"/>
                </a:spcAft>
                <a:buClrTx/>
                <a:buSzTx/>
                <a:buNone/>
                <a:defRPr/>
              </a:pPr>
              <a:t>9</a:t>
            </a:fld>
            <a:endParaRPr lang="en-US" sz="1900" kern="0">
              <a:solidFill>
                <a:sysClr val="windowText" lastClr="000000"/>
              </a:solidFill>
            </a:endParaRPr>
          </a:p>
        </p:txBody>
      </p:sp>
    </p:spTree>
    <p:extLst>
      <p:ext uri="{BB962C8B-B14F-4D97-AF65-F5344CB8AC3E}">
        <p14:creationId xmlns:p14="http://schemas.microsoft.com/office/powerpoint/2010/main" val="2054153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115" name="Picture 43" descr="D:\home\pning\workshop\id-www\images\belltow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95600" cy="1492250"/>
          </a:xfrm>
          <a:prstGeom prst="rect">
            <a:avLst/>
          </a:prstGeom>
          <a:noFill/>
          <a:extLst>
            <a:ext uri="{909E8E84-426E-40DD-AFC4-6F175D3DCCD1}">
              <a14:hiddenFill xmlns:a14="http://schemas.microsoft.com/office/drawing/2010/main">
                <a:solidFill>
                  <a:srgbClr val="FFFFFF"/>
                </a:solidFill>
              </a14:hiddenFill>
            </a:ext>
          </a:extLst>
        </p:spPr>
      </p:pic>
      <p:sp>
        <p:nvSpPr>
          <p:cNvPr id="3106" name="Rectangle 34"/>
          <p:cNvSpPr>
            <a:spLocks noGrp="1" noChangeArrowheads="1"/>
          </p:cNvSpPr>
          <p:nvPr>
            <p:ph type="ctrTitle" sz="quarter"/>
          </p:nvPr>
        </p:nvSpPr>
        <p:spPr>
          <a:xfrm>
            <a:off x="0" y="2209800"/>
            <a:ext cx="9144000" cy="1143000"/>
          </a:xfrm>
        </p:spPr>
        <p:txBody>
          <a:bodyPr/>
          <a:lstStyle>
            <a:lvl1pPr algn="ctr">
              <a:defRPr sz="4000">
                <a:solidFill>
                  <a:schemeClr val="tx1"/>
                </a:solidFill>
              </a:defRPr>
            </a:lvl1pPr>
          </a:lstStyle>
          <a:p>
            <a:pPr lvl="0"/>
            <a:r>
              <a:rPr lang="en-US" altLang="en-US" noProof="0"/>
              <a:t>Click to edit Master title style</a:t>
            </a:r>
          </a:p>
        </p:txBody>
      </p:sp>
      <p:sp>
        <p:nvSpPr>
          <p:cNvPr id="3107" name="Rectangle 35"/>
          <p:cNvSpPr>
            <a:spLocks noGrp="1" noChangeArrowheads="1"/>
          </p:cNvSpPr>
          <p:nvPr>
            <p:ph type="subTitle" sz="quarter" idx="1"/>
          </p:nvPr>
        </p:nvSpPr>
        <p:spPr>
          <a:xfrm>
            <a:off x="1638300" y="4648200"/>
            <a:ext cx="5867400" cy="1447800"/>
          </a:xfrm>
        </p:spPr>
        <p:txBody>
          <a:bodyPr lIns="92075" tIns="46038" rIns="92075" bIns="46038"/>
          <a:lstStyle>
            <a:lvl1pPr marL="0" indent="0" algn="ctr">
              <a:buFontTx/>
              <a:buNone/>
              <a:defRPr sz="2800"/>
            </a:lvl1pPr>
          </a:lstStyle>
          <a:p>
            <a:pPr lvl="0"/>
            <a:r>
              <a:rPr lang="en-US" altLang="en-US" noProof="0"/>
              <a:t>Click to edit Master subtitle style</a:t>
            </a:r>
          </a:p>
        </p:txBody>
      </p:sp>
      <p:sp>
        <p:nvSpPr>
          <p:cNvPr id="3108" name="Rectangle 36"/>
          <p:cNvSpPr>
            <a:spLocks noGrp="1" noChangeArrowheads="1"/>
          </p:cNvSpPr>
          <p:nvPr>
            <p:ph type="dt" sz="quarter" idx="2"/>
          </p:nvPr>
        </p:nvSpPr>
        <p:spPr>
          <a:xfrm>
            <a:off x="457200" y="6400800"/>
            <a:ext cx="1905000" cy="304800"/>
          </a:xfrm>
        </p:spPr>
        <p:txBody>
          <a:bodyPr/>
          <a:lstStyle>
            <a:lvl1pPr>
              <a:defRPr>
                <a:solidFill>
                  <a:schemeClr val="bg2"/>
                </a:solidFill>
              </a:defRPr>
            </a:lvl1pPr>
          </a:lstStyle>
          <a:p>
            <a:endParaRPr lang="en-US" altLang="en-US"/>
          </a:p>
        </p:txBody>
      </p:sp>
      <p:sp>
        <p:nvSpPr>
          <p:cNvPr id="3109" name="Rectangle 37"/>
          <p:cNvSpPr>
            <a:spLocks noGrp="1" noChangeArrowheads="1"/>
          </p:cNvSpPr>
          <p:nvPr>
            <p:ph type="ftr" sz="quarter" idx="3"/>
          </p:nvPr>
        </p:nvSpPr>
        <p:spPr>
          <a:xfrm>
            <a:off x="3124200" y="6400800"/>
            <a:ext cx="2895600" cy="304800"/>
          </a:xfrm>
        </p:spPr>
        <p:txBody>
          <a:bodyPr/>
          <a:lstStyle>
            <a:lvl1pPr>
              <a:defRPr>
                <a:solidFill>
                  <a:schemeClr val="bg2"/>
                </a:solidFill>
              </a:defRPr>
            </a:lvl1pPr>
          </a:lstStyle>
          <a:p>
            <a:endParaRPr lang="en-US" altLang="en-US"/>
          </a:p>
        </p:txBody>
      </p:sp>
      <p:sp>
        <p:nvSpPr>
          <p:cNvPr id="3110" name="Rectangle 38"/>
          <p:cNvSpPr>
            <a:spLocks noGrp="1" noChangeArrowheads="1"/>
          </p:cNvSpPr>
          <p:nvPr>
            <p:ph type="sldNum" sz="quarter" idx="4"/>
          </p:nvPr>
        </p:nvSpPr>
        <p:spPr>
          <a:xfrm>
            <a:off x="6705600" y="6400800"/>
            <a:ext cx="1905000" cy="304800"/>
          </a:xfrm>
        </p:spPr>
        <p:txBody>
          <a:bodyPr/>
          <a:lstStyle>
            <a:lvl1pPr>
              <a:defRPr>
                <a:solidFill>
                  <a:schemeClr val="bg2"/>
                </a:solidFill>
              </a:defRPr>
            </a:lvl1pPr>
          </a:lstStyle>
          <a:p>
            <a:fld id="{C186E45C-EA6B-432E-B399-CE9FA8F6476B}" type="slidenum">
              <a:rPr lang="en-US" altLang="en-US"/>
              <a:pPr/>
              <a:t>‹#›</a:t>
            </a:fld>
            <a:endParaRPr lang="en-US" altLang="en-US"/>
          </a:p>
        </p:txBody>
      </p:sp>
      <p:sp>
        <p:nvSpPr>
          <p:cNvPr id="3112" name="Line 40"/>
          <p:cNvSpPr>
            <a:spLocks noChangeShapeType="1"/>
          </p:cNvSpPr>
          <p:nvPr/>
        </p:nvSpPr>
        <p:spPr bwMode="auto">
          <a:xfrm>
            <a:off x="0" y="1524000"/>
            <a:ext cx="9144000" cy="0"/>
          </a:xfrm>
          <a:prstGeom prst="line">
            <a:avLst/>
          </a:prstGeom>
          <a:noFill/>
          <a:ln w="31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 name="Line 41"/>
          <p:cNvSpPr>
            <a:spLocks noChangeShapeType="1"/>
          </p:cNvSpPr>
          <p:nvPr/>
        </p:nvSpPr>
        <p:spPr bwMode="auto">
          <a:xfrm>
            <a:off x="0" y="4114800"/>
            <a:ext cx="9144000" cy="0"/>
          </a:xfrm>
          <a:prstGeom prst="line">
            <a:avLst/>
          </a:prstGeom>
          <a:noFill/>
          <a:ln w="31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14" name="Picture 42" descr="C:\Documents and Settings\pning\My Documents\My Pictures\NCSUbann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31242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6" name="Text Box 44"/>
          <p:cNvSpPr txBox="1">
            <a:spLocks noChangeArrowheads="1"/>
          </p:cNvSpPr>
          <p:nvPr userDrawn="1"/>
        </p:nvSpPr>
        <p:spPr bwMode="auto">
          <a:xfrm>
            <a:off x="3124200" y="1471613"/>
            <a:ext cx="1728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a:solidFill>
                  <a:srgbClr val="CC3300"/>
                </a:solidFill>
                <a:latin typeface="Arial Narrow" panose="020B0606020202030204" pitchFamily="34" charset="0"/>
              </a:rPr>
              <a:t>Computer Science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B518F63-B78E-460B-9A37-7F3FA098B713}" type="slidenum">
              <a:rPr lang="en-US" altLang="en-US"/>
              <a:pPr/>
              <a:t>‹#›</a:t>
            </a:fld>
            <a:endParaRPr lang="en-US" altLang="en-US"/>
          </a:p>
        </p:txBody>
      </p:sp>
    </p:spTree>
    <p:extLst>
      <p:ext uri="{BB962C8B-B14F-4D97-AF65-F5344CB8AC3E}">
        <p14:creationId xmlns:p14="http://schemas.microsoft.com/office/powerpoint/2010/main" val="233874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2438" y="152400"/>
            <a:ext cx="20637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6040438" cy="6019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F68701B-F37D-4235-941A-31810E92A0FE}" type="slidenum">
              <a:rPr lang="en-US" altLang="en-US"/>
              <a:pPr/>
              <a:t>‹#›</a:t>
            </a:fld>
            <a:endParaRPr lang="en-US" altLang="en-US"/>
          </a:p>
        </p:txBody>
      </p:sp>
    </p:spTree>
    <p:extLst>
      <p:ext uri="{BB962C8B-B14F-4D97-AF65-F5344CB8AC3E}">
        <p14:creationId xmlns:p14="http://schemas.microsoft.com/office/powerpoint/2010/main" val="218154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0107" y="206412"/>
            <a:ext cx="8380928" cy="837073"/>
          </a:xfrm>
        </p:spPr>
        <p:txBody>
          <a:bodyPr/>
          <a:lstStyle>
            <a:lvl1pPr algn="l">
              <a:defRPr/>
            </a:lvl1pPr>
          </a:lstStyle>
          <a:p>
            <a:r>
              <a:rPr lang="en-US"/>
              <a:t>Click to edit Master title style</a:t>
            </a:r>
          </a:p>
        </p:txBody>
      </p:sp>
      <p:sp>
        <p:nvSpPr>
          <p:cNvPr id="3" name="Footer Placeholder 2"/>
          <p:cNvSpPr>
            <a:spLocks noGrp="1"/>
          </p:cNvSpPr>
          <p:nvPr>
            <p:ph type="ftr" idx="10"/>
          </p:nvPr>
        </p:nvSpPr>
        <p:spPr>
          <a:xfrm>
            <a:off x="2925823" y="6240194"/>
            <a:ext cx="3292354" cy="458533"/>
          </a:xfrm>
        </p:spPr>
        <p:txBody>
          <a:bodyPr/>
          <a:lstStyle>
            <a:lvl1pPr algn="ctr">
              <a:defRPr sz="1440" b="0"/>
            </a:lvl1pPr>
          </a:lstStyle>
          <a:p>
            <a:fld id="{6AA28796-F14D-42C0-B775-7582D6B956B2}" type="slidenum">
              <a:rPr lang="en-US" smtClean="0"/>
              <a:pPr/>
              <a:t>‹#›</a:t>
            </a:fld>
            <a:endParaRPr lang="en-US" dirty="0"/>
          </a:p>
        </p:txBody>
      </p:sp>
    </p:spTree>
    <p:extLst>
      <p:ext uri="{BB962C8B-B14F-4D97-AF65-F5344CB8AC3E}">
        <p14:creationId xmlns:p14="http://schemas.microsoft.com/office/powerpoint/2010/main" val="338432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0528" y="6458528"/>
            <a:ext cx="1905000" cy="38764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35135F5-6EEC-4DCC-ADC8-592AE775057B}" type="slidenum">
              <a:rPr lang="en-US" altLang="en-US"/>
              <a:pPr/>
              <a:t>‹#›</a:t>
            </a:fld>
            <a:endParaRPr lang="en-US" altLang="en-US"/>
          </a:p>
        </p:txBody>
      </p:sp>
    </p:spTree>
    <p:extLst>
      <p:ext uri="{BB962C8B-B14F-4D97-AF65-F5344CB8AC3E}">
        <p14:creationId xmlns:p14="http://schemas.microsoft.com/office/powerpoint/2010/main" val="28701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F6A35A5-842F-4F0C-9C4B-AE380F7FADAB}" type="slidenum">
              <a:rPr lang="en-US" altLang="en-US"/>
              <a:pPr/>
              <a:t>‹#›</a:t>
            </a:fld>
            <a:endParaRPr lang="en-US" altLang="en-US"/>
          </a:p>
        </p:txBody>
      </p:sp>
    </p:spTree>
    <p:extLst>
      <p:ext uri="{BB962C8B-B14F-4D97-AF65-F5344CB8AC3E}">
        <p14:creationId xmlns:p14="http://schemas.microsoft.com/office/powerpoint/2010/main" val="100618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19200"/>
            <a:ext cx="40513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13300" y="1219200"/>
            <a:ext cx="4052888"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14DD01B-4302-43D2-A3DF-D3FD42E5D251}" type="slidenum">
              <a:rPr lang="en-US" altLang="en-US"/>
              <a:pPr/>
              <a:t>‹#›</a:t>
            </a:fld>
            <a:endParaRPr lang="en-US" altLang="en-US"/>
          </a:p>
        </p:txBody>
      </p:sp>
    </p:spTree>
    <p:extLst>
      <p:ext uri="{BB962C8B-B14F-4D97-AF65-F5344CB8AC3E}">
        <p14:creationId xmlns:p14="http://schemas.microsoft.com/office/powerpoint/2010/main" val="78179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B25353F-B4ED-4584-AB71-92AF0D59932B}" type="slidenum">
              <a:rPr lang="en-US" altLang="en-US"/>
              <a:pPr/>
              <a:t>‹#›</a:t>
            </a:fld>
            <a:endParaRPr lang="en-US" altLang="en-US"/>
          </a:p>
        </p:txBody>
      </p:sp>
    </p:spTree>
    <p:extLst>
      <p:ext uri="{BB962C8B-B14F-4D97-AF65-F5344CB8AC3E}">
        <p14:creationId xmlns:p14="http://schemas.microsoft.com/office/powerpoint/2010/main" val="268926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C0EF494-286C-4C5E-8214-6124930CAA8A}" type="slidenum">
              <a:rPr lang="en-US" altLang="en-US"/>
              <a:pPr/>
              <a:t>‹#›</a:t>
            </a:fld>
            <a:endParaRPr lang="en-US" altLang="en-US"/>
          </a:p>
        </p:txBody>
      </p:sp>
    </p:spTree>
    <p:extLst>
      <p:ext uri="{BB962C8B-B14F-4D97-AF65-F5344CB8AC3E}">
        <p14:creationId xmlns:p14="http://schemas.microsoft.com/office/powerpoint/2010/main" val="205372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0882AF10-C4C2-42A0-BB25-5580705B0932}" type="slidenum">
              <a:rPr lang="en-US" altLang="en-US"/>
              <a:pPr/>
              <a:t>‹#›</a:t>
            </a:fld>
            <a:endParaRPr lang="en-US" altLang="en-US"/>
          </a:p>
        </p:txBody>
      </p:sp>
    </p:spTree>
    <p:extLst>
      <p:ext uri="{BB962C8B-B14F-4D97-AF65-F5344CB8AC3E}">
        <p14:creationId xmlns:p14="http://schemas.microsoft.com/office/powerpoint/2010/main" val="94002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25621C8-EF08-4901-A3EA-8796A26FA994}" type="slidenum">
              <a:rPr lang="en-US" altLang="en-US"/>
              <a:pPr/>
              <a:t>‹#›</a:t>
            </a:fld>
            <a:endParaRPr lang="en-US" altLang="en-US"/>
          </a:p>
        </p:txBody>
      </p:sp>
    </p:spTree>
    <p:extLst>
      <p:ext uri="{BB962C8B-B14F-4D97-AF65-F5344CB8AC3E}">
        <p14:creationId xmlns:p14="http://schemas.microsoft.com/office/powerpoint/2010/main" val="236058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5E3165E-9FC7-40F3-BED8-207C8C25686D}" type="slidenum">
              <a:rPr lang="en-US" altLang="en-US"/>
              <a:pPr/>
              <a:t>‹#›</a:t>
            </a:fld>
            <a:endParaRPr lang="en-US" altLang="en-US"/>
          </a:p>
        </p:txBody>
      </p:sp>
    </p:spTree>
    <p:extLst>
      <p:ext uri="{BB962C8B-B14F-4D97-AF65-F5344CB8AC3E}">
        <p14:creationId xmlns:p14="http://schemas.microsoft.com/office/powerpoint/2010/main" val="70541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2" name="Rectangle 34"/>
          <p:cNvSpPr>
            <a:spLocks noGrp="1" noChangeArrowheads="1"/>
          </p:cNvSpPr>
          <p:nvPr>
            <p:ph type="title"/>
          </p:nvPr>
        </p:nvSpPr>
        <p:spPr bwMode="auto">
          <a:xfrm>
            <a:off x="609600" y="152400"/>
            <a:ext cx="8242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84" name="Rectangle 36"/>
          <p:cNvSpPr>
            <a:spLocks noGrp="1" noChangeArrowheads="1"/>
          </p:cNvSpPr>
          <p:nvPr>
            <p:ph type="dt" sz="half" idx="2"/>
          </p:nvPr>
        </p:nvSpPr>
        <p:spPr bwMode="auto">
          <a:xfrm>
            <a:off x="4191000" y="6477000"/>
            <a:ext cx="1524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spcBef>
                <a:spcPct val="0"/>
              </a:spcBef>
              <a:buClrTx/>
              <a:buSzTx/>
              <a:buFontTx/>
              <a:buNone/>
              <a:defRPr sz="1400"/>
            </a:lvl1pPr>
          </a:lstStyle>
          <a:p>
            <a:endParaRPr lang="en-US" altLang="en-US"/>
          </a:p>
        </p:txBody>
      </p:sp>
      <p:sp>
        <p:nvSpPr>
          <p:cNvPr id="2085" name="Rectangle 37"/>
          <p:cNvSpPr>
            <a:spLocks noGrp="1" noChangeArrowheads="1"/>
          </p:cNvSpPr>
          <p:nvPr>
            <p:ph type="ftr" sz="quarter" idx="3"/>
          </p:nvPr>
        </p:nvSpPr>
        <p:spPr bwMode="auto">
          <a:xfrm>
            <a:off x="5778500" y="6477000"/>
            <a:ext cx="22225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spcBef>
                <a:spcPct val="0"/>
              </a:spcBef>
              <a:buClrTx/>
              <a:buSzTx/>
              <a:buFontTx/>
              <a:buNone/>
              <a:defRPr sz="1400"/>
            </a:lvl1pPr>
          </a:lstStyle>
          <a:p>
            <a:endParaRPr lang="en-US" altLang="en-US"/>
          </a:p>
        </p:txBody>
      </p:sp>
      <p:sp>
        <p:nvSpPr>
          <p:cNvPr id="2086" name="Rectangle 38"/>
          <p:cNvSpPr>
            <a:spLocks noGrp="1" noChangeArrowheads="1"/>
          </p:cNvSpPr>
          <p:nvPr>
            <p:ph type="sldNum" sz="quarter" idx="4"/>
          </p:nvPr>
        </p:nvSpPr>
        <p:spPr bwMode="auto">
          <a:xfrm>
            <a:off x="8077200" y="6477000"/>
            <a:ext cx="762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spcBef>
                <a:spcPct val="0"/>
              </a:spcBef>
              <a:buClrTx/>
              <a:buSzTx/>
              <a:buFontTx/>
              <a:buNone/>
              <a:defRPr sz="1400"/>
            </a:lvl1pPr>
          </a:lstStyle>
          <a:p>
            <a:fld id="{90DA5DCB-115E-41B0-842C-3551AFF217BC}" type="slidenum">
              <a:rPr lang="en-US" altLang="en-US"/>
              <a:pPr/>
              <a:t>‹#›</a:t>
            </a:fld>
            <a:endParaRPr lang="en-US" altLang="en-US"/>
          </a:p>
        </p:txBody>
      </p:sp>
      <p:sp>
        <p:nvSpPr>
          <p:cNvPr id="2087" name="Rectangle 39"/>
          <p:cNvSpPr>
            <a:spLocks noGrp="1" noChangeArrowheads="1"/>
          </p:cNvSpPr>
          <p:nvPr>
            <p:ph type="body" idx="1"/>
          </p:nvPr>
        </p:nvSpPr>
        <p:spPr bwMode="auto">
          <a:xfrm>
            <a:off x="609600" y="1219200"/>
            <a:ext cx="825658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89" name="Line 41"/>
          <p:cNvSpPr>
            <a:spLocks noChangeShapeType="1"/>
          </p:cNvSpPr>
          <p:nvPr/>
        </p:nvSpPr>
        <p:spPr bwMode="auto">
          <a:xfrm>
            <a:off x="533400" y="1143000"/>
            <a:ext cx="8610600" cy="0"/>
          </a:xfrm>
          <a:prstGeom prst="line">
            <a:avLst/>
          </a:prstGeom>
          <a:noFill/>
          <a:ln w="31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90" name="Picture 42" descr="C:\Documents and Settings\pning\My Documents\My Pictures\NCSUbanner.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3400" y="6477000"/>
            <a:ext cx="1981200" cy="185738"/>
          </a:xfrm>
          <a:prstGeom prst="rect">
            <a:avLst/>
          </a:prstGeom>
          <a:noFill/>
          <a:extLst>
            <a:ext uri="{909E8E84-426E-40DD-AFC4-6F175D3DCCD1}">
              <a14:hiddenFill xmlns:a14="http://schemas.microsoft.com/office/drawing/2010/main">
                <a:solidFill>
                  <a:srgbClr val="FFFFFF"/>
                </a:solidFill>
              </a14:hiddenFill>
            </a:ext>
          </a:extLst>
        </p:spPr>
      </p:pic>
      <p:sp>
        <p:nvSpPr>
          <p:cNvPr id="2091" name="Line 43"/>
          <p:cNvSpPr>
            <a:spLocks noChangeShapeType="1"/>
          </p:cNvSpPr>
          <p:nvPr/>
        </p:nvSpPr>
        <p:spPr bwMode="auto">
          <a:xfrm>
            <a:off x="533400" y="1143000"/>
            <a:ext cx="0" cy="52578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2" name="Text Box 44"/>
          <p:cNvSpPr txBox="1">
            <a:spLocks noChangeArrowheads="1"/>
          </p:cNvSpPr>
          <p:nvPr userDrawn="1"/>
        </p:nvSpPr>
        <p:spPr bwMode="auto">
          <a:xfrm>
            <a:off x="2501900" y="6400800"/>
            <a:ext cx="1550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600">
                <a:solidFill>
                  <a:srgbClr val="CC3300"/>
                </a:solidFill>
                <a:latin typeface="Arial Narrow" panose="020B0606020202030204" pitchFamily="34" charset="0"/>
              </a:rPr>
              <a:t>Computer Science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1" fontAlgn="base" hangingPunct="1">
        <a:spcBef>
          <a:spcPct val="0"/>
        </a:spcBef>
        <a:spcAft>
          <a:spcPct val="0"/>
        </a:spcAft>
        <a:defRPr sz="36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imes New Roman" panose="02020603050405020304" pitchFamily="18" charset="0"/>
        </a:defRPr>
      </a:lvl2pPr>
      <a:lvl3pPr algn="l" rtl="0" eaLnBrk="1" fontAlgn="base" hangingPunct="1">
        <a:spcBef>
          <a:spcPct val="0"/>
        </a:spcBef>
        <a:spcAft>
          <a:spcPct val="0"/>
        </a:spcAft>
        <a:defRPr sz="3600">
          <a:solidFill>
            <a:schemeClr val="tx2"/>
          </a:solidFill>
          <a:latin typeface="Times New Roman" panose="02020603050405020304" pitchFamily="18" charset="0"/>
        </a:defRPr>
      </a:lvl3pPr>
      <a:lvl4pPr algn="l" rtl="0" eaLnBrk="1" fontAlgn="base" hangingPunct="1">
        <a:spcBef>
          <a:spcPct val="0"/>
        </a:spcBef>
        <a:spcAft>
          <a:spcPct val="0"/>
        </a:spcAft>
        <a:defRPr sz="3600">
          <a:solidFill>
            <a:schemeClr val="tx2"/>
          </a:solidFill>
          <a:latin typeface="Times New Roman" panose="02020603050405020304" pitchFamily="18" charset="0"/>
        </a:defRPr>
      </a:lvl4pPr>
      <a:lvl5pPr algn="l" rtl="0" eaLnBrk="1" fontAlgn="base" hangingPunct="1">
        <a:spcBef>
          <a:spcPct val="0"/>
        </a:spcBef>
        <a:spcAft>
          <a:spcPct val="0"/>
        </a:spcAft>
        <a:defRPr sz="3600">
          <a:solidFill>
            <a:schemeClr val="tx2"/>
          </a:solidFill>
          <a:latin typeface="Times New Roman" panose="02020603050405020304" pitchFamily="18" charset="0"/>
        </a:defRPr>
      </a:lvl5pPr>
      <a:lvl6pPr marL="457200" algn="l" rtl="0" eaLnBrk="1" fontAlgn="base" hangingPunct="1">
        <a:spcBef>
          <a:spcPct val="0"/>
        </a:spcBef>
        <a:spcAft>
          <a:spcPct val="0"/>
        </a:spcAft>
        <a:defRPr sz="3600">
          <a:solidFill>
            <a:schemeClr val="tx2"/>
          </a:solidFill>
          <a:latin typeface="Times New Roman" panose="02020603050405020304" pitchFamily="18" charset="0"/>
        </a:defRPr>
      </a:lvl6pPr>
      <a:lvl7pPr marL="914400" algn="l" rtl="0" eaLnBrk="1" fontAlgn="base" hangingPunct="1">
        <a:spcBef>
          <a:spcPct val="0"/>
        </a:spcBef>
        <a:spcAft>
          <a:spcPct val="0"/>
        </a:spcAft>
        <a:defRPr sz="3600">
          <a:solidFill>
            <a:schemeClr val="tx2"/>
          </a:solidFill>
          <a:latin typeface="Times New Roman" panose="02020603050405020304" pitchFamily="18" charset="0"/>
        </a:defRPr>
      </a:lvl7pPr>
      <a:lvl8pPr marL="1371600" algn="l" rtl="0" eaLnBrk="1" fontAlgn="base" hangingPunct="1">
        <a:spcBef>
          <a:spcPct val="0"/>
        </a:spcBef>
        <a:spcAft>
          <a:spcPct val="0"/>
        </a:spcAft>
        <a:defRPr sz="3600">
          <a:solidFill>
            <a:schemeClr val="tx2"/>
          </a:solidFill>
          <a:latin typeface="Times New Roman" panose="02020603050405020304" pitchFamily="18" charset="0"/>
        </a:defRPr>
      </a:lvl8pPr>
      <a:lvl9pPr marL="1828800" algn="l" rtl="0" eaLnBrk="1" fontAlgn="base" hangingPunct="1">
        <a:spcBef>
          <a:spcPct val="0"/>
        </a:spcBef>
        <a:spcAft>
          <a:spcPct val="0"/>
        </a:spcAft>
        <a:defRPr sz="36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tx1"/>
        </a:buClr>
        <a:buSzPct val="10000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ctrTitle" sz="quarter"/>
          </p:nvPr>
        </p:nvSpPr>
        <p:spPr>
          <a:ln/>
        </p:spPr>
        <p:txBody>
          <a:bodyPr vert="horz" wrap="square" lIns="0" tIns="0" rIns="0" bIns="0" numCol="1" anchor="t" anchorCtr="0" compatLnSpc="1">
            <a:prstTxWarp prst="textNoShape">
              <a:avLst/>
            </a:prstTxWarp>
          </a:bodyPr>
          <a:lstStyle/>
          <a:p>
            <a:pPr>
              <a:lnSpc>
                <a:spcPct val="95000"/>
              </a:lnSpc>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dirty="0"/>
              <a:t>DIGS – A Framework for Discovering Goals for Security Requirements Engineering</a:t>
            </a:r>
            <a:endParaRPr lang="en-US" sz="3329" b="1" dirty="0">
              <a:latin typeface="'trebuchet ms'" pitchFamily="32" charset="0"/>
            </a:endParaRPr>
          </a:p>
        </p:txBody>
      </p:sp>
      <p:sp>
        <p:nvSpPr>
          <p:cNvPr id="4098" name="Rectangle 2"/>
          <p:cNvSpPr>
            <a:spLocks noGrp="1" noChangeArrowheads="1"/>
          </p:cNvSpPr>
          <p:nvPr>
            <p:ph type="subTitle" sz="quarter" idx="1"/>
          </p:nvPr>
        </p:nvSpPr>
        <p:spPr bwMode="auto">
          <a:xfrm>
            <a:off x="990600" y="4343400"/>
            <a:ext cx="7162800" cy="1524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a:lnSpc>
                <a:spcPct val="95000"/>
              </a:lnSpc>
              <a:spcBef>
                <a:spcPct val="0"/>
              </a:spcBef>
              <a:buClrTx/>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sz="2400" dirty="0"/>
              <a:t>Maria Riaz, Jonathan Stallings, Munindar P. Singh, </a:t>
            </a:r>
            <a:br>
              <a:rPr lang="en-US" sz="2400" dirty="0"/>
            </a:br>
            <a:r>
              <a:rPr lang="en-US" b="1" dirty="0">
                <a:solidFill>
                  <a:srgbClr val="993366"/>
                </a:solidFill>
              </a:rPr>
              <a:t>John </a:t>
            </a:r>
            <a:r>
              <a:rPr lang="en-US" b="1" dirty="0" err="1">
                <a:solidFill>
                  <a:srgbClr val="993366"/>
                </a:solidFill>
              </a:rPr>
              <a:t>Slankas</a:t>
            </a:r>
            <a:r>
              <a:rPr lang="en-US" sz="2400" dirty="0"/>
              <a:t>, Laurie Williams</a:t>
            </a:r>
            <a:endParaRPr lang="en-US" dirty="0"/>
          </a:p>
          <a:p>
            <a:pPr marL="0" indent="0" algn="ctr">
              <a:lnSpc>
                <a:spcPct val="95000"/>
              </a:lnSpc>
              <a:spcBef>
                <a:spcPct val="0"/>
              </a:spcBef>
              <a:buClrTx/>
              <a:buNone/>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endParaRPr lang="en-US" sz="2519" dirty="0"/>
          </a:p>
          <a:p>
            <a:pPr marL="0" indent="0" algn="ctr">
              <a:lnSpc>
                <a:spcPct val="95000"/>
              </a:lnSpc>
              <a:spcBef>
                <a:spcPct val="0"/>
              </a:spcBef>
              <a:buClrTx/>
              <a:buNone/>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sz="2519" dirty="0"/>
              <a:t>September 9</a:t>
            </a:r>
            <a:r>
              <a:rPr lang="en-US" sz="2519" baseline="30000" dirty="0"/>
              <a:t>th</a:t>
            </a:r>
            <a:r>
              <a:rPr lang="en-US" sz="2519" dirty="0"/>
              <a:t>, 2016</a:t>
            </a:r>
          </a:p>
        </p:txBody>
      </p:sp>
      <p:sp>
        <p:nvSpPr>
          <p:cNvPr id="3" name="Footer Placeholder 2"/>
          <p:cNvSpPr>
            <a:spLocks noGrp="1"/>
          </p:cNvSpPr>
          <p:nvPr>
            <p:ph type="ftr" sz="quarter" idx="3"/>
          </p:nvPr>
        </p:nvSpPr>
        <p:spPr/>
        <p:txBody>
          <a:bodyPr/>
          <a:lstStyle/>
          <a:p>
            <a:fld id="{6AA28796-F14D-42C0-B775-7582D6B956B2}" type="slidenum">
              <a:rPr lang="en-US" smtClean="0"/>
              <a:pPr/>
              <a:t>1</a:t>
            </a:fld>
            <a:endParaRPr lang="en-US" dirty="0"/>
          </a:p>
        </p:txBody>
      </p:sp>
    </p:spTree>
    <p:extLst>
      <p:ext uri="{BB962C8B-B14F-4D97-AF65-F5344CB8AC3E}">
        <p14:creationId xmlns:p14="http://schemas.microsoft.com/office/powerpoint/2010/main" val="19692094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Goals Identification</a:t>
            </a:r>
            <a:r>
              <a:rPr lang="en-US" sz="3599" dirty="0"/>
              <a:t>:</a:t>
            </a:r>
            <a:br>
              <a:rPr lang="en-US" sz="3599" dirty="0"/>
            </a:br>
            <a:r>
              <a:rPr lang="en-US" sz="2800" dirty="0"/>
              <a:t>Empirical Evaluation: Hypothesis and Metrics</a:t>
            </a:r>
          </a:p>
        </p:txBody>
      </p:sp>
      <p:sp>
        <p:nvSpPr>
          <p:cNvPr id="3" name="Content Placeholder 2"/>
          <p:cNvSpPr>
            <a:spLocks noGrp="1"/>
          </p:cNvSpPr>
          <p:nvPr>
            <p:ph idx="1"/>
          </p:nvPr>
        </p:nvSpPr>
        <p:spPr/>
        <p:txBody>
          <a:bodyPr/>
          <a:lstStyle/>
          <a:p>
            <a:pPr lvl="0"/>
            <a:r>
              <a:rPr lang="en-US" sz="2800" b="1" i="1" dirty="0"/>
              <a:t>Research Question: </a:t>
            </a:r>
            <a:r>
              <a:rPr lang="en-US" sz="2800" dirty="0"/>
              <a:t>Can analysts identify the implied security goals without explicit knowledge?</a:t>
            </a:r>
          </a:p>
          <a:p>
            <a:pPr lvl="0"/>
            <a:endParaRPr lang="en-US" sz="2800" dirty="0"/>
          </a:p>
          <a:p>
            <a:pPr lvl="0"/>
            <a:r>
              <a:rPr lang="en-US" sz="2800" b="1" dirty="0" smtClean="0"/>
              <a:t>H</a:t>
            </a:r>
            <a:r>
              <a:rPr lang="en-US" sz="2800" b="1" baseline="-25000" dirty="0" smtClean="0"/>
              <a:t>02</a:t>
            </a:r>
            <a:r>
              <a:rPr lang="en-US" sz="2800" b="1" dirty="0" smtClean="0"/>
              <a:t>: </a:t>
            </a:r>
            <a:r>
              <a:rPr lang="en-US" sz="2800" dirty="0"/>
              <a:t>Explicit knowledge about </a:t>
            </a:r>
            <a:r>
              <a:rPr lang="en-US" sz="2800" b="1" i="1" dirty="0"/>
              <a:t>implied security goals </a:t>
            </a:r>
            <a:br>
              <a:rPr lang="en-US" sz="2800" b="1" i="1" dirty="0"/>
            </a:br>
            <a:r>
              <a:rPr lang="en-US" sz="2800" b="1" i="1" dirty="0"/>
              <a:t>does not impact their identification</a:t>
            </a:r>
          </a:p>
          <a:p>
            <a:pPr lvl="0"/>
            <a:endParaRPr lang="en-US" sz="2000" b="1" i="1" dirty="0"/>
          </a:p>
          <a:p>
            <a:r>
              <a:rPr lang="en-US" sz="2800" b="1" dirty="0"/>
              <a:t>Metrics:</a:t>
            </a:r>
          </a:p>
          <a:p>
            <a:pPr lvl="1"/>
            <a:r>
              <a:rPr lang="en-US" sz="2400" dirty="0">
                <a:solidFill>
                  <a:srgbClr val="993366"/>
                </a:solidFill>
              </a:rPr>
              <a:t>Precision of overall goals </a:t>
            </a:r>
            <a:r>
              <a:rPr lang="en-US" sz="2400" i="1" dirty="0">
                <a:solidFill>
                  <a:srgbClr val="993366"/>
                </a:solidFill>
              </a:rPr>
              <a:t>w.r.t</a:t>
            </a:r>
            <a:r>
              <a:rPr lang="en-US" sz="2400" dirty="0">
                <a:solidFill>
                  <a:srgbClr val="993366"/>
                </a:solidFill>
              </a:rPr>
              <a:t> oracle</a:t>
            </a:r>
          </a:p>
          <a:p>
            <a:pPr lvl="1"/>
            <a:r>
              <a:rPr lang="en-US" sz="2400" dirty="0">
                <a:solidFill>
                  <a:srgbClr val="993366"/>
                </a:solidFill>
              </a:rPr>
              <a:t>Recall of overall goals </a:t>
            </a:r>
            <a:r>
              <a:rPr lang="en-US" sz="2400" i="1" dirty="0">
                <a:solidFill>
                  <a:srgbClr val="993366"/>
                </a:solidFill>
              </a:rPr>
              <a:t>w.r.t</a:t>
            </a:r>
            <a:r>
              <a:rPr lang="en-US" sz="2400" dirty="0">
                <a:solidFill>
                  <a:srgbClr val="993366"/>
                </a:solidFill>
              </a:rPr>
              <a:t> oracle</a:t>
            </a:r>
          </a:p>
          <a:p>
            <a:pPr lvl="1"/>
            <a:r>
              <a:rPr lang="en-US" sz="2400" dirty="0">
                <a:solidFill>
                  <a:srgbClr val="993366"/>
                </a:solidFill>
              </a:rPr>
              <a:t>Recall of </a:t>
            </a:r>
            <a:r>
              <a:rPr lang="en-US" sz="2400" dirty="0" smtClean="0">
                <a:solidFill>
                  <a:srgbClr val="993366"/>
                </a:solidFill>
              </a:rPr>
              <a:t>implied </a:t>
            </a:r>
            <a:r>
              <a:rPr lang="en-US" sz="2400" dirty="0">
                <a:solidFill>
                  <a:srgbClr val="993366"/>
                </a:solidFill>
              </a:rPr>
              <a:t>goals </a:t>
            </a:r>
            <a:r>
              <a:rPr lang="en-US" sz="2400" i="1" dirty="0">
                <a:solidFill>
                  <a:srgbClr val="993366"/>
                </a:solidFill>
              </a:rPr>
              <a:t>w.r.t</a:t>
            </a:r>
            <a:r>
              <a:rPr lang="en-US" sz="2400" dirty="0">
                <a:solidFill>
                  <a:srgbClr val="993366"/>
                </a:solidFill>
              </a:rPr>
              <a:t> oracle</a:t>
            </a:r>
          </a:p>
          <a:p>
            <a:pPr lvl="0"/>
            <a:endParaRPr lang="en-US" sz="2000" b="1" i="1" dirty="0"/>
          </a:p>
          <a:p>
            <a:pPr lvl="0"/>
            <a:endParaRPr lang="en-US" sz="1980" b="1" i="1" dirty="0"/>
          </a:p>
          <a:p>
            <a:pPr marL="0" lvl="0" indent="0">
              <a:buNone/>
            </a:pPr>
            <a:endParaRPr lang="en-US" sz="1980" b="1" i="1" dirty="0"/>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10</a:t>
            </a:fld>
            <a:endParaRPr lang="en-US" sz="1620" kern="0">
              <a:solidFill>
                <a:sysClr val="windowText" lastClr="000000"/>
              </a:solidFill>
            </a:endParaRPr>
          </a:p>
        </p:txBody>
      </p:sp>
    </p:spTree>
    <p:extLst>
      <p:ext uri="{BB962C8B-B14F-4D97-AF65-F5344CB8AC3E}">
        <p14:creationId xmlns:p14="http://schemas.microsoft.com/office/powerpoint/2010/main" val="3838439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11</a:t>
            </a:fld>
            <a:endParaRPr lang="en-US" sz="1620" kern="0">
              <a:solidFill>
                <a:sysClr val="windowText" lastClr="000000"/>
              </a:solidFill>
            </a:endParaRPr>
          </a:p>
        </p:txBody>
      </p:sp>
      <p:pic>
        <p:nvPicPr>
          <p:cNvPr id="22" name="Picture 21"/>
          <p:cNvPicPr/>
          <p:nvPr/>
        </p:nvPicPr>
        <p:blipFill>
          <a:blip r:embed="rId3">
            <a:extLst>
              <a:ext uri="{28A0092B-C50C-407E-A947-70E740481C1C}">
                <a14:useLocalDpi xmlns:a14="http://schemas.microsoft.com/office/drawing/2010/main" val="0"/>
              </a:ext>
            </a:extLst>
          </a:blip>
          <a:stretch>
            <a:fillRect/>
          </a:stretch>
        </p:blipFill>
        <p:spPr>
          <a:xfrm>
            <a:off x="0" y="668873"/>
            <a:ext cx="5638800" cy="3191926"/>
          </a:xfrm>
          <a:prstGeom prst="rect">
            <a:avLst/>
          </a:prstGeom>
          <a:ln>
            <a:solidFill>
              <a:srgbClr val="006666"/>
            </a:solidFill>
          </a:ln>
        </p:spPr>
      </p:pic>
      <p:sp>
        <p:nvSpPr>
          <p:cNvPr id="27" name="TextBox 26"/>
          <p:cNvSpPr txBox="1"/>
          <p:nvPr/>
        </p:nvSpPr>
        <p:spPr>
          <a:xfrm>
            <a:off x="5638800" y="2011368"/>
            <a:ext cx="3657600" cy="904863"/>
          </a:xfrm>
          <a:prstGeom prst="rect">
            <a:avLst/>
          </a:prstGeom>
          <a:noFill/>
        </p:spPr>
        <p:txBody>
          <a:bodyPr wrap="square" rtlCol="0">
            <a:spAutoFit/>
          </a:bodyPr>
          <a:lstStyle/>
          <a:p>
            <a:pPr algn="ctr"/>
            <a:r>
              <a:rPr lang="en-US" dirty="0">
                <a:solidFill>
                  <a:srgbClr val="006666"/>
                </a:solidFill>
              </a:rPr>
              <a:t>Recall </a:t>
            </a:r>
            <a:r>
              <a:rPr lang="en-US" dirty="0" smtClean="0">
                <a:solidFill>
                  <a:srgbClr val="006666"/>
                </a:solidFill>
              </a:rPr>
              <a:t>based on </a:t>
            </a:r>
          </a:p>
          <a:p>
            <a:pPr algn="ctr"/>
            <a:r>
              <a:rPr lang="en-US" dirty="0" smtClean="0">
                <a:solidFill>
                  <a:srgbClr val="006666"/>
                </a:solidFill>
              </a:rPr>
              <a:t>Implied </a:t>
            </a:r>
            <a:r>
              <a:rPr lang="en-US" dirty="0">
                <a:solidFill>
                  <a:srgbClr val="006666"/>
                </a:solidFill>
              </a:rPr>
              <a:t>Goals</a:t>
            </a:r>
          </a:p>
        </p:txBody>
      </p:sp>
      <p:sp>
        <p:nvSpPr>
          <p:cNvPr id="28" name="Down Arrow 27"/>
          <p:cNvSpPr/>
          <p:nvPr/>
        </p:nvSpPr>
        <p:spPr bwMode="auto">
          <a:xfrm>
            <a:off x="8458200" y="2743200"/>
            <a:ext cx="533400" cy="200660"/>
          </a:xfrm>
          <a:prstGeom prst="downArrow">
            <a:avLst/>
          </a:prstGeom>
          <a:solidFill>
            <a:schemeClr val="accent1">
              <a:lumMod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9" name="TextBox 28"/>
          <p:cNvSpPr txBox="1"/>
          <p:nvPr/>
        </p:nvSpPr>
        <p:spPr>
          <a:xfrm>
            <a:off x="1143000" y="3962400"/>
            <a:ext cx="2345422" cy="830997"/>
          </a:xfrm>
          <a:prstGeom prst="rect">
            <a:avLst/>
          </a:prstGeom>
          <a:noFill/>
        </p:spPr>
        <p:txBody>
          <a:bodyPr wrap="square" rtlCol="0">
            <a:spAutoFit/>
          </a:bodyPr>
          <a:lstStyle/>
          <a:p>
            <a:pPr algn="ctr"/>
            <a:r>
              <a:rPr lang="en-US" dirty="0">
                <a:solidFill>
                  <a:srgbClr val="993366"/>
                </a:solidFill>
              </a:rPr>
              <a:t>Precision and Recall</a:t>
            </a:r>
          </a:p>
        </p:txBody>
      </p:sp>
      <p:sp>
        <p:nvSpPr>
          <p:cNvPr id="30" name="Down Arrow 29"/>
          <p:cNvSpPr/>
          <p:nvPr/>
        </p:nvSpPr>
        <p:spPr bwMode="auto">
          <a:xfrm rot="10800000">
            <a:off x="838200" y="4092902"/>
            <a:ext cx="533400" cy="200660"/>
          </a:xfrm>
          <a:prstGeom prst="downArrow">
            <a:avLst/>
          </a:prstGeom>
          <a:solidFill>
            <a:srgbClr val="993366"/>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2" name="Title 1"/>
          <p:cNvSpPr>
            <a:spLocks noGrp="1"/>
          </p:cNvSpPr>
          <p:nvPr>
            <p:ph type="title"/>
          </p:nvPr>
        </p:nvSpPr>
        <p:spPr>
          <a:xfrm>
            <a:off x="609600" y="152400"/>
            <a:ext cx="8242300" cy="914400"/>
          </a:xfrm>
        </p:spPr>
        <p:txBody>
          <a:bodyPr/>
          <a:lstStyle/>
          <a:p>
            <a:r>
              <a:rPr lang="en-US" dirty="0"/>
              <a:t>Security Goals Identification</a:t>
            </a:r>
            <a:r>
              <a:rPr lang="en-US" sz="3599" dirty="0"/>
              <a:t>:</a:t>
            </a:r>
            <a:br>
              <a:rPr lang="en-US" sz="3599" dirty="0"/>
            </a:br>
            <a:r>
              <a:rPr lang="en-US" sz="2879" dirty="0"/>
              <a:t>						  Results</a:t>
            </a:r>
            <a:endParaRPr lang="en-US" dirty="0"/>
          </a:p>
        </p:txBody>
      </p:sp>
      <p:pic>
        <p:nvPicPr>
          <p:cNvPr id="2" name="Picture 1"/>
          <p:cNvPicPr>
            <a:picLocks noChangeAspect="1"/>
          </p:cNvPicPr>
          <p:nvPr/>
        </p:nvPicPr>
        <p:blipFill>
          <a:blip r:embed="rId4"/>
          <a:stretch>
            <a:fillRect/>
          </a:stretch>
        </p:blipFill>
        <p:spPr>
          <a:xfrm>
            <a:off x="5698222" y="2924175"/>
            <a:ext cx="3429000" cy="3933825"/>
          </a:xfrm>
          <a:prstGeom prst="rect">
            <a:avLst/>
          </a:prstGeom>
        </p:spPr>
      </p:pic>
    </p:spTree>
    <p:extLst>
      <p:ext uri="{BB962C8B-B14F-4D97-AF65-F5344CB8AC3E}">
        <p14:creationId xmlns:p14="http://schemas.microsoft.com/office/powerpoint/2010/main" val="92081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Goals Identification</a:t>
            </a:r>
            <a:r>
              <a:rPr lang="en-US" sz="3599" dirty="0"/>
              <a:t>:</a:t>
            </a:r>
            <a:br>
              <a:rPr lang="en-US" sz="3599" dirty="0"/>
            </a:br>
            <a:r>
              <a:rPr lang="en-US" sz="2800" dirty="0"/>
              <a:t>Results – Combined Goals Identified by Group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06988641"/>
              </p:ext>
            </p:extLst>
          </p:nvPr>
        </p:nvGraphicFramePr>
        <p:xfrm>
          <a:off x="762000" y="1523998"/>
          <a:ext cx="8013702" cy="3505202"/>
        </p:xfrm>
        <a:graphic>
          <a:graphicData uri="http://schemas.openxmlformats.org/drawingml/2006/table">
            <a:tbl>
              <a:tblPr firstRow="1" lastRow="1" lastCol="1" bandRow="1" bandCol="1"/>
              <a:tblGrid>
                <a:gridCol w="1265638">
                  <a:extLst>
                    <a:ext uri="{9D8B030D-6E8A-4147-A177-3AD203B41FA5}">
                      <a16:colId xmlns="" xmlns:a16="http://schemas.microsoft.com/office/drawing/2014/main" val="2491123013"/>
                    </a:ext>
                  </a:extLst>
                </a:gridCol>
                <a:gridCol w="1020364">
                  <a:extLst>
                    <a:ext uri="{9D8B030D-6E8A-4147-A177-3AD203B41FA5}">
                      <a16:colId xmlns="" xmlns:a16="http://schemas.microsoft.com/office/drawing/2014/main" val="3524785437"/>
                    </a:ext>
                  </a:extLst>
                </a:gridCol>
                <a:gridCol w="1219200">
                  <a:extLst>
                    <a:ext uri="{9D8B030D-6E8A-4147-A177-3AD203B41FA5}">
                      <a16:colId xmlns="" xmlns:a16="http://schemas.microsoft.com/office/drawing/2014/main" val="3985312971"/>
                    </a:ext>
                  </a:extLst>
                </a:gridCol>
                <a:gridCol w="1142998">
                  <a:extLst>
                    <a:ext uri="{9D8B030D-6E8A-4147-A177-3AD203B41FA5}">
                      <a16:colId xmlns="" xmlns:a16="http://schemas.microsoft.com/office/drawing/2014/main" val="1263316144"/>
                    </a:ext>
                  </a:extLst>
                </a:gridCol>
                <a:gridCol w="1066800">
                  <a:extLst>
                    <a:ext uri="{9D8B030D-6E8A-4147-A177-3AD203B41FA5}">
                      <a16:colId xmlns="" xmlns:a16="http://schemas.microsoft.com/office/drawing/2014/main" val="2713395684"/>
                    </a:ext>
                  </a:extLst>
                </a:gridCol>
                <a:gridCol w="1143000">
                  <a:extLst>
                    <a:ext uri="{9D8B030D-6E8A-4147-A177-3AD203B41FA5}">
                      <a16:colId xmlns="" xmlns:a16="http://schemas.microsoft.com/office/drawing/2014/main" val="1907856139"/>
                    </a:ext>
                  </a:extLst>
                </a:gridCol>
                <a:gridCol w="613287">
                  <a:extLst>
                    <a:ext uri="{9D8B030D-6E8A-4147-A177-3AD203B41FA5}">
                      <a16:colId xmlns="" xmlns:a16="http://schemas.microsoft.com/office/drawing/2014/main" val="4243609727"/>
                    </a:ext>
                  </a:extLst>
                </a:gridCol>
                <a:gridCol w="542415">
                  <a:extLst>
                    <a:ext uri="{9D8B030D-6E8A-4147-A177-3AD203B41FA5}">
                      <a16:colId xmlns="" xmlns:a16="http://schemas.microsoft.com/office/drawing/2014/main" val="769903949"/>
                    </a:ext>
                  </a:extLst>
                </a:gridCol>
              </a:tblGrid>
              <a:tr h="751114">
                <a:tc>
                  <a:txBody>
                    <a:bodyPr/>
                    <a:lstStyle/>
                    <a:p>
                      <a:pPr marL="0" marR="0" indent="0" algn="ctr">
                        <a:spcBef>
                          <a:spcPts val="0"/>
                        </a:spcBef>
                        <a:spcAft>
                          <a:spcPts val="0"/>
                        </a:spcAft>
                      </a:pPr>
                      <a:r>
                        <a:rPr lang="en-US" sz="2400" b="1">
                          <a:effectLst/>
                          <a:latin typeface="Times New Roman" panose="02020603050405020304" pitchFamily="18" charset="0"/>
                          <a:ea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ctr">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0" marR="0" indent="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iHRIS</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marL="0" marR="0" indent="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marL="0" marR="0" indent="0" algn="ctr">
                        <a:spcBef>
                          <a:spcPts val="0"/>
                        </a:spcBef>
                        <a:spcAft>
                          <a:spcPts val="0"/>
                        </a:spcAft>
                      </a:pPr>
                      <a:r>
                        <a:rPr lang="en-US" sz="2400" b="1" dirty="0" err="1">
                          <a:effectLst/>
                          <a:latin typeface="Times New Roman" panose="02020603050405020304" pitchFamily="18" charset="0"/>
                          <a:ea typeface="Times New Roman" panose="02020603050405020304" pitchFamily="18" charset="0"/>
                        </a:rPr>
                        <a:t>Cyclos</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marL="0" marR="0" indent="0" algn="ctr">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437230305"/>
                  </a:ext>
                </a:extLst>
              </a:tr>
              <a:tr h="688522">
                <a:tc>
                  <a:txBody>
                    <a:bodyPr/>
                    <a:lstStyle/>
                    <a:p>
                      <a:pPr marL="0" marR="0" indent="0" algn="r">
                        <a:spcBef>
                          <a:spcPts val="0"/>
                        </a:spcBef>
                        <a:spcAft>
                          <a:spcPts val="0"/>
                        </a:spcAft>
                      </a:pPr>
                      <a:r>
                        <a:rPr lang="en-US" sz="2400" b="1" dirty="0">
                          <a:effectLst/>
                          <a:latin typeface="Times New Roman" panose="02020603050405020304" pitchFamily="18" charset="0"/>
                          <a:ea typeface="Times New Roman" panose="02020603050405020304" pitchFamily="18" charset="0"/>
                        </a:rPr>
                        <a:t>Goals</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000"/>
                          </a:solidFill>
                          <a:effectLst/>
                          <a:uLnTx/>
                          <a:uFillTx/>
                          <a:latin typeface="Times New Roman" panose="02020603050405020304" pitchFamily="18" charset="0"/>
                          <a:ea typeface="Times New Roman" panose="02020603050405020304" pitchFamily="18" charset="0"/>
                          <a:cs typeface="+mn-cs"/>
                        </a:rPr>
                        <a:t>O (#)</a:t>
                      </a:r>
                      <a:endParaRPr kumimoji="0" lang="en-US" sz="1600" b="0" i="0" u="none" strike="noStrike" kern="1200" cap="none" spc="0" normalizeH="0" baseline="0" noProof="0" dirty="0">
                        <a:ln>
                          <a:noFill/>
                        </a:ln>
                        <a:solidFill>
                          <a:srgbClr val="008000"/>
                        </a:solidFill>
                        <a:effectLst/>
                        <a:uLnTx/>
                        <a:uFillTx/>
                        <a:latin typeface="Times New Roman" panose="02020603050405020304" pitchFamily="18" charset="0"/>
                        <a:ea typeface="Times New Roman" panose="02020603050405020304" pitchFamily="18" charset="0"/>
                        <a:cs typeface="+mn-cs"/>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C (%)</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dirty="0">
                          <a:solidFill>
                            <a:srgbClr val="0070C0"/>
                          </a:solidFill>
                          <a:effectLst/>
                          <a:latin typeface="Times New Roman" panose="02020603050405020304" pitchFamily="18" charset="0"/>
                          <a:ea typeface="Times New Roman" panose="02020603050405020304" pitchFamily="18" charset="0"/>
                        </a:rPr>
                        <a:t>T (%)</a:t>
                      </a:r>
                      <a:endParaRPr lang="en-US" sz="1600"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kern="1200" dirty="0">
                          <a:solidFill>
                            <a:srgbClr val="00B050"/>
                          </a:solidFill>
                          <a:effectLst/>
                          <a:latin typeface="Times New Roman" panose="02020603050405020304" pitchFamily="18" charset="0"/>
                          <a:ea typeface="Times New Roman" panose="02020603050405020304" pitchFamily="18" charset="0"/>
                          <a:cs typeface="+mn-cs"/>
                        </a:rPr>
                        <a:t>O (#)</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C (%)</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75000"/>
                      </a:schemeClr>
                    </a:solidFill>
                  </a:tcPr>
                </a:tc>
                <a:tc gridSpan="2">
                  <a:txBody>
                    <a:bodyPr/>
                    <a:lstStyle/>
                    <a:p>
                      <a:pPr marL="0" marR="0" indent="0" algn="ctr">
                        <a:spcBef>
                          <a:spcPts val="0"/>
                        </a:spcBef>
                        <a:spcAft>
                          <a:spcPts val="0"/>
                        </a:spcAft>
                      </a:pPr>
                      <a:r>
                        <a:rPr lang="en-US" sz="2400" b="1" dirty="0">
                          <a:solidFill>
                            <a:srgbClr val="0070C0"/>
                          </a:solidFill>
                          <a:effectLst/>
                          <a:latin typeface="Times New Roman" panose="02020603050405020304" pitchFamily="18" charset="0"/>
                          <a:ea typeface="Times New Roman" panose="02020603050405020304" pitchFamily="18" charset="0"/>
                        </a:rPr>
                        <a:t>T (%)</a:t>
                      </a:r>
                      <a:endParaRPr lang="en-US" sz="1600"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extLst>
                  <a:ext uri="{0D108BD9-81ED-4DB2-BD59-A6C34878D82A}">
                    <a16:rowId xmlns="" xmlns:a16="http://schemas.microsoft.com/office/drawing/2014/main" val="4018226907"/>
                  </a:ext>
                </a:extLst>
              </a:tr>
              <a:tr h="688522">
                <a:tc>
                  <a:txBody>
                    <a:bodyPr/>
                    <a:lstStyle/>
                    <a:p>
                      <a:pPr marL="0" marR="0" indent="0" algn="r">
                        <a:spcBef>
                          <a:spcPts val="0"/>
                        </a:spcBef>
                        <a:spcAft>
                          <a:spcPts val="0"/>
                        </a:spcAft>
                      </a:pPr>
                      <a:r>
                        <a:rPr lang="en-US" sz="2400" b="1" dirty="0">
                          <a:effectLst/>
                          <a:latin typeface="Times New Roman" panose="02020603050405020304" pitchFamily="18" charset="0"/>
                          <a:ea typeface="Times New Roman" panose="02020603050405020304" pitchFamily="18" charset="0"/>
                        </a:rPr>
                        <a:t>Initial</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indent="0" algn="ctr">
                        <a:spcBef>
                          <a:spcPts val="0"/>
                        </a:spcBef>
                        <a:spcAft>
                          <a:spcPts val="0"/>
                        </a:spcAft>
                      </a:pPr>
                      <a:r>
                        <a:rPr lang="en-US" sz="2400" kern="1200" dirty="0">
                          <a:solidFill>
                            <a:srgbClr val="008000"/>
                          </a:solidFill>
                          <a:effectLst/>
                          <a:latin typeface="Times New Roman" panose="02020603050405020304" pitchFamily="18" charset="0"/>
                          <a:ea typeface="Times New Roman" panose="02020603050405020304" pitchFamily="18" charset="0"/>
                          <a:cs typeface="+mn-cs"/>
                        </a:rPr>
                        <a:t>71</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indent="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82%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indent="0" algn="ctr">
                        <a:spcBef>
                          <a:spcPts val="0"/>
                        </a:spcBef>
                        <a:spcAft>
                          <a:spcPts val="0"/>
                        </a:spcAft>
                      </a:pPr>
                      <a:r>
                        <a:rPr lang="en-US" sz="2400" dirty="0">
                          <a:solidFill>
                            <a:srgbClr val="0070C0"/>
                          </a:solidFill>
                          <a:effectLst/>
                          <a:latin typeface="Times New Roman" panose="02020603050405020304" pitchFamily="18" charset="0"/>
                          <a:ea typeface="Times New Roman" panose="02020603050405020304" pitchFamily="18" charset="0"/>
                        </a:rPr>
                        <a:t>92%</a:t>
                      </a:r>
                      <a:endParaRPr lang="en-US" sz="1600"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indent="0" algn="ctr">
                        <a:spcBef>
                          <a:spcPts val="0"/>
                        </a:spcBef>
                        <a:spcAft>
                          <a:spcPts val="0"/>
                        </a:spcAft>
                      </a:pPr>
                      <a:r>
                        <a:rPr lang="en-US" sz="2400" dirty="0">
                          <a:solidFill>
                            <a:srgbClr val="00B050"/>
                          </a:solidFill>
                          <a:effectLst/>
                          <a:latin typeface="Times New Roman" panose="02020603050405020304" pitchFamily="18" charset="0"/>
                          <a:ea typeface="Times New Roman" panose="02020603050405020304" pitchFamily="18" charset="0"/>
                        </a:rPr>
                        <a:t>36</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indent="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94%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gridSpan="2">
                  <a:txBody>
                    <a:bodyPr/>
                    <a:lstStyle/>
                    <a:p>
                      <a:pPr marL="0" marR="0" indent="0" algn="ctr">
                        <a:spcBef>
                          <a:spcPts val="0"/>
                        </a:spcBef>
                        <a:spcAft>
                          <a:spcPts val="0"/>
                        </a:spcAft>
                      </a:pPr>
                      <a:r>
                        <a:rPr lang="en-US" sz="2400" dirty="0">
                          <a:solidFill>
                            <a:srgbClr val="0070C0"/>
                          </a:solidFill>
                          <a:effectLst/>
                          <a:latin typeface="Times New Roman" panose="02020603050405020304" pitchFamily="18" charset="0"/>
                          <a:ea typeface="Times New Roman" panose="02020603050405020304" pitchFamily="18" charset="0"/>
                        </a:rPr>
                        <a:t>97%</a:t>
                      </a:r>
                      <a:endParaRPr lang="en-US" sz="1600"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extLst>
                  <a:ext uri="{0D108BD9-81ED-4DB2-BD59-A6C34878D82A}">
                    <a16:rowId xmlns="" xmlns:a16="http://schemas.microsoft.com/office/drawing/2014/main" val="2789848685"/>
                  </a:ext>
                </a:extLst>
              </a:tr>
              <a:tr h="688522">
                <a:tc>
                  <a:txBody>
                    <a:bodyPr/>
                    <a:lstStyle/>
                    <a:p>
                      <a:pPr marL="0" marR="0" indent="0" algn="r">
                        <a:spcBef>
                          <a:spcPts val="0"/>
                        </a:spcBef>
                        <a:spcAft>
                          <a:spcPts val="0"/>
                        </a:spcAft>
                      </a:pPr>
                      <a:r>
                        <a:rPr lang="en-US" sz="2400" b="1" dirty="0">
                          <a:effectLst/>
                          <a:latin typeface="Times New Roman" panose="02020603050405020304" pitchFamily="18" charset="0"/>
                          <a:ea typeface="Times New Roman" panose="02020603050405020304" pitchFamily="18" charset="0"/>
                        </a:rPr>
                        <a:t>Implied</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a:txBody>
                    <a:bodyPr/>
                    <a:lstStyle/>
                    <a:p>
                      <a:pPr marL="0" marR="0" indent="0" algn="ctr">
                        <a:spcBef>
                          <a:spcPts val="0"/>
                        </a:spcBef>
                        <a:spcAft>
                          <a:spcPts val="0"/>
                        </a:spcAft>
                      </a:pPr>
                      <a:r>
                        <a:rPr lang="en-US" sz="2400" kern="1200" dirty="0">
                          <a:solidFill>
                            <a:srgbClr val="008000"/>
                          </a:solidFill>
                          <a:effectLst/>
                          <a:latin typeface="Times New Roman" panose="02020603050405020304" pitchFamily="18" charset="0"/>
                          <a:ea typeface="Times New Roman" panose="02020603050405020304" pitchFamily="18" charset="0"/>
                          <a:cs typeface="+mn-cs"/>
                        </a:rPr>
                        <a:t>37</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a:txBody>
                    <a:bodyPr/>
                    <a:lstStyle/>
                    <a:p>
                      <a:pPr marL="0" marR="0" indent="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24%</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a:txBody>
                    <a:bodyPr/>
                    <a:lstStyle/>
                    <a:p>
                      <a:pPr marL="0" marR="0" indent="0" algn="ctr">
                        <a:spcBef>
                          <a:spcPts val="0"/>
                        </a:spcBef>
                        <a:spcAft>
                          <a:spcPts val="0"/>
                        </a:spcAft>
                      </a:pPr>
                      <a:r>
                        <a:rPr lang="en-US" sz="2400" dirty="0">
                          <a:solidFill>
                            <a:srgbClr val="0070C0"/>
                          </a:solidFill>
                          <a:effectLst/>
                          <a:latin typeface="Times New Roman" panose="02020603050405020304" pitchFamily="18" charset="0"/>
                          <a:ea typeface="Times New Roman" panose="02020603050405020304" pitchFamily="18" charset="0"/>
                        </a:rPr>
                        <a:t>54%</a:t>
                      </a:r>
                      <a:endParaRPr lang="en-US" sz="1600"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a:txBody>
                    <a:bodyPr/>
                    <a:lstStyle/>
                    <a:p>
                      <a:pPr marL="0" marR="0" indent="0" algn="ctr">
                        <a:spcBef>
                          <a:spcPts val="0"/>
                        </a:spcBef>
                        <a:spcAft>
                          <a:spcPts val="0"/>
                        </a:spcAft>
                      </a:pPr>
                      <a:r>
                        <a:rPr lang="en-US" sz="2400" dirty="0">
                          <a:solidFill>
                            <a:srgbClr val="00B050"/>
                          </a:solidFill>
                          <a:effectLst/>
                          <a:latin typeface="Times New Roman" panose="02020603050405020304" pitchFamily="18" charset="0"/>
                          <a:ea typeface="Times New Roman" panose="02020603050405020304" pitchFamily="18" charset="0"/>
                        </a:rPr>
                        <a:t>25</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a:txBody>
                    <a:bodyPr/>
                    <a:lstStyle/>
                    <a:p>
                      <a:pPr marL="0" marR="0" indent="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12%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gridSpan="2">
                  <a:txBody>
                    <a:bodyPr/>
                    <a:lstStyle/>
                    <a:p>
                      <a:pPr marL="0" marR="0" indent="0" algn="ctr">
                        <a:spcBef>
                          <a:spcPts val="0"/>
                        </a:spcBef>
                        <a:spcAft>
                          <a:spcPts val="0"/>
                        </a:spcAft>
                      </a:pPr>
                      <a:r>
                        <a:rPr lang="en-US" sz="2400" dirty="0">
                          <a:solidFill>
                            <a:srgbClr val="0070C0"/>
                          </a:solidFill>
                          <a:effectLst/>
                          <a:latin typeface="Times New Roman" panose="02020603050405020304" pitchFamily="18" charset="0"/>
                          <a:ea typeface="Times New Roman" panose="02020603050405020304" pitchFamily="18" charset="0"/>
                        </a:rPr>
                        <a:t>40%</a:t>
                      </a:r>
                      <a:endParaRPr lang="en-US" sz="1600"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hMerge="1">
                  <a:txBody>
                    <a:bodyPr/>
                    <a:lstStyle/>
                    <a:p>
                      <a:endParaRPr lang="en-US"/>
                    </a:p>
                  </a:txBody>
                  <a:tcPr/>
                </a:tc>
                <a:extLst>
                  <a:ext uri="{0D108BD9-81ED-4DB2-BD59-A6C34878D82A}">
                    <a16:rowId xmlns="" xmlns:a16="http://schemas.microsoft.com/office/drawing/2014/main" val="3249688014"/>
                  </a:ext>
                </a:extLst>
              </a:tr>
              <a:tr h="688522">
                <a:tc>
                  <a:txBody>
                    <a:bodyPr/>
                    <a:lstStyle/>
                    <a:p>
                      <a:pPr marL="0" marR="0" indent="0" algn="r">
                        <a:spcBef>
                          <a:spcPts val="0"/>
                        </a:spcBef>
                        <a:spcAft>
                          <a:spcPts val="0"/>
                        </a:spcAft>
                      </a:pPr>
                      <a:r>
                        <a:rPr lang="en-US" sz="2400" b="1" dirty="0">
                          <a:effectLst/>
                          <a:latin typeface="Times New Roman" panose="02020603050405020304" pitchFamily="18" charset="0"/>
                          <a:ea typeface="Times New Roman" panose="02020603050405020304" pitchFamily="18" charset="0"/>
                        </a:rPr>
                        <a:t>Total</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kern="1200" dirty="0">
                          <a:solidFill>
                            <a:srgbClr val="008000"/>
                          </a:solidFill>
                          <a:effectLst/>
                          <a:latin typeface="Times New Roman" panose="02020603050405020304" pitchFamily="18" charset="0"/>
                          <a:ea typeface="Times New Roman" panose="02020603050405020304" pitchFamily="18" charset="0"/>
                          <a:cs typeface="+mn-cs"/>
                        </a:rPr>
                        <a:t>108</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62%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dirty="0">
                          <a:solidFill>
                            <a:srgbClr val="0070C0"/>
                          </a:solidFill>
                          <a:effectLst/>
                          <a:latin typeface="Times New Roman" panose="02020603050405020304" pitchFamily="18" charset="0"/>
                          <a:ea typeface="Times New Roman" panose="02020603050405020304" pitchFamily="18" charset="0"/>
                        </a:rPr>
                        <a:t>79%</a:t>
                      </a:r>
                      <a:endParaRPr lang="en-US" sz="1600"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dirty="0">
                          <a:solidFill>
                            <a:srgbClr val="00B050"/>
                          </a:solidFill>
                          <a:effectLst/>
                          <a:latin typeface="Times New Roman" panose="02020603050405020304" pitchFamily="18" charset="0"/>
                          <a:ea typeface="Times New Roman" panose="02020603050405020304" pitchFamily="18" charset="0"/>
                        </a:rPr>
                        <a:t>61</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indent="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61%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gridSpan="2">
                  <a:txBody>
                    <a:bodyPr/>
                    <a:lstStyle/>
                    <a:p>
                      <a:pPr marL="0" marR="0" indent="0" algn="ctr">
                        <a:spcBef>
                          <a:spcPts val="0"/>
                        </a:spcBef>
                        <a:spcAft>
                          <a:spcPts val="0"/>
                        </a:spcAft>
                      </a:pPr>
                      <a:r>
                        <a:rPr lang="en-US" sz="2400" b="1" dirty="0">
                          <a:solidFill>
                            <a:srgbClr val="0070C0"/>
                          </a:solidFill>
                          <a:effectLst/>
                          <a:latin typeface="Times New Roman" panose="02020603050405020304" pitchFamily="18" charset="0"/>
                          <a:ea typeface="Times New Roman" panose="02020603050405020304" pitchFamily="18" charset="0"/>
                        </a:rPr>
                        <a:t>74%</a:t>
                      </a:r>
                      <a:endParaRPr lang="en-US" sz="1600"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extLst>
                  <a:ext uri="{0D108BD9-81ED-4DB2-BD59-A6C34878D82A}">
                    <a16:rowId xmlns="" xmlns:a16="http://schemas.microsoft.com/office/drawing/2014/main" val="2460481586"/>
                  </a:ext>
                </a:extLst>
              </a:tr>
            </a:tbl>
          </a:graphicData>
        </a:graphic>
      </p:graphicFrame>
      <p:sp>
        <p:nvSpPr>
          <p:cNvPr id="7" name="TextBox 6"/>
          <p:cNvSpPr txBox="1"/>
          <p:nvPr/>
        </p:nvSpPr>
        <p:spPr>
          <a:xfrm>
            <a:off x="2224076" y="5257800"/>
            <a:ext cx="4938724" cy="461665"/>
          </a:xfrm>
          <a:prstGeom prst="rect">
            <a:avLst/>
          </a:prstGeom>
          <a:noFill/>
        </p:spPr>
        <p:txBody>
          <a:bodyPr wrap="none" rtlCol="0">
            <a:spAutoFit/>
          </a:bodyPr>
          <a:lstStyle/>
          <a:p>
            <a:r>
              <a:rPr lang="en-US" dirty="0">
                <a:solidFill>
                  <a:srgbClr val="00B050"/>
                </a:solidFill>
              </a:rPr>
              <a:t>O: Oracle;</a:t>
            </a:r>
            <a:r>
              <a:rPr lang="en-US" dirty="0"/>
              <a:t> C: Control ; </a:t>
            </a:r>
            <a:r>
              <a:rPr lang="en-US" dirty="0">
                <a:solidFill>
                  <a:srgbClr val="0070C0"/>
                </a:solidFill>
              </a:rPr>
              <a:t>T: Treatment; </a:t>
            </a:r>
          </a:p>
        </p:txBody>
      </p:sp>
      <p:sp>
        <p:nvSpPr>
          <p:cNvPr id="6" name="Footer Placeholder 3"/>
          <p:cNvSpPr>
            <a:spLocks noGrp="1"/>
          </p:cNvSpPr>
          <p:nvPr>
            <p:ph type="ftr" sz="quarter" idx="11"/>
          </p:nvPr>
        </p:nvSpPr>
        <p:spPr>
          <a:xfrm>
            <a:off x="5778500" y="6477000"/>
            <a:ext cx="2222500" cy="228600"/>
          </a:xfrm>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12</a:t>
            </a:fld>
            <a:endParaRPr lang="en-US" sz="1620" kern="0" dirty="0">
              <a:solidFill>
                <a:sysClr val="windowText" lastClr="000000"/>
              </a:solidFill>
            </a:endParaRPr>
          </a:p>
        </p:txBody>
      </p:sp>
    </p:spTree>
    <p:extLst>
      <p:ext uri="{BB962C8B-B14F-4D97-AF65-F5344CB8AC3E}">
        <p14:creationId xmlns:p14="http://schemas.microsoft.com/office/powerpoint/2010/main" val="4036524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599" dirty="0"/>
              <a:t>Identifying Security Goals:</a:t>
            </a:r>
            <a:br>
              <a:rPr lang="en-US" sz="3599" dirty="0"/>
            </a:br>
            <a:r>
              <a:rPr lang="en-US" sz="2879" dirty="0"/>
              <a:t>Types of Goals Identified by Participants</a:t>
            </a:r>
            <a:endParaRPr lang="en-US" sz="3599"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13</a:t>
            </a:fld>
            <a:endParaRPr lang="en-US" sz="1620" kern="0">
              <a:solidFill>
                <a:sysClr val="windowText" lastClr="000000"/>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663" y="1360601"/>
            <a:ext cx="4333353" cy="4696752"/>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743414" y="1360601"/>
            <a:ext cx="4353923" cy="4731034"/>
          </a:xfrm>
          <a:prstGeom prst="rect">
            <a:avLst/>
          </a:prstGeom>
        </p:spPr>
      </p:pic>
      <p:sp>
        <p:nvSpPr>
          <p:cNvPr id="7" name="Rectangle 6"/>
          <p:cNvSpPr/>
          <p:nvPr/>
        </p:nvSpPr>
        <p:spPr bwMode="auto">
          <a:xfrm>
            <a:off x="4556287" y="1509160"/>
            <a:ext cx="41139" cy="4456772"/>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8" name="TextBox 7"/>
          <p:cNvSpPr txBox="1"/>
          <p:nvPr/>
        </p:nvSpPr>
        <p:spPr>
          <a:xfrm>
            <a:off x="2086282" y="4114657"/>
            <a:ext cx="322524"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C</a:t>
            </a:r>
          </a:p>
        </p:txBody>
      </p:sp>
      <p:sp>
        <p:nvSpPr>
          <p:cNvPr id="9" name="TextBox 8"/>
          <p:cNvSpPr txBox="1"/>
          <p:nvPr/>
        </p:nvSpPr>
        <p:spPr>
          <a:xfrm>
            <a:off x="2860210" y="4461503"/>
            <a:ext cx="253596"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I</a:t>
            </a:r>
          </a:p>
        </p:txBody>
      </p:sp>
      <p:sp>
        <p:nvSpPr>
          <p:cNvPr id="10" name="TextBox 9"/>
          <p:cNvSpPr txBox="1"/>
          <p:nvPr/>
        </p:nvSpPr>
        <p:spPr>
          <a:xfrm>
            <a:off x="2842303" y="5348840"/>
            <a:ext cx="335348"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A</a:t>
            </a:r>
          </a:p>
        </p:txBody>
      </p:sp>
      <p:sp>
        <p:nvSpPr>
          <p:cNvPr id="11" name="TextBox 10"/>
          <p:cNvSpPr txBox="1"/>
          <p:nvPr/>
        </p:nvSpPr>
        <p:spPr>
          <a:xfrm>
            <a:off x="1968721" y="5772778"/>
            <a:ext cx="404278"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ID</a:t>
            </a:r>
          </a:p>
        </p:txBody>
      </p:sp>
      <p:sp>
        <p:nvSpPr>
          <p:cNvPr id="12" name="TextBox 11"/>
          <p:cNvSpPr txBox="1"/>
          <p:nvPr/>
        </p:nvSpPr>
        <p:spPr>
          <a:xfrm>
            <a:off x="1006583" y="5325967"/>
            <a:ext cx="486030"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AY</a:t>
            </a:r>
          </a:p>
        </p:txBody>
      </p:sp>
      <p:sp>
        <p:nvSpPr>
          <p:cNvPr id="13" name="TextBox 12"/>
          <p:cNvSpPr txBox="1"/>
          <p:nvPr/>
        </p:nvSpPr>
        <p:spPr>
          <a:xfrm>
            <a:off x="1049979" y="4457486"/>
            <a:ext cx="437940"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PR</a:t>
            </a:r>
          </a:p>
        </p:txBody>
      </p:sp>
      <p:sp>
        <p:nvSpPr>
          <p:cNvPr id="14" name="TextBox 13"/>
          <p:cNvSpPr txBox="1"/>
          <p:nvPr/>
        </p:nvSpPr>
        <p:spPr>
          <a:xfrm>
            <a:off x="6809040" y="4114657"/>
            <a:ext cx="322524"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C</a:t>
            </a:r>
          </a:p>
        </p:txBody>
      </p:sp>
      <p:sp>
        <p:nvSpPr>
          <p:cNvPr id="15" name="TextBox 14"/>
          <p:cNvSpPr txBox="1"/>
          <p:nvPr/>
        </p:nvSpPr>
        <p:spPr>
          <a:xfrm>
            <a:off x="7582968" y="4461503"/>
            <a:ext cx="253596"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I</a:t>
            </a:r>
          </a:p>
        </p:txBody>
      </p:sp>
      <p:sp>
        <p:nvSpPr>
          <p:cNvPr id="16" name="TextBox 15"/>
          <p:cNvSpPr txBox="1"/>
          <p:nvPr/>
        </p:nvSpPr>
        <p:spPr>
          <a:xfrm>
            <a:off x="7565061" y="5348840"/>
            <a:ext cx="335348"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A</a:t>
            </a:r>
          </a:p>
        </p:txBody>
      </p:sp>
      <p:sp>
        <p:nvSpPr>
          <p:cNvPr id="17" name="TextBox 16"/>
          <p:cNvSpPr txBox="1"/>
          <p:nvPr/>
        </p:nvSpPr>
        <p:spPr>
          <a:xfrm>
            <a:off x="6691479" y="5772778"/>
            <a:ext cx="404278"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ID</a:t>
            </a:r>
          </a:p>
        </p:txBody>
      </p:sp>
      <p:sp>
        <p:nvSpPr>
          <p:cNvPr id="18" name="TextBox 17"/>
          <p:cNvSpPr txBox="1"/>
          <p:nvPr/>
        </p:nvSpPr>
        <p:spPr>
          <a:xfrm>
            <a:off x="5729341" y="5325967"/>
            <a:ext cx="486030"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AY</a:t>
            </a:r>
          </a:p>
        </p:txBody>
      </p:sp>
      <p:sp>
        <p:nvSpPr>
          <p:cNvPr id="19" name="TextBox 18"/>
          <p:cNvSpPr txBox="1"/>
          <p:nvPr/>
        </p:nvSpPr>
        <p:spPr>
          <a:xfrm>
            <a:off x="5797906" y="4457486"/>
            <a:ext cx="437940"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PR</a:t>
            </a:r>
          </a:p>
        </p:txBody>
      </p:sp>
    </p:spTree>
    <p:extLst>
      <p:ext uri="{BB962C8B-B14F-4D97-AF65-F5344CB8AC3E}">
        <p14:creationId xmlns:p14="http://schemas.microsoft.com/office/powerpoint/2010/main" val="12843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42300" cy="914400"/>
          </a:xfrm>
        </p:spPr>
        <p:txBody>
          <a:bodyPr/>
          <a:lstStyle/>
          <a:p>
            <a:r>
              <a:rPr lang="en-US" sz="3599" dirty="0"/>
              <a:t>From Security </a:t>
            </a:r>
            <a:r>
              <a:rPr lang="en-US" sz="3599" dirty="0" smtClean="0"/>
              <a:t>Goals </a:t>
            </a:r>
            <a:r>
              <a:rPr lang="en-US" sz="3599" dirty="0"/>
              <a:t>to Requirements :</a:t>
            </a:r>
            <a:br>
              <a:rPr lang="en-US" sz="3599" dirty="0"/>
            </a:br>
            <a:r>
              <a:rPr lang="en-US" sz="2519" dirty="0"/>
              <a:t>Security Requirements Patterns from NIST Controls</a:t>
            </a:r>
            <a:endParaRPr lang="en-US" dirty="0"/>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14</a:t>
            </a:fld>
            <a:endParaRPr lang="en-US" sz="1620" kern="0">
              <a:solidFill>
                <a:sysClr val="windowText" lastClr="000000"/>
              </a:solidFill>
            </a:endParaRPr>
          </a:p>
        </p:txBody>
      </p:sp>
      <p:sp>
        <p:nvSpPr>
          <p:cNvPr id="5" name="Rectangle 4"/>
          <p:cNvSpPr/>
          <p:nvPr/>
        </p:nvSpPr>
        <p:spPr>
          <a:xfrm>
            <a:off x="533400" y="1143000"/>
            <a:ext cx="8318500" cy="4724370"/>
          </a:xfrm>
          <a:prstGeom prst="rect">
            <a:avLst/>
          </a:prstGeom>
        </p:spPr>
        <p:txBody>
          <a:bodyPr wrap="square">
            <a:spAutoFit/>
          </a:bodyPr>
          <a:lstStyle/>
          <a:p>
            <a:pPr marL="308541" indent="-308541" algn="just" defTabSz="822777" fontAlgn="auto">
              <a:spcBef>
                <a:spcPts val="0"/>
              </a:spcBef>
              <a:spcAft>
                <a:spcPts val="27"/>
              </a:spcAft>
              <a:buClrTx/>
              <a:buSzTx/>
              <a:buFont typeface="Arial" panose="020B0604020202020204" pitchFamily="34" charset="0"/>
              <a:buChar char="•"/>
              <a:tabLst>
                <a:tab pos="370250" algn="l"/>
              </a:tabLst>
            </a:pPr>
            <a:r>
              <a:rPr lang="en-US" sz="1800" b="1" i="1" kern="0" spc="-4" dirty="0">
                <a:solidFill>
                  <a:srgbClr val="006666"/>
                </a:solidFill>
                <a:ea typeface="SimSun" panose="02010600030101010101" pitchFamily="2" charset="-122"/>
                <a:cs typeface="Times New Roman" panose="02020603050405020304" pitchFamily="18" charset="0"/>
              </a:rPr>
              <a:t>Pattern Name</a:t>
            </a:r>
            <a:r>
              <a:rPr lang="en-US" sz="1800" b="1" kern="0" spc="-4" dirty="0">
                <a:solidFill>
                  <a:srgbClr val="006666"/>
                </a:solidFill>
                <a:ea typeface="SimSun" panose="02010600030101010101" pitchFamily="2" charset="-122"/>
                <a:cs typeface="Times New Roman" panose="02020603050405020304" pitchFamily="18" charset="0"/>
              </a:rPr>
              <a:t>: R-AY-1: Respond to failures in accountability. </a:t>
            </a:r>
          </a:p>
          <a:p>
            <a:pPr marL="308541" indent="-308541" algn="just" defTabSz="822777" fontAlgn="auto">
              <a:spcBef>
                <a:spcPts val="0"/>
              </a:spcBef>
              <a:spcAft>
                <a:spcPts val="27"/>
              </a:spcAft>
              <a:buClrTx/>
              <a:buSzTx/>
              <a:buFont typeface="Arial" panose="020B0604020202020204" pitchFamily="34" charset="0"/>
              <a:buChar char="•"/>
              <a:tabLst>
                <a:tab pos="370250" algn="l"/>
              </a:tabLst>
            </a:pPr>
            <a:endParaRPr lang="en-US" sz="1800" b="1" kern="0" spc="-4" dirty="0">
              <a:solidFill>
                <a:srgbClr val="006666"/>
              </a:solidFill>
              <a:ea typeface="SimSun" panose="02010600030101010101" pitchFamily="2" charset="-122"/>
              <a:cs typeface="Times New Roman" panose="02020603050405020304" pitchFamily="18" charset="0"/>
            </a:endParaRPr>
          </a:p>
          <a:p>
            <a:pPr marL="308541" indent="-308541" algn="just" defTabSz="822777" fontAlgn="auto">
              <a:spcBef>
                <a:spcPts val="0"/>
              </a:spcBef>
              <a:spcAft>
                <a:spcPts val="27"/>
              </a:spcAft>
              <a:buClrTx/>
              <a:buSzTx/>
              <a:buFont typeface="Arial" panose="020B0604020202020204" pitchFamily="34" charset="0"/>
              <a:buChar char="•"/>
              <a:tabLst>
                <a:tab pos="370250" algn="l"/>
              </a:tabLst>
            </a:pPr>
            <a:r>
              <a:rPr lang="en-US" sz="2000" b="1" i="1" kern="0" spc="-4" dirty="0">
                <a:solidFill>
                  <a:srgbClr val="993366"/>
                </a:solidFill>
                <a:ea typeface="SimSun" panose="02010600030101010101" pitchFamily="2" charset="-122"/>
                <a:cs typeface="Times New Roman" panose="02020603050405020304" pitchFamily="18" charset="0"/>
              </a:rPr>
              <a:t>Problem (Security Goal)</a:t>
            </a:r>
            <a:r>
              <a:rPr lang="en-US" sz="2000" b="1" kern="0" spc="-4" dirty="0">
                <a:solidFill>
                  <a:srgbClr val="993366"/>
                </a:solidFill>
                <a:ea typeface="SimSun" panose="02010600030101010101" pitchFamily="2" charset="-122"/>
                <a:cs typeface="Times New Roman" panose="02020603050405020304" pitchFamily="18" charset="0"/>
              </a:rPr>
              <a:t>: </a:t>
            </a:r>
          </a:p>
          <a:p>
            <a:pPr algn="just" defTabSz="822777" fontAlgn="auto">
              <a:spcBef>
                <a:spcPts val="0"/>
              </a:spcBef>
              <a:spcAft>
                <a:spcPts val="27"/>
              </a:spcAft>
              <a:buClrTx/>
              <a:buSzTx/>
              <a:buNone/>
              <a:tabLst>
                <a:tab pos="370250" algn="l"/>
              </a:tabLst>
            </a:pPr>
            <a:r>
              <a:rPr lang="en-US" sz="2000" kern="0" spc="-4" dirty="0">
                <a:solidFill>
                  <a:srgbClr val="993366"/>
                </a:solidFill>
                <a:ea typeface="SimSun" panose="02010600030101010101" pitchFamily="2" charset="-122"/>
                <a:cs typeface="Times New Roman" panose="02020603050405020304" pitchFamily="18" charset="0"/>
              </a:rPr>
              <a:t>              &lt;respond to&gt; a breach of &lt;Accountability&gt; of user actions. </a:t>
            </a:r>
          </a:p>
          <a:p>
            <a:pPr marL="308541" indent="-308541" algn="just" defTabSz="822777" fontAlgn="auto">
              <a:spcBef>
                <a:spcPts val="0"/>
              </a:spcBef>
              <a:spcAft>
                <a:spcPts val="27"/>
              </a:spcAft>
              <a:buClrTx/>
              <a:buSzTx/>
              <a:buFont typeface="Arial" panose="020B0604020202020204" pitchFamily="34" charset="0"/>
              <a:buChar char="•"/>
              <a:tabLst>
                <a:tab pos="370250" algn="l"/>
              </a:tabLst>
            </a:pPr>
            <a:endParaRPr lang="en-US" sz="1100" kern="0" spc="-4" dirty="0">
              <a:solidFill>
                <a:srgbClr val="006666"/>
              </a:solidFill>
              <a:ea typeface="SimSun" panose="02010600030101010101" pitchFamily="2" charset="-122"/>
              <a:cs typeface="Times New Roman" panose="02020603050405020304" pitchFamily="18" charset="0"/>
            </a:endParaRPr>
          </a:p>
          <a:p>
            <a:pPr marL="308541" indent="-308541" algn="just" defTabSz="822777" fontAlgn="auto">
              <a:spcBef>
                <a:spcPts val="0"/>
              </a:spcBef>
              <a:spcAft>
                <a:spcPts val="27"/>
              </a:spcAft>
              <a:buClrTx/>
              <a:buSzTx/>
              <a:buFont typeface="Arial" panose="020B0604020202020204" pitchFamily="34" charset="0"/>
              <a:buChar char="•"/>
              <a:tabLst>
                <a:tab pos="370250" algn="l"/>
              </a:tabLst>
            </a:pPr>
            <a:r>
              <a:rPr lang="en-US" sz="1800" b="1" i="1" kern="0" spc="-4" dirty="0">
                <a:solidFill>
                  <a:srgbClr val="006666"/>
                </a:solidFill>
                <a:ea typeface="SimSun" panose="02010600030101010101" pitchFamily="2" charset="-122"/>
                <a:cs typeface="Times New Roman" panose="02020603050405020304" pitchFamily="18" charset="0"/>
              </a:rPr>
              <a:t>Context</a:t>
            </a:r>
            <a:r>
              <a:rPr lang="en-US" sz="1800" b="1" kern="0" spc="-4" dirty="0">
                <a:solidFill>
                  <a:srgbClr val="006666"/>
                </a:solidFill>
                <a:ea typeface="SimSun" panose="02010600030101010101" pitchFamily="2" charset="-122"/>
                <a:cs typeface="Times New Roman" panose="02020603050405020304" pitchFamily="18" charset="0"/>
              </a:rPr>
              <a:t>: </a:t>
            </a:r>
            <a:r>
              <a:rPr lang="en-US" sz="1800" kern="0" spc="-4" dirty="0">
                <a:solidFill>
                  <a:srgbClr val="006666"/>
                </a:solidFill>
                <a:ea typeface="SimSun" panose="02010600030101010101" pitchFamily="2" charset="-122"/>
                <a:cs typeface="Times New Roman" panose="02020603050405020304" pitchFamily="18" charset="0"/>
              </a:rPr>
              <a:t>An attacker may compromise the mechanisms for accountability to covertly perform malicious activity in the system OR the mechanism may fail arbitrarily.</a:t>
            </a:r>
          </a:p>
          <a:p>
            <a:pPr marL="977048" lvl="1" indent="-308541" algn="just" defTabSz="822777" fontAlgn="auto">
              <a:spcBef>
                <a:spcPts val="0"/>
              </a:spcBef>
              <a:spcAft>
                <a:spcPts val="27"/>
              </a:spcAft>
              <a:buClrTx/>
              <a:buSzTx/>
              <a:buFont typeface="Courier New" panose="02070309020205020404" pitchFamily="49" charset="0"/>
              <a:buChar char="o"/>
              <a:tabLst>
                <a:tab pos="370250" algn="l"/>
                <a:tab pos="370250" algn="l"/>
                <a:tab pos="575944" algn="l"/>
              </a:tabLst>
            </a:pPr>
            <a:r>
              <a:rPr lang="en-US" sz="1800" kern="0" spc="-4" dirty="0">
                <a:solidFill>
                  <a:srgbClr val="006666"/>
                </a:solidFill>
                <a:ea typeface="SimSun" panose="02010600030101010101" pitchFamily="2" charset="-122"/>
                <a:cs typeface="Times New Roman" panose="02020603050405020304" pitchFamily="18" charset="0"/>
              </a:rPr>
              <a:t>...</a:t>
            </a:r>
          </a:p>
          <a:p>
            <a:pPr marL="977048" lvl="1" indent="-308541" algn="just" defTabSz="822777" fontAlgn="auto">
              <a:spcBef>
                <a:spcPts val="0"/>
              </a:spcBef>
              <a:spcAft>
                <a:spcPts val="27"/>
              </a:spcAft>
              <a:buClrTx/>
              <a:buSzTx/>
              <a:buFont typeface="Courier New" panose="02070309020205020404" pitchFamily="49" charset="0"/>
              <a:buChar char="o"/>
              <a:tabLst>
                <a:tab pos="370250" algn="l"/>
                <a:tab pos="370250" algn="l"/>
                <a:tab pos="575944" algn="l"/>
              </a:tabLst>
            </a:pPr>
            <a:endParaRPr lang="en-US" sz="1200" kern="0" spc="-4" dirty="0">
              <a:solidFill>
                <a:srgbClr val="006666"/>
              </a:solidFill>
              <a:ea typeface="SimSun" panose="02010600030101010101" pitchFamily="2" charset="-122"/>
              <a:cs typeface="Times New Roman" panose="02020603050405020304" pitchFamily="18" charset="0"/>
            </a:endParaRPr>
          </a:p>
          <a:p>
            <a:pPr marL="308541" indent="-308541" algn="just" defTabSz="822777" fontAlgn="auto">
              <a:spcBef>
                <a:spcPts val="0"/>
              </a:spcBef>
              <a:spcAft>
                <a:spcPts val="27"/>
              </a:spcAft>
              <a:buClrTx/>
              <a:buSzTx/>
              <a:buFont typeface="Arial" panose="020B0604020202020204" pitchFamily="34" charset="0"/>
              <a:buChar char="•"/>
              <a:tabLst>
                <a:tab pos="370250" algn="l"/>
              </a:tabLst>
            </a:pPr>
            <a:r>
              <a:rPr lang="en-US" sz="1800" b="1" i="1" kern="0" spc="-4" dirty="0">
                <a:solidFill>
                  <a:srgbClr val="006666"/>
                </a:solidFill>
                <a:ea typeface="SimSun" panose="02010600030101010101" pitchFamily="2" charset="-122"/>
                <a:cs typeface="Times New Roman" panose="02020603050405020304" pitchFamily="18" charset="0"/>
              </a:rPr>
              <a:t>Solution (Security Requirements Templates)</a:t>
            </a:r>
            <a:r>
              <a:rPr lang="en-US" sz="1800" b="1" kern="0" spc="-4" dirty="0">
                <a:solidFill>
                  <a:srgbClr val="006666"/>
                </a:solidFill>
                <a:ea typeface="SimSun" panose="02010600030101010101" pitchFamily="2" charset="-122"/>
                <a:cs typeface="Times New Roman" panose="02020603050405020304" pitchFamily="18" charset="0"/>
              </a:rPr>
              <a:t>: </a:t>
            </a:r>
            <a:r>
              <a:rPr lang="en-US" sz="1800" kern="0" spc="-4" dirty="0">
                <a:solidFill>
                  <a:srgbClr val="006666"/>
                </a:solidFill>
                <a:ea typeface="SimSun" panose="02010600030101010101" pitchFamily="2" charset="-122"/>
                <a:cs typeface="Times New Roman" panose="02020603050405020304" pitchFamily="18" charset="0"/>
              </a:rPr>
              <a:t>The system shall:</a:t>
            </a:r>
          </a:p>
          <a:p>
            <a:pPr marL="1079895" lvl="1" indent="-411389" algn="just" defTabSz="822777" fontAlgn="auto">
              <a:spcBef>
                <a:spcPts val="0"/>
              </a:spcBef>
              <a:spcAft>
                <a:spcPts val="27"/>
              </a:spcAft>
              <a:buClrTx/>
              <a:buSzTx/>
              <a:buFont typeface="+mj-lt"/>
              <a:buAutoNum type="alphaLcParenR"/>
              <a:tabLst>
                <a:tab pos="370250" algn="l"/>
                <a:tab pos="411389" algn="l"/>
              </a:tabLst>
            </a:pPr>
            <a:r>
              <a:rPr lang="en-US" sz="1800" kern="0" spc="-4" dirty="0">
                <a:solidFill>
                  <a:srgbClr val="006666"/>
                </a:solidFill>
                <a:ea typeface="SimSun" panose="02010600030101010101" pitchFamily="2" charset="-122"/>
                <a:cs typeface="Times New Roman" panose="02020603050405020304" pitchFamily="18" charset="0"/>
              </a:rPr>
              <a:t>respond to audit processing failures by alerting &lt;authorized user&gt;.</a:t>
            </a:r>
          </a:p>
          <a:p>
            <a:pPr marL="1079895" lvl="1" indent="-411389" algn="just" defTabSz="822777" fontAlgn="auto">
              <a:spcBef>
                <a:spcPts val="0"/>
              </a:spcBef>
              <a:spcAft>
                <a:spcPts val="27"/>
              </a:spcAft>
              <a:buClrTx/>
              <a:buSzTx/>
              <a:buFont typeface="+mj-lt"/>
              <a:buAutoNum type="alphaLcParenR"/>
              <a:tabLst>
                <a:tab pos="370250" algn="l"/>
                <a:tab pos="411389" algn="l"/>
              </a:tabLst>
            </a:pPr>
            <a:r>
              <a:rPr lang="en-US" sz="1800" kern="0" spc="-4" dirty="0">
                <a:solidFill>
                  <a:srgbClr val="006666"/>
                </a:solidFill>
                <a:ea typeface="SimSun" panose="02010600030101010101" pitchFamily="2" charset="-122"/>
                <a:cs typeface="Times New Roman" panose="02020603050405020304" pitchFamily="18" charset="0"/>
              </a:rPr>
              <a:t>have provision for alternate audit capability to record &lt;designated actions&gt; if the primary audit capability fails.  </a:t>
            </a:r>
          </a:p>
          <a:p>
            <a:pPr marL="308541" indent="-308541" algn="just" defTabSz="822777" fontAlgn="auto">
              <a:spcBef>
                <a:spcPts val="0"/>
              </a:spcBef>
              <a:spcAft>
                <a:spcPts val="27"/>
              </a:spcAft>
              <a:buClrTx/>
              <a:buSzTx/>
              <a:buFont typeface="Arial" panose="020B0604020202020204" pitchFamily="34" charset="0"/>
              <a:buChar char="•"/>
              <a:tabLst>
                <a:tab pos="370250" algn="l"/>
              </a:tabLst>
            </a:pPr>
            <a:r>
              <a:rPr lang="en-US" sz="1800" b="1" i="1" kern="0" spc="-4" dirty="0">
                <a:solidFill>
                  <a:srgbClr val="006666"/>
                </a:solidFill>
                <a:ea typeface="SimSun" panose="02010600030101010101" pitchFamily="2" charset="-122"/>
                <a:cs typeface="Times New Roman" panose="02020603050405020304" pitchFamily="18" charset="0"/>
              </a:rPr>
              <a:t>Source (NIST Controls)</a:t>
            </a:r>
            <a:r>
              <a:rPr lang="en-US" sz="1800" b="1" kern="0" spc="-4" dirty="0">
                <a:solidFill>
                  <a:srgbClr val="006666"/>
                </a:solidFill>
                <a:ea typeface="SimSun" panose="02010600030101010101" pitchFamily="2" charset="-122"/>
                <a:cs typeface="Times New Roman" panose="02020603050405020304" pitchFamily="18" charset="0"/>
              </a:rPr>
              <a:t>: </a:t>
            </a:r>
            <a:r>
              <a:rPr lang="en-US" sz="1800" kern="0" spc="-4" dirty="0">
                <a:solidFill>
                  <a:srgbClr val="006666"/>
                </a:solidFill>
                <a:ea typeface="SimSun" panose="02010600030101010101" pitchFamily="2" charset="-122"/>
                <a:cs typeface="Times New Roman" panose="02020603050405020304" pitchFamily="18" charset="0"/>
              </a:rPr>
              <a:t>AU-5, AU-15.</a:t>
            </a:r>
          </a:p>
          <a:p>
            <a:pPr marL="308541" indent="-308541" algn="just" defTabSz="822777" fontAlgn="auto">
              <a:spcBef>
                <a:spcPts val="0"/>
              </a:spcBef>
              <a:spcAft>
                <a:spcPts val="27"/>
              </a:spcAft>
              <a:buClrTx/>
              <a:buSzTx/>
              <a:buFont typeface="Arial" panose="020B0604020202020204" pitchFamily="34" charset="0"/>
              <a:buChar char="•"/>
              <a:tabLst>
                <a:tab pos="370250" algn="l"/>
              </a:tabLst>
            </a:pPr>
            <a:endParaRPr lang="en-US" sz="1600" kern="0" spc="-4" dirty="0">
              <a:solidFill>
                <a:srgbClr val="006666"/>
              </a:solidFill>
              <a:ea typeface="SimSun" panose="02010600030101010101" pitchFamily="2" charset="-122"/>
              <a:cs typeface="Times New Roman" panose="02020603050405020304" pitchFamily="18" charset="0"/>
            </a:endParaRPr>
          </a:p>
          <a:p>
            <a:pPr marL="308541" indent="-308541" algn="just" defTabSz="822777" fontAlgn="auto">
              <a:spcBef>
                <a:spcPts val="0"/>
              </a:spcBef>
              <a:spcAft>
                <a:spcPts val="27"/>
              </a:spcAft>
              <a:buClrTx/>
              <a:buSzTx/>
              <a:buFont typeface="Arial" panose="020B0604020202020204" pitchFamily="34" charset="0"/>
              <a:buChar char="•"/>
              <a:tabLst>
                <a:tab pos="370250" algn="l"/>
              </a:tabLst>
            </a:pPr>
            <a:r>
              <a:rPr lang="en-US" sz="1800" b="1" i="1" kern="0" spc="-4" dirty="0">
                <a:solidFill>
                  <a:srgbClr val="006666"/>
                </a:solidFill>
                <a:ea typeface="SimSun" panose="02010600030101010101" pitchFamily="2" charset="-122"/>
                <a:cs typeface="Times New Roman" panose="02020603050405020304" pitchFamily="18" charset="0"/>
              </a:rPr>
              <a:t>See Also</a:t>
            </a:r>
            <a:r>
              <a:rPr lang="en-US" sz="1800" b="1" kern="0" spc="-4" dirty="0">
                <a:solidFill>
                  <a:srgbClr val="006666"/>
                </a:solidFill>
                <a:ea typeface="SimSun" panose="02010600030101010101" pitchFamily="2" charset="-122"/>
                <a:cs typeface="Times New Roman" panose="02020603050405020304" pitchFamily="18" charset="0"/>
              </a:rPr>
              <a:t>: </a:t>
            </a:r>
            <a:r>
              <a:rPr lang="en-US" sz="1800" kern="0" spc="-4" dirty="0">
                <a:solidFill>
                  <a:srgbClr val="006666"/>
                </a:solidFill>
                <a:ea typeface="SimSun" panose="02010600030101010101" pitchFamily="2" charset="-122"/>
                <a:cs typeface="Times New Roman" panose="02020603050405020304" pitchFamily="18" charset="0"/>
              </a:rPr>
              <a:t>P-ALL-1: Enable continuous monitoring, D-ALL-1: Monitoring for security incidents, … </a:t>
            </a:r>
          </a:p>
        </p:txBody>
      </p:sp>
      <p:sp>
        <p:nvSpPr>
          <p:cNvPr id="10" name="TextBox 9"/>
          <p:cNvSpPr txBox="1"/>
          <p:nvPr/>
        </p:nvSpPr>
        <p:spPr>
          <a:xfrm>
            <a:off x="1066800" y="5848290"/>
            <a:ext cx="7391400" cy="400110"/>
          </a:xfrm>
          <a:prstGeom prst="rect">
            <a:avLst/>
          </a:prstGeom>
          <a:noFill/>
          <a:ln>
            <a:solidFill>
              <a:schemeClr val="accent1">
                <a:lumMod val="50000"/>
              </a:schemeClr>
            </a:solidFill>
          </a:ln>
        </p:spPr>
        <p:txBody>
          <a:bodyPr wrap="square" rtlCol="0">
            <a:spAutoFit/>
          </a:bodyPr>
          <a:lstStyle/>
          <a:p>
            <a:r>
              <a:rPr lang="en-US" sz="2000" b="1" u="sng" dirty="0">
                <a:solidFill>
                  <a:schemeClr val="accent1">
                    <a:lumMod val="50000"/>
                  </a:schemeClr>
                </a:solidFill>
              </a:rPr>
              <a:t>35</a:t>
            </a:r>
            <a:r>
              <a:rPr lang="en-US" sz="2000" dirty="0">
                <a:solidFill>
                  <a:schemeClr val="accent1">
                    <a:lumMod val="50000"/>
                  </a:schemeClr>
                </a:solidFill>
              </a:rPr>
              <a:t> security requirements patterns [</a:t>
            </a:r>
            <a:r>
              <a:rPr lang="en-US" sz="1800" dirty="0">
                <a:solidFill>
                  <a:schemeClr val="accent1">
                    <a:lumMod val="50000"/>
                  </a:schemeClr>
                </a:solidFill>
              </a:rPr>
              <a:t>20 prevention, 7 detection, 8 response]</a:t>
            </a:r>
          </a:p>
        </p:txBody>
      </p:sp>
      <p:sp>
        <p:nvSpPr>
          <p:cNvPr id="6" name="Rectangle 5"/>
          <p:cNvSpPr/>
          <p:nvPr/>
        </p:nvSpPr>
        <p:spPr bwMode="auto">
          <a:xfrm>
            <a:off x="658368" y="1676400"/>
            <a:ext cx="7571232" cy="685800"/>
          </a:xfrm>
          <a:prstGeom prst="rect">
            <a:avLst/>
          </a:prstGeom>
          <a:noFill/>
          <a:ln w="63500" cap="flat" cmpd="sng" algn="ctr">
            <a:solidFill>
              <a:srgbClr val="9933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73337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animEffect transition="in" filter="fade">
                                      <p:cBhvr>
                                        <p:cTn id="27" dur="500"/>
                                        <p:tgtEl>
                                          <p:spTgt spid="5">
                                            <p:txEl>
                                              <p:pRg st="13" end="13"/>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a:t>
            </a:r>
          </a:p>
        </p:txBody>
      </p:sp>
      <p:sp>
        <p:nvSpPr>
          <p:cNvPr id="3" name="Content Placeholder 2"/>
          <p:cNvSpPr>
            <a:spLocks noGrp="1"/>
          </p:cNvSpPr>
          <p:nvPr>
            <p:ph idx="1"/>
          </p:nvPr>
        </p:nvSpPr>
        <p:spPr>
          <a:xfrm>
            <a:off x="609600" y="1295400"/>
            <a:ext cx="8256588" cy="5029200"/>
          </a:xfrm>
        </p:spPr>
        <p:txBody>
          <a:bodyPr/>
          <a:lstStyle/>
          <a:p>
            <a:pPr marL="0" indent="0">
              <a:buNone/>
            </a:pPr>
            <a:r>
              <a:rPr lang="en-US" dirty="0">
                <a:solidFill>
                  <a:srgbClr val="A45200"/>
                </a:solidFill>
              </a:rPr>
              <a:t>Considerations for Future Studies</a:t>
            </a:r>
          </a:p>
          <a:p>
            <a:pPr marL="873125" lvl="1" indent="-512763">
              <a:buFont typeface="Arial" panose="020B0604020202020204" pitchFamily="34" charset="0"/>
              <a:buChar char="•"/>
            </a:pPr>
            <a:r>
              <a:rPr lang="en-US" sz="2400" dirty="0"/>
              <a:t>Control group without knowledge of 18 goal patterns.</a:t>
            </a:r>
          </a:p>
          <a:p>
            <a:pPr marL="873125" lvl="1" indent="-512763">
              <a:buFont typeface="Arial" panose="020B0604020202020204" pitchFamily="34" charset="0"/>
              <a:buChar char="•"/>
            </a:pPr>
            <a:r>
              <a:rPr lang="en-US" sz="2400" dirty="0"/>
              <a:t>Individuals may prioritize security goals differently.</a:t>
            </a:r>
          </a:p>
          <a:p>
            <a:pPr marL="873125" lvl="1" indent="-512763">
              <a:buFont typeface="Arial" panose="020B0604020202020204" pitchFamily="34" charset="0"/>
              <a:buChar char="•"/>
            </a:pPr>
            <a:r>
              <a:rPr lang="en-US" sz="2400" dirty="0"/>
              <a:t>Systematic process may lead to positive task experience.</a:t>
            </a:r>
          </a:p>
          <a:p>
            <a:pPr marL="873125" lvl="1" indent="-512763">
              <a:buFont typeface="Arial" panose="020B0604020202020204" pitchFamily="34" charset="0"/>
              <a:buChar char="•"/>
            </a:pPr>
            <a:endParaRPr lang="en-US" sz="2400" dirty="0"/>
          </a:p>
          <a:p>
            <a:pPr marL="359965" lvl="1" indent="0">
              <a:buNone/>
            </a:pPr>
            <a:endParaRPr lang="en-US" sz="200" dirty="0"/>
          </a:p>
          <a:p>
            <a:pPr marL="0" indent="0">
              <a:buNone/>
            </a:pPr>
            <a:r>
              <a:rPr lang="en-US" dirty="0">
                <a:solidFill>
                  <a:srgbClr val="007A00"/>
                </a:solidFill>
              </a:rPr>
              <a:t>Research Directions</a:t>
            </a:r>
          </a:p>
          <a:p>
            <a:pPr marL="874201" lvl="1" indent="-514236">
              <a:buFont typeface="Arial" panose="020B0604020202020204" pitchFamily="34" charset="0"/>
              <a:buChar char="•"/>
            </a:pPr>
            <a:r>
              <a:rPr lang="en-US" sz="2400" dirty="0" smtClean="0"/>
              <a:t>Automatically construct </a:t>
            </a:r>
            <a:r>
              <a:rPr lang="en-US" sz="2400" dirty="0"/>
              <a:t>goals from functional </a:t>
            </a:r>
            <a:r>
              <a:rPr lang="en-US" sz="2400" dirty="0" smtClean="0"/>
              <a:t>requirements through natural language processing</a:t>
            </a:r>
            <a:endParaRPr lang="en-US" sz="2400" dirty="0"/>
          </a:p>
          <a:p>
            <a:pPr marL="874201" lvl="1" indent="-514236">
              <a:buFont typeface="Arial" panose="020B0604020202020204" pitchFamily="34" charset="0"/>
              <a:buChar char="•"/>
            </a:pPr>
            <a:r>
              <a:rPr lang="en-US" sz="2400" dirty="0"/>
              <a:t>Map the goals to later software development </a:t>
            </a:r>
            <a:r>
              <a:rPr lang="en-US" sz="2400" dirty="0" smtClean="0"/>
              <a:t>phases</a:t>
            </a:r>
          </a:p>
          <a:p>
            <a:pPr marL="359965" lvl="1" indent="0">
              <a:buNone/>
            </a:pPr>
            <a:r>
              <a:rPr lang="en-US" sz="2400" dirty="0"/>
              <a:t>	</a:t>
            </a:r>
            <a:r>
              <a:rPr lang="en-US" sz="2400" dirty="0" smtClean="0"/>
              <a:t>(design / testing)</a:t>
            </a:r>
            <a:endParaRPr lang="en-US" sz="600" dirty="0"/>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15</a:t>
            </a:fld>
            <a:endParaRPr lang="en-US" sz="1620" kern="0">
              <a:solidFill>
                <a:sysClr val="windowText" lastClr="000000"/>
              </a:solidFill>
            </a:endParaRPr>
          </a:p>
        </p:txBody>
      </p:sp>
    </p:spTree>
    <p:extLst>
      <p:ext uri="{BB962C8B-B14F-4D97-AF65-F5344CB8AC3E}">
        <p14:creationId xmlns:p14="http://schemas.microsoft.com/office/powerpoint/2010/main" val="395444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41350" y="50800"/>
            <a:ext cx="8242300" cy="914400"/>
          </a:xfrm>
          <a:ln/>
        </p:spPr>
        <p:txBody>
          <a:bodyPr/>
          <a:lstStyle/>
          <a:p>
            <a:pPr algn="l">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dirty="0"/>
              <a:t>References</a:t>
            </a:r>
          </a:p>
        </p:txBody>
      </p:sp>
      <p:sp>
        <p:nvSpPr>
          <p:cNvPr id="6146" name="Rectangle 2"/>
          <p:cNvSpPr>
            <a:spLocks noGrp="1" noChangeArrowheads="1"/>
          </p:cNvSpPr>
          <p:nvPr>
            <p:ph idx="1"/>
          </p:nvPr>
        </p:nvSpPr>
        <p:spPr>
          <a:xfrm>
            <a:off x="533400" y="990600"/>
            <a:ext cx="8458200" cy="5105400"/>
          </a:xfrm>
          <a:ln/>
        </p:spPr>
        <p:txBody>
          <a:bodyPr/>
          <a:lstStyle/>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[Alexander03] Alexander, Ian. </a:t>
            </a:r>
            <a:r>
              <a:rPr lang="en-US" sz="1100" dirty="0">
                <a:latin typeface="Times New Roman" panose="02020603050405020304" pitchFamily="18" charset="0"/>
                <a:ea typeface="Times New Roman" panose="02020603050405020304" pitchFamily="18" charset="0"/>
              </a:rPr>
              <a:t>“Misuse Cases: Use Cases with Hostile Intent.” </a:t>
            </a:r>
            <a:r>
              <a:rPr lang="en-US" sz="1100" i="1" dirty="0">
                <a:latin typeface="Times New Roman" panose="02020603050405020304" pitchFamily="18" charset="0"/>
                <a:ea typeface="Times New Roman" panose="02020603050405020304" pitchFamily="18" charset="0"/>
              </a:rPr>
              <a:t>IEEE Software</a:t>
            </a:r>
            <a:r>
              <a:rPr lang="en-US" sz="1100" dirty="0">
                <a:latin typeface="Times New Roman" panose="02020603050405020304" pitchFamily="18" charset="0"/>
                <a:ea typeface="Times New Roman" panose="02020603050405020304" pitchFamily="18" charset="0"/>
              </a:rPr>
              <a:t> 20 (1): 58–66. 2003</a:t>
            </a:r>
            <a:endParaRPr lang="en-US" sz="1100" dirty="0"/>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[Ali09] </a:t>
            </a:r>
            <a:r>
              <a:rPr lang="en-US" sz="1100" dirty="0">
                <a:latin typeface="Times New Roman" panose="02020603050405020304" pitchFamily="18" charset="0"/>
                <a:ea typeface="Times New Roman" panose="02020603050405020304" pitchFamily="18" charset="0"/>
              </a:rPr>
              <a:t>Ali, </a:t>
            </a:r>
            <a:r>
              <a:rPr lang="en-US" sz="1100" dirty="0" err="1">
                <a:latin typeface="Times New Roman" panose="02020603050405020304" pitchFamily="18" charset="0"/>
                <a:ea typeface="Times New Roman" panose="02020603050405020304" pitchFamily="18" charset="0"/>
              </a:rPr>
              <a:t>Raian</a:t>
            </a:r>
            <a:r>
              <a:rPr lang="en-US" sz="1100" dirty="0">
                <a:latin typeface="Times New Roman" panose="02020603050405020304" pitchFamily="18" charset="0"/>
                <a:ea typeface="Times New Roman" panose="02020603050405020304" pitchFamily="18" charset="0"/>
              </a:rPr>
              <a:t>, Fabiano </a:t>
            </a:r>
            <a:r>
              <a:rPr lang="en-US" sz="1100" dirty="0" err="1">
                <a:latin typeface="Times New Roman" panose="02020603050405020304" pitchFamily="18" charset="0"/>
                <a:ea typeface="Times New Roman" panose="02020603050405020304" pitchFamily="18" charset="0"/>
              </a:rPr>
              <a:t>Dalpiaz</a:t>
            </a:r>
            <a:r>
              <a:rPr lang="en-US" sz="1100" dirty="0">
                <a:latin typeface="Times New Roman" panose="02020603050405020304" pitchFamily="18" charset="0"/>
                <a:ea typeface="Times New Roman" panose="02020603050405020304" pitchFamily="18" charset="0"/>
              </a:rPr>
              <a:t>, and Paolo </a:t>
            </a:r>
            <a:r>
              <a:rPr lang="en-US" sz="1100" dirty="0" err="1">
                <a:latin typeface="Times New Roman" panose="02020603050405020304" pitchFamily="18" charset="0"/>
                <a:ea typeface="Times New Roman" panose="02020603050405020304" pitchFamily="18" charset="0"/>
              </a:rPr>
              <a:t>Giorgini</a:t>
            </a:r>
            <a:r>
              <a:rPr lang="en-US" sz="1100" dirty="0">
                <a:latin typeface="Times New Roman" panose="02020603050405020304" pitchFamily="18" charset="0"/>
                <a:ea typeface="Times New Roman" panose="02020603050405020304" pitchFamily="18" charset="0"/>
              </a:rPr>
              <a:t>. “A Goal Modeling Framework for Self-</a:t>
            </a:r>
            <a:r>
              <a:rPr lang="en-US" sz="1100" dirty="0" err="1">
                <a:latin typeface="Times New Roman" panose="02020603050405020304" pitchFamily="18" charset="0"/>
                <a:ea typeface="Times New Roman" panose="02020603050405020304" pitchFamily="18" charset="0"/>
              </a:rPr>
              <a:t>Contextualizable</a:t>
            </a:r>
            <a:r>
              <a:rPr lang="en-US" sz="1100" dirty="0">
                <a:latin typeface="Times New Roman" panose="02020603050405020304" pitchFamily="18" charset="0"/>
                <a:ea typeface="Times New Roman" panose="02020603050405020304" pitchFamily="18" charset="0"/>
              </a:rPr>
              <a:t> Software.” </a:t>
            </a:r>
            <a:r>
              <a:rPr lang="en-US" sz="1100" i="1" dirty="0">
                <a:latin typeface="Times New Roman" panose="02020603050405020304" pitchFamily="18" charset="0"/>
                <a:ea typeface="Times New Roman" panose="02020603050405020304" pitchFamily="18" charset="0"/>
              </a:rPr>
              <a:t>Lecture Notes in Business Information Processing</a:t>
            </a:r>
            <a:r>
              <a:rPr lang="en-US" sz="1100" dirty="0">
                <a:latin typeface="Times New Roman" panose="02020603050405020304" pitchFamily="18" charset="0"/>
                <a:ea typeface="Times New Roman" panose="02020603050405020304" pitchFamily="18" charset="0"/>
              </a:rPr>
              <a:t> 29 LNBIP: 326–38. 2009</a:t>
            </a:r>
            <a:endParaRPr lang="en-US" sz="1100" dirty="0"/>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[Asnar07] </a:t>
            </a:r>
            <a:r>
              <a:rPr lang="en-US" sz="1100" dirty="0" err="1">
                <a:latin typeface="Times New Roman" panose="02020603050405020304" pitchFamily="18" charset="0"/>
                <a:ea typeface="Times New Roman" panose="02020603050405020304" pitchFamily="18" charset="0"/>
              </a:rPr>
              <a:t>Asnar</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Yudistira</a:t>
            </a:r>
            <a:r>
              <a:rPr lang="en-US" sz="1100" dirty="0">
                <a:latin typeface="Times New Roman" panose="02020603050405020304" pitchFamily="18" charset="0"/>
                <a:ea typeface="Times New Roman" panose="02020603050405020304" pitchFamily="18" charset="0"/>
              </a:rPr>
              <a:t>, Paolo </a:t>
            </a:r>
            <a:r>
              <a:rPr lang="en-US" sz="1100" dirty="0" err="1">
                <a:latin typeface="Times New Roman" panose="02020603050405020304" pitchFamily="18" charset="0"/>
                <a:ea typeface="Times New Roman" panose="02020603050405020304" pitchFamily="18" charset="0"/>
              </a:rPr>
              <a:t>Giorgini</a:t>
            </a:r>
            <a:r>
              <a:rPr lang="en-US" sz="1100" dirty="0">
                <a:latin typeface="Times New Roman" panose="02020603050405020304" pitchFamily="18" charset="0"/>
                <a:ea typeface="Times New Roman" panose="02020603050405020304" pitchFamily="18" charset="0"/>
              </a:rPr>
              <a:t>, Fabio </a:t>
            </a:r>
            <a:r>
              <a:rPr lang="en-US" sz="1100" dirty="0" err="1">
                <a:latin typeface="Times New Roman" panose="02020603050405020304" pitchFamily="18" charset="0"/>
                <a:ea typeface="Times New Roman" panose="02020603050405020304" pitchFamily="18" charset="0"/>
              </a:rPr>
              <a:t>Massacci</a:t>
            </a:r>
            <a:r>
              <a:rPr lang="en-US" sz="1100" dirty="0">
                <a:latin typeface="Times New Roman" panose="02020603050405020304" pitchFamily="18" charset="0"/>
                <a:ea typeface="Times New Roman" panose="02020603050405020304" pitchFamily="18" charset="0"/>
              </a:rPr>
              <a:t>, and Nicola </a:t>
            </a:r>
            <a:r>
              <a:rPr lang="en-US" sz="1100" dirty="0" err="1">
                <a:latin typeface="Times New Roman" panose="02020603050405020304" pitchFamily="18" charset="0"/>
                <a:ea typeface="Times New Roman" panose="02020603050405020304" pitchFamily="18" charset="0"/>
              </a:rPr>
              <a:t>Zannone</a:t>
            </a:r>
            <a:r>
              <a:rPr lang="en-US" sz="1100" dirty="0">
                <a:latin typeface="Times New Roman" panose="02020603050405020304" pitchFamily="18" charset="0"/>
                <a:ea typeface="Times New Roman" panose="02020603050405020304" pitchFamily="18" charset="0"/>
              </a:rPr>
              <a:t>. “From Trust to Dependability through Risk Analysis.” </a:t>
            </a:r>
            <a:r>
              <a:rPr lang="en-US" sz="1100" i="1" dirty="0">
                <a:latin typeface="Times New Roman" panose="02020603050405020304" pitchFamily="18" charset="0"/>
                <a:ea typeface="Times New Roman" panose="02020603050405020304" pitchFamily="18" charset="0"/>
              </a:rPr>
              <a:t>Proceedings - Second International Conference on Availability, Reliability and Security, ARES 2007</a:t>
            </a:r>
            <a:r>
              <a:rPr lang="en-US" sz="1100" dirty="0">
                <a:latin typeface="Times New Roman" panose="02020603050405020304" pitchFamily="18" charset="0"/>
                <a:ea typeface="Times New Roman" panose="02020603050405020304" pitchFamily="18" charset="0"/>
              </a:rPr>
              <a:t>, 19–26.</a:t>
            </a:r>
            <a:endParaRPr lang="en-US" sz="1100" dirty="0"/>
          </a:p>
          <a:p>
            <a:pPr marL="0" lvl="1" indent="0">
              <a:spcBef>
                <a:spcPts val="450"/>
              </a:spcBef>
              <a:buClr>
                <a:schemeClr val="tx2"/>
              </a:buClr>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solidFill>
                  <a:srgbClr val="000000"/>
                </a:solidFill>
              </a:rPr>
              <a:t>[Daramalo12] </a:t>
            </a:r>
            <a:r>
              <a:rPr lang="en-US" sz="1100" dirty="0" err="1">
                <a:latin typeface="Times New Roman" panose="02020603050405020304" pitchFamily="18" charset="0"/>
                <a:ea typeface="Times New Roman" panose="02020603050405020304" pitchFamily="18" charset="0"/>
              </a:rPr>
              <a:t>Daramola</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Olawande</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Guttorm</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Sindre</a:t>
            </a:r>
            <a:r>
              <a:rPr lang="en-US" sz="1100" dirty="0">
                <a:latin typeface="Times New Roman" panose="02020603050405020304" pitchFamily="18" charset="0"/>
                <a:ea typeface="Times New Roman" panose="02020603050405020304" pitchFamily="18" charset="0"/>
              </a:rPr>
              <a:t>, and Tor </a:t>
            </a:r>
            <a:r>
              <a:rPr lang="en-US" sz="1100" dirty="0" err="1">
                <a:latin typeface="Times New Roman" panose="02020603050405020304" pitchFamily="18" charset="0"/>
                <a:ea typeface="Times New Roman" panose="02020603050405020304" pitchFamily="18" charset="0"/>
              </a:rPr>
              <a:t>Stalhane</a:t>
            </a:r>
            <a:r>
              <a:rPr lang="en-US" sz="1100" dirty="0">
                <a:latin typeface="Times New Roman" panose="02020603050405020304" pitchFamily="18" charset="0"/>
                <a:ea typeface="Times New Roman" panose="02020603050405020304" pitchFamily="18" charset="0"/>
              </a:rPr>
              <a:t>. “Pattern-Based Security Requirements Specification Using Ontologies and Boilerplates.” </a:t>
            </a:r>
            <a:r>
              <a:rPr lang="en-US" sz="1100" i="1" dirty="0">
                <a:latin typeface="Times New Roman" panose="02020603050405020304" pitchFamily="18" charset="0"/>
                <a:ea typeface="Times New Roman" panose="02020603050405020304" pitchFamily="18" charset="0"/>
              </a:rPr>
              <a:t>2nd IEEE International Workshop on Requirements Patterns, RePa 2012 - Proceedings</a:t>
            </a:r>
            <a:r>
              <a:rPr lang="en-US" sz="1100" dirty="0">
                <a:latin typeface="Times New Roman" panose="02020603050405020304" pitchFamily="18" charset="0"/>
                <a:ea typeface="Times New Roman" panose="02020603050405020304" pitchFamily="18" charset="0"/>
              </a:rPr>
              <a:t>, 54–59. 2012</a:t>
            </a:r>
            <a:endParaRPr lang="en-US" sz="1100" dirty="0">
              <a:solidFill>
                <a:srgbClr val="000000"/>
              </a:solidFill>
            </a:endParaRPr>
          </a:p>
          <a:p>
            <a:pPr marL="0" lvl="1" indent="0">
              <a:spcBef>
                <a:spcPts val="450"/>
              </a:spcBef>
              <a:buClr>
                <a:schemeClr val="tx2"/>
              </a:buClr>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[Haley08] Haley, Charles B, Robin Laney, Jonathan D Moffett, and Bashar </a:t>
            </a:r>
            <a:r>
              <a:rPr lang="en-US" sz="1100" dirty="0" err="1"/>
              <a:t>Nuseibeh</a:t>
            </a:r>
            <a:r>
              <a:rPr lang="en-US" sz="1100" dirty="0"/>
              <a:t>. 2008. “Security Requirements Engineering: A Framework for Representation and Analysis.” </a:t>
            </a:r>
            <a:r>
              <a:rPr lang="en-US" sz="1100" i="1" dirty="0"/>
              <a:t>IEEE Transactions on Software Engineering</a:t>
            </a:r>
            <a:r>
              <a:rPr lang="en-US" sz="1100" dirty="0"/>
              <a:t> 34 (1): 133–53</a:t>
            </a:r>
          </a:p>
          <a:p>
            <a:pPr marL="0" lvl="1" indent="0">
              <a:spcBef>
                <a:spcPts val="450"/>
              </a:spcBef>
              <a:buClr>
                <a:schemeClr val="tx2"/>
              </a:buClr>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[Massacci10] </a:t>
            </a:r>
            <a:r>
              <a:rPr lang="en-US" sz="1100" dirty="0" err="1">
                <a:latin typeface="Times New Roman" panose="02020603050405020304" pitchFamily="18" charset="0"/>
                <a:ea typeface="Times New Roman" panose="02020603050405020304" pitchFamily="18" charset="0"/>
              </a:rPr>
              <a:t>Massacci</a:t>
            </a:r>
            <a:r>
              <a:rPr lang="en-US" sz="1100" dirty="0">
                <a:latin typeface="Times New Roman" panose="02020603050405020304" pitchFamily="18" charset="0"/>
                <a:ea typeface="Times New Roman" panose="02020603050405020304" pitchFamily="18" charset="0"/>
              </a:rPr>
              <a:t>, Fabio, John </a:t>
            </a:r>
            <a:r>
              <a:rPr lang="en-US" sz="1100" dirty="0" err="1">
                <a:latin typeface="Times New Roman" panose="02020603050405020304" pitchFamily="18" charset="0"/>
                <a:ea typeface="Times New Roman" panose="02020603050405020304" pitchFamily="18" charset="0"/>
              </a:rPr>
              <a:t>Mylopoulos</a:t>
            </a:r>
            <a:r>
              <a:rPr lang="en-US" sz="1100" dirty="0">
                <a:latin typeface="Times New Roman" panose="02020603050405020304" pitchFamily="18" charset="0"/>
                <a:ea typeface="Times New Roman" panose="02020603050405020304" pitchFamily="18" charset="0"/>
              </a:rPr>
              <a:t>, and Nicola </a:t>
            </a:r>
            <a:r>
              <a:rPr lang="en-US" sz="1100" dirty="0" err="1">
                <a:latin typeface="Times New Roman" panose="02020603050405020304" pitchFamily="18" charset="0"/>
                <a:ea typeface="Times New Roman" panose="02020603050405020304" pitchFamily="18" charset="0"/>
              </a:rPr>
              <a:t>Zannone</a:t>
            </a:r>
            <a:r>
              <a:rPr lang="en-US" sz="1100" dirty="0">
                <a:latin typeface="Times New Roman" panose="02020603050405020304" pitchFamily="18" charset="0"/>
                <a:ea typeface="Times New Roman" panose="02020603050405020304" pitchFamily="18" charset="0"/>
              </a:rPr>
              <a:t>. “Security Requirements Engineering: The SI* Modeling Language and the Secure </a:t>
            </a:r>
            <a:r>
              <a:rPr lang="en-US" sz="1100" dirty="0" err="1">
                <a:latin typeface="Times New Roman" panose="02020603050405020304" pitchFamily="18" charset="0"/>
                <a:ea typeface="Times New Roman" panose="02020603050405020304" pitchFamily="18" charset="0"/>
              </a:rPr>
              <a:t>Tropos</a:t>
            </a:r>
            <a:r>
              <a:rPr lang="en-US" sz="1100" dirty="0">
                <a:latin typeface="Times New Roman" panose="02020603050405020304" pitchFamily="18" charset="0"/>
                <a:ea typeface="Times New Roman" panose="02020603050405020304" pitchFamily="18" charset="0"/>
              </a:rPr>
              <a:t> Methodology.” </a:t>
            </a:r>
            <a:r>
              <a:rPr lang="en-US" sz="1100" i="1" dirty="0">
                <a:latin typeface="Times New Roman" panose="02020603050405020304" pitchFamily="18" charset="0"/>
                <a:ea typeface="Times New Roman" panose="02020603050405020304" pitchFamily="18" charset="0"/>
              </a:rPr>
              <a:t>Advances in Intelligent Information Systems</a:t>
            </a:r>
            <a:r>
              <a:rPr lang="en-US" sz="1100" dirty="0">
                <a:latin typeface="Times New Roman" panose="02020603050405020304" pitchFamily="18" charset="0"/>
                <a:ea typeface="Times New Roman" panose="02020603050405020304" pitchFamily="18" charset="0"/>
              </a:rPr>
              <a:t> 265: 147–74. 2010</a:t>
            </a:r>
            <a:endParaRPr lang="en-US" sz="1100" dirty="0"/>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latin typeface="+mj-lt"/>
              </a:rPr>
              <a:t>[McGraw06]  G. McGraw. “Software  Security: Building Security In”, Addison Wesley Professional, 2006.</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smtClean="0">
                <a:latin typeface="+mj-lt"/>
              </a:rPr>
              <a:t>[NVD] </a:t>
            </a:r>
            <a:r>
              <a:rPr lang="en-US" sz="1100" dirty="0" err="1"/>
              <a:t>Alshazly</a:t>
            </a:r>
            <a:r>
              <a:rPr lang="en-US" sz="1100" dirty="0"/>
              <a:t>, A.A., </a:t>
            </a:r>
            <a:r>
              <a:rPr lang="en-US" sz="1100" dirty="0" err="1"/>
              <a:t>Elfatatry</a:t>
            </a:r>
            <a:r>
              <a:rPr lang="en-US" sz="1100" dirty="0"/>
              <a:t>, A.M. and </a:t>
            </a:r>
            <a:r>
              <a:rPr lang="en-US" sz="1100" dirty="0" err="1"/>
              <a:t>Abougabal</a:t>
            </a:r>
            <a:r>
              <a:rPr lang="en-US" sz="1100" dirty="0"/>
              <a:t>, M.S. 2014. Detecting defects in software requirements specification. </a:t>
            </a:r>
            <a:r>
              <a:rPr lang="en-US" sz="1100" i="1" dirty="0"/>
              <a:t>Alexandria Engineering Journal</a:t>
            </a:r>
            <a:r>
              <a:rPr lang="en-US" sz="1100" dirty="0"/>
              <a:t>. 53, 3 (2014), 513–527. </a:t>
            </a:r>
            <a:endParaRPr lang="en-US" sz="1100" dirty="0" smtClean="0">
              <a:latin typeface="+mj-lt"/>
            </a:endParaRP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smtClean="0">
                <a:latin typeface="+mj-lt"/>
              </a:rPr>
              <a:t>[</a:t>
            </a:r>
            <a:r>
              <a:rPr lang="en-US" sz="1100" dirty="0">
                <a:latin typeface="+mj-lt"/>
              </a:rPr>
              <a:t>Schneider12] Kurt Schneider, Eric </a:t>
            </a:r>
            <a:r>
              <a:rPr lang="en-US" sz="1100" dirty="0" err="1">
                <a:latin typeface="+mj-lt"/>
              </a:rPr>
              <a:t>Knauss</a:t>
            </a:r>
            <a:r>
              <a:rPr lang="en-US" sz="1100" dirty="0">
                <a:latin typeface="+mj-lt"/>
              </a:rPr>
              <a:t>, </a:t>
            </a:r>
            <a:r>
              <a:rPr lang="en-US" sz="1100" dirty="0" err="1">
                <a:latin typeface="+mj-lt"/>
              </a:rPr>
              <a:t>Siv</a:t>
            </a:r>
            <a:r>
              <a:rPr lang="en-US" sz="1100" dirty="0">
                <a:latin typeface="+mj-lt"/>
              </a:rPr>
              <a:t> </a:t>
            </a:r>
            <a:r>
              <a:rPr lang="en-US" sz="1100" dirty="0" err="1">
                <a:latin typeface="+mj-lt"/>
              </a:rPr>
              <a:t>Houmb</a:t>
            </a:r>
            <a:r>
              <a:rPr lang="en-US" sz="1100" dirty="0">
                <a:latin typeface="+mj-lt"/>
              </a:rPr>
              <a:t>, </a:t>
            </a:r>
            <a:r>
              <a:rPr lang="en-US" sz="1100" dirty="0" err="1">
                <a:latin typeface="+mj-lt"/>
              </a:rPr>
              <a:t>Shareeful</a:t>
            </a:r>
            <a:r>
              <a:rPr lang="en-US" sz="1100" dirty="0">
                <a:latin typeface="+mj-lt"/>
              </a:rPr>
              <a:t> Islam, and J. </a:t>
            </a:r>
            <a:r>
              <a:rPr lang="en-US" sz="1100" dirty="0" err="1">
                <a:latin typeface="+mj-lt"/>
              </a:rPr>
              <a:t>Jürjens</a:t>
            </a:r>
            <a:r>
              <a:rPr lang="en-US" sz="1100" dirty="0">
                <a:latin typeface="+mj-lt"/>
              </a:rPr>
              <a:t>, "Enhancing security requirements engineering by organizational learning," </a:t>
            </a:r>
            <a:r>
              <a:rPr lang="en-US" sz="1100" i="1" dirty="0">
                <a:latin typeface="+mj-lt"/>
              </a:rPr>
              <a:t>Requirements Engineering, </a:t>
            </a:r>
            <a:r>
              <a:rPr lang="en-US" sz="1100" dirty="0">
                <a:latin typeface="+mj-lt"/>
              </a:rPr>
              <a:t>vol. 17, pp. 35-56, 2012.</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latin typeface="+mj-lt"/>
              </a:rPr>
              <a:t>[Schumacher06] M. Schumacher, E. Fernandez-</a:t>
            </a:r>
            <a:r>
              <a:rPr lang="en-US" sz="1100" dirty="0" err="1">
                <a:latin typeface="+mj-lt"/>
              </a:rPr>
              <a:t>Buglioni</a:t>
            </a:r>
            <a:r>
              <a:rPr lang="en-US" sz="1100" dirty="0">
                <a:latin typeface="+mj-lt"/>
              </a:rPr>
              <a:t>, D. </a:t>
            </a:r>
            <a:r>
              <a:rPr lang="en-US" sz="1100" dirty="0" err="1">
                <a:latin typeface="+mj-lt"/>
              </a:rPr>
              <a:t>Hyberston</a:t>
            </a:r>
            <a:r>
              <a:rPr lang="en-US" sz="1100" dirty="0">
                <a:latin typeface="+mj-lt"/>
              </a:rPr>
              <a:t>, F. </a:t>
            </a:r>
            <a:r>
              <a:rPr lang="en-US" sz="1100" dirty="0" err="1">
                <a:latin typeface="+mj-lt"/>
              </a:rPr>
              <a:t>Buschmann</a:t>
            </a:r>
            <a:r>
              <a:rPr lang="en-US" sz="1100" dirty="0">
                <a:latin typeface="+mj-lt"/>
              </a:rPr>
              <a:t>, and P. </a:t>
            </a:r>
            <a:r>
              <a:rPr lang="en-US" sz="1100" dirty="0" err="1">
                <a:latin typeface="+mj-lt"/>
              </a:rPr>
              <a:t>Sommerlad</a:t>
            </a:r>
            <a:r>
              <a:rPr lang="en-US" sz="1100" dirty="0">
                <a:latin typeface="+mj-lt"/>
              </a:rPr>
              <a:t>, </a:t>
            </a:r>
            <a:r>
              <a:rPr lang="en-US" sz="1100" i="1" dirty="0">
                <a:latin typeface="+mj-lt"/>
              </a:rPr>
              <a:t>Security Patterns: Integrating Security and Systems Engineering</a:t>
            </a:r>
            <a:r>
              <a:rPr lang="en-US" sz="1100" dirty="0">
                <a:latin typeface="+mj-lt"/>
              </a:rPr>
              <a:t>. West Sussex: John Wiley &amp; Sons, Ltd, 2006.</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[Sindre05] </a:t>
            </a:r>
            <a:r>
              <a:rPr lang="en-US" sz="1100" dirty="0" err="1">
                <a:latin typeface="Times New Roman" panose="02020603050405020304" pitchFamily="18" charset="0"/>
                <a:ea typeface="Times New Roman" panose="02020603050405020304" pitchFamily="18" charset="0"/>
              </a:rPr>
              <a:t>Sindre</a:t>
            </a:r>
            <a:r>
              <a:rPr lang="en-US" sz="1100" dirty="0">
                <a:latin typeface="Times New Roman" panose="02020603050405020304" pitchFamily="18" charset="0"/>
                <a:ea typeface="Times New Roman" panose="02020603050405020304" pitchFamily="18" charset="0"/>
              </a:rPr>
              <a:t>, G, and A L </a:t>
            </a:r>
            <a:r>
              <a:rPr lang="en-US" sz="1100" dirty="0" err="1">
                <a:latin typeface="Times New Roman" panose="02020603050405020304" pitchFamily="18" charset="0"/>
                <a:ea typeface="Times New Roman" panose="02020603050405020304" pitchFamily="18" charset="0"/>
              </a:rPr>
              <a:t>Opdahl</a:t>
            </a:r>
            <a:r>
              <a:rPr lang="en-US" sz="1100" dirty="0">
                <a:latin typeface="Times New Roman" panose="02020603050405020304" pitchFamily="18" charset="0"/>
                <a:ea typeface="Times New Roman" panose="02020603050405020304" pitchFamily="18" charset="0"/>
              </a:rPr>
              <a:t>. “Eliciting Security Requirements with Misuse Cases.” </a:t>
            </a:r>
            <a:r>
              <a:rPr lang="en-US" sz="1100" i="1" dirty="0">
                <a:latin typeface="Times New Roman" panose="02020603050405020304" pitchFamily="18" charset="0"/>
                <a:ea typeface="Times New Roman" panose="02020603050405020304" pitchFamily="18" charset="0"/>
              </a:rPr>
              <a:t>Requirements Engineering</a:t>
            </a:r>
            <a:r>
              <a:rPr lang="en-US" sz="1100" dirty="0">
                <a:latin typeface="Times New Roman" panose="02020603050405020304" pitchFamily="18" charset="0"/>
                <a:ea typeface="Times New Roman" panose="02020603050405020304" pitchFamily="18" charset="0"/>
              </a:rPr>
              <a:t> 10 (1) . 2005</a:t>
            </a:r>
            <a:endParaRPr lang="en-US" sz="1100" dirty="0"/>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latin typeface="+mj-lt"/>
              </a:rPr>
              <a:t>[Slankas13] J. Slankas and L. Williams, "Access Control Policy Extraction from Unconstrained Natural Language Text", </a:t>
            </a:r>
            <a:r>
              <a:rPr lang="en-US" sz="1100" i="1" dirty="0">
                <a:latin typeface="+mj-lt"/>
              </a:rPr>
              <a:t>2013 ASE/IEEE International Conference on Privacy, Security, Risk, and Trust</a:t>
            </a:r>
            <a:r>
              <a:rPr lang="en-US" sz="1100" dirty="0">
                <a:latin typeface="+mj-lt"/>
              </a:rPr>
              <a:t> (PASSAT), Washington D.C., USA, September 8-14, 2013.</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latin typeface="+mj-lt"/>
              </a:rPr>
              <a:t>[Slankas14] </a:t>
            </a:r>
            <a:r>
              <a:rPr lang="en-US" sz="1100" dirty="0" err="1">
                <a:latin typeface="Times New Roman" panose="02020603050405020304" pitchFamily="18" charset="0"/>
                <a:ea typeface="Times New Roman" panose="02020603050405020304" pitchFamily="18" charset="0"/>
              </a:rPr>
              <a:t>Slankas</a:t>
            </a:r>
            <a:r>
              <a:rPr lang="en-US" sz="1100" dirty="0">
                <a:latin typeface="Times New Roman" panose="02020603050405020304" pitchFamily="18" charset="0"/>
                <a:ea typeface="Times New Roman" panose="02020603050405020304" pitchFamily="18" charset="0"/>
              </a:rPr>
              <a:t>, J, X Xiao, L Williams, and T </a:t>
            </a:r>
            <a:r>
              <a:rPr lang="en-US" sz="1100" dirty="0" err="1">
                <a:latin typeface="Times New Roman" panose="02020603050405020304" pitchFamily="18" charset="0"/>
                <a:ea typeface="Times New Roman" panose="02020603050405020304" pitchFamily="18" charset="0"/>
              </a:rPr>
              <a:t>Xie</a:t>
            </a:r>
            <a:r>
              <a:rPr lang="en-US" sz="1100" dirty="0">
                <a:latin typeface="Times New Roman" panose="02020603050405020304" pitchFamily="18" charset="0"/>
                <a:ea typeface="Times New Roman" panose="02020603050405020304" pitchFamily="18" charset="0"/>
              </a:rPr>
              <a:t>. “Relation Extraction for Inferring Access Control Rules from Natural Language Artifacts.” </a:t>
            </a:r>
            <a:r>
              <a:rPr lang="en-US" sz="1100" i="1" dirty="0">
                <a:latin typeface="Times New Roman" panose="02020603050405020304" pitchFamily="18" charset="0"/>
                <a:ea typeface="Times New Roman" panose="02020603050405020304" pitchFamily="18" charset="0"/>
              </a:rPr>
              <a:t>Annual Computer Security Applications Conference (ACSAC 2014)</a:t>
            </a:r>
            <a:r>
              <a:rPr lang="en-US" sz="1100" dirty="0">
                <a:latin typeface="Times New Roman" panose="02020603050405020304" pitchFamily="18" charset="0"/>
                <a:ea typeface="Times New Roman" panose="02020603050405020304" pitchFamily="18" charset="0"/>
              </a:rPr>
              <a:t>. New Orleans, LA. 2014</a:t>
            </a:r>
            <a:endParaRPr lang="en-US" sz="1100" dirty="0">
              <a:latin typeface="+mj-lt"/>
            </a:endParaRPr>
          </a:p>
          <a:p>
            <a:pPr marL="0" lvl="1" indent="0">
              <a:spcBef>
                <a:spcPts val="450"/>
              </a:spcBef>
              <a:buClr>
                <a:schemeClr val="tx2"/>
              </a:buClr>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[Souag15] </a:t>
            </a:r>
            <a:r>
              <a:rPr lang="en-US" sz="1100" dirty="0" err="1">
                <a:latin typeface="Times New Roman" panose="02020603050405020304" pitchFamily="18" charset="0"/>
                <a:ea typeface="Times New Roman" panose="02020603050405020304" pitchFamily="18" charset="0"/>
              </a:rPr>
              <a:t>Souag</a:t>
            </a:r>
            <a:r>
              <a:rPr lang="en-US" sz="1100" dirty="0">
                <a:latin typeface="Times New Roman" panose="02020603050405020304" pitchFamily="18" charset="0"/>
                <a:ea typeface="Times New Roman" panose="02020603050405020304" pitchFamily="18" charset="0"/>
              </a:rPr>
              <a:t>, Amina, </a:t>
            </a:r>
            <a:r>
              <a:rPr lang="en-US" sz="1100" dirty="0" err="1">
                <a:latin typeface="Times New Roman" panose="02020603050405020304" pitchFamily="18" charset="0"/>
                <a:ea typeface="Times New Roman" panose="02020603050405020304" pitchFamily="18" charset="0"/>
              </a:rPr>
              <a:t>Raúl</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Mazo</a:t>
            </a:r>
            <a:r>
              <a:rPr lang="en-US" sz="1100" dirty="0">
                <a:latin typeface="Times New Roman" panose="02020603050405020304" pitchFamily="18" charset="0"/>
                <a:ea typeface="Times New Roman" panose="02020603050405020304" pitchFamily="18" charset="0"/>
              </a:rPr>
              <a:t>, Camille </a:t>
            </a:r>
            <a:r>
              <a:rPr lang="en-US" sz="1100" dirty="0" err="1">
                <a:latin typeface="Times New Roman" panose="02020603050405020304" pitchFamily="18" charset="0"/>
                <a:ea typeface="Times New Roman" panose="02020603050405020304" pitchFamily="18" charset="0"/>
              </a:rPr>
              <a:t>Salinesi</a:t>
            </a:r>
            <a:r>
              <a:rPr lang="en-US" sz="1100" dirty="0">
                <a:latin typeface="Times New Roman" panose="02020603050405020304" pitchFamily="18" charset="0"/>
                <a:ea typeface="Times New Roman" panose="02020603050405020304" pitchFamily="18" charset="0"/>
              </a:rPr>
              <a:t>, and Isabelle </a:t>
            </a:r>
            <a:r>
              <a:rPr lang="en-US" sz="1100" dirty="0" err="1">
                <a:latin typeface="Times New Roman" panose="02020603050405020304" pitchFamily="18" charset="0"/>
                <a:ea typeface="Times New Roman" panose="02020603050405020304" pitchFamily="18" charset="0"/>
              </a:rPr>
              <a:t>Comyn-Wattiau</a:t>
            </a:r>
            <a:r>
              <a:rPr lang="en-US" sz="1100" dirty="0">
                <a:latin typeface="Times New Roman" panose="02020603050405020304" pitchFamily="18" charset="0"/>
                <a:ea typeface="Times New Roman" panose="02020603050405020304" pitchFamily="18" charset="0"/>
              </a:rPr>
              <a:t>. “Reusable Knowledge in Security Requirements Engineering: A Systematic Mapping Study.” </a:t>
            </a:r>
            <a:r>
              <a:rPr lang="en-US" sz="1100" i="1" dirty="0">
                <a:latin typeface="Times New Roman" panose="02020603050405020304" pitchFamily="18" charset="0"/>
                <a:ea typeface="Times New Roman" panose="02020603050405020304" pitchFamily="18" charset="0"/>
              </a:rPr>
              <a:t>Requirements Engineering</a:t>
            </a:r>
            <a:r>
              <a:rPr lang="en-US" sz="1100" dirty="0">
                <a:latin typeface="Times New Roman" panose="02020603050405020304" pitchFamily="18" charset="0"/>
                <a:ea typeface="Times New Roman" panose="02020603050405020304" pitchFamily="18" charset="0"/>
              </a:rPr>
              <a:t>, 251–83. 2015</a:t>
            </a:r>
            <a:endParaRPr lang="en-US" sz="1100" dirty="0">
              <a:solidFill>
                <a:srgbClr val="AC0056"/>
              </a:solidFill>
            </a:endParaRP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latin typeface="+mj-lt"/>
              </a:rPr>
              <a:t>[Square05] N. R. Mead, E. D. </a:t>
            </a:r>
            <a:r>
              <a:rPr lang="en-US" sz="1100" dirty="0" err="1">
                <a:latin typeface="+mj-lt"/>
              </a:rPr>
              <a:t>Houg</a:t>
            </a:r>
            <a:r>
              <a:rPr lang="en-US" sz="1100" dirty="0">
                <a:latin typeface="+mj-lt"/>
              </a:rPr>
              <a:t>, and T. R. </a:t>
            </a:r>
            <a:r>
              <a:rPr lang="en-US" sz="1100" dirty="0" err="1">
                <a:latin typeface="+mj-lt"/>
              </a:rPr>
              <a:t>Stehney</a:t>
            </a:r>
            <a:r>
              <a:rPr lang="en-US" sz="1100" dirty="0">
                <a:latin typeface="+mj-lt"/>
              </a:rPr>
              <a:t>, "Security Quality Requirements Engineering (SQUARE) Methodology," Software Engineering Inst., Carnegie Mellon University2005. </a:t>
            </a:r>
            <a:endParaRPr lang="en-US" sz="1100" dirty="0"/>
          </a:p>
        </p:txBody>
      </p:sp>
      <p:sp>
        <p:nvSpPr>
          <p:cNvPr id="3" name="Footer Placeholder 2"/>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kern="0">
                <a:solidFill>
                  <a:sysClr val="windowText" lastClr="000000"/>
                </a:solidFill>
              </a:rPr>
              <a:pPr defTabSz="822777" fontAlgn="auto">
                <a:spcBef>
                  <a:spcPts val="0"/>
                </a:spcBef>
                <a:spcAft>
                  <a:spcPts val="0"/>
                </a:spcAft>
                <a:buSzTx/>
                <a:tabLst/>
              </a:pPr>
              <a:t>16</a:t>
            </a:fld>
            <a:endParaRPr lang="en-US" kern="0" dirty="0">
              <a:solidFill>
                <a:sysClr val="windowText" lastClr="000000"/>
              </a:solidFill>
            </a:endParaRPr>
          </a:p>
        </p:txBody>
      </p:sp>
    </p:spTree>
    <p:extLst>
      <p:ext uri="{BB962C8B-B14F-4D97-AF65-F5344CB8AC3E}">
        <p14:creationId xmlns:p14="http://schemas.microsoft.com/office/powerpoint/2010/main" val="41546145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lgn="l">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dirty="0"/>
              <a:t>References</a:t>
            </a:r>
          </a:p>
        </p:txBody>
      </p:sp>
      <p:sp>
        <p:nvSpPr>
          <p:cNvPr id="6146" name="Rectangle 2"/>
          <p:cNvSpPr>
            <a:spLocks noGrp="1" noChangeArrowheads="1"/>
          </p:cNvSpPr>
          <p:nvPr>
            <p:ph idx="1"/>
          </p:nvPr>
        </p:nvSpPr>
        <p:spPr>
          <a:xfrm>
            <a:off x="609600" y="1143000"/>
            <a:ext cx="8458200" cy="5334000"/>
          </a:xfrm>
          <a:ln/>
        </p:spPr>
        <p:txBody>
          <a:bodyPr/>
          <a:lstStyle/>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[CyberSec 2016] </a:t>
            </a:r>
            <a:r>
              <a:rPr lang="en-US" sz="1100" dirty="0" err="1"/>
              <a:t>Hibshi</a:t>
            </a:r>
            <a:r>
              <a:rPr lang="en-US" sz="1100" dirty="0"/>
              <a:t>, </a:t>
            </a:r>
            <a:r>
              <a:rPr lang="en-US" sz="1100" dirty="0" err="1"/>
              <a:t>Hanan</a:t>
            </a:r>
            <a:r>
              <a:rPr lang="en-US" sz="1100" dirty="0"/>
              <a:t>, Travis Breaux, </a:t>
            </a:r>
            <a:r>
              <a:rPr lang="en-US" sz="1100" b="1" dirty="0"/>
              <a:t>Maria Riaz</a:t>
            </a:r>
            <a:r>
              <a:rPr lang="en-US" sz="1100" dirty="0"/>
              <a:t>, and Laurie Williams. “A Grounded Analysis of Experts’ Decision-Making During Security Assessments.” </a:t>
            </a:r>
            <a:r>
              <a:rPr lang="en-US" sz="1100" i="1" dirty="0"/>
              <a:t>Submitted to: Journal of </a:t>
            </a:r>
            <a:r>
              <a:rPr lang="en-US" sz="1100" i="1" dirty="0" err="1"/>
              <a:t>CyberSecurity</a:t>
            </a:r>
            <a:r>
              <a:rPr lang="en-US" sz="1100" dirty="0"/>
              <a:t>, Feb 2016.</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[ESEM 2014] </a:t>
            </a:r>
            <a:r>
              <a:rPr lang="en-US" sz="1100" b="1" dirty="0"/>
              <a:t>Riaz, Maria</a:t>
            </a:r>
            <a:r>
              <a:rPr lang="en-US" sz="1100" dirty="0"/>
              <a:t>, John </a:t>
            </a:r>
            <a:r>
              <a:rPr lang="en-US" sz="1100" dirty="0" err="1"/>
              <a:t>Slankas</a:t>
            </a:r>
            <a:r>
              <a:rPr lang="en-US" sz="1100" dirty="0"/>
              <a:t>, Jason King, and Laurie Williams. 2014. “Using Templates to Elicit Implied Security Requirements from Functional Requirements - A Controlled Experiment.” In </a:t>
            </a:r>
            <a:r>
              <a:rPr lang="en-US" sz="1100" i="1" dirty="0"/>
              <a:t>8th ACM/IEEE International Symposium on Empirical Software Engineering and Measurement (ESEM)</a:t>
            </a:r>
            <a:r>
              <a:rPr lang="en-US" sz="1100" dirty="0"/>
              <a:t>, 1–10. Torino</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[ESEM 2016] </a:t>
            </a:r>
            <a:r>
              <a:rPr lang="en-US" sz="1100" b="1" dirty="0"/>
              <a:t>Riaz, Maria</a:t>
            </a:r>
            <a:r>
              <a:rPr lang="en-US" sz="1100" dirty="0"/>
              <a:t>, Jonathan Stallings, Munindar P. Singh, John </a:t>
            </a:r>
            <a:r>
              <a:rPr lang="en-US" sz="1100" dirty="0" err="1"/>
              <a:t>Slankas</a:t>
            </a:r>
            <a:r>
              <a:rPr lang="en-US" sz="1100" dirty="0"/>
              <a:t>, and Laurie Williams. 2016. “DIGS – A Framework for Discovering Goals for Security Requirements Engineering.” In </a:t>
            </a:r>
            <a:r>
              <a:rPr lang="en-US" sz="1100" i="1" dirty="0"/>
              <a:t>Empirical Software Engineering and Measurement (ESEM) (to Appear)</a:t>
            </a:r>
            <a:r>
              <a:rPr lang="en-US" sz="1100" dirty="0"/>
              <a:t>. Ciudad Real</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[ESE Journal 2016] </a:t>
            </a:r>
            <a:r>
              <a:rPr lang="en-US" sz="1100" b="1" dirty="0"/>
              <a:t>Riaz, Maria</a:t>
            </a:r>
            <a:r>
              <a:rPr lang="en-US" sz="1100" dirty="0"/>
              <a:t>, Jason King, John </a:t>
            </a:r>
            <a:r>
              <a:rPr lang="en-US" sz="1100" dirty="0" err="1"/>
              <a:t>Slankas</a:t>
            </a:r>
            <a:r>
              <a:rPr lang="en-US" sz="1100" dirty="0"/>
              <a:t>, Laurie Williams, Fabio </a:t>
            </a:r>
            <a:r>
              <a:rPr lang="en-US" sz="1100" dirty="0" err="1"/>
              <a:t>Massacci</a:t>
            </a:r>
            <a:r>
              <a:rPr lang="en-US" sz="1100" dirty="0"/>
              <a:t>, Christian Quesada Lopez, and Marcelo Jenkins. “Identifying the implied: Findings from Three </a:t>
            </a:r>
            <a:r>
              <a:rPr lang="en-US" sz="1100" dirty="0" err="1"/>
              <a:t>Differeniated</a:t>
            </a:r>
            <a:r>
              <a:rPr lang="en-US" sz="1100" dirty="0"/>
              <a:t> Replications on the Use of Security Requirements Templates”. </a:t>
            </a:r>
            <a:r>
              <a:rPr lang="en-US" sz="1100" i="1" dirty="0"/>
              <a:t>Empirical Software Engineering Journal,</a:t>
            </a:r>
            <a:r>
              <a:rPr lang="en-US" sz="1100" dirty="0"/>
              <a:t> 1st Submission: Nov. 2015. Revision: May 2016.</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[ESE Journal 2016] King, Jason, John Stallings, </a:t>
            </a:r>
            <a:r>
              <a:rPr lang="en-US" sz="1100" b="1" dirty="0"/>
              <a:t>Maria Riaz</a:t>
            </a:r>
            <a:r>
              <a:rPr lang="en-US" sz="1100" dirty="0"/>
              <a:t>, and Laurie Williams. “To Log, or Not To Log: Using Heuristics to Identify Mandatory Log Events – A Controlled Experiment”. </a:t>
            </a:r>
            <a:r>
              <a:rPr lang="en-US" sz="1100" i="1" dirty="0"/>
              <a:t>Empirical Software Engineering Journal,</a:t>
            </a:r>
            <a:r>
              <a:rPr lang="en-US" sz="1100" dirty="0"/>
              <a:t> 1st Submission: Oct. 2015. Revision: April 2016.</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[ICSE 2016] Industrial case study with Cisco – To Submit</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[IST Journal 2015] </a:t>
            </a:r>
            <a:r>
              <a:rPr lang="en-US" sz="1100" b="1" dirty="0"/>
              <a:t>Riaz, Maria</a:t>
            </a:r>
            <a:r>
              <a:rPr lang="en-US" sz="1100" dirty="0"/>
              <a:t>, Travis Breaux, and Laurie Williams. 2015. “How Have We Evaluated Software Pattern Application? A Systematic Mapping Study of Research Design Practices.” </a:t>
            </a:r>
            <a:r>
              <a:rPr lang="en-US" sz="1100" i="1" dirty="0"/>
              <a:t>Information and Software Technology</a:t>
            </a:r>
            <a:r>
              <a:rPr lang="en-US" sz="1100" dirty="0"/>
              <a:t> 65: 14–38. doi:10.1016/j.infsof.2015.04.002</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[RE 2014] </a:t>
            </a:r>
            <a:r>
              <a:rPr lang="en-US" sz="1100" b="1" dirty="0"/>
              <a:t>Riaz, Maria</a:t>
            </a:r>
            <a:r>
              <a:rPr lang="en-US" sz="1100" dirty="0"/>
              <a:t>, Jason King, John </a:t>
            </a:r>
            <a:r>
              <a:rPr lang="en-US" sz="1100" dirty="0" err="1"/>
              <a:t>Slankas</a:t>
            </a:r>
            <a:r>
              <a:rPr lang="en-US" sz="1100" dirty="0"/>
              <a:t>, and Laurie Williams. 2014. “Hidden in Plain Sight: Automatically Identifying Security Requirements from Natural Language Artifacts.” In </a:t>
            </a:r>
            <a:r>
              <a:rPr lang="en-US" sz="1100" i="1" dirty="0"/>
              <a:t>22nd International Requirements Engineering Conference (RE)</a:t>
            </a:r>
            <a:r>
              <a:rPr lang="en-US" sz="1100" dirty="0"/>
              <a:t>, 183–92. </a:t>
            </a:r>
            <a:r>
              <a:rPr lang="en-US" sz="1100" dirty="0" err="1"/>
              <a:t>Karlskrona</a:t>
            </a:r>
            <a:r>
              <a:rPr lang="en-US" sz="1100" dirty="0"/>
              <a:t>: IEEE</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[RE-ESPRE 2014] </a:t>
            </a:r>
            <a:r>
              <a:rPr lang="en-US" sz="1100" dirty="0" err="1"/>
              <a:t>Hibshi</a:t>
            </a:r>
            <a:r>
              <a:rPr lang="en-US" sz="1100" dirty="0"/>
              <a:t>, </a:t>
            </a:r>
            <a:r>
              <a:rPr lang="en-US" sz="1100" dirty="0" err="1"/>
              <a:t>Hanan</a:t>
            </a:r>
            <a:r>
              <a:rPr lang="en-US" sz="1100" dirty="0"/>
              <a:t>, Travis Breaux, </a:t>
            </a:r>
            <a:r>
              <a:rPr lang="en-US" sz="1100" b="1" dirty="0"/>
              <a:t>Maria Riaz</a:t>
            </a:r>
            <a:r>
              <a:rPr lang="en-US" sz="1100" dirty="0"/>
              <a:t>, and Laurie Williams. 2014. “Towards a Framework to Measure Security Expertise in Requirements Analysis.” In </a:t>
            </a:r>
            <a:r>
              <a:rPr lang="en-US" sz="1100" i="1" dirty="0"/>
              <a:t>1st International Workshop on Evolving Security and Privacy Requirements Engineering (ESPRE)</a:t>
            </a:r>
            <a:r>
              <a:rPr lang="en-US" sz="1100" dirty="0"/>
              <a:t>, 13–18. Sweden</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[RE-ESPRE 2016] </a:t>
            </a:r>
            <a:r>
              <a:rPr lang="en-US" sz="1100" b="1" dirty="0"/>
              <a:t>Riaz, Maria</a:t>
            </a:r>
            <a:r>
              <a:rPr lang="en-US" sz="1100" dirty="0"/>
              <a:t>, Sarah Elder, and Laurie Williams. 2016. “Systematically Developing Prevention, Detection and Response Patterns for Security Requirements”. </a:t>
            </a:r>
            <a:r>
              <a:rPr lang="en-US" sz="1100" i="1" dirty="0"/>
              <a:t>Submitted to: 3rd International Workshop on Evolving Security and Privacy Requirements Engineering (ESPRE)</a:t>
            </a:r>
            <a:r>
              <a:rPr lang="en-US" sz="1100" dirty="0"/>
              <a:t>. Beijing.</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[RE Journal 2012] Jeremy C. Maxwell, Annie I. Anton, Peter Swire, </a:t>
            </a:r>
            <a:r>
              <a:rPr lang="en-US" sz="1100" b="1" dirty="0"/>
              <a:t>Maria Riaz</a:t>
            </a:r>
            <a:r>
              <a:rPr lang="en-US" sz="1100" dirty="0"/>
              <a:t>, Christopher M. </a:t>
            </a:r>
            <a:r>
              <a:rPr lang="en-US" sz="1100" dirty="0" err="1"/>
              <a:t>McCraw</a:t>
            </a:r>
            <a:r>
              <a:rPr lang="en-US" sz="1100" dirty="0"/>
              <a:t>. "A Legal Cross-References Taxonomy for Reasoning About Compliance," </a:t>
            </a:r>
            <a:r>
              <a:rPr lang="en-US" sz="1100" i="1" dirty="0"/>
              <a:t>Requirements Engineering Journal</a:t>
            </a:r>
            <a:r>
              <a:rPr lang="en-US" sz="1100" dirty="0"/>
              <a:t>, 17(2), pp 99-115, Springer-</a:t>
            </a:r>
            <a:r>
              <a:rPr lang="en-US" sz="1100" dirty="0" err="1"/>
              <a:t>Verlag</a:t>
            </a:r>
            <a:r>
              <a:rPr lang="en-US" sz="1100" dirty="0"/>
              <a:t>, 2012</a:t>
            </a:r>
          </a:p>
          <a:p>
            <a:pPr marL="0" indent="0">
              <a:spcBef>
                <a:spcPts val="450"/>
              </a:spcBef>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1100" dirty="0"/>
              <a:t>[RePa 2012] </a:t>
            </a:r>
            <a:r>
              <a:rPr lang="en-US" sz="1100" b="1" dirty="0"/>
              <a:t>Riaz, Maria</a:t>
            </a:r>
            <a:r>
              <a:rPr lang="en-US" sz="1100" dirty="0"/>
              <a:t>, and Laurie Williams. 2012. “Security Requirements Patterns: Understanding the Science behind the Art of Pattern Writing.” In </a:t>
            </a:r>
            <a:r>
              <a:rPr lang="en-US" sz="1100" i="1" dirty="0"/>
              <a:t>Proceedings of the 2nd IEEE International Workshop on Requirements Patterns (RePa)</a:t>
            </a:r>
            <a:r>
              <a:rPr lang="en-US" sz="1100" dirty="0"/>
              <a:t>, 29–34. Chicago</a:t>
            </a:r>
          </a:p>
        </p:txBody>
      </p:sp>
      <p:sp>
        <p:nvSpPr>
          <p:cNvPr id="3" name="Footer Placeholder 2"/>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kern="0">
                <a:solidFill>
                  <a:sysClr val="windowText" lastClr="000000"/>
                </a:solidFill>
              </a:rPr>
              <a:pPr defTabSz="822777" fontAlgn="auto">
                <a:spcBef>
                  <a:spcPts val="0"/>
                </a:spcBef>
                <a:spcAft>
                  <a:spcPts val="0"/>
                </a:spcAft>
                <a:buSzTx/>
                <a:tabLst/>
              </a:pPr>
              <a:t>17</a:t>
            </a:fld>
            <a:endParaRPr lang="en-US" kern="0" dirty="0">
              <a:solidFill>
                <a:sysClr val="windowText" lastClr="000000"/>
              </a:solidFill>
            </a:endParaRPr>
          </a:p>
        </p:txBody>
      </p:sp>
    </p:spTree>
    <p:extLst>
      <p:ext uri="{BB962C8B-B14F-4D97-AF65-F5344CB8AC3E}">
        <p14:creationId xmlns:p14="http://schemas.microsoft.com/office/powerpoint/2010/main" val="3280634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Backup Slides</a:t>
            </a:r>
          </a:p>
        </p:txBody>
      </p:sp>
      <p:sp>
        <p:nvSpPr>
          <p:cNvPr id="3" name="Content Placeholder 2"/>
          <p:cNvSpPr>
            <a:spLocks noGrp="1"/>
          </p:cNvSpPr>
          <p:nvPr>
            <p:ph idx="1"/>
          </p:nvPr>
        </p:nvSpPr>
        <p:spPr/>
        <p:txBody>
          <a:bodyPr/>
          <a:lstStyle/>
          <a:p>
            <a:r>
              <a:rPr lang="en-US" dirty="0"/>
              <a:t>BACKUP</a:t>
            </a:r>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18</a:t>
            </a:fld>
            <a:endParaRPr lang="en-US" sz="1620" kern="0">
              <a:solidFill>
                <a:sysClr val="windowText" lastClr="000000"/>
              </a:solidFill>
            </a:endParaRPr>
          </a:p>
        </p:txBody>
      </p:sp>
    </p:spTree>
    <p:extLst>
      <p:ext uri="{BB962C8B-B14F-4D97-AF65-F5344CB8AC3E}">
        <p14:creationId xmlns:p14="http://schemas.microsoft.com/office/powerpoint/2010/main" val="511557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Security Properties</a:t>
            </a:r>
            <a:br>
              <a:rPr lang="en-US" dirty="0"/>
            </a:br>
            <a:r>
              <a:rPr lang="en-US" sz="2800" dirty="0"/>
              <a:t>Definitions</a:t>
            </a:r>
            <a:endParaRPr lang="en-US" dirty="0"/>
          </a:p>
        </p:txBody>
      </p:sp>
      <p:sp>
        <p:nvSpPr>
          <p:cNvPr id="4" name="Footer Placeholder 3"/>
          <p:cNvSpPr>
            <a:spLocks noGrp="1"/>
          </p:cNvSpPr>
          <p:nvPr>
            <p:ph type="ftr" sz="quarter" idx="11"/>
          </p:nvPr>
        </p:nvSpPr>
        <p:spPr>
          <a:noFill/>
          <a:ln>
            <a:noFill/>
          </a:ln>
          <a:effectLst/>
        </p:spPr>
        <p:txBody>
          <a:bodyPr vert="horz" wrap="square" lIns="80983" tIns="42111" rIns="80983" bIns="42111" numCol="1" anchor="t" anchorCtr="0" compatLnSpc="1">
            <a:prstTxWarp prst="textNoShape">
              <a:avLst/>
            </a:prstTxWarp>
          </a:bodyPr>
          <a:lstStyle/>
          <a:p>
            <a:pPr defTabSz="822777" fontAlgn="auto">
              <a:spcBef>
                <a:spcPts val="0"/>
              </a:spcBef>
              <a:spcAft>
                <a:spcPts val="0"/>
              </a:spcAft>
              <a:buSzTx/>
              <a:tabLst/>
            </a:pPr>
            <a:fld id="{66F37074-D267-44D5-977B-16E624729CCD}" type="slidenum">
              <a:rPr lang="en-US" kern="0">
                <a:solidFill>
                  <a:sysClr val="windowText" lastClr="000000"/>
                </a:solidFill>
              </a:rPr>
              <a:pPr defTabSz="822777" fontAlgn="auto">
                <a:spcBef>
                  <a:spcPts val="0"/>
                </a:spcBef>
                <a:spcAft>
                  <a:spcPts val="0"/>
                </a:spcAft>
                <a:buSzTx/>
                <a:tabLst/>
              </a:pPr>
              <a:t>19</a:t>
            </a:fld>
            <a:endParaRPr lang="en-US" kern="0" dirty="0">
              <a:solidFill>
                <a:sysClr val="windowText" lastClr="000000"/>
              </a:solidFill>
            </a:endParaRPr>
          </a:p>
        </p:txBody>
      </p:sp>
      <p:graphicFrame>
        <p:nvGraphicFramePr>
          <p:cNvPr id="38" name="Diagram 37"/>
          <p:cNvGraphicFramePr/>
          <p:nvPr>
            <p:extLst>
              <p:ext uri="{D42A27DB-BD31-4B8C-83A1-F6EECF244321}">
                <p14:modId xmlns:p14="http://schemas.microsoft.com/office/powerpoint/2010/main" val="4271886435"/>
              </p:ext>
            </p:extLst>
          </p:nvPr>
        </p:nvGraphicFramePr>
        <p:xfrm>
          <a:off x="383081" y="1118937"/>
          <a:ext cx="8708782"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453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lgn="l">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dirty="0"/>
              <a:t>Agenda</a:t>
            </a:r>
          </a:p>
        </p:txBody>
      </p:sp>
      <p:sp>
        <p:nvSpPr>
          <p:cNvPr id="6146" name="Rectangle 2"/>
          <p:cNvSpPr>
            <a:spLocks noGrp="1" noChangeArrowheads="1"/>
          </p:cNvSpPr>
          <p:nvPr>
            <p:ph idx="1"/>
          </p:nvPr>
        </p:nvSpPr>
        <p:spPr>
          <a:xfrm>
            <a:off x="609600" y="1295400"/>
            <a:ext cx="8256588" cy="4876800"/>
          </a:xfrm>
          <a:ln/>
        </p:spPr>
        <p:txBody>
          <a:bodyPr/>
          <a:lstStyle/>
          <a:p>
            <a:pPr marL="307113" indent="-307113">
              <a:buFont typeface="Arial"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t>Motivation</a:t>
            </a:r>
          </a:p>
          <a:p>
            <a:pPr marL="307113" indent="-307113">
              <a:buFont typeface="Arial"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t>Research </a:t>
            </a:r>
            <a:r>
              <a:rPr lang="en-US" sz="2400" dirty="0" smtClean="0"/>
              <a:t>Objective</a:t>
            </a:r>
            <a:endParaRPr lang="en-US" sz="2400" dirty="0"/>
          </a:p>
          <a:p>
            <a:pPr marL="307113" indent="-307113">
              <a:buFont typeface="Arial"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t>DIGS Framework</a:t>
            </a:r>
          </a:p>
          <a:p>
            <a:pPr marL="307113" indent="-307113">
              <a:buFont typeface="Arial"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t>Evaluation Methodology</a:t>
            </a:r>
          </a:p>
          <a:p>
            <a:pPr marL="307113" indent="-307113">
              <a:buFont typeface="Arial"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t>Results</a:t>
            </a:r>
          </a:p>
          <a:p>
            <a:pPr marL="307113" indent="-307113">
              <a:buFont typeface="Arial"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t>On-going: Security Goals to Requirements</a:t>
            </a:r>
          </a:p>
          <a:p>
            <a:pPr marL="307113" indent="-307113">
              <a:buFont typeface="Arial"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t>Conclusion</a:t>
            </a:r>
          </a:p>
          <a:p>
            <a:pPr marL="0" indent="0">
              <a:buNone/>
              <a:tabLst>
                <a:tab pos="819920" algn="l"/>
                <a:tab pos="1642697" algn="l"/>
                <a:tab pos="2465474" algn="l"/>
                <a:tab pos="3288252" algn="l"/>
                <a:tab pos="4111029" algn="l"/>
                <a:tab pos="4933806" algn="l"/>
                <a:tab pos="5756583" algn="l"/>
                <a:tab pos="6579360" algn="l"/>
                <a:tab pos="7402137" algn="l"/>
                <a:tab pos="8224914" algn="l"/>
                <a:tab pos="9047691" algn="l"/>
              </a:tabLst>
            </a:pPr>
            <a:endParaRPr lang="en-US" sz="2400" dirty="0"/>
          </a:p>
        </p:txBody>
      </p:sp>
      <p:sp>
        <p:nvSpPr>
          <p:cNvPr id="3" name="Footer Placeholder 2"/>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kern="0">
                <a:solidFill>
                  <a:sysClr val="windowText" lastClr="000000"/>
                </a:solidFill>
              </a:rPr>
              <a:pPr defTabSz="822777" fontAlgn="auto">
                <a:spcBef>
                  <a:spcPts val="0"/>
                </a:spcBef>
                <a:spcAft>
                  <a:spcPts val="0"/>
                </a:spcAft>
                <a:buSzTx/>
                <a:tabLst/>
              </a:pPr>
              <a:t>2</a:t>
            </a:fld>
            <a:endParaRPr lang="en-US" kern="0" dirty="0">
              <a:solidFill>
                <a:sysClr val="windowText" lastClr="000000"/>
              </a:solidFill>
            </a:endParaRPr>
          </a:p>
        </p:txBody>
      </p:sp>
    </p:spTree>
    <p:extLst>
      <p:ext uri="{BB962C8B-B14F-4D97-AF65-F5344CB8AC3E}">
        <p14:creationId xmlns:p14="http://schemas.microsoft.com/office/powerpoint/2010/main" val="10091809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Security Properties</a:t>
            </a:r>
            <a:br>
              <a:rPr lang="en-US" dirty="0"/>
            </a:br>
            <a:r>
              <a:rPr lang="en-US" sz="2400" dirty="0"/>
              <a:t>Classifying Security Goals and Requirements</a:t>
            </a:r>
            <a:endParaRPr lang="en-US" sz="4000" dirty="0"/>
          </a:p>
        </p:txBody>
      </p:sp>
      <p:sp>
        <p:nvSpPr>
          <p:cNvPr id="5" name="Content Placeholder 4"/>
          <p:cNvSpPr>
            <a:spLocks noGrp="1"/>
          </p:cNvSpPr>
          <p:nvPr>
            <p:ph idx="1"/>
          </p:nvPr>
        </p:nvSpPr>
        <p:spPr/>
        <p:txBody>
          <a:bodyPr/>
          <a:lstStyle/>
          <a:p>
            <a:pPr lvl="1"/>
            <a:r>
              <a:rPr lang="en-US" dirty="0"/>
              <a:t>classifying sentences in requirements artifacts</a:t>
            </a:r>
          </a:p>
          <a:p>
            <a:pPr lvl="1"/>
            <a:r>
              <a:rPr lang="en-US" dirty="0"/>
              <a:t>cataloging security requirements patterns</a:t>
            </a:r>
          </a:p>
          <a:p>
            <a:endParaRPr lang="en-US" dirty="0"/>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20</a:t>
            </a:fld>
            <a:endParaRPr lang="en-US" sz="1620" kern="0">
              <a:solidFill>
                <a:sysClr val="windowText" lastClr="000000"/>
              </a:solidFill>
            </a:endParaRPr>
          </a:p>
        </p:txBody>
      </p:sp>
      <p:sp>
        <p:nvSpPr>
          <p:cNvPr id="22" name="Parallelogram 21"/>
          <p:cNvSpPr/>
          <p:nvPr/>
        </p:nvSpPr>
        <p:spPr>
          <a:xfrm>
            <a:off x="5632684" y="3647590"/>
            <a:ext cx="1834916" cy="354145"/>
          </a:xfrm>
          <a:prstGeom prst="parallelogram">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defTabSz="685538" fontAlgn="auto">
              <a:spcBef>
                <a:spcPts val="0"/>
              </a:spcBef>
              <a:spcAft>
                <a:spcPts val="0"/>
              </a:spcAft>
              <a:buClrTx/>
              <a:buSzTx/>
              <a:buNone/>
            </a:pPr>
            <a:r>
              <a:rPr lang="en-US" sz="1600" b="1" kern="0" dirty="0">
                <a:solidFill>
                  <a:srgbClr val="000000">
                    <a:lumMod val="95000"/>
                    <a:lumOff val="5000"/>
                  </a:srgbClr>
                </a:solidFill>
                <a:latin typeface="Calibri" panose="020F0502020204030204" pitchFamily="34" charset="0"/>
              </a:rPr>
              <a:t>Repudiation</a:t>
            </a:r>
          </a:p>
        </p:txBody>
      </p:sp>
      <p:sp>
        <p:nvSpPr>
          <p:cNvPr id="23" name="Parallelogram 22"/>
          <p:cNvSpPr/>
          <p:nvPr/>
        </p:nvSpPr>
        <p:spPr>
          <a:xfrm>
            <a:off x="5632684" y="2514600"/>
            <a:ext cx="1834916" cy="394383"/>
          </a:xfrm>
          <a:prstGeom prst="parallelogram">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defTabSz="685538" fontAlgn="auto">
              <a:spcBef>
                <a:spcPts val="0"/>
              </a:spcBef>
              <a:spcAft>
                <a:spcPts val="0"/>
              </a:spcAft>
              <a:buClrTx/>
              <a:buSzTx/>
              <a:buNone/>
            </a:pPr>
            <a:r>
              <a:rPr lang="en-US" sz="1600" b="1" kern="0" dirty="0">
                <a:solidFill>
                  <a:srgbClr val="000000">
                    <a:lumMod val="95000"/>
                    <a:lumOff val="5000"/>
                  </a:srgbClr>
                </a:solidFill>
                <a:latin typeface="Calibri" panose="020F0502020204030204" pitchFamily="34" charset="0"/>
              </a:rPr>
              <a:t>Spoofing</a:t>
            </a:r>
          </a:p>
        </p:txBody>
      </p:sp>
      <p:sp>
        <p:nvSpPr>
          <p:cNvPr id="25" name="Parallelogram 24"/>
          <p:cNvSpPr/>
          <p:nvPr/>
        </p:nvSpPr>
        <p:spPr>
          <a:xfrm>
            <a:off x="5632684" y="4178253"/>
            <a:ext cx="1834916" cy="459937"/>
          </a:xfrm>
          <a:prstGeom prst="parallelogram">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defTabSz="685538" fontAlgn="auto">
              <a:spcBef>
                <a:spcPts val="0"/>
              </a:spcBef>
              <a:spcAft>
                <a:spcPts val="0"/>
              </a:spcAft>
              <a:buClrTx/>
              <a:buSzTx/>
              <a:buNone/>
            </a:pPr>
            <a:r>
              <a:rPr lang="en-US" sz="1600" b="1" kern="0" dirty="0">
                <a:solidFill>
                  <a:srgbClr val="000000">
                    <a:lumMod val="95000"/>
                    <a:lumOff val="5000"/>
                  </a:srgbClr>
                </a:solidFill>
                <a:latin typeface="Calibri" panose="020F0502020204030204" pitchFamily="34" charset="0"/>
              </a:rPr>
              <a:t>Information Disclosure</a:t>
            </a:r>
          </a:p>
        </p:txBody>
      </p:sp>
      <p:sp>
        <p:nvSpPr>
          <p:cNvPr id="26" name="Parallelogram 25"/>
          <p:cNvSpPr/>
          <p:nvPr/>
        </p:nvSpPr>
        <p:spPr>
          <a:xfrm>
            <a:off x="5632684" y="4796960"/>
            <a:ext cx="1834916" cy="444532"/>
          </a:xfrm>
          <a:prstGeom prst="parallelogram">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defTabSz="685538" fontAlgn="auto">
              <a:spcBef>
                <a:spcPts val="0"/>
              </a:spcBef>
              <a:spcAft>
                <a:spcPts val="0"/>
              </a:spcAft>
              <a:buClrTx/>
              <a:buSzTx/>
              <a:buNone/>
            </a:pPr>
            <a:r>
              <a:rPr lang="en-US" sz="1600" b="1" kern="0" dirty="0">
                <a:solidFill>
                  <a:srgbClr val="000000">
                    <a:lumMod val="95000"/>
                    <a:lumOff val="5000"/>
                  </a:srgbClr>
                </a:solidFill>
                <a:latin typeface="Calibri" panose="020F0502020204030204" pitchFamily="34" charset="0"/>
              </a:rPr>
              <a:t>Denial of Service</a:t>
            </a:r>
          </a:p>
        </p:txBody>
      </p:sp>
      <p:sp>
        <p:nvSpPr>
          <p:cNvPr id="30" name="Parallelogram 29"/>
          <p:cNvSpPr/>
          <p:nvPr/>
        </p:nvSpPr>
        <p:spPr>
          <a:xfrm>
            <a:off x="5665587" y="3050658"/>
            <a:ext cx="1802013" cy="444532"/>
          </a:xfrm>
          <a:prstGeom prst="parallelogram">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defTabSz="685538" fontAlgn="auto">
              <a:spcBef>
                <a:spcPts val="0"/>
              </a:spcBef>
              <a:spcAft>
                <a:spcPts val="0"/>
              </a:spcAft>
              <a:buClrTx/>
              <a:buSzTx/>
              <a:buNone/>
            </a:pPr>
            <a:r>
              <a:rPr lang="en-US" sz="1600" b="1" kern="0" dirty="0">
                <a:solidFill>
                  <a:srgbClr val="000000">
                    <a:lumMod val="95000"/>
                    <a:lumOff val="5000"/>
                  </a:srgbClr>
                </a:solidFill>
                <a:latin typeface="Calibri" panose="020F0502020204030204" pitchFamily="34" charset="0"/>
              </a:rPr>
              <a:t>Tampering</a:t>
            </a:r>
          </a:p>
        </p:txBody>
      </p:sp>
      <p:sp>
        <p:nvSpPr>
          <p:cNvPr id="31" name="Parallelogram 30"/>
          <p:cNvSpPr/>
          <p:nvPr/>
        </p:nvSpPr>
        <p:spPr>
          <a:xfrm>
            <a:off x="5665587" y="5386246"/>
            <a:ext cx="1802013" cy="623544"/>
          </a:xfrm>
          <a:prstGeom prst="parallelogram">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defTabSz="685538" fontAlgn="auto">
              <a:spcBef>
                <a:spcPts val="0"/>
              </a:spcBef>
              <a:spcAft>
                <a:spcPts val="0"/>
              </a:spcAft>
              <a:buClrTx/>
              <a:buSzTx/>
              <a:buNone/>
            </a:pPr>
            <a:r>
              <a:rPr lang="en-US" sz="1600" b="1" kern="0" dirty="0">
                <a:solidFill>
                  <a:srgbClr val="000000">
                    <a:lumMod val="95000"/>
                    <a:lumOff val="5000"/>
                  </a:srgbClr>
                </a:solidFill>
                <a:latin typeface="Calibri" panose="020F0502020204030204" pitchFamily="34" charset="0"/>
              </a:rPr>
              <a:t>Elevation of Privileges</a:t>
            </a:r>
          </a:p>
        </p:txBody>
      </p:sp>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622" y="2514600"/>
            <a:ext cx="2419408" cy="3495190"/>
          </a:xfrm>
          <a:prstGeom prst="rect">
            <a:avLst/>
          </a:prstGeom>
        </p:spPr>
      </p:pic>
      <p:cxnSp>
        <p:nvCxnSpPr>
          <p:cNvPr id="93" name="Straight Arrow Connector 92"/>
          <p:cNvCxnSpPr>
            <a:endCxn id="25" idx="5"/>
          </p:cNvCxnSpPr>
          <p:nvPr/>
        </p:nvCxnSpPr>
        <p:spPr bwMode="auto">
          <a:xfrm>
            <a:off x="4407946" y="2711792"/>
            <a:ext cx="1282230" cy="1696430"/>
          </a:xfrm>
          <a:prstGeom prst="straightConnector1">
            <a:avLst/>
          </a:prstGeom>
          <a:ln w="25400">
            <a:headEnd type="none"/>
            <a:tailEnd type="triangle" w="lg" len="lg"/>
          </a:ln>
          <a:extLst/>
        </p:spPr>
        <p:style>
          <a:lnRef idx="1">
            <a:schemeClr val="dk1"/>
          </a:lnRef>
          <a:fillRef idx="0">
            <a:schemeClr val="dk1"/>
          </a:fillRef>
          <a:effectRef idx="0">
            <a:schemeClr val="dk1"/>
          </a:effectRef>
          <a:fontRef idx="minor">
            <a:schemeClr val="tx1"/>
          </a:fontRef>
        </p:style>
      </p:cxnSp>
      <p:cxnSp>
        <p:nvCxnSpPr>
          <p:cNvPr id="97" name="Straight Arrow Connector 96"/>
          <p:cNvCxnSpPr>
            <a:endCxn id="30" idx="5"/>
          </p:cNvCxnSpPr>
          <p:nvPr/>
        </p:nvCxnSpPr>
        <p:spPr bwMode="auto">
          <a:xfrm flipV="1">
            <a:off x="4440030" y="3272924"/>
            <a:ext cx="1281124" cy="17059"/>
          </a:xfrm>
          <a:prstGeom prst="straightConnector1">
            <a:avLst/>
          </a:prstGeom>
          <a:ln w="25400">
            <a:headEnd type="none"/>
            <a:tailEnd type="triangle" w="lg" len="lg"/>
          </a:ln>
          <a:extLst/>
        </p:spPr>
        <p:style>
          <a:lnRef idx="1">
            <a:schemeClr val="dk1"/>
          </a:lnRef>
          <a:fillRef idx="0">
            <a:schemeClr val="dk1"/>
          </a:fillRef>
          <a:effectRef idx="0">
            <a:schemeClr val="dk1"/>
          </a:effectRef>
          <a:fontRef idx="minor">
            <a:schemeClr val="tx1"/>
          </a:fontRef>
        </p:style>
      </p:cxnSp>
      <p:cxnSp>
        <p:nvCxnSpPr>
          <p:cNvPr id="101" name="Straight Arrow Connector 100"/>
          <p:cNvCxnSpPr>
            <a:endCxn id="31" idx="5"/>
          </p:cNvCxnSpPr>
          <p:nvPr/>
        </p:nvCxnSpPr>
        <p:spPr bwMode="auto">
          <a:xfrm>
            <a:off x="4440030" y="3289983"/>
            <a:ext cx="1303500" cy="2408035"/>
          </a:xfrm>
          <a:prstGeom prst="straightConnector1">
            <a:avLst/>
          </a:prstGeom>
          <a:ln w="25400">
            <a:headEnd type="none"/>
            <a:tailEnd type="triangle" w="lg" len="lg"/>
          </a:ln>
          <a:extLst/>
        </p:spPr>
        <p:style>
          <a:lnRef idx="1">
            <a:schemeClr val="dk1"/>
          </a:lnRef>
          <a:fillRef idx="0">
            <a:schemeClr val="dk1"/>
          </a:fillRef>
          <a:effectRef idx="0">
            <a:schemeClr val="dk1"/>
          </a:effectRef>
          <a:fontRef idx="minor">
            <a:schemeClr val="tx1"/>
          </a:fontRef>
        </p:style>
      </p:cxnSp>
      <p:cxnSp>
        <p:nvCxnSpPr>
          <p:cNvPr id="105" name="Straight Arrow Connector 104"/>
          <p:cNvCxnSpPr>
            <a:endCxn id="26" idx="5"/>
          </p:cNvCxnSpPr>
          <p:nvPr/>
        </p:nvCxnSpPr>
        <p:spPr bwMode="auto">
          <a:xfrm>
            <a:off x="4407946" y="3947658"/>
            <a:ext cx="1280305" cy="1071568"/>
          </a:xfrm>
          <a:prstGeom prst="straightConnector1">
            <a:avLst/>
          </a:prstGeom>
          <a:ln w="25400">
            <a:headEnd type="none"/>
            <a:tailEnd type="triangle" w="lg" len="lg"/>
          </a:ln>
          <a:extLst/>
        </p:spPr>
        <p:style>
          <a:lnRef idx="1">
            <a:schemeClr val="dk1"/>
          </a:lnRef>
          <a:fillRef idx="0">
            <a:schemeClr val="dk1"/>
          </a:fillRef>
          <a:effectRef idx="0">
            <a:schemeClr val="dk1"/>
          </a:effectRef>
          <a:fontRef idx="minor">
            <a:schemeClr val="tx1"/>
          </a:fontRef>
        </p:style>
      </p:cxnSp>
      <p:cxnSp>
        <p:nvCxnSpPr>
          <p:cNvPr id="108" name="Straight Arrow Connector 107"/>
          <p:cNvCxnSpPr>
            <a:endCxn id="23" idx="5"/>
          </p:cNvCxnSpPr>
          <p:nvPr/>
        </p:nvCxnSpPr>
        <p:spPr bwMode="auto">
          <a:xfrm flipV="1">
            <a:off x="4407946" y="2711792"/>
            <a:ext cx="1274036" cy="1862902"/>
          </a:xfrm>
          <a:prstGeom prst="straightConnector1">
            <a:avLst/>
          </a:prstGeom>
          <a:ln w="25400">
            <a:headEnd type="none"/>
            <a:tailEnd type="triangle" w="lg" len="lg"/>
          </a:ln>
          <a:extLst/>
        </p:spPr>
        <p:style>
          <a:lnRef idx="1">
            <a:schemeClr val="dk1"/>
          </a:lnRef>
          <a:fillRef idx="0">
            <a:schemeClr val="dk1"/>
          </a:fillRef>
          <a:effectRef idx="0">
            <a:schemeClr val="dk1"/>
          </a:effectRef>
          <a:fontRef idx="minor">
            <a:schemeClr val="tx1"/>
          </a:fontRef>
        </p:style>
      </p:cxnSp>
      <p:cxnSp>
        <p:nvCxnSpPr>
          <p:cNvPr id="111" name="Straight Arrow Connector 110"/>
          <p:cNvCxnSpPr>
            <a:endCxn id="31" idx="5"/>
          </p:cNvCxnSpPr>
          <p:nvPr/>
        </p:nvCxnSpPr>
        <p:spPr bwMode="auto">
          <a:xfrm>
            <a:off x="4440030" y="4513558"/>
            <a:ext cx="1303500" cy="1184460"/>
          </a:xfrm>
          <a:prstGeom prst="straightConnector1">
            <a:avLst/>
          </a:prstGeom>
          <a:ln w="25400">
            <a:headEnd type="none"/>
            <a:tailEnd type="triangle" w="lg" len="lg"/>
          </a:ln>
          <a:extLst/>
        </p:spPr>
        <p:style>
          <a:lnRef idx="1">
            <a:schemeClr val="dk1"/>
          </a:lnRef>
          <a:fillRef idx="0">
            <a:schemeClr val="dk1"/>
          </a:fillRef>
          <a:effectRef idx="0">
            <a:schemeClr val="dk1"/>
          </a:effectRef>
          <a:fontRef idx="minor">
            <a:schemeClr val="tx1"/>
          </a:fontRef>
        </p:style>
      </p:cxnSp>
      <p:cxnSp>
        <p:nvCxnSpPr>
          <p:cNvPr id="114" name="Straight Arrow Connector 113"/>
          <p:cNvCxnSpPr>
            <a:endCxn id="25" idx="5"/>
          </p:cNvCxnSpPr>
          <p:nvPr/>
        </p:nvCxnSpPr>
        <p:spPr bwMode="auto">
          <a:xfrm flipV="1">
            <a:off x="4407946" y="4408222"/>
            <a:ext cx="1282230" cy="1289796"/>
          </a:xfrm>
          <a:prstGeom prst="straightConnector1">
            <a:avLst/>
          </a:prstGeom>
          <a:ln w="25400">
            <a:headEnd type="none"/>
            <a:tailEnd type="triangle" w="lg" len="lg"/>
          </a:ln>
          <a:extLst/>
        </p:spPr>
        <p:style>
          <a:lnRef idx="1">
            <a:schemeClr val="dk1"/>
          </a:lnRef>
          <a:fillRef idx="0">
            <a:schemeClr val="dk1"/>
          </a:fillRef>
          <a:effectRef idx="0">
            <a:schemeClr val="dk1"/>
          </a:effectRef>
          <a:fontRef idx="minor">
            <a:schemeClr val="tx1"/>
          </a:fontRef>
        </p:style>
      </p:cxnSp>
      <p:cxnSp>
        <p:nvCxnSpPr>
          <p:cNvPr id="117" name="Straight Arrow Connector 116"/>
          <p:cNvCxnSpPr>
            <a:endCxn id="22" idx="5"/>
          </p:cNvCxnSpPr>
          <p:nvPr/>
        </p:nvCxnSpPr>
        <p:spPr bwMode="auto">
          <a:xfrm flipV="1">
            <a:off x="4407946" y="3824663"/>
            <a:ext cx="1269006" cy="1287166"/>
          </a:xfrm>
          <a:prstGeom prst="straightConnector1">
            <a:avLst/>
          </a:prstGeom>
          <a:ln w="25400">
            <a:headEnd type="none"/>
            <a:tailEnd type="triangle" w="lg" len="lg"/>
          </a:ln>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400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97"/>
                                        </p:tgtEl>
                                        <p:attrNameLst>
                                          <p:attrName>style.visibility</p:attrName>
                                        </p:attrNameLst>
                                      </p:cBhvr>
                                      <p:to>
                                        <p:strVal val="visible"/>
                                      </p:to>
                                    </p:set>
                                    <p:animEffect transition="in" filter="fade">
                                      <p:cBhvr>
                                        <p:cTn id="26" dur="500"/>
                                        <p:tgtEl>
                                          <p:spTgt spid="97"/>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fade">
                                      <p:cBhvr>
                                        <p:cTn id="30" dur="500"/>
                                        <p:tgtEl>
                                          <p:spTgt spid="105"/>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fade">
                                      <p:cBhvr>
                                        <p:cTn id="34" dur="500"/>
                                        <p:tgtEl>
                                          <p:spTgt spid="108"/>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101"/>
                                        </p:tgtEl>
                                        <p:attrNameLst>
                                          <p:attrName>style.visibility</p:attrName>
                                        </p:attrNameLst>
                                      </p:cBhvr>
                                      <p:to>
                                        <p:strVal val="visible"/>
                                      </p:to>
                                    </p:set>
                                    <p:animEffect transition="in" filter="fade">
                                      <p:cBhvr>
                                        <p:cTn id="42" dur="500"/>
                                        <p:tgtEl>
                                          <p:spTgt spid="101"/>
                                        </p:tgtEl>
                                      </p:cBhvr>
                                    </p:animEffect>
                                  </p:childTnLst>
                                </p:cTn>
                              </p:par>
                              <p:par>
                                <p:cTn id="43" presetID="10" presetClass="entr" presetSubtype="0" fill="hold" nodeType="withEffect">
                                  <p:stCondLst>
                                    <p:cond delay="0"/>
                                  </p:stCondLst>
                                  <p:childTnLst>
                                    <p:set>
                                      <p:cBhvr>
                                        <p:cTn id="44" dur="1" fill="hold">
                                          <p:stCondLst>
                                            <p:cond delay="0"/>
                                          </p:stCondLst>
                                        </p:cTn>
                                        <p:tgtEl>
                                          <p:spTgt spid="111"/>
                                        </p:tgtEl>
                                        <p:attrNameLst>
                                          <p:attrName>style.visibility</p:attrName>
                                        </p:attrNameLst>
                                      </p:cBhvr>
                                      <p:to>
                                        <p:strVal val="visible"/>
                                      </p:to>
                                    </p:set>
                                    <p:animEffect transition="in" filter="fade">
                                      <p:cBhvr>
                                        <p:cTn id="45"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6"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lgn="l">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sz="1260" b="1" dirty="0">
                <a:solidFill>
                  <a:schemeClr val="tx1"/>
                </a:solidFill>
              </a:rPr>
              <a:t>Additional Information</a:t>
            </a:r>
            <a:br>
              <a:rPr lang="en-US" sz="1260" b="1" dirty="0">
                <a:solidFill>
                  <a:schemeClr val="tx1"/>
                </a:solidFill>
              </a:rPr>
            </a:br>
            <a:r>
              <a:rPr lang="en-US" sz="3239" dirty="0"/>
              <a:t>Precision, Recall, F</a:t>
            </a:r>
            <a:r>
              <a:rPr lang="en-US" sz="3239" baseline="-25000" dirty="0"/>
              <a:t>1</a:t>
            </a:r>
            <a:r>
              <a:rPr lang="en-US" sz="3239" dirty="0"/>
              <a:t> Measure</a:t>
            </a:r>
          </a:p>
        </p:txBody>
      </p:sp>
      <mc:AlternateContent xmlns:mc="http://schemas.openxmlformats.org/markup-compatibility/2006" xmlns:a14="http://schemas.microsoft.com/office/drawing/2010/main">
        <mc:Choice Requires="a14">
          <p:sp>
            <p:nvSpPr>
              <p:cNvPr id="6146" name="Rectangle 2"/>
              <p:cNvSpPr>
                <a:spLocks noGrp="1" noChangeArrowheads="1"/>
              </p:cNvSpPr>
              <p:nvPr>
                <p:ph idx="1"/>
              </p:nvPr>
            </p:nvSpPr>
            <p:spPr>
              <a:ln/>
            </p:spPr>
            <p:txBody>
              <a:bodyPr/>
              <a:lstStyle/>
              <a:p>
                <a:pPr marL="0" indent="0">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160" b="1" dirty="0"/>
                  <a:t>Precision</a:t>
                </a:r>
                <a:r>
                  <a:rPr lang="en-US" sz="2160" dirty="0"/>
                  <a:t> (P) is the proportion of correctly predicted classifications for security properties in the input sentences: </a:t>
                </a:r>
                <a14:m>
                  <m:oMath xmlns:m="http://schemas.openxmlformats.org/officeDocument/2006/math">
                    <m:r>
                      <a:rPr lang="en-US" sz="2160" i="1">
                        <a:latin typeface="Cambria Math"/>
                      </a:rPr>
                      <m:t>𝑃</m:t>
                    </m:r>
                    <m:r>
                      <a:rPr lang="en-US" sz="2160" i="1">
                        <a:latin typeface="Cambria Math"/>
                      </a:rPr>
                      <m:t> = </m:t>
                    </m:r>
                    <m:r>
                      <a:rPr lang="en-US" sz="2160" i="1">
                        <a:latin typeface="Cambria Math"/>
                      </a:rPr>
                      <m:t>𝑇𝑃</m:t>
                    </m:r>
                    <m:r>
                      <a:rPr lang="en-US" sz="2160" i="1">
                        <a:latin typeface="Cambria Math"/>
                      </a:rPr>
                      <m:t>/(</m:t>
                    </m:r>
                    <m:r>
                      <a:rPr lang="en-US" sz="2160" i="1">
                        <a:latin typeface="Cambria Math"/>
                      </a:rPr>
                      <m:t>𝑇𝑃</m:t>
                    </m:r>
                    <m:r>
                      <a:rPr lang="en-US" sz="2160" i="1">
                        <a:latin typeface="Cambria Math"/>
                      </a:rPr>
                      <m:t>+</m:t>
                    </m:r>
                    <m:r>
                      <a:rPr lang="en-US" sz="2160" i="1">
                        <a:latin typeface="Cambria Math"/>
                      </a:rPr>
                      <m:t>𝐹𝑃</m:t>
                    </m:r>
                    <m:r>
                      <a:rPr lang="en-US" sz="2160" i="1">
                        <a:latin typeface="Cambria Math"/>
                      </a:rPr>
                      <m:t>)</m:t>
                    </m:r>
                  </m:oMath>
                </a14:m>
                <a:r>
                  <a:rPr lang="en-US" sz="2160" dirty="0"/>
                  <a:t>. </a:t>
                </a:r>
              </a:p>
              <a:p>
                <a:pPr marL="0" indent="0">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160" b="1" dirty="0"/>
                  <a:t>Recall</a:t>
                </a:r>
                <a:r>
                  <a:rPr lang="en-US" sz="2160" dirty="0"/>
                  <a:t> (R) is the proportion of sentences found for a security property: </a:t>
                </a:r>
                <a14:m>
                  <m:oMath xmlns:m="http://schemas.openxmlformats.org/officeDocument/2006/math">
                    <m:r>
                      <a:rPr lang="en-US" sz="2160" i="1">
                        <a:latin typeface="Cambria Math"/>
                      </a:rPr>
                      <m:t>𝑅</m:t>
                    </m:r>
                    <m:r>
                      <a:rPr lang="en-US" sz="2160" i="1">
                        <a:latin typeface="Cambria Math"/>
                      </a:rPr>
                      <m:t> = </m:t>
                    </m:r>
                    <m:r>
                      <a:rPr lang="en-US" sz="2160" i="1">
                        <a:latin typeface="Cambria Math"/>
                      </a:rPr>
                      <m:t>𝑇𝑃</m:t>
                    </m:r>
                    <m:r>
                      <a:rPr lang="en-US" sz="2160" i="1">
                        <a:latin typeface="Cambria Math"/>
                      </a:rPr>
                      <m:t>/(</m:t>
                    </m:r>
                    <m:r>
                      <a:rPr lang="en-US" sz="2160" i="1">
                        <a:latin typeface="Cambria Math"/>
                      </a:rPr>
                      <m:t>𝑇𝑃</m:t>
                    </m:r>
                    <m:r>
                      <a:rPr lang="en-US" sz="2160" i="1">
                        <a:latin typeface="Cambria Math"/>
                      </a:rPr>
                      <m:t>+</m:t>
                    </m:r>
                    <m:r>
                      <a:rPr lang="en-US" sz="2160" i="1">
                        <a:latin typeface="Cambria Math"/>
                      </a:rPr>
                      <m:t>𝐹𝑁</m:t>
                    </m:r>
                    <m:r>
                      <a:rPr lang="en-US" sz="2160" i="1">
                        <a:latin typeface="Cambria Math"/>
                      </a:rPr>
                      <m:t>)</m:t>
                    </m:r>
                  </m:oMath>
                </a14:m>
                <a:r>
                  <a:rPr lang="en-US" sz="2160" dirty="0"/>
                  <a:t> </a:t>
                </a:r>
              </a:p>
              <a:p>
                <a:pPr marL="0" indent="0">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160" b="1" dirty="0"/>
                  <a:t>F</a:t>
                </a:r>
                <a:r>
                  <a:rPr lang="en-US" sz="2160" b="1" baseline="-25000" dirty="0"/>
                  <a:t>1</a:t>
                </a:r>
                <a:r>
                  <a:rPr lang="en-US" sz="2160" b="1" dirty="0"/>
                  <a:t> Measure </a:t>
                </a:r>
                <a:r>
                  <a:rPr lang="en-US" sz="2160" dirty="0"/>
                  <a:t>is the harmonic mean between P and R: </a:t>
                </a:r>
                <a:endParaRPr lang="en-US" sz="2160" i="1" dirty="0"/>
              </a:p>
              <a:p>
                <a:pPr marL="0" indent="0">
                  <a:tabLst>
                    <a:tab pos="819920" algn="l"/>
                    <a:tab pos="1642697" algn="l"/>
                    <a:tab pos="2465474" algn="l"/>
                    <a:tab pos="3288252" algn="l"/>
                    <a:tab pos="4111029" algn="l"/>
                    <a:tab pos="4933806" algn="l"/>
                    <a:tab pos="5756583" algn="l"/>
                    <a:tab pos="6579360" algn="l"/>
                    <a:tab pos="7402137" algn="l"/>
                    <a:tab pos="8224914" algn="l"/>
                    <a:tab pos="9047691" algn="l"/>
                  </a:tabLst>
                </a:pPr>
                <a14:m>
                  <m:oMath xmlns:m="http://schemas.openxmlformats.org/officeDocument/2006/math">
                    <m:r>
                      <m:rPr>
                        <m:nor/>
                      </m:rPr>
                      <a:rPr lang="en-US" sz="2160" i="1" dirty="0"/>
                      <m:t>F</m:t>
                    </m:r>
                    <m:r>
                      <m:rPr>
                        <m:nor/>
                      </m:rPr>
                      <a:rPr lang="en-US" sz="2160" i="1" baseline="-25000" dirty="0"/>
                      <m:t>1</m:t>
                    </m:r>
                    <m:r>
                      <a:rPr lang="en-US" sz="2160" i="1">
                        <a:latin typeface="Cambria Math"/>
                      </a:rPr>
                      <m:t>=2 </m:t>
                    </m:r>
                    <m:r>
                      <a:rPr lang="en-US" sz="2160" i="1">
                        <a:latin typeface="Cambria Math"/>
                        <a:ea typeface="Cambria Math"/>
                      </a:rPr>
                      <m:t>×</m:t>
                    </m:r>
                    <m:d>
                      <m:dPr>
                        <m:ctrlPr>
                          <a:rPr lang="en-US" sz="2160" i="1">
                            <a:latin typeface="Cambria Math" panose="02040503050406030204" pitchFamily="18" charset="0"/>
                            <a:ea typeface="Cambria Math"/>
                          </a:rPr>
                        </m:ctrlPr>
                      </m:dPr>
                      <m:e>
                        <m:r>
                          <a:rPr lang="en-US" sz="2160" i="1">
                            <a:latin typeface="Cambria Math"/>
                            <a:ea typeface="Cambria Math"/>
                          </a:rPr>
                          <m:t>𝑃</m:t>
                        </m:r>
                        <m:r>
                          <a:rPr lang="en-US" sz="2160" i="1">
                            <a:latin typeface="Cambria Math"/>
                            <a:ea typeface="Cambria Math"/>
                          </a:rPr>
                          <m:t> ×</m:t>
                        </m:r>
                        <m:r>
                          <a:rPr lang="en-US" sz="2160" i="1">
                            <a:latin typeface="Cambria Math"/>
                            <a:ea typeface="Cambria Math"/>
                          </a:rPr>
                          <m:t>𝑅</m:t>
                        </m:r>
                      </m:e>
                    </m:d>
                    <m:r>
                      <a:rPr lang="en-US" sz="2160" i="1">
                        <a:latin typeface="Cambria Math"/>
                        <a:ea typeface="Cambria Math"/>
                      </a:rPr>
                      <m:t> </m:t>
                    </m:r>
                    <m:r>
                      <a:rPr lang="en-US" sz="2160" i="1">
                        <a:latin typeface="Cambria Math"/>
                      </a:rPr>
                      <m:t>/(</m:t>
                    </m:r>
                    <m:r>
                      <a:rPr lang="en-US" sz="2160" i="1">
                        <a:latin typeface="Cambria Math"/>
                      </a:rPr>
                      <m:t>𝑃</m:t>
                    </m:r>
                    <m:r>
                      <a:rPr lang="en-US" sz="2160" i="1">
                        <a:latin typeface="Cambria Math"/>
                      </a:rPr>
                      <m:t>+</m:t>
                    </m:r>
                    <m:r>
                      <a:rPr lang="en-US" sz="2160" i="1">
                        <a:latin typeface="Cambria Math"/>
                      </a:rPr>
                      <m:t>𝑅</m:t>
                    </m:r>
                    <m:r>
                      <a:rPr lang="en-US" sz="2160" i="1">
                        <a:latin typeface="Cambria Math"/>
                      </a:rPr>
                      <m:t>)</m:t>
                    </m:r>
                  </m:oMath>
                </a14:m>
                <a:endParaRPr lang="en-US" sz="2160" b="1" dirty="0">
                  <a:latin typeface="Times New Roman"/>
                  <a:ea typeface="SimSun"/>
                  <a:cs typeface="Times New Roman"/>
                </a:endParaRPr>
              </a:p>
              <a:p>
                <a:pPr marL="0" indent="0">
                  <a:tabLst>
                    <a:tab pos="819920" algn="l"/>
                    <a:tab pos="1642697" algn="l"/>
                    <a:tab pos="2465474" algn="l"/>
                    <a:tab pos="3288252" algn="l"/>
                    <a:tab pos="4111029" algn="l"/>
                    <a:tab pos="4933806" algn="l"/>
                    <a:tab pos="5756583" algn="l"/>
                    <a:tab pos="6579360" algn="l"/>
                    <a:tab pos="7402137" algn="l"/>
                    <a:tab pos="8224914" algn="l"/>
                    <a:tab pos="9047691" algn="l"/>
                  </a:tabLst>
                </a:pPr>
                <a:endParaRPr lang="en-US" sz="2519" dirty="0"/>
              </a:p>
            </p:txBody>
          </p:sp>
        </mc:Choice>
        <mc:Fallback xmlns="">
          <p:sp>
            <p:nvSpPr>
              <p:cNvPr id="6146" name="Rectangle 2"/>
              <p:cNvSpPr>
                <a:spLocks noGrp="1" noRot="1" noChangeAspect="1" noMove="1" noResize="1" noEditPoints="1" noAdjustHandles="1" noChangeArrowheads="1" noChangeShapeType="1" noTextEdit="1"/>
              </p:cNvSpPr>
              <p:nvPr>
                <p:ph idx="1"/>
              </p:nvPr>
            </p:nvSpPr>
            <p:spPr>
              <a:blipFill>
                <a:blip r:embed="rId3"/>
                <a:stretch>
                  <a:fillRect l="-886" t="-738"/>
                </a:stretch>
              </a:blipFill>
              <a:ln/>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kern="0">
                <a:solidFill>
                  <a:sysClr val="windowText" lastClr="000000"/>
                </a:solidFill>
              </a:rPr>
              <a:pPr defTabSz="822777" fontAlgn="auto">
                <a:spcBef>
                  <a:spcPts val="0"/>
                </a:spcBef>
                <a:spcAft>
                  <a:spcPts val="0"/>
                </a:spcAft>
                <a:buSzTx/>
                <a:tabLst/>
              </a:pPr>
              <a:t>21</a:t>
            </a:fld>
            <a:endParaRPr lang="en-US" kern="0" dirty="0">
              <a:solidFill>
                <a:sysClr val="windowText" lastClr="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82492757"/>
              </p:ext>
            </p:extLst>
          </p:nvPr>
        </p:nvGraphicFramePr>
        <p:xfrm>
          <a:off x="762001" y="3810000"/>
          <a:ext cx="3943698" cy="2139717"/>
        </p:xfrm>
        <a:graphic>
          <a:graphicData uri="http://schemas.openxmlformats.org/drawingml/2006/table">
            <a:tbl>
              <a:tblPr firstRow="1" firstCol="1" bandRow="1">
                <a:tableStyleId>{F5AB1C69-6EDB-4FF4-983F-18BD219EF322}</a:tableStyleId>
              </a:tblPr>
              <a:tblGrid>
                <a:gridCol w="1383754">
                  <a:extLst>
                    <a:ext uri="{9D8B030D-6E8A-4147-A177-3AD203B41FA5}">
                      <a16:colId xmlns="" xmlns:a16="http://schemas.microsoft.com/office/drawing/2014/main" val="20000"/>
                    </a:ext>
                  </a:extLst>
                </a:gridCol>
                <a:gridCol w="588095">
                  <a:extLst>
                    <a:ext uri="{9D8B030D-6E8A-4147-A177-3AD203B41FA5}">
                      <a16:colId xmlns="" xmlns:a16="http://schemas.microsoft.com/office/drawing/2014/main" val="20001"/>
                    </a:ext>
                  </a:extLst>
                </a:gridCol>
                <a:gridCol w="910084">
                  <a:extLst>
                    <a:ext uri="{9D8B030D-6E8A-4147-A177-3AD203B41FA5}">
                      <a16:colId xmlns="" xmlns:a16="http://schemas.microsoft.com/office/drawing/2014/main" val="20002"/>
                    </a:ext>
                  </a:extLst>
                </a:gridCol>
                <a:gridCol w="1061765">
                  <a:extLst>
                    <a:ext uri="{9D8B030D-6E8A-4147-A177-3AD203B41FA5}">
                      <a16:colId xmlns="" xmlns:a16="http://schemas.microsoft.com/office/drawing/2014/main" val="20003"/>
                    </a:ext>
                  </a:extLst>
                </a:gridCol>
              </a:tblGrid>
              <a:tr h="493673">
                <a:tc rowSpan="2" gridSpan="2">
                  <a:txBody>
                    <a:bodyPr/>
                    <a:lstStyle/>
                    <a:p>
                      <a:pPr marL="0" marR="0" indent="0" algn="ctr">
                        <a:spcBef>
                          <a:spcPts val="0"/>
                        </a:spcBef>
                        <a:spcAft>
                          <a:spcPts val="600"/>
                        </a:spcAft>
                      </a:pPr>
                      <a:r>
                        <a:rPr lang="en-US" sz="1600" dirty="0">
                          <a:solidFill>
                            <a:schemeClr val="tx1"/>
                          </a:solidFill>
                          <a:effectLst/>
                        </a:rPr>
                        <a:t> </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gridSpan="2">
                  <a:txBody>
                    <a:bodyPr/>
                    <a:lstStyle/>
                    <a:p>
                      <a:pPr marL="0" marR="0" indent="0" algn="ctr">
                        <a:spcBef>
                          <a:spcPts val="0"/>
                        </a:spcBef>
                        <a:spcAft>
                          <a:spcPts val="600"/>
                        </a:spcAft>
                      </a:pPr>
                      <a:r>
                        <a:rPr lang="en-US" sz="1600" dirty="0">
                          <a:solidFill>
                            <a:schemeClr val="tx1"/>
                          </a:solidFill>
                          <a:effectLst/>
                        </a:rPr>
                        <a:t>Expected Classification</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0"/>
                  </a:ext>
                </a:extLst>
              </a:tr>
              <a:tr h="273798">
                <a:tc gridSpan="2" vMerge="1">
                  <a:txBody>
                    <a:bodyPr/>
                    <a:lstStyle/>
                    <a:p>
                      <a:endParaRPr lang="en-US"/>
                    </a:p>
                  </a:txBody>
                  <a:tcPr/>
                </a:tc>
                <a:tc hMerge="1" vMerge="1">
                  <a:txBody>
                    <a:bodyPr/>
                    <a:lstStyle/>
                    <a:p>
                      <a:endParaRPr lang="en-US"/>
                    </a:p>
                  </a:txBody>
                  <a:tcPr/>
                </a:tc>
                <a:tc>
                  <a:txBody>
                    <a:bodyPr/>
                    <a:lstStyle/>
                    <a:p>
                      <a:pPr marL="0" marR="0" indent="0" algn="just">
                        <a:spcBef>
                          <a:spcPts val="0"/>
                        </a:spcBef>
                        <a:spcAft>
                          <a:spcPts val="600"/>
                        </a:spcAft>
                      </a:pPr>
                      <a:r>
                        <a:rPr lang="en-US" sz="1600" dirty="0">
                          <a:solidFill>
                            <a:schemeClr val="tx1"/>
                          </a:solidFill>
                          <a:effectLst/>
                        </a:rPr>
                        <a:t>Yes</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spcBef>
                          <a:spcPts val="0"/>
                        </a:spcBef>
                        <a:spcAft>
                          <a:spcPts val="600"/>
                        </a:spcAft>
                      </a:pPr>
                      <a:r>
                        <a:rPr lang="en-US" sz="1600">
                          <a:solidFill>
                            <a:schemeClr val="tx1"/>
                          </a:solidFill>
                          <a:effectLst/>
                        </a:rPr>
                        <a:t>No</a:t>
                      </a:r>
                      <a:endParaRPr lang="en-US" sz="160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47595">
                <a:tc rowSpan="2">
                  <a:txBody>
                    <a:bodyPr/>
                    <a:lstStyle/>
                    <a:p>
                      <a:pPr marL="0" marR="0" indent="0" algn="ctr">
                        <a:spcBef>
                          <a:spcPts val="0"/>
                        </a:spcBef>
                        <a:spcAft>
                          <a:spcPts val="600"/>
                        </a:spcAft>
                      </a:pPr>
                      <a:r>
                        <a:rPr lang="en-US" sz="1600">
                          <a:solidFill>
                            <a:schemeClr val="tx1"/>
                          </a:solidFill>
                          <a:effectLst/>
                        </a:rPr>
                        <a:t>Predicted Classification</a:t>
                      </a:r>
                      <a:endParaRPr lang="en-US" sz="160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spcBef>
                          <a:spcPts val="0"/>
                        </a:spcBef>
                        <a:spcAft>
                          <a:spcPts val="600"/>
                        </a:spcAft>
                      </a:pPr>
                      <a:r>
                        <a:rPr lang="en-US" sz="1600" dirty="0">
                          <a:solidFill>
                            <a:schemeClr val="tx1"/>
                          </a:solidFill>
                          <a:effectLst/>
                        </a:rPr>
                        <a:t>Yes</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spcBef>
                          <a:spcPts val="0"/>
                        </a:spcBef>
                        <a:spcAft>
                          <a:spcPts val="600"/>
                        </a:spcAft>
                      </a:pPr>
                      <a:r>
                        <a:rPr lang="en-US" sz="1600" dirty="0">
                          <a:solidFill>
                            <a:schemeClr val="tx1"/>
                          </a:solidFill>
                          <a:effectLst/>
                        </a:rPr>
                        <a:t>True Positive</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just">
                        <a:spcBef>
                          <a:spcPts val="0"/>
                        </a:spcBef>
                        <a:spcAft>
                          <a:spcPts val="600"/>
                        </a:spcAft>
                      </a:pPr>
                      <a:r>
                        <a:rPr lang="en-US" sz="1600" dirty="0">
                          <a:solidFill>
                            <a:schemeClr val="tx1"/>
                          </a:solidFill>
                          <a:effectLst/>
                        </a:rPr>
                        <a:t>False Negative</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 xmlns:a16="http://schemas.microsoft.com/office/drawing/2014/main" val="10002"/>
                  </a:ext>
                </a:extLst>
              </a:tr>
              <a:tr h="824651">
                <a:tc vMerge="1">
                  <a:txBody>
                    <a:bodyPr/>
                    <a:lstStyle/>
                    <a:p>
                      <a:endParaRPr lang="en-US"/>
                    </a:p>
                  </a:txBody>
                  <a:tcPr/>
                </a:tc>
                <a:tc>
                  <a:txBody>
                    <a:bodyPr/>
                    <a:lstStyle/>
                    <a:p>
                      <a:pPr marL="0" marR="0" indent="0" algn="just">
                        <a:spcBef>
                          <a:spcPts val="0"/>
                        </a:spcBef>
                        <a:spcAft>
                          <a:spcPts val="600"/>
                        </a:spcAft>
                      </a:pPr>
                      <a:r>
                        <a:rPr lang="en-US" sz="1600" dirty="0">
                          <a:solidFill>
                            <a:schemeClr val="tx1"/>
                          </a:solidFill>
                          <a:effectLst/>
                        </a:rPr>
                        <a:t>No</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spcBef>
                          <a:spcPts val="0"/>
                        </a:spcBef>
                        <a:spcAft>
                          <a:spcPts val="600"/>
                        </a:spcAft>
                      </a:pPr>
                      <a:r>
                        <a:rPr lang="en-US" sz="1600" dirty="0">
                          <a:solidFill>
                            <a:schemeClr val="tx1"/>
                          </a:solidFill>
                          <a:effectLst/>
                        </a:rPr>
                        <a:t>False Negative</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just">
                        <a:spcBef>
                          <a:spcPts val="0"/>
                        </a:spcBef>
                        <a:spcAft>
                          <a:spcPts val="600"/>
                        </a:spcAft>
                      </a:pPr>
                      <a:r>
                        <a:rPr lang="en-US" sz="1600" dirty="0">
                          <a:solidFill>
                            <a:schemeClr val="tx1"/>
                          </a:solidFill>
                          <a:effectLst/>
                        </a:rPr>
                        <a:t>True Negative</a:t>
                      </a:r>
                      <a:endParaRPr lang="en-US" sz="1600" dirty="0">
                        <a:solidFill>
                          <a:schemeClr val="tx1"/>
                        </a:solidFill>
                        <a:effectLst/>
                        <a:latin typeface="Times New Roman"/>
                        <a:ea typeface="Times New Roman"/>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3"/>
                  </a:ext>
                </a:extLst>
              </a:tr>
            </a:tbl>
          </a:graphicData>
        </a:graphic>
      </p:graphicFrame>
      <p:sp>
        <p:nvSpPr>
          <p:cNvPr id="2" name="Rectangle 1"/>
          <p:cNvSpPr/>
          <p:nvPr/>
        </p:nvSpPr>
        <p:spPr>
          <a:xfrm>
            <a:off x="4907310" y="3585389"/>
            <a:ext cx="4160490" cy="2739211"/>
          </a:xfrm>
          <a:prstGeom prst="rect">
            <a:avLst/>
          </a:prstGeom>
        </p:spPr>
        <p:txBody>
          <a:bodyPr wrap="square">
            <a:spAutoFit/>
          </a:bodyPr>
          <a:lstStyle/>
          <a:p>
            <a:pPr>
              <a:buNone/>
            </a:pPr>
            <a:r>
              <a:rPr lang="en-US" sz="2000" b="1" dirty="0">
                <a:solidFill>
                  <a:srgbClr val="006666"/>
                </a:solidFill>
              </a:rPr>
              <a:t>True Positive (TP): </a:t>
            </a:r>
            <a:r>
              <a:rPr lang="en-US" sz="2000" dirty="0">
                <a:solidFill>
                  <a:srgbClr val="006666"/>
                </a:solidFill>
              </a:rPr>
              <a:t>identified by participant --  in the oracle</a:t>
            </a:r>
          </a:p>
          <a:p>
            <a:pPr>
              <a:buNone/>
            </a:pPr>
            <a:r>
              <a:rPr lang="en-US" sz="2000" b="1" dirty="0">
                <a:solidFill>
                  <a:srgbClr val="990033"/>
                </a:solidFill>
              </a:rPr>
              <a:t>False Positive (FP):</a:t>
            </a:r>
            <a:r>
              <a:rPr lang="en-US" sz="2000" dirty="0">
                <a:solidFill>
                  <a:srgbClr val="990033"/>
                </a:solidFill>
              </a:rPr>
              <a:t> identified by participant -- not in the oracle</a:t>
            </a:r>
          </a:p>
          <a:p>
            <a:pPr>
              <a:buNone/>
            </a:pPr>
            <a:r>
              <a:rPr lang="en-US" sz="2000" b="1" dirty="0">
                <a:solidFill>
                  <a:srgbClr val="006666"/>
                </a:solidFill>
              </a:rPr>
              <a:t>True Negative (TN):</a:t>
            </a:r>
            <a:r>
              <a:rPr lang="en-US" sz="2000" dirty="0">
                <a:solidFill>
                  <a:srgbClr val="006666"/>
                </a:solidFill>
              </a:rPr>
              <a:t> not identified by participant -- not in the oracle</a:t>
            </a:r>
          </a:p>
          <a:p>
            <a:pPr>
              <a:buNone/>
            </a:pPr>
            <a:r>
              <a:rPr lang="en-US" sz="2000" b="1" dirty="0">
                <a:solidFill>
                  <a:srgbClr val="990033"/>
                </a:solidFill>
              </a:rPr>
              <a:t>False Negative (FN):</a:t>
            </a:r>
            <a:r>
              <a:rPr lang="en-US" sz="2000" dirty="0">
                <a:solidFill>
                  <a:srgbClr val="990033"/>
                </a:solidFill>
              </a:rPr>
              <a:t> not identified by the participant -- in the oracle</a:t>
            </a:r>
          </a:p>
        </p:txBody>
      </p:sp>
    </p:spTree>
    <p:extLst>
      <p:ext uri="{BB962C8B-B14F-4D97-AF65-F5344CB8AC3E}">
        <p14:creationId xmlns:p14="http://schemas.microsoft.com/office/powerpoint/2010/main" val="14972397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sz="1260" b="1" dirty="0">
                <a:solidFill>
                  <a:schemeClr val="tx1"/>
                </a:solidFill>
              </a:rPr>
              <a:t>Additional Information</a:t>
            </a:r>
            <a:br>
              <a:rPr lang="en-US" sz="1260" b="1" dirty="0">
                <a:solidFill>
                  <a:schemeClr val="tx1"/>
                </a:solidFill>
              </a:rPr>
            </a:br>
            <a:r>
              <a:rPr lang="en-US" sz="3239" dirty="0"/>
              <a:t>Inter-rater Agreement (Fleiss’ Kappa) </a:t>
            </a:r>
          </a:p>
        </p:txBody>
      </p:sp>
      <mc:AlternateContent xmlns:mc="http://schemas.openxmlformats.org/markup-compatibility/2006" xmlns:a14="http://schemas.microsoft.com/office/drawing/2010/main">
        <mc:Choice Requires="a14">
          <p:sp>
            <p:nvSpPr>
              <p:cNvPr id="6146" name="Rectangle 2"/>
              <p:cNvSpPr>
                <a:spLocks noGrp="1" noChangeArrowheads="1"/>
              </p:cNvSpPr>
              <p:nvPr>
                <p:ph idx="1"/>
              </p:nvPr>
            </p:nvSpPr>
            <p:spPr>
              <a:ln/>
            </p:spPr>
            <p:txBody>
              <a:bodyPr/>
              <a:lstStyle/>
              <a:p>
                <a:pPr marL="0" indent="0">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160" dirty="0"/>
                  <a:t>How well do multiple raters agree beyond what’s possible by chance?</a:t>
                </a:r>
              </a:p>
              <a:p>
                <a:pPr marL="0" indent="0">
                  <a:buNone/>
                  <a:tabLst>
                    <a:tab pos="819920" algn="l"/>
                    <a:tab pos="1642697" algn="l"/>
                    <a:tab pos="2465474" algn="l"/>
                    <a:tab pos="3288252" algn="l"/>
                    <a:tab pos="4111029" algn="l"/>
                    <a:tab pos="4933806" algn="l"/>
                    <a:tab pos="5756583" algn="l"/>
                    <a:tab pos="6579360" algn="l"/>
                    <a:tab pos="7402137" algn="l"/>
                    <a:tab pos="8224914" algn="l"/>
                    <a:tab pos="9047691" algn="l"/>
                  </a:tabLst>
                </a:pPr>
                <a14:m>
                  <m:oMathPara xmlns:m="http://schemas.openxmlformats.org/officeDocument/2006/math">
                    <m:oMathParaPr>
                      <m:jc m:val="centerGroup"/>
                    </m:oMathParaPr>
                    <m:oMath xmlns:m="http://schemas.openxmlformats.org/officeDocument/2006/math">
                      <m:r>
                        <a:rPr lang="en-US" sz="2519" i="1">
                          <a:latin typeface="Cambria Math" panose="02040503050406030204" pitchFamily="18" charset="0"/>
                        </a:rPr>
                        <m:t>𝜅</m:t>
                      </m:r>
                      <m:r>
                        <a:rPr lang="en-US" sz="2519">
                          <a:latin typeface="Cambria Math" panose="02040503050406030204" pitchFamily="18" charset="0"/>
                        </a:rPr>
                        <m:t> = </m:t>
                      </m:r>
                      <m:f>
                        <m:fPr>
                          <m:ctrlPr>
                            <a:rPr lang="en-US" sz="2519" i="1">
                              <a:latin typeface="Cambria Math" panose="02040503050406030204" pitchFamily="18" charset="0"/>
                            </a:rPr>
                          </m:ctrlPr>
                        </m:fPr>
                        <m:num>
                          <m:acc>
                            <m:accPr>
                              <m:chr m:val="̅"/>
                              <m:ctrlPr>
                                <a:rPr lang="en-US" sz="2519" i="1">
                                  <a:latin typeface="Cambria Math" panose="02040503050406030204" pitchFamily="18" charset="0"/>
                                </a:rPr>
                              </m:ctrlPr>
                            </m:accPr>
                            <m:e>
                              <m:r>
                                <a:rPr lang="en-US" sz="2519" i="1">
                                  <a:latin typeface="Cambria Math" panose="02040503050406030204" pitchFamily="18" charset="0"/>
                                </a:rPr>
                                <m:t>𝑃</m:t>
                              </m:r>
                            </m:e>
                          </m:acc>
                          <m:r>
                            <a:rPr lang="en-US" sz="2519">
                              <a:latin typeface="Cambria Math" panose="02040503050406030204" pitchFamily="18" charset="0"/>
                            </a:rPr>
                            <m:t> </m:t>
                          </m:r>
                          <m:r>
                            <a:rPr lang="en-US" sz="2519" i="1">
                              <a:latin typeface="Cambria Math" panose="02040503050406030204" pitchFamily="18" charset="0"/>
                            </a:rPr>
                            <m:t>−</m:t>
                          </m:r>
                          <m:acc>
                            <m:accPr>
                              <m:chr m:val="̅"/>
                              <m:ctrlPr>
                                <a:rPr lang="en-US" sz="2519" i="1">
                                  <a:latin typeface="Cambria Math" panose="02040503050406030204" pitchFamily="18" charset="0"/>
                                </a:rPr>
                              </m:ctrlPr>
                            </m:accPr>
                            <m:e>
                              <m:sSub>
                                <m:sSubPr>
                                  <m:ctrlPr>
                                    <a:rPr lang="en-US" sz="2519" i="1">
                                      <a:latin typeface="Cambria Math" panose="02040503050406030204" pitchFamily="18" charset="0"/>
                                    </a:rPr>
                                  </m:ctrlPr>
                                </m:sSubPr>
                                <m:e>
                                  <m:r>
                                    <a:rPr lang="en-US" sz="2519" i="1">
                                      <a:latin typeface="Cambria Math" panose="02040503050406030204" pitchFamily="18" charset="0"/>
                                    </a:rPr>
                                    <m:t>𝑃</m:t>
                                  </m:r>
                                </m:e>
                                <m:sub>
                                  <m:r>
                                    <a:rPr lang="en-US" sz="2519" i="1">
                                      <a:latin typeface="Cambria Math" panose="02040503050406030204" pitchFamily="18" charset="0"/>
                                    </a:rPr>
                                    <m:t>𝑒</m:t>
                                  </m:r>
                                </m:sub>
                              </m:sSub>
                            </m:e>
                          </m:acc>
                        </m:num>
                        <m:den>
                          <m:r>
                            <a:rPr lang="en-US" sz="2519" i="1">
                              <a:latin typeface="Cambria Math" panose="02040503050406030204" pitchFamily="18" charset="0"/>
                            </a:rPr>
                            <m:t>1−</m:t>
                          </m:r>
                          <m:acc>
                            <m:accPr>
                              <m:chr m:val="̅"/>
                              <m:ctrlPr>
                                <a:rPr lang="en-US" sz="2519" i="1">
                                  <a:latin typeface="Cambria Math" panose="02040503050406030204" pitchFamily="18" charset="0"/>
                                </a:rPr>
                              </m:ctrlPr>
                            </m:accPr>
                            <m:e>
                              <m:sSub>
                                <m:sSubPr>
                                  <m:ctrlPr>
                                    <a:rPr lang="en-US" sz="2519" i="1">
                                      <a:latin typeface="Cambria Math" panose="02040503050406030204" pitchFamily="18" charset="0"/>
                                    </a:rPr>
                                  </m:ctrlPr>
                                </m:sSubPr>
                                <m:e>
                                  <m:r>
                                    <a:rPr lang="en-US" sz="2519" i="1">
                                      <a:latin typeface="Cambria Math" panose="02040503050406030204" pitchFamily="18" charset="0"/>
                                    </a:rPr>
                                    <m:t>𝑃</m:t>
                                  </m:r>
                                </m:e>
                                <m:sub>
                                  <m:r>
                                    <a:rPr lang="en-US" sz="2519" i="1">
                                      <a:latin typeface="Cambria Math" panose="02040503050406030204" pitchFamily="18" charset="0"/>
                                    </a:rPr>
                                    <m:t>𝑒</m:t>
                                  </m:r>
                                </m:sub>
                              </m:sSub>
                            </m:e>
                          </m:acc>
                        </m:den>
                      </m:f>
                    </m:oMath>
                  </m:oMathPara>
                </a14:m>
                <a:endParaRPr lang="en-US" sz="2519" dirty="0"/>
              </a:p>
              <a:p>
                <a:pPr marL="0" indent="0">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160" dirty="0"/>
                  <a:t>Degree of agreement attained above chance divided by the degree of agreement possible above chance</a:t>
                </a:r>
              </a:p>
            </p:txBody>
          </p:sp>
        </mc:Choice>
        <mc:Fallback xmlns="">
          <p:sp>
            <p:nvSpPr>
              <p:cNvPr id="6146" name="Rectangle 2"/>
              <p:cNvSpPr>
                <a:spLocks noGrp="1" noRot="1" noChangeAspect="1" noMove="1" noResize="1" noEditPoints="1" noAdjustHandles="1" noChangeArrowheads="1" noChangeShapeType="1" noTextEdit="1"/>
              </p:cNvSpPr>
              <p:nvPr>
                <p:ph idx="1"/>
              </p:nvPr>
            </p:nvSpPr>
            <p:spPr>
              <a:blipFill>
                <a:blip r:embed="rId3"/>
                <a:stretch>
                  <a:fillRect l="-886" t="-738"/>
                </a:stretch>
              </a:blipFill>
              <a:ln/>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kern="0">
                <a:solidFill>
                  <a:sysClr val="windowText" lastClr="000000"/>
                </a:solidFill>
              </a:rPr>
              <a:pPr defTabSz="822777" fontAlgn="auto">
                <a:spcBef>
                  <a:spcPts val="0"/>
                </a:spcBef>
                <a:spcAft>
                  <a:spcPts val="0"/>
                </a:spcAft>
                <a:buSzTx/>
                <a:tabLst/>
              </a:pPr>
              <a:t>22</a:t>
            </a:fld>
            <a:endParaRPr lang="en-US" kern="0" dirty="0">
              <a:solidFill>
                <a:sysClr val="windowText" lastClr="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572186106"/>
              </p:ext>
            </p:extLst>
          </p:nvPr>
        </p:nvGraphicFramePr>
        <p:xfrm>
          <a:off x="2056687" y="3505200"/>
          <a:ext cx="5348126" cy="2194560"/>
        </p:xfrm>
        <a:graphic>
          <a:graphicData uri="http://schemas.openxmlformats.org/drawingml/2006/table">
            <a:tbl>
              <a:tblPr firstRow="1" firstCol="1" bandRow="1">
                <a:tableStyleId>{7E9639D4-E3E2-4D34-9284-5A2195B3D0D7}</a:tableStyleId>
              </a:tblPr>
              <a:tblGrid>
                <a:gridCol w="1982828">
                  <a:extLst>
                    <a:ext uri="{9D8B030D-6E8A-4147-A177-3AD203B41FA5}">
                      <a16:colId xmlns="" xmlns:a16="http://schemas.microsoft.com/office/drawing/2014/main" val="20000"/>
                    </a:ext>
                  </a:extLst>
                </a:gridCol>
                <a:gridCol w="3365298">
                  <a:extLst>
                    <a:ext uri="{9D8B030D-6E8A-4147-A177-3AD203B41FA5}">
                      <a16:colId xmlns="" xmlns:a16="http://schemas.microsoft.com/office/drawing/2014/main" val="20001"/>
                    </a:ext>
                  </a:extLst>
                </a:gridCol>
              </a:tblGrid>
              <a:tr h="548526">
                <a:tc>
                  <a:txBody>
                    <a:bodyPr/>
                    <a:lstStyle/>
                    <a:p>
                      <a:pPr marL="0" marR="0" indent="0" algn="just">
                        <a:lnSpc>
                          <a:spcPct val="200000"/>
                        </a:lnSpc>
                        <a:spcBef>
                          <a:spcPts val="0"/>
                        </a:spcBef>
                        <a:spcAft>
                          <a:spcPts val="0"/>
                        </a:spcAft>
                      </a:pPr>
                      <a:r>
                        <a:rPr lang="en-US" sz="1800" dirty="0">
                          <a:effectLst/>
                        </a:rPr>
                        <a:t>Fleiss’ Kappa</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800" dirty="0">
                          <a:effectLst/>
                        </a:rPr>
                        <a:t>Agreement Interpretation</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74263">
                <a:tc>
                  <a:txBody>
                    <a:bodyPr/>
                    <a:lstStyle/>
                    <a:p>
                      <a:pPr marL="0" marR="0" indent="0" algn="just">
                        <a:lnSpc>
                          <a:spcPct val="100000"/>
                        </a:lnSpc>
                        <a:spcBef>
                          <a:spcPts val="0"/>
                        </a:spcBef>
                        <a:spcAft>
                          <a:spcPts val="0"/>
                        </a:spcAft>
                      </a:pPr>
                      <a:r>
                        <a:rPr lang="en-US" sz="1800" dirty="0">
                          <a:effectLst/>
                        </a:rPr>
                        <a:t>&lt;= 0</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0000"/>
                        </a:lnSpc>
                        <a:spcBef>
                          <a:spcPts val="0"/>
                        </a:spcBef>
                        <a:spcAft>
                          <a:spcPts val="0"/>
                        </a:spcAft>
                      </a:pPr>
                      <a:r>
                        <a:rPr lang="en-US" sz="1800">
                          <a:effectLst/>
                        </a:rPr>
                        <a:t>Less than chance </a:t>
                      </a:r>
                      <a:endParaRPr lang="en-US" sz="180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74263">
                <a:tc>
                  <a:txBody>
                    <a:bodyPr/>
                    <a:lstStyle/>
                    <a:p>
                      <a:pPr marL="0" marR="0" indent="0" algn="just">
                        <a:lnSpc>
                          <a:spcPct val="100000"/>
                        </a:lnSpc>
                        <a:spcBef>
                          <a:spcPts val="0"/>
                        </a:spcBef>
                        <a:spcAft>
                          <a:spcPts val="0"/>
                        </a:spcAft>
                      </a:pPr>
                      <a:r>
                        <a:rPr lang="en-US" sz="1800" dirty="0">
                          <a:effectLst/>
                        </a:rPr>
                        <a:t>0.01 – 0.20</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0000"/>
                        </a:lnSpc>
                        <a:spcBef>
                          <a:spcPts val="0"/>
                        </a:spcBef>
                        <a:spcAft>
                          <a:spcPts val="0"/>
                        </a:spcAft>
                      </a:pPr>
                      <a:r>
                        <a:rPr lang="en-US" sz="1800" dirty="0">
                          <a:effectLst/>
                        </a:rPr>
                        <a:t>Slight </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274263">
                <a:tc>
                  <a:txBody>
                    <a:bodyPr/>
                    <a:lstStyle/>
                    <a:p>
                      <a:pPr marL="0" marR="0" indent="0" algn="just">
                        <a:lnSpc>
                          <a:spcPct val="100000"/>
                        </a:lnSpc>
                        <a:spcBef>
                          <a:spcPts val="0"/>
                        </a:spcBef>
                        <a:spcAft>
                          <a:spcPts val="0"/>
                        </a:spcAft>
                      </a:pPr>
                      <a:r>
                        <a:rPr lang="en-US" sz="1800">
                          <a:effectLst/>
                        </a:rPr>
                        <a:t>0.21 – 0.40</a:t>
                      </a:r>
                      <a:endParaRPr lang="en-US" sz="180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0000"/>
                        </a:lnSpc>
                        <a:spcBef>
                          <a:spcPts val="0"/>
                        </a:spcBef>
                        <a:spcAft>
                          <a:spcPts val="0"/>
                        </a:spcAft>
                      </a:pPr>
                      <a:r>
                        <a:rPr lang="en-US" sz="1800" dirty="0">
                          <a:effectLst/>
                        </a:rPr>
                        <a:t>Fair </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74263">
                <a:tc>
                  <a:txBody>
                    <a:bodyPr/>
                    <a:lstStyle/>
                    <a:p>
                      <a:pPr marL="0" marR="0" indent="0" algn="just">
                        <a:lnSpc>
                          <a:spcPct val="100000"/>
                        </a:lnSpc>
                        <a:spcBef>
                          <a:spcPts val="0"/>
                        </a:spcBef>
                        <a:spcAft>
                          <a:spcPts val="0"/>
                        </a:spcAft>
                      </a:pPr>
                      <a:r>
                        <a:rPr lang="en-US" sz="1800">
                          <a:effectLst/>
                        </a:rPr>
                        <a:t>0.41 – 0.60</a:t>
                      </a:r>
                      <a:endParaRPr lang="en-US" sz="180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0000"/>
                        </a:lnSpc>
                        <a:spcBef>
                          <a:spcPts val="0"/>
                        </a:spcBef>
                        <a:spcAft>
                          <a:spcPts val="0"/>
                        </a:spcAft>
                      </a:pPr>
                      <a:r>
                        <a:rPr lang="en-US" sz="1800" dirty="0">
                          <a:effectLst/>
                        </a:rPr>
                        <a:t>Moderate </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274263">
                <a:tc>
                  <a:txBody>
                    <a:bodyPr/>
                    <a:lstStyle/>
                    <a:p>
                      <a:pPr marL="0" marR="0" indent="0" algn="just">
                        <a:lnSpc>
                          <a:spcPct val="100000"/>
                        </a:lnSpc>
                        <a:spcBef>
                          <a:spcPts val="0"/>
                        </a:spcBef>
                        <a:spcAft>
                          <a:spcPts val="0"/>
                        </a:spcAft>
                      </a:pPr>
                      <a:r>
                        <a:rPr lang="en-US" sz="1800">
                          <a:effectLst/>
                        </a:rPr>
                        <a:t>0.61 – 0.80</a:t>
                      </a:r>
                      <a:endParaRPr lang="en-US" sz="180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0000"/>
                        </a:lnSpc>
                        <a:spcBef>
                          <a:spcPts val="0"/>
                        </a:spcBef>
                        <a:spcAft>
                          <a:spcPts val="0"/>
                        </a:spcAft>
                      </a:pPr>
                      <a:r>
                        <a:rPr lang="en-US" sz="1800" dirty="0">
                          <a:effectLst/>
                        </a:rPr>
                        <a:t>Substantial </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274263">
                <a:tc>
                  <a:txBody>
                    <a:bodyPr/>
                    <a:lstStyle/>
                    <a:p>
                      <a:pPr marL="0" marR="0" indent="0" algn="just">
                        <a:lnSpc>
                          <a:spcPct val="100000"/>
                        </a:lnSpc>
                        <a:spcBef>
                          <a:spcPts val="0"/>
                        </a:spcBef>
                        <a:spcAft>
                          <a:spcPts val="0"/>
                        </a:spcAft>
                      </a:pPr>
                      <a:r>
                        <a:rPr lang="en-US" sz="1800" dirty="0">
                          <a:effectLst/>
                        </a:rPr>
                        <a:t>0.81 – 0.99</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0000"/>
                        </a:lnSpc>
                        <a:spcBef>
                          <a:spcPts val="0"/>
                        </a:spcBef>
                        <a:spcAft>
                          <a:spcPts val="0"/>
                        </a:spcAft>
                      </a:pPr>
                      <a:r>
                        <a:rPr lang="en-US" sz="1800" dirty="0">
                          <a:effectLst/>
                        </a:rPr>
                        <a:t>Almost perfect</a:t>
                      </a:r>
                      <a:endParaRPr lang="en-US" sz="1800" dirty="0">
                        <a:effectLst/>
                        <a:latin typeface="Times New Roman" panose="02020603050405020304" pitchFamily="18" charset="0"/>
                        <a:ea typeface="Times New Roman" panose="02020603050405020304" pitchFamily="18" charset="0"/>
                      </a:endParaRPr>
                    </a:p>
                  </a:txBody>
                  <a:tcPr marL="61709" marR="617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7967525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applying DIGS</a:t>
            </a:r>
          </a:p>
        </p:txBody>
      </p:sp>
      <p:pic>
        <p:nvPicPr>
          <p:cNvPr id="4" name="Picture 3"/>
          <p:cNvPicPr>
            <a:picLocks noChangeAspect="1"/>
          </p:cNvPicPr>
          <p:nvPr/>
        </p:nvPicPr>
        <p:blipFill>
          <a:blip r:embed="rId2"/>
          <a:stretch>
            <a:fillRect/>
          </a:stretch>
        </p:blipFill>
        <p:spPr>
          <a:xfrm>
            <a:off x="990600" y="1333500"/>
            <a:ext cx="7239000" cy="4838700"/>
          </a:xfrm>
          <a:prstGeom prst="rect">
            <a:avLst/>
          </a:prstGeom>
        </p:spPr>
      </p:pic>
    </p:spTree>
    <p:extLst>
      <p:ext uri="{BB962C8B-B14F-4D97-AF65-F5344CB8AC3E}">
        <p14:creationId xmlns:p14="http://schemas.microsoft.com/office/powerpoint/2010/main" val="1913036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r>
              <a:rPr lang="en-US" dirty="0"/>
              <a:t>: Initial Security Goals</a:t>
            </a:r>
          </a:p>
        </p:txBody>
      </p:sp>
      <p:pic>
        <p:nvPicPr>
          <p:cNvPr id="4" name="Picture 3"/>
          <p:cNvPicPr>
            <a:picLocks noChangeAspect="1"/>
          </p:cNvPicPr>
          <p:nvPr/>
        </p:nvPicPr>
        <p:blipFill>
          <a:blip r:embed="rId2"/>
          <a:stretch>
            <a:fillRect/>
          </a:stretch>
        </p:blipFill>
        <p:spPr>
          <a:xfrm>
            <a:off x="1295400" y="1600200"/>
            <a:ext cx="6563306" cy="4043363"/>
          </a:xfrm>
          <a:prstGeom prst="rect">
            <a:avLst/>
          </a:prstGeom>
        </p:spPr>
      </p:pic>
    </p:spTree>
    <p:extLst>
      <p:ext uri="{BB962C8B-B14F-4D97-AF65-F5344CB8AC3E}">
        <p14:creationId xmlns:p14="http://schemas.microsoft.com/office/powerpoint/2010/main" val="2307349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r>
              <a:rPr lang="en-US" dirty="0"/>
              <a:t>: Implied Security Goals</a:t>
            </a:r>
          </a:p>
        </p:txBody>
      </p:sp>
      <p:pic>
        <p:nvPicPr>
          <p:cNvPr id="4" name="Picture 3"/>
          <p:cNvPicPr>
            <a:picLocks noChangeAspect="1"/>
          </p:cNvPicPr>
          <p:nvPr/>
        </p:nvPicPr>
        <p:blipFill>
          <a:blip r:embed="rId2"/>
          <a:stretch>
            <a:fillRect/>
          </a:stretch>
        </p:blipFill>
        <p:spPr>
          <a:xfrm>
            <a:off x="2057400" y="1524000"/>
            <a:ext cx="4895850" cy="4068218"/>
          </a:xfrm>
          <a:prstGeom prst="rect">
            <a:avLst/>
          </a:prstGeom>
        </p:spPr>
      </p:pic>
    </p:spTree>
    <p:extLst>
      <p:ext uri="{BB962C8B-B14F-4D97-AF65-F5344CB8AC3E}">
        <p14:creationId xmlns:p14="http://schemas.microsoft.com/office/powerpoint/2010/main" val="2401420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Security Goals &amp; Requirements</a:t>
            </a:r>
          </a:p>
        </p:txBody>
      </p:sp>
      <p:sp>
        <p:nvSpPr>
          <p:cNvPr id="3" name="Content Placeholder 2"/>
          <p:cNvSpPr>
            <a:spLocks noGrp="1"/>
          </p:cNvSpPr>
          <p:nvPr>
            <p:ph idx="1"/>
          </p:nvPr>
        </p:nvSpPr>
        <p:spPr/>
        <p:txBody>
          <a:bodyPr/>
          <a:lstStyle/>
          <a:p>
            <a:r>
              <a:rPr lang="en-US" sz="2160" b="1" dirty="0">
                <a:solidFill>
                  <a:srgbClr val="CC0066"/>
                </a:solidFill>
              </a:rPr>
              <a:t>Security Goals:</a:t>
            </a:r>
            <a:r>
              <a:rPr lang="en-US" sz="2160" b="1" dirty="0"/>
              <a:t> </a:t>
            </a:r>
            <a:r>
              <a:rPr lang="en-US" sz="2160" dirty="0"/>
              <a:t>security-related outcomes a system must ensure or prevent </a:t>
            </a:r>
            <a:r>
              <a:rPr lang="en-US" sz="1260" dirty="0"/>
              <a:t>[Firesmith03]</a:t>
            </a:r>
            <a:endParaRPr lang="en-US" sz="2160" dirty="0"/>
          </a:p>
          <a:p>
            <a:pPr>
              <a:spcBef>
                <a:spcPts val="1620"/>
              </a:spcBef>
            </a:pPr>
            <a:r>
              <a:rPr lang="en-US" sz="2160" b="1" dirty="0">
                <a:solidFill>
                  <a:srgbClr val="CC0066"/>
                </a:solidFill>
              </a:rPr>
              <a:t>Security requirements:</a:t>
            </a:r>
            <a:r>
              <a:rPr lang="en-US" sz="2160" dirty="0"/>
              <a:t> security-related functionality/behavior </a:t>
            </a:r>
            <a:r>
              <a:rPr lang="en-US" sz="2160" i="1" dirty="0"/>
              <a:t>or</a:t>
            </a:r>
            <a:r>
              <a:rPr lang="en-US" sz="2160" dirty="0"/>
              <a:t> properties/quality attributes </a:t>
            </a:r>
            <a:r>
              <a:rPr lang="en-US" sz="2160" i="1" dirty="0"/>
              <a:t>or</a:t>
            </a:r>
            <a:r>
              <a:rPr lang="en-US" sz="2160" dirty="0"/>
              <a:t> constraints </a:t>
            </a:r>
            <a:r>
              <a:rPr lang="en-US" sz="1080" dirty="0"/>
              <a:t>[MARTIN07, SOAR07, CIGITAL]</a:t>
            </a:r>
            <a:r>
              <a:rPr lang="en-US" sz="2160" dirty="0"/>
              <a:t> </a:t>
            </a:r>
          </a:p>
          <a:p>
            <a:endParaRPr lang="en-US" dirty="0"/>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26</a:t>
            </a:fld>
            <a:endParaRPr lang="en-US" sz="1620" kern="0">
              <a:solidFill>
                <a:sysClr val="windowText" lastClr="000000"/>
              </a:solidFill>
            </a:endParaRPr>
          </a:p>
        </p:txBody>
      </p:sp>
      <p:sp>
        <p:nvSpPr>
          <p:cNvPr id="5" name="Flowchart: Multidocument 4"/>
          <p:cNvSpPr/>
          <p:nvPr/>
        </p:nvSpPr>
        <p:spPr bwMode="auto">
          <a:xfrm>
            <a:off x="5189091" y="4933428"/>
            <a:ext cx="1714143" cy="685657"/>
          </a:xfrm>
          <a:prstGeom prst="flowChartMultidocumen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pic>
        <p:nvPicPr>
          <p:cNvPr id="6" name="Picture 2" descr="http://www.sxc.hu/pic/m/c/co/cobrasoft/1176209_shot_on_target.jpg"/>
          <p:cNvPicPr>
            <a:picLocks noChangeAspect="1" noChangeArrowheads="1"/>
          </p:cNvPicPr>
          <p:nvPr/>
        </p:nvPicPr>
        <p:blipFill>
          <a:blip r:embed="rId3" cstate="print"/>
          <a:srcRect/>
          <a:stretch>
            <a:fillRect/>
          </a:stretch>
        </p:blipFill>
        <p:spPr bwMode="auto">
          <a:xfrm>
            <a:off x="3063554" y="3154737"/>
            <a:ext cx="1611294" cy="1611294"/>
          </a:xfrm>
          <a:prstGeom prst="rect">
            <a:avLst/>
          </a:prstGeom>
          <a:noFill/>
        </p:spPr>
      </p:pic>
      <p:sp>
        <p:nvSpPr>
          <p:cNvPr id="7" name="TextBox 6"/>
          <p:cNvSpPr txBox="1"/>
          <p:nvPr/>
        </p:nvSpPr>
        <p:spPr>
          <a:xfrm>
            <a:off x="4713145" y="5691668"/>
            <a:ext cx="2225289" cy="341632"/>
          </a:xfrm>
          <a:prstGeom prst="rect">
            <a:avLst/>
          </a:prstGeom>
          <a:noFill/>
        </p:spPr>
        <p:txBody>
          <a:bodyPr wrap="none" rtlCol="0">
            <a:spAutoFit/>
          </a:bodyPr>
          <a:lstStyle/>
          <a:p>
            <a:pPr defTabSz="822777" fontAlgn="auto">
              <a:spcBef>
                <a:spcPts val="0"/>
              </a:spcBef>
              <a:spcAft>
                <a:spcPts val="0"/>
              </a:spcAft>
              <a:buClrTx/>
              <a:buSzTx/>
              <a:buNone/>
            </a:pPr>
            <a:r>
              <a:rPr lang="en-US" sz="1620" b="1" kern="0" dirty="0">
                <a:solidFill>
                  <a:srgbClr val="006699"/>
                </a:solidFill>
              </a:rPr>
              <a:t>Security Requirements</a:t>
            </a:r>
          </a:p>
        </p:txBody>
      </p:sp>
      <p:sp>
        <p:nvSpPr>
          <p:cNvPr id="8" name="TextBox 7"/>
          <p:cNvSpPr txBox="1"/>
          <p:nvPr/>
        </p:nvSpPr>
        <p:spPr>
          <a:xfrm>
            <a:off x="2720726" y="3013588"/>
            <a:ext cx="1484702" cy="341632"/>
          </a:xfrm>
          <a:prstGeom prst="rect">
            <a:avLst/>
          </a:prstGeom>
          <a:noFill/>
        </p:spPr>
        <p:txBody>
          <a:bodyPr wrap="none" rtlCol="0">
            <a:spAutoFit/>
          </a:bodyPr>
          <a:lstStyle/>
          <a:p>
            <a:pPr defTabSz="822777" fontAlgn="auto">
              <a:spcBef>
                <a:spcPts val="0"/>
              </a:spcBef>
              <a:spcAft>
                <a:spcPts val="0"/>
              </a:spcAft>
              <a:buClrTx/>
              <a:buSzTx/>
              <a:buNone/>
            </a:pPr>
            <a:r>
              <a:rPr lang="en-US" sz="1620" b="1" kern="0" dirty="0">
                <a:solidFill>
                  <a:srgbClr val="006699"/>
                </a:solidFill>
              </a:rPr>
              <a:t>Security Goals</a:t>
            </a:r>
          </a:p>
        </p:txBody>
      </p:sp>
      <p:sp>
        <p:nvSpPr>
          <p:cNvPr id="9" name="Notched Right Arrow 8"/>
          <p:cNvSpPr/>
          <p:nvPr/>
        </p:nvSpPr>
        <p:spPr bwMode="auto">
          <a:xfrm rot="12661767">
            <a:off x="4639327" y="4224255"/>
            <a:ext cx="1379568" cy="233154"/>
          </a:xfrm>
          <a:prstGeom prst="notched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10" name="TextBox 9"/>
          <p:cNvSpPr txBox="1"/>
          <p:nvPr/>
        </p:nvSpPr>
        <p:spPr>
          <a:xfrm>
            <a:off x="5394789" y="3840394"/>
            <a:ext cx="1366080"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solidFill>
                  <a:schemeClr val="accent1">
                    <a:lumMod val="50000"/>
                  </a:schemeClr>
                </a:solidFill>
              </a:rPr>
              <a:t>operationalize</a:t>
            </a:r>
          </a:p>
        </p:txBody>
      </p:sp>
      <p:pic>
        <p:nvPicPr>
          <p:cNvPr id="11" name="Picture 4" descr="https://encrypted-tbn2.gstatic.com/images?q=tbn:ANd9GcQmlwvbdq6iVUXENopNQp2_knvVh24BVMmfeMvTCNrmTJE0swJFbA"/>
          <p:cNvPicPr>
            <a:picLocks noChangeAspect="1" noChangeArrowheads="1"/>
          </p:cNvPicPr>
          <p:nvPr/>
        </p:nvPicPr>
        <p:blipFill>
          <a:blip r:embed="rId4" cstate="print"/>
          <a:srcRect/>
          <a:stretch>
            <a:fillRect/>
          </a:stretch>
        </p:blipFill>
        <p:spPr bwMode="auto">
          <a:xfrm>
            <a:off x="1539097" y="4800314"/>
            <a:ext cx="1730155" cy="959920"/>
          </a:xfrm>
          <a:prstGeom prst="rect">
            <a:avLst/>
          </a:prstGeom>
          <a:noFill/>
        </p:spPr>
      </p:pic>
      <p:sp>
        <p:nvSpPr>
          <p:cNvPr id="12" name="TextBox 11"/>
          <p:cNvSpPr txBox="1"/>
          <p:nvPr/>
        </p:nvSpPr>
        <p:spPr>
          <a:xfrm>
            <a:off x="736334" y="5691668"/>
            <a:ext cx="1749197" cy="341632"/>
          </a:xfrm>
          <a:prstGeom prst="rect">
            <a:avLst/>
          </a:prstGeom>
          <a:noFill/>
        </p:spPr>
        <p:txBody>
          <a:bodyPr wrap="none" rtlCol="0">
            <a:spAutoFit/>
          </a:bodyPr>
          <a:lstStyle/>
          <a:p>
            <a:pPr defTabSz="822777" fontAlgn="auto">
              <a:spcBef>
                <a:spcPts val="0"/>
              </a:spcBef>
              <a:spcAft>
                <a:spcPts val="0"/>
              </a:spcAft>
              <a:buClrTx/>
              <a:buSzTx/>
              <a:buNone/>
            </a:pPr>
            <a:r>
              <a:rPr lang="en-US" sz="1620" b="1" kern="0" dirty="0">
                <a:solidFill>
                  <a:srgbClr val="006699"/>
                </a:solidFill>
              </a:rPr>
              <a:t>Software Systems</a:t>
            </a:r>
          </a:p>
        </p:txBody>
      </p:sp>
      <p:pic>
        <p:nvPicPr>
          <p:cNvPr id="13" name="Picture 6" descr="http://www.geeky-gadgets.com/wp-content/uploads/2011/04/Square-Credit-Card.jpg"/>
          <p:cNvPicPr>
            <a:picLocks noChangeAspect="1" noChangeArrowheads="1"/>
          </p:cNvPicPr>
          <p:nvPr/>
        </p:nvPicPr>
        <p:blipFill>
          <a:blip r:embed="rId5" cstate="print"/>
          <a:srcRect/>
          <a:stretch>
            <a:fillRect/>
          </a:stretch>
        </p:blipFill>
        <p:spPr bwMode="auto">
          <a:xfrm>
            <a:off x="511925" y="4316337"/>
            <a:ext cx="1180315" cy="908496"/>
          </a:xfrm>
          <a:prstGeom prst="rect">
            <a:avLst/>
          </a:prstGeom>
          <a:noFill/>
        </p:spPr>
      </p:pic>
      <p:sp>
        <p:nvSpPr>
          <p:cNvPr id="14" name="Notched Right Arrow 13"/>
          <p:cNvSpPr/>
          <p:nvPr/>
        </p:nvSpPr>
        <p:spPr bwMode="auto">
          <a:xfrm rot="19888042">
            <a:off x="1869845" y="4179254"/>
            <a:ext cx="1379568" cy="233154"/>
          </a:xfrm>
          <a:prstGeom prst="notched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15" name="TextBox 14"/>
          <p:cNvSpPr txBox="1"/>
          <p:nvPr/>
        </p:nvSpPr>
        <p:spPr>
          <a:xfrm>
            <a:off x="1897938" y="3767811"/>
            <a:ext cx="579005"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solidFill>
                  <a:schemeClr val="accent1">
                    <a:lumMod val="50000"/>
                  </a:schemeClr>
                </a:solidFill>
              </a:rPr>
              <a:t>have</a:t>
            </a:r>
          </a:p>
        </p:txBody>
      </p:sp>
      <p:cxnSp>
        <p:nvCxnSpPr>
          <p:cNvPr id="16" name="Straight Connector 15"/>
          <p:cNvCxnSpPr/>
          <p:nvPr/>
        </p:nvCxnSpPr>
        <p:spPr bwMode="auto">
          <a:xfrm>
            <a:off x="3132120" y="5413388"/>
            <a:ext cx="1919840" cy="0"/>
          </a:xfrm>
          <a:prstGeom prst="line">
            <a:avLst/>
          </a:prstGeom>
          <a:solidFill>
            <a:srgbClr val="00B8FF"/>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7863155" y="3497566"/>
            <a:ext cx="828228" cy="341632"/>
          </a:xfrm>
          <a:prstGeom prst="rect">
            <a:avLst/>
          </a:prstGeom>
          <a:noFill/>
        </p:spPr>
        <p:txBody>
          <a:bodyPr wrap="square" rtlCol="0">
            <a:spAutoFit/>
          </a:bodyPr>
          <a:lstStyle/>
          <a:p>
            <a:pPr defTabSz="822777" fontAlgn="auto">
              <a:spcBef>
                <a:spcPts val="0"/>
              </a:spcBef>
              <a:spcAft>
                <a:spcPts val="0"/>
              </a:spcAft>
              <a:buClrTx/>
              <a:buSzTx/>
              <a:buNone/>
            </a:pPr>
            <a:r>
              <a:rPr lang="en-US" sz="1620" kern="0" dirty="0">
                <a:solidFill>
                  <a:srgbClr val="C00000"/>
                </a:solidFill>
              </a:rPr>
              <a:t>Why?</a:t>
            </a:r>
          </a:p>
        </p:txBody>
      </p:sp>
      <p:sp>
        <p:nvSpPr>
          <p:cNvPr id="18" name="TextBox 17"/>
          <p:cNvSpPr txBox="1"/>
          <p:nvPr/>
        </p:nvSpPr>
        <p:spPr>
          <a:xfrm>
            <a:off x="7863154" y="5413388"/>
            <a:ext cx="1028486" cy="341632"/>
          </a:xfrm>
          <a:prstGeom prst="rect">
            <a:avLst/>
          </a:prstGeom>
          <a:noFill/>
        </p:spPr>
        <p:txBody>
          <a:bodyPr wrap="square" rtlCol="0">
            <a:spAutoFit/>
          </a:bodyPr>
          <a:lstStyle/>
          <a:p>
            <a:pPr defTabSz="822777" fontAlgn="auto">
              <a:spcBef>
                <a:spcPts val="0"/>
              </a:spcBef>
              <a:spcAft>
                <a:spcPts val="0"/>
              </a:spcAft>
              <a:buClrTx/>
              <a:buSzTx/>
              <a:buNone/>
            </a:pPr>
            <a:r>
              <a:rPr lang="en-US" sz="1620" kern="0" dirty="0">
                <a:solidFill>
                  <a:srgbClr val="C00000"/>
                </a:solidFill>
              </a:rPr>
              <a:t>What?</a:t>
            </a:r>
          </a:p>
        </p:txBody>
      </p:sp>
      <p:cxnSp>
        <p:nvCxnSpPr>
          <p:cNvPr id="20" name="Straight Connector 19"/>
          <p:cNvCxnSpPr/>
          <p:nvPr/>
        </p:nvCxnSpPr>
        <p:spPr bwMode="auto">
          <a:xfrm>
            <a:off x="8205983" y="4046091"/>
            <a:ext cx="0" cy="1234183"/>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8068851" y="5348840"/>
            <a:ext cx="274263"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8068851" y="3977526"/>
            <a:ext cx="274263"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p:cNvSpPr/>
          <p:nvPr/>
        </p:nvSpPr>
        <p:spPr>
          <a:xfrm>
            <a:off x="7726023" y="5828800"/>
            <a:ext cx="1281120" cy="286232"/>
          </a:xfrm>
          <a:prstGeom prst="rect">
            <a:avLst/>
          </a:prstGeom>
        </p:spPr>
        <p:txBody>
          <a:bodyPr wrap="none">
            <a:spAutoFit/>
          </a:bodyPr>
          <a:lstStyle/>
          <a:p>
            <a:pPr defTabSz="822777" fontAlgn="auto">
              <a:spcBef>
                <a:spcPts val="0"/>
              </a:spcBef>
              <a:spcAft>
                <a:spcPts val="0"/>
              </a:spcAft>
              <a:buClrTx/>
              <a:buSzTx/>
              <a:buNone/>
            </a:pPr>
            <a:r>
              <a:rPr lang="en-US" sz="1260" kern="0" dirty="0"/>
              <a:t>[Lamsweerde03]</a:t>
            </a:r>
          </a:p>
        </p:txBody>
      </p:sp>
      <p:sp>
        <p:nvSpPr>
          <p:cNvPr id="26" name="TextBox 25"/>
          <p:cNvSpPr txBox="1"/>
          <p:nvPr/>
        </p:nvSpPr>
        <p:spPr>
          <a:xfrm>
            <a:off x="3543515" y="5070559"/>
            <a:ext cx="798617" cy="341632"/>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solidFill>
                  <a:schemeClr val="accent1">
                    <a:lumMod val="50000"/>
                  </a:schemeClr>
                </a:solidFill>
              </a:rPr>
              <a:t>context</a:t>
            </a:r>
          </a:p>
        </p:txBody>
      </p:sp>
    </p:spTree>
    <p:extLst>
      <p:ext uri="{BB962C8B-B14F-4D97-AF65-F5344CB8AC3E}">
        <p14:creationId xmlns:p14="http://schemas.microsoft.com/office/powerpoint/2010/main" val="8663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Implied Security Goals</a:t>
            </a:r>
            <a:endParaRPr lang="en-US" dirty="0"/>
          </a:p>
        </p:txBody>
      </p:sp>
      <p:pic>
        <p:nvPicPr>
          <p:cNvPr id="4" name="Content Placeholder 3"/>
          <p:cNvPicPr>
            <a:picLocks noGrp="1" noChangeAspect="1"/>
          </p:cNvPicPr>
          <p:nvPr>
            <p:ph idx="1"/>
          </p:nvPr>
        </p:nvPicPr>
        <p:blipFill>
          <a:blip r:embed="rId2"/>
          <a:stretch>
            <a:fillRect/>
          </a:stretch>
        </p:blipFill>
        <p:spPr>
          <a:xfrm>
            <a:off x="576109" y="1447800"/>
            <a:ext cx="8567891" cy="2971800"/>
          </a:xfrm>
          <a:prstGeom prst="rect">
            <a:avLst/>
          </a:prstGeom>
        </p:spPr>
      </p:pic>
    </p:spTree>
    <p:extLst>
      <p:ext uri="{BB962C8B-B14F-4D97-AF65-F5344CB8AC3E}">
        <p14:creationId xmlns:p14="http://schemas.microsoft.com/office/powerpoint/2010/main" val="332258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ct val="30000"/>
              </a:spcBef>
              <a:buNone/>
              <a:defRPr/>
            </a:pPr>
            <a:r>
              <a:rPr lang="en-US" sz="2400" dirty="0"/>
              <a:t>Integrating Security Requirements with System Functionality </a:t>
            </a:r>
          </a:p>
          <a:p>
            <a:pPr marL="565659" lvl="2">
              <a:spcBef>
                <a:spcPts val="1620"/>
              </a:spcBef>
              <a:buFont typeface="Arial" pitchFamily="34" charset="0"/>
              <a:buChar char="•"/>
              <a:defRPr/>
            </a:pPr>
            <a:r>
              <a:rPr lang="en-US" sz="2160" dirty="0"/>
              <a:t>92% of the vulnerabilities are in the system implementation </a:t>
            </a:r>
            <a:r>
              <a:rPr lang="en-US" sz="1600" dirty="0"/>
              <a:t>[NVD]</a:t>
            </a:r>
          </a:p>
          <a:p>
            <a:pPr marL="565659" lvl="2">
              <a:spcBef>
                <a:spcPts val="1620"/>
              </a:spcBef>
              <a:buFont typeface="Arial" pitchFamily="34" charset="0"/>
              <a:buChar char="•"/>
              <a:defRPr/>
            </a:pPr>
            <a:r>
              <a:rPr lang="en-US" sz="2160" dirty="0"/>
              <a:t>Limited Security Expertise and Resources </a:t>
            </a:r>
            <a:r>
              <a:rPr lang="en-US" sz="2000" dirty="0"/>
              <a:t>[</a:t>
            </a:r>
            <a:r>
              <a:rPr lang="en-US" sz="1600" dirty="0"/>
              <a:t>RePa12</a:t>
            </a:r>
            <a:r>
              <a:rPr lang="en-US" sz="2000" dirty="0"/>
              <a: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753267"/>
            <a:ext cx="6946977" cy="3571333"/>
          </a:xfrm>
          <a:prstGeom prst="rect">
            <a:avLst/>
          </a:prstGeom>
        </p:spPr>
      </p:pic>
      <p:sp>
        <p:nvSpPr>
          <p:cNvPr id="2" name="Title 1"/>
          <p:cNvSpPr>
            <a:spLocks noGrp="1"/>
          </p:cNvSpPr>
          <p:nvPr>
            <p:ph type="title"/>
          </p:nvPr>
        </p:nvSpPr>
        <p:spPr/>
        <p:txBody>
          <a:bodyPr/>
          <a:lstStyle/>
          <a:p>
            <a:pPr algn="l"/>
            <a:r>
              <a:rPr lang="en-US" dirty="0"/>
              <a:t>Motivation</a:t>
            </a:r>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3</a:t>
            </a:fld>
            <a:endParaRPr lang="en-US" sz="1620" kern="0">
              <a:solidFill>
                <a:sysClr val="windowText" lastClr="000000"/>
              </a:solidFill>
            </a:endParaRPr>
          </a:p>
        </p:txBody>
      </p:sp>
      <p:sp>
        <p:nvSpPr>
          <p:cNvPr id="5" name="Rectangle 4"/>
          <p:cNvSpPr/>
          <p:nvPr/>
        </p:nvSpPr>
        <p:spPr>
          <a:xfrm>
            <a:off x="5899318" y="6172200"/>
            <a:ext cx="3092282" cy="286232"/>
          </a:xfrm>
          <a:prstGeom prst="rect">
            <a:avLst/>
          </a:prstGeom>
        </p:spPr>
        <p:txBody>
          <a:bodyPr wrap="square">
            <a:spAutoFit/>
          </a:bodyPr>
          <a:lstStyle/>
          <a:p>
            <a:pPr defTabSz="822777" fontAlgn="auto">
              <a:spcBef>
                <a:spcPts val="0"/>
              </a:spcBef>
              <a:spcAft>
                <a:spcPts val="0"/>
              </a:spcAft>
              <a:buClrTx/>
              <a:buSzTx/>
              <a:buNone/>
            </a:pPr>
            <a:r>
              <a:rPr lang="en-US" sz="1260" kern="0" dirty="0">
                <a:solidFill>
                  <a:schemeClr val="bg1">
                    <a:lumMod val="50000"/>
                  </a:schemeClr>
                </a:solidFill>
              </a:rPr>
              <a:t>https://www.sans.org/top25-software-errors/</a:t>
            </a:r>
          </a:p>
        </p:txBody>
      </p:sp>
      <p:sp>
        <p:nvSpPr>
          <p:cNvPr id="7" name="Oval 6"/>
          <p:cNvSpPr/>
          <p:nvPr/>
        </p:nvSpPr>
        <p:spPr bwMode="auto">
          <a:xfrm>
            <a:off x="523989" y="3124200"/>
            <a:ext cx="7477011" cy="762000"/>
          </a:xfrm>
          <a:prstGeom prst="ellipse">
            <a:avLst/>
          </a:prstGeom>
          <a:noFill/>
          <a:ln w="508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8" name="Oval 7"/>
          <p:cNvSpPr/>
          <p:nvPr/>
        </p:nvSpPr>
        <p:spPr bwMode="auto">
          <a:xfrm>
            <a:off x="457200" y="3810000"/>
            <a:ext cx="5245099" cy="762000"/>
          </a:xfrm>
          <a:prstGeom prst="ellipse">
            <a:avLst/>
          </a:prstGeom>
          <a:noFill/>
          <a:ln w="5080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rgbClr val="CC3300"/>
              </a:solidFill>
              <a:effectLst/>
              <a:latin typeface="Times New Roman" panose="02020603050405020304" pitchFamily="18" charset="0"/>
            </a:endParaRPr>
          </a:p>
        </p:txBody>
      </p:sp>
      <p:sp>
        <p:nvSpPr>
          <p:cNvPr id="9" name="Oval 8"/>
          <p:cNvSpPr/>
          <p:nvPr/>
        </p:nvSpPr>
        <p:spPr bwMode="auto">
          <a:xfrm>
            <a:off x="76200" y="4552890"/>
            <a:ext cx="5334077" cy="1867020"/>
          </a:xfrm>
          <a:prstGeom prst="ellipse">
            <a:avLst/>
          </a:prstGeom>
          <a:noFill/>
          <a:ln w="50800" cap="flat" cmpd="sng" algn="ctr">
            <a:solidFill>
              <a:srgbClr val="9933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rgbClr val="993366"/>
              </a:solidFill>
              <a:effectLst/>
              <a:latin typeface="Times New Roman" panose="02020603050405020304" pitchFamily="18" charset="0"/>
            </a:endParaRPr>
          </a:p>
        </p:txBody>
      </p:sp>
      <p:sp>
        <p:nvSpPr>
          <p:cNvPr id="10" name="TextBox 9"/>
          <p:cNvSpPr txBox="1"/>
          <p:nvPr/>
        </p:nvSpPr>
        <p:spPr>
          <a:xfrm>
            <a:off x="5854700" y="4406205"/>
            <a:ext cx="2984500" cy="1384995"/>
          </a:xfrm>
          <a:prstGeom prst="rect">
            <a:avLst/>
          </a:prstGeom>
          <a:noFill/>
        </p:spPr>
        <p:txBody>
          <a:bodyPr wrap="square" rtlCol="0">
            <a:spAutoFit/>
          </a:bodyPr>
          <a:lstStyle/>
          <a:p>
            <a:pPr algn="ctr"/>
            <a:r>
              <a:rPr lang="en-US" sz="2800" dirty="0">
                <a:solidFill>
                  <a:srgbClr val="CC3300"/>
                </a:solidFill>
              </a:rPr>
              <a:t>Missing </a:t>
            </a:r>
            <a:br>
              <a:rPr lang="en-US" sz="2800" dirty="0">
                <a:solidFill>
                  <a:srgbClr val="CC3300"/>
                </a:solidFill>
              </a:rPr>
            </a:br>
            <a:r>
              <a:rPr lang="en-US" sz="2800" dirty="0">
                <a:solidFill>
                  <a:srgbClr val="CC3300"/>
                </a:solidFill>
              </a:rPr>
              <a:t>Security-Related</a:t>
            </a:r>
            <a:br>
              <a:rPr lang="en-US" sz="2800" dirty="0">
                <a:solidFill>
                  <a:srgbClr val="CC3300"/>
                </a:solidFill>
              </a:rPr>
            </a:br>
            <a:r>
              <a:rPr lang="en-US" sz="2800" dirty="0">
                <a:solidFill>
                  <a:srgbClr val="CC3300"/>
                </a:solidFill>
              </a:rPr>
              <a:t>Functionality</a:t>
            </a:r>
          </a:p>
        </p:txBody>
      </p:sp>
      <p:sp>
        <p:nvSpPr>
          <p:cNvPr id="11" name="TextBox 10"/>
          <p:cNvSpPr txBox="1"/>
          <p:nvPr/>
        </p:nvSpPr>
        <p:spPr>
          <a:xfrm>
            <a:off x="2927518" y="2743200"/>
            <a:ext cx="4692482" cy="400110"/>
          </a:xfrm>
          <a:prstGeom prst="rect">
            <a:avLst/>
          </a:prstGeom>
          <a:noFill/>
        </p:spPr>
        <p:txBody>
          <a:bodyPr wrap="square" rtlCol="0">
            <a:spAutoFit/>
          </a:bodyPr>
          <a:lstStyle/>
          <a:p>
            <a:pPr>
              <a:buNone/>
            </a:pPr>
            <a:r>
              <a:rPr lang="en-US" sz="2000" dirty="0">
                <a:solidFill>
                  <a:schemeClr val="bg1"/>
                </a:solidFill>
              </a:rPr>
              <a:t>[CWE-SANS Top 25 Vulnerabilities]</a:t>
            </a:r>
          </a:p>
        </p:txBody>
      </p:sp>
    </p:spTree>
    <p:extLst>
      <p:ext uri="{BB962C8B-B14F-4D97-AF65-F5344CB8AC3E}">
        <p14:creationId xmlns:p14="http://schemas.microsoft.com/office/powerpoint/2010/main" val="1520190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lgn="l">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dirty="0"/>
              <a:t>Research Objective</a:t>
            </a:r>
          </a:p>
        </p:txBody>
      </p:sp>
      <p:sp>
        <p:nvSpPr>
          <p:cNvPr id="6146" name="Rectangle 2"/>
          <p:cNvSpPr>
            <a:spLocks noGrp="1" noChangeArrowheads="1"/>
          </p:cNvSpPr>
          <p:nvPr>
            <p:ph idx="1"/>
          </p:nvPr>
        </p:nvSpPr>
        <p:spPr>
          <a:xfrm>
            <a:off x="1111250" y="1276815"/>
            <a:ext cx="7239000" cy="4953000"/>
          </a:xfrm>
          <a:ln/>
        </p:spPr>
        <p:txBody>
          <a:bodyPr/>
          <a:lstStyle/>
          <a:p>
            <a:pPr marL="0" indent="0" algn="just">
              <a:buNone/>
              <a:tabLst>
                <a:tab pos="819920" algn="l"/>
                <a:tab pos="1642697" algn="l"/>
                <a:tab pos="2465474" algn="l"/>
                <a:tab pos="3288252" algn="l"/>
                <a:tab pos="4111029" algn="l"/>
                <a:tab pos="4933806" algn="l"/>
                <a:tab pos="5756583" algn="l"/>
                <a:tab pos="6579360" algn="l"/>
                <a:tab pos="7402137" algn="l"/>
                <a:tab pos="8224914" algn="l"/>
                <a:tab pos="9047691" algn="l"/>
              </a:tabLst>
            </a:pPr>
            <a:endParaRPr lang="en-US" sz="1200" dirty="0">
              <a:latin typeface="Times New Roman" panose="02020603050405020304" pitchFamily="18" charset="0"/>
              <a:ea typeface="Times New Roman" panose="02020603050405020304" pitchFamily="18" charset="0"/>
            </a:endParaRPr>
          </a:p>
          <a:p>
            <a:pPr marL="0" indent="0" algn="just">
              <a:buNone/>
              <a:tabLst>
                <a:tab pos="819920" algn="l"/>
                <a:tab pos="1642697" algn="l"/>
                <a:tab pos="2465474" algn="l"/>
                <a:tab pos="3288252" algn="l"/>
                <a:tab pos="4111029" algn="l"/>
                <a:tab pos="4933806" algn="l"/>
                <a:tab pos="5756583" algn="l"/>
                <a:tab pos="6579360" algn="l"/>
                <a:tab pos="7402137" algn="l"/>
                <a:tab pos="8224914" algn="l"/>
                <a:tab pos="9047691" algn="l"/>
              </a:tabLst>
            </a:pPr>
            <a:endParaRPr lang="en-US" sz="2800" dirty="0">
              <a:latin typeface="Times New Roman" panose="02020603050405020304" pitchFamily="18" charset="0"/>
              <a:ea typeface="Times New Roman" panose="02020603050405020304" pitchFamily="18" charset="0"/>
            </a:endParaRPr>
          </a:p>
          <a:p>
            <a:pPr marL="0" indent="0" algn="just">
              <a:buNone/>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dirty="0"/>
              <a:t>To support analysts in security requirements engineering by providing a framework that supports a </a:t>
            </a:r>
            <a:r>
              <a:rPr lang="en-US" i="1" dirty="0">
                <a:solidFill>
                  <a:srgbClr val="993366"/>
                </a:solidFill>
              </a:rPr>
              <a:t>systematic</a:t>
            </a:r>
            <a:r>
              <a:rPr lang="en-US" dirty="0"/>
              <a:t> and </a:t>
            </a:r>
            <a:r>
              <a:rPr lang="en-US" i="1" dirty="0">
                <a:solidFill>
                  <a:srgbClr val="993366"/>
                </a:solidFill>
              </a:rPr>
              <a:t>comprehensive</a:t>
            </a:r>
            <a:r>
              <a:rPr lang="en-US" dirty="0"/>
              <a:t> </a:t>
            </a:r>
            <a:r>
              <a:rPr lang="en-US" i="1" dirty="0">
                <a:solidFill>
                  <a:srgbClr val="993366"/>
                </a:solidFill>
              </a:rPr>
              <a:t>discovery</a:t>
            </a:r>
            <a:r>
              <a:rPr lang="en-US" dirty="0"/>
              <a:t> of </a:t>
            </a:r>
            <a:r>
              <a:rPr lang="en-US" b="1" dirty="0">
                <a:solidFill>
                  <a:srgbClr val="993366"/>
                </a:solidFill>
              </a:rPr>
              <a:t>security goals </a:t>
            </a:r>
            <a:r>
              <a:rPr lang="en-US" dirty="0"/>
              <a:t>for a software system.</a:t>
            </a:r>
            <a:endParaRPr lang="en-US" sz="2800" dirty="0">
              <a:latin typeface="Times New Roman" panose="02020603050405020304" pitchFamily="18" charset="0"/>
              <a:ea typeface="Times New Roman" panose="02020603050405020304" pitchFamily="18" charset="0"/>
            </a:endParaRPr>
          </a:p>
        </p:txBody>
      </p:sp>
      <p:sp>
        <p:nvSpPr>
          <p:cNvPr id="3" name="Footer Placeholder 2"/>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kern="0">
                <a:solidFill>
                  <a:sysClr val="windowText" lastClr="000000"/>
                </a:solidFill>
              </a:rPr>
              <a:pPr defTabSz="822777" fontAlgn="auto">
                <a:spcBef>
                  <a:spcPts val="0"/>
                </a:spcBef>
                <a:spcAft>
                  <a:spcPts val="0"/>
                </a:spcAft>
                <a:buSzTx/>
                <a:tabLst/>
              </a:pPr>
              <a:t>4</a:t>
            </a:fld>
            <a:endParaRPr lang="en-US" kern="0" dirty="0">
              <a:solidFill>
                <a:sysClr val="windowText" lastClr="000000"/>
              </a:solidFill>
            </a:endParaRPr>
          </a:p>
        </p:txBody>
      </p:sp>
    </p:spTree>
    <p:extLst>
      <p:ext uri="{BB962C8B-B14F-4D97-AF65-F5344CB8AC3E}">
        <p14:creationId xmlns:p14="http://schemas.microsoft.com/office/powerpoint/2010/main" val="3559860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lgn="l">
              <a:tabLst>
                <a:tab pos="0" algn="l"/>
                <a:tab pos="822777" algn="l"/>
                <a:tab pos="1645554" algn="l"/>
                <a:tab pos="2468331" algn="l"/>
                <a:tab pos="3291108" algn="l"/>
                <a:tab pos="4113886" algn="l"/>
                <a:tab pos="4936663" algn="l"/>
                <a:tab pos="5759440" algn="l"/>
                <a:tab pos="6582217" algn="l"/>
                <a:tab pos="7404994" algn="l"/>
                <a:tab pos="8227771" algn="l"/>
                <a:tab pos="9050548" algn="l"/>
              </a:tabLst>
            </a:pPr>
            <a:r>
              <a:rPr lang="en-US" dirty="0"/>
              <a:t>Related Work:</a:t>
            </a:r>
            <a:br>
              <a:rPr lang="en-US" dirty="0"/>
            </a:br>
            <a:r>
              <a:rPr lang="en-US" sz="2879" dirty="0"/>
              <a:t>Identifying Security Requirements</a:t>
            </a:r>
            <a:endParaRPr lang="en-US" dirty="0"/>
          </a:p>
        </p:txBody>
      </p:sp>
      <p:sp>
        <p:nvSpPr>
          <p:cNvPr id="6146" name="Rectangle 2"/>
          <p:cNvSpPr>
            <a:spLocks noGrp="1" noChangeArrowheads="1"/>
          </p:cNvSpPr>
          <p:nvPr>
            <p:ph idx="1"/>
          </p:nvPr>
        </p:nvSpPr>
        <p:spPr>
          <a:ln/>
        </p:spPr>
        <p:txBody>
          <a:bodyPr/>
          <a:lstStyle/>
          <a:p>
            <a:pPr marL="422727" indent="-462812">
              <a:spcBef>
                <a:spcPts val="1620"/>
              </a:spcBef>
              <a:buFont typeface="Arial" pitchFamily="34"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dirty="0"/>
              <a:t>Conceptual Frameworks</a:t>
            </a:r>
          </a:p>
          <a:p>
            <a:pPr marL="782692" lvl="1" indent="-462812">
              <a:buFont typeface="Wingdings" pitchFamily="2" charset="2"/>
              <a:buChar char="Ø"/>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solidFill>
                  <a:srgbClr val="AC0056"/>
                </a:solidFill>
              </a:rPr>
              <a:t>Multi-step process for identifying security requirements </a:t>
            </a:r>
            <a:r>
              <a:rPr lang="en-US" sz="1800" dirty="0"/>
              <a:t>[Square05]</a:t>
            </a:r>
          </a:p>
          <a:p>
            <a:pPr marL="782692" lvl="1" indent="-462812">
              <a:buFont typeface="Wingdings" pitchFamily="2" charset="2"/>
              <a:buChar char="Ø"/>
              <a:tabLst>
                <a:tab pos="819920" algn="l"/>
                <a:tab pos="1642697" algn="l"/>
                <a:tab pos="2465474" algn="l"/>
                <a:tab pos="3288252" algn="l"/>
                <a:tab pos="4111029" algn="l"/>
                <a:tab pos="4933806" algn="l"/>
                <a:tab pos="5756583" algn="l"/>
                <a:tab pos="6579360" algn="l"/>
                <a:tab pos="7402137" algn="l"/>
                <a:tab pos="8224914" algn="l"/>
                <a:tab pos="9047691" algn="l"/>
              </a:tabLst>
            </a:pPr>
            <a:endParaRPr lang="en-US" sz="2400" dirty="0"/>
          </a:p>
          <a:p>
            <a:pPr marL="422727" indent="-462812">
              <a:spcBef>
                <a:spcPts val="1620"/>
              </a:spcBef>
              <a:buFont typeface="Arial" pitchFamily="34" charset="0"/>
              <a:buChar char="•"/>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dirty="0"/>
              <a:t>Security Requirements Models</a:t>
            </a:r>
          </a:p>
          <a:p>
            <a:pPr marL="782692" lvl="1" indent="-462812">
              <a:buFont typeface="Wingdings" pitchFamily="2" charset="2"/>
              <a:buChar char="Ø"/>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solidFill>
                  <a:srgbClr val="AC0056"/>
                </a:solidFill>
              </a:rPr>
              <a:t>Misuse and abuse cases to model attack scenarios </a:t>
            </a:r>
            <a:r>
              <a:rPr lang="en-US" sz="1800" dirty="0"/>
              <a:t>[Alexander03, Sindre05]</a:t>
            </a:r>
            <a:endParaRPr lang="en-US" sz="2400" dirty="0">
              <a:solidFill>
                <a:srgbClr val="AC0056"/>
              </a:solidFill>
            </a:endParaRPr>
          </a:p>
          <a:p>
            <a:pPr marL="782692" lvl="1" indent="-462812">
              <a:buFont typeface="Wingdings" pitchFamily="2" charset="2"/>
              <a:buChar char="Ø"/>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solidFill>
                  <a:srgbClr val="AC0056"/>
                </a:solidFill>
              </a:rPr>
              <a:t>Argumentation based on actions that violate security goals </a:t>
            </a:r>
            <a:r>
              <a:rPr lang="en-US" sz="1800" dirty="0"/>
              <a:t>[Haley08]</a:t>
            </a:r>
          </a:p>
          <a:p>
            <a:pPr marL="782692" lvl="1" indent="-462812">
              <a:buFont typeface="Wingdings" pitchFamily="2" charset="2"/>
              <a:buChar char="Ø"/>
              <a:tabLst>
                <a:tab pos="819920" algn="l"/>
                <a:tab pos="1642697" algn="l"/>
                <a:tab pos="2465474" algn="l"/>
                <a:tab pos="3288252" algn="l"/>
                <a:tab pos="4111029" algn="l"/>
                <a:tab pos="4933806" algn="l"/>
                <a:tab pos="5756583" algn="l"/>
                <a:tab pos="6579360" algn="l"/>
                <a:tab pos="7402137" algn="l"/>
                <a:tab pos="8224914" algn="l"/>
                <a:tab pos="9047691" algn="l"/>
              </a:tabLst>
            </a:pPr>
            <a:r>
              <a:rPr lang="en-US" sz="2400" dirty="0">
                <a:solidFill>
                  <a:srgbClr val="AC0056"/>
                </a:solidFill>
              </a:rPr>
              <a:t>Secure </a:t>
            </a:r>
            <a:r>
              <a:rPr lang="en-US" sz="2400" dirty="0" err="1">
                <a:solidFill>
                  <a:srgbClr val="AC0056"/>
                </a:solidFill>
              </a:rPr>
              <a:t>Tropos</a:t>
            </a:r>
            <a:r>
              <a:rPr lang="en-US" sz="2400" dirty="0">
                <a:solidFill>
                  <a:srgbClr val="AC0056"/>
                </a:solidFill>
              </a:rPr>
              <a:t>, </a:t>
            </a:r>
            <a:r>
              <a:rPr lang="en-US" sz="2400" dirty="0" err="1">
                <a:solidFill>
                  <a:srgbClr val="AC0056"/>
                </a:solidFill>
              </a:rPr>
              <a:t>i</a:t>
            </a:r>
            <a:r>
              <a:rPr lang="en-US" sz="2400" dirty="0">
                <a:solidFill>
                  <a:srgbClr val="AC0056"/>
                </a:solidFill>
              </a:rPr>
              <a:t>* and extensions </a:t>
            </a:r>
            <a:r>
              <a:rPr lang="en-US" sz="1800" dirty="0"/>
              <a:t>[Asnar07, Ali09, Massacci10]</a:t>
            </a:r>
          </a:p>
        </p:txBody>
      </p:sp>
      <p:sp>
        <p:nvSpPr>
          <p:cNvPr id="3" name="Footer Placeholder 2"/>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kern="0">
                <a:solidFill>
                  <a:sysClr val="windowText" lastClr="000000"/>
                </a:solidFill>
              </a:rPr>
              <a:pPr defTabSz="822777" fontAlgn="auto">
                <a:spcBef>
                  <a:spcPts val="0"/>
                </a:spcBef>
                <a:spcAft>
                  <a:spcPts val="0"/>
                </a:spcAft>
                <a:buSzTx/>
                <a:tabLst/>
              </a:pPr>
              <a:t>5</a:t>
            </a:fld>
            <a:endParaRPr lang="en-US" kern="0" dirty="0">
              <a:solidFill>
                <a:sysClr val="windowText" lastClr="000000"/>
              </a:solidFill>
            </a:endParaRPr>
          </a:p>
        </p:txBody>
      </p:sp>
    </p:spTree>
    <p:extLst>
      <p:ext uri="{BB962C8B-B14F-4D97-AF65-F5344CB8AC3E}">
        <p14:creationId xmlns:p14="http://schemas.microsoft.com/office/powerpoint/2010/main" val="36777603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42300" cy="669977"/>
          </a:xfrm>
        </p:spPr>
        <p:txBody>
          <a:bodyPr/>
          <a:lstStyle/>
          <a:p>
            <a:r>
              <a:rPr lang="en-US" dirty="0"/>
              <a:t>DIGS Framework</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05" y="822377"/>
            <a:ext cx="9168205" cy="6035623"/>
          </a:xfrm>
          <a:ln>
            <a:solidFill>
              <a:srgbClr val="0070C0"/>
            </a:solidFill>
          </a:ln>
        </p:spPr>
      </p:pic>
      <p:sp>
        <p:nvSpPr>
          <p:cNvPr id="5" name="Rectangle 4"/>
          <p:cNvSpPr/>
          <p:nvPr/>
        </p:nvSpPr>
        <p:spPr bwMode="auto">
          <a:xfrm>
            <a:off x="3352800" y="1325588"/>
            <a:ext cx="5562600" cy="2179612"/>
          </a:xfrm>
          <a:prstGeom prst="rect">
            <a:avLst/>
          </a:prstGeom>
          <a:noFill/>
          <a:ln w="635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6" name="Rectangle 5"/>
          <p:cNvSpPr/>
          <p:nvPr/>
        </p:nvSpPr>
        <p:spPr bwMode="auto">
          <a:xfrm>
            <a:off x="5388684" y="3679116"/>
            <a:ext cx="3505200" cy="1600200"/>
          </a:xfrm>
          <a:prstGeom prst="rect">
            <a:avLst/>
          </a:prstGeom>
          <a:noFill/>
          <a:ln w="63500" cap="flat" cmpd="sng" algn="ctr">
            <a:solidFill>
              <a:srgbClr val="9933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7" name="Rectangle 6"/>
          <p:cNvSpPr/>
          <p:nvPr/>
        </p:nvSpPr>
        <p:spPr bwMode="auto">
          <a:xfrm>
            <a:off x="21516" y="2879016"/>
            <a:ext cx="2667000" cy="3445584"/>
          </a:xfrm>
          <a:prstGeom prst="rect">
            <a:avLst/>
          </a:prstGeom>
          <a:noFill/>
          <a:ln w="63500" cap="flat" cmpd="sng" algn="ctr">
            <a:solidFill>
              <a:srgbClr val="9966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434674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Brace 16"/>
          <p:cNvSpPr/>
          <p:nvPr/>
        </p:nvSpPr>
        <p:spPr bwMode="auto">
          <a:xfrm rot="10800000">
            <a:off x="3886691" y="1968769"/>
            <a:ext cx="465992" cy="2895600"/>
          </a:xfrm>
          <a:prstGeom prst="rightBrace">
            <a:avLst/>
          </a:prstGeom>
          <a:noFill/>
          <a:ln w="317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 name="Right Brace 2"/>
          <p:cNvSpPr/>
          <p:nvPr/>
        </p:nvSpPr>
        <p:spPr bwMode="auto">
          <a:xfrm>
            <a:off x="1838083" y="2228910"/>
            <a:ext cx="465992" cy="2393741"/>
          </a:xfrm>
          <a:prstGeom prst="rightBrace">
            <a:avLst/>
          </a:prstGeom>
          <a:noFill/>
          <a:ln w="317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chemeClr val="bg1"/>
              </a:buClr>
              <a:buSzPct val="100000"/>
              <a:buFontTx/>
              <a:buChar char="•"/>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 name="Title 1"/>
          <p:cNvSpPr>
            <a:spLocks noGrp="1"/>
          </p:cNvSpPr>
          <p:nvPr>
            <p:ph type="title"/>
          </p:nvPr>
        </p:nvSpPr>
        <p:spPr/>
        <p:txBody>
          <a:bodyPr/>
          <a:lstStyle/>
          <a:p>
            <a:r>
              <a:rPr lang="en-US" dirty="0"/>
              <a:t>Security Goal Patterns</a:t>
            </a:r>
            <a:r>
              <a:rPr lang="en-US" sz="3599" dirty="0"/>
              <a:t>: </a:t>
            </a:r>
            <a:br>
              <a:rPr lang="en-US" sz="3599" dirty="0"/>
            </a:br>
            <a:r>
              <a:rPr lang="en-US" sz="2800" dirty="0"/>
              <a:t>DIGS</a:t>
            </a:r>
            <a:r>
              <a:rPr lang="en-US" sz="3599" dirty="0"/>
              <a:t> </a:t>
            </a:r>
            <a:r>
              <a:rPr lang="en-US" sz="2800" dirty="0"/>
              <a:t>Framework</a:t>
            </a:r>
            <a:endParaRPr lang="en-US" sz="4000" dirty="0"/>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7</a:t>
            </a:fld>
            <a:endParaRPr lang="en-US" sz="1620" kern="0">
              <a:solidFill>
                <a:sysClr val="windowText" lastClr="000000"/>
              </a:solidFill>
            </a:endParaRPr>
          </a:p>
        </p:txBody>
      </p:sp>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311" y="1847910"/>
            <a:ext cx="2140772" cy="3092659"/>
          </a:xfrm>
          <a:prstGeom prst="rect">
            <a:avLst/>
          </a:prstGeom>
        </p:spPr>
      </p:pic>
      <p:sp>
        <p:nvSpPr>
          <p:cNvPr id="21" name="Rounded Rectangle 20"/>
          <p:cNvSpPr/>
          <p:nvPr/>
        </p:nvSpPr>
        <p:spPr>
          <a:xfrm>
            <a:off x="694337" y="2184251"/>
            <a:ext cx="1294526" cy="540884"/>
          </a:xfrm>
          <a:prstGeom prst="roundRect">
            <a:avLst/>
          </a:prstGeom>
          <a:solidFill>
            <a:srgbClr val="70AD47">
              <a:lumMod val="75000"/>
            </a:srgbClr>
          </a:solidFill>
          <a:ln w="635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91414" tIns="45706" rIns="91414" bIns="45706"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Prevent</a:t>
            </a:r>
          </a:p>
        </p:txBody>
      </p:sp>
      <p:sp>
        <p:nvSpPr>
          <p:cNvPr id="24" name="Rounded Rectangle 23"/>
          <p:cNvSpPr/>
          <p:nvPr/>
        </p:nvSpPr>
        <p:spPr>
          <a:xfrm>
            <a:off x="659981" y="3171030"/>
            <a:ext cx="1294526" cy="540884"/>
          </a:xfrm>
          <a:prstGeom prst="roundRect">
            <a:avLst/>
          </a:prstGeom>
          <a:solidFill>
            <a:srgbClr val="ED7D31">
              <a:lumMod val="75000"/>
            </a:srgbClr>
          </a:solidFill>
          <a:ln w="635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91414" tIns="45706" rIns="91414" bIns="45706"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Detect</a:t>
            </a:r>
          </a:p>
        </p:txBody>
      </p:sp>
      <p:sp>
        <p:nvSpPr>
          <p:cNvPr id="27" name="Rounded Rectangle 26"/>
          <p:cNvSpPr/>
          <p:nvPr/>
        </p:nvSpPr>
        <p:spPr>
          <a:xfrm>
            <a:off x="659981" y="4157967"/>
            <a:ext cx="1294526" cy="540884"/>
          </a:xfrm>
          <a:prstGeom prst="roundRect">
            <a:avLst/>
          </a:prstGeom>
          <a:solidFill>
            <a:srgbClr val="C00000"/>
          </a:solidFill>
          <a:ln w="635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91414" tIns="45706" rIns="91414" bIns="45706"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Respond to</a:t>
            </a:r>
          </a:p>
        </p:txBody>
      </p:sp>
      <p:sp>
        <p:nvSpPr>
          <p:cNvPr id="9" name="TextBox 8"/>
          <p:cNvSpPr txBox="1"/>
          <p:nvPr/>
        </p:nvSpPr>
        <p:spPr>
          <a:xfrm>
            <a:off x="3702380" y="1295400"/>
            <a:ext cx="3164903" cy="400110"/>
          </a:xfrm>
          <a:prstGeom prst="rect">
            <a:avLst/>
          </a:prstGeom>
          <a:noFill/>
        </p:spPr>
        <p:txBody>
          <a:bodyPr wrap="square" rtlCol="0">
            <a:spAutoFit/>
          </a:bodyPr>
          <a:lstStyle/>
          <a:p>
            <a:pPr algn="ctr"/>
            <a:r>
              <a:rPr lang="en-US" sz="2000" b="1" dirty="0">
                <a:latin typeface="Calibri" panose="020F0502020204030204" pitchFamily="34" charset="0"/>
              </a:rPr>
              <a:t>Security Properties</a:t>
            </a:r>
          </a:p>
        </p:txBody>
      </p:sp>
      <p:sp>
        <p:nvSpPr>
          <p:cNvPr id="33" name="TextBox 32"/>
          <p:cNvSpPr txBox="1"/>
          <p:nvPr/>
        </p:nvSpPr>
        <p:spPr>
          <a:xfrm>
            <a:off x="609599" y="1295400"/>
            <a:ext cx="1379263" cy="707886"/>
          </a:xfrm>
          <a:prstGeom prst="rect">
            <a:avLst/>
          </a:prstGeom>
          <a:noFill/>
        </p:spPr>
        <p:txBody>
          <a:bodyPr wrap="square" rtlCol="0">
            <a:spAutoFit/>
          </a:bodyPr>
          <a:lstStyle/>
          <a:p>
            <a:pPr algn="ctr"/>
            <a:r>
              <a:rPr lang="en-US" sz="2000" b="1" dirty="0">
                <a:latin typeface="Calibri" panose="020F0502020204030204" pitchFamily="34" charset="0"/>
              </a:rPr>
              <a:t>Security Actions</a:t>
            </a:r>
          </a:p>
        </p:txBody>
      </p:sp>
      <p:sp>
        <p:nvSpPr>
          <p:cNvPr id="10" name="Rectangle 9"/>
          <p:cNvSpPr/>
          <p:nvPr/>
        </p:nvSpPr>
        <p:spPr>
          <a:xfrm>
            <a:off x="2189268" y="3143310"/>
            <a:ext cx="1782415" cy="461665"/>
          </a:xfrm>
          <a:prstGeom prst="rect">
            <a:avLst/>
          </a:prstGeom>
          <a:ln>
            <a:noFill/>
          </a:ln>
        </p:spPr>
        <p:txBody>
          <a:bodyPr wrap="square">
            <a:spAutoFit/>
          </a:bodyPr>
          <a:lstStyle/>
          <a:p>
            <a:pPr marL="0" marR="0" algn="ctr">
              <a:spcBef>
                <a:spcPts val="0"/>
              </a:spcBef>
              <a:spcAft>
                <a:spcPts val="0"/>
              </a:spcAft>
            </a:pPr>
            <a:r>
              <a:rPr lang="en-US" i="1" dirty="0">
                <a:ea typeface="Times New Roman" panose="02020603050405020304" pitchFamily="18" charset="0"/>
              </a:rPr>
              <a:t>a breach of</a:t>
            </a:r>
            <a:endParaRPr lang="en-US" dirty="0">
              <a:ea typeface="Times New Roman" panose="02020603050405020304" pitchFamily="18" charset="0"/>
            </a:endParaRPr>
          </a:p>
        </p:txBody>
      </p:sp>
      <p:sp>
        <p:nvSpPr>
          <p:cNvPr id="15" name="Rectangle 14"/>
          <p:cNvSpPr/>
          <p:nvPr/>
        </p:nvSpPr>
        <p:spPr>
          <a:xfrm>
            <a:off x="6276798" y="2610416"/>
            <a:ext cx="2638602" cy="1523494"/>
          </a:xfrm>
          <a:prstGeom prst="rect">
            <a:avLst/>
          </a:prstGeom>
          <a:ln>
            <a:noFill/>
          </a:ln>
        </p:spPr>
        <p:txBody>
          <a:bodyPr wrap="square">
            <a:spAutoFit/>
          </a:bodyPr>
          <a:lstStyle/>
          <a:p>
            <a:pPr marL="0" marR="0" algn="ctr">
              <a:spcBef>
                <a:spcPts val="0"/>
              </a:spcBef>
              <a:spcAft>
                <a:spcPts val="0"/>
              </a:spcAft>
            </a:pPr>
            <a:r>
              <a:rPr lang="en-US" i="1" dirty="0">
                <a:ea typeface="Times New Roman" panose="02020603050405020304" pitchFamily="18" charset="0"/>
              </a:rPr>
              <a:t>of</a:t>
            </a:r>
            <a:r>
              <a:rPr lang="en-US" dirty="0">
                <a:ea typeface="Times New Roman" panose="02020603050405020304" pitchFamily="18" charset="0"/>
              </a:rPr>
              <a:t> &lt;asset&gt;</a:t>
            </a:r>
          </a:p>
          <a:p>
            <a:pPr marL="0" marR="0" algn="ctr">
              <a:spcBef>
                <a:spcPts val="0"/>
              </a:spcBef>
              <a:spcAft>
                <a:spcPts val="0"/>
              </a:spcAft>
            </a:pPr>
            <a:endParaRPr lang="en-US" dirty="0">
              <a:ea typeface="Times New Roman" panose="02020603050405020304" pitchFamily="18" charset="0"/>
            </a:endParaRPr>
          </a:p>
          <a:p>
            <a:pPr marL="0" marR="0" algn="ctr">
              <a:spcBef>
                <a:spcPts val="0"/>
              </a:spcBef>
              <a:spcAft>
                <a:spcPts val="600"/>
              </a:spcAft>
            </a:pPr>
            <a:r>
              <a:rPr lang="en-US" sz="2000" dirty="0">
                <a:ea typeface="Times New Roman" panose="02020603050405020304" pitchFamily="18" charset="0"/>
              </a:rPr>
              <a:t>[</a:t>
            </a:r>
            <a:r>
              <a:rPr lang="en-US" sz="2000" i="1" dirty="0">
                <a:ea typeface="Times New Roman" panose="02020603050405020304" pitchFamily="18" charset="0"/>
              </a:rPr>
              <a:t>when</a:t>
            </a:r>
            <a:r>
              <a:rPr lang="en-US" sz="2000" dirty="0">
                <a:ea typeface="Times New Roman" panose="02020603050405020304" pitchFamily="18" charset="0"/>
              </a:rPr>
              <a:t> &lt;actor&gt; </a:t>
            </a:r>
          </a:p>
          <a:p>
            <a:pPr marL="0" marR="0" algn="ctr">
              <a:spcBef>
                <a:spcPts val="0"/>
              </a:spcBef>
              <a:spcAft>
                <a:spcPts val="600"/>
              </a:spcAft>
            </a:pPr>
            <a:r>
              <a:rPr lang="en-US" sz="2000" dirty="0">
                <a:ea typeface="Times New Roman" panose="02020603050405020304" pitchFamily="18" charset="0"/>
              </a:rPr>
              <a:t>&lt;performs action&gt;]</a:t>
            </a:r>
          </a:p>
        </p:txBody>
      </p:sp>
      <p:sp>
        <p:nvSpPr>
          <p:cNvPr id="14" name="Rectangle 13"/>
          <p:cNvSpPr/>
          <p:nvPr/>
        </p:nvSpPr>
        <p:spPr>
          <a:xfrm>
            <a:off x="745067" y="5638800"/>
            <a:ext cx="8322733" cy="707886"/>
          </a:xfrm>
          <a:prstGeom prst="rect">
            <a:avLst/>
          </a:prstGeom>
          <a:ln>
            <a:solidFill>
              <a:srgbClr val="CC3300"/>
            </a:solidFill>
          </a:ln>
        </p:spPr>
        <p:txBody>
          <a:bodyPr wrap="square">
            <a:spAutoFit/>
          </a:bodyPr>
          <a:lstStyle/>
          <a:p>
            <a:pPr marL="0" marR="0" algn="ctr">
              <a:spcBef>
                <a:spcPts val="0"/>
              </a:spcBef>
              <a:spcAft>
                <a:spcPts val="0"/>
              </a:spcAft>
            </a:pPr>
            <a:r>
              <a:rPr lang="en-US" sz="2000" b="1" dirty="0">
                <a:ea typeface="Times New Roman" panose="02020603050405020304" pitchFamily="18" charset="0"/>
              </a:rPr>
              <a:t>&lt;</a:t>
            </a:r>
            <a:r>
              <a:rPr lang="en-US" sz="2000" b="1" dirty="0">
                <a:solidFill>
                  <a:srgbClr val="006666"/>
                </a:solidFill>
                <a:ea typeface="Times New Roman" panose="02020603050405020304" pitchFamily="18" charset="0"/>
              </a:rPr>
              <a:t>prevent</a:t>
            </a:r>
            <a:r>
              <a:rPr lang="en-US" sz="2000" b="1" dirty="0">
                <a:solidFill>
                  <a:srgbClr val="CA5C11"/>
                </a:solidFill>
                <a:ea typeface="Times New Roman" panose="02020603050405020304" pitchFamily="18" charset="0"/>
              </a:rPr>
              <a:t> </a:t>
            </a:r>
            <a:r>
              <a:rPr lang="en-US" sz="2000" b="1" dirty="0">
                <a:ea typeface="Times New Roman" panose="02020603050405020304" pitchFamily="18" charset="0"/>
              </a:rPr>
              <a:t>| </a:t>
            </a:r>
            <a:r>
              <a:rPr lang="en-US" sz="2000" b="1" dirty="0">
                <a:solidFill>
                  <a:srgbClr val="CA5C11"/>
                </a:solidFill>
                <a:ea typeface="Times New Roman" panose="02020603050405020304" pitchFamily="18" charset="0"/>
              </a:rPr>
              <a:t>detect </a:t>
            </a:r>
            <a:r>
              <a:rPr lang="en-US" sz="2000" b="1" dirty="0">
                <a:ea typeface="Times New Roman" panose="02020603050405020304" pitchFamily="18" charset="0"/>
              </a:rPr>
              <a:t>|</a:t>
            </a:r>
            <a:r>
              <a:rPr lang="en-US" sz="2000" b="1" dirty="0">
                <a:solidFill>
                  <a:srgbClr val="CA5C11"/>
                </a:solidFill>
                <a:ea typeface="Times New Roman" panose="02020603050405020304" pitchFamily="18" charset="0"/>
              </a:rPr>
              <a:t> </a:t>
            </a:r>
            <a:r>
              <a:rPr lang="en-US" sz="2000" b="1" dirty="0">
                <a:solidFill>
                  <a:srgbClr val="CC3300"/>
                </a:solidFill>
                <a:ea typeface="Times New Roman" panose="02020603050405020304" pitchFamily="18" charset="0"/>
              </a:rPr>
              <a:t>respond to</a:t>
            </a:r>
            <a:r>
              <a:rPr lang="en-US" sz="2000" b="1" dirty="0">
                <a:ea typeface="Times New Roman" panose="02020603050405020304" pitchFamily="18" charset="0"/>
              </a:rPr>
              <a:t>&gt;</a:t>
            </a:r>
            <a:r>
              <a:rPr lang="en-US" sz="2000" dirty="0">
                <a:ea typeface="Times New Roman" panose="02020603050405020304" pitchFamily="18" charset="0"/>
              </a:rPr>
              <a:t> </a:t>
            </a:r>
            <a:r>
              <a:rPr lang="en-US" sz="2000" i="1" dirty="0">
                <a:ea typeface="Times New Roman" panose="02020603050405020304" pitchFamily="18" charset="0"/>
              </a:rPr>
              <a:t>a breach of </a:t>
            </a:r>
            <a:r>
              <a:rPr lang="en-US" sz="2000" b="1" dirty="0">
                <a:ea typeface="Times New Roman" panose="02020603050405020304" pitchFamily="18" charset="0"/>
              </a:rPr>
              <a:t>&lt;Security Property&gt;</a:t>
            </a:r>
            <a:r>
              <a:rPr lang="en-US" sz="2000" dirty="0">
                <a:ea typeface="Times New Roman" panose="02020603050405020304" pitchFamily="18" charset="0"/>
              </a:rPr>
              <a:t> </a:t>
            </a:r>
            <a:r>
              <a:rPr lang="en-US" sz="2000" i="1" dirty="0">
                <a:ea typeface="Times New Roman" panose="02020603050405020304" pitchFamily="18" charset="0"/>
              </a:rPr>
              <a:t>of</a:t>
            </a:r>
            <a:r>
              <a:rPr lang="en-US" sz="2000" dirty="0">
                <a:ea typeface="Times New Roman" panose="02020603050405020304" pitchFamily="18" charset="0"/>
              </a:rPr>
              <a:t> &lt;asset&gt; </a:t>
            </a:r>
          </a:p>
          <a:p>
            <a:pPr marL="0" marR="0" algn="ctr">
              <a:spcBef>
                <a:spcPts val="0"/>
              </a:spcBef>
              <a:spcAft>
                <a:spcPts val="0"/>
              </a:spcAft>
            </a:pPr>
            <a:r>
              <a:rPr lang="en-US" sz="2000" dirty="0">
                <a:ea typeface="Times New Roman" panose="02020603050405020304" pitchFamily="18" charset="0"/>
              </a:rPr>
              <a:t>[</a:t>
            </a:r>
            <a:r>
              <a:rPr lang="en-US" sz="2000" i="1" dirty="0">
                <a:ea typeface="Times New Roman" panose="02020603050405020304" pitchFamily="18" charset="0"/>
              </a:rPr>
              <a:t>when</a:t>
            </a:r>
            <a:r>
              <a:rPr lang="en-US" sz="2000" dirty="0">
                <a:ea typeface="Times New Roman" panose="02020603050405020304" pitchFamily="18" charset="0"/>
              </a:rPr>
              <a:t> &lt;actor&gt; &lt;performs action&gt;]</a:t>
            </a:r>
          </a:p>
        </p:txBody>
      </p:sp>
      <p:sp>
        <p:nvSpPr>
          <p:cNvPr id="16" name="TextBox 15"/>
          <p:cNvSpPr txBox="1"/>
          <p:nvPr/>
        </p:nvSpPr>
        <p:spPr>
          <a:xfrm>
            <a:off x="533400" y="5238690"/>
            <a:ext cx="2727093" cy="400110"/>
          </a:xfrm>
          <a:prstGeom prst="rect">
            <a:avLst/>
          </a:prstGeom>
          <a:noFill/>
        </p:spPr>
        <p:txBody>
          <a:bodyPr wrap="square" rtlCol="0">
            <a:spAutoFit/>
          </a:bodyPr>
          <a:lstStyle/>
          <a:p>
            <a:pPr algn="ctr"/>
            <a:r>
              <a:rPr lang="en-US" sz="2000" b="1" dirty="0">
                <a:latin typeface="Calibri" panose="020F0502020204030204" pitchFamily="34" charset="0"/>
              </a:rPr>
              <a:t>Security Goal Pattern:</a:t>
            </a:r>
          </a:p>
        </p:txBody>
      </p:sp>
    </p:spTree>
    <p:extLst>
      <p:ext uri="{BB962C8B-B14F-4D97-AF65-F5344CB8AC3E}">
        <p14:creationId xmlns:p14="http://schemas.microsoft.com/office/powerpoint/2010/main" val="253174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animBg="1"/>
      <p:bldP spid="10" grpId="0"/>
      <p:bldP spid="15" grpId="0"/>
      <p:bldP spid="14"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4419600" y="4324560"/>
            <a:ext cx="808235" cy="646331"/>
          </a:xfrm>
          <a:prstGeom prst="rect">
            <a:avLst/>
          </a:prstGeom>
          <a:noFill/>
        </p:spPr>
        <p:txBody>
          <a:bodyPr wrap="none" rtlCol="0">
            <a:spAutoFit/>
          </a:bodyPr>
          <a:lstStyle/>
          <a:p>
            <a:r>
              <a:rPr lang="en-US" sz="3600" dirty="0"/>
              <a:t>→</a:t>
            </a:r>
          </a:p>
        </p:txBody>
      </p:sp>
      <p:sp>
        <p:nvSpPr>
          <p:cNvPr id="2" name="Title 1"/>
          <p:cNvSpPr>
            <a:spLocks noGrp="1"/>
          </p:cNvSpPr>
          <p:nvPr>
            <p:ph type="title"/>
          </p:nvPr>
        </p:nvSpPr>
        <p:spPr/>
        <p:txBody>
          <a:bodyPr/>
          <a:lstStyle/>
          <a:p>
            <a:r>
              <a:rPr lang="en-US" dirty="0"/>
              <a:t>Initial and Implied Goals</a:t>
            </a:r>
            <a:r>
              <a:rPr lang="en-US" sz="3599" dirty="0"/>
              <a:t>: </a:t>
            </a:r>
            <a:br>
              <a:rPr lang="en-US" sz="3599" dirty="0"/>
            </a:br>
            <a:r>
              <a:rPr lang="en-US" sz="2800" dirty="0"/>
              <a:t>DIGS Framework</a:t>
            </a:r>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pPr>
            <a:fld id="{66F37074-D267-44D5-977B-16E624729CCD}" type="slidenum">
              <a:rPr lang="en-US" sz="1620" kern="0">
                <a:solidFill>
                  <a:sysClr val="windowText" lastClr="000000"/>
                </a:solidFill>
              </a:rPr>
              <a:pPr defTabSz="822777" fontAlgn="auto">
                <a:spcBef>
                  <a:spcPts val="0"/>
                </a:spcBef>
                <a:spcAft>
                  <a:spcPts val="0"/>
                </a:spcAft>
                <a:buSzTx/>
                <a:tabLst/>
              </a:pPr>
              <a:t>8</a:t>
            </a:fld>
            <a:endParaRPr lang="en-US" sz="1620" kern="0">
              <a:solidFill>
                <a:sysClr val="windowText" lastClr="000000"/>
              </a:solidFill>
            </a:endParaRPr>
          </a:p>
        </p:txBody>
      </p:sp>
      <p:sp>
        <p:nvSpPr>
          <p:cNvPr id="27" name="Rectangle 26"/>
          <p:cNvSpPr/>
          <p:nvPr/>
        </p:nvSpPr>
        <p:spPr>
          <a:xfrm>
            <a:off x="769352" y="4311837"/>
            <a:ext cx="3657600" cy="707886"/>
          </a:xfrm>
          <a:prstGeom prst="rect">
            <a:avLst/>
          </a:prstGeom>
          <a:ln>
            <a:solidFill>
              <a:srgbClr val="CC3300"/>
            </a:solidFill>
          </a:ln>
        </p:spPr>
        <p:txBody>
          <a:bodyPr wrap="square">
            <a:spAutoFit/>
          </a:bodyPr>
          <a:lstStyle/>
          <a:p>
            <a:pPr marL="0" marR="0" algn="ctr">
              <a:spcBef>
                <a:spcPts val="0"/>
              </a:spcBef>
              <a:spcAft>
                <a:spcPts val="0"/>
              </a:spcAft>
            </a:pPr>
            <a:r>
              <a:rPr lang="en-US" sz="2000" b="1" dirty="0">
                <a:solidFill>
                  <a:srgbClr val="CA5C11"/>
                </a:solidFill>
                <a:ea typeface="Times New Roman" panose="02020603050405020304" pitchFamily="18" charset="0"/>
              </a:rPr>
              <a:t>detect</a:t>
            </a:r>
            <a:r>
              <a:rPr lang="en-US" sz="2000" dirty="0">
                <a:ea typeface="Times New Roman" panose="02020603050405020304" pitchFamily="18" charset="0"/>
              </a:rPr>
              <a:t> </a:t>
            </a:r>
            <a:r>
              <a:rPr lang="en-US" sz="2000" i="1" dirty="0">
                <a:ea typeface="Times New Roman" panose="02020603050405020304" pitchFamily="18" charset="0"/>
              </a:rPr>
              <a:t>a breach of </a:t>
            </a:r>
            <a:r>
              <a:rPr lang="en-US" sz="2000" b="1" dirty="0">
                <a:ea typeface="Times New Roman" panose="02020603050405020304" pitchFamily="18" charset="0"/>
              </a:rPr>
              <a:t>Integrity</a:t>
            </a:r>
            <a:r>
              <a:rPr lang="en-US" sz="2000" dirty="0">
                <a:ea typeface="Times New Roman" panose="02020603050405020304" pitchFamily="18" charset="0"/>
              </a:rPr>
              <a:t> </a:t>
            </a:r>
            <a:r>
              <a:rPr lang="en-US" sz="2000" i="1" dirty="0">
                <a:ea typeface="Times New Roman" panose="02020603050405020304" pitchFamily="18" charset="0"/>
              </a:rPr>
              <a:t>of</a:t>
            </a:r>
            <a:r>
              <a:rPr lang="en-US" sz="2000" dirty="0">
                <a:ea typeface="Times New Roman" panose="02020603050405020304" pitchFamily="18" charset="0"/>
              </a:rPr>
              <a:t> </a:t>
            </a:r>
            <a:r>
              <a:rPr lang="en-US" sz="2000" i="1" u="sng" dirty="0">
                <a:ea typeface="Times New Roman" panose="02020603050405020304" pitchFamily="18" charset="0"/>
              </a:rPr>
              <a:t>discharge instructions</a:t>
            </a:r>
          </a:p>
        </p:txBody>
      </p:sp>
      <p:graphicFrame>
        <p:nvGraphicFramePr>
          <p:cNvPr id="29" name="Table 28"/>
          <p:cNvGraphicFramePr>
            <a:graphicFrameLocks noGrp="1"/>
          </p:cNvGraphicFramePr>
          <p:nvPr>
            <p:extLst>
              <p:ext uri="{D42A27DB-BD31-4B8C-83A1-F6EECF244321}">
                <p14:modId xmlns:p14="http://schemas.microsoft.com/office/powerpoint/2010/main" val="2903487326"/>
              </p:ext>
            </p:extLst>
          </p:nvPr>
        </p:nvGraphicFramePr>
        <p:xfrm>
          <a:off x="5377564" y="4342874"/>
          <a:ext cx="3309236" cy="319035"/>
        </p:xfrm>
        <a:graphic>
          <a:graphicData uri="http://schemas.openxmlformats.org/drawingml/2006/table">
            <a:tbl>
              <a:tblPr/>
              <a:tblGrid>
                <a:gridCol w="3309236">
                  <a:extLst>
                    <a:ext uri="{9D8B030D-6E8A-4147-A177-3AD203B41FA5}">
                      <a16:colId xmlns="" xmlns:a16="http://schemas.microsoft.com/office/drawing/2014/main" val="4056231428"/>
                    </a:ext>
                  </a:extLst>
                </a:gridCol>
              </a:tblGrid>
              <a:tr h="319035">
                <a:tc>
                  <a:txBody>
                    <a:bodyPr/>
                    <a:lstStyle/>
                    <a:p>
                      <a:pPr marL="0" marR="0">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rPr>
                        <a:t>Accountability</a:t>
                      </a:r>
                      <a:r>
                        <a:rPr lang="en-US" sz="2000" dirty="0">
                          <a:solidFill>
                            <a:srgbClr val="000000"/>
                          </a:solidFill>
                          <a:effectLst/>
                          <a:latin typeface="Calibri" panose="020F0502020204030204" pitchFamily="34" charset="0"/>
                          <a:ea typeface="Times New Roman" panose="02020603050405020304" pitchFamily="18" charset="0"/>
                        </a:rPr>
                        <a:t> of actions</a:t>
                      </a:r>
                      <a:endParaRPr lang="en-US" sz="2000" dirty="0">
                        <a:effectLst/>
                        <a:latin typeface="Times New Roman" panose="02020603050405020304" pitchFamily="18" charset="0"/>
                        <a:ea typeface="Times New Roman" panose="02020603050405020304" pitchFamily="18" charset="0"/>
                      </a:endParaRPr>
                    </a:p>
                  </a:txBody>
                  <a:tcPr marL="61709" marR="6170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9F9"/>
                    </a:solidFill>
                  </a:tcPr>
                </a:tc>
                <a:extLst>
                  <a:ext uri="{0D108BD9-81ED-4DB2-BD59-A6C34878D82A}">
                    <a16:rowId xmlns="" xmlns:a16="http://schemas.microsoft.com/office/drawing/2014/main" val="2302395609"/>
                  </a:ext>
                </a:extLst>
              </a:tr>
            </a:tbl>
          </a:graphicData>
        </a:graphic>
      </p:graphicFrame>
      <p:sp>
        <p:nvSpPr>
          <p:cNvPr id="3" name="TextBox 2"/>
          <p:cNvSpPr txBox="1"/>
          <p:nvPr/>
        </p:nvSpPr>
        <p:spPr>
          <a:xfrm>
            <a:off x="762000" y="1595735"/>
            <a:ext cx="2129109" cy="461665"/>
          </a:xfrm>
          <a:prstGeom prst="rect">
            <a:avLst/>
          </a:prstGeom>
          <a:noFill/>
        </p:spPr>
        <p:txBody>
          <a:bodyPr wrap="none" rtlCol="0">
            <a:spAutoFit/>
          </a:bodyPr>
          <a:lstStyle/>
          <a:p>
            <a:r>
              <a:rPr lang="en-US" b="1" dirty="0"/>
              <a:t>Initial Goal(s)</a:t>
            </a:r>
          </a:p>
        </p:txBody>
      </p:sp>
      <p:sp>
        <p:nvSpPr>
          <p:cNvPr id="33" name="TextBox 32"/>
          <p:cNvSpPr txBox="1"/>
          <p:nvPr/>
        </p:nvSpPr>
        <p:spPr>
          <a:xfrm>
            <a:off x="5372269" y="1544272"/>
            <a:ext cx="2351926" cy="461665"/>
          </a:xfrm>
          <a:prstGeom prst="rect">
            <a:avLst/>
          </a:prstGeom>
          <a:noFill/>
        </p:spPr>
        <p:txBody>
          <a:bodyPr wrap="none" rtlCol="0">
            <a:spAutoFit/>
          </a:bodyPr>
          <a:lstStyle/>
          <a:p>
            <a:r>
              <a:rPr lang="en-US" b="1" dirty="0"/>
              <a:t>Implied Goal(s)</a:t>
            </a:r>
          </a:p>
        </p:txBody>
      </p:sp>
      <p:graphicFrame>
        <p:nvGraphicFramePr>
          <p:cNvPr id="24" name="Table 23"/>
          <p:cNvGraphicFramePr>
            <a:graphicFrameLocks noGrp="1"/>
          </p:cNvGraphicFramePr>
          <p:nvPr>
            <p:extLst>
              <p:ext uri="{D42A27DB-BD31-4B8C-83A1-F6EECF244321}">
                <p14:modId xmlns:p14="http://schemas.microsoft.com/office/powerpoint/2010/main" val="1156923389"/>
              </p:ext>
            </p:extLst>
          </p:nvPr>
        </p:nvGraphicFramePr>
        <p:xfrm>
          <a:off x="5377564" y="4766640"/>
          <a:ext cx="3309236" cy="338760"/>
        </p:xfrm>
        <a:graphic>
          <a:graphicData uri="http://schemas.openxmlformats.org/drawingml/2006/table">
            <a:tbl>
              <a:tblPr/>
              <a:tblGrid>
                <a:gridCol w="3309236">
                  <a:extLst>
                    <a:ext uri="{9D8B030D-6E8A-4147-A177-3AD203B41FA5}">
                      <a16:colId xmlns="" xmlns:a16="http://schemas.microsoft.com/office/drawing/2014/main" val="4056231428"/>
                    </a:ext>
                  </a:extLst>
                </a:gridCol>
              </a:tblGrid>
              <a:tr h="338760">
                <a:tc>
                  <a:txBody>
                    <a:bodyPr/>
                    <a:lstStyle/>
                    <a:p>
                      <a:pPr marL="0" marR="0">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rPr>
                        <a:t>Integrity </a:t>
                      </a:r>
                      <a:r>
                        <a:rPr lang="en-US" sz="2000" dirty="0">
                          <a:solidFill>
                            <a:srgbClr val="000000"/>
                          </a:solidFill>
                          <a:effectLst/>
                          <a:latin typeface="Calibri" panose="020F0502020204030204" pitchFamily="34" charset="0"/>
                          <a:ea typeface="Times New Roman" panose="02020603050405020304" pitchFamily="18" charset="0"/>
                        </a:rPr>
                        <a:t>of </a:t>
                      </a:r>
                      <a:r>
                        <a:rPr lang="en-US" sz="2000" i="1" u="sng" dirty="0">
                          <a:solidFill>
                            <a:srgbClr val="000000"/>
                          </a:solidFill>
                          <a:effectLst/>
                          <a:latin typeface="Calibri" panose="020F0502020204030204" pitchFamily="34" charset="0"/>
                          <a:ea typeface="Times New Roman" panose="02020603050405020304" pitchFamily="18" charset="0"/>
                        </a:rPr>
                        <a:t>audit records</a:t>
                      </a:r>
                      <a:endParaRPr lang="en-US" sz="2000" dirty="0">
                        <a:effectLst/>
                        <a:latin typeface="Times New Roman" panose="02020603050405020304" pitchFamily="18" charset="0"/>
                        <a:ea typeface="Times New Roman" panose="02020603050405020304" pitchFamily="18" charset="0"/>
                      </a:endParaRPr>
                    </a:p>
                  </a:txBody>
                  <a:tcPr marL="61709" marR="6170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9F9"/>
                    </a:solidFill>
                  </a:tcPr>
                </a:tc>
                <a:extLst>
                  <a:ext uri="{0D108BD9-81ED-4DB2-BD59-A6C34878D82A}">
                    <a16:rowId xmlns="" xmlns:a16="http://schemas.microsoft.com/office/drawing/2014/main" val="956990888"/>
                  </a:ext>
                </a:extLst>
              </a:tr>
            </a:tbl>
          </a:graphicData>
        </a:graphic>
      </p:graphicFrame>
      <p:sp>
        <p:nvSpPr>
          <p:cNvPr id="34" name="Rectangle 33"/>
          <p:cNvSpPr/>
          <p:nvPr/>
        </p:nvSpPr>
        <p:spPr>
          <a:xfrm>
            <a:off x="762000" y="2483037"/>
            <a:ext cx="3657600" cy="1015663"/>
          </a:xfrm>
          <a:prstGeom prst="rect">
            <a:avLst/>
          </a:prstGeom>
          <a:ln>
            <a:solidFill>
              <a:srgbClr val="006666"/>
            </a:solidFill>
          </a:ln>
        </p:spPr>
        <p:txBody>
          <a:bodyPr wrap="square">
            <a:spAutoFit/>
          </a:bodyPr>
          <a:lstStyle/>
          <a:p>
            <a:pPr marL="0" marR="0" algn="ctr">
              <a:spcBef>
                <a:spcPts val="0"/>
              </a:spcBef>
              <a:spcAft>
                <a:spcPts val="0"/>
              </a:spcAft>
            </a:pPr>
            <a:r>
              <a:rPr lang="en-US" sz="2000" b="1" dirty="0">
                <a:solidFill>
                  <a:srgbClr val="006666"/>
                </a:solidFill>
                <a:ea typeface="Times New Roman" panose="02020603050405020304" pitchFamily="18" charset="0"/>
              </a:rPr>
              <a:t>prevent</a:t>
            </a:r>
            <a:r>
              <a:rPr lang="en-US" sz="2000" dirty="0">
                <a:ea typeface="Times New Roman" panose="02020603050405020304" pitchFamily="18" charset="0"/>
              </a:rPr>
              <a:t> </a:t>
            </a:r>
            <a:r>
              <a:rPr lang="en-US" sz="2000" i="1" dirty="0">
                <a:ea typeface="Times New Roman" panose="02020603050405020304" pitchFamily="18" charset="0"/>
              </a:rPr>
              <a:t>a breach of </a:t>
            </a:r>
            <a:r>
              <a:rPr lang="en-US" sz="2000" b="1" dirty="0">
                <a:ea typeface="Times New Roman" panose="02020603050405020304" pitchFamily="18" charset="0"/>
              </a:rPr>
              <a:t>Confidentiality</a:t>
            </a:r>
            <a:r>
              <a:rPr lang="en-US" sz="2000" dirty="0">
                <a:ea typeface="Times New Roman" panose="02020603050405020304" pitchFamily="18" charset="0"/>
              </a:rPr>
              <a:t> </a:t>
            </a:r>
            <a:r>
              <a:rPr lang="en-US" sz="2000" i="1" dirty="0">
                <a:ea typeface="Times New Roman" panose="02020603050405020304" pitchFamily="18" charset="0"/>
              </a:rPr>
              <a:t>of</a:t>
            </a:r>
            <a:r>
              <a:rPr lang="en-US" sz="2000" dirty="0">
                <a:ea typeface="Times New Roman" panose="02020603050405020304" pitchFamily="18" charset="0"/>
              </a:rPr>
              <a:t> </a:t>
            </a:r>
            <a:r>
              <a:rPr lang="en-US" sz="2000" i="1" u="sng" dirty="0">
                <a:ea typeface="Times New Roman" panose="02020603050405020304" pitchFamily="18" charset="0"/>
              </a:rPr>
              <a:t>discharge instructions</a:t>
            </a:r>
          </a:p>
        </p:txBody>
      </p:sp>
      <p:graphicFrame>
        <p:nvGraphicFramePr>
          <p:cNvPr id="40" name="Table 39"/>
          <p:cNvGraphicFramePr>
            <a:graphicFrameLocks noGrp="1"/>
          </p:cNvGraphicFramePr>
          <p:nvPr>
            <p:extLst>
              <p:ext uri="{D42A27DB-BD31-4B8C-83A1-F6EECF244321}">
                <p14:modId xmlns:p14="http://schemas.microsoft.com/office/powerpoint/2010/main" val="3238686940"/>
              </p:ext>
            </p:extLst>
          </p:nvPr>
        </p:nvGraphicFramePr>
        <p:xfrm>
          <a:off x="5377564" y="2483037"/>
          <a:ext cx="3309236" cy="338760"/>
        </p:xfrm>
        <a:graphic>
          <a:graphicData uri="http://schemas.openxmlformats.org/drawingml/2006/table">
            <a:tbl>
              <a:tblPr/>
              <a:tblGrid>
                <a:gridCol w="3309236">
                  <a:extLst>
                    <a:ext uri="{9D8B030D-6E8A-4147-A177-3AD203B41FA5}">
                      <a16:colId xmlns="" xmlns:a16="http://schemas.microsoft.com/office/drawing/2014/main" val="4056231428"/>
                    </a:ext>
                  </a:extLst>
                </a:gridCol>
              </a:tblGrid>
              <a:tr h="338760">
                <a:tc>
                  <a:txBody>
                    <a:bodyPr/>
                    <a:lstStyle/>
                    <a:p>
                      <a:pPr marL="0" marR="0">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rPr>
                        <a:t>ID &amp; Authentication </a:t>
                      </a:r>
                      <a:r>
                        <a:rPr lang="en-US" sz="2000" dirty="0">
                          <a:solidFill>
                            <a:srgbClr val="000000"/>
                          </a:solidFill>
                          <a:effectLst/>
                          <a:latin typeface="Calibri" panose="020F0502020204030204" pitchFamily="34" charset="0"/>
                          <a:ea typeface="Times New Roman" panose="02020603050405020304" pitchFamily="18" charset="0"/>
                        </a:rPr>
                        <a:t>of </a:t>
                      </a:r>
                      <a:r>
                        <a:rPr lang="en-US" sz="2000" i="1" u="sng" dirty="0">
                          <a:solidFill>
                            <a:srgbClr val="000000"/>
                          </a:solidFill>
                          <a:effectLst/>
                          <a:latin typeface="Calibri" panose="020F0502020204030204" pitchFamily="34" charset="0"/>
                          <a:ea typeface="Times New Roman" panose="02020603050405020304" pitchFamily="18" charset="0"/>
                        </a:rPr>
                        <a:t>actors</a:t>
                      </a:r>
                      <a:endParaRPr lang="en-US" sz="2000" dirty="0">
                        <a:effectLst/>
                        <a:latin typeface="Times New Roman" panose="02020603050405020304" pitchFamily="18" charset="0"/>
                        <a:ea typeface="Times New Roman" panose="02020603050405020304" pitchFamily="18" charset="0"/>
                      </a:endParaRPr>
                    </a:p>
                  </a:txBody>
                  <a:tcPr marL="61709" marR="6170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9F9"/>
                    </a:solidFill>
                  </a:tcPr>
                </a:tc>
                <a:extLst>
                  <a:ext uri="{0D108BD9-81ED-4DB2-BD59-A6C34878D82A}">
                    <a16:rowId xmlns="" xmlns:a16="http://schemas.microsoft.com/office/drawing/2014/main" val="956990888"/>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296471027"/>
              </p:ext>
            </p:extLst>
          </p:nvPr>
        </p:nvGraphicFramePr>
        <p:xfrm>
          <a:off x="5377564" y="2940237"/>
          <a:ext cx="3309236" cy="609600"/>
        </p:xfrm>
        <a:graphic>
          <a:graphicData uri="http://schemas.openxmlformats.org/drawingml/2006/table">
            <a:tbl>
              <a:tblPr/>
              <a:tblGrid>
                <a:gridCol w="3309236">
                  <a:extLst>
                    <a:ext uri="{9D8B030D-6E8A-4147-A177-3AD203B41FA5}">
                      <a16:colId xmlns="" xmlns:a16="http://schemas.microsoft.com/office/drawing/2014/main" val="4056231428"/>
                    </a:ext>
                  </a:extLst>
                </a:gridCol>
              </a:tblGrid>
              <a:tr h="338760">
                <a:tc>
                  <a:txBody>
                    <a:bodyPr/>
                    <a:lstStyle/>
                    <a:p>
                      <a:pPr marL="0" marR="0">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rPr>
                        <a:t>Availability </a:t>
                      </a:r>
                      <a:r>
                        <a:rPr lang="en-US" sz="2000" dirty="0">
                          <a:solidFill>
                            <a:srgbClr val="000000"/>
                          </a:solidFill>
                          <a:effectLst/>
                          <a:latin typeface="Calibri" panose="020F0502020204030204" pitchFamily="34" charset="0"/>
                          <a:ea typeface="Times New Roman" panose="02020603050405020304" pitchFamily="18" charset="0"/>
                        </a:rPr>
                        <a:t>of </a:t>
                      </a:r>
                      <a:r>
                        <a:rPr lang="en-US" sz="2000" i="1" u="none" dirty="0">
                          <a:solidFill>
                            <a:srgbClr val="000000"/>
                          </a:solidFill>
                          <a:effectLst/>
                          <a:latin typeface="Calibri" panose="020F0502020204030204" pitchFamily="34" charset="0"/>
                          <a:ea typeface="Times New Roman" panose="02020603050405020304" pitchFamily="18" charset="0"/>
                        </a:rPr>
                        <a:t>access</a:t>
                      </a:r>
                      <a:r>
                        <a:rPr lang="en-US" sz="2000" i="1" u="none" baseline="0" dirty="0">
                          <a:solidFill>
                            <a:srgbClr val="000000"/>
                          </a:solidFill>
                          <a:effectLst/>
                          <a:latin typeface="Calibri" panose="020F0502020204030204" pitchFamily="34" charset="0"/>
                          <a:ea typeface="Times New Roman" panose="02020603050405020304" pitchFamily="18" charset="0"/>
                        </a:rPr>
                        <a:t> enforcement mechanisms</a:t>
                      </a:r>
                      <a:endParaRPr lang="en-US" sz="2000" u="none" dirty="0">
                        <a:effectLst/>
                        <a:latin typeface="Times New Roman" panose="02020603050405020304" pitchFamily="18" charset="0"/>
                        <a:ea typeface="Times New Roman" panose="02020603050405020304" pitchFamily="18" charset="0"/>
                      </a:endParaRPr>
                    </a:p>
                  </a:txBody>
                  <a:tcPr marL="61709" marR="6170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F9F9"/>
                    </a:solidFill>
                  </a:tcPr>
                </a:tc>
                <a:extLst>
                  <a:ext uri="{0D108BD9-81ED-4DB2-BD59-A6C34878D82A}">
                    <a16:rowId xmlns="" xmlns:a16="http://schemas.microsoft.com/office/drawing/2014/main" val="956990888"/>
                  </a:ext>
                </a:extLst>
              </a:tr>
            </a:tbl>
          </a:graphicData>
        </a:graphic>
      </p:graphicFrame>
      <p:sp>
        <p:nvSpPr>
          <p:cNvPr id="42" name="TextBox 41"/>
          <p:cNvSpPr txBox="1"/>
          <p:nvPr/>
        </p:nvSpPr>
        <p:spPr>
          <a:xfrm>
            <a:off x="4419600" y="2674906"/>
            <a:ext cx="808235" cy="646331"/>
          </a:xfrm>
          <a:prstGeom prst="rect">
            <a:avLst/>
          </a:prstGeom>
          <a:noFill/>
        </p:spPr>
        <p:txBody>
          <a:bodyPr wrap="none" rtlCol="0">
            <a:spAutoFit/>
          </a:bodyPr>
          <a:lstStyle/>
          <a:p>
            <a:r>
              <a:rPr lang="en-US" sz="3600" dirty="0"/>
              <a:t>→</a:t>
            </a:r>
          </a:p>
        </p:txBody>
      </p:sp>
    </p:spTree>
    <p:extLst>
      <p:ext uri="{BB962C8B-B14F-4D97-AF65-F5344CB8AC3E}">
        <p14:creationId xmlns:p14="http://schemas.microsoft.com/office/powerpoint/2010/main" val="3086167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Goals Identification</a:t>
            </a:r>
            <a:r>
              <a:rPr lang="en-US" sz="3599" dirty="0"/>
              <a:t>:</a:t>
            </a:r>
            <a:br>
              <a:rPr lang="en-US" sz="3599" dirty="0"/>
            </a:br>
            <a:r>
              <a:rPr lang="en-US" sz="2800" dirty="0"/>
              <a:t>Experiment Design</a:t>
            </a:r>
          </a:p>
        </p:txBody>
      </p:sp>
      <p:sp>
        <p:nvSpPr>
          <p:cNvPr id="3" name="Content Placeholder 2"/>
          <p:cNvSpPr>
            <a:spLocks noGrp="1"/>
          </p:cNvSpPr>
          <p:nvPr>
            <p:ph idx="1"/>
          </p:nvPr>
        </p:nvSpPr>
        <p:spPr>
          <a:xfrm>
            <a:off x="609600" y="3152430"/>
            <a:ext cx="8256588" cy="1051227"/>
          </a:xfrm>
        </p:spPr>
        <p:txBody>
          <a:bodyPr/>
          <a:lstStyle/>
          <a:p>
            <a:pPr lvl="0"/>
            <a:r>
              <a:rPr lang="en-US" sz="1620" b="1" dirty="0"/>
              <a:t>28 participants </a:t>
            </a:r>
            <a:r>
              <a:rPr lang="en-US" sz="1620" dirty="0"/>
              <a:t>[Networks Security Course]</a:t>
            </a:r>
          </a:p>
          <a:p>
            <a:pPr lvl="0"/>
            <a:r>
              <a:rPr lang="en-US" sz="1620" b="1" dirty="0"/>
              <a:t>Two real-world systems:</a:t>
            </a:r>
            <a:r>
              <a:rPr lang="en-US" sz="1620" dirty="0"/>
              <a:t> </a:t>
            </a:r>
            <a:r>
              <a:rPr lang="en-US" sz="1620" dirty="0" err="1"/>
              <a:t>iHRIS</a:t>
            </a:r>
            <a:r>
              <a:rPr lang="en-US" sz="1620" dirty="0"/>
              <a:t> / </a:t>
            </a:r>
            <a:r>
              <a:rPr lang="en-US" sz="1620" dirty="0" err="1"/>
              <a:t>Cyclos</a:t>
            </a:r>
            <a:r>
              <a:rPr lang="en-US" sz="1620" dirty="0"/>
              <a:t> [High level features, assets in the system]</a:t>
            </a:r>
          </a:p>
          <a:p>
            <a:pPr lvl="0"/>
            <a:r>
              <a:rPr lang="en-US" sz="1620" b="1" dirty="0"/>
              <a:t>Split-plot design: </a:t>
            </a:r>
            <a:r>
              <a:rPr lang="en-US" sz="1620" dirty="0"/>
              <a:t>Treatment [Analyze Both Systems] + Control [Analyze Both Systems]</a:t>
            </a:r>
          </a:p>
          <a:p>
            <a:endParaRPr lang="en-US" sz="1620" dirty="0"/>
          </a:p>
        </p:txBody>
      </p:sp>
      <p:sp>
        <p:nvSpPr>
          <p:cNvPr id="4" name="Footer Placeholder 3"/>
          <p:cNvSpPr>
            <a:spLocks noGrp="1"/>
          </p:cNvSpPr>
          <p:nvPr>
            <p:ph type="ftr" sz="quarter" idx="11"/>
          </p:nvPr>
        </p:nvSpPr>
        <p:spPr/>
        <p:txBody>
          <a:bodyPr/>
          <a:lstStyle/>
          <a:p>
            <a:pPr defTabSz="822777" fontAlgn="auto">
              <a:spcBef>
                <a:spcPts val="0"/>
              </a:spcBef>
              <a:spcAft>
                <a:spcPts val="0"/>
              </a:spcAft>
              <a:buSzTx/>
              <a:tabLst/>
              <a:defRPr/>
            </a:pPr>
            <a:fld id="{66F37074-D267-44D5-977B-16E624729CCD}" type="slidenum">
              <a:rPr lang="en-US" sz="1620" kern="0">
                <a:solidFill>
                  <a:sysClr val="windowText" lastClr="000000"/>
                </a:solidFill>
              </a:rPr>
              <a:pPr defTabSz="822777" fontAlgn="auto">
                <a:spcBef>
                  <a:spcPts val="0"/>
                </a:spcBef>
                <a:spcAft>
                  <a:spcPts val="0"/>
                </a:spcAft>
                <a:buSzTx/>
                <a:tabLst/>
                <a:defRPr/>
              </a:pPr>
              <a:t>9</a:t>
            </a:fld>
            <a:endParaRPr lang="en-US" sz="1620" kern="0">
              <a:solidFill>
                <a:sysClr val="windowText" lastClr="000000"/>
              </a:solidFill>
            </a:endParaRPr>
          </a:p>
        </p:txBody>
      </p:sp>
      <p:sp>
        <p:nvSpPr>
          <p:cNvPr id="6" name="Rectangle 5"/>
          <p:cNvSpPr/>
          <p:nvPr/>
        </p:nvSpPr>
        <p:spPr bwMode="auto">
          <a:xfrm>
            <a:off x="1379767" y="1166331"/>
            <a:ext cx="1371314" cy="754223"/>
          </a:xfrm>
          <a:prstGeom prst="rect">
            <a:avLst/>
          </a:prstGeom>
          <a:solidFill>
            <a:srgbClr val="002060"/>
          </a:solidFill>
          <a:ln>
            <a:headEnd type="none" w="med" len="med"/>
            <a:tailEnd type="none" w="med" len="med"/>
          </a:ln>
          <a:extLst/>
        </p:spPr>
        <p:style>
          <a:lnRef idx="3">
            <a:schemeClr val="lt1"/>
          </a:lnRef>
          <a:fillRef idx="1">
            <a:schemeClr val="dk1"/>
          </a:fillRef>
          <a:effectRef idx="1">
            <a:schemeClr val="dk1"/>
          </a:effectRef>
          <a:fontRef idx="minor">
            <a:schemeClr val="lt1"/>
          </a:fontRef>
        </p:style>
        <p:txBody>
          <a:bodyPr vert="horz" wrap="square" lIns="82279" tIns="41139" rIns="82279" bIns="41139" numCol="1" rtlCol="0" anchor="ctr" anchorCtr="0" compatLnSpc="1">
            <a:prstTxWarp prst="textNoShape">
              <a:avLst/>
            </a:prstTxWarp>
          </a:bodyPr>
          <a:lstStyle/>
          <a:p>
            <a:pPr algn="ctr" defTabSz="411389">
              <a:spcBef>
                <a:spcPct val="0"/>
              </a:spcBef>
              <a:buClr>
                <a:srgbClr val="000000"/>
              </a:buClr>
              <a:buNone/>
            </a:pPr>
            <a:r>
              <a:rPr lang="en-US" sz="1620" kern="0" dirty="0">
                <a:solidFill>
                  <a:schemeClr val="bg1"/>
                </a:solidFill>
              </a:rPr>
              <a:t>Pre-Task Quiz</a:t>
            </a:r>
            <a:endParaRPr lang="en-US" sz="2160" kern="0" dirty="0">
              <a:solidFill>
                <a:schemeClr val="bg1"/>
              </a:solidFill>
              <a:latin typeface="Times New Roman" pitchFamily="16" charset="0"/>
              <a:ea typeface="Microsoft YaHei" charset="-122"/>
            </a:endParaRPr>
          </a:p>
        </p:txBody>
      </p:sp>
      <p:sp>
        <p:nvSpPr>
          <p:cNvPr id="7" name="Rectangle 6"/>
          <p:cNvSpPr/>
          <p:nvPr/>
        </p:nvSpPr>
        <p:spPr bwMode="auto">
          <a:xfrm>
            <a:off x="3798672" y="1167479"/>
            <a:ext cx="1371314" cy="754223"/>
          </a:xfrm>
          <a:prstGeom prst="rect">
            <a:avLst/>
          </a:prstGeom>
          <a:solidFill>
            <a:srgbClr val="AC0056"/>
          </a:solidFill>
          <a:ln>
            <a:headEnd type="none" w="med" len="med"/>
            <a:tailEnd type="none" w="med" len="med"/>
          </a:ln>
          <a:extLst/>
        </p:spPr>
        <p:style>
          <a:lnRef idx="3">
            <a:schemeClr val="lt1"/>
          </a:lnRef>
          <a:fillRef idx="1">
            <a:schemeClr val="dk1"/>
          </a:fillRef>
          <a:effectRef idx="1">
            <a:schemeClr val="dk1"/>
          </a:effectRef>
          <a:fontRef idx="minor">
            <a:schemeClr val="lt1"/>
          </a:fontRef>
        </p:style>
        <p:txBody>
          <a:bodyPr vert="horz" wrap="square" lIns="82279" tIns="41139" rIns="82279" bIns="41139" numCol="1" rtlCol="0" anchor="ctr" anchorCtr="0" compatLnSpc="1">
            <a:prstTxWarp prst="textNoShape">
              <a:avLst/>
            </a:prstTxWarp>
          </a:bodyPr>
          <a:lstStyle/>
          <a:p>
            <a:pPr algn="ctr" defTabSz="411389">
              <a:spcBef>
                <a:spcPct val="0"/>
              </a:spcBef>
              <a:buClr>
                <a:srgbClr val="000000"/>
              </a:buClr>
              <a:buNone/>
            </a:pPr>
            <a:r>
              <a:rPr lang="en-US" sz="1620" kern="0" dirty="0">
                <a:solidFill>
                  <a:schemeClr val="bg1"/>
                </a:solidFill>
              </a:rPr>
              <a:t>Main Task</a:t>
            </a:r>
            <a:endParaRPr lang="en-US" sz="2160" kern="0" dirty="0">
              <a:solidFill>
                <a:schemeClr val="bg1"/>
              </a:solidFill>
              <a:latin typeface="Times New Roman" pitchFamily="16" charset="0"/>
              <a:ea typeface="Microsoft YaHei" charset="-122"/>
            </a:endParaRPr>
          </a:p>
        </p:txBody>
      </p:sp>
      <p:sp>
        <p:nvSpPr>
          <p:cNvPr id="8" name="Rectangle 7"/>
          <p:cNvSpPr/>
          <p:nvPr/>
        </p:nvSpPr>
        <p:spPr bwMode="auto">
          <a:xfrm>
            <a:off x="6217577" y="1166331"/>
            <a:ext cx="1371314" cy="754223"/>
          </a:xfrm>
          <a:prstGeom prst="rect">
            <a:avLst/>
          </a:prstGeom>
          <a:solidFill>
            <a:schemeClr val="accent1">
              <a:lumMod val="50000"/>
            </a:schemeClr>
          </a:solidFill>
          <a:ln>
            <a:headEnd type="none" w="med" len="med"/>
            <a:tailEnd type="none" w="med" len="med"/>
          </a:ln>
          <a:extLst/>
        </p:spPr>
        <p:style>
          <a:lnRef idx="3">
            <a:schemeClr val="lt1"/>
          </a:lnRef>
          <a:fillRef idx="1">
            <a:schemeClr val="dk1"/>
          </a:fillRef>
          <a:effectRef idx="1">
            <a:schemeClr val="dk1"/>
          </a:effectRef>
          <a:fontRef idx="minor">
            <a:schemeClr val="lt1"/>
          </a:fontRef>
        </p:style>
        <p:txBody>
          <a:bodyPr vert="horz" wrap="square" lIns="82279" tIns="41139" rIns="82279" bIns="41139" numCol="1" rtlCol="0" anchor="ctr" anchorCtr="0" compatLnSpc="1">
            <a:prstTxWarp prst="textNoShape">
              <a:avLst/>
            </a:prstTxWarp>
          </a:bodyPr>
          <a:lstStyle/>
          <a:p>
            <a:pPr algn="ctr" defTabSz="411389">
              <a:spcBef>
                <a:spcPct val="0"/>
              </a:spcBef>
              <a:buClr>
                <a:srgbClr val="000000"/>
              </a:buClr>
              <a:buNone/>
            </a:pPr>
            <a:r>
              <a:rPr lang="en-US" sz="1620" kern="0" dirty="0">
                <a:solidFill>
                  <a:schemeClr val="bg1"/>
                </a:solidFill>
              </a:rPr>
              <a:t>Post-Task Survey</a:t>
            </a:r>
            <a:endParaRPr lang="en-US" sz="2160" kern="0" dirty="0">
              <a:solidFill>
                <a:schemeClr val="bg1"/>
              </a:solidFill>
              <a:latin typeface="Times New Roman" pitchFamily="16" charset="0"/>
              <a:ea typeface="Microsoft YaHei" charset="-122"/>
            </a:endParaRPr>
          </a:p>
        </p:txBody>
      </p:sp>
      <p:sp>
        <p:nvSpPr>
          <p:cNvPr id="9" name="Notched Right Arrow 8"/>
          <p:cNvSpPr/>
          <p:nvPr/>
        </p:nvSpPr>
        <p:spPr bwMode="auto">
          <a:xfrm>
            <a:off x="2994989" y="1406311"/>
            <a:ext cx="479960" cy="274263"/>
          </a:xfrm>
          <a:prstGeom prst="notchedRight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10" name="Notched Right Arrow 9"/>
          <p:cNvSpPr/>
          <p:nvPr/>
        </p:nvSpPr>
        <p:spPr bwMode="auto">
          <a:xfrm>
            <a:off x="5493708" y="1406311"/>
            <a:ext cx="479960" cy="274263"/>
          </a:xfrm>
          <a:prstGeom prst="notchedRight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11" name="TextBox 10"/>
          <p:cNvSpPr txBox="1"/>
          <p:nvPr/>
        </p:nvSpPr>
        <p:spPr>
          <a:xfrm>
            <a:off x="1318874" y="1954837"/>
            <a:ext cx="2948326" cy="923330"/>
          </a:xfrm>
          <a:prstGeom prst="rect">
            <a:avLst/>
          </a:prstGeom>
          <a:noFill/>
        </p:spPr>
        <p:txBody>
          <a:bodyPr wrap="square" rtlCol="0">
            <a:spAutoFit/>
          </a:bodyPr>
          <a:lstStyle/>
          <a:p>
            <a:pPr marL="308541" indent="-308541" defTabSz="822777" fontAlgn="auto">
              <a:spcBef>
                <a:spcPts val="0"/>
              </a:spcBef>
              <a:spcAft>
                <a:spcPts val="0"/>
              </a:spcAft>
              <a:buClrTx/>
              <a:buSzTx/>
              <a:buFont typeface="Arial" panose="020B0604020202020204" pitchFamily="34" charset="0"/>
              <a:buChar char="•"/>
            </a:pPr>
            <a:r>
              <a:rPr lang="en-US" sz="1800" kern="0" dirty="0"/>
              <a:t>Assess relevant knowledge</a:t>
            </a:r>
          </a:p>
          <a:p>
            <a:pPr marL="308541" indent="-308541" defTabSz="822777" fontAlgn="auto">
              <a:spcBef>
                <a:spcPts val="0"/>
              </a:spcBef>
              <a:spcAft>
                <a:spcPts val="0"/>
              </a:spcAft>
              <a:buClrTx/>
              <a:buSzTx/>
              <a:buFont typeface="Arial" panose="020B0604020202020204" pitchFamily="34" charset="0"/>
              <a:buChar char="•"/>
            </a:pPr>
            <a:r>
              <a:rPr lang="en-US" sz="1800" kern="0" dirty="0"/>
              <a:t>Create balanced groups</a:t>
            </a:r>
          </a:p>
        </p:txBody>
      </p:sp>
      <p:sp>
        <p:nvSpPr>
          <p:cNvPr id="12" name="TextBox 11"/>
          <p:cNvSpPr txBox="1"/>
          <p:nvPr/>
        </p:nvSpPr>
        <p:spPr>
          <a:xfrm>
            <a:off x="6011880" y="1954837"/>
            <a:ext cx="2558961" cy="646331"/>
          </a:xfrm>
          <a:prstGeom prst="rect">
            <a:avLst/>
          </a:prstGeom>
          <a:noFill/>
        </p:spPr>
        <p:txBody>
          <a:bodyPr wrap="square" rtlCol="0">
            <a:spAutoFit/>
          </a:bodyPr>
          <a:lstStyle/>
          <a:p>
            <a:pPr marL="308541" indent="-308541" defTabSz="822777" fontAlgn="auto">
              <a:spcBef>
                <a:spcPts val="0"/>
              </a:spcBef>
              <a:spcAft>
                <a:spcPts val="0"/>
              </a:spcAft>
              <a:buClrTx/>
              <a:buSzTx/>
              <a:buFont typeface="Arial" panose="020B0604020202020204" pitchFamily="34" charset="0"/>
              <a:buChar char="•"/>
            </a:pPr>
            <a:r>
              <a:rPr lang="en-US" sz="1800" kern="0" dirty="0"/>
              <a:t>Demographics</a:t>
            </a:r>
          </a:p>
          <a:p>
            <a:pPr marL="308541" indent="-308541" defTabSz="822777" fontAlgn="auto">
              <a:spcBef>
                <a:spcPts val="0"/>
              </a:spcBef>
              <a:spcAft>
                <a:spcPts val="0"/>
              </a:spcAft>
              <a:buClrTx/>
              <a:buSzTx/>
              <a:buFont typeface="Arial" panose="020B0604020202020204" pitchFamily="34" charset="0"/>
              <a:buChar char="•"/>
            </a:pPr>
            <a:r>
              <a:rPr lang="en-US" sz="1800" kern="0" dirty="0"/>
              <a:t>Feedback about task</a:t>
            </a:r>
          </a:p>
        </p:txBody>
      </p:sp>
      <p:sp>
        <p:nvSpPr>
          <p:cNvPr id="13" name="TextBox 12"/>
          <p:cNvSpPr txBox="1"/>
          <p:nvPr/>
        </p:nvSpPr>
        <p:spPr>
          <a:xfrm>
            <a:off x="3726594" y="1981200"/>
            <a:ext cx="1988406" cy="646331"/>
          </a:xfrm>
          <a:prstGeom prst="rect">
            <a:avLst/>
          </a:prstGeom>
          <a:noFill/>
        </p:spPr>
        <p:txBody>
          <a:bodyPr wrap="square" rtlCol="0">
            <a:spAutoFit/>
          </a:bodyPr>
          <a:lstStyle/>
          <a:p>
            <a:pPr marL="308541" indent="-308541" defTabSz="822777" fontAlgn="auto">
              <a:spcBef>
                <a:spcPts val="0"/>
              </a:spcBef>
              <a:spcAft>
                <a:spcPts val="0"/>
              </a:spcAft>
              <a:buClrTx/>
              <a:buSzTx/>
              <a:buFont typeface="Arial" panose="020B0604020202020204" pitchFamily="34" charset="0"/>
              <a:buChar char="•"/>
            </a:pPr>
            <a:r>
              <a:rPr lang="en-US" sz="1800" kern="0" dirty="0"/>
              <a:t>Identify security goals</a:t>
            </a:r>
          </a:p>
        </p:txBody>
      </p:sp>
      <p:grpSp>
        <p:nvGrpSpPr>
          <p:cNvPr id="5" name="Group 4"/>
          <p:cNvGrpSpPr/>
          <p:nvPr/>
        </p:nvGrpSpPr>
        <p:grpSpPr>
          <a:xfrm>
            <a:off x="526623" y="4230020"/>
            <a:ext cx="8022189" cy="2228726"/>
            <a:chOff x="526623" y="4230020"/>
            <a:chExt cx="8022189" cy="2228726"/>
          </a:xfrm>
        </p:grpSpPr>
        <p:grpSp>
          <p:nvGrpSpPr>
            <p:cNvPr id="38" name="Group 37"/>
            <p:cNvGrpSpPr/>
            <p:nvPr/>
          </p:nvGrpSpPr>
          <p:grpSpPr>
            <a:xfrm>
              <a:off x="526623" y="4589619"/>
              <a:ext cx="8022189" cy="1869127"/>
              <a:chOff x="583406" y="5100639"/>
              <a:chExt cx="8915400" cy="2077241"/>
            </a:xfrm>
          </p:grpSpPr>
          <p:sp>
            <p:nvSpPr>
              <p:cNvPr id="14" name="Rectangle 13"/>
              <p:cNvSpPr/>
              <p:nvPr/>
            </p:nvSpPr>
            <p:spPr bwMode="auto">
              <a:xfrm>
                <a:off x="583406" y="5100639"/>
                <a:ext cx="4343400" cy="1681955"/>
              </a:xfrm>
              <a:prstGeom prst="rect">
                <a:avLst/>
              </a:prstGeom>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15" name="Rectangle 14"/>
              <p:cNvSpPr/>
              <p:nvPr/>
            </p:nvSpPr>
            <p:spPr bwMode="auto">
              <a:xfrm>
                <a:off x="5155406" y="5100639"/>
                <a:ext cx="4343400" cy="1681955"/>
              </a:xfrm>
              <a:prstGeom prst="rect">
                <a:avLst/>
              </a:prstGeom>
              <a:ln>
                <a:solidFill>
                  <a:srgbClr val="990033"/>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16" name="TextBox 15"/>
              <p:cNvSpPr txBox="1"/>
              <p:nvPr/>
            </p:nvSpPr>
            <p:spPr>
              <a:xfrm>
                <a:off x="2453992" y="6798210"/>
                <a:ext cx="910695" cy="379670"/>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solidFill>
                      <a:srgbClr val="006666"/>
                    </a:solidFill>
                  </a:rPr>
                  <a:t>Control</a:t>
                </a:r>
              </a:p>
            </p:txBody>
          </p:sp>
          <p:sp>
            <p:nvSpPr>
              <p:cNvPr id="17" name="TextBox 16"/>
              <p:cNvSpPr txBox="1"/>
              <p:nvPr/>
            </p:nvSpPr>
            <p:spPr>
              <a:xfrm>
                <a:off x="6728478" y="6798209"/>
                <a:ext cx="1156541" cy="379670"/>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solidFill>
                      <a:srgbClr val="990033"/>
                    </a:solidFill>
                  </a:rPr>
                  <a:t>Treatment</a:t>
                </a:r>
              </a:p>
            </p:txBody>
          </p:sp>
          <p:sp>
            <p:nvSpPr>
              <p:cNvPr id="18" name="Rectangle 17"/>
              <p:cNvSpPr/>
              <p:nvPr/>
            </p:nvSpPr>
            <p:spPr bwMode="auto">
              <a:xfrm>
                <a:off x="812006" y="5258594"/>
                <a:ext cx="990600" cy="1425316"/>
              </a:xfrm>
              <a:prstGeom prst="rect">
                <a:avLst/>
              </a:prstGeom>
              <a:solidFill>
                <a:schemeClr val="accent5">
                  <a:lumMod val="20000"/>
                  <a:lumOff val="80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19" name="Rectangle 18"/>
              <p:cNvSpPr/>
              <p:nvPr/>
            </p:nvSpPr>
            <p:spPr bwMode="auto">
              <a:xfrm>
                <a:off x="2107406" y="5258594"/>
                <a:ext cx="990600" cy="1425316"/>
              </a:xfrm>
              <a:prstGeom prst="rect">
                <a:avLst/>
              </a:prstGeom>
              <a:solidFill>
                <a:schemeClr val="accent5">
                  <a:lumMod val="20000"/>
                  <a:lumOff val="80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20" name="Rectangle 19"/>
              <p:cNvSpPr/>
              <p:nvPr/>
            </p:nvSpPr>
            <p:spPr bwMode="auto">
              <a:xfrm>
                <a:off x="3402806" y="5258594"/>
                <a:ext cx="990600" cy="1425316"/>
              </a:xfrm>
              <a:prstGeom prst="rect">
                <a:avLst/>
              </a:prstGeom>
              <a:solidFill>
                <a:schemeClr val="accent5">
                  <a:lumMod val="20000"/>
                  <a:lumOff val="80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21" name="Rectangle 20"/>
              <p:cNvSpPr/>
              <p:nvPr/>
            </p:nvSpPr>
            <p:spPr bwMode="auto">
              <a:xfrm>
                <a:off x="5384006" y="5258594"/>
                <a:ext cx="990600" cy="1425316"/>
              </a:xfrm>
              <a:prstGeom prst="rect">
                <a:avLst/>
              </a:prstGeom>
              <a:solidFill>
                <a:srgbClr val="FFDDEE"/>
              </a:solidFill>
              <a:ln>
                <a:solidFill>
                  <a:srgbClr val="990033"/>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22" name="Rectangle 21"/>
              <p:cNvSpPr/>
              <p:nvPr/>
            </p:nvSpPr>
            <p:spPr bwMode="auto">
              <a:xfrm>
                <a:off x="6679406" y="5258594"/>
                <a:ext cx="990600" cy="1425316"/>
              </a:xfrm>
              <a:prstGeom prst="rect">
                <a:avLst/>
              </a:prstGeom>
              <a:solidFill>
                <a:srgbClr val="FFDDEE"/>
              </a:solidFill>
              <a:ln>
                <a:solidFill>
                  <a:srgbClr val="990033"/>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23" name="Rectangle 22"/>
              <p:cNvSpPr/>
              <p:nvPr/>
            </p:nvSpPr>
            <p:spPr bwMode="auto">
              <a:xfrm>
                <a:off x="7974806" y="5258594"/>
                <a:ext cx="990600" cy="1425316"/>
              </a:xfrm>
              <a:prstGeom prst="rect">
                <a:avLst/>
              </a:prstGeom>
              <a:solidFill>
                <a:srgbClr val="FFDDEE"/>
              </a:solidFill>
              <a:ln>
                <a:solidFill>
                  <a:srgbClr val="990033"/>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endParaRPr lang="en-US" sz="2160" kern="0">
                  <a:solidFill>
                    <a:schemeClr val="bg1"/>
                  </a:solidFill>
                  <a:latin typeface="Times New Roman" pitchFamily="16" charset="0"/>
                  <a:ea typeface="Microsoft YaHei" charset="-122"/>
                </a:endParaRPr>
              </a:p>
            </p:txBody>
          </p:sp>
          <p:sp>
            <p:nvSpPr>
              <p:cNvPr id="24" name="Rectangle 23"/>
              <p:cNvSpPr/>
              <p:nvPr/>
            </p:nvSpPr>
            <p:spPr bwMode="auto">
              <a:xfrm>
                <a:off x="888206" y="5410994"/>
                <a:ext cx="838200" cy="507464"/>
              </a:xfrm>
              <a:prstGeom prst="rect">
                <a:avLst/>
              </a:prstGeom>
              <a:solidFill>
                <a:schemeClr val="bg2">
                  <a:lumMod val="75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iHRIS</a:t>
                </a:r>
                <a:endParaRPr lang="en-US" sz="1620" kern="0" dirty="0">
                  <a:solidFill>
                    <a:schemeClr val="bg1"/>
                  </a:solidFill>
                  <a:latin typeface="Times New Roman" pitchFamily="16" charset="0"/>
                  <a:ea typeface="Microsoft YaHei" charset="-122"/>
                </a:endParaRPr>
              </a:p>
            </p:txBody>
          </p:sp>
          <p:sp>
            <p:nvSpPr>
              <p:cNvPr id="25" name="Rectangle 24"/>
              <p:cNvSpPr/>
              <p:nvPr/>
            </p:nvSpPr>
            <p:spPr bwMode="auto">
              <a:xfrm>
                <a:off x="888206" y="6046530"/>
                <a:ext cx="838200" cy="507464"/>
              </a:xfrm>
              <a:prstGeom prst="rect">
                <a:avLst/>
              </a:prstGeom>
              <a:solidFill>
                <a:srgbClr val="744D26"/>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Cyclos</a:t>
                </a:r>
                <a:endParaRPr lang="en-US" sz="1620" kern="0" dirty="0">
                  <a:solidFill>
                    <a:schemeClr val="bg1"/>
                  </a:solidFill>
                  <a:latin typeface="Times New Roman" pitchFamily="16" charset="0"/>
                  <a:ea typeface="Microsoft YaHei" charset="-122"/>
                </a:endParaRPr>
              </a:p>
            </p:txBody>
          </p:sp>
          <p:sp>
            <p:nvSpPr>
              <p:cNvPr id="26" name="Rectangle 25"/>
              <p:cNvSpPr/>
              <p:nvPr/>
            </p:nvSpPr>
            <p:spPr bwMode="auto">
              <a:xfrm>
                <a:off x="3479006" y="5410994"/>
                <a:ext cx="838200" cy="507464"/>
              </a:xfrm>
              <a:prstGeom prst="rect">
                <a:avLst/>
              </a:prstGeom>
              <a:solidFill>
                <a:schemeClr val="bg2">
                  <a:lumMod val="75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iHRIS</a:t>
                </a:r>
                <a:endParaRPr lang="en-US" sz="1620" kern="0" dirty="0">
                  <a:solidFill>
                    <a:schemeClr val="bg1"/>
                  </a:solidFill>
                  <a:latin typeface="Times New Roman" pitchFamily="16" charset="0"/>
                  <a:ea typeface="Microsoft YaHei" charset="-122"/>
                </a:endParaRPr>
              </a:p>
            </p:txBody>
          </p:sp>
          <p:sp>
            <p:nvSpPr>
              <p:cNvPr id="27" name="Rectangle 26"/>
              <p:cNvSpPr/>
              <p:nvPr/>
            </p:nvSpPr>
            <p:spPr bwMode="auto">
              <a:xfrm>
                <a:off x="3479006" y="6046530"/>
                <a:ext cx="838200" cy="507464"/>
              </a:xfrm>
              <a:prstGeom prst="rect">
                <a:avLst/>
              </a:prstGeom>
              <a:solidFill>
                <a:srgbClr val="744D26"/>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Cyclos</a:t>
                </a:r>
                <a:endParaRPr lang="en-US" sz="1620" kern="0" dirty="0">
                  <a:solidFill>
                    <a:schemeClr val="bg1"/>
                  </a:solidFill>
                  <a:latin typeface="Times New Roman" pitchFamily="16" charset="0"/>
                  <a:ea typeface="Microsoft YaHei" charset="-122"/>
                </a:endParaRPr>
              </a:p>
            </p:txBody>
          </p:sp>
          <p:sp>
            <p:nvSpPr>
              <p:cNvPr id="28" name="Rectangle 27"/>
              <p:cNvSpPr/>
              <p:nvPr/>
            </p:nvSpPr>
            <p:spPr bwMode="auto">
              <a:xfrm>
                <a:off x="2183606" y="6043744"/>
                <a:ext cx="838200" cy="507464"/>
              </a:xfrm>
              <a:prstGeom prst="rect">
                <a:avLst/>
              </a:prstGeom>
              <a:solidFill>
                <a:schemeClr val="bg2">
                  <a:lumMod val="75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iHRIS</a:t>
                </a:r>
                <a:endParaRPr lang="en-US" sz="1620" kern="0" dirty="0">
                  <a:solidFill>
                    <a:schemeClr val="bg1"/>
                  </a:solidFill>
                  <a:latin typeface="Times New Roman" pitchFamily="16" charset="0"/>
                  <a:ea typeface="Microsoft YaHei" charset="-122"/>
                </a:endParaRPr>
              </a:p>
            </p:txBody>
          </p:sp>
          <p:sp>
            <p:nvSpPr>
              <p:cNvPr id="29" name="Rectangle 28"/>
              <p:cNvSpPr/>
              <p:nvPr/>
            </p:nvSpPr>
            <p:spPr bwMode="auto">
              <a:xfrm>
                <a:off x="2183606" y="5383880"/>
                <a:ext cx="838200" cy="507464"/>
              </a:xfrm>
              <a:prstGeom prst="rect">
                <a:avLst/>
              </a:prstGeom>
              <a:solidFill>
                <a:srgbClr val="744D26"/>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Cyclos</a:t>
                </a:r>
                <a:endParaRPr lang="en-US" sz="1620" kern="0" dirty="0">
                  <a:solidFill>
                    <a:schemeClr val="bg1"/>
                  </a:solidFill>
                  <a:latin typeface="Times New Roman" pitchFamily="16" charset="0"/>
                  <a:ea typeface="Microsoft YaHei" charset="-122"/>
                </a:endParaRPr>
              </a:p>
            </p:txBody>
          </p:sp>
          <p:sp>
            <p:nvSpPr>
              <p:cNvPr id="30" name="Rectangle 29"/>
              <p:cNvSpPr/>
              <p:nvPr/>
            </p:nvSpPr>
            <p:spPr bwMode="auto">
              <a:xfrm>
                <a:off x="5460206" y="6059283"/>
                <a:ext cx="838200" cy="507464"/>
              </a:xfrm>
              <a:prstGeom prst="rect">
                <a:avLst/>
              </a:prstGeom>
              <a:solidFill>
                <a:schemeClr val="bg2">
                  <a:lumMod val="75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iHRIS</a:t>
                </a:r>
                <a:endParaRPr lang="en-US" sz="1800" kern="0" dirty="0">
                  <a:solidFill>
                    <a:schemeClr val="bg1"/>
                  </a:solidFill>
                  <a:latin typeface="Times New Roman" pitchFamily="16" charset="0"/>
                  <a:ea typeface="Microsoft YaHei" charset="-122"/>
                </a:endParaRPr>
              </a:p>
            </p:txBody>
          </p:sp>
          <p:sp>
            <p:nvSpPr>
              <p:cNvPr id="31" name="Rectangle 30"/>
              <p:cNvSpPr/>
              <p:nvPr/>
            </p:nvSpPr>
            <p:spPr bwMode="auto">
              <a:xfrm>
                <a:off x="5460206" y="5399419"/>
                <a:ext cx="838200" cy="507464"/>
              </a:xfrm>
              <a:prstGeom prst="rect">
                <a:avLst/>
              </a:prstGeom>
              <a:solidFill>
                <a:srgbClr val="744D26"/>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Cyclos</a:t>
                </a:r>
                <a:endParaRPr lang="en-US" sz="1620" kern="0" dirty="0">
                  <a:solidFill>
                    <a:schemeClr val="bg1"/>
                  </a:solidFill>
                  <a:latin typeface="Times New Roman" pitchFamily="16" charset="0"/>
                  <a:ea typeface="Microsoft YaHei" charset="-122"/>
                </a:endParaRPr>
              </a:p>
            </p:txBody>
          </p:sp>
          <p:sp>
            <p:nvSpPr>
              <p:cNvPr id="32" name="Rectangle 31"/>
              <p:cNvSpPr/>
              <p:nvPr/>
            </p:nvSpPr>
            <p:spPr bwMode="auto">
              <a:xfrm>
                <a:off x="8051006" y="6059283"/>
                <a:ext cx="838200" cy="507464"/>
              </a:xfrm>
              <a:prstGeom prst="rect">
                <a:avLst/>
              </a:prstGeom>
              <a:solidFill>
                <a:schemeClr val="bg2">
                  <a:lumMod val="75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iHRIS</a:t>
                </a:r>
                <a:endParaRPr lang="en-US" sz="1800" kern="0" dirty="0">
                  <a:solidFill>
                    <a:schemeClr val="bg1"/>
                  </a:solidFill>
                  <a:latin typeface="Times New Roman" pitchFamily="16" charset="0"/>
                  <a:ea typeface="Microsoft YaHei" charset="-122"/>
                </a:endParaRPr>
              </a:p>
            </p:txBody>
          </p:sp>
          <p:sp>
            <p:nvSpPr>
              <p:cNvPr id="33" name="Rectangle 32"/>
              <p:cNvSpPr/>
              <p:nvPr/>
            </p:nvSpPr>
            <p:spPr bwMode="auto">
              <a:xfrm>
                <a:off x="8051006" y="5399419"/>
                <a:ext cx="838200" cy="507464"/>
              </a:xfrm>
              <a:prstGeom prst="rect">
                <a:avLst/>
              </a:prstGeom>
              <a:solidFill>
                <a:srgbClr val="744D26"/>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Cyclos</a:t>
                </a:r>
                <a:endParaRPr lang="en-US" sz="1620" kern="0" dirty="0">
                  <a:solidFill>
                    <a:schemeClr val="bg1"/>
                  </a:solidFill>
                  <a:latin typeface="Times New Roman" pitchFamily="16" charset="0"/>
                  <a:ea typeface="Microsoft YaHei" charset="-122"/>
                </a:endParaRPr>
              </a:p>
            </p:txBody>
          </p:sp>
          <p:sp>
            <p:nvSpPr>
              <p:cNvPr id="34" name="Rectangle 33"/>
              <p:cNvSpPr/>
              <p:nvPr/>
            </p:nvSpPr>
            <p:spPr bwMode="auto">
              <a:xfrm>
                <a:off x="6755606" y="5410994"/>
                <a:ext cx="838200" cy="507464"/>
              </a:xfrm>
              <a:prstGeom prst="rect">
                <a:avLst/>
              </a:prstGeom>
              <a:solidFill>
                <a:schemeClr val="bg2">
                  <a:lumMod val="75000"/>
                </a:schemeClr>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iHRIS</a:t>
                </a:r>
                <a:endParaRPr lang="en-US" sz="1800" kern="0" dirty="0">
                  <a:solidFill>
                    <a:schemeClr val="bg1"/>
                  </a:solidFill>
                  <a:latin typeface="Times New Roman" pitchFamily="16" charset="0"/>
                  <a:ea typeface="Microsoft YaHei" charset="-122"/>
                </a:endParaRPr>
              </a:p>
            </p:txBody>
          </p:sp>
          <p:sp>
            <p:nvSpPr>
              <p:cNvPr id="35" name="Rectangle 34"/>
              <p:cNvSpPr/>
              <p:nvPr/>
            </p:nvSpPr>
            <p:spPr bwMode="auto">
              <a:xfrm>
                <a:off x="6755606" y="6046530"/>
                <a:ext cx="838200" cy="507464"/>
              </a:xfrm>
              <a:prstGeom prst="rect">
                <a:avLst/>
              </a:prstGeom>
              <a:solidFill>
                <a:srgbClr val="744D26"/>
              </a:solidFill>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defTabSz="411389">
                  <a:spcBef>
                    <a:spcPct val="0"/>
                  </a:spcBef>
                  <a:buClr>
                    <a:srgbClr val="000000"/>
                  </a:buClr>
                  <a:buNone/>
                </a:pPr>
                <a:r>
                  <a:rPr lang="en-US" sz="1620" kern="0" dirty="0" err="1">
                    <a:solidFill>
                      <a:schemeClr val="bg1"/>
                    </a:solidFill>
                    <a:latin typeface="Times New Roman" pitchFamily="16" charset="0"/>
                    <a:ea typeface="Microsoft YaHei" charset="-122"/>
                  </a:rPr>
                  <a:t>Cyclos</a:t>
                </a:r>
                <a:endParaRPr lang="en-US" sz="1620" kern="0" dirty="0">
                  <a:solidFill>
                    <a:schemeClr val="bg1"/>
                  </a:solidFill>
                  <a:latin typeface="Times New Roman" pitchFamily="16" charset="0"/>
                  <a:ea typeface="Microsoft YaHei" charset="-122"/>
                </a:endParaRPr>
              </a:p>
            </p:txBody>
          </p:sp>
          <p:sp>
            <p:nvSpPr>
              <p:cNvPr id="36" name="TextBox 35"/>
              <p:cNvSpPr txBox="1"/>
              <p:nvPr/>
            </p:nvSpPr>
            <p:spPr>
              <a:xfrm>
                <a:off x="4434364" y="5637612"/>
                <a:ext cx="436820" cy="379670"/>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a:t>
                </a:r>
              </a:p>
            </p:txBody>
          </p:sp>
          <p:sp>
            <p:nvSpPr>
              <p:cNvPr id="37" name="TextBox 36"/>
              <p:cNvSpPr txBox="1"/>
              <p:nvPr/>
            </p:nvSpPr>
            <p:spPr>
              <a:xfrm>
                <a:off x="9030845" y="5640442"/>
                <a:ext cx="436820" cy="379670"/>
              </a:xfrm>
              <a:prstGeom prst="rect">
                <a:avLst/>
              </a:prstGeom>
              <a:noFill/>
            </p:spPr>
            <p:txBody>
              <a:bodyPr wrap="none" rtlCol="0">
                <a:spAutoFit/>
              </a:bodyPr>
              <a:lstStyle/>
              <a:p>
                <a:pPr defTabSz="822777" fontAlgn="auto">
                  <a:spcBef>
                    <a:spcPts val="0"/>
                  </a:spcBef>
                  <a:spcAft>
                    <a:spcPts val="0"/>
                  </a:spcAft>
                  <a:buClrTx/>
                  <a:buSzTx/>
                  <a:buNone/>
                </a:pPr>
                <a:r>
                  <a:rPr lang="en-US" sz="1620" kern="0" dirty="0"/>
                  <a:t>…</a:t>
                </a:r>
              </a:p>
            </p:txBody>
          </p:sp>
        </p:grpSp>
        <p:sp>
          <p:nvSpPr>
            <p:cNvPr id="39" name="Rectangle 38"/>
            <p:cNvSpPr/>
            <p:nvPr/>
          </p:nvSpPr>
          <p:spPr bwMode="auto">
            <a:xfrm>
              <a:off x="526623" y="4230020"/>
              <a:ext cx="3908246" cy="364597"/>
            </a:xfrm>
            <a:prstGeom prst="rect">
              <a:avLst/>
            </a:prstGeom>
            <a:ln>
              <a:solidFill>
                <a:srgbClr val="006666"/>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algn="ctr" defTabSz="411389">
                <a:spcBef>
                  <a:spcPct val="0"/>
                </a:spcBef>
                <a:buClr>
                  <a:srgbClr val="000000"/>
                </a:buClr>
                <a:buNone/>
              </a:pPr>
              <a:r>
                <a:rPr lang="en-US" sz="1800" kern="0" dirty="0">
                  <a:solidFill>
                    <a:srgbClr val="006666"/>
                  </a:solidFill>
                  <a:latin typeface="Times New Roman" pitchFamily="16" charset="0"/>
                  <a:ea typeface="Microsoft YaHei" charset="-122"/>
                </a:rPr>
                <a:t>18 Security Goal Patterns</a:t>
              </a:r>
            </a:p>
          </p:txBody>
        </p:sp>
        <p:sp>
          <p:nvSpPr>
            <p:cNvPr id="40" name="Rectangle 39"/>
            <p:cNvSpPr/>
            <p:nvPr/>
          </p:nvSpPr>
          <p:spPr bwMode="auto">
            <a:xfrm>
              <a:off x="4640566" y="4246154"/>
              <a:ext cx="3908246" cy="348463"/>
            </a:xfrm>
            <a:prstGeom prst="rect">
              <a:avLst/>
            </a:prstGeom>
            <a:ln>
              <a:solidFill>
                <a:srgbClr val="990033"/>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82279" tIns="41139" rIns="82279" bIns="41139" numCol="1" rtlCol="0" anchor="t" anchorCtr="0" compatLnSpc="1">
              <a:prstTxWarp prst="textNoShape">
                <a:avLst/>
              </a:prstTxWarp>
            </a:bodyPr>
            <a:lstStyle/>
            <a:p>
              <a:pPr algn="ctr" defTabSz="411389">
                <a:spcBef>
                  <a:spcPct val="0"/>
                </a:spcBef>
                <a:buClr>
                  <a:srgbClr val="000000"/>
                </a:buClr>
                <a:buNone/>
              </a:pPr>
              <a:r>
                <a:rPr lang="en-US" sz="1800" b="1" kern="0" dirty="0">
                  <a:solidFill>
                    <a:srgbClr val="990033"/>
                  </a:solidFill>
                  <a:latin typeface="Times New Roman" pitchFamily="16" charset="0"/>
                  <a:ea typeface="Microsoft YaHei" charset="-122"/>
                </a:rPr>
                <a:t>+</a:t>
              </a:r>
              <a:r>
                <a:rPr lang="en-US" sz="1800" kern="0" dirty="0">
                  <a:solidFill>
                    <a:srgbClr val="990033"/>
                  </a:solidFill>
                  <a:latin typeface="Times New Roman" pitchFamily="16" charset="0"/>
                  <a:ea typeface="Microsoft YaHei" charset="-122"/>
                </a:rPr>
                <a:t> Implied Goals, Systematic Process</a:t>
              </a:r>
            </a:p>
          </p:txBody>
        </p:sp>
      </p:grpSp>
    </p:spTree>
    <p:extLst>
      <p:ext uri="{BB962C8B-B14F-4D97-AF65-F5344CB8AC3E}">
        <p14:creationId xmlns:p14="http://schemas.microsoft.com/office/powerpoint/2010/main" val="147962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777777"/>
      </a:lt2>
      <a:accent1>
        <a:srgbClr val="00CCCC"/>
      </a:accent1>
      <a:accent2>
        <a:srgbClr val="6666FF"/>
      </a:accent2>
      <a:accent3>
        <a:srgbClr val="FFFFFF"/>
      </a:accent3>
      <a:accent4>
        <a:srgbClr val="000000"/>
      </a:accent4>
      <a:accent5>
        <a:srgbClr val="AAE2E2"/>
      </a:accent5>
      <a:accent6>
        <a:srgbClr val="5C5CE7"/>
      </a:accent6>
      <a:hlink>
        <a:srgbClr val="FF3300"/>
      </a:hlink>
      <a:folHlink>
        <a:srgbClr val="CC33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100000"/>
          <a:buFontTx/>
          <a:buChar char="•"/>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100000"/>
          <a:buFontTx/>
          <a:buChar char="•"/>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3333FF"/>
        </a:dk2>
        <a:lt2>
          <a:srgbClr val="00FFFF"/>
        </a:lt2>
        <a:accent1>
          <a:srgbClr val="00CCCC"/>
        </a:accent1>
        <a:accent2>
          <a:srgbClr val="6666FF"/>
        </a:accent2>
        <a:accent3>
          <a:srgbClr val="ADADFF"/>
        </a:accent3>
        <a:accent4>
          <a:srgbClr val="DADADA"/>
        </a:accent4>
        <a:accent5>
          <a:srgbClr val="AAE2E2"/>
        </a:accent5>
        <a:accent6>
          <a:srgbClr val="5C5CE7"/>
        </a:accent6>
        <a:hlink>
          <a:srgbClr val="CCCCFF"/>
        </a:hlink>
        <a:folHlink>
          <a:srgbClr val="CC99FF"/>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CBCBCB"/>
        </a:lt2>
        <a:accent1>
          <a:srgbClr val="B2B2B2"/>
        </a:accent1>
        <a:accent2>
          <a:srgbClr val="DDDDDD"/>
        </a:accent2>
        <a:accent3>
          <a:srgbClr val="FFFFFF"/>
        </a:accent3>
        <a:accent4>
          <a:srgbClr val="000000"/>
        </a:accent4>
        <a:accent5>
          <a:srgbClr val="D5D5D5"/>
        </a:accent5>
        <a:accent6>
          <a:srgbClr val="C8C8C8"/>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777777"/>
        </a:lt2>
        <a:accent1>
          <a:srgbClr val="00CCCC"/>
        </a:accent1>
        <a:accent2>
          <a:srgbClr val="6666FF"/>
        </a:accent2>
        <a:accent3>
          <a:srgbClr val="FFFFFF"/>
        </a:accent3>
        <a:accent4>
          <a:srgbClr val="000000"/>
        </a:accent4>
        <a:accent5>
          <a:srgbClr val="AAE2E2"/>
        </a:accent5>
        <a:accent6>
          <a:srgbClr val="5C5CE7"/>
        </a:accent6>
        <a:hlink>
          <a:srgbClr val="CCCCFF"/>
        </a:hlink>
        <a:folHlink>
          <a:srgbClr val="CC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NCSU-CS</Template>
  <TotalTime>9747</TotalTime>
  <Words>4453</Words>
  <Application>Microsoft Office PowerPoint</Application>
  <PresentationFormat>On-screen Show (4:3)</PresentationFormat>
  <Paragraphs>467</Paragraphs>
  <Slides>27</Slides>
  <Notes>22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Microsoft YaHei</vt:lpstr>
      <vt:lpstr>SimSun</vt:lpstr>
      <vt:lpstr>Arial</vt:lpstr>
      <vt:lpstr>Arial Narrow</vt:lpstr>
      <vt:lpstr>Calibri</vt:lpstr>
      <vt:lpstr>Cambria Math</vt:lpstr>
      <vt:lpstr>Courier New</vt:lpstr>
      <vt:lpstr>Times New Roman</vt:lpstr>
      <vt:lpstr>'trebuchet ms'</vt:lpstr>
      <vt:lpstr>Wingdings</vt:lpstr>
      <vt:lpstr>Default Design</vt:lpstr>
      <vt:lpstr>DIGS – A Framework for Discovering Goals for Security Requirements Engineering</vt:lpstr>
      <vt:lpstr>Agenda</vt:lpstr>
      <vt:lpstr>Motivation</vt:lpstr>
      <vt:lpstr>Research Objective</vt:lpstr>
      <vt:lpstr>Related Work: Identifying Security Requirements</vt:lpstr>
      <vt:lpstr>DIGS Framework</vt:lpstr>
      <vt:lpstr>Security Goal Patterns:  DIGS Framework</vt:lpstr>
      <vt:lpstr>Initial and Implied Goals:  DIGS Framework</vt:lpstr>
      <vt:lpstr>Security Goals Identification: Experiment Design</vt:lpstr>
      <vt:lpstr>Security Goals Identification: Empirical Evaluation: Hypothesis and Metrics</vt:lpstr>
      <vt:lpstr>Security Goals Identification:         Results</vt:lpstr>
      <vt:lpstr>Security Goals Identification: Results – Combined Goals Identified by Group</vt:lpstr>
      <vt:lpstr>Identifying Security Goals: Types of Goals Identified by Participants</vt:lpstr>
      <vt:lpstr>From Security Goals to Requirements : Security Requirements Patterns from NIST Controls</vt:lpstr>
      <vt:lpstr>Conclusion</vt:lpstr>
      <vt:lpstr>References</vt:lpstr>
      <vt:lpstr>References</vt:lpstr>
      <vt:lpstr>Backup Slides</vt:lpstr>
      <vt:lpstr>Security Properties Definitions</vt:lpstr>
      <vt:lpstr>Security Properties Classifying Security Goals and Requirements</vt:lpstr>
      <vt:lpstr>Additional Information Precision, Recall, F1 Measure</vt:lpstr>
      <vt:lpstr>Additional Information Inter-rater Agreement (Fleiss’ Kappa) </vt:lpstr>
      <vt:lpstr>Steps for applying DIGS</vt:lpstr>
      <vt:lpstr>Example: Initial Security Goals</vt:lpstr>
      <vt:lpstr>Example: Implied Security Goals</vt:lpstr>
      <vt:lpstr>Security Goals &amp; Requirements</vt:lpstr>
      <vt:lpstr>Implied Security Goals</vt:lpstr>
    </vt:vector>
  </TitlesOfParts>
  <Manager/>
  <Company>North Carolina State University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Riaz</dc:creator>
  <cp:keywords/>
  <dc:description/>
  <cp:lastModifiedBy>John Slankas</cp:lastModifiedBy>
  <cp:revision>575</cp:revision>
  <cp:lastPrinted>2016-06-19T14:45:28Z</cp:lastPrinted>
  <dcterms:created xsi:type="dcterms:W3CDTF">2016-06-05T01:44:32Z</dcterms:created>
  <dcterms:modified xsi:type="dcterms:W3CDTF">2016-09-12T12:50:11Z</dcterms:modified>
  <cp:category/>
</cp:coreProperties>
</file>