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1"/>
  </p:sldMasterIdLst>
  <p:notesMasterIdLst>
    <p:notesMasterId r:id="rId40"/>
  </p:notesMasterIdLst>
  <p:sldIdLst>
    <p:sldId id="256" r:id="rId2"/>
    <p:sldId id="258" r:id="rId3"/>
    <p:sldId id="266" r:id="rId4"/>
    <p:sldId id="260" r:id="rId5"/>
    <p:sldId id="259" r:id="rId6"/>
    <p:sldId id="261" r:id="rId7"/>
    <p:sldId id="262" r:id="rId8"/>
    <p:sldId id="293" r:id="rId9"/>
    <p:sldId id="294" r:id="rId10"/>
    <p:sldId id="297" r:id="rId11"/>
    <p:sldId id="295" r:id="rId12"/>
    <p:sldId id="267" r:id="rId13"/>
    <p:sldId id="275" r:id="rId14"/>
    <p:sldId id="277" r:id="rId15"/>
    <p:sldId id="278" r:id="rId16"/>
    <p:sldId id="268" r:id="rId17"/>
    <p:sldId id="274" r:id="rId18"/>
    <p:sldId id="282" r:id="rId19"/>
    <p:sldId id="280" r:id="rId20"/>
    <p:sldId id="283" r:id="rId21"/>
    <p:sldId id="281" r:id="rId22"/>
    <p:sldId id="284" r:id="rId23"/>
    <p:sldId id="285" r:id="rId24"/>
    <p:sldId id="286" r:id="rId25"/>
    <p:sldId id="279" r:id="rId26"/>
    <p:sldId id="287" r:id="rId27"/>
    <p:sldId id="288" r:id="rId28"/>
    <p:sldId id="264" r:id="rId29"/>
    <p:sldId id="271" r:id="rId30"/>
    <p:sldId id="289" r:id="rId31"/>
    <p:sldId id="290" r:id="rId32"/>
    <p:sldId id="291" r:id="rId33"/>
    <p:sldId id="292" r:id="rId34"/>
    <p:sldId id="265" r:id="rId35"/>
    <p:sldId id="296" r:id="rId36"/>
    <p:sldId id="299" r:id="rId37"/>
    <p:sldId id="269" r:id="rId38"/>
    <p:sldId id="2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9"/>
    <p:restoredTop sz="92509"/>
  </p:normalViewPr>
  <p:slideViewPr>
    <p:cSldViewPr snapToGrid="0" snapToObjects="1">
      <p:cViewPr varScale="1">
        <p:scale>
          <a:sx n="122" d="100"/>
          <a:sy n="122"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DCCE5-B6DB-3843-BE9C-6174395B0B3B}" type="datetimeFigureOut">
              <a:rPr lang="en-US" smtClean="0"/>
              <a:t>3/28/16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D78D0-AD39-4F49-93C8-4967C40D118A}" type="slidenum">
              <a:rPr lang="en-US" smtClean="0"/>
              <a:t>‹#›</a:t>
            </a:fld>
            <a:endParaRPr lang="en-US"/>
          </a:p>
        </p:txBody>
      </p:sp>
    </p:spTree>
    <p:extLst>
      <p:ext uri="{BB962C8B-B14F-4D97-AF65-F5344CB8AC3E}">
        <p14:creationId xmlns:p14="http://schemas.microsoft.com/office/powerpoint/2010/main" val="42429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FD78D0-AD39-4F49-93C8-4967C40D118A}" type="slidenum">
              <a:rPr lang="en-US" smtClean="0"/>
              <a:t>1</a:t>
            </a:fld>
            <a:endParaRPr lang="en-US"/>
          </a:p>
        </p:txBody>
      </p:sp>
    </p:spTree>
    <p:extLst>
      <p:ext uri="{BB962C8B-B14F-4D97-AF65-F5344CB8AC3E}">
        <p14:creationId xmlns:p14="http://schemas.microsoft.com/office/powerpoint/2010/main" val="150178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81000" y="330199"/>
            <a:ext cx="8394700" cy="4272211"/>
          </a:xfrm>
        </p:spPr>
        <p:txBody>
          <a:bodyPr anchor="b">
            <a:normAutofit/>
          </a:bodyPr>
          <a:lstStyle>
            <a:lvl1pPr algn="l">
              <a:lnSpc>
                <a:spcPct val="85000"/>
              </a:lnSpc>
              <a:defRPr sz="6000" b="0" spc="-50" baseline="0">
                <a:solidFill>
                  <a:schemeClr val="tx1">
                    <a:lumMod val="85000"/>
                    <a:lumOff val="15000"/>
                  </a:schemeClr>
                </a:solidFill>
              </a:defRPr>
            </a:lvl1pPr>
          </a:lstStyle>
          <a:p>
            <a:r>
              <a:rPr lang="en-US" altLang="ja-JP" smtClean="0"/>
              <a:t>Click to edit Master title style</a:t>
            </a:r>
            <a:endParaRPr lang="en-US" dirty="0"/>
          </a:p>
        </p:txBody>
      </p:sp>
      <p:sp>
        <p:nvSpPr>
          <p:cNvPr id="3" name="Subtitle 2"/>
          <p:cNvSpPr>
            <a:spLocks noGrp="1"/>
          </p:cNvSpPr>
          <p:nvPr>
            <p:ph type="subTitle" idx="1" hasCustomPrompt="1"/>
          </p:nvPr>
        </p:nvSpPr>
        <p:spPr>
          <a:xfrm>
            <a:off x="381000" y="4919758"/>
            <a:ext cx="83947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ja-JP" dirty="0" smtClean="0"/>
              <a:t>Click To Edit Master Subtitle Style</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dirty="0"/>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cxnSp>
        <p:nvCxnSpPr>
          <p:cNvPr id="9" name="Straight Connector 8"/>
          <p:cNvCxnSpPr/>
          <p:nvPr/>
        </p:nvCxnSpPr>
        <p:spPr>
          <a:xfrm>
            <a:off x="381000" y="4635500"/>
            <a:ext cx="83947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9907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8237423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957818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altLang="ja-JP" smtClean="0"/>
              <a:t>Click to edit Master title style</a:t>
            </a:r>
            <a:endParaRPr lang="en-US" dirty="0"/>
          </a:p>
        </p:txBody>
      </p:sp>
      <p:sp>
        <p:nvSpPr>
          <p:cNvPr id="3" name="Content Placeholder 2"/>
          <p:cNvSpPr>
            <a:spLocks noGrp="1"/>
          </p:cNvSpPr>
          <p:nvPr>
            <p:ph idx="1"/>
          </p:nvPr>
        </p:nvSpPr>
        <p:spPr>
          <a:xfrm>
            <a:off x="139700" y="1181100"/>
            <a:ext cx="8877299" cy="5062724"/>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1960336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600" y="241300"/>
            <a:ext cx="8686800" cy="4083812"/>
          </a:xfrm>
        </p:spPr>
        <p:txBody>
          <a:bodyPr anchor="b" anchorCtr="0">
            <a:normAutofit/>
          </a:bodyPr>
          <a:lstStyle>
            <a:lvl1pPr>
              <a:lnSpc>
                <a:spcPct val="85000"/>
              </a:lnSpc>
              <a:defRPr sz="6600" b="0">
                <a:solidFill>
                  <a:schemeClr val="tx1">
                    <a:lumMod val="85000"/>
                    <a:lumOff val="15000"/>
                  </a:schemeClr>
                </a:solidFill>
              </a:defRPr>
            </a:lvl1pPr>
          </a:lstStyle>
          <a:p>
            <a:r>
              <a:rPr lang="en-US" altLang="ja-JP" smtClean="0"/>
              <a:t>Click to edit Master title style</a:t>
            </a:r>
            <a:endParaRPr lang="en-US" dirty="0"/>
          </a:p>
        </p:txBody>
      </p:sp>
      <p:sp>
        <p:nvSpPr>
          <p:cNvPr id="3" name="Text Placeholder 2"/>
          <p:cNvSpPr>
            <a:spLocks noGrp="1"/>
          </p:cNvSpPr>
          <p:nvPr>
            <p:ph type="body" idx="1" hasCustomPrompt="1"/>
          </p:nvPr>
        </p:nvSpPr>
        <p:spPr>
          <a:xfrm>
            <a:off x="227421" y="4859528"/>
            <a:ext cx="8686800"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dirty="0" smtClean="0"/>
              <a:t>Click To Edit Master Text Styles</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a:t>
            </a:fld>
            <a:endParaRPr lang="en-US"/>
          </a:p>
        </p:txBody>
      </p:sp>
      <p:cxnSp>
        <p:nvCxnSpPr>
          <p:cNvPr id="9" name="Straight Connector 8"/>
          <p:cNvCxnSpPr/>
          <p:nvPr/>
        </p:nvCxnSpPr>
        <p:spPr>
          <a:xfrm>
            <a:off x="227421" y="4584700"/>
            <a:ext cx="8686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4515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4300" y="101601"/>
            <a:ext cx="8915400" cy="762000"/>
          </a:xfrm>
        </p:spPr>
        <p:txBody>
          <a:bodyPr/>
          <a:lstStyle>
            <a:lvl1pPr>
              <a:defRPr sz="4900"/>
            </a:lvl1pPr>
          </a:lstStyle>
          <a:p>
            <a:r>
              <a:rPr lang="en-US" altLang="ja-JP" smtClean="0"/>
              <a:t>Click to edit Master title style</a:t>
            </a:r>
            <a:endParaRPr lang="en-US" dirty="0"/>
          </a:p>
        </p:txBody>
      </p:sp>
      <p:sp>
        <p:nvSpPr>
          <p:cNvPr id="3" name="Content Placeholder 2"/>
          <p:cNvSpPr>
            <a:spLocks noGrp="1"/>
          </p:cNvSpPr>
          <p:nvPr>
            <p:ph sz="half" idx="1"/>
          </p:nvPr>
        </p:nvSpPr>
        <p:spPr>
          <a:xfrm>
            <a:off x="114300" y="1151189"/>
            <a:ext cx="4411980" cy="5021012"/>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63440" y="1151186"/>
            <a:ext cx="4366260" cy="5021013"/>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r>
              <a:rPr lang="x-none" smtClean="0"/>
              <a:t>3/30/16</a:t>
            </a:r>
            <a:endParaRPr lang="en-US"/>
          </a:p>
        </p:txBody>
      </p:sp>
      <p:sp>
        <p:nvSpPr>
          <p:cNvPr id="6" name="Footer Placeholder 5"/>
          <p:cNvSpPr>
            <a:spLocks noGrp="1"/>
          </p:cNvSpPr>
          <p:nvPr>
            <p:ph type="ftr" sz="quarter" idx="11"/>
          </p:nvPr>
        </p:nvSpPr>
        <p:spPr/>
        <p:txBody>
          <a:body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1820178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27000" y="127001"/>
            <a:ext cx="8877300" cy="774699"/>
          </a:xfrm>
        </p:spPr>
        <p:txBody>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127000" y="1132413"/>
            <a:ext cx="4425950" cy="60748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127000" y="1736859"/>
            <a:ext cx="4425950" cy="4498840"/>
          </a:xfrm>
        </p:spPr>
        <p:txBody>
          <a:bodyPr>
            <a:normAutofit/>
          </a:bodyPr>
          <a:lstStyle>
            <a:lvl1pPr>
              <a:defRPr sz="2800"/>
            </a:lvl1pPr>
            <a:lvl2pPr>
              <a:defRPr sz="2400"/>
            </a:lvl2pPr>
            <a:lvl3pPr>
              <a:defRPr sz="1800"/>
            </a:lvl3pPr>
            <a:lvl4pPr>
              <a:defRPr sz="1800"/>
            </a:lvl4pPr>
            <a:lvl5pPr>
              <a:defRPr sz="18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4663440" y="1125787"/>
            <a:ext cx="4340860" cy="61107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63440" y="1736859"/>
            <a:ext cx="4340860" cy="4498841"/>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r>
              <a:rPr lang="x-none" smtClean="0"/>
              <a:t>3/30/16</a:t>
            </a:r>
            <a:endParaRPr lang="en-US"/>
          </a:p>
        </p:txBody>
      </p:sp>
      <p:sp>
        <p:nvSpPr>
          <p:cNvPr id="8" name="Footer Placeholder 7"/>
          <p:cNvSpPr>
            <a:spLocks noGrp="1"/>
          </p:cNvSpPr>
          <p:nvPr>
            <p:ph type="ftr" sz="quarter" idx="11"/>
          </p:nvPr>
        </p:nvSpPr>
        <p:spPr/>
        <p:txBody>
          <a:bodyPr/>
          <a:lstStyle/>
          <a:p>
            <a:r>
              <a:rPr lang="ja-JP" altLang="en-US" smtClean="0"/>
              <a:t>サイボウズ・ラボユース成果報告会</a:t>
            </a:r>
            <a:endParaRPr lang="en-US"/>
          </a:p>
        </p:txBody>
      </p:sp>
      <p:sp>
        <p:nvSpPr>
          <p:cNvPr id="9" name="Slide Number Placeholder 8"/>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95055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p>
            <a:r>
              <a:rPr lang="x-none" smtClean="0"/>
              <a:t>3/30/16</a:t>
            </a:r>
            <a:endParaRPr lang="en-US"/>
          </a:p>
        </p:txBody>
      </p:sp>
      <p:sp>
        <p:nvSpPr>
          <p:cNvPr id="4" name="Footer Placeholder 3"/>
          <p:cNvSpPr>
            <a:spLocks noGrp="1"/>
          </p:cNvSpPr>
          <p:nvPr>
            <p:ph type="ftr" sz="quarter" idx="11"/>
          </p:nvPr>
        </p:nvSpPr>
        <p:spPr/>
        <p:txBody>
          <a:bodyPr/>
          <a:lstStyle/>
          <a:p>
            <a:r>
              <a:rPr lang="ja-JP" altLang="en-US" smtClean="0"/>
              <a:t>サイボウズ・ラボユース成果報告会</a:t>
            </a:r>
            <a:endParaRPr lang="en-US"/>
          </a:p>
        </p:txBody>
      </p:sp>
      <p:sp>
        <p:nvSpPr>
          <p:cNvPr id="5" name="Slide Number Placeholder 4"/>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65545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x-none" smtClean="0"/>
              <a:t>3/30/16</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ja-JP" altLang="en-US" smtClean="0"/>
              <a:t>サイボウズ・ラボユース成果報告会</a:t>
            </a:r>
            <a:endParaRPr lang="en-US"/>
          </a:p>
        </p:txBody>
      </p:sp>
      <p:sp>
        <p:nvSpPr>
          <p:cNvPr id="9" name="Slide Number Placeholder 8"/>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5042741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7000" y="139700"/>
            <a:ext cx="2863100" cy="2740659"/>
          </a:xfrm>
        </p:spPr>
        <p:txBody>
          <a:bodyPr anchor="b">
            <a:normAutofit/>
          </a:bodyPr>
          <a:lstStyle>
            <a:lvl1pPr>
              <a:defRPr sz="3600" b="0">
                <a:solidFill>
                  <a:srgbClr val="FFFFFF"/>
                </a:solidFill>
              </a:defRPr>
            </a:lvl1pPr>
          </a:lstStyle>
          <a:p>
            <a:r>
              <a:rPr lang="en-US" altLang="ja-JP" smtClean="0"/>
              <a:t>Click to edit Master title style</a:t>
            </a:r>
            <a:endParaRPr lang="en-US" dirty="0"/>
          </a:p>
        </p:txBody>
      </p:sp>
      <p:sp>
        <p:nvSpPr>
          <p:cNvPr id="3" name="Content Placeholder 2"/>
          <p:cNvSpPr>
            <a:spLocks noGrp="1"/>
          </p:cNvSpPr>
          <p:nvPr>
            <p:ph idx="1"/>
          </p:nvPr>
        </p:nvSpPr>
        <p:spPr>
          <a:xfrm>
            <a:off x="3302000" y="139700"/>
            <a:ext cx="5689600" cy="6165504"/>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127000" y="2926080"/>
            <a:ext cx="28631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x-none" smtClean="0"/>
              <a:t>3/30/16</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15D400-9C14-254D-84D7-AF2EB5526E40}" type="slidenum">
              <a:rPr lang="en-US" smtClean="0"/>
              <a:t>‹#›</a:t>
            </a:fld>
            <a:endParaRPr lang="en-US"/>
          </a:p>
        </p:txBody>
      </p:sp>
    </p:spTree>
    <p:extLst>
      <p:ext uri="{BB962C8B-B14F-4D97-AF65-F5344CB8AC3E}">
        <p14:creationId xmlns:p14="http://schemas.microsoft.com/office/powerpoint/2010/main" val="136456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ltLang="ja-JP"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r>
              <a:rPr lang="x-none" smtClean="0"/>
              <a:t>3/30/16</a:t>
            </a:r>
            <a:endParaRPr lang="en-US"/>
          </a:p>
        </p:txBody>
      </p:sp>
      <p:sp>
        <p:nvSpPr>
          <p:cNvPr id="6" name="Footer Placeholder 5"/>
          <p:cNvSpPr>
            <a:spLocks noGrp="1"/>
          </p:cNvSpPr>
          <p:nvPr>
            <p:ph type="ftr" sz="quarter" idx="11"/>
          </p:nvPr>
        </p:nvSpPr>
        <p:spPr/>
        <p:txBody>
          <a:bodyPr/>
          <a:lstStyle/>
          <a:p>
            <a:r>
              <a:rPr lang="ja-JP" altLang="en-US" smtClean="0"/>
              <a:t>サイボウズ・ラボユース成果報告会</a:t>
            </a:r>
            <a:endParaRPr lang="en-US"/>
          </a:p>
        </p:txBody>
      </p:sp>
      <p:sp>
        <p:nvSpPr>
          <p:cNvPr id="7" name="Slide Number Placeholder 6"/>
          <p:cNvSpPr>
            <a:spLocks noGrp="1"/>
          </p:cNvSpPr>
          <p:nvPr>
            <p:ph type="sldNum" sz="quarter" idx="12"/>
          </p:nvPr>
        </p:nvSpPr>
        <p:spPr/>
        <p:txBody>
          <a:bodyPr/>
          <a:lstStyle/>
          <a:p>
            <a:fld id="{CC15D400-9C14-254D-84D7-AF2EB5526E40}" type="slidenum">
              <a:rPr lang="en-US" smtClean="0"/>
              <a:t>‹#›</a:t>
            </a:fld>
            <a:endParaRPr lang="en-US"/>
          </a:p>
        </p:txBody>
      </p:sp>
    </p:spTree>
    <p:extLst>
      <p:ext uri="{BB962C8B-B14F-4D97-AF65-F5344CB8AC3E}">
        <p14:creationId xmlns:p14="http://schemas.microsoft.com/office/powerpoint/2010/main" val="1231399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9700" y="127000"/>
            <a:ext cx="8877300" cy="772645"/>
          </a:xfrm>
          <a:prstGeom prst="rect">
            <a:avLst/>
          </a:prstGeom>
        </p:spPr>
        <p:txBody>
          <a:bodyPr vert="horz" lIns="91440" tIns="45720" rIns="91440" bIns="45720" rtlCol="0" anchor="b">
            <a:noAutofit/>
          </a:bodyPr>
          <a:lstStyle/>
          <a:p>
            <a:r>
              <a:rPr lang="en-US" altLang="ja-JP" dirty="0" smtClean="0"/>
              <a:t>Click to edit Master title </a:t>
            </a:r>
            <a:endParaRPr lang="en-US" dirty="0"/>
          </a:p>
        </p:txBody>
      </p:sp>
      <p:sp>
        <p:nvSpPr>
          <p:cNvPr id="3" name="Text Placeholder 2"/>
          <p:cNvSpPr>
            <a:spLocks noGrp="1"/>
          </p:cNvSpPr>
          <p:nvPr>
            <p:ph type="body" idx="1"/>
          </p:nvPr>
        </p:nvSpPr>
        <p:spPr>
          <a:xfrm>
            <a:off x="139700" y="1143000"/>
            <a:ext cx="8877299" cy="5100824"/>
          </a:xfrm>
          <a:prstGeom prst="rect">
            <a:avLst/>
          </a:prstGeom>
        </p:spPr>
        <p:txBody>
          <a:bodyPr vert="horz" lIns="0" tIns="45720" rIns="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2"/>
          </p:nvPr>
        </p:nvSpPr>
        <p:spPr>
          <a:xfrm>
            <a:off x="317127" y="6459786"/>
            <a:ext cx="1854203" cy="365125"/>
          </a:xfrm>
          <a:prstGeom prst="rect">
            <a:avLst/>
          </a:prstGeom>
        </p:spPr>
        <p:txBody>
          <a:bodyPr vert="horz" lIns="91440" tIns="45720" rIns="91440" bIns="45720" rtlCol="0" anchor="ctr"/>
          <a:lstStyle>
            <a:lvl1pPr algn="l">
              <a:defRPr sz="2400">
                <a:solidFill>
                  <a:srgbClr val="FFFFFF"/>
                </a:solidFill>
              </a:defRPr>
            </a:lvl1pPr>
          </a:lstStyle>
          <a:p>
            <a:r>
              <a:rPr lang="x-none" smtClean="0"/>
              <a:t>3/30/16</a:t>
            </a:r>
            <a:endParaRPr lang="en-US" dirty="0"/>
          </a:p>
        </p:txBody>
      </p:sp>
      <p:sp>
        <p:nvSpPr>
          <p:cNvPr id="5" name="Footer Placeholder 4"/>
          <p:cNvSpPr>
            <a:spLocks noGrp="1"/>
          </p:cNvSpPr>
          <p:nvPr>
            <p:ph type="ftr" sz="quarter" idx="3"/>
          </p:nvPr>
        </p:nvSpPr>
        <p:spPr>
          <a:xfrm>
            <a:off x="2171331" y="6459786"/>
            <a:ext cx="5701480" cy="365125"/>
          </a:xfrm>
          <a:prstGeom prst="rect">
            <a:avLst/>
          </a:prstGeom>
        </p:spPr>
        <p:txBody>
          <a:bodyPr vert="horz" lIns="91440" tIns="45720" rIns="91440" bIns="45720" rtlCol="0" anchor="ctr"/>
          <a:lstStyle>
            <a:lvl1pPr algn="ctr">
              <a:defRPr sz="2400" cap="none" baseline="0">
                <a:solidFill>
                  <a:srgbClr val="FFFFFF"/>
                </a:solidFill>
              </a:defRPr>
            </a:lvl1pPr>
          </a:lstStyle>
          <a:p>
            <a:r>
              <a:rPr lang="ja-JP" altLang="en-US" smtClean="0"/>
              <a:t>サイボウズ・ラボユース成果報告会</a:t>
            </a:r>
            <a:endParaRPr lang="en-US" dirty="0"/>
          </a:p>
        </p:txBody>
      </p:sp>
      <p:sp>
        <p:nvSpPr>
          <p:cNvPr id="6" name="Slide Number Placeholder 5"/>
          <p:cNvSpPr>
            <a:spLocks noGrp="1"/>
          </p:cNvSpPr>
          <p:nvPr>
            <p:ph type="sldNum" sz="quarter" idx="4"/>
          </p:nvPr>
        </p:nvSpPr>
        <p:spPr>
          <a:xfrm>
            <a:off x="7872811"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CC15D400-9C14-254D-84D7-AF2EB5526E40}" type="slidenum">
              <a:rPr lang="en-US" smtClean="0"/>
              <a:pPr/>
              <a:t>‹#›</a:t>
            </a:fld>
            <a:endParaRPr lang="en-US" dirty="0"/>
          </a:p>
        </p:txBody>
      </p:sp>
      <p:cxnSp>
        <p:nvCxnSpPr>
          <p:cNvPr id="10" name="Straight Connector 9"/>
          <p:cNvCxnSpPr/>
          <p:nvPr/>
        </p:nvCxnSpPr>
        <p:spPr>
          <a:xfrm>
            <a:off x="139700" y="975845"/>
            <a:ext cx="88773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763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400" b="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ourier New" charset="0"/>
        <a:buChar char="o"/>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lankdev/libpge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sz="5400" dirty="0" smtClean="0"/>
              <a:t/>
            </a:r>
            <a:br>
              <a:rPr lang="en-US" altLang="ja-JP" sz="5400" dirty="0" smtClean="0"/>
            </a:br>
            <a:r>
              <a:rPr lang="ja-JP" altLang="en-US" sz="5400" dirty="0" smtClean="0"/>
              <a:t>拡張可能な</a:t>
            </a:r>
            <a:br>
              <a:rPr lang="ja-JP" altLang="en-US" sz="5400" dirty="0" smtClean="0"/>
            </a:br>
            <a:r>
              <a:rPr lang="ja-JP" altLang="en-US" sz="5400" dirty="0" smtClean="0"/>
              <a:t>パケット解析ライブラリ開発</a:t>
            </a:r>
            <a:endParaRPr lang="en-US" sz="5400" dirty="0"/>
          </a:p>
        </p:txBody>
      </p:sp>
      <p:sp>
        <p:nvSpPr>
          <p:cNvPr id="3" name="Subtitle 2"/>
          <p:cNvSpPr>
            <a:spLocks noGrp="1"/>
          </p:cNvSpPr>
          <p:nvPr>
            <p:ph type="subTitle" idx="1"/>
          </p:nvPr>
        </p:nvSpPr>
        <p:spPr/>
        <p:txBody>
          <a:bodyPr/>
          <a:lstStyle/>
          <a:p>
            <a:r>
              <a:rPr lang="ja-JP" altLang="en-US" dirty="0"/>
              <a:t>サイボウズ・ラボユース第</a:t>
            </a:r>
            <a:r>
              <a:rPr lang="en-US" altLang="ja-JP" dirty="0"/>
              <a:t>5</a:t>
            </a:r>
            <a:r>
              <a:rPr lang="ja-JP" altLang="en-US" dirty="0"/>
              <a:t>期</a:t>
            </a:r>
            <a:r>
              <a:rPr lang="en-US" altLang="ja-JP" dirty="0"/>
              <a:t> </a:t>
            </a:r>
            <a:r>
              <a:rPr lang="ja-JP" altLang="en-US" dirty="0"/>
              <a:t>成果報告会</a:t>
            </a:r>
          </a:p>
          <a:p>
            <a:r>
              <a:rPr lang="ja-JP" altLang="en-US" dirty="0" smtClean="0"/>
              <a:t>城倉</a:t>
            </a:r>
            <a:r>
              <a:rPr lang="en-US" altLang="ja-JP" dirty="0" smtClean="0"/>
              <a:t> </a:t>
            </a:r>
            <a:r>
              <a:rPr lang="ja-JP" altLang="en-US" dirty="0" smtClean="0"/>
              <a:t>弘樹</a:t>
            </a:r>
            <a:r>
              <a:rPr lang="en-US" altLang="ja-JP" dirty="0" smtClean="0"/>
              <a:t> (@slankdev) </a:t>
            </a:r>
            <a:endParaRPr lang="ja-JP" altLang="en-US" dirty="0" smtClean="0"/>
          </a:p>
          <a:p>
            <a:endParaRPr lang="en-US" dirty="0"/>
          </a:p>
        </p:txBody>
      </p:sp>
    </p:spTree>
    <p:extLst>
      <p:ext uri="{BB962C8B-B14F-4D97-AF65-F5344CB8AC3E}">
        <p14:creationId xmlns:p14="http://schemas.microsoft.com/office/powerpoint/2010/main" val="912883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Core</a:t>
            </a:r>
            <a:endParaRPr lang="en-US" dirty="0"/>
          </a:p>
        </p:txBody>
      </p:sp>
      <p:sp>
        <p:nvSpPr>
          <p:cNvPr id="3" name="Content Placeholder 2"/>
          <p:cNvSpPr>
            <a:spLocks noGrp="1"/>
          </p:cNvSpPr>
          <p:nvPr>
            <p:ph idx="1"/>
          </p:nvPr>
        </p:nvSpPr>
        <p:spPr>
          <a:xfrm>
            <a:off x="4313816" y="1181100"/>
            <a:ext cx="4703183" cy="5062724"/>
          </a:xfrm>
        </p:spPr>
        <p:txBody>
          <a:bodyPr/>
          <a:lstStyle/>
          <a:p>
            <a:r>
              <a:rPr lang="ja-JP" altLang="en-US" dirty="0" smtClean="0"/>
              <a:t>バイナリ変更の図を挿入</a:t>
            </a:r>
          </a:p>
          <a:p>
            <a:r>
              <a:rPr lang="ja-JP" altLang="en-US" dirty="0" smtClean="0"/>
              <a:t>長さが変わっても大丈夫なこと</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10</a:t>
            </a:fld>
            <a:endParaRPr lang="en-US"/>
          </a:p>
        </p:txBody>
      </p:sp>
    </p:spTree>
    <p:extLst>
      <p:ext uri="{BB962C8B-B14F-4D97-AF65-F5344CB8AC3E}">
        <p14:creationId xmlns:p14="http://schemas.microsoft.com/office/powerpoint/2010/main" val="535213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Module</a:t>
            </a:r>
            <a:endParaRPr lang="en-US" dirty="0"/>
          </a:p>
        </p:txBody>
      </p:sp>
      <p:sp>
        <p:nvSpPr>
          <p:cNvPr id="3" name="Content Placeholder 2"/>
          <p:cNvSpPr>
            <a:spLocks noGrp="1"/>
          </p:cNvSpPr>
          <p:nvPr>
            <p:ph idx="1"/>
          </p:nvPr>
        </p:nvSpPr>
        <p:spPr/>
        <p:txBody>
          <a:bodyPr/>
          <a:lstStyle/>
          <a:p>
            <a:r>
              <a:rPr lang="ja-JP" altLang="en-US" dirty="0" smtClean="0"/>
              <a:t>まだそんなにないけど</a:t>
            </a:r>
          </a:p>
          <a:p>
            <a:r>
              <a:rPr lang="ja-JP" altLang="en-US" dirty="0" smtClean="0"/>
              <a:t>便利関数などをもつ</a:t>
            </a:r>
          </a:p>
          <a:p>
            <a:r>
              <a:rPr lang="ja-JP" altLang="en-US" dirty="0" smtClean="0"/>
              <a:t>パケットのフィルタリングなど</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11</a:t>
            </a:fld>
            <a:endParaRPr lang="en-US"/>
          </a:p>
        </p:txBody>
      </p:sp>
    </p:spTree>
    <p:extLst>
      <p:ext uri="{BB962C8B-B14F-4D97-AF65-F5344CB8AC3E}">
        <p14:creationId xmlns:p14="http://schemas.microsoft.com/office/powerpoint/2010/main" val="1660720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ARPing</a:t>
            </a:r>
            <a:r>
              <a:rPr lang="en-US" dirty="0" smtClean="0"/>
              <a:t> </a:t>
            </a:r>
            <a:r>
              <a:rPr lang="ja-JP" altLang="en-US" dirty="0" smtClean="0"/>
              <a:t>の実装</a:t>
            </a:r>
          </a:p>
          <a:p>
            <a:pPr lvl="1"/>
            <a:endParaRPr lang="ja-JP" altLang="en-US" dirty="0" smtClean="0"/>
          </a:p>
          <a:p>
            <a:pPr lvl="1"/>
            <a:r>
              <a:rPr lang="en-US" dirty="0" smtClean="0"/>
              <a:t>ARP</a:t>
            </a:r>
            <a:r>
              <a:rPr lang="ja-JP" altLang="en-US" dirty="0" smtClean="0"/>
              <a:t>リクエストで</a:t>
            </a:r>
            <a:r>
              <a:rPr lang="en-US" altLang="ja-JP" dirty="0" smtClean="0"/>
              <a:t>ping</a:t>
            </a:r>
            <a:r>
              <a:rPr lang="ja-JP" altLang="en-US" dirty="0" smtClean="0"/>
              <a:t>の動作を実装</a:t>
            </a:r>
          </a:p>
          <a:p>
            <a:pPr lvl="1"/>
            <a:endParaRPr lang="ja-JP" altLang="en-US" dirty="0"/>
          </a:p>
          <a:p>
            <a:pPr lvl="1"/>
            <a:r>
              <a:rPr lang="ja-JP" altLang="en-US" dirty="0" smtClean="0"/>
              <a:t>使うクラス、関数など</a:t>
            </a:r>
          </a:p>
          <a:p>
            <a:pPr lvl="2"/>
            <a:r>
              <a:rPr lang="en-US" altLang="ja-JP" dirty="0" err="1" smtClean="0"/>
              <a:t>pgen</a:t>
            </a:r>
            <a:r>
              <a:rPr lang="en-US" altLang="ja-JP" dirty="0" smtClean="0"/>
              <a:t>::</a:t>
            </a:r>
            <a:r>
              <a:rPr lang="en-US" altLang="ja-JP" dirty="0" err="1" smtClean="0"/>
              <a:t>arp</a:t>
            </a:r>
            <a:r>
              <a:rPr lang="ja-JP" altLang="en-US" dirty="0" smtClean="0"/>
              <a:t>クラス</a:t>
            </a:r>
            <a:r>
              <a:rPr lang="en-US" altLang="ja-JP" dirty="0" smtClean="0"/>
              <a:t>, ARP</a:t>
            </a:r>
            <a:r>
              <a:rPr lang="ja-JP" altLang="en-US" dirty="0" smtClean="0"/>
              <a:t>パケットを実装したクラス</a:t>
            </a:r>
          </a:p>
          <a:p>
            <a:pPr lvl="2"/>
            <a:r>
              <a:rPr lang="en-US" altLang="ja-JP" dirty="0" err="1" smtClean="0"/>
              <a:t>pgen</a:t>
            </a:r>
            <a:r>
              <a:rPr lang="en-US" altLang="ja-JP" dirty="0" smtClean="0"/>
              <a:t>::module::detect</a:t>
            </a:r>
            <a:r>
              <a:rPr lang="ja-JP" altLang="en-US" dirty="0" smtClean="0"/>
              <a:t>関数</a:t>
            </a:r>
            <a:r>
              <a:rPr lang="en-US" altLang="ja-JP" dirty="0" smtClean="0"/>
              <a:t>, </a:t>
            </a:r>
            <a:r>
              <a:rPr lang="ja-JP" altLang="en-US" dirty="0" smtClean="0"/>
              <a:t>パケットの種類をフィルタリング</a:t>
            </a:r>
          </a:p>
          <a:p>
            <a:pPr lvl="2"/>
            <a:r>
              <a:rPr lang="en-US" altLang="ja-JP" dirty="0" err="1" smtClean="0"/>
              <a:t>pgen</a:t>
            </a:r>
            <a:r>
              <a:rPr lang="en-US" altLang="ja-JP" dirty="0" smtClean="0"/>
              <a:t>::</a:t>
            </a:r>
            <a:r>
              <a:rPr lang="en-US" altLang="ja-JP" dirty="0" err="1" smtClean="0"/>
              <a:t>net_stream</a:t>
            </a:r>
            <a:r>
              <a:rPr lang="ja-JP" altLang="en-US" dirty="0" smtClean="0"/>
              <a:t>クラス</a:t>
            </a:r>
            <a:r>
              <a:rPr lang="en-US" altLang="ja-JP" dirty="0" smtClean="0"/>
              <a:t>, </a:t>
            </a:r>
            <a:r>
              <a:rPr lang="ja-JP" altLang="en-US" dirty="0" smtClean="0"/>
              <a:t>ネットワークインターフェースの送受信</a:t>
            </a:r>
          </a:p>
          <a:p>
            <a:pPr lvl="1"/>
            <a:endParaRPr lang="ja-JP" altLang="en-US" dirty="0" smtClean="0"/>
          </a:p>
          <a:p>
            <a:pPr lvl="1"/>
            <a:r>
              <a:rPr lang="en-US" altLang="ja-JP" dirty="0" smtClean="0"/>
              <a:t>Usage:  ./</a:t>
            </a:r>
            <a:r>
              <a:rPr lang="en-US" altLang="ja-JP" dirty="0" err="1" smtClean="0"/>
              <a:t>arping</a:t>
            </a:r>
            <a:r>
              <a:rPr lang="en-US" altLang="ja-JP" dirty="0" smtClean="0"/>
              <a:t> interface </a:t>
            </a:r>
            <a:r>
              <a:rPr lang="en-US" altLang="ja-JP" dirty="0" err="1" smtClean="0"/>
              <a:t>targetIP</a:t>
            </a:r>
            <a:r>
              <a:rPr lang="en-US" altLang="ja-JP" dirty="0" smtClean="0"/>
              <a:t> </a:t>
            </a:r>
            <a:endParaRPr lang="ja-JP" altLang="en-US" dirty="0" smtClean="0"/>
          </a:p>
          <a:p>
            <a:pPr lvl="1"/>
            <a:endParaRPr lang="ja-JP" altLang="en-US" dirty="0" smtClean="0"/>
          </a:p>
          <a:p>
            <a:pPr lvl="1"/>
            <a:r>
              <a:rPr lang="ja-JP" altLang="en-US" dirty="0" smtClean="0"/>
              <a:t>今回は</a:t>
            </a:r>
            <a:r>
              <a:rPr lang="en-US" altLang="ja-JP" dirty="0" smtClean="0"/>
              <a:t>LibPGEN</a:t>
            </a:r>
            <a:r>
              <a:rPr lang="ja-JP" altLang="en-US" dirty="0" smtClean="0"/>
              <a:t>を使うことが目的</a:t>
            </a:r>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12</a:t>
            </a:fld>
            <a:endParaRPr lang="en-US"/>
          </a:p>
        </p:txBody>
      </p:sp>
    </p:spTree>
    <p:extLst>
      <p:ext uri="{BB962C8B-B14F-4D97-AF65-F5344CB8AC3E}">
        <p14:creationId xmlns:p14="http://schemas.microsoft.com/office/powerpoint/2010/main" val="720009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p:txBody>
          <a:bodyPr/>
          <a:lstStyle/>
          <a:p>
            <a:r>
              <a:rPr lang="ja-JP" altLang="en-US" dirty="0" smtClean="0"/>
              <a:t>ソースコードはこんな感じ</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13</a:t>
            </a:fld>
            <a:endParaRPr lang="en-US"/>
          </a:p>
        </p:txBody>
      </p:sp>
    </p:spTree>
    <p:extLst>
      <p:ext uri="{BB962C8B-B14F-4D97-AF65-F5344CB8AC3E}">
        <p14:creationId xmlns:p14="http://schemas.microsoft.com/office/powerpoint/2010/main" val="515741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p:txBody>
          <a:bodyPr/>
          <a:lstStyle/>
          <a:p>
            <a:r>
              <a:rPr lang="ja-JP" altLang="en-US" dirty="0" smtClean="0"/>
              <a:t>使ってみるとこんな感じ</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14</a:t>
            </a:fld>
            <a:endParaRPr lang="en-US"/>
          </a:p>
        </p:txBody>
      </p:sp>
    </p:spTree>
    <p:extLst>
      <p:ext uri="{BB962C8B-B14F-4D97-AF65-F5344CB8AC3E}">
        <p14:creationId xmlns:p14="http://schemas.microsoft.com/office/powerpoint/2010/main" val="411189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簡単に使う</a:t>
            </a:r>
            <a:endParaRPr lang="en-US" dirty="0"/>
          </a:p>
        </p:txBody>
      </p:sp>
      <p:sp>
        <p:nvSpPr>
          <p:cNvPr id="3" name="Content Placeholder 2"/>
          <p:cNvSpPr>
            <a:spLocks noGrp="1"/>
          </p:cNvSpPr>
          <p:nvPr>
            <p:ph idx="1"/>
          </p:nvPr>
        </p:nvSpPr>
        <p:spPr/>
        <p:txBody>
          <a:bodyPr/>
          <a:lstStyle/>
          <a:p>
            <a:r>
              <a:rPr lang="ja-JP" altLang="en-US" dirty="0" smtClean="0"/>
              <a:t>さらにこんなことができると良い気がする。。。</a:t>
            </a:r>
          </a:p>
          <a:p>
            <a:r>
              <a:rPr lang="ja-JP" altLang="en-US" dirty="0" smtClean="0"/>
              <a:t>じゃあ今後の開発に生かそう</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15</a:t>
            </a:fld>
            <a:endParaRPr lang="en-US"/>
          </a:p>
        </p:txBody>
      </p:sp>
    </p:spTree>
    <p:extLst>
      <p:ext uri="{BB962C8B-B14F-4D97-AF65-F5344CB8AC3E}">
        <p14:creationId xmlns:p14="http://schemas.microsoft.com/office/powerpoint/2010/main" val="207308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ライブラリが既知のプロトコルに関する解析は簡単</a:t>
            </a:r>
          </a:p>
          <a:p>
            <a:r>
              <a:rPr lang="ja-JP" altLang="en-US" dirty="0" smtClean="0"/>
              <a:t>ライブラリが未知なプロトコルに対してどうするか</a:t>
            </a:r>
          </a:p>
          <a:p>
            <a:r>
              <a:rPr lang="en-US" dirty="0" smtClean="0"/>
              <a:t>Wireshark</a:t>
            </a:r>
            <a:r>
              <a:rPr lang="ja-JP" altLang="en-US" dirty="0" smtClean="0"/>
              <a:t>とかは簡単に</a:t>
            </a:r>
            <a:r>
              <a:rPr lang="en-US" altLang="ja-JP" dirty="0" smtClean="0"/>
              <a:t>dissector</a:t>
            </a:r>
            <a:r>
              <a:rPr lang="ja-JP" altLang="en-US" dirty="0" smtClean="0"/>
              <a:t>が追加できる</a:t>
            </a:r>
          </a:p>
          <a:p>
            <a:r>
              <a:rPr lang="ja-JP" altLang="en-US" dirty="0" smtClean="0"/>
              <a:t>じゃあそうしよう</a:t>
            </a:r>
            <a:r>
              <a:rPr lang="en-US" dirty="0" smtClean="0"/>
              <a:t> </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16</a:t>
            </a:fld>
            <a:endParaRPr lang="en-US"/>
          </a:p>
        </p:txBody>
      </p:sp>
    </p:spTree>
    <p:extLst>
      <p:ext uri="{BB962C8B-B14F-4D97-AF65-F5344CB8AC3E}">
        <p14:creationId xmlns:p14="http://schemas.microsoft.com/office/powerpoint/2010/main" val="543117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a:t>
            </a:r>
            <a:r>
              <a:rPr lang="en-US" dirty="0" smtClean="0"/>
              <a:t>: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新たなプロトコルに関するパケットクラスの実装が簡単</a:t>
            </a:r>
          </a:p>
          <a:p>
            <a:r>
              <a:rPr lang="ja-JP" altLang="en-US" dirty="0" smtClean="0"/>
              <a:t>ちょっとだけパケットクラスの構造が分かってれば</a:t>
            </a:r>
            <a:r>
              <a:rPr lang="en-US" altLang="ja-JP" dirty="0" smtClean="0"/>
              <a:t>OK</a:t>
            </a:r>
          </a:p>
          <a:p>
            <a:r>
              <a:rPr lang="ja-JP" altLang="en-US" dirty="0" smtClean="0"/>
              <a:t>最後に実際にデモります</a:t>
            </a:r>
            <a:endParaRPr lang="en-US" altLang="ja-JP" dirty="0" smtClean="0"/>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17</a:t>
            </a:fld>
            <a:endParaRPr lang="en-US"/>
          </a:p>
        </p:txBody>
      </p:sp>
    </p:spTree>
    <p:extLst>
      <p:ext uri="{BB962C8B-B14F-4D97-AF65-F5344CB8AC3E}">
        <p14:creationId xmlns:p14="http://schemas.microsoft.com/office/powerpoint/2010/main" val="1488849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smtClean="0"/>
              <a:t>拡張性</a:t>
            </a:r>
            <a:endParaRPr lang="en-US"/>
          </a:p>
        </p:txBody>
      </p:sp>
      <p:sp>
        <p:nvSpPr>
          <p:cNvPr id="3" name="Content Placeholder 2"/>
          <p:cNvSpPr>
            <a:spLocks noGrp="1"/>
          </p:cNvSpPr>
          <p:nvPr>
            <p:ph idx="1"/>
          </p:nvPr>
        </p:nvSpPr>
        <p:spPr>
          <a:xfrm>
            <a:off x="139700" y="1181099"/>
            <a:ext cx="8877299" cy="1920463"/>
          </a:xfrm>
        </p:spPr>
        <p:txBody>
          <a:bodyPr/>
          <a:lstStyle/>
          <a:p>
            <a:r>
              <a:rPr lang="ja-JP" altLang="en-US" dirty="0" smtClean="0"/>
              <a:t>パケットクラス</a:t>
            </a:r>
          </a:p>
          <a:p>
            <a:pPr lvl="1"/>
            <a:r>
              <a:rPr lang="ja-JP" altLang="en-US" dirty="0" smtClean="0"/>
              <a:t>プロトコルごとのヘッダのインスタンスを持つ　</a:t>
            </a:r>
            <a:r>
              <a:rPr lang="en-US" altLang="ja-JP" dirty="0" smtClean="0"/>
              <a:t>(has-a)</a:t>
            </a:r>
          </a:p>
          <a:p>
            <a:r>
              <a:rPr lang="ja-JP" altLang="en-US" dirty="0" smtClean="0"/>
              <a:t>ヘッダクラス</a:t>
            </a:r>
          </a:p>
          <a:p>
            <a:pPr lvl="1"/>
            <a:r>
              <a:rPr lang="ja-JP" altLang="en-US" dirty="0" smtClean="0"/>
              <a:t>ヘッダの要素を持つ　</a:t>
            </a:r>
            <a:r>
              <a:rPr lang="en-US" altLang="ja-JP" dirty="0" smtClean="0"/>
              <a:t>(UDP</a:t>
            </a:r>
            <a:r>
              <a:rPr lang="ja-JP" altLang="en-US" dirty="0" smtClean="0"/>
              <a:t>ヘッダなら</a:t>
            </a:r>
            <a:r>
              <a:rPr lang="en-US" altLang="ja-JP" dirty="0" err="1" smtClean="0"/>
              <a:t>src_port</a:t>
            </a:r>
            <a:r>
              <a:rPr lang="ja-JP" altLang="en-US" dirty="0" smtClean="0"/>
              <a:t>とか</a:t>
            </a:r>
            <a:r>
              <a:rPr lang="en-US" altLang="ja-JP" dirty="0" smtClean="0"/>
              <a:t>checksum</a:t>
            </a:r>
            <a:r>
              <a:rPr lang="ja-JP" altLang="en-US" dirty="0" smtClean="0"/>
              <a:t>とか</a:t>
            </a:r>
            <a:r>
              <a:rPr lang="en-US" altLang="ja-JP"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18</a:t>
            </a:fld>
            <a:endParaRPr lang="en-US"/>
          </a:p>
        </p:txBody>
      </p:sp>
      <p:sp>
        <p:nvSpPr>
          <p:cNvPr id="7" name="Rectangle 6"/>
          <p:cNvSpPr/>
          <p:nvPr/>
        </p:nvSpPr>
        <p:spPr>
          <a:xfrm>
            <a:off x="463399" y="3144614"/>
            <a:ext cx="3857295" cy="2974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Packet Class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8" name="Rectangle 7"/>
          <p:cNvSpPr/>
          <p:nvPr/>
        </p:nvSpPr>
        <p:spPr>
          <a:xfrm>
            <a:off x="740674" y="3827788"/>
            <a:ext cx="3352800" cy="1015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mtClean="0"/>
              <a:t>Header Class</a:t>
            </a:r>
            <a:endParaRPr lang="en-US" dirty="0" smtClean="0"/>
          </a:p>
        </p:txBody>
      </p:sp>
      <p:sp>
        <p:nvSpPr>
          <p:cNvPr id="11" name="Rectangle 10"/>
          <p:cNvSpPr/>
          <p:nvPr/>
        </p:nvSpPr>
        <p:spPr>
          <a:xfrm>
            <a:off x="4798917" y="3144614"/>
            <a:ext cx="3857295" cy="2974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Class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2" name="Rectangle 11"/>
          <p:cNvSpPr/>
          <p:nvPr/>
        </p:nvSpPr>
        <p:spPr>
          <a:xfrm>
            <a:off x="5076192" y="3880338"/>
            <a:ext cx="3352800" cy="625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Element</a:t>
            </a:r>
          </a:p>
        </p:txBody>
      </p:sp>
      <p:sp>
        <p:nvSpPr>
          <p:cNvPr id="13" name="Rectangle 12"/>
          <p:cNvSpPr/>
          <p:nvPr/>
        </p:nvSpPr>
        <p:spPr>
          <a:xfrm>
            <a:off x="5068023" y="4610806"/>
            <a:ext cx="3352800" cy="625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Element</a:t>
            </a:r>
          </a:p>
        </p:txBody>
      </p:sp>
      <p:sp>
        <p:nvSpPr>
          <p:cNvPr id="14" name="Rectangle 13"/>
          <p:cNvSpPr/>
          <p:nvPr/>
        </p:nvSpPr>
        <p:spPr>
          <a:xfrm>
            <a:off x="5057513" y="5346531"/>
            <a:ext cx="3352800" cy="625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Header Element</a:t>
            </a:r>
          </a:p>
        </p:txBody>
      </p:sp>
      <p:sp>
        <p:nvSpPr>
          <p:cNvPr id="15" name="Rectangle 14"/>
          <p:cNvSpPr/>
          <p:nvPr/>
        </p:nvSpPr>
        <p:spPr>
          <a:xfrm>
            <a:off x="740674" y="4947140"/>
            <a:ext cx="3352800" cy="10150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mtClean="0"/>
              <a:t>Header Class</a:t>
            </a:r>
            <a:endParaRPr lang="en-US" dirty="0" smtClean="0"/>
          </a:p>
        </p:txBody>
      </p:sp>
    </p:spTree>
    <p:extLst>
      <p:ext uri="{BB962C8B-B14F-4D97-AF65-F5344CB8AC3E}">
        <p14:creationId xmlns:p14="http://schemas.microsoft.com/office/powerpoint/2010/main" val="520263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パケットクラスのメンバ関数</a:t>
            </a:r>
            <a:r>
              <a:rPr lang="en-US" altLang="ja-JP" dirty="0" smtClean="0"/>
              <a:t> (</a:t>
            </a:r>
            <a:r>
              <a:rPr lang="ja-JP" altLang="en-US" dirty="0" smtClean="0"/>
              <a:t>一部</a:t>
            </a:r>
            <a:r>
              <a:rPr lang="en-US" altLang="ja-JP" dirty="0" smtClean="0"/>
              <a:t>)</a:t>
            </a:r>
            <a:endParaRPr lang="en-US" dirty="0" smtClean="0"/>
          </a:p>
          <a:p>
            <a:pPr lvl="1"/>
            <a:endParaRPr lang="en-US" dirty="0" smtClean="0"/>
          </a:p>
          <a:p>
            <a:pPr lvl="1"/>
            <a:r>
              <a:rPr lang="en-US" dirty="0" smtClean="0"/>
              <a:t>uint8_t* raw()</a:t>
            </a:r>
            <a:r>
              <a:rPr lang="en-US" dirty="0"/>
              <a:t> </a:t>
            </a:r>
            <a:r>
              <a:rPr lang="en-US" dirty="0" smtClean="0"/>
              <a:t> </a:t>
            </a:r>
            <a:r>
              <a:rPr lang="ja-JP" altLang="en-US" dirty="0" smtClean="0"/>
              <a:t>生パケットのバイナリのポインタ</a:t>
            </a:r>
            <a:endParaRPr lang="en-US" dirty="0" smtClean="0"/>
          </a:p>
          <a:p>
            <a:pPr lvl="1"/>
            <a:endParaRPr lang="en-US" dirty="0" smtClean="0"/>
          </a:p>
          <a:p>
            <a:pPr lvl="1"/>
            <a:r>
              <a:rPr lang="en-US" dirty="0" err="1" smtClean="0"/>
              <a:t>size_t</a:t>
            </a:r>
            <a:r>
              <a:rPr lang="en-US" dirty="0" smtClean="0"/>
              <a:t> length()</a:t>
            </a:r>
            <a:r>
              <a:rPr lang="en-US" dirty="0"/>
              <a:t> </a:t>
            </a:r>
            <a:r>
              <a:rPr lang="en-US" dirty="0" smtClean="0"/>
              <a:t> </a:t>
            </a:r>
            <a:r>
              <a:rPr lang="ja-JP" altLang="en-US" dirty="0" smtClean="0"/>
              <a:t>パケットの長さを返す</a:t>
            </a:r>
            <a:endParaRPr lang="ja-JP" altLang="en-US" dirty="0" smtClean="0"/>
          </a:p>
          <a:p>
            <a:pPr lvl="1"/>
            <a:endParaRPr lang="en-US" dirty="0" smtClean="0"/>
          </a:p>
          <a:p>
            <a:pPr lvl="1"/>
            <a:r>
              <a:rPr lang="en-US" dirty="0" smtClean="0"/>
              <a:t>compile</a:t>
            </a:r>
            <a:r>
              <a:rPr lang="en-US" dirty="0"/>
              <a:t>()</a:t>
            </a:r>
            <a:r>
              <a:rPr lang="ja-JP" altLang="en-US" dirty="0"/>
              <a:t>　　バイナリを生成</a:t>
            </a:r>
            <a:r>
              <a:rPr lang="en-US" altLang="ja-JP" dirty="0"/>
              <a:t>raw()</a:t>
            </a:r>
            <a:r>
              <a:rPr lang="ja-JP" altLang="en-US" dirty="0"/>
              <a:t>に反映</a:t>
            </a:r>
            <a:r>
              <a:rPr lang="ja-JP" altLang="en-US" dirty="0" smtClean="0"/>
              <a:t>する</a:t>
            </a:r>
            <a:r>
              <a:rPr lang="en-US" altLang="ja-JP" dirty="0"/>
              <a:t> </a:t>
            </a:r>
            <a:endParaRPr lang="en-US" dirty="0"/>
          </a:p>
          <a:p>
            <a:pPr lvl="1"/>
            <a:endParaRPr lang="en-US" dirty="0" smtClean="0"/>
          </a:p>
          <a:p>
            <a:pPr lvl="1"/>
            <a:r>
              <a:rPr lang="en-US" dirty="0" smtClean="0"/>
              <a:t>analyze(buffer</a:t>
            </a:r>
            <a:r>
              <a:rPr lang="en-US" dirty="0"/>
              <a:t>, </a:t>
            </a:r>
            <a:r>
              <a:rPr lang="en-US" dirty="0" err="1"/>
              <a:t>bufferlen</a:t>
            </a:r>
            <a:r>
              <a:rPr lang="en-US" dirty="0"/>
              <a:t>)</a:t>
            </a:r>
            <a:r>
              <a:rPr lang="ja-JP" altLang="en-US" dirty="0"/>
              <a:t>　バイナリを</a:t>
            </a:r>
            <a:r>
              <a:rPr lang="ja-JP" altLang="en-US" dirty="0" smtClean="0"/>
              <a:t>解析</a:t>
            </a:r>
            <a:endParaRPr lang="en-US" dirty="0" smtClean="0"/>
          </a:p>
          <a:p>
            <a:pPr lvl="1"/>
            <a:endParaRPr lang="en-US" dirty="0" smtClean="0"/>
          </a:p>
          <a:p>
            <a:r>
              <a:rPr lang="ja-JP" altLang="en-US" dirty="0" smtClean="0"/>
              <a:t>これらは全てパケットの規定クラスで実装済み</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19</a:t>
            </a:fld>
            <a:endParaRPr lang="en-US"/>
          </a:p>
        </p:txBody>
      </p:sp>
    </p:spTree>
    <p:extLst>
      <p:ext uri="{BB962C8B-B14F-4D97-AF65-F5344CB8AC3E}">
        <p14:creationId xmlns:p14="http://schemas.microsoft.com/office/powerpoint/2010/main" val="31148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自己紹介</a:t>
            </a:r>
            <a:endParaRPr lang="en-US" dirty="0"/>
          </a:p>
        </p:txBody>
      </p:sp>
      <p:sp>
        <p:nvSpPr>
          <p:cNvPr id="3" name="Content Placeholder 2"/>
          <p:cNvSpPr>
            <a:spLocks noGrp="1"/>
          </p:cNvSpPr>
          <p:nvPr>
            <p:ph idx="1"/>
          </p:nvPr>
        </p:nvSpPr>
        <p:spPr/>
        <p:txBody>
          <a:bodyPr/>
          <a:lstStyle/>
          <a:p>
            <a:r>
              <a:rPr lang="ja-JP" altLang="en-US" dirty="0" smtClean="0"/>
              <a:t>本名</a:t>
            </a:r>
            <a:r>
              <a:rPr lang="en-US" altLang="ja-JP" dirty="0" smtClean="0"/>
              <a:t>: </a:t>
            </a:r>
            <a:r>
              <a:rPr lang="ja-JP" altLang="en-US" dirty="0" smtClean="0"/>
              <a:t>城倉</a:t>
            </a:r>
            <a:r>
              <a:rPr lang="en-US" altLang="ja-JP" dirty="0" smtClean="0"/>
              <a:t> </a:t>
            </a:r>
            <a:r>
              <a:rPr lang="ja-JP" altLang="en-US" dirty="0" smtClean="0"/>
              <a:t>弘樹</a:t>
            </a:r>
            <a:r>
              <a:rPr lang="en-US" altLang="ja-JP" dirty="0" smtClean="0"/>
              <a:t> (</a:t>
            </a:r>
            <a:r>
              <a:rPr lang="ja-JP" altLang="en-US" dirty="0" smtClean="0"/>
              <a:t>しろくら</a:t>
            </a:r>
            <a:r>
              <a:rPr lang="en-US" altLang="ja-JP" dirty="0" smtClean="0"/>
              <a:t> </a:t>
            </a:r>
            <a:r>
              <a:rPr lang="ja-JP" altLang="en-US" dirty="0" smtClean="0"/>
              <a:t>ひろき</a:t>
            </a:r>
            <a:r>
              <a:rPr lang="en-US" altLang="ja-JP" dirty="0" smtClean="0"/>
              <a:t>)</a:t>
            </a:r>
          </a:p>
          <a:p>
            <a:r>
              <a:rPr lang="ja-JP" altLang="en-US" dirty="0"/>
              <a:t>法政大学理工学部</a:t>
            </a:r>
            <a:r>
              <a:rPr lang="en-US" altLang="ja-JP" dirty="0"/>
              <a:t> </a:t>
            </a:r>
            <a:r>
              <a:rPr lang="ja-JP" altLang="en-US" dirty="0"/>
              <a:t>新</a:t>
            </a:r>
            <a:r>
              <a:rPr lang="en-US" altLang="ja-JP" dirty="0"/>
              <a:t>3</a:t>
            </a:r>
            <a:r>
              <a:rPr lang="ja-JP" altLang="en-US" dirty="0"/>
              <a:t>年</a:t>
            </a:r>
          </a:p>
          <a:p>
            <a:r>
              <a:rPr lang="en-US" altLang="ja-JP" dirty="0" smtClean="0"/>
              <a:t>Twitter: @slankdev</a:t>
            </a:r>
          </a:p>
          <a:p>
            <a:r>
              <a:rPr lang="en-US" altLang="ja-JP" dirty="0" err="1" smtClean="0"/>
              <a:t>GitHub</a:t>
            </a:r>
            <a:r>
              <a:rPr lang="en-US" altLang="ja-JP" dirty="0" smtClean="0"/>
              <a:t>:  slankdev</a:t>
            </a:r>
            <a:endParaRPr lang="ja-JP" altLang="en-US" dirty="0" smtClean="0"/>
          </a:p>
          <a:p>
            <a:r>
              <a:rPr lang="ja-JP" altLang="en-US" dirty="0" smtClean="0"/>
              <a:t>サイボウズ・ラボユース第</a:t>
            </a:r>
            <a:r>
              <a:rPr lang="en-US" altLang="ja-JP" dirty="0" smtClean="0"/>
              <a:t>5</a:t>
            </a:r>
            <a:r>
              <a:rPr lang="ja-JP" altLang="en-US" dirty="0" smtClean="0"/>
              <a:t>期生</a:t>
            </a:r>
            <a:br>
              <a:rPr lang="ja-JP" altLang="en-US" dirty="0" smtClean="0"/>
            </a:br>
            <a:r>
              <a:rPr lang="en-US" altLang="ja-JP" dirty="0" smtClean="0"/>
              <a:t>  (</a:t>
            </a:r>
            <a:r>
              <a:rPr lang="ja-JP" altLang="en-US" dirty="0" smtClean="0"/>
              <a:t>第</a:t>
            </a:r>
            <a:r>
              <a:rPr lang="en-US" altLang="ja-JP" dirty="0" smtClean="0"/>
              <a:t>6</a:t>
            </a:r>
            <a:r>
              <a:rPr lang="ja-JP" altLang="en-US" dirty="0" smtClean="0"/>
              <a:t>期もお世話になります</a:t>
            </a:r>
            <a:r>
              <a:rPr lang="en-US" altLang="ja-JP" dirty="0" smtClean="0"/>
              <a:t>)</a:t>
            </a:r>
          </a:p>
          <a:p>
            <a:r>
              <a:rPr lang="ja-JP" altLang="en-US" dirty="0" smtClean="0"/>
              <a:t>セキュリティ・キャンプ</a:t>
            </a:r>
            <a:r>
              <a:rPr lang="en-US" altLang="ja-JP" dirty="0" smtClean="0"/>
              <a:t> 2015 </a:t>
            </a:r>
            <a:r>
              <a:rPr lang="ja-JP" altLang="en-US" dirty="0" smtClean="0"/>
              <a:t>修了生</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a:t>
            </a:fld>
            <a:endParaRPr lang="en-US"/>
          </a:p>
        </p:txBody>
      </p:sp>
    </p:spTree>
    <p:extLst>
      <p:ext uri="{BB962C8B-B14F-4D97-AF65-F5344CB8AC3E}">
        <p14:creationId xmlns:p14="http://schemas.microsoft.com/office/powerpoint/2010/main" val="350292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ja-JP" altLang="en-US" dirty="0" smtClean="0"/>
              <a:t>ヘッダクラスのメンバ関数</a:t>
            </a:r>
            <a:r>
              <a:rPr lang="en-US" altLang="ja-JP" dirty="0" smtClean="0"/>
              <a:t> (</a:t>
            </a:r>
            <a:r>
              <a:rPr lang="ja-JP" altLang="en-US" dirty="0" smtClean="0"/>
              <a:t>一部</a:t>
            </a:r>
            <a:r>
              <a:rPr lang="en-US" altLang="ja-JP" dirty="0" smtClean="0"/>
              <a:t>)</a:t>
            </a:r>
            <a:endParaRPr lang="en-US" dirty="0" smtClean="0"/>
          </a:p>
          <a:p>
            <a:pPr lvl="1"/>
            <a:endParaRPr lang="en-US" dirty="0" smtClean="0"/>
          </a:p>
          <a:p>
            <a:pPr lvl="1"/>
            <a:r>
              <a:rPr lang="en-US" dirty="0" smtClean="0"/>
              <a:t>virtual write(buffer, </a:t>
            </a:r>
            <a:r>
              <a:rPr lang="en-US" dirty="0" err="1" smtClean="0"/>
              <a:t>bufferlen</a:t>
            </a:r>
            <a:r>
              <a:rPr lang="en-US" dirty="0" smtClean="0"/>
              <a:t>) = 0  </a:t>
            </a:r>
            <a:r>
              <a:rPr lang="ja-JP" altLang="en-US" dirty="0" smtClean="0"/>
              <a:t>ヘッダのバイナリを書き込む</a:t>
            </a:r>
            <a:endParaRPr lang="en-US" dirty="0" smtClean="0"/>
          </a:p>
          <a:p>
            <a:pPr lvl="1"/>
            <a:endParaRPr lang="en-US" dirty="0" smtClean="0"/>
          </a:p>
          <a:p>
            <a:pPr lvl="1"/>
            <a:r>
              <a:rPr lang="en-US" dirty="0" smtClean="0"/>
              <a:t>virtual read(buffer, </a:t>
            </a:r>
            <a:r>
              <a:rPr lang="en-US" dirty="0" err="1" smtClean="0"/>
              <a:t>bufferlen</a:t>
            </a:r>
            <a:r>
              <a:rPr lang="en-US" dirty="0" smtClean="0"/>
              <a:t>) = 0   </a:t>
            </a:r>
            <a:r>
              <a:rPr lang="ja-JP" altLang="en-US" dirty="0" smtClean="0"/>
              <a:t>ヘッダのバイナリを読み込む</a:t>
            </a:r>
            <a:endParaRPr lang="ja-JP" altLang="en-US" dirty="0" smtClean="0"/>
          </a:p>
          <a:p>
            <a:pPr lvl="1"/>
            <a:endParaRPr lang="en-US" dirty="0" smtClean="0"/>
          </a:p>
          <a:p>
            <a:pPr lvl="1"/>
            <a:r>
              <a:rPr lang="en-US" dirty="0" smtClean="0"/>
              <a:t>virtual </a:t>
            </a:r>
            <a:r>
              <a:rPr lang="en-US" dirty="0" err="1" smtClean="0"/>
              <a:t>size_t</a:t>
            </a:r>
            <a:r>
              <a:rPr lang="en-US" dirty="0" smtClean="0"/>
              <a:t> length() = 0</a:t>
            </a:r>
            <a:r>
              <a:rPr lang="ja-JP" altLang="en-US" dirty="0"/>
              <a:t>　</a:t>
            </a:r>
            <a:r>
              <a:rPr lang="en-US" altLang="ja-JP" dirty="0" smtClean="0"/>
              <a:t>               </a:t>
            </a:r>
            <a:r>
              <a:rPr lang="ja-JP" altLang="en-US" dirty="0" smtClean="0"/>
              <a:t>ヘッダの長さを返す</a:t>
            </a:r>
            <a:endParaRPr lang="en-US" dirty="0" smtClean="0"/>
          </a:p>
          <a:p>
            <a:pPr marL="201168" lvl="1" indent="0">
              <a:buNone/>
            </a:pP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20</a:t>
            </a:fld>
            <a:endParaRPr lang="en-US"/>
          </a:p>
        </p:txBody>
      </p:sp>
    </p:spTree>
    <p:extLst>
      <p:ext uri="{BB962C8B-B14F-4D97-AF65-F5344CB8AC3E}">
        <p14:creationId xmlns:p14="http://schemas.microsoft.com/office/powerpoint/2010/main" val="1969285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smtClean="0"/>
              <a:t>拡張性</a:t>
            </a:r>
            <a:endParaRPr lang="en-US"/>
          </a:p>
        </p:txBody>
      </p:sp>
      <p:sp>
        <p:nvSpPr>
          <p:cNvPr id="3" name="Content Placeholder 2"/>
          <p:cNvSpPr>
            <a:spLocks noGrp="1"/>
          </p:cNvSpPr>
          <p:nvPr>
            <p:ph idx="1"/>
          </p:nvPr>
        </p:nvSpPr>
        <p:spPr/>
        <p:txBody>
          <a:bodyPr/>
          <a:lstStyle/>
          <a:p>
            <a:r>
              <a:rPr lang="ja-JP" altLang="en-US" dirty="0" smtClean="0"/>
              <a:t>拡張するユーザは新たなヘッダクラスを実装してその部分のバイナリ解析のコードのみを追加すればいい</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21</a:t>
            </a:fld>
            <a:endParaRPr lang="en-US"/>
          </a:p>
        </p:txBody>
      </p:sp>
    </p:spTree>
    <p:extLst>
      <p:ext uri="{BB962C8B-B14F-4D97-AF65-F5344CB8AC3E}">
        <p14:creationId xmlns:p14="http://schemas.microsoft.com/office/powerpoint/2010/main" val="1777100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smtClean="0"/>
              <a:t>拡張性</a:t>
            </a:r>
            <a:endParaRPr lang="en-US"/>
          </a:p>
        </p:txBody>
      </p:sp>
      <p:sp>
        <p:nvSpPr>
          <p:cNvPr id="3" name="Content Placeholder 2"/>
          <p:cNvSpPr>
            <a:spLocks noGrp="1"/>
          </p:cNvSpPr>
          <p:nvPr>
            <p:ph idx="1"/>
          </p:nvPr>
        </p:nvSpPr>
        <p:spPr>
          <a:xfrm>
            <a:off x="4960883" y="1181100"/>
            <a:ext cx="4056116" cy="5062724"/>
          </a:xfrm>
        </p:spPr>
        <p:txBody>
          <a:bodyPr/>
          <a:lstStyle/>
          <a:p>
            <a:r>
              <a:rPr lang="ja-JP" altLang="en-US" dirty="0" smtClean="0"/>
              <a:t>パケットクラスとヘッダクラスの関係</a:t>
            </a:r>
          </a:p>
          <a:p>
            <a:endParaRPr lang="ja-JP" altLang="en-US" dirty="0" smtClean="0"/>
          </a:p>
          <a:p>
            <a:r>
              <a:rPr lang="ja-JP" altLang="en-US" dirty="0" smtClean="0"/>
              <a:t>パケットのバイナリ解析を行う場合</a:t>
            </a:r>
          </a:p>
          <a:p>
            <a:endParaRPr lang="ja-JP" altLang="en-US" dirty="0" smtClean="0"/>
          </a:p>
          <a:p>
            <a:r>
              <a:rPr lang="ja-JP" altLang="en-US" dirty="0" smtClean="0"/>
              <a:t>各ヘッダクラス</a:t>
            </a:r>
            <a:r>
              <a:rPr lang="en-US" altLang="ja-JP" dirty="0" smtClean="0"/>
              <a:t>::read()</a:t>
            </a:r>
            <a:r>
              <a:rPr lang="ja-JP" altLang="en-US" dirty="0" smtClean="0"/>
              <a:t>を上から呼び出して解析</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22</a:t>
            </a:fld>
            <a:endParaRPr lang="en-US"/>
          </a:p>
        </p:txBody>
      </p:sp>
      <p:sp>
        <p:nvSpPr>
          <p:cNvPr id="7" name="Rectangle 6"/>
          <p:cNvSpPr/>
          <p:nvPr/>
        </p:nvSpPr>
        <p:spPr>
          <a:xfrm>
            <a:off x="317127" y="1181100"/>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Ether</a:t>
            </a:r>
            <a:endParaRPr lang="en-US" dirty="0"/>
          </a:p>
        </p:txBody>
      </p:sp>
      <p:sp>
        <p:nvSpPr>
          <p:cNvPr id="10" name="Rectangle 9"/>
          <p:cNvSpPr/>
          <p:nvPr/>
        </p:nvSpPr>
        <p:spPr>
          <a:xfrm>
            <a:off x="317127" y="2272272"/>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IP</a:t>
            </a:r>
            <a:endParaRPr lang="en-US" dirty="0"/>
          </a:p>
        </p:txBody>
      </p:sp>
      <p:sp>
        <p:nvSpPr>
          <p:cNvPr id="12" name="Rectangle 11"/>
          <p:cNvSpPr/>
          <p:nvPr/>
        </p:nvSpPr>
        <p:spPr>
          <a:xfrm>
            <a:off x="317127" y="3363444"/>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UDP</a:t>
            </a:r>
            <a:endParaRPr lang="en-US" dirty="0"/>
          </a:p>
        </p:txBody>
      </p:sp>
      <p:sp>
        <p:nvSpPr>
          <p:cNvPr id="13" name="Rectangle 12"/>
          <p:cNvSpPr/>
          <p:nvPr/>
        </p:nvSpPr>
        <p:spPr>
          <a:xfrm>
            <a:off x="317127" y="4454615"/>
            <a:ext cx="796969" cy="16098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Trailer</a:t>
            </a:r>
            <a:endParaRPr lang="en-US" dirty="0"/>
          </a:p>
        </p:txBody>
      </p:sp>
      <p:cxnSp>
        <p:nvCxnSpPr>
          <p:cNvPr id="15" name="Straight Arrow Connector 14"/>
          <p:cNvCxnSpPr/>
          <p:nvPr/>
        </p:nvCxnSpPr>
        <p:spPr>
          <a:xfrm>
            <a:off x="1324305" y="1181100"/>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324305" y="2272272"/>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324305" y="3363444"/>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24305" y="1498491"/>
            <a:ext cx="1789914" cy="369332"/>
          </a:xfrm>
          <a:prstGeom prst="rect">
            <a:avLst/>
          </a:prstGeom>
          <a:noFill/>
        </p:spPr>
        <p:txBody>
          <a:bodyPr wrap="none" rtlCol="0">
            <a:spAutoFit/>
          </a:bodyPr>
          <a:lstStyle/>
          <a:p>
            <a:r>
              <a:rPr lang="en-US" dirty="0" smtClean="0"/>
              <a:t>eth</a:t>
            </a:r>
            <a:r>
              <a:rPr lang="ja-JP" altLang="en-US" dirty="0" smtClean="0"/>
              <a:t>ヘッダ</a:t>
            </a:r>
            <a:r>
              <a:rPr lang="en-US" dirty="0" smtClean="0"/>
              <a:t>::read()</a:t>
            </a:r>
            <a:endParaRPr lang="en-US" dirty="0"/>
          </a:p>
        </p:txBody>
      </p:sp>
      <p:sp>
        <p:nvSpPr>
          <p:cNvPr id="19" name="TextBox 18"/>
          <p:cNvSpPr txBox="1"/>
          <p:nvPr/>
        </p:nvSpPr>
        <p:spPr>
          <a:xfrm>
            <a:off x="1324305" y="2566976"/>
            <a:ext cx="1651606" cy="369332"/>
          </a:xfrm>
          <a:prstGeom prst="rect">
            <a:avLst/>
          </a:prstGeom>
          <a:noFill/>
        </p:spPr>
        <p:txBody>
          <a:bodyPr wrap="none" rtlCol="0">
            <a:spAutoFit/>
          </a:bodyPr>
          <a:lstStyle/>
          <a:p>
            <a:r>
              <a:rPr lang="en-US" dirty="0" err="1" smtClean="0"/>
              <a:t>ip</a:t>
            </a:r>
            <a:r>
              <a:rPr lang="ja-JP" altLang="en-US" dirty="0" smtClean="0"/>
              <a:t>ヘッダ</a:t>
            </a:r>
            <a:r>
              <a:rPr lang="en-US" dirty="0" smtClean="0"/>
              <a:t>::read()</a:t>
            </a:r>
            <a:endParaRPr lang="en-US" dirty="0"/>
          </a:p>
        </p:txBody>
      </p:sp>
      <p:sp>
        <p:nvSpPr>
          <p:cNvPr id="20" name="TextBox 19"/>
          <p:cNvSpPr txBox="1"/>
          <p:nvPr/>
        </p:nvSpPr>
        <p:spPr>
          <a:xfrm>
            <a:off x="1324305" y="3726828"/>
            <a:ext cx="1842364" cy="369332"/>
          </a:xfrm>
          <a:prstGeom prst="rect">
            <a:avLst/>
          </a:prstGeom>
          <a:noFill/>
        </p:spPr>
        <p:txBody>
          <a:bodyPr wrap="none" rtlCol="0">
            <a:spAutoFit/>
          </a:bodyPr>
          <a:lstStyle/>
          <a:p>
            <a:r>
              <a:rPr lang="en-US" dirty="0" err="1" smtClean="0"/>
              <a:t>udp</a:t>
            </a:r>
            <a:r>
              <a:rPr lang="ja-JP" altLang="en-US" dirty="0" smtClean="0"/>
              <a:t>ヘッダ</a:t>
            </a:r>
            <a:r>
              <a:rPr lang="en-US" dirty="0" smtClean="0"/>
              <a:t>::read()</a:t>
            </a:r>
            <a:endParaRPr lang="en-US" dirty="0"/>
          </a:p>
        </p:txBody>
      </p:sp>
      <p:cxnSp>
        <p:nvCxnSpPr>
          <p:cNvPr id="22" name="Straight Arrow Connector 21"/>
          <p:cNvCxnSpPr/>
          <p:nvPr/>
        </p:nvCxnSpPr>
        <p:spPr>
          <a:xfrm>
            <a:off x="3122941" y="1181100"/>
            <a:ext cx="0" cy="48833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73919" y="2425351"/>
            <a:ext cx="1314784" cy="646331"/>
          </a:xfrm>
          <a:prstGeom prst="rect">
            <a:avLst/>
          </a:prstGeom>
          <a:noFill/>
        </p:spPr>
        <p:txBody>
          <a:bodyPr wrap="none" rtlCol="0">
            <a:spAutoFit/>
          </a:bodyPr>
          <a:lstStyle/>
          <a:p>
            <a:r>
              <a:rPr lang="en-US" dirty="0" err="1" smtClean="0"/>
              <a:t>udp</a:t>
            </a:r>
            <a:r>
              <a:rPr lang="ja-JP" altLang="en-US" dirty="0" smtClean="0"/>
              <a:t>パケット</a:t>
            </a:r>
          </a:p>
          <a:p>
            <a:r>
              <a:rPr lang="en-US" dirty="0" smtClean="0"/>
              <a:t>::analyze()</a:t>
            </a:r>
            <a:endParaRPr lang="en-US" dirty="0"/>
          </a:p>
        </p:txBody>
      </p:sp>
      <p:cxnSp>
        <p:nvCxnSpPr>
          <p:cNvPr id="27" name="Straight Connector 26"/>
          <p:cNvCxnSpPr/>
          <p:nvPr/>
        </p:nvCxnSpPr>
        <p:spPr>
          <a:xfrm>
            <a:off x="1114096" y="1181100"/>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096" y="2272272"/>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14096" y="3363444"/>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114096" y="445461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114096" y="6056848"/>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5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a:xfrm>
            <a:off x="4960883" y="1181100"/>
            <a:ext cx="4056116" cy="5062724"/>
          </a:xfrm>
        </p:spPr>
        <p:txBody>
          <a:bodyPr/>
          <a:lstStyle/>
          <a:p>
            <a:r>
              <a:rPr lang="ja-JP" altLang="en-US" dirty="0" smtClean="0"/>
              <a:t>パケットクラスとヘッダクラスの関係</a:t>
            </a:r>
          </a:p>
          <a:p>
            <a:endParaRPr lang="ja-JP" altLang="en-US" dirty="0" smtClean="0"/>
          </a:p>
          <a:p>
            <a:r>
              <a:rPr lang="ja-JP" altLang="en-US" dirty="0" smtClean="0"/>
              <a:t>パケットのバイナリ生成を行う場合</a:t>
            </a:r>
          </a:p>
          <a:p>
            <a:endParaRPr lang="ja-JP" altLang="en-US" dirty="0" smtClean="0"/>
          </a:p>
          <a:p>
            <a:r>
              <a:rPr lang="ja-JP" altLang="en-US" dirty="0" smtClean="0"/>
              <a:t>各ヘッダクラス</a:t>
            </a:r>
            <a:r>
              <a:rPr lang="en-US" altLang="ja-JP" dirty="0" smtClean="0"/>
              <a:t>::write()</a:t>
            </a:r>
            <a:r>
              <a:rPr lang="ja-JP" altLang="en-US" dirty="0" smtClean="0"/>
              <a:t>を上から呼び出して解析</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23</a:t>
            </a:fld>
            <a:endParaRPr lang="en-US"/>
          </a:p>
        </p:txBody>
      </p:sp>
      <p:sp>
        <p:nvSpPr>
          <p:cNvPr id="7" name="Rectangle 6"/>
          <p:cNvSpPr/>
          <p:nvPr/>
        </p:nvSpPr>
        <p:spPr>
          <a:xfrm>
            <a:off x="317127" y="1181100"/>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Ether</a:t>
            </a:r>
            <a:endParaRPr lang="en-US" dirty="0"/>
          </a:p>
        </p:txBody>
      </p:sp>
      <p:sp>
        <p:nvSpPr>
          <p:cNvPr id="10" name="Rectangle 9"/>
          <p:cNvSpPr/>
          <p:nvPr/>
        </p:nvSpPr>
        <p:spPr>
          <a:xfrm>
            <a:off x="317127" y="2272272"/>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IP</a:t>
            </a:r>
            <a:endParaRPr lang="en-US" dirty="0"/>
          </a:p>
        </p:txBody>
      </p:sp>
      <p:sp>
        <p:nvSpPr>
          <p:cNvPr id="12" name="Rectangle 11"/>
          <p:cNvSpPr/>
          <p:nvPr/>
        </p:nvSpPr>
        <p:spPr>
          <a:xfrm>
            <a:off x="317127" y="3363444"/>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UDP</a:t>
            </a:r>
            <a:endParaRPr lang="en-US" dirty="0"/>
          </a:p>
        </p:txBody>
      </p:sp>
      <p:sp>
        <p:nvSpPr>
          <p:cNvPr id="13" name="Rectangle 12"/>
          <p:cNvSpPr/>
          <p:nvPr/>
        </p:nvSpPr>
        <p:spPr>
          <a:xfrm>
            <a:off x="317127" y="4454615"/>
            <a:ext cx="796969" cy="16098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Trailer</a:t>
            </a:r>
            <a:endParaRPr lang="en-US" dirty="0"/>
          </a:p>
        </p:txBody>
      </p:sp>
      <p:cxnSp>
        <p:nvCxnSpPr>
          <p:cNvPr id="15" name="Straight Arrow Connector 14"/>
          <p:cNvCxnSpPr/>
          <p:nvPr/>
        </p:nvCxnSpPr>
        <p:spPr>
          <a:xfrm>
            <a:off x="1324305" y="1181100"/>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324305" y="2272272"/>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324305" y="3363444"/>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24305" y="1498491"/>
            <a:ext cx="1853136" cy="369332"/>
          </a:xfrm>
          <a:prstGeom prst="rect">
            <a:avLst/>
          </a:prstGeom>
          <a:noFill/>
        </p:spPr>
        <p:txBody>
          <a:bodyPr wrap="none" rtlCol="0">
            <a:spAutoFit/>
          </a:bodyPr>
          <a:lstStyle/>
          <a:p>
            <a:r>
              <a:rPr lang="en-US" dirty="0" smtClean="0"/>
              <a:t>eth</a:t>
            </a:r>
            <a:r>
              <a:rPr lang="ja-JP" altLang="en-US" dirty="0" smtClean="0"/>
              <a:t>ヘッダ</a:t>
            </a:r>
            <a:r>
              <a:rPr lang="en-US" dirty="0" smtClean="0"/>
              <a:t>::write()</a:t>
            </a:r>
            <a:endParaRPr lang="en-US" dirty="0"/>
          </a:p>
        </p:txBody>
      </p:sp>
      <p:sp>
        <p:nvSpPr>
          <p:cNvPr id="19" name="TextBox 18"/>
          <p:cNvSpPr txBox="1"/>
          <p:nvPr/>
        </p:nvSpPr>
        <p:spPr>
          <a:xfrm>
            <a:off x="1324305" y="2566976"/>
            <a:ext cx="1714828" cy="369332"/>
          </a:xfrm>
          <a:prstGeom prst="rect">
            <a:avLst/>
          </a:prstGeom>
          <a:noFill/>
        </p:spPr>
        <p:txBody>
          <a:bodyPr wrap="none" rtlCol="0">
            <a:spAutoFit/>
          </a:bodyPr>
          <a:lstStyle/>
          <a:p>
            <a:r>
              <a:rPr lang="en-US" dirty="0" err="1" smtClean="0"/>
              <a:t>ip</a:t>
            </a:r>
            <a:r>
              <a:rPr lang="ja-JP" altLang="en-US" dirty="0" smtClean="0"/>
              <a:t>ヘッダ</a:t>
            </a:r>
            <a:r>
              <a:rPr lang="en-US" dirty="0" smtClean="0"/>
              <a:t>::write()</a:t>
            </a:r>
            <a:endParaRPr lang="en-US" dirty="0"/>
          </a:p>
        </p:txBody>
      </p:sp>
      <p:sp>
        <p:nvSpPr>
          <p:cNvPr id="20" name="TextBox 19"/>
          <p:cNvSpPr txBox="1"/>
          <p:nvPr/>
        </p:nvSpPr>
        <p:spPr>
          <a:xfrm>
            <a:off x="1324305" y="3726828"/>
            <a:ext cx="1905586" cy="369332"/>
          </a:xfrm>
          <a:prstGeom prst="rect">
            <a:avLst/>
          </a:prstGeom>
          <a:noFill/>
        </p:spPr>
        <p:txBody>
          <a:bodyPr wrap="none" rtlCol="0">
            <a:spAutoFit/>
          </a:bodyPr>
          <a:lstStyle/>
          <a:p>
            <a:r>
              <a:rPr lang="en-US" dirty="0" err="1" smtClean="0"/>
              <a:t>udp</a:t>
            </a:r>
            <a:r>
              <a:rPr lang="ja-JP" altLang="en-US" dirty="0" smtClean="0"/>
              <a:t>ヘッダ</a:t>
            </a:r>
            <a:r>
              <a:rPr lang="en-US" dirty="0" smtClean="0"/>
              <a:t>::write()</a:t>
            </a:r>
            <a:endParaRPr lang="en-US" dirty="0"/>
          </a:p>
        </p:txBody>
      </p:sp>
      <p:cxnSp>
        <p:nvCxnSpPr>
          <p:cNvPr id="22" name="Straight Arrow Connector 21"/>
          <p:cNvCxnSpPr/>
          <p:nvPr/>
        </p:nvCxnSpPr>
        <p:spPr>
          <a:xfrm>
            <a:off x="3122941" y="1181100"/>
            <a:ext cx="0" cy="48833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73919" y="2425351"/>
            <a:ext cx="1314784" cy="646331"/>
          </a:xfrm>
          <a:prstGeom prst="rect">
            <a:avLst/>
          </a:prstGeom>
          <a:noFill/>
        </p:spPr>
        <p:txBody>
          <a:bodyPr wrap="none" rtlCol="0">
            <a:spAutoFit/>
          </a:bodyPr>
          <a:lstStyle/>
          <a:p>
            <a:r>
              <a:rPr lang="en-US" dirty="0" err="1" smtClean="0"/>
              <a:t>udp</a:t>
            </a:r>
            <a:r>
              <a:rPr lang="ja-JP" altLang="en-US" dirty="0" smtClean="0"/>
              <a:t>パケット</a:t>
            </a:r>
          </a:p>
          <a:p>
            <a:r>
              <a:rPr lang="en-US" dirty="0" smtClean="0"/>
              <a:t>::compile()</a:t>
            </a:r>
            <a:endParaRPr lang="en-US" dirty="0"/>
          </a:p>
        </p:txBody>
      </p:sp>
      <p:cxnSp>
        <p:nvCxnSpPr>
          <p:cNvPr id="27" name="Straight Connector 26"/>
          <p:cNvCxnSpPr/>
          <p:nvPr/>
        </p:nvCxnSpPr>
        <p:spPr>
          <a:xfrm>
            <a:off x="1114096" y="1181100"/>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096" y="2272272"/>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14096" y="3363444"/>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114096" y="445461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114096" y="6056848"/>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166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パケットクラスの実装</a:t>
            </a:r>
            <a:endParaRPr lang="en-US" dirty="0"/>
          </a:p>
        </p:txBody>
      </p:sp>
      <p:sp>
        <p:nvSpPr>
          <p:cNvPr id="3" name="Content Placeholder 2"/>
          <p:cNvSpPr>
            <a:spLocks noGrp="1"/>
          </p:cNvSpPr>
          <p:nvPr>
            <p:ph idx="1"/>
          </p:nvPr>
        </p:nvSpPr>
        <p:spPr>
          <a:xfrm>
            <a:off x="4960883" y="1181100"/>
            <a:ext cx="4056116" cy="5062724"/>
          </a:xfrm>
        </p:spPr>
        <p:txBody>
          <a:bodyPr/>
          <a:lstStyle/>
          <a:p>
            <a:r>
              <a:rPr lang="ja-JP" altLang="en-US" dirty="0" smtClean="0"/>
              <a:t>新プロトコルの</a:t>
            </a:r>
            <a:br>
              <a:rPr lang="ja-JP" altLang="en-US" dirty="0" smtClean="0"/>
            </a:br>
            <a:r>
              <a:rPr lang="ja-JP" altLang="en-US" dirty="0" smtClean="0"/>
              <a:t>　パケットクラスの実装</a:t>
            </a:r>
          </a:p>
          <a:p>
            <a:r>
              <a:rPr lang="ja-JP" altLang="en-US" dirty="0" smtClean="0"/>
              <a:t>新プロトコルの</a:t>
            </a:r>
            <a:br>
              <a:rPr lang="ja-JP" altLang="en-US" dirty="0" smtClean="0"/>
            </a:br>
            <a:r>
              <a:rPr lang="ja-JP" altLang="en-US" dirty="0" smtClean="0"/>
              <a:t>　ヘッダクラスの実装</a:t>
            </a:r>
          </a:p>
          <a:p>
            <a:endParaRPr lang="ja-JP" altLang="en-US" dirty="0" smtClean="0"/>
          </a:p>
          <a:p>
            <a:r>
              <a:rPr lang="ja-JP" altLang="en-US" dirty="0" smtClean="0"/>
              <a:t>上の２つはほとんど等価</a:t>
            </a:r>
          </a:p>
          <a:p>
            <a:endParaRPr lang="ja-JP" altLang="en-US" dirty="0" smtClean="0"/>
          </a:p>
          <a:p>
            <a:r>
              <a:rPr lang="ja-JP" altLang="en-US" dirty="0" smtClean="0"/>
              <a:t>拡張したいユーザは</a:t>
            </a:r>
            <a:br>
              <a:rPr lang="ja-JP" altLang="en-US" dirty="0" smtClean="0"/>
            </a:br>
            <a:r>
              <a:rPr lang="ja-JP" altLang="en-US" dirty="0" smtClean="0"/>
              <a:t>　それのみに集中できる</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24</a:t>
            </a:fld>
            <a:endParaRPr lang="en-US"/>
          </a:p>
        </p:txBody>
      </p:sp>
      <p:sp>
        <p:nvSpPr>
          <p:cNvPr id="7" name="Rectangle 6"/>
          <p:cNvSpPr/>
          <p:nvPr/>
        </p:nvSpPr>
        <p:spPr>
          <a:xfrm>
            <a:off x="317127" y="1181100"/>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Ether</a:t>
            </a:r>
            <a:endParaRPr lang="en-US" dirty="0"/>
          </a:p>
        </p:txBody>
      </p:sp>
      <p:sp>
        <p:nvSpPr>
          <p:cNvPr id="10" name="Rectangle 9"/>
          <p:cNvSpPr/>
          <p:nvPr/>
        </p:nvSpPr>
        <p:spPr>
          <a:xfrm>
            <a:off x="317127" y="2272272"/>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IP</a:t>
            </a:r>
            <a:endParaRPr lang="en-US" dirty="0"/>
          </a:p>
        </p:txBody>
      </p:sp>
      <p:sp>
        <p:nvSpPr>
          <p:cNvPr id="12" name="Rectangle 11"/>
          <p:cNvSpPr/>
          <p:nvPr/>
        </p:nvSpPr>
        <p:spPr>
          <a:xfrm>
            <a:off x="317127" y="3363444"/>
            <a:ext cx="796969" cy="1091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UDP</a:t>
            </a:r>
            <a:endParaRPr lang="en-US" dirty="0"/>
          </a:p>
        </p:txBody>
      </p:sp>
      <p:sp>
        <p:nvSpPr>
          <p:cNvPr id="13" name="Rectangle 12"/>
          <p:cNvSpPr/>
          <p:nvPr/>
        </p:nvSpPr>
        <p:spPr>
          <a:xfrm>
            <a:off x="317127" y="5545785"/>
            <a:ext cx="796969" cy="5186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Trailer</a:t>
            </a:r>
            <a:endParaRPr lang="en-US" dirty="0"/>
          </a:p>
        </p:txBody>
      </p:sp>
      <p:cxnSp>
        <p:nvCxnSpPr>
          <p:cNvPr id="15" name="Straight Arrow Connector 14"/>
          <p:cNvCxnSpPr/>
          <p:nvPr/>
        </p:nvCxnSpPr>
        <p:spPr>
          <a:xfrm>
            <a:off x="1324305" y="1181100"/>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324305" y="2272272"/>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324305" y="3363444"/>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324305" y="1498491"/>
            <a:ext cx="1853136" cy="369332"/>
          </a:xfrm>
          <a:prstGeom prst="rect">
            <a:avLst/>
          </a:prstGeom>
          <a:noFill/>
        </p:spPr>
        <p:txBody>
          <a:bodyPr wrap="none" rtlCol="0">
            <a:spAutoFit/>
          </a:bodyPr>
          <a:lstStyle/>
          <a:p>
            <a:r>
              <a:rPr lang="en-US" dirty="0" smtClean="0"/>
              <a:t>eth</a:t>
            </a:r>
            <a:r>
              <a:rPr lang="ja-JP" altLang="en-US" dirty="0" smtClean="0"/>
              <a:t>ヘッダ</a:t>
            </a:r>
            <a:r>
              <a:rPr lang="en-US" dirty="0" smtClean="0"/>
              <a:t>::write()</a:t>
            </a:r>
            <a:endParaRPr lang="en-US" dirty="0"/>
          </a:p>
        </p:txBody>
      </p:sp>
      <p:sp>
        <p:nvSpPr>
          <p:cNvPr id="19" name="TextBox 18"/>
          <p:cNvSpPr txBox="1"/>
          <p:nvPr/>
        </p:nvSpPr>
        <p:spPr>
          <a:xfrm>
            <a:off x="1324305" y="2566976"/>
            <a:ext cx="1714828" cy="369332"/>
          </a:xfrm>
          <a:prstGeom prst="rect">
            <a:avLst/>
          </a:prstGeom>
          <a:noFill/>
        </p:spPr>
        <p:txBody>
          <a:bodyPr wrap="none" rtlCol="0">
            <a:spAutoFit/>
          </a:bodyPr>
          <a:lstStyle/>
          <a:p>
            <a:r>
              <a:rPr lang="en-US" dirty="0" err="1" smtClean="0"/>
              <a:t>ip</a:t>
            </a:r>
            <a:r>
              <a:rPr lang="ja-JP" altLang="en-US" dirty="0" smtClean="0"/>
              <a:t>ヘッダ</a:t>
            </a:r>
            <a:r>
              <a:rPr lang="en-US" dirty="0" smtClean="0"/>
              <a:t>::write()</a:t>
            </a:r>
            <a:endParaRPr lang="en-US" dirty="0"/>
          </a:p>
        </p:txBody>
      </p:sp>
      <p:sp>
        <p:nvSpPr>
          <p:cNvPr id="20" name="TextBox 19"/>
          <p:cNvSpPr txBox="1"/>
          <p:nvPr/>
        </p:nvSpPr>
        <p:spPr>
          <a:xfrm>
            <a:off x="1324305" y="3726828"/>
            <a:ext cx="1905586" cy="369332"/>
          </a:xfrm>
          <a:prstGeom prst="rect">
            <a:avLst/>
          </a:prstGeom>
          <a:noFill/>
        </p:spPr>
        <p:txBody>
          <a:bodyPr wrap="none" rtlCol="0">
            <a:spAutoFit/>
          </a:bodyPr>
          <a:lstStyle/>
          <a:p>
            <a:r>
              <a:rPr lang="en-US" dirty="0" err="1" smtClean="0"/>
              <a:t>udp</a:t>
            </a:r>
            <a:r>
              <a:rPr lang="ja-JP" altLang="en-US" dirty="0" smtClean="0"/>
              <a:t>ヘッダ</a:t>
            </a:r>
            <a:r>
              <a:rPr lang="en-US" dirty="0" smtClean="0"/>
              <a:t>::write()</a:t>
            </a:r>
            <a:endParaRPr lang="en-US" dirty="0"/>
          </a:p>
        </p:txBody>
      </p:sp>
      <p:cxnSp>
        <p:nvCxnSpPr>
          <p:cNvPr id="22" name="Straight Arrow Connector 21"/>
          <p:cNvCxnSpPr/>
          <p:nvPr/>
        </p:nvCxnSpPr>
        <p:spPr>
          <a:xfrm>
            <a:off x="3122941" y="1181100"/>
            <a:ext cx="0" cy="48833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173919" y="2425351"/>
            <a:ext cx="1382110" cy="923330"/>
          </a:xfrm>
          <a:prstGeom prst="rect">
            <a:avLst/>
          </a:prstGeom>
          <a:noFill/>
        </p:spPr>
        <p:txBody>
          <a:bodyPr wrap="none" rtlCol="0">
            <a:spAutoFit/>
          </a:bodyPr>
          <a:lstStyle/>
          <a:p>
            <a:r>
              <a:rPr lang="ja-JP" altLang="en-US" dirty="0" smtClean="0"/>
              <a:t>新プロトコル</a:t>
            </a:r>
          </a:p>
          <a:p>
            <a:r>
              <a:rPr lang="ja-JP" altLang="en-US" dirty="0" smtClean="0"/>
              <a:t>パケット</a:t>
            </a:r>
            <a:endParaRPr lang="ja-JP" altLang="en-US" dirty="0"/>
          </a:p>
          <a:p>
            <a:r>
              <a:rPr lang="en-US" dirty="0" smtClean="0"/>
              <a:t>::compile()</a:t>
            </a:r>
            <a:endParaRPr lang="en-US" dirty="0"/>
          </a:p>
        </p:txBody>
      </p:sp>
      <p:cxnSp>
        <p:nvCxnSpPr>
          <p:cNvPr id="27" name="Straight Connector 26"/>
          <p:cNvCxnSpPr/>
          <p:nvPr/>
        </p:nvCxnSpPr>
        <p:spPr>
          <a:xfrm>
            <a:off x="1114096" y="1181100"/>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096" y="2272272"/>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14096" y="3363444"/>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114096" y="445461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114096" y="6056848"/>
            <a:ext cx="327922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315180" y="4454614"/>
            <a:ext cx="796969" cy="1091172"/>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新</a:t>
            </a:r>
          </a:p>
          <a:p>
            <a:pPr algn="ctr"/>
            <a:r>
              <a:rPr lang="ja-JP" altLang="en-US" dirty="0" smtClean="0"/>
              <a:t>プロトコル</a:t>
            </a:r>
            <a:endParaRPr lang="en-US" dirty="0"/>
          </a:p>
        </p:txBody>
      </p:sp>
      <p:cxnSp>
        <p:nvCxnSpPr>
          <p:cNvPr id="26" name="Straight Connector 25"/>
          <p:cNvCxnSpPr/>
          <p:nvPr/>
        </p:nvCxnSpPr>
        <p:spPr>
          <a:xfrm>
            <a:off x="1112149" y="5545785"/>
            <a:ext cx="18618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1324305" y="4454613"/>
            <a:ext cx="0" cy="10911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298080" y="4739233"/>
            <a:ext cx="1382110" cy="646331"/>
          </a:xfrm>
          <a:prstGeom prst="rect">
            <a:avLst/>
          </a:prstGeom>
          <a:noFill/>
        </p:spPr>
        <p:txBody>
          <a:bodyPr wrap="none" rtlCol="0">
            <a:spAutoFit/>
          </a:bodyPr>
          <a:lstStyle/>
          <a:p>
            <a:r>
              <a:rPr lang="ja-JP" altLang="en-US" smtClean="0"/>
              <a:t>新プロトコル</a:t>
            </a:r>
          </a:p>
          <a:p>
            <a:r>
              <a:rPr lang="en-US" dirty="0" smtClean="0"/>
              <a:t>::write()</a:t>
            </a:r>
            <a:endParaRPr lang="en-US" dirty="0"/>
          </a:p>
        </p:txBody>
      </p:sp>
    </p:spTree>
    <p:extLst>
      <p:ext uri="{BB962C8B-B14F-4D97-AF65-F5344CB8AC3E}">
        <p14:creationId xmlns:p14="http://schemas.microsoft.com/office/powerpoint/2010/main" val="872915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en-US" altLang="ja-JP" dirty="0" smtClean="0"/>
              <a:t>UDP</a:t>
            </a:r>
            <a:r>
              <a:rPr lang="ja-JP" altLang="en-US" dirty="0" smtClean="0"/>
              <a:t>パケットクラスの構造</a:t>
            </a:r>
            <a:endParaRPr lang="en-US" altLang="ja-JP" dirty="0" smtClean="0"/>
          </a:p>
          <a:p>
            <a:pPr lvl="1"/>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688" y="1629950"/>
            <a:ext cx="6383695" cy="4655914"/>
          </a:xfrm>
          <a:prstGeom prst="rect">
            <a:avLst/>
          </a:prstGeom>
        </p:spPr>
      </p:pic>
    </p:spTree>
    <p:extLst>
      <p:ext uri="{BB962C8B-B14F-4D97-AF65-F5344CB8AC3E}">
        <p14:creationId xmlns:p14="http://schemas.microsoft.com/office/powerpoint/2010/main" val="1071638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拡張性</a:t>
            </a:r>
            <a:endParaRPr lang="en-US" dirty="0"/>
          </a:p>
        </p:txBody>
      </p:sp>
      <p:sp>
        <p:nvSpPr>
          <p:cNvPr id="3" name="Content Placeholder 2"/>
          <p:cNvSpPr>
            <a:spLocks noGrp="1"/>
          </p:cNvSpPr>
          <p:nvPr>
            <p:ph idx="1"/>
          </p:nvPr>
        </p:nvSpPr>
        <p:spPr/>
        <p:txBody>
          <a:bodyPr/>
          <a:lstStyle/>
          <a:p>
            <a:r>
              <a:rPr lang="en-US" dirty="0" smtClean="0"/>
              <a:t>UDP</a:t>
            </a:r>
            <a:r>
              <a:rPr lang="ja-JP" altLang="en-US" dirty="0" smtClean="0"/>
              <a:t>ヘッダクラスの構造</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257" y="1688255"/>
            <a:ext cx="6980183" cy="4663550"/>
          </a:xfrm>
          <a:prstGeom prst="rect">
            <a:avLst/>
          </a:prstGeom>
        </p:spPr>
      </p:pic>
    </p:spTree>
    <p:extLst>
      <p:ext uri="{BB962C8B-B14F-4D97-AF65-F5344CB8AC3E}">
        <p14:creationId xmlns:p14="http://schemas.microsoft.com/office/powerpoint/2010/main" val="302034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a:t>
            </a:r>
            <a:r>
              <a:rPr lang="en-US" dirty="0"/>
              <a:t> </a:t>
            </a:r>
            <a:r>
              <a:rPr lang="ja-JP" altLang="en-US" dirty="0" smtClean="0"/>
              <a:t>拡張性</a:t>
            </a:r>
            <a:endParaRPr lang="en-US" dirty="0"/>
          </a:p>
        </p:txBody>
      </p:sp>
      <p:sp>
        <p:nvSpPr>
          <p:cNvPr id="3" name="Content Placeholder 2"/>
          <p:cNvSpPr>
            <a:spLocks noGrp="1"/>
          </p:cNvSpPr>
          <p:nvPr>
            <p:ph idx="1"/>
          </p:nvPr>
        </p:nvSpPr>
        <p:spPr/>
        <p:txBody>
          <a:bodyPr/>
          <a:lstStyle/>
          <a:p>
            <a:r>
              <a:rPr lang="en-US" dirty="0" smtClean="0"/>
              <a:t>UDP</a:t>
            </a:r>
            <a:r>
              <a:rPr lang="ja-JP" altLang="en-US" dirty="0" smtClean="0"/>
              <a:t>パケットクラスの実装はほとんど以下の作業のみ</a:t>
            </a:r>
          </a:p>
          <a:p>
            <a:pPr lvl="1"/>
            <a:r>
              <a:rPr lang="en-US" dirty="0" err="1" smtClean="0"/>
              <a:t>udp_header</a:t>
            </a:r>
            <a:r>
              <a:rPr lang="en-US" dirty="0" smtClean="0"/>
              <a:t>::read(</a:t>
            </a:r>
            <a:r>
              <a:rPr lang="en-US" dirty="0" err="1" smtClean="0"/>
              <a:t>const</a:t>
            </a:r>
            <a:r>
              <a:rPr lang="en-US" dirty="0" smtClean="0"/>
              <a:t> void* </a:t>
            </a:r>
            <a:r>
              <a:rPr lang="en-US" dirty="0" err="1" smtClean="0"/>
              <a:t>buf</a:t>
            </a:r>
            <a:r>
              <a:rPr lang="en-US" dirty="0" smtClean="0"/>
              <a:t>, </a:t>
            </a:r>
            <a:r>
              <a:rPr lang="en-US" dirty="0" err="1" smtClean="0"/>
              <a:t>size_t</a:t>
            </a:r>
            <a:r>
              <a:rPr lang="en-US" dirty="0" smtClean="0"/>
              <a:t> </a:t>
            </a:r>
            <a:r>
              <a:rPr lang="en-US" dirty="0" err="1" smtClean="0"/>
              <a:t>buflen</a:t>
            </a:r>
            <a:r>
              <a:rPr lang="en-US" dirty="0" smtClean="0"/>
              <a:t>);</a:t>
            </a:r>
          </a:p>
          <a:p>
            <a:pPr lvl="1"/>
            <a:r>
              <a:rPr lang="en-US" dirty="0" err="1" smtClean="0"/>
              <a:t>udp_header</a:t>
            </a:r>
            <a:r>
              <a:rPr lang="en-US" dirty="0" smtClean="0"/>
              <a:t>::write(void* </a:t>
            </a:r>
            <a:r>
              <a:rPr lang="en-US" dirty="0" err="1" smtClean="0"/>
              <a:t>buf</a:t>
            </a:r>
            <a:r>
              <a:rPr lang="en-US" dirty="0" smtClean="0"/>
              <a:t>, </a:t>
            </a:r>
            <a:r>
              <a:rPr lang="en-US" dirty="0" err="1" smtClean="0"/>
              <a:t>size_t</a:t>
            </a:r>
            <a:r>
              <a:rPr lang="en-US" dirty="0" smtClean="0"/>
              <a:t> </a:t>
            </a:r>
            <a:r>
              <a:rPr lang="en-US" dirty="0" err="1" smtClean="0"/>
              <a:t>buflen</a:t>
            </a:r>
            <a:r>
              <a:rPr lang="en-US" dirty="0" smtClean="0"/>
              <a:t>);</a:t>
            </a:r>
            <a:endParaRPr lang="ja-JP" altLang="en-US" dirty="0" smtClean="0"/>
          </a:p>
          <a:p>
            <a:pPr lvl="1"/>
            <a:endParaRPr lang="en-US" dirty="0" smtClean="0"/>
          </a:p>
          <a:p>
            <a:r>
              <a:rPr lang="ja-JP" altLang="en-US" dirty="0" smtClean="0"/>
              <a:t>クラス設計である程度開発者を束縛して、</a:t>
            </a:r>
            <a:br>
              <a:rPr lang="ja-JP" altLang="en-US" dirty="0" smtClean="0"/>
            </a:br>
            <a:r>
              <a:rPr lang="ja-JP" altLang="en-US" dirty="0" smtClean="0"/>
              <a:t>　必要な仕事のみに専念できるように設計</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27</a:t>
            </a:fld>
            <a:endParaRPr lang="en-US"/>
          </a:p>
        </p:txBody>
      </p:sp>
    </p:spTree>
    <p:extLst>
      <p:ext uri="{BB962C8B-B14F-4D97-AF65-F5344CB8AC3E}">
        <p14:creationId xmlns:p14="http://schemas.microsoft.com/office/powerpoint/2010/main" val="972042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使用例のデモ</a:t>
            </a:r>
            <a:endParaRPr lang="en-US" dirty="0"/>
          </a:p>
        </p:txBody>
      </p:sp>
      <p:sp>
        <p:nvSpPr>
          <p:cNvPr id="3" name="Content Placeholder 2"/>
          <p:cNvSpPr>
            <a:spLocks noGrp="1"/>
          </p:cNvSpPr>
          <p:nvPr>
            <p:ph idx="1"/>
          </p:nvPr>
        </p:nvSpPr>
        <p:spPr/>
        <p:txBody>
          <a:bodyPr/>
          <a:lstStyle/>
          <a:p>
            <a:r>
              <a:rPr lang="ja-JP" altLang="en-US" dirty="0" smtClean="0"/>
              <a:t>新た</a:t>
            </a:r>
            <a:r>
              <a:rPr lang="ja-JP" altLang="en-US" dirty="0"/>
              <a:t>な</a:t>
            </a:r>
            <a:r>
              <a:rPr lang="ja-JP" altLang="en-US" dirty="0" smtClean="0"/>
              <a:t>プロトコルのパケット解析</a:t>
            </a:r>
            <a:endParaRPr lang="ja-JP" altLang="en-US" dirty="0" smtClean="0"/>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28</a:t>
            </a:fld>
            <a:endParaRPr lang="en-US"/>
          </a:p>
        </p:txBody>
      </p:sp>
    </p:spTree>
    <p:extLst>
      <p:ext uri="{BB962C8B-B14F-4D97-AF65-F5344CB8AC3E}">
        <p14:creationId xmlns:p14="http://schemas.microsoft.com/office/powerpoint/2010/main" val="1272750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新たなプロトコルのパケット解析</a:t>
            </a:r>
            <a:endParaRPr lang="en-US" dirty="0"/>
          </a:p>
        </p:txBody>
      </p:sp>
      <p:sp>
        <p:nvSpPr>
          <p:cNvPr id="3" name="Content Placeholder 2"/>
          <p:cNvSpPr>
            <a:spLocks noGrp="1"/>
          </p:cNvSpPr>
          <p:nvPr>
            <p:ph idx="1"/>
          </p:nvPr>
        </p:nvSpPr>
        <p:spPr/>
        <p:txBody>
          <a:bodyPr/>
          <a:lstStyle/>
          <a:p>
            <a:r>
              <a:rPr lang="ja-JP" altLang="en-US" dirty="0" smtClean="0"/>
              <a:t>新たなプロトコルを自己定義してその通信を解析できるパケットクラスを実装します。（</a:t>
            </a:r>
            <a:r>
              <a:rPr lang="en-US" altLang="ja-JP" dirty="0" smtClean="0"/>
              <a:t>3</a:t>
            </a:r>
            <a:r>
              <a:rPr lang="ja-JP" altLang="en-US" dirty="0" smtClean="0"/>
              <a:t>分クッキング的な）</a:t>
            </a:r>
          </a:p>
          <a:p>
            <a:r>
              <a:rPr lang="ja-JP" altLang="en-US" dirty="0" smtClean="0"/>
              <a:t>もちろん出来上がったコードを使います。</a:t>
            </a:r>
            <a:br>
              <a:rPr lang="ja-JP" altLang="en-US" dirty="0" smtClean="0"/>
            </a:br>
            <a:r>
              <a:rPr lang="ja-JP" altLang="en-US" dirty="0" smtClean="0"/>
              <a:t>　（</a:t>
            </a:r>
            <a:r>
              <a:rPr lang="en-US" altLang="ja-JP" dirty="0" smtClean="0"/>
              <a:t>3</a:t>
            </a:r>
            <a:r>
              <a:rPr lang="ja-JP" altLang="en-US" dirty="0" smtClean="0"/>
              <a:t>分クッキングと同じように）</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29</a:t>
            </a:fld>
            <a:endParaRPr lang="en-US"/>
          </a:p>
        </p:txBody>
      </p:sp>
    </p:spTree>
    <p:extLst>
      <p:ext uri="{BB962C8B-B14F-4D97-AF65-F5344CB8AC3E}">
        <p14:creationId xmlns:p14="http://schemas.microsoft.com/office/powerpoint/2010/main" val="1682168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サイボウズ・ラボユース</a:t>
            </a:r>
            <a:r>
              <a:rPr lang="en-US" altLang="ja-JP" dirty="0" smtClean="0"/>
              <a:t> </a:t>
            </a:r>
            <a:r>
              <a:rPr lang="ja-JP" altLang="en-US" dirty="0" smtClean="0"/>
              <a:t>第</a:t>
            </a:r>
            <a:r>
              <a:rPr lang="en-US" altLang="ja-JP" dirty="0" smtClean="0"/>
              <a:t>5</a:t>
            </a:r>
            <a:r>
              <a:rPr lang="ja-JP" altLang="en-US" dirty="0" smtClean="0"/>
              <a:t>期</a:t>
            </a:r>
            <a:endParaRPr lang="en-US" dirty="0"/>
          </a:p>
        </p:txBody>
      </p:sp>
      <p:sp>
        <p:nvSpPr>
          <p:cNvPr id="3" name="Content Placeholder 2"/>
          <p:cNvSpPr>
            <a:spLocks noGrp="1"/>
          </p:cNvSpPr>
          <p:nvPr>
            <p:ph idx="1"/>
          </p:nvPr>
        </p:nvSpPr>
        <p:spPr/>
        <p:txBody>
          <a:bodyPr/>
          <a:lstStyle/>
          <a:p>
            <a:r>
              <a:rPr lang="ja-JP" altLang="en-US" dirty="0" smtClean="0"/>
              <a:t>活動内容</a:t>
            </a:r>
            <a:endParaRPr lang="en-US" altLang="ja-JP" dirty="0" smtClean="0"/>
          </a:p>
          <a:p>
            <a:pPr lvl="1"/>
            <a:r>
              <a:rPr lang="ja-JP" altLang="en-US" dirty="0" smtClean="0"/>
              <a:t>開発テーマ</a:t>
            </a:r>
            <a:r>
              <a:rPr lang="en-US" altLang="ja-JP" dirty="0" smtClean="0"/>
              <a:t>: C/C++</a:t>
            </a:r>
            <a:r>
              <a:rPr lang="ja-JP" altLang="en-US" dirty="0" smtClean="0"/>
              <a:t>によるソフトウェア開発</a:t>
            </a:r>
          </a:p>
          <a:p>
            <a:pPr lvl="1"/>
            <a:r>
              <a:rPr lang="ja-JP" altLang="en-US" dirty="0" smtClean="0"/>
              <a:t>メンター</a:t>
            </a:r>
            <a:r>
              <a:rPr lang="en-US" altLang="ja-JP" dirty="0">
                <a:latin typeface="+mn-ea"/>
              </a:rPr>
              <a:t>: </a:t>
            </a:r>
            <a:r>
              <a:rPr lang="zh-CN" altLang="en-US" dirty="0">
                <a:latin typeface="MS PGothic" charset="-128"/>
                <a:ea typeface="MS PGothic" charset="-128"/>
                <a:cs typeface="MS PGothic" charset="-128"/>
              </a:rPr>
              <a:t>光成 </a:t>
            </a:r>
            <a:r>
              <a:rPr lang="zh-CN" altLang="en-US" dirty="0" smtClean="0">
                <a:latin typeface="MS PGothic" charset="-128"/>
                <a:ea typeface="MS PGothic" charset="-128"/>
                <a:cs typeface="MS PGothic" charset="-128"/>
              </a:rPr>
              <a:t>滋生</a:t>
            </a:r>
            <a:r>
              <a:rPr lang="ja-JP" altLang="en-US" dirty="0" smtClean="0">
                <a:latin typeface="MS PGothic" charset="-128"/>
                <a:ea typeface="MS PGothic" charset="-128"/>
                <a:cs typeface="MS PGothic" charset="-128"/>
              </a:rPr>
              <a:t>さん</a:t>
            </a:r>
            <a:endParaRPr lang="ja-JP" altLang="en-US" dirty="0" smtClean="0">
              <a:latin typeface="MS PGothic" charset="-128"/>
              <a:ea typeface="MS PGothic" charset="-128"/>
              <a:cs typeface="MS PGothic" charset="-128"/>
            </a:endParaRPr>
          </a:p>
          <a:p>
            <a:r>
              <a:rPr lang="en-US" dirty="0" smtClean="0">
                <a:latin typeface="MS PGothic" charset="-128"/>
                <a:ea typeface="MS PGothic" charset="-128"/>
                <a:cs typeface="MS PGothic" charset="-128"/>
              </a:rPr>
              <a:t>LibPGEN</a:t>
            </a:r>
            <a:r>
              <a:rPr lang="ja-JP" altLang="en-US" dirty="0" smtClean="0">
                <a:latin typeface="MS PGothic" charset="-128"/>
                <a:ea typeface="MS PGothic" charset="-128"/>
                <a:cs typeface="MS PGothic" charset="-128"/>
              </a:rPr>
              <a:t>を開発</a:t>
            </a:r>
          </a:p>
          <a:p>
            <a:pPr lvl="1"/>
            <a:r>
              <a:rPr lang="ja-JP" altLang="en-US" dirty="0" smtClean="0">
                <a:latin typeface="MS PGothic" charset="-128"/>
                <a:ea typeface="MS PGothic" charset="-128"/>
                <a:cs typeface="MS PGothic" charset="-128"/>
              </a:rPr>
              <a:t>読み方</a:t>
            </a:r>
            <a:r>
              <a:rPr lang="en-US" altLang="ja-JP" dirty="0" smtClean="0">
                <a:latin typeface="MS PGothic" charset="-128"/>
                <a:ea typeface="MS PGothic" charset="-128"/>
                <a:cs typeface="MS PGothic" charset="-128"/>
              </a:rPr>
              <a:t>: </a:t>
            </a:r>
            <a:r>
              <a:rPr lang="ja-JP" altLang="en-US" dirty="0" smtClean="0">
                <a:latin typeface="MS PGothic" charset="-128"/>
                <a:ea typeface="MS PGothic" charset="-128"/>
                <a:cs typeface="MS PGothic" charset="-128"/>
              </a:rPr>
              <a:t>りぶぴ</a:t>
            </a:r>
            <a:r>
              <a:rPr lang="ja-JP" altLang="en-US" dirty="0" smtClean="0">
                <a:latin typeface="MS PGothic" charset="-128"/>
                <a:ea typeface="MS PGothic" charset="-128"/>
                <a:cs typeface="MS PGothic" charset="-128"/>
              </a:rPr>
              <a:t>ー</a:t>
            </a:r>
            <a:r>
              <a:rPr lang="ja-JP" altLang="en-US" dirty="0" smtClean="0">
                <a:latin typeface="MS PGothic" charset="-128"/>
                <a:ea typeface="MS PGothic" charset="-128"/>
                <a:cs typeface="MS PGothic" charset="-128"/>
              </a:rPr>
              <a:t>じぇん</a:t>
            </a:r>
            <a:endParaRPr lang="ja-JP" altLang="en-US" dirty="0" smtClean="0">
              <a:latin typeface="MS PGothic" charset="-128"/>
              <a:ea typeface="MS PGothic" charset="-128"/>
              <a:cs typeface="MS PGothic" charset="-128"/>
            </a:endParaRPr>
          </a:p>
          <a:p>
            <a:pPr lvl="1"/>
            <a:r>
              <a:rPr lang="ja-JP" altLang="en-US" dirty="0" smtClean="0">
                <a:latin typeface="MS PGothic" charset="-128"/>
                <a:ea typeface="MS PGothic" charset="-128"/>
                <a:cs typeface="MS PGothic" charset="-128"/>
              </a:rPr>
              <a:t>パケット操作のライブラリ</a:t>
            </a:r>
          </a:p>
          <a:p>
            <a:pPr lvl="1"/>
            <a:r>
              <a:rPr lang="en-US" dirty="0" smtClean="0">
                <a:latin typeface="MS PGothic" charset="-128"/>
                <a:ea typeface="MS PGothic" charset="-128"/>
                <a:cs typeface="MS PGothic" charset="-128"/>
                <a:hlinkClick r:id="rId2"/>
              </a:rPr>
              <a:t>https://github.com/slankdev/libpgen</a:t>
            </a:r>
            <a:endParaRPr lang="en-US" dirty="0" smtClean="0">
              <a:latin typeface="MS PGothic" charset="-128"/>
              <a:ea typeface="MS PGothic" charset="-128"/>
              <a:cs typeface="MS PGothic" charset="-128"/>
            </a:endParaRPr>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a:t>
            </a:fld>
            <a:endParaRPr lang="en-US"/>
          </a:p>
        </p:txBody>
      </p:sp>
    </p:spTree>
    <p:extLst>
      <p:ext uri="{BB962C8B-B14F-4D97-AF65-F5344CB8AC3E}">
        <p14:creationId xmlns:p14="http://schemas.microsoft.com/office/powerpoint/2010/main" val="431579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解析するプロトコル</a:t>
            </a:r>
            <a:endParaRPr lang="en-US" dirty="0"/>
          </a:p>
        </p:txBody>
      </p:sp>
      <p:sp>
        <p:nvSpPr>
          <p:cNvPr id="3" name="Content Placeholder 2"/>
          <p:cNvSpPr>
            <a:spLocks noGrp="1"/>
          </p:cNvSpPr>
          <p:nvPr>
            <p:ph idx="1"/>
          </p:nvPr>
        </p:nvSpPr>
        <p:spPr>
          <a:xfrm>
            <a:off x="4292301" y="1181100"/>
            <a:ext cx="4724698" cy="4789394"/>
          </a:xfrm>
        </p:spPr>
        <p:txBody>
          <a:bodyPr>
            <a:normAutofit/>
          </a:bodyPr>
          <a:lstStyle/>
          <a:p>
            <a:r>
              <a:rPr lang="en-US" dirty="0" smtClean="0"/>
              <a:t> ZUNDOKO</a:t>
            </a:r>
            <a:r>
              <a:rPr lang="ja-JP" altLang="en-US" dirty="0" smtClean="0"/>
              <a:t>プロトコル　</a:t>
            </a:r>
            <a:br>
              <a:rPr lang="ja-JP" altLang="en-US" dirty="0" smtClean="0"/>
            </a:br>
            <a:r>
              <a:rPr lang="ja-JP" altLang="en-US" dirty="0" smtClean="0"/>
              <a:t>　（知っていますか？）</a:t>
            </a:r>
            <a:br>
              <a:rPr lang="ja-JP" altLang="en-US" dirty="0" smtClean="0"/>
            </a:br>
            <a:r>
              <a:rPr lang="ja-JP" altLang="en-US" dirty="0" smtClean="0"/>
              <a:t>　（一部今回のために改良）</a:t>
            </a:r>
          </a:p>
          <a:p>
            <a:endParaRPr lang="en-US" altLang="ja-JP" dirty="0" smtClean="0"/>
          </a:p>
          <a:p>
            <a:r>
              <a:rPr lang="ja-JP" altLang="en-US" dirty="0" smtClean="0"/>
              <a:t>ズン、ズン、ズン、ズン、ドコ</a:t>
            </a:r>
            <a:br>
              <a:rPr lang="ja-JP" altLang="en-US" dirty="0" smtClean="0"/>
            </a:br>
            <a:r>
              <a:rPr lang="ja-JP" altLang="en-US" dirty="0" smtClean="0"/>
              <a:t>　の順に受け取ると”キヨシ“を</a:t>
            </a:r>
            <a:br>
              <a:rPr lang="ja-JP" altLang="en-US" dirty="0" smtClean="0"/>
            </a:br>
            <a:r>
              <a:rPr lang="ja-JP" altLang="en-US" dirty="0" smtClean="0"/>
              <a:t>　を返すプロトコル</a:t>
            </a:r>
          </a:p>
          <a:p>
            <a:endParaRPr lang="ja-JP" altLang="en-US" dirty="0"/>
          </a:p>
          <a:p>
            <a:r>
              <a:rPr lang="ja-JP" altLang="en-US" dirty="0" smtClean="0"/>
              <a:t>それ以外はエコーする</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30</a:t>
            </a:fld>
            <a:endParaRPr lang="en-US"/>
          </a:p>
        </p:txBody>
      </p:sp>
      <p:cxnSp>
        <p:nvCxnSpPr>
          <p:cNvPr id="8" name="Straight Connector 7"/>
          <p:cNvCxnSpPr/>
          <p:nvPr/>
        </p:nvCxnSpPr>
        <p:spPr>
          <a:xfrm>
            <a:off x="725915" y="1873691"/>
            <a:ext cx="0" cy="3888828"/>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407761" y="1873691"/>
            <a:ext cx="0" cy="3888828"/>
          </a:xfrm>
          <a:prstGeom prst="line">
            <a:avLst/>
          </a:prstGeom>
          <a:ln w="25400"/>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08788" y="1463053"/>
            <a:ext cx="3377900" cy="369332"/>
          </a:xfrm>
          <a:prstGeom prst="rect">
            <a:avLst/>
          </a:prstGeom>
          <a:noFill/>
        </p:spPr>
        <p:txBody>
          <a:bodyPr wrap="square" rtlCol="0">
            <a:spAutoFit/>
          </a:bodyPr>
          <a:lstStyle/>
          <a:p>
            <a:r>
              <a:rPr lang="en-US" dirty="0" smtClean="0"/>
              <a:t>client                                        server</a:t>
            </a:r>
            <a:endParaRPr lang="en-US" dirty="0"/>
          </a:p>
        </p:txBody>
      </p:sp>
      <p:cxnSp>
        <p:nvCxnSpPr>
          <p:cNvPr id="13" name="Straight Arrow Connector 12"/>
          <p:cNvCxnSpPr/>
          <p:nvPr/>
        </p:nvCxnSpPr>
        <p:spPr>
          <a:xfrm>
            <a:off x="725915" y="2178796"/>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25915" y="2486355"/>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25915" y="2788892"/>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5915" y="3095421"/>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5915" y="3401950"/>
            <a:ext cx="2681846" cy="2689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63710" y="2009443"/>
            <a:ext cx="606256" cy="369332"/>
          </a:xfrm>
          <a:prstGeom prst="rect">
            <a:avLst/>
          </a:prstGeom>
          <a:noFill/>
        </p:spPr>
        <p:txBody>
          <a:bodyPr wrap="none" rtlCol="0">
            <a:spAutoFit/>
          </a:bodyPr>
          <a:lstStyle/>
          <a:p>
            <a:r>
              <a:rPr lang="ja-JP" altLang="en-US" dirty="0" smtClean="0"/>
              <a:t>ズン</a:t>
            </a:r>
            <a:endParaRPr lang="en-US" dirty="0"/>
          </a:p>
        </p:txBody>
      </p:sp>
      <p:sp>
        <p:nvSpPr>
          <p:cNvPr id="19" name="TextBox 18"/>
          <p:cNvSpPr txBox="1"/>
          <p:nvPr/>
        </p:nvSpPr>
        <p:spPr>
          <a:xfrm>
            <a:off x="1763710" y="2334611"/>
            <a:ext cx="606256" cy="369332"/>
          </a:xfrm>
          <a:prstGeom prst="rect">
            <a:avLst/>
          </a:prstGeom>
          <a:noFill/>
        </p:spPr>
        <p:txBody>
          <a:bodyPr wrap="none" rtlCol="0">
            <a:spAutoFit/>
          </a:bodyPr>
          <a:lstStyle/>
          <a:p>
            <a:r>
              <a:rPr lang="ja-JP" altLang="en-US" dirty="0" smtClean="0"/>
              <a:t>ズン</a:t>
            </a:r>
            <a:endParaRPr lang="en-US" dirty="0"/>
          </a:p>
        </p:txBody>
      </p:sp>
      <p:sp>
        <p:nvSpPr>
          <p:cNvPr id="20" name="TextBox 19"/>
          <p:cNvSpPr txBox="1"/>
          <p:nvPr/>
        </p:nvSpPr>
        <p:spPr>
          <a:xfrm>
            <a:off x="1763710" y="2621282"/>
            <a:ext cx="606256" cy="369332"/>
          </a:xfrm>
          <a:prstGeom prst="rect">
            <a:avLst/>
          </a:prstGeom>
          <a:noFill/>
        </p:spPr>
        <p:txBody>
          <a:bodyPr wrap="none" rtlCol="0">
            <a:spAutoFit/>
          </a:bodyPr>
          <a:lstStyle/>
          <a:p>
            <a:r>
              <a:rPr lang="ja-JP" altLang="en-US" smtClean="0"/>
              <a:t>ズン</a:t>
            </a:r>
            <a:endParaRPr lang="en-US" dirty="0"/>
          </a:p>
        </p:txBody>
      </p:sp>
      <p:sp>
        <p:nvSpPr>
          <p:cNvPr id="21" name="TextBox 20"/>
          <p:cNvSpPr txBox="1"/>
          <p:nvPr/>
        </p:nvSpPr>
        <p:spPr>
          <a:xfrm>
            <a:off x="1763709" y="2925038"/>
            <a:ext cx="606256" cy="369332"/>
          </a:xfrm>
          <a:prstGeom prst="rect">
            <a:avLst/>
          </a:prstGeom>
          <a:noFill/>
        </p:spPr>
        <p:txBody>
          <a:bodyPr wrap="none" rtlCol="0">
            <a:spAutoFit/>
          </a:bodyPr>
          <a:lstStyle/>
          <a:p>
            <a:r>
              <a:rPr lang="ja-JP" altLang="en-US" dirty="0" smtClean="0"/>
              <a:t>ズン</a:t>
            </a:r>
            <a:endParaRPr lang="en-US" dirty="0"/>
          </a:p>
        </p:txBody>
      </p:sp>
      <p:sp>
        <p:nvSpPr>
          <p:cNvPr id="22" name="TextBox 21"/>
          <p:cNvSpPr txBox="1"/>
          <p:nvPr/>
        </p:nvSpPr>
        <p:spPr>
          <a:xfrm>
            <a:off x="1785225" y="3250500"/>
            <a:ext cx="532518" cy="369332"/>
          </a:xfrm>
          <a:prstGeom prst="rect">
            <a:avLst/>
          </a:prstGeom>
          <a:noFill/>
        </p:spPr>
        <p:txBody>
          <a:bodyPr wrap="none" rtlCol="0">
            <a:spAutoFit/>
          </a:bodyPr>
          <a:lstStyle/>
          <a:p>
            <a:r>
              <a:rPr lang="ja-JP" altLang="en-US" dirty="0" smtClean="0"/>
              <a:t>ドコ</a:t>
            </a:r>
            <a:endParaRPr lang="en-US" dirty="0"/>
          </a:p>
        </p:txBody>
      </p:sp>
      <p:cxnSp>
        <p:nvCxnSpPr>
          <p:cNvPr id="23" name="Straight Arrow Connector 22"/>
          <p:cNvCxnSpPr/>
          <p:nvPr/>
        </p:nvCxnSpPr>
        <p:spPr>
          <a:xfrm flipV="1">
            <a:off x="720774" y="3907191"/>
            <a:ext cx="2661419" cy="265176"/>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66888" y="3738857"/>
            <a:ext cx="780983" cy="369332"/>
          </a:xfrm>
          <a:prstGeom prst="rect">
            <a:avLst/>
          </a:prstGeom>
          <a:noFill/>
        </p:spPr>
        <p:txBody>
          <a:bodyPr wrap="none" rtlCol="0">
            <a:spAutoFit/>
          </a:bodyPr>
          <a:lstStyle/>
          <a:p>
            <a:r>
              <a:rPr lang="ja-JP" altLang="en-US" smtClean="0"/>
              <a:t>キヨシ</a:t>
            </a:r>
            <a:endParaRPr lang="en-US" dirty="0"/>
          </a:p>
        </p:txBody>
      </p:sp>
    </p:spTree>
    <p:extLst>
      <p:ext uri="{BB962C8B-B14F-4D97-AF65-F5344CB8AC3E}">
        <p14:creationId xmlns:p14="http://schemas.microsoft.com/office/powerpoint/2010/main" val="1358125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解析するプロトコル</a:t>
            </a:r>
            <a:endParaRPr lang="en-US" dirty="0"/>
          </a:p>
        </p:txBody>
      </p:sp>
      <p:sp>
        <p:nvSpPr>
          <p:cNvPr id="3" name="Content Placeholder 2"/>
          <p:cNvSpPr>
            <a:spLocks noGrp="1"/>
          </p:cNvSpPr>
          <p:nvPr>
            <p:ph idx="1"/>
          </p:nvPr>
        </p:nvSpPr>
        <p:spPr>
          <a:xfrm>
            <a:off x="139700" y="1181100"/>
            <a:ext cx="8877300" cy="3218778"/>
          </a:xfrm>
        </p:spPr>
        <p:txBody>
          <a:bodyPr/>
          <a:lstStyle/>
          <a:p>
            <a:r>
              <a:rPr lang="ja-JP" altLang="en-US" dirty="0" smtClean="0"/>
              <a:t>こんな感じのプロトコルを定義</a:t>
            </a:r>
          </a:p>
          <a:p>
            <a:endParaRPr lang="ja-JP" altLang="en-US" dirty="0" smtClean="0"/>
          </a:p>
          <a:p>
            <a:r>
              <a:rPr lang="ja-JP" altLang="en-US" dirty="0" smtClean="0"/>
              <a:t>普段はただのエコーサーバ</a:t>
            </a:r>
          </a:p>
          <a:p>
            <a:endParaRPr lang="ja-JP" altLang="en-US" dirty="0" smtClean="0"/>
          </a:p>
          <a:p>
            <a:r>
              <a:rPr lang="ja-JP" altLang="en-US" dirty="0" smtClean="0"/>
              <a:t>サーバはさっきの順番に通信を受け付けたらキヨシを返信</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31</a:t>
            </a:fld>
            <a:endParaRPr lang="en-US"/>
          </a:p>
        </p:txBody>
      </p:sp>
      <p:sp>
        <p:nvSpPr>
          <p:cNvPr id="7" name="Rectangle 6"/>
          <p:cNvSpPr/>
          <p:nvPr/>
        </p:nvSpPr>
        <p:spPr>
          <a:xfrm>
            <a:off x="1238819" y="4571627"/>
            <a:ext cx="1891626" cy="4303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type (16bit)</a:t>
            </a:r>
            <a:endParaRPr lang="en-US" dirty="0"/>
          </a:p>
        </p:txBody>
      </p:sp>
      <p:sp>
        <p:nvSpPr>
          <p:cNvPr id="8" name="Rectangle 7"/>
          <p:cNvSpPr/>
          <p:nvPr/>
        </p:nvSpPr>
        <p:spPr>
          <a:xfrm>
            <a:off x="3130445" y="4571626"/>
            <a:ext cx="1891626" cy="4303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msglen</a:t>
            </a:r>
            <a:r>
              <a:rPr lang="en-US" dirty="0" smtClean="0"/>
              <a:t> (16bit)</a:t>
            </a:r>
            <a:endParaRPr lang="en-US" dirty="0"/>
          </a:p>
        </p:txBody>
      </p:sp>
      <p:sp>
        <p:nvSpPr>
          <p:cNvPr id="9" name="Rectangle 8"/>
          <p:cNvSpPr/>
          <p:nvPr/>
        </p:nvSpPr>
        <p:spPr>
          <a:xfrm>
            <a:off x="1238819" y="5002740"/>
            <a:ext cx="3783252" cy="10426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message (</a:t>
            </a:r>
            <a:r>
              <a:rPr lang="en-US" dirty="0" err="1" smtClean="0"/>
              <a:t>msglen</a:t>
            </a:r>
            <a:r>
              <a:rPr lang="en-US" dirty="0" smtClean="0"/>
              <a:t> byte)</a:t>
            </a:r>
            <a:endParaRPr lang="en-US" dirty="0"/>
          </a:p>
        </p:txBody>
      </p:sp>
      <p:sp>
        <p:nvSpPr>
          <p:cNvPr id="10" name="TextBox 9"/>
          <p:cNvSpPr txBox="1"/>
          <p:nvPr/>
        </p:nvSpPr>
        <p:spPr>
          <a:xfrm>
            <a:off x="6463528" y="4711472"/>
            <a:ext cx="1721224" cy="1200329"/>
          </a:xfrm>
          <a:prstGeom prst="rect">
            <a:avLst/>
          </a:prstGeom>
          <a:noFill/>
        </p:spPr>
        <p:txBody>
          <a:bodyPr wrap="square" rtlCol="0">
            <a:spAutoFit/>
          </a:bodyPr>
          <a:lstStyle/>
          <a:p>
            <a:r>
              <a:rPr lang="en-US" dirty="0" smtClean="0"/>
              <a:t>type </a:t>
            </a:r>
          </a:p>
          <a:p>
            <a:r>
              <a:rPr lang="en-US" dirty="0"/>
              <a:t> </a:t>
            </a:r>
            <a:r>
              <a:rPr lang="en-US" dirty="0" smtClean="0"/>
              <a:t> 0 : </a:t>
            </a:r>
            <a:r>
              <a:rPr lang="ja-JP" altLang="en-US" dirty="0" smtClean="0"/>
              <a:t>ズン</a:t>
            </a:r>
          </a:p>
          <a:p>
            <a:r>
              <a:rPr lang="en-US" dirty="0" smtClean="0"/>
              <a:t>  1 : </a:t>
            </a:r>
            <a:r>
              <a:rPr lang="ja-JP" altLang="en-US" dirty="0" smtClean="0"/>
              <a:t>ドコ</a:t>
            </a:r>
            <a:endParaRPr lang="en-US" dirty="0" smtClean="0"/>
          </a:p>
          <a:p>
            <a:r>
              <a:rPr lang="en-US" dirty="0"/>
              <a:t> </a:t>
            </a:r>
            <a:r>
              <a:rPr lang="en-US" dirty="0" smtClean="0"/>
              <a:t> 2 : </a:t>
            </a:r>
            <a:r>
              <a:rPr lang="ja-JP" altLang="en-US" dirty="0" smtClean="0"/>
              <a:t>キヨシ</a:t>
            </a:r>
          </a:p>
        </p:txBody>
      </p:sp>
    </p:spTree>
    <p:extLst>
      <p:ext uri="{BB962C8B-B14F-4D97-AF65-F5344CB8AC3E}">
        <p14:creationId xmlns:p14="http://schemas.microsoft.com/office/powerpoint/2010/main" val="518721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実験内容</a:t>
            </a:r>
            <a:endParaRPr lang="en-US" dirty="0"/>
          </a:p>
        </p:txBody>
      </p:sp>
      <p:sp>
        <p:nvSpPr>
          <p:cNvPr id="3" name="Content Placeholder 2"/>
          <p:cNvSpPr>
            <a:spLocks noGrp="1"/>
          </p:cNvSpPr>
          <p:nvPr>
            <p:ph idx="1"/>
          </p:nvPr>
        </p:nvSpPr>
        <p:spPr>
          <a:xfrm>
            <a:off x="139700" y="1181100"/>
            <a:ext cx="8877299" cy="1949375"/>
          </a:xfrm>
        </p:spPr>
        <p:txBody>
          <a:bodyPr/>
          <a:lstStyle/>
          <a:p>
            <a:r>
              <a:rPr lang="ja-JP" altLang="en-US" dirty="0" smtClean="0"/>
              <a:t>デモ用にさっきのプロトコルで通信するサーバを用意</a:t>
            </a:r>
          </a:p>
          <a:p>
            <a:r>
              <a:rPr lang="ja-JP" altLang="en-US" dirty="0" smtClean="0"/>
              <a:t>仮想マシンで通信しながらその通信を解析</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32</a:t>
            </a:fld>
            <a:endParaRPr lang="en-US"/>
          </a:p>
        </p:txBody>
      </p:sp>
      <p:pic>
        <p:nvPicPr>
          <p:cNvPr id="7"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87" y="4187478"/>
            <a:ext cx="7937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524" y="4185898"/>
            <a:ext cx="7937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6504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smtClean="0"/>
              <a:t>3/30/16</a:t>
            </a:r>
            <a:endParaRPr lang="en-US"/>
          </a:p>
        </p:txBody>
      </p:sp>
      <p:sp>
        <p:nvSpPr>
          <p:cNvPr id="3" name="Footer Placeholder 2"/>
          <p:cNvSpPr>
            <a:spLocks noGrp="1"/>
          </p:cNvSpPr>
          <p:nvPr>
            <p:ph type="ftr" sz="quarter" idx="11"/>
          </p:nvPr>
        </p:nvSpPr>
        <p:spPr/>
        <p:txBody>
          <a:bodyPr/>
          <a:lstStyle/>
          <a:p>
            <a:r>
              <a:rPr lang="ja-JP" altLang="en-US" smtClean="0"/>
              <a:t>サイボウズ・ラボユース成果報告会</a:t>
            </a:r>
            <a:endParaRPr lang="en-US"/>
          </a:p>
        </p:txBody>
      </p:sp>
      <p:sp>
        <p:nvSpPr>
          <p:cNvPr id="4" name="Slide Number Placeholder 3"/>
          <p:cNvSpPr>
            <a:spLocks noGrp="1"/>
          </p:cNvSpPr>
          <p:nvPr>
            <p:ph type="sldNum" sz="quarter" idx="12"/>
          </p:nvPr>
        </p:nvSpPr>
        <p:spPr/>
        <p:txBody>
          <a:bodyPr/>
          <a:lstStyle/>
          <a:p>
            <a:fld id="{CC15D400-9C14-254D-84D7-AF2EB5526E40}" type="slidenum">
              <a:rPr lang="en-US" smtClean="0"/>
              <a:t>33</a:t>
            </a:fld>
            <a:endParaRPr lang="en-US"/>
          </a:p>
        </p:txBody>
      </p:sp>
      <p:sp>
        <p:nvSpPr>
          <p:cNvPr id="5" name="Rectangle 4"/>
          <p:cNvSpPr/>
          <p:nvPr/>
        </p:nvSpPr>
        <p:spPr>
          <a:xfrm>
            <a:off x="1364253" y="2644603"/>
            <a:ext cx="6437020" cy="1323439"/>
          </a:xfrm>
          <a:prstGeom prst="rect">
            <a:avLst/>
          </a:prstGeom>
          <a:noFill/>
        </p:spPr>
        <p:txBody>
          <a:bodyPr wrap="none" lIns="91440" tIns="45720" rIns="91440" bIns="45720">
            <a:spAutoFit/>
          </a:bodyPr>
          <a:lstStyle/>
          <a:p>
            <a:pPr algn="ctr"/>
            <a:r>
              <a:rPr lang="en-US" altLang="ja-JP" sz="8000" b="0" cap="none" spc="0" dirty="0" smtClean="0">
                <a:ln w="0"/>
                <a:solidFill>
                  <a:schemeClr val="accent1"/>
                </a:solidFill>
                <a:effectLst>
                  <a:outerShdw blurRad="38100" dist="25400" dir="5400000" algn="ctr" rotWithShape="0">
                    <a:srgbClr val="6E747A">
                      <a:alpha val="43000"/>
                    </a:srgbClr>
                  </a:outerShdw>
                </a:effectLst>
              </a:rPr>
              <a:t>Demonstration</a:t>
            </a:r>
            <a:endParaRPr lang="en-US" altLang="ja-JP" sz="8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1676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今後の展開</a:t>
            </a:r>
            <a:endParaRPr lang="en-US" dirty="0"/>
          </a:p>
        </p:txBody>
      </p:sp>
      <p:sp>
        <p:nvSpPr>
          <p:cNvPr id="3" name="Content Placeholder 2"/>
          <p:cNvSpPr>
            <a:spLocks noGrp="1"/>
          </p:cNvSpPr>
          <p:nvPr>
            <p:ph idx="1"/>
          </p:nvPr>
        </p:nvSpPr>
        <p:spPr/>
        <p:txBody>
          <a:bodyPr/>
          <a:lstStyle/>
          <a:p>
            <a:r>
              <a:rPr lang="ja-JP" altLang="en-US" dirty="0" smtClean="0"/>
              <a:t>現在ではただのパケットエディタ</a:t>
            </a:r>
          </a:p>
          <a:p>
            <a:r>
              <a:rPr lang="ja-JP" altLang="en-US" dirty="0" smtClean="0"/>
              <a:t>他にもパケットで遊ぶために必要な機能を検討中</a:t>
            </a:r>
          </a:p>
          <a:p>
            <a:pPr lvl="1"/>
            <a:r>
              <a:rPr lang="ja-JP" altLang="en-US" dirty="0" smtClean="0"/>
              <a:t> </a:t>
            </a:r>
            <a:r>
              <a:rPr lang="en-US" altLang="ja-JP" dirty="0" smtClean="0"/>
              <a:t>TCP/IP</a:t>
            </a:r>
            <a:r>
              <a:rPr lang="ja-JP" altLang="en-US" dirty="0" smtClean="0"/>
              <a:t>のプロトコルスタックの実装</a:t>
            </a:r>
          </a:p>
          <a:p>
            <a:pPr lvl="1"/>
            <a:r>
              <a:rPr lang="en-US" dirty="0" smtClean="0"/>
              <a:t>ARP</a:t>
            </a:r>
            <a:r>
              <a:rPr lang="ja-JP" altLang="en-US" dirty="0" smtClean="0"/>
              <a:t>テーブルの実装</a:t>
            </a:r>
          </a:p>
          <a:p>
            <a:pPr lvl="1"/>
            <a:r>
              <a:rPr lang="ja-JP" altLang="en-US" dirty="0" smtClean="0"/>
              <a:t>様々なプロトコルのサポート</a:t>
            </a:r>
          </a:p>
          <a:p>
            <a:pPr lvl="1"/>
            <a:r>
              <a:rPr lang="ja-JP" altLang="en-US" dirty="0" smtClean="0"/>
              <a:t>より拡張しやすい設計</a:t>
            </a:r>
          </a:p>
          <a:p>
            <a:pPr lvl="1"/>
            <a:r>
              <a:rPr lang="ja-JP" altLang="en-US" dirty="0" smtClean="0"/>
              <a:t>高速なパケットの入出力のサポート</a:t>
            </a:r>
            <a:endParaRPr lang="en-US" altLang="ja-JP" dirty="0" smtClean="0"/>
          </a:p>
          <a:p>
            <a:pPr lvl="1"/>
            <a:r>
              <a:rPr lang="en-US" dirty="0" smtClean="0"/>
              <a:t>Win</a:t>
            </a:r>
            <a:r>
              <a:rPr lang="ja-JP" altLang="en-US" dirty="0" smtClean="0"/>
              <a:t>でも使えるようにしたいなあ</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34</a:t>
            </a:fld>
            <a:endParaRPr lang="en-US"/>
          </a:p>
        </p:txBody>
      </p:sp>
    </p:spTree>
    <p:extLst>
      <p:ext uri="{BB962C8B-B14F-4D97-AF65-F5344CB8AC3E}">
        <p14:creationId xmlns:p14="http://schemas.microsoft.com/office/powerpoint/2010/main" val="262191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r>
              <a:rPr lang="ja-JP" altLang="en-US" dirty="0" smtClean="0"/>
              <a:t>プロトコルスタックの実装</a:t>
            </a:r>
            <a:endParaRPr lang="en-US" dirty="0"/>
          </a:p>
        </p:txBody>
      </p:sp>
      <p:sp>
        <p:nvSpPr>
          <p:cNvPr id="3" name="Content Placeholder 2"/>
          <p:cNvSpPr>
            <a:spLocks noGrp="1"/>
          </p:cNvSpPr>
          <p:nvPr>
            <p:ph idx="1"/>
          </p:nvPr>
        </p:nvSpPr>
        <p:spPr/>
        <p:txBody>
          <a:bodyPr/>
          <a:lstStyle/>
          <a:p>
            <a:r>
              <a:rPr lang="en-US" dirty="0" err="1" smtClean="0"/>
              <a:t>pgen</a:t>
            </a:r>
            <a:r>
              <a:rPr lang="en-US" dirty="0" smtClean="0"/>
              <a:t>::</a:t>
            </a:r>
            <a:r>
              <a:rPr lang="en-US" dirty="0" err="1" smtClean="0"/>
              <a:t>tcp</a:t>
            </a:r>
            <a:r>
              <a:rPr lang="ja-JP" altLang="en-US" dirty="0" smtClean="0"/>
              <a:t>パケットクラスと</a:t>
            </a:r>
            <a:br>
              <a:rPr lang="ja-JP" altLang="en-US" dirty="0" smtClean="0"/>
            </a:br>
            <a:r>
              <a:rPr lang="en-US" altLang="ja-JP" dirty="0" smtClean="0"/>
              <a:t> </a:t>
            </a:r>
            <a:r>
              <a:rPr lang="en-US" altLang="ja-JP" dirty="0" err="1" smtClean="0"/>
              <a:t>pgen</a:t>
            </a:r>
            <a:r>
              <a:rPr lang="en-US" altLang="ja-JP" dirty="0" smtClean="0"/>
              <a:t>::</a:t>
            </a:r>
            <a:r>
              <a:rPr lang="en-US" altLang="ja-JP" dirty="0" err="1" smtClean="0"/>
              <a:t>net_stream</a:t>
            </a:r>
            <a:r>
              <a:rPr lang="ja-JP" altLang="en-US" dirty="0" smtClean="0"/>
              <a:t>クラスを組み合わせて実装</a:t>
            </a:r>
            <a:endParaRPr lang="en-US" altLang="ja-JP" dirty="0" smtClean="0"/>
          </a:p>
          <a:p>
            <a:endParaRPr lang="ja-JP" altLang="en-US" dirty="0" smtClean="0"/>
          </a:p>
          <a:p>
            <a:r>
              <a:rPr lang="ja-JP" altLang="en-US" dirty="0" smtClean="0"/>
              <a:t>動かす時は別途カーネルの設定が必要あり</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35</a:t>
            </a:fld>
            <a:endParaRPr lang="en-US"/>
          </a:p>
        </p:txBody>
      </p:sp>
    </p:spTree>
    <p:extLst>
      <p:ext uri="{BB962C8B-B14F-4D97-AF65-F5344CB8AC3E}">
        <p14:creationId xmlns:p14="http://schemas.microsoft.com/office/powerpoint/2010/main" val="1683539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ラボユースで学んだこと</a:t>
            </a:r>
            <a:endParaRPr lang="en-US" dirty="0"/>
          </a:p>
        </p:txBody>
      </p:sp>
      <p:sp>
        <p:nvSpPr>
          <p:cNvPr id="3" name="Content Placeholder 2"/>
          <p:cNvSpPr>
            <a:spLocks noGrp="1"/>
          </p:cNvSpPr>
          <p:nvPr>
            <p:ph idx="1"/>
          </p:nvPr>
        </p:nvSpPr>
        <p:spPr/>
        <p:txBody>
          <a:bodyPr/>
          <a:lstStyle/>
          <a:p>
            <a:r>
              <a:rPr lang="ja-JP" altLang="en-US" dirty="0" smtClean="0"/>
              <a:t>オブジェクト指向</a:t>
            </a:r>
          </a:p>
          <a:p>
            <a:r>
              <a:rPr lang="en-US" dirty="0" smtClean="0"/>
              <a:t>C++</a:t>
            </a:r>
            <a:r>
              <a:rPr lang="ja-JP" altLang="en-US" dirty="0" smtClean="0"/>
              <a:t>入門。文法多し。</a:t>
            </a:r>
          </a:p>
          <a:p>
            <a:r>
              <a:rPr lang="ja-JP" altLang="en-US" dirty="0" smtClean="0"/>
              <a:t>黒魔術　（</a:t>
            </a:r>
            <a:r>
              <a:rPr lang="en-US" altLang="ja-JP" dirty="0" smtClean="0"/>
              <a:t>CRTP</a:t>
            </a:r>
            <a:r>
              <a:rPr lang="ja-JP" altLang="en-US"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36</a:t>
            </a:fld>
            <a:endParaRPr lang="en-US"/>
          </a:p>
        </p:txBody>
      </p:sp>
    </p:spTree>
    <p:extLst>
      <p:ext uri="{BB962C8B-B14F-4D97-AF65-F5344CB8AC3E}">
        <p14:creationId xmlns:p14="http://schemas.microsoft.com/office/powerpoint/2010/main" val="178496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ラボユースで学んだこと</a:t>
            </a:r>
            <a:endParaRPr lang="en-US" dirty="0"/>
          </a:p>
        </p:txBody>
      </p:sp>
      <p:sp>
        <p:nvSpPr>
          <p:cNvPr id="3" name="Content Placeholder 2"/>
          <p:cNvSpPr>
            <a:spLocks noGrp="1"/>
          </p:cNvSpPr>
          <p:nvPr>
            <p:ph idx="1"/>
          </p:nvPr>
        </p:nvSpPr>
        <p:spPr>
          <a:xfrm>
            <a:off x="5355771" y="1181100"/>
            <a:ext cx="3661228" cy="4827814"/>
          </a:xfrm>
        </p:spPr>
        <p:txBody>
          <a:bodyPr/>
          <a:lstStyle/>
          <a:p>
            <a:r>
              <a:rPr lang="ja-JP" altLang="en-US" dirty="0" smtClean="0"/>
              <a:t>光成さんのコードレビューはすごい</a:t>
            </a:r>
            <a:endParaRPr lang="en-US" altLang="ja-JP" dirty="0" smtClean="0"/>
          </a:p>
          <a:p>
            <a:r>
              <a:rPr lang="ja-JP" altLang="en-US" dirty="0" smtClean="0"/>
              <a:t>ビシバシたくさん指摘してくださるので緊張感が楽しい</a:t>
            </a:r>
          </a:p>
          <a:p>
            <a:r>
              <a:rPr lang="ja-JP" altLang="en-US" dirty="0" smtClean="0"/>
              <a:t>まさに鬼軍曹</a:t>
            </a:r>
          </a:p>
          <a:p>
            <a:r>
              <a:rPr lang="ja-JP" altLang="en-US" dirty="0" smtClean="0"/>
              <a:t>楽しい</a:t>
            </a:r>
            <a:endParaRPr lang="en-US" altLang="ja-JP" dirty="0" smtClean="0"/>
          </a:p>
          <a:p>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158894"/>
            <a:ext cx="5118885" cy="4688653"/>
          </a:xfrm>
          <a:prstGeom prst="rect">
            <a:avLst/>
          </a:prstGeom>
        </p:spPr>
      </p:pic>
    </p:spTree>
    <p:extLst>
      <p:ext uri="{BB962C8B-B14F-4D97-AF65-F5344CB8AC3E}">
        <p14:creationId xmlns:p14="http://schemas.microsoft.com/office/powerpoint/2010/main" val="541211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ラボユースで学んだこと</a:t>
            </a:r>
            <a:endParaRPr lang="en-US" dirty="0"/>
          </a:p>
        </p:txBody>
      </p:sp>
      <p:sp>
        <p:nvSpPr>
          <p:cNvPr id="3" name="Content Placeholder 2"/>
          <p:cNvSpPr>
            <a:spLocks noGrp="1"/>
          </p:cNvSpPr>
          <p:nvPr>
            <p:ph idx="1"/>
          </p:nvPr>
        </p:nvSpPr>
        <p:spPr/>
        <p:txBody>
          <a:bodyPr/>
          <a:lstStyle/>
          <a:p>
            <a:r>
              <a:rPr lang="ja-JP" altLang="en-US" dirty="0" smtClean="0"/>
              <a:t>初めて開発の流れを意識した作業</a:t>
            </a:r>
          </a:p>
          <a:p>
            <a:pPr lvl="1"/>
            <a:r>
              <a:rPr lang="en-US" altLang="ja-JP" dirty="0" smtClean="0"/>
              <a:t>[</a:t>
            </a:r>
            <a:r>
              <a:rPr lang="ja-JP" altLang="en-US" dirty="0" smtClean="0"/>
              <a:t>今まで</a:t>
            </a:r>
            <a:r>
              <a:rPr lang="en-US" altLang="ja-JP" dirty="0" smtClean="0"/>
              <a:t>] </a:t>
            </a:r>
            <a:r>
              <a:rPr lang="ja-JP" altLang="en-US" dirty="0" smtClean="0"/>
              <a:t>とりあえずコード書く</a:t>
            </a:r>
            <a:r>
              <a:rPr lang="en-US" altLang="ja-JP" dirty="0"/>
              <a:t> </a:t>
            </a:r>
            <a:r>
              <a:rPr lang="ja-JP" altLang="en-US" dirty="0" smtClean="0"/>
              <a:t>→</a:t>
            </a:r>
            <a:r>
              <a:rPr lang="en-US" altLang="ja-JP" dirty="0" smtClean="0"/>
              <a:t> </a:t>
            </a:r>
            <a:r>
              <a:rPr lang="ja-JP" altLang="en-US" dirty="0" smtClean="0"/>
              <a:t>直す</a:t>
            </a:r>
            <a:r>
              <a:rPr lang="en-US" altLang="ja-JP" dirty="0" smtClean="0"/>
              <a:t> </a:t>
            </a:r>
            <a:r>
              <a:rPr lang="ja-JP" altLang="en-US" dirty="0" smtClean="0"/>
              <a:t>→</a:t>
            </a:r>
            <a:r>
              <a:rPr lang="en-US" altLang="ja-JP" dirty="0" smtClean="0"/>
              <a:t> </a:t>
            </a:r>
            <a:r>
              <a:rPr lang="ja-JP" altLang="en-US" dirty="0" smtClean="0"/>
              <a:t>直す</a:t>
            </a:r>
            <a:r>
              <a:rPr lang="en-US" altLang="ja-JP" dirty="0" smtClean="0"/>
              <a:t>… </a:t>
            </a:r>
            <a:r>
              <a:rPr lang="ja-JP" altLang="en-US" dirty="0" smtClean="0"/>
              <a:t>→</a:t>
            </a:r>
            <a:r>
              <a:rPr lang="en-US" altLang="ja-JP" dirty="0" smtClean="0"/>
              <a:t> </a:t>
            </a:r>
            <a:r>
              <a:rPr lang="ja-JP" altLang="en-US" dirty="0" smtClean="0"/>
              <a:t>テスト</a:t>
            </a:r>
            <a:r>
              <a:rPr lang="en-US" altLang="ja-JP" dirty="0" smtClean="0"/>
              <a:t> </a:t>
            </a:r>
            <a:r>
              <a:rPr lang="ja-JP" altLang="en-US" dirty="0" smtClean="0"/>
              <a:t>→</a:t>
            </a:r>
            <a:r>
              <a:rPr lang="en-US" altLang="ja-JP" dirty="0" smtClean="0"/>
              <a:t> </a:t>
            </a:r>
            <a:r>
              <a:rPr lang="ja-JP" altLang="en-US" dirty="0" smtClean="0"/>
              <a:t>完成</a:t>
            </a:r>
          </a:p>
          <a:p>
            <a:pPr lvl="1"/>
            <a:r>
              <a:rPr lang="en-US" altLang="ja-JP" dirty="0" smtClean="0"/>
              <a:t>[</a:t>
            </a:r>
            <a:r>
              <a:rPr lang="ja-JP" altLang="en-US" dirty="0" smtClean="0"/>
              <a:t>一応現在</a:t>
            </a:r>
            <a:r>
              <a:rPr lang="en-US" altLang="ja-JP" dirty="0" smtClean="0"/>
              <a:t>] </a:t>
            </a:r>
            <a:r>
              <a:rPr lang="ja-JP" altLang="en-US" dirty="0" smtClean="0"/>
              <a:t>仕様</a:t>
            </a:r>
            <a:r>
              <a:rPr lang="en-US" altLang="ja-JP" dirty="0" smtClean="0"/>
              <a:t> </a:t>
            </a:r>
            <a:r>
              <a:rPr lang="ja-JP" altLang="en-US" dirty="0" smtClean="0"/>
              <a:t>→</a:t>
            </a:r>
            <a:r>
              <a:rPr lang="en-US" altLang="ja-JP" dirty="0" smtClean="0"/>
              <a:t> </a:t>
            </a:r>
            <a:r>
              <a:rPr lang="ja-JP" altLang="en-US" dirty="0" smtClean="0"/>
              <a:t>ヘッダ作成</a:t>
            </a:r>
            <a:r>
              <a:rPr lang="en-US" altLang="ja-JP" dirty="0" smtClean="0"/>
              <a:t> </a:t>
            </a:r>
            <a:r>
              <a:rPr lang="ja-JP" altLang="en-US" dirty="0" smtClean="0"/>
              <a:t>→</a:t>
            </a:r>
            <a:r>
              <a:rPr lang="en-US" altLang="ja-JP" dirty="0" smtClean="0"/>
              <a:t> </a:t>
            </a:r>
            <a:r>
              <a:rPr lang="ja-JP" altLang="en-US" dirty="0" smtClean="0"/>
              <a:t>チェック</a:t>
            </a:r>
            <a:r>
              <a:rPr lang="en-US" altLang="ja-JP" dirty="0" smtClean="0"/>
              <a:t> </a:t>
            </a:r>
            <a:r>
              <a:rPr lang="ja-JP" altLang="en-US" dirty="0" smtClean="0"/>
              <a:t>→</a:t>
            </a:r>
            <a:r>
              <a:rPr lang="en-US" altLang="ja-JP" dirty="0" smtClean="0"/>
              <a:t> </a:t>
            </a:r>
            <a:r>
              <a:rPr lang="ja-JP" altLang="en-US" dirty="0" smtClean="0"/>
              <a:t>実装</a:t>
            </a:r>
            <a:r>
              <a:rPr lang="en-US" altLang="ja-JP" dirty="0" smtClean="0"/>
              <a:t> </a:t>
            </a:r>
            <a:r>
              <a:rPr lang="ja-JP" altLang="en-US" dirty="0" smtClean="0"/>
              <a:t>→</a:t>
            </a:r>
            <a:r>
              <a:rPr lang="en-US" altLang="ja-JP" dirty="0" smtClean="0"/>
              <a:t> </a:t>
            </a:r>
            <a:r>
              <a:rPr lang="ja-JP" altLang="en-US" dirty="0" smtClean="0"/>
              <a:t>テスト</a:t>
            </a:r>
            <a:r>
              <a:rPr lang="en-US" altLang="ja-JP" dirty="0" smtClean="0"/>
              <a:t> </a:t>
            </a:r>
            <a:r>
              <a:rPr lang="ja-JP" altLang="en-US" dirty="0" smtClean="0"/>
              <a:t>→</a:t>
            </a:r>
            <a:r>
              <a:rPr lang="en-US" altLang="ja-JP" dirty="0" smtClean="0"/>
              <a:t> </a:t>
            </a:r>
            <a:r>
              <a:rPr lang="ja-JP" altLang="en-US" dirty="0" smtClean="0"/>
              <a:t>完成</a:t>
            </a:r>
          </a:p>
          <a:p>
            <a:r>
              <a:rPr lang="ja-JP" altLang="en-US" dirty="0" smtClean="0"/>
              <a:t>一人で部屋にこもって開発をするより数段楽しい</a:t>
            </a:r>
          </a:p>
          <a:p>
            <a:endParaRPr lang="ja-JP" altLang="en-US" dirty="0" smtClean="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38</a:t>
            </a:fld>
            <a:endParaRPr lang="en-US"/>
          </a:p>
        </p:txBody>
      </p:sp>
    </p:spTree>
    <p:extLst>
      <p:ext uri="{BB962C8B-B14F-4D97-AF65-F5344CB8AC3E}">
        <p14:creationId xmlns:p14="http://schemas.microsoft.com/office/powerpoint/2010/main" val="2031199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注意</a:t>
            </a:r>
            <a:endParaRPr lang="en-US" dirty="0"/>
          </a:p>
        </p:txBody>
      </p:sp>
      <p:sp>
        <p:nvSpPr>
          <p:cNvPr id="3" name="Content Placeholder 2"/>
          <p:cNvSpPr>
            <a:spLocks noGrp="1"/>
          </p:cNvSpPr>
          <p:nvPr>
            <p:ph idx="1"/>
          </p:nvPr>
        </p:nvSpPr>
        <p:spPr/>
        <p:txBody>
          <a:bodyPr/>
          <a:lstStyle/>
          <a:p>
            <a:r>
              <a:rPr lang="ja-JP" altLang="en-US" dirty="0" smtClean="0"/>
              <a:t>今年の</a:t>
            </a:r>
            <a:r>
              <a:rPr lang="en-US" altLang="ja-JP" dirty="0" smtClean="0"/>
              <a:t>2</a:t>
            </a:r>
            <a:r>
              <a:rPr lang="ja-JP" altLang="en-US" dirty="0" smtClean="0"/>
              <a:t>月からラボユースを始めたため、まだ完成段階ではありませんので中間報告のような形になっています。</a:t>
            </a:r>
          </a:p>
          <a:p>
            <a:r>
              <a:rPr lang="ja-JP" altLang="en-US" dirty="0" smtClean="0"/>
              <a:t>何卒ご理解ください</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4</a:t>
            </a:fld>
            <a:endParaRPr lang="en-US"/>
          </a:p>
        </p:txBody>
      </p:sp>
    </p:spTree>
    <p:extLst>
      <p:ext uri="{BB962C8B-B14F-4D97-AF65-F5344CB8AC3E}">
        <p14:creationId xmlns:p14="http://schemas.microsoft.com/office/powerpoint/2010/main" val="901747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altLang="ja-JP" dirty="0" smtClean="0"/>
              <a:t>LibPGEN</a:t>
            </a:r>
            <a:r>
              <a:rPr lang="ja-JP" altLang="en-US" dirty="0" smtClean="0"/>
              <a:t>について</a:t>
            </a:r>
          </a:p>
          <a:p>
            <a:pPr lvl="1"/>
            <a:r>
              <a:rPr lang="en-US" altLang="ja-JP" dirty="0" smtClean="0"/>
              <a:t>LibPGEN</a:t>
            </a:r>
            <a:r>
              <a:rPr lang="ja-JP" altLang="en-US" dirty="0" smtClean="0"/>
              <a:t>とは</a:t>
            </a:r>
            <a:endParaRPr lang="en-US" altLang="ja-JP" dirty="0" smtClean="0"/>
          </a:p>
          <a:p>
            <a:pPr lvl="1"/>
            <a:r>
              <a:rPr lang="en-US" altLang="ja-JP" dirty="0" smtClean="0"/>
              <a:t>LibPGEN</a:t>
            </a:r>
            <a:r>
              <a:rPr lang="ja-JP" altLang="en-US" dirty="0"/>
              <a:t>の</a:t>
            </a:r>
            <a:r>
              <a:rPr lang="ja-JP" altLang="en-US" dirty="0" smtClean="0"/>
              <a:t>設計</a:t>
            </a:r>
            <a:endParaRPr lang="en-US" altLang="ja-JP" dirty="0" smtClean="0"/>
          </a:p>
          <a:p>
            <a:pPr lvl="1"/>
            <a:r>
              <a:rPr lang="en-US" altLang="ja-JP" dirty="0" smtClean="0"/>
              <a:t>LibPGEN</a:t>
            </a:r>
            <a:r>
              <a:rPr lang="ja-JP" altLang="en-US" dirty="0" smtClean="0"/>
              <a:t>を簡単に使う</a:t>
            </a:r>
          </a:p>
          <a:p>
            <a:pPr lvl="1"/>
            <a:r>
              <a:rPr lang="en-US" altLang="ja-JP" dirty="0" smtClean="0"/>
              <a:t>LibPGEN</a:t>
            </a:r>
            <a:r>
              <a:rPr lang="ja-JP" altLang="en-US" dirty="0" smtClean="0"/>
              <a:t>の拡張生 </a:t>
            </a:r>
            <a:endParaRPr lang="en-US" altLang="ja-JP" dirty="0" smtClean="0"/>
          </a:p>
          <a:p>
            <a:r>
              <a:rPr lang="ja-JP" altLang="en-US" dirty="0" smtClean="0"/>
              <a:t>使</a:t>
            </a:r>
            <a:r>
              <a:rPr lang="ja-JP" altLang="en-US" dirty="0" smtClean="0"/>
              <a:t>用例</a:t>
            </a:r>
            <a:endParaRPr lang="en-US" altLang="ja-JP" dirty="0" smtClean="0"/>
          </a:p>
          <a:p>
            <a:pPr lvl="1"/>
            <a:r>
              <a:rPr lang="ja-JP" altLang="en-US" dirty="0" smtClean="0"/>
              <a:t>新た</a:t>
            </a:r>
            <a:r>
              <a:rPr lang="ja-JP" altLang="en-US" dirty="0"/>
              <a:t>なプロトコルに関するパケット解析</a:t>
            </a:r>
            <a:endParaRPr lang="en-US" altLang="ja-JP" dirty="0" smtClean="0"/>
          </a:p>
          <a:p>
            <a:r>
              <a:rPr lang="ja-JP" altLang="en-US" dirty="0" smtClean="0"/>
              <a:t>今後</a:t>
            </a:r>
            <a:r>
              <a:rPr lang="ja-JP" altLang="en-US" dirty="0"/>
              <a:t>の</a:t>
            </a:r>
            <a:r>
              <a:rPr lang="ja-JP" altLang="en-US" dirty="0" smtClean="0"/>
              <a:t>展開</a:t>
            </a:r>
            <a:endParaRPr lang="en-US" altLang="ja-JP" dirty="0" smtClean="0"/>
          </a:p>
          <a:p>
            <a:r>
              <a:rPr lang="en-US" altLang="ja-JP" dirty="0" smtClean="0"/>
              <a:t>2</a:t>
            </a:r>
            <a:r>
              <a:rPr lang="ja-JP" altLang="en-US" dirty="0"/>
              <a:t>ヶ月間がっつり開発をして学んだこと</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5</a:t>
            </a:fld>
            <a:endParaRPr lang="en-US"/>
          </a:p>
        </p:txBody>
      </p:sp>
    </p:spTree>
    <p:extLst>
      <p:ext uri="{BB962C8B-B14F-4D97-AF65-F5344CB8AC3E}">
        <p14:creationId xmlns:p14="http://schemas.microsoft.com/office/powerpoint/2010/main" val="1385275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とは</a:t>
            </a:r>
            <a:endParaRPr lang="en-US" dirty="0"/>
          </a:p>
        </p:txBody>
      </p:sp>
      <p:sp>
        <p:nvSpPr>
          <p:cNvPr id="3" name="Content Placeholder 2"/>
          <p:cNvSpPr>
            <a:spLocks noGrp="1"/>
          </p:cNvSpPr>
          <p:nvPr>
            <p:ph idx="1"/>
          </p:nvPr>
        </p:nvSpPr>
        <p:spPr/>
        <p:txBody>
          <a:bodyPr/>
          <a:lstStyle/>
          <a:p>
            <a:r>
              <a:rPr lang="en-US" dirty="0" smtClean="0"/>
              <a:t>C++11</a:t>
            </a:r>
            <a:r>
              <a:rPr lang="ja-JP" altLang="en-US" dirty="0" smtClean="0"/>
              <a:t>で開発しているパケット解析のライブラリ</a:t>
            </a:r>
          </a:p>
          <a:p>
            <a:r>
              <a:rPr lang="ja-JP" altLang="en-US" dirty="0" smtClean="0"/>
              <a:t>パケット解析についてのあらゆる作業をサポート（予定）</a:t>
            </a:r>
          </a:p>
          <a:p>
            <a:pPr lvl="1"/>
            <a:r>
              <a:rPr lang="ja-JP" altLang="en-US" dirty="0" smtClean="0"/>
              <a:t>新規にパケットを作成</a:t>
            </a:r>
          </a:p>
          <a:p>
            <a:pPr lvl="1"/>
            <a:r>
              <a:rPr lang="ja-JP" altLang="en-US" dirty="0" smtClean="0"/>
              <a:t>既存のパケットを解析</a:t>
            </a:r>
          </a:p>
          <a:p>
            <a:pPr lvl="1"/>
            <a:r>
              <a:rPr lang="ja-JP" altLang="en-US" dirty="0" smtClean="0"/>
              <a:t>既存のパケットの一部を変更</a:t>
            </a:r>
          </a:p>
          <a:p>
            <a:pPr lvl="1"/>
            <a:r>
              <a:rPr lang="en-US" altLang="ja-JP" dirty="0" smtClean="0"/>
              <a:t>NWIF</a:t>
            </a:r>
            <a:r>
              <a:rPr lang="ja-JP" altLang="en-US" dirty="0" smtClean="0"/>
              <a:t>や </a:t>
            </a:r>
            <a:r>
              <a:rPr lang="en-US" altLang="ja-JP" dirty="0" err="1" smtClean="0"/>
              <a:t>pcap</a:t>
            </a:r>
            <a:r>
              <a:rPr lang="en-US" altLang="ja-JP" dirty="0" smtClean="0"/>
              <a:t>, </a:t>
            </a:r>
            <a:r>
              <a:rPr lang="en-US" altLang="ja-JP" dirty="0" err="1" smtClean="0"/>
              <a:t>pcapng</a:t>
            </a:r>
            <a:r>
              <a:rPr lang="ja-JP" altLang="en-US" dirty="0" smtClean="0"/>
              <a:t>ファイルにパケットを送受信</a:t>
            </a:r>
            <a:endParaRPr lang="en-US" altLang="ja-JP" dirty="0" smtClean="0"/>
          </a:p>
          <a:p>
            <a:r>
              <a:rPr lang="ja-JP" altLang="en-US" dirty="0" smtClean="0"/>
              <a:t>拡張がしやすい設計</a:t>
            </a:r>
          </a:p>
          <a:p>
            <a:r>
              <a:rPr lang="ja-JP" altLang="en-US" dirty="0" smtClean="0"/>
              <a:t>新たなプロトコルに対しての拡張が容易</a:t>
            </a:r>
            <a:r>
              <a:rPr lang="en-US" altLang="ja-JP" dirty="0" smtClean="0"/>
              <a:t> (</a:t>
            </a:r>
            <a:r>
              <a:rPr lang="ja-JP" altLang="en-US" dirty="0" smtClean="0"/>
              <a:t>後述</a:t>
            </a:r>
            <a:r>
              <a:rPr lang="en-US" altLang="ja-JP" dirty="0" smtClean="0"/>
              <a:t>)</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6</a:t>
            </a:fld>
            <a:endParaRPr lang="en-US"/>
          </a:p>
        </p:txBody>
      </p:sp>
    </p:spTree>
    <p:extLst>
      <p:ext uri="{BB962C8B-B14F-4D97-AF65-F5344CB8AC3E}">
        <p14:creationId xmlns:p14="http://schemas.microsoft.com/office/powerpoint/2010/main" val="1509733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a:t>
            </a:r>
            <a:r>
              <a:rPr lang="ja-JP" altLang="en-US" dirty="0" smtClean="0"/>
              <a:t>設計</a:t>
            </a:r>
            <a:endParaRPr lang="en-US" dirty="0"/>
          </a:p>
        </p:txBody>
      </p:sp>
      <p:sp>
        <p:nvSpPr>
          <p:cNvPr id="3" name="Content Placeholder 2"/>
          <p:cNvSpPr>
            <a:spLocks noGrp="1"/>
          </p:cNvSpPr>
          <p:nvPr>
            <p:ph idx="1"/>
          </p:nvPr>
        </p:nvSpPr>
        <p:spPr>
          <a:xfrm>
            <a:off x="139700" y="1181100"/>
            <a:ext cx="8877299" cy="549377"/>
          </a:xfrm>
        </p:spPr>
        <p:txBody>
          <a:bodyPr/>
          <a:lstStyle/>
          <a:p>
            <a:r>
              <a:rPr lang="en-US" dirty="0"/>
              <a:t> </a:t>
            </a:r>
            <a:r>
              <a:rPr lang="ja-JP" altLang="en-US" dirty="0" smtClean="0"/>
              <a:t>大きく分けて三つのコンポーネントに分かれてます</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7</a:t>
            </a:fld>
            <a:endParaRPr lang="en-US"/>
          </a:p>
        </p:txBody>
      </p:sp>
      <p:sp>
        <p:nvSpPr>
          <p:cNvPr id="7" name="Rectangle 6"/>
          <p:cNvSpPr/>
          <p:nvPr/>
        </p:nvSpPr>
        <p:spPr>
          <a:xfrm>
            <a:off x="748683" y="4719486"/>
            <a:ext cx="7698658" cy="1307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dirty="0" smtClean="0"/>
              <a:t> IO</a:t>
            </a:r>
            <a:endParaRPr lang="ja-JP" altLang="en-US" dirty="0" smtClean="0"/>
          </a:p>
          <a:p>
            <a:pPr marL="742950" lvl="1" indent="-285750">
              <a:buFont typeface="Arial" charset="0"/>
              <a:buChar char="•"/>
            </a:pPr>
            <a:r>
              <a:rPr lang="ja-JP" altLang="en-US" dirty="0" smtClean="0"/>
              <a:t>データをネットワークインターフェースや</a:t>
            </a:r>
            <a:r>
              <a:rPr lang="en-US" altLang="ja-JP" dirty="0" err="1" smtClean="0"/>
              <a:t>pcap</a:t>
            </a:r>
            <a:r>
              <a:rPr lang="en-US" altLang="ja-JP" dirty="0" smtClean="0"/>
              <a:t>, </a:t>
            </a:r>
            <a:r>
              <a:rPr lang="en-US" altLang="ja-JP" dirty="0" err="1" smtClean="0"/>
              <a:t>pcapng</a:t>
            </a:r>
            <a:r>
              <a:rPr lang="ja-JP" altLang="en-US" dirty="0" smtClean="0"/>
              <a:t>ファイルに</a:t>
            </a:r>
            <a:br>
              <a:rPr lang="ja-JP" altLang="en-US" dirty="0" smtClean="0"/>
            </a:br>
            <a:r>
              <a:rPr lang="ja-JP" altLang="en-US" dirty="0" smtClean="0"/>
              <a:t>入出力するクラス群</a:t>
            </a:r>
            <a:endParaRPr lang="en-US" altLang="ja-JP" dirty="0" smtClean="0"/>
          </a:p>
          <a:p>
            <a:pPr marL="742950" lvl="1" indent="-285750">
              <a:buFont typeface="Arial" charset="0"/>
              <a:buChar char="•"/>
            </a:pPr>
            <a:r>
              <a:rPr lang="en-US" dirty="0" err="1" smtClean="0"/>
              <a:t>pgen</a:t>
            </a:r>
            <a:r>
              <a:rPr lang="en-US" dirty="0" smtClean="0"/>
              <a:t>::</a:t>
            </a:r>
            <a:r>
              <a:rPr lang="en-US" dirty="0" err="1" smtClean="0"/>
              <a:t>net_stream</a:t>
            </a:r>
            <a:r>
              <a:rPr lang="en-US" dirty="0" smtClean="0"/>
              <a:t>, </a:t>
            </a:r>
            <a:r>
              <a:rPr lang="en-US" dirty="0" err="1" smtClean="0"/>
              <a:t>pgen</a:t>
            </a:r>
            <a:r>
              <a:rPr lang="en-US" dirty="0" smtClean="0"/>
              <a:t>::</a:t>
            </a:r>
            <a:r>
              <a:rPr lang="en-US" dirty="0" err="1" smtClean="0"/>
              <a:t>pcap_stream</a:t>
            </a:r>
            <a:r>
              <a:rPr lang="en-US" dirty="0" smtClean="0"/>
              <a:t> …</a:t>
            </a:r>
            <a:r>
              <a:rPr lang="en-US" dirty="0" err="1" smtClean="0"/>
              <a:t>etc</a:t>
            </a:r>
            <a:endParaRPr lang="en-US" dirty="0"/>
          </a:p>
        </p:txBody>
      </p:sp>
      <p:sp>
        <p:nvSpPr>
          <p:cNvPr id="8" name="Rectangle 7"/>
          <p:cNvSpPr/>
          <p:nvPr/>
        </p:nvSpPr>
        <p:spPr>
          <a:xfrm>
            <a:off x="748683" y="3293804"/>
            <a:ext cx="7698658" cy="1307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dirty="0" smtClean="0"/>
              <a:t>Core</a:t>
            </a:r>
            <a:endParaRPr lang="ja-JP" altLang="en-US" dirty="0" smtClean="0"/>
          </a:p>
          <a:p>
            <a:pPr marL="742950" lvl="1" indent="-285750">
              <a:buFont typeface="Arial" charset="0"/>
              <a:buChar char="•"/>
            </a:pPr>
            <a:r>
              <a:rPr lang="ja-JP" altLang="en-US" dirty="0" smtClean="0"/>
              <a:t>パケットやアドレスのバイナリを解析したり、変更したりする部分</a:t>
            </a:r>
          </a:p>
          <a:p>
            <a:pPr marL="742950" lvl="1" indent="-285750">
              <a:buFont typeface="Arial" charset="0"/>
              <a:buChar char="•"/>
            </a:pPr>
            <a:r>
              <a:rPr lang="en-US" dirty="0" err="1" smtClean="0"/>
              <a:t>pgen</a:t>
            </a:r>
            <a:r>
              <a:rPr lang="en-US" dirty="0" smtClean="0"/>
              <a:t>::</a:t>
            </a:r>
            <a:r>
              <a:rPr lang="en-US" dirty="0" err="1" smtClean="0"/>
              <a:t>ethernet</a:t>
            </a:r>
            <a:r>
              <a:rPr lang="en-US" dirty="0" smtClean="0"/>
              <a:t>, </a:t>
            </a:r>
            <a:r>
              <a:rPr lang="en-US" dirty="0" err="1" smtClean="0"/>
              <a:t>pgen</a:t>
            </a:r>
            <a:r>
              <a:rPr lang="en-US" dirty="0" smtClean="0"/>
              <a:t>::</a:t>
            </a:r>
            <a:r>
              <a:rPr lang="en-US" dirty="0" err="1" smtClean="0"/>
              <a:t>ip</a:t>
            </a:r>
            <a:r>
              <a:rPr lang="en-US" dirty="0" smtClean="0"/>
              <a:t>, …</a:t>
            </a:r>
            <a:r>
              <a:rPr lang="en-US" dirty="0" err="1" smtClean="0"/>
              <a:t>etc</a:t>
            </a:r>
            <a:endParaRPr lang="en-US" dirty="0"/>
          </a:p>
        </p:txBody>
      </p:sp>
      <p:sp>
        <p:nvSpPr>
          <p:cNvPr id="9" name="Rectangle 8"/>
          <p:cNvSpPr/>
          <p:nvPr/>
        </p:nvSpPr>
        <p:spPr>
          <a:xfrm>
            <a:off x="748683" y="1868122"/>
            <a:ext cx="7698658" cy="1307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charset="0"/>
              <a:buChar char="•"/>
            </a:pPr>
            <a:r>
              <a:rPr lang="en-US" dirty="0" smtClean="0"/>
              <a:t>Module</a:t>
            </a:r>
          </a:p>
          <a:p>
            <a:pPr marL="742950" lvl="1" indent="-285750">
              <a:buFont typeface="Arial" charset="0"/>
              <a:buChar char="•"/>
            </a:pPr>
            <a:r>
              <a:rPr lang="en-US" dirty="0" smtClean="0"/>
              <a:t>Core, IO</a:t>
            </a:r>
            <a:r>
              <a:rPr lang="ja-JP" altLang="en-US" dirty="0" smtClean="0"/>
              <a:t>を使って書かれたモジュール群</a:t>
            </a:r>
          </a:p>
          <a:p>
            <a:pPr marL="742950" lvl="1" indent="-285750">
              <a:buFont typeface="Arial" charset="0"/>
              <a:buChar char="•"/>
            </a:pPr>
            <a:r>
              <a:rPr lang="ja-JP" altLang="en-US" dirty="0" smtClean="0"/>
              <a:t>めんどくさい作業をまとめてやってくれるクラスや関数群</a:t>
            </a:r>
            <a:endParaRPr lang="en-US" dirty="0" smtClean="0"/>
          </a:p>
        </p:txBody>
      </p:sp>
    </p:spTree>
    <p:extLst>
      <p:ext uri="{BB962C8B-B14F-4D97-AF65-F5344CB8AC3E}">
        <p14:creationId xmlns:p14="http://schemas.microsoft.com/office/powerpoint/2010/main" val="475612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IO</a:t>
            </a:r>
            <a:endParaRPr lang="en-US" dirty="0"/>
          </a:p>
        </p:txBody>
      </p:sp>
      <p:sp>
        <p:nvSpPr>
          <p:cNvPr id="3" name="Content Placeholder 2"/>
          <p:cNvSpPr>
            <a:spLocks noGrp="1"/>
          </p:cNvSpPr>
          <p:nvPr>
            <p:ph idx="1"/>
          </p:nvPr>
        </p:nvSpPr>
        <p:spPr/>
        <p:txBody>
          <a:bodyPr/>
          <a:lstStyle/>
          <a:p>
            <a:r>
              <a:rPr lang="ja-JP" altLang="en-US" dirty="0" smtClean="0"/>
              <a:t>ネットワークインターフェースなどに送受信可能</a:t>
            </a:r>
          </a:p>
          <a:p>
            <a:r>
              <a:rPr lang="en-US" dirty="0" err="1" smtClean="0"/>
              <a:t>pcapng</a:t>
            </a:r>
            <a:r>
              <a:rPr lang="ja-JP" altLang="en-US" dirty="0" smtClean="0"/>
              <a:t>を扱えること</a:t>
            </a:r>
            <a:endParaRPr lang="en-US" dirty="0"/>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8</a:t>
            </a:fld>
            <a:endParaRPr lang="en-US"/>
          </a:p>
        </p:txBody>
      </p:sp>
    </p:spTree>
    <p:extLst>
      <p:ext uri="{BB962C8B-B14F-4D97-AF65-F5344CB8AC3E}">
        <p14:creationId xmlns:p14="http://schemas.microsoft.com/office/powerpoint/2010/main" val="1194875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LibPGEN: Core</a:t>
            </a:r>
            <a:endParaRPr lang="en-US" dirty="0"/>
          </a:p>
        </p:txBody>
      </p:sp>
      <p:sp>
        <p:nvSpPr>
          <p:cNvPr id="3" name="Content Placeholder 2"/>
          <p:cNvSpPr>
            <a:spLocks noGrp="1"/>
          </p:cNvSpPr>
          <p:nvPr>
            <p:ph idx="1"/>
          </p:nvPr>
        </p:nvSpPr>
        <p:spPr/>
        <p:txBody>
          <a:bodyPr/>
          <a:lstStyle/>
          <a:p>
            <a:r>
              <a:rPr lang="ja-JP" altLang="en-US" dirty="0" smtClean="0"/>
              <a:t>このライブラリで一番大事なところ</a:t>
            </a:r>
          </a:p>
          <a:p>
            <a:endParaRPr lang="ja-JP" altLang="en-US" dirty="0" smtClean="0"/>
          </a:p>
          <a:p>
            <a:r>
              <a:rPr lang="ja-JP" altLang="en-US" dirty="0" smtClean="0"/>
              <a:t>パケット解析をサポートするクラス群</a:t>
            </a:r>
          </a:p>
          <a:p>
            <a:endParaRPr lang="ja-JP" altLang="en-US" dirty="0" smtClean="0"/>
          </a:p>
          <a:p>
            <a:r>
              <a:rPr lang="ja-JP" altLang="en-US" dirty="0" smtClean="0"/>
              <a:t>パケットのバイナリ生成、既存のバイナリを解析、</a:t>
            </a:r>
            <a:br>
              <a:rPr lang="ja-JP" altLang="en-US" dirty="0" smtClean="0"/>
            </a:br>
            <a:r>
              <a:rPr lang="ja-JP" altLang="en-US" dirty="0" smtClean="0"/>
              <a:t>　既存のバイナリを編集などのことができる</a:t>
            </a:r>
          </a:p>
        </p:txBody>
      </p:sp>
      <p:sp>
        <p:nvSpPr>
          <p:cNvPr id="4" name="Date Placeholder 3"/>
          <p:cNvSpPr>
            <a:spLocks noGrp="1"/>
          </p:cNvSpPr>
          <p:nvPr>
            <p:ph type="dt" sz="half" idx="10"/>
          </p:nvPr>
        </p:nvSpPr>
        <p:spPr/>
        <p:txBody>
          <a:bodyPr/>
          <a:lstStyle/>
          <a:p>
            <a:r>
              <a:rPr lang="x-none" smtClean="0"/>
              <a:t>3/30/16</a:t>
            </a:r>
            <a:endParaRPr lang="en-US"/>
          </a:p>
        </p:txBody>
      </p:sp>
      <p:sp>
        <p:nvSpPr>
          <p:cNvPr id="5" name="Footer Placeholder 4"/>
          <p:cNvSpPr>
            <a:spLocks noGrp="1"/>
          </p:cNvSpPr>
          <p:nvPr>
            <p:ph type="ftr" sz="quarter" idx="11"/>
          </p:nvPr>
        </p:nvSpPr>
        <p:spPr/>
        <p:txBody>
          <a:bodyPr/>
          <a:lstStyle/>
          <a:p>
            <a:r>
              <a:rPr lang="ja-JP" altLang="en-US" smtClean="0"/>
              <a:t>サイボウズ・ラボユース成果報告会</a:t>
            </a:r>
            <a:endParaRPr lang="en-US"/>
          </a:p>
        </p:txBody>
      </p:sp>
      <p:sp>
        <p:nvSpPr>
          <p:cNvPr id="6" name="Slide Number Placeholder 5"/>
          <p:cNvSpPr>
            <a:spLocks noGrp="1"/>
          </p:cNvSpPr>
          <p:nvPr>
            <p:ph type="sldNum" sz="quarter" idx="12"/>
          </p:nvPr>
        </p:nvSpPr>
        <p:spPr/>
        <p:txBody>
          <a:bodyPr/>
          <a:lstStyle/>
          <a:p>
            <a:fld id="{CC15D400-9C14-254D-84D7-AF2EB5526E40}" type="slidenum">
              <a:rPr lang="en-US" smtClean="0"/>
              <a:t>9</a:t>
            </a:fld>
            <a:endParaRPr lang="en-US"/>
          </a:p>
        </p:txBody>
      </p:sp>
    </p:spTree>
    <p:extLst>
      <p:ext uri="{BB962C8B-B14F-4D97-AF65-F5344CB8AC3E}">
        <p14:creationId xmlns:p14="http://schemas.microsoft.com/office/powerpoint/2010/main" val="295750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2" id="{9E73FFE1-C111-874A-8248-5447A1490068}" vid="{A21025BC-8C63-C74E-B099-5A7170611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Template>
  <TotalTime>818</TotalTime>
  <Words>1392</Words>
  <Application>Microsoft Macintosh PowerPoint</Application>
  <PresentationFormat>On-screen Show (4:3)</PresentationFormat>
  <Paragraphs>377</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 Light</vt:lpstr>
      <vt:lpstr>Courier New</vt:lpstr>
      <vt:lpstr>MS PGothic</vt:lpstr>
      <vt:lpstr>ＭＳ Ｐゴシック</vt:lpstr>
      <vt:lpstr>Arial</vt:lpstr>
      <vt:lpstr>Calibri</vt:lpstr>
      <vt:lpstr>Retrospect</vt:lpstr>
      <vt:lpstr> 拡張可能な パケット解析ライブラリ開発</vt:lpstr>
      <vt:lpstr>自己紹介</vt:lpstr>
      <vt:lpstr>サイボウズ・ラボユース 第5期</vt:lpstr>
      <vt:lpstr>注意</vt:lpstr>
      <vt:lpstr>Agenda</vt:lpstr>
      <vt:lpstr>LibPGEN: とは</vt:lpstr>
      <vt:lpstr>LibPGEN: 設計</vt:lpstr>
      <vt:lpstr>LibPGEN: IO</vt:lpstr>
      <vt:lpstr>LibPGEN: Core</vt:lpstr>
      <vt:lpstr>LibPGEN: Core</vt:lpstr>
      <vt:lpstr>LibPGEN: Module</vt:lpstr>
      <vt:lpstr>LibPGEN: 簡単に使う</vt:lpstr>
      <vt:lpstr>LibPGEN: 簡単に使う</vt:lpstr>
      <vt:lpstr>LibPGEN: 簡単に使う</vt:lpstr>
      <vt:lpstr>LibPGEN: 簡単に使う</vt:lpstr>
      <vt:lpstr>LibPGEN: 拡張性</vt:lpstr>
      <vt:lpstr>LibPGEN: 拡張性</vt:lpstr>
      <vt:lpstr>LibPGEN: 拡張性</vt:lpstr>
      <vt:lpstr>LibPGEN: 拡張性</vt:lpstr>
      <vt:lpstr>LibPGEN: 拡張性</vt:lpstr>
      <vt:lpstr>LibPGEN: 拡張性</vt:lpstr>
      <vt:lpstr>LibPGEN: 拡張性</vt:lpstr>
      <vt:lpstr>LibPGEN: 拡張性</vt:lpstr>
      <vt:lpstr>LibPGEN: パケットクラスの実装</vt:lpstr>
      <vt:lpstr>LibPGEN: 拡張性</vt:lpstr>
      <vt:lpstr>LibPGEN: 拡張性</vt:lpstr>
      <vt:lpstr>LibPGEN: 拡張性</vt:lpstr>
      <vt:lpstr>使用例のデモ</vt:lpstr>
      <vt:lpstr>新たなプロトコルのパケット解析</vt:lpstr>
      <vt:lpstr>解析するプロトコル</vt:lpstr>
      <vt:lpstr>解析するプロトコル</vt:lpstr>
      <vt:lpstr>実験内容</vt:lpstr>
      <vt:lpstr>PowerPoint Presentation</vt:lpstr>
      <vt:lpstr>今後の展開</vt:lpstr>
      <vt:lpstr>TCP/IPプロトコルスタックの実装</vt:lpstr>
      <vt:lpstr>ラボユースで学んだこと</vt:lpstr>
      <vt:lpstr>ラボユースで学んだこと</vt:lpstr>
      <vt:lpstr>ラボユースで学んだこと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拡張可能な パケット解析ライブラリ開発</dc:title>
  <dc:creator>城倉弘樹</dc:creator>
  <cp:lastModifiedBy>城倉弘樹</cp:lastModifiedBy>
  <cp:revision>70</cp:revision>
  <dcterms:created xsi:type="dcterms:W3CDTF">2016-03-23T01:29:32Z</dcterms:created>
  <dcterms:modified xsi:type="dcterms:W3CDTF">2016-03-28T07:43:27Z</dcterms:modified>
</cp:coreProperties>
</file>