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sldIdLst>
    <p:sldId id="256" r:id="rId5"/>
    <p:sldId id="297" r:id="rId6"/>
    <p:sldId id="296" r:id="rId7"/>
    <p:sldId id="337" r:id="rId8"/>
    <p:sldId id="299" r:id="rId9"/>
    <p:sldId id="300" r:id="rId10"/>
    <p:sldId id="301" r:id="rId11"/>
    <p:sldId id="338" r:id="rId12"/>
    <p:sldId id="302" r:id="rId13"/>
    <p:sldId id="304" r:id="rId14"/>
    <p:sldId id="303" r:id="rId15"/>
    <p:sldId id="344" r:id="rId16"/>
    <p:sldId id="339" r:id="rId17"/>
    <p:sldId id="305" r:id="rId18"/>
    <p:sldId id="306" r:id="rId19"/>
    <p:sldId id="340" r:id="rId20"/>
    <p:sldId id="310" r:id="rId21"/>
    <p:sldId id="324" r:id="rId22"/>
    <p:sldId id="311" r:id="rId23"/>
    <p:sldId id="341" r:id="rId24"/>
    <p:sldId id="313" r:id="rId25"/>
    <p:sldId id="314" r:id="rId26"/>
    <p:sldId id="312" r:id="rId27"/>
    <p:sldId id="342" r:id="rId28"/>
    <p:sldId id="326" r:id="rId29"/>
    <p:sldId id="327" r:id="rId30"/>
    <p:sldId id="317" r:id="rId31"/>
    <p:sldId id="329" r:id="rId32"/>
    <p:sldId id="333" r:id="rId33"/>
    <p:sldId id="343" r:id="rId34"/>
    <p:sldId id="315" r:id="rId35"/>
    <p:sldId id="331" r:id="rId36"/>
    <p:sldId id="322" r:id="rId37"/>
    <p:sldId id="336" r:id="rId38"/>
    <p:sldId id="332" r:id="rId39"/>
    <p:sldId id="330" r:id="rId40"/>
    <p:sldId id="316" r:id="rId41"/>
    <p:sldId id="334" r:id="rId42"/>
    <p:sldId id="328" r:id="rId43"/>
    <p:sldId id="319" r:id="rId44"/>
    <p:sldId id="320" r:id="rId45"/>
    <p:sldId id="32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6121" autoAdjust="0"/>
  </p:normalViewPr>
  <p:slideViewPr>
    <p:cSldViewPr snapToGrid="0" snapToObjects="1">
      <p:cViewPr varScale="1">
        <p:scale>
          <a:sx n="101" d="100"/>
          <a:sy n="101" d="100"/>
        </p:scale>
        <p:origin x="1836" y="114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42" d="100"/>
          <a:sy n="142" d="100"/>
        </p:scale>
        <p:origin x="1692" y="-4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Server_Pages" TargetMode="External"/><Relationship Id="rId3" Type="http://schemas.openxmlformats.org/officeDocument/2006/relationships/hyperlink" Target="http://en.wikipedia.org/wiki/Open_source" TargetMode="External"/><Relationship Id="rId7" Type="http://schemas.openxmlformats.org/officeDocument/2006/relationships/hyperlink" Target="http://en.wikipedia.org/wiki/Apache_Software_Founda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Web_container" TargetMode="External"/><Relationship Id="rId11" Type="http://schemas.openxmlformats.org/officeDocument/2006/relationships/hyperlink" Target="http://en.wikipedia.org/wiki/XML" TargetMode="External"/><Relationship Id="rId5" Type="http://schemas.openxmlformats.org/officeDocument/2006/relationships/hyperlink" Target="http://en.wikipedia.org/wiki/Java_Servlet" TargetMode="External"/><Relationship Id="rId10" Type="http://schemas.openxmlformats.org/officeDocument/2006/relationships/hyperlink" Target="http://en.wikipedia.org/wiki/Hypertext_Transfer_Protocol" TargetMode="External"/><Relationship Id="rId4" Type="http://schemas.openxmlformats.org/officeDocument/2006/relationships/hyperlink" Target="http://en.wikipedia.org/wiki/Web_server" TargetMode="External"/><Relationship Id="rId9" Type="http://schemas.openxmlformats.org/officeDocument/2006/relationships/hyperlink" Target="http://en.wikipedia.org/wiki/Java_(programming_language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retrieva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untime_environment" TargetMode="External"/><Relationship Id="rId3" Type="http://schemas.openxmlformats.org/officeDocument/2006/relationships/hyperlink" Target="http://en.wikipedia.org/wiki/Web_server" TargetMode="External"/><Relationship Id="rId7" Type="http://schemas.openxmlformats.org/officeDocument/2006/relationships/hyperlink" Target="http://en.wikipedia.org/wiki/Java_Platform,_Enterprise_Edition" TargetMode="External"/><Relationship Id="rId12" Type="http://schemas.openxmlformats.org/officeDocument/2006/relationships/hyperlink" Target="http://en.wikipedia.org/wiki/Transaction_process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RL" TargetMode="External"/><Relationship Id="rId11" Type="http://schemas.openxmlformats.org/officeDocument/2006/relationships/hyperlink" Target="http://en.wikipedia.org/wiki/Java_Servlet#Life_cycle_of_a_servlet" TargetMode="External"/><Relationship Id="rId5" Type="http://schemas.openxmlformats.org/officeDocument/2006/relationships/hyperlink" Target="http://en.wikipedia.org/wiki/Servlet" TargetMode="External"/><Relationship Id="rId10" Type="http://schemas.openxmlformats.org/officeDocument/2006/relationships/hyperlink" Target="http://en.wikipedia.org/wiki/Concurrency_(computer_science)" TargetMode="External"/><Relationship Id="rId4" Type="http://schemas.openxmlformats.org/officeDocument/2006/relationships/hyperlink" Target="http://en.wikipedia.org/wiki/Java_(programming_language)" TargetMode="External"/><Relationship Id="rId9" Type="http://schemas.openxmlformats.org/officeDocument/2006/relationships/hyperlink" Target="http://en.wikipedia.org/wiki/Computer_security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Apache Tomcat</a:t>
            </a:r>
            <a:r>
              <a:rPr lang="en-US" dirty="0" smtClean="0"/>
              <a:t> (or simply </a:t>
            </a:r>
            <a:r>
              <a:rPr lang="en-US" b="1" dirty="0" smtClean="0"/>
              <a:t>Tomcat</a:t>
            </a:r>
            <a:r>
              <a:rPr lang="en-US" dirty="0" smtClean="0"/>
              <a:t>, formerly also </a:t>
            </a:r>
            <a:r>
              <a:rPr lang="en-US" i="1" dirty="0" smtClean="0"/>
              <a:t>Jakarta Tomcat</a:t>
            </a:r>
            <a:r>
              <a:rPr lang="en-US" dirty="0" smtClean="0"/>
              <a:t>) is an </a:t>
            </a:r>
            <a:r>
              <a:rPr lang="en-US" dirty="0" smtClean="0">
                <a:hlinkClick r:id="rId3" tooltip="Open source"/>
              </a:rPr>
              <a:t>open source</a:t>
            </a:r>
            <a:r>
              <a:rPr lang="en-US" dirty="0" smtClean="0"/>
              <a:t> </a:t>
            </a:r>
            <a:r>
              <a:rPr lang="en-US" dirty="0" smtClean="0">
                <a:hlinkClick r:id="rId4" tooltip="Web server"/>
              </a:rPr>
              <a:t>web server</a:t>
            </a:r>
            <a:r>
              <a:rPr lang="en-US" dirty="0" smtClean="0"/>
              <a:t> and </a:t>
            </a:r>
            <a:r>
              <a:rPr lang="en-US" dirty="0" smtClean="0">
                <a:hlinkClick r:id="rId5" tooltip="Java Servlet"/>
              </a:rPr>
              <a:t>servlet</a:t>
            </a:r>
            <a:r>
              <a:rPr lang="en-US" dirty="0" smtClean="0"/>
              <a:t> </a:t>
            </a:r>
            <a:r>
              <a:rPr lang="en-US" dirty="0" smtClean="0">
                <a:hlinkClick r:id="rId6" tooltip="Web container"/>
              </a:rPr>
              <a:t>container</a:t>
            </a:r>
            <a:r>
              <a:rPr lang="en-US" dirty="0" smtClean="0"/>
              <a:t> developed by the </a:t>
            </a:r>
            <a:r>
              <a:rPr lang="en-US" dirty="0" smtClean="0">
                <a:hlinkClick r:id="rId7" tooltip="Apache Software Foundation"/>
              </a:rPr>
              <a:t>Apache Software Foundation</a:t>
            </a:r>
            <a:r>
              <a:rPr lang="en-US" dirty="0" smtClean="0"/>
              <a:t>(ASF). </a:t>
            </a:r>
          </a:p>
          <a:p>
            <a:endParaRPr lang="en-US" dirty="0" smtClean="0"/>
          </a:p>
          <a:p>
            <a:r>
              <a:rPr lang="en-US" dirty="0" smtClean="0"/>
              <a:t>Tomcat implements the </a:t>
            </a:r>
            <a:r>
              <a:rPr lang="en-US" dirty="0" smtClean="0">
                <a:hlinkClick r:id="rId5" tooltip="Java Servlet"/>
              </a:rPr>
              <a:t>Java Servlet</a:t>
            </a:r>
            <a:r>
              <a:rPr lang="en-US" dirty="0" smtClean="0"/>
              <a:t> and the </a:t>
            </a:r>
            <a:r>
              <a:rPr lang="en-US" dirty="0" err="1" smtClean="0">
                <a:hlinkClick r:id="rId8" tooltip="JavaServer Pages"/>
              </a:rPr>
              <a:t>JavaServer</a:t>
            </a:r>
            <a:r>
              <a:rPr lang="en-US" dirty="0" smtClean="0">
                <a:hlinkClick r:id="rId8" tooltip="JavaServer Pages"/>
              </a:rPr>
              <a:t> Pages</a:t>
            </a:r>
            <a:r>
              <a:rPr lang="en-US" dirty="0" smtClean="0"/>
              <a:t> (JSP) specifications from Oracle, and provides a "pure </a:t>
            </a:r>
            <a:r>
              <a:rPr lang="en-US" dirty="0" smtClean="0">
                <a:hlinkClick r:id="rId9" tooltip="Java (programming language)"/>
              </a:rPr>
              <a:t>Java</a:t>
            </a:r>
            <a:r>
              <a:rPr lang="en-US" dirty="0" smtClean="0"/>
              <a:t>" </a:t>
            </a:r>
            <a:r>
              <a:rPr lang="en-US" dirty="0" smtClean="0">
                <a:hlinkClick r:id="rId10" tooltip="Hypertext Transfer Protocol"/>
              </a:rPr>
              <a:t>HTTP</a:t>
            </a:r>
            <a:r>
              <a:rPr lang="en-US" dirty="0" smtClean="0"/>
              <a:t> </a:t>
            </a:r>
            <a:r>
              <a:rPr lang="en-US" dirty="0" smtClean="0">
                <a:hlinkClick r:id="rId4" tooltip="Web server"/>
              </a:rPr>
              <a:t>web server</a:t>
            </a:r>
            <a:r>
              <a:rPr lang="en-US" dirty="0" smtClean="0"/>
              <a:t> environment for </a:t>
            </a:r>
            <a:r>
              <a:rPr lang="en-US" dirty="0" smtClean="0">
                <a:hlinkClick r:id="rId9" tooltip="Java (programming language)"/>
              </a:rPr>
              <a:t>Java</a:t>
            </a:r>
            <a:r>
              <a:rPr lang="en-US" dirty="0" smtClean="0"/>
              <a:t> code to run in. In the simplest configuration Tomcat runs in a single operating system </a:t>
            </a:r>
            <a:r>
              <a:rPr lang="en-US" b="1" dirty="0" smtClean="0"/>
              <a:t>process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process runs a Java virtual machine (JVM). Every single HTTP request from a browser to Tomcat is processed in the Tomcat process in a separate thread.</a:t>
            </a:r>
          </a:p>
          <a:p>
            <a:endParaRPr lang="en-US" dirty="0" smtClean="0"/>
          </a:p>
          <a:p>
            <a:r>
              <a:rPr lang="en-US" dirty="0" smtClean="0"/>
              <a:t>Apache Tomcat includes tools for configuration and management, but can also be configured by editing </a:t>
            </a:r>
            <a:r>
              <a:rPr lang="en-US" dirty="0" smtClean="0">
                <a:hlinkClick r:id="rId11" tooltip="XML"/>
              </a:rPr>
              <a:t>XML</a:t>
            </a:r>
            <a:r>
              <a:rPr lang="en-US" dirty="0" smtClean="0"/>
              <a:t> configuration files.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2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5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 applications that are deployed in our container are archives with the “.war” extension</a:t>
            </a:r>
          </a:p>
          <a:p>
            <a:endParaRPr lang="en-US" dirty="0" smtClean="0"/>
          </a:p>
          <a:p>
            <a:r>
              <a:rPr lang="en-US" dirty="0" smtClean="0"/>
              <a:t>It is mandatory that the web archive contains the folder /WEB-INF in the structure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/lib where we’ll find all the “.jar” dependencies of our web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/classes where we’ll find all the compiled classes of our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find a file named </a:t>
            </a:r>
            <a:r>
              <a:rPr lang="en-US" b="1" dirty="0" smtClean="0"/>
              <a:t>web.xml</a:t>
            </a:r>
            <a:r>
              <a:rPr lang="en-US" dirty="0" smtClean="0"/>
              <a:t>, if we use the 2.x version of the Servlet API</a:t>
            </a:r>
          </a:p>
          <a:p>
            <a:endParaRPr lang="en-US" dirty="0" smtClean="0"/>
          </a:p>
          <a:p>
            <a:r>
              <a:rPr lang="en-US" dirty="0" smtClean="0"/>
              <a:t>They are portable because they are written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8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69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b="1" dirty="0" smtClean="0"/>
              <a:t>eb browser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may be the </a:t>
            </a:r>
            <a:r>
              <a:rPr lang="en-US" i="1" dirty="0" smtClean="0"/>
              <a:t>client</a:t>
            </a:r>
            <a:r>
              <a:rPr lang="en-US" dirty="0" smtClean="0"/>
              <a:t> and an application running on a computer hosting a web site may be the </a:t>
            </a:r>
            <a:r>
              <a:rPr lang="en-US" i="1" dirty="0" smtClean="0"/>
              <a:t>server</a:t>
            </a:r>
            <a:r>
              <a:rPr lang="en-US" dirty="0" smtClean="0"/>
              <a:t>. The client submits an HTTP </a:t>
            </a:r>
            <a:r>
              <a:rPr lang="en-US" i="1" dirty="0" smtClean="0"/>
              <a:t>request</a:t>
            </a:r>
            <a:r>
              <a:rPr lang="en-US" dirty="0" smtClean="0"/>
              <a:t> message to the server. The server, which provides </a:t>
            </a:r>
            <a:r>
              <a:rPr lang="en-US" i="1" dirty="0" smtClean="0"/>
              <a:t>resources</a:t>
            </a:r>
            <a:r>
              <a:rPr lang="en-US" dirty="0" smtClean="0"/>
              <a:t> such as HTML files and other content, or performs other functions on behalf of the client, returns a </a:t>
            </a:r>
            <a:r>
              <a:rPr lang="en-US" i="1" dirty="0" smtClean="0"/>
              <a:t>response</a:t>
            </a:r>
            <a:r>
              <a:rPr lang="en-US" dirty="0" smtClean="0"/>
              <a:t> message to the client. </a:t>
            </a:r>
            <a:r>
              <a:rPr lang="en-US" dirty="0" smtClean="0">
                <a:solidFill>
                  <a:schemeClr val="tx1"/>
                </a:solidFill>
              </a:rPr>
              <a:t>The response contains completion status information about the request and may also contain requested conte</a:t>
            </a:r>
            <a:r>
              <a:rPr lang="en-US" dirty="0" smtClean="0"/>
              <a:t>nt in its message body.</a:t>
            </a:r>
            <a:endParaRPr lang="ro-RO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4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07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commonly used are : </a:t>
            </a:r>
            <a:r>
              <a:rPr lang="en-US" b="1" dirty="0" smtClean="0"/>
              <a:t>GET</a:t>
            </a:r>
            <a:r>
              <a:rPr lang="en-US" dirty="0" smtClean="0"/>
              <a:t>, </a:t>
            </a:r>
            <a:r>
              <a:rPr lang="en-US" b="1" dirty="0" smtClean="0"/>
              <a:t>POST</a:t>
            </a:r>
            <a:r>
              <a:rPr lang="en-US" dirty="0" smtClean="0"/>
              <a:t>, </a:t>
            </a:r>
            <a:r>
              <a:rPr lang="en-US" b="1" dirty="0" smtClean="0"/>
              <a:t>PUT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</a:p>
          <a:p>
            <a:endParaRPr lang="en-US" b="1" dirty="0" smtClean="0"/>
          </a:p>
          <a:p>
            <a:r>
              <a:rPr lang="en-US" b="1" dirty="0" smtClean="0"/>
              <a:t>GET</a:t>
            </a:r>
            <a:r>
              <a:rPr lang="en-US" dirty="0" smtClean="0"/>
              <a:t> - Requests a representation of the specified resource. </a:t>
            </a:r>
          </a:p>
          <a:p>
            <a:endParaRPr lang="en-US" dirty="0" smtClean="0"/>
          </a:p>
          <a:p>
            <a:r>
              <a:rPr lang="en-US" dirty="0" smtClean="0"/>
              <a:t>Requests using GET should only </a:t>
            </a:r>
            <a:r>
              <a:rPr lang="en-US" dirty="0" smtClean="0">
                <a:hlinkClick r:id="rId3" tooltip="Data retrieval"/>
              </a:rPr>
              <a:t>retrieve data</a:t>
            </a:r>
            <a:r>
              <a:rPr lang="en-US" dirty="0" smtClean="0"/>
              <a:t> and should have no other effect. </a:t>
            </a:r>
          </a:p>
          <a:p>
            <a:endParaRPr lang="en-US" dirty="0" smtClean="0"/>
          </a:p>
          <a:p>
            <a:r>
              <a:rPr lang="en-US" dirty="0" smtClean="0"/>
              <a:t>Using GET client data is transmitted to server in URL as query strings(</a:t>
            </a:r>
            <a:r>
              <a:rPr lang="ro-RO" b="1" dirty="0" smtClean="0"/>
              <a:t>name/value pairs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Query String </a:t>
            </a:r>
            <a:r>
              <a:rPr lang="en-US" dirty="0" smtClean="0"/>
              <a:t>is the part from URL that proceed “?” character</a:t>
            </a:r>
            <a:endParaRPr lang="en-US" b="1" dirty="0" smtClean="0"/>
          </a:p>
          <a:p>
            <a:endParaRPr lang="en-US" b="1" dirty="0" smtClean="0"/>
          </a:p>
          <a:p>
            <a:pPr algn="l"/>
            <a:r>
              <a:rPr lang="en-US" dirty="0" smtClean="0"/>
              <a:t>A </a:t>
            </a:r>
            <a:r>
              <a:rPr lang="en-US" b="1" dirty="0" smtClean="0"/>
              <a:t>GET</a:t>
            </a:r>
            <a:r>
              <a:rPr lang="en-US" dirty="0" smtClean="0"/>
              <a:t> Example</a:t>
            </a:r>
            <a:r>
              <a:rPr lang="ro-RO" dirty="0" smtClean="0"/>
              <a:t> /test/demo_form.</a:t>
            </a:r>
            <a:r>
              <a:rPr lang="en-US" dirty="0" err="1" smtClean="0"/>
              <a:t>jsp</a:t>
            </a:r>
            <a:r>
              <a:rPr lang="ro-RO" b="1" dirty="0" smtClean="0"/>
              <a:t>?name1=value1&amp;name2=value2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POST </a:t>
            </a:r>
            <a:r>
              <a:rPr lang="en-US" dirty="0" smtClean="0"/>
              <a:t>– Submits data to be processed to a specified resource</a:t>
            </a:r>
          </a:p>
          <a:p>
            <a:pPr algn="l"/>
            <a:r>
              <a:rPr lang="en-US" dirty="0" smtClean="0"/>
              <a:t>Using </a:t>
            </a:r>
            <a:r>
              <a:rPr lang="en-US" b="1" dirty="0" smtClean="0"/>
              <a:t>POST</a:t>
            </a:r>
            <a:r>
              <a:rPr lang="en-US" dirty="0" smtClean="0"/>
              <a:t> data is transmitted to server in request body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POST /test/</a:t>
            </a:r>
            <a:r>
              <a:rPr lang="en-US" dirty="0" err="1" smtClean="0"/>
              <a:t>demo_form.jsp</a:t>
            </a:r>
            <a:r>
              <a:rPr lang="en-US" dirty="0" smtClean="0"/>
              <a:t> HTTP/1.1</a:t>
            </a:r>
            <a:br>
              <a:rPr lang="en-US" dirty="0" smtClean="0"/>
            </a:br>
            <a:r>
              <a:rPr lang="en-US" dirty="0" smtClean="0"/>
              <a:t>Host: w3schools.com</a:t>
            </a:r>
            <a:br>
              <a:rPr lang="en-US" dirty="0" smtClean="0"/>
            </a:br>
            <a:r>
              <a:rPr lang="en-US" b="1" dirty="0" smtClean="0"/>
              <a:t>name1=value1&amp;name2=value2</a:t>
            </a:r>
            <a:endParaRPr lang="ro-RO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2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 applications that are deployed in our container are archives with the “.war” extension</a:t>
            </a:r>
          </a:p>
          <a:p>
            <a:endParaRPr lang="en-US" dirty="0" smtClean="0"/>
          </a:p>
          <a:p>
            <a:r>
              <a:rPr lang="en-US" dirty="0" smtClean="0"/>
              <a:t>It is mandatory that the web archive contains the folder /WEB-INF in the structure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/lib where we’ll find all the “.jar” dependencies of our web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/classes where we’ll find all the compiled classes of our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find a file named </a:t>
            </a:r>
            <a:r>
              <a:rPr lang="en-US" b="1" dirty="0" smtClean="0"/>
              <a:t>web.xml</a:t>
            </a:r>
            <a:r>
              <a:rPr lang="en-US" dirty="0" smtClean="0"/>
              <a:t>, if we use the 2.x version of the Servlet API</a:t>
            </a:r>
          </a:p>
          <a:p>
            <a:endParaRPr lang="en-US" dirty="0" smtClean="0"/>
          </a:p>
          <a:p>
            <a:r>
              <a:rPr lang="en-US" dirty="0" smtClean="0"/>
              <a:t>They are portable because they are written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public interface Servlet {</a:t>
            </a:r>
            <a:r>
              <a:rPr lang="en-US" b="1" dirty="0" smtClean="0"/>
              <a:t>…}</a:t>
            </a:r>
          </a:p>
          <a:p>
            <a:endParaRPr lang="en-US" dirty="0" smtClean="0"/>
          </a:p>
          <a:p>
            <a:r>
              <a:rPr lang="ro-RO" b="1" dirty="0" smtClean="0"/>
              <a:t>public abstract class HttpServlet extends GenericServlet</a:t>
            </a:r>
          </a:p>
          <a:p>
            <a:pPr marL="0" indent="0">
              <a:buNone/>
            </a:pPr>
            <a:r>
              <a:rPr lang="ro-RO" b="1" dirty="0" smtClean="0"/>
              <a:t>    </a:t>
            </a:r>
            <a:r>
              <a:rPr lang="en-US" b="1" dirty="0" smtClean="0"/>
              <a:t>	</a:t>
            </a:r>
            <a:r>
              <a:rPr lang="ro-RO" b="1" dirty="0" smtClean="0"/>
              <a:t>implements java.io.Serializable{</a:t>
            </a:r>
            <a:r>
              <a:rPr lang="en-US" b="1" dirty="0" smtClean="0"/>
              <a:t>…}</a:t>
            </a:r>
          </a:p>
          <a:p>
            <a:endParaRPr lang="en-US" b="1" dirty="0" smtClean="0"/>
          </a:p>
          <a:p>
            <a:r>
              <a:rPr lang="en-US" dirty="0" smtClean="0"/>
              <a:t>To create your own servlet you must extend </a:t>
            </a:r>
            <a:r>
              <a:rPr lang="en-US" dirty="0" err="1" smtClean="0"/>
              <a:t>HttpServlet</a:t>
            </a:r>
            <a:r>
              <a:rPr lang="en-US" dirty="0" smtClean="0"/>
              <a:t> and override </a:t>
            </a:r>
            <a:r>
              <a:rPr lang="en-US" dirty="0" err="1" smtClean="0"/>
              <a:t>doGet</a:t>
            </a:r>
            <a:r>
              <a:rPr lang="en-US" dirty="0" smtClean="0"/>
              <a:t> or </a:t>
            </a:r>
            <a:r>
              <a:rPr lang="en-US" dirty="0" err="1" smtClean="0"/>
              <a:t>doPost</a:t>
            </a:r>
            <a:r>
              <a:rPr lang="en-US" dirty="0" smtClean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3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7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Ingredient, o </a:t>
            </a:r>
            <a:r>
              <a:rPr lang="en-US" dirty="0" err="1" smtClean="0"/>
              <a:t>piesa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ansamblu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industria</a:t>
            </a:r>
            <a:r>
              <a:rPr lang="en-US" baseline="0" dirty="0" smtClean="0"/>
              <a:t> software :</a:t>
            </a:r>
          </a:p>
          <a:p>
            <a:r>
              <a:rPr lang="en-US" baseline="0" dirty="0" err="1" smtClean="0"/>
              <a:t>Componenta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o parte </a:t>
            </a:r>
            <a:r>
              <a:rPr lang="en-US" baseline="0" dirty="0" err="1" smtClean="0"/>
              <a:t>complexa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aproape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independenta</a:t>
            </a:r>
            <a:r>
              <a:rPr lang="en-US" baseline="0" dirty="0" smtClean="0"/>
              <a:t>, o parte </a:t>
            </a:r>
            <a:r>
              <a:rPr lang="en-US" baseline="0" dirty="0" err="1" smtClean="0"/>
              <a:t>inlocuibila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indeplineste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clara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contextul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arhitecturi</a:t>
            </a:r>
            <a:r>
              <a:rPr lang="en-US" baseline="0" dirty="0" smtClean="0"/>
              <a:t> bine definite.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5A94-3551-4CA0-8BED-93DC5FE64B61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514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Istoric</a:t>
            </a:r>
            <a:r>
              <a:rPr lang="en-US" dirty="0" smtClean="0"/>
              <a:t>: </a:t>
            </a:r>
            <a:r>
              <a:rPr lang="en-US" dirty="0" err="1" smtClean="0"/>
              <a:t>Cicluri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b="1" dirty="0" smtClean="0"/>
              <a:t>thick</a:t>
            </a:r>
            <a:r>
              <a:rPr lang="en-US" dirty="0" smtClean="0"/>
              <a:t> (fat) </a:t>
            </a:r>
            <a:r>
              <a:rPr lang="en-US" b="1" dirty="0" smtClean="0"/>
              <a:t>client</a:t>
            </a:r>
            <a:r>
              <a:rPr lang="en-US" baseline="0" dirty="0" smtClean="0"/>
              <a:t> (Swing, Oracle Forms) – la </a:t>
            </a:r>
            <a:r>
              <a:rPr lang="en-US" b="1" dirty="0" smtClean="0"/>
              <a:t>thin </a:t>
            </a:r>
            <a:r>
              <a:rPr lang="en-US" b="0" dirty="0" smtClean="0"/>
              <a:t>(slim)</a:t>
            </a:r>
            <a:r>
              <a:rPr lang="en-US" b="1" dirty="0" smtClean="0"/>
              <a:t> client</a:t>
            </a:r>
            <a:r>
              <a:rPr lang="en-US" dirty="0" smtClean="0"/>
              <a:t> (JSP) - </a:t>
            </a:r>
            <a:r>
              <a:rPr lang="en-US" dirty="0" err="1" smtClean="0"/>
              <a:t>spre</a:t>
            </a:r>
            <a:r>
              <a:rPr lang="en-US" baseline="0" dirty="0" smtClean="0"/>
              <a:t> </a:t>
            </a:r>
            <a:r>
              <a:rPr lang="en-US" b="1" baseline="0" dirty="0" smtClean="0"/>
              <a:t>thick client</a:t>
            </a:r>
            <a:r>
              <a:rPr lang="en-US" baseline="0" dirty="0" smtClean="0"/>
              <a:t> (Angular)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39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Web container</a:t>
            </a:r>
            <a:r>
              <a:rPr lang="en-US" dirty="0" smtClean="0"/>
              <a:t> (also known as a Servlet container) is the component of a </a:t>
            </a:r>
            <a:r>
              <a:rPr lang="en-US" dirty="0" smtClean="0">
                <a:hlinkClick r:id="rId3" tooltip="Web server"/>
              </a:rPr>
              <a:t>web server</a:t>
            </a:r>
            <a:r>
              <a:rPr lang="en-US" dirty="0" smtClean="0"/>
              <a:t> that interacts with </a:t>
            </a:r>
            <a:r>
              <a:rPr lang="en-US" dirty="0" smtClean="0">
                <a:hlinkClick r:id="rId4" tooltip="Java (programming language)"/>
              </a:rPr>
              <a:t>Java</a:t>
            </a:r>
            <a:r>
              <a:rPr lang="en-US" dirty="0" smtClean="0"/>
              <a:t> </a:t>
            </a:r>
            <a:r>
              <a:rPr lang="en-US" dirty="0" smtClean="0">
                <a:hlinkClick r:id="rId5" tooltip="Servlet"/>
              </a:rPr>
              <a:t>servlets</a:t>
            </a:r>
            <a:r>
              <a:rPr lang="en-US" dirty="0" smtClean="0"/>
              <a:t>. A web container is responsible for managing the lifecycle of servlets, mapping a </a:t>
            </a:r>
            <a:r>
              <a:rPr lang="en-US" dirty="0" smtClean="0">
                <a:hlinkClick r:id="rId6" tooltip="URL"/>
              </a:rPr>
              <a:t>URL</a:t>
            </a:r>
            <a:r>
              <a:rPr lang="en-US" dirty="0" smtClean="0"/>
              <a:t> to a particular servlet and ensuring that the URL requester has the correct access rights.</a:t>
            </a:r>
          </a:p>
          <a:p>
            <a:endParaRPr lang="en-US" dirty="0" smtClean="0"/>
          </a:p>
          <a:p>
            <a:r>
              <a:rPr lang="en-US" dirty="0" smtClean="0"/>
              <a:t>A web container handles requests for servlets, Java Server Pages (JSP) files, and other types of files that include server-side code. The Web container creates servlet instances, loads and unloads servlets, creates and manages request and response objects, and performs other servlet management tasks.</a:t>
            </a:r>
          </a:p>
          <a:p>
            <a:endParaRPr lang="en-US" dirty="0" smtClean="0"/>
          </a:p>
          <a:p>
            <a:r>
              <a:rPr lang="en-US" dirty="0" smtClean="0"/>
              <a:t>A web container implements the web component contract of the </a:t>
            </a:r>
            <a:r>
              <a:rPr lang="en-US" dirty="0" smtClean="0">
                <a:hlinkClick r:id="rId7" tooltip="Java Platform, Enterprise Edition"/>
              </a:rPr>
              <a:t>Java EE</a:t>
            </a:r>
            <a:r>
              <a:rPr lang="en-US" dirty="0" smtClean="0"/>
              <a:t> architecture, specifying a </a:t>
            </a:r>
            <a:r>
              <a:rPr lang="en-US" dirty="0" smtClean="0">
                <a:hlinkClick r:id="rId8" tooltip="Runtime environment"/>
              </a:rPr>
              <a:t>runtime environment</a:t>
            </a:r>
            <a:r>
              <a:rPr lang="en-US" dirty="0" smtClean="0"/>
              <a:t> for web components that includes </a:t>
            </a:r>
            <a:r>
              <a:rPr lang="en-US" dirty="0" smtClean="0">
                <a:hlinkClick r:id="rId9" tooltip="Computer security"/>
              </a:rPr>
              <a:t>security</a:t>
            </a:r>
            <a:r>
              <a:rPr lang="en-US" dirty="0" smtClean="0"/>
              <a:t>, </a:t>
            </a:r>
            <a:r>
              <a:rPr lang="en-US" dirty="0" smtClean="0">
                <a:hlinkClick r:id="rId10" tooltip="Concurrency (computer science)"/>
              </a:rPr>
              <a:t>concurrency</a:t>
            </a:r>
            <a:r>
              <a:rPr lang="en-US" dirty="0" smtClean="0"/>
              <a:t>, </a:t>
            </a:r>
            <a:r>
              <a:rPr lang="en-US" dirty="0" smtClean="0">
                <a:hlinkClick r:id="rId11" tooltip="Java Servlet"/>
              </a:rPr>
              <a:t>lifecycle management</a:t>
            </a:r>
            <a:r>
              <a:rPr lang="en-US" dirty="0" smtClean="0"/>
              <a:t>, </a:t>
            </a:r>
            <a:r>
              <a:rPr lang="en-US" dirty="0" smtClean="0">
                <a:hlinkClick r:id="rId12" tooltip="Transaction processing"/>
              </a:rPr>
              <a:t>transaction</a:t>
            </a:r>
            <a:r>
              <a:rPr lang="en-US" dirty="0" smtClean="0"/>
              <a:t>, deployment, and other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_(programming_language)" TargetMode="External"/><Relationship Id="rId3" Type="http://schemas.openxmlformats.org/officeDocument/2006/relationships/hyperlink" Target="http://en.wikipedia.org/wiki/Open_source" TargetMode="External"/><Relationship Id="rId7" Type="http://schemas.openxmlformats.org/officeDocument/2006/relationships/hyperlink" Target="http://en.wikipedia.org/wiki/JavaServer_Pag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Web_container" TargetMode="External"/><Relationship Id="rId11" Type="http://schemas.openxmlformats.org/officeDocument/2006/relationships/image" Target="../media/image14.jpg"/><Relationship Id="rId5" Type="http://schemas.openxmlformats.org/officeDocument/2006/relationships/hyperlink" Target="http://en.wikipedia.org/wiki/Java_Servlet" TargetMode="External"/><Relationship Id="rId10" Type="http://schemas.openxmlformats.org/officeDocument/2006/relationships/hyperlink" Target="http://en.wikipedia.org/wiki/XML" TargetMode="External"/><Relationship Id="rId4" Type="http://schemas.openxmlformats.org/officeDocument/2006/relationships/hyperlink" Target="http://en.wikipedia.org/wiki/Web_server" TargetMode="External"/><Relationship Id="rId9" Type="http://schemas.openxmlformats.org/officeDocument/2006/relationships/hyperlink" Target="http://en.wikipedia.org/wiki/Hypertext_Transfer_Protoco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quest-respons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hyperlink" Target="http://en.wikipedia.org/wiki/Client-serve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(computer_programming)" TargetMode="External"/><Relationship Id="rId2" Type="http://schemas.openxmlformats.org/officeDocument/2006/relationships/hyperlink" Target="http://en.wikipedia.org/wiki/Java_programming_languag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5" Type="http://schemas.openxmlformats.org/officeDocument/2006/relationships/hyperlink" Target="http://en.wikipedia.org/wiki/Web_server" TargetMode="External"/><Relationship Id="rId4" Type="http://schemas.openxmlformats.org/officeDocument/2006/relationships/hyperlink" Target="http://en.wikipedia.org/wiki/Server_(computing)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2520000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 smtClean="0"/>
              <a:t> Web Applications – part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661" y="5637654"/>
            <a:ext cx="2609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Authors: </a:t>
            </a:r>
            <a:r>
              <a:rPr lang="en-US" sz="1600" dirty="0" err="1" smtClean="0">
                <a:solidFill>
                  <a:schemeClr val="bg1"/>
                </a:solidFill>
              </a:rPr>
              <a:t>Viorel</a:t>
            </a:r>
            <a:r>
              <a:rPr lang="en-US" sz="1600" dirty="0" smtClean="0">
                <a:solidFill>
                  <a:schemeClr val="bg1"/>
                </a:solidFill>
              </a:rPr>
              <a:t> TACLICIU</a:t>
            </a:r>
          </a:p>
          <a:p>
            <a:r>
              <a:rPr lang="en-US" sz="1600" dirty="0">
                <a:solidFill>
                  <a:schemeClr val="bg1"/>
                </a:solidFill>
              </a:rPr>
              <a:t>	 </a:t>
            </a:r>
            <a:r>
              <a:rPr lang="en-US" sz="1600" dirty="0" smtClean="0">
                <a:solidFill>
                  <a:schemeClr val="bg1"/>
                </a:solidFill>
              </a:rPr>
              <a:t>     Adrian DAFINOIU</a:t>
            </a:r>
            <a:endParaRPr lang="ro-RO" sz="1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57" y="3388676"/>
            <a:ext cx="1859914" cy="200457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16357" y="3453175"/>
            <a:ext cx="7705725" cy="11745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 </a:t>
            </a:r>
            <a:r>
              <a:rPr lang="en-US" sz="2800" dirty="0"/>
              <a:t>From </a:t>
            </a:r>
            <a:r>
              <a:rPr lang="en-US" sz="2800" dirty="0" smtClean="0"/>
              <a:t>Thick </a:t>
            </a:r>
            <a:r>
              <a:rPr lang="en-US" sz="2800" dirty="0"/>
              <a:t>to </a:t>
            </a:r>
            <a:r>
              <a:rPr lang="en-US" sz="2800" dirty="0" smtClean="0"/>
              <a:t>Thin </a:t>
            </a:r>
            <a:r>
              <a:rPr lang="en-US" sz="2800" dirty="0"/>
              <a:t>to </a:t>
            </a:r>
            <a:r>
              <a:rPr lang="en-US" sz="2800" dirty="0" smtClean="0"/>
              <a:t>Thick</a:t>
            </a:r>
            <a:r>
              <a:rPr lang="en-US" sz="28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6373" y="5393250"/>
            <a:ext cx="38900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Trainers: Daniela-</a:t>
            </a:r>
            <a:r>
              <a:rPr lang="en-US" sz="1600" dirty="0" err="1" smtClean="0">
                <a:solidFill>
                  <a:schemeClr val="bg1"/>
                </a:solidFill>
              </a:rPr>
              <a:t>Oana</a:t>
            </a:r>
            <a:r>
              <a:rPr lang="en-US" sz="1600" dirty="0" smtClean="0">
                <a:solidFill>
                  <a:schemeClr val="bg1"/>
                </a:solidFill>
              </a:rPr>
              <a:t> BESLIU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 Mihai VADUVA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 Andrei </a:t>
            </a:r>
            <a:r>
              <a:rPr lang="en-US" sz="1600" dirty="0" err="1" smtClean="0">
                <a:solidFill>
                  <a:schemeClr val="bg1"/>
                </a:solidFill>
              </a:rPr>
              <a:t>Marica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       </a:t>
            </a:r>
            <a:r>
              <a:rPr lang="en-US" sz="1600" dirty="0" err="1">
                <a:solidFill>
                  <a:schemeClr val="bg1"/>
                </a:solidFill>
              </a:rPr>
              <a:t>Tekin</a:t>
            </a:r>
            <a:r>
              <a:rPr lang="en-US" sz="1600" dirty="0">
                <a:solidFill>
                  <a:schemeClr val="bg1"/>
                </a:solidFill>
              </a:rPr>
              <a:t> Omer-Ali</a:t>
            </a:r>
            <a:endParaRPr lang="ro-R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70" y="787418"/>
            <a:ext cx="3025562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web container</a:t>
            </a:r>
            <a:r>
              <a:rPr lang="en-US" dirty="0"/>
              <a:t> is the interface between web components and the web server.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web container </a:t>
            </a:r>
            <a:endParaRPr lang="en-US" b="1" dirty="0" smtClean="0"/>
          </a:p>
          <a:p>
            <a:pPr lvl="1"/>
            <a:r>
              <a:rPr lang="en-US" dirty="0"/>
              <a:t>Communication </a:t>
            </a:r>
            <a:r>
              <a:rPr lang="en-US" dirty="0" smtClean="0"/>
              <a:t>Support</a:t>
            </a:r>
            <a:endParaRPr lang="en-US" dirty="0"/>
          </a:p>
          <a:p>
            <a:pPr lvl="1"/>
            <a:r>
              <a:rPr lang="en-US" dirty="0"/>
              <a:t>Lifecycle </a:t>
            </a:r>
            <a:r>
              <a:rPr lang="en-US" dirty="0" smtClean="0"/>
              <a:t>Management</a:t>
            </a:r>
            <a:endParaRPr lang="en-US" dirty="0"/>
          </a:p>
          <a:p>
            <a:pPr lvl="1"/>
            <a:r>
              <a:rPr lang="en-US" dirty="0"/>
              <a:t>Multi-threading </a:t>
            </a:r>
            <a:r>
              <a:rPr lang="en-US" dirty="0" smtClean="0"/>
              <a:t>support</a:t>
            </a:r>
            <a:endParaRPr lang="en-US" dirty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pPr lvl="1"/>
            <a:r>
              <a:rPr lang="en-US" dirty="0"/>
              <a:t>JSP </a:t>
            </a:r>
            <a:r>
              <a:rPr lang="en-US" dirty="0" smtClean="0"/>
              <a:t>Support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web component</a:t>
            </a:r>
            <a:r>
              <a:rPr lang="en-US" dirty="0"/>
              <a:t> can be a Servlet, a JSP page, or a Java Server Faces page. 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15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JEE </a:t>
            </a:r>
            <a:r>
              <a:rPr lang="en-US" dirty="0" smtClean="0"/>
              <a:t>Containers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pic>
        <p:nvPicPr>
          <p:cNvPr id="1028" name="Picture 4" descr="Diagram of client-server communication showing servlets and JSP pages in the web tier and enterprise beans in the business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0" y="1841075"/>
            <a:ext cx="6755363" cy="42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JEE </a:t>
            </a:r>
            <a:r>
              <a:rPr lang="en-US" dirty="0" smtClean="0"/>
              <a:t>Containers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91" y="2617646"/>
            <a:ext cx="7528890" cy="27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Apache Tomcat</a:t>
            </a:r>
          </a:p>
        </p:txBody>
      </p:sp>
    </p:spTree>
    <p:extLst>
      <p:ext uri="{BB962C8B-B14F-4D97-AF65-F5344CB8AC3E}">
        <p14:creationId xmlns:p14="http://schemas.microsoft.com/office/powerpoint/2010/main" val="38296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3" y="766826"/>
            <a:ext cx="3403601" cy="593092"/>
          </a:xfrm>
        </p:spPr>
        <p:txBody>
          <a:bodyPr/>
          <a:lstStyle/>
          <a:p>
            <a:r>
              <a:rPr lang="en-US" dirty="0" smtClean="0"/>
              <a:t>Apache Tomcat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/>
              <a:t>Apache Tomcat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an </a:t>
            </a:r>
            <a:r>
              <a:rPr lang="en-US" dirty="0">
                <a:hlinkClick r:id="rId3" tooltip="Open source"/>
              </a:rPr>
              <a:t>open source</a:t>
            </a:r>
            <a:r>
              <a:rPr lang="en-US" dirty="0"/>
              <a:t> </a:t>
            </a:r>
            <a:r>
              <a:rPr lang="en-US" dirty="0">
                <a:hlinkClick r:id="rId4" tooltip="Web server"/>
              </a:rPr>
              <a:t>web server</a:t>
            </a:r>
            <a:r>
              <a:rPr lang="en-US" dirty="0"/>
              <a:t> and </a:t>
            </a:r>
            <a:r>
              <a:rPr lang="en-US" dirty="0">
                <a:hlinkClick r:id="rId5" tooltip="Java Servlet"/>
              </a:rPr>
              <a:t>servlet</a:t>
            </a:r>
            <a:r>
              <a:rPr lang="en-US" dirty="0"/>
              <a:t> </a:t>
            </a:r>
            <a:r>
              <a:rPr lang="en-US" dirty="0" smtClean="0">
                <a:hlinkClick r:id="rId6" tooltip="Web container"/>
              </a:rPr>
              <a:t>container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Tomcat </a:t>
            </a:r>
            <a:r>
              <a:rPr lang="en-US" dirty="0"/>
              <a:t>implements the </a:t>
            </a:r>
            <a:r>
              <a:rPr lang="en-US" dirty="0">
                <a:hlinkClick r:id="rId5" tooltip="Java Servlet"/>
              </a:rPr>
              <a:t>Java Servlet</a:t>
            </a:r>
            <a:r>
              <a:rPr lang="en-US" dirty="0"/>
              <a:t> and the </a:t>
            </a:r>
            <a:r>
              <a:rPr lang="en-US" dirty="0" err="1">
                <a:hlinkClick r:id="rId7" tooltip="JavaServer Pages"/>
              </a:rPr>
              <a:t>JavaServer</a:t>
            </a:r>
            <a:r>
              <a:rPr lang="en-US" dirty="0">
                <a:hlinkClick r:id="rId7" tooltip="JavaServer Pages"/>
              </a:rPr>
              <a:t> Pages</a:t>
            </a:r>
            <a:r>
              <a:rPr lang="en-US" dirty="0"/>
              <a:t> (JSP) specifications from Oracle, and provides a "pure </a:t>
            </a:r>
            <a:r>
              <a:rPr lang="en-US" dirty="0">
                <a:hlinkClick r:id="rId8" tooltip="Java (programming language)"/>
              </a:rPr>
              <a:t>Java</a:t>
            </a:r>
            <a:r>
              <a:rPr lang="en-US" dirty="0"/>
              <a:t>" </a:t>
            </a:r>
            <a:r>
              <a:rPr lang="en-US" dirty="0">
                <a:hlinkClick r:id="rId9" tooltip="Hypertext Transfer Protocol"/>
              </a:rPr>
              <a:t>HTTP</a:t>
            </a:r>
            <a:r>
              <a:rPr lang="en-US" dirty="0"/>
              <a:t> </a:t>
            </a:r>
            <a:r>
              <a:rPr lang="en-US" dirty="0">
                <a:hlinkClick r:id="rId4" tooltip="Web server"/>
              </a:rPr>
              <a:t>web server</a:t>
            </a:r>
            <a:r>
              <a:rPr lang="en-US" dirty="0"/>
              <a:t> environment </a:t>
            </a:r>
            <a:r>
              <a:rPr lang="en-US" dirty="0" smtClean="0"/>
              <a:t>for </a:t>
            </a:r>
            <a:r>
              <a:rPr lang="en-US" dirty="0" smtClean="0">
                <a:hlinkClick r:id="rId8" tooltip="Java (programming language)"/>
              </a:rPr>
              <a:t>Java</a:t>
            </a:r>
            <a:r>
              <a:rPr lang="en-US" dirty="0"/>
              <a:t> code to run </a:t>
            </a:r>
            <a:r>
              <a:rPr lang="en-US" dirty="0" smtClean="0"/>
              <a:t>in.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In the simplest configuration Tomcat runs in a single operating system </a:t>
            </a:r>
            <a:r>
              <a:rPr lang="en-US" b="1" dirty="0" smtClean="0"/>
              <a:t>process</a:t>
            </a:r>
            <a:r>
              <a:rPr lang="en-US" dirty="0" smtClean="0"/>
              <a:t>. The </a:t>
            </a:r>
            <a:r>
              <a:rPr lang="en-US" dirty="0"/>
              <a:t>process runs a Java virtual machine (JVM). Every single HTTP request from a browser to Tomcat is processed in the Tomcat process in a separate thread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Apache Tomcat includes tools for configuration and management, but can also be configured by editing </a:t>
            </a:r>
            <a:r>
              <a:rPr lang="en-US" dirty="0">
                <a:hlinkClick r:id="rId10" tooltip="XML"/>
              </a:rPr>
              <a:t>XML</a:t>
            </a:r>
            <a:r>
              <a:rPr lang="en-US" dirty="0"/>
              <a:t> configuration files.</a:t>
            </a:r>
          </a:p>
          <a:p>
            <a:pPr algn="l"/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74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005245" cy="593092"/>
          </a:xfrm>
        </p:spPr>
        <p:txBody>
          <a:bodyPr>
            <a:normAutofit/>
          </a:bodyPr>
          <a:lstStyle/>
          <a:p>
            <a:r>
              <a:rPr lang="en-US" dirty="0"/>
              <a:t>Apache </a:t>
            </a:r>
            <a:r>
              <a:rPr lang="en-US" dirty="0" smtClean="0"/>
              <a:t>Tomcat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file Workshop 1 - Server </a:t>
            </a:r>
            <a:r>
              <a:rPr lang="en-US" dirty="0"/>
              <a:t>configuration.docx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74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/>
              <a:t>Web applications -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28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897180" cy="593092"/>
          </a:xfrm>
        </p:spPr>
        <p:txBody>
          <a:bodyPr>
            <a:normAutofit/>
          </a:bodyPr>
          <a:lstStyle/>
          <a:p>
            <a:r>
              <a:rPr lang="en-US" dirty="0"/>
              <a:t>Web applications - architecture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Maven standardizes the sources structure of a web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src</a:t>
            </a:r>
            <a:r>
              <a:rPr lang="en-US" b="1" dirty="0"/>
              <a:t>/main/java</a:t>
            </a:r>
            <a:r>
              <a:rPr lang="en-US" dirty="0"/>
              <a:t> –JAVA classes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/main/resources </a:t>
            </a:r>
            <a:r>
              <a:rPr lang="en-US" dirty="0"/>
              <a:t>– configuration resources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</a:t>
            </a:r>
            <a:r>
              <a:rPr lang="en-US" dirty="0"/>
              <a:t> –web resources – </a:t>
            </a:r>
            <a:r>
              <a:rPr lang="en-US" dirty="0" err="1"/>
              <a:t>jsp</a:t>
            </a:r>
            <a:r>
              <a:rPr lang="en-US" dirty="0"/>
              <a:t> pages, static pages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/main/web-app/WEB-INF</a:t>
            </a:r>
            <a:r>
              <a:rPr lang="en-US" dirty="0"/>
              <a:t> – configuration files for web applications</a:t>
            </a:r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968500"/>
            <a:ext cx="2444750" cy="2444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377778" cy="593092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applications </a:t>
            </a:r>
            <a:r>
              <a:rPr lang="en-US" dirty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4" descr="http://docs.oracle.com/javaee/5/tutorial/doc/figures/web-module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22" y="2276316"/>
            <a:ext cx="6219915" cy="4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606" y="163345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.war archive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21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file Workshop 2 </a:t>
            </a:r>
            <a:r>
              <a:rPr lang="en-US" dirty="0"/>
              <a:t>- Web application.docx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21" y="766826"/>
            <a:ext cx="2247797" cy="59309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Tools</a:t>
            </a:r>
          </a:p>
          <a:p>
            <a:endParaRPr lang="en-US" b="1" dirty="0" smtClean="0"/>
          </a:p>
          <a:p>
            <a:r>
              <a:rPr lang="en-US" b="1" dirty="0" smtClean="0"/>
              <a:t>W</a:t>
            </a:r>
            <a:r>
              <a:rPr lang="ro-RO" b="1" dirty="0" smtClean="0"/>
              <a:t>eb </a:t>
            </a:r>
            <a:r>
              <a:rPr lang="en-US" b="1" dirty="0" smtClean="0"/>
              <a:t>D</a:t>
            </a:r>
            <a:r>
              <a:rPr lang="ro-RO" b="1" dirty="0" smtClean="0"/>
              <a:t>evelopment</a:t>
            </a:r>
            <a:r>
              <a:rPr lang="en-US" b="1" dirty="0" smtClean="0"/>
              <a:t> Introduction</a:t>
            </a:r>
          </a:p>
          <a:p>
            <a:pPr marL="0" indent="0">
              <a:buNone/>
            </a:pPr>
            <a:endParaRPr lang="ro-RO" b="1" dirty="0"/>
          </a:p>
          <a:p>
            <a:r>
              <a:rPr lang="en-US" b="1" dirty="0" smtClean="0"/>
              <a:t>JEE </a:t>
            </a:r>
            <a:r>
              <a:rPr lang="ro-RO" b="1" dirty="0" smtClean="0"/>
              <a:t>Container</a:t>
            </a:r>
            <a:r>
              <a:rPr lang="en-US" b="1" dirty="0" smtClean="0"/>
              <a:t>s</a:t>
            </a:r>
          </a:p>
          <a:p>
            <a:endParaRPr lang="en-US" b="1" dirty="0"/>
          </a:p>
          <a:p>
            <a:r>
              <a:rPr lang="en-US" b="1" dirty="0"/>
              <a:t>Apache Tomcat</a:t>
            </a:r>
            <a:endParaRPr lang="en-US" b="1" dirty="0" smtClean="0"/>
          </a:p>
          <a:p>
            <a:endParaRPr lang="ro-RO" b="1" dirty="0"/>
          </a:p>
          <a:p>
            <a:r>
              <a:rPr lang="ro-RO" b="1" dirty="0"/>
              <a:t>Java </a:t>
            </a:r>
            <a:r>
              <a:rPr lang="en-US" b="1" dirty="0"/>
              <a:t>Web applications -</a:t>
            </a:r>
            <a:r>
              <a:rPr lang="en-US" b="1" dirty="0" smtClean="0"/>
              <a:t> architecture</a:t>
            </a:r>
          </a:p>
          <a:p>
            <a:endParaRPr lang="en-US" b="1" dirty="0"/>
          </a:p>
          <a:p>
            <a:r>
              <a:rPr lang="en-US" b="1" dirty="0"/>
              <a:t>Request </a:t>
            </a:r>
            <a:r>
              <a:rPr lang="en-US" b="1" dirty="0" smtClean="0"/>
              <a:t>- </a:t>
            </a:r>
            <a:r>
              <a:rPr lang="en-US" b="1" dirty="0"/>
              <a:t>Response </a:t>
            </a:r>
            <a:r>
              <a:rPr lang="en-US" b="1" dirty="0" smtClean="0"/>
              <a:t>model</a:t>
            </a:r>
          </a:p>
          <a:p>
            <a:endParaRPr lang="en-US" b="1" dirty="0"/>
          </a:p>
          <a:p>
            <a:r>
              <a:rPr lang="en-US" b="1" dirty="0" smtClean="0"/>
              <a:t>HTTP</a:t>
            </a:r>
          </a:p>
          <a:p>
            <a:endParaRPr lang="en-US" b="1" dirty="0" smtClean="0"/>
          </a:p>
          <a:p>
            <a:r>
              <a:rPr lang="en-US" b="1" dirty="0" smtClean="0"/>
              <a:t>Servlets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Q&amp;A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ro-RO" b="1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32334"/>
            <a:ext cx="3446463" cy="2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Request - Response model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763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Request–response</a:t>
            </a:r>
            <a:r>
              <a:rPr lang="en-US" dirty="0"/>
              <a:t> or </a:t>
            </a:r>
            <a:r>
              <a:rPr lang="en-US" b="1" dirty="0"/>
              <a:t>R</a:t>
            </a:r>
            <a:r>
              <a:rPr lang="en-US" b="1" dirty="0" smtClean="0"/>
              <a:t>equest–reply</a:t>
            </a:r>
            <a:r>
              <a:rPr lang="en-US" dirty="0"/>
              <a:t> is one of the basic methods computers use to communicate to each other.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using request–response, the first computer sends a request for some data and the second computer responds to the request.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Browsing </a:t>
            </a:r>
            <a:r>
              <a:rPr lang="en-US" dirty="0"/>
              <a:t>a web page is an example of request–response communication.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can think of request–response as being like a telephone call, where you call someone and they answer the call.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23" name="Picture 4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392488"/>
            <a:ext cx="16002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 descr="CP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3392488"/>
            <a:ext cx="12827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AutoShape 6"/>
          <p:cNvCxnSpPr>
            <a:cxnSpLocks noChangeShapeType="1"/>
            <a:stCxn id="24" idx="2"/>
            <a:endCxn id="23" idx="2"/>
          </p:cNvCxnSpPr>
          <p:nvPr/>
        </p:nvCxnSpPr>
        <p:spPr bwMode="auto">
          <a:xfrm rot="5400000">
            <a:off x="4419600" y="1960563"/>
            <a:ext cx="25400" cy="5251450"/>
          </a:xfrm>
          <a:prstGeom prst="curvedConnector3">
            <a:avLst>
              <a:gd name="adj1" fmla="val 729031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7"/>
          <p:cNvCxnSpPr>
            <a:cxnSpLocks noChangeShapeType="1"/>
            <a:stCxn id="23" idx="0"/>
            <a:endCxn id="24" idx="0"/>
          </p:cNvCxnSpPr>
          <p:nvPr/>
        </p:nvCxnSpPr>
        <p:spPr bwMode="auto">
          <a:xfrm rot="5400000" flipH="1" flipV="1">
            <a:off x="4432300" y="766763"/>
            <a:ext cx="12700" cy="525145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829050" y="3148141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848100" y="4312443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29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019550" y="4823729"/>
            <a:ext cx="838200" cy="990600"/>
          </a:xfrm>
          <a:prstGeom prst="actionButton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 flipV="1">
            <a:off x="3610181" y="2426732"/>
            <a:ext cx="1447800" cy="545068"/>
          </a:xfrm>
          <a:prstGeom prst="foldedCorner">
            <a:avLst>
              <a:gd name="adj" fmla="val 32296"/>
            </a:avLst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 flipV="1">
            <a:off x="7848600" y="3505200"/>
            <a:ext cx="457200" cy="685800"/>
          </a:xfrm>
          <a:prstGeom prst="foldedCorner">
            <a:avLst>
              <a:gd name="adj" fmla="val 22620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&lt;body&gt;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flipV="1">
            <a:off x="7696200" y="3810000"/>
            <a:ext cx="457200" cy="685800"/>
          </a:xfrm>
          <a:prstGeom prst="foldedCorner">
            <a:avLst>
              <a:gd name="adj" fmla="val 22620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&lt;body&gt;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974725" y="445611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7162800" y="29718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25444" y="1796222"/>
            <a:ext cx="4257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client’s request contains the name and address (the URL), of the thing the client is looking for.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5444" y="5814329"/>
            <a:ext cx="611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server’s response contains the actual document that the client requested (or an error code if the request could not be processed). </a:t>
            </a:r>
          </a:p>
        </p:txBody>
      </p:sp>
      <p:cxnSp>
        <p:nvCxnSpPr>
          <p:cNvPr id="36" name="AutoShape 7"/>
          <p:cNvCxnSpPr>
            <a:cxnSpLocks noChangeShapeType="1"/>
            <a:stCxn id="2" idx="3"/>
            <a:endCxn id="30" idx="3"/>
          </p:cNvCxnSpPr>
          <p:nvPr/>
        </p:nvCxnSpPr>
        <p:spPr bwMode="auto">
          <a:xfrm flipH="1">
            <a:off x="5057981" y="2057832"/>
            <a:ext cx="1224832" cy="641434"/>
          </a:xfrm>
          <a:prstGeom prst="curvedConnector3">
            <a:avLst>
              <a:gd name="adj1" fmla="val -186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6"/>
          <p:cNvCxnSpPr>
            <a:cxnSpLocks noChangeShapeType="1"/>
            <a:stCxn id="6" idx="1"/>
            <a:endCxn id="29" idx="2"/>
          </p:cNvCxnSpPr>
          <p:nvPr/>
        </p:nvCxnSpPr>
        <p:spPr bwMode="auto">
          <a:xfrm rot="10800000" flipH="1">
            <a:off x="2025444" y="5319029"/>
            <a:ext cx="1994106" cy="756910"/>
          </a:xfrm>
          <a:prstGeom prst="curvedConnector3">
            <a:avLst>
              <a:gd name="adj1" fmla="val -114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67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009969"/>
            <a:ext cx="3552695" cy="3901732"/>
          </a:xfrm>
        </p:spPr>
        <p:txBody>
          <a:bodyPr/>
          <a:lstStyle/>
          <a:p>
            <a:r>
              <a:rPr lang="en-US" b="1" dirty="0" smtClean="0"/>
              <a:t>HTTP Request key elements: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HTTP method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page to access - URL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Form parameters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8761" y="2009970"/>
            <a:ext cx="3718801" cy="390173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HTTP Response key elements :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Status code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Context-type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content</a:t>
            </a:r>
            <a:endParaRPr lang="ro-R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749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HTTP </a:t>
            </a:r>
            <a:r>
              <a:rPr lang="en-US" dirty="0" smtClean="0"/>
              <a:t>– Hypertext Transfer Protocol</a:t>
            </a:r>
          </a:p>
          <a:p>
            <a:pPr lvl="1"/>
            <a:r>
              <a:rPr lang="en-US" dirty="0"/>
              <a:t>is an application protocol for distributed, collaborative, information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foundation of data communications for </a:t>
            </a:r>
            <a:r>
              <a:rPr lang="en-US" dirty="0" smtClean="0"/>
              <a:t>www</a:t>
            </a:r>
          </a:p>
          <a:p>
            <a:pPr lvl="1"/>
            <a:r>
              <a:rPr lang="en-US" dirty="0"/>
              <a:t>functions as a </a:t>
            </a:r>
            <a:r>
              <a:rPr lang="en-US" dirty="0">
                <a:hlinkClick r:id="rId3" tooltip="Request-response"/>
              </a:rPr>
              <a:t>request-response</a:t>
            </a:r>
            <a:r>
              <a:rPr lang="en-US" dirty="0"/>
              <a:t> protocol in the </a:t>
            </a:r>
            <a:r>
              <a:rPr lang="en-US" dirty="0">
                <a:hlinkClick r:id="rId4" tooltip="Client-server"/>
              </a:rPr>
              <a:t>client-server</a:t>
            </a:r>
            <a:r>
              <a:rPr lang="en-US" dirty="0"/>
              <a:t> computing </a:t>
            </a:r>
            <a:r>
              <a:rPr lang="en-US" dirty="0" smtClean="0"/>
              <a:t>model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URL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Uniform </a:t>
            </a:r>
            <a:r>
              <a:rPr lang="en-US" dirty="0"/>
              <a:t>R</a:t>
            </a:r>
            <a:r>
              <a:rPr lang="en-US" dirty="0" smtClean="0"/>
              <a:t>esource Locator</a:t>
            </a:r>
          </a:p>
          <a:p>
            <a:pPr lvl="1"/>
            <a:r>
              <a:rPr lang="en-US" dirty="0"/>
              <a:t>is a specific character string that constitutes a reference to a </a:t>
            </a:r>
            <a:r>
              <a:rPr lang="en-US" dirty="0" smtClean="0"/>
              <a:t>resource</a:t>
            </a:r>
          </a:p>
          <a:p>
            <a:pPr lvl="1"/>
            <a:endParaRPr lang="en-US" dirty="0"/>
          </a:p>
          <a:p>
            <a:r>
              <a:rPr lang="en-US" b="1" dirty="0" smtClean="0"/>
              <a:t>Form Parameters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 values that are sent with the request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7" y="835679"/>
            <a:ext cx="1308784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Status </a:t>
            </a:r>
            <a:r>
              <a:rPr lang="en-US" sz="1800" b="1" dirty="0"/>
              <a:t>code </a:t>
            </a:r>
            <a:r>
              <a:rPr lang="en-US" sz="1800" dirty="0"/>
              <a:t>- (HTTP) response status </a:t>
            </a:r>
            <a:r>
              <a:rPr lang="en-US" sz="1800" dirty="0" smtClean="0"/>
              <a:t>codes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specifies </a:t>
            </a:r>
            <a:r>
              <a:rPr lang="en-US" dirty="0"/>
              <a:t>one of five classes of </a:t>
            </a:r>
            <a:r>
              <a:rPr lang="en-US" dirty="0" smtClean="0"/>
              <a:t>response: 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1xx – Informational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2xx – Success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3xx – Redirection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4xx – Client Error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5xx – Server Error</a:t>
            </a:r>
          </a:p>
          <a:p>
            <a:pPr marL="1143000" lvl="3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Context-type</a:t>
            </a:r>
            <a:r>
              <a:rPr lang="en-US" sz="1800" dirty="0" smtClean="0"/>
              <a:t>  header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describes </a:t>
            </a:r>
            <a:r>
              <a:rPr lang="en-US" dirty="0"/>
              <a:t>the data contained in the body fully enough that the receiving user agent can pick an appropriate agent or mechanism to present the data to the user</a:t>
            </a:r>
            <a:endParaRPr lang="en-US" dirty="0" smtClean="0"/>
          </a:p>
          <a:p>
            <a:pPr marL="685800"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/>
              <a:t>The</a:t>
            </a:r>
            <a:r>
              <a:rPr lang="en-US" sz="1800" dirty="0"/>
              <a:t> </a:t>
            </a:r>
            <a:r>
              <a:rPr lang="en-US" sz="1800" b="1" dirty="0" smtClean="0"/>
              <a:t>content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is the data received by the client from the server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8657" y="835679"/>
            <a:ext cx="1308784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most commonly </a:t>
            </a:r>
            <a:r>
              <a:rPr lang="en-US" b="1" dirty="0" smtClean="0"/>
              <a:t>used are 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 lvl="1"/>
            <a:r>
              <a:rPr lang="en-US" sz="1800" b="1" dirty="0" smtClean="0"/>
              <a:t>GET - </a:t>
            </a:r>
            <a:r>
              <a:rPr lang="en-US" sz="1800" dirty="0"/>
              <a:t>R</a:t>
            </a:r>
            <a:r>
              <a:rPr lang="en-US" sz="1800" dirty="0" smtClean="0"/>
              <a:t>equest </a:t>
            </a:r>
            <a:r>
              <a:rPr lang="en-US" sz="1800" dirty="0"/>
              <a:t>to retrieve a resource such as an HTML file or an image file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POST - </a:t>
            </a:r>
            <a:r>
              <a:rPr lang="en-US" sz="1800" dirty="0"/>
              <a:t>Request for the server to accept the data being sent from the client to insert new server data. </a:t>
            </a:r>
            <a:endParaRPr lang="en-US" sz="1800" dirty="0" smtClean="0"/>
          </a:p>
          <a:p>
            <a:pPr lvl="1"/>
            <a:endParaRPr lang="en-US" sz="1800" b="1" dirty="0" smtClean="0"/>
          </a:p>
          <a:p>
            <a:pPr lvl="1"/>
            <a:r>
              <a:rPr lang="en-US" sz="1800" b="1" dirty="0" smtClean="0"/>
              <a:t>PUT - </a:t>
            </a:r>
            <a:r>
              <a:rPr lang="en-US" sz="1800" dirty="0"/>
              <a:t>Request for the server to accept the data being sent from the client to modify existing server data. 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b="1" dirty="0" smtClean="0"/>
              <a:t>DELETE - </a:t>
            </a:r>
            <a:r>
              <a:rPr lang="en-US" sz="1800" dirty="0"/>
              <a:t>Request for the server to delete a specific resource. </a:t>
            </a:r>
            <a:endParaRPr lang="en-US" sz="1800" b="1" dirty="0" smtClean="0"/>
          </a:p>
          <a:p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3120959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- Methods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924512" cy="4690169"/>
          </a:xfrm>
        </p:spPr>
        <p:txBody>
          <a:bodyPr>
            <a:normAutofit/>
          </a:bodyPr>
          <a:lstStyle/>
          <a:p>
            <a:r>
              <a:rPr lang="en-US" b="1" dirty="0" smtClean="0"/>
              <a:t>GET </a:t>
            </a:r>
          </a:p>
          <a:p>
            <a:pPr lvl="1"/>
            <a:r>
              <a:rPr lang="en-US" dirty="0" smtClean="0"/>
              <a:t>The client </a:t>
            </a:r>
            <a:r>
              <a:rPr lang="en-US" dirty="0"/>
              <a:t>data is transmitted to server in URL as query strings(</a:t>
            </a:r>
            <a:r>
              <a:rPr lang="ro-RO" b="1" dirty="0"/>
              <a:t>name/value pairs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QueryString</a:t>
            </a:r>
            <a:r>
              <a:rPr lang="en-US" b="1" dirty="0" smtClean="0"/>
              <a:t> </a:t>
            </a:r>
            <a:r>
              <a:rPr lang="en-US" dirty="0" smtClean="0"/>
              <a:t>is the part from URL that proceed “?” character</a:t>
            </a:r>
            <a:endParaRPr lang="en-US" b="1" dirty="0" smtClean="0"/>
          </a:p>
          <a:p>
            <a:endParaRPr lang="en-US" b="1" dirty="0"/>
          </a:p>
          <a:p>
            <a:pPr lvl="1" algn="l"/>
            <a:r>
              <a:rPr lang="en-US" b="1" dirty="0" smtClean="0"/>
              <a:t>GET </a:t>
            </a:r>
            <a:r>
              <a:rPr lang="en-US" dirty="0" smtClean="0"/>
              <a:t>example : URL -&gt; …</a:t>
            </a:r>
            <a:r>
              <a:rPr lang="ro-RO" dirty="0" smtClean="0"/>
              <a:t>/test/demo_form.</a:t>
            </a:r>
            <a:r>
              <a:rPr lang="en-US" dirty="0" err="1" smtClean="0"/>
              <a:t>jsp</a:t>
            </a:r>
            <a:r>
              <a:rPr lang="ro-RO" b="1" dirty="0" smtClean="0"/>
              <a:t>?name1=value1&amp;name2=value2</a:t>
            </a:r>
            <a:endParaRPr lang="en-US" b="1" dirty="0"/>
          </a:p>
          <a:p>
            <a:pPr marL="457200" lvl="1" indent="0" algn="l">
              <a:buNone/>
            </a:pPr>
            <a:r>
              <a:rPr lang="en-US" b="1" dirty="0" smtClean="0"/>
              <a:t>                             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POST </a:t>
            </a:r>
            <a:endParaRPr lang="en-US" dirty="0"/>
          </a:p>
          <a:p>
            <a:pPr lvl="1" algn="l"/>
            <a:r>
              <a:rPr lang="en-US" dirty="0" smtClean="0"/>
              <a:t>Submits data to be processed to a specified resource</a:t>
            </a:r>
          </a:p>
          <a:p>
            <a:pPr algn="l"/>
            <a:endParaRPr lang="en-US" dirty="0" smtClean="0"/>
          </a:p>
          <a:p>
            <a:pPr lvl="1" algn="l"/>
            <a:r>
              <a:rPr lang="en-US" dirty="0" smtClean="0"/>
              <a:t>Using </a:t>
            </a:r>
            <a:r>
              <a:rPr lang="en-US" b="1" dirty="0" smtClean="0"/>
              <a:t>POST</a:t>
            </a:r>
            <a:r>
              <a:rPr lang="en-US" dirty="0" smtClean="0"/>
              <a:t> data is transmitted to server in request body</a:t>
            </a:r>
          </a:p>
          <a:p>
            <a:pPr algn="l"/>
            <a:endParaRPr lang="en-US" dirty="0" smtClean="0"/>
          </a:p>
          <a:p>
            <a:pPr lvl="1" algn="l"/>
            <a:r>
              <a:rPr lang="en-US" b="1" dirty="0" smtClean="0"/>
              <a:t>POST </a:t>
            </a:r>
            <a:r>
              <a:rPr lang="en-US" dirty="0" smtClean="0"/>
              <a:t> example : URL -&gt;  …/test/</a:t>
            </a:r>
            <a:r>
              <a:rPr lang="en-US" dirty="0" err="1" smtClean="0"/>
              <a:t>demo_form.jsp</a:t>
            </a:r>
            <a:r>
              <a:rPr lang="en-US" dirty="0" smtClean="0"/>
              <a:t> HTTP/1.1</a:t>
            </a:r>
            <a:endParaRPr lang="en-US" dirty="0"/>
          </a:p>
          <a:p>
            <a:pPr marL="457200" lvl="1" indent="0" algn="l">
              <a:buNone/>
            </a:pPr>
            <a:r>
              <a:rPr lang="en-US" dirty="0" smtClean="0"/>
              <a:t>                                 Body -&gt; </a:t>
            </a:r>
            <a:r>
              <a:rPr lang="en-US" b="1" dirty="0" smtClean="0"/>
              <a:t>name1=value1&amp;name2=value2</a:t>
            </a:r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4317991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- </a:t>
            </a:r>
            <a:r>
              <a:rPr lang="en-US" dirty="0"/>
              <a:t>GET v/s </a:t>
            </a:r>
            <a:r>
              <a:rPr lang="en-US" dirty="0" smtClean="0"/>
              <a:t>POST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4317991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</a:t>
            </a:r>
            <a:r>
              <a:rPr lang="en-US" dirty="0"/>
              <a:t>-</a:t>
            </a:r>
            <a:r>
              <a:rPr lang="en-US" dirty="0" smtClean="0"/>
              <a:t> GET v/s POST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graphicFrame>
        <p:nvGraphicFramePr>
          <p:cNvPr id="8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18891"/>
              </p:ext>
            </p:extLst>
          </p:nvPr>
        </p:nvGraphicFramePr>
        <p:xfrm>
          <a:off x="457200" y="1981200"/>
          <a:ext cx="8229600" cy="4349751"/>
        </p:xfrm>
        <a:graphic>
          <a:graphicData uri="http://schemas.openxmlformats.org/drawingml/2006/table">
            <a:tbl>
              <a:tblPr/>
              <a:tblGrid>
                <a:gridCol w="1828800"/>
                <a:gridCol w="3429000"/>
                <a:gridCol w="2971800"/>
              </a:tblGrid>
              <a:tr h="518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    GET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     POST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HTTP Request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The request contains only the request line and  HTTP header.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Along with request line and header it also contains HTTP body.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Parameter passing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form elements are passed to the server by appending at the end of the URL.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form elements are passed in the body of the HTTP request.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Size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parameter data is limited (the limit depends on the container)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Can send huge amount of data to the server.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Idempotency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GET is Idempotent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POST is not idempotent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Usage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Generally used to fetch some information from the host.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Generally used to process the sent data.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76" y="281052"/>
            <a:ext cx="1915884" cy="1564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83" y="4718833"/>
            <a:ext cx="1127696" cy="1106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47" y="2044765"/>
            <a:ext cx="2831039" cy="981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45" y="3352979"/>
            <a:ext cx="2487641" cy="2472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29" y="1521242"/>
            <a:ext cx="1466850" cy="150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32" y="766826"/>
            <a:ext cx="1501562" cy="593092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9982" y="2257425"/>
            <a:ext cx="22355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Apache </a:t>
            </a:r>
            <a:r>
              <a:rPr lang="en-US" sz="2000" dirty="0" smtClean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Intellij</a:t>
            </a:r>
            <a:r>
              <a:rPr lang="en-US" sz="2000" dirty="0"/>
              <a:t> </a:t>
            </a:r>
            <a:r>
              <a:rPr lang="en-US" sz="2000" dirty="0" smtClean="0"/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Apache 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Docker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91" y="3026192"/>
            <a:ext cx="1501880" cy="14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Servlets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86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1764320" cy="593092"/>
          </a:xfrm>
        </p:spPr>
        <p:txBody>
          <a:bodyPr/>
          <a:lstStyle/>
          <a:p>
            <a:r>
              <a:rPr lang="en-US" dirty="0" smtClean="0"/>
              <a:t>Servlets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servlet</a:t>
            </a:r>
            <a:r>
              <a:rPr lang="en-US" dirty="0"/>
              <a:t> is a </a:t>
            </a:r>
            <a:r>
              <a:rPr lang="en-US" dirty="0">
                <a:hlinkClick r:id="rId2" tooltip="Java programming language"/>
              </a:rPr>
              <a:t>Java programming language</a:t>
            </a:r>
            <a:r>
              <a:rPr lang="en-US" dirty="0"/>
              <a:t> </a:t>
            </a:r>
            <a:r>
              <a:rPr lang="en-US" dirty="0">
                <a:hlinkClick r:id="rId3" tooltip="Class (computer programming)"/>
              </a:rPr>
              <a:t>class</a:t>
            </a:r>
            <a:r>
              <a:rPr lang="en-US" dirty="0"/>
              <a:t> used to extend the capabilities of a </a:t>
            </a:r>
            <a:r>
              <a:rPr lang="en-US" dirty="0">
                <a:hlinkClick r:id="rId4" tooltip="Server (computing)"/>
              </a:rPr>
              <a:t>server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Servlets</a:t>
            </a:r>
            <a:r>
              <a:rPr lang="en-US" dirty="0" smtClean="0"/>
              <a:t> </a:t>
            </a:r>
            <a:r>
              <a:rPr lang="en-US" dirty="0"/>
              <a:t>can respond to any types of requests, they are commonly used to extend the applications hosted by </a:t>
            </a:r>
            <a:r>
              <a:rPr lang="en-US" dirty="0">
                <a:hlinkClick r:id="rId5" tooltip="Web server"/>
              </a:rPr>
              <a:t>web </a:t>
            </a:r>
            <a:r>
              <a:rPr lang="en-US" dirty="0" smtClean="0">
                <a:hlinkClick r:id="rId5" tooltip="Web server"/>
              </a:rPr>
              <a:t>servers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servlet</a:t>
            </a:r>
            <a:r>
              <a:rPr lang="en-US" dirty="0" smtClean="0"/>
              <a:t> is an object that receives request and generates response based on that request</a:t>
            </a:r>
          </a:p>
          <a:p>
            <a:endParaRPr lang="en-US" dirty="0"/>
          </a:p>
          <a:p>
            <a:r>
              <a:rPr lang="en-US" dirty="0" smtClean="0"/>
              <a:t>The servlet is an interface under the </a:t>
            </a:r>
            <a:r>
              <a:rPr lang="en-US" dirty="0" err="1" smtClean="0"/>
              <a:t>javax.servlet</a:t>
            </a:r>
            <a:r>
              <a:rPr lang="en-US" dirty="0" smtClean="0"/>
              <a:t> package from servlet API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common </a:t>
            </a:r>
            <a:r>
              <a:rPr lang="en-US" dirty="0"/>
              <a:t>used implementation is </a:t>
            </a:r>
            <a:r>
              <a:rPr lang="en-US" dirty="0" err="1" smtClean="0"/>
              <a:t>javax.servlet.http.HttpServlet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could extends this class to implement your own servlet </a:t>
            </a:r>
            <a:endParaRPr lang="en-US" dirty="0"/>
          </a:p>
          <a:p>
            <a:endParaRPr lang="ro-R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/>
              <a:t>Servlets - </a:t>
            </a:r>
            <a:r>
              <a:rPr lang="en-US" dirty="0" smtClean="0"/>
              <a:t>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4099" y="1266103"/>
            <a:ext cx="7704139" cy="893618"/>
          </a:xfrm>
        </p:spPr>
        <p:txBody>
          <a:bodyPr/>
          <a:lstStyle/>
          <a:p>
            <a:r>
              <a:rPr lang="en-US" dirty="0"/>
              <a:t>The Servlet lifecycle is simple, there is only one main state – “Initialized”.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3200400" y="4953000"/>
            <a:ext cx="2286000" cy="990600"/>
          </a:xfrm>
          <a:prstGeom prst="hexagon">
            <a:avLst>
              <a:gd name="adj" fmla="val 57692"/>
              <a:gd name="vf" fmla="val 11547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Initialized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886200" y="1981200"/>
            <a:ext cx="1066800" cy="990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Does not exist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39624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V="1">
            <a:off x="48006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514600" y="3482975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constructor()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048000" y="3962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init</a:t>
            </a:r>
            <a:r>
              <a:rPr lang="en-US" altLang="en-US" dirty="0"/>
              <a:t>()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953000" y="37338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destroy()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514600" y="57912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Service()</a:t>
            </a:r>
          </a:p>
        </p:txBody>
      </p:sp>
      <p:cxnSp>
        <p:nvCxnSpPr>
          <p:cNvPr id="26" name="AutoShape 11"/>
          <p:cNvCxnSpPr>
            <a:cxnSpLocks noChangeShapeType="1"/>
          </p:cNvCxnSpPr>
          <p:nvPr/>
        </p:nvCxnSpPr>
        <p:spPr bwMode="auto">
          <a:xfrm rot="10800000" flipH="1" flipV="1">
            <a:off x="3200400" y="5448300"/>
            <a:ext cx="1143000" cy="495300"/>
          </a:xfrm>
          <a:prstGeom prst="curvedConnector4">
            <a:avLst>
              <a:gd name="adj1" fmla="val -67921"/>
              <a:gd name="adj2" fmla="val 198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05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The server will automatically </a:t>
            </a: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call:</a:t>
            </a:r>
            <a:endParaRPr lang="en-US" altLang="zh-CN" sz="20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init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only once when </a:t>
            </a:r>
            <a:r>
              <a:rPr lang="en-US" altLang="zh-CN" sz="2000" b="1" dirty="0" err="1">
                <a:latin typeface="Arial" panose="020B0604020202020204" pitchFamily="34" charset="0"/>
                <a:ea typeface="SimSun" panose="02010600030101010101" pitchFamily="2" charset="-122"/>
              </a:rPr>
              <a:t>serlvet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is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being</a:t>
            </a: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created. 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Good place for set up, open Database, </a:t>
            </a:r>
            <a:endParaRPr lang="en-US" altLang="zh-CN" sz="2000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etc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service():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once for each request.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In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 HttpServlet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it delegates </a:t>
            </a:r>
            <a:endParaRPr lang="en-US" altLang="zh-CN" sz="2000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requests 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to 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doGet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doPost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etc.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destroy():</a:t>
            </a:r>
            <a:r>
              <a:rPr lang="en-US" altLang="zh-CN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when server decides to </a:t>
            </a:r>
            <a:endParaRPr lang="en-US" altLang="zh-CN" sz="2000" b="1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terminate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the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servlet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. </a:t>
            </a:r>
          </a:p>
          <a:p>
            <a:pPr lvl="2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</a:rPr>
              <a:t>Release resources.</a:t>
            </a:r>
            <a:endParaRPr lang="en-US" altLang="zh-CN" dirty="0">
              <a:ea typeface="SimSun" panose="02010600030101010101" pitchFamily="2" charset="-122"/>
            </a:endParaRPr>
          </a:p>
          <a:p>
            <a:endParaRPr lang="ro-RO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7226" y="3287735"/>
            <a:ext cx="3759200" cy="324291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/>
              <a:t>Servlets - </a:t>
            </a:r>
            <a:r>
              <a:rPr lang="en-US" dirty="0" smtClean="0"/>
              <a:t>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JEE </a:t>
            </a:r>
            <a:r>
              <a:rPr lang="en-US" dirty="0" smtClean="0"/>
              <a:t>Containers </a:t>
            </a:r>
            <a:r>
              <a:rPr lang="en-US" dirty="0"/>
              <a:t>&amp; Web Container</a:t>
            </a:r>
            <a:endParaRPr lang="ro-RO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  <a:prstGeom prst="rect">
            <a:avLst/>
          </a:prstGeom>
        </p:spPr>
      </p:pic>
      <p:pic>
        <p:nvPicPr>
          <p:cNvPr id="6" name="Picture 5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" y="3322713"/>
            <a:ext cx="10668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91604" y="287318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Web </a:t>
            </a:r>
          </a:p>
          <a:p>
            <a:pPr algn="ctr" eaLnBrk="1" hangingPunct="1"/>
            <a:r>
              <a:rPr lang="en-US" altLang="en-US" sz="1400" b="1" dirty="0"/>
              <a:t>Container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85729" y="2377880"/>
            <a:ext cx="1143000" cy="609600"/>
          </a:xfrm>
          <a:prstGeom prst="flowChartPrepa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Servlet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16058" y="3615722"/>
            <a:ext cx="838200" cy="457200"/>
          </a:xfrm>
          <a:prstGeom prst="hexagon">
            <a:avLst>
              <a:gd name="adj" fmla="val 45833"/>
              <a:gd name="vf" fmla="val 11547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Thread</a:t>
            </a:r>
          </a:p>
        </p:txBody>
      </p:sp>
      <p:pic>
        <p:nvPicPr>
          <p:cNvPr id="12" name="Picture 11" descr="CP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15" y="4937691"/>
            <a:ext cx="75251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183963" y="4598376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Service()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277804" y="5082980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doGet</a:t>
            </a:r>
            <a:r>
              <a:rPr lang="en-US" altLang="en-US" dirty="0"/>
              <a:t>()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 flipV="1">
            <a:off x="4839404" y="4397180"/>
            <a:ext cx="762000" cy="914400"/>
          </a:xfrm>
          <a:prstGeom prst="foldedCorner">
            <a:avLst>
              <a:gd name="adj" fmla="val 2431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900"/>
              <a:t>&lt;Html&gt;</a:t>
            </a:r>
          </a:p>
          <a:p>
            <a:pPr algn="ctr" eaLnBrk="1" hangingPunct="1"/>
            <a:r>
              <a:rPr lang="en-US" altLang="en-US" sz="900"/>
              <a:t>     &lt;Body&gt;</a:t>
            </a:r>
          </a:p>
          <a:p>
            <a:pPr algn="ctr" eaLnBrk="1" hangingPunct="1"/>
            <a:r>
              <a:rPr lang="en-US" altLang="en-US" sz="900"/>
              <a:t>      …….</a:t>
            </a:r>
          </a:p>
          <a:p>
            <a:pPr algn="ctr" eaLnBrk="1" hangingPunct="1"/>
            <a:r>
              <a:rPr lang="en-US" altLang="en-US" sz="900"/>
              <a:t>      &lt;/Body&gt;</a:t>
            </a:r>
          </a:p>
          <a:p>
            <a:pPr algn="ctr" eaLnBrk="1" hangingPunct="1"/>
            <a:r>
              <a:rPr lang="en-US" altLang="en-US" sz="900"/>
              <a:t>  &lt;/Html&gt;</a:t>
            </a:r>
          </a:p>
        </p:txBody>
      </p:sp>
      <p:cxnSp>
        <p:nvCxnSpPr>
          <p:cNvPr id="16" name="AutoShape 13"/>
          <p:cNvCxnSpPr>
            <a:cxnSpLocks noChangeShapeType="1"/>
            <a:stCxn id="14" idx="2"/>
            <a:endCxn id="15" idx="3"/>
          </p:cNvCxnSpPr>
          <p:nvPr/>
        </p:nvCxnSpPr>
        <p:spPr bwMode="auto">
          <a:xfrm rot="5400000" flipH="1">
            <a:off x="6381660" y="4074125"/>
            <a:ext cx="595313" cy="2155825"/>
          </a:xfrm>
          <a:prstGeom prst="curvedConnector4">
            <a:avLst>
              <a:gd name="adj1" fmla="val -38400"/>
              <a:gd name="adj2" fmla="val 611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15" idx="1"/>
            <a:endCxn id="8" idx="2"/>
          </p:cNvCxnSpPr>
          <p:nvPr/>
        </p:nvCxnSpPr>
        <p:spPr bwMode="auto">
          <a:xfrm rot="10800000">
            <a:off x="3810704" y="3635180"/>
            <a:ext cx="1028700" cy="1219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18234" y="4113771"/>
            <a:ext cx="116770" cy="588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735004" y="4893298"/>
            <a:ext cx="0" cy="265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7535159" y="2977348"/>
            <a:ext cx="222070" cy="63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610804" y="279698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request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983422" y="3485161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response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391604" y="447338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response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6351087" y="3706209"/>
            <a:ext cx="2286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4915604" y="3177980"/>
            <a:ext cx="2286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4001204" y="4320980"/>
            <a:ext cx="2286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03374" y="4106634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Web </a:t>
            </a:r>
          </a:p>
          <a:p>
            <a:pPr algn="ctr" eaLnBrk="1" hangingPunct="1"/>
            <a:r>
              <a:rPr lang="en-US" altLang="en-US" sz="1400" b="1" dirty="0"/>
              <a:t>Server</a:t>
            </a:r>
          </a:p>
        </p:txBody>
      </p:sp>
      <p:cxnSp>
        <p:nvCxnSpPr>
          <p:cNvPr id="28" name="AutoShape 25"/>
          <p:cNvCxnSpPr>
            <a:cxnSpLocks noChangeShapeType="1"/>
            <a:stCxn id="27" idx="3"/>
          </p:cNvCxnSpPr>
          <p:nvPr/>
        </p:nvCxnSpPr>
        <p:spPr bwMode="auto">
          <a:xfrm flipV="1">
            <a:off x="2441574" y="3335306"/>
            <a:ext cx="982417" cy="115232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783466" y="340658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Http request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0" y="4045744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Client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450974" y="2354034"/>
            <a:ext cx="7473638" cy="3852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flipV="1">
            <a:off x="519593" y="2415930"/>
            <a:ext cx="457200" cy="609600"/>
          </a:xfrm>
          <a:prstGeom prst="foldedCorner">
            <a:avLst>
              <a:gd name="adj" fmla="val 2262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GET.</a:t>
            </a:r>
          </a:p>
          <a:p>
            <a:pPr algn="ctr" eaLnBrk="1" hangingPunct="1"/>
            <a:r>
              <a:rPr lang="en-US" altLang="en-US" sz="1200" b="1" dirty="0"/>
              <a:t>…..</a:t>
            </a:r>
          </a:p>
        </p:txBody>
      </p:sp>
      <p:cxnSp>
        <p:nvCxnSpPr>
          <p:cNvPr id="33" name="AutoShape 10"/>
          <p:cNvCxnSpPr>
            <a:cxnSpLocks noChangeShapeType="1"/>
            <a:stCxn id="6" idx="0"/>
            <a:endCxn id="32" idx="1"/>
          </p:cNvCxnSpPr>
          <p:nvPr/>
        </p:nvCxnSpPr>
        <p:spPr bwMode="auto">
          <a:xfrm rot="16200000" flipV="1">
            <a:off x="256702" y="2983622"/>
            <a:ext cx="601983" cy="76200"/>
          </a:xfrm>
          <a:prstGeom prst="curvedConnector4">
            <a:avLst>
              <a:gd name="adj1" fmla="val 24684"/>
              <a:gd name="adj2" fmla="val 648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32" idx="0"/>
            <a:endCxn id="27" idx="0"/>
          </p:cNvCxnSpPr>
          <p:nvPr/>
        </p:nvCxnSpPr>
        <p:spPr bwMode="auto">
          <a:xfrm rot="16200000" flipH="1">
            <a:off x="844781" y="2928941"/>
            <a:ext cx="1081104" cy="1274281"/>
          </a:xfrm>
          <a:prstGeom prst="curvedConnector3">
            <a:avLst>
              <a:gd name="adj1" fmla="val 35417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67193" y="2111130"/>
            <a:ext cx="823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/>
              <a:t>request</a:t>
            </a:r>
          </a:p>
        </p:txBody>
      </p:sp>
      <p:cxnSp>
        <p:nvCxnSpPr>
          <p:cNvPr id="45" name="AutoShape 9"/>
          <p:cNvCxnSpPr>
            <a:cxnSpLocks noChangeShapeType="1"/>
            <a:stCxn id="8" idx="3"/>
            <a:endCxn id="11" idx="3"/>
          </p:cNvCxnSpPr>
          <p:nvPr/>
        </p:nvCxnSpPr>
        <p:spPr bwMode="auto">
          <a:xfrm>
            <a:off x="4229804" y="3254180"/>
            <a:ext cx="2886254" cy="59014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6"/>
          <p:cNvCxnSpPr>
            <a:cxnSpLocks noChangeShapeType="1"/>
            <a:stCxn id="27" idx="2"/>
            <a:endCxn id="30" idx="2"/>
          </p:cNvCxnSpPr>
          <p:nvPr/>
        </p:nvCxnSpPr>
        <p:spPr bwMode="auto">
          <a:xfrm rot="5400000" flipH="1">
            <a:off x="975236" y="3821397"/>
            <a:ext cx="456177" cy="1638299"/>
          </a:xfrm>
          <a:prstGeom prst="curvedConnector3">
            <a:avLst>
              <a:gd name="adj1" fmla="val -51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499522" y="4447858"/>
            <a:ext cx="979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/>
              <a:t>response</a:t>
            </a:r>
          </a:p>
        </p:txBody>
      </p:sp>
      <p:sp>
        <p:nvSpPr>
          <p:cNvPr id="54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20687" y="5004762"/>
            <a:ext cx="838200" cy="990600"/>
          </a:xfrm>
          <a:prstGeom prst="actionButton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HTTP</a:t>
            </a:r>
          </a:p>
          <a:p>
            <a:pPr algn="ctr" eaLnBrk="1" hangingPunct="1"/>
            <a:endParaRPr lang="en-US" altLang="en-US" sz="1000" b="1" dirty="0"/>
          </a:p>
          <a:p>
            <a:pPr algn="ctr" eaLnBrk="1" hangingPunct="1"/>
            <a:r>
              <a:rPr lang="en-US" altLang="en-US" sz="1200" b="1" dirty="0"/>
              <a:t>HTML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68880" y="1827036"/>
            <a:ext cx="532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rebuchet MS" panose="020B0603020202020204" pitchFamily="34" charset="0"/>
              </a:rPr>
              <a:t>How does the </a:t>
            </a:r>
            <a:r>
              <a:rPr lang="en-US" altLang="en-US" b="1" dirty="0" smtClean="0">
                <a:latin typeface="Trebuchet MS" panose="020B0603020202020204" pitchFamily="34" charset="0"/>
              </a:rPr>
              <a:t>HTTP Servlet handle </a:t>
            </a:r>
            <a:r>
              <a:rPr lang="en-US" altLang="en-US" b="1" dirty="0">
                <a:latin typeface="Trebuchet MS" panose="020B0603020202020204" pitchFamily="34" charset="0"/>
              </a:rPr>
              <a:t>a request?</a:t>
            </a:r>
          </a:p>
        </p:txBody>
      </p:sp>
      <p:sp>
        <p:nvSpPr>
          <p:cNvPr id="40" name="AutoShape 7"/>
          <p:cNvSpPr>
            <a:spLocks noChangeArrowheads="1"/>
          </p:cNvSpPr>
          <p:nvPr/>
        </p:nvSpPr>
        <p:spPr bwMode="auto">
          <a:xfrm>
            <a:off x="7833608" y="3158522"/>
            <a:ext cx="1219522" cy="457200"/>
          </a:xfrm>
          <a:prstGeom prst="hexagon">
            <a:avLst>
              <a:gd name="adj" fmla="val 45833"/>
              <a:gd name="vf" fmla="val 11547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 smtClean="0"/>
              <a:t>Thread Pool</a:t>
            </a:r>
            <a:endParaRPr lang="en-US" altLang="en-US" sz="1400" b="1" dirty="0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 flipV="1">
            <a:off x="7954258" y="3635180"/>
            <a:ext cx="37447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/>
              <a:t>Servlets - </a:t>
            </a:r>
            <a:r>
              <a:rPr lang="en-US" dirty="0" smtClean="0"/>
              <a:t>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graphicFrame>
        <p:nvGraphicFramePr>
          <p:cNvPr id="2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81539"/>
              </p:ext>
            </p:extLst>
          </p:nvPr>
        </p:nvGraphicFramePr>
        <p:xfrm>
          <a:off x="609599" y="1778923"/>
          <a:ext cx="8368145" cy="4446404"/>
        </p:xfrm>
        <a:graphic>
          <a:graphicData uri="http://schemas.openxmlformats.org/drawingml/2006/table">
            <a:tbl>
              <a:tblPr/>
              <a:tblGrid>
                <a:gridCol w="1986777"/>
                <a:gridCol w="2197296"/>
                <a:gridCol w="2092036"/>
                <a:gridCol w="2092036"/>
              </a:tblGrid>
              <a:tr h="33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When is it called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What it’s for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 you override it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5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init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container calls the init() before the servlet can service any client requests.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initialize your servlet before handling any client requests.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Possibly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0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service()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When a new request for that servlet comes in.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determine which HTTP method should be called.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No. Very unlikely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5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doGet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 or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doPost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service() method invokes it based on the HTTP method from the request.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handle the business logic.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Always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377778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Servlets – Deployment Descriptor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05" y="1600200"/>
            <a:ext cx="4034156" cy="4690169"/>
          </a:xfrm>
        </p:spPr>
        <p:txBody>
          <a:bodyPr/>
          <a:lstStyle/>
          <a:p>
            <a:pPr algn="l"/>
            <a:r>
              <a:rPr lang="en-US" sz="2000" b="1" dirty="0" smtClean="0"/>
              <a:t>Web.xml </a:t>
            </a:r>
          </a:p>
          <a:p>
            <a:pPr algn="l"/>
            <a:endParaRPr lang="en-US" dirty="0" smtClean="0"/>
          </a:p>
          <a:p>
            <a:pPr lvl="1" algn="l"/>
            <a:r>
              <a:rPr lang="en-US" dirty="0" smtClean="0"/>
              <a:t>Is the deployment </a:t>
            </a:r>
            <a:r>
              <a:rPr lang="en-US" dirty="0"/>
              <a:t>descriptor file </a:t>
            </a:r>
            <a:r>
              <a:rPr lang="en-US" dirty="0" smtClean="0"/>
              <a:t>for web applications  and </a:t>
            </a:r>
            <a:r>
              <a:rPr lang="en-US" dirty="0"/>
              <a:t>is part of the servlet standard for web </a:t>
            </a:r>
            <a:r>
              <a:rPr lang="en-US" dirty="0" smtClean="0"/>
              <a:t>applications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 smtClean="0"/>
          </a:p>
          <a:p>
            <a:pPr lvl="1" algn="l"/>
            <a:r>
              <a:rPr lang="en-US" dirty="0" smtClean="0"/>
              <a:t>determines </a:t>
            </a:r>
            <a:r>
              <a:rPr lang="en-US" dirty="0"/>
              <a:t>how URLs map to servlets, which URLs require authentication, and other </a:t>
            </a:r>
            <a:r>
              <a:rPr lang="en-US" dirty="0" smtClean="0"/>
              <a:t>information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  <a:p>
            <a:pPr lvl="1" algn="l"/>
            <a:r>
              <a:rPr lang="en-US" dirty="0" smtClean="0"/>
              <a:t>The </a:t>
            </a:r>
            <a:r>
              <a:rPr lang="en-US" dirty="0"/>
              <a:t>file is an XML file whose root element </a:t>
            </a:r>
            <a:r>
              <a:rPr lang="en-US" dirty="0" smtClean="0"/>
              <a:t>is &lt;web-app&gt;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78461" y="2805793"/>
            <a:ext cx="4552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&lt;servlet&gt;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&lt;servlet-name&gt;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&lt;/servlet-name&gt;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	&lt;servlet-class&gt;class name&lt;/servlet-class&gt;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&lt;/servlet&gt;</a:t>
            </a:r>
          </a:p>
          <a:p>
            <a:pPr algn="just"/>
            <a:endParaRPr lang="en-US" sz="1600" dirty="0" smtClean="0">
              <a:solidFill>
                <a:schemeClr val="tx2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&lt;servlet-mapping&gt;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&lt;servlet-name&gt;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&lt;/servlet-name&gt;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</a:t>
            </a:r>
            <a:r>
              <a:rPr lang="en-US" sz="1600" dirty="0" err="1" smtClean="0">
                <a:solidFill>
                  <a:schemeClr val="tx2"/>
                </a:solidFill>
              </a:rPr>
              <a:t>url</a:t>
            </a:r>
            <a:r>
              <a:rPr lang="en-US" sz="1600" dirty="0" smtClean="0">
                <a:solidFill>
                  <a:schemeClr val="tx2"/>
                </a:solidFill>
              </a:rPr>
              <a:t>-pattern&gt;/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</a:t>
            </a:r>
            <a:r>
              <a:rPr lang="en-US" sz="1600" dirty="0" err="1" smtClean="0">
                <a:solidFill>
                  <a:schemeClr val="tx2"/>
                </a:solidFill>
              </a:rPr>
              <a:t>url</a:t>
            </a:r>
            <a:r>
              <a:rPr lang="en-US" sz="1600" dirty="0" smtClean="0">
                <a:solidFill>
                  <a:schemeClr val="tx2"/>
                </a:solidFill>
              </a:rPr>
              <a:t>-pattern&gt;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&lt;/servlet-mapping&gt;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52452" y="766826"/>
            <a:ext cx="4905532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custom http servlet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594833" y="2973057"/>
            <a:ext cx="3310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javax.servlet.GenericServlet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453768" y="4267200"/>
            <a:ext cx="34515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javax.servlet.http.HttpServlet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3108325" y="5602287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Your Servlet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2736817" y="1751557"/>
            <a:ext cx="3026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9900"/>
              </a:buClr>
              <a:buSzPct val="150000"/>
            </a:pPr>
            <a:r>
              <a:rPr lang="en-US" alt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javax.servlet.Servlet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/>
            <a:endParaRPr lang="en-US" altLang="en-US" b="1" dirty="0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669925" y="1716087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Interface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441325" y="2935287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Abstract class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485775" y="4267200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Abstract class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41325" y="5602287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Concrete class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949704" y="1944687"/>
            <a:ext cx="640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2136775" y="316388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2136775" y="4459287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2193925" y="5830887"/>
            <a:ext cx="773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5944170" y="3136705"/>
            <a:ext cx="2412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6185406" y="2895600"/>
            <a:ext cx="26156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If not overridden, implements </a:t>
            </a:r>
            <a:r>
              <a:rPr lang="en-US" altLang="en-US" dirty="0" err="1"/>
              <a:t>init</a:t>
            </a:r>
            <a:r>
              <a:rPr lang="en-US" altLang="en-US" dirty="0"/>
              <a:t>() </a:t>
            </a:r>
          </a:p>
          <a:p>
            <a:pPr eaLnBrk="1" hangingPunct="1"/>
            <a:r>
              <a:rPr lang="en-US" altLang="en-US" dirty="0"/>
              <a:t>method from the ‘Servlet’ interface,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6185407" y="4191000"/>
            <a:ext cx="28665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If not overridden, implements service()</a:t>
            </a:r>
          </a:p>
          <a:p>
            <a:pPr eaLnBrk="1" hangingPunct="1"/>
            <a:r>
              <a:rPr lang="en-US" altLang="en-US" dirty="0"/>
              <a:t>method.</a:t>
            </a: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073650" y="5562600"/>
            <a:ext cx="368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We implement the HTTP methods </a:t>
            </a:r>
          </a:p>
          <a:p>
            <a:pPr eaLnBrk="1" hangingPunct="1"/>
            <a:r>
              <a:rPr lang="en-US" altLang="en-US"/>
              <a:t>here.</a:t>
            </a:r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>
            <a:off x="5957984" y="4459287"/>
            <a:ext cx="145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2"/>
          <p:cNvSpPr>
            <a:spLocks noChangeShapeType="1"/>
          </p:cNvSpPr>
          <p:nvPr/>
        </p:nvSpPr>
        <p:spPr bwMode="auto">
          <a:xfrm>
            <a:off x="4632325" y="575468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AutoShape 23"/>
          <p:cNvSpPr>
            <a:spLocks noChangeArrowheads="1"/>
          </p:cNvSpPr>
          <p:nvPr/>
        </p:nvSpPr>
        <p:spPr bwMode="auto">
          <a:xfrm>
            <a:off x="3794125" y="47640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3794125" y="21732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utoShape 25"/>
          <p:cNvSpPr>
            <a:spLocks noChangeArrowheads="1"/>
          </p:cNvSpPr>
          <p:nvPr/>
        </p:nvSpPr>
        <p:spPr bwMode="auto">
          <a:xfrm>
            <a:off x="3794125" y="34686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385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52452" y="766826"/>
            <a:ext cx="4865748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custom http servlet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4273" y="1930274"/>
            <a:ext cx="8549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web.xml</a:t>
            </a:r>
            <a:r>
              <a:rPr lang="en-US" dirty="0"/>
              <a:t> you have to declare the servlet and map it to a </a:t>
            </a:r>
            <a:r>
              <a:rPr lang="en-US" dirty="0" err="1"/>
              <a:t>url</a:t>
            </a:r>
            <a:r>
              <a:rPr lang="en-US" dirty="0"/>
              <a:t> or multiple </a:t>
            </a:r>
            <a:r>
              <a:rPr lang="en-US" dirty="0" err="1" smtClean="0"/>
              <a:t>urls</a:t>
            </a:r>
            <a:r>
              <a:rPr lang="en-US" dirty="0" smtClean="0"/>
              <a:t> :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dirty="0" smtClean="0"/>
              <a:t>&lt;</a:t>
            </a:r>
            <a:r>
              <a:rPr lang="en-US" b="1" dirty="0"/>
              <a:t>servlet&gt;</a:t>
            </a:r>
          </a:p>
          <a:p>
            <a:r>
              <a:rPr lang="en-US" b="1" dirty="0"/>
              <a:t>        &lt;servlet-name&gt;HelloWorld&lt;/servlet-name&gt;</a:t>
            </a:r>
          </a:p>
          <a:p>
            <a:r>
              <a:rPr lang="en-US" b="1" dirty="0" smtClean="0"/>
              <a:t>        &lt;</a:t>
            </a:r>
            <a:r>
              <a:rPr lang="en-US" b="1" dirty="0"/>
              <a:t>servlet-class&gt;ro.teamnet.z2h.web.HelloWorldServlet&lt;/servlet-class&gt;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&lt;/</a:t>
            </a:r>
            <a:r>
              <a:rPr lang="en-US" b="1" dirty="0"/>
              <a:t>servlet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&lt;</a:t>
            </a:r>
            <a:r>
              <a:rPr lang="en-US" b="1" dirty="0"/>
              <a:t>servlet-mapping&gt;</a:t>
            </a:r>
          </a:p>
          <a:p>
            <a:r>
              <a:rPr lang="en-US" b="1" dirty="0"/>
              <a:t>        &lt;servlet-name&gt;HelloWorld&lt;/servlet-name&gt;</a:t>
            </a:r>
          </a:p>
          <a:p>
            <a:r>
              <a:rPr lang="en-US" b="1" dirty="0"/>
              <a:t>        &lt;</a:t>
            </a:r>
            <a:r>
              <a:rPr lang="en-US" b="1" dirty="0" err="1"/>
              <a:t>url</a:t>
            </a:r>
            <a:r>
              <a:rPr lang="en-US" b="1" dirty="0"/>
              <a:t>-pattern&gt;/hello&lt;/</a:t>
            </a:r>
            <a:r>
              <a:rPr lang="en-US" b="1" dirty="0" err="1"/>
              <a:t>url</a:t>
            </a:r>
            <a:r>
              <a:rPr lang="en-US" b="1" dirty="0"/>
              <a:t>-pattern&gt;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&lt;/</a:t>
            </a:r>
            <a:r>
              <a:rPr lang="en-US" b="1" dirty="0"/>
              <a:t>servlet-mapping&gt;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809754"/>
            <a:ext cx="3502141" cy="3082883"/>
          </a:xfrm>
        </p:spPr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lvl="1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 HttpServletRequest 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object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– represent request from client</a:t>
            </a:r>
          </a:p>
          <a:p>
            <a:pPr marL="457200" lvl="1" indent="0" algn="l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 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HttpServletResponse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object – represent response to client</a:t>
            </a:r>
            <a:endParaRPr lang="en-US" altLang="zh-CN" dirty="0">
              <a:latin typeface="Arial Unicode MS" panose="020B0604020202020204" pitchFamily="34" charset="-128"/>
              <a:ea typeface="SimSun" panose="02010600030101010101" pitchFamily="2" charset="-122"/>
            </a:endParaRPr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  <a:p>
            <a:pPr lvl="1" algn="l"/>
            <a:endParaRPr lang="ro-RO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3" y="2809754"/>
            <a:ext cx="5474967" cy="333824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52452" y="766826"/>
            <a:ext cx="4550326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custom servlet</a:t>
            </a:r>
            <a:endParaRPr lang="ro-R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0723" y="2097281"/>
            <a:ext cx="6862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method that you’ve overridden takes two parameters:</a:t>
            </a:r>
          </a:p>
        </p:txBody>
      </p:sp>
    </p:spTree>
    <p:extLst>
      <p:ext uri="{BB962C8B-B14F-4D97-AF65-F5344CB8AC3E}">
        <p14:creationId xmlns:p14="http://schemas.microsoft.com/office/powerpoint/2010/main" val="1458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ro-RO" dirty="0"/>
              <a:t>eb </a:t>
            </a:r>
            <a:r>
              <a:rPr lang="en-US" dirty="0"/>
              <a:t>Development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61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the client request</a:t>
            </a:r>
          </a:p>
          <a:p>
            <a:endParaRPr lang="en-US" dirty="0" smtClean="0"/>
          </a:p>
          <a:p>
            <a:r>
              <a:rPr lang="en-US" dirty="0" smtClean="0"/>
              <a:t>The mostly used methods are 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ro-RO" b="1" dirty="0" smtClean="0"/>
              <a:t>getHeaders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all the values of the specified </a:t>
            </a:r>
            <a:r>
              <a:rPr lang="en-US" dirty="0" smtClean="0"/>
              <a:t>request</a:t>
            </a:r>
          </a:p>
          <a:p>
            <a:pPr lvl="1"/>
            <a:r>
              <a:rPr lang="ro-RO" b="1" dirty="0" smtClean="0"/>
              <a:t>getHeaderNames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an enumeration of all the header </a:t>
            </a:r>
            <a:r>
              <a:rPr lang="en-US" dirty="0" smtClean="0"/>
              <a:t>names</a:t>
            </a:r>
            <a:endParaRPr lang="en-US" dirty="0"/>
          </a:p>
          <a:p>
            <a:pPr lvl="1"/>
            <a:r>
              <a:rPr lang="ro-RO" b="1" dirty="0" smtClean="0"/>
              <a:t>getMethod</a:t>
            </a:r>
            <a:r>
              <a:rPr lang="en-US" dirty="0" smtClean="0"/>
              <a:t> returns the http method</a:t>
            </a:r>
            <a:endParaRPr lang="en-US" dirty="0"/>
          </a:p>
          <a:p>
            <a:pPr lvl="1"/>
            <a:r>
              <a:rPr lang="ro-RO" b="1" dirty="0" smtClean="0"/>
              <a:t>getQueryString</a:t>
            </a:r>
            <a:r>
              <a:rPr lang="en-US" dirty="0" smtClean="0"/>
              <a:t> returns query string</a:t>
            </a:r>
            <a:endParaRPr lang="en-US" dirty="0"/>
          </a:p>
          <a:p>
            <a:pPr lvl="1"/>
            <a:r>
              <a:rPr lang="ro-RO" b="1" dirty="0" smtClean="0"/>
              <a:t>getCookies</a:t>
            </a:r>
            <a:r>
              <a:rPr lang="en-US" dirty="0" smtClean="0"/>
              <a:t> returns cookies from the client</a:t>
            </a:r>
          </a:p>
          <a:p>
            <a:pPr lvl="1"/>
            <a:r>
              <a:rPr lang="ro-RO" b="1" dirty="0" smtClean="0"/>
              <a:t>getParameterNames</a:t>
            </a:r>
            <a:r>
              <a:rPr lang="en-US" dirty="0" smtClean="0"/>
              <a:t> returns an enumeration containing all parameters names from the client</a:t>
            </a:r>
          </a:p>
          <a:p>
            <a:pPr lvl="1"/>
            <a:r>
              <a:rPr lang="en-US" b="1" dirty="0" smtClean="0"/>
              <a:t>getParameter </a:t>
            </a:r>
            <a:r>
              <a:rPr lang="en-US" dirty="0" smtClean="0"/>
              <a:t>takes an argument representing the parameter name and returns the parameter value</a:t>
            </a:r>
          </a:p>
          <a:p>
            <a:pPr lvl="1"/>
            <a:endParaRPr lang="en-US" b="1" dirty="0"/>
          </a:p>
          <a:p>
            <a:pPr lvl="1"/>
            <a:endParaRPr lang="ro-RO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2451" y="766826"/>
            <a:ext cx="5627318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altLang="zh-CN" dirty="0" err="1"/>
              <a:t>HttpServletRequest</a:t>
            </a:r>
            <a:r>
              <a:rPr lang="en-US" altLang="zh-CN" dirty="0"/>
              <a:t> 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server response</a:t>
            </a:r>
          </a:p>
          <a:p>
            <a:endParaRPr lang="en-US" dirty="0"/>
          </a:p>
          <a:p>
            <a:r>
              <a:rPr lang="en-US" dirty="0"/>
              <a:t>The mostly used methods are 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getWriter</a:t>
            </a:r>
            <a:r>
              <a:rPr lang="en-US" b="1" dirty="0"/>
              <a:t> </a:t>
            </a:r>
            <a:r>
              <a:rPr lang="en-US" dirty="0" smtClean="0"/>
              <a:t>returns </a:t>
            </a:r>
            <a:r>
              <a:rPr lang="en-US" dirty="0"/>
              <a:t>a </a:t>
            </a:r>
            <a:r>
              <a:rPr lang="en-US" dirty="0" smtClean="0"/>
              <a:t>PrintWriter </a:t>
            </a:r>
            <a:r>
              <a:rPr lang="en-US" dirty="0"/>
              <a:t>object </a:t>
            </a:r>
            <a:r>
              <a:rPr lang="en-US" dirty="0" smtClean="0"/>
              <a:t>that can </a:t>
            </a:r>
            <a:r>
              <a:rPr lang="en-US" dirty="0"/>
              <a:t>send character text to the </a:t>
            </a:r>
            <a:r>
              <a:rPr lang="en-US" dirty="0" smtClean="0"/>
              <a:t>client.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setContentType</a:t>
            </a:r>
            <a:r>
              <a:rPr lang="en-US" dirty="0" smtClean="0"/>
              <a:t> sets the content type of the response . If you return an html then invoke the method </a:t>
            </a:r>
            <a:r>
              <a:rPr lang="en-US" dirty="0"/>
              <a:t>with </a:t>
            </a:r>
            <a:r>
              <a:rPr lang="en-US" dirty="0" smtClean="0"/>
              <a:t>“text/html” as argument value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addHeader </a:t>
            </a:r>
            <a:r>
              <a:rPr lang="en-US" dirty="0" smtClean="0"/>
              <a:t>adds </a:t>
            </a:r>
            <a:r>
              <a:rPr lang="en-US" dirty="0"/>
              <a:t>a response header with the given name and value</a:t>
            </a:r>
            <a:endParaRPr lang="en-US" dirty="0" smtClean="0"/>
          </a:p>
          <a:p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2451" y="766826"/>
            <a:ext cx="5751305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err="1"/>
              <a:t>HttpServletResponse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8319" y="773226"/>
            <a:ext cx="431634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workshop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file </a:t>
            </a:r>
            <a:r>
              <a:rPr lang="en-US" dirty="0"/>
              <a:t>Workshop </a:t>
            </a:r>
            <a:r>
              <a:rPr lang="en-US" dirty="0" smtClean="0"/>
              <a:t>3 </a:t>
            </a:r>
            <a:r>
              <a:rPr lang="en-US" dirty="0"/>
              <a:t>- </a:t>
            </a:r>
            <a:r>
              <a:rPr lang="en-US" dirty="0" smtClean="0"/>
              <a:t>Servlets.docx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63202" cy="593092"/>
          </a:xfrm>
        </p:spPr>
        <p:txBody>
          <a:bodyPr>
            <a:noAutofit/>
          </a:bodyPr>
          <a:lstStyle/>
          <a:p>
            <a:r>
              <a:rPr lang="en-US" dirty="0" smtClean="0"/>
              <a:t>W</a:t>
            </a:r>
            <a:r>
              <a:rPr lang="ro-RO" dirty="0" smtClean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482813"/>
            <a:ext cx="7704139" cy="4690169"/>
          </a:xfrm>
        </p:spPr>
        <p:txBody>
          <a:bodyPr/>
          <a:lstStyle/>
          <a:p>
            <a:r>
              <a:rPr lang="en-US" b="1" dirty="0" smtClean="0"/>
              <a:t>Client-server model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Is a distributed application structure that partitions tasks or workloads between the providers of services and services requesters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Client</a:t>
            </a:r>
            <a:r>
              <a:rPr lang="en-US" dirty="0" smtClean="0"/>
              <a:t> – is the part that makes a request to a service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Server</a:t>
            </a:r>
            <a:r>
              <a:rPr lang="en-US" dirty="0" smtClean="0"/>
              <a:t> – is the part that actually provides services to it’s clients. A server could also act as a client and vice versa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97" y="1639318"/>
            <a:ext cx="2603423" cy="112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49" y="273050"/>
            <a:ext cx="1884524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71516" cy="593092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ro-RO" dirty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Repeated cycles</a:t>
            </a:r>
            <a:r>
              <a:rPr lang="en-US" dirty="0"/>
              <a:t> - </a:t>
            </a:r>
            <a:r>
              <a:rPr lang="en-US" dirty="0" smtClean="0"/>
              <a:t>thick </a:t>
            </a:r>
            <a:r>
              <a:rPr lang="en-US" dirty="0"/>
              <a:t>client to thin </a:t>
            </a:r>
            <a:r>
              <a:rPr lang="en-US" dirty="0" smtClean="0"/>
              <a:t>client, </a:t>
            </a:r>
            <a:r>
              <a:rPr lang="en-US" dirty="0"/>
              <a:t>to </a:t>
            </a:r>
            <a:r>
              <a:rPr lang="en-US" dirty="0" smtClean="0"/>
              <a:t>thick…</a:t>
            </a:r>
          </a:p>
          <a:p>
            <a:endParaRPr lang="en-US" dirty="0"/>
          </a:p>
          <a:p>
            <a:pPr lvl="1"/>
            <a:r>
              <a:rPr lang="en-US" b="1" dirty="0" smtClean="0"/>
              <a:t>Thick </a:t>
            </a:r>
            <a:r>
              <a:rPr lang="en-US" b="1" dirty="0"/>
              <a:t>client </a:t>
            </a:r>
            <a:r>
              <a:rPr lang="en-US" dirty="0"/>
              <a:t>(heavy, rich or fat client) is a computer (client) in a client – server architecture that  typically provides rich functionality independent of the central server. A fat client still require a connection to a network or a server, but also has the ability to perform many functions without that </a:t>
            </a:r>
            <a:r>
              <a:rPr lang="en-US" dirty="0" smtClean="0"/>
              <a:t>connection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/>
              <a:t>Thin </a:t>
            </a:r>
            <a:r>
              <a:rPr lang="en-US" b="1" dirty="0" smtClean="0"/>
              <a:t>client, </a:t>
            </a:r>
            <a:r>
              <a:rPr lang="en-US" dirty="0"/>
              <a:t>in contrast, generally does </a:t>
            </a:r>
            <a:r>
              <a:rPr lang="en-US" dirty="0" smtClean="0"/>
              <a:t>little processing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From Swing Applications to JSP/Servlets Application to Angular JS Applications</a:t>
            </a:r>
            <a:endParaRPr lang="en-US" dirty="0"/>
          </a:p>
          <a:p>
            <a:pPr lvl="1"/>
            <a:endParaRPr lang="en-US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29" y="244222"/>
            <a:ext cx="210883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71516" cy="593092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ro-RO" dirty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</a:t>
            </a:r>
            <a:r>
              <a:rPr lang="en-US" dirty="0" smtClean="0"/>
              <a:t>some 5 years ago </a:t>
            </a:r>
            <a:r>
              <a:rPr lang="en-US" dirty="0"/>
              <a:t>we developed web application using thin </a:t>
            </a:r>
            <a:r>
              <a:rPr lang="en-US" dirty="0" smtClean="0"/>
              <a:t>clients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dirty="0" smtClean="0"/>
              <a:t>we </a:t>
            </a:r>
            <a:r>
              <a:rPr lang="en-US" dirty="0"/>
              <a:t>develop  web application based on browser-centric HTML5 applications talking to </a:t>
            </a:r>
            <a:r>
              <a:rPr lang="en-US" dirty="0" smtClean="0"/>
              <a:t>thin-servers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technology stack is based on rich clients (Angular JS) and the server provides services to these clients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30" y="239459"/>
            <a:ext cx="1862331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 fontScale="90000"/>
          </a:bodyPr>
          <a:lstStyle/>
          <a:p>
            <a:r>
              <a:rPr lang="en-US" dirty="0"/>
              <a:t>JEE Containers &amp; Web Container</a:t>
            </a:r>
          </a:p>
        </p:txBody>
      </p:sp>
    </p:spTree>
    <p:extLst>
      <p:ext uri="{BB962C8B-B14F-4D97-AF65-F5344CB8AC3E}">
        <p14:creationId xmlns:p14="http://schemas.microsoft.com/office/powerpoint/2010/main" val="3817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JEE Containers &amp; 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5" y="1600200"/>
            <a:ext cx="338915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10000"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re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interface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between a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 component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and the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low-level platform-specific functionality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NZ" dirty="0" smtClean="0">
                <a:solidFill>
                  <a:srgbClr val="000000"/>
                </a:solidFill>
                <a:latin typeface="arial"/>
              </a:rPr>
              <a:t>Provide separation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of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business logic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from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resource</a:t>
            </a:r>
            <a:r>
              <a:rPr lang="en-NZ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lifecycle management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 </a:t>
            </a:r>
            <a:r>
              <a:rPr lang="en-NZ" dirty="0" smtClean="0">
                <a:solidFill>
                  <a:srgbClr val="000000"/>
                </a:solidFill>
                <a:latin typeface="arial"/>
              </a:rPr>
              <a:t>This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allows developers to focus on writing business logic rather than writing </a:t>
            </a: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enterprise </a:t>
            </a:r>
            <a:r>
              <a:rPr lang="en-NZ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infrastructure</a:t>
            </a:r>
          </a:p>
          <a:p>
            <a:endParaRPr lang="en-NZ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endParaRPr lang="en-NZ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NZ" b="1" dirty="0">
                <a:solidFill>
                  <a:srgbClr val="000000"/>
                </a:solidFill>
                <a:latin typeface="arial"/>
              </a:rPr>
              <a:t>Java EE platform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uses "</a:t>
            </a: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" to simplify development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11" y="1772999"/>
            <a:ext cx="4965290" cy="43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7430</TotalTime>
  <Words>1865</Words>
  <Application>Microsoft Office PowerPoint</Application>
  <PresentationFormat>On-screen Show (4:3)</PresentationFormat>
  <Paragraphs>502</Paragraphs>
  <Slides>42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 Unicode MS</vt:lpstr>
      <vt:lpstr>SimSun</vt:lpstr>
      <vt:lpstr>Arial</vt:lpstr>
      <vt:lpstr>Arial</vt:lpstr>
      <vt:lpstr>Calibri</vt:lpstr>
      <vt:lpstr>Courier New</vt:lpstr>
      <vt:lpstr>Monotype Sorts</vt:lpstr>
      <vt:lpstr>华文新魏</vt:lpstr>
      <vt:lpstr>Trebuchet MS</vt:lpstr>
      <vt:lpstr>Wingdings</vt:lpstr>
      <vt:lpstr>Office Theme</vt:lpstr>
      <vt:lpstr> Web Applications – part 1</vt:lpstr>
      <vt:lpstr>Contents</vt:lpstr>
      <vt:lpstr>Tools</vt:lpstr>
      <vt:lpstr>Web Development Introduction</vt:lpstr>
      <vt:lpstr>Web Development Introduction</vt:lpstr>
      <vt:lpstr>Web Development Introduction</vt:lpstr>
      <vt:lpstr>Web Development Introduction</vt:lpstr>
      <vt:lpstr>JEE Containers &amp; Web Container</vt:lpstr>
      <vt:lpstr>JEE Containers &amp; Web Container</vt:lpstr>
      <vt:lpstr>Web Container</vt:lpstr>
      <vt:lpstr>JEE Containers</vt:lpstr>
      <vt:lpstr>JEE Containers</vt:lpstr>
      <vt:lpstr>Apache Tomcat</vt:lpstr>
      <vt:lpstr>Apache Tomcat</vt:lpstr>
      <vt:lpstr>Apache Tomcat - workshop</vt:lpstr>
      <vt:lpstr>Web applications - architecture</vt:lpstr>
      <vt:lpstr>Web applications - architecture</vt:lpstr>
      <vt:lpstr>Web applications - architecture</vt:lpstr>
      <vt:lpstr>Web applications - workshop</vt:lpstr>
      <vt:lpstr>Request - Response model</vt:lpstr>
      <vt:lpstr>PowerPoint Presentation</vt:lpstr>
      <vt:lpstr>PowerPoint Presentation</vt:lpstr>
      <vt:lpstr>PowerPoint Presentation</vt:lpstr>
      <vt:lpstr>HTTP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Servlets</vt:lpstr>
      <vt:lpstr>Servlets</vt:lpstr>
      <vt:lpstr>Servlets - lifecycle</vt:lpstr>
      <vt:lpstr>Servlets - lifecycle</vt:lpstr>
      <vt:lpstr>JEE Containers &amp; Web Container</vt:lpstr>
      <vt:lpstr>Servlets - lifecycle</vt:lpstr>
      <vt:lpstr>Servlets – Deployment Descriptor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Adrian Dafinoiu</cp:lastModifiedBy>
  <cp:revision>394</cp:revision>
  <dcterms:created xsi:type="dcterms:W3CDTF">2013-12-09T08:38:16Z</dcterms:created>
  <dcterms:modified xsi:type="dcterms:W3CDTF">2016-07-11T15:57:48Z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