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9"/>
  </p:notesMasterIdLst>
  <p:sldIdLst>
    <p:sldId id="256" r:id="rId5"/>
    <p:sldId id="297" r:id="rId6"/>
    <p:sldId id="296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8" r:id="rId16"/>
    <p:sldId id="310" r:id="rId17"/>
    <p:sldId id="324" r:id="rId18"/>
    <p:sldId id="311" r:id="rId19"/>
    <p:sldId id="314" r:id="rId20"/>
    <p:sldId id="313" r:id="rId21"/>
    <p:sldId id="312" r:id="rId22"/>
    <p:sldId id="326" r:id="rId23"/>
    <p:sldId id="327" r:id="rId24"/>
    <p:sldId id="317" r:id="rId25"/>
    <p:sldId id="329" r:id="rId26"/>
    <p:sldId id="333" r:id="rId27"/>
    <p:sldId id="315" r:id="rId28"/>
    <p:sldId id="322" r:id="rId29"/>
    <p:sldId id="331" r:id="rId30"/>
    <p:sldId id="332" r:id="rId31"/>
    <p:sldId id="330" r:id="rId32"/>
    <p:sldId id="316" r:id="rId33"/>
    <p:sldId id="334" r:id="rId34"/>
    <p:sldId id="328" r:id="rId35"/>
    <p:sldId id="319" r:id="rId36"/>
    <p:sldId id="320" r:id="rId37"/>
    <p:sldId id="321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  <p15:guide id="3" pos="53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565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9" autoAdjust="0"/>
    <p:restoredTop sz="69136" autoAdjust="0"/>
  </p:normalViewPr>
  <p:slideViewPr>
    <p:cSldViewPr snapToGrid="0" snapToObjects="1">
      <p:cViewPr varScale="1">
        <p:scale>
          <a:sx n="52" d="100"/>
          <a:sy n="52" d="100"/>
        </p:scale>
        <p:origin x="1854" y="72"/>
      </p:cViewPr>
      <p:guideLst>
        <p:guide orient="horz" pos="2160"/>
        <p:guide/>
        <p:guide pos="530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42" d="100"/>
          <a:sy n="142" d="100"/>
        </p:scale>
        <p:origin x="1692" y="-4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E7C4-328C-457B-8CA2-EE381C323794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77D70-F193-4353-836F-31B604DF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ta_retrieva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Runtime_environment" TargetMode="External"/><Relationship Id="rId3" Type="http://schemas.openxmlformats.org/officeDocument/2006/relationships/hyperlink" Target="http://en.wikipedia.org/wiki/Web_server" TargetMode="External"/><Relationship Id="rId7" Type="http://schemas.openxmlformats.org/officeDocument/2006/relationships/hyperlink" Target="http://en.wikipedia.org/wiki/Java_Platform,_Enterprise_Edition" TargetMode="External"/><Relationship Id="rId12" Type="http://schemas.openxmlformats.org/officeDocument/2006/relationships/hyperlink" Target="http://en.wikipedia.org/wiki/Transaction_processing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URL" TargetMode="External"/><Relationship Id="rId11" Type="http://schemas.openxmlformats.org/officeDocument/2006/relationships/hyperlink" Target="http://en.wikipedia.org/wiki/Java_Servlet#Life_cycle_of_a_servlet" TargetMode="External"/><Relationship Id="rId5" Type="http://schemas.openxmlformats.org/officeDocument/2006/relationships/hyperlink" Target="http://en.wikipedia.org/wiki/Servlet" TargetMode="External"/><Relationship Id="rId10" Type="http://schemas.openxmlformats.org/officeDocument/2006/relationships/hyperlink" Target="http://en.wikipedia.org/wiki/Concurrency_(computer_science)" TargetMode="External"/><Relationship Id="rId4" Type="http://schemas.openxmlformats.org/officeDocument/2006/relationships/hyperlink" Target="http://en.wikipedia.org/wiki/Java_(programming_language)" TargetMode="External"/><Relationship Id="rId9" Type="http://schemas.openxmlformats.org/officeDocument/2006/relationships/hyperlink" Target="http://en.wikipedia.org/wiki/Computer_security" TargetMode="Externa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JavaServer_Pages" TargetMode="External"/><Relationship Id="rId3" Type="http://schemas.openxmlformats.org/officeDocument/2006/relationships/hyperlink" Target="http://en.wikipedia.org/wiki/Open_source" TargetMode="External"/><Relationship Id="rId7" Type="http://schemas.openxmlformats.org/officeDocument/2006/relationships/hyperlink" Target="http://en.wikipedia.org/wiki/Apache_Software_Foundation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Web_container" TargetMode="External"/><Relationship Id="rId11" Type="http://schemas.openxmlformats.org/officeDocument/2006/relationships/hyperlink" Target="http://en.wikipedia.org/wiki/XML" TargetMode="External"/><Relationship Id="rId5" Type="http://schemas.openxmlformats.org/officeDocument/2006/relationships/hyperlink" Target="http://en.wikipedia.org/wiki/Java_Servlet" TargetMode="External"/><Relationship Id="rId10" Type="http://schemas.openxmlformats.org/officeDocument/2006/relationships/hyperlink" Target="http://en.wikipedia.org/wiki/Hypertext_Transfer_Protocol" TargetMode="External"/><Relationship Id="rId4" Type="http://schemas.openxmlformats.org/officeDocument/2006/relationships/hyperlink" Target="http://en.wikipedia.org/wiki/Web_server" TargetMode="External"/><Relationship Id="rId9" Type="http://schemas.openxmlformats.org/officeDocument/2006/relationships/hyperlink" Target="http://en.wikipedia.org/wiki/Java_(programming_language)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2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39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lang="en-US" b="1" dirty="0" smtClean="0"/>
              <a:t>eb browser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may be the </a:t>
            </a:r>
            <a:r>
              <a:rPr lang="en-US" i="1" dirty="0" smtClean="0"/>
              <a:t>client</a:t>
            </a:r>
            <a:r>
              <a:rPr lang="en-US" dirty="0" smtClean="0"/>
              <a:t> and an application running on a computer hosting a web site may be the </a:t>
            </a:r>
            <a:r>
              <a:rPr lang="en-US" i="1" dirty="0" smtClean="0"/>
              <a:t>server</a:t>
            </a:r>
            <a:r>
              <a:rPr lang="en-US" dirty="0" smtClean="0"/>
              <a:t>. The client submits an HTTP </a:t>
            </a:r>
            <a:r>
              <a:rPr lang="en-US" i="1" dirty="0" smtClean="0"/>
              <a:t>request</a:t>
            </a:r>
            <a:r>
              <a:rPr lang="en-US" dirty="0" smtClean="0"/>
              <a:t> message to the server. The server, which provides </a:t>
            </a:r>
            <a:r>
              <a:rPr lang="en-US" i="1" dirty="0" smtClean="0"/>
              <a:t>resources</a:t>
            </a:r>
            <a:r>
              <a:rPr lang="en-US" dirty="0" smtClean="0"/>
              <a:t> such as HTML files and other content, or performs other functions on behalf of the client, returns a </a:t>
            </a:r>
            <a:r>
              <a:rPr lang="en-US" i="1" dirty="0" smtClean="0"/>
              <a:t>response</a:t>
            </a:r>
            <a:r>
              <a:rPr lang="en-US" dirty="0" smtClean="0"/>
              <a:t> message to the client. </a:t>
            </a:r>
            <a:r>
              <a:rPr lang="en-US" dirty="0" smtClean="0">
                <a:solidFill>
                  <a:schemeClr val="tx1"/>
                </a:solidFill>
              </a:rPr>
              <a:t>The response contains completion status information about the request and may also contain requested conte</a:t>
            </a:r>
            <a:r>
              <a:rPr lang="en-US" dirty="0" smtClean="0"/>
              <a:t>nt in its message body.</a:t>
            </a:r>
            <a:endParaRPr lang="ro-RO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06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04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89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07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most commonly used are : </a:t>
            </a:r>
            <a:r>
              <a:rPr lang="en-US" b="1" dirty="0" smtClean="0"/>
              <a:t>GET</a:t>
            </a:r>
            <a:r>
              <a:rPr lang="en-US" dirty="0" smtClean="0"/>
              <a:t>, </a:t>
            </a:r>
            <a:r>
              <a:rPr lang="en-US" b="1" dirty="0" smtClean="0"/>
              <a:t>POST</a:t>
            </a:r>
            <a:r>
              <a:rPr lang="en-US" dirty="0" smtClean="0"/>
              <a:t>, </a:t>
            </a:r>
            <a:r>
              <a:rPr lang="en-US" b="1" dirty="0" smtClean="0"/>
              <a:t>PUT</a:t>
            </a:r>
            <a:r>
              <a:rPr lang="en-US" dirty="0" smtClean="0"/>
              <a:t> and </a:t>
            </a:r>
            <a:r>
              <a:rPr lang="en-US" b="1" dirty="0" smtClean="0"/>
              <a:t>DELETE</a:t>
            </a:r>
          </a:p>
          <a:p>
            <a:endParaRPr lang="en-US" b="1" dirty="0" smtClean="0"/>
          </a:p>
          <a:p>
            <a:r>
              <a:rPr lang="en-US" b="1" dirty="0" smtClean="0"/>
              <a:t>GET</a:t>
            </a:r>
            <a:r>
              <a:rPr lang="en-US" dirty="0" smtClean="0"/>
              <a:t> - Requests a representation of the specified resource. </a:t>
            </a:r>
          </a:p>
          <a:p>
            <a:endParaRPr lang="en-US" dirty="0" smtClean="0"/>
          </a:p>
          <a:p>
            <a:r>
              <a:rPr lang="en-US" dirty="0" smtClean="0"/>
              <a:t>Requests using GET should only </a:t>
            </a:r>
            <a:r>
              <a:rPr lang="en-US" dirty="0" smtClean="0">
                <a:hlinkClick r:id="rId3" tooltip="Data retrieval"/>
              </a:rPr>
              <a:t>retrieve data</a:t>
            </a:r>
            <a:r>
              <a:rPr lang="en-US" dirty="0" smtClean="0"/>
              <a:t> and should have no other effect. </a:t>
            </a:r>
          </a:p>
          <a:p>
            <a:endParaRPr lang="en-US" dirty="0" smtClean="0"/>
          </a:p>
          <a:p>
            <a:r>
              <a:rPr lang="en-US" dirty="0" smtClean="0"/>
              <a:t>Using GET client data is transmitted to server in URL as query strings(</a:t>
            </a:r>
            <a:r>
              <a:rPr lang="ro-RO" b="1" dirty="0" smtClean="0"/>
              <a:t>name/value pairs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Query String </a:t>
            </a:r>
            <a:r>
              <a:rPr lang="en-US" dirty="0" smtClean="0"/>
              <a:t>is the part from URL that proceed “?” character</a:t>
            </a:r>
            <a:endParaRPr lang="en-US" b="1" dirty="0" smtClean="0"/>
          </a:p>
          <a:p>
            <a:endParaRPr lang="en-US" b="1" dirty="0" smtClean="0"/>
          </a:p>
          <a:p>
            <a:pPr algn="l"/>
            <a:r>
              <a:rPr lang="en-US" dirty="0" smtClean="0"/>
              <a:t>A </a:t>
            </a:r>
            <a:r>
              <a:rPr lang="en-US" b="1" dirty="0" smtClean="0"/>
              <a:t>GET</a:t>
            </a:r>
            <a:r>
              <a:rPr lang="en-US" dirty="0" smtClean="0"/>
              <a:t> Example</a:t>
            </a:r>
            <a:r>
              <a:rPr lang="ro-RO" dirty="0" smtClean="0"/>
              <a:t> /test/demo_form.</a:t>
            </a:r>
            <a:r>
              <a:rPr lang="en-US" dirty="0" err="1" smtClean="0"/>
              <a:t>jsp</a:t>
            </a:r>
            <a:r>
              <a:rPr lang="ro-RO" b="1" dirty="0" smtClean="0"/>
              <a:t>?name1=value1&amp;name2=value2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b="1" dirty="0" smtClean="0"/>
              <a:t>POST </a:t>
            </a:r>
            <a:r>
              <a:rPr lang="en-US" dirty="0" smtClean="0"/>
              <a:t>– Submits data to be processed to a specified resource</a:t>
            </a:r>
          </a:p>
          <a:p>
            <a:pPr algn="l"/>
            <a:r>
              <a:rPr lang="en-US" dirty="0" smtClean="0"/>
              <a:t>Using </a:t>
            </a:r>
            <a:r>
              <a:rPr lang="en-US" b="1" dirty="0" smtClean="0"/>
              <a:t>POST</a:t>
            </a:r>
            <a:r>
              <a:rPr lang="en-US" dirty="0" smtClean="0"/>
              <a:t> data is transmitted to server in request body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POST /test/</a:t>
            </a:r>
            <a:r>
              <a:rPr lang="en-US" dirty="0" err="1" smtClean="0"/>
              <a:t>demo_form.jsp</a:t>
            </a:r>
            <a:r>
              <a:rPr lang="en-US" dirty="0" smtClean="0"/>
              <a:t> HTTP/1.1</a:t>
            </a:r>
            <a:br>
              <a:rPr lang="en-US" dirty="0" smtClean="0"/>
            </a:br>
            <a:r>
              <a:rPr lang="en-US" dirty="0" smtClean="0"/>
              <a:t>Host: w3schools.com</a:t>
            </a:r>
            <a:br>
              <a:rPr lang="en-US" dirty="0" smtClean="0"/>
            </a:br>
            <a:r>
              <a:rPr lang="en-US" b="1" dirty="0" smtClean="0"/>
              <a:t>name1=value1&amp;name2=value2</a:t>
            </a:r>
            <a:endParaRPr lang="ro-RO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13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web applications that are deployed in our container are archives with the “.war” extension</a:t>
            </a:r>
          </a:p>
          <a:p>
            <a:endParaRPr lang="en-US" dirty="0" smtClean="0"/>
          </a:p>
          <a:p>
            <a:r>
              <a:rPr lang="en-US" dirty="0" smtClean="0"/>
              <a:t>It is mandatory that the web archive contains the folder /WEB-INF in the structure</a:t>
            </a:r>
          </a:p>
          <a:p>
            <a:endParaRPr lang="en-US" dirty="0" smtClean="0"/>
          </a:p>
          <a:p>
            <a:r>
              <a:rPr lang="en-US" dirty="0" smtClean="0"/>
              <a:t>Under WEB-INF folder we’ll have another folder named /lib where we’ll find all the “.jar” dependencies of our web application</a:t>
            </a:r>
          </a:p>
          <a:p>
            <a:endParaRPr lang="en-US" dirty="0" smtClean="0"/>
          </a:p>
          <a:p>
            <a:r>
              <a:rPr lang="en-US" dirty="0" smtClean="0"/>
              <a:t>Under WEB-INF folder we’ll have another folder named /classes where we’ll find all the compiled classes of our application</a:t>
            </a:r>
          </a:p>
          <a:p>
            <a:endParaRPr lang="en-US" dirty="0" smtClean="0"/>
          </a:p>
          <a:p>
            <a:r>
              <a:rPr lang="en-US" dirty="0" smtClean="0"/>
              <a:t>Under WEB-INF folder we’ll find a file named </a:t>
            </a:r>
            <a:r>
              <a:rPr lang="en-US" b="1" dirty="0" smtClean="0"/>
              <a:t>web.xml</a:t>
            </a:r>
            <a:r>
              <a:rPr lang="en-US" dirty="0" smtClean="0"/>
              <a:t>, if we use the 2.x version of the Servlet API</a:t>
            </a:r>
          </a:p>
          <a:p>
            <a:endParaRPr lang="en-US" dirty="0" smtClean="0"/>
          </a:p>
          <a:p>
            <a:r>
              <a:rPr lang="en-US" dirty="0" smtClean="0"/>
              <a:t>They are portable because they are written in JAVA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2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dirty="0" smtClean="0"/>
              <a:t>public interface Servlet {</a:t>
            </a:r>
            <a:r>
              <a:rPr lang="en-US" b="1" dirty="0" smtClean="0"/>
              <a:t>…}</a:t>
            </a:r>
          </a:p>
          <a:p>
            <a:endParaRPr lang="en-US" dirty="0" smtClean="0"/>
          </a:p>
          <a:p>
            <a:r>
              <a:rPr lang="ro-RO" b="1" dirty="0" smtClean="0"/>
              <a:t>public abstract class HttpServlet extends GenericServlet</a:t>
            </a:r>
          </a:p>
          <a:p>
            <a:pPr marL="0" indent="0">
              <a:buNone/>
            </a:pPr>
            <a:r>
              <a:rPr lang="ro-RO" b="1" dirty="0" smtClean="0"/>
              <a:t>    </a:t>
            </a:r>
            <a:r>
              <a:rPr lang="en-US" b="1" dirty="0" smtClean="0"/>
              <a:t>	</a:t>
            </a:r>
            <a:r>
              <a:rPr lang="ro-RO" b="1" dirty="0" smtClean="0"/>
              <a:t>implements java.io.Serializable{</a:t>
            </a:r>
            <a:r>
              <a:rPr lang="en-US" b="1" dirty="0" smtClean="0"/>
              <a:t>…}</a:t>
            </a:r>
          </a:p>
          <a:p>
            <a:endParaRPr lang="en-US" b="1" dirty="0" smtClean="0"/>
          </a:p>
          <a:p>
            <a:r>
              <a:rPr lang="en-US" dirty="0" smtClean="0"/>
              <a:t>To create your own servlet you must extend </a:t>
            </a:r>
            <a:r>
              <a:rPr lang="en-US" dirty="0" err="1" smtClean="0"/>
              <a:t>HttpServlet</a:t>
            </a:r>
            <a:r>
              <a:rPr lang="en-US" dirty="0" smtClean="0"/>
              <a:t> and override </a:t>
            </a:r>
            <a:r>
              <a:rPr lang="en-US" dirty="0" err="1" smtClean="0"/>
              <a:t>doGet</a:t>
            </a:r>
            <a:r>
              <a:rPr lang="en-US" dirty="0" smtClean="0"/>
              <a:t> or </a:t>
            </a:r>
            <a:r>
              <a:rPr lang="en-US" dirty="0" err="1" smtClean="0"/>
              <a:t>doPost</a:t>
            </a:r>
            <a:r>
              <a:rPr lang="en-US" dirty="0" smtClean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03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67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39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89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Ingredient, o </a:t>
            </a:r>
            <a:r>
              <a:rPr lang="en-US" dirty="0" err="1" smtClean="0"/>
              <a:t>piesa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unui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ansamblu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industria</a:t>
            </a:r>
            <a:r>
              <a:rPr lang="en-US" baseline="0" dirty="0" smtClean="0"/>
              <a:t> software :</a:t>
            </a:r>
          </a:p>
          <a:p>
            <a:r>
              <a:rPr lang="en-US" baseline="0" dirty="0" err="1" smtClean="0"/>
              <a:t>Componenta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o parte </a:t>
            </a:r>
            <a:r>
              <a:rPr lang="en-US" baseline="0" dirty="0" err="1" smtClean="0"/>
              <a:t>complexa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aproape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independenta</a:t>
            </a:r>
            <a:r>
              <a:rPr lang="en-US" baseline="0" dirty="0" smtClean="0"/>
              <a:t>, o parte </a:t>
            </a:r>
            <a:r>
              <a:rPr lang="en-US" baseline="0" dirty="0" err="1" smtClean="0"/>
              <a:t>inlocuibila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unui</a:t>
            </a:r>
            <a:r>
              <a:rPr lang="en-US" baseline="0" dirty="0" smtClean="0"/>
              <a:t> system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indeplineste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functie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clara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contextul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arhitecturi</a:t>
            </a:r>
            <a:r>
              <a:rPr lang="en-US" baseline="0" dirty="0" smtClean="0"/>
              <a:t> bine definite.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A5A94-3551-4CA0-8BED-93DC5FE64B61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05143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89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Istoric</a:t>
            </a:r>
            <a:r>
              <a:rPr lang="en-US" dirty="0" smtClean="0"/>
              <a:t>: </a:t>
            </a:r>
            <a:r>
              <a:rPr lang="en-US" dirty="0" err="1" smtClean="0"/>
              <a:t>Cicluri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b="1" dirty="0" smtClean="0"/>
              <a:t>thick</a:t>
            </a:r>
            <a:r>
              <a:rPr lang="en-US" dirty="0" smtClean="0"/>
              <a:t> (fat) </a:t>
            </a:r>
            <a:r>
              <a:rPr lang="en-US" b="1" dirty="0" smtClean="0"/>
              <a:t>client</a:t>
            </a:r>
            <a:r>
              <a:rPr lang="en-US" baseline="0" dirty="0" smtClean="0"/>
              <a:t> (Swing, Oracle Forms) – la </a:t>
            </a:r>
            <a:r>
              <a:rPr lang="en-US" b="1" dirty="0" smtClean="0"/>
              <a:t>thin </a:t>
            </a:r>
            <a:r>
              <a:rPr lang="en-US" b="0" dirty="0" smtClean="0"/>
              <a:t>(slim)</a:t>
            </a:r>
            <a:r>
              <a:rPr lang="en-US" b="1" dirty="0" smtClean="0"/>
              <a:t> client</a:t>
            </a:r>
            <a:r>
              <a:rPr lang="en-US" dirty="0" smtClean="0"/>
              <a:t> (JSP) - </a:t>
            </a:r>
            <a:r>
              <a:rPr lang="en-US" dirty="0" err="1" smtClean="0"/>
              <a:t>spre</a:t>
            </a:r>
            <a:r>
              <a:rPr lang="en-US" baseline="0" dirty="0" smtClean="0"/>
              <a:t> </a:t>
            </a:r>
            <a:r>
              <a:rPr lang="en-US" b="1" baseline="0" dirty="0" smtClean="0"/>
              <a:t>thick client</a:t>
            </a:r>
            <a:r>
              <a:rPr lang="en-US" baseline="0" dirty="0" smtClean="0"/>
              <a:t> (Angular)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61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Web container</a:t>
            </a:r>
            <a:r>
              <a:rPr lang="en-US" dirty="0" smtClean="0"/>
              <a:t> (also known as a Servlet container) is the component of a </a:t>
            </a:r>
            <a:r>
              <a:rPr lang="en-US" dirty="0" smtClean="0">
                <a:hlinkClick r:id="rId3" tooltip="Web server"/>
              </a:rPr>
              <a:t>web server</a:t>
            </a:r>
            <a:r>
              <a:rPr lang="en-US" dirty="0" smtClean="0"/>
              <a:t> that interacts with </a:t>
            </a:r>
            <a:r>
              <a:rPr lang="en-US" dirty="0" smtClean="0">
                <a:hlinkClick r:id="rId4" tooltip="Java (programming language)"/>
              </a:rPr>
              <a:t>Java</a:t>
            </a:r>
            <a:r>
              <a:rPr lang="en-US" dirty="0" smtClean="0"/>
              <a:t> </a:t>
            </a:r>
            <a:r>
              <a:rPr lang="en-US" dirty="0" smtClean="0">
                <a:hlinkClick r:id="rId5" tooltip="Servlet"/>
              </a:rPr>
              <a:t>servlets</a:t>
            </a:r>
            <a:r>
              <a:rPr lang="en-US" dirty="0" smtClean="0"/>
              <a:t>. A web container is responsible for managing the lifecycle of servlets, mapping a </a:t>
            </a:r>
            <a:r>
              <a:rPr lang="en-US" dirty="0" smtClean="0">
                <a:hlinkClick r:id="rId6" tooltip="URL"/>
              </a:rPr>
              <a:t>URL</a:t>
            </a:r>
            <a:r>
              <a:rPr lang="en-US" dirty="0" smtClean="0"/>
              <a:t> to a particular servlet and ensuring that the URL requester has the correct access rights.</a:t>
            </a:r>
          </a:p>
          <a:p>
            <a:endParaRPr lang="en-US" dirty="0" smtClean="0"/>
          </a:p>
          <a:p>
            <a:r>
              <a:rPr lang="en-US" dirty="0" smtClean="0"/>
              <a:t>A web container handles requests for servlets, Java Server Pages (JSP) files, and other types of files that include server-side code. The Web container creates servlet instances, loads and unloads servlets, creates and manages request and response objects, and performs other servlet management tasks.</a:t>
            </a:r>
          </a:p>
          <a:p>
            <a:endParaRPr lang="en-US" dirty="0" smtClean="0"/>
          </a:p>
          <a:p>
            <a:r>
              <a:rPr lang="en-US" dirty="0" smtClean="0"/>
              <a:t>A web container implements the web component contract of the </a:t>
            </a:r>
            <a:r>
              <a:rPr lang="en-US" dirty="0" smtClean="0">
                <a:hlinkClick r:id="rId7" tooltip="Java Platform, Enterprise Edition"/>
              </a:rPr>
              <a:t>Java EE</a:t>
            </a:r>
            <a:r>
              <a:rPr lang="en-US" dirty="0" smtClean="0"/>
              <a:t> architecture, specifying a </a:t>
            </a:r>
            <a:r>
              <a:rPr lang="en-US" dirty="0" smtClean="0">
                <a:hlinkClick r:id="rId8" tooltip="Runtime environment"/>
              </a:rPr>
              <a:t>runtime environment</a:t>
            </a:r>
            <a:r>
              <a:rPr lang="en-US" dirty="0" smtClean="0"/>
              <a:t> for web components that includes </a:t>
            </a:r>
            <a:r>
              <a:rPr lang="en-US" dirty="0" smtClean="0">
                <a:hlinkClick r:id="rId9" tooltip="Computer security"/>
              </a:rPr>
              <a:t>security</a:t>
            </a:r>
            <a:r>
              <a:rPr lang="en-US" dirty="0" smtClean="0"/>
              <a:t>, </a:t>
            </a:r>
            <a:r>
              <a:rPr lang="en-US" dirty="0" smtClean="0">
                <a:hlinkClick r:id="rId10" tooltip="Concurrency (computer science)"/>
              </a:rPr>
              <a:t>concurrency</a:t>
            </a:r>
            <a:r>
              <a:rPr lang="en-US" dirty="0" smtClean="0"/>
              <a:t>, </a:t>
            </a:r>
            <a:r>
              <a:rPr lang="en-US" dirty="0" smtClean="0">
                <a:hlinkClick r:id="rId11" tooltip="Java Servlet"/>
              </a:rPr>
              <a:t>lifecycle management</a:t>
            </a:r>
            <a:r>
              <a:rPr lang="en-US" dirty="0" smtClean="0"/>
              <a:t>, </a:t>
            </a:r>
            <a:r>
              <a:rPr lang="en-US" dirty="0" smtClean="0">
                <a:hlinkClick r:id="rId12" tooltip="Transaction processing"/>
              </a:rPr>
              <a:t>transaction</a:t>
            </a:r>
            <a:r>
              <a:rPr lang="en-US" dirty="0" smtClean="0"/>
              <a:t>, deployment, and other services.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47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Apache Tomcat</a:t>
            </a:r>
            <a:r>
              <a:rPr lang="en-US" dirty="0" smtClean="0"/>
              <a:t> (or simply </a:t>
            </a:r>
            <a:r>
              <a:rPr lang="en-US" b="1" dirty="0" smtClean="0"/>
              <a:t>Tomcat</a:t>
            </a:r>
            <a:r>
              <a:rPr lang="en-US" dirty="0" smtClean="0"/>
              <a:t>, formerly also </a:t>
            </a:r>
            <a:r>
              <a:rPr lang="en-US" i="1" dirty="0" smtClean="0"/>
              <a:t>Jakarta Tomcat</a:t>
            </a:r>
            <a:r>
              <a:rPr lang="en-US" dirty="0" smtClean="0"/>
              <a:t>) is an </a:t>
            </a:r>
            <a:r>
              <a:rPr lang="en-US" dirty="0" smtClean="0">
                <a:hlinkClick r:id="rId3" tooltip="Open source"/>
              </a:rPr>
              <a:t>open source</a:t>
            </a:r>
            <a:r>
              <a:rPr lang="en-US" dirty="0" smtClean="0"/>
              <a:t> </a:t>
            </a:r>
            <a:r>
              <a:rPr lang="en-US" dirty="0" smtClean="0">
                <a:hlinkClick r:id="rId4" tooltip="Web server"/>
              </a:rPr>
              <a:t>web server</a:t>
            </a:r>
            <a:r>
              <a:rPr lang="en-US" dirty="0" smtClean="0"/>
              <a:t> and </a:t>
            </a:r>
            <a:r>
              <a:rPr lang="en-US" dirty="0" smtClean="0">
                <a:hlinkClick r:id="rId5" tooltip="Java Servlet"/>
              </a:rPr>
              <a:t>servlet</a:t>
            </a:r>
            <a:r>
              <a:rPr lang="en-US" dirty="0" smtClean="0"/>
              <a:t> </a:t>
            </a:r>
            <a:r>
              <a:rPr lang="en-US" dirty="0" smtClean="0">
                <a:hlinkClick r:id="rId6" tooltip="Web container"/>
              </a:rPr>
              <a:t>container</a:t>
            </a:r>
            <a:r>
              <a:rPr lang="en-US" dirty="0" smtClean="0"/>
              <a:t> developed by the </a:t>
            </a:r>
            <a:r>
              <a:rPr lang="en-US" dirty="0" smtClean="0">
                <a:hlinkClick r:id="rId7" tooltip="Apache Software Foundation"/>
              </a:rPr>
              <a:t>Apache Software Foundation</a:t>
            </a:r>
            <a:r>
              <a:rPr lang="en-US" dirty="0" smtClean="0"/>
              <a:t>(ASF). </a:t>
            </a:r>
          </a:p>
          <a:p>
            <a:endParaRPr lang="en-US" dirty="0" smtClean="0"/>
          </a:p>
          <a:p>
            <a:r>
              <a:rPr lang="en-US" dirty="0" smtClean="0"/>
              <a:t>Tomcat implements the </a:t>
            </a:r>
            <a:r>
              <a:rPr lang="en-US" dirty="0" smtClean="0">
                <a:hlinkClick r:id="rId5" tooltip="Java Servlet"/>
              </a:rPr>
              <a:t>Java Servlet</a:t>
            </a:r>
            <a:r>
              <a:rPr lang="en-US" dirty="0" smtClean="0"/>
              <a:t> and the </a:t>
            </a:r>
            <a:r>
              <a:rPr lang="en-US" dirty="0" err="1" smtClean="0">
                <a:hlinkClick r:id="rId8" tooltip="JavaServer Pages"/>
              </a:rPr>
              <a:t>JavaServer</a:t>
            </a:r>
            <a:r>
              <a:rPr lang="en-US" dirty="0" smtClean="0">
                <a:hlinkClick r:id="rId8" tooltip="JavaServer Pages"/>
              </a:rPr>
              <a:t> Pages</a:t>
            </a:r>
            <a:r>
              <a:rPr lang="en-US" dirty="0" smtClean="0"/>
              <a:t> (JSP) specifications from Oracle, and provides a "pure </a:t>
            </a:r>
            <a:r>
              <a:rPr lang="en-US" dirty="0" smtClean="0">
                <a:hlinkClick r:id="rId9" tooltip="Java (programming language)"/>
              </a:rPr>
              <a:t>Java</a:t>
            </a:r>
            <a:r>
              <a:rPr lang="en-US" dirty="0" smtClean="0"/>
              <a:t>" </a:t>
            </a:r>
            <a:r>
              <a:rPr lang="en-US" dirty="0" smtClean="0">
                <a:hlinkClick r:id="rId10" tooltip="Hypertext Transfer Protocol"/>
              </a:rPr>
              <a:t>HTTP</a:t>
            </a:r>
            <a:r>
              <a:rPr lang="en-US" dirty="0" smtClean="0"/>
              <a:t> </a:t>
            </a:r>
            <a:r>
              <a:rPr lang="en-US" dirty="0" smtClean="0">
                <a:hlinkClick r:id="rId4" tooltip="Web server"/>
              </a:rPr>
              <a:t>web server</a:t>
            </a:r>
            <a:r>
              <a:rPr lang="en-US" dirty="0" smtClean="0"/>
              <a:t> environment for </a:t>
            </a:r>
            <a:r>
              <a:rPr lang="en-US" dirty="0" smtClean="0">
                <a:hlinkClick r:id="rId9" tooltip="Java (programming language)"/>
              </a:rPr>
              <a:t>Java</a:t>
            </a:r>
            <a:r>
              <a:rPr lang="en-US" dirty="0" smtClean="0"/>
              <a:t> code to run in. In the simplest configuration Tomcat runs in a single operating system </a:t>
            </a:r>
            <a:r>
              <a:rPr lang="en-US" b="1" dirty="0" smtClean="0"/>
              <a:t>process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The process runs a Java virtual machine (JVM). Every single HTTP request from a browser to Tomcat is processed in the Tomcat process in a separate thread.</a:t>
            </a:r>
          </a:p>
          <a:p>
            <a:endParaRPr lang="en-US" dirty="0" smtClean="0"/>
          </a:p>
          <a:p>
            <a:r>
              <a:rPr lang="en-US" dirty="0" smtClean="0"/>
              <a:t>Apache Tomcat includes tools for configuration and management, but can also be configured by editing </a:t>
            </a:r>
            <a:r>
              <a:rPr lang="en-US" dirty="0" smtClean="0">
                <a:hlinkClick r:id="rId11" tooltip="XML"/>
              </a:rPr>
              <a:t>XML</a:t>
            </a:r>
            <a:r>
              <a:rPr lang="en-US" dirty="0" smtClean="0"/>
              <a:t> configuration files.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62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9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web applications that are deployed in our container are archives with the “.war” extension</a:t>
            </a:r>
          </a:p>
          <a:p>
            <a:endParaRPr lang="en-US" dirty="0" smtClean="0"/>
          </a:p>
          <a:p>
            <a:r>
              <a:rPr lang="en-US" dirty="0" smtClean="0"/>
              <a:t>It is mandatory that the web archive contains the folder /WEB-INF in the structure</a:t>
            </a:r>
          </a:p>
          <a:p>
            <a:endParaRPr lang="en-US" dirty="0" smtClean="0"/>
          </a:p>
          <a:p>
            <a:r>
              <a:rPr lang="en-US" dirty="0" smtClean="0"/>
              <a:t>Under WEB-INF folder we’ll have another folder named /lib where we’ll find all the “.jar” dependencies of our web application</a:t>
            </a:r>
          </a:p>
          <a:p>
            <a:endParaRPr lang="en-US" dirty="0" smtClean="0"/>
          </a:p>
          <a:p>
            <a:r>
              <a:rPr lang="en-US" dirty="0" smtClean="0"/>
              <a:t>Under WEB-INF folder we’ll have another folder named /classes where we’ll find all the compiled classes of our application</a:t>
            </a:r>
          </a:p>
          <a:p>
            <a:endParaRPr lang="en-US" dirty="0" smtClean="0"/>
          </a:p>
          <a:p>
            <a:r>
              <a:rPr lang="en-US" dirty="0" smtClean="0"/>
              <a:t>Under WEB-INF folder we’ll find a file named </a:t>
            </a:r>
            <a:r>
              <a:rPr lang="en-US" b="1" dirty="0" smtClean="0"/>
              <a:t>web.xml</a:t>
            </a:r>
            <a:r>
              <a:rPr lang="en-US" dirty="0" smtClean="0"/>
              <a:t>, if we use the 2.x version of the Servlet API</a:t>
            </a:r>
          </a:p>
          <a:p>
            <a:endParaRPr lang="en-US" dirty="0" smtClean="0"/>
          </a:p>
          <a:p>
            <a:r>
              <a:rPr lang="en-US" dirty="0" smtClean="0"/>
              <a:t>They are portable because they are written in JAVA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77D70-F193-4353-836F-31B604DF4B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78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6520295"/>
            <a:ext cx="108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63948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5771337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1419826"/>
            <a:ext cx="4591095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52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54804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3578" y="766826"/>
            <a:ext cx="57843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9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DDD1723-F08C-BC4A-A158-087EDAF93B47}" type="datetimeFigureOut">
              <a:rPr lang="en-US"/>
              <a:pPr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CA058A1-CBA4-D04F-93B6-1CEDCCC56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5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Java_(programming_language)" TargetMode="External"/><Relationship Id="rId3" Type="http://schemas.openxmlformats.org/officeDocument/2006/relationships/hyperlink" Target="http://en.wikipedia.org/wiki/Open_source" TargetMode="External"/><Relationship Id="rId7" Type="http://schemas.openxmlformats.org/officeDocument/2006/relationships/hyperlink" Target="http://en.wikipedia.org/wiki/JavaServer_Pag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n.wikipedia.org/wiki/Web_container" TargetMode="External"/><Relationship Id="rId11" Type="http://schemas.openxmlformats.org/officeDocument/2006/relationships/image" Target="../media/image14.jpg"/><Relationship Id="rId5" Type="http://schemas.openxmlformats.org/officeDocument/2006/relationships/hyperlink" Target="http://en.wikipedia.org/wiki/Java_Servlet" TargetMode="External"/><Relationship Id="rId10" Type="http://schemas.openxmlformats.org/officeDocument/2006/relationships/hyperlink" Target="http://en.wikipedia.org/wiki/XML" TargetMode="External"/><Relationship Id="rId4" Type="http://schemas.openxmlformats.org/officeDocument/2006/relationships/hyperlink" Target="http://en.wikipedia.org/wiki/Web_server" TargetMode="External"/><Relationship Id="rId9" Type="http://schemas.openxmlformats.org/officeDocument/2006/relationships/hyperlink" Target="http://en.wikipedia.org/wiki/Hypertext_Transfer_Protoco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jpg"/><Relationship Id="rId4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quest-respons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jpg"/><Relationship Id="rId4" Type="http://schemas.openxmlformats.org/officeDocument/2006/relationships/hyperlink" Target="http://en.wikipedia.org/wiki/Client-serv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lass_(computer_programming)" TargetMode="External"/><Relationship Id="rId2" Type="http://schemas.openxmlformats.org/officeDocument/2006/relationships/hyperlink" Target="http://en.wikipedia.org/wiki/Java_programming_language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pg"/><Relationship Id="rId5" Type="http://schemas.openxmlformats.org/officeDocument/2006/relationships/hyperlink" Target="http://en.wikipedia.org/wiki/Web_server" TargetMode="External"/><Relationship Id="rId4" Type="http://schemas.openxmlformats.org/officeDocument/2006/relationships/hyperlink" Target="http://en.wikipedia.org/wiki/Server_(computing)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357" y="2520000"/>
            <a:ext cx="7705725" cy="1174545"/>
          </a:xfrm>
        </p:spPr>
        <p:txBody>
          <a:bodyPr>
            <a:normAutofit/>
          </a:bodyPr>
          <a:lstStyle/>
          <a:p>
            <a:r>
              <a:rPr lang="en-US" dirty="0" smtClean="0"/>
              <a:t> Web Applications – part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2661" y="5637654"/>
            <a:ext cx="2609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Authors: </a:t>
            </a:r>
            <a:r>
              <a:rPr lang="en-US" sz="1600" dirty="0" err="1" smtClean="0">
                <a:solidFill>
                  <a:schemeClr val="bg1"/>
                </a:solidFill>
              </a:rPr>
              <a:t>Viorel</a:t>
            </a:r>
            <a:r>
              <a:rPr lang="en-US" sz="1600" dirty="0" smtClean="0">
                <a:solidFill>
                  <a:schemeClr val="bg1"/>
                </a:solidFill>
              </a:rPr>
              <a:t> TACLICIU</a:t>
            </a:r>
          </a:p>
          <a:p>
            <a:r>
              <a:rPr lang="en-US" sz="1600" dirty="0">
                <a:solidFill>
                  <a:schemeClr val="bg1"/>
                </a:solidFill>
              </a:rPr>
              <a:t>	 </a:t>
            </a:r>
            <a:r>
              <a:rPr lang="en-US" sz="1600" dirty="0" smtClean="0">
                <a:solidFill>
                  <a:schemeClr val="bg1"/>
                </a:solidFill>
              </a:rPr>
              <a:t>     Adrian DAFINOIU</a:t>
            </a:r>
            <a:endParaRPr lang="ro-RO" sz="16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57" y="3388676"/>
            <a:ext cx="1859914" cy="2004574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1116357" y="3453175"/>
            <a:ext cx="7705725" cy="117454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 </a:t>
            </a:r>
            <a:r>
              <a:rPr lang="en-US" sz="2800" dirty="0"/>
              <a:t>From </a:t>
            </a:r>
            <a:r>
              <a:rPr lang="en-US" sz="2800" dirty="0" smtClean="0"/>
              <a:t>Thick </a:t>
            </a:r>
            <a:r>
              <a:rPr lang="en-US" sz="2800" dirty="0"/>
              <a:t>to </a:t>
            </a:r>
            <a:r>
              <a:rPr lang="en-US" sz="2800" dirty="0" smtClean="0"/>
              <a:t>Thin </a:t>
            </a:r>
            <a:r>
              <a:rPr lang="en-US" sz="2800" dirty="0"/>
              <a:t>to </a:t>
            </a:r>
            <a:r>
              <a:rPr lang="en-US" sz="2800" dirty="0" smtClean="0"/>
              <a:t>Thick</a:t>
            </a:r>
            <a:r>
              <a:rPr lang="en-US" sz="2800" dirty="0"/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6373" y="5393250"/>
            <a:ext cx="389001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Trainers: Daniela-</a:t>
            </a:r>
            <a:r>
              <a:rPr lang="en-US" sz="1600" dirty="0" err="1" smtClean="0">
                <a:solidFill>
                  <a:schemeClr val="bg1"/>
                </a:solidFill>
              </a:rPr>
              <a:t>Oana</a:t>
            </a:r>
            <a:r>
              <a:rPr lang="en-US" sz="1600" dirty="0" smtClean="0">
                <a:solidFill>
                  <a:schemeClr val="bg1"/>
                </a:solidFill>
              </a:rPr>
              <a:t> BESLIU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        Mihai VADUVA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        Andrei </a:t>
            </a:r>
            <a:r>
              <a:rPr lang="en-US" sz="1600" dirty="0" err="1" smtClean="0">
                <a:solidFill>
                  <a:schemeClr val="bg1"/>
                </a:solidFill>
              </a:rPr>
              <a:t>Marica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          </a:t>
            </a:r>
            <a:r>
              <a:rPr lang="en-US" sz="1600" dirty="0" err="1">
                <a:solidFill>
                  <a:schemeClr val="bg1"/>
                </a:solidFill>
              </a:rPr>
              <a:t>Tekin</a:t>
            </a:r>
            <a:r>
              <a:rPr lang="en-US" sz="1600" dirty="0">
                <a:solidFill>
                  <a:schemeClr val="bg1"/>
                </a:solidFill>
              </a:rPr>
              <a:t> Omer-Ali</a:t>
            </a:r>
            <a:endParaRPr lang="ro-RO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2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533" y="766826"/>
            <a:ext cx="3403601" cy="593092"/>
          </a:xfrm>
        </p:spPr>
        <p:txBody>
          <a:bodyPr/>
          <a:lstStyle/>
          <a:p>
            <a:r>
              <a:rPr lang="en-US" dirty="0" smtClean="0"/>
              <a:t>Apache Tomcat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dirty="0"/>
              <a:t>Apache Tomcat</a:t>
            </a:r>
            <a:r>
              <a:rPr lang="en-US" dirty="0"/>
              <a:t> </a:t>
            </a:r>
            <a:r>
              <a:rPr lang="en-US" dirty="0" smtClean="0"/>
              <a:t>is </a:t>
            </a:r>
            <a:r>
              <a:rPr lang="en-US" dirty="0"/>
              <a:t>an </a:t>
            </a:r>
            <a:r>
              <a:rPr lang="en-US" dirty="0">
                <a:hlinkClick r:id="rId3" tooltip="Open source"/>
              </a:rPr>
              <a:t>open source</a:t>
            </a:r>
            <a:r>
              <a:rPr lang="en-US" dirty="0"/>
              <a:t> </a:t>
            </a:r>
            <a:r>
              <a:rPr lang="en-US" dirty="0">
                <a:hlinkClick r:id="rId4" tooltip="Web server"/>
              </a:rPr>
              <a:t>web server</a:t>
            </a:r>
            <a:r>
              <a:rPr lang="en-US" dirty="0"/>
              <a:t> and </a:t>
            </a:r>
            <a:r>
              <a:rPr lang="en-US" dirty="0">
                <a:hlinkClick r:id="rId5" tooltip="Java Servlet"/>
              </a:rPr>
              <a:t>servlet</a:t>
            </a:r>
            <a:r>
              <a:rPr lang="en-US" dirty="0"/>
              <a:t> </a:t>
            </a:r>
            <a:r>
              <a:rPr lang="en-US" dirty="0" smtClean="0">
                <a:hlinkClick r:id="rId6" tooltip="Web container"/>
              </a:rPr>
              <a:t>container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Tomcat </a:t>
            </a:r>
            <a:r>
              <a:rPr lang="en-US" dirty="0"/>
              <a:t>implements the </a:t>
            </a:r>
            <a:r>
              <a:rPr lang="en-US" dirty="0">
                <a:hlinkClick r:id="rId5" tooltip="Java Servlet"/>
              </a:rPr>
              <a:t>Java Servlet</a:t>
            </a:r>
            <a:r>
              <a:rPr lang="en-US" dirty="0"/>
              <a:t> and the </a:t>
            </a:r>
            <a:r>
              <a:rPr lang="en-US" dirty="0" err="1">
                <a:hlinkClick r:id="rId7" tooltip="JavaServer Pages"/>
              </a:rPr>
              <a:t>JavaServer</a:t>
            </a:r>
            <a:r>
              <a:rPr lang="en-US" dirty="0">
                <a:hlinkClick r:id="rId7" tooltip="JavaServer Pages"/>
              </a:rPr>
              <a:t> Pages</a:t>
            </a:r>
            <a:r>
              <a:rPr lang="en-US" dirty="0"/>
              <a:t> (JSP) specifications from Oracle, and provides a "pure </a:t>
            </a:r>
            <a:r>
              <a:rPr lang="en-US" dirty="0">
                <a:hlinkClick r:id="rId8" tooltip="Java (programming language)"/>
              </a:rPr>
              <a:t>Java</a:t>
            </a:r>
            <a:r>
              <a:rPr lang="en-US" dirty="0"/>
              <a:t>" </a:t>
            </a:r>
            <a:r>
              <a:rPr lang="en-US" dirty="0">
                <a:hlinkClick r:id="rId9" tooltip="Hypertext Transfer Protocol"/>
              </a:rPr>
              <a:t>HTTP</a:t>
            </a:r>
            <a:r>
              <a:rPr lang="en-US" dirty="0"/>
              <a:t> </a:t>
            </a:r>
            <a:r>
              <a:rPr lang="en-US" dirty="0">
                <a:hlinkClick r:id="rId4" tooltip="Web server"/>
              </a:rPr>
              <a:t>web server</a:t>
            </a:r>
            <a:r>
              <a:rPr lang="en-US" dirty="0"/>
              <a:t> environment </a:t>
            </a:r>
            <a:r>
              <a:rPr lang="en-US" dirty="0" smtClean="0"/>
              <a:t>for </a:t>
            </a:r>
            <a:r>
              <a:rPr lang="en-US" dirty="0" smtClean="0">
                <a:hlinkClick r:id="rId8" tooltip="Java (programming language)"/>
              </a:rPr>
              <a:t>Java</a:t>
            </a:r>
            <a:r>
              <a:rPr lang="en-US" dirty="0"/>
              <a:t> code to run </a:t>
            </a:r>
            <a:r>
              <a:rPr lang="en-US" dirty="0" smtClean="0"/>
              <a:t>in. 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In the simplest configuration Tomcat runs in a single operating system </a:t>
            </a:r>
            <a:r>
              <a:rPr lang="en-US" b="1" dirty="0" smtClean="0"/>
              <a:t>process</a:t>
            </a:r>
            <a:r>
              <a:rPr lang="en-US" dirty="0" smtClean="0"/>
              <a:t>. The </a:t>
            </a:r>
            <a:r>
              <a:rPr lang="en-US" dirty="0"/>
              <a:t>process runs a Java virtual machine (JVM). Every single HTTP request from a browser to Tomcat is processed in the Tomcat process in a separate thread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Apache Tomcat includes tools for configuration and management, but can also be configured by editing </a:t>
            </a:r>
            <a:r>
              <a:rPr lang="en-US" dirty="0">
                <a:hlinkClick r:id="rId10" tooltip="XML"/>
              </a:rPr>
              <a:t>XML</a:t>
            </a:r>
            <a:r>
              <a:rPr lang="en-US" dirty="0"/>
              <a:t> configuration files.</a:t>
            </a:r>
          </a:p>
          <a:p>
            <a:pPr algn="l"/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74" y="485774"/>
            <a:ext cx="1162198" cy="115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1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6005245" cy="593092"/>
          </a:xfrm>
        </p:spPr>
        <p:txBody>
          <a:bodyPr>
            <a:normAutofit/>
          </a:bodyPr>
          <a:lstStyle/>
          <a:p>
            <a:r>
              <a:rPr lang="en-US" dirty="0"/>
              <a:t>Apache </a:t>
            </a:r>
            <a:r>
              <a:rPr lang="en-US" dirty="0" smtClean="0"/>
              <a:t>Tomcat - workshop</a:t>
            </a:r>
            <a:endParaRPr lang="ro-RO" dirty="0"/>
          </a:p>
        </p:txBody>
      </p:sp>
      <p:sp>
        <p:nvSpPr>
          <p:cNvPr id="8" name="Rectangle 7"/>
          <p:cNvSpPr/>
          <p:nvPr/>
        </p:nvSpPr>
        <p:spPr>
          <a:xfrm>
            <a:off x="703172" y="1719840"/>
            <a:ext cx="7725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smtClean="0"/>
              <a:t>file Workshop 1 - Server </a:t>
            </a:r>
            <a:r>
              <a:rPr lang="en-US" dirty="0"/>
              <a:t>configuration.docx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 workshop </a:t>
            </a:r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06" y="2800910"/>
            <a:ext cx="4093459" cy="316136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74" y="485774"/>
            <a:ext cx="1162198" cy="115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4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937511" cy="593092"/>
          </a:xfrm>
        </p:spPr>
        <p:txBody>
          <a:bodyPr>
            <a:noAutofit/>
          </a:bodyPr>
          <a:lstStyle/>
          <a:p>
            <a:r>
              <a:rPr lang="en-US" dirty="0"/>
              <a:t>Apache </a:t>
            </a:r>
            <a:r>
              <a:rPr lang="en-US" dirty="0" smtClean="0"/>
              <a:t>Tomcat - configurations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dirty="0"/>
              <a:t>What are the configurations brought to our Tomcat server</a:t>
            </a:r>
            <a:r>
              <a:rPr lang="en-US" b="1" dirty="0" smtClean="0"/>
              <a:t>?</a:t>
            </a:r>
          </a:p>
          <a:p>
            <a:pPr marL="0" indent="0" algn="l">
              <a:buNone/>
            </a:pPr>
            <a:endParaRPr lang="en-US" b="1" dirty="0"/>
          </a:p>
          <a:p>
            <a:pPr lvl="1" algn="l"/>
            <a:r>
              <a:rPr lang="en-US" sz="1800" dirty="0" smtClean="0"/>
              <a:t>Firstly</a:t>
            </a:r>
            <a:r>
              <a:rPr lang="en-US" sz="1800" dirty="0"/>
              <a:t>, we’ve introduced a user in tomcat-users and added a set of specific credentials, part of them will be used lately when we’ll run the maven deploy </a:t>
            </a:r>
            <a:r>
              <a:rPr lang="en-US" sz="1800" dirty="0" smtClean="0"/>
              <a:t>task</a:t>
            </a:r>
          </a:p>
          <a:p>
            <a:pPr lvl="1" algn="l"/>
            <a:endParaRPr lang="en-US" sz="1800" dirty="0"/>
          </a:p>
          <a:p>
            <a:pPr lvl="1" algn="l"/>
            <a:r>
              <a:rPr lang="en-US" sz="1800" dirty="0"/>
              <a:t>We’ve modified tomcat default port from 8080 to 8082</a:t>
            </a:r>
          </a:p>
          <a:p>
            <a:pPr lvl="1" algn="l"/>
            <a:endParaRPr lang="en-US" sz="1800" dirty="0"/>
          </a:p>
          <a:p>
            <a:pPr lvl="1" algn="l"/>
            <a:r>
              <a:rPr lang="en-US" sz="1800" dirty="0"/>
              <a:t>We’ve integrated our server in maven so that we can run several tomcat commands directly from </a:t>
            </a:r>
            <a:r>
              <a:rPr lang="en-US" sz="1800" dirty="0" smtClean="0"/>
              <a:t>maven</a:t>
            </a:r>
            <a:endParaRPr lang="en-US" sz="1800" dirty="0"/>
          </a:p>
          <a:p>
            <a:pPr marL="457200" lvl="1" indent="0" algn="l">
              <a:buNone/>
            </a:pPr>
            <a:endParaRPr lang="en-US" sz="1800" dirty="0"/>
          </a:p>
          <a:p>
            <a:pPr lvl="1" algn="l"/>
            <a:r>
              <a:rPr lang="en-US" sz="1800" dirty="0"/>
              <a:t>Stay tuned! We will bring other configurations later on!</a:t>
            </a:r>
          </a:p>
          <a:p>
            <a:pPr lvl="2" algn="l"/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74" y="485774"/>
            <a:ext cx="1162198" cy="115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4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897180" cy="593092"/>
          </a:xfrm>
        </p:spPr>
        <p:txBody>
          <a:bodyPr>
            <a:normAutofit/>
          </a:bodyPr>
          <a:lstStyle/>
          <a:p>
            <a:r>
              <a:rPr lang="en-US" dirty="0"/>
              <a:t>Web applications - architecture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/>
              <a:t>Maven standardizes the sources structure of a web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src</a:t>
            </a:r>
            <a:r>
              <a:rPr lang="en-US" b="1" dirty="0"/>
              <a:t>/main/java</a:t>
            </a:r>
            <a:r>
              <a:rPr lang="en-US" dirty="0"/>
              <a:t> –JAVA classes</a:t>
            </a:r>
          </a:p>
          <a:p>
            <a:r>
              <a:rPr lang="en-US" b="1" dirty="0" err="1"/>
              <a:t>src</a:t>
            </a:r>
            <a:r>
              <a:rPr lang="en-US" b="1" dirty="0"/>
              <a:t>/main/resources </a:t>
            </a:r>
            <a:r>
              <a:rPr lang="en-US" dirty="0"/>
              <a:t>– configuration resources</a:t>
            </a:r>
          </a:p>
          <a:p>
            <a:r>
              <a:rPr lang="en-US" b="1" dirty="0" err="1"/>
              <a:t>src</a:t>
            </a:r>
            <a:r>
              <a:rPr lang="en-US" b="1" dirty="0"/>
              <a:t>/main/web-app</a:t>
            </a:r>
            <a:r>
              <a:rPr lang="en-US" dirty="0"/>
              <a:t> –web resources – </a:t>
            </a:r>
            <a:r>
              <a:rPr lang="en-US" dirty="0" err="1"/>
              <a:t>jsp</a:t>
            </a:r>
            <a:r>
              <a:rPr lang="en-US" dirty="0"/>
              <a:t> pages, static pages</a:t>
            </a:r>
          </a:p>
          <a:p>
            <a:r>
              <a:rPr lang="en-US" b="1" dirty="0" err="1"/>
              <a:t>src</a:t>
            </a:r>
            <a:r>
              <a:rPr lang="en-US" b="1" dirty="0"/>
              <a:t>/main/web-app/WEB-INF</a:t>
            </a:r>
            <a:r>
              <a:rPr lang="en-US" dirty="0"/>
              <a:t> – applies to the WEB-INF folder from the archive</a:t>
            </a:r>
          </a:p>
          <a:p>
            <a:endParaRPr lang="en-US" dirty="0" smtClean="0"/>
          </a:p>
          <a:p>
            <a:endParaRPr lang="en-US" dirty="0"/>
          </a:p>
          <a:p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1968500"/>
            <a:ext cx="2444750" cy="2444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5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6377778" cy="593092"/>
          </a:xfrm>
        </p:spPr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smtClean="0"/>
              <a:t>applications </a:t>
            </a:r>
            <a:r>
              <a:rPr lang="en-US" dirty="0"/>
              <a:t>-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7" name="Picture 4" descr="http://docs.oracle.com/javaee/5/tutorial/doc/figures/web-module.gif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322" y="2276316"/>
            <a:ext cx="6219915" cy="409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7606" y="1633451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.war archive architecture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21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applications - workshop</a:t>
            </a:r>
            <a:endParaRPr lang="ro-RO" dirty="0"/>
          </a:p>
        </p:txBody>
      </p:sp>
      <p:sp>
        <p:nvSpPr>
          <p:cNvPr id="8" name="Rectangle 7"/>
          <p:cNvSpPr/>
          <p:nvPr/>
        </p:nvSpPr>
        <p:spPr>
          <a:xfrm>
            <a:off x="703172" y="1719840"/>
            <a:ext cx="7725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smtClean="0"/>
              <a:t>file Workshop 2 </a:t>
            </a:r>
            <a:r>
              <a:rPr lang="en-US" dirty="0"/>
              <a:t>- Web application.docx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 workshop </a:t>
            </a:r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06" y="2800910"/>
            <a:ext cx="4093459" cy="316136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0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68656" y="835679"/>
            <a:ext cx="5300613" cy="50964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Request - Response model</a:t>
            </a:r>
            <a:endParaRPr lang="ro-RO" dirty="0"/>
          </a:p>
        </p:txBody>
      </p:sp>
      <p:pic>
        <p:nvPicPr>
          <p:cNvPr id="23" name="Picture 4" descr="Lap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3392488"/>
            <a:ext cx="16002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5" descr="CP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675" y="3392488"/>
            <a:ext cx="12827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AutoShape 6"/>
          <p:cNvCxnSpPr>
            <a:cxnSpLocks noChangeShapeType="1"/>
          </p:cNvCxnSpPr>
          <p:nvPr/>
        </p:nvCxnSpPr>
        <p:spPr bwMode="auto">
          <a:xfrm rot="16200000" flipV="1">
            <a:off x="4445000" y="2087563"/>
            <a:ext cx="50800" cy="4946650"/>
          </a:xfrm>
          <a:prstGeom prst="curvedConnector3">
            <a:avLst>
              <a:gd name="adj1" fmla="val -12718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7"/>
          <p:cNvCxnSpPr>
            <a:cxnSpLocks noChangeShapeType="1"/>
            <a:stCxn id="23" idx="0"/>
            <a:endCxn id="24" idx="0"/>
          </p:cNvCxnSpPr>
          <p:nvPr/>
        </p:nvCxnSpPr>
        <p:spPr bwMode="auto">
          <a:xfrm rot="5400000" flipV="1">
            <a:off x="4431506" y="767557"/>
            <a:ext cx="1587" cy="5251450"/>
          </a:xfrm>
          <a:prstGeom prst="curvedConnector3">
            <a:avLst>
              <a:gd name="adj1" fmla="val -44900005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3825875" y="270668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3810000" y="4724400"/>
            <a:ext cx="120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</a:p>
        </p:txBody>
      </p:sp>
      <p:sp>
        <p:nvSpPr>
          <p:cNvPr id="29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013199" y="5229225"/>
            <a:ext cx="838200" cy="990600"/>
          </a:xfrm>
          <a:prstGeom prst="actionButton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30" name="AutoShape 11"/>
          <p:cNvSpPr>
            <a:spLocks noChangeArrowheads="1"/>
          </p:cNvSpPr>
          <p:nvPr/>
        </p:nvSpPr>
        <p:spPr bwMode="auto">
          <a:xfrm flipV="1">
            <a:off x="3657600" y="2133600"/>
            <a:ext cx="1447800" cy="457200"/>
          </a:xfrm>
          <a:prstGeom prst="foldedCorner">
            <a:avLst>
              <a:gd name="adj" fmla="val 32296"/>
            </a:avLst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HTTP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</a:p>
        </p:txBody>
      </p:sp>
      <p:sp>
        <p:nvSpPr>
          <p:cNvPr id="31" name="AutoShape 12"/>
          <p:cNvSpPr>
            <a:spLocks noChangeArrowheads="1"/>
          </p:cNvSpPr>
          <p:nvPr/>
        </p:nvSpPr>
        <p:spPr bwMode="auto">
          <a:xfrm flipV="1">
            <a:off x="7848600" y="3505200"/>
            <a:ext cx="457200" cy="685800"/>
          </a:xfrm>
          <a:prstGeom prst="foldedCorner">
            <a:avLst>
              <a:gd name="adj" fmla="val 22620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&lt;body&gt;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2" name="AutoShape 13"/>
          <p:cNvSpPr>
            <a:spLocks noChangeArrowheads="1"/>
          </p:cNvSpPr>
          <p:nvPr/>
        </p:nvSpPr>
        <p:spPr bwMode="auto">
          <a:xfrm flipV="1">
            <a:off x="7696200" y="3810000"/>
            <a:ext cx="457200" cy="685800"/>
          </a:xfrm>
          <a:prstGeom prst="foldedCorner">
            <a:avLst>
              <a:gd name="adj" fmla="val 22620"/>
            </a:avLst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&lt;body&gt;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974725" y="4456113"/>
            <a:ext cx="76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7162800" y="2971800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6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Request–response</a:t>
            </a:r>
            <a:r>
              <a:rPr lang="en-US" dirty="0"/>
              <a:t> or </a:t>
            </a:r>
            <a:r>
              <a:rPr lang="en-US" b="1" dirty="0"/>
              <a:t>R</a:t>
            </a:r>
            <a:r>
              <a:rPr lang="en-US" b="1" dirty="0" smtClean="0"/>
              <a:t>equest–reply</a:t>
            </a:r>
            <a:r>
              <a:rPr lang="en-US" dirty="0"/>
              <a:t> is one of the basic methods computers use to communicate to each other.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using request–response, the first computer sends a request for some data and the second computer responds to the request.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Browsing </a:t>
            </a:r>
            <a:r>
              <a:rPr lang="en-US" dirty="0"/>
              <a:t>a web page is an example of request–response communication.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One </a:t>
            </a:r>
            <a:r>
              <a:rPr lang="en-US" dirty="0"/>
              <a:t>can think of request–response as being like a telephone call, where you call someone and they answer the call.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8656" y="835679"/>
            <a:ext cx="5300613" cy="50964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Request - Response model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2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2009969"/>
            <a:ext cx="3552695" cy="3901732"/>
          </a:xfrm>
        </p:spPr>
        <p:txBody>
          <a:bodyPr/>
          <a:lstStyle/>
          <a:p>
            <a:r>
              <a:rPr lang="en-US" b="1" dirty="0" smtClean="0"/>
              <a:t>HTTP Request key elements:</a:t>
            </a:r>
          </a:p>
          <a:p>
            <a:endParaRPr lang="en-US" b="1" dirty="0" smtClean="0"/>
          </a:p>
          <a:p>
            <a:pPr lvl="1"/>
            <a:r>
              <a:rPr lang="en-US" dirty="0" smtClean="0"/>
              <a:t>HTTP method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page to access - URL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Form parameters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18761" y="2009970"/>
            <a:ext cx="3718801" cy="390173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7429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1143000" indent="-228600" algn="just" defTabSz="457200" rtl="0" eaLnBrk="1" latinLnBrk="0" hangingPunct="1">
              <a:spcBef>
                <a:spcPts val="0"/>
              </a:spcBef>
              <a:buFont typeface="Arial"/>
              <a:buChar char="•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600200" indent="-22860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2057400" indent="-228600" algn="just" defTabSz="457200" rtl="0" eaLnBrk="1" latinLnBrk="0" hangingPunct="1">
              <a:spcBef>
                <a:spcPts val="0"/>
              </a:spcBef>
              <a:buFont typeface="Arial"/>
              <a:buChar char="»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HTTP Response key elements :</a:t>
            </a:r>
          </a:p>
          <a:p>
            <a:endParaRPr lang="en-US" b="1" dirty="0" smtClean="0"/>
          </a:p>
          <a:p>
            <a:pPr lvl="1"/>
            <a:r>
              <a:rPr lang="en-US" dirty="0" smtClean="0"/>
              <a:t>Status code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Context-type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content</a:t>
            </a:r>
            <a:endParaRPr lang="ro-RO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68656" y="835679"/>
            <a:ext cx="5300613" cy="50964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Request - Response model</a:t>
            </a:r>
            <a:endParaRPr lang="ro-RO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5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HTTP </a:t>
            </a:r>
            <a:r>
              <a:rPr lang="en-US" dirty="0" smtClean="0"/>
              <a:t>– Hypertext Transfer Protocol</a:t>
            </a:r>
          </a:p>
          <a:p>
            <a:pPr lvl="1"/>
            <a:r>
              <a:rPr lang="en-US" dirty="0"/>
              <a:t>is an application protocol for distributed, collaborative, information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the foundation of data communications for </a:t>
            </a:r>
            <a:r>
              <a:rPr lang="en-US" dirty="0" smtClean="0"/>
              <a:t>www</a:t>
            </a:r>
          </a:p>
          <a:p>
            <a:pPr lvl="1"/>
            <a:r>
              <a:rPr lang="en-US" dirty="0"/>
              <a:t>functions as a </a:t>
            </a:r>
            <a:r>
              <a:rPr lang="en-US" dirty="0">
                <a:hlinkClick r:id="rId3" tooltip="Request-response"/>
              </a:rPr>
              <a:t>request-response</a:t>
            </a:r>
            <a:r>
              <a:rPr lang="en-US" dirty="0"/>
              <a:t> protocol in the </a:t>
            </a:r>
            <a:r>
              <a:rPr lang="en-US" dirty="0">
                <a:hlinkClick r:id="rId4" tooltip="Client-server"/>
              </a:rPr>
              <a:t>client-server</a:t>
            </a:r>
            <a:r>
              <a:rPr lang="en-US" dirty="0"/>
              <a:t> computing </a:t>
            </a:r>
            <a:r>
              <a:rPr lang="en-US" dirty="0" smtClean="0"/>
              <a:t>model</a:t>
            </a:r>
          </a:p>
          <a:p>
            <a:pPr lvl="1"/>
            <a:endParaRPr lang="en-US" b="1" dirty="0" smtClean="0"/>
          </a:p>
          <a:p>
            <a:r>
              <a:rPr lang="en-US" b="1" dirty="0" smtClean="0"/>
              <a:t>URL </a:t>
            </a:r>
            <a:r>
              <a:rPr lang="en-US" dirty="0" smtClean="0"/>
              <a:t>–</a:t>
            </a:r>
            <a:r>
              <a:rPr lang="en-US" b="1" dirty="0" smtClean="0"/>
              <a:t> </a:t>
            </a:r>
            <a:r>
              <a:rPr lang="en-US" dirty="0" smtClean="0"/>
              <a:t>Uniform </a:t>
            </a:r>
            <a:r>
              <a:rPr lang="en-US" dirty="0"/>
              <a:t>R</a:t>
            </a:r>
            <a:r>
              <a:rPr lang="en-US" dirty="0" smtClean="0"/>
              <a:t>esource Locator</a:t>
            </a:r>
          </a:p>
          <a:p>
            <a:pPr lvl="1"/>
            <a:r>
              <a:rPr lang="en-US" dirty="0"/>
              <a:t>is a specific character string that constitutes a reference to a </a:t>
            </a:r>
            <a:r>
              <a:rPr lang="en-US" dirty="0" smtClean="0"/>
              <a:t>resource</a:t>
            </a:r>
          </a:p>
          <a:p>
            <a:pPr lvl="1"/>
            <a:endParaRPr lang="en-US" dirty="0"/>
          </a:p>
          <a:p>
            <a:r>
              <a:rPr lang="en-US" b="1" dirty="0" smtClean="0"/>
              <a:t>Form Parameters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epresent values that are sent with the request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8657" y="835679"/>
            <a:ext cx="1308784" cy="50964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HTTP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921" y="766826"/>
            <a:ext cx="2247797" cy="593092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Tools</a:t>
            </a:r>
          </a:p>
          <a:p>
            <a:endParaRPr lang="en-US" b="1" dirty="0" smtClean="0"/>
          </a:p>
          <a:p>
            <a:r>
              <a:rPr lang="en-US" b="1" dirty="0" smtClean="0"/>
              <a:t>W</a:t>
            </a:r>
            <a:r>
              <a:rPr lang="ro-RO" b="1" dirty="0" smtClean="0"/>
              <a:t>eb </a:t>
            </a:r>
            <a:r>
              <a:rPr lang="en-US" b="1" dirty="0" smtClean="0"/>
              <a:t>D</a:t>
            </a:r>
            <a:r>
              <a:rPr lang="ro-RO" b="1" dirty="0" smtClean="0"/>
              <a:t>evelopment</a:t>
            </a:r>
            <a:r>
              <a:rPr lang="en-US" b="1" dirty="0" smtClean="0"/>
              <a:t> Introduction</a:t>
            </a:r>
          </a:p>
          <a:p>
            <a:pPr marL="0" indent="0">
              <a:buNone/>
            </a:pPr>
            <a:endParaRPr lang="ro-RO" b="1" dirty="0"/>
          </a:p>
          <a:p>
            <a:r>
              <a:rPr lang="en-US" b="1" dirty="0" smtClean="0"/>
              <a:t>JEE </a:t>
            </a:r>
            <a:r>
              <a:rPr lang="ro-RO" b="1" dirty="0" smtClean="0"/>
              <a:t>Container</a:t>
            </a:r>
            <a:r>
              <a:rPr lang="en-US" b="1" dirty="0" smtClean="0"/>
              <a:t>s</a:t>
            </a:r>
          </a:p>
          <a:p>
            <a:endParaRPr lang="en-US" b="1" dirty="0"/>
          </a:p>
          <a:p>
            <a:r>
              <a:rPr lang="en-US" b="1" dirty="0"/>
              <a:t>Apache Tomcat</a:t>
            </a:r>
            <a:endParaRPr lang="en-US" b="1" dirty="0" smtClean="0"/>
          </a:p>
          <a:p>
            <a:endParaRPr lang="ro-RO" b="1" dirty="0"/>
          </a:p>
          <a:p>
            <a:r>
              <a:rPr lang="ro-RO" b="1" dirty="0"/>
              <a:t>Java </a:t>
            </a:r>
            <a:r>
              <a:rPr lang="en-US" b="1" dirty="0"/>
              <a:t>Web applications -</a:t>
            </a:r>
            <a:r>
              <a:rPr lang="en-US" b="1" dirty="0" smtClean="0"/>
              <a:t> architecture</a:t>
            </a:r>
          </a:p>
          <a:p>
            <a:endParaRPr lang="en-US" b="1" dirty="0"/>
          </a:p>
          <a:p>
            <a:r>
              <a:rPr lang="en-US" b="1" dirty="0"/>
              <a:t>Request </a:t>
            </a:r>
            <a:r>
              <a:rPr lang="en-US" b="1" dirty="0" smtClean="0"/>
              <a:t>- </a:t>
            </a:r>
            <a:r>
              <a:rPr lang="en-US" b="1" dirty="0"/>
              <a:t>Response </a:t>
            </a:r>
            <a:r>
              <a:rPr lang="en-US" b="1" dirty="0" smtClean="0"/>
              <a:t>model</a:t>
            </a:r>
          </a:p>
          <a:p>
            <a:endParaRPr lang="en-US" b="1" dirty="0"/>
          </a:p>
          <a:p>
            <a:r>
              <a:rPr lang="en-US" b="1" dirty="0" smtClean="0"/>
              <a:t>HTTP</a:t>
            </a:r>
          </a:p>
          <a:p>
            <a:endParaRPr lang="en-US" b="1" dirty="0" smtClean="0"/>
          </a:p>
          <a:p>
            <a:r>
              <a:rPr lang="en-US" b="1" dirty="0" smtClean="0"/>
              <a:t>Servlets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Q&amp;A</a:t>
            </a:r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ro-RO" b="1" dirty="0"/>
          </a:p>
          <a:p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632334"/>
            <a:ext cx="3446463" cy="216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0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>
              <a:buFont typeface="Arial" panose="020B0604020202020204" pitchFamily="34" charset="0"/>
              <a:buChar char="•"/>
            </a:pPr>
            <a:r>
              <a:rPr lang="en-US" sz="1800" b="1" dirty="0" smtClean="0"/>
              <a:t>Status </a:t>
            </a:r>
            <a:r>
              <a:rPr lang="en-US" sz="1800" b="1" dirty="0"/>
              <a:t>code </a:t>
            </a:r>
            <a:r>
              <a:rPr lang="en-US" sz="1800" dirty="0"/>
              <a:t>- (HTTP) response status </a:t>
            </a:r>
            <a:r>
              <a:rPr lang="en-US" sz="1800" dirty="0" smtClean="0"/>
              <a:t>codes</a:t>
            </a:r>
          </a:p>
          <a:p>
            <a:pPr marL="685800" lvl="2">
              <a:buFont typeface="Arial" panose="020B0604020202020204" pitchFamily="34" charset="0"/>
              <a:buChar char="•"/>
            </a:pPr>
            <a:r>
              <a:rPr lang="en-US" dirty="0" smtClean="0"/>
              <a:t>specifies </a:t>
            </a:r>
            <a:r>
              <a:rPr lang="en-US" dirty="0"/>
              <a:t>one of five classes of </a:t>
            </a:r>
            <a:r>
              <a:rPr lang="en-US" dirty="0" smtClean="0"/>
              <a:t>response: </a:t>
            </a:r>
          </a:p>
          <a:p>
            <a:pPr marL="1143000" lvl="3">
              <a:buFont typeface="Arial" panose="020B0604020202020204" pitchFamily="34" charset="0"/>
              <a:buChar char="•"/>
            </a:pPr>
            <a:r>
              <a:rPr lang="en-US" dirty="0" smtClean="0"/>
              <a:t>1xx – Informational</a:t>
            </a:r>
          </a:p>
          <a:p>
            <a:pPr marL="1143000" lvl="3">
              <a:buFont typeface="Arial" panose="020B0604020202020204" pitchFamily="34" charset="0"/>
              <a:buChar char="•"/>
            </a:pPr>
            <a:r>
              <a:rPr lang="en-US" dirty="0" smtClean="0"/>
              <a:t>2xx – Success</a:t>
            </a:r>
          </a:p>
          <a:p>
            <a:pPr marL="1143000" lvl="3">
              <a:buFont typeface="Arial" panose="020B0604020202020204" pitchFamily="34" charset="0"/>
              <a:buChar char="•"/>
            </a:pPr>
            <a:r>
              <a:rPr lang="en-US" dirty="0" smtClean="0"/>
              <a:t>3xx – Redirection</a:t>
            </a:r>
          </a:p>
          <a:p>
            <a:pPr marL="1143000" lvl="3">
              <a:buFont typeface="Arial" panose="020B0604020202020204" pitchFamily="34" charset="0"/>
              <a:buChar char="•"/>
            </a:pPr>
            <a:r>
              <a:rPr lang="en-US" dirty="0" smtClean="0"/>
              <a:t>4xx – Client Error</a:t>
            </a:r>
          </a:p>
          <a:p>
            <a:pPr marL="1143000" lvl="3">
              <a:buFont typeface="Arial" panose="020B0604020202020204" pitchFamily="34" charset="0"/>
              <a:buChar char="•"/>
            </a:pPr>
            <a:r>
              <a:rPr lang="en-US" dirty="0" smtClean="0"/>
              <a:t>4xx – Server Error</a:t>
            </a:r>
          </a:p>
          <a:p>
            <a:pPr marL="1143000" lvl="3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1800" b="1" dirty="0" smtClean="0"/>
              <a:t>Context-type</a:t>
            </a:r>
            <a:r>
              <a:rPr lang="en-US" sz="1800" dirty="0" smtClean="0"/>
              <a:t>  header</a:t>
            </a:r>
          </a:p>
          <a:p>
            <a:pPr marL="685800" lvl="2">
              <a:buFont typeface="Arial" panose="020B0604020202020204" pitchFamily="34" charset="0"/>
              <a:buChar char="•"/>
            </a:pPr>
            <a:r>
              <a:rPr lang="en-US" dirty="0" smtClean="0"/>
              <a:t>describes </a:t>
            </a:r>
            <a:r>
              <a:rPr lang="en-US" dirty="0"/>
              <a:t>the data contained in the body fully enough that the receiving user agent can pick an appropriate agent or mechanism to present the data to the user</a:t>
            </a:r>
            <a:endParaRPr lang="en-US" dirty="0" smtClean="0"/>
          </a:p>
          <a:p>
            <a:pPr marL="685800" lvl="2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US" sz="1800" b="1" dirty="0"/>
              <a:t>The</a:t>
            </a:r>
            <a:r>
              <a:rPr lang="en-US" sz="1800" dirty="0"/>
              <a:t> </a:t>
            </a:r>
            <a:r>
              <a:rPr lang="en-US" sz="1800" b="1" dirty="0" smtClean="0"/>
              <a:t>content</a:t>
            </a:r>
          </a:p>
          <a:p>
            <a:pPr marL="685800" lvl="2">
              <a:buFont typeface="Arial" panose="020B0604020202020204" pitchFamily="34" charset="0"/>
              <a:buChar char="•"/>
            </a:pPr>
            <a:r>
              <a:rPr lang="en-US" dirty="0" smtClean="0"/>
              <a:t>is the data received by the client from the server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68657" y="835679"/>
            <a:ext cx="1308784" cy="50964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HTTP</a:t>
            </a:r>
            <a:endParaRPr lang="ro-RO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0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he </a:t>
            </a:r>
            <a:r>
              <a:rPr lang="en-US" b="1" dirty="0"/>
              <a:t>most commonly </a:t>
            </a:r>
            <a:r>
              <a:rPr lang="en-US" b="1" dirty="0" smtClean="0"/>
              <a:t>used (CRUD operations) are 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pPr lvl="1"/>
            <a:r>
              <a:rPr lang="en-US" sz="1800" b="1" dirty="0" smtClean="0"/>
              <a:t>GET - </a:t>
            </a:r>
            <a:r>
              <a:rPr lang="en-US" sz="1800" dirty="0"/>
              <a:t>R</a:t>
            </a:r>
            <a:r>
              <a:rPr lang="en-US" sz="1800" dirty="0" smtClean="0"/>
              <a:t>equest </a:t>
            </a:r>
            <a:r>
              <a:rPr lang="en-US" sz="1800" dirty="0"/>
              <a:t>to retrieve a resource such as an HTML file or an image file</a:t>
            </a:r>
            <a:r>
              <a:rPr lang="en-US" sz="1800" dirty="0" smtClean="0"/>
              <a:t>.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b="1" dirty="0" smtClean="0"/>
              <a:t>POST - </a:t>
            </a:r>
            <a:r>
              <a:rPr lang="en-US" sz="1800" dirty="0"/>
              <a:t>Request for the server to accept the data being sent from the client to insert new server data. </a:t>
            </a:r>
            <a:endParaRPr lang="en-US" sz="1800" dirty="0" smtClean="0"/>
          </a:p>
          <a:p>
            <a:pPr lvl="1"/>
            <a:endParaRPr lang="en-US" sz="1800" b="1" dirty="0" smtClean="0"/>
          </a:p>
          <a:p>
            <a:pPr lvl="1"/>
            <a:r>
              <a:rPr lang="en-US" sz="1800" b="1" dirty="0" smtClean="0"/>
              <a:t>PUT - </a:t>
            </a:r>
            <a:r>
              <a:rPr lang="en-US" sz="1800" dirty="0"/>
              <a:t>Request for the server to accept the data being sent from the client to modify existing server data. </a:t>
            </a:r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en-US" sz="1800" b="1" dirty="0" smtClean="0"/>
              <a:t>DELETE - </a:t>
            </a:r>
            <a:r>
              <a:rPr lang="en-US" sz="1800" dirty="0"/>
              <a:t>Request for the server to delete a specific resource. </a:t>
            </a:r>
            <a:endParaRPr lang="en-US" sz="1800" b="1" dirty="0" smtClean="0"/>
          </a:p>
          <a:p>
            <a:endParaRPr lang="en-US" b="1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8656" y="835679"/>
            <a:ext cx="3120959" cy="50964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HTTP - Methods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924512" cy="4690169"/>
          </a:xfrm>
        </p:spPr>
        <p:txBody>
          <a:bodyPr>
            <a:normAutofit/>
          </a:bodyPr>
          <a:lstStyle/>
          <a:p>
            <a:r>
              <a:rPr lang="en-US" b="1" dirty="0" smtClean="0"/>
              <a:t>GET </a:t>
            </a:r>
          </a:p>
          <a:p>
            <a:pPr lvl="1"/>
            <a:r>
              <a:rPr lang="en-US" dirty="0" smtClean="0"/>
              <a:t>The client </a:t>
            </a:r>
            <a:r>
              <a:rPr lang="en-US" dirty="0"/>
              <a:t>data is transmitted to server in URL as query strings(</a:t>
            </a:r>
            <a:r>
              <a:rPr lang="ro-RO" b="1" dirty="0"/>
              <a:t>name/value pairs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lvl="1"/>
            <a:r>
              <a:rPr lang="en-US" b="1" dirty="0" err="1" smtClean="0"/>
              <a:t>QueryString</a:t>
            </a:r>
            <a:r>
              <a:rPr lang="en-US" b="1" dirty="0" smtClean="0"/>
              <a:t> </a:t>
            </a:r>
            <a:r>
              <a:rPr lang="en-US" dirty="0" smtClean="0"/>
              <a:t>is the part from URL that proceed “?” character</a:t>
            </a:r>
            <a:endParaRPr lang="en-US" b="1" dirty="0" smtClean="0"/>
          </a:p>
          <a:p>
            <a:endParaRPr lang="en-US" b="1" dirty="0"/>
          </a:p>
          <a:p>
            <a:pPr lvl="1" algn="l"/>
            <a:r>
              <a:rPr lang="en-US" b="1" dirty="0" smtClean="0"/>
              <a:t>GET </a:t>
            </a:r>
            <a:r>
              <a:rPr lang="en-US" dirty="0" smtClean="0"/>
              <a:t>example : URL -&gt; …</a:t>
            </a:r>
            <a:r>
              <a:rPr lang="ro-RO" dirty="0" smtClean="0"/>
              <a:t>/test/demo_form.</a:t>
            </a:r>
            <a:r>
              <a:rPr lang="en-US" dirty="0" err="1" smtClean="0"/>
              <a:t>jsp</a:t>
            </a:r>
            <a:r>
              <a:rPr lang="ro-RO" b="1" dirty="0" smtClean="0"/>
              <a:t>?name1=value1&amp;name2=value2</a:t>
            </a:r>
            <a:endParaRPr lang="en-US" b="1" dirty="0"/>
          </a:p>
          <a:p>
            <a:pPr marL="457200" lvl="1" indent="0" algn="l">
              <a:buNone/>
            </a:pPr>
            <a:r>
              <a:rPr lang="en-US" b="1" dirty="0" smtClean="0"/>
              <a:t>                              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b="1" dirty="0" smtClean="0"/>
              <a:t>POST </a:t>
            </a:r>
            <a:endParaRPr lang="en-US" dirty="0"/>
          </a:p>
          <a:p>
            <a:pPr lvl="1" algn="l"/>
            <a:r>
              <a:rPr lang="en-US" dirty="0" smtClean="0"/>
              <a:t>Submits data to be processed to a specified resource</a:t>
            </a:r>
          </a:p>
          <a:p>
            <a:pPr algn="l"/>
            <a:endParaRPr lang="en-US" dirty="0" smtClean="0"/>
          </a:p>
          <a:p>
            <a:pPr lvl="1" algn="l"/>
            <a:r>
              <a:rPr lang="en-US" dirty="0" smtClean="0"/>
              <a:t>Using </a:t>
            </a:r>
            <a:r>
              <a:rPr lang="en-US" b="1" dirty="0" smtClean="0"/>
              <a:t>POST</a:t>
            </a:r>
            <a:r>
              <a:rPr lang="en-US" dirty="0" smtClean="0"/>
              <a:t> data is transmitted to server in request body</a:t>
            </a:r>
          </a:p>
          <a:p>
            <a:pPr algn="l"/>
            <a:endParaRPr lang="en-US" dirty="0" smtClean="0"/>
          </a:p>
          <a:p>
            <a:pPr lvl="1" algn="l"/>
            <a:r>
              <a:rPr lang="en-US" b="1" dirty="0" smtClean="0"/>
              <a:t>POST </a:t>
            </a:r>
            <a:r>
              <a:rPr lang="en-US" dirty="0" smtClean="0"/>
              <a:t> example : URL -&gt;  …/test/</a:t>
            </a:r>
            <a:r>
              <a:rPr lang="en-US" dirty="0" err="1" smtClean="0"/>
              <a:t>demo_form.jsp</a:t>
            </a:r>
            <a:r>
              <a:rPr lang="en-US" dirty="0" smtClean="0"/>
              <a:t> HTTP/1.1</a:t>
            </a:r>
            <a:endParaRPr lang="en-US" dirty="0"/>
          </a:p>
          <a:p>
            <a:pPr marL="457200" lvl="1" indent="0" algn="l">
              <a:buNone/>
            </a:pPr>
            <a:r>
              <a:rPr lang="en-US" dirty="0" smtClean="0"/>
              <a:t>                                 Body -&gt; </a:t>
            </a:r>
            <a:r>
              <a:rPr lang="en-US" b="1" dirty="0" smtClean="0"/>
              <a:t>name1=value1&amp;name2=value2</a:t>
            </a:r>
            <a:endParaRPr lang="ro-RO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8656" y="835679"/>
            <a:ext cx="4317991" cy="50964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HTTP - </a:t>
            </a:r>
            <a:r>
              <a:rPr lang="en-US" dirty="0"/>
              <a:t>GET v/s </a:t>
            </a:r>
            <a:r>
              <a:rPr lang="en-US" dirty="0" smtClean="0"/>
              <a:t>POST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8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68656" y="835679"/>
            <a:ext cx="4317991" cy="509645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HTTP </a:t>
            </a:r>
            <a:r>
              <a:rPr lang="en-US" dirty="0"/>
              <a:t>-</a:t>
            </a:r>
            <a:r>
              <a:rPr lang="en-US" dirty="0" smtClean="0"/>
              <a:t> GET v/s POST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  <p:graphicFrame>
        <p:nvGraphicFramePr>
          <p:cNvPr id="8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118891"/>
              </p:ext>
            </p:extLst>
          </p:nvPr>
        </p:nvGraphicFramePr>
        <p:xfrm>
          <a:off x="457200" y="1981200"/>
          <a:ext cx="8229600" cy="4349751"/>
        </p:xfrm>
        <a:graphic>
          <a:graphicData uri="http://schemas.openxmlformats.org/drawingml/2006/table">
            <a:tbl>
              <a:tblPr/>
              <a:tblGrid>
                <a:gridCol w="1828800"/>
                <a:gridCol w="3429000"/>
                <a:gridCol w="2971800"/>
              </a:tblGrid>
              <a:tr h="5182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            GET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             POST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HTTP Request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  The request contains only the request line and  HTTP header.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Along with request line and header it also contains HTTP body.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Parameter passing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The form elements are passed to the server by appending at the end of the URL.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The form elements are passed in the body of the HTTP request.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5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Size 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The parameter data is limited (the limit depends on the container)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Can send huge amount of data to the server.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7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Idempotency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GET is Idempotent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POST is not idempotent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Usage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Generally used to fetch some information from the host.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Generally used to process the sent data.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0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453" y="766826"/>
            <a:ext cx="1764320" cy="593092"/>
          </a:xfrm>
        </p:spPr>
        <p:txBody>
          <a:bodyPr/>
          <a:lstStyle/>
          <a:p>
            <a:r>
              <a:rPr lang="en-US" dirty="0" smtClean="0"/>
              <a:t>Servlet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servlet</a:t>
            </a:r>
            <a:r>
              <a:rPr lang="en-US" dirty="0"/>
              <a:t> is a </a:t>
            </a:r>
            <a:r>
              <a:rPr lang="en-US" dirty="0">
                <a:hlinkClick r:id="rId2" tooltip="Java programming language"/>
              </a:rPr>
              <a:t>Java programming language</a:t>
            </a:r>
            <a:r>
              <a:rPr lang="en-US" dirty="0"/>
              <a:t> </a:t>
            </a:r>
            <a:r>
              <a:rPr lang="en-US" dirty="0">
                <a:hlinkClick r:id="rId3" tooltip="Class (computer programming)"/>
              </a:rPr>
              <a:t>class</a:t>
            </a:r>
            <a:r>
              <a:rPr lang="en-US" dirty="0"/>
              <a:t> used to extend the capabilities of a </a:t>
            </a:r>
            <a:r>
              <a:rPr lang="en-US" dirty="0">
                <a:hlinkClick r:id="rId4" tooltip="Server (computing)"/>
              </a:rPr>
              <a:t>server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Servlets</a:t>
            </a:r>
            <a:r>
              <a:rPr lang="en-US" dirty="0" smtClean="0"/>
              <a:t> </a:t>
            </a:r>
            <a:r>
              <a:rPr lang="en-US" dirty="0"/>
              <a:t>can respond to any types of requests, they are commonly used to extend the applications hosted by </a:t>
            </a:r>
            <a:r>
              <a:rPr lang="en-US" dirty="0">
                <a:hlinkClick r:id="rId5" tooltip="Web server"/>
              </a:rPr>
              <a:t>web </a:t>
            </a:r>
            <a:r>
              <a:rPr lang="en-US" dirty="0" smtClean="0">
                <a:hlinkClick r:id="rId5" tooltip="Web server"/>
              </a:rPr>
              <a:t>servers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b="1" dirty="0" smtClean="0"/>
              <a:t>servlet</a:t>
            </a:r>
            <a:r>
              <a:rPr lang="en-US" dirty="0" smtClean="0"/>
              <a:t> is an object that receives request and generates response based on that request</a:t>
            </a:r>
          </a:p>
          <a:p>
            <a:endParaRPr lang="en-US" dirty="0"/>
          </a:p>
          <a:p>
            <a:r>
              <a:rPr lang="en-US" dirty="0" smtClean="0"/>
              <a:t>The servlet is an interface under the </a:t>
            </a:r>
            <a:r>
              <a:rPr lang="en-US" dirty="0" err="1" smtClean="0"/>
              <a:t>javax.servlet</a:t>
            </a:r>
            <a:r>
              <a:rPr lang="en-US" dirty="0" smtClean="0"/>
              <a:t> package from servlet API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common </a:t>
            </a:r>
            <a:r>
              <a:rPr lang="en-US" dirty="0"/>
              <a:t>used implementation is </a:t>
            </a:r>
            <a:r>
              <a:rPr lang="en-US" dirty="0" err="1" smtClean="0"/>
              <a:t>javax.servlet.http.HttpServlet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could extends this class to implement your own servlet </a:t>
            </a:r>
            <a:endParaRPr lang="en-US" dirty="0"/>
          </a:p>
          <a:p>
            <a:endParaRPr lang="ro-RO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9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The server will automatically </a:t>
            </a:r>
            <a:r>
              <a:rPr lang="en-US" altLang="zh-CN" sz="2000" dirty="0" smtClean="0">
                <a:latin typeface="Arial" panose="020B0604020202020204" pitchFamily="34" charset="0"/>
                <a:ea typeface="SimSun" panose="02010600030101010101" pitchFamily="2" charset="-122"/>
              </a:rPr>
              <a:t>call:</a:t>
            </a:r>
            <a:endParaRPr lang="en-US" altLang="zh-CN" sz="2000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 void 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init</a:t>
            </a: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():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</a:p>
          <a:p>
            <a:pPr lvl="1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Called only once when </a:t>
            </a:r>
            <a:r>
              <a:rPr lang="en-US" altLang="zh-CN" sz="2000" b="1" dirty="0" err="1">
                <a:latin typeface="Arial" panose="020B0604020202020204" pitchFamily="34" charset="0"/>
                <a:ea typeface="SimSun" panose="02010600030101010101" pitchFamily="2" charset="-122"/>
              </a:rPr>
              <a:t>serlvet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 is </a:t>
            </a:r>
            <a:r>
              <a:rPr lang="en-US" altLang="zh-CN" sz="2000" b="1" dirty="0" smtClean="0">
                <a:latin typeface="Arial" panose="020B0604020202020204" pitchFamily="34" charset="0"/>
                <a:ea typeface="SimSun" panose="02010600030101010101" pitchFamily="2" charset="-122"/>
              </a:rPr>
              <a:t>being</a:t>
            </a:r>
          </a:p>
          <a:p>
            <a:pPr marL="457200" lvl="1" indent="0" eaLnBrk="0" hangingPunct="0"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altLang="zh-CN" sz="2000" b="1" dirty="0" smtClean="0"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created.  </a:t>
            </a:r>
          </a:p>
          <a:p>
            <a:pPr lvl="1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Good place for set up, open Database, </a:t>
            </a:r>
            <a:endParaRPr lang="en-US" altLang="zh-CN" sz="2000" dirty="0" smtClean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457200" lvl="1" indent="0" eaLnBrk="0" hangingPunct="0"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altLang="zh-CN" sz="2000" dirty="0" smtClean="0">
                <a:latin typeface="Arial" panose="020B0604020202020204" pitchFamily="34" charset="0"/>
                <a:ea typeface="SimSun" panose="02010600030101010101" pitchFamily="2" charset="-122"/>
              </a:rPr>
              <a:t>etc</a:t>
            </a: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 void service():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</a:p>
          <a:p>
            <a:pPr lvl="1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Called once for each request. </a:t>
            </a:r>
          </a:p>
          <a:p>
            <a:pPr lvl="1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In</a:t>
            </a:r>
            <a:r>
              <a:rPr lang="en-US" altLang="zh-CN" sz="2000" dirty="0">
                <a:latin typeface="Courier New" panose="02070309020205020404" pitchFamily="49" charset="0"/>
                <a:ea typeface="SimSun" panose="02010600030101010101" pitchFamily="2" charset="-122"/>
              </a:rPr>
              <a:t> HttpServlet</a:t>
            </a: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, it delegates </a:t>
            </a:r>
            <a:endParaRPr lang="en-US" altLang="zh-CN" sz="2000" dirty="0" smtClean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457200" lvl="1" indent="0" eaLnBrk="0" hangingPunct="0"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altLang="zh-CN" sz="2000" dirty="0" smtClean="0">
                <a:latin typeface="Arial" panose="020B0604020202020204" pitchFamily="34" charset="0"/>
                <a:ea typeface="SimSun" panose="02010600030101010101" pitchFamily="2" charset="-122"/>
              </a:rPr>
              <a:t>requests </a:t>
            </a: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to </a:t>
            </a:r>
            <a:r>
              <a:rPr lang="en-US" altLang="zh-CN" sz="2000" dirty="0">
                <a:latin typeface="Courier New" panose="02070309020205020404" pitchFamily="49" charset="0"/>
                <a:ea typeface="SimSun" panose="02010600030101010101" pitchFamily="2" charset="-122"/>
              </a:rPr>
              <a:t>doGet</a:t>
            </a: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, </a:t>
            </a:r>
            <a:r>
              <a:rPr lang="en-US" altLang="zh-CN" sz="2000" dirty="0">
                <a:latin typeface="Courier New" panose="02070309020205020404" pitchFamily="49" charset="0"/>
                <a:ea typeface="SimSun" panose="02010600030101010101" pitchFamily="2" charset="-122"/>
              </a:rPr>
              <a:t>doPost</a:t>
            </a:r>
            <a:r>
              <a:rPr lang="en-US" altLang="zh-CN" sz="2000" dirty="0">
                <a:latin typeface="Arial" panose="020B0604020202020204" pitchFamily="34" charset="0"/>
                <a:ea typeface="SimSun" panose="02010600030101010101" pitchFamily="2" charset="-122"/>
              </a:rPr>
              <a:t>, etc.</a:t>
            </a:r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solidFill>
                  <a:schemeClr val="tx2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public void destroy():</a:t>
            </a:r>
            <a:r>
              <a:rPr lang="en-US" altLang="zh-CN" sz="2000" b="1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</a:p>
          <a:p>
            <a:pPr lvl="1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Called when server decides to </a:t>
            </a:r>
            <a:endParaRPr lang="en-US" altLang="zh-CN" sz="2000" b="1" dirty="0" smtClean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457200" lvl="1" indent="0" eaLnBrk="0" hangingPunct="0"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altLang="zh-CN" sz="2000" b="1" dirty="0" smtClean="0">
                <a:latin typeface="Arial" panose="020B0604020202020204" pitchFamily="34" charset="0"/>
                <a:ea typeface="SimSun" panose="02010600030101010101" pitchFamily="2" charset="-122"/>
              </a:rPr>
              <a:t>terminate 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the </a:t>
            </a:r>
            <a:r>
              <a:rPr lang="en-US" altLang="zh-CN" sz="2000" b="1" dirty="0" smtClean="0">
                <a:latin typeface="Arial" panose="020B0604020202020204" pitchFamily="34" charset="0"/>
                <a:ea typeface="SimSun" panose="02010600030101010101" pitchFamily="2" charset="-122"/>
              </a:rPr>
              <a:t>servlet</a:t>
            </a:r>
            <a:r>
              <a:rPr lang="en-US" altLang="zh-CN" sz="2000" b="1" dirty="0">
                <a:latin typeface="Arial" panose="020B0604020202020204" pitchFamily="34" charset="0"/>
                <a:ea typeface="SimSun" panose="02010600030101010101" pitchFamily="2" charset="-122"/>
              </a:rPr>
              <a:t>. </a:t>
            </a:r>
          </a:p>
          <a:p>
            <a:pPr lvl="2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zh-CN" sz="1800" dirty="0">
                <a:latin typeface="Arial" panose="020B0604020202020204" pitchFamily="34" charset="0"/>
                <a:ea typeface="SimSun" panose="02010600030101010101" pitchFamily="2" charset="-122"/>
              </a:rPr>
              <a:t>Release resources.</a:t>
            </a:r>
            <a:endParaRPr lang="en-US" altLang="zh-CN" dirty="0">
              <a:ea typeface="SimSun" panose="02010600030101010101" pitchFamily="2" charset="-122"/>
            </a:endParaRPr>
          </a:p>
          <a:p>
            <a:endParaRPr lang="ro-RO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17226" y="3287735"/>
            <a:ext cx="3759200" cy="3242916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52453" y="766826"/>
            <a:ext cx="3419794" cy="593092"/>
          </a:xfrm>
        </p:spPr>
        <p:txBody>
          <a:bodyPr>
            <a:normAutofit/>
          </a:bodyPr>
          <a:lstStyle/>
          <a:p>
            <a:r>
              <a:rPr lang="en-US" dirty="0" smtClean="0"/>
              <a:t>Servlet - lifecycle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4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52453" y="766826"/>
            <a:ext cx="3419794" cy="593092"/>
          </a:xfrm>
        </p:spPr>
        <p:txBody>
          <a:bodyPr>
            <a:normAutofit/>
          </a:bodyPr>
          <a:lstStyle/>
          <a:p>
            <a:r>
              <a:rPr lang="en-US" dirty="0" smtClean="0"/>
              <a:t>Servlet - lifecycle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4099" y="1266103"/>
            <a:ext cx="7704139" cy="893618"/>
          </a:xfrm>
        </p:spPr>
        <p:txBody>
          <a:bodyPr/>
          <a:lstStyle/>
          <a:p>
            <a:r>
              <a:rPr lang="en-US" dirty="0"/>
              <a:t>The Servlet lifecycle is simple, there is only one main state – “Initialized”.</a:t>
            </a: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3200400" y="4953000"/>
            <a:ext cx="2286000" cy="990600"/>
          </a:xfrm>
          <a:prstGeom prst="hexagon">
            <a:avLst>
              <a:gd name="adj" fmla="val 57692"/>
              <a:gd name="vf" fmla="val 115470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Initialized</a:t>
            </a: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3886200" y="1981200"/>
            <a:ext cx="1066800" cy="9906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Does not exist</a:t>
            </a: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3962400" y="2895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flipV="1">
            <a:off x="4800600" y="2895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2514600" y="3482975"/>
            <a:ext cx="146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constructor()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3048000" y="39624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init()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4953000" y="3733800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destroy()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2514600" y="579120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Service()</a:t>
            </a:r>
          </a:p>
        </p:txBody>
      </p:sp>
      <p:cxnSp>
        <p:nvCxnSpPr>
          <p:cNvPr id="26" name="AutoShape 11"/>
          <p:cNvCxnSpPr>
            <a:cxnSpLocks noChangeShapeType="1"/>
          </p:cNvCxnSpPr>
          <p:nvPr/>
        </p:nvCxnSpPr>
        <p:spPr bwMode="auto">
          <a:xfrm rot="10800000" flipH="1" flipV="1">
            <a:off x="3200400" y="5448300"/>
            <a:ext cx="1143000" cy="495300"/>
          </a:xfrm>
          <a:prstGeom prst="curvedConnector4">
            <a:avLst>
              <a:gd name="adj1" fmla="val -67921"/>
              <a:gd name="adj2" fmla="val 19871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005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52453" y="766826"/>
            <a:ext cx="3419794" cy="593092"/>
          </a:xfrm>
        </p:spPr>
        <p:txBody>
          <a:bodyPr>
            <a:normAutofit/>
          </a:bodyPr>
          <a:lstStyle/>
          <a:p>
            <a:r>
              <a:rPr lang="en-US" dirty="0" smtClean="0"/>
              <a:t>Servlet - lifecycle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  <p:graphicFrame>
        <p:nvGraphicFramePr>
          <p:cNvPr id="2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81539"/>
              </p:ext>
            </p:extLst>
          </p:nvPr>
        </p:nvGraphicFramePr>
        <p:xfrm>
          <a:off x="609599" y="1778923"/>
          <a:ext cx="8368145" cy="4446404"/>
        </p:xfrm>
        <a:graphic>
          <a:graphicData uri="http://schemas.openxmlformats.org/drawingml/2006/table">
            <a:tbl>
              <a:tblPr/>
              <a:tblGrid>
                <a:gridCol w="1986777"/>
                <a:gridCol w="2197296"/>
                <a:gridCol w="2092036"/>
                <a:gridCol w="2092036"/>
              </a:tblGrid>
              <a:tr h="33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When is it called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What it’s for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Do you override it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5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init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The container calls the init() before the servlet can service any client requests.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To initialize your servlet before handling any client requests.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       Possibly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20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service()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When a new request for that servlet comes in.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To determine which HTTP method should be called.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No. Very unlikely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5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doGet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() or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doPost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()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The service() method invokes it based on the HTTP method from the request.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To handle the business logic.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       Always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66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6377778" cy="593092"/>
          </a:xfrm>
        </p:spPr>
        <p:txBody>
          <a:bodyPr>
            <a:normAutofit/>
          </a:bodyPr>
          <a:lstStyle/>
          <a:p>
            <a:r>
              <a:rPr lang="en-US" dirty="0"/>
              <a:t>Servlet </a:t>
            </a:r>
            <a:r>
              <a:rPr lang="en-US" dirty="0" smtClean="0"/>
              <a:t>– Deployment Descriptor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305" y="1600200"/>
            <a:ext cx="4034156" cy="4690169"/>
          </a:xfrm>
        </p:spPr>
        <p:txBody>
          <a:bodyPr/>
          <a:lstStyle/>
          <a:p>
            <a:pPr algn="l"/>
            <a:r>
              <a:rPr lang="en-US" sz="2000" b="1" dirty="0" smtClean="0"/>
              <a:t>Web.xml </a:t>
            </a:r>
          </a:p>
          <a:p>
            <a:pPr algn="l"/>
            <a:endParaRPr lang="en-US" dirty="0" smtClean="0"/>
          </a:p>
          <a:p>
            <a:pPr lvl="1" algn="l"/>
            <a:r>
              <a:rPr lang="en-US" dirty="0" smtClean="0"/>
              <a:t>Is the deployment </a:t>
            </a:r>
            <a:r>
              <a:rPr lang="en-US" dirty="0"/>
              <a:t>descriptor file </a:t>
            </a:r>
            <a:r>
              <a:rPr lang="en-US" dirty="0" smtClean="0"/>
              <a:t>for web applications  and </a:t>
            </a:r>
            <a:r>
              <a:rPr lang="en-US" dirty="0"/>
              <a:t>is part of the servlet standard for web </a:t>
            </a:r>
            <a:r>
              <a:rPr lang="en-US" dirty="0" smtClean="0"/>
              <a:t>applications</a:t>
            </a:r>
          </a:p>
          <a:p>
            <a:pPr lvl="1" algn="l"/>
            <a:endParaRPr lang="en-US" dirty="0" smtClean="0"/>
          </a:p>
          <a:p>
            <a:pPr lvl="1" algn="l"/>
            <a:endParaRPr lang="en-US" dirty="0" smtClean="0"/>
          </a:p>
          <a:p>
            <a:pPr lvl="1" algn="l"/>
            <a:r>
              <a:rPr lang="en-US" dirty="0" smtClean="0"/>
              <a:t>determines </a:t>
            </a:r>
            <a:r>
              <a:rPr lang="en-US" dirty="0"/>
              <a:t>how URLs map to servlets, which URLs require authentication, and other </a:t>
            </a:r>
            <a:r>
              <a:rPr lang="en-US" dirty="0" smtClean="0"/>
              <a:t>information</a:t>
            </a:r>
          </a:p>
          <a:p>
            <a:pPr lvl="1" algn="l"/>
            <a:endParaRPr lang="en-US" dirty="0" smtClean="0"/>
          </a:p>
          <a:p>
            <a:pPr lvl="1" algn="l"/>
            <a:endParaRPr lang="en-US" dirty="0"/>
          </a:p>
          <a:p>
            <a:pPr lvl="1" algn="l"/>
            <a:r>
              <a:rPr lang="en-US" dirty="0" smtClean="0"/>
              <a:t>The </a:t>
            </a:r>
            <a:r>
              <a:rPr lang="en-US" dirty="0"/>
              <a:t>file is an XML file whose root element </a:t>
            </a:r>
            <a:r>
              <a:rPr lang="en-US" dirty="0" smtClean="0"/>
              <a:t>is &lt;web-app&gt;</a:t>
            </a:r>
          </a:p>
          <a:p>
            <a:pPr algn="l"/>
            <a:endParaRPr lang="en-US" dirty="0"/>
          </a:p>
          <a:p>
            <a:pPr marL="0" indent="0" algn="l">
              <a:buNone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578461" y="2805793"/>
            <a:ext cx="45522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>
                <a:solidFill>
                  <a:schemeClr val="tx2"/>
                </a:solidFill>
              </a:rPr>
              <a:t>&lt;servlet&gt;</a:t>
            </a:r>
          </a:p>
          <a:p>
            <a:pPr algn="just"/>
            <a:r>
              <a:rPr lang="en-US" sz="1600" dirty="0" smtClean="0">
                <a:solidFill>
                  <a:schemeClr val="tx2"/>
                </a:solidFill>
              </a:rPr>
              <a:t>        &lt;servlet-name&gt;</a:t>
            </a:r>
            <a:r>
              <a:rPr lang="en-US" sz="1600" dirty="0" err="1" smtClean="0">
                <a:solidFill>
                  <a:schemeClr val="tx2"/>
                </a:solidFill>
              </a:rPr>
              <a:t>myServlet</a:t>
            </a:r>
            <a:r>
              <a:rPr lang="en-US" sz="1600" dirty="0" smtClean="0">
                <a:solidFill>
                  <a:schemeClr val="tx2"/>
                </a:solidFill>
              </a:rPr>
              <a:t>&lt;/servlet-name&gt;</a:t>
            </a:r>
          </a:p>
          <a:p>
            <a:pPr algn="just"/>
            <a:r>
              <a:rPr lang="en-US" sz="1600" dirty="0" smtClean="0">
                <a:solidFill>
                  <a:schemeClr val="tx2"/>
                </a:solidFill>
              </a:rPr>
              <a:t>	&lt;servlet-class&gt;class name&lt;/servlet-class&gt;</a:t>
            </a:r>
          </a:p>
          <a:p>
            <a:pPr algn="just"/>
            <a:r>
              <a:rPr lang="en-US" sz="1600" dirty="0" smtClean="0">
                <a:solidFill>
                  <a:schemeClr val="tx2"/>
                </a:solidFill>
              </a:rPr>
              <a:t> &lt;/servlet&gt;</a:t>
            </a:r>
          </a:p>
          <a:p>
            <a:pPr algn="just"/>
            <a:endParaRPr lang="en-US" sz="1600" dirty="0" smtClean="0">
              <a:solidFill>
                <a:schemeClr val="tx2"/>
              </a:solidFill>
            </a:endParaRPr>
          </a:p>
          <a:p>
            <a:pPr algn="just"/>
            <a:r>
              <a:rPr lang="en-US" sz="1600" dirty="0" smtClean="0">
                <a:solidFill>
                  <a:schemeClr val="tx2"/>
                </a:solidFill>
              </a:rPr>
              <a:t> &lt;servlet-mapping&gt;</a:t>
            </a:r>
          </a:p>
          <a:p>
            <a:pPr algn="just"/>
            <a:r>
              <a:rPr lang="en-US" sz="1600" dirty="0" smtClean="0">
                <a:solidFill>
                  <a:schemeClr val="tx2"/>
                </a:solidFill>
              </a:rPr>
              <a:t>        &lt;servlet-name&gt;</a:t>
            </a:r>
            <a:r>
              <a:rPr lang="en-US" sz="1600" dirty="0" err="1" smtClean="0">
                <a:solidFill>
                  <a:schemeClr val="tx2"/>
                </a:solidFill>
              </a:rPr>
              <a:t>myServlet</a:t>
            </a:r>
            <a:r>
              <a:rPr lang="en-US" sz="1600" dirty="0" smtClean="0">
                <a:solidFill>
                  <a:schemeClr val="tx2"/>
                </a:solidFill>
              </a:rPr>
              <a:t>&lt;/servlet-name&gt;</a:t>
            </a:r>
          </a:p>
          <a:p>
            <a:pPr algn="just"/>
            <a:r>
              <a:rPr lang="en-US" sz="1600" dirty="0" smtClean="0">
                <a:solidFill>
                  <a:schemeClr val="tx2"/>
                </a:solidFill>
              </a:rPr>
              <a:t>        &lt;</a:t>
            </a:r>
            <a:r>
              <a:rPr lang="en-US" sz="1600" dirty="0" err="1" smtClean="0">
                <a:solidFill>
                  <a:schemeClr val="tx2"/>
                </a:solidFill>
              </a:rPr>
              <a:t>url</a:t>
            </a:r>
            <a:r>
              <a:rPr lang="en-US" sz="1600" dirty="0" smtClean="0">
                <a:solidFill>
                  <a:schemeClr val="tx2"/>
                </a:solidFill>
              </a:rPr>
              <a:t>-pattern&gt;/</a:t>
            </a:r>
            <a:r>
              <a:rPr lang="en-US" sz="1600" dirty="0" err="1" smtClean="0">
                <a:solidFill>
                  <a:schemeClr val="tx2"/>
                </a:solidFill>
              </a:rPr>
              <a:t>myServlet</a:t>
            </a:r>
            <a:r>
              <a:rPr lang="en-US" sz="1600" dirty="0" smtClean="0">
                <a:solidFill>
                  <a:schemeClr val="tx2"/>
                </a:solidFill>
              </a:rPr>
              <a:t>&lt;/</a:t>
            </a:r>
            <a:r>
              <a:rPr lang="en-US" sz="1600" dirty="0" err="1" smtClean="0">
                <a:solidFill>
                  <a:schemeClr val="tx2"/>
                </a:solidFill>
              </a:rPr>
              <a:t>url</a:t>
            </a:r>
            <a:r>
              <a:rPr lang="en-US" sz="1600" dirty="0" smtClean="0">
                <a:solidFill>
                  <a:schemeClr val="tx2"/>
                </a:solidFill>
              </a:rPr>
              <a:t>-pattern&gt;</a:t>
            </a:r>
          </a:p>
          <a:p>
            <a:pPr algn="just"/>
            <a:r>
              <a:rPr lang="en-US" sz="1600" dirty="0" smtClean="0">
                <a:solidFill>
                  <a:schemeClr val="tx2"/>
                </a:solidFill>
              </a:rPr>
              <a:t> &lt;/servlet-mapping&gt;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37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52452" y="766826"/>
            <a:ext cx="4550326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Servlet - custom servlet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594833" y="2973057"/>
            <a:ext cx="33105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 err="1">
                <a:solidFill>
                  <a:srgbClr val="000000"/>
                </a:solidFill>
                <a:latin typeface="Trebuchet MS" panose="020B0603020202020204" pitchFamily="34" charset="0"/>
              </a:rPr>
              <a:t>javax.servlet.GenericServlet</a:t>
            </a:r>
            <a:endParaRPr lang="en-US" alt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2453768" y="4267200"/>
            <a:ext cx="34515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 err="1">
                <a:solidFill>
                  <a:srgbClr val="000000"/>
                </a:solidFill>
                <a:latin typeface="Trebuchet MS" panose="020B0603020202020204" pitchFamily="34" charset="0"/>
              </a:rPr>
              <a:t>javax.servlet.http.HttpServlet</a:t>
            </a:r>
            <a:endParaRPr lang="en-US" alt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3108325" y="5602287"/>
            <a:ext cx="153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000000"/>
                </a:solidFill>
                <a:latin typeface="Trebuchet MS" panose="020B0603020202020204" pitchFamily="34" charset="0"/>
              </a:rPr>
              <a:t>Your Servlet</a:t>
            </a: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2736817" y="1751557"/>
            <a:ext cx="30265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9900"/>
              </a:buClr>
              <a:buSzPct val="150000"/>
            </a:pPr>
            <a:r>
              <a:rPr lang="en-US" altLang="en-US" b="1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b="1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javax.servlet.Servlet</a:t>
            </a:r>
            <a:endParaRPr lang="en-US" altLang="en-US" b="1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eaLnBrk="1" hangingPunct="1"/>
            <a:endParaRPr lang="en-US" altLang="en-US" b="1" dirty="0"/>
          </a:p>
        </p:txBody>
      </p: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669925" y="1716087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Interface</a:t>
            </a:r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441325" y="2935287"/>
            <a:ext cx="160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Abstract class</a:t>
            </a:r>
          </a:p>
        </p:txBody>
      </p: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485775" y="4267200"/>
            <a:ext cx="160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Abstract class</a:t>
            </a: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441325" y="5602287"/>
            <a:ext cx="169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Concrete class</a:t>
            </a: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1949704" y="1944687"/>
            <a:ext cx="6408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13"/>
          <p:cNvSpPr>
            <a:spLocks noChangeShapeType="1"/>
          </p:cNvSpPr>
          <p:nvPr/>
        </p:nvSpPr>
        <p:spPr bwMode="auto">
          <a:xfrm>
            <a:off x="2136775" y="3163887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14"/>
          <p:cNvSpPr>
            <a:spLocks noChangeShapeType="1"/>
          </p:cNvSpPr>
          <p:nvPr/>
        </p:nvSpPr>
        <p:spPr bwMode="auto">
          <a:xfrm>
            <a:off x="2136775" y="4459287"/>
            <a:ext cx="174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15"/>
          <p:cNvSpPr>
            <a:spLocks noChangeShapeType="1"/>
          </p:cNvSpPr>
          <p:nvPr/>
        </p:nvSpPr>
        <p:spPr bwMode="auto">
          <a:xfrm>
            <a:off x="2193925" y="5830887"/>
            <a:ext cx="7732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16"/>
          <p:cNvSpPr>
            <a:spLocks noChangeShapeType="1"/>
          </p:cNvSpPr>
          <p:nvPr/>
        </p:nvSpPr>
        <p:spPr bwMode="auto">
          <a:xfrm>
            <a:off x="5944170" y="3136705"/>
            <a:ext cx="24123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Text Box 17"/>
          <p:cNvSpPr txBox="1">
            <a:spLocks noChangeArrowheads="1"/>
          </p:cNvSpPr>
          <p:nvPr/>
        </p:nvSpPr>
        <p:spPr bwMode="auto">
          <a:xfrm>
            <a:off x="6185406" y="2895600"/>
            <a:ext cx="261569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If not overridden, implements </a:t>
            </a:r>
            <a:r>
              <a:rPr lang="en-US" altLang="en-US" dirty="0" err="1"/>
              <a:t>init</a:t>
            </a:r>
            <a:r>
              <a:rPr lang="en-US" altLang="en-US" dirty="0"/>
              <a:t>() </a:t>
            </a:r>
          </a:p>
          <a:p>
            <a:pPr eaLnBrk="1" hangingPunct="1"/>
            <a:r>
              <a:rPr lang="en-US" altLang="en-US" dirty="0"/>
              <a:t>method from the ‘Servlet’ interface,</a:t>
            </a:r>
          </a:p>
        </p:txBody>
      </p:sp>
      <p:sp>
        <p:nvSpPr>
          <p:cNvPr id="63" name="Text Box 18"/>
          <p:cNvSpPr txBox="1">
            <a:spLocks noChangeArrowheads="1"/>
          </p:cNvSpPr>
          <p:nvPr/>
        </p:nvSpPr>
        <p:spPr bwMode="auto">
          <a:xfrm>
            <a:off x="6185407" y="4191000"/>
            <a:ext cx="286651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If not overridden, implements service()</a:t>
            </a:r>
          </a:p>
          <a:p>
            <a:pPr eaLnBrk="1" hangingPunct="1"/>
            <a:r>
              <a:rPr lang="en-US" altLang="en-US" dirty="0"/>
              <a:t>method.</a:t>
            </a:r>
          </a:p>
        </p:txBody>
      </p:sp>
      <p:sp>
        <p:nvSpPr>
          <p:cNvPr id="64" name="Text Box 20"/>
          <p:cNvSpPr txBox="1">
            <a:spLocks noChangeArrowheads="1"/>
          </p:cNvSpPr>
          <p:nvPr/>
        </p:nvSpPr>
        <p:spPr bwMode="auto">
          <a:xfrm>
            <a:off x="5073650" y="5562600"/>
            <a:ext cx="3689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We implement the HTTP methods </a:t>
            </a:r>
          </a:p>
          <a:p>
            <a:pPr eaLnBrk="1" hangingPunct="1"/>
            <a:r>
              <a:rPr lang="en-US" altLang="en-US"/>
              <a:t>here.</a:t>
            </a:r>
          </a:p>
        </p:txBody>
      </p:sp>
      <p:sp>
        <p:nvSpPr>
          <p:cNvPr id="65" name="Line 21"/>
          <p:cNvSpPr>
            <a:spLocks noChangeShapeType="1"/>
          </p:cNvSpPr>
          <p:nvPr/>
        </p:nvSpPr>
        <p:spPr bwMode="auto">
          <a:xfrm>
            <a:off x="5957984" y="4459287"/>
            <a:ext cx="1454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22"/>
          <p:cNvSpPr>
            <a:spLocks noChangeShapeType="1"/>
          </p:cNvSpPr>
          <p:nvPr/>
        </p:nvSpPr>
        <p:spPr bwMode="auto">
          <a:xfrm>
            <a:off x="4632325" y="5754687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AutoShape 23"/>
          <p:cNvSpPr>
            <a:spLocks noChangeArrowheads="1"/>
          </p:cNvSpPr>
          <p:nvPr/>
        </p:nvSpPr>
        <p:spPr bwMode="auto">
          <a:xfrm>
            <a:off x="3794125" y="4764087"/>
            <a:ext cx="304800" cy="685800"/>
          </a:xfrm>
          <a:prstGeom prst="up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68" name="AutoShape 24"/>
          <p:cNvSpPr>
            <a:spLocks noChangeArrowheads="1"/>
          </p:cNvSpPr>
          <p:nvPr/>
        </p:nvSpPr>
        <p:spPr bwMode="auto">
          <a:xfrm>
            <a:off x="3794125" y="2173287"/>
            <a:ext cx="304800" cy="685800"/>
          </a:xfrm>
          <a:prstGeom prst="up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AutoShape 25"/>
          <p:cNvSpPr>
            <a:spLocks noChangeArrowheads="1"/>
          </p:cNvSpPr>
          <p:nvPr/>
        </p:nvSpPr>
        <p:spPr bwMode="auto">
          <a:xfrm>
            <a:off x="3794125" y="3468687"/>
            <a:ext cx="304800" cy="685800"/>
          </a:xfrm>
          <a:prstGeom prst="up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0385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276" y="281052"/>
            <a:ext cx="1915884" cy="15646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983" y="4718833"/>
            <a:ext cx="1127696" cy="1106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47" y="2044765"/>
            <a:ext cx="2831039" cy="9814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245" y="3352979"/>
            <a:ext cx="2487641" cy="24726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829" y="1521242"/>
            <a:ext cx="1466850" cy="1504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432" y="766826"/>
            <a:ext cx="1501562" cy="593092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9982" y="2257425"/>
            <a:ext cx="223554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Apache </a:t>
            </a:r>
            <a:r>
              <a:rPr lang="en-US" sz="2000" dirty="0" smtClean="0"/>
              <a:t>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Intellij</a:t>
            </a:r>
            <a:r>
              <a:rPr lang="en-US" sz="2000" dirty="0"/>
              <a:t> </a:t>
            </a:r>
            <a:r>
              <a:rPr lang="en-US" sz="2000" dirty="0" smtClean="0"/>
              <a:t>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Apache Tomcat</a:t>
            </a:r>
          </a:p>
        </p:txBody>
      </p:sp>
    </p:spTree>
    <p:extLst>
      <p:ext uri="{BB962C8B-B14F-4D97-AF65-F5344CB8AC3E}">
        <p14:creationId xmlns:p14="http://schemas.microsoft.com/office/powerpoint/2010/main" val="2688595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52452" y="766826"/>
            <a:ext cx="4550326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Servlet - custom servlet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4273" y="1930274"/>
            <a:ext cx="854972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</a:t>
            </a:r>
            <a:r>
              <a:rPr lang="en-US" b="1" dirty="0"/>
              <a:t>web.xml</a:t>
            </a:r>
            <a:r>
              <a:rPr lang="en-US" dirty="0"/>
              <a:t> you have to declare the servlet and map it to a </a:t>
            </a:r>
            <a:r>
              <a:rPr lang="en-US" dirty="0" err="1"/>
              <a:t>url</a:t>
            </a:r>
            <a:r>
              <a:rPr lang="en-US" dirty="0"/>
              <a:t> or multiple </a:t>
            </a:r>
            <a:r>
              <a:rPr lang="en-US" dirty="0" err="1" smtClean="0"/>
              <a:t>urls</a:t>
            </a:r>
            <a:r>
              <a:rPr lang="en-US" dirty="0" smtClean="0"/>
              <a:t> :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 </a:t>
            </a:r>
            <a:r>
              <a:rPr lang="en-US" b="1" dirty="0" smtClean="0"/>
              <a:t>&lt;</a:t>
            </a:r>
            <a:r>
              <a:rPr lang="en-US" b="1" dirty="0"/>
              <a:t>servlet&gt;</a:t>
            </a:r>
          </a:p>
          <a:p>
            <a:r>
              <a:rPr lang="en-US" b="1" dirty="0"/>
              <a:t>        &lt;servlet-name&gt;HelloWorld&lt;/servlet-name&gt;</a:t>
            </a:r>
          </a:p>
          <a:p>
            <a:r>
              <a:rPr lang="en-US" b="1" dirty="0" smtClean="0"/>
              <a:t>        &lt;</a:t>
            </a:r>
            <a:r>
              <a:rPr lang="en-US" b="1" dirty="0"/>
              <a:t>servlet-class&gt;ro.teamnet.z2h.web.HelloWorldServlet&lt;/servlet-class&gt;</a:t>
            </a:r>
          </a:p>
          <a:p>
            <a:r>
              <a:rPr lang="en-US" b="1" dirty="0"/>
              <a:t> </a:t>
            </a:r>
            <a:r>
              <a:rPr lang="en-US" b="1" dirty="0" smtClean="0"/>
              <a:t>&lt;/</a:t>
            </a:r>
            <a:r>
              <a:rPr lang="en-US" b="1" dirty="0"/>
              <a:t>servlet</a:t>
            </a:r>
            <a:r>
              <a:rPr lang="en-US" b="1" dirty="0" smtClean="0"/>
              <a:t>&gt;</a:t>
            </a:r>
          </a:p>
          <a:p>
            <a:endParaRPr lang="en-US" b="1" dirty="0"/>
          </a:p>
          <a:p>
            <a:r>
              <a:rPr lang="en-US" b="1" dirty="0"/>
              <a:t> </a:t>
            </a:r>
            <a:r>
              <a:rPr lang="en-US" b="1" dirty="0" smtClean="0"/>
              <a:t>&lt;</a:t>
            </a:r>
            <a:r>
              <a:rPr lang="en-US" b="1" dirty="0"/>
              <a:t>servlet-mapping&gt;</a:t>
            </a:r>
          </a:p>
          <a:p>
            <a:r>
              <a:rPr lang="en-US" b="1" dirty="0"/>
              <a:t>        &lt;servlet-name&gt;HelloWorld&lt;/servlet-name&gt;</a:t>
            </a:r>
          </a:p>
          <a:p>
            <a:r>
              <a:rPr lang="en-US" b="1" dirty="0"/>
              <a:t>        &lt;</a:t>
            </a:r>
            <a:r>
              <a:rPr lang="en-US" b="1" dirty="0" err="1"/>
              <a:t>url</a:t>
            </a:r>
            <a:r>
              <a:rPr lang="en-US" b="1" dirty="0"/>
              <a:t>-pattern&gt;/hello&lt;/</a:t>
            </a:r>
            <a:r>
              <a:rPr lang="en-US" b="1" dirty="0" err="1"/>
              <a:t>url</a:t>
            </a:r>
            <a:r>
              <a:rPr lang="en-US" b="1" dirty="0"/>
              <a:t>-pattern&gt;</a:t>
            </a:r>
          </a:p>
          <a:p>
            <a:r>
              <a:rPr lang="en-US" b="1" dirty="0"/>
              <a:t> </a:t>
            </a:r>
            <a:r>
              <a:rPr lang="en-US" b="1" dirty="0" smtClean="0"/>
              <a:t>&lt;/</a:t>
            </a:r>
            <a:r>
              <a:rPr lang="en-US" b="1" dirty="0"/>
              <a:t>servlet-mapping&gt;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6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2809754"/>
            <a:ext cx="3502141" cy="3082883"/>
          </a:xfrm>
        </p:spPr>
        <p:txBody>
          <a:bodyPr/>
          <a:lstStyle/>
          <a:p>
            <a:pPr marL="0" indent="0" algn="l">
              <a:buNone/>
            </a:pPr>
            <a:endParaRPr lang="en-US" dirty="0" smtClean="0"/>
          </a:p>
          <a:p>
            <a:pPr lvl="1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ea typeface="SimSun" panose="02010600030101010101" pitchFamily="2" charset="-122"/>
              </a:rPr>
              <a:t>an</a:t>
            </a: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</a:rPr>
              <a:t> HttpServletRequest </a:t>
            </a:r>
            <a:r>
              <a:rPr lang="en-US" altLang="zh-CN" dirty="0">
                <a:latin typeface="Arial" panose="020B0604020202020204" pitchFamily="34" charset="0"/>
                <a:ea typeface="SimSun" panose="02010600030101010101" pitchFamily="2" charset="-122"/>
              </a:rPr>
              <a:t>object </a:t>
            </a:r>
            <a:r>
              <a:rPr lang="en-US" altLang="zh-CN" dirty="0" smtClean="0">
                <a:latin typeface="Arial" panose="020B0604020202020204" pitchFamily="34" charset="0"/>
                <a:ea typeface="SimSun" panose="02010600030101010101" pitchFamily="2" charset="-122"/>
              </a:rPr>
              <a:t>– represent request from client</a:t>
            </a:r>
          </a:p>
          <a:p>
            <a:pPr marL="457200" lvl="1" indent="0" algn="l">
              <a:spcBef>
                <a:spcPct val="20000"/>
              </a:spcBef>
              <a:buClr>
                <a:schemeClr val="folHlink"/>
              </a:buClr>
              <a:buSzPct val="60000"/>
              <a:buNone/>
            </a:pPr>
            <a:endParaRPr lang="en-US" altLang="zh-CN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lvl="1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Arial" panose="020B0604020202020204" pitchFamily="34" charset="0"/>
                <a:ea typeface="SimSun" panose="02010600030101010101" pitchFamily="2" charset="-122"/>
              </a:rPr>
              <a:t>an </a:t>
            </a: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</a:rPr>
              <a:t>HttpServletResponse </a:t>
            </a:r>
            <a:r>
              <a:rPr lang="en-US" altLang="zh-CN" dirty="0" smtClean="0">
                <a:latin typeface="Arial" panose="020B0604020202020204" pitchFamily="34" charset="0"/>
                <a:ea typeface="SimSun" panose="02010600030101010101" pitchFamily="2" charset="-122"/>
              </a:rPr>
              <a:t>object – represent response to client</a:t>
            </a:r>
            <a:endParaRPr lang="en-US" altLang="zh-CN" dirty="0">
              <a:latin typeface="Arial Unicode MS" panose="020B0604020202020204" pitchFamily="34" charset="-128"/>
              <a:ea typeface="SimSun" panose="02010600030101010101" pitchFamily="2" charset="-122"/>
            </a:endParaRPr>
          </a:p>
          <a:p>
            <a:pPr lvl="1" algn="l"/>
            <a:endParaRPr lang="en-US" dirty="0" smtClean="0"/>
          </a:p>
          <a:p>
            <a:pPr lvl="1" algn="l"/>
            <a:endParaRPr lang="en-US" dirty="0"/>
          </a:p>
          <a:p>
            <a:pPr lvl="1" algn="l"/>
            <a:endParaRPr lang="ro-RO" dirty="0"/>
          </a:p>
        </p:txBody>
      </p:sp>
      <p:pic>
        <p:nvPicPr>
          <p:cNvPr id="5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033" y="2809754"/>
            <a:ext cx="5474967" cy="333824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052452" y="766826"/>
            <a:ext cx="4550326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Servlet - custom servlet</a:t>
            </a:r>
            <a:endParaRPr lang="ro-RO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20723" y="2097281"/>
            <a:ext cx="68626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method that you’ve overridden takes two parameters:</a:t>
            </a:r>
          </a:p>
        </p:txBody>
      </p:sp>
    </p:spTree>
    <p:extLst>
      <p:ext uri="{BB962C8B-B14F-4D97-AF65-F5344CB8AC3E}">
        <p14:creationId xmlns:p14="http://schemas.microsoft.com/office/powerpoint/2010/main" val="14587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>
              <a:buFont typeface="Arial" panose="020B0604020202020204" pitchFamily="34" charset="0"/>
              <a:buChar char="•"/>
            </a:pPr>
            <a:r>
              <a:rPr lang="en-US" dirty="0" smtClean="0"/>
              <a:t>Represents </a:t>
            </a:r>
            <a:r>
              <a:rPr lang="en-US" dirty="0"/>
              <a:t>the client request</a:t>
            </a:r>
          </a:p>
          <a:p>
            <a:endParaRPr lang="en-US" dirty="0" smtClean="0"/>
          </a:p>
          <a:p>
            <a:r>
              <a:rPr lang="en-US" dirty="0" smtClean="0"/>
              <a:t>The mostly used methods are 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ro-RO" b="1" dirty="0" smtClean="0"/>
              <a:t>getHeaders</a:t>
            </a:r>
            <a:r>
              <a:rPr lang="en-US" dirty="0"/>
              <a:t> </a:t>
            </a:r>
            <a:r>
              <a:rPr lang="en-US" dirty="0" smtClean="0"/>
              <a:t>returns </a:t>
            </a:r>
            <a:r>
              <a:rPr lang="en-US" dirty="0"/>
              <a:t>all the values of the specified </a:t>
            </a:r>
            <a:r>
              <a:rPr lang="en-US" dirty="0" smtClean="0"/>
              <a:t>request</a:t>
            </a:r>
          </a:p>
          <a:p>
            <a:pPr lvl="1"/>
            <a:r>
              <a:rPr lang="ro-RO" b="1" dirty="0" smtClean="0"/>
              <a:t>getHeaderNames</a:t>
            </a:r>
            <a:r>
              <a:rPr lang="en-US" dirty="0"/>
              <a:t> </a:t>
            </a:r>
            <a:r>
              <a:rPr lang="en-US" dirty="0" smtClean="0"/>
              <a:t>returns </a:t>
            </a:r>
            <a:r>
              <a:rPr lang="en-US" dirty="0"/>
              <a:t>an enumeration of all the header </a:t>
            </a:r>
            <a:r>
              <a:rPr lang="en-US" dirty="0" smtClean="0"/>
              <a:t>names</a:t>
            </a:r>
            <a:endParaRPr lang="en-US" dirty="0"/>
          </a:p>
          <a:p>
            <a:pPr lvl="1"/>
            <a:r>
              <a:rPr lang="ro-RO" b="1" dirty="0" smtClean="0"/>
              <a:t>getMethod</a:t>
            </a:r>
            <a:r>
              <a:rPr lang="en-US" dirty="0" smtClean="0"/>
              <a:t> returns the http method</a:t>
            </a:r>
            <a:endParaRPr lang="en-US" dirty="0"/>
          </a:p>
          <a:p>
            <a:pPr lvl="1"/>
            <a:r>
              <a:rPr lang="ro-RO" b="1" dirty="0" smtClean="0"/>
              <a:t>getQueryString</a:t>
            </a:r>
            <a:r>
              <a:rPr lang="en-US" dirty="0" smtClean="0"/>
              <a:t> returns query string</a:t>
            </a:r>
            <a:endParaRPr lang="en-US" dirty="0"/>
          </a:p>
          <a:p>
            <a:pPr lvl="1"/>
            <a:r>
              <a:rPr lang="ro-RO" b="1" dirty="0" smtClean="0"/>
              <a:t>getCookies</a:t>
            </a:r>
            <a:r>
              <a:rPr lang="en-US" dirty="0" smtClean="0"/>
              <a:t> returns cookies from the client</a:t>
            </a:r>
          </a:p>
          <a:p>
            <a:pPr lvl="1"/>
            <a:r>
              <a:rPr lang="ro-RO" b="1" dirty="0" smtClean="0"/>
              <a:t>getParameterNames</a:t>
            </a:r>
            <a:r>
              <a:rPr lang="en-US" dirty="0" smtClean="0"/>
              <a:t> returns an enumeration containing all parameters names from the client</a:t>
            </a:r>
          </a:p>
          <a:p>
            <a:pPr lvl="1"/>
            <a:r>
              <a:rPr lang="en-US" b="1" dirty="0" smtClean="0"/>
              <a:t>getParameter </a:t>
            </a:r>
            <a:r>
              <a:rPr lang="en-US" dirty="0" smtClean="0"/>
              <a:t>takes an argument representing the parameter name and returns the parameter value</a:t>
            </a:r>
          </a:p>
          <a:p>
            <a:pPr lvl="1"/>
            <a:endParaRPr lang="en-US" b="1" dirty="0"/>
          </a:p>
          <a:p>
            <a:pPr lvl="1"/>
            <a:endParaRPr lang="ro-RO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52451" y="766826"/>
            <a:ext cx="533172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Servlet - </a:t>
            </a:r>
            <a:r>
              <a:rPr lang="en-US" altLang="zh-CN" dirty="0" err="1"/>
              <a:t>HttpServletRequest</a:t>
            </a:r>
            <a:r>
              <a:rPr lang="en-US" altLang="zh-CN" dirty="0"/>
              <a:t> </a:t>
            </a:r>
            <a:endParaRPr lang="ro-R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6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the server response</a:t>
            </a:r>
          </a:p>
          <a:p>
            <a:endParaRPr lang="en-US" dirty="0"/>
          </a:p>
          <a:p>
            <a:r>
              <a:rPr lang="en-US" dirty="0"/>
              <a:t>The mostly used methods are :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getWriter</a:t>
            </a:r>
            <a:r>
              <a:rPr lang="en-US" b="1" dirty="0"/>
              <a:t> </a:t>
            </a:r>
            <a:r>
              <a:rPr lang="en-US" dirty="0" smtClean="0"/>
              <a:t>returns </a:t>
            </a:r>
            <a:r>
              <a:rPr lang="en-US" dirty="0"/>
              <a:t>a </a:t>
            </a:r>
            <a:r>
              <a:rPr lang="en-US" dirty="0" smtClean="0"/>
              <a:t>PrintWriter </a:t>
            </a:r>
            <a:r>
              <a:rPr lang="en-US" dirty="0"/>
              <a:t>object </a:t>
            </a:r>
            <a:r>
              <a:rPr lang="en-US" dirty="0" smtClean="0"/>
              <a:t>that can </a:t>
            </a:r>
            <a:r>
              <a:rPr lang="en-US" dirty="0"/>
              <a:t>send character text to the </a:t>
            </a:r>
            <a:r>
              <a:rPr lang="en-US" dirty="0" smtClean="0"/>
              <a:t>client.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setContentType</a:t>
            </a:r>
            <a:r>
              <a:rPr lang="en-US" dirty="0" smtClean="0"/>
              <a:t> sets the content type of the response . If you return an html then invoke the method </a:t>
            </a:r>
            <a:r>
              <a:rPr lang="en-US" dirty="0"/>
              <a:t>with </a:t>
            </a:r>
            <a:r>
              <a:rPr lang="en-US" dirty="0" smtClean="0"/>
              <a:t>“text/html” as argument value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addHeader </a:t>
            </a:r>
            <a:r>
              <a:rPr lang="en-US" dirty="0" smtClean="0"/>
              <a:t>adds </a:t>
            </a:r>
            <a:r>
              <a:rPr lang="en-US" dirty="0"/>
              <a:t>a response header with the given name and value</a:t>
            </a:r>
            <a:endParaRPr lang="en-US" dirty="0" smtClean="0"/>
          </a:p>
          <a:p>
            <a:endParaRPr lang="ro-RO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52451" y="766826"/>
            <a:ext cx="5597731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Servlet - </a:t>
            </a:r>
            <a:r>
              <a:rPr lang="en-US" dirty="0" err="1"/>
              <a:t>HttpServletResponse</a:t>
            </a:r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8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28319" y="773226"/>
            <a:ext cx="4316343" cy="593092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565A5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Servlets </a:t>
            </a:r>
            <a:r>
              <a:rPr lang="en-US" dirty="0" smtClean="0"/>
              <a:t>- workshop</a:t>
            </a:r>
            <a:endParaRPr lang="ro-RO" dirty="0"/>
          </a:p>
        </p:txBody>
      </p:sp>
      <p:sp>
        <p:nvSpPr>
          <p:cNvPr id="5" name="Rectangle 4"/>
          <p:cNvSpPr/>
          <p:nvPr/>
        </p:nvSpPr>
        <p:spPr>
          <a:xfrm>
            <a:off x="703172" y="1719840"/>
            <a:ext cx="7725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 file </a:t>
            </a:r>
            <a:r>
              <a:rPr lang="en-US" dirty="0"/>
              <a:t>Workshop </a:t>
            </a:r>
            <a:r>
              <a:rPr lang="en-US" dirty="0" smtClean="0"/>
              <a:t>3 </a:t>
            </a:r>
            <a:r>
              <a:rPr lang="en-US" dirty="0"/>
              <a:t>- </a:t>
            </a:r>
            <a:r>
              <a:rPr lang="en-US" dirty="0" smtClean="0"/>
              <a:t>Servlets.docx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 workshop </a:t>
            </a:r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06" y="2800910"/>
            <a:ext cx="4093459" cy="3161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73" y="276225"/>
            <a:ext cx="1190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8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766826"/>
            <a:ext cx="5763202" cy="593092"/>
          </a:xfrm>
        </p:spPr>
        <p:txBody>
          <a:bodyPr>
            <a:noAutofit/>
          </a:bodyPr>
          <a:lstStyle/>
          <a:p>
            <a:r>
              <a:rPr lang="en-US" dirty="0" smtClean="0"/>
              <a:t>W</a:t>
            </a:r>
            <a:r>
              <a:rPr lang="ro-RO" dirty="0" smtClean="0"/>
              <a:t>eb </a:t>
            </a:r>
            <a:r>
              <a:rPr lang="en-US" dirty="0" smtClean="0"/>
              <a:t>Development </a:t>
            </a:r>
            <a:r>
              <a:rPr lang="en-US" dirty="0"/>
              <a:t>Introduction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482813"/>
            <a:ext cx="7704139" cy="4690169"/>
          </a:xfrm>
        </p:spPr>
        <p:txBody>
          <a:bodyPr/>
          <a:lstStyle/>
          <a:p>
            <a:r>
              <a:rPr lang="en-US" b="1" dirty="0" smtClean="0"/>
              <a:t>Client-server model</a:t>
            </a:r>
          </a:p>
          <a:p>
            <a:endParaRPr lang="en-US" b="1" dirty="0" smtClean="0"/>
          </a:p>
          <a:p>
            <a:pPr lvl="1"/>
            <a:r>
              <a:rPr lang="en-US" dirty="0" smtClean="0"/>
              <a:t>Is a distributed application structure that partitions tasks or workloads between the providers of services and services requesters</a:t>
            </a:r>
          </a:p>
          <a:p>
            <a:pPr lvl="1"/>
            <a:endParaRPr lang="en-US" dirty="0" smtClean="0"/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Client</a:t>
            </a:r>
            <a:r>
              <a:rPr lang="en-US" dirty="0" smtClean="0"/>
              <a:t> – is the part that makes a request to a service</a:t>
            </a:r>
          </a:p>
          <a:p>
            <a:pPr lvl="1"/>
            <a:endParaRPr lang="en-US" dirty="0" smtClean="0"/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Server</a:t>
            </a:r>
            <a:r>
              <a:rPr lang="en-US" dirty="0" smtClean="0"/>
              <a:t> – is the part that actually provides services to it’s clients. A server could also act as a client and vice versa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497" y="1639318"/>
            <a:ext cx="2603423" cy="1129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449" y="273050"/>
            <a:ext cx="1884524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5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766826"/>
            <a:ext cx="5771516" cy="593092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ro-RO" dirty="0"/>
              <a:t>eb </a:t>
            </a:r>
            <a:r>
              <a:rPr lang="en-US" dirty="0" smtClean="0"/>
              <a:t>Development </a:t>
            </a:r>
            <a:r>
              <a:rPr lang="en-US" dirty="0"/>
              <a:t>Introduction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Repeated cycles</a:t>
            </a:r>
            <a:r>
              <a:rPr lang="en-US" dirty="0"/>
              <a:t> - </a:t>
            </a:r>
            <a:r>
              <a:rPr lang="en-US" dirty="0" smtClean="0"/>
              <a:t>thick </a:t>
            </a:r>
            <a:r>
              <a:rPr lang="en-US" dirty="0"/>
              <a:t>client to thin </a:t>
            </a:r>
            <a:r>
              <a:rPr lang="en-US" dirty="0" smtClean="0"/>
              <a:t>client, </a:t>
            </a:r>
            <a:r>
              <a:rPr lang="en-US" dirty="0"/>
              <a:t>to </a:t>
            </a:r>
            <a:r>
              <a:rPr lang="en-US" dirty="0" smtClean="0"/>
              <a:t>thick…</a:t>
            </a:r>
          </a:p>
          <a:p>
            <a:endParaRPr lang="en-US" dirty="0"/>
          </a:p>
          <a:p>
            <a:pPr lvl="1"/>
            <a:r>
              <a:rPr lang="en-US" b="1" dirty="0" smtClean="0"/>
              <a:t>Thick </a:t>
            </a:r>
            <a:r>
              <a:rPr lang="en-US" b="1" dirty="0"/>
              <a:t>client </a:t>
            </a:r>
            <a:r>
              <a:rPr lang="en-US" dirty="0"/>
              <a:t>(heavy, rich or fat client) is a computer (client) in a client – server architecture that  typically provides rich functionality independent of the central server. A fat client still require a connection to a network or a server, but also has the ability to perform many functions without that </a:t>
            </a:r>
            <a:r>
              <a:rPr lang="en-US" dirty="0" smtClean="0"/>
              <a:t>connection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b="1" dirty="0"/>
              <a:t>Thin </a:t>
            </a:r>
            <a:r>
              <a:rPr lang="en-US" b="1" dirty="0" smtClean="0"/>
              <a:t>client, </a:t>
            </a:r>
            <a:r>
              <a:rPr lang="en-US" dirty="0"/>
              <a:t>in contrast, generally does </a:t>
            </a:r>
            <a:r>
              <a:rPr lang="en-US" dirty="0" smtClean="0"/>
              <a:t>little processing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From Swing Applications to JSP/Servlets Application to Angular JS Applications</a:t>
            </a:r>
            <a:endParaRPr lang="en-US" dirty="0"/>
          </a:p>
          <a:p>
            <a:pPr lvl="1"/>
            <a:endParaRPr lang="en-US" dirty="0"/>
          </a:p>
          <a:p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529" y="244222"/>
            <a:ext cx="210883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6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766826"/>
            <a:ext cx="5771516" cy="593092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ro-RO" dirty="0"/>
              <a:t>eb </a:t>
            </a:r>
            <a:r>
              <a:rPr lang="en-US" dirty="0" smtClean="0"/>
              <a:t>Development </a:t>
            </a:r>
            <a:r>
              <a:rPr lang="en-US" dirty="0"/>
              <a:t>Introduction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</a:t>
            </a:r>
            <a:r>
              <a:rPr lang="en-US" dirty="0" smtClean="0"/>
              <a:t>some years </a:t>
            </a:r>
            <a:r>
              <a:rPr lang="en-US" dirty="0"/>
              <a:t>ago we developed web application using thin </a:t>
            </a:r>
            <a:r>
              <a:rPr lang="en-US" dirty="0" smtClean="0"/>
              <a:t>clients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Now </a:t>
            </a:r>
            <a:r>
              <a:rPr lang="en-US" dirty="0" smtClean="0"/>
              <a:t>we </a:t>
            </a:r>
            <a:r>
              <a:rPr lang="en-US" dirty="0"/>
              <a:t>develop  web application based on browser-centric HTML5 applications talking to </a:t>
            </a:r>
            <a:r>
              <a:rPr lang="en-US" dirty="0" smtClean="0"/>
              <a:t>thin-servers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Our technology stack is based on rich clients (Angular JS) and the server provides services to these clients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330" y="239459"/>
            <a:ext cx="1862331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1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JEE Containers &amp; Web Container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90" y="421228"/>
            <a:ext cx="1714591" cy="1284288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20724" y="1600200"/>
            <a:ext cx="7704139" cy="469016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7429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1143000" indent="-228600" algn="just" defTabSz="457200" rtl="0" eaLnBrk="1" latinLnBrk="0" hangingPunct="1">
              <a:spcBef>
                <a:spcPts val="0"/>
              </a:spcBef>
              <a:buFont typeface="Arial"/>
              <a:buChar char="•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600200" indent="-22860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2057400" indent="-228600" algn="just" defTabSz="457200" rtl="0" eaLnBrk="1" latinLnBrk="0" hangingPunct="1">
              <a:spcBef>
                <a:spcPts val="0"/>
              </a:spcBef>
              <a:buFont typeface="Arial"/>
              <a:buChar char="»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arial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re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the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interface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between a 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Java component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and the 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low-level platform-specific functionality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NZ" dirty="0" smtClean="0">
                <a:solidFill>
                  <a:srgbClr val="000000"/>
                </a:solidFill>
                <a:latin typeface="arial"/>
              </a:rPr>
              <a:t>Provide separation </a:t>
            </a:r>
            <a:r>
              <a:rPr lang="en-NZ" dirty="0">
                <a:solidFill>
                  <a:srgbClr val="000000"/>
                </a:solidFill>
                <a:latin typeface="arial"/>
              </a:rPr>
              <a:t>of </a:t>
            </a:r>
            <a:r>
              <a:rPr lang="en-NZ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business logic </a:t>
            </a:r>
            <a:r>
              <a:rPr lang="en-NZ" dirty="0">
                <a:solidFill>
                  <a:srgbClr val="000000"/>
                </a:solidFill>
                <a:latin typeface="arial"/>
              </a:rPr>
              <a:t>from </a:t>
            </a:r>
            <a:r>
              <a:rPr lang="en-NZ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resource</a:t>
            </a:r>
            <a:r>
              <a:rPr lang="en-NZ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</a:t>
            </a:r>
            <a:r>
              <a:rPr lang="en-NZ" dirty="0">
                <a:solidFill>
                  <a:srgbClr val="000000"/>
                </a:solidFill>
                <a:latin typeface="arial"/>
              </a:rPr>
              <a:t>and </a:t>
            </a:r>
            <a:r>
              <a:rPr lang="en-NZ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lifecycle management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NZ" dirty="0">
                <a:solidFill>
                  <a:srgbClr val="000000"/>
                </a:solidFill>
                <a:latin typeface="arial"/>
              </a:rPr>
              <a:t> </a:t>
            </a:r>
            <a:r>
              <a:rPr lang="en-NZ" dirty="0" smtClean="0">
                <a:solidFill>
                  <a:srgbClr val="000000"/>
                </a:solidFill>
                <a:latin typeface="arial"/>
              </a:rPr>
              <a:t>This </a:t>
            </a:r>
            <a:r>
              <a:rPr lang="en-NZ" dirty="0">
                <a:solidFill>
                  <a:srgbClr val="000000"/>
                </a:solidFill>
                <a:latin typeface="arial"/>
              </a:rPr>
              <a:t>allows developers to focus on writing business logic rather than writing </a:t>
            </a:r>
            <a:r>
              <a:rPr lang="en-NZ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enterprise </a:t>
            </a:r>
            <a:r>
              <a:rPr lang="en-NZ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infrastructure</a:t>
            </a:r>
          </a:p>
          <a:p>
            <a:endParaRPr lang="en-NZ" b="1" dirty="0" smtClean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endParaRPr lang="en-NZ" b="1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r>
              <a:rPr lang="en-NZ" dirty="0">
                <a:solidFill>
                  <a:srgbClr val="000000"/>
                </a:solidFill>
                <a:latin typeface="arial"/>
              </a:rPr>
              <a:t>The </a:t>
            </a:r>
            <a:r>
              <a:rPr lang="en-NZ" b="1" dirty="0">
                <a:solidFill>
                  <a:srgbClr val="000000"/>
                </a:solidFill>
                <a:latin typeface="arial"/>
              </a:rPr>
              <a:t>Java EE platform </a:t>
            </a:r>
            <a:r>
              <a:rPr lang="en-NZ" dirty="0">
                <a:solidFill>
                  <a:srgbClr val="000000"/>
                </a:solidFill>
                <a:latin typeface="arial"/>
              </a:rPr>
              <a:t>uses "</a:t>
            </a:r>
            <a:r>
              <a:rPr lang="en-NZ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containers</a:t>
            </a:r>
            <a:r>
              <a:rPr lang="en-NZ" dirty="0">
                <a:solidFill>
                  <a:srgbClr val="000000"/>
                </a:solidFill>
                <a:latin typeface="arial"/>
              </a:rPr>
              <a:t>" to simplify development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043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JEE </a:t>
            </a:r>
            <a:r>
              <a:rPr lang="en-US" dirty="0" smtClean="0"/>
              <a:t>Containers </a:t>
            </a:r>
            <a:r>
              <a:rPr lang="en-US" dirty="0"/>
              <a:t>&amp; Web Container</a:t>
            </a:r>
            <a:endParaRPr lang="ro-RO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20724" y="1600200"/>
            <a:ext cx="7704139" cy="469016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7429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1143000" indent="-228600" algn="just" defTabSz="457200" rtl="0" eaLnBrk="1" latinLnBrk="0" hangingPunct="1">
              <a:spcBef>
                <a:spcPts val="0"/>
              </a:spcBef>
              <a:buFont typeface="Arial"/>
              <a:buChar char="•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600200" indent="-22860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2057400" indent="-228600" algn="just" defTabSz="457200" rtl="0" eaLnBrk="1" latinLnBrk="0" hangingPunct="1">
              <a:spcBef>
                <a:spcPts val="0"/>
              </a:spcBef>
              <a:buFont typeface="Arial"/>
              <a:buChar char="»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o-RO" dirty="0"/>
          </a:p>
        </p:txBody>
      </p:sp>
      <p:pic>
        <p:nvPicPr>
          <p:cNvPr id="1028" name="Picture 4" descr="Diagram of client-server communication showing servlets and JSP pages in the web tier and enterprise beans in the business tie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640" y="1841075"/>
            <a:ext cx="6755363" cy="424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90" y="421228"/>
            <a:ext cx="1714591" cy="128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1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370" y="787418"/>
            <a:ext cx="3025562" cy="593092"/>
          </a:xfrm>
        </p:spPr>
        <p:txBody>
          <a:bodyPr>
            <a:normAutofit/>
          </a:bodyPr>
          <a:lstStyle/>
          <a:p>
            <a:r>
              <a:rPr lang="en-US" dirty="0" smtClean="0"/>
              <a:t>Web Container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90" y="421228"/>
            <a:ext cx="1714591" cy="1284288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20724" y="1600200"/>
            <a:ext cx="7704139" cy="469016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2857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1pPr>
            <a:lvl2pPr marL="742950" indent="-28575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2pPr>
            <a:lvl3pPr marL="1143000" indent="-228600" algn="just" defTabSz="457200" rtl="0" eaLnBrk="1" latinLnBrk="0" hangingPunct="1">
              <a:spcBef>
                <a:spcPts val="0"/>
              </a:spcBef>
              <a:buFont typeface="Arial"/>
              <a:buChar char="•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3pPr>
            <a:lvl4pPr marL="1600200" indent="-228600" algn="just" defTabSz="457200" rtl="0" eaLnBrk="1" latinLnBrk="0" hangingPunct="1">
              <a:spcBef>
                <a:spcPts val="0"/>
              </a:spcBef>
              <a:buClr>
                <a:srgbClr val="E60000"/>
              </a:buClr>
              <a:buFont typeface="Arial"/>
              <a:buChar char="–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4pPr>
            <a:lvl5pPr marL="2057400" indent="-228600" algn="just" defTabSz="457200" rtl="0" eaLnBrk="1" latinLnBrk="0" hangingPunct="1">
              <a:spcBef>
                <a:spcPts val="0"/>
              </a:spcBef>
              <a:buFont typeface="Arial"/>
              <a:buChar char="»"/>
              <a:defRPr sz="1600" kern="1200">
                <a:solidFill>
                  <a:srgbClr val="565A5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web container</a:t>
            </a:r>
            <a:r>
              <a:rPr lang="en-US" dirty="0"/>
              <a:t> is the interface between web components and the web server.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b="1" dirty="0"/>
              <a:t>web container </a:t>
            </a:r>
            <a:endParaRPr lang="en-US" b="1" dirty="0" smtClean="0"/>
          </a:p>
          <a:p>
            <a:pPr lvl="1"/>
            <a:r>
              <a:rPr lang="en-US" dirty="0" smtClean="0"/>
              <a:t>manages </a:t>
            </a:r>
            <a:r>
              <a:rPr lang="en-US" dirty="0"/>
              <a:t>the component's </a:t>
            </a:r>
            <a:r>
              <a:rPr lang="en-US" dirty="0" smtClean="0"/>
              <a:t>lifecycle</a:t>
            </a:r>
          </a:p>
          <a:p>
            <a:pPr lvl="1"/>
            <a:r>
              <a:rPr lang="en-US" dirty="0" smtClean="0"/>
              <a:t>offers multi-threading support</a:t>
            </a:r>
          </a:p>
          <a:p>
            <a:pPr lvl="1"/>
            <a:r>
              <a:rPr lang="en-US" dirty="0" smtClean="0"/>
              <a:t>dispatches </a:t>
            </a:r>
            <a:r>
              <a:rPr lang="en-US" dirty="0"/>
              <a:t>requests to application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provides information </a:t>
            </a:r>
            <a:r>
              <a:rPr lang="en-US" dirty="0"/>
              <a:t>about the current </a:t>
            </a:r>
            <a:r>
              <a:rPr lang="en-US" dirty="0" smtClean="0"/>
              <a:t>request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security support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web component</a:t>
            </a:r>
            <a:r>
              <a:rPr lang="en-US" dirty="0"/>
              <a:t> can be a Servlet, a JSP page, or a Java Server Faces page. 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0154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B9993CCBF73478E12853278F3FB5C" ma:contentTypeVersion="1" ma:contentTypeDescription="Create a new document." ma:contentTypeScope="" ma:versionID="4db10d317033d09fed4d0297d17c663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424CC9-255C-4972-B5F2-6F19B32F3DE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29AC310-E4D3-4181-8DC8-8BCBD631C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E8851E-A513-4DE1-BFEA-60B7444A35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7023</TotalTime>
  <Words>1833</Words>
  <Application>Microsoft Office PowerPoint</Application>
  <PresentationFormat>On-screen Show (4:3)</PresentationFormat>
  <Paragraphs>466</Paragraphs>
  <Slides>34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 Unicode MS</vt:lpstr>
      <vt:lpstr>SimSun</vt:lpstr>
      <vt:lpstr>arial</vt:lpstr>
      <vt:lpstr>arial</vt:lpstr>
      <vt:lpstr>Calibri</vt:lpstr>
      <vt:lpstr>Courier New</vt:lpstr>
      <vt:lpstr>Monotype Sorts</vt:lpstr>
      <vt:lpstr>华文新魏</vt:lpstr>
      <vt:lpstr>Trebuchet MS</vt:lpstr>
      <vt:lpstr>Wingdings</vt:lpstr>
      <vt:lpstr>Office Theme</vt:lpstr>
      <vt:lpstr> Web Applications – part 1</vt:lpstr>
      <vt:lpstr>Contents</vt:lpstr>
      <vt:lpstr>Tools</vt:lpstr>
      <vt:lpstr>Web Development Introduction</vt:lpstr>
      <vt:lpstr>Web Development Introduction</vt:lpstr>
      <vt:lpstr>Web Development Introduction</vt:lpstr>
      <vt:lpstr>JEE Containers &amp; Web Container</vt:lpstr>
      <vt:lpstr>JEE Containers &amp; Web Container</vt:lpstr>
      <vt:lpstr>Web Container</vt:lpstr>
      <vt:lpstr>Apache Tomcat</vt:lpstr>
      <vt:lpstr>Apache Tomcat - workshop</vt:lpstr>
      <vt:lpstr>Apache Tomcat - configurations</vt:lpstr>
      <vt:lpstr>Web applications - architecture</vt:lpstr>
      <vt:lpstr>Web applications - architecture</vt:lpstr>
      <vt:lpstr>Web applications - workshop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Servlet</vt:lpstr>
      <vt:lpstr>Servlet - lifecycle</vt:lpstr>
      <vt:lpstr>Servlet - lifecycle</vt:lpstr>
      <vt:lpstr>Servlet - lifecycle</vt:lpstr>
      <vt:lpstr>Servlet – Deployment Descriptor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Brandtailors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Părpălea</dc:creator>
  <cp:lastModifiedBy>Adrian Dafinoiu</cp:lastModifiedBy>
  <cp:revision>349</cp:revision>
  <dcterms:created xsi:type="dcterms:W3CDTF">2013-12-09T08:38:16Z</dcterms:created>
  <dcterms:modified xsi:type="dcterms:W3CDTF">2016-07-04T07:11:02Z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0x0101002EAB9993CCBF73478E12853278F3FB5C</vt:lpwstr>
  </property>
</Properties>
</file>