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6" r:id="rId5"/>
    <p:sldId id="297" r:id="rId6"/>
    <p:sldId id="299" r:id="rId7"/>
    <p:sldId id="300" r:id="rId8"/>
    <p:sldId id="301" r:id="rId9"/>
    <p:sldId id="318" r:id="rId10"/>
    <p:sldId id="302" r:id="rId11"/>
    <p:sldId id="336" r:id="rId12"/>
    <p:sldId id="304" r:id="rId13"/>
    <p:sldId id="303" r:id="rId14"/>
    <p:sldId id="324" r:id="rId15"/>
    <p:sldId id="305" r:id="rId16"/>
    <p:sldId id="319" r:id="rId17"/>
    <p:sldId id="321" r:id="rId18"/>
    <p:sldId id="326" r:id="rId19"/>
    <p:sldId id="322" r:id="rId20"/>
    <p:sldId id="323" r:id="rId21"/>
    <p:sldId id="337" r:id="rId22"/>
    <p:sldId id="308" r:id="rId23"/>
    <p:sldId id="329" r:id="rId24"/>
    <p:sldId id="325" r:id="rId25"/>
    <p:sldId id="328" r:id="rId26"/>
    <p:sldId id="311" r:id="rId27"/>
    <p:sldId id="310" r:id="rId28"/>
    <p:sldId id="331" r:id="rId29"/>
    <p:sldId id="332" r:id="rId30"/>
    <p:sldId id="335" r:id="rId31"/>
    <p:sldId id="33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6421" autoAdjust="0"/>
  </p:normalViewPr>
  <p:slideViewPr>
    <p:cSldViewPr snapToGrid="0" snapToObjects="1">
      <p:cViewPr varScale="1">
        <p:scale>
          <a:sx n="58" d="100"/>
          <a:sy n="58" d="100"/>
        </p:scale>
        <p:origin x="1734" y="60"/>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a:t>
            </a:r>
            <a:r>
              <a:rPr lang="en-US" dirty="0" err="1" smtClean="0"/>
              <a:t>javax.servlet</a:t>
            </a:r>
            <a:r>
              <a:rPr lang="en-US" dirty="0" smtClean="0"/>
              <a: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Servlets implementation, we have a </a:t>
            </a:r>
            <a:r>
              <a:rPr lang="en-US" b="1" dirty="0" err="1"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9638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java.sun.com/j2se/1.5/docs/api/java/lang/Object.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6" name="TextBox 5"/>
          <p:cNvSpPr txBox="1"/>
          <p:nvPr/>
        </p:nvSpPr>
        <p:spPr>
          <a:xfrm>
            <a:off x="662661" y="5680659"/>
            <a:ext cx="2494465" cy="584775"/>
          </a:xfrm>
          <a:prstGeom prst="rect">
            <a:avLst/>
          </a:prstGeom>
          <a:noFill/>
        </p:spPr>
        <p:txBody>
          <a:bodyPr wrap="none" rtlCol="0">
            <a:spAutoFit/>
          </a:bodyPr>
          <a:lstStyle/>
          <a:p>
            <a:r>
              <a:rPr lang="en-US" sz="1600" dirty="0" smtClean="0">
                <a:solidFill>
                  <a:schemeClr val="bg1"/>
                </a:solidFill>
              </a:rPr>
              <a:t>Author: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Adrian DAFINOIU</a:t>
            </a:r>
            <a:endParaRPr lang="ro-RO" sz="1600" dirty="0">
              <a:solidFill>
                <a:schemeClr val="bg1"/>
              </a:solidFill>
            </a:endParaRPr>
          </a:p>
        </p:txBody>
      </p:sp>
      <p:sp>
        <p:nvSpPr>
          <p:cNvPr id="7" name="TextBox 6"/>
          <p:cNvSpPr txBox="1"/>
          <p:nvPr/>
        </p:nvSpPr>
        <p:spPr>
          <a:xfrm>
            <a:off x="3426373" y="5393250"/>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 Daniela-Oana BESLIU</a:t>
            </a:r>
          </a:p>
          <a:p>
            <a:r>
              <a:rPr lang="en-US" sz="1600" dirty="0" smtClean="0">
                <a:solidFill>
                  <a:schemeClr val="bg1"/>
                </a:solidFill>
              </a:rPr>
              <a:t>               Mihai VADUVA</a:t>
            </a:r>
          </a:p>
          <a:p>
            <a:r>
              <a:rPr lang="en-US" sz="1600" dirty="0">
                <a:solidFill>
                  <a:schemeClr val="bg1"/>
                </a:solidFill>
              </a:rPr>
              <a:t> </a:t>
            </a:r>
            <a:r>
              <a:rPr lang="en-US" sz="1600" dirty="0" smtClean="0">
                <a:solidFill>
                  <a:schemeClr val="bg1"/>
                </a:solidFill>
              </a:rPr>
              <a:t>              Andrei </a:t>
            </a:r>
            <a:r>
              <a:rPr lang="en-US" sz="1600" dirty="0" err="1" smtClean="0">
                <a:solidFill>
                  <a:schemeClr val="bg1"/>
                </a:solidFill>
              </a:rPr>
              <a:t>Marica</a:t>
            </a:r>
            <a:endParaRPr lang="en-US" sz="1600" dirty="0" smtClean="0">
              <a:solidFill>
                <a:schemeClr val="bg1"/>
              </a:solidFill>
            </a:endParaRPr>
          </a:p>
          <a:p>
            <a:r>
              <a:rPr lang="en-US" sz="1600" dirty="0">
                <a:solidFill>
                  <a:schemeClr val="bg1"/>
                </a:solidFill>
              </a:rPr>
              <a:t>               </a:t>
            </a:r>
            <a:r>
              <a:rPr lang="en-US" sz="1600" dirty="0" err="1">
                <a:solidFill>
                  <a:schemeClr val="bg1"/>
                </a:solidFill>
              </a:rPr>
              <a:t>Tekin</a:t>
            </a:r>
            <a:r>
              <a:rPr lang="en-US" sz="1600" dirty="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1 - JSP - </a:t>
            </a:r>
            <a:r>
              <a:rPr lang="en-US" dirty="0" smtClean="0"/>
              <a:t>1.0.docx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
        <p:nvSpPr>
          <p:cNvPr id="6"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Worksho</a:t>
            </a:r>
            <a:r>
              <a:rPr lang="en-US" dirty="0"/>
              <a:t>p</a:t>
            </a:r>
            <a:endParaRPr lang="ro-RO" dirty="0"/>
          </a:p>
        </p:txBody>
      </p:sp>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err="1" smtClean="0"/>
              <a:t>RequestDispatcher</a:t>
            </a:r>
            <a:r>
              <a:rPr lang="en-US" dirty="0" smtClean="0"/>
              <a:t>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err="1" smtClean="0"/>
              <a:t>RequestDispatcher</a:t>
            </a:r>
            <a:r>
              <a:rPr lang="en-US" dirty="0" smtClean="0"/>
              <a:t> &amp; </a:t>
            </a:r>
            <a:r>
              <a:rPr lang="en-US" dirty="0" err="1" smtClean="0"/>
              <a:t>HttpServletRequest</a:t>
            </a:r>
            <a:r>
              <a:rPr lang="en-US" dirty="0" smtClean="0"/>
              <a: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err="1" smtClean="0"/>
              <a:t>RequestDispatcher</a:t>
            </a:r>
            <a:r>
              <a:rPr lang="en-US" dirty="0" smtClean="0"/>
              <a:t>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err="1" smtClean="0"/>
              <a:t>RequestDispatcher</a:t>
            </a:r>
            <a:r>
              <a:rPr lang="en-US" dirty="0" smtClean="0"/>
              <a:t>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2 -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3970318"/>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a:t>
            </a:r>
            <a:r>
              <a:rPr lang="en-US" dirty="0" err="1" smtClean="0"/>
              <a:t>javax.servlet</a:t>
            </a:r>
            <a:r>
              <a:rPr lang="en-US" dirty="0" smtClean="0"/>
              <a: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3 -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9"/>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4 -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
        <p:nvSpPr>
          <p:cNvPr id="5"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11188" y="1543744"/>
            <a:ext cx="4953000" cy="4454525"/>
          </a:xfrm>
          <a:prstGeom prst="rect">
            <a:avLst/>
          </a:prstGeom>
        </p:spPr>
        <p:txBody>
          <a:bodyPr vert="horz" lIns="0" tIns="0" rIns="0" bIns="0" rtlCol="0" anchor="ctr" anchorCtr="0">
            <a:normAutofit/>
          </a:bodyPr>
          <a:lstStyle/>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&lt;HTML&gt;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&lt;HEAD&gt;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&lt;TITLE&gt; HelloJSP1&lt;/TITLE&gt;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&lt;/HEAD&gt;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&lt;BODY&gt;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&lt;H1&gt;Hello JSP - Example 1 &lt;/H1&gt;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endParaRPr kumimoji="0" lang="en-US" b="0" i="0" u="none" strike="noStrike" kern="1200" cap="none" spc="0" normalizeH="0" baseline="0" noProof="0" dirty="0" smtClean="0">
              <a:ln>
                <a:noFill/>
              </a:ln>
              <a:solidFill>
                <a:srgbClr val="565A5C"/>
              </a:solidFill>
              <a:effectLst/>
              <a:uLnTx/>
              <a:uFillTx/>
              <a:latin typeface="Arial"/>
              <a:ea typeface="+mn-ea"/>
              <a:cs typeface="Arial"/>
            </a:endParaRP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a:t>
            </a:r>
            <a:r>
              <a:rPr kumimoji="0" lang="en-CA" b="0" i="0" u="none" strike="noStrike" kern="1200" cap="none" spc="0" normalizeH="0" baseline="0" noProof="0" dirty="0" err="1" smtClean="0">
                <a:ln>
                  <a:noFill/>
                </a:ln>
                <a:solidFill>
                  <a:schemeClr val="tx2"/>
                </a:solidFill>
                <a:effectLst/>
                <a:uLnTx/>
                <a:uFillTx/>
                <a:latin typeface="Arial"/>
                <a:ea typeface="+mn-ea"/>
                <a:cs typeface="Arial"/>
              </a:rPr>
              <a:t>JSPComments</a:t>
            </a:r>
            <a:r>
              <a:rPr kumimoji="0" lang="en-CA" b="0" i="0" u="none" strike="noStrike" kern="1200" cap="none" spc="0" normalizeH="0" baseline="0" noProof="0" dirty="0" smtClean="0">
                <a:ln>
                  <a:noFill/>
                </a:ln>
                <a:solidFill>
                  <a:schemeClr val="tx2"/>
                </a:solidFill>
                <a:effectLst/>
                <a:uLnTx/>
                <a:uFillTx/>
                <a:latin typeface="Arial"/>
                <a:ea typeface="+mn-ea"/>
                <a:cs typeface="Arial"/>
              </a:rPr>
              <a:t> --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a:t>
            </a:r>
            <a:r>
              <a:rPr kumimoji="0" lang="en-CA" b="0" i="0" u="none" strike="noStrike" kern="1200" cap="none" spc="0" normalizeH="0" baseline="0" noProof="0" dirty="0" err="1" smtClean="0">
                <a:ln>
                  <a:noFill/>
                </a:ln>
                <a:solidFill>
                  <a:schemeClr val="tx2"/>
                </a:solidFill>
                <a:effectLst/>
                <a:uLnTx/>
                <a:uFillTx/>
                <a:latin typeface="Arial"/>
                <a:ea typeface="+mn-ea"/>
                <a:cs typeface="Arial"/>
              </a:rPr>
              <a:t>Scriptlets</a:t>
            </a:r>
            <a:r>
              <a:rPr kumimoji="0" lang="en-CA" b="0" i="0" u="none" strike="noStrike" kern="1200" cap="none" spc="0" normalizeH="0" baseline="0" noProof="0" dirty="0" smtClean="0">
                <a:ln>
                  <a:noFill/>
                </a:ln>
                <a:solidFill>
                  <a:schemeClr val="tx2"/>
                </a:solidFill>
                <a:effectLst/>
                <a:uLnTx/>
                <a:uFillTx/>
                <a:latin typeface="Arial"/>
                <a:ea typeface="+mn-ea"/>
                <a:cs typeface="Arial"/>
              </a:rPr>
              <a:t>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Declarations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endParaRPr kumimoji="0" lang="en-US" b="0" i="0" u="none" strike="noStrike" kern="1200" cap="none" spc="0" normalizeH="0" baseline="0" noProof="0" dirty="0" smtClean="0">
              <a:ln>
                <a:noFill/>
              </a:ln>
              <a:solidFill>
                <a:schemeClr val="tx2"/>
              </a:solidFill>
              <a:effectLst/>
              <a:uLnTx/>
              <a:uFillTx/>
              <a:latin typeface="Arial"/>
              <a:ea typeface="+mn-ea"/>
              <a:cs typeface="Arial"/>
            </a:endParaRP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&lt;/BODY&gt;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&lt;/HTML&gt;</a:t>
            </a:r>
            <a:endParaRPr kumimoji="0" lang="en-US" b="0" i="0" u="none" strike="noStrike" kern="1200" cap="none" spc="0" normalizeH="0" baseline="0" noProof="0" dirty="0">
              <a:ln>
                <a:noFill/>
              </a:ln>
              <a:solidFill>
                <a:srgbClr val="565A5C"/>
              </a:solidFill>
              <a:effectLst/>
              <a:uLnTx/>
              <a:uFillTx/>
              <a:latin typeface="Arial"/>
              <a:ea typeface="+mn-ea"/>
              <a:cs typeface="Arial"/>
            </a:endParaRPr>
          </a:p>
        </p:txBody>
      </p:sp>
      <p:sp>
        <p:nvSpPr>
          <p:cNvPr id="6" name="AutoShape 5"/>
          <p:cNvSpPr>
            <a:spLocks/>
          </p:cNvSpPr>
          <p:nvPr/>
        </p:nvSpPr>
        <p:spPr bwMode="auto">
          <a:xfrm>
            <a:off x="4165600" y="2226369"/>
            <a:ext cx="1406525" cy="1257300"/>
          </a:xfrm>
          <a:prstGeom prst="rightBrace">
            <a:avLst>
              <a:gd name="adj1" fmla="val 8333"/>
              <a:gd name="adj2" fmla="val 16667"/>
            </a:avLst>
          </a:prstGeom>
          <a:noFill/>
          <a:ln w="12700" cap="sq">
            <a:solidFill>
              <a:schemeClr val="tx1"/>
            </a:solidFill>
            <a:round/>
            <a:headEnd type="none" w="sm" len="sm"/>
            <a:tailEnd type="none" w="sm" len="sm"/>
          </a:ln>
          <a:effectLst/>
        </p:spPr>
        <p:txBody>
          <a:bodyPr wrap="none" anchor="ctr"/>
          <a:lstStyle/>
          <a:p>
            <a:endParaRPr lang="en-US"/>
          </a:p>
        </p:txBody>
      </p:sp>
      <p:sp>
        <p:nvSpPr>
          <p:cNvPr id="8" name="Text Box 7"/>
          <p:cNvSpPr txBox="1">
            <a:spLocks noChangeArrowheads="1"/>
          </p:cNvSpPr>
          <p:nvPr/>
        </p:nvSpPr>
        <p:spPr bwMode="auto">
          <a:xfrm>
            <a:off x="5707063" y="2226369"/>
            <a:ext cx="3024187"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Standard HTML Code</a:t>
            </a:r>
          </a:p>
        </p:txBody>
      </p:sp>
      <p:sp>
        <p:nvSpPr>
          <p:cNvPr id="11" name="AutoShape 10"/>
          <p:cNvSpPr>
            <a:spLocks/>
          </p:cNvSpPr>
          <p:nvPr/>
        </p:nvSpPr>
        <p:spPr bwMode="auto">
          <a:xfrm>
            <a:off x="3086100" y="3771900"/>
            <a:ext cx="838200" cy="830262"/>
          </a:xfrm>
          <a:prstGeom prst="rightBrace">
            <a:avLst>
              <a:gd name="adj1" fmla="val 8333"/>
              <a:gd name="adj2" fmla="val 50000"/>
            </a:avLst>
          </a:prstGeom>
          <a:noFill/>
          <a:ln w="12700" cap="sq">
            <a:solidFill>
              <a:schemeClr val="tx1"/>
            </a:solidFill>
            <a:round/>
            <a:headEnd type="none" w="sm" len="sm"/>
            <a:tailEnd type="none" w="sm" len="sm"/>
          </a:ln>
          <a:effectLst/>
        </p:spPr>
        <p:txBody>
          <a:bodyPr wrap="none" anchor="ctr"/>
          <a:lstStyle/>
          <a:p>
            <a:endParaRPr lang="en-US"/>
          </a:p>
        </p:txBody>
      </p:sp>
      <p:sp>
        <p:nvSpPr>
          <p:cNvPr id="12" name="Text Box 11"/>
          <p:cNvSpPr txBox="1">
            <a:spLocks noChangeArrowheads="1"/>
          </p:cNvSpPr>
          <p:nvPr/>
        </p:nvSpPr>
        <p:spPr bwMode="auto">
          <a:xfrm>
            <a:off x="4165600" y="4000500"/>
            <a:ext cx="2514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Special JSP Tags</a:t>
            </a:r>
          </a:p>
        </p:txBody>
      </p:sp>
      <p:sp>
        <p:nvSpPr>
          <p:cNvPr id="9"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Structure</a:t>
            </a:r>
            <a:endParaRPr lang="ro-R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524315"/>
          </a:xfrm>
          <a:prstGeom prst="rect">
            <a:avLst/>
          </a:prstGeom>
          <a:noFill/>
        </p:spPr>
        <p:txBody>
          <a:bodyPr wrap="square" rtlCol="0">
            <a:spAutoFit/>
          </a:bodyPr>
          <a:lstStyle/>
          <a:p>
            <a:r>
              <a:rPr lang="nl-NL" b="1" dirty="0" smtClean="0">
                <a:solidFill>
                  <a:srgbClr val="FF0000"/>
                </a:solidFill>
              </a:rPr>
              <a:t>“Servlet</a:t>
            </a:r>
            <a:r>
              <a:rPr lang="nl-NL" dirty="0" smtClean="0">
                <a:solidFill>
                  <a:srgbClr val="FF0000"/>
                </a:solidFill>
              </a:rPr>
              <a:t> is html in </a:t>
            </a:r>
            <a:r>
              <a:rPr lang="nl-NL" b="1" dirty="0" smtClean="0">
                <a:solidFill>
                  <a:srgbClr val="FF0000"/>
                </a:solidFill>
              </a:rPr>
              <a:t>java</a:t>
            </a:r>
            <a:r>
              <a:rPr lang="nl-NL" dirty="0" smtClean="0">
                <a:solidFill>
                  <a:srgbClr val="FF0000"/>
                </a:solidFill>
              </a:rPr>
              <a:t>; </a:t>
            </a:r>
            <a:r>
              <a:rPr lang="nl-NL" b="1" dirty="0" smtClean="0">
                <a:solidFill>
                  <a:srgbClr val="FF0000"/>
                </a:solidFill>
              </a:rPr>
              <a:t>JSP</a:t>
            </a:r>
            <a:r>
              <a:rPr lang="nl-NL" dirty="0" smtClean="0">
                <a:solidFill>
                  <a:srgbClr val="FF0000"/>
                </a:solidFill>
              </a:rPr>
              <a:t> is </a:t>
            </a:r>
            <a:r>
              <a:rPr lang="nl-NL" b="1" dirty="0" smtClean="0">
                <a:solidFill>
                  <a:srgbClr val="FF0000"/>
                </a:solidFill>
              </a:rPr>
              <a:t>java</a:t>
            </a:r>
            <a:r>
              <a:rPr lang="nl-NL" dirty="0" smtClean="0">
                <a:solidFill>
                  <a:srgbClr val="FF0000"/>
                </a:solidFill>
              </a:rPr>
              <a:t> in html”</a:t>
            </a:r>
          </a:p>
          <a:p>
            <a:endParaRPr lang="nl-NL" dirty="0" smtClean="0">
              <a:solidFill>
                <a:srgbClr val="FF0000"/>
              </a:solidFill>
            </a:endParaRPr>
          </a:p>
          <a:p>
            <a:r>
              <a:rPr lang="en-US" dirty="0" smtClean="0"/>
              <a:t>JSP allows you to write blocks of Java code inside the JSP.  You do this by placing your Java code between </a:t>
            </a:r>
            <a:r>
              <a:rPr lang="en-US" b="1" dirty="0" smtClean="0"/>
              <a:t>&lt;%</a:t>
            </a:r>
            <a:r>
              <a:rPr lang="en-US" dirty="0" smtClean="0"/>
              <a:t> and </a:t>
            </a:r>
            <a:r>
              <a:rPr lang="en-US" b="1" dirty="0" smtClean="0"/>
              <a:t>%&gt;</a:t>
            </a:r>
            <a:r>
              <a:rPr lang="en-US" dirty="0" smtClean="0"/>
              <a:t> characters, named </a:t>
            </a:r>
            <a:r>
              <a:rPr lang="en-US" b="1" dirty="0" smtClean="0"/>
              <a:t>Scriptlets</a:t>
            </a:r>
          </a:p>
          <a:p>
            <a:r>
              <a:rPr lang="en-US" dirty="0" smtClean="0"/>
              <a:t>Example of scriptlet: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3139321"/>
          </a:xfrm>
          <a:prstGeom prst="rect">
            <a:avLst/>
          </a:prstGeom>
          <a:noFill/>
        </p:spPr>
        <p:txBody>
          <a:bodyPr wrap="square" rtlCol="0">
            <a:spAutoFit/>
          </a:bodyPr>
          <a:lstStyle/>
          <a:p>
            <a:endParaRPr lang="nl-NL" dirty="0" smtClean="0">
              <a:solidFill>
                <a:srgbClr val="FF0000"/>
              </a:solidFill>
            </a:endParaRPr>
          </a:p>
          <a:p>
            <a:r>
              <a:rPr lang="en-US" dirty="0" smtClean="0"/>
              <a:t>JSP allows you initialize java variables and methods.  You do this by placing your Java code between </a:t>
            </a:r>
            <a:r>
              <a:rPr lang="en-US" b="1" dirty="0" smtClean="0"/>
              <a:t>&lt;%!</a:t>
            </a:r>
            <a:r>
              <a:rPr lang="en-US" dirty="0" smtClean="0"/>
              <a:t> and </a:t>
            </a:r>
            <a:r>
              <a:rPr lang="en-US" b="1" dirty="0" smtClean="0"/>
              <a:t>%&gt;</a:t>
            </a:r>
            <a:r>
              <a:rPr lang="en-US" dirty="0" smtClean="0"/>
              <a:t> characters, named </a:t>
            </a:r>
            <a:r>
              <a:rPr lang="en-US" b="1" dirty="0" smtClean="0"/>
              <a:t>Declarations</a:t>
            </a:r>
          </a:p>
          <a:p>
            <a:r>
              <a:rPr lang="en-US" dirty="0" smtClean="0"/>
              <a:t>Example of declaration:</a:t>
            </a:r>
          </a:p>
          <a:p>
            <a:r>
              <a:rPr lang="en-US" b="1" dirty="0"/>
              <a:t>&lt;html&gt;</a:t>
            </a:r>
            <a:r>
              <a:rPr lang="en-US" dirty="0"/>
              <a:t>  </a:t>
            </a:r>
          </a:p>
          <a:p>
            <a:r>
              <a:rPr lang="en-US" b="1" dirty="0" smtClean="0"/>
              <a:t>	&lt;</a:t>
            </a:r>
            <a:r>
              <a:rPr lang="en-US" b="1" dirty="0"/>
              <a:t>body&gt;</a:t>
            </a:r>
            <a:r>
              <a:rPr lang="en-US" dirty="0"/>
              <a:t>  </a:t>
            </a:r>
          </a:p>
          <a:p>
            <a:r>
              <a:rPr lang="en-US" b="1" dirty="0" smtClean="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r>
              <a:rPr lang="en-US" b="1" dirty="0" smtClean="0">
                <a:solidFill>
                  <a:schemeClr val="tx2">
                    <a:lumMod val="50000"/>
                  </a:schemeClr>
                </a:solidFill>
              </a:rPr>
              <a:t> </a:t>
            </a:r>
            <a:endParaRPr lang="en-US" b="1" dirty="0">
              <a:solidFill>
                <a:schemeClr val="tx2">
                  <a:lumMod val="50000"/>
                </a:schemeClr>
              </a:solidFill>
            </a:endParaRPr>
          </a:p>
          <a:p>
            <a:r>
              <a:rPr lang="en-US" b="1" dirty="0">
                <a:solidFill>
                  <a:schemeClr val="tx2">
                    <a:lumMod val="50000"/>
                  </a:schemeClr>
                </a:solidFill>
              </a:rPr>
              <a:t>		</a:t>
            </a:r>
            <a:r>
              <a:rPr lang="en-US" b="1" dirty="0" smtClean="0">
                <a:solidFill>
                  <a:schemeClr val="tx2">
                    <a:lumMod val="50000"/>
                  </a:schemeClr>
                </a:solidFill>
              </a:rPr>
              <a:t>&lt;%= "Value of the variable is:"+data %&gt;</a:t>
            </a:r>
            <a:r>
              <a:rPr lang="en-US" b="1" dirty="0">
                <a:solidFill>
                  <a:schemeClr val="tx2">
                    <a:lumMod val="50000"/>
                  </a:schemeClr>
                </a:solidFill>
              </a:rPr>
              <a:t>  </a:t>
            </a:r>
          </a:p>
          <a:p>
            <a:r>
              <a:rPr lang="en-US" b="1" dirty="0" smtClean="0"/>
              <a:t>	&lt;/</a:t>
            </a:r>
            <a:r>
              <a:rPr lang="en-US" b="1" dirty="0"/>
              <a:t>body&gt;</a:t>
            </a:r>
            <a:r>
              <a:rPr lang="en-US" dirty="0"/>
              <a:t>  </a:t>
            </a:r>
            <a:r>
              <a:rPr lang="en-US" dirty="0" smtClean="0"/>
              <a:t>        </a:t>
            </a:r>
            <a:r>
              <a:rPr lang="en-US" b="1" dirty="0" smtClean="0"/>
              <a:t> </a:t>
            </a:r>
            <a:endParaRPr lang="en-US" dirty="0"/>
          </a:p>
          <a:p>
            <a:r>
              <a:rPr lang="en-US" b="1" dirty="0"/>
              <a:t>&lt;/html&gt;</a:t>
            </a:r>
            <a:r>
              <a:rPr lang="en-US" dirty="0"/>
              <a:t>  </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54055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sz="2400" b="1" dirty="0" smtClean="0"/>
              <a:t>      JSP Directive</a:t>
            </a:r>
          </a:p>
          <a:p>
            <a:pPr>
              <a:buNone/>
            </a:pPr>
            <a:endParaRPr lang="en-US" sz="2400" dirty="0" smtClean="0"/>
          </a:p>
          <a:p>
            <a:r>
              <a:rPr lang="en-US" dirty="0" smtClean="0"/>
              <a:t>a global definition for the JSP engine (compiler) that normally appears at the top of the JSP page</a:t>
            </a:r>
          </a:p>
          <a:p>
            <a:r>
              <a:rPr lang="en-US" dirty="0" smtClean="0"/>
              <a:t>Page directive</a:t>
            </a:r>
          </a:p>
          <a:p>
            <a:pPr lvl="1">
              <a:buFontTx/>
              <a:buNone/>
            </a:pPr>
            <a:r>
              <a:rPr lang="en-US" dirty="0" smtClean="0"/>
              <a:t>&lt;%@ page language=“java” %&gt; </a:t>
            </a:r>
          </a:p>
          <a:p>
            <a:pPr lvl="1">
              <a:buFontTx/>
              <a:buNone/>
            </a:pPr>
            <a:r>
              <a:rPr lang="en-US" dirty="0" smtClean="0"/>
              <a:t>&lt;%@ page import=“java.util.*” %&gt; </a:t>
            </a:r>
          </a:p>
          <a:p>
            <a:r>
              <a:rPr lang="en-US" dirty="0" smtClean="0"/>
              <a:t>Include directive</a:t>
            </a:r>
          </a:p>
          <a:p>
            <a:pPr lvl="1">
              <a:buFontTx/>
              <a:buNone/>
            </a:pPr>
            <a:r>
              <a:rPr lang="en-US" dirty="0" smtClean="0"/>
              <a:t>&lt;%@ include file=“copyright.html” %&gt;</a:t>
            </a:r>
          </a:p>
          <a:p>
            <a:pPr lvl="1">
              <a:buFontTx/>
              <a:buNone/>
            </a:pPr>
            <a:endParaRPr lang="en-US" sz="2400" b="1" dirty="0" smtClean="0"/>
          </a:p>
          <a:p>
            <a:pPr lvl="1">
              <a:buFontTx/>
              <a:buNone/>
            </a:pPr>
            <a:r>
              <a:rPr lang="en-US" sz="2400" b="1" dirty="0" smtClean="0"/>
              <a:t>JSP Expression</a:t>
            </a:r>
          </a:p>
          <a:p>
            <a:pPr lvl="1">
              <a:buFontTx/>
              <a:buNone/>
            </a:pPr>
            <a:endParaRPr lang="en-US" sz="2400" b="1" dirty="0" smtClean="0"/>
          </a:p>
          <a:p>
            <a:r>
              <a:rPr lang="en-US" dirty="0" smtClean="0"/>
              <a:t>a scriptlet fragment that produces a result &amp; emits it as String object.  </a:t>
            </a:r>
          </a:p>
          <a:p>
            <a:pPr lvl="1">
              <a:buFontTx/>
              <a:buNone/>
            </a:pPr>
            <a:r>
              <a:rPr lang="en-US" dirty="0" smtClean="0"/>
              <a:t>&lt;%= expression %&gt;</a:t>
            </a:r>
          </a:p>
          <a:p>
            <a:r>
              <a:rPr lang="en-US" dirty="0" smtClean="0"/>
              <a:t>Used to generate dynamic text, prevents having to use  </a:t>
            </a:r>
            <a:r>
              <a:rPr lang="en-US" i="1" dirty="0" err="1" smtClean="0"/>
              <a:t>println</a:t>
            </a:r>
            <a:r>
              <a:rPr lang="en-US" i="1" dirty="0" smtClean="0"/>
              <a:t>() </a:t>
            </a:r>
            <a:r>
              <a:rPr lang="en-US" dirty="0" smtClean="0"/>
              <a:t>statements</a:t>
            </a:r>
          </a:p>
          <a:p>
            <a:r>
              <a:rPr lang="en-US" dirty="0" smtClean="0"/>
              <a:t>Example:</a:t>
            </a:r>
          </a:p>
          <a:p>
            <a:pPr lvl="1">
              <a:buFontTx/>
              <a:buNone/>
            </a:pPr>
            <a:r>
              <a:rPr lang="en-US" dirty="0" smtClean="0"/>
              <a:t>&lt;%= </a:t>
            </a:r>
            <a:r>
              <a:rPr lang="en-US" dirty="0" err="1" smtClean="0"/>
              <a:t>getDate</a:t>
            </a:r>
            <a:r>
              <a:rPr lang="en-US" dirty="0" smtClean="0"/>
              <a:t>(new </a:t>
            </a:r>
            <a:r>
              <a:rPr lang="en-US" dirty="0" err="1" smtClean="0"/>
              <a:t>GregorianCalendar</a:t>
            </a:r>
            <a:r>
              <a:rPr lang="en-US" dirty="0" smtClean="0"/>
              <a:t>()) %&gt;</a:t>
            </a:r>
          </a:p>
          <a:p>
            <a:pPr lvl="1">
              <a:buFontTx/>
              <a:buNone/>
            </a:pPr>
            <a:r>
              <a:rPr lang="en-US" dirty="0" smtClean="0"/>
              <a:t>&lt;%= </a:t>
            </a:r>
            <a:r>
              <a:rPr lang="en-US" dirty="0" err="1" smtClean="0"/>
              <a:t>incrementCounter</a:t>
            </a:r>
            <a:r>
              <a:rPr lang="en-US" dirty="0" smtClean="0"/>
              <a:t>() %&gt;</a:t>
            </a:r>
          </a:p>
          <a:p>
            <a:pPr lvl="1">
              <a:buFontTx/>
              <a:buNone/>
            </a:pPr>
            <a:endParaRPr lang="en-US" dirty="0"/>
          </a:p>
          <a:p>
            <a:endParaRPr lang="ro-RO" dirty="0"/>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a:t>Directives &amp; Expressions</a:t>
            </a: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4033</TotalTime>
  <Words>1467</Words>
  <Application>Microsoft Office PowerPoint</Application>
  <PresentationFormat>On-screen Show (4:3)</PresentationFormat>
  <Paragraphs>353</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verdana</vt:lpstr>
      <vt:lpstr>Wingdings</vt:lpstr>
      <vt:lpstr>Office Theme</vt:lpstr>
      <vt:lpstr> Web Applications – part 2 </vt:lpstr>
      <vt:lpstr>Contents</vt:lpstr>
      <vt:lpstr>Java Server Pages</vt:lpstr>
      <vt:lpstr>Java Server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Adrian Dafinoiu</cp:lastModifiedBy>
  <cp:revision>351</cp:revision>
  <dcterms:created xsi:type="dcterms:W3CDTF">2013-12-09T08:38:16Z</dcterms:created>
  <dcterms:modified xsi:type="dcterms:W3CDTF">2016-07-04T07:11:15Z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