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226A-3815-4351-8DE2-67CF247A9E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63466-F255-43F8-B9D2-E675D17CC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D9DF5-13F4-4A47-897E-F23102C68D55}"/>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28F72B1E-DD94-4CC7-B848-70349D37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475DF-C7CF-4E63-A3CB-8B2A017D72BF}"/>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398396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9D5F-FE97-4BD3-8914-5B27052C9B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0CEAC7-663F-4AF7-9111-EBBC8576E2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B8F1A-C410-4591-86F9-AE3576EDEA79}"/>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D57F4985-8874-49CE-80D8-D374B38CB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25172-AA2B-42CA-9A49-B30986E539F5}"/>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247122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D2CB7-9C60-47B4-B0EA-8CEE661DEB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01A0-28A7-47E4-936E-D2E47DC52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9F0B1-105C-448B-ABF6-8A5A9AA5C352}"/>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4E433D31-CF31-4032-B0F2-EE3A8E331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59589-8D6F-4BB9-BC11-4A57420231A3}"/>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80307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FD09-AFDD-447A-8EB3-B8C255304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83119-1767-4361-AEF8-F8ED07BAD4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CCF2D-3E02-4347-AC39-73317B475732}"/>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65F8A077-1468-4FB7-A0E8-5EC266BB6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7F1A8-D79B-4573-9DAA-FB20929F63B0}"/>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226905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BA43-F727-4252-9AE8-9AC63AB04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189CD5-2A0A-4576-9A6E-7750C6047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A10C0-EEE3-4F79-BEDE-4EE525D55A70}"/>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E2D7F4B6-DAFD-4F0D-AAA9-6A9FE1FCF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C1A56-C38D-4D08-A4AC-A8E3548B897B}"/>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114201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6CAF-D056-4AA6-9AA2-DAF548BC1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B4425-6901-468D-8BF2-F64433FED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2DFB2-43C2-4EC9-B027-395CC72B4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DFB339-AEEC-4101-BC7C-6A921DED3EE7}"/>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6" name="Footer Placeholder 5">
            <a:extLst>
              <a:ext uri="{FF2B5EF4-FFF2-40B4-BE49-F238E27FC236}">
                <a16:creationId xmlns:a16="http://schemas.microsoft.com/office/drawing/2014/main" id="{1460681B-4364-4734-AEF9-50FA8B30B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FF053-BE74-48E0-AE6B-6EC6F2B88B8E}"/>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328746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93BE-A8B7-4A03-AD09-43112CAB4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DEEA22-B35A-4531-8255-D07BCCBD7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3450B-9773-4874-A9AB-855CD9E55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72F8C-C023-402E-802C-7BDF1B70B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19ACC6-7FBA-4CAC-98CD-B7B6A19E5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941263-117F-4D1E-9F5F-357007E24C50}"/>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8" name="Footer Placeholder 7">
            <a:extLst>
              <a:ext uri="{FF2B5EF4-FFF2-40B4-BE49-F238E27FC236}">
                <a16:creationId xmlns:a16="http://schemas.microsoft.com/office/drawing/2014/main" id="{729FC3F8-EB6B-423D-894F-21026727B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004EFA-A7BB-4814-8261-A04FD9AE7C77}"/>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197657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4325-C3C9-48DE-AFBF-EA7C4FD20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BD625F-BE0E-482A-9DAE-234B0E394B44}"/>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4" name="Footer Placeholder 3">
            <a:extLst>
              <a:ext uri="{FF2B5EF4-FFF2-40B4-BE49-F238E27FC236}">
                <a16:creationId xmlns:a16="http://schemas.microsoft.com/office/drawing/2014/main" id="{090E4252-2F11-4FD7-8B20-31C87E870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7BABF-891B-41E9-9EE3-D8AF86E5449D}"/>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231560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8D04E-D9C9-4D3B-A66F-A5E895694050}"/>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3" name="Footer Placeholder 2">
            <a:extLst>
              <a:ext uri="{FF2B5EF4-FFF2-40B4-BE49-F238E27FC236}">
                <a16:creationId xmlns:a16="http://schemas.microsoft.com/office/drawing/2014/main" id="{B13E6215-37DB-484F-A26F-545696511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7D213-70DC-4735-AAB0-8E6D2CE7AA75}"/>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386285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3AFC-6DF3-4AE9-8CAA-C3DF8DC67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D34B6-C5E2-477A-9485-2D4ED6AE1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80354-512E-4B57-AC62-90E6E7603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FE123-2701-4783-9957-37ED05C1159A}"/>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6" name="Footer Placeholder 5">
            <a:extLst>
              <a:ext uri="{FF2B5EF4-FFF2-40B4-BE49-F238E27FC236}">
                <a16:creationId xmlns:a16="http://schemas.microsoft.com/office/drawing/2014/main" id="{221A24DB-7B80-41DE-B389-A75975A5B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E2545-25B8-48C6-8D72-F06729C8576D}"/>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365617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E4D4-3D62-496A-BF30-09875E7E9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6C2F41-E8F4-4FBF-8CCE-8D2B2E8C3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7DC5F-B6D5-45BD-93E9-89815622E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51B24-DE18-489B-9F40-2C34C84A723B}"/>
              </a:ext>
            </a:extLst>
          </p:cNvPr>
          <p:cNvSpPr>
            <a:spLocks noGrp="1"/>
          </p:cNvSpPr>
          <p:nvPr>
            <p:ph type="dt" sz="half" idx="10"/>
          </p:nvPr>
        </p:nvSpPr>
        <p:spPr/>
        <p:txBody>
          <a:bodyPr/>
          <a:lstStyle/>
          <a:p>
            <a:fld id="{BD386B1A-E741-4AFF-81B3-0A742A6A1BB1}" type="datetimeFigureOut">
              <a:rPr lang="en-US" smtClean="0"/>
              <a:t>26-Aug-19</a:t>
            </a:fld>
            <a:endParaRPr lang="en-US"/>
          </a:p>
        </p:txBody>
      </p:sp>
      <p:sp>
        <p:nvSpPr>
          <p:cNvPr id="6" name="Footer Placeholder 5">
            <a:extLst>
              <a:ext uri="{FF2B5EF4-FFF2-40B4-BE49-F238E27FC236}">
                <a16:creationId xmlns:a16="http://schemas.microsoft.com/office/drawing/2014/main" id="{439BD20C-D504-4A19-975F-97DF25EBC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B365-082B-43B9-A417-2E164D044B3F}"/>
              </a:ext>
            </a:extLst>
          </p:cNvPr>
          <p:cNvSpPr>
            <a:spLocks noGrp="1"/>
          </p:cNvSpPr>
          <p:nvPr>
            <p:ph type="sldNum" sz="quarter" idx="12"/>
          </p:nvPr>
        </p:nvSpPr>
        <p:spPr/>
        <p:txBody>
          <a:bodyPr/>
          <a:lstStyle/>
          <a:p>
            <a:fld id="{CED09A4C-F602-432E-A176-E696DB7A2D96}" type="slidenum">
              <a:rPr lang="en-US" smtClean="0"/>
              <a:t>‹#›</a:t>
            </a:fld>
            <a:endParaRPr lang="en-US"/>
          </a:p>
        </p:txBody>
      </p:sp>
    </p:spTree>
    <p:extLst>
      <p:ext uri="{BB962C8B-B14F-4D97-AF65-F5344CB8AC3E}">
        <p14:creationId xmlns:p14="http://schemas.microsoft.com/office/powerpoint/2010/main" val="247363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53AFD-CDEE-4ADF-8E3F-66CA95FBA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D27A3-05AC-454E-9629-4FD7A7182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38153-78C4-48D2-9548-DB81C9DF2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86B1A-E741-4AFF-81B3-0A742A6A1BB1}" type="datetimeFigureOut">
              <a:rPr lang="en-US" smtClean="0"/>
              <a:t>26-Aug-19</a:t>
            </a:fld>
            <a:endParaRPr lang="en-US"/>
          </a:p>
        </p:txBody>
      </p:sp>
      <p:sp>
        <p:nvSpPr>
          <p:cNvPr id="5" name="Footer Placeholder 4">
            <a:extLst>
              <a:ext uri="{FF2B5EF4-FFF2-40B4-BE49-F238E27FC236}">
                <a16:creationId xmlns:a16="http://schemas.microsoft.com/office/drawing/2014/main" id="{8E1A0F35-E9EB-4392-BED2-A3B5B7876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19C0D0-DA2F-4B36-9CA8-F8AE63BDE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09A4C-F602-432E-A176-E696DB7A2D96}" type="slidenum">
              <a:rPr lang="en-US" smtClean="0"/>
              <a:t>‹#›</a:t>
            </a:fld>
            <a:endParaRPr lang="en-US"/>
          </a:p>
        </p:txBody>
      </p:sp>
    </p:spTree>
    <p:extLst>
      <p:ext uri="{BB962C8B-B14F-4D97-AF65-F5344CB8AC3E}">
        <p14:creationId xmlns:p14="http://schemas.microsoft.com/office/powerpoint/2010/main" val="234583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classes-and-obj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DB76-2D27-4E50-9987-14B33C32E138}"/>
              </a:ext>
            </a:extLst>
          </p:cNvPr>
          <p:cNvSpPr>
            <a:spLocks noGrp="1"/>
          </p:cNvSpPr>
          <p:nvPr>
            <p:ph type="ctrTitle"/>
          </p:nvPr>
        </p:nvSpPr>
        <p:spPr>
          <a:xfrm>
            <a:off x="1364975" y="526015"/>
            <a:ext cx="9144000" cy="361881"/>
          </a:xfrm>
        </p:spPr>
        <p:txBody>
          <a:bodyPr>
            <a:normAutofit fontScale="90000"/>
          </a:bodyPr>
          <a:lstStyle/>
          <a:p>
            <a:r>
              <a:rPr lang="en-US" sz="4400" b="1" dirty="0">
                <a:latin typeface="Times New Roman" panose="02020603050405020304" pitchFamily="18" charset="0"/>
                <a:cs typeface="Times New Roman" panose="02020603050405020304" pitchFamily="18" charset="0"/>
              </a:rPr>
              <a:t>CLASS in O.O.P</a:t>
            </a:r>
          </a:p>
        </p:txBody>
      </p:sp>
      <p:sp>
        <p:nvSpPr>
          <p:cNvPr id="3" name="Subtitle 2">
            <a:extLst>
              <a:ext uri="{FF2B5EF4-FFF2-40B4-BE49-F238E27FC236}">
                <a16:creationId xmlns:a16="http://schemas.microsoft.com/office/drawing/2014/main" id="{0B478C17-B612-45A9-940F-02EC8E91FAA9}"/>
              </a:ext>
            </a:extLst>
          </p:cNvPr>
          <p:cNvSpPr>
            <a:spLocks noGrp="1"/>
          </p:cNvSpPr>
          <p:nvPr>
            <p:ph type="subTitle" idx="1"/>
          </p:nvPr>
        </p:nvSpPr>
        <p:spPr>
          <a:xfrm>
            <a:off x="192156" y="1099931"/>
            <a:ext cx="11807687" cy="5565912"/>
          </a:xfrm>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In object-oriented programming languages like C++, the data and functions (procedures to manipulate the data) are bundled together as a self-contained unit called an object. A class is an extended concept similar to that of structure in C programming language; this class describes the data properties alone. In C++ programming language, a class describes both the properties (data) and behaviors (functions) of objects. Classes are not objects, but they are used to instantiate objects. </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 is a class?</a:t>
            </a:r>
          </a:p>
          <a:p>
            <a:pPr marL="457200" indent="-457200">
              <a:buClr>
                <a:srgbClr val="C00000"/>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A class is an abstract data type similar to '</a:t>
            </a:r>
            <a:r>
              <a:rPr lang="en-US" sz="2600" b="1" dirty="0">
                <a:latin typeface="Times New Roman" panose="02020603050405020304" pitchFamily="18" charset="0"/>
                <a:cs typeface="Times New Roman" panose="02020603050405020304" pitchFamily="18" charset="0"/>
              </a:rPr>
              <a:t>C structure</a:t>
            </a:r>
            <a:r>
              <a:rPr lang="en-US" sz="2600" dirty="0">
                <a:latin typeface="Times New Roman" panose="02020603050405020304" pitchFamily="18" charset="0"/>
                <a:cs typeface="Times New Roman" panose="02020603050405020304" pitchFamily="18" charset="0"/>
              </a:rPr>
              <a:t>'.</a:t>
            </a:r>
          </a:p>
          <a:p>
            <a:pPr marL="457200" indent="-457200">
              <a:buClr>
                <a:srgbClr val="C00000"/>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Class representation of objects and the sets of operations that can be applied to such objects.</a:t>
            </a:r>
          </a:p>
          <a:p>
            <a:pPr marL="457200" indent="-457200">
              <a:buClr>
                <a:srgbClr val="C00000"/>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class consists of Data members and methods.</a:t>
            </a:r>
          </a:p>
          <a:p>
            <a:pPr marL="457200" indent="-457200">
              <a:buClr>
                <a:srgbClr val="C00000"/>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primary purpose of a class is to hold data/information. This is achieved with attributes which are also known as data members. </a:t>
            </a:r>
          </a:p>
          <a:p>
            <a:pPr marL="457200" indent="-457200">
              <a:buClr>
                <a:srgbClr val="C00000"/>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member functions determine the behavior of the class i.e. provide a definition for supporting various operations on data held in form of an object.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42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CB7F4-1B6C-4B63-860F-8AC720B22205}"/>
              </a:ext>
            </a:extLst>
          </p:cNvPr>
          <p:cNvSpPr>
            <a:spLocks noGrp="1"/>
          </p:cNvSpPr>
          <p:nvPr>
            <p:ph idx="1"/>
          </p:nvPr>
        </p:nvSpPr>
        <p:spPr>
          <a:xfrm>
            <a:off x="838200" y="265043"/>
            <a:ext cx="10515600" cy="5911920"/>
          </a:xfrm>
        </p:spPr>
        <p:txBody>
          <a:bodyPr/>
          <a:lstStyle/>
          <a:p>
            <a:pPr marL="514350" indent="-514350">
              <a:buFont typeface="+mj-lt"/>
              <a:buAutoNum type="arabicPeriod"/>
            </a:pPr>
            <a:r>
              <a:rPr lang="en-US" dirty="0"/>
              <a:t>Employee Details using class &amp; member function </a:t>
            </a:r>
          </a:p>
          <a:p>
            <a:pPr marL="514350" indent="-514350">
              <a:buFont typeface="+mj-lt"/>
              <a:buAutoNum type="arabicPeriod"/>
            </a:pPr>
            <a:r>
              <a:rPr lang="en-US" dirty="0"/>
              <a:t>calculator program using class</a:t>
            </a:r>
          </a:p>
          <a:p>
            <a:pPr marL="0" indent="0">
              <a:buNone/>
            </a:pPr>
            <a:endParaRPr lang="en-US" b="1" dirty="0"/>
          </a:p>
          <a:p>
            <a:pPr marL="0" indent="0">
              <a:buNone/>
            </a:pPr>
            <a:r>
              <a:rPr lang="en-US" b="1" dirty="0"/>
              <a:t> </a:t>
            </a:r>
          </a:p>
          <a:p>
            <a:pPr marL="0" indent="0">
              <a:buNone/>
            </a:pPr>
            <a:endParaRPr lang="en-US" dirty="0"/>
          </a:p>
        </p:txBody>
      </p:sp>
    </p:spTree>
    <p:extLst>
      <p:ext uri="{BB962C8B-B14F-4D97-AF65-F5344CB8AC3E}">
        <p14:creationId xmlns:p14="http://schemas.microsoft.com/office/powerpoint/2010/main" val="314588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145FC-FBCD-4F1A-8A6B-719AD32D0F42}"/>
              </a:ext>
            </a:extLst>
          </p:cNvPr>
          <p:cNvSpPr>
            <a:spLocks noGrp="1"/>
          </p:cNvSpPr>
          <p:nvPr>
            <p:ph idx="1"/>
          </p:nvPr>
        </p:nvSpPr>
        <p:spPr>
          <a:xfrm>
            <a:off x="838199" y="132522"/>
            <a:ext cx="3694043" cy="6044441"/>
          </a:xfrm>
        </p:spPr>
        <p:txBody>
          <a:bodyPr>
            <a:normAutofit/>
          </a:bodyPr>
          <a:lstStyle/>
          <a:p>
            <a:pPr marL="0" indent="0">
              <a:buNone/>
            </a:pPr>
            <a:r>
              <a:rPr lang="en-US" sz="2000" dirty="0"/>
              <a:t>#include&lt;iostream&gt;</a:t>
            </a:r>
          </a:p>
          <a:p>
            <a:pPr marL="0" indent="0">
              <a:buNone/>
            </a:pPr>
            <a:endParaRPr lang="en-US" sz="2000" dirty="0"/>
          </a:p>
          <a:p>
            <a:pPr marL="0" indent="0">
              <a:buNone/>
            </a:pPr>
            <a:r>
              <a:rPr lang="en-US" sz="2000" dirty="0"/>
              <a:t>using namespace std;</a:t>
            </a:r>
          </a:p>
          <a:p>
            <a:pPr marL="0" indent="0">
              <a:buNone/>
            </a:pPr>
            <a:r>
              <a:rPr lang="en-US" sz="2000" dirty="0"/>
              <a:t>class employee</a:t>
            </a:r>
          </a:p>
          <a:p>
            <a:pPr marL="0" indent="0">
              <a:buNone/>
            </a:pPr>
            <a:r>
              <a:rPr lang="en-US" sz="2000" dirty="0"/>
              <a:t>{</a:t>
            </a:r>
          </a:p>
          <a:p>
            <a:pPr marL="0" indent="0">
              <a:buNone/>
            </a:pPr>
            <a:r>
              <a:rPr lang="en-US" sz="2000" dirty="0"/>
              <a:t>int </a:t>
            </a:r>
            <a:r>
              <a:rPr lang="en-US" sz="2000" dirty="0" err="1"/>
              <a:t>emp_no</a:t>
            </a:r>
            <a:r>
              <a:rPr lang="en-US" sz="2000" dirty="0"/>
              <a:t>;</a:t>
            </a:r>
          </a:p>
          <a:p>
            <a:pPr marL="0" indent="0">
              <a:buNone/>
            </a:pPr>
            <a:r>
              <a:rPr lang="en-US" sz="2000" dirty="0"/>
              <a:t>char </a:t>
            </a:r>
            <a:r>
              <a:rPr lang="en-US" sz="2000" dirty="0" err="1"/>
              <a:t>emp_name</a:t>
            </a:r>
            <a:r>
              <a:rPr lang="en-US" sz="2000" dirty="0"/>
              <a:t>[20];</a:t>
            </a:r>
          </a:p>
          <a:p>
            <a:pPr marL="0" indent="0">
              <a:buNone/>
            </a:pPr>
            <a:r>
              <a:rPr lang="en-US" sz="2000" dirty="0"/>
              <a:t>float </a:t>
            </a:r>
            <a:r>
              <a:rPr lang="en-US" sz="2000" dirty="0" err="1"/>
              <a:t>emp_sal</a:t>
            </a:r>
            <a:r>
              <a:rPr lang="en-US" sz="2000" dirty="0"/>
              <a:t>;</a:t>
            </a:r>
          </a:p>
          <a:p>
            <a:pPr marL="0" indent="0">
              <a:buNone/>
            </a:pPr>
            <a:r>
              <a:rPr lang="en-US" sz="2000" dirty="0"/>
              <a:t>public:</a:t>
            </a:r>
          </a:p>
          <a:p>
            <a:pPr marL="0" indent="0">
              <a:buNone/>
            </a:pPr>
            <a:r>
              <a:rPr lang="en-US" sz="2000" dirty="0"/>
              <a:t>void get();</a:t>
            </a:r>
          </a:p>
          <a:p>
            <a:pPr marL="0" indent="0">
              <a:buNone/>
            </a:pPr>
            <a:r>
              <a:rPr lang="en-US" sz="2000" dirty="0"/>
              <a:t>void dis();</a:t>
            </a:r>
          </a:p>
          <a:p>
            <a:pPr marL="0" indent="0">
              <a:buNone/>
            </a:pPr>
            <a:r>
              <a:rPr lang="en-US" sz="2000" dirty="0"/>
              <a:t>};</a:t>
            </a:r>
          </a:p>
          <a:p>
            <a:pPr marL="0" indent="0">
              <a:buNone/>
            </a:pPr>
            <a:endParaRPr lang="en-US" dirty="0"/>
          </a:p>
        </p:txBody>
      </p:sp>
      <p:sp>
        <p:nvSpPr>
          <p:cNvPr id="4" name="Rectangle 3">
            <a:extLst>
              <a:ext uri="{FF2B5EF4-FFF2-40B4-BE49-F238E27FC236}">
                <a16:creationId xmlns:a16="http://schemas.microsoft.com/office/drawing/2014/main" id="{454458B0-2DA4-4C7E-974E-7E1A0B11F489}"/>
              </a:ext>
            </a:extLst>
          </p:cNvPr>
          <p:cNvSpPr/>
          <p:nvPr/>
        </p:nvSpPr>
        <p:spPr>
          <a:xfrm>
            <a:off x="4880112" y="335845"/>
            <a:ext cx="3326296" cy="6186309"/>
          </a:xfrm>
          <a:prstGeom prst="rect">
            <a:avLst/>
          </a:prstGeom>
        </p:spPr>
        <p:txBody>
          <a:bodyPr wrap="square">
            <a:spAutoFit/>
          </a:bodyPr>
          <a:lstStyle/>
          <a:p>
            <a:r>
              <a:rPr lang="en-US" dirty="0"/>
              <a:t>void employee::get()</a:t>
            </a:r>
          </a:p>
          <a:p>
            <a:r>
              <a:rPr lang="en-US" dirty="0"/>
              <a:t>{</a:t>
            </a:r>
          </a:p>
          <a:p>
            <a:r>
              <a:rPr lang="en-US" dirty="0" err="1"/>
              <a:t>cout</a:t>
            </a:r>
            <a:r>
              <a:rPr lang="en-US" dirty="0"/>
              <a:t>&lt;&lt;"Enter employee number:";</a:t>
            </a:r>
          </a:p>
          <a:p>
            <a:r>
              <a:rPr lang="en-US" dirty="0" err="1"/>
              <a:t>cin</a:t>
            </a:r>
            <a:r>
              <a:rPr lang="en-US" dirty="0"/>
              <a:t>&gt;&gt;</a:t>
            </a:r>
            <a:r>
              <a:rPr lang="en-US" dirty="0" err="1"/>
              <a:t>emp_no</a:t>
            </a:r>
            <a:r>
              <a:rPr lang="en-US" dirty="0"/>
              <a:t>;</a:t>
            </a:r>
          </a:p>
          <a:p>
            <a:r>
              <a:rPr lang="en-US" dirty="0" err="1"/>
              <a:t>cout</a:t>
            </a:r>
            <a:r>
              <a:rPr lang="en-US" dirty="0"/>
              <a:t>&lt;&lt;"Enter employee name:";</a:t>
            </a:r>
          </a:p>
          <a:p>
            <a:r>
              <a:rPr lang="en-US" dirty="0" err="1"/>
              <a:t>cin</a:t>
            </a:r>
            <a:r>
              <a:rPr lang="en-US" dirty="0"/>
              <a:t>&gt;&gt;</a:t>
            </a:r>
            <a:r>
              <a:rPr lang="en-US" dirty="0" err="1"/>
              <a:t>emp_name</a:t>
            </a:r>
            <a:r>
              <a:rPr lang="en-US" dirty="0"/>
              <a:t>;</a:t>
            </a:r>
          </a:p>
          <a:p>
            <a:r>
              <a:rPr lang="en-US" dirty="0" err="1"/>
              <a:t>cout</a:t>
            </a:r>
            <a:r>
              <a:rPr lang="en-US" dirty="0"/>
              <a:t>&lt;&lt;"Enter salary:";</a:t>
            </a:r>
          </a:p>
          <a:p>
            <a:r>
              <a:rPr lang="en-US" dirty="0" err="1"/>
              <a:t>cin</a:t>
            </a:r>
            <a:r>
              <a:rPr lang="en-US" dirty="0"/>
              <a:t>&gt;&gt;</a:t>
            </a:r>
            <a:r>
              <a:rPr lang="en-US" dirty="0" err="1"/>
              <a:t>emp_sal</a:t>
            </a:r>
            <a:r>
              <a:rPr lang="en-US" dirty="0"/>
              <a:t>;</a:t>
            </a:r>
          </a:p>
          <a:p>
            <a:r>
              <a:rPr lang="en-US" dirty="0"/>
              <a:t>}</a:t>
            </a:r>
          </a:p>
          <a:p>
            <a:endParaRPr lang="en-US" dirty="0"/>
          </a:p>
          <a:p>
            <a:endParaRPr lang="en-US" dirty="0"/>
          </a:p>
          <a:p>
            <a:r>
              <a:rPr lang="en-US" dirty="0"/>
              <a:t>void employee::dis()</a:t>
            </a:r>
          </a:p>
          <a:p>
            <a:r>
              <a:rPr lang="en-US" dirty="0"/>
              <a:t>{</a:t>
            </a:r>
          </a:p>
          <a:p>
            <a:r>
              <a:rPr lang="en-US" dirty="0" err="1"/>
              <a:t>cout</a:t>
            </a:r>
            <a:r>
              <a:rPr lang="en-US" dirty="0"/>
              <a:t>&lt;&lt;"\n\</a:t>
            </a:r>
            <a:r>
              <a:rPr lang="en-US" dirty="0" err="1"/>
              <a:t>tEmployee</a:t>
            </a:r>
            <a:r>
              <a:rPr lang="en-US" dirty="0"/>
              <a:t> Details";</a:t>
            </a:r>
          </a:p>
          <a:p>
            <a:r>
              <a:rPr lang="en-US" dirty="0" err="1"/>
              <a:t>cout</a:t>
            </a:r>
            <a:r>
              <a:rPr lang="en-US" dirty="0"/>
              <a:t>&lt;&lt;"\n\t   Number : "&lt;&lt;</a:t>
            </a:r>
            <a:r>
              <a:rPr lang="en-US" dirty="0" err="1"/>
              <a:t>emp_no</a:t>
            </a:r>
            <a:r>
              <a:rPr lang="en-US" dirty="0"/>
              <a:t>;</a:t>
            </a:r>
          </a:p>
          <a:p>
            <a:r>
              <a:rPr lang="en-US" dirty="0" err="1"/>
              <a:t>cout</a:t>
            </a:r>
            <a:r>
              <a:rPr lang="en-US" dirty="0"/>
              <a:t>&lt;&lt;"\n\t    Name  : "&lt;&lt;</a:t>
            </a:r>
            <a:r>
              <a:rPr lang="en-US" dirty="0" err="1"/>
              <a:t>emp_name</a:t>
            </a:r>
            <a:r>
              <a:rPr lang="en-US" dirty="0"/>
              <a:t>;</a:t>
            </a:r>
          </a:p>
          <a:p>
            <a:r>
              <a:rPr lang="en-US" dirty="0" err="1"/>
              <a:t>cout</a:t>
            </a:r>
            <a:r>
              <a:rPr lang="en-US" dirty="0"/>
              <a:t>&lt;&lt;"\n\t   Salary : "&lt;&lt;</a:t>
            </a:r>
            <a:r>
              <a:rPr lang="en-US" dirty="0" err="1"/>
              <a:t>emp_sal</a:t>
            </a:r>
            <a:r>
              <a:rPr lang="en-US" dirty="0"/>
              <a:t>;</a:t>
            </a:r>
          </a:p>
          <a:p>
            <a:r>
              <a:rPr lang="en-US" dirty="0"/>
              <a:t>}</a:t>
            </a:r>
          </a:p>
        </p:txBody>
      </p:sp>
      <p:sp>
        <p:nvSpPr>
          <p:cNvPr id="5" name="Rectangle 4">
            <a:extLst>
              <a:ext uri="{FF2B5EF4-FFF2-40B4-BE49-F238E27FC236}">
                <a16:creationId xmlns:a16="http://schemas.microsoft.com/office/drawing/2014/main" id="{6093F1D1-029B-4407-942B-30CA36452E04}"/>
              </a:ext>
            </a:extLst>
          </p:cNvPr>
          <p:cNvSpPr/>
          <p:nvPr/>
        </p:nvSpPr>
        <p:spPr>
          <a:xfrm>
            <a:off x="9183757" y="376394"/>
            <a:ext cx="2398643" cy="3693319"/>
          </a:xfrm>
          <a:prstGeom prst="rect">
            <a:avLst/>
          </a:prstGeom>
        </p:spPr>
        <p:txBody>
          <a:bodyPr wrap="square">
            <a:spAutoFit/>
          </a:bodyPr>
          <a:lstStyle/>
          <a:p>
            <a:r>
              <a:rPr lang="en-US" dirty="0"/>
              <a:t>int main()</a:t>
            </a:r>
          </a:p>
          <a:p>
            <a:r>
              <a:rPr lang="en-US" dirty="0"/>
              <a:t>{</a:t>
            </a:r>
          </a:p>
          <a:p>
            <a:r>
              <a:rPr lang="en-US" dirty="0"/>
              <a:t>//</a:t>
            </a:r>
            <a:r>
              <a:rPr lang="en-US" dirty="0" err="1"/>
              <a:t>clrscr</a:t>
            </a:r>
            <a:r>
              <a:rPr lang="en-US" dirty="0"/>
              <a:t>();</a:t>
            </a:r>
          </a:p>
          <a:p>
            <a:r>
              <a:rPr lang="en-US" dirty="0"/>
              <a:t>employee e1,e2,e3;</a:t>
            </a:r>
          </a:p>
          <a:p>
            <a:r>
              <a:rPr lang="en-US" dirty="0"/>
              <a:t>e1.get();</a:t>
            </a:r>
          </a:p>
          <a:p>
            <a:r>
              <a:rPr lang="en-US" dirty="0"/>
              <a:t>e2.get();</a:t>
            </a:r>
          </a:p>
          <a:p>
            <a:r>
              <a:rPr lang="en-US" dirty="0"/>
              <a:t>e3.get();</a:t>
            </a:r>
          </a:p>
          <a:p>
            <a:r>
              <a:rPr lang="en-US" dirty="0"/>
              <a:t>e1.dis();</a:t>
            </a:r>
          </a:p>
          <a:p>
            <a:r>
              <a:rPr lang="en-US" dirty="0"/>
              <a:t>e2.dis();</a:t>
            </a:r>
          </a:p>
          <a:p>
            <a:r>
              <a:rPr lang="en-US" dirty="0"/>
              <a:t>e3.dis();</a:t>
            </a:r>
          </a:p>
          <a:p>
            <a:r>
              <a:rPr lang="en-US" dirty="0"/>
              <a:t>//</a:t>
            </a:r>
            <a:r>
              <a:rPr lang="en-US" dirty="0" err="1"/>
              <a:t>getch</a:t>
            </a:r>
            <a:r>
              <a:rPr lang="en-US" dirty="0"/>
              <a:t>();</a:t>
            </a:r>
          </a:p>
          <a:p>
            <a:r>
              <a:rPr lang="en-US" dirty="0"/>
              <a:t>return 0;</a:t>
            </a:r>
          </a:p>
          <a:p>
            <a:r>
              <a:rPr lang="en-US" dirty="0"/>
              <a:t>}</a:t>
            </a:r>
          </a:p>
        </p:txBody>
      </p:sp>
    </p:spTree>
    <p:extLst>
      <p:ext uri="{BB962C8B-B14F-4D97-AF65-F5344CB8AC3E}">
        <p14:creationId xmlns:p14="http://schemas.microsoft.com/office/powerpoint/2010/main" val="297053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3126" y="2291547"/>
            <a:ext cx="5019675" cy="2269852"/>
          </a:xfrm>
          <a:prstGeom prst="rect">
            <a:avLst/>
          </a:prstGeom>
        </p:spPr>
        <p:txBody>
          <a:bodyPr vert="horz" wrap="square" lIns="0" tIns="12700" rIns="0" bIns="0" rtlCol="0">
            <a:spAutoFit/>
          </a:bodyPr>
          <a:lstStyle/>
          <a:p>
            <a:pPr marL="989330" marR="5080" indent="-977265">
              <a:lnSpc>
                <a:spcPct val="100000"/>
              </a:lnSpc>
              <a:spcBef>
                <a:spcPts val="100"/>
              </a:spcBef>
            </a:pPr>
            <a:r>
              <a:rPr sz="5400" b="0" dirty="0">
                <a:latin typeface="Trebuchet MS"/>
                <a:cs typeface="Trebuchet MS"/>
              </a:rPr>
              <a:t>Object</a:t>
            </a:r>
            <a:r>
              <a:rPr sz="5400" b="0" spc="-85" dirty="0">
                <a:latin typeface="Trebuchet MS"/>
                <a:cs typeface="Trebuchet MS"/>
              </a:rPr>
              <a:t> </a:t>
            </a:r>
            <a:r>
              <a:rPr sz="5400" b="0" dirty="0">
                <a:latin typeface="Trebuchet MS"/>
                <a:cs typeface="Trebuchet MS"/>
              </a:rPr>
              <a:t>Oriented  </a:t>
            </a:r>
            <a:r>
              <a:rPr sz="5400" b="0" spc="-254" dirty="0">
                <a:latin typeface="Trebuchet MS"/>
                <a:cs typeface="Trebuchet MS"/>
              </a:rPr>
              <a:t>P</a:t>
            </a:r>
            <a:r>
              <a:rPr sz="5400" b="0" dirty="0">
                <a:latin typeface="Trebuchet MS"/>
                <a:cs typeface="Trebuchet MS"/>
              </a:rPr>
              <a:t>rogramming</a:t>
            </a:r>
            <a:endParaRPr sz="5400" dirty="0">
              <a:latin typeface="Trebuchet MS"/>
              <a:cs typeface="Trebuchet MS"/>
            </a:endParaRPr>
          </a:p>
          <a:p>
            <a:pPr marL="2693670">
              <a:lnSpc>
                <a:spcPct val="100000"/>
              </a:lnSpc>
              <a:spcBef>
                <a:spcPts val="790"/>
              </a:spcBef>
            </a:pPr>
            <a:r>
              <a:rPr sz="3200" b="1" spc="-5" dirty="0"/>
              <a:t>Encapsulation</a:t>
            </a:r>
            <a:endParaRPr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4093986"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Object</a:t>
            </a:r>
            <a:r>
              <a:rPr b="0" spc="10" dirty="0">
                <a:latin typeface="Trebuchet MS"/>
                <a:cs typeface="Trebuchet MS"/>
              </a:rPr>
              <a:t>i</a:t>
            </a:r>
            <a:r>
              <a:rPr b="0" dirty="0">
                <a:latin typeface="Trebuchet MS"/>
                <a:cs typeface="Trebuchet MS"/>
              </a:rPr>
              <a:t>ves:</a:t>
            </a:r>
          </a:p>
        </p:txBody>
      </p:sp>
      <p:sp>
        <p:nvSpPr>
          <p:cNvPr id="3" name="object 3"/>
          <p:cNvSpPr txBox="1"/>
          <p:nvPr/>
        </p:nvSpPr>
        <p:spPr>
          <a:xfrm>
            <a:off x="756310" y="2058162"/>
            <a:ext cx="4473575" cy="24892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What is</a:t>
            </a:r>
            <a:r>
              <a:rPr sz="2400" spc="10" dirty="0">
                <a:solidFill>
                  <a:srgbClr val="404040"/>
                </a:solidFill>
                <a:latin typeface="Trebuchet MS"/>
                <a:cs typeface="Trebuchet MS"/>
              </a:rPr>
              <a:t> </a:t>
            </a:r>
            <a:r>
              <a:rPr sz="2400" spc="-5" dirty="0">
                <a:solidFill>
                  <a:srgbClr val="404040"/>
                </a:solidFill>
                <a:latin typeface="Trebuchet MS"/>
                <a:cs typeface="Trebuchet MS"/>
              </a:rPr>
              <a:t>Encapsulation?</a:t>
            </a:r>
            <a:endParaRPr sz="2400">
              <a:latin typeface="Trebuchet MS"/>
              <a:cs typeface="Trebuchet MS"/>
            </a:endParaRPr>
          </a:p>
          <a:p>
            <a:pPr marL="12700">
              <a:lnSpc>
                <a:spcPct val="100000"/>
              </a:lnSpc>
              <a:spcBef>
                <a:spcPts val="1000"/>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Why</a:t>
            </a:r>
            <a:r>
              <a:rPr sz="2400" spc="15" dirty="0">
                <a:solidFill>
                  <a:srgbClr val="404040"/>
                </a:solidFill>
                <a:latin typeface="Trebuchet MS"/>
                <a:cs typeface="Trebuchet MS"/>
              </a:rPr>
              <a:t> </a:t>
            </a:r>
            <a:r>
              <a:rPr sz="2400" spc="-5" dirty="0">
                <a:solidFill>
                  <a:srgbClr val="404040"/>
                </a:solidFill>
                <a:latin typeface="Trebuchet MS"/>
                <a:cs typeface="Trebuchet MS"/>
              </a:rPr>
              <a:t>Encapsulation?</a:t>
            </a:r>
            <a:endParaRPr sz="2400">
              <a:latin typeface="Trebuchet MS"/>
              <a:cs typeface="Trebuchet MS"/>
            </a:endParaRPr>
          </a:p>
          <a:p>
            <a:pPr marL="12700">
              <a:lnSpc>
                <a:spcPct val="100000"/>
              </a:lnSpc>
              <a:spcBef>
                <a:spcPts val="1010"/>
              </a:spcBef>
              <a:tabLst>
                <a:tab pos="354965" algn="l"/>
              </a:tabLst>
            </a:pPr>
            <a:r>
              <a:rPr sz="1900" spc="350" dirty="0">
                <a:solidFill>
                  <a:srgbClr val="90C225"/>
                </a:solidFill>
                <a:latin typeface="Arial"/>
                <a:cs typeface="Arial"/>
              </a:rPr>
              <a:t>	</a:t>
            </a:r>
            <a:r>
              <a:rPr sz="2400" dirty="0">
                <a:solidFill>
                  <a:srgbClr val="404040"/>
                </a:solidFill>
                <a:latin typeface="Trebuchet MS"/>
                <a:cs typeface="Trebuchet MS"/>
              </a:rPr>
              <a:t>Syntax</a:t>
            </a:r>
            <a:endParaRPr sz="2400">
              <a:latin typeface="Trebuchet MS"/>
              <a:cs typeface="Trebuchet MS"/>
            </a:endParaRPr>
          </a:p>
          <a:p>
            <a:pPr marL="12700">
              <a:lnSpc>
                <a:spcPct val="100000"/>
              </a:lnSpc>
              <a:spcBef>
                <a:spcPts val="995"/>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Example</a:t>
            </a:r>
            <a:endParaRPr sz="2400">
              <a:latin typeface="Trebuchet MS"/>
              <a:cs typeface="Trebuchet MS"/>
            </a:endParaRPr>
          </a:p>
          <a:p>
            <a:pPr marL="12700">
              <a:lnSpc>
                <a:spcPct val="100000"/>
              </a:lnSpc>
              <a:spcBef>
                <a:spcPts val="994"/>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Advantages and</a:t>
            </a:r>
            <a:r>
              <a:rPr sz="2400" spc="-45" dirty="0">
                <a:solidFill>
                  <a:srgbClr val="404040"/>
                </a:solidFill>
                <a:latin typeface="Trebuchet MS"/>
                <a:cs typeface="Trebuchet MS"/>
              </a:rPr>
              <a:t> </a:t>
            </a:r>
            <a:r>
              <a:rPr sz="2400" spc="-5" dirty="0">
                <a:solidFill>
                  <a:srgbClr val="404040"/>
                </a:solidFill>
                <a:latin typeface="Trebuchet MS"/>
                <a:cs typeface="Trebuchet MS"/>
              </a:rPr>
              <a:t>achievements</a:t>
            </a:r>
            <a:endParaRPr sz="24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676775" cy="57404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What </a:t>
            </a:r>
            <a:r>
              <a:rPr b="0" spc="-5" dirty="0">
                <a:latin typeface="Trebuchet MS"/>
                <a:cs typeface="Trebuchet MS"/>
              </a:rPr>
              <a:t>is</a:t>
            </a:r>
            <a:r>
              <a:rPr b="0" spc="-95" dirty="0">
                <a:latin typeface="Trebuchet MS"/>
                <a:cs typeface="Trebuchet MS"/>
              </a:rPr>
              <a:t> </a:t>
            </a:r>
            <a:r>
              <a:rPr b="0" spc="-5" dirty="0">
                <a:latin typeface="Trebuchet MS"/>
                <a:cs typeface="Trebuchet MS"/>
              </a:rPr>
              <a:t>Encapsulation?</a:t>
            </a:r>
          </a:p>
        </p:txBody>
      </p:sp>
      <p:sp>
        <p:nvSpPr>
          <p:cNvPr id="3" name="object 3"/>
          <p:cNvSpPr txBox="1"/>
          <p:nvPr/>
        </p:nvSpPr>
        <p:spPr>
          <a:xfrm>
            <a:off x="756310" y="2184908"/>
            <a:ext cx="10971864" cy="247523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900" spc="350" dirty="0">
                <a:latin typeface="Arial"/>
                <a:cs typeface="Arial"/>
              </a:rPr>
              <a:t>	</a:t>
            </a:r>
            <a:r>
              <a:rPr sz="2400" b="1" spc="-5" dirty="0">
                <a:latin typeface="Trebuchet MS"/>
                <a:cs typeface="Trebuchet MS"/>
              </a:rPr>
              <a:t>"</a:t>
            </a:r>
            <a:r>
              <a:rPr sz="2400" i="1" spc="-5" dirty="0">
                <a:latin typeface="Trebuchet MS"/>
                <a:cs typeface="Trebuchet MS"/>
              </a:rPr>
              <a:t>A language mechanism for restricting access </a:t>
            </a:r>
            <a:r>
              <a:rPr sz="2400" i="1" dirty="0">
                <a:latin typeface="Trebuchet MS"/>
                <a:cs typeface="Trebuchet MS"/>
              </a:rPr>
              <a:t>to some of  the </a:t>
            </a:r>
            <a:r>
              <a:rPr sz="2400" i="1" spc="-5" dirty="0">
                <a:latin typeface="Trebuchet MS"/>
                <a:cs typeface="Trebuchet MS"/>
              </a:rPr>
              <a:t>object's</a:t>
            </a:r>
            <a:r>
              <a:rPr sz="2400" i="1" spc="20" dirty="0">
                <a:latin typeface="Trebuchet MS"/>
                <a:cs typeface="Trebuchet MS"/>
              </a:rPr>
              <a:t> </a:t>
            </a:r>
            <a:r>
              <a:rPr sz="2400" i="1" spc="-5" dirty="0">
                <a:latin typeface="Trebuchet MS"/>
                <a:cs typeface="Trebuchet MS"/>
              </a:rPr>
              <a:t>components</a:t>
            </a:r>
            <a:r>
              <a:rPr sz="2400" b="1" spc="-5" dirty="0">
                <a:latin typeface="Trebuchet MS"/>
                <a:cs typeface="Trebuchet MS"/>
              </a:rPr>
              <a:t>"</a:t>
            </a:r>
            <a:endParaRPr sz="2400" dirty="0">
              <a:latin typeface="Trebuchet MS"/>
              <a:cs typeface="Trebuchet MS"/>
            </a:endParaRPr>
          </a:p>
          <a:p>
            <a:pPr marL="355600" marR="492125" indent="-342900">
              <a:lnSpc>
                <a:spcPct val="100000"/>
              </a:lnSpc>
              <a:spcBef>
                <a:spcPts val="994"/>
              </a:spcBef>
              <a:tabLst>
                <a:tab pos="354965" algn="l"/>
              </a:tabLst>
            </a:pPr>
            <a:r>
              <a:rPr sz="1900" spc="350" dirty="0">
                <a:latin typeface="Arial"/>
                <a:cs typeface="Arial"/>
              </a:rPr>
              <a:t>	</a:t>
            </a:r>
            <a:r>
              <a:rPr sz="2400" spc="-5" dirty="0">
                <a:latin typeface="Trebuchet MS"/>
                <a:cs typeface="Trebuchet MS"/>
              </a:rPr>
              <a:t>E</a:t>
            </a:r>
            <a:r>
              <a:rPr sz="2400" b="1" spc="-5" dirty="0">
                <a:latin typeface="Trebuchet MS"/>
                <a:cs typeface="Trebuchet MS"/>
              </a:rPr>
              <a:t>ncapsulation is the process </a:t>
            </a:r>
            <a:r>
              <a:rPr sz="2400" b="1" dirty="0">
                <a:latin typeface="Trebuchet MS"/>
                <a:cs typeface="Trebuchet MS"/>
              </a:rPr>
              <a:t>of </a:t>
            </a:r>
            <a:r>
              <a:rPr sz="2400" b="1" spc="-5" dirty="0">
                <a:latin typeface="Trebuchet MS"/>
                <a:cs typeface="Trebuchet MS"/>
              </a:rPr>
              <a:t>combining </a:t>
            </a:r>
            <a:r>
              <a:rPr sz="2400" b="1" dirty="0">
                <a:latin typeface="Trebuchet MS"/>
                <a:cs typeface="Trebuchet MS"/>
              </a:rPr>
              <a:t>data and  </a:t>
            </a:r>
            <a:r>
              <a:rPr sz="2400" b="1" spc="-5" dirty="0">
                <a:latin typeface="Trebuchet MS"/>
                <a:cs typeface="Trebuchet MS"/>
              </a:rPr>
              <a:t>functions into </a:t>
            </a:r>
            <a:r>
              <a:rPr sz="2400" b="1" dirty="0">
                <a:latin typeface="Trebuchet MS"/>
                <a:cs typeface="Trebuchet MS"/>
              </a:rPr>
              <a:t>a single unit called</a:t>
            </a:r>
            <a:r>
              <a:rPr sz="2400" b="1" spc="-35" dirty="0">
                <a:latin typeface="Trebuchet MS"/>
                <a:cs typeface="Trebuchet MS"/>
              </a:rPr>
              <a:t> </a:t>
            </a:r>
            <a:r>
              <a:rPr sz="2400" b="1" spc="-5" dirty="0">
                <a:latin typeface="Trebuchet MS"/>
                <a:cs typeface="Trebuchet MS"/>
              </a:rPr>
              <a:t>class.</a:t>
            </a:r>
            <a:endParaRPr sz="2400" dirty="0">
              <a:latin typeface="Trebuchet MS"/>
              <a:cs typeface="Trebuchet MS"/>
            </a:endParaRPr>
          </a:p>
          <a:p>
            <a:pPr marL="12700">
              <a:lnSpc>
                <a:spcPct val="100000"/>
              </a:lnSpc>
              <a:spcBef>
                <a:spcPts val="1010"/>
              </a:spcBef>
              <a:tabLst>
                <a:tab pos="354965" algn="l"/>
              </a:tabLst>
            </a:pPr>
            <a:r>
              <a:rPr sz="1900" spc="350" dirty="0">
                <a:latin typeface="Arial"/>
                <a:cs typeface="Arial"/>
              </a:rPr>
              <a:t>	</a:t>
            </a:r>
            <a:r>
              <a:rPr sz="2400" b="1" dirty="0">
                <a:latin typeface="Trebuchet MS"/>
                <a:cs typeface="Trebuchet MS"/>
              </a:rPr>
              <a:t>Data </a:t>
            </a:r>
            <a:r>
              <a:rPr sz="2400" b="1" spc="-5" dirty="0">
                <a:latin typeface="Trebuchet MS"/>
                <a:cs typeface="Trebuchet MS"/>
              </a:rPr>
              <a:t>is only accessible through the functions present</a:t>
            </a:r>
            <a:endParaRPr sz="2400" dirty="0">
              <a:latin typeface="Trebuchet MS"/>
              <a:cs typeface="Trebuchet MS"/>
            </a:endParaRPr>
          </a:p>
          <a:p>
            <a:pPr marL="355600">
              <a:lnSpc>
                <a:spcPct val="100000"/>
              </a:lnSpc>
            </a:pPr>
            <a:r>
              <a:rPr sz="2400" b="1" spc="-5" dirty="0">
                <a:latin typeface="Trebuchet MS"/>
                <a:cs typeface="Trebuchet MS"/>
              </a:rPr>
              <a:t>inside the</a:t>
            </a:r>
            <a:r>
              <a:rPr sz="2400" b="1" spc="-35" dirty="0">
                <a:latin typeface="Trebuchet MS"/>
                <a:cs typeface="Trebuchet MS"/>
              </a:rPr>
              <a:t> </a:t>
            </a:r>
            <a:r>
              <a:rPr sz="2400" b="1" dirty="0">
                <a:latin typeface="Trebuchet MS"/>
                <a:cs typeface="Trebuchet MS"/>
              </a:rPr>
              <a:t>class.</a:t>
            </a:r>
            <a:endParaRPr sz="24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676775" cy="57404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What </a:t>
            </a:r>
            <a:r>
              <a:rPr b="0" spc="-5" dirty="0">
                <a:latin typeface="Trebuchet MS"/>
                <a:cs typeface="Trebuchet MS"/>
              </a:rPr>
              <a:t>is</a:t>
            </a:r>
            <a:r>
              <a:rPr b="0" spc="-95" dirty="0">
                <a:latin typeface="Trebuchet MS"/>
                <a:cs typeface="Trebuchet MS"/>
              </a:rPr>
              <a:t> </a:t>
            </a:r>
            <a:r>
              <a:rPr b="0" spc="-5" dirty="0">
                <a:latin typeface="Trebuchet MS"/>
                <a:cs typeface="Trebuchet MS"/>
              </a:rPr>
              <a:t>Encapsulation?</a:t>
            </a:r>
          </a:p>
        </p:txBody>
      </p:sp>
      <p:sp>
        <p:nvSpPr>
          <p:cNvPr id="3" name="object 3"/>
          <p:cNvSpPr txBox="1"/>
          <p:nvPr/>
        </p:nvSpPr>
        <p:spPr>
          <a:xfrm>
            <a:off x="756310" y="2184908"/>
            <a:ext cx="10282751" cy="1631216"/>
          </a:xfrm>
          <a:prstGeom prst="rect">
            <a:avLst/>
          </a:prstGeom>
        </p:spPr>
        <p:txBody>
          <a:bodyPr vert="horz" wrap="square" lIns="0" tIns="12700" rIns="0" bIns="0" rtlCol="0">
            <a:spAutoFit/>
          </a:bodyPr>
          <a:lstStyle/>
          <a:p>
            <a:pPr marL="355600" marR="203200" indent="-342900">
              <a:lnSpc>
                <a:spcPct val="100000"/>
              </a:lnSpc>
              <a:spcBef>
                <a:spcPts val="100"/>
              </a:spcBef>
              <a:tabLst>
                <a:tab pos="354965" algn="l"/>
              </a:tabLst>
            </a:pPr>
            <a:r>
              <a:rPr sz="1900" spc="350" dirty="0">
                <a:latin typeface="Arial"/>
                <a:cs typeface="Arial"/>
              </a:rPr>
              <a:t>	</a:t>
            </a:r>
            <a:r>
              <a:rPr sz="2400" b="1" dirty="0">
                <a:latin typeface="Trebuchet MS"/>
                <a:cs typeface="Trebuchet MS"/>
              </a:rPr>
              <a:t>Hiding </a:t>
            </a:r>
            <a:r>
              <a:rPr sz="2400" b="1" spc="-5" dirty="0">
                <a:latin typeface="Trebuchet MS"/>
                <a:cs typeface="Trebuchet MS"/>
              </a:rPr>
              <a:t>the implementation </a:t>
            </a:r>
            <a:r>
              <a:rPr sz="2400" b="1" dirty="0">
                <a:latin typeface="Trebuchet MS"/>
                <a:cs typeface="Trebuchet MS"/>
              </a:rPr>
              <a:t>details and providing  </a:t>
            </a:r>
            <a:r>
              <a:rPr sz="2400" b="1" spc="-10" dirty="0">
                <a:latin typeface="Trebuchet MS"/>
                <a:cs typeface="Trebuchet MS"/>
              </a:rPr>
              <a:t>restrictive </a:t>
            </a:r>
            <a:r>
              <a:rPr sz="2400" b="1" spc="-5" dirty="0">
                <a:latin typeface="Trebuchet MS"/>
                <a:cs typeface="Trebuchet MS"/>
              </a:rPr>
              <a:t>access </a:t>
            </a:r>
            <a:r>
              <a:rPr sz="2400" b="1" dirty="0">
                <a:latin typeface="Trebuchet MS"/>
                <a:cs typeface="Trebuchet MS"/>
              </a:rPr>
              <a:t>leads </a:t>
            </a:r>
            <a:r>
              <a:rPr sz="2400" b="1" spc="-5" dirty="0">
                <a:latin typeface="Trebuchet MS"/>
                <a:cs typeface="Trebuchet MS"/>
              </a:rPr>
              <a:t>to the concept </a:t>
            </a:r>
            <a:r>
              <a:rPr sz="2400" b="1" dirty="0">
                <a:latin typeface="Trebuchet MS"/>
                <a:cs typeface="Trebuchet MS"/>
              </a:rPr>
              <a:t>of </a:t>
            </a:r>
            <a:r>
              <a:rPr sz="2400" b="1" spc="-15" dirty="0">
                <a:latin typeface="Trebuchet MS"/>
                <a:cs typeface="Trebuchet MS"/>
              </a:rPr>
              <a:t>abstract </a:t>
            </a:r>
            <a:r>
              <a:rPr sz="2400" b="1" spc="-5" dirty="0">
                <a:latin typeface="Trebuchet MS"/>
                <a:cs typeface="Trebuchet MS"/>
              </a:rPr>
              <a:t>data  type.</a:t>
            </a:r>
            <a:endParaRPr lang="en-US" sz="2400" b="1" spc="-5" dirty="0">
              <a:latin typeface="Trebuchet MS"/>
              <a:cs typeface="Trebuchet MS"/>
            </a:endParaRPr>
          </a:p>
          <a:p>
            <a:pPr marL="355600" marR="203200" indent="-342900">
              <a:lnSpc>
                <a:spcPct val="100000"/>
              </a:lnSpc>
              <a:spcBef>
                <a:spcPts val="100"/>
              </a:spcBef>
              <a:tabLst>
                <a:tab pos="354965" algn="l"/>
              </a:tabLst>
            </a:pPr>
            <a:endParaRPr sz="2400" dirty="0">
              <a:latin typeface="Trebuchet MS"/>
              <a:cs typeface="Trebuchet MS"/>
            </a:endParaRPr>
          </a:p>
          <a:p>
            <a:pPr marL="355600" marR="5080" indent="-342900">
              <a:lnSpc>
                <a:spcPct val="100000"/>
              </a:lnSpc>
              <a:spcBef>
                <a:spcPts val="994"/>
              </a:spcBef>
              <a:tabLst>
                <a:tab pos="354965" algn="l"/>
              </a:tabLst>
            </a:pPr>
            <a:r>
              <a:rPr sz="1900" spc="350" dirty="0">
                <a:latin typeface="Arial"/>
                <a:cs typeface="Arial"/>
              </a:rPr>
              <a:t>	</a:t>
            </a:r>
            <a:r>
              <a:rPr sz="2400" b="1" dirty="0">
                <a:latin typeface="Trebuchet MS"/>
                <a:cs typeface="Trebuchet MS"/>
              </a:rPr>
              <a:t>Data encapsulation led </a:t>
            </a:r>
            <a:r>
              <a:rPr sz="2400" b="1" spc="-5" dirty="0">
                <a:latin typeface="Trebuchet MS"/>
                <a:cs typeface="Trebuchet MS"/>
              </a:rPr>
              <a:t>to the important concept </a:t>
            </a:r>
            <a:r>
              <a:rPr sz="2400" b="1" dirty="0">
                <a:latin typeface="Trebuchet MS"/>
                <a:cs typeface="Trebuchet MS"/>
              </a:rPr>
              <a:t>of</a:t>
            </a:r>
            <a:r>
              <a:rPr sz="2400" b="1" spc="-110" dirty="0">
                <a:latin typeface="Trebuchet MS"/>
                <a:cs typeface="Trebuchet MS"/>
              </a:rPr>
              <a:t> </a:t>
            </a:r>
            <a:r>
              <a:rPr sz="2400" b="1" dirty="0">
                <a:latin typeface="Trebuchet MS"/>
                <a:cs typeface="Trebuchet MS"/>
              </a:rPr>
              <a:t>data  hiding.</a:t>
            </a:r>
            <a:endParaRPr sz="24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251960" cy="574040"/>
          </a:xfrm>
          <a:prstGeom prst="rect">
            <a:avLst/>
          </a:prstGeom>
        </p:spPr>
        <p:txBody>
          <a:bodyPr vert="horz" wrap="square" lIns="0" tIns="12700" rIns="0" bIns="0" rtlCol="0">
            <a:spAutoFit/>
          </a:bodyPr>
          <a:lstStyle/>
          <a:p>
            <a:pPr marL="12700">
              <a:lnSpc>
                <a:spcPct val="100000"/>
              </a:lnSpc>
              <a:spcBef>
                <a:spcPts val="100"/>
              </a:spcBef>
            </a:pPr>
            <a:r>
              <a:rPr dirty="0"/>
              <a:t>Why</a:t>
            </a:r>
            <a:r>
              <a:rPr spc="-25" dirty="0"/>
              <a:t> </a:t>
            </a:r>
            <a:r>
              <a:rPr spc="-5" dirty="0"/>
              <a:t>Encapsulation?</a:t>
            </a:r>
          </a:p>
        </p:txBody>
      </p:sp>
      <p:sp>
        <p:nvSpPr>
          <p:cNvPr id="3" name="object 3"/>
          <p:cNvSpPr txBox="1"/>
          <p:nvPr/>
        </p:nvSpPr>
        <p:spPr>
          <a:xfrm>
            <a:off x="756310" y="2058162"/>
            <a:ext cx="11104386" cy="3736279"/>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900" spc="350" dirty="0">
                <a:latin typeface="Arial"/>
                <a:cs typeface="Arial"/>
              </a:rPr>
              <a:t>	</a:t>
            </a:r>
            <a:r>
              <a:rPr sz="2400" b="1" dirty="0">
                <a:latin typeface="Trebuchet MS"/>
                <a:cs typeface="Trebuchet MS"/>
              </a:rPr>
              <a:t>"It </a:t>
            </a:r>
            <a:r>
              <a:rPr sz="2400" b="1" spc="-5" dirty="0">
                <a:latin typeface="Trebuchet MS"/>
                <a:cs typeface="Trebuchet MS"/>
              </a:rPr>
              <a:t>gives us secure </a:t>
            </a:r>
            <a:r>
              <a:rPr sz="2400" b="1" dirty="0">
                <a:latin typeface="Trebuchet MS"/>
                <a:cs typeface="Trebuchet MS"/>
              </a:rPr>
              <a:t>and </a:t>
            </a:r>
            <a:r>
              <a:rPr sz="2400" b="1" spc="-5" dirty="0">
                <a:latin typeface="Trebuchet MS"/>
                <a:cs typeface="Trebuchet MS"/>
              </a:rPr>
              <a:t>consistence</a:t>
            </a:r>
            <a:r>
              <a:rPr sz="2400" b="1" spc="-20" dirty="0">
                <a:latin typeface="Trebuchet MS"/>
                <a:cs typeface="Trebuchet MS"/>
              </a:rPr>
              <a:t> </a:t>
            </a:r>
            <a:r>
              <a:rPr sz="2400" b="1" spc="-5" dirty="0">
                <a:latin typeface="Trebuchet MS"/>
                <a:cs typeface="Trebuchet MS"/>
              </a:rPr>
              <a:t>results".</a:t>
            </a:r>
            <a:endParaRPr sz="2400" dirty="0">
              <a:latin typeface="Trebuchet MS"/>
              <a:cs typeface="Trebuchet MS"/>
            </a:endParaRPr>
          </a:p>
          <a:p>
            <a:pPr marL="12700" marR="5080" indent="91440">
              <a:lnSpc>
                <a:spcPct val="100000"/>
              </a:lnSpc>
              <a:spcBef>
                <a:spcPts val="1000"/>
              </a:spcBef>
            </a:pPr>
            <a:r>
              <a:rPr sz="2400" b="1" spc="-5" dirty="0">
                <a:latin typeface="Trebuchet MS"/>
                <a:cs typeface="Trebuchet MS"/>
              </a:rPr>
              <a:t>Means that it gives the </a:t>
            </a:r>
            <a:r>
              <a:rPr sz="2400" b="1" dirty="0">
                <a:latin typeface="Trebuchet MS"/>
                <a:cs typeface="Trebuchet MS"/>
              </a:rPr>
              <a:t>user </a:t>
            </a:r>
            <a:r>
              <a:rPr sz="2400" b="1" spc="-5" dirty="0">
                <a:latin typeface="Trebuchet MS"/>
                <a:cs typeface="Trebuchet MS"/>
              </a:rPr>
              <a:t>access to </a:t>
            </a:r>
            <a:r>
              <a:rPr sz="2400" b="1" dirty="0">
                <a:latin typeface="Trebuchet MS"/>
                <a:cs typeface="Trebuchet MS"/>
              </a:rPr>
              <a:t>a </a:t>
            </a:r>
            <a:r>
              <a:rPr sz="2400" b="1" spc="-5" dirty="0">
                <a:latin typeface="Trebuchet MS"/>
                <a:cs typeface="Trebuchet MS"/>
              </a:rPr>
              <a:t>limited </a:t>
            </a:r>
            <a:r>
              <a:rPr sz="2400" b="1" dirty="0">
                <a:latin typeface="Trebuchet MS"/>
                <a:cs typeface="Trebuchet MS"/>
              </a:rPr>
              <a:t>data and  keeps our </a:t>
            </a:r>
            <a:r>
              <a:rPr sz="2400" b="1" spc="-5" dirty="0">
                <a:latin typeface="Trebuchet MS"/>
                <a:cs typeface="Trebuchet MS"/>
              </a:rPr>
              <a:t>valuable </a:t>
            </a:r>
            <a:r>
              <a:rPr sz="2400" b="1" dirty="0">
                <a:latin typeface="Trebuchet MS"/>
                <a:cs typeface="Trebuchet MS"/>
              </a:rPr>
              <a:t>data </a:t>
            </a:r>
            <a:r>
              <a:rPr sz="2400" b="1" spc="-5" dirty="0">
                <a:latin typeface="Trebuchet MS"/>
                <a:cs typeface="Trebuchet MS"/>
              </a:rPr>
              <a:t>which </a:t>
            </a:r>
            <a:r>
              <a:rPr sz="2400" b="1" dirty="0">
                <a:latin typeface="Trebuchet MS"/>
                <a:cs typeface="Trebuchet MS"/>
              </a:rPr>
              <a:t>can </a:t>
            </a:r>
            <a:r>
              <a:rPr sz="2400" b="1" spc="-5" dirty="0">
                <a:latin typeface="Trebuchet MS"/>
                <a:cs typeface="Trebuchet MS"/>
              </a:rPr>
              <a:t>change </a:t>
            </a:r>
            <a:r>
              <a:rPr sz="2400" b="1" dirty="0">
                <a:latin typeface="Trebuchet MS"/>
                <a:cs typeface="Trebuchet MS"/>
              </a:rPr>
              <a:t>our </a:t>
            </a:r>
            <a:r>
              <a:rPr sz="2400" b="1" spc="-15" dirty="0">
                <a:latin typeface="Trebuchet MS"/>
                <a:cs typeface="Trebuchet MS"/>
              </a:rPr>
              <a:t>program</a:t>
            </a:r>
            <a:r>
              <a:rPr sz="2400" b="1" spc="-125" dirty="0">
                <a:latin typeface="Trebuchet MS"/>
                <a:cs typeface="Trebuchet MS"/>
              </a:rPr>
              <a:t> </a:t>
            </a:r>
            <a:r>
              <a:rPr sz="2400" b="1" dirty="0">
                <a:latin typeface="Trebuchet MS"/>
                <a:cs typeface="Trebuchet MS"/>
              </a:rPr>
              <a:t>or  </a:t>
            </a:r>
            <a:r>
              <a:rPr sz="2400" b="1" spc="-5" dirty="0">
                <a:latin typeface="Trebuchet MS"/>
                <a:cs typeface="Trebuchet MS"/>
              </a:rPr>
              <a:t>increase the possibilities </a:t>
            </a:r>
            <a:r>
              <a:rPr sz="2400" b="1" dirty="0">
                <a:latin typeface="Trebuchet MS"/>
                <a:cs typeface="Trebuchet MS"/>
              </a:rPr>
              <a:t>of mistakes hidden </a:t>
            </a:r>
            <a:r>
              <a:rPr sz="2400" b="1" spc="-5" dirty="0">
                <a:latin typeface="Trebuchet MS"/>
                <a:cs typeface="Trebuchet MS"/>
              </a:rPr>
              <a:t>from the  </a:t>
            </a:r>
            <a:r>
              <a:rPr sz="2400" b="1" spc="-65" dirty="0">
                <a:latin typeface="Trebuchet MS"/>
                <a:cs typeface="Trebuchet MS"/>
              </a:rPr>
              <a:t>user.</a:t>
            </a:r>
            <a:endParaRPr sz="2400" dirty="0">
              <a:latin typeface="Trebuchet MS"/>
              <a:cs typeface="Trebuchet MS"/>
            </a:endParaRPr>
          </a:p>
          <a:p>
            <a:pPr marL="12700">
              <a:lnSpc>
                <a:spcPct val="100000"/>
              </a:lnSpc>
              <a:spcBef>
                <a:spcPts val="1010"/>
              </a:spcBef>
              <a:tabLst>
                <a:tab pos="354965" algn="l"/>
              </a:tabLst>
            </a:pPr>
            <a:r>
              <a:rPr sz="1900" spc="350" dirty="0">
                <a:latin typeface="Arial"/>
                <a:cs typeface="Arial"/>
              </a:rPr>
              <a:t>	</a:t>
            </a:r>
            <a:r>
              <a:rPr sz="2400" b="1" spc="-25" dirty="0">
                <a:latin typeface="Trebuchet MS"/>
                <a:cs typeface="Trebuchet MS"/>
              </a:rPr>
              <a:t>We </a:t>
            </a:r>
            <a:r>
              <a:rPr sz="2400" b="1" spc="-5" dirty="0">
                <a:latin typeface="Trebuchet MS"/>
                <a:cs typeface="Trebuchet MS"/>
              </a:rPr>
              <a:t>can understand this </a:t>
            </a:r>
            <a:r>
              <a:rPr sz="2400" b="1" spc="-10" dirty="0">
                <a:latin typeface="Trebuchet MS"/>
                <a:cs typeface="Trebuchet MS"/>
              </a:rPr>
              <a:t>more </a:t>
            </a:r>
            <a:r>
              <a:rPr sz="2400" b="1" dirty="0">
                <a:latin typeface="Trebuchet MS"/>
                <a:cs typeface="Trebuchet MS"/>
              </a:rPr>
              <a:t>by </a:t>
            </a:r>
            <a:r>
              <a:rPr sz="2400" b="1" spc="-5" dirty="0">
                <a:latin typeface="Trebuchet MS"/>
                <a:cs typeface="Trebuchet MS"/>
              </a:rPr>
              <a:t>this</a:t>
            </a:r>
            <a:r>
              <a:rPr sz="2400" b="1" spc="35" dirty="0">
                <a:latin typeface="Trebuchet MS"/>
                <a:cs typeface="Trebuchet MS"/>
              </a:rPr>
              <a:t> </a:t>
            </a:r>
            <a:r>
              <a:rPr sz="2400" b="1" spc="-5" dirty="0">
                <a:latin typeface="Trebuchet MS"/>
                <a:cs typeface="Trebuchet MS"/>
              </a:rPr>
              <a:t>example:</a:t>
            </a:r>
            <a:endParaRPr sz="2400" dirty="0">
              <a:latin typeface="Trebuchet MS"/>
              <a:cs typeface="Trebuchet MS"/>
            </a:endParaRPr>
          </a:p>
          <a:p>
            <a:pPr marL="13970" marR="356870" indent="91440">
              <a:lnSpc>
                <a:spcPct val="100000"/>
              </a:lnSpc>
              <a:spcBef>
                <a:spcPts val="994"/>
              </a:spcBef>
            </a:pPr>
            <a:r>
              <a:rPr sz="2400" b="1" spc="-5" dirty="0">
                <a:latin typeface="Trebuchet MS"/>
                <a:cs typeface="Trebuchet MS"/>
              </a:rPr>
              <a:t>Assume </a:t>
            </a:r>
            <a:r>
              <a:rPr sz="2400" b="1" dirty="0">
                <a:latin typeface="Trebuchet MS"/>
                <a:cs typeface="Trebuchet MS"/>
              </a:rPr>
              <a:t>we </a:t>
            </a:r>
            <a:r>
              <a:rPr sz="2400" b="1" spc="-5" dirty="0">
                <a:latin typeface="Trebuchet MS"/>
                <a:cs typeface="Trebuchet MS"/>
              </a:rPr>
              <a:t>made </a:t>
            </a:r>
            <a:r>
              <a:rPr sz="2400" b="1" dirty="0">
                <a:latin typeface="Trebuchet MS"/>
                <a:cs typeface="Trebuchet MS"/>
              </a:rPr>
              <a:t>a </a:t>
            </a:r>
            <a:r>
              <a:rPr sz="2400" b="1" spc="-5" dirty="0">
                <a:latin typeface="Trebuchet MS"/>
                <a:cs typeface="Trebuchet MS"/>
              </a:rPr>
              <a:t>Rectangle </a:t>
            </a:r>
            <a:r>
              <a:rPr sz="2400" b="1" dirty="0">
                <a:latin typeface="Trebuchet MS"/>
                <a:cs typeface="Trebuchet MS"/>
              </a:rPr>
              <a:t>class </a:t>
            </a:r>
            <a:r>
              <a:rPr sz="2400" b="1" spc="-5" dirty="0">
                <a:latin typeface="Trebuchet MS"/>
                <a:cs typeface="Trebuchet MS"/>
              </a:rPr>
              <a:t>that contained </a:t>
            </a:r>
            <a:r>
              <a:rPr sz="2400" b="1" dirty="0">
                <a:latin typeface="Trebuchet MS"/>
                <a:cs typeface="Trebuchet MS"/>
              </a:rPr>
              <a:t>four  </a:t>
            </a:r>
            <a:r>
              <a:rPr sz="2400" b="1" spc="-5" dirty="0">
                <a:latin typeface="Trebuchet MS"/>
                <a:cs typeface="Trebuchet MS"/>
              </a:rPr>
              <a:t>variables </a:t>
            </a:r>
            <a:r>
              <a:rPr lang="en-US" sz="2400" b="1" dirty="0">
                <a:latin typeface="Trebuchet MS"/>
                <a:cs typeface="Trebuchet MS"/>
              </a:rPr>
              <a:t>–</a:t>
            </a:r>
          </a:p>
          <a:p>
            <a:pPr marL="13970" marR="356870" indent="91440">
              <a:lnSpc>
                <a:spcPct val="100000"/>
              </a:lnSpc>
              <a:spcBef>
                <a:spcPts val="994"/>
              </a:spcBef>
            </a:pPr>
            <a:endParaRPr lang="en-US" sz="2400" b="1" dirty="0">
              <a:latin typeface="Trebuchet MS"/>
              <a:cs typeface="Trebuchet MS"/>
            </a:endParaRPr>
          </a:p>
          <a:p>
            <a:pPr marL="13970" marR="356870" indent="91440">
              <a:lnSpc>
                <a:spcPct val="100000"/>
              </a:lnSpc>
              <a:spcBef>
                <a:spcPts val="994"/>
              </a:spcBef>
            </a:pPr>
            <a:r>
              <a:rPr sz="2400" b="1" dirty="0">
                <a:latin typeface="Trebuchet MS"/>
                <a:cs typeface="Trebuchet MS"/>
              </a:rPr>
              <a:t> </a:t>
            </a:r>
            <a:r>
              <a:rPr sz="2400" b="1" spc="-5" dirty="0">
                <a:latin typeface="Trebuchet MS"/>
                <a:cs typeface="Trebuchet MS"/>
              </a:rPr>
              <a:t>length, </a:t>
            </a:r>
            <a:r>
              <a:rPr sz="2400" b="1" dirty="0">
                <a:latin typeface="Trebuchet MS"/>
                <a:cs typeface="Trebuchet MS"/>
              </a:rPr>
              <a:t>width, area, and</a:t>
            </a:r>
            <a:r>
              <a:rPr sz="2400" b="1" spc="-50" dirty="0">
                <a:latin typeface="Trebuchet MS"/>
                <a:cs typeface="Trebuchet MS"/>
              </a:rPr>
              <a:t> </a:t>
            </a:r>
            <a:r>
              <a:rPr sz="2400" b="1" spc="-30" dirty="0">
                <a:latin typeface="Trebuchet MS"/>
                <a:cs typeface="Trebuchet MS"/>
              </a:rPr>
              <a:t>perimeter.</a:t>
            </a:r>
            <a:endParaRPr sz="240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032250" cy="574040"/>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Why</a:t>
            </a:r>
            <a:r>
              <a:rPr b="0" spc="-85" dirty="0">
                <a:latin typeface="Trebuchet MS"/>
                <a:cs typeface="Trebuchet MS"/>
              </a:rPr>
              <a:t> </a:t>
            </a:r>
            <a:r>
              <a:rPr b="0" dirty="0">
                <a:latin typeface="Trebuchet MS"/>
                <a:cs typeface="Trebuchet MS"/>
              </a:rPr>
              <a:t>Encapsulation?</a:t>
            </a:r>
          </a:p>
        </p:txBody>
      </p:sp>
      <p:sp>
        <p:nvSpPr>
          <p:cNvPr id="3" name="object 3"/>
          <p:cNvSpPr txBox="1"/>
          <p:nvPr/>
        </p:nvSpPr>
        <p:spPr>
          <a:xfrm>
            <a:off x="756310" y="2184908"/>
            <a:ext cx="11064629" cy="1858842"/>
          </a:xfrm>
          <a:prstGeom prst="rect">
            <a:avLst/>
          </a:prstGeom>
        </p:spPr>
        <p:txBody>
          <a:bodyPr vert="horz" wrap="square" lIns="0" tIns="12065" rIns="0" bIns="0" rtlCol="0">
            <a:spAutoFit/>
          </a:bodyPr>
          <a:lstStyle/>
          <a:p>
            <a:pPr marL="355600" marR="5080" indent="-342900">
              <a:lnSpc>
                <a:spcPct val="100099"/>
              </a:lnSpc>
              <a:spcBef>
                <a:spcPts val="95"/>
              </a:spcBef>
              <a:tabLst>
                <a:tab pos="446405" algn="l"/>
              </a:tabLst>
            </a:pPr>
            <a:r>
              <a:rPr sz="1900" spc="350" dirty="0">
                <a:latin typeface="Arial"/>
                <a:cs typeface="Arial"/>
              </a:rPr>
              <a:t>		</a:t>
            </a:r>
            <a:r>
              <a:rPr sz="2400" b="1" dirty="0">
                <a:latin typeface="Trebuchet MS"/>
                <a:cs typeface="Trebuchet MS"/>
              </a:rPr>
              <a:t>Please </a:t>
            </a:r>
            <a:r>
              <a:rPr sz="2400" b="1" spc="-5" dirty="0">
                <a:latin typeface="Trebuchet MS"/>
                <a:cs typeface="Trebuchet MS"/>
              </a:rPr>
              <a:t>note that </a:t>
            </a:r>
            <a:r>
              <a:rPr sz="2400" b="1" dirty="0">
                <a:latin typeface="Trebuchet MS"/>
                <a:cs typeface="Trebuchet MS"/>
              </a:rPr>
              <a:t>area and perimeter are </a:t>
            </a:r>
            <a:r>
              <a:rPr sz="2400" b="1" spc="-5" dirty="0">
                <a:latin typeface="Trebuchet MS"/>
                <a:cs typeface="Trebuchet MS"/>
              </a:rPr>
              <a:t>derived from  length </a:t>
            </a:r>
            <a:r>
              <a:rPr sz="2400" b="1" dirty="0">
                <a:latin typeface="Trebuchet MS"/>
                <a:cs typeface="Trebuchet MS"/>
              </a:rPr>
              <a:t>and width, so </a:t>
            </a:r>
            <a:r>
              <a:rPr sz="2400" b="1" spc="-5" dirty="0">
                <a:latin typeface="Trebuchet MS"/>
                <a:cs typeface="Trebuchet MS"/>
              </a:rPr>
              <a:t>that </a:t>
            </a:r>
            <a:r>
              <a:rPr sz="2400" b="1" dirty="0">
                <a:latin typeface="Trebuchet MS"/>
                <a:cs typeface="Trebuchet MS"/>
              </a:rPr>
              <a:t>changing </a:t>
            </a:r>
            <a:r>
              <a:rPr sz="2400" b="1" spc="-5" dirty="0">
                <a:latin typeface="Trebuchet MS"/>
                <a:cs typeface="Trebuchet MS"/>
              </a:rPr>
              <a:t>length </a:t>
            </a:r>
            <a:r>
              <a:rPr sz="2400" b="1" dirty="0">
                <a:latin typeface="Trebuchet MS"/>
                <a:cs typeface="Trebuchet MS"/>
              </a:rPr>
              <a:t>would </a:t>
            </a:r>
            <a:r>
              <a:rPr sz="2400" b="1" spc="-5" dirty="0">
                <a:latin typeface="Trebuchet MS"/>
                <a:cs typeface="Trebuchet MS"/>
              </a:rPr>
              <a:t>change  both </a:t>
            </a:r>
            <a:r>
              <a:rPr sz="2400" b="1" dirty="0">
                <a:latin typeface="Trebuchet MS"/>
                <a:cs typeface="Trebuchet MS"/>
              </a:rPr>
              <a:t>area and </a:t>
            </a:r>
            <a:r>
              <a:rPr sz="2400" b="1" spc="-30" dirty="0">
                <a:latin typeface="Trebuchet MS"/>
                <a:cs typeface="Trebuchet MS"/>
              </a:rPr>
              <a:t>perimeter. </a:t>
            </a:r>
            <a:r>
              <a:rPr sz="2400" b="1" dirty="0">
                <a:latin typeface="Trebuchet MS"/>
                <a:cs typeface="Trebuchet MS"/>
              </a:rPr>
              <a:t>If you </a:t>
            </a:r>
            <a:r>
              <a:rPr sz="2400" b="1" spc="-5" dirty="0">
                <a:latin typeface="Trebuchet MS"/>
                <a:cs typeface="Trebuchet MS"/>
              </a:rPr>
              <a:t>did not </a:t>
            </a:r>
            <a:r>
              <a:rPr sz="2400" b="1" dirty="0">
                <a:latin typeface="Trebuchet MS"/>
                <a:cs typeface="Trebuchet MS"/>
              </a:rPr>
              <a:t>use proper  </a:t>
            </a:r>
            <a:r>
              <a:rPr sz="2400" b="1" spc="-5" dirty="0">
                <a:latin typeface="Trebuchet MS"/>
                <a:cs typeface="Trebuchet MS"/>
              </a:rPr>
              <a:t>information </a:t>
            </a:r>
            <a:r>
              <a:rPr sz="2400" b="1" dirty="0">
                <a:latin typeface="Trebuchet MS"/>
                <a:cs typeface="Trebuchet MS"/>
              </a:rPr>
              <a:t>hiding </a:t>
            </a:r>
            <a:r>
              <a:rPr sz="2400" b="1" spc="-5" dirty="0">
                <a:latin typeface="Trebuchet MS"/>
                <a:cs typeface="Trebuchet MS"/>
              </a:rPr>
              <a:t>(encapsulation), then </a:t>
            </a:r>
            <a:r>
              <a:rPr sz="2400" b="1" dirty="0">
                <a:latin typeface="Trebuchet MS"/>
                <a:cs typeface="Trebuchet MS"/>
              </a:rPr>
              <a:t>another  </a:t>
            </a:r>
            <a:r>
              <a:rPr sz="2400" b="1" spc="-15" dirty="0">
                <a:latin typeface="Trebuchet MS"/>
                <a:cs typeface="Trebuchet MS"/>
              </a:rPr>
              <a:t>program </a:t>
            </a:r>
            <a:r>
              <a:rPr sz="2400" b="1" spc="-5" dirty="0">
                <a:latin typeface="Trebuchet MS"/>
                <a:cs typeface="Trebuchet MS"/>
              </a:rPr>
              <a:t>utilizing that Rectangle </a:t>
            </a:r>
            <a:r>
              <a:rPr sz="2400" b="1" dirty="0">
                <a:latin typeface="Trebuchet MS"/>
                <a:cs typeface="Trebuchet MS"/>
              </a:rPr>
              <a:t>class could alter </a:t>
            </a:r>
            <a:r>
              <a:rPr sz="2400" b="1" spc="-5" dirty="0">
                <a:latin typeface="Trebuchet MS"/>
                <a:cs typeface="Trebuchet MS"/>
              </a:rPr>
              <a:t>the  length without </a:t>
            </a:r>
            <a:r>
              <a:rPr sz="2400" b="1" dirty="0">
                <a:latin typeface="Trebuchet MS"/>
                <a:cs typeface="Trebuchet MS"/>
              </a:rPr>
              <a:t>altering </a:t>
            </a:r>
            <a:r>
              <a:rPr sz="2400" b="1" spc="-5" dirty="0">
                <a:latin typeface="Trebuchet MS"/>
                <a:cs typeface="Trebuchet MS"/>
              </a:rPr>
              <a:t>the area, </a:t>
            </a:r>
            <a:r>
              <a:rPr sz="2400" b="1" dirty="0">
                <a:latin typeface="Trebuchet MS"/>
                <a:cs typeface="Trebuchet MS"/>
              </a:rPr>
              <a:t>and you would have</a:t>
            </a:r>
            <a:r>
              <a:rPr sz="2400" b="1" spc="-105" dirty="0">
                <a:latin typeface="Trebuchet MS"/>
                <a:cs typeface="Trebuchet MS"/>
              </a:rPr>
              <a:t> </a:t>
            </a:r>
            <a:r>
              <a:rPr sz="2400" b="1" dirty="0">
                <a:latin typeface="Trebuchet MS"/>
                <a:cs typeface="Trebuchet MS"/>
              </a:rPr>
              <a:t>an  </a:t>
            </a:r>
            <a:r>
              <a:rPr sz="2400" b="1" spc="-5" dirty="0">
                <a:latin typeface="Trebuchet MS"/>
                <a:cs typeface="Trebuchet MS"/>
              </a:rPr>
              <a:t>inconsistent</a:t>
            </a:r>
            <a:r>
              <a:rPr sz="2400" b="1" spc="-20" dirty="0">
                <a:latin typeface="Trebuchet MS"/>
                <a:cs typeface="Trebuchet MS"/>
              </a:rPr>
              <a:t> </a:t>
            </a:r>
            <a:r>
              <a:rPr sz="2400" b="1" spc="-5" dirty="0">
                <a:latin typeface="Trebuchet MS"/>
                <a:cs typeface="Trebuchet MS"/>
              </a:rPr>
              <a:t>Rectangle.</a:t>
            </a:r>
            <a:r>
              <a:rPr sz="2400" b="1" spc="-5" dirty="0">
                <a:latin typeface="Tahoma"/>
                <a:cs typeface="Tahoma"/>
              </a:rPr>
              <a:t>.</a:t>
            </a:r>
            <a:endParaRPr sz="2400" dirty="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032250" cy="574040"/>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Why</a:t>
            </a:r>
            <a:r>
              <a:rPr b="0" spc="-85" dirty="0">
                <a:latin typeface="Trebuchet MS"/>
                <a:cs typeface="Trebuchet MS"/>
              </a:rPr>
              <a:t> </a:t>
            </a:r>
            <a:r>
              <a:rPr b="0" dirty="0">
                <a:latin typeface="Trebuchet MS"/>
                <a:cs typeface="Trebuchet MS"/>
              </a:rPr>
              <a:t>Encapsulation?</a:t>
            </a:r>
          </a:p>
        </p:txBody>
      </p:sp>
      <p:sp>
        <p:nvSpPr>
          <p:cNvPr id="3" name="object 3"/>
          <p:cNvSpPr txBox="1"/>
          <p:nvPr/>
        </p:nvSpPr>
        <p:spPr>
          <a:xfrm>
            <a:off x="756310" y="2184908"/>
            <a:ext cx="11157394" cy="2369238"/>
          </a:xfrm>
          <a:prstGeom prst="rect">
            <a:avLst/>
          </a:prstGeom>
        </p:spPr>
        <p:txBody>
          <a:bodyPr vert="horz" wrap="square" lIns="0" tIns="12065" rIns="0" bIns="0" rtlCol="0">
            <a:spAutoFit/>
          </a:bodyPr>
          <a:lstStyle/>
          <a:p>
            <a:pPr marL="355600" marR="5080" indent="-342900" algn="just">
              <a:lnSpc>
                <a:spcPct val="100200"/>
              </a:lnSpc>
              <a:spcBef>
                <a:spcPts val="95"/>
              </a:spcBef>
            </a:pPr>
            <a:r>
              <a:rPr sz="1900" spc="350" dirty="0">
                <a:latin typeface="Arial"/>
                <a:cs typeface="Arial"/>
              </a:rPr>
              <a:t> </a:t>
            </a:r>
            <a:r>
              <a:rPr sz="2400" b="1" dirty="0">
                <a:latin typeface="Trebuchet MS"/>
                <a:cs typeface="Trebuchet MS"/>
              </a:rPr>
              <a:t>Using encapsulation, we can </a:t>
            </a:r>
            <a:r>
              <a:rPr sz="2400" b="1" spc="-5" dirty="0">
                <a:latin typeface="Trebuchet MS"/>
                <a:cs typeface="Trebuchet MS"/>
              </a:rPr>
              <a:t>create </a:t>
            </a:r>
            <a:r>
              <a:rPr sz="2400" b="1" dirty="0">
                <a:latin typeface="Trebuchet MS"/>
                <a:cs typeface="Trebuchet MS"/>
              </a:rPr>
              <a:t>a function </a:t>
            </a:r>
            <a:r>
              <a:rPr sz="2400" b="1" spc="-5" dirty="0">
                <a:latin typeface="Trebuchet MS"/>
                <a:cs typeface="Trebuchet MS"/>
              </a:rPr>
              <a:t>that, if </a:t>
            </a:r>
            <a:r>
              <a:rPr sz="2400" b="1" spc="-105" dirty="0">
                <a:latin typeface="Trebuchet MS"/>
                <a:cs typeface="Trebuchet MS"/>
              </a:rPr>
              <a:t>a  </a:t>
            </a:r>
            <a:r>
              <a:rPr sz="2400" b="1" spc="-15" dirty="0">
                <a:latin typeface="Trebuchet MS"/>
                <a:cs typeface="Trebuchet MS"/>
              </a:rPr>
              <a:t>program </a:t>
            </a:r>
            <a:r>
              <a:rPr sz="2400" b="1" dirty="0">
                <a:latin typeface="Trebuchet MS"/>
                <a:cs typeface="Trebuchet MS"/>
              </a:rPr>
              <a:t>wanted </a:t>
            </a:r>
            <a:r>
              <a:rPr sz="2400" b="1" spc="-5" dirty="0">
                <a:latin typeface="Trebuchet MS"/>
                <a:cs typeface="Trebuchet MS"/>
              </a:rPr>
              <a:t>to change the </a:t>
            </a:r>
            <a:r>
              <a:rPr sz="2400" b="1" dirty="0">
                <a:latin typeface="Trebuchet MS"/>
                <a:cs typeface="Trebuchet MS"/>
              </a:rPr>
              <a:t>length of </a:t>
            </a:r>
            <a:r>
              <a:rPr sz="2400" b="1" spc="-5" dirty="0">
                <a:latin typeface="Trebuchet MS"/>
                <a:cs typeface="Trebuchet MS"/>
              </a:rPr>
              <a:t>the rectangle,  that the object </a:t>
            </a:r>
            <a:r>
              <a:rPr sz="2400" b="1" dirty="0">
                <a:latin typeface="Trebuchet MS"/>
                <a:cs typeface="Trebuchet MS"/>
              </a:rPr>
              <a:t>would </a:t>
            </a:r>
            <a:r>
              <a:rPr sz="2400" b="1" spc="-5" dirty="0">
                <a:latin typeface="Trebuchet MS"/>
                <a:cs typeface="Trebuchet MS"/>
              </a:rPr>
              <a:t>appropriately </a:t>
            </a:r>
            <a:r>
              <a:rPr sz="2400" b="1" dirty="0">
                <a:latin typeface="Trebuchet MS"/>
                <a:cs typeface="Trebuchet MS"/>
              </a:rPr>
              <a:t>update </a:t>
            </a:r>
            <a:r>
              <a:rPr sz="2400" b="1" spc="-5" dirty="0">
                <a:latin typeface="Trebuchet MS"/>
                <a:cs typeface="Trebuchet MS"/>
              </a:rPr>
              <a:t>its </a:t>
            </a:r>
            <a:r>
              <a:rPr sz="2400" b="1" dirty="0">
                <a:latin typeface="Trebuchet MS"/>
                <a:cs typeface="Trebuchet MS"/>
              </a:rPr>
              <a:t>area and  perimeter </a:t>
            </a:r>
            <a:r>
              <a:rPr sz="2400" b="1" spc="-5" dirty="0">
                <a:latin typeface="Trebuchet MS"/>
                <a:cs typeface="Trebuchet MS"/>
              </a:rPr>
              <a:t>without </a:t>
            </a:r>
            <a:r>
              <a:rPr sz="2400" b="1" dirty="0">
                <a:latin typeface="Trebuchet MS"/>
                <a:cs typeface="Trebuchet MS"/>
              </a:rPr>
              <a:t>being</a:t>
            </a:r>
            <a:r>
              <a:rPr sz="2400" b="1" spc="-50" dirty="0">
                <a:latin typeface="Trebuchet MS"/>
                <a:cs typeface="Trebuchet MS"/>
              </a:rPr>
              <a:t> </a:t>
            </a:r>
            <a:r>
              <a:rPr sz="2400" b="1" spc="-10" dirty="0">
                <a:latin typeface="Trebuchet MS"/>
                <a:cs typeface="Trebuchet MS"/>
              </a:rPr>
              <a:t>inconsistent</a:t>
            </a:r>
            <a:r>
              <a:rPr sz="2400" b="1" spc="-10" dirty="0">
                <a:latin typeface="Tahoma"/>
                <a:cs typeface="Tahoma"/>
              </a:rPr>
              <a:t>.</a:t>
            </a:r>
            <a:endParaRPr lang="en-US" sz="2400" b="1" spc="-10" dirty="0">
              <a:latin typeface="Tahoma"/>
              <a:cs typeface="Tahoma"/>
            </a:endParaRPr>
          </a:p>
          <a:p>
            <a:pPr marL="355600" marR="5080" indent="-342900" algn="just">
              <a:lnSpc>
                <a:spcPct val="100200"/>
              </a:lnSpc>
              <a:spcBef>
                <a:spcPts val="95"/>
              </a:spcBef>
            </a:pPr>
            <a:endParaRPr sz="2400" dirty="0">
              <a:latin typeface="Tahoma"/>
              <a:cs typeface="Tahoma"/>
            </a:endParaRPr>
          </a:p>
          <a:p>
            <a:pPr marL="12700">
              <a:lnSpc>
                <a:spcPct val="100000"/>
              </a:lnSpc>
              <a:spcBef>
                <a:spcPts val="980"/>
              </a:spcBef>
              <a:tabLst>
                <a:tab pos="354965" algn="l"/>
              </a:tabLst>
            </a:pPr>
            <a:r>
              <a:rPr sz="1900" spc="350" dirty="0">
                <a:latin typeface="Arial"/>
                <a:cs typeface="Arial"/>
              </a:rPr>
              <a:t>	</a:t>
            </a:r>
            <a:r>
              <a:rPr sz="2400" b="1" dirty="0">
                <a:latin typeface="Trebuchet MS"/>
                <a:cs typeface="Trebuchet MS"/>
              </a:rPr>
              <a:t>The </a:t>
            </a:r>
            <a:r>
              <a:rPr sz="2400" b="1" spc="-5" dirty="0">
                <a:latin typeface="Trebuchet MS"/>
                <a:cs typeface="Trebuchet MS"/>
              </a:rPr>
              <a:t>ideal is to </a:t>
            </a:r>
            <a:r>
              <a:rPr sz="2400" b="1" dirty="0">
                <a:latin typeface="Trebuchet MS"/>
                <a:cs typeface="Trebuchet MS"/>
              </a:rPr>
              <a:t>keep as </a:t>
            </a:r>
            <a:r>
              <a:rPr sz="2400" b="1" spc="-5" dirty="0">
                <a:latin typeface="Trebuchet MS"/>
                <a:cs typeface="Trebuchet MS"/>
              </a:rPr>
              <a:t>many </a:t>
            </a:r>
            <a:r>
              <a:rPr sz="2400" b="1" dirty="0">
                <a:latin typeface="Trebuchet MS"/>
                <a:cs typeface="Trebuchet MS"/>
              </a:rPr>
              <a:t>of </a:t>
            </a:r>
            <a:r>
              <a:rPr sz="2400" b="1" spc="-5" dirty="0">
                <a:latin typeface="Trebuchet MS"/>
                <a:cs typeface="Trebuchet MS"/>
              </a:rPr>
              <a:t>the </a:t>
            </a:r>
            <a:r>
              <a:rPr sz="2400" b="1" dirty="0">
                <a:latin typeface="Trebuchet MS"/>
                <a:cs typeface="Trebuchet MS"/>
              </a:rPr>
              <a:t>details of each</a:t>
            </a:r>
            <a:r>
              <a:rPr sz="2400" b="1" spc="-125" dirty="0">
                <a:latin typeface="Trebuchet MS"/>
                <a:cs typeface="Trebuchet MS"/>
              </a:rPr>
              <a:t> </a:t>
            </a:r>
            <a:r>
              <a:rPr sz="2400" b="1" dirty="0">
                <a:latin typeface="Trebuchet MS"/>
                <a:cs typeface="Trebuchet MS"/>
              </a:rPr>
              <a:t>class</a:t>
            </a:r>
            <a:endParaRPr sz="2400" dirty="0">
              <a:latin typeface="Trebuchet MS"/>
              <a:cs typeface="Trebuchet MS"/>
            </a:endParaRPr>
          </a:p>
          <a:p>
            <a:pPr marL="355600">
              <a:lnSpc>
                <a:spcPct val="100000"/>
              </a:lnSpc>
              <a:spcBef>
                <a:spcPts val="5"/>
              </a:spcBef>
            </a:pPr>
            <a:r>
              <a:rPr sz="2400" b="1" dirty="0">
                <a:latin typeface="Trebuchet MS"/>
                <a:cs typeface="Trebuchet MS"/>
              </a:rPr>
              <a:t>hidden </a:t>
            </a:r>
            <a:r>
              <a:rPr sz="2400" b="1" spc="-5" dirty="0">
                <a:latin typeface="Trebuchet MS"/>
                <a:cs typeface="Trebuchet MS"/>
              </a:rPr>
              <a:t>from </a:t>
            </a:r>
            <a:r>
              <a:rPr sz="2400" b="1" dirty="0">
                <a:latin typeface="Trebuchet MS"/>
                <a:cs typeface="Trebuchet MS"/>
              </a:rPr>
              <a:t>all other classes </a:t>
            </a:r>
            <a:r>
              <a:rPr sz="2400" b="1" spc="5" dirty="0">
                <a:latin typeface="Trebuchet MS"/>
                <a:cs typeface="Trebuchet MS"/>
              </a:rPr>
              <a:t>as</a:t>
            </a:r>
            <a:r>
              <a:rPr sz="2400" b="1" spc="-30" dirty="0">
                <a:latin typeface="Trebuchet MS"/>
                <a:cs typeface="Trebuchet MS"/>
              </a:rPr>
              <a:t> </a:t>
            </a:r>
            <a:r>
              <a:rPr sz="2400" b="1" spc="-5" dirty="0">
                <a:latin typeface="Trebuchet MS"/>
                <a:cs typeface="Trebuchet MS"/>
              </a:rPr>
              <a:t>possible.</a:t>
            </a:r>
            <a:endParaRPr sz="2400"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2596490"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Syntax:</a:t>
            </a:r>
          </a:p>
        </p:txBody>
      </p:sp>
      <p:sp>
        <p:nvSpPr>
          <p:cNvPr id="3" name="object 3"/>
          <p:cNvSpPr txBox="1"/>
          <p:nvPr/>
        </p:nvSpPr>
        <p:spPr>
          <a:xfrm>
            <a:off x="756310" y="2184908"/>
            <a:ext cx="11011620" cy="3111108"/>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900" spc="350" dirty="0">
                <a:latin typeface="Arial"/>
                <a:cs typeface="Arial"/>
              </a:rPr>
              <a:t>	</a:t>
            </a:r>
            <a:r>
              <a:rPr sz="2400" b="1" dirty="0">
                <a:latin typeface="Trebuchet MS"/>
                <a:cs typeface="Trebuchet MS"/>
              </a:rPr>
              <a:t>The syntax of encapsulation </a:t>
            </a:r>
            <a:r>
              <a:rPr sz="2400" b="1" spc="-5" dirty="0">
                <a:latin typeface="Trebuchet MS"/>
                <a:cs typeface="Trebuchet MS"/>
              </a:rPr>
              <a:t>is </a:t>
            </a:r>
            <a:r>
              <a:rPr sz="2400" b="1" spc="-10" dirty="0">
                <a:latin typeface="Trebuchet MS"/>
                <a:cs typeface="Trebuchet MS"/>
              </a:rPr>
              <a:t>very </a:t>
            </a:r>
            <a:r>
              <a:rPr sz="2400" b="1" spc="-55" dirty="0">
                <a:latin typeface="Trebuchet MS"/>
                <a:cs typeface="Trebuchet MS"/>
              </a:rPr>
              <a:t>easy, </a:t>
            </a:r>
            <a:r>
              <a:rPr sz="2400" b="1" dirty="0">
                <a:latin typeface="Trebuchet MS"/>
                <a:cs typeface="Trebuchet MS"/>
              </a:rPr>
              <a:t>for  encapsulation we have </a:t>
            </a:r>
            <a:r>
              <a:rPr sz="2400" b="1" spc="-5" dirty="0">
                <a:latin typeface="Trebuchet MS"/>
                <a:cs typeface="Trebuchet MS"/>
              </a:rPr>
              <a:t>to </a:t>
            </a:r>
            <a:r>
              <a:rPr sz="2400" b="1" dirty="0">
                <a:latin typeface="Trebuchet MS"/>
                <a:cs typeface="Trebuchet MS"/>
              </a:rPr>
              <a:t>declare a class and </a:t>
            </a:r>
            <a:r>
              <a:rPr sz="2400" b="1" spc="-5" dirty="0">
                <a:latin typeface="Trebuchet MS"/>
                <a:cs typeface="Trebuchet MS"/>
              </a:rPr>
              <a:t>then </a:t>
            </a:r>
            <a:r>
              <a:rPr sz="2400" b="1" dirty="0">
                <a:latin typeface="Trebuchet MS"/>
                <a:cs typeface="Trebuchet MS"/>
              </a:rPr>
              <a:t>we  have </a:t>
            </a:r>
            <a:r>
              <a:rPr sz="2400" b="1" spc="-5" dirty="0">
                <a:latin typeface="Trebuchet MS"/>
                <a:cs typeface="Trebuchet MS"/>
              </a:rPr>
              <a:t>to </a:t>
            </a:r>
            <a:r>
              <a:rPr sz="2400" b="1" dirty="0">
                <a:latin typeface="Trebuchet MS"/>
                <a:cs typeface="Trebuchet MS"/>
              </a:rPr>
              <a:t>mark or </a:t>
            </a:r>
            <a:r>
              <a:rPr sz="2400" b="1" spc="-5" dirty="0">
                <a:latin typeface="Trebuchet MS"/>
                <a:cs typeface="Trebuchet MS"/>
              </a:rPr>
              <a:t>tell in </a:t>
            </a:r>
            <a:r>
              <a:rPr sz="2400" b="1" dirty="0">
                <a:latin typeface="Trebuchet MS"/>
                <a:cs typeface="Trebuchet MS"/>
              </a:rPr>
              <a:t>our </a:t>
            </a:r>
            <a:r>
              <a:rPr sz="2400" b="1" spc="-15" dirty="0">
                <a:latin typeface="Trebuchet MS"/>
                <a:cs typeface="Trebuchet MS"/>
              </a:rPr>
              <a:t>program </a:t>
            </a:r>
            <a:r>
              <a:rPr sz="2400" b="1" dirty="0">
                <a:latin typeface="Trebuchet MS"/>
                <a:cs typeface="Trebuchet MS"/>
              </a:rPr>
              <a:t>which data we</a:t>
            </a:r>
            <a:r>
              <a:rPr sz="2400" b="1" spc="-114" dirty="0">
                <a:latin typeface="Trebuchet MS"/>
                <a:cs typeface="Trebuchet MS"/>
              </a:rPr>
              <a:t> </a:t>
            </a:r>
            <a:r>
              <a:rPr sz="2400" b="1" spc="-5" dirty="0">
                <a:latin typeface="Trebuchet MS"/>
                <a:cs typeface="Trebuchet MS"/>
              </a:rPr>
              <a:t>want  to </a:t>
            </a:r>
            <a:r>
              <a:rPr sz="2400" b="1" dirty="0">
                <a:latin typeface="Trebuchet MS"/>
                <a:cs typeface="Trebuchet MS"/>
              </a:rPr>
              <a:t>show and </a:t>
            </a:r>
            <a:r>
              <a:rPr sz="2400" b="1" spc="-5" dirty="0">
                <a:latin typeface="Trebuchet MS"/>
                <a:cs typeface="Trebuchet MS"/>
              </a:rPr>
              <a:t>which </a:t>
            </a:r>
            <a:r>
              <a:rPr sz="2400" b="1" dirty="0">
                <a:latin typeface="Trebuchet MS"/>
                <a:cs typeface="Trebuchet MS"/>
              </a:rPr>
              <a:t>we want </a:t>
            </a:r>
            <a:r>
              <a:rPr sz="2400" b="1" spc="-5" dirty="0">
                <a:latin typeface="Trebuchet MS"/>
                <a:cs typeface="Trebuchet MS"/>
              </a:rPr>
              <a:t>to</a:t>
            </a:r>
            <a:r>
              <a:rPr sz="2400" b="1" spc="-80" dirty="0">
                <a:latin typeface="Trebuchet MS"/>
                <a:cs typeface="Trebuchet MS"/>
              </a:rPr>
              <a:t> </a:t>
            </a:r>
            <a:r>
              <a:rPr sz="2400" b="1" spc="-5" dirty="0">
                <a:latin typeface="Trebuchet MS"/>
                <a:cs typeface="Trebuchet MS"/>
              </a:rPr>
              <a:t>hide.</a:t>
            </a:r>
            <a:endParaRPr sz="2400" dirty="0">
              <a:latin typeface="Trebuchet MS"/>
              <a:cs typeface="Trebuchet MS"/>
            </a:endParaRPr>
          </a:p>
          <a:p>
            <a:pPr marL="12700">
              <a:lnSpc>
                <a:spcPct val="100000"/>
              </a:lnSpc>
              <a:spcBef>
                <a:spcPts val="994"/>
              </a:spcBef>
            </a:pPr>
            <a:r>
              <a:rPr sz="2400" b="1" dirty="0">
                <a:latin typeface="Trebuchet MS"/>
                <a:cs typeface="Trebuchet MS"/>
              </a:rPr>
              <a:t>class</a:t>
            </a:r>
            <a:r>
              <a:rPr sz="2400" b="1" spc="-100" dirty="0">
                <a:latin typeface="Trebuchet MS"/>
                <a:cs typeface="Trebuchet MS"/>
              </a:rPr>
              <a:t> </a:t>
            </a:r>
            <a:r>
              <a:rPr sz="2400" b="1" spc="-5" dirty="0">
                <a:latin typeface="Trebuchet MS"/>
                <a:cs typeface="Trebuchet MS"/>
              </a:rPr>
              <a:t>Box</a:t>
            </a:r>
            <a:endParaRPr sz="2400" dirty="0">
              <a:latin typeface="Trebuchet MS"/>
              <a:cs typeface="Trebuchet MS"/>
            </a:endParaRPr>
          </a:p>
          <a:p>
            <a:pPr marL="12700">
              <a:lnSpc>
                <a:spcPct val="100000"/>
              </a:lnSpc>
              <a:spcBef>
                <a:spcPts val="1010"/>
              </a:spcBef>
            </a:pPr>
            <a:r>
              <a:rPr sz="2400" b="1" dirty="0">
                <a:latin typeface="Trebuchet MS"/>
                <a:cs typeface="Trebuchet MS"/>
              </a:rPr>
              <a:t>{</a:t>
            </a:r>
            <a:endParaRPr sz="2400" dirty="0">
              <a:latin typeface="Trebuchet MS"/>
              <a:cs typeface="Trebuchet MS"/>
            </a:endParaRPr>
          </a:p>
          <a:p>
            <a:pPr marL="288290">
              <a:lnSpc>
                <a:spcPct val="100000"/>
              </a:lnSpc>
              <a:spcBef>
                <a:spcPts val="1000"/>
              </a:spcBef>
            </a:pPr>
            <a:r>
              <a:rPr sz="2400" b="1" dirty="0">
                <a:latin typeface="Trebuchet MS"/>
                <a:cs typeface="Trebuchet MS"/>
              </a:rPr>
              <a:t>public:</a:t>
            </a:r>
            <a:endParaRPr sz="2400" dirty="0">
              <a:latin typeface="Trebuchet MS"/>
              <a:cs typeface="Trebuchet MS"/>
            </a:endParaRPr>
          </a:p>
          <a:p>
            <a:pPr marL="381000">
              <a:lnSpc>
                <a:spcPct val="100000"/>
              </a:lnSpc>
              <a:spcBef>
                <a:spcPts val="994"/>
              </a:spcBef>
            </a:pPr>
            <a:r>
              <a:rPr sz="2400" b="1" spc="-5" dirty="0">
                <a:latin typeface="Trebuchet MS"/>
                <a:cs typeface="Trebuchet MS"/>
              </a:rPr>
              <a:t>double</a:t>
            </a:r>
            <a:r>
              <a:rPr sz="2400" b="1" dirty="0">
                <a:latin typeface="Trebuchet MS"/>
                <a:cs typeface="Trebuchet MS"/>
              </a:rPr>
              <a:t> </a:t>
            </a:r>
            <a:r>
              <a:rPr sz="2400" b="1" spc="-15" dirty="0">
                <a:latin typeface="Trebuchet MS"/>
                <a:cs typeface="Trebuchet MS"/>
              </a:rPr>
              <a:t>getVolume(void)</a:t>
            </a:r>
            <a:endParaRPr sz="24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99E920-E0EB-4902-98C5-9FB0DAEE4F88}"/>
              </a:ext>
            </a:extLst>
          </p:cNvPr>
          <p:cNvPicPr>
            <a:picLocks noGrp="1" noChangeAspect="1"/>
          </p:cNvPicPr>
          <p:nvPr>
            <p:ph idx="1"/>
          </p:nvPr>
        </p:nvPicPr>
        <p:blipFill>
          <a:blip r:embed="rId2"/>
          <a:stretch>
            <a:fillRect/>
          </a:stretch>
        </p:blipFill>
        <p:spPr>
          <a:xfrm>
            <a:off x="606079" y="1260647"/>
            <a:ext cx="6245295" cy="2168353"/>
          </a:xfrm>
          <a:prstGeom prst="rect">
            <a:avLst/>
          </a:prstGeom>
        </p:spPr>
      </p:pic>
      <p:sp>
        <p:nvSpPr>
          <p:cNvPr id="5" name="TextBox 4">
            <a:extLst>
              <a:ext uri="{FF2B5EF4-FFF2-40B4-BE49-F238E27FC236}">
                <a16:creationId xmlns:a16="http://schemas.microsoft.com/office/drawing/2014/main" id="{F63A6209-D9B6-4FDC-AB64-6046EF904D5C}"/>
              </a:ext>
            </a:extLst>
          </p:cNvPr>
          <p:cNvSpPr txBox="1"/>
          <p:nvPr/>
        </p:nvSpPr>
        <p:spPr>
          <a:xfrm>
            <a:off x="606079" y="503583"/>
            <a:ext cx="41381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Definition of Class:</a:t>
            </a:r>
          </a:p>
        </p:txBody>
      </p:sp>
      <p:pic>
        <p:nvPicPr>
          <p:cNvPr id="6" name="Picture 5">
            <a:extLst>
              <a:ext uri="{FF2B5EF4-FFF2-40B4-BE49-F238E27FC236}">
                <a16:creationId xmlns:a16="http://schemas.microsoft.com/office/drawing/2014/main" id="{B1B945DC-0CCF-4B53-9F6A-52D860668868}"/>
              </a:ext>
            </a:extLst>
          </p:cNvPr>
          <p:cNvPicPr>
            <a:picLocks noChangeAspect="1"/>
          </p:cNvPicPr>
          <p:nvPr/>
        </p:nvPicPr>
        <p:blipFill>
          <a:blip r:embed="rId3"/>
          <a:stretch>
            <a:fillRect/>
          </a:stretch>
        </p:blipFill>
        <p:spPr>
          <a:xfrm>
            <a:off x="551309" y="3429000"/>
            <a:ext cx="5980252" cy="3150325"/>
          </a:xfrm>
          <a:prstGeom prst="rect">
            <a:avLst/>
          </a:prstGeom>
        </p:spPr>
      </p:pic>
      <p:sp>
        <p:nvSpPr>
          <p:cNvPr id="7" name="Rectangle 6">
            <a:extLst>
              <a:ext uri="{FF2B5EF4-FFF2-40B4-BE49-F238E27FC236}">
                <a16:creationId xmlns:a16="http://schemas.microsoft.com/office/drawing/2014/main" id="{B61B0648-8548-4473-9390-FB3B5AF0240B}"/>
              </a:ext>
            </a:extLst>
          </p:cNvPr>
          <p:cNvSpPr/>
          <p:nvPr/>
        </p:nvSpPr>
        <p:spPr>
          <a:xfrm>
            <a:off x="6732103" y="2181033"/>
            <a:ext cx="5459897" cy="3416320"/>
          </a:xfrm>
          <a:prstGeom prst="rect">
            <a:avLst/>
          </a:prstGeom>
        </p:spPr>
        <p:txBody>
          <a:bodyPr wrap="square">
            <a:spAutoFit/>
          </a:bodyPr>
          <a:lstStyle/>
          <a:p>
            <a:pPr marL="342900" indent="-342900">
              <a:buClr>
                <a:srgbClr val="FF0000"/>
              </a:buClr>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is called visibility labels.</a:t>
            </a:r>
          </a:p>
          <a:p>
            <a:pPr marL="342900" indent="-3429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members that are declared private can be accessed only from within the class.</a:t>
            </a:r>
          </a:p>
          <a:p>
            <a:pPr marL="342900" indent="-3429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Public members can be accessed from outside the class also.</a:t>
            </a:r>
          </a:p>
          <a:p>
            <a:pPr marL="342900" indent="-3429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C++, data can be hidden by making it private.</a:t>
            </a:r>
          </a:p>
        </p:txBody>
      </p:sp>
    </p:spTree>
    <p:extLst>
      <p:ext uri="{BB962C8B-B14F-4D97-AF65-F5344CB8AC3E}">
        <p14:creationId xmlns:p14="http://schemas.microsoft.com/office/powerpoint/2010/main" val="3291628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09" y="571212"/>
            <a:ext cx="3960833"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Syntax:</a:t>
            </a:r>
          </a:p>
        </p:txBody>
      </p:sp>
      <p:sp>
        <p:nvSpPr>
          <p:cNvPr id="3" name="object 3"/>
          <p:cNvSpPr txBox="1"/>
          <p:nvPr/>
        </p:nvSpPr>
        <p:spPr>
          <a:xfrm>
            <a:off x="756310" y="2058162"/>
            <a:ext cx="4699635" cy="1850389"/>
          </a:xfrm>
          <a:prstGeom prst="rect">
            <a:avLst/>
          </a:prstGeom>
        </p:spPr>
        <p:txBody>
          <a:bodyPr vert="horz" wrap="square" lIns="0" tIns="102870" rIns="0" bIns="0" rtlCol="0">
            <a:spAutoFit/>
          </a:bodyPr>
          <a:lstStyle/>
          <a:p>
            <a:pPr marL="12700">
              <a:lnSpc>
                <a:spcPct val="100000"/>
              </a:lnSpc>
              <a:spcBef>
                <a:spcPts val="810"/>
              </a:spcBef>
            </a:pPr>
            <a:r>
              <a:rPr sz="2400" dirty="0">
                <a:latin typeface="Trebuchet MS"/>
                <a:cs typeface="Trebuchet MS"/>
              </a:rPr>
              <a:t>{</a:t>
            </a:r>
          </a:p>
          <a:p>
            <a:pPr marL="12700">
              <a:lnSpc>
                <a:spcPct val="100000"/>
              </a:lnSpc>
              <a:spcBef>
                <a:spcPts val="710"/>
              </a:spcBef>
            </a:pPr>
            <a:r>
              <a:rPr sz="2400" b="1" spc="-5" dirty="0">
                <a:latin typeface="Trebuchet MS"/>
                <a:cs typeface="Trebuchet MS"/>
              </a:rPr>
              <a:t>return length </a:t>
            </a:r>
            <a:r>
              <a:rPr sz="2400" b="1" dirty="0">
                <a:latin typeface="Trebuchet MS"/>
                <a:cs typeface="Trebuchet MS"/>
              </a:rPr>
              <a:t>* </a:t>
            </a:r>
            <a:r>
              <a:rPr sz="2400" b="1" spc="-5" dirty="0">
                <a:latin typeface="Trebuchet MS"/>
                <a:cs typeface="Trebuchet MS"/>
              </a:rPr>
              <a:t>breadth </a:t>
            </a:r>
            <a:r>
              <a:rPr sz="2400" b="1" dirty="0">
                <a:latin typeface="Trebuchet MS"/>
                <a:cs typeface="Trebuchet MS"/>
              </a:rPr>
              <a:t>*</a:t>
            </a:r>
            <a:r>
              <a:rPr sz="2400" b="1" spc="-40" dirty="0">
                <a:latin typeface="Trebuchet MS"/>
                <a:cs typeface="Trebuchet MS"/>
              </a:rPr>
              <a:t> </a:t>
            </a:r>
            <a:r>
              <a:rPr sz="2400" b="1" dirty="0">
                <a:latin typeface="Trebuchet MS"/>
                <a:cs typeface="Trebuchet MS"/>
              </a:rPr>
              <a:t>height;</a:t>
            </a:r>
            <a:endParaRPr sz="2400" dirty="0">
              <a:latin typeface="Trebuchet MS"/>
              <a:cs typeface="Trebuchet MS"/>
            </a:endParaRPr>
          </a:p>
          <a:p>
            <a:pPr marL="563880">
              <a:lnSpc>
                <a:spcPct val="100000"/>
              </a:lnSpc>
              <a:spcBef>
                <a:spcPts val="720"/>
              </a:spcBef>
            </a:pPr>
            <a:r>
              <a:rPr sz="2400" b="1" dirty="0">
                <a:latin typeface="Trebuchet MS"/>
                <a:cs typeface="Trebuchet MS"/>
              </a:rPr>
              <a:t>}</a:t>
            </a:r>
            <a:endParaRPr sz="2400" dirty="0">
              <a:latin typeface="Trebuchet MS"/>
              <a:cs typeface="Trebuchet MS"/>
            </a:endParaRPr>
          </a:p>
          <a:p>
            <a:pPr marL="288290">
              <a:lnSpc>
                <a:spcPct val="100000"/>
              </a:lnSpc>
              <a:spcBef>
                <a:spcPts val="705"/>
              </a:spcBef>
            </a:pPr>
            <a:r>
              <a:rPr sz="2400" b="1" dirty="0">
                <a:latin typeface="Trebuchet MS"/>
                <a:cs typeface="Trebuchet MS"/>
              </a:rPr>
              <a:t>private:</a:t>
            </a:r>
            <a:endParaRPr sz="2400" dirty="0">
              <a:latin typeface="Trebuchet MS"/>
              <a:cs typeface="Trebuchet MS"/>
            </a:endParaRPr>
          </a:p>
        </p:txBody>
      </p:sp>
      <p:sp>
        <p:nvSpPr>
          <p:cNvPr id="4" name="object 4"/>
          <p:cNvSpPr txBox="1"/>
          <p:nvPr/>
        </p:nvSpPr>
        <p:spPr>
          <a:xfrm>
            <a:off x="1307972" y="3881754"/>
            <a:ext cx="2324735" cy="1395730"/>
          </a:xfrm>
          <a:prstGeom prst="rect">
            <a:avLst/>
          </a:prstGeom>
        </p:spPr>
        <p:txBody>
          <a:bodyPr vert="horz" wrap="square" lIns="0" tIns="13335" rIns="0" bIns="0" rtlCol="0">
            <a:spAutoFit/>
          </a:bodyPr>
          <a:lstStyle/>
          <a:p>
            <a:pPr marL="12700" marR="5080">
              <a:lnSpc>
                <a:spcPct val="124800"/>
              </a:lnSpc>
              <a:spcBef>
                <a:spcPts val="105"/>
              </a:spcBef>
            </a:pPr>
            <a:r>
              <a:rPr sz="2400" b="1" spc="-5" dirty="0">
                <a:latin typeface="Trebuchet MS"/>
                <a:cs typeface="Trebuchet MS"/>
              </a:rPr>
              <a:t>double length;  double</a:t>
            </a:r>
            <a:r>
              <a:rPr sz="2400" b="1" spc="-50" dirty="0">
                <a:latin typeface="Trebuchet MS"/>
                <a:cs typeface="Trebuchet MS"/>
              </a:rPr>
              <a:t> </a:t>
            </a:r>
            <a:r>
              <a:rPr sz="2400" b="1" spc="-5" dirty="0">
                <a:latin typeface="Trebuchet MS"/>
                <a:cs typeface="Trebuchet MS"/>
              </a:rPr>
              <a:t>breadth;  double</a:t>
            </a:r>
            <a:r>
              <a:rPr sz="2400" b="1" spc="-20" dirty="0">
                <a:latin typeface="Trebuchet MS"/>
                <a:cs typeface="Trebuchet MS"/>
              </a:rPr>
              <a:t> </a:t>
            </a:r>
            <a:r>
              <a:rPr sz="2400" b="1" dirty="0">
                <a:latin typeface="Trebuchet MS"/>
                <a:cs typeface="Trebuchet MS"/>
              </a:rPr>
              <a:t>height;</a:t>
            </a:r>
            <a:endParaRPr sz="2400" dirty="0">
              <a:latin typeface="Trebuchet MS"/>
              <a:cs typeface="Trebuchet MS"/>
            </a:endParaRPr>
          </a:p>
        </p:txBody>
      </p:sp>
      <p:sp>
        <p:nvSpPr>
          <p:cNvPr id="5" name="object 5"/>
          <p:cNvSpPr txBox="1"/>
          <p:nvPr/>
        </p:nvSpPr>
        <p:spPr>
          <a:xfrm>
            <a:off x="3935403" y="3881754"/>
            <a:ext cx="2853690" cy="1395730"/>
          </a:xfrm>
          <a:prstGeom prst="rect">
            <a:avLst/>
          </a:prstGeom>
        </p:spPr>
        <p:txBody>
          <a:bodyPr vert="horz" wrap="square" lIns="0" tIns="104140" rIns="0" bIns="0" rtlCol="0">
            <a:spAutoFit/>
          </a:bodyPr>
          <a:lstStyle/>
          <a:p>
            <a:pPr marL="12700">
              <a:lnSpc>
                <a:spcPct val="100000"/>
              </a:lnSpc>
              <a:spcBef>
                <a:spcPts val="820"/>
              </a:spcBef>
            </a:pPr>
            <a:r>
              <a:rPr sz="2400" b="1" spc="-5" dirty="0">
                <a:latin typeface="Trebuchet MS"/>
                <a:cs typeface="Trebuchet MS"/>
              </a:rPr>
              <a:t>// Length </a:t>
            </a:r>
            <a:r>
              <a:rPr sz="2400" b="1" dirty="0">
                <a:latin typeface="Trebuchet MS"/>
                <a:cs typeface="Trebuchet MS"/>
              </a:rPr>
              <a:t>of a</a:t>
            </a:r>
            <a:r>
              <a:rPr sz="2400" b="1" spc="-45" dirty="0">
                <a:latin typeface="Trebuchet MS"/>
                <a:cs typeface="Trebuchet MS"/>
              </a:rPr>
              <a:t> </a:t>
            </a:r>
            <a:r>
              <a:rPr sz="2400" b="1" dirty="0">
                <a:latin typeface="Trebuchet MS"/>
                <a:cs typeface="Trebuchet MS"/>
              </a:rPr>
              <a:t>box</a:t>
            </a:r>
            <a:endParaRPr sz="2400" dirty="0">
              <a:latin typeface="Trebuchet MS"/>
              <a:cs typeface="Trebuchet MS"/>
            </a:endParaRPr>
          </a:p>
          <a:p>
            <a:pPr marL="145415">
              <a:lnSpc>
                <a:spcPct val="100000"/>
              </a:lnSpc>
              <a:spcBef>
                <a:spcPts val="720"/>
              </a:spcBef>
            </a:pPr>
            <a:r>
              <a:rPr sz="2400" b="1" spc="-5" dirty="0">
                <a:latin typeface="Trebuchet MS"/>
                <a:cs typeface="Trebuchet MS"/>
              </a:rPr>
              <a:t>// Breadth </a:t>
            </a:r>
            <a:r>
              <a:rPr sz="2400" b="1" dirty="0">
                <a:latin typeface="Trebuchet MS"/>
                <a:cs typeface="Trebuchet MS"/>
              </a:rPr>
              <a:t>of a</a:t>
            </a:r>
            <a:r>
              <a:rPr sz="2400" b="1" spc="-100" dirty="0">
                <a:latin typeface="Trebuchet MS"/>
                <a:cs typeface="Trebuchet MS"/>
              </a:rPr>
              <a:t> </a:t>
            </a:r>
            <a:r>
              <a:rPr sz="2400" b="1" spc="-5" dirty="0">
                <a:latin typeface="Trebuchet MS"/>
                <a:cs typeface="Trebuchet MS"/>
              </a:rPr>
              <a:t>box</a:t>
            </a:r>
            <a:endParaRPr sz="2400" dirty="0">
              <a:latin typeface="Trebuchet MS"/>
              <a:cs typeface="Trebuchet MS"/>
            </a:endParaRPr>
          </a:p>
          <a:p>
            <a:pPr marL="14604">
              <a:lnSpc>
                <a:spcPct val="100000"/>
              </a:lnSpc>
              <a:spcBef>
                <a:spcPts val="705"/>
              </a:spcBef>
            </a:pPr>
            <a:r>
              <a:rPr sz="2400" b="1" spc="-5" dirty="0">
                <a:latin typeface="Trebuchet MS"/>
                <a:cs typeface="Trebuchet MS"/>
              </a:rPr>
              <a:t>// </a:t>
            </a:r>
            <a:r>
              <a:rPr sz="2400" b="1" dirty="0">
                <a:latin typeface="Trebuchet MS"/>
                <a:cs typeface="Trebuchet MS"/>
              </a:rPr>
              <a:t>Height of a</a:t>
            </a:r>
            <a:r>
              <a:rPr sz="2400" b="1" spc="-65" dirty="0">
                <a:latin typeface="Trebuchet MS"/>
                <a:cs typeface="Trebuchet MS"/>
              </a:rPr>
              <a:t> </a:t>
            </a:r>
            <a:r>
              <a:rPr sz="2400" b="1" dirty="0">
                <a:latin typeface="Trebuchet MS"/>
                <a:cs typeface="Trebuchet MS"/>
              </a:rPr>
              <a:t>box</a:t>
            </a:r>
            <a:endParaRPr sz="2400" dirty="0">
              <a:latin typeface="Trebuchet MS"/>
              <a:cs typeface="Trebuchet MS"/>
            </a:endParaRPr>
          </a:p>
        </p:txBody>
      </p:sp>
      <p:sp>
        <p:nvSpPr>
          <p:cNvPr id="6" name="object 6"/>
          <p:cNvSpPr txBox="1"/>
          <p:nvPr/>
        </p:nvSpPr>
        <p:spPr>
          <a:xfrm>
            <a:off x="756310" y="5341416"/>
            <a:ext cx="27051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404040"/>
                </a:solidFill>
                <a:latin typeface="Trebuchet MS"/>
                <a:cs typeface="Trebuchet MS"/>
              </a:rPr>
              <a:t>};</a:t>
            </a:r>
            <a:endParaRPr sz="24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3714090"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Example:</a:t>
            </a:r>
          </a:p>
        </p:txBody>
      </p:sp>
      <p:sp>
        <p:nvSpPr>
          <p:cNvPr id="3" name="object 3"/>
          <p:cNvSpPr txBox="1"/>
          <p:nvPr/>
        </p:nvSpPr>
        <p:spPr>
          <a:xfrm>
            <a:off x="756310" y="2068035"/>
            <a:ext cx="10622890" cy="2877904"/>
          </a:xfrm>
          <a:prstGeom prst="rect">
            <a:avLst/>
          </a:prstGeom>
        </p:spPr>
        <p:txBody>
          <a:bodyPr vert="horz" wrap="square" lIns="0" tIns="92710" rIns="0" bIns="0" rtlCol="0">
            <a:spAutoFit/>
          </a:bodyPr>
          <a:lstStyle/>
          <a:p>
            <a:pPr marL="12700">
              <a:lnSpc>
                <a:spcPct val="100000"/>
              </a:lnSpc>
              <a:spcBef>
                <a:spcPts val="730"/>
              </a:spcBef>
              <a:tabLst>
                <a:tab pos="354965" algn="l"/>
              </a:tabLst>
            </a:pPr>
            <a:r>
              <a:rPr sz="1900" spc="350" dirty="0">
                <a:latin typeface="Arial"/>
                <a:cs typeface="Arial"/>
              </a:rPr>
              <a:t>	</a:t>
            </a:r>
            <a:r>
              <a:rPr sz="2400" b="1" spc="-25" dirty="0">
                <a:latin typeface="Trebuchet MS"/>
                <a:cs typeface="Trebuchet MS"/>
              </a:rPr>
              <a:t>We </a:t>
            </a:r>
            <a:r>
              <a:rPr sz="2400" b="1" spc="-5" dirty="0">
                <a:latin typeface="Trebuchet MS"/>
                <a:cs typeface="Trebuchet MS"/>
              </a:rPr>
              <a:t>can understand it more </a:t>
            </a:r>
            <a:r>
              <a:rPr sz="2400" b="1" dirty="0">
                <a:latin typeface="Trebuchet MS"/>
                <a:cs typeface="Trebuchet MS"/>
              </a:rPr>
              <a:t>by a </a:t>
            </a:r>
            <a:r>
              <a:rPr sz="2400" b="1" spc="-5" dirty="0">
                <a:latin typeface="Trebuchet MS"/>
                <a:cs typeface="Trebuchet MS"/>
              </a:rPr>
              <a:t>C++ </a:t>
            </a:r>
            <a:r>
              <a:rPr sz="2400" b="1" spc="-15" dirty="0">
                <a:latin typeface="Trebuchet MS"/>
                <a:cs typeface="Trebuchet MS"/>
              </a:rPr>
              <a:t>program</a:t>
            </a:r>
            <a:endParaRPr sz="2400" dirty="0">
              <a:latin typeface="Trebuchet MS"/>
              <a:cs typeface="Trebuchet MS"/>
            </a:endParaRPr>
          </a:p>
          <a:p>
            <a:pPr marL="12700" marR="3505835">
              <a:lnSpc>
                <a:spcPct val="121900"/>
              </a:lnSpc>
              <a:spcBef>
                <a:spcPts val="5"/>
              </a:spcBef>
            </a:pPr>
            <a:r>
              <a:rPr sz="2600" b="1" dirty="0">
                <a:latin typeface="Trebuchet MS"/>
                <a:cs typeface="Trebuchet MS"/>
              </a:rPr>
              <a:t>#include </a:t>
            </a:r>
            <a:r>
              <a:rPr sz="2600" b="1" spc="-5" dirty="0">
                <a:latin typeface="Trebuchet MS"/>
                <a:cs typeface="Trebuchet MS"/>
              </a:rPr>
              <a:t>&lt;iostream&gt; </a:t>
            </a:r>
            <a:endParaRPr lang="en-US" sz="2600" b="1" spc="-5" dirty="0">
              <a:latin typeface="Trebuchet MS"/>
              <a:cs typeface="Trebuchet MS"/>
            </a:endParaRPr>
          </a:p>
          <a:p>
            <a:pPr marL="12700" marR="3505835">
              <a:lnSpc>
                <a:spcPct val="121900"/>
              </a:lnSpc>
              <a:spcBef>
                <a:spcPts val="5"/>
              </a:spcBef>
            </a:pPr>
            <a:r>
              <a:rPr sz="2600" b="1" spc="-5" dirty="0">
                <a:latin typeface="Trebuchet MS"/>
                <a:cs typeface="Trebuchet MS"/>
              </a:rPr>
              <a:t> </a:t>
            </a:r>
            <a:r>
              <a:rPr sz="2600" b="1" dirty="0">
                <a:latin typeface="Trebuchet MS"/>
                <a:cs typeface="Trebuchet MS"/>
              </a:rPr>
              <a:t>#include&lt;stdlib.h&gt; </a:t>
            </a:r>
            <a:endParaRPr lang="en-US" sz="2600" b="1" dirty="0">
              <a:latin typeface="Trebuchet MS"/>
              <a:cs typeface="Trebuchet MS"/>
            </a:endParaRPr>
          </a:p>
          <a:p>
            <a:pPr marL="12700" marR="3505835">
              <a:lnSpc>
                <a:spcPct val="121900"/>
              </a:lnSpc>
              <a:spcBef>
                <a:spcPts val="5"/>
              </a:spcBef>
            </a:pPr>
            <a:r>
              <a:rPr sz="2600" b="1" dirty="0">
                <a:latin typeface="Trebuchet MS"/>
                <a:cs typeface="Trebuchet MS"/>
              </a:rPr>
              <a:t> </a:t>
            </a:r>
            <a:r>
              <a:rPr sz="2600" b="1" spc="-5" dirty="0">
                <a:latin typeface="Trebuchet MS"/>
                <a:cs typeface="Trebuchet MS"/>
              </a:rPr>
              <a:t>using namespace</a:t>
            </a:r>
            <a:r>
              <a:rPr sz="2600" b="1" spc="-20" dirty="0">
                <a:latin typeface="Trebuchet MS"/>
                <a:cs typeface="Trebuchet MS"/>
              </a:rPr>
              <a:t> </a:t>
            </a:r>
            <a:r>
              <a:rPr sz="2600" b="1" spc="-5" dirty="0">
                <a:latin typeface="Trebuchet MS"/>
                <a:cs typeface="Trebuchet MS"/>
              </a:rPr>
              <a:t>std;</a:t>
            </a:r>
            <a:endParaRPr sz="2600" dirty="0">
              <a:latin typeface="Trebuchet MS"/>
              <a:cs typeface="Trebuchet MS"/>
            </a:endParaRPr>
          </a:p>
          <a:p>
            <a:pPr>
              <a:lnSpc>
                <a:spcPct val="100000"/>
              </a:lnSpc>
              <a:spcBef>
                <a:spcPts val="15"/>
              </a:spcBef>
            </a:pPr>
            <a:endParaRPr sz="3300" dirty="0">
              <a:latin typeface="Times New Roman"/>
              <a:cs typeface="Times New Roman"/>
            </a:endParaRPr>
          </a:p>
          <a:p>
            <a:pPr marL="12700" marR="4427855">
              <a:lnSpc>
                <a:spcPct val="122200"/>
              </a:lnSpc>
              <a:spcBef>
                <a:spcPts val="5"/>
              </a:spcBef>
            </a:pPr>
            <a:r>
              <a:rPr sz="2600" b="1" dirty="0">
                <a:latin typeface="Trebuchet MS"/>
                <a:cs typeface="Trebuchet MS"/>
              </a:rPr>
              <a:t>class </a:t>
            </a:r>
            <a:r>
              <a:rPr sz="2600" b="1" spc="-5" dirty="0">
                <a:latin typeface="Trebuchet MS"/>
                <a:cs typeface="Trebuchet MS"/>
              </a:rPr>
              <a:t>Adder{  </a:t>
            </a:r>
            <a:r>
              <a:rPr sz="2600" b="1" dirty="0">
                <a:latin typeface="Trebuchet MS"/>
                <a:cs typeface="Trebuchet MS"/>
              </a:rPr>
              <a:t>public:  </a:t>
            </a:r>
            <a:r>
              <a:rPr sz="2600" b="1" spc="-5" dirty="0">
                <a:latin typeface="Trebuchet MS"/>
                <a:cs typeface="Trebuchet MS"/>
              </a:rPr>
              <a:t>Adder(int </a:t>
            </a:r>
            <a:r>
              <a:rPr sz="2600" b="1" dirty="0" err="1">
                <a:latin typeface="Trebuchet MS"/>
                <a:cs typeface="Trebuchet MS"/>
              </a:rPr>
              <a:t>i</a:t>
            </a:r>
            <a:r>
              <a:rPr sz="2600" b="1" dirty="0">
                <a:latin typeface="Trebuchet MS"/>
                <a:cs typeface="Trebuchet MS"/>
              </a:rPr>
              <a:t> =</a:t>
            </a:r>
            <a:r>
              <a:rPr lang="en-US" sz="2600" b="1" spc="-65" dirty="0">
                <a:latin typeface="Trebuchet MS"/>
                <a:cs typeface="Trebuchet MS"/>
              </a:rPr>
              <a:t> </a:t>
            </a:r>
            <a:r>
              <a:rPr sz="2600" b="1" spc="-5" dirty="0">
                <a:latin typeface="Trebuchet MS"/>
                <a:cs typeface="Trebuchet MS"/>
              </a:rPr>
              <a:t>0)</a:t>
            </a:r>
            <a:endParaRPr sz="2600" dirty="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2915804"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Example:</a:t>
            </a:r>
          </a:p>
        </p:txBody>
      </p:sp>
      <p:sp>
        <p:nvSpPr>
          <p:cNvPr id="3" name="object 3"/>
          <p:cNvSpPr txBox="1"/>
          <p:nvPr/>
        </p:nvSpPr>
        <p:spPr>
          <a:xfrm>
            <a:off x="756310" y="2059076"/>
            <a:ext cx="3747135" cy="3885565"/>
          </a:xfrm>
          <a:prstGeom prst="rect">
            <a:avLst/>
          </a:prstGeom>
        </p:spPr>
        <p:txBody>
          <a:bodyPr vert="horz" wrap="square" lIns="0" tIns="106045" rIns="0" bIns="0" rtlCol="0">
            <a:spAutoFit/>
          </a:bodyPr>
          <a:lstStyle/>
          <a:p>
            <a:pPr marL="12700">
              <a:lnSpc>
                <a:spcPct val="100000"/>
              </a:lnSpc>
              <a:spcBef>
                <a:spcPts val="835"/>
              </a:spcBef>
            </a:pPr>
            <a:r>
              <a:rPr sz="2200" b="1" spc="-5" dirty="0">
                <a:latin typeface="Trebuchet MS"/>
                <a:cs typeface="Trebuchet MS"/>
              </a:rPr>
              <a:t>{</a:t>
            </a:r>
            <a:endParaRPr sz="2200" dirty="0">
              <a:latin typeface="Trebuchet MS"/>
              <a:cs typeface="Trebuchet MS"/>
            </a:endParaRPr>
          </a:p>
          <a:p>
            <a:pPr marL="12700">
              <a:lnSpc>
                <a:spcPct val="100000"/>
              </a:lnSpc>
              <a:spcBef>
                <a:spcPts val="730"/>
              </a:spcBef>
            </a:pPr>
            <a:r>
              <a:rPr sz="2200" b="1" spc="-5" dirty="0">
                <a:latin typeface="Trebuchet MS"/>
                <a:cs typeface="Trebuchet MS"/>
              </a:rPr>
              <a:t>total =</a:t>
            </a:r>
            <a:r>
              <a:rPr sz="2200" b="1" spc="15" dirty="0">
                <a:latin typeface="Trebuchet MS"/>
                <a:cs typeface="Trebuchet MS"/>
              </a:rPr>
              <a:t> </a:t>
            </a:r>
            <a:r>
              <a:rPr sz="2200" b="1" spc="-5" dirty="0">
                <a:latin typeface="Trebuchet MS"/>
                <a:cs typeface="Trebuchet MS"/>
              </a:rPr>
              <a:t>i;</a:t>
            </a:r>
            <a:endParaRPr sz="2200" dirty="0">
              <a:latin typeface="Trebuchet MS"/>
              <a:cs typeface="Trebuchet MS"/>
            </a:endParaRPr>
          </a:p>
          <a:p>
            <a:pPr marL="12700">
              <a:lnSpc>
                <a:spcPct val="100000"/>
              </a:lnSpc>
              <a:spcBef>
                <a:spcPts val="745"/>
              </a:spcBef>
            </a:pPr>
            <a:r>
              <a:rPr sz="2200" b="1" spc="-5" dirty="0">
                <a:latin typeface="Trebuchet MS"/>
                <a:cs typeface="Trebuchet MS"/>
              </a:rPr>
              <a:t>}</a:t>
            </a:r>
            <a:endParaRPr sz="2200" dirty="0">
              <a:latin typeface="Trebuchet MS"/>
              <a:cs typeface="Trebuchet MS"/>
            </a:endParaRPr>
          </a:p>
          <a:p>
            <a:pPr marL="12700">
              <a:lnSpc>
                <a:spcPct val="100000"/>
              </a:lnSpc>
              <a:spcBef>
                <a:spcPts val="735"/>
              </a:spcBef>
            </a:pPr>
            <a:r>
              <a:rPr sz="2200" b="1" spc="-5" dirty="0">
                <a:latin typeface="Trebuchet MS"/>
                <a:cs typeface="Trebuchet MS"/>
              </a:rPr>
              <a:t>// interface to outside</a:t>
            </a:r>
            <a:r>
              <a:rPr sz="2200" b="1" spc="10" dirty="0">
                <a:latin typeface="Trebuchet MS"/>
                <a:cs typeface="Trebuchet MS"/>
              </a:rPr>
              <a:t> </a:t>
            </a:r>
            <a:r>
              <a:rPr sz="2200" b="1" spc="-5" dirty="0">
                <a:latin typeface="Trebuchet MS"/>
                <a:cs typeface="Trebuchet MS"/>
              </a:rPr>
              <a:t>world</a:t>
            </a:r>
            <a:endParaRPr sz="2200" dirty="0">
              <a:latin typeface="Trebuchet MS"/>
              <a:cs typeface="Trebuchet MS"/>
            </a:endParaRPr>
          </a:p>
          <a:p>
            <a:pPr marL="12700">
              <a:lnSpc>
                <a:spcPct val="100000"/>
              </a:lnSpc>
              <a:spcBef>
                <a:spcPts val="730"/>
              </a:spcBef>
            </a:pPr>
            <a:r>
              <a:rPr sz="2200" b="1" spc="-5" dirty="0">
                <a:latin typeface="Trebuchet MS"/>
                <a:cs typeface="Trebuchet MS"/>
              </a:rPr>
              <a:t>void </a:t>
            </a:r>
            <a:r>
              <a:rPr sz="2200" b="1" spc="-10" dirty="0">
                <a:latin typeface="Trebuchet MS"/>
                <a:cs typeface="Trebuchet MS"/>
              </a:rPr>
              <a:t>addNum(int</a:t>
            </a:r>
            <a:r>
              <a:rPr sz="2200" b="1" spc="45" dirty="0">
                <a:latin typeface="Trebuchet MS"/>
                <a:cs typeface="Trebuchet MS"/>
              </a:rPr>
              <a:t> </a:t>
            </a:r>
            <a:r>
              <a:rPr sz="2200" b="1" spc="-10" dirty="0">
                <a:latin typeface="Trebuchet MS"/>
                <a:cs typeface="Trebuchet MS"/>
              </a:rPr>
              <a:t>number)</a:t>
            </a:r>
            <a:endParaRPr sz="2200" dirty="0">
              <a:latin typeface="Trebuchet MS"/>
              <a:cs typeface="Trebuchet MS"/>
            </a:endParaRPr>
          </a:p>
          <a:p>
            <a:pPr marL="12700">
              <a:lnSpc>
                <a:spcPct val="100000"/>
              </a:lnSpc>
              <a:spcBef>
                <a:spcPts val="745"/>
              </a:spcBef>
            </a:pPr>
            <a:r>
              <a:rPr sz="2200" b="1" spc="-5" dirty="0">
                <a:latin typeface="Trebuchet MS"/>
                <a:cs typeface="Trebuchet MS"/>
              </a:rPr>
              <a:t>{</a:t>
            </a:r>
            <a:endParaRPr sz="2200" dirty="0">
              <a:latin typeface="Trebuchet MS"/>
              <a:cs typeface="Trebuchet MS"/>
            </a:endParaRPr>
          </a:p>
          <a:p>
            <a:pPr marL="12700">
              <a:lnSpc>
                <a:spcPct val="100000"/>
              </a:lnSpc>
              <a:spcBef>
                <a:spcPts val="735"/>
              </a:spcBef>
            </a:pPr>
            <a:r>
              <a:rPr sz="2200" b="1" spc="-5" dirty="0">
                <a:latin typeface="Trebuchet MS"/>
                <a:cs typeface="Trebuchet MS"/>
              </a:rPr>
              <a:t>total +=</a:t>
            </a:r>
            <a:r>
              <a:rPr sz="2200" b="1" spc="-10" dirty="0">
                <a:latin typeface="Trebuchet MS"/>
                <a:cs typeface="Trebuchet MS"/>
              </a:rPr>
              <a:t> number;</a:t>
            </a:r>
            <a:endParaRPr sz="2200" dirty="0">
              <a:latin typeface="Trebuchet MS"/>
              <a:cs typeface="Trebuchet MS"/>
            </a:endParaRPr>
          </a:p>
          <a:p>
            <a:pPr marL="12700">
              <a:lnSpc>
                <a:spcPct val="100000"/>
              </a:lnSpc>
              <a:spcBef>
                <a:spcPts val="730"/>
              </a:spcBef>
            </a:pPr>
            <a:r>
              <a:rPr sz="2200" b="1" spc="-5" dirty="0">
                <a:latin typeface="Trebuchet MS"/>
                <a:cs typeface="Trebuchet MS"/>
              </a:rPr>
              <a:t>}</a:t>
            </a:r>
            <a:endParaRPr sz="2200" dirty="0">
              <a:latin typeface="Trebuchet MS"/>
              <a:cs typeface="Trebuchet MS"/>
            </a:endParaRPr>
          </a:p>
          <a:p>
            <a:pPr marL="12700">
              <a:lnSpc>
                <a:spcPct val="100000"/>
              </a:lnSpc>
              <a:spcBef>
                <a:spcPts val="745"/>
              </a:spcBef>
            </a:pPr>
            <a:r>
              <a:rPr sz="2200" b="1" spc="-5" dirty="0">
                <a:latin typeface="Trebuchet MS"/>
                <a:cs typeface="Trebuchet MS"/>
              </a:rPr>
              <a:t>int</a:t>
            </a:r>
            <a:r>
              <a:rPr sz="2200" b="1" spc="15" dirty="0">
                <a:latin typeface="Trebuchet MS"/>
                <a:cs typeface="Trebuchet MS"/>
              </a:rPr>
              <a:t> </a:t>
            </a:r>
            <a:r>
              <a:rPr sz="2200" b="1" spc="-35" dirty="0">
                <a:latin typeface="Trebuchet MS"/>
                <a:cs typeface="Trebuchet MS"/>
              </a:rPr>
              <a:t>getTotal()</a:t>
            </a:r>
            <a:endParaRPr sz="2200" dirty="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1927225" cy="57404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Example:</a:t>
            </a:r>
          </a:p>
        </p:txBody>
      </p:sp>
      <p:sp>
        <p:nvSpPr>
          <p:cNvPr id="3" name="object 3"/>
          <p:cNvSpPr txBox="1"/>
          <p:nvPr/>
        </p:nvSpPr>
        <p:spPr>
          <a:xfrm>
            <a:off x="756310" y="2060600"/>
            <a:ext cx="10434204" cy="3165609"/>
          </a:xfrm>
          <a:prstGeom prst="rect">
            <a:avLst/>
          </a:prstGeom>
        </p:spPr>
        <p:txBody>
          <a:bodyPr vert="horz" wrap="square" lIns="0" tIns="110489" rIns="0" bIns="0" rtlCol="0">
            <a:spAutoFit/>
          </a:bodyPr>
          <a:lstStyle/>
          <a:p>
            <a:pPr marL="12700">
              <a:lnSpc>
                <a:spcPct val="100000"/>
              </a:lnSpc>
              <a:spcBef>
                <a:spcPts val="869"/>
              </a:spcBef>
            </a:pPr>
            <a:r>
              <a:rPr sz="1900" b="1" spc="-5" dirty="0">
                <a:latin typeface="Trebuchet MS"/>
                <a:cs typeface="Trebuchet MS"/>
              </a:rPr>
              <a:t>{</a:t>
            </a:r>
            <a:endParaRPr sz="1900" dirty="0">
              <a:latin typeface="Trebuchet MS"/>
              <a:cs typeface="Trebuchet MS"/>
            </a:endParaRPr>
          </a:p>
          <a:p>
            <a:pPr marL="12700">
              <a:lnSpc>
                <a:spcPct val="100000"/>
              </a:lnSpc>
              <a:spcBef>
                <a:spcPts val="770"/>
              </a:spcBef>
            </a:pPr>
            <a:r>
              <a:rPr sz="1900" b="1" spc="-5" dirty="0">
                <a:latin typeface="Trebuchet MS"/>
                <a:cs typeface="Trebuchet MS"/>
              </a:rPr>
              <a:t>return total;</a:t>
            </a:r>
            <a:endParaRPr sz="1900" dirty="0">
              <a:latin typeface="Trebuchet MS"/>
              <a:cs typeface="Trebuchet MS"/>
            </a:endParaRPr>
          </a:p>
          <a:p>
            <a:pPr marL="12700">
              <a:lnSpc>
                <a:spcPct val="100000"/>
              </a:lnSpc>
              <a:spcBef>
                <a:spcPts val="765"/>
              </a:spcBef>
            </a:pPr>
            <a:r>
              <a:rPr sz="1900" b="1" spc="-5" dirty="0">
                <a:latin typeface="Trebuchet MS"/>
                <a:cs typeface="Trebuchet MS"/>
              </a:rPr>
              <a:t>};</a:t>
            </a:r>
            <a:endParaRPr sz="1900" dirty="0">
              <a:latin typeface="Trebuchet MS"/>
              <a:cs typeface="Trebuchet MS"/>
            </a:endParaRPr>
          </a:p>
          <a:p>
            <a:pPr marL="12700" marR="5080">
              <a:lnSpc>
                <a:spcPct val="133700"/>
              </a:lnSpc>
              <a:spcBef>
                <a:spcPts val="15"/>
              </a:spcBef>
            </a:pPr>
            <a:r>
              <a:rPr sz="1900" b="1" spc="-5" dirty="0">
                <a:latin typeface="Trebuchet MS"/>
                <a:cs typeface="Trebuchet MS"/>
              </a:rPr>
              <a:t>private: // This keeps our data hidden from the world  </a:t>
            </a:r>
            <a:r>
              <a:rPr sz="1900" b="1" spc="-10" dirty="0">
                <a:latin typeface="Trebuchet MS"/>
                <a:cs typeface="Trebuchet MS"/>
              </a:rPr>
              <a:t>int</a:t>
            </a:r>
            <a:r>
              <a:rPr sz="1900" b="1" spc="-5" dirty="0">
                <a:latin typeface="Trebuchet MS"/>
                <a:cs typeface="Trebuchet MS"/>
              </a:rPr>
              <a:t> total;</a:t>
            </a:r>
            <a:endParaRPr sz="1900" dirty="0">
              <a:latin typeface="Trebuchet MS"/>
              <a:cs typeface="Trebuchet MS"/>
            </a:endParaRPr>
          </a:p>
          <a:p>
            <a:pPr marL="12700">
              <a:lnSpc>
                <a:spcPct val="100000"/>
              </a:lnSpc>
              <a:spcBef>
                <a:spcPts val="770"/>
              </a:spcBef>
            </a:pPr>
            <a:r>
              <a:rPr sz="1900" b="1" spc="-5" dirty="0">
                <a:latin typeface="Trebuchet MS"/>
                <a:cs typeface="Trebuchet MS"/>
              </a:rPr>
              <a:t>};</a:t>
            </a:r>
            <a:endParaRPr sz="1900" dirty="0">
              <a:latin typeface="Trebuchet MS"/>
              <a:cs typeface="Trebuchet MS"/>
            </a:endParaRPr>
          </a:p>
          <a:p>
            <a:pPr marL="12700">
              <a:lnSpc>
                <a:spcPct val="100000"/>
              </a:lnSpc>
              <a:spcBef>
                <a:spcPts val="780"/>
              </a:spcBef>
            </a:pPr>
            <a:r>
              <a:rPr sz="1900" b="1" spc="-10" dirty="0">
                <a:latin typeface="Trebuchet MS"/>
                <a:cs typeface="Trebuchet MS"/>
              </a:rPr>
              <a:t>int main(</a:t>
            </a:r>
            <a:r>
              <a:rPr sz="1900" b="1" spc="25" dirty="0">
                <a:latin typeface="Trebuchet MS"/>
                <a:cs typeface="Trebuchet MS"/>
              </a:rPr>
              <a:t> </a:t>
            </a:r>
            <a:r>
              <a:rPr sz="1900" b="1" spc="-5" dirty="0">
                <a:latin typeface="Trebuchet MS"/>
                <a:cs typeface="Trebuchet MS"/>
              </a:rPr>
              <a:t>)</a:t>
            </a:r>
            <a:endParaRPr sz="1900" dirty="0">
              <a:latin typeface="Trebuchet MS"/>
              <a:cs typeface="Trebuchet MS"/>
            </a:endParaRPr>
          </a:p>
          <a:p>
            <a:pPr marL="12700">
              <a:lnSpc>
                <a:spcPct val="100000"/>
              </a:lnSpc>
              <a:spcBef>
                <a:spcPts val="770"/>
              </a:spcBef>
            </a:pPr>
            <a:r>
              <a:rPr sz="1900" b="1" spc="-5" dirty="0">
                <a:latin typeface="Trebuchet MS"/>
                <a:cs typeface="Trebuchet MS"/>
              </a:rPr>
              <a:t>{</a:t>
            </a:r>
            <a:endParaRPr sz="1900" dirty="0">
              <a:latin typeface="Trebuchet MS"/>
              <a:cs typeface="Trebuchet MS"/>
            </a:endParaRPr>
          </a:p>
          <a:p>
            <a:pPr marL="12700">
              <a:lnSpc>
                <a:spcPct val="100000"/>
              </a:lnSpc>
              <a:spcBef>
                <a:spcPts val="785"/>
              </a:spcBef>
            </a:pPr>
            <a:r>
              <a:rPr sz="1900" b="1" spc="-10" dirty="0">
                <a:latin typeface="Trebuchet MS"/>
                <a:cs typeface="Trebuchet MS"/>
              </a:rPr>
              <a:t>Adder</a:t>
            </a:r>
            <a:r>
              <a:rPr sz="1900" b="1" spc="-15" dirty="0">
                <a:latin typeface="Trebuchet MS"/>
                <a:cs typeface="Trebuchet MS"/>
              </a:rPr>
              <a:t> </a:t>
            </a:r>
            <a:r>
              <a:rPr sz="1900" b="1" spc="-5" dirty="0">
                <a:latin typeface="Trebuchet MS"/>
                <a:cs typeface="Trebuchet MS"/>
              </a:rPr>
              <a:t>a;</a:t>
            </a:r>
            <a:endParaRPr sz="1900" dirty="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3031919"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Example:</a:t>
            </a:r>
          </a:p>
        </p:txBody>
      </p:sp>
      <p:sp>
        <p:nvSpPr>
          <p:cNvPr id="3" name="object 3"/>
          <p:cNvSpPr txBox="1"/>
          <p:nvPr/>
        </p:nvSpPr>
        <p:spPr>
          <a:xfrm>
            <a:off x="756310" y="2058162"/>
            <a:ext cx="8750547" cy="3515193"/>
          </a:xfrm>
          <a:prstGeom prst="rect">
            <a:avLst/>
          </a:prstGeom>
        </p:spPr>
        <p:txBody>
          <a:bodyPr vert="horz" wrap="square" lIns="0" tIns="139065" rIns="0" bIns="0" rtlCol="0">
            <a:spAutoFit/>
          </a:bodyPr>
          <a:lstStyle/>
          <a:p>
            <a:pPr marL="12700">
              <a:lnSpc>
                <a:spcPct val="100000"/>
              </a:lnSpc>
              <a:spcBef>
                <a:spcPts val="1095"/>
              </a:spcBef>
            </a:pPr>
            <a:r>
              <a:rPr sz="2400" b="1" spc="-5" dirty="0">
                <a:latin typeface="Trebuchet MS"/>
                <a:cs typeface="Trebuchet MS"/>
              </a:rPr>
              <a:t>a.addNum(10);</a:t>
            </a:r>
            <a:endParaRPr sz="2400" dirty="0">
              <a:latin typeface="Trebuchet MS"/>
              <a:cs typeface="Trebuchet MS"/>
            </a:endParaRPr>
          </a:p>
          <a:p>
            <a:pPr marL="12700">
              <a:lnSpc>
                <a:spcPct val="100000"/>
              </a:lnSpc>
              <a:spcBef>
                <a:spcPts val="1000"/>
              </a:spcBef>
            </a:pPr>
            <a:r>
              <a:rPr sz="2400" b="1" spc="-5" dirty="0">
                <a:latin typeface="Trebuchet MS"/>
                <a:cs typeface="Trebuchet MS"/>
              </a:rPr>
              <a:t>a.addNum(20);</a:t>
            </a:r>
            <a:endParaRPr sz="2400" dirty="0">
              <a:latin typeface="Trebuchet MS"/>
              <a:cs typeface="Trebuchet MS"/>
            </a:endParaRPr>
          </a:p>
          <a:p>
            <a:pPr marL="12700">
              <a:lnSpc>
                <a:spcPct val="100000"/>
              </a:lnSpc>
              <a:spcBef>
                <a:spcPts val="1010"/>
              </a:spcBef>
            </a:pPr>
            <a:r>
              <a:rPr sz="2400" b="1" spc="-5" dirty="0">
                <a:latin typeface="Trebuchet MS"/>
                <a:cs typeface="Trebuchet MS"/>
              </a:rPr>
              <a:t>a.addNum(30);</a:t>
            </a:r>
            <a:endParaRPr sz="2400" dirty="0">
              <a:latin typeface="Trebuchet MS"/>
              <a:cs typeface="Trebuchet MS"/>
            </a:endParaRPr>
          </a:p>
          <a:p>
            <a:pPr>
              <a:lnSpc>
                <a:spcPct val="100000"/>
              </a:lnSpc>
              <a:spcBef>
                <a:spcPts val="10"/>
              </a:spcBef>
            </a:pPr>
            <a:endParaRPr sz="3350" dirty="0">
              <a:latin typeface="Times New Roman"/>
              <a:cs typeface="Times New Roman"/>
            </a:endParaRPr>
          </a:p>
          <a:p>
            <a:pPr marL="12700" marR="5080">
              <a:lnSpc>
                <a:spcPct val="135000"/>
              </a:lnSpc>
            </a:pPr>
            <a:r>
              <a:rPr sz="2400" b="1" spc="-5" dirty="0">
                <a:latin typeface="Trebuchet MS"/>
                <a:cs typeface="Trebuchet MS"/>
              </a:rPr>
              <a:t>cout </a:t>
            </a:r>
            <a:r>
              <a:rPr sz="2400" b="1" dirty="0">
                <a:latin typeface="Trebuchet MS"/>
                <a:cs typeface="Trebuchet MS"/>
              </a:rPr>
              <a:t>&lt;&lt; </a:t>
            </a:r>
            <a:r>
              <a:rPr sz="2400" b="1" spc="-55" dirty="0">
                <a:latin typeface="Trebuchet MS"/>
                <a:cs typeface="Trebuchet MS"/>
              </a:rPr>
              <a:t>"Total </a:t>
            </a:r>
            <a:r>
              <a:rPr sz="2400" b="1" dirty="0">
                <a:latin typeface="Trebuchet MS"/>
                <a:cs typeface="Trebuchet MS"/>
              </a:rPr>
              <a:t>" </a:t>
            </a:r>
            <a:r>
              <a:rPr sz="2400" b="1" spc="-5" dirty="0">
                <a:latin typeface="Trebuchet MS"/>
                <a:cs typeface="Trebuchet MS"/>
              </a:rPr>
              <a:t>&lt;&lt; </a:t>
            </a:r>
            <a:r>
              <a:rPr sz="2400" b="1" spc="-30" dirty="0">
                <a:latin typeface="Trebuchet MS"/>
                <a:cs typeface="Trebuchet MS"/>
              </a:rPr>
              <a:t>a.getTotal() </a:t>
            </a:r>
            <a:r>
              <a:rPr sz="2400" b="1" spc="-5" dirty="0">
                <a:latin typeface="Trebuchet MS"/>
                <a:cs typeface="Trebuchet MS"/>
              </a:rPr>
              <a:t>&lt;&lt;endl; </a:t>
            </a:r>
            <a:endParaRPr lang="en-US" sz="2400" b="1" spc="-5" dirty="0">
              <a:latin typeface="Trebuchet MS"/>
              <a:cs typeface="Trebuchet MS"/>
            </a:endParaRPr>
          </a:p>
          <a:p>
            <a:pPr marL="12700" marR="5080">
              <a:lnSpc>
                <a:spcPct val="135000"/>
              </a:lnSpc>
            </a:pPr>
            <a:r>
              <a:rPr sz="2400" b="1" spc="-5" dirty="0">
                <a:latin typeface="Trebuchet MS"/>
                <a:cs typeface="Trebuchet MS"/>
              </a:rPr>
              <a:t> return</a:t>
            </a:r>
            <a:r>
              <a:rPr sz="2400" b="1" spc="-10" dirty="0">
                <a:latin typeface="Trebuchet MS"/>
                <a:cs typeface="Trebuchet MS"/>
              </a:rPr>
              <a:t> </a:t>
            </a:r>
            <a:r>
              <a:rPr sz="2400" b="1" spc="-5" dirty="0">
                <a:latin typeface="Trebuchet MS"/>
                <a:cs typeface="Trebuchet MS"/>
              </a:rPr>
              <a:t>0;</a:t>
            </a:r>
            <a:endParaRPr sz="2400" dirty="0">
              <a:latin typeface="Trebuchet MS"/>
              <a:cs typeface="Trebuchet MS"/>
            </a:endParaRPr>
          </a:p>
          <a:p>
            <a:pPr marL="12700">
              <a:lnSpc>
                <a:spcPct val="100000"/>
              </a:lnSpc>
              <a:spcBef>
                <a:spcPts val="1000"/>
              </a:spcBef>
            </a:pPr>
            <a:r>
              <a:rPr sz="2400" b="1" dirty="0">
                <a:latin typeface="Trebuchet MS"/>
                <a:cs typeface="Trebuchet MS"/>
              </a:rPr>
              <a:t>}</a:t>
            </a:r>
            <a:endParaRPr sz="2400" dirty="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3278661" cy="689932"/>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Example:</a:t>
            </a:r>
          </a:p>
        </p:txBody>
      </p:sp>
      <p:sp>
        <p:nvSpPr>
          <p:cNvPr id="3" name="object 3"/>
          <p:cNvSpPr txBox="1"/>
          <p:nvPr/>
        </p:nvSpPr>
        <p:spPr>
          <a:xfrm>
            <a:off x="756310" y="2184908"/>
            <a:ext cx="7600950" cy="1220470"/>
          </a:xfrm>
          <a:prstGeom prst="rect">
            <a:avLst/>
          </a:prstGeom>
        </p:spPr>
        <p:txBody>
          <a:bodyPr vert="horz" wrap="square" lIns="0" tIns="10795" rIns="0" bIns="0" rtlCol="0">
            <a:spAutoFit/>
          </a:bodyPr>
          <a:lstStyle/>
          <a:p>
            <a:pPr marL="355600" marR="5080" indent="-342900">
              <a:lnSpc>
                <a:spcPct val="100499"/>
              </a:lnSpc>
              <a:spcBef>
                <a:spcPts val="85"/>
              </a:spcBef>
              <a:tabLst>
                <a:tab pos="354965" algn="l"/>
              </a:tabLst>
            </a:pPr>
            <a:r>
              <a:rPr sz="1900" spc="350" dirty="0">
                <a:latin typeface="Arial"/>
                <a:cs typeface="Arial"/>
              </a:rPr>
              <a:t>	</a:t>
            </a:r>
            <a:r>
              <a:rPr sz="2400" b="1" dirty="0">
                <a:latin typeface="Trebuchet MS"/>
                <a:cs typeface="Trebuchet MS"/>
              </a:rPr>
              <a:t>When </a:t>
            </a:r>
            <a:r>
              <a:rPr sz="2400" b="1" spc="-5" dirty="0">
                <a:latin typeface="Trebuchet MS"/>
                <a:cs typeface="Trebuchet MS"/>
              </a:rPr>
              <a:t>the above code is compiled </a:t>
            </a:r>
            <a:r>
              <a:rPr sz="2400" b="1" dirty="0">
                <a:latin typeface="Trebuchet MS"/>
                <a:cs typeface="Trebuchet MS"/>
              </a:rPr>
              <a:t>and </a:t>
            </a:r>
            <a:r>
              <a:rPr sz="2400" b="1" spc="-5" dirty="0">
                <a:latin typeface="Trebuchet MS"/>
                <a:cs typeface="Trebuchet MS"/>
              </a:rPr>
              <a:t>executed, it  produces the </a:t>
            </a:r>
            <a:r>
              <a:rPr sz="2400" b="1" dirty="0">
                <a:latin typeface="Trebuchet MS"/>
                <a:cs typeface="Trebuchet MS"/>
              </a:rPr>
              <a:t>following </a:t>
            </a:r>
            <a:r>
              <a:rPr sz="2400" b="1" spc="-5" dirty="0">
                <a:latin typeface="Trebuchet MS"/>
                <a:cs typeface="Trebuchet MS"/>
              </a:rPr>
              <a:t>result</a:t>
            </a:r>
            <a:r>
              <a:rPr sz="2400" b="1" spc="-55" dirty="0">
                <a:latin typeface="Trebuchet MS"/>
                <a:cs typeface="Trebuchet MS"/>
              </a:rPr>
              <a:t> </a:t>
            </a:r>
            <a:r>
              <a:rPr sz="2400" b="1" dirty="0">
                <a:latin typeface="Tahoma"/>
                <a:cs typeface="Tahoma"/>
              </a:rPr>
              <a:t>:</a:t>
            </a:r>
            <a:endParaRPr sz="2400" dirty="0">
              <a:latin typeface="Tahoma"/>
              <a:cs typeface="Tahoma"/>
            </a:endParaRPr>
          </a:p>
          <a:p>
            <a:pPr marL="12700">
              <a:lnSpc>
                <a:spcPct val="100000"/>
              </a:lnSpc>
              <a:spcBef>
                <a:spcPts val="990"/>
              </a:spcBef>
            </a:pPr>
            <a:r>
              <a:rPr sz="2200" spc="-20" dirty="0">
                <a:latin typeface="Trebuchet MS"/>
                <a:cs typeface="Trebuchet MS"/>
              </a:rPr>
              <a:t>Result </a:t>
            </a:r>
            <a:r>
              <a:rPr sz="2200" spc="-5" dirty="0">
                <a:latin typeface="Trebuchet MS"/>
                <a:cs typeface="Trebuchet MS"/>
              </a:rPr>
              <a:t>is</a:t>
            </a:r>
            <a:r>
              <a:rPr sz="2200" spc="5" dirty="0">
                <a:latin typeface="Trebuchet MS"/>
                <a:cs typeface="Trebuchet MS"/>
              </a:rPr>
              <a:t> </a:t>
            </a:r>
            <a:r>
              <a:rPr sz="2200" spc="-5" dirty="0">
                <a:latin typeface="Trebuchet MS"/>
                <a:cs typeface="Trebuchet MS"/>
              </a:rPr>
              <a:t>60.</a:t>
            </a:r>
            <a:endParaRPr sz="2200" dirty="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FCE262B-C5F6-4365-9D1E-9D7765F15F02}"/>
              </a:ext>
            </a:extLst>
          </p:cNvPr>
          <p:cNvSpPr>
            <a:spLocks noChangeArrowheads="1"/>
          </p:cNvSpPr>
          <p:nvPr/>
        </p:nvSpPr>
        <p:spPr bwMode="auto">
          <a:xfrm>
            <a:off x="304800" y="957518"/>
            <a:ext cx="1244379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common example of encapsulation is </a:t>
            </a:r>
            <a:r>
              <a:rPr kumimoji="0" lang="en-US" altLang="en-US" sz="1800" b="1" i="0" u="none" strike="noStrike" cap="none" normalizeH="0" baseline="0" dirty="0">
                <a:ln>
                  <a:noFill/>
                </a:ln>
                <a:solidFill>
                  <a:schemeClr val="tx1"/>
                </a:solidFill>
                <a:effectLst/>
                <a:latin typeface="Arial" panose="020B0604020202020204" pitchFamily="34" charset="0"/>
              </a:rPr>
              <a:t>Capsule</a:t>
            </a:r>
            <a:r>
              <a:rPr kumimoji="0" lang="en-US" altLang="en-US" sz="1800" b="0" i="0" u="none" strike="noStrike" cap="none" normalizeH="0" baseline="0" dirty="0">
                <a:ln>
                  <a:noFill/>
                </a:ln>
                <a:solidFill>
                  <a:schemeClr val="tx1"/>
                </a:solidFill>
                <a:effectLst/>
                <a:latin typeface="Arial" panose="020B0604020202020204" pitchFamily="34" charset="0"/>
              </a:rPr>
              <a:t>. In capsule all medicine are encapsulated inside capsule.</a:t>
            </a:r>
            <a:r>
              <a:rPr kumimoji="0" lang="en-US" altLang="en-US" sz="1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real life example of encapsulation i c++">
            <a:extLst>
              <a:ext uri="{FF2B5EF4-FFF2-40B4-BE49-F238E27FC236}">
                <a16:creationId xmlns:a16="http://schemas.microsoft.com/office/drawing/2014/main" id="{CCBBFB0B-C8D7-4CFB-8AA2-86619BAE2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243" y="3058319"/>
            <a:ext cx="5028096" cy="298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9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71212"/>
            <a:ext cx="9911690" cy="689932"/>
          </a:xfrm>
          <a:prstGeom prst="rect">
            <a:avLst/>
          </a:prstGeom>
        </p:spPr>
        <p:txBody>
          <a:bodyPr vert="horz" wrap="square" lIns="0" tIns="12700" rIns="0" bIns="0" rtlCol="0">
            <a:spAutoFit/>
          </a:bodyPr>
          <a:lstStyle/>
          <a:p>
            <a:pPr marL="12700">
              <a:lnSpc>
                <a:spcPct val="100000"/>
              </a:lnSpc>
              <a:spcBef>
                <a:spcPts val="100"/>
              </a:spcBef>
            </a:pPr>
            <a:r>
              <a:rPr spc="-5" dirty="0"/>
              <a:t>Advantages </a:t>
            </a:r>
            <a:r>
              <a:rPr dirty="0"/>
              <a:t>and</a:t>
            </a:r>
            <a:r>
              <a:rPr spc="-285" dirty="0"/>
              <a:t> </a:t>
            </a:r>
            <a:r>
              <a:rPr spc="-5" dirty="0"/>
              <a:t>Achievements</a:t>
            </a:r>
          </a:p>
        </p:txBody>
      </p:sp>
      <p:sp>
        <p:nvSpPr>
          <p:cNvPr id="3" name="object 3"/>
          <p:cNvSpPr txBox="1"/>
          <p:nvPr/>
        </p:nvSpPr>
        <p:spPr>
          <a:xfrm>
            <a:off x="756310" y="2184908"/>
            <a:ext cx="7576820" cy="2151871"/>
          </a:xfrm>
          <a:prstGeom prst="rect">
            <a:avLst/>
          </a:prstGeom>
        </p:spPr>
        <p:txBody>
          <a:bodyPr vert="horz" wrap="square" lIns="0" tIns="12700" rIns="0" bIns="0" rtlCol="0">
            <a:spAutoFit/>
          </a:bodyPr>
          <a:lstStyle/>
          <a:p>
            <a:pPr marL="12700">
              <a:lnSpc>
                <a:spcPct val="100000"/>
              </a:lnSpc>
              <a:spcBef>
                <a:spcPts val="100"/>
              </a:spcBef>
              <a:tabLst>
                <a:tab pos="446405" algn="l"/>
              </a:tabLst>
            </a:pPr>
            <a:r>
              <a:rPr sz="1900" spc="350" dirty="0">
                <a:latin typeface="Arial"/>
                <a:cs typeface="Arial"/>
              </a:rPr>
              <a:t>	</a:t>
            </a:r>
            <a:r>
              <a:rPr sz="2400" b="1" spc="-5" dirty="0">
                <a:latin typeface="Trebuchet MS"/>
                <a:cs typeface="Trebuchet MS"/>
              </a:rPr>
              <a:t>Makes Maintenance </a:t>
            </a:r>
            <a:r>
              <a:rPr sz="2400" b="1" dirty="0">
                <a:latin typeface="Trebuchet MS"/>
                <a:cs typeface="Trebuchet MS"/>
              </a:rPr>
              <a:t>of Application</a:t>
            </a:r>
            <a:r>
              <a:rPr sz="2400" b="1" spc="-195" dirty="0">
                <a:latin typeface="Trebuchet MS"/>
                <a:cs typeface="Trebuchet MS"/>
              </a:rPr>
              <a:t> </a:t>
            </a:r>
            <a:r>
              <a:rPr sz="2400" b="1" spc="-45" dirty="0">
                <a:latin typeface="Trebuchet MS"/>
                <a:cs typeface="Trebuchet MS"/>
              </a:rPr>
              <a:t>Easier.</a:t>
            </a:r>
            <a:endParaRPr sz="2400" dirty="0">
              <a:latin typeface="Trebuchet MS"/>
              <a:cs typeface="Trebuchet MS"/>
            </a:endParaRPr>
          </a:p>
          <a:p>
            <a:pPr>
              <a:lnSpc>
                <a:spcPct val="100000"/>
              </a:lnSpc>
              <a:spcBef>
                <a:spcPts val="25"/>
              </a:spcBef>
            </a:pPr>
            <a:endParaRPr sz="3350" dirty="0">
              <a:latin typeface="Times New Roman"/>
              <a:cs typeface="Times New Roman"/>
            </a:endParaRPr>
          </a:p>
          <a:p>
            <a:pPr marL="12700">
              <a:lnSpc>
                <a:spcPct val="100000"/>
              </a:lnSpc>
              <a:tabLst>
                <a:tab pos="446405" algn="l"/>
              </a:tabLst>
            </a:pPr>
            <a:r>
              <a:rPr sz="1900" spc="350" dirty="0">
                <a:latin typeface="Arial"/>
                <a:cs typeface="Arial"/>
              </a:rPr>
              <a:t>	</a:t>
            </a:r>
            <a:r>
              <a:rPr sz="2400" b="1" spc="-5" dirty="0">
                <a:latin typeface="Trebuchet MS"/>
                <a:cs typeface="Trebuchet MS"/>
              </a:rPr>
              <a:t>Improves </a:t>
            </a:r>
            <a:r>
              <a:rPr sz="2400" b="1" dirty="0">
                <a:latin typeface="Trebuchet MS"/>
                <a:cs typeface="Trebuchet MS"/>
              </a:rPr>
              <a:t>the </a:t>
            </a:r>
            <a:r>
              <a:rPr sz="2400" b="1" spc="-5" dirty="0">
                <a:latin typeface="Trebuchet MS"/>
                <a:cs typeface="Trebuchet MS"/>
              </a:rPr>
              <a:t>Understandability </a:t>
            </a:r>
            <a:r>
              <a:rPr sz="2400" b="1" dirty="0">
                <a:latin typeface="Trebuchet MS"/>
                <a:cs typeface="Trebuchet MS"/>
              </a:rPr>
              <a:t>of </a:t>
            </a:r>
            <a:r>
              <a:rPr sz="2400" b="1" spc="-5" dirty="0">
                <a:latin typeface="Trebuchet MS"/>
                <a:cs typeface="Trebuchet MS"/>
              </a:rPr>
              <a:t>the</a:t>
            </a:r>
            <a:r>
              <a:rPr sz="2400" b="1" spc="-220" dirty="0">
                <a:latin typeface="Trebuchet MS"/>
                <a:cs typeface="Trebuchet MS"/>
              </a:rPr>
              <a:t> </a:t>
            </a:r>
            <a:r>
              <a:rPr sz="2400" b="1" dirty="0">
                <a:latin typeface="Trebuchet MS"/>
                <a:cs typeface="Trebuchet MS"/>
              </a:rPr>
              <a:t>Application</a:t>
            </a:r>
            <a:endParaRPr sz="2400" dirty="0">
              <a:latin typeface="Trebuchet MS"/>
              <a:cs typeface="Trebuchet MS"/>
            </a:endParaRPr>
          </a:p>
          <a:p>
            <a:pPr>
              <a:lnSpc>
                <a:spcPct val="100000"/>
              </a:lnSpc>
              <a:spcBef>
                <a:spcPts val="35"/>
              </a:spcBef>
            </a:pPr>
            <a:endParaRPr sz="3350" dirty="0">
              <a:latin typeface="Times New Roman"/>
              <a:cs typeface="Times New Roman"/>
            </a:endParaRPr>
          </a:p>
          <a:p>
            <a:pPr marL="12700">
              <a:lnSpc>
                <a:spcPct val="100000"/>
              </a:lnSpc>
              <a:tabLst>
                <a:tab pos="354965" algn="l"/>
              </a:tabLst>
            </a:pPr>
            <a:r>
              <a:rPr sz="1900" spc="350" dirty="0">
                <a:latin typeface="Arial"/>
                <a:cs typeface="Arial"/>
              </a:rPr>
              <a:t>	</a:t>
            </a:r>
            <a:r>
              <a:rPr sz="2400" b="1" dirty="0">
                <a:latin typeface="Trebuchet MS"/>
                <a:cs typeface="Trebuchet MS"/>
              </a:rPr>
              <a:t>Enhanced</a:t>
            </a:r>
            <a:r>
              <a:rPr sz="2400" b="1" spc="-45" dirty="0">
                <a:latin typeface="Trebuchet MS"/>
                <a:cs typeface="Trebuchet MS"/>
              </a:rPr>
              <a:t> </a:t>
            </a:r>
            <a:r>
              <a:rPr sz="2400" b="1" spc="-10" dirty="0">
                <a:latin typeface="Trebuchet MS"/>
                <a:cs typeface="Trebuchet MS"/>
              </a:rPr>
              <a:t>Security</a:t>
            </a:r>
            <a:endParaRPr sz="24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30A48-6C39-4B38-986E-08F375985F12}"/>
              </a:ext>
            </a:extLst>
          </p:cNvPr>
          <p:cNvSpPr>
            <a:spLocks noGrp="1"/>
          </p:cNvSpPr>
          <p:nvPr>
            <p:ph idx="1"/>
          </p:nvPr>
        </p:nvSpPr>
        <p:spPr>
          <a:xfrm>
            <a:off x="506895" y="275121"/>
            <a:ext cx="10515600" cy="4351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Class Members</a:t>
            </a:r>
          </a:p>
          <a:p>
            <a:pPr>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and </a:t>
            </a:r>
            <a:r>
              <a:rPr lang="en-US" sz="2400" b="1" i="1" dirty="0">
                <a:latin typeface="Times New Roman" panose="02020603050405020304" pitchFamily="18" charset="0"/>
                <a:cs typeface="Times New Roman" panose="02020603050405020304" pitchFamily="18" charset="0"/>
              </a:rPr>
              <a:t>functions</a:t>
            </a:r>
            <a:r>
              <a:rPr lang="en-US" sz="2400" dirty="0">
                <a:latin typeface="Times New Roman" panose="02020603050405020304" pitchFamily="18" charset="0"/>
                <a:cs typeface="Times New Roman" panose="02020603050405020304" pitchFamily="18" charset="0"/>
              </a:rPr>
              <a:t> are members.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Members and methods must be declared within the class definition. </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FD71EC-07D6-4C57-B2F1-278FDA333E44}"/>
              </a:ext>
            </a:extLst>
          </p:cNvPr>
          <p:cNvPicPr>
            <a:picLocks noChangeAspect="1"/>
          </p:cNvPicPr>
          <p:nvPr/>
        </p:nvPicPr>
        <p:blipFill>
          <a:blip r:embed="rId2"/>
          <a:stretch>
            <a:fillRect/>
          </a:stretch>
        </p:blipFill>
        <p:spPr>
          <a:xfrm>
            <a:off x="559902" y="1598302"/>
            <a:ext cx="6583019" cy="2324341"/>
          </a:xfrm>
          <a:prstGeom prst="rect">
            <a:avLst/>
          </a:prstGeom>
        </p:spPr>
      </p:pic>
      <p:sp>
        <p:nvSpPr>
          <p:cNvPr id="5" name="Rectangle 4">
            <a:extLst>
              <a:ext uri="{FF2B5EF4-FFF2-40B4-BE49-F238E27FC236}">
                <a16:creationId xmlns:a16="http://schemas.microsoft.com/office/drawing/2014/main" id="{BCEB8249-269C-4DED-B00D-16151CC31DDE}"/>
              </a:ext>
            </a:extLst>
          </p:cNvPr>
          <p:cNvSpPr/>
          <p:nvPr/>
        </p:nvSpPr>
        <p:spPr>
          <a:xfrm>
            <a:off x="318052" y="4166009"/>
            <a:ext cx="11171583" cy="1569660"/>
          </a:xfrm>
          <a:prstGeom prst="rect">
            <a:avLst/>
          </a:prstGeom>
        </p:spPr>
        <p:txBody>
          <a:bodyPr wrap="square">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 are a member function of </a:t>
            </a:r>
            <a:r>
              <a:rPr lang="en-US" sz="2400" b="1" i="1" dirty="0">
                <a:latin typeface="Times New Roman" panose="02020603050405020304" pitchFamily="18" charset="0"/>
                <a:cs typeface="Times New Roman" panose="02020603050405020304" pitchFamily="18" charset="0"/>
              </a:rPr>
              <a:t>class A</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are data members of </a:t>
            </a:r>
            <a:r>
              <a:rPr lang="en-US" sz="2400" b="1" i="1" dirty="0">
                <a:latin typeface="Times New Roman" panose="02020603050405020304" pitchFamily="18" charset="0"/>
                <a:cs typeface="Times New Roman" panose="02020603050405020304" pitchFamily="18" charset="0"/>
              </a:rPr>
              <a:t>class A.</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They determine properties and behavior of the objects of </a:t>
            </a:r>
            <a:r>
              <a:rPr lang="en-US" sz="2400" b="1" i="1" dirty="0">
                <a:latin typeface="Times New Roman" panose="02020603050405020304" pitchFamily="18" charset="0"/>
                <a:cs typeface="Times New Roman" panose="02020603050405020304" pitchFamily="18" charset="0"/>
              </a:rPr>
              <a:t>class A</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public data members of objects of a class can be accessed using the direct member access operator (.).</a:t>
            </a:r>
          </a:p>
        </p:txBody>
      </p:sp>
    </p:spTree>
    <p:extLst>
      <p:ext uri="{BB962C8B-B14F-4D97-AF65-F5344CB8AC3E}">
        <p14:creationId xmlns:p14="http://schemas.microsoft.com/office/powerpoint/2010/main" val="37509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7CAC6-0DF2-47C6-B429-9708F7FF6643}"/>
              </a:ext>
            </a:extLst>
          </p:cNvPr>
          <p:cNvSpPr>
            <a:spLocks noGrp="1"/>
          </p:cNvSpPr>
          <p:nvPr>
            <p:ph idx="1"/>
          </p:nvPr>
        </p:nvSpPr>
        <p:spPr>
          <a:xfrm>
            <a:off x="225288" y="172278"/>
            <a:ext cx="5671930" cy="6493565"/>
          </a:xfrm>
        </p:spPr>
        <p:txBody>
          <a:bodyPr>
            <a:normAutofit fontScale="62500" lnSpcReduction="20000"/>
          </a:bodyPr>
          <a:lstStyle/>
          <a:p>
            <a:pPr marL="0" indent="0">
              <a:buNone/>
            </a:pPr>
            <a:r>
              <a:rPr lang="en-US" sz="2900" dirty="0">
                <a:latin typeface="Times New Roman" panose="02020603050405020304" pitchFamily="18" charset="0"/>
                <a:cs typeface="Times New Roman" panose="02020603050405020304" pitchFamily="18" charset="0"/>
              </a:rPr>
              <a:t>#include&lt;iostream&gt;</a:t>
            </a:r>
          </a:p>
          <a:p>
            <a:pPr marL="0" indent="0">
              <a:buNone/>
            </a:pPr>
            <a:r>
              <a:rPr lang="en-US" sz="2900" dirty="0">
                <a:latin typeface="Times New Roman" panose="02020603050405020304" pitchFamily="18" charset="0"/>
                <a:cs typeface="Times New Roman" panose="02020603050405020304" pitchFamily="18" charset="0"/>
              </a:rPr>
              <a:t>using namespace std;</a:t>
            </a:r>
          </a:p>
          <a:p>
            <a:pPr marL="0" indent="0">
              <a:buNone/>
            </a:pPr>
            <a:r>
              <a:rPr lang="en-US" sz="2900" dirty="0">
                <a:latin typeface="Times New Roman" panose="02020603050405020304" pitchFamily="18" charset="0"/>
                <a:cs typeface="Times New Roman" panose="02020603050405020304" pitchFamily="18" charset="0"/>
              </a:rPr>
              <a:t>class Box</a:t>
            </a:r>
          </a:p>
          <a:p>
            <a:pPr marL="0" indent="0">
              <a:buNone/>
            </a:pP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public:</a:t>
            </a:r>
          </a:p>
          <a:p>
            <a:pPr marL="0" indent="0">
              <a:buNone/>
            </a:pPr>
            <a:r>
              <a:rPr lang="en-US" sz="2900" dirty="0">
                <a:latin typeface="Times New Roman" panose="02020603050405020304" pitchFamily="18" charset="0"/>
                <a:cs typeface="Times New Roman" panose="02020603050405020304" pitchFamily="18" charset="0"/>
              </a:rPr>
              <a:t>double length; // </a:t>
            </a:r>
            <a:r>
              <a:rPr lang="en-US" sz="2900" b="1" dirty="0">
                <a:latin typeface="Times New Roman" panose="02020603050405020304" pitchFamily="18" charset="0"/>
                <a:cs typeface="Times New Roman" panose="02020603050405020304" pitchFamily="18" charset="0"/>
              </a:rPr>
              <a:t>Length of a box</a:t>
            </a:r>
          </a:p>
          <a:p>
            <a:pPr marL="0" indent="0">
              <a:buNone/>
            </a:pPr>
            <a:r>
              <a:rPr lang="en-US" sz="2900" dirty="0">
                <a:latin typeface="Times New Roman" panose="02020603050405020304" pitchFamily="18" charset="0"/>
                <a:cs typeface="Times New Roman" panose="02020603050405020304" pitchFamily="18" charset="0"/>
              </a:rPr>
              <a:t>double breadth; // </a:t>
            </a:r>
            <a:r>
              <a:rPr lang="en-US" sz="2900" b="1" dirty="0">
                <a:latin typeface="Times New Roman" panose="02020603050405020304" pitchFamily="18" charset="0"/>
                <a:cs typeface="Times New Roman" panose="02020603050405020304" pitchFamily="18" charset="0"/>
              </a:rPr>
              <a:t>Breadth of a box</a:t>
            </a:r>
          </a:p>
          <a:p>
            <a:pPr marL="0" indent="0">
              <a:buNone/>
            </a:pPr>
            <a:r>
              <a:rPr lang="en-US" sz="2900" dirty="0">
                <a:latin typeface="Times New Roman" panose="02020603050405020304" pitchFamily="18" charset="0"/>
                <a:cs typeface="Times New Roman" panose="02020603050405020304" pitchFamily="18" charset="0"/>
              </a:rPr>
              <a:t>double height; // </a:t>
            </a:r>
            <a:r>
              <a:rPr lang="en-US" sz="2900" b="1" dirty="0">
                <a:latin typeface="Times New Roman" panose="02020603050405020304" pitchFamily="18" charset="0"/>
                <a:cs typeface="Times New Roman" panose="02020603050405020304" pitchFamily="18" charset="0"/>
              </a:rPr>
              <a:t>Height of a box</a:t>
            </a:r>
          </a:p>
          <a:p>
            <a:pPr marL="0" indent="0">
              <a:buNone/>
            </a:pP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int main( )</a:t>
            </a:r>
          </a:p>
          <a:p>
            <a:pPr marL="0" indent="0">
              <a:buNone/>
            </a:pP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Box Box1; // </a:t>
            </a:r>
            <a:r>
              <a:rPr lang="en-US" sz="2900" b="1" dirty="0">
                <a:latin typeface="Times New Roman" panose="02020603050405020304" pitchFamily="18" charset="0"/>
                <a:cs typeface="Times New Roman" panose="02020603050405020304" pitchFamily="18" charset="0"/>
              </a:rPr>
              <a:t>Declare Box1 of type Box</a:t>
            </a:r>
          </a:p>
          <a:p>
            <a:pPr marL="0" indent="0">
              <a:buNone/>
            </a:pPr>
            <a:r>
              <a:rPr lang="en-US" sz="2900" dirty="0">
                <a:latin typeface="Times New Roman" panose="02020603050405020304" pitchFamily="18" charset="0"/>
                <a:cs typeface="Times New Roman" panose="02020603050405020304" pitchFamily="18" charset="0"/>
              </a:rPr>
              <a:t>Box Box2; // </a:t>
            </a:r>
            <a:r>
              <a:rPr lang="en-US" sz="2900" b="1" dirty="0">
                <a:latin typeface="Times New Roman" panose="02020603050405020304" pitchFamily="18" charset="0"/>
                <a:cs typeface="Times New Roman" panose="02020603050405020304" pitchFamily="18" charset="0"/>
              </a:rPr>
              <a:t>Declare Box2 of type Box</a:t>
            </a:r>
          </a:p>
          <a:p>
            <a:pPr marL="0" indent="0">
              <a:buNone/>
            </a:pPr>
            <a:r>
              <a:rPr lang="en-US" sz="2900" dirty="0">
                <a:latin typeface="Times New Roman" panose="02020603050405020304" pitchFamily="18" charset="0"/>
                <a:cs typeface="Times New Roman" panose="02020603050405020304" pitchFamily="18" charset="0"/>
              </a:rPr>
              <a:t>double volume = 0.0; </a:t>
            </a:r>
            <a:r>
              <a:rPr lang="en-US" sz="2900" b="1" dirty="0">
                <a:latin typeface="Times New Roman" panose="02020603050405020304" pitchFamily="18" charset="0"/>
                <a:cs typeface="Times New Roman" panose="02020603050405020304" pitchFamily="18" charset="0"/>
              </a:rPr>
              <a:t>// Store the volume of a box here</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b="1" dirty="0">
                <a:latin typeface="Times New Roman" panose="02020603050405020304" pitchFamily="18" charset="0"/>
                <a:cs typeface="Times New Roman" panose="02020603050405020304" pitchFamily="18" charset="0"/>
              </a:rPr>
              <a:t>// box 1 specification</a:t>
            </a:r>
          </a:p>
          <a:p>
            <a:pPr marL="0" indent="0">
              <a:buNone/>
            </a:pPr>
            <a:r>
              <a:rPr lang="en-US" sz="2900" dirty="0">
                <a:latin typeface="Times New Roman" panose="02020603050405020304" pitchFamily="18" charset="0"/>
                <a:cs typeface="Times New Roman" panose="02020603050405020304" pitchFamily="18" charset="0"/>
              </a:rPr>
              <a:t>Box1.height = 4.0; </a:t>
            </a:r>
          </a:p>
          <a:p>
            <a:pPr marL="0" indent="0">
              <a:buNone/>
            </a:pPr>
            <a:r>
              <a:rPr lang="en-US" sz="2900" dirty="0">
                <a:latin typeface="Times New Roman" panose="02020603050405020304" pitchFamily="18" charset="0"/>
                <a:cs typeface="Times New Roman" panose="02020603050405020304" pitchFamily="18" charset="0"/>
              </a:rPr>
              <a:t>Box1.length = 6.0; </a:t>
            </a:r>
          </a:p>
          <a:p>
            <a:pPr marL="0" indent="0">
              <a:buNone/>
            </a:pPr>
            <a:r>
              <a:rPr lang="en-US" sz="2900" dirty="0">
                <a:latin typeface="Times New Roman" panose="02020603050405020304" pitchFamily="18" charset="0"/>
                <a:cs typeface="Times New Roman" panose="02020603050405020304" pitchFamily="18" charset="0"/>
              </a:rPr>
              <a:t>Box1.breadth = 3.0;</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EDC50165-4C09-474C-B2C3-3469FA23A7D6}"/>
              </a:ext>
            </a:extLst>
          </p:cNvPr>
          <p:cNvSpPr txBox="1"/>
          <p:nvPr/>
        </p:nvSpPr>
        <p:spPr>
          <a:xfrm>
            <a:off x="6294784" y="172278"/>
            <a:ext cx="5671927" cy="634019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box 2 specification</a:t>
            </a:r>
          </a:p>
          <a:p>
            <a:r>
              <a:rPr lang="en-US" sz="2000" dirty="0">
                <a:latin typeface="Times New Roman" panose="02020603050405020304" pitchFamily="18" charset="0"/>
                <a:cs typeface="Times New Roman" panose="02020603050405020304" pitchFamily="18" charset="0"/>
              </a:rPr>
              <a:t>Box2.height = 10.0;</a:t>
            </a:r>
          </a:p>
          <a:p>
            <a:r>
              <a:rPr lang="en-US" sz="2000" dirty="0">
                <a:latin typeface="Times New Roman" panose="02020603050405020304" pitchFamily="18" charset="0"/>
                <a:cs typeface="Times New Roman" panose="02020603050405020304" pitchFamily="18" charset="0"/>
              </a:rPr>
              <a:t>Box2.length = 12.0;</a:t>
            </a:r>
          </a:p>
          <a:p>
            <a:r>
              <a:rPr lang="en-US" sz="2000" dirty="0">
                <a:latin typeface="Times New Roman" panose="02020603050405020304" pitchFamily="18" charset="0"/>
                <a:cs typeface="Times New Roman" panose="02020603050405020304" pitchFamily="18" charset="0"/>
              </a:rPr>
              <a:t>Box2.breadth = 12.0;</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volume of box 1</a:t>
            </a:r>
          </a:p>
          <a:p>
            <a:r>
              <a:rPr lang="en-US" sz="2000" dirty="0">
                <a:latin typeface="Times New Roman" panose="02020603050405020304" pitchFamily="18" charset="0"/>
                <a:cs typeface="Times New Roman" panose="02020603050405020304" pitchFamily="18" charset="0"/>
              </a:rPr>
              <a:t>volume = Box1.height * Box1.length * Box1.breadth;</a:t>
            </a:r>
          </a:p>
          <a:p>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&lt;&lt;"Volume of Box1 : " &lt;&lt; volume &lt;&lt;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volume of box 2</a:t>
            </a:r>
          </a:p>
          <a:p>
            <a:r>
              <a:rPr lang="en-US" sz="2000" dirty="0">
                <a:latin typeface="Times New Roman" panose="02020603050405020304" pitchFamily="18" charset="0"/>
                <a:cs typeface="Times New Roman" panose="02020603050405020304" pitchFamily="18" charset="0"/>
              </a:rPr>
              <a:t>volume = Box2.height * Box2.length * Box2.breadth;</a:t>
            </a:r>
          </a:p>
          <a:p>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&lt;&lt;"Volume of Box2 : " &lt;&lt;volume &lt;&lt;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return 0;</a:t>
            </a:r>
          </a:p>
          <a:p>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3885-B08F-48C4-9BEC-15D10CED1F37}"/>
              </a:ext>
            </a:extLst>
          </p:cNvPr>
          <p:cNvSpPr>
            <a:spLocks noGrp="1"/>
          </p:cNvSpPr>
          <p:nvPr>
            <p:ph type="title"/>
          </p:nvPr>
        </p:nvSpPr>
        <p:spPr>
          <a:xfrm>
            <a:off x="838200" y="365126"/>
            <a:ext cx="10515600" cy="315912"/>
          </a:xfrm>
        </p:spPr>
        <p:txBody>
          <a:bodyPr>
            <a:normAutofit fontScale="90000"/>
          </a:bodyPr>
          <a:lstStyle/>
          <a:p>
            <a:pPr algn="ctr"/>
            <a:r>
              <a:rPr lang="en-US" dirty="0"/>
              <a:t>Access Modifiers in C++</a:t>
            </a:r>
          </a:p>
        </p:txBody>
      </p:sp>
      <p:sp>
        <p:nvSpPr>
          <p:cNvPr id="3" name="Content Placeholder 2">
            <a:extLst>
              <a:ext uri="{FF2B5EF4-FFF2-40B4-BE49-F238E27FC236}">
                <a16:creationId xmlns:a16="http://schemas.microsoft.com/office/drawing/2014/main" id="{DA6ABA1D-3D4E-405C-BAA2-CCA5AA8B9F45}"/>
              </a:ext>
            </a:extLst>
          </p:cNvPr>
          <p:cNvSpPr>
            <a:spLocks noGrp="1"/>
          </p:cNvSpPr>
          <p:nvPr>
            <p:ph idx="1"/>
          </p:nvPr>
        </p:nvSpPr>
        <p:spPr>
          <a:xfrm>
            <a:off x="318052" y="874642"/>
            <a:ext cx="11423374" cy="5618231"/>
          </a:xfrm>
        </p:spPr>
        <p:txBody>
          <a:bodyPr>
            <a:noAutofit/>
          </a:bodyPr>
          <a:lstStyle/>
          <a:p>
            <a:pPr algn="just"/>
            <a:r>
              <a:rPr lang="en-US" sz="2400" dirty="0">
                <a:latin typeface="Times New Roman" panose="02020603050405020304" pitchFamily="18" charset="0"/>
                <a:cs typeface="Times New Roman" panose="02020603050405020304" pitchFamily="18" charset="0"/>
              </a:rPr>
              <a:t>Access modifiers are used to implement an important feature of Object Oriented Programming known as </a:t>
            </a:r>
            <a:r>
              <a:rPr lang="en-US" sz="2400" b="1" dirty="0">
                <a:latin typeface="Times New Roman" panose="02020603050405020304" pitchFamily="18" charset="0"/>
                <a:cs typeface="Times New Roman" panose="02020603050405020304" pitchFamily="18" charset="0"/>
              </a:rPr>
              <a:t>Data Hiding</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Consider a real-life example: Consider Indian secret informatic system having 10 senior members, have some top secret regarding national security. So we can think that 10 people as class data members or member functions who can directly access secret information from each other but anyone can’t access this information other than these 10 members i.e. outside people can’t access information directly without having any privileges. This is what data hiding is.</a:t>
            </a:r>
          </a:p>
          <a:p>
            <a:pPr marL="0" indent="0" algn="just">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Access modifiers or Access Specifiers in a </a:t>
            </a:r>
            <a:r>
              <a:rPr lang="en-US" sz="2400" dirty="0">
                <a:latin typeface="Times New Roman" panose="02020603050405020304" pitchFamily="18" charset="0"/>
                <a:cs typeface="Times New Roman" panose="02020603050405020304" pitchFamily="18" charset="0"/>
                <a:hlinkClick r:id="rId2"/>
              </a:rPr>
              <a:t>class</a:t>
            </a:r>
            <a:r>
              <a:rPr lang="en-US" sz="2400" dirty="0">
                <a:latin typeface="Times New Roman" panose="02020603050405020304" pitchFamily="18" charset="0"/>
                <a:cs typeface="Times New Roman" panose="02020603050405020304" pitchFamily="18" charset="0"/>
              </a:rPr>
              <a:t> are used to set the accessibility of the class members. That is, it sets some restrictions on the class members not to get directly accessed by the outside functions.</a:t>
            </a:r>
          </a:p>
          <a:p>
            <a:pPr marL="0" indent="0">
              <a:buNone/>
            </a:pPr>
            <a:r>
              <a:rPr lang="en-US" sz="2400" dirty="0">
                <a:latin typeface="Times New Roman" panose="02020603050405020304" pitchFamily="18" charset="0"/>
                <a:cs typeface="Times New Roman" panose="02020603050405020304" pitchFamily="18" charset="0"/>
              </a:rPr>
              <a:t>There are 3 types of access modifiers available in C++: </a:t>
            </a:r>
          </a:p>
          <a:p>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Protected</a:t>
            </a:r>
            <a:endParaRPr lang="en-US" sz="2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If we do not specify any access modifiers for the members inside the class then by default the access modifier for the members will be </a:t>
            </a:r>
            <a:r>
              <a:rPr lang="en-US" sz="1800" b="1" dirty="0">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21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68976-47B7-4CFB-A7FC-0343322C4E33}"/>
              </a:ext>
            </a:extLst>
          </p:cNvPr>
          <p:cNvSpPr>
            <a:spLocks noGrp="1"/>
          </p:cNvSpPr>
          <p:nvPr>
            <p:ph idx="1"/>
          </p:nvPr>
        </p:nvSpPr>
        <p:spPr>
          <a:xfrm>
            <a:off x="838200" y="304800"/>
            <a:ext cx="11062252" cy="587216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Let us now look at each one these access modifiers in details:</a:t>
            </a:r>
          </a:p>
          <a:p>
            <a:pPr algn="just"/>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 </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4906C9-B957-42CD-9903-6BC35386B7C1}"/>
              </a:ext>
            </a:extLst>
          </p:cNvPr>
          <p:cNvPicPr>
            <a:picLocks noChangeAspect="1"/>
          </p:cNvPicPr>
          <p:nvPr/>
        </p:nvPicPr>
        <p:blipFill rotWithShape="1">
          <a:blip r:embed="rId2"/>
          <a:srcRect t="9332"/>
          <a:stretch/>
        </p:blipFill>
        <p:spPr>
          <a:xfrm>
            <a:off x="291547" y="0"/>
            <a:ext cx="11794435" cy="6858000"/>
          </a:xfrm>
          <a:prstGeom prst="rect">
            <a:avLst/>
          </a:prstGeom>
        </p:spPr>
      </p:pic>
    </p:spTree>
    <p:extLst>
      <p:ext uri="{BB962C8B-B14F-4D97-AF65-F5344CB8AC3E}">
        <p14:creationId xmlns:p14="http://schemas.microsoft.com/office/powerpoint/2010/main" val="18900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802B4-BD87-4FFF-9730-8D64FDBF8176}"/>
              </a:ext>
            </a:extLst>
          </p:cNvPr>
          <p:cNvSpPr>
            <a:spLocks noGrp="1"/>
          </p:cNvSpPr>
          <p:nvPr>
            <p:ph idx="1"/>
          </p:nvPr>
        </p:nvSpPr>
        <p:spPr>
          <a:xfrm>
            <a:off x="838200" y="212035"/>
            <a:ext cx="10515600" cy="1364974"/>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The class members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can be accessed only by the functions inside the class. They are not allowed to be accessed directly by any object or function outside the class. Only the member functions or the friend functions are allowed to access the private data members of a class.</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1E4205-BBB9-4BF3-8B07-BF2E36A04859}"/>
              </a:ext>
            </a:extLst>
          </p:cNvPr>
          <p:cNvPicPr>
            <a:picLocks noChangeAspect="1"/>
          </p:cNvPicPr>
          <p:nvPr/>
        </p:nvPicPr>
        <p:blipFill>
          <a:blip r:embed="rId2"/>
          <a:stretch>
            <a:fillRect/>
          </a:stretch>
        </p:blipFill>
        <p:spPr>
          <a:xfrm>
            <a:off x="136455" y="0"/>
            <a:ext cx="5827023" cy="6858000"/>
          </a:xfrm>
          <a:prstGeom prst="rect">
            <a:avLst/>
          </a:prstGeom>
        </p:spPr>
      </p:pic>
      <p:pic>
        <p:nvPicPr>
          <p:cNvPr id="8" name="Picture 7">
            <a:extLst>
              <a:ext uri="{FF2B5EF4-FFF2-40B4-BE49-F238E27FC236}">
                <a16:creationId xmlns:a16="http://schemas.microsoft.com/office/drawing/2014/main" id="{DE5B4D13-11EE-436C-B322-202057D1C731}"/>
              </a:ext>
            </a:extLst>
          </p:cNvPr>
          <p:cNvPicPr>
            <a:picLocks noChangeAspect="1"/>
          </p:cNvPicPr>
          <p:nvPr/>
        </p:nvPicPr>
        <p:blipFill>
          <a:blip r:embed="rId3"/>
          <a:stretch>
            <a:fillRect/>
          </a:stretch>
        </p:blipFill>
        <p:spPr>
          <a:xfrm>
            <a:off x="5963478" y="62948"/>
            <a:ext cx="5592418" cy="5304182"/>
          </a:xfrm>
          <a:prstGeom prst="rect">
            <a:avLst/>
          </a:prstGeom>
        </p:spPr>
      </p:pic>
    </p:spTree>
    <p:extLst>
      <p:ext uri="{BB962C8B-B14F-4D97-AF65-F5344CB8AC3E}">
        <p14:creationId xmlns:p14="http://schemas.microsoft.com/office/powerpoint/2010/main" val="26338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711A93-528D-41DD-A62E-8406E22EDE5E}"/>
              </a:ext>
            </a:extLst>
          </p:cNvPr>
          <p:cNvSpPr>
            <a:spLocks noChangeArrowheads="1"/>
          </p:cNvSpPr>
          <p:nvPr/>
        </p:nvSpPr>
        <p:spPr bwMode="auto">
          <a:xfrm>
            <a:off x="357808" y="108012"/>
            <a:ext cx="114763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of above program will be a compile time error because we are not allowed to access the private data members of a class directly outside the class.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Output</a:t>
            </a:r>
            <a:r>
              <a:rPr kumimoji="0" lang="en-US" altLang="en-US" sz="24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In function 'int main()': 11:16: error: 'double Circle::radius' is private double radius; ^ 31:9: error: within this context </a:t>
            </a:r>
            <a:r>
              <a:rPr kumimoji="0" lang="en-US" altLang="en-US" sz="2400" b="0" i="0" u="none" strike="noStrike" cap="none" normalizeH="0" baseline="0" dirty="0" err="1">
                <a:ln>
                  <a:noFill/>
                </a:ln>
                <a:solidFill>
                  <a:schemeClr val="tx1"/>
                </a:solidFill>
                <a:effectLst/>
                <a:highlight>
                  <a:srgbClr val="C0C0C0"/>
                </a:highlight>
                <a:latin typeface="Times New Roman" panose="02020603050405020304" pitchFamily="18" charset="0"/>
                <a:cs typeface="Times New Roman" panose="02020603050405020304" pitchFamily="18" charset="0"/>
              </a:rPr>
              <a:t>obj.radius</a:t>
            </a:r>
            <a:r>
              <a:rPr kumimoji="0" lang="en-US" altLang="en-US" sz="24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 = 1.5;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highlight>
                  <a:srgbClr val="C0C0C0"/>
                </a:highligh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we can access the private data members of a class indirectly using the public member functions of the class. Below program explains how to do this:</a:t>
            </a:r>
          </a:p>
        </p:txBody>
      </p:sp>
      <p:pic>
        <p:nvPicPr>
          <p:cNvPr id="6" name="Picture 5">
            <a:extLst>
              <a:ext uri="{FF2B5EF4-FFF2-40B4-BE49-F238E27FC236}">
                <a16:creationId xmlns:a16="http://schemas.microsoft.com/office/drawing/2014/main" id="{584792DE-5BF3-472F-83A0-EC6EC9A0A128}"/>
              </a:ext>
            </a:extLst>
          </p:cNvPr>
          <p:cNvPicPr>
            <a:picLocks noChangeAspect="1"/>
          </p:cNvPicPr>
          <p:nvPr/>
        </p:nvPicPr>
        <p:blipFill>
          <a:blip r:embed="rId2"/>
          <a:stretch>
            <a:fillRect/>
          </a:stretch>
        </p:blipFill>
        <p:spPr>
          <a:xfrm>
            <a:off x="159025" y="176588"/>
            <a:ext cx="6122505" cy="6504823"/>
          </a:xfrm>
          <a:prstGeom prst="rect">
            <a:avLst/>
          </a:prstGeom>
        </p:spPr>
      </p:pic>
      <p:pic>
        <p:nvPicPr>
          <p:cNvPr id="7" name="Picture 6">
            <a:extLst>
              <a:ext uri="{FF2B5EF4-FFF2-40B4-BE49-F238E27FC236}">
                <a16:creationId xmlns:a16="http://schemas.microsoft.com/office/drawing/2014/main" id="{57B6DB84-BB7E-4C53-959E-C34534319D64}"/>
              </a:ext>
            </a:extLst>
          </p:cNvPr>
          <p:cNvPicPr>
            <a:picLocks noChangeAspect="1"/>
          </p:cNvPicPr>
          <p:nvPr/>
        </p:nvPicPr>
        <p:blipFill>
          <a:blip r:embed="rId3"/>
          <a:stretch>
            <a:fillRect/>
          </a:stretch>
        </p:blipFill>
        <p:spPr>
          <a:xfrm>
            <a:off x="6281530" y="108012"/>
            <a:ext cx="5353878" cy="6356734"/>
          </a:xfrm>
          <a:prstGeom prst="rect">
            <a:avLst/>
          </a:prstGeom>
        </p:spPr>
      </p:pic>
    </p:spTree>
    <p:extLst>
      <p:ext uri="{BB962C8B-B14F-4D97-AF65-F5344CB8AC3E}">
        <p14:creationId xmlns:p14="http://schemas.microsoft.com/office/powerpoint/2010/main" val="24108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DB764-CCBE-4AEF-9E30-1BDCA10B8F33}"/>
              </a:ext>
            </a:extLst>
          </p:cNvPr>
          <p:cNvSpPr>
            <a:spLocks noGrp="1"/>
          </p:cNvSpPr>
          <p:nvPr>
            <p:ph idx="1"/>
          </p:nvPr>
        </p:nvSpPr>
        <p:spPr>
          <a:xfrm>
            <a:off x="331305" y="251791"/>
            <a:ext cx="11648660" cy="1179444"/>
          </a:xfrm>
        </p:spPr>
        <p:txBody>
          <a:bodyPr>
            <a:normAutofit/>
          </a:bodyPr>
          <a:lstStyle/>
          <a:p>
            <a:pPr algn="just"/>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Protected access modifier is similar to that of private access modifiers, the difference is that the class member declared as Protected are inaccessible outside the class but they can be accessed by any subclass(derived class) of that class.</a:t>
            </a:r>
          </a:p>
        </p:txBody>
      </p:sp>
      <p:pic>
        <p:nvPicPr>
          <p:cNvPr id="4" name="Picture 3">
            <a:extLst>
              <a:ext uri="{FF2B5EF4-FFF2-40B4-BE49-F238E27FC236}">
                <a16:creationId xmlns:a16="http://schemas.microsoft.com/office/drawing/2014/main" id="{DA01FDBA-9BAD-4473-955A-33D22D793771}"/>
              </a:ext>
            </a:extLst>
          </p:cNvPr>
          <p:cNvPicPr>
            <a:picLocks noChangeAspect="1"/>
          </p:cNvPicPr>
          <p:nvPr/>
        </p:nvPicPr>
        <p:blipFill rotWithShape="1">
          <a:blip r:embed="rId2"/>
          <a:srcRect t="5217"/>
          <a:stretch/>
        </p:blipFill>
        <p:spPr>
          <a:xfrm>
            <a:off x="212035" y="0"/>
            <a:ext cx="6930887" cy="6858000"/>
          </a:xfrm>
          <a:prstGeom prst="rect">
            <a:avLst/>
          </a:prstGeom>
        </p:spPr>
      </p:pic>
      <p:pic>
        <p:nvPicPr>
          <p:cNvPr id="5" name="Picture 4">
            <a:extLst>
              <a:ext uri="{FF2B5EF4-FFF2-40B4-BE49-F238E27FC236}">
                <a16:creationId xmlns:a16="http://schemas.microsoft.com/office/drawing/2014/main" id="{804B5245-0CCE-4BA3-8389-A6099EA59398}"/>
              </a:ext>
            </a:extLst>
          </p:cNvPr>
          <p:cNvPicPr>
            <a:picLocks noChangeAspect="1"/>
          </p:cNvPicPr>
          <p:nvPr/>
        </p:nvPicPr>
        <p:blipFill>
          <a:blip r:embed="rId3"/>
          <a:stretch>
            <a:fillRect/>
          </a:stretch>
        </p:blipFill>
        <p:spPr>
          <a:xfrm>
            <a:off x="7118281" y="190499"/>
            <a:ext cx="4886325" cy="5560943"/>
          </a:xfrm>
          <a:prstGeom prst="rect">
            <a:avLst/>
          </a:prstGeom>
        </p:spPr>
      </p:pic>
    </p:spTree>
    <p:extLst>
      <p:ext uri="{BB962C8B-B14F-4D97-AF65-F5344CB8AC3E}">
        <p14:creationId xmlns:p14="http://schemas.microsoft.com/office/powerpoint/2010/main" val="11590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1172</Words>
  <Application>Microsoft Office PowerPoint</Application>
  <PresentationFormat>Widescreen</PresentationFormat>
  <Paragraphs>212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Tahoma</vt:lpstr>
      <vt:lpstr>Times New Roman</vt:lpstr>
      <vt:lpstr>Trebuchet MS</vt:lpstr>
      <vt:lpstr>Wingdings</vt:lpstr>
      <vt:lpstr>Office Theme</vt:lpstr>
      <vt:lpstr>CLASS in O.O.P</vt:lpstr>
      <vt:lpstr>PowerPoint Presentation</vt:lpstr>
      <vt:lpstr>PowerPoint Presentation</vt:lpstr>
      <vt:lpstr>PowerPoint Presentation</vt:lpstr>
      <vt:lpstr>Access Modifiers in C++</vt:lpstr>
      <vt:lpstr>PowerPoint Presentation</vt:lpstr>
      <vt:lpstr>PowerPoint Presentation</vt:lpstr>
      <vt:lpstr>PowerPoint Presentation</vt:lpstr>
      <vt:lpstr>PowerPoint Presentation</vt:lpstr>
      <vt:lpstr>PowerPoint Presentation</vt:lpstr>
      <vt:lpstr>PowerPoint Presentation</vt:lpstr>
      <vt:lpstr>Object Oriented  Programming Encapsulation</vt:lpstr>
      <vt:lpstr>Objectives:</vt:lpstr>
      <vt:lpstr>What is Encapsulation?</vt:lpstr>
      <vt:lpstr>What is Encapsulation?</vt:lpstr>
      <vt:lpstr>Why Encapsulation?</vt:lpstr>
      <vt:lpstr>Why Encapsulation?</vt:lpstr>
      <vt:lpstr>Why Encapsulation?</vt:lpstr>
      <vt:lpstr>Syntax:</vt:lpstr>
      <vt:lpstr>Syntax:</vt:lpstr>
      <vt:lpstr>Example:</vt:lpstr>
      <vt:lpstr>Example:</vt:lpstr>
      <vt:lpstr>Example:</vt:lpstr>
      <vt:lpstr>Example:</vt:lpstr>
      <vt:lpstr>Example:</vt:lpstr>
      <vt:lpstr>PowerPoint Presentation</vt:lpstr>
      <vt:lpstr>Advantages and Achievements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 O.O.P</dc:title>
  <dc:creator>MANAN TIWARI</dc:creator>
  <cp:lastModifiedBy>MANAN TIWARI</cp:lastModifiedBy>
  <cp:revision>30</cp:revision>
  <dcterms:created xsi:type="dcterms:W3CDTF">2019-08-14T10:19:24Z</dcterms:created>
  <dcterms:modified xsi:type="dcterms:W3CDTF">2019-08-26T08:25:08Z</dcterms:modified>
</cp:coreProperties>
</file>