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ebp" ContentType="image/g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3" r:id="rId6"/>
    <p:sldId id="271" r:id="rId7"/>
    <p:sldId id="272" r:id="rId8"/>
    <p:sldId id="273" r:id="rId9"/>
    <p:sldId id="274" r:id="rId10"/>
    <p:sldId id="260" r:id="rId11"/>
    <p:sldId id="261" r:id="rId12"/>
    <p:sldId id="267" r:id="rId13"/>
    <p:sldId id="268" r:id="rId14"/>
    <p:sldId id="269" r:id="rId15"/>
    <p:sldId id="270" r:id="rId16"/>
    <p:sldId id="262" r:id="rId17"/>
    <p:sldId id="264" r:id="rId18"/>
    <p:sldId id="265" r:id="rId19"/>
    <p:sldId id="266"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5856-07E1-41CE-BF8A-163AE79A9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A6528B-BB01-42F4-A27C-F4FFD6211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D0DD6-B091-4F13-8018-1C0925C5E072}"/>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85C00FCB-5F38-46A6-8EDD-0598AC639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5F994-1E97-49BC-91AF-D7BB17F7B074}"/>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168536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81C8-FE7A-46AF-B54E-0A37738C51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6E4DF0-EC65-42F2-8298-C385E8036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C1187-ED79-43EF-93C0-FACC4C08D85E}"/>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9D6D13CB-AF94-4BF8-8D77-D80BEA819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C1102-2F90-46A1-A9FE-36C403DD1E7E}"/>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405999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72B6A-67F2-484E-89FB-86F0B3FD2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2CB5DD-2877-456A-9CE7-B0D7DE42B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175E0-72DF-4832-8662-55BC8C14CA16}"/>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847095DF-5272-45C8-B444-DD092740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EBDF5-23A3-4E5B-8E40-173C3756D6FB}"/>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357519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347F-EDF3-4704-921C-F7257D33D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E71BA-EA51-4646-A166-063285B2F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6071-C7CC-4BB5-90D3-B73F0E7C5ABE}"/>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4A67F636-4A7F-4FCA-9F56-A8C94CE31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305A2-A4EF-4D92-A7FC-D1BF10C2C320}"/>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395163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9FCC-4993-4D4D-BA39-E241F1477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43B3B1-EBAB-4B43-B0BB-AAB44BF65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660AE-9032-4A3B-AC75-0D15AF57B2B4}"/>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4145D541-68C3-40FD-9348-45D66CBD3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CA9EE-9E89-4C6A-B177-D33C475DFADC}"/>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376690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A31F-B4E2-48E4-BFF1-B4C374D1E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8479D-1425-49B6-9AB7-95CA8858F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109E1-96BC-4ABB-B9BF-2B6D6410E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CB3BF8-E77B-45ED-88DF-F36B28B250C6}"/>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6" name="Footer Placeholder 5">
            <a:extLst>
              <a:ext uri="{FF2B5EF4-FFF2-40B4-BE49-F238E27FC236}">
                <a16:creationId xmlns:a16="http://schemas.microsoft.com/office/drawing/2014/main" id="{72361623-AAFA-4172-84D1-201BE538B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4C2F0-9632-4800-AB57-C7F221D73C6A}"/>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370249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D3F9-57A6-4004-9A21-F440529B3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FFC6C2-C0F0-4B79-8229-43ADBA385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683B2-473A-48E5-824E-CBCE5D207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11A29-0CBC-4D99-BCE4-6829036034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560A0-4ADC-496D-9DF5-99E54B497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B04DA-79FD-46A8-9CC6-F9EA5DF9FE47}"/>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8" name="Footer Placeholder 7">
            <a:extLst>
              <a:ext uri="{FF2B5EF4-FFF2-40B4-BE49-F238E27FC236}">
                <a16:creationId xmlns:a16="http://schemas.microsoft.com/office/drawing/2014/main" id="{BF8B095B-A2B8-4ADD-AC08-9B3049CB8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F5CD6-476F-48A7-BC39-E22063782850}"/>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270793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231B-FE2A-4976-9EF8-E4409A530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204A4-742E-4B38-B200-0A688CE8F229}"/>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4" name="Footer Placeholder 3">
            <a:extLst>
              <a:ext uri="{FF2B5EF4-FFF2-40B4-BE49-F238E27FC236}">
                <a16:creationId xmlns:a16="http://schemas.microsoft.com/office/drawing/2014/main" id="{3D2D5155-677C-469E-97E6-EAA31714CD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7CDA0-D230-4352-88DB-8E68C62C979A}"/>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195380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EC088-5961-4681-AA66-7A0F5EA06C52}"/>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3" name="Footer Placeholder 2">
            <a:extLst>
              <a:ext uri="{FF2B5EF4-FFF2-40B4-BE49-F238E27FC236}">
                <a16:creationId xmlns:a16="http://schemas.microsoft.com/office/drawing/2014/main" id="{397440A9-4DAF-4669-B056-7BB009A821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F8ED49-DF65-4AB1-A9A1-C50C339314D8}"/>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230983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0FDC-3BBF-41E2-A543-F9F16CC0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9F00B3-2F74-448E-9553-8ABD3030B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131D1-A90D-4AF4-ACC9-2979A25B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A9656-D157-47E9-BAFC-62874D7DEC58}"/>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6" name="Footer Placeholder 5">
            <a:extLst>
              <a:ext uri="{FF2B5EF4-FFF2-40B4-BE49-F238E27FC236}">
                <a16:creationId xmlns:a16="http://schemas.microsoft.com/office/drawing/2014/main" id="{40D6BAA2-6E01-42B6-98D5-8CD1322F5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85BB0-A0FD-43A2-AB86-C80270865362}"/>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37493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BEE4-43E9-49CC-9C9C-46F9D6C21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1A78C-4FD4-4D65-8056-9C6C3E9B7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9BE65E-5885-4943-AD52-BEDE68891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B7802-12E8-40EC-AD9F-6633FC0AFD80}"/>
              </a:ext>
            </a:extLst>
          </p:cNvPr>
          <p:cNvSpPr>
            <a:spLocks noGrp="1"/>
          </p:cNvSpPr>
          <p:nvPr>
            <p:ph type="dt" sz="half" idx="10"/>
          </p:nvPr>
        </p:nvSpPr>
        <p:spPr/>
        <p:txBody>
          <a:bodyPr/>
          <a:lstStyle/>
          <a:p>
            <a:fld id="{572A45D2-7D76-488B-9181-0E48A6D3E0D8}" type="datetimeFigureOut">
              <a:rPr lang="en-US" smtClean="0"/>
              <a:t>17-Sep-19</a:t>
            </a:fld>
            <a:endParaRPr lang="en-US"/>
          </a:p>
        </p:txBody>
      </p:sp>
      <p:sp>
        <p:nvSpPr>
          <p:cNvPr id="6" name="Footer Placeholder 5">
            <a:extLst>
              <a:ext uri="{FF2B5EF4-FFF2-40B4-BE49-F238E27FC236}">
                <a16:creationId xmlns:a16="http://schemas.microsoft.com/office/drawing/2014/main" id="{D91B3B71-2FFC-4AB4-B648-D2F0C3F70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CD88B9-41BD-44CE-89D9-FCD33CDC34E7}"/>
              </a:ext>
            </a:extLst>
          </p:cNvPr>
          <p:cNvSpPr>
            <a:spLocks noGrp="1"/>
          </p:cNvSpPr>
          <p:nvPr>
            <p:ph type="sldNum" sz="quarter" idx="12"/>
          </p:nvPr>
        </p:nvSpPr>
        <p:spPr/>
        <p:txBody>
          <a:bodyPr/>
          <a:lstStyle/>
          <a:p>
            <a:fld id="{6A409A3E-E4E0-4260-BCBC-069FBF970AA2}" type="slidenum">
              <a:rPr lang="en-US" smtClean="0"/>
              <a:t>‹#›</a:t>
            </a:fld>
            <a:endParaRPr lang="en-US"/>
          </a:p>
        </p:txBody>
      </p:sp>
    </p:spTree>
    <p:extLst>
      <p:ext uri="{BB962C8B-B14F-4D97-AF65-F5344CB8AC3E}">
        <p14:creationId xmlns:p14="http://schemas.microsoft.com/office/powerpoint/2010/main" val="204235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FDC6C-5EC7-4B9E-A96C-4EE72B9AA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8285E-0D8A-46E1-A5E9-E4F60B42C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279EA-B457-4F45-BD36-FF3604EC6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A45D2-7D76-488B-9181-0E48A6D3E0D8}" type="datetimeFigureOut">
              <a:rPr lang="en-US" smtClean="0"/>
              <a:t>17-Sep-19</a:t>
            </a:fld>
            <a:endParaRPr lang="en-US"/>
          </a:p>
        </p:txBody>
      </p:sp>
      <p:sp>
        <p:nvSpPr>
          <p:cNvPr id="5" name="Footer Placeholder 4">
            <a:extLst>
              <a:ext uri="{FF2B5EF4-FFF2-40B4-BE49-F238E27FC236}">
                <a16:creationId xmlns:a16="http://schemas.microsoft.com/office/drawing/2014/main" id="{444AF6B2-D682-48C4-88AC-C67649195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555462-6CE9-4716-9A1F-110CFAD1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09A3E-E4E0-4260-BCBC-069FBF970AA2}" type="slidenum">
              <a:rPr lang="en-US" smtClean="0"/>
              <a:t>‹#›</a:t>
            </a:fld>
            <a:endParaRPr lang="en-US"/>
          </a:p>
        </p:txBody>
      </p:sp>
    </p:spTree>
    <p:extLst>
      <p:ext uri="{BB962C8B-B14F-4D97-AF65-F5344CB8AC3E}">
        <p14:creationId xmlns:p14="http://schemas.microsoft.com/office/powerpoint/2010/main" val="3977955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D309-3BA1-4EA7-BF7F-122BF0CCEBD9}"/>
              </a:ext>
            </a:extLst>
          </p:cNvPr>
          <p:cNvSpPr>
            <a:spLocks noGrp="1"/>
          </p:cNvSpPr>
          <p:nvPr>
            <p:ph type="ctrTitle"/>
          </p:nvPr>
        </p:nvSpPr>
        <p:spPr>
          <a:xfrm>
            <a:off x="3631096" y="1311965"/>
            <a:ext cx="7885043" cy="3073766"/>
          </a:xfrm>
        </p:spPr>
        <p:txBody>
          <a:bodyPr>
            <a:normAutofit fontScale="90000"/>
          </a:bodyPr>
          <a:lstStyle/>
          <a:p>
            <a:r>
              <a:rPr lang="en-US" dirty="0"/>
              <a:t>INTRODUCTION TO </a:t>
            </a:r>
            <a:br>
              <a:rPr lang="en-US" dirty="0"/>
            </a:br>
            <a:r>
              <a:rPr lang="en-US" dirty="0"/>
              <a:t>data STRUCTURES </a:t>
            </a:r>
            <a:br>
              <a:rPr lang="en-US" dirty="0"/>
            </a:br>
            <a:r>
              <a:rPr lang="en-US" dirty="0"/>
              <a:t>and </a:t>
            </a:r>
            <a:br>
              <a:rPr lang="en-US" dirty="0"/>
            </a:br>
            <a:r>
              <a:rPr lang="en-US" dirty="0"/>
              <a:t>Algorithms </a:t>
            </a:r>
          </a:p>
        </p:txBody>
      </p:sp>
    </p:spTree>
    <p:extLst>
      <p:ext uri="{BB962C8B-B14F-4D97-AF65-F5344CB8AC3E}">
        <p14:creationId xmlns:p14="http://schemas.microsoft.com/office/powerpoint/2010/main" val="47719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3C17-CD94-44E3-808B-297848FB513C}"/>
              </a:ext>
            </a:extLst>
          </p:cNvPr>
          <p:cNvSpPr>
            <a:spLocks noGrp="1"/>
          </p:cNvSpPr>
          <p:nvPr>
            <p:ph type="title"/>
          </p:nvPr>
        </p:nvSpPr>
        <p:spPr>
          <a:xfrm>
            <a:off x="685801" y="225288"/>
            <a:ext cx="10131425" cy="59634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computer science is the </a:t>
            </a:r>
            <a:r>
              <a:rPr lang="en-US" b="1" i="1" dirty="0">
                <a:latin typeface="Times New Roman" panose="02020603050405020304" pitchFamily="18" charset="0"/>
                <a:cs typeface="Times New Roman" panose="02020603050405020304" pitchFamily="18" charset="0"/>
              </a:rPr>
              <a:t>study of data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0FB726-DFB9-47F2-A3EC-2C4ABD65E171}"/>
              </a:ext>
            </a:extLst>
          </p:cNvPr>
          <p:cNvSpPr>
            <a:spLocks noGrp="1"/>
          </p:cNvSpPr>
          <p:nvPr>
            <p:ph idx="1"/>
          </p:nvPr>
        </p:nvSpPr>
        <p:spPr>
          <a:xfrm>
            <a:off x="685801" y="954156"/>
            <a:ext cx="11055625" cy="5678556"/>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Now talking from technical point of view it is unsatisfying to say that the computer science is the study of Algorithms.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definition places great emphasis on the concept of algorithm, but never mentions the word data.</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But from technical point of view we are always processing “DATA”.</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That is why we often hear a computer referred to as a data processing machine.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Raw data is input and algorithms are used to transform it into refined data.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So, instead of saying that computer science is the study of algorithms, alternatively, we might say that computer science is the </a:t>
            </a:r>
            <a:r>
              <a:rPr lang="en-US" sz="2000" i="1" dirty="0">
                <a:latin typeface="Times New Roman" panose="02020603050405020304" pitchFamily="18" charset="0"/>
                <a:cs typeface="Times New Roman" panose="02020603050405020304" pitchFamily="18" charset="0"/>
              </a:rPr>
              <a:t>study of data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machines that hold data;</a:t>
            </a:r>
          </a:p>
          <a:p>
            <a:pPr marL="0" indent="0">
              <a:buNone/>
            </a:pPr>
            <a:r>
              <a:rPr lang="en-US" sz="2000" dirty="0">
                <a:latin typeface="Times New Roman" panose="02020603050405020304" pitchFamily="18" charset="0"/>
                <a:cs typeface="Times New Roman" panose="02020603050405020304" pitchFamily="18" charset="0"/>
              </a:rPr>
              <a:t>(ii) languages for describing data manipulation;</a:t>
            </a:r>
          </a:p>
          <a:p>
            <a:pPr marL="0" indent="0">
              <a:buNone/>
            </a:pPr>
            <a:r>
              <a:rPr lang="en-US" sz="2000" dirty="0">
                <a:latin typeface="Times New Roman" panose="02020603050405020304" pitchFamily="18" charset="0"/>
                <a:cs typeface="Times New Roman" panose="02020603050405020304" pitchFamily="18" charset="0"/>
              </a:rPr>
              <a:t>(iii) foundations which describe what kinds of refined data can be produced from raw data;</a:t>
            </a:r>
          </a:p>
          <a:p>
            <a:pPr marL="0" indent="0">
              <a:buNone/>
            </a:pPr>
            <a:r>
              <a:rPr lang="en-US" sz="2000" dirty="0">
                <a:latin typeface="Times New Roman" panose="02020603050405020304" pitchFamily="18" charset="0"/>
                <a:cs typeface="Times New Roman" panose="02020603050405020304" pitchFamily="18" charset="0"/>
              </a:rPr>
              <a:t>(iv) Structures for representing data.</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36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6ABA-DA11-4E5E-88A1-5F7FC174D2F6}"/>
              </a:ext>
            </a:extLst>
          </p:cNvPr>
          <p:cNvSpPr>
            <a:spLocks noGrp="1"/>
          </p:cNvSpPr>
          <p:nvPr>
            <p:ph type="title"/>
          </p:nvPr>
        </p:nvSpPr>
        <p:spPr>
          <a:xfrm>
            <a:off x="685801" y="304801"/>
            <a:ext cx="10131425" cy="4572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DATA STRUCTURES</a:t>
            </a:r>
          </a:p>
        </p:txBody>
      </p:sp>
      <p:sp>
        <p:nvSpPr>
          <p:cNvPr id="3" name="Content Placeholder 2">
            <a:extLst>
              <a:ext uri="{FF2B5EF4-FFF2-40B4-BE49-F238E27FC236}">
                <a16:creationId xmlns:a16="http://schemas.microsoft.com/office/drawing/2014/main" id="{CA15EC90-807F-415C-92EA-BA39DE1E1CC9}"/>
              </a:ext>
            </a:extLst>
          </p:cNvPr>
          <p:cNvSpPr>
            <a:spLocks noGrp="1"/>
          </p:cNvSpPr>
          <p:nvPr>
            <p:ph idx="1"/>
          </p:nvPr>
        </p:nvSpPr>
        <p:spPr>
          <a:xfrm>
            <a:off x="685801" y="980661"/>
            <a:ext cx="10976112" cy="4810539"/>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Data Structures are the programmatic way of storing data so that data can be used efficiently.</a:t>
            </a:r>
          </a:p>
          <a:p>
            <a:pPr marL="0" indent="0" algn="ctr">
              <a:buNone/>
            </a:pPr>
            <a:r>
              <a:rPr lang="en-US" sz="2400" dirty="0">
                <a:latin typeface="Times New Roman" panose="02020603050405020304" pitchFamily="18" charset="0"/>
                <a:cs typeface="Times New Roman" panose="02020603050405020304" pitchFamily="18" charset="0"/>
              </a:rPr>
              <a:t>OR</a:t>
            </a:r>
          </a:p>
          <a:p>
            <a:pPr marL="0" indent="0" algn="ctr">
              <a:buNone/>
            </a:pPr>
            <a:r>
              <a:rPr lang="en-US" sz="2400" dirty="0">
                <a:latin typeface="Times New Roman" panose="02020603050405020304" pitchFamily="18" charset="0"/>
                <a:cs typeface="Times New Roman" panose="02020603050405020304" pitchFamily="18" charset="0"/>
              </a:rPr>
              <a:t>Data Structures is a systematic way to organize data in order to use it efficiently.</a:t>
            </a: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85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8644E-6F6D-4C3B-9009-C02653D4B3BD}"/>
              </a:ext>
            </a:extLst>
          </p:cNvPr>
          <p:cNvSpPr>
            <a:spLocks noGrp="1"/>
          </p:cNvSpPr>
          <p:nvPr>
            <p:ph idx="1"/>
          </p:nvPr>
        </p:nvSpPr>
        <p:spPr>
          <a:xfrm>
            <a:off x="530088" y="450574"/>
            <a:ext cx="11357112" cy="6082747"/>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Data Structure is a way of collecting and organizing data in such a way that we can perform operations on these data in an effective way.</a:t>
            </a:r>
          </a:p>
          <a:p>
            <a:pPr marL="0" indent="0">
              <a:buNone/>
            </a:pPr>
            <a:r>
              <a:rPr lang="en-US" sz="2000" dirty="0">
                <a:latin typeface="Times New Roman" panose="02020603050405020304" pitchFamily="18" charset="0"/>
                <a:cs typeface="Times New Roman" panose="02020603050405020304" pitchFamily="18" charset="0"/>
              </a:rPr>
              <a:t>Data Structures is about rendering data elements in terms of some relationship, for better organization and storage</a:t>
            </a:r>
          </a:p>
          <a:p>
            <a:pPr marL="0" indent="0">
              <a:buNone/>
            </a:pPr>
            <a:r>
              <a:rPr lang="en-US" sz="2000" dirty="0">
                <a:latin typeface="Times New Roman" panose="02020603050405020304" pitchFamily="18" charset="0"/>
                <a:cs typeface="Times New Roman" panose="02020603050405020304" pitchFamily="18" charset="0"/>
              </a:rPr>
              <a:t>Data Structures are structures programmed to store ordered data, so that various operations can be performed on it easily.</a:t>
            </a:r>
          </a:p>
          <a:p>
            <a:pPr marL="0" indent="0">
              <a:buNone/>
            </a:pPr>
            <a:r>
              <a:rPr lang="en-US" sz="2000" dirty="0">
                <a:latin typeface="Times New Roman" panose="02020603050405020304" pitchFamily="18" charset="0"/>
                <a:cs typeface="Times New Roman" panose="02020603050405020304" pitchFamily="18" charset="0"/>
              </a:rPr>
              <a:t>It represents the knowledge of data to be organized in memory. </a:t>
            </a:r>
          </a:p>
          <a:p>
            <a:pPr marL="0" indent="0">
              <a:buNone/>
            </a:pPr>
            <a:r>
              <a:rPr lang="en-US" sz="2000" dirty="0">
                <a:latin typeface="Times New Roman" panose="02020603050405020304" pitchFamily="18" charset="0"/>
                <a:cs typeface="Times New Roman" panose="02020603050405020304" pitchFamily="18" charset="0"/>
              </a:rPr>
              <a:t>It should be designed and implemented in such a way that it reduces the complexity and increases the efficiency.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29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76BE-AF12-4892-AB8A-69F2C9A25F5B}"/>
              </a:ext>
            </a:extLst>
          </p:cNvPr>
          <p:cNvSpPr>
            <a:spLocks noGrp="1"/>
          </p:cNvSpPr>
          <p:nvPr>
            <p:ph type="title"/>
          </p:nvPr>
        </p:nvSpPr>
        <p:spPr>
          <a:xfrm>
            <a:off x="685801" y="318054"/>
            <a:ext cx="10131425" cy="457200"/>
          </a:xfrm>
        </p:spPr>
        <p:txBody>
          <a:bodyPr>
            <a:normAutofit fontScale="90000"/>
          </a:bodyPr>
          <a:lstStyle/>
          <a:p>
            <a:pPr algn="ct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Basic types of Data Structures</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726ACC-FAFF-443E-ABB8-7545B579F32F}"/>
              </a:ext>
            </a:extLst>
          </p:cNvPr>
          <p:cNvSpPr>
            <a:spLocks noGrp="1"/>
          </p:cNvSpPr>
          <p:nvPr>
            <p:ph idx="1"/>
          </p:nvPr>
        </p:nvSpPr>
        <p:spPr>
          <a:xfrm>
            <a:off x="685801" y="967409"/>
            <a:ext cx="10131425" cy="4823791"/>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As we have discussed above, anything that can store data can be called as a data structure, hence </a:t>
            </a:r>
            <a:r>
              <a:rPr lang="en-US" sz="2000" b="1" dirty="0">
                <a:latin typeface="Times New Roman" panose="02020603050405020304" pitchFamily="18" charset="0"/>
                <a:cs typeface="Times New Roman" panose="02020603050405020304" pitchFamily="18" charset="0"/>
              </a:rPr>
              <a:t>Integer, Float, Boolean, Char</a:t>
            </a:r>
            <a:r>
              <a:rPr lang="en-US" sz="2000" dirty="0">
                <a:latin typeface="Times New Roman" panose="02020603050405020304" pitchFamily="18" charset="0"/>
                <a:cs typeface="Times New Roman" panose="02020603050405020304" pitchFamily="18" charset="0"/>
              </a:rPr>
              <a:t> etc. all are data structures. They are known as </a:t>
            </a:r>
            <a:r>
              <a:rPr lang="en-US" sz="2000" b="1" u="sng" dirty="0">
                <a:latin typeface="Times New Roman" panose="02020603050405020304" pitchFamily="18" charset="0"/>
                <a:cs typeface="Times New Roman" panose="02020603050405020304" pitchFamily="18" charset="0"/>
              </a:rPr>
              <a:t>Primitive Data Structures</a:t>
            </a:r>
            <a:r>
              <a:rPr lang="en-US" sz="2000" u="sng"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Then we also have some complex Data Structures, which are used to store large and connected data. Some example of </a:t>
            </a:r>
            <a:r>
              <a:rPr lang="en-US" sz="2000" b="1" u="sng" dirty="0">
                <a:latin typeface="Times New Roman" panose="02020603050405020304" pitchFamily="18" charset="0"/>
                <a:cs typeface="Times New Roman" panose="02020603050405020304" pitchFamily="18" charset="0"/>
              </a:rPr>
              <a:t>Abstract Data Structure</a:t>
            </a:r>
            <a:r>
              <a:rPr lang="en-US" sz="2000"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Linked List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Tree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Graph</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Stack, Queue etc.</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All these data structures allow us to perform different operations on data. We select these data structures based on which type of operation is required.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65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0AA0D7-F9F0-45A4-A954-6435F57161E2}"/>
              </a:ext>
            </a:extLst>
          </p:cNvPr>
          <p:cNvPicPr>
            <a:picLocks noChangeAspect="1"/>
          </p:cNvPicPr>
          <p:nvPr/>
        </p:nvPicPr>
        <p:blipFill>
          <a:blip r:embed="rId2">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1104900" y="1311965"/>
            <a:ext cx="10344978" cy="3980622"/>
          </a:xfrm>
          <a:prstGeom prst="rect">
            <a:avLst/>
          </a:prstGeom>
        </p:spPr>
      </p:pic>
    </p:spTree>
    <p:extLst>
      <p:ext uri="{BB962C8B-B14F-4D97-AF65-F5344CB8AC3E}">
        <p14:creationId xmlns:p14="http://schemas.microsoft.com/office/powerpoint/2010/main" val="357281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178026-FA4E-47DE-B429-8AD74223E67F}"/>
              </a:ext>
            </a:extLst>
          </p:cNvPr>
          <p:cNvGraphicFramePr>
            <a:graphicFrameLocks noGrp="1"/>
          </p:cNvGraphicFramePr>
          <p:nvPr>
            <p:extLst>
              <p:ext uri="{D42A27DB-BD31-4B8C-83A1-F6EECF244321}">
                <p14:modId xmlns:p14="http://schemas.microsoft.com/office/powerpoint/2010/main" val="3140313090"/>
              </p:ext>
            </p:extLst>
          </p:nvPr>
        </p:nvGraphicFramePr>
        <p:xfrm>
          <a:off x="1524000" y="777052"/>
          <a:ext cx="9409044" cy="5950228"/>
        </p:xfrm>
        <a:graphic>
          <a:graphicData uri="http://schemas.openxmlformats.org/drawingml/2006/table">
            <a:tbl>
              <a:tblPr>
                <a:tableStyleId>{616DA210-FB5B-4158-B5E0-FEB733F419BA}</a:tableStyleId>
              </a:tblPr>
              <a:tblGrid>
                <a:gridCol w="3432313">
                  <a:extLst>
                    <a:ext uri="{9D8B030D-6E8A-4147-A177-3AD203B41FA5}">
                      <a16:colId xmlns:a16="http://schemas.microsoft.com/office/drawing/2014/main" val="2460807398"/>
                    </a:ext>
                  </a:extLst>
                </a:gridCol>
                <a:gridCol w="5976731">
                  <a:extLst>
                    <a:ext uri="{9D8B030D-6E8A-4147-A177-3AD203B41FA5}">
                      <a16:colId xmlns:a16="http://schemas.microsoft.com/office/drawing/2014/main" val="2069303477"/>
                    </a:ext>
                  </a:extLst>
                </a:gridCol>
              </a:tblGrid>
              <a:tr h="389199">
                <a:tc>
                  <a:txBody>
                    <a:bodyPr/>
                    <a:lstStyle/>
                    <a:p>
                      <a:r>
                        <a:rPr lang="en-US" sz="2000" u="sng" dirty="0" err="1"/>
                        <a:t>Characterstic</a:t>
                      </a:r>
                      <a:endParaRPr lang="en-US" sz="2000" b="1" u="sng" dirty="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u="sng" dirty="0"/>
                        <a:t>Description</a:t>
                      </a:r>
                      <a:endParaRPr lang="en-US" sz="2000" b="1" u="sng"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1211690826"/>
                  </a:ext>
                </a:extLst>
              </a:tr>
              <a:tr h="682457">
                <a:tc>
                  <a:txBody>
                    <a:bodyPr/>
                    <a:lstStyle/>
                    <a:p>
                      <a:r>
                        <a:rPr lang="en-US" sz="2000" dirty="0"/>
                        <a:t>Linear</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a:t>In Linear data structures,the data items are arranged in a linear sequence. Example: Array</a:t>
                      </a:r>
                      <a:endParaRPr lang="en-US" sz="200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666464859"/>
                  </a:ext>
                </a:extLst>
              </a:tr>
              <a:tr h="682457">
                <a:tc>
                  <a:txBody>
                    <a:bodyPr/>
                    <a:lstStyle/>
                    <a:p>
                      <a:r>
                        <a:rPr lang="en-US" sz="2000" dirty="0"/>
                        <a:t>Non-Linear</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dirty="0"/>
                        <a:t>In Non-Linear data </a:t>
                      </a:r>
                      <a:r>
                        <a:rPr lang="en-US" sz="2000" dirty="0" err="1"/>
                        <a:t>structures,the</a:t>
                      </a:r>
                      <a:r>
                        <a:rPr lang="en-US" sz="2000" dirty="0"/>
                        <a:t> data items are not in sequence. Example: Tree, Graph</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945355610"/>
                  </a:ext>
                </a:extLst>
              </a:tr>
              <a:tr h="682457">
                <a:tc>
                  <a:txBody>
                    <a:bodyPr/>
                    <a:lstStyle/>
                    <a:p>
                      <a:r>
                        <a:rPr lang="en-US" sz="2000"/>
                        <a:t>Homogeneous</a:t>
                      </a:r>
                      <a:endParaRPr lang="en-US" sz="200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dirty="0"/>
                        <a:t>In homogeneous data </a:t>
                      </a:r>
                      <a:r>
                        <a:rPr lang="en-US" sz="2000" dirty="0" err="1"/>
                        <a:t>structures,all</a:t>
                      </a:r>
                      <a:r>
                        <a:rPr lang="en-US" sz="2000" dirty="0"/>
                        <a:t> the elements are of same type. Example: Array</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2921801448"/>
                  </a:ext>
                </a:extLst>
              </a:tr>
              <a:tr h="975714">
                <a:tc>
                  <a:txBody>
                    <a:bodyPr/>
                    <a:lstStyle/>
                    <a:p>
                      <a:r>
                        <a:rPr lang="en-US" sz="2000"/>
                        <a:t>Non-Homogeneous</a:t>
                      </a:r>
                      <a:endParaRPr lang="en-US" sz="200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dirty="0"/>
                        <a:t>In Non-Homogeneous data structure, the elements may or may not be of the same type. Example: Structures</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104788616"/>
                  </a:ext>
                </a:extLst>
              </a:tr>
              <a:tr h="975714">
                <a:tc>
                  <a:txBody>
                    <a:bodyPr/>
                    <a:lstStyle/>
                    <a:p>
                      <a:r>
                        <a:rPr lang="en-US" sz="2000"/>
                        <a:t>Static</a:t>
                      </a:r>
                      <a:endParaRPr lang="en-US" sz="200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dirty="0"/>
                        <a:t>Static data structures are those whose sizes and structures associated memory locations are fixed, at compile time. Example: Array</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570179503"/>
                  </a:ext>
                </a:extLst>
              </a:tr>
              <a:tr h="1562230">
                <a:tc>
                  <a:txBody>
                    <a:bodyPr/>
                    <a:lstStyle/>
                    <a:p>
                      <a:r>
                        <a:rPr lang="en-US" sz="2000" dirty="0"/>
                        <a:t>Dynamic</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tc>
                  <a:txBody>
                    <a:bodyPr/>
                    <a:lstStyle/>
                    <a:p>
                      <a:r>
                        <a:rPr lang="en-US" sz="2000" dirty="0"/>
                        <a:t>Dynamic structures are those which expands or shrinks depending upon the program need and its execution. Also, their associated memory locations changes. Example: Linked List created using pointers</a:t>
                      </a:r>
                      <a:endParaRPr lang="en-US" sz="2000" dirty="0">
                        <a:latin typeface="Times New Roman" panose="02020603050405020304" pitchFamily="18" charset="0"/>
                        <a:cs typeface="Times New Roman" panose="02020603050405020304" pitchFamily="18" charset="0"/>
                      </a:endParaRPr>
                    </a:p>
                  </a:txBody>
                  <a:tcPr marL="59831" marR="59831" marT="29915" marB="29915" anchor="ctr"/>
                </a:tc>
                <a:extLst>
                  <a:ext uri="{0D108BD9-81ED-4DB2-BD59-A6C34878D82A}">
                    <a16:rowId xmlns:a16="http://schemas.microsoft.com/office/drawing/2014/main" val="2692801255"/>
                  </a:ext>
                </a:extLst>
              </a:tr>
            </a:tbl>
          </a:graphicData>
        </a:graphic>
      </p:graphicFrame>
      <p:sp>
        <p:nvSpPr>
          <p:cNvPr id="5" name="Rectangle 4">
            <a:extLst>
              <a:ext uri="{FF2B5EF4-FFF2-40B4-BE49-F238E27FC236}">
                <a16:creationId xmlns:a16="http://schemas.microsoft.com/office/drawing/2014/main" id="{21C448BA-786D-464D-9E04-25E6BB0C7914}"/>
              </a:ext>
            </a:extLst>
          </p:cNvPr>
          <p:cNvSpPr/>
          <p:nvPr/>
        </p:nvSpPr>
        <p:spPr>
          <a:xfrm>
            <a:off x="1524000" y="276495"/>
            <a:ext cx="9276521"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data structures can also be classified on the basis of the following characteristics</a:t>
            </a:r>
          </a:p>
        </p:txBody>
      </p:sp>
    </p:spTree>
    <p:extLst>
      <p:ext uri="{BB962C8B-B14F-4D97-AF65-F5344CB8AC3E}">
        <p14:creationId xmlns:p14="http://schemas.microsoft.com/office/powerpoint/2010/main" val="14962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1C7CF-4FE0-42F9-BC9C-DC9C0EFDDEED}"/>
              </a:ext>
            </a:extLst>
          </p:cNvPr>
          <p:cNvSpPr>
            <a:spLocks noGrp="1"/>
          </p:cNvSpPr>
          <p:nvPr>
            <p:ph idx="1"/>
          </p:nvPr>
        </p:nvSpPr>
        <p:spPr>
          <a:xfrm>
            <a:off x="598006" y="271669"/>
            <a:ext cx="10830338" cy="5724939"/>
          </a:xfrm>
        </p:spPr>
        <p:txBody>
          <a:bodyPr/>
          <a:lstStyle/>
          <a:p>
            <a:pPr marL="0" indent="0">
              <a:buNone/>
            </a:pPr>
            <a:r>
              <a:rPr lang="en-US" dirty="0"/>
              <a:t>Following terms of data structure we should know:</a:t>
            </a:r>
          </a:p>
          <a:p>
            <a:pPr marL="342900" indent="-342900">
              <a:buAutoNum type="arabicParenR"/>
            </a:pPr>
            <a:r>
              <a:rPr lang="en-US" u="sng" dirty="0"/>
              <a:t>INTERFACE: </a:t>
            </a:r>
            <a:r>
              <a:rPr lang="en-US" dirty="0"/>
              <a:t>represents set of operations  that a data structure support. An interface only provides the list of supported operations, type of parameters they can accept and return type.</a:t>
            </a:r>
          </a:p>
          <a:p>
            <a:pPr marL="342900" indent="-342900">
              <a:buAutoNum type="arabicParenR"/>
            </a:pPr>
            <a:r>
              <a:rPr lang="en-US" u="sng" dirty="0"/>
              <a:t>IMPLEMENTATION: </a:t>
            </a:r>
            <a:r>
              <a:rPr lang="en-US" dirty="0"/>
              <a:t>provides the internal representation of data structure and the definition of the algorithm used in operation of data structure.</a:t>
            </a:r>
          </a:p>
          <a:p>
            <a:pPr marL="0" indent="0">
              <a:buNone/>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Rounded Corners 3">
            <a:extLst>
              <a:ext uri="{FF2B5EF4-FFF2-40B4-BE49-F238E27FC236}">
                <a16:creationId xmlns:a16="http://schemas.microsoft.com/office/drawing/2014/main" id="{B6A9FA4F-A2DD-4FE2-9D6F-0E35E9F73AAA}"/>
              </a:ext>
            </a:extLst>
          </p:cNvPr>
          <p:cNvSpPr/>
          <p:nvPr/>
        </p:nvSpPr>
        <p:spPr>
          <a:xfrm>
            <a:off x="1762539" y="3723860"/>
            <a:ext cx="1908313" cy="30082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INTERFACE</a:t>
            </a:r>
          </a:p>
          <a:p>
            <a:pPr algn="ctr"/>
            <a:endParaRPr lang="en-US" dirty="0"/>
          </a:p>
          <a:p>
            <a:pPr algn="ctr"/>
            <a:r>
              <a:rPr lang="en-US" dirty="0"/>
              <a:t>Void method1();</a:t>
            </a:r>
          </a:p>
          <a:p>
            <a:pPr algn="ctr"/>
            <a:endParaRPr lang="en-US" dirty="0"/>
          </a:p>
          <a:p>
            <a:pPr algn="ctr"/>
            <a:r>
              <a:rPr lang="en-US" dirty="0"/>
              <a:t>Void method2();</a:t>
            </a:r>
          </a:p>
          <a:p>
            <a:pPr algn="ctr"/>
            <a:endParaRPr lang="en-US" dirty="0"/>
          </a:p>
          <a:p>
            <a:pPr algn="ctr"/>
            <a:r>
              <a:rPr lang="en-US" dirty="0"/>
              <a:t>Void method3();</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Rounded Corners 4">
            <a:extLst>
              <a:ext uri="{FF2B5EF4-FFF2-40B4-BE49-F238E27FC236}">
                <a16:creationId xmlns:a16="http://schemas.microsoft.com/office/drawing/2014/main" id="{B8B5361E-FA4D-45A3-B479-16BFE2557882}"/>
              </a:ext>
            </a:extLst>
          </p:cNvPr>
          <p:cNvSpPr/>
          <p:nvPr/>
        </p:nvSpPr>
        <p:spPr>
          <a:xfrm>
            <a:off x="7030278" y="3723860"/>
            <a:ext cx="1908313" cy="30082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CLASS</a:t>
            </a:r>
          </a:p>
          <a:p>
            <a:pPr algn="ctr"/>
            <a:r>
              <a:rPr lang="en-US" dirty="0"/>
              <a:t>Void method1()</a:t>
            </a:r>
          </a:p>
          <a:p>
            <a:pPr algn="ctr"/>
            <a:r>
              <a:rPr lang="en-US" dirty="0"/>
              <a:t>{</a:t>
            </a:r>
          </a:p>
          <a:p>
            <a:pPr algn="ctr"/>
            <a:r>
              <a:rPr lang="en-US" dirty="0"/>
              <a:t>//method body</a:t>
            </a:r>
          </a:p>
          <a:p>
            <a:pPr algn="ctr"/>
            <a:r>
              <a:rPr lang="en-US" dirty="0"/>
              <a:t>}</a:t>
            </a:r>
          </a:p>
          <a:p>
            <a:pPr algn="ctr"/>
            <a:r>
              <a:rPr lang="en-US" dirty="0"/>
              <a:t>Void method2()</a:t>
            </a:r>
          </a:p>
          <a:p>
            <a:pPr algn="ctr"/>
            <a:r>
              <a:rPr lang="en-US" dirty="0"/>
              <a:t>{</a:t>
            </a:r>
          </a:p>
          <a:p>
            <a:pPr algn="ctr"/>
            <a:r>
              <a:rPr lang="en-US" dirty="0"/>
              <a:t>//method body</a:t>
            </a:r>
          </a:p>
          <a:p>
            <a:pPr algn="ctr"/>
            <a:r>
              <a:rPr lang="en-US" dirty="0"/>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6646FF08-C588-4240-944B-2897B97994FD}"/>
              </a:ext>
            </a:extLst>
          </p:cNvPr>
          <p:cNvSpPr/>
          <p:nvPr/>
        </p:nvSpPr>
        <p:spPr>
          <a:xfrm>
            <a:off x="3896141" y="3096038"/>
            <a:ext cx="2862470" cy="301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IMPLEMENTS</a:t>
            </a:r>
          </a:p>
        </p:txBody>
      </p:sp>
      <p:sp>
        <p:nvSpPr>
          <p:cNvPr id="9" name="Arrow: Bent-Up 8">
            <a:extLst>
              <a:ext uri="{FF2B5EF4-FFF2-40B4-BE49-F238E27FC236}">
                <a16:creationId xmlns:a16="http://schemas.microsoft.com/office/drawing/2014/main" id="{296EAC61-CF1E-4EA6-B3A6-7F5792BD2A11}"/>
              </a:ext>
            </a:extLst>
          </p:cNvPr>
          <p:cNvSpPr/>
          <p:nvPr/>
        </p:nvSpPr>
        <p:spPr>
          <a:xfrm rot="16200000">
            <a:off x="7239003" y="2653748"/>
            <a:ext cx="477076" cy="143785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Up 9">
            <a:extLst>
              <a:ext uri="{FF2B5EF4-FFF2-40B4-BE49-F238E27FC236}">
                <a16:creationId xmlns:a16="http://schemas.microsoft.com/office/drawing/2014/main" id="{4D8998E1-9DC3-4179-B558-16C4C9B46B8D}"/>
              </a:ext>
            </a:extLst>
          </p:cNvPr>
          <p:cNvSpPr/>
          <p:nvPr/>
        </p:nvSpPr>
        <p:spPr>
          <a:xfrm rot="10800000">
            <a:off x="2580863" y="3246782"/>
            <a:ext cx="1315274" cy="477077"/>
          </a:xfrm>
          <a:prstGeom prst="bentUpArrow">
            <a:avLst>
              <a:gd name="adj1" fmla="val 13235"/>
              <a:gd name="adj2" fmla="val 22386"/>
              <a:gd name="adj3" fmla="val 22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8042CB84-78BD-4989-B242-DE65DBFC8DEB}"/>
              </a:ext>
            </a:extLst>
          </p:cNvPr>
          <p:cNvSpPr/>
          <p:nvPr/>
        </p:nvSpPr>
        <p:spPr>
          <a:xfrm rot="5400000">
            <a:off x="9352722" y="4131365"/>
            <a:ext cx="371060" cy="1199322"/>
          </a:xfrm>
          <a:prstGeom prst="downArrow">
            <a:avLst>
              <a:gd name="adj1" fmla="val 35714"/>
              <a:gd name="adj2" fmla="val 52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8ADAD1B-25EA-4D2F-B041-A6EA3F3F5F8C}"/>
              </a:ext>
            </a:extLst>
          </p:cNvPr>
          <p:cNvSpPr txBox="1"/>
          <p:nvPr/>
        </p:nvSpPr>
        <p:spPr>
          <a:xfrm>
            <a:off x="10180982" y="4340086"/>
            <a:ext cx="1749287" cy="646331"/>
          </a:xfrm>
          <a:prstGeom prst="rect">
            <a:avLst/>
          </a:prstGeom>
          <a:noFill/>
        </p:spPr>
        <p:txBody>
          <a:bodyPr wrap="square" rtlCol="0">
            <a:spAutoFit/>
          </a:bodyPr>
          <a:lstStyle/>
          <a:p>
            <a:r>
              <a:rPr lang="en-US" dirty="0"/>
              <a:t>METHOD DEFINITION</a:t>
            </a:r>
          </a:p>
        </p:txBody>
      </p:sp>
      <p:sp>
        <p:nvSpPr>
          <p:cNvPr id="13" name="Arrow: Down 12">
            <a:extLst>
              <a:ext uri="{FF2B5EF4-FFF2-40B4-BE49-F238E27FC236}">
                <a16:creationId xmlns:a16="http://schemas.microsoft.com/office/drawing/2014/main" id="{1A804D56-5551-4A1C-A2C2-5B7C2D6A5791}"/>
              </a:ext>
            </a:extLst>
          </p:cNvPr>
          <p:cNvSpPr/>
          <p:nvPr/>
        </p:nvSpPr>
        <p:spPr>
          <a:xfrm rot="16200000">
            <a:off x="1102345" y="4433749"/>
            <a:ext cx="362918" cy="957471"/>
          </a:xfrm>
          <a:prstGeom prst="downArrow">
            <a:avLst>
              <a:gd name="adj1" fmla="val 35714"/>
              <a:gd name="adj2" fmla="val 52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0B0D80-0B7F-4641-8B1C-A89A725A6729}"/>
              </a:ext>
            </a:extLst>
          </p:cNvPr>
          <p:cNvSpPr txBox="1"/>
          <p:nvPr/>
        </p:nvSpPr>
        <p:spPr>
          <a:xfrm>
            <a:off x="198782" y="4943527"/>
            <a:ext cx="1749287" cy="646331"/>
          </a:xfrm>
          <a:prstGeom prst="rect">
            <a:avLst/>
          </a:prstGeom>
          <a:noFill/>
        </p:spPr>
        <p:txBody>
          <a:bodyPr wrap="square" rtlCol="0">
            <a:spAutoFit/>
          </a:bodyPr>
          <a:lstStyle/>
          <a:p>
            <a:r>
              <a:rPr lang="en-US" dirty="0"/>
              <a:t>METHOD DECLARATION</a:t>
            </a:r>
          </a:p>
        </p:txBody>
      </p:sp>
    </p:spTree>
    <p:extLst>
      <p:ext uri="{BB962C8B-B14F-4D97-AF65-F5344CB8AC3E}">
        <p14:creationId xmlns:p14="http://schemas.microsoft.com/office/powerpoint/2010/main" val="55262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C2FD-CDD4-43DA-BD93-97FBD0AF07A9}"/>
              </a:ext>
            </a:extLst>
          </p:cNvPr>
          <p:cNvSpPr>
            <a:spLocks noGrp="1"/>
          </p:cNvSpPr>
          <p:nvPr>
            <p:ph type="title"/>
          </p:nvPr>
        </p:nvSpPr>
        <p:spPr/>
        <p:txBody>
          <a:bodyPr/>
          <a:lstStyle/>
          <a:p>
            <a:r>
              <a:rPr lang="en-US" dirty="0"/>
              <a:t>NEED for data Structure </a:t>
            </a:r>
          </a:p>
        </p:txBody>
      </p:sp>
      <p:sp>
        <p:nvSpPr>
          <p:cNvPr id="3" name="Content Placeholder 2">
            <a:extLst>
              <a:ext uri="{FF2B5EF4-FFF2-40B4-BE49-F238E27FC236}">
                <a16:creationId xmlns:a16="http://schemas.microsoft.com/office/drawing/2014/main" id="{F3E58228-AF84-48A9-A30D-D3A142E6FACD}"/>
              </a:ext>
            </a:extLst>
          </p:cNvPr>
          <p:cNvSpPr>
            <a:spLocks noGrp="1"/>
          </p:cNvSpPr>
          <p:nvPr>
            <p:ph idx="1"/>
          </p:nvPr>
        </p:nvSpPr>
        <p:spPr/>
        <p:txBody>
          <a:bodyPr/>
          <a:lstStyle/>
          <a:p>
            <a:pPr>
              <a:buFont typeface="Wingdings" panose="05000000000000000000" pitchFamily="2" charset="2"/>
              <a:buChar char="ü"/>
            </a:pPr>
            <a:r>
              <a:rPr lang="en-US" dirty="0"/>
              <a:t>SEARCHING DATA</a:t>
            </a:r>
          </a:p>
          <a:p>
            <a:pPr marL="0" indent="0">
              <a:buNone/>
            </a:pPr>
            <a:endParaRPr lang="en-US" dirty="0"/>
          </a:p>
          <a:p>
            <a:pPr>
              <a:buFont typeface="Wingdings" panose="05000000000000000000" pitchFamily="2" charset="2"/>
              <a:buChar char="ü"/>
            </a:pPr>
            <a:r>
              <a:rPr lang="en-US" dirty="0"/>
              <a:t>SORTING DATA</a:t>
            </a:r>
          </a:p>
          <a:p>
            <a:pPr marL="0" indent="0">
              <a:buNone/>
            </a:pPr>
            <a:endParaRPr lang="en-US" dirty="0"/>
          </a:p>
          <a:p>
            <a:pPr>
              <a:buFont typeface="Wingdings" panose="05000000000000000000" pitchFamily="2" charset="2"/>
              <a:buChar char="ü"/>
            </a:pPr>
            <a:r>
              <a:rPr lang="en-US" dirty="0"/>
              <a:t>TO MANAGE PROCESSOR SPEED</a:t>
            </a:r>
          </a:p>
          <a:p>
            <a:pPr marL="0" indent="0">
              <a:buNone/>
            </a:pPr>
            <a:endParaRPr lang="en-US" dirty="0"/>
          </a:p>
          <a:p>
            <a:pPr>
              <a:buFont typeface="Wingdings" panose="05000000000000000000" pitchFamily="2" charset="2"/>
              <a:buChar char="ü"/>
            </a:pPr>
            <a:r>
              <a:rPr lang="en-US" dirty="0"/>
              <a:t>SERVE MULTIPLE REQUEST SIMULTANEOUSLY.</a:t>
            </a:r>
          </a:p>
        </p:txBody>
      </p:sp>
    </p:spTree>
    <p:extLst>
      <p:ext uri="{BB962C8B-B14F-4D97-AF65-F5344CB8AC3E}">
        <p14:creationId xmlns:p14="http://schemas.microsoft.com/office/powerpoint/2010/main" val="219787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C7D5-0CE3-4F93-A351-7124B0A9D8E2}"/>
              </a:ext>
            </a:extLst>
          </p:cNvPr>
          <p:cNvSpPr>
            <a:spLocks noGrp="1"/>
          </p:cNvSpPr>
          <p:nvPr>
            <p:ph type="title"/>
          </p:nvPr>
        </p:nvSpPr>
        <p:spPr/>
        <p:txBody>
          <a:bodyPr/>
          <a:lstStyle/>
          <a:p>
            <a:r>
              <a:rPr lang="en-US" dirty="0"/>
              <a:t>EXECUTION TIME </a:t>
            </a:r>
          </a:p>
        </p:txBody>
      </p:sp>
      <p:sp>
        <p:nvSpPr>
          <p:cNvPr id="3" name="Content Placeholder 2">
            <a:extLst>
              <a:ext uri="{FF2B5EF4-FFF2-40B4-BE49-F238E27FC236}">
                <a16:creationId xmlns:a16="http://schemas.microsoft.com/office/drawing/2014/main" id="{BA899492-3368-4F78-8BED-21DB31AD477E}"/>
              </a:ext>
            </a:extLst>
          </p:cNvPr>
          <p:cNvSpPr>
            <a:spLocks noGrp="1"/>
          </p:cNvSpPr>
          <p:nvPr>
            <p:ph idx="1"/>
          </p:nvPr>
        </p:nvSpPr>
        <p:spPr>
          <a:xfrm>
            <a:off x="838200" y="1825625"/>
            <a:ext cx="10929730" cy="4351338"/>
          </a:xfrm>
        </p:spPr>
        <p:txBody>
          <a:bodyPr/>
          <a:lstStyle/>
          <a:p>
            <a:r>
              <a:rPr lang="en-US" dirty="0">
                <a:latin typeface="Times New Roman" panose="02020603050405020304" pitchFamily="18" charset="0"/>
                <a:cs typeface="Times New Roman" panose="02020603050405020304" pitchFamily="18" charset="0"/>
              </a:rPr>
              <a:t>WORST CASE: </a:t>
            </a:r>
            <a:r>
              <a:rPr lang="en-US" dirty="0"/>
              <a:t>When a particular </a:t>
            </a:r>
            <a:r>
              <a:rPr lang="en-US" dirty="0">
                <a:latin typeface="Times New Roman" panose="02020603050405020304" pitchFamily="18" charset="0"/>
                <a:cs typeface="Times New Roman" panose="02020603050405020304" pitchFamily="18" charset="0"/>
              </a:rPr>
              <a:t>data structure takes maximum time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AVERAGE CASE: Depicting average execution time of a data structure.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BEST CASE: Depicting the least possible execution time of an operation of a data structure </a:t>
            </a:r>
            <a:endParaRPr lang="en-US" dirty="0"/>
          </a:p>
        </p:txBody>
      </p:sp>
    </p:spTree>
    <p:extLst>
      <p:ext uri="{BB962C8B-B14F-4D97-AF65-F5344CB8AC3E}">
        <p14:creationId xmlns:p14="http://schemas.microsoft.com/office/powerpoint/2010/main" val="1745517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AE7A-A04B-4481-AA88-750F77E5FBE8}"/>
              </a:ext>
            </a:extLst>
          </p:cNvPr>
          <p:cNvSpPr>
            <a:spLocks noGrp="1"/>
          </p:cNvSpPr>
          <p:nvPr>
            <p:ph type="title"/>
          </p:nvPr>
        </p:nvSpPr>
        <p:spPr>
          <a:xfrm>
            <a:off x="685801" y="338667"/>
            <a:ext cx="10131425" cy="429960"/>
          </a:xfrm>
        </p:spPr>
        <p:txBody>
          <a:bodyPr>
            <a:noAutofit/>
          </a:bodyPr>
          <a:lstStyle/>
          <a:p>
            <a:pPr algn="ctr"/>
            <a:r>
              <a:rPr lang="en-US" sz="3600" dirty="0">
                <a:latin typeface="Times New Roman" panose="02020603050405020304" pitchFamily="18" charset="0"/>
                <a:cs typeface="Times New Roman" panose="02020603050405020304" pitchFamily="18" charset="0"/>
              </a:rPr>
              <a:t>Pseudo-Code Convention of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1EE690-F2E9-4D00-8880-DA64A329C98E}"/>
                  </a:ext>
                </a:extLst>
              </p:cNvPr>
              <p:cNvSpPr>
                <a:spLocks noGrp="1"/>
              </p:cNvSpPr>
              <p:nvPr>
                <p:ph idx="1"/>
              </p:nvPr>
            </p:nvSpPr>
            <p:spPr>
              <a:xfrm>
                <a:off x="685801" y="901148"/>
                <a:ext cx="10131425" cy="5618185"/>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Comments begins with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Blocks are indicated with matching braces {   }. A collection of statements can be a block or a body of a procedure can be block.</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Statements are delimited by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An identifier(variables, arrays, functions, structures, unions and labels) starts with a letter. The data type are not explicitly declared.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Assignment of values to variables is done using the assignment statement.</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&lt;variable&gt;:= &lt;expression&gt;;</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There are two Boolean values true and false. To produce them logical operators </a:t>
                </a:r>
                <a:r>
                  <a:rPr lang="en-US" sz="2400" b="1" dirty="0">
                    <a:latin typeface="Times New Roman" panose="02020603050405020304" pitchFamily="18" charset="0"/>
                    <a:cs typeface="Times New Roman" panose="02020603050405020304" pitchFamily="18" charset="0"/>
                  </a:rPr>
                  <a:t>and, or ,not </a:t>
                </a:r>
                <a:r>
                  <a:rPr lang="en-US" sz="2400" dirty="0">
                    <a:latin typeface="Times New Roman" panose="02020603050405020304" pitchFamily="18" charset="0"/>
                    <a:cs typeface="Times New Roman" panose="02020603050405020304" pitchFamily="18" charset="0"/>
                  </a:rPr>
                  <a:t>and relational operators </a:t>
                </a: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≥,≤,≠,=,&gt;,&lt;</m:t>
                    </m:r>
                  </m:oMath>
                </a14:m>
                <a:r>
                  <a:rPr lang="en-US" sz="2400" dirty="0">
                    <a:latin typeface="Times New Roman" panose="02020603050405020304" pitchFamily="18" charset="0"/>
                    <a:cs typeface="Times New Roman" panose="02020603050405020304" pitchFamily="18" charset="0"/>
                  </a:rPr>
                  <a:t>are provided.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Elements of array are accessed using [ and ] 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If A is a two dimensional array the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element of the array are accessed using A[</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Array indices start at zero.</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D1EE690-F2E9-4D00-8880-DA64A329C98E}"/>
                  </a:ext>
                </a:extLst>
              </p:cNvPr>
              <p:cNvSpPr>
                <a:spLocks noGrp="1" noRot="1" noChangeAspect="1" noMove="1" noResize="1" noEditPoints="1" noAdjustHandles="1" noChangeArrowheads="1" noChangeShapeType="1" noTextEdit="1"/>
              </p:cNvSpPr>
              <p:nvPr>
                <p:ph idx="1"/>
              </p:nvPr>
            </p:nvSpPr>
            <p:spPr>
              <a:xfrm>
                <a:off x="685801" y="901148"/>
                <a:ext cx="10131425" cy="5618185"/>
              </a:xfrm>
              <a:blipFill>
                <a:blip r:embed="rId2"/>
                <a:stretch>
                  <a:fillRect l="-843" t="-1520" r="-1325"/>
                </a:stretch>
              </a:blipFill>
            </p:spPr>
            <p:txBody>
              <a:bodyPr/>
              <a:lstStyle/>
              <a:p>
                <a:r>
                  <a:rPr lang="en-US">
                    <a:noFill/>
                  </a:rPr>
                  <a:t> </a:t>
                </a:r>
              </a:p>
            </p:txBody>
          </p:sp>
        </mc:Fallback>
      </mc:AlternateContent>
    </p:spTree>
    <p:extLst>
      <p:ext uri="{BB962C8B-B14F-4D97-AF65-F5344CB8AC3E}">
        <p14:creationId xmlns:p14="http://schemas.microsoft.com/office/powerpoint/2010/main" val="191709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6288-96C1-4E6F-AEC4-15D2997DF4DD}"/>
              </a:ext>
            </a:extLst>
          </p:cNvPr>
          <p:cNvSpPr>
            <a:spLocks noGrp="1"/>
          </p:cNvSpPr>
          <p:nvPr>
            <p:ph type="title"/>
          </p:nvPr>
        </p:nvSpPr>
        <p:spPr>
          <a:xfrm>
            <a:off x="685801" y="609601"/>
            <a:ext cx="10379764" cy="457200"/>
          </a:xfrm>
        </p:spPr>
        <p:txBody>
          <a:bodyPr>
            <a:noAutofit/>
          </a:bodyPr>
          <a:lstStyle/>
          <a:p>
            <a:pPr algn="ctr"/>
            <a:r>
              <a:rPr lang="en-US" sz="2800" b="1" dirty="0">
                <a:latin typeface="Times New Roman" panose="02020603050405020304" pitchFamily="18" charset="0"/>
                <a:cs typeface="Times New Roman" panose="02020603050405020304" pitchFamily="18" charset="0"/>
              </a:rPr>
              <a:t>What is computer science</a:t>
            </a:r>
          </a:p>
        </p:txBody>
      </p:sp>
      <p:sp>
        <p:nvSpPr>
          <p:cNvPr id="3" name="Content Placeholder 2">
            <a:extLst>
              <a:ext uri="{FF2B5EF4-FFF2-40B4-BE49-F238E27FC236}">
                <a16:creationId xmlns:a16="http://schemas.microsoft.com/office/drawing/2014/main" id="{BF3ECB28-7459-402A-82F3-790644716A42}"/>
              </a:ext>
            </a:extLst>
          </p:cNvPr>
          <p:cNvSpPr>
            <a:spLocks noGrp="1"/>
          </p:cNvSpPr>
          <p:nvPr>
            <p:ph idx="1"/>
          </p:nvPr>
        </p:nvSpPr>
        <p:spPr>
          <a:xfrm>
            <a:off x="569842" y="1205948"/>
            <a:ext cx="11290853" cy="5380381"/>
          </a:xfrm>
        </p:spPr>
        <p:txBody>
          <a:bodyPr>
            <a:noAutofit/>
          </a:bodyPr>
          <a:lstStyle/>
          <a:p>
            <a:pPr marL="0" indent="0" algn="ctr">
              <a:buNone/>
            </a:pPr>
            <a:r>
              <a:rPr lang="en-US" sz="2800" b="1" u="sng" dirty="0">
                <a:latin typeface="Times New Roman" panose="02020603050405020304" pitchFamily="18" charset="0"/>
                <a:cs typeface="Times New Roman" panose="02020603050405020304" pitchFamily="18" charset="0"/>
              </a:rPr>
              <a:t>The Study of </a:t>
            </a:r>
            <a:r>
              <a:rPr lang="en-US" sz="2800" b="1" u="sng" dirty="0">
                <a:latin typeface="Algerian" panose="04020705040A02060702" pitchFamily="82" charset="0"/>
                <a:cs typeface="Times New Roman" panose="02020603050405020304" pitchFamily="18" charset="0"/>
              </a:rPr>
              <a:t>Algorithms.</a:t>
            </a:r>
          </a:p>
          <a:p>
            <a:pPr marL="0" indent="0">
              <a:buNone/>
            </a:pPr>
            <a:r>
              <a:rPr lang="en-US" sz="2000" dirty="0">
                <a:latin typeface="Times New Roman" panose="02020603050405020304" pitchFamily="18" charset="0"/>
                <a:cs typeface="Times New Roman" panose="02020603050405020304" pitchFamily="18" charset="0"/>
              </a:rPr>
              <a:t>This study encompasses four distinct areas:</a:t>
            </a:r>
          </a:p>
          <a:p>
            <a:pPr marL="0" indent="0">
              <a:buNone/>
            </a:pP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i="1" u="sng" dirty="0">
                <a:latin typeface="Times New Roman" panose="02020603050405020304" pitchFamily="18" charset="0"/>
                <a:cs typeface="Times New Roman" panose="02020603050405020304" pitchFamily="18" charset="0"/>
              </a:rPr>
              <a:t>Machines for executing algorithms</a:t>
            </a:r>
            <a:r>
              <a:rPr lang="en-US" sz="2000" b="1" u="sng" dirty="0">
                <a:latin typeface="Times New Roman" panose="02020603050405020304" pitchFamily="18" charset="0"/>
                <a:cs typeface="Times New Roman" panose="02020603050405020304" pitchFamily="18" charset="0"/>
              </a:rPr>
              <a:t>-</a:t>
            </a:r>
            <a:r>
              <a:rPr lang="en-US" sz="2000"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includes everything from the smallest pocket calculator to the largest general purpose digital computer. </a:t>
            </a:r>
          </a:p>
          <a:p>
            <a:pPr marL="0" indent="0">
              <a:buNone/>
            </a:pPr>
            <a:r>
              <a:rPr lang="en-US" sz="2000" b="1" dirty="0">
                <a:latin typeface="Times New Roman" panose="02020603050405020304" pitchFamily="18" charset="0"/>
                <a:cs typeface="Times New Roman" panose="02020603050405020304" pitchFamily="18" charset="0"/>
              </a:rPr>
              <a:t>(ii) </a:t>
            </a:r>
            <a:r>
              <a:rPr lang="en-US" sz="2000" b="1" i="1" u="sng" dirty="0">
                <a:latin typeface="Times New Roman" panose="02020603050405020304" pitchFamily="18" charset="0"/>
                <a:cs typeface="Times New Roman" panose="02020603050405020304" pitchFamily="18" charset="0"/>
              </a:rPr>
              <a:t>Languages for describing algorithms</a:t>
            </a:r>
            <a:r>
              <a:rPr lang="en-US" sz="2000" b="1" u="sng"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-these languages can be placed on a continuum. At one end are the languages which are closest to the physical machine and at the other end are languages designed for sophisticated problem solving. </a:t>
            </a:r>
          </a:p>
          <a:p>
            <a:pPr marL="0" indent="0">
              <a:buNone/>
            </a:pPr>
            <a:r>
              <a:rPr lang="en-US" sz="2000" b="1" dirty="0">
                <a:latin typeface="Times New Roman" panose="02020603050405020304" pitchFamily="18" charset="0"/>
                <a:cs typeface="Times New Roman" panose="02020603050405020304" pitchFamily="18" charset="0"/>
              </a:rPr>
              <a:t>(iii) </a:t>
            </a:r>
            <a:r>
              <a:rPr lang="en-US" sz="2000" b="1" i="1" u="sng" dirty="0">
                <a:latin typeface="Times New Roman" panose="02020603050405020304" pitchFamily="18" charset="0"/>
                <a:cs typeface="Times New Roman" panose="02020603050405020304" pitchFamily="18" charset="0"/>
              </a:rPr>
              <a:t>Foundations of algorithms</a:t>
            </a:r>
            <a:r>
              <a:rPr lang="en-US" sz="2000" b="1" u="sng"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-here people ask and try to answer such questions as: is a particular task accomplishable by a computing device; or what is the minimum number of operations necessary for any algorithm which performs a certain function </a:t>
            </a:r>
          </a:p>
          <a:p>
            <a:pPr marL="0" indent="0">
              <a:buNone/>
            </a:pPr>
            <a:r>
              <a:rPr lang="en-US" sz="2000" b="1" dirty="0">
                <a:latin typeface="Times New Roman" panose="02020603050405020304" pitchFamily="18" charset="0"/>
                <a:cs typeface="Times New Roman" panose="02020603050405020304" pitchFamily="18" charset="0"/>
              </a:rPr>
              <a:t>(iv) </a:t>
            </a:r>
            <a:r>
              <a:rPr lang="en-US" sz="2000" b="1" i="1" u="sng" dirty="0">
                <a:latin typeface="Times New Roman" panose="02020603050405020304" pitchFamily="18" charset="0"/>
                <a:cs typeface="Times New Roman" panose="02020603050405020304" pitchFamily="18" charset="0"/>
              </a:rPr>
              <a:t>Analysis of Algorithm</a:t>
            </a:r>
            <a:r>
              <a:rPr lang="en-US" sz="2000" dirty="0">
                <a:latin typeface="Times New Roman" panose="02020603050405020304" pitchFamily="18" charset="0"/>
                <a:cs typeface="Times New Roman" panose="02020603050405020304" pitchFamily="18" charset="0"/>
              </a:rPr>
              <a:t>-whenever an algorithm can be specified it makes sense to wonder about its behavior. An algorithm's behavior pattern or </a:t>
            </a:r>
            <a:r>
              <a:rPr lang="en-US" sz="2000" i="1" dirty="0">
                <a:latin typeface="Times New Roman" panose="02020603050405020304" pitchFamily="18" charset="0"/>
                <a:cs typeface="Times New Roman" panose="02020603050405020304" pitchFamily="18" charset="0"/>
              </a:rPr>
              <a:t>performance profile </a:t>
            </a:r>
            <a:r>
              <a:rPr lang="en-US" sz="2000" dirty="0">
                <a:latin typeface="Times New Roman" panose="02020603050405020304" pitchFamily="18" charset="0"/>
                <a:cs typeface="Times New Roman" panose="02020603050405020304" pitchFamily="18" charset="0"/>
              </a:rPr>
              <a:t>is measured in terms of the computing time and space that are consumed while the algorithm is processing. Questions such as the worst and average time and how often they occur are typical.</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0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CA0E3-8898-4AC3-B8B5-447022656F6F}"/>
              </a:ext>
            </a:extLst>
          </p:cNvPr>
          <p:cNvSpPr>
            <a:spLocks noGrp="1"/>
          </p:cNvSpPr>
          <p:nvPr>
            <p:ph idx="1"/>
          </p:nvPr>
        </p:nvSpPr>
        <p:spPr>
          <a:xfrm>
            <a:off x="838200" y="304801"/>
            <a:ext cx="10515600" cy="46382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Following looping statements are employed </a:t>
            </a:r>
            <a:r>
              <a:rPr lang="en-US" sz="2400" b="1" dirty="0">
                <a:latin typeface="Times New Roman" panose="02020603050405020304" pitchFamily="18" charset="0"/>
                <a:cs typeface="Times New Roman" panose="02020603050405020304" pitchFamily="18" charset="0"/>
              </a:rPr>
              <a:t>for ,while ,repeat-until. </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85F91D-104A-490D-B7BB-E18CB8F4A62E}"/>
              </a:ext>
            </a:extLst>
          </p:cNvPr>
          <p:cNvPicPr>
            <a:picLocks noChangeAspect="1"/>
          </p:cNvPicPr>
          <p:nvPr/>
        </p:nvPicPr>
        <p:blipFill>
          <a:blip r:embed="rId2"/>
          <a:stretch>
            <a:fillRect/>
          </a:stretch>
        </p:blipFill>
        <p:spPr>
          <a:xfrm>
            <a:off x="838200" y="1089828"/>
            <a:ext cx="2965702" cy="2339172"/>
          </a:xfrm>
          <a:prstGeom prst="rect">
            <a:avLst/>
          </a:prstGeom>
        </p:spPr>
      </p:pic>
      <p:pic>
        <p:nvPicPr>
          <p:cNvPr id="5" name="Picture 4">
            <a:extLst>
              <a:ext uri="{FF2B5EF4-FFF2-40B4-BE49-F238E27FC236}">
                <a16:creationId xmlns:a16="http://schemas.microsoft.com/office/drawing/2014/main" id="{08629348-6B49-4654-B1D5-BBD0C9EF88E0}"/>
              </a:ext>
            </a:extLst>
          </p:cNvPr>
          <p:cNvPicPr>
            <a:picLocks noChangeAspect="1"/>
          </p:cNvPicPr>
          <p:nvPr/>
        </p:nvPicPr>
        <p:blipFill>
          <a:blip r:embed="rId3"/>
          <a:stretch>
            <a:fillRect/>
          </a:stretch>
        </p:blipFill>
        <p:spPr>
          <a:xfrm>
            <a:off x="4945370" y="870847"/>
            <a:ext cx="6885459" cy="2558153"/>
          </a:xfrm>
          <a:prstGeom prst="rect">
            <a:avLst/>
          </a:prstGeom>
        </p:spPr>
      </p:pic>
      <p:sp>
        <p:nvSpPr>
          <p:cNvPr id="6" name="Content Placeholder 2">
            <a:extLst>
              <a:ext uri="{FF2B5EF4-FFF2-40B4-BE49-F238E27FC236}">
                <a16:creationId xmlns:a16="http://schemas.microsoft.com/office/drawing/2014/main" id="{D5AEBE2A-2599-44C1-84BF-F52A6E602FCB}"/>
              </a:ext>
            </a:extLst>
          </p:cNvPr>
          <p:cNvSpPr txBox="1">
            <a:spLocks/>
          </p:cNvSpPr>
          <p:nvPr/>
        </p:nvSpPr>
        <p:spPr>
          <a:xfrm>
            <a:off x="606288" y="3429000"/>
            <a:ext cx="4071730" cy="944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As long as &lt;condition&gt; is true statements get executed, &lt;condition&gt;  becomes false loop is exited.</a:t>
            </a:r>
            <a:endParaRPr lang="en-US"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833B4AA-827E-4D46-B5BC-91CEFED0DC19}"/>
              </a:ext>
            </a:extLst>
          </p:cNvPr>
          <p:cNvSpPr txBox="1">
            <a:spLocks/>
          </p:cNvSpPr>
          <p:nvPr/>
        </p:nvSpPr>
        <p:spPr>
          <a:xfrm>
            <a:off x="4951996" y="3428998"/>
            <a:ext cx="4377533" cy="745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Here value1, value2 and step are expression. step can be + or -</a:t>
            </a:r>
          </a:p>
        </p:txBody>
      </p:sp>
      <p:pic>
        <p:nvPicPr>
          <p:cNvPr id="8" name="Picture 7">
            <a:extLst>
              <a:ext uri="{FF2B5EF4-FFF2-40B4-BE49-F238E27FC236}">
                <a16:creationId xmlns:a16="http://schemas.microsoft.com/office/drawing/2014/main" id="{3112364B-6A6B-4471-942F-1C80545B75D1}"/>
              </a:ext>
            </a:extLst>
          </p:cNvPr>
          <p:cNvPicPr>
            <a:picLocks noChangeAspect="1"/>
          </p:cNvPicPr>
          <p:nvPr/>
        </p:nvPicPr>
        <p:blipFill>
          <a:blip r:embed="rId4"/>
          <a:stretch>
            <a:fillRect/>
          </a:stretch>
        </p:blipFill>
        <p:spPr>
          <a:xfrm>
            <a:off x="727913" y="4373218"/>
            <a:ext cx="3445566" cy="2059809"/>
          </a:xfrm>
          <a:prstGeom prst="rect">
            <a:avLst/>
          </a:prstGeom>
        </p:spPr>
      </p:pic>
      <p:sp>
        <p:nvSpPr>
          <p:cNvPr id="9" name="Content Placeholder 2">
            <a:extLst>
              <a:ext uri="{FF2B5EF4-FFF2-40B4-BE49-F238E27FC236}">
                <a16:creationId xmlns:a16="http://schemas.microsoft.com/office/drawing/2014/main" id="{1C4426A6-6F72-42A0-B6C9-8F16F18B6DDC}"/>
              </a:ext>
            </a:extLst>
          </p:cNvPr>
          <p:cNvSpPr txBox="1">
            <a:spLocks/>
          </p:cNvSpPr>
          <p:nvPr/>
        </p:nvSpPr>
        <p:spPr>
          <a:xfrm>
            <a:off x="4534552" y="5022735"/>
            <a:ext cx="6929535" cy="745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Here statements are executed until the &lt;condition&gt; is false and the value of &lt;condition &gt; is calculated after executing statements.</a:t>
            </a:r>
          </a:p>
        </p:txBody>
      </p:sp>
      <p:sp>
        <p:nvSpPr>
          <p:cNvPr id="10" name="Content Placeholder 2">
            <a:extLst>
              <a:ext uri="{FF2B5EF4-FFF2-40B4-BE49-F238E27FC236}">
                <a16:creationId xmlns:a16="http://schemas.microsoft.com/office/drawing/2014/main" id="{4AD58CE7-D5AC-4331-A0A6-3697D66D0473}"/>
              </a:ext>
            </a:extLst>
          </p:cNvPr>
          <p:cNvSpPr txBox="1">
            <a:spLocks/>
          </p:cNvSpPr>
          <p:nvPr/>
        </p:nvSpPr>
        <p:spPr>
          <a:xfrm>
            <a:off x="4534552" y="6044970"/>
            <a:ext cx="7034596" cy="745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To force exit from any of the above loop </a:t>
            </a:r>
            <a:r>
              <a:rPr lang="en-US" sz="2000" b="1" dirty="0">
                <a:latin typeface="Times New Roman" panose="02020603050405020304" pitchFamily="18" charset="0"/>
                <a:cs typeface="Times New Roman" panose="02020603050405020304" pitchFamily="18" charset="0"/>
              </a:rPr>
              <a:t>break; </a:t>
            </a:r>
            <a:r>
              <a:rPr lang="en-US" sz="2000" dirty="0">
                <a:latin typeface="Times New Roman" panose="02020603050405020304" pitchFamily="18" charset="0"/>
                <a:cs typeface="Times New Roman" panose="02020603050405020304" pitchFamily="18" charset="0"/>
              </a:rPr>
              <a:t>statement can be used</a:t>
            </a:r>
          </a:p>
        </p:txBody>
      </p:sp>
    </p:spTree>
    <p:extLst>
      <p:ext uri="{BB962C8B-B14F-4D97-AF65-F5344CB8AC3E}">
        <p14:creationId xmlns:p14="http://schemas.microsoft.com/office/powerpoint/2010/main" val="270437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7640-08BB-44F3-9C90-6E282F8AEF08}"/>
              </a:ext>
            </a:extLst>
          </p:cNvPr>
          <p:cNvSpPr>
            <a:spLocks noGrp="1"/>
          </p:cNvSpPr>
          <p:nvPr>
            <p:ph type="title"/>
          </p:nvPr>
        </p:nvSpPr>
        <p:spPr>
          <a:xfrm>
            <a:off x="801522" y="2508535"/>
            <a:ext cx="10515600" cy="830504"/>
          </a:xfrm>
        </p:spPr>
        <p:txBody>
          <a:bodyPr>
            <a:noAutofit/>
          </a:bodyPr>
          <a:lstStyle/>
          <a:p>
            <a:r>
              <a:rPr lang="en-US" sz="2400" dirty="0">
                <a:latin typeface="Times New Roman" panose="02020603050405020304" pitchFamily="18" charset="0"/>
                <a:cs typeface="Times New Roman" panose="02020603050405020304" pitchFamily="18" charset="0"/>
              </a:rPr>
              <a:t>Here &lt;condition&gt; is a Boolean expression and &lt;statement&gt; ,&lt;statement1&gt;, &lt;statement2&gt; are arbitrary statement .</a:t>
            </a:r>
          </a:p>
        </p:txBody>
      </p:sp>
      <p:sp>
        <p:nvSpPr>
          <p:cNvPr id="3" name="Content Placeholder 2">
            <a:extLst>
              <a:ext uri="{FF2B5EF4-FFF2-40B4-BE49-F238E27FC236}">
                <a16:creationId xmlns:a16="http://schemas.microsoft.com/office/drawing/2014/main" id="{836652DB-4847-40A4-A2DE-75B698FBDD7F}"/>
              </a:ext>
            </a:extLst>
          </p:cNvPr>
          <p:cNvSpPr>
            <a:spLocks noGrp="1"/>
          </p:cNvSpPr>
          <p:nvPr>
            <p:ph idx="1"/>
          </p:nvPr>
        </p:nvSpPr>
        <p:spPr>
          <a:xfrm>
            <a:off x="838200" y="471902"/>
            <a:ext cx="10515600" cy="405491"/>
          </a:xfrm>
        </p:spPr>
        <p:txBody>
          <a:bodyPr>
            <a:normAutofit lnSpcReduction="10000"/>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conditional statement has the following form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A2B70E-A76D-40D0-A634-7A2CCAAD2455}"/>
              </a:ext>
            </a:extLst>
          </p:cNvPr>
          <p:cNvPicPr>
            <a:picLocks noChangeAspect="1"/>
          </p:cNvPicPr>
          <p:nvPr/>
        </p:nvPicPr>
        <p:blipFill>
          <a:blip r:embed="rId2"/>
          <a:stretch>
            <a:fillRect/>
          </a:stretch>
        </p:blipFill>
        <p:spPr>
          <a:xfrm>
            <a:off x="801522" y="1001839"/>
            <a:ext cx="10588956" cy="1382250"/>
          </a:xfrm>
          <a:prstGeom prst="rect">
            <a:avLst/>
          </a:prstGeom>
        </p:spPr>
      </p:pic>
      <p:sp>
        <p:nvSpPr>
          <p:cNvPr id="5" name="Title 1">
            <a:extLst>
              <a:ext uri="{FF2B5EF4-FFF2-40B4-BE49-F238E27FC236}">
                <a16:creationId xmlns:a16="http://schemas.microsoft.com/office/drawing/2014/main" id="{9D6C2E47-17CC-4DE3-98B8-846AAFFF5F4C}"/>
              </a:ext>
            </a:extLst>
          </p:cNvPr>
          <p:cNvSpPr txBox="1">
            <a:spLocks/>
          </p:cNvSpPr>
          <p:nvPr/>
        </p:nvSpPr>
        <p:spPr>
          <a:xfrm>
            <a:off x="688878" y="3359427"/>
            <a:ext cx="10515600" cy="1382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and output are done using instruction </a:t>
            </a:r>
            <a:r>
              <a:rPr lang="en-US" sz="2400" b="1" dirty="0">
                <a:latin typeface="Times New Roman" panose="02020603050405020304" pitchFamily="18" charset="0"/>
                <a:cs typeface="Times New Roman" panose="02020603050405020304" pitchFamily="18" charset="0"/>
              </a:rPr>
              <a:t>read</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write.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There is only one type of procedure: </a:t>
            </a:r>
            <a:r>
              <a:rPr lang="en-US" sz="2400" b="1" dirty="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 An </a:t>
            </a:r>
            <a:r>
              <a:rPr lang="en-US" sz="2400" b="1" dirty="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consist of heading and a body.</a:t>
            </a:r>
            <a:endParaRPr lang="en-US"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C69B43-3D7F-4A9D-8B53-FC5402D3E469}"/>
              </a:ext>
            </a:extLst>
          </p:cNvPr>
          <p:cNvPicPr>
            <a:picLocks noChangeAspect="1"/>
          </p:cNvPicPr>
          <p:nvPr/>
        </p:nvPicPr>
        <p:blipFill>
          <a:blip r:embed="rId3"/>
          <a:stretch>
            <a:fillRect/>
          </a:stretch>
        </p:blipFill>
        <p:spPr>
          <a:xfrm>
            <a:off x="1701019" y="4741677"/>
            <a:ext cx="7615259" cy="651958"/>
          </a:xfrm>
          <a:prstGeom prst="rect">
            <a:avLst/>
          </a:prstGeom>
        </p:spPr>
      </p:pic>
      <p:sp>
        <p:nvSpPr>
          <p:cNvPr id="7" name="Title 1">
            <a:extLst>
              <a:ext uri="{FF2B5EF4-FFF2-40B4-BE49-F238E27FC236}">
                <a16:creationId xmlns:a16="http://schemas.microsoft.com/office/drawing/2014/main" id="{FA402533-C960-4420-9FCA-492C2FB803BF}"/>
              </a:ext>
            </a:extLst>
          </p:cNvPr>
          <p:cNvSpPr txBox="1">
            <a:spLocks/>
          </p:cNvSpPr>
          <p:nvPr/>
        </p:nvSpPr>
        <p:spPr>
          <a:xfrm>
            <a:off x="688878" y="5276857"/>
            <a:ext cx="10515600" cy="12167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Where Name is name of procedure and &lt;parameter list &gt; is the listing of method arguments. The body of procedure will have one or more statements enclosed with in a { }</a:t>
            </a:r>
          </a:p>
        </p:txBody>
      </p:sp>
    </p:spTree>
    <p:extLst>
      <p:ext uri="{BB962C8B-B14F-4D97-AF65-F5344CB8AC3E}">
        <p14:creationId xmlns:p14="http://schemas.microsoft.com/office/powerpoint/2010/main" val="163424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C2C98-FC07-492F-8B80-3FB8ECD784B8}"/>
              </a:ext>
            </a:extLst>
          </p:cNvPr>
          <p:cNvSpPr>
            <a:spLocks noGrp="1"/>
          </p:cNvSpPr>
          <p:nvPr>
            <p:ph idx="1"/>
          </p:nvPr>
        </p:nvSpPr>
        <p:spPr>
          <a:xfrm>
            <a:off x="838200" y="410817"/>
            <a:ext cx="10515600" cy="8348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an example the following Algorithm finds and returns maximum of n given numbers:</a:t>
            </a:r>
          </a:p>
        </p:txBody>
      </p:sp>
      <p:pic>
        <p:nvPicPr>
          <p:cNvPr id="4" name="Picture 3">
            <a:extLst>
              <a:ext uri="{FF2B5EF4-FFF2-40B4-BE49-F238E27FC236}">
                <a16:creationId xmlns:a16="http://schemas.microsoft.com/office/drawing/2014/main" id="{209089F7-DFA9-4171-96EE-1D178C500464}"/>
              </a:ext>
            </a:extLst>
          </p:cNvPr>
          <p:cNvPicPr>
            <a:picLocks noChangeAspect="1"/>
          </p:cNvPicPr>
          <p:nvPr/>
        </p:nvPicPr>
        <p:blipFill>
          <a:blip r:embed="rId2"/>
          <a:stretch>
            <a:fillRect/>
          </a:stretch>
        </p:blipFill>
        <p:spPr>
          <a:xfrm>
            <a:off x="2077171" y="1245704"/>
            <a:ext cx="7822203" cy="3785053"/>
          </a:xfrm>
          <a:prstGeom prst="rect">
            <a:avLst/>
          </a:prstGeom>
        </p:spPr>
      </p:pic>
      <p:sp>
        <p:nvSpPr>
          <p:cNvPr id="6" name="Content Placeholder 2">
            <a:extLst>
              <a:ext uri="{FF2B5EF4-FFF2-40B4-BE49-F238E27FC236}">
                <a16:creationId xmlns:a16="http://schemas.microsoft.com/office/drawing/2014/main" id="{D54560C3-C843-4666-88EF-B8A0542B6F44}"/>
              </a:ext>
            </a:extLst>
          </p:cNvPr>
          <p:cNvSpPr txBox="1">
            <a:spLocks/>
          </p:cNvSpPr>
          <p:nvPr/>
        </p:nvSpPr>
        <p:spPr>
          <a:xfrm>
            <a:off x="838200" y="5426764"/>
            <a:ext cx="10515600" cy="834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Now in this algorithm named Max (A, n) are procedure parameters or arguments and Result and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are local variables. </a:t>
            </a:r>
          </a:p>
        </p:txBody>
      </p:sp>
    </p:spTree>
    <p:extLst>
      <p:ext uri="{BB962C8B-B14F-4D97-AF65-F5344CB8AC3E}">
        <p14:creationId xmlns:p14="http://schemas.microsoft.com/office/powerpoint/2010/main" val="72818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FC83-BB49-4057-96D3-4B9CA21288AC}"/>
              </a:ext>
            </a:extLst>
          </p:cNvPr>
          <p:cNvSpPr>
            <a:spLocks noGrp="1"/>
          </p:cNvSpPr>
          <p:nvPr>
            <p:ph type="title"/>
          </p:nvPr>
        </p:nvSpPr>
        <p:spPr>
          <a:xfrm>
            <a:off x="659297" y="284922"/>
            <a:ext cx="10131425" cy="781878"/>
          </a:xfrm>
        </p:spPr>
        <p:txBody>
          <a:bodyPr>
            <a:normAutofit/>
          </a:bodyPr>
          <a:lstStyle/>
          <a:p>
            <a:pPr algn="ctr"/>
            <a:r>
              <a:rPr lang="en-US" sz="3200" dirty="0">
                <a:latin typeface="Times New Roman" panose="02020603050405020304" pitchFamily="18" charset="0"/>
                <a:cs typeface="Times New Roman" panose="02020603050405020304" pitchFamily="18" charset="0"/>
              </a:rPr>
              <a:t>What is algorithm</a:t>
            </a:r>
          </a:p>
        </p:txBody>
      </p:sp>
      <p:sp>
        <p:nvSpPr>
          <p:cNvPr id="3" name="Content Placeholder 2">
            <a:extLst>
              <a:ext uri="{FF2B5EF4-FFF2-40B4-BE49-F238E27FC236}">
                <a16:creationId xmlns:a16="http://schemas.microsoft.com/office/drawing/2014/main" id="{A893F422-92C7-45FF-8896-8CEA19F18B7A}"/>
              </a:ext>
            </a:extLst>
          </p:cNvPr>
          <p:cNvSpPr>
            <a:spLocks noGrp="1"/>
          </p:cNvSpPr>
          <p:nvPr>
            <p:ph idx="1"/>
          </p:nvPr>
        </p:nvSpPr>
        <p:spPr>
          <a:xfrm>
            <a:off x="477079" y="1066800"/>
            <a:ext cx="11436626" cy="5506277"/>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An </a:t>
            </a:r>
            <a:r>
              <a:rPr lang="en-US" sz="2400" b="1" i="1" dirty="0">
                <a:latin typeface="Times New Roman" panose="02020603050405020304" pitchFamily="18" charset="0"/>
                <a:cs typeface="Times New Roman" panose="02020603050405020304" pitchFamily="18" charset="0"/>
              </a:rPr>
              <a:t>algorithm </a:t>
            </a:r>
            <a:r>
              <a:rPr lang="en-US" sz="2400" b="1" dirty="0">
                <a:latin typeface="Times New Roman" panose="02020603050405020304" pitchFamily="18" charset="0"/>
                <a:cs typeface="Times New Roman" panose="02020603050405020304" pitchFamily="18" charset="0"/>
              </a:rPr>
              <a:t>is a finite set of instructions which, if followed, accomplish a particular task.</a:t>
            </a:r>
          </a:p>
          <a:p>
            <a:pPr marL="0" indent="0">
              <a:buNone/>
            </a:pPr>
            <a:r>
              <a:rPr lang="en-US" sz="2400" b="1" dirty="0">
                <a:latin typeface="Times New Roman" panose="02020603050405020304" pitchFamily="18" charset="0"/>
                <a:cs typeface="Times New Roman" panose="02020603050405020304" pitchFamily="18" charset="0"/>
              </a:rPr>
              <a:t>											OR</a:t>
            </a:r>
          </a:p>
          <a:p>
            <a:pPr marL="0" indent="0">
              <a:buNone/>
            </a:pPr>
            <a:r>
              <a:rPr lang="en-US" sz="2400" b="1" dirty="0">
                <a:latin typeface="Times New Roman" panose="02020603050405020304" pitchFamily="18" charset="0"/>
                <a:cs typeface="Times New Roman" panose="02020603050405020304" pitchFamily="18" charset="0"/>
              </a:rPr>
              <a:t>Step by step procedure to perform an operation and which(like a map or flowchart) will lead to sought result if followed correctly.</a:t>
            </a:r>
          </a:p>
          <a:p>
            <a:pPr marL="0" indent="0">
              <a:buNone/>
            </a:pPr>
            <a:r>
              <a:rPr lang="en-US" sz="2400" dirty="0">
                <a:latin typeface="Times New Roman" panose="02020603050405020304" pitchFamily="18" charset="0"/>
                <a:cs typeface="Times New Roman" panose="02020603050405020304" pitchFamily="18" charset="0"/>
              </a:rPr>
              <a:t>Every Algorithm must satisfy the following criteria:</a:t>
            </a:r>
          </a:p>
          <a:p>
            <a:pPr marL="514350" indent="-514350">
              <a:buAutoNum type="arabicParenR"/>
            </a:pPr>
            <a:r>
              <a:rPr lang="en-US" sz="2400" b="1" i="1" u="sng" dirty="0">
                <a:latin typeface="Times New Roman" panose="02020603050405020304" pitchFamily="18" charset="0"/>
                <a:cs typeface="Times New Roman" panose="02020603050405020304" pitchFamily="18" charset="0"/>
              </a:rPr>
              <a:t>Input :</a:t>
            </a:r>
            <a:r>
              <a:rPr lang="en-US" sz="2400" b="1" u="sng"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there are zero or more quantities that are externally applied.</a:t>
            </a:r>
          </a:p>
          <a:p>
            <a:pPr marL="514350" indent="-514350">
              <a:buAutoNum type="arabicParenR"/>
            </a:pPr>
            <a:r>
              <a:rPr lang="en-US" sz="2400" b="1" i="1" u="sng" dirty="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at least one quantity is produced.</a:t>
            </a:r>
          </a:p>
          <a:p>
            <a:pPr marL="514350" indent="-514350">
              <a:buFont typeface="Arial"/>
              <a:buAutoNum type="arabicParenR"/>
            </a:pPr>
            <a:r>
              <a:rPr lang="en-US" sz="2400" b="1" i="1" u="sng" dirty="0">
                <a:latin typeface="Times New Roman" panose="02020603050405020304" pitchFamily="18" charset="0"/>
                <a:cs typeface="Times New Roman" panose="02020603050405020304" pitchFamily="18" charset="0"/>
              </a:rPr>
              <a:t>Definiteness: </a:t>
            </a:r>
            <a:r>
              <a:rPr lang="en-US" sz="2400" dirty="0">
                <a:latin typeface="Times New Roman" panose="02020603050405020304" pitchFamily="18" charset="0"/>
                <a:cs typeface="Times New Roman" panose="02020603050405020304" pitchFamily="18" charset="0"/>
              </a:rPr>
              <a:t>Each instruction must be clear and unambiguous. An Algorithms have a definite beginning and a definite end.</a:t>
            </a:r>
          </a:p>
          <a:p>
            <a:pPr marL="514350" indent="-514350">
              <a:buAutoNum type="arabicParenR"/>
            </a:pPr>
            <a:r>
              <a:rPr lang="en-US" sz="2400" b="1" i="1" u="sng" dirty="0">
                <a:latin typeface="Times New Roman" panose="02020603050405020304" pitchFamily="18" charset="0"/>
                <a:cs typeface="Times New Roman" panose="02020603050405020304" pitchFamily="18" charset="0"/>
              </a:rPr>
              <a:t>Finiteness: </a:t>
            </a:r>
            <a:r>
              <a:rPr lang="en-US" sz="2400" dirty="0">
                <a:latin typeface="Times New Roman" panose="02020603050405020304" pitchFamily="18" charset="0"/>
                <a:cs typeface="Times New Roman" panose="02020603050405020304" pitchFamily="18" charset="0"/>
              </a:rPr>
              <a:t>the algorithm must terminate after a finite number of steps. </a:t>
            </a:r>
          </a:p>
          <a:p>
            <a:pPr marL="0" indent="0">
              <a:buNone/>
            </a:pPr>
            <a:r>
              <a:rPr lang="en-US" sz="2400" dirty="0">
                <a:latin typeface="Times New Roman" panose="02020603050405020304" pitchFamily="18" charset="0"/>
                <a:cs typeface="Times New Roman" panose="02020603050405020304" pitchFamily="18" charset="0"/>
              </a:rPr>
              <a:t>Algorithm produces the same output information given the same input information.</a:t>
            </a:r>
          </a:p>
        </p:txBody>
      </p:sp>
    </p:spTree>
    <p:extLst>
      <p:ext uri="{BB962C8B-B14F-4D97-AF65-F5344CB8AC3E}">
        <p14:creationId xmlns:p14="http://schemas.microsoft.com/office/powerpoint/2010/main" val="50176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D5EE-D96D-4BA0-9E5D-D80477301207}"/>
              </a:ext>
            </a:extLst>
          </p:cNvPr>
          <p:cNvSpPr>
            <a:spLocks noGrp="1"/>
          </p:cNvSpPr>
          <p:nvPr>
            <p:ph type="title"/>
          </p:nvPr>
        </p:nvSpPr>
        <p:spPr>
          <a:xfrm>
            <a:off x="778566" y="318053"/>
            <a:ext cx="10131425" cy="5830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FLOW CHART</a:t>
            </a:r>
          </a:p>
        </p:txBody>
      </p:sp>
      <p:sp>
        <p:nvSpPr>
          <p:cNvPr id="3" name="Content Placeholder 2">
            <a:extLst>
              <a:ext uri="{FF2B5EF4-FFF2-40B4-BE49-F238E27FC236}">
                <a16:creationId xmlns:a16="http://schemas.microsoft.com/office/drawing/2014/main" id="{B21C4954-CB38-492D-AA3B-60C473F8D255}"/>
              </a:ext>
            </a:extLst>
          </p:cNvPr>
          <p:cNvSpPr>
            <a:spLocks noGrp="1"/>
          </p:cNvSpPr>
          <p:nvPr>
            <p:ph idx="1"/>
          </p:nvPr>
        </p:nvSpPr>
        <p:spPr>
          <a:xfrm>
            <a:off x="685801" y="901150"/>
            <a:ext cx="10883347" cy="5638797"/>
          </a:xfrm>
        </p:spPr>
        <p:txBody>
          <a:bodyPr>
            <a:normAutofit/>
          </a:bodyPr>
          <a:lstStyle/>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An algorithm can be described in many ways. </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A natural language such as English can be used but we must be very careful that the resulting instructions are definite (condition iii). </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An improvement over English is to couple its use with a graphical form of notation such as flowcharts. </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This form places each processing step in a "box" and uses arrows to indicate the next step. Different shaped boxes stand for different kinds of operations.</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Most commonly used flowchart symbols are:</a:t>
            </a:r>
          </a:p>
          <a:p>
            <a:pPr marL="0" indent="0">
              <a:buNone/>
            </a:pPr>
            <a:r>
              <a:rPr lang="en-US" sz="2000" dirty="0">
                <a:latin typeface="Times New Roman" panose="02020603050405020304" pitchFamily="18" charset="0"/>
                <a:cs typeface="Times New Roman" panose="02020603050405020304" pitchFamily="18" charset="0"/>
              </a:rPr>
              <a:t>					The OVAL : an End or a Beginning.</a:t>
            </a:r>
          </a:p>
          <a:p>
            <a:pPr marL="0" indent="0">
              <a:buNone/>
            </a:pPr>
            <a:r>
              <a:rPr lang="en-US" sz="2000" dirty="0">
                <a:latin typeface="Times New Roman" panose="02020603050405020304" pitchFamily="18" charset="0"/>
                <a:cs typeface="Times New Roman" panose="02020603050405020304" pitchFamily="18" charset="0"/>
              </a:rPr>
              <a:t>					The Rectangle : Process step.</a:t>
            </a:r>
          </a:p>
          <a:p>
            <a:pPr marL="0" indent="0">
              <a:buNone/>
            </a:pPr>
            <a:r>
              <a:rPr lang="en-US" sz="2000" dirty="0">
                <a:latin typeface="Times New Roman" panose="02020603050405020304" pitchFamily="18" charset="0"/>
                <a:cs typeface="Times New Roman" panose="02020603050405020304" pitchFamily="18" charset="0"/>
              </a:rPr>
              <a:t>					The Arrow : Directional flow.</a:t>
            </a:r>
          </a:p>
          <a:p>
            <a:pPr marL="0" indent="0">
              <a:buNone/>
            </a:pPr>
            <a:r>
              <a:rPr lang="en-US" sz="2000" dirty="0">
                <a:latin typeface="Times New Roman" panose="02020603050405020304" pitchFamily="18" charset="0"/>
                <a:cs typeface="Times New Roman" panose="02020603050405020304" pitchFamily="18" charset="0"/>
              </a:rPr>
              <a:t>					The Diamond : Call for s decision.</a:t>
            </a:r>
          </a:p>
          <a:p>
            <a:pPr marL="457200" indent="-457200">
              <a:buFont typeface="+mj-lt"/>
              <a:buAutoNum type="arabicParen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43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2220-C6DE-4992-B339-2E63F5AF3103}"/>
              </a:ext>
            </a:extLst>
          </p:cNvPr>
          <p:cNvSpPr>
            <a:spLocks noGrp="1"/>
          </p:cNvSpPr>
          <p:nvPr>
            <p:ph type="title"/>
          </p:nvPr>
        </p:nvSpPr>
        <p:spPr>
          <a:xfrm>
            <a:off x="685801" y="609601"/>
            <a:ext cx="10131425" cy="457200"/>
          </a:xfrm>
        </p:spPr>
        <p:txBody>
          <a:bodyPr>
            <a:normAutofit fontScale="90000"/>
          </a:bodyPr>
          <a:lstStyle/>
          <a:p>
            <a:pPr algn="ctr"/>
            <a:r>
              <a:rPr lang="en-US" dirty="0"/>
              <a:t>Performance of Algorithm</a:t>
            </a:r>
          </a:p>
        </p:txBody>
      </p:sp>
      <p:sp>
        <p:nvSpPr>
          <p:cNvPr id="3" name="Content Placeholder 2">
            <a:extLst>
              <a:ext uri="{FF2B5EF4-FFF2-40B4-BE49-F238E27FC236}">
                <a16:creationId xmlns:a16="http://schemas.microsoft.com/office/drawing/2014/main" id="{C4FA3324-EEC9-4808-A4F9-346E14868F33}"/>
              </a:ext>
            </a:extLst>
          </p:cNvPr>
          <p:cNvSpPr>
            <a:spLocks noGrp="1"/>
          </p:cNvSpPr>
          <p:nvPr>
            <p:ph idx="1"/>
          </p:nvPr>
        </p:nvSpPr>
        <p:spPr>
          <a:xfrm>
            <a:off x="685801" y="1066801"/>
            <a:ext cx="10131425" cy="47243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performance of an algorithm is measured on the basis of following properties :</a:t>
            </a:r>
            <a:endParaRPr lang="en-US" sz="20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1" u="sng" dirty="0">
                <a:latin typeface="Times New Roman" panose="02020603050405020304" pitchFamily="18" charset="0"/>
                <a:cs typeface="Times New Roman" panose="02020603050405020304" pitchFamily="18" charset="0"/>
              </a:rPr>
              <a:t>Correctness: </a:t>
            </a:r>
            <a:r>
              <a:rPr lang="en-US" sz="2000" dirty="0">
                <a:latin typeface="Times New Roman" panose="02020603050405020304" pitchFamily="18" charset="0"/>
                <a:cs typeface="Times New Roman" panose="02020603050405020304" pitchFamily="18" charset="0"/>
              </a:rPr>
              <a:t>data structure implementation should implement it’s interface correctly.</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1" u="sng" dirty="0">
                <a:latin typeface="Times New Roman" panose="02020603050405020304" pitchFamily="18" charset="0"/>
                <a:cs typeface="Times New Roman" panose="02020603050405020304" pitchFamily="18" charset="0"/>
              </a:rPr>
              <a:t>Time complexity: </a:t>
            </a:r>
            <a:r>
              <a:rPr lang="en-US" sz="2000" dirty="0">
                <a:latin typeface="Times New Roman" panose="02020603050405020304" pitchFamily="18" charset="0"/>
                <a:cs typeface="Times New Roman" panose="02020603050405020304" pitchFamily="18" charset="0"/>
              </a:rPr>
              <a:t>Running time or execution time of data structures must be small as possible.</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1" u="sng" dirty="0">
                <a:latin typeface="Times New Roman" panose="02020603050405020304" pitchFamily="18" charset="0"/>
                <a:cs typeface="Times New Roman" panose="02020603050405020304" pitchFamily="18" charset="0"/>
              </a:rPr>
              <a:t>Space complexity: </a:t>
            </a:r>
            <a:r>
              <a:rPr lang="en-US" sz="2000" dirty="0">
                <a:latin typeface="Times New Roman" panose="02020603050405020304" pitchFamily="18" charset="0"/>
                <a:cs typeface="Times New Roman" panose="02020603050405020304" pitchFamily="18" charset="0"/>
              </a:rPr>
              <a:t>Memory usage of data structure should as little as possible.</a:t>
            </a:r>
          </a:p>
        </p:txBody>
      </p:sp>
    </p:spTree>
    <p:extLst>
      <p:ext uri="{BB962C8B-B14F-4D97-AF65-F5344CB8AC3E}">
        <p14:creationId xmlns:p14="http://schemas.microsoft.com/office/powerpoint/2010/main" val="181269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3C8-2910-4520-9959-68BAA422A6CC}"/>
              </a:ext>
            </a:extLst>
          </p:cNvPr>
          <p:cNvSpPr>
            <a:spLocks noGrp="1"/>
          </p:cNvSpPr>
          <p:nvPr>
            <p:ph type="title"/>
          </p:nvPr>
        </p:nvSpPr>
        <p:spPr>
          <a:xfrm>
            <a:off x="579783" y="304801"/>
            <a:ext cx="10131425" cy="457200"/>
          </a:xfrm>
        </p:spPr>
        <p:txBody>
          <a:bodyPr>
            <a:normAutofit fontScale="90000"/>
          </a:bodyPr>
          <a:lstStyle/>
          <a:p>
            <a:pPr algn="ctr"/>
            <a:br>
              <a:rPr lang="en-US" b="1" u="sng" dirty="0"/>
            </a:br>
            <a:r>
              <a:rPr lang="en-US" b="1" u="sng" dirty="0"/>
              <a:t>Space Complexity</a:t>
            </a:r>
            <a:br>
              <a:rPr lang="en-US" b="1" u="sng" dirty="0"/>
            </a:br>
            <a:endParaRPr lang="en-US" u="sng" dirty="0"/>
          </a:p>
        </p:txBody>
      </p:sp>
      <p:sp>
        <p:nvSpPr>
          <p:cNvPr id="3" name="Content Placeholder 2">
            <a:extLst>
              <a:ext uri="{FF2B5EF4-FFF2-40B4-BE49-F238E27FC236}">
                <a16:creationId xmlns:a16="http://schemas.microsoft.com/office/drawing/2014/main" id="{EDA0A6FA-3955-415B-95DD-E770A444C484}"/>
              </a:ext>
            </a:extLst>
          </p:cNvPr>
          <p:cNvSpPr>
            <a:spLocks noGrp="1"/>
          </p:cNvSpPr>
          <p:nvPr>
            <p:ph idx="1"/>
          </p:nvPr>
        </p:nvSpPr>
        <p:spPr>
          <a:xfrm>
            <a:off x="672549" y="901148"/>
            <a:ext cx="11148390" cy="461175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Its the amount of memory space required by the algorithm, during the course of its execution. Space complexity must be taken seriously for multi-user systems and in situations where limited memory is available.</a:t>
            </a:r>
          </a:p>
          <a:p>
            <a:pPr marL="0" indent="0">
              <a:buNone/>
            </a:pPr>
            <a:r>
              <a:rPr lang="en-US" sz="2000" dirty="0">
                <a:latin typeface="Times New Roman" panose="02020603050405020304" pitchFamily="18" charset="0"/>
                <a:cs typeface="Times New Roman" panose="02020603050405020304" pitchFamily="18" charset="0"/>
              </a:rPr>
              <a:t>An algorithm generally requires space for following components :</a:t>
            </a:r>
          </a:p>
          <a:p>
            <a:pPr marL="0" indent="0">
              <a:buNone/>
            </a:pPr>
            <a:r>
              <a:rPr lang="en-US" sz="2000" b="1" u="sng" dirty="0">
                <a:latin typeface="Times New Roman" panose="02020603050405020304" pitchFamily="18" charset="0"/>
                <a:cs typeface="Times New Roman" panose="02020603050405020304" pitchFamily="18" charset="0"/>
              </a:rPr>
              <a:t>Instruction Space: </a:t>
            </a:r>
            <a:r>
              <a:rPr lang="en-US" sz="2000" dirty="0">
                <a:latin typeface="Times New Roman" panose="02020603050405020304" pitchFamily="18" charset="0"/>
                <a:cs typeface="Times New Roman" panose="02020603050405020304" pitchFamily="18" charset="0"/>
              </a:rPr>
              <a:t>Its the space required to store the executable version of the program. This space is fixed, but varies depending upon the number of lines of code in the program.</a:t>
            </a:r>
          </a:p>
          <a:p>
            <a:pPr marL="0" indent="0">
              <a:buNone/>
            </a:pPr>
            <a:r>
              <a:rPr lang="en-US" sz="2000" b="1" u="sng" dirty="0">
                <a:latin typeface="Times New Roman" panose="02020603050405020304" pitchFamily="18" charset="0"/>
                <a:cs typeface="Times New Roman" panose="02020603050405020304" pitchFamily="18" charset="0"/>
              </a:rPr>
              <a:t>Data Space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Its the space required to store all the constants and variables(including temporary variables) value.</a:t>
            </a:r>
          </a:p>
          <a:p>
            <a:pPr marL="0" indent="0">
              <a:buNone/>
            </a:pPr>
            <a:r>
              <a:rPr lang="en-US" sz="2000" b="1" u="sng" dirty="0">
                <a:latin typeface="Times New Roman" panose="02020603050405020304" pitchFamily="18" charset="0"/>
                <a:cs typeface="Times New Roman" panose="02020603050405020304" pitchFamily="18" charset="0"/>
              </a:rPr>
              <a:t>Environment Space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Its the space required to store the environment information needed to resume the suspended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But while calculating the </a:t>
            </a:r>
            <a:r>
              <a:rPr lang="en-US" sz="2000" b="1" dirty="0">
                <a:latin typeface="Times New Roman" panose="02020603050405020304" pitchFamily="18" charset="0"/>
                <a:cs typeface="Times New Roman" panose="02020603050405020304" pitchFamily="18" charset="0"/>
              </a:rPr>
              <a:t>Space Complexity</a:t>
            </a:r>
            <a:r>
              <a:rPr lang="en-US" sz="2000" dirty="0">
                <a:latin typeface="Times New Roman" panose="02020603050405020304" pitchFamily="18" charset="0"/>
                <a:cs typeface="Times New Roman" panose="02020603050405020304" pitchFamily="18" charset="0"/>
              </a:rPr>
              <a:t> of any algorithm, we usually consider only </a:t>
            </a:r>
            <a:r>
              <a:rPr lang="en-US" sz="2000" b="1" dirty="0">
                <a:latin typeface="Times New Roman" panose="02020603050405020304" pitchFamily="18" charset="0"/>
                <a:cs typeface="Times New Roman" panose="02020603050405020304" pitchFamily="18" charset="0"/>
              </a:rPr>
              <a:t>Data Space</a:t>
            </a:r>
            <a:r>
              <a:rPr lang="en-US" sz="2000" dirty="0">
                <a:latin typeface="Times New Roman" panose="02020603050405020304" pitchFamily="18" charset="0"/>
                <a:cs typeface="Times New Roman" panose="02020603050405020304" pitchFamily="18" charset="0"/>
              </a:rPr>
              <a:t> and we neglect the </a:t>
            </a:r>
            <a:r>
              <a:rPr lang="en-US" sz="2000" b="1" dirty="0">
                <a:latin typeface="Times New Roman" panose="02020603050405020304" pitchFamily="18" charset="0"/>
                <a:cs typeface="Times New Roman" panose="02020603050405020304" pitchFamily="18" charset="0"/>
              </a:rPr>
              <a:t>Instruction Space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Environmental Stack</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69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5F14-7F36-46A7-9507-A747004B550A}"/>
              </a:ext>
            </a:extLst>
          </p:cNvPr>
          <p:cNvSpPr>
            <a:spLocks noGrp="1"/>
          </p:cNvSpPr>
          <p:nvPr>
            <p:ph type="title"/>
          </p:nvPr>
        </p:nvSpPr>
        <p:spPr>
          <a:xfrm>
            <a:off x="1030287" y="470452"/>
            <a:ext cx="10131425" cy="596348"/>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Calculating the Space Complexity</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6BF444-6BFE-486B-ACB5-368760F845FD}"/>
              </a:ext>
            </a:extLst>
          </p:cNvPr>
          <p:cNvSpPr>
            <a:spLocks noGrp="1"/>
          </p:cNvSpPr>
          <p:nvPr>
            <p:ph idx="1"/>
          </p:nvPr>
        </p:nvSpPr>
        <p:spPr>
          <a:xfrm>
            <a:off x="429038" y="1066799"/>
            <a:ext cx="11015869" cy="5791201"/>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 calculating the space complexity, we need to know the value of memory used by different type of datatype variables, which generally varies for different operating systems, but the method for calculating the space complexity remains the same.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 1: 						</a:t>
            </a:r>
            <a:r>
              <a:rPr lang="en-US" altLang="en-US" sz="2000" dirty="0">
                <a:latin typeface="Times New Roman" panose="02020603050405020304" pitchFamily="18" charset="0"/>
                <a:cs typeface="Times New Roman" panose="02020603050405020304" pitchFamily="18" charset="0"/>
              </a:rPr>
              <a:t>Example 2:</a:t>
            </a:r>
            <a:endParaRPr 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 										</a:t>
            </a:r>
            <a:r>
              <a:rPr lang="en-US" altLang="en-US" sz="2000" dirty="0">
                <a:latin typeface="Arial Unicode MS"/>
              </a:rPr>
              <a:t>int sum(int a[], int n)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int z = a + b + c; return(z); 				</a:t>
            </a:r>
            <a:r>
              <a:rPr lang="en-US" altLang="en-US" sz="2000" dirty="0">
                <a:latin typeface="Arial Unicode MS"/>
              </a:rPr>
              <a:t>{</a:t>
            </a:r>
          </a:p>
          <a:p>
            <a:pPr marL="0" indent="0">
              <a:buNone/>
            </a:pPr>
            <a:r>
              <a:rPr lang="en-US" altLang="en-US" sz="2000" dirty="0">
                <a:latin typeface="Times New Roman" panose="02020603050405020304" pitchFamily="18" charset="0"/>
                <a:cs typeface="Times New Roman" panose="02020603050405020304" pitchFamily="18" charset="0"/>
              </a:rPr>
              <a:t>} 												</a:t>
            </a:r>
            <a:r>
              <a:rPr lang="en-US" altLang="en-US" sz="2000" dirty="0">
                <a:latin typeface="Arial Unicode MS"/>
              </a:rPr>
              <a:t>int x = 0; // 4 bytes for x</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Arial Unicode MS"/>
              </a:rPr>
              <a:t>													for(int </a:t>
            </a:r>
            <a:r>
              <a:rPr lang="en-US" altLang="en-US" sz="2000" dirty="0" err="1">
                <a:latin typeface="Arial Unicode MS"/>
              </a:rPr>
              <a:t>i</a:t>
            </a:r>
            <a:r>
              <a:rPr lang="en-US" altLang="en-US" sz="2000" dirty="0">
                <a:latin typeface="Arial Unicode MS"/>
              </a:rPr>
              <a:t> = 0; </a:t>
            </a:r>
            <a:r>
              <a:rPr lang="en-US" altLang="en-US" sz="2000" dirty="0" err="1">
                <a:latin typeface="Arial Unicode MS"/>
              </a:rPr>
              <a:t>i</a:t>
            </a:r>
            <a:r>
              <a:rPr lang="en-US" altLang="en-US" sz="2000" dirty="0">
                <a:latin typeface="Arial Unicode MS"/>
              </a:rPr>
              <a:t> &lt; n; </a:t>
            </a:r>
            <a:r>
              <a:rPr lang="en-US" altLang="en-US" sz="2000" dirty="0" err="1">
                <a:latin typeface="Arial Unicode MS"/>
              </a:rPr>
              <a:t>i</a:t>
            </a:r>
            <a:r>
              <a:rPr lang="en-US" altLang="en-US" sz="2000" dirty="0">
                <a:latin typeface="Arial Unicode MS"/>
              </a:rPr>
              <a:t>++) // 4 bytes for </a:t>
            </a:r>
            <a:r>
              <a:rPr lang="en-US" altLang="en-US" sz="2000" dirty="0" err="1">
                <a:latin typeface="Arial Unicode MS"/>
              </a:rPr>
              <a:t>i</a:t>
            </a:r>
            <a:r>
              <a:rPr lang="en-US" altLang="en-US" sz="2000" dirty="0">
                <a:latin typeface="Arial Unicode MS"/>
              </a:rPr>
              <a:t> </a:t>
            </a:r>
          </a:p>
          <a:p>
            <a:pPr marL="0" indent="0">
              <a:buNone/>
            </a:pPr>
            <a:r>
              <a:rPr lang="en-US" altLang="en-US" sz="2000" dirty="0">
                <a:latin typeface="Arial Unicode MS"/>
              </a:rPr>
              <a:t>       													 { </a:t>
            </a:r>
          </a:p>
          <a:p>
            <a:pPr marL="0" indent="0">
              <a:buNone/>
            </a:pPr>
            <a:r>
              <a:rPr lang="en-US" altLang="en-US" sz="2000" dirty="0">
                <a:latin typeface="Arial Unicode MS"/>
              </a:rPr>
              <a:t>                													 x = x + a[</a:t>
            </a:r>
            <a:r>
              <a:rPr lang="en-US" altLang="en-US" sz="2000" dirty="0" err="1">
                <a:latin typeface="Arial Unicode MS"/>
              </a:rPr>
              <a:t>i</a:t>
            </a:r>
            <a:r>
              <a:rPr lang="en-US" altLang="en-US" sz="2000" dirty="0">
                <a:latin typeface="Arial Unicode MS"/>
              </a:rPr>
              <a:t>]; </a:t>
            </a:r>
          </a:p>
          <a:p>
            <a:pPr marL="0" indent="0">
              <a:buNone/>
            </a:pPr>
            <a:r>
              <a:rPr lang="en-US" altLang="en-US" sz="2000" dirty="0">
                <a:latin typeface="Arial Unicode MS"/>
              </a:rPr>
              <a:t>        													 } </a:t>
            </a:r>
          </a:p>
          <a:p>
            <a:pPr marL="0" indent="0">
              <a:buNone/>
            </a:pPr>
            <a:r>
              <a:rPr lang="en-US" altLang="en-US" sz="2000" dirty="0">
                <a:latin typeface="Arial Unicode MS"/>
              </a:rPr>
              <a:t>													return(x); </a:t>
            </a:r>
          </a:p>
          <a:p>
            <a:pPr marL="0" indent="0">
              <a:buNone/>
            </a:pPr>
            <a:r>
              <a:rPr lang="en-US" altLang="en-US" sz="2000" dirty="0">
                <a:latin typeface="Arial Unicode MS"/>
              </a:rPr>
              <a:t>}</a:t>
            </a:r>
            <a:r>
              <a:rPr lang="en-US" altLang="en-US" sz="2800" dirty="0"/>
              <a:t> </a:t>
            </a:r>
            <a:endParaRPr lang="en-US" altLang="en-US" sz="4400" dirty="0">
              <a:latin typeface="Arial" panose="020B0604020202020204" pitchFamily="34"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C0C43B9-B298-47D1-9243-EBDC3D0F474B}"/>
              </a:ext>
            </a:extLst>
          </p:cNvPr>
          <p:cNvGraphicFramePr>
            <a:graphicFrameLocks noGrp="1"/>
          </p:cNvGraphicFramePr>
          <p:nvPr>
            <p:extLst>
              <p:ext uri="{D42A27DB-BD31-4B8C-83A1-F6EECF244321}">
                <p14:modId xmlns:p14="http://schemas.microsoft.com/office/powerpoint/2010/main" val="3879040078"/>
              </p:ext>
            </p:extLst>
          </p:nvPr>
        </p:nvGraphicFramePr>
        <p:xfrm>
          <a:off x="1338468" y="1139683"/>
          <a:ext cx="8468140" cy="1981200"/>
        </p:xfrm>
        <a:graphic>
          <a:graphicData uri="http://schemas.openxmlformats.org/drawingml/2006/table">
            <a:tbl>
              <a:tblPr>
                <a:tableStyleId>{3C2FFA5D-87B4-456A-9821-1D502468CF0F}</a:tableStyleId>
              </a:tblPr>
              <a:tblGrid>
                <a:gridCol w="6154439">
                  <a:extLst>
                    <a:ext uri="{9D8B030D-6E8A-4147-A177-3AD203B41FA5}">
                      <a16:colId xmlns:a16="http://schemas.microsoft.com/office/drawing/2014/main" val="4049213262"/>
                    </a:ext>
                  </a:extLst>
                </a:gridCol>
                <a:gridCol w="2313701">
                  <a:extLst>
                    <a:ext uri="{9D8B030D-6E8A-4147-A177-3AD203B41FA5}">
                      <a16:colId xmlns:a16="http://schemas.microsoft.com/office/drawing/2014/main" val="3009903259"/>
                    </a:ext>
                  </a:extLst>
                </a:gridCol>
              </a:tblGrid>
              <a:tr h="365760">
                <a:tc>
                  <a:txBody>
                    <a:bodyPr/>
                    <a:lstStyle/>
                    <a:p>
                      <a:pPr algn="ctr"/>
                      <a:r>
                        <a:rPr lang="en-US" sz="2000" u="sng" dirty="0"/>
                        <a:t>Type</a:t>
                      </a:r>
                      <a:endParaRPr lang="en-US" sz="2000" b="1" u="sng"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u="sng" dirty="0"/>
                        <a:t>Size</a:t>
                      </a:r>
                      <a:endParaRPr lang="en-US" sz="2000" b="1" u="sng"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834703"/>
                  </a:ext>
                </a:extLst>
              </a:tr>
              <a:tr h="365760">
                <a:tc>
                  <a:txBody>
                    <a:bodyPr/>
                    <a:lstStyle/>
                    <a:p>
                      <a:r>
                        <a:rPr lang="en-US" sz="2000" dirty="0"/>
                        <a:t>bool, char, unsigned char, signed char, </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1 byte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92549598"/>
                  </a:ext>
                </a:extLst>
              </a:tr>
              <a:tr h="365760">
                <a:tc>
                  <a:txBody>
                    <a:bodyPr/>
                    <a:lstStyle/>
                    <a:p>
                      <a:r>
                        <a:rPr lang="en-US" sz="2000" dirty="0"/>
                        <a:t>__int16, short, unsigned short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2 bytes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1905065"/>
                  </a:ext>
                </a:extLst>
              </a:tr>
              <a:tr h="365760">
                <a:tc>
                  <a:txBody>
                    <a:bodyPr/>
                    <a:lstStyle/>
                    <a:p>
                      <a:r>
                        <a:rPr lang="en-US" sz="2000" dirty="0"/>
                        <a:t>float, __int32, int, unsigned int, long, unsigned long</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4 bytes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65669303"/>
                  </a:ext>
                </a:extLst>
              </a:tr>
              <a:tr h="365760">
                <a:tc>
                  <a:txBody>
                    <a:bodyPr/>
                    <a:lstStyle/>
                    <a:p>
                      <a:r>
                        <a:rPr lang="en-US" sz="2000" dirty="0"/>
                        <a:t>double, __int64, long double, long </a:t>
                      </a:r>
                      <a:r>
                        <a:rPr lang="en-US" sz="2000" dirty="0" err="1"/>
                        <a:t>long</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8 bytes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16473943"/>
                  </a:ext>
                </a:extLst>
              </a:tr>
            </a:tbl>
          </a:graphicData>
        </a:graphic>
      </p:graphicFrame>
    </p:spTree>
    <p:extLst>
      <p:ext uri="{BB962C8B-B14F-4D97-AF65-F5344CB8AC3E}">
        <p14:creationId xmlns:p14="http://schemas.microsoft.com/office/powerpoint/2010/main" val="39813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0AD-B8E0-44D9-8B86-B4AD97DB3F0D}"/>
              </a:ext>
            </a:extLst>
          </p:cNvPr>
          <p:cNvSpPr>
            <a:spLocks noGrp="1"/>
          </p:cNvSpPr>
          <p:nvPr>
            <p:ph type="title"/>
          </p:nvPr>
        </p:nvSpPr>
        <p:spPr>
          <a:xfrm>
            <a:off x="672549" y="419604"/>
            <a:ext cx="10131425" cy="556591"/>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Time Complexity?</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BCC4-DACC-41BA-B316-D7165F1C1C6A}"/>
              </a:ext>
            </a:extLst>
          </p:cNvPr>
          <p:cNvSpPr>
            <a:spLocks noGrp="1"/>
          </p:cNvSpPr>
          <p:nvPr>
            <p:ph idx="1"/>
          </p:nvPr>
        </p:nvSpPr>
        <p:spPr>
          <a:xfrm>
            <a:off x="198782" y="1285460"/>
            <a:ext cx="11307417" cy="5234610"/>
          </a:xfrm>
        </p:spPr>
        <p:txBody>
          <a:bodyPr>
            <a:normAutofit fontScale="77500" lnSpcReduction="20000"/>
          </a:bodyPr>
          <a:lstStyle/>
          <a:p>
            <a:pPr marL="0" indent="0">
              <a:buNone/>
            </a:pPr>
            <a:r>
              <a:rPr lang="en-US" dirty="0"/>
              <a:t>Time complexity of an algorithm signifies the total time required by the program to run till its completion.</a:t>
            </a:r>
          </a:p>
          <a:p>
            <a:pPr marL="0" indent="0">
              <a:buNone/>
            </a:pPr>
            <a:r>
              <a:rPr lang="en-US" dirty="0"/>
              <a:t>The time complexity of algorithms is most commonly expressed using the </a:t>
            </a:r>
            <a:r>
              <a:rPr lang="en-US" b="1" u="sng" dirty="0"/>
              <a:t>big O notation</a:t>
            </a:r>
            <a:r>
              <a:rPr lang="en-US" u="sng" dirty="0"/>
              <a:t>. </a:t>
            </a:r>
            <a:r>
              <a:rPr lang="en-US" dirty="0"/>
              <a:t>It's an asymptotic notation to represent the time complexity. </a:t>
            </a:r>
          </a:p>
          <a:p>
            <a:pPr marL="0" indent="0">
              <a:buNone/>
            </a:pPr>
            <a:r>
              <a:rPr lang="en-US" dirty="0"/>
              <a:t>Time Complexity is most commonly estimated by counting the number of elementary steps performed by any algorithm to finish execution.</a:t>
            </a:r>
          </a:p>
          <a:p>
            <a:pPr marL="0" indent="0">
              <a:buNone/>
            </a:pPr>
            <a:r>
              <a:rPr lang="en-US" dirty="0"/>
              <a:t>the most common metric for calculating time complexity is Big O notation. This removes all constant factors so that the running time can be estimated in relation to </a:t>
            </a:r>
            <a:r>
              <a:rPr lang="en-US" b="1" dirty="0"/>
              <a:t>N</a:t>
            </a:r>
            <a:r>
              <a:rPr lang="en-US" dirty="0"/>
              <a:t>, as N approaches infinity. </a:t>
            </a:r>
          </a:p>
          <a:p>
            <a:pPr marL="0" indent="0">
              <a:buNone/>
            </a:pPr>
            <a:endParaRPr lang="en-US" dirty="0"/>
          </a:p>
          <a:p>
            <a:pPr marL="0" indent="0">
              <a:buNone/>
            </a:pPr>
            <a:r>
              <a:rPr lang="en-US" dirty="0"/>
              <a:t>Above we have a single statement. Its Time Complexity will be </a:t>
            </a:r>
            <a:r>
              <a:rPr lang="en-US" b="1" dirty="0"/>
              <a:t>Constant</a:t>
            </a:r>
            <a:r>
              <a:rPr lang="en-US" dirty="0"/>
              <a:t>. The running time of the statement will not change in relation to N.</a:t>
            </a:r>
          </a:p>
          <a:p>
            <a:pPr marL="0" indent="0">
              <a:buNone/>
            </a:pPr>
            <a:endParaRPr lang="en-US" dirty="0"/>
          </a:p>
          <a:p>
            <a:pPr marL="0" indent="0">
              <a:buNone/>
            </a:pPr>
            <a:endParaRPr lang="en-US" dirty="0"/>
          </a:p>
          <a:p>
            <a:pPr marL="0" indent="0">
              <a:buNone/>
            </a:pPr>
            <a:endParaRPr lang="en-US" dirty="0"/>
          </a:p>
          <a:p>
            <a:pPr marL="0" indent="0">
              <a:buNone/>
            </a:pPr>
            <a:r>
              <a:rPr lang="en-US" dirty="0"/>
              <a:t>The time complexity for the above algorithm will be </a:t>
            </a:r>
            <a:r>
              <a:rPr lang="en-US" b="1" dirty="0"/>
              <a:t>Linear</a:t>
            </a:r>
            <a:r>
              <a:rPr lang="en-US" dirty="0"/>
              <a:t>. The running time of the loop is directly proportional to N. When N doubles, so does the running time.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0330D39-8439-4BA5-9594-A9D55B578FE8}"/>
              </a:ext>
            </a:extLst>
          </p:cNvPr>
          <p:cNvPicPr>
            <a:picLocks noChangeAspect="1"/>
          </p:cNvPicPr>
          <p:nvPr/>
        </p:nvPicPr>
        <p:blipFill>
          <a:blip r:embed="rId2"/>
          <a:stretch>
            <a:fillRect/>
          </a:stretch>
        </p:blipFill>
        <p:spPr>
          <a:xfrm>
            <a:off x="314738" y="3898252"/>
            <a:ext cx="5943600" cy="352425"/>
          </a:xfrm>
          <a:prstGeom prst="rect">
            <a:avLst/>
          </a:prstGeom>
        </p:spPr>
      </p:pic>
      <p:pic>
        <p:nvPicPr>
          <p:cNvPr id="7" name="Picture 6">
            <a:extLst>
              <a:ext uri="{FF2B5EF4-FFF2-40B4-BE49-F238E27FC236}">
                <a16:creationId xmlns:a16="http://schemas.microsoft.com/office/drawing/2014/main" id="{35477E2F-0E65-4D39-B0CD-8D03C9522864}"/>
              </a:ext>
            </a:extLst>
          </p:cNvPr>
          <p:cNvPicPr>
            <a:picLocks noChangeAspect="1"/>
          </p:cNvPicPr>
          <p:nvPr/>
        </p:nvPicPr>
        <p:blipFill>
          <a:blip r:embed="rId3"/>
          <a:stretch>
            <a:fillRect/>
          </a:stretch>
        </p:blipFill>
        <p:spPr>
          <a:xfrm>
            <a:off x="314738" y="4890073"/>
            <a:ext cx="5943600" cy="990600"/>
          </a:xfrm>
          <a:prstGeom prst="rect">
            <a:avLst/>
          </a:prstGeom>
        </p:spPr>
      </p:pic>
    </p:spTree>
    <p:extLst>
      <p:ext uri="{BB962C8B-B14F-4D97-AF65-F5344CB8AC3E}">
        <p14:creationId xmlns:p14="http://schemas.microsoft.com/office/powerpoint/2010/main" val="225700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1A8AAE-3F0E-4C3F-9004-D623706B9C46}"/>
              </a:ext>
            </a:extLst>
          </p:cNvPr>
          <p:cNvPicPr>
            <a:picLocks noGrp="1" noChangeAspect="1"/>
          </p:cNvPicPr>
          <p:nvPr>
            <p:ph idx="1"/>
          </p:nvPr>
        </p:nvPicPr>
        <p:blipFill>
          <a:blip r:embed="rId2"/>
          <a:stretch>
            <a:fillRect/>
          </a:stretch>
        </p:blipFill>
        <p:spPr>
          <a:xfrm>
            <a:off x="689181" y="78457"/>
            <a:ext cx="5943600" cy="1685042"/>
          </a:xfrm>
          <a:prstGeom prst="rect">
            <a:avLst/>
          </a:prstGeom>
        </p:spPr>
      </p:pic>
      <p:sp>
        <p:nvSpPr>
          <p:cNvPr id="5" name="Rectangle 4">
            <a:extLst>
              <a:ext uri="{FF2B5EF4-FFF2-40B4-BE49-F238E27FC236}">
                <a16:creationId xmlns:a16="http://schemas.microsoft.com/office/drawing/2014/main" id="{9AFC11BE-25D3-4916-881F-7D7581D298F8}"/>
              </a:ext>
            </a:extLst>
          </p:cNvPr>
          <p:cNvSpPr/>
          <p:nvPr/>
        </p:nvSpPr>
        <p:spPr>
          <a:xfrm>
            <a:off x="417443" y="1778888"/>
            <a:ext cx="1154264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time, the time complexity for the above code will be </a:t>
            </a:r>
            <a:r>
              <a:rPr lang="en-US" sz="2000" b="1" dirty="0">
                <a:latin typeface="Times New Roman" panose="02020603050405020304" pitchFamily="18" charset="0"/>
                <a:cs typeface="Times New Roman" panose="02020603050405020304" pitchFamily="18" charset="0"/>
              </a:rPr>
              <a:t>Quadratic</a:t>
            </a:r>
            <a:r>
              <a:rPr lang="en-US" sz="2000" dirty="0">
                <a:latin typeface="Times New Roman" panose="02020603050405020304" pitchFamily="18" charset="0"/>
                <a:cs typeface="Times New Roman" panose="02020603050405020304" pitchFamily="18" charset="0"/>
              </a:rPr>
              <a:t>. The running time of the two loops is proportional to the square of N. When N doubles, the running time increases by N * N.</a:t>
            </a:r>
          </a:p>
        </p:txBody>
      </p:sp>
      <p:pic>
        <p:nvPicPr>
          <p:cNvPr id="6" name="Picture 5">
            <a:extLst>
              <a:ext uri="{FF2B5EF4-FFF2-40B4-BE49-F238E27FC236}">
                <a16:creationId xmlns:a16="http://schemas.microsoft.com/office/drawing/2014/main" id="{2CC07C05-8167-4409-A216-AE745571BBC7}"/>
              </a:ext>
            </a:extLst>
          </p:cNvPr>
          <p:cNvPicPr>
            <a:picLocks noChangeAspect="1"/>
          </p:cNvPicPr>
          <p:nvPr/>
        </p:nvPicPr>
        <p:blipFill>
          <a:blip r:embed="rId3"/>
          <a:stretch>
            <a:fillRect/>
          </a:stretch>
        </p:blipFill>
        <p:spPr>
          <a:xfrm>
            <a:off x="689181" y="2502163"/>
            <a:ext cx="5943600" cy="1914525"/>
          </a:xfrm>
          <a:prstGeom prst="rect">
            <a:avLst/>
          </a:prstGeom>
        </p:spPr>
      </p:pic>
      <p:sp>
        <p:nvSpPr>
          <p:cNvPr id="7" name="Rectangle 6">
            <a:extLst>
              <a:ext uri="{FF2B5EF4-FFF2-40B4-BE49-F238E27FC236}">
                <a16:creationId xmlns:a16="http://schemas.microsoft.com/office/drawing/2014/main" id="{3890D481-0F0E-4E1C-8C2A-F72643298282}"/>
              </a:ext>
            </a:extLst>
          </p:cNvPr>
          <p:cNvSpPr/>
          <p:nvPr/>
        </p:nvSpPr>
        <p:spPr>
          <a:xfrm>
            <a:off x="516835" y="4552900"/>
            <a:ext cx="11343860"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algorithm will have a </a:t>
            </a:r>
            <a:r>
              <a:rPr lang="en-US" sz="2000" b="1" dirty="0">
                <a:latin typeface="Times New Roman" panose="02020603050405020304" pitchFamily="18" charset="0"/>
                <a:cs typeface="Times New Roman" panose="02020603050405020304" pitchFamily="18" charset="0"/>
              </a:rPr>
              <a:t>Logarithmic</a:t>
            </a:r>
            <a:r>
              <a:rPr lang="en-US" sz="2000" dirty="0">
                <a:latin typeface="Times New Roman" panose="02020603050405020304" pitchFamily="18" charset="0"/>
                <a:cs typeface="Times New Roman" panose="02020603050405020304" pitchFamily="18" charset="0"/>
              </a:rPr>
              <a:t> Time Complexity. The running time of the algorithm is proportional to the number of times N can be divided by 2(N is high-low here). This is because the algorithm divides the working area in half with each iteration.</a:t>
            </a:r>
          </a:p>
        </p:txBody>
      </p:sp>
      <p:sp>
        <p:nvSpPr>
          <p:cNvPr id="8" name="Rectangle 7">
            <a:extLst>
              <a:ext uri="{FF2B5EF4-FFF2-40B4-BE49-F238E27FC236}">
                <a16:creationId xmlns:a16="http://schemas.microsoft.com/office/drawing/2014/main" id="{23B33691-7B25-48E2-9ACC-1450138474E8}"/>
              </a:ext>
            </a:extLst>
          </p:cNvPr>
          <p:cNvSpPr/>
          <p:nvPr/>
        </p:nvSpPr>
        <p:spPr>
          <a:xfrm>
            <a:off x="417444" y="5860067"/>
            <a:ext cx="11542642" cy="707886"/>
          </a:xfrm>
          <a:prstGeom prst="rect">
            <a:avLst/>
          </a:prstGeom>
        </p:spPr>
        <p:txBody>
          <a:bodyPr wrap="square">
            <a:spAutoFit/>
          </a:bodyPr>
          <a:lstStyle/>
          <a:p>
            <a:r>
              <a:rPr lang="en-US" sz="2000" b="1" i="1" u="sng" dirty="0">
                <a:latin typeface="Arial Narrow" panose="020B0606020202030204" pitchFamily="34" charset="0"/>
              </a:rPr>
              <a:t>In general, doing something with every item in one dimension is linear, doing something with every item in two dimensions is quadratic, and dividing the working area in half is logarithmic.</a:t>
            </a:r>
          </a:p>
        </p:txBody>
      </p:sp>
    </p:spTree>
    <p:extLst>
      <p:ext uri="{BB962C8B-B14F-4D97-AF65-F5344CB8AC3E}">
        <p14:creationId xmlns:p14="http://schemas.microsoft.com/office/powerpoint/2010/main" val="17744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1891</Words>
  <Application>Microsoft Office PowerPoint</Application>
  <PresentationFormat>Widescreen</PresentationFormat>
  <Paragraphs>242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Arial Narrow</vt:lpstr>
      <vt:lpstr>Arial Unicode MS</vt:lpstr>
      <vt:lpstr>Calibri</vt:lpstr>
      <vt:lpstr>Calibri Light</vt:lpstr>
      <vt:lpstr>Cambria Math</vt:lpstr>
      <vt:lpstr>Times New Roman</vt:lpstr>
      <vt:lpstr>Wingdings</vt:lpstr>
      <vt:lpstr>Office Theme</vt:lpstr>
      <vt:lpstr>INTRODUCTION TO  data STRUCTURES  and  Algorithms </vt:lpstr>
      <vt:lpstr>What is computer science</vt:lpstr>
      <vt:lpstr>What is algorithm</vt:lpstr>
      <vt:lpstr>FLOW CHART</vt:lpstr>
      <vt:lpstr>Performance of Algorithm</vt:lpstr>
      <vt:lpstr> Space Complexity </vt:lpstr>
      <vt:lpstr> Calculating the Space Complexity </vt:lpstr>
      <vt:lpstr> What is Time Complexity? </vt:lpstr>
      <vt:lpstr>PowerPoint Presentation</vt:lpstr>
      <vt:lpstr>computer science is the study of data</vt:lpstr>
      <vt:lpstr>DATA STRUCTURES</vt:lpstr>
      <vt:lpstr>PowerPoint Presentation</vt:lpstr>
      <vt:lpstr> Basic types of Data Structures </vt:lpstr>
      <vt:lpstr>PowerPoint Presentation</vt:lpstr>
      <vt:lpstr>PowerPoint Presentation</vt:lpstr>
      <vt:lpstr>PowerPoint Presentation</vt:lpstr>
      <vt:lpstr>NEED for data Structure </vt:lpstr>
      <vt:lpstr>EXECUTION TIME </vt:lpstr>
      <vt:lpstr>Pseudo-Code Convention of algorithm</vt:lpstr>
      <vt:lpstr>PowerPoint Presentation</vt:lpstr>
      <vt:lpstr>Here &lt;condition&gt; is a Boolean expression and &lt;statement&gt; ,&lt;statement1&gt;, &lt;statement2&gt; are arbitrary statement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  and  Algorithms</dc:title>
  <dc:creator>MANAN TIWARI</dc:creator>
  <cp:lastModifiedBy>MANAN TIWARI</cp:lastModifiedBy>
  <cp:revision>55</cp:revision>
  <dcterms:created xsi:type="dcterms:W3CDTF">2019-08-04T12:22:37Z</dcterms:created>
  <dcterms:modified xsi:type="dcterms:W3CDTF">2019-09-17T11:38:27Z</dcterms:modified>
</cp:coreProperties>
</file>