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102819"/>
            <a:ext cx="504190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6897" y="1392910"/>
            <a:ext cx="7260590" cy="447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782" y="1415033"/>
            <a:ext cx="210312" cy="210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892" y="1339596"/>
            <a:ext cx="304927" cy="286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74394" y="2922777"/>
            <a:ext cx="71323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70940" algn="l"/>
              </a:tabLst>
            </a:pP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Subject : Object Oriented Programming with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C++  </a:t>
            </a:r>
            <a:r>
              <a:rPr sz="2800" spc="-45" dirty="0">
                <a:solidFill>
                  <a:srgbClr val="000000"/>
                </a:solidFill>
                <a:latin typeface="Times New Roman"/>
                <a:cs typeface="Times New Roman"/>
              </a:rPr>
              <a:t>Topic	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: Exception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2546604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8453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Syntax: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400302"/>
            <a:ext cx="1541780" cy="4431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latin typeface="Arial"/>
                <a:cs typeface="Arial"/>
              </a:rPr>
              <a:t>try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1750" algn="ctr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//try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block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240"/>
              </a:spcBef>
            </a:pPr>
            <a:r>
              <a:rPr sz="1500" spc="-5" dirty="0">
                <a:latin typeface="Arial"/>
                <a:cs typeface="Arial"/>
              </a:rPr>
              <a:t>catch(type 1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arg)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20014" algn="ctr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//catch block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240"/>
              </a:spcBef>
            </a:pPr>
            <a:r>
              <a:rPr sz="1500" spc="-5" dirty="0">
                <a:latin typeface="Arial"/>
                <a:cs typeface="Arial"/>
              </a:rPr>
              <a:t>catch(type 2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arg)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20014" algn="ctr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//catch block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……</a:t>
            </a:r>
            <a:endParaRPr sz="1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240"/>
              </a:spcBef>
            </a:pPr>
            <a:r>
              <a:rPr sz="1500" spc="-5" dirty="0">
                <a:latin typeface="Arial"/>
                <a:cs typeface="Arial"/>
              </a:rPr>
              <a:t>catch(type 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arg)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// catch</a:t>
            </a:r>
            <a:r>
              <a:rPr sz="1500" spc="-1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blockN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0"/>
            <a:ext cx="2731008" cy="1075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816" y="559308"/>
            <a:ext cx="6451092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102819"/>
            <a:ext cx="580961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Multiple Catch</a:t>
            </a:r>
            <a:r>
              <a:rPr spc="-20" dirty="0"/>
              <a:t> </a:t>
            </a:r>
            <a:r>
              <a:rPr dirty="0"/>
              <a:t>Statements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6897" y="1247292"/>
            <a:ext cx="359664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9614">
              <a:lnSpc>
                <a:spcPct val="138500"/>
              </a:lnSpc>
              <a:spcBef>
                <a:spcPts val="100"/>
              </a:spcBef>
            </a:pPr>
            <a:r>
              <a:rPr sz="1300" spc="-10" dirty="0">
                <a:latin typeface="Arial"/>
                <a:cs typeface="Arial"/>
              </a:rPr>
              <a:t>#include</a:t>
            </a:r>
            <a:r>
              <a:rPr sz="1300" spc="-5" dirty="0">
                <a:latin typeface="Arial"/>
                <a:cs typeface="Arial"/>
              </a:rPr>
              <a:t>&lt;iostrea</a:t>
            </a:r>
            <a:r>
              <a:rPr sz="1300" dirty="0">
                <a:latin typeface="Arial"/>
                <a:cs typeface="Arial"/>
              </a:rPr>
              <a:t>m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5" dirty="0">
                <a:latin typeface="Arial"/>
                <a:cs typeface="Arial"/>
              </a:rPr>
              <a:t>h</a:t>
            </a:r>
            <a:r>
              <a:rPr sz="1300" spc="-5" dirty="0">
                <a:latin typeface="Arial"/>
                <a:cs typeface="Arial"/>
              </a:rPr>
              <a:t>&gt;  #include&lt;conio.h&gt; 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spc="-5" dirty="0">
                <a:latin typeface="Arial"/>
                <a:cs typeface="Arial"/>
              </a:rPr>
              <a:t>test(int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x)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try</a:t>
            </a:r>
            <a:endParaRPr sz="13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844550" marR="1136650">
              <a:lnSpc>
                <a:spcPct val="138500"/>
              </a:lnSpc>
            </a:pPr>
            <a:r>
              <a:rPr sz="1300" spc="-5" dirty="0">
                <a:latin typeface="Arial"/>
                <a:cs typeface="Arial"/>
              </a:rPr>
              <a:t>if(x == 1) throw </a:t>
            </a:r>
            <a:r>
              <a:rPr sz="1300" spc="-10" dirty="0">
                <a:latin typeface="Arial"/>
                <a:cs typeface="Arial"/>
              </a:rPr>
              <a:t>x;  else if(x==0) </a:t>
            </a:r>
            <a:r>
              <a:rPr sz="1300" spc="-5" dirty="0">
                <a:latin typeface="Arial"/>
                <a:cs typeface="Arial"/>
              </a:rPr>
              <a:t>throw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‘x’;</a:t>
            </a:r>
            <a:endParaRPr sz="130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else if( </a:t>
            </a:r>
            <a:r>
              <a:rPr sz="1300" spc="-10" dirty="0">
                <a:latin typeface="Arial"/>
                <a:cs typeface="Arial"/>
              </a:rPr>
              <a:t>x== </a:t>
            </a:r>
            <a:r>
              <a:rPr sz="1300" spc="-5" dirty="0">
                <a:latin typeface="Arial"/>
                <a:cs typeface="Arial"/>
              </a:rPr>
              <a:t>-1) throw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1.0;</a:t>
            </a:r>
            <a:endParaRPr sz="13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605"/>
              </a:spcBef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295910" marR="5080">
              <a:lnSpc>
                <a:spcPct val="138500"/>
              </a:lnSpc>
            </a:pPr>
            <a:r>
              <a:rPr sz="1300" spc="-5" dirty="0">
                <a:latin typeface="Arial"/>
                <a:cs typeface="Arial"/>
              </a:rPr>
              <a:t>catch(char c) { cout&lt;&lt;“caught a character”; }  catch(int m) { cout&lt;&lt;“caught an </a:t>
            </a:r>
            <a:r>
              <a:rPr sz="1300" spc="-10" dirty="0">
                <a:latin typeface="Arial"/>
                <a:cs typeface="Arial"/>
              </a:rPr>
              <a:t>integer;” </a:t>
            </a:r>
            <a:r>
              <a:rPr sz="1300" spc="-5" dirty="0">
                <a:latin typeface="Arial"/>
                <a:cs typeface="Arial"/>
              </a:rPr>
              <a:t>}  catch(double b) { cout&lt;&lt;“caught a </a:t>
            </a:r>
            <a:r>
              <a:rPr sz="1300" spc="-10" dirty="0">
                <a:latin typeface="Arial"/>
                <a:cs typeface="Arial"/>
              </a:rPr>
              <a:t>double;”</a:t>
            </a:r>
            <a:r>
              <a:rPr sz="1300" spc="1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int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main()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test(1);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test(0);</a:t>
            </a:r>
            <a:endParaRPr sz="1300">
              <a:latin typeface="Arial"/>
              <a:cs typeface="Arial"/>
            </a:endParaRPr>
          </a:p>
          <a:p>
            <a:pPr marL="12700" marR="2857500">
              <a:lnSpc>
                <a:spcPct val="138500"/>
              </a:lnSpc>
            </a:pPr>
            <a:r>
              <a:rPr sz="1300" spc="-5" dirty="0">
                <a:latin typeface="Arial"/>
                <a:cs typeface="Arial"/>
              </a:rPr>
              <a:t>test(-1);  return 0;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2884932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21799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Catch</a:t>
            </a:r>
            <a:r>
              <a:rPr sz="4300" spc="-300" dirty="0"/>
              <a:t> </a:t>
            </a:r>
            <a:r>
              <a:rPr sz="4300" spc="-5" dirty="0"/>
              <a:t>All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397254"/>
            <a:ext cx="7138034" cy="4598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5910" marR="5080" indent="-283210">
              <a:lnSpc>
                <a:spcPct val="80000"/>
              </a:lnSpc>
              <a:spcBef>
                <a:spcPts val="695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In some situations, we may not be able to  anticipate all possible types of exceptions and  therefore may not be able to design independent  catch handler to catch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them.</a:t>
            </a:r>
            <a:endParaRPr sz="2500">
              <a:latin typeface="Arial"/>
              <a:cs typeface="Arial"/>
            </a:endParaRPr>
          </a:p>
          <a:p>
            <a:pPr marL="295910" marR="236220" indent="-283210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In such circumstances, we can force a catch  statement to catch all the exceptions instead of  certain type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alone.</a:t>
            </a:r>
            <a:endParaRPr sz="25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buClr>
                <a:srgbClr val="3891A7"/>
              </a:buClr>
              <a:buSzPct val="80000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Arial"/>
                <a:cs typeface="Arial"/>
              </a:rPr>
              <a:t>Syntax:</a:t>
            </a:r>
            <a:endParaRPr sz="2500">
              <a:latin typeface="Arial"/>
              <a:cs typeface="Arial"/>
            </a:endParaRPr>
          </a:p>
          <a:p>
            <a:pPr marL="143446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catch(…)</a:t>
            </a:r>
            <a:endParaRPr sz="2500">
              <a:latin typeface="Arial"/>
              <a:cs typeface="Arial"/>
            </a:endParaRPr>
          </a:p>
          <a:p>
            <a:pPr marL="13462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{</a:t>
            </a:r>
            <a:endParaRPr sz="2500">
              <a:latin typeface="Arial"/>
              <a:cs typeface="Arial"/>
            </a:endParaRPr>
          </a:p>
          <a:p>
            <a:pPr marL="205803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//statements for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processing</a:t>
            </a:r>
            <a:endParaRPr sz="2500">
              <a:latin typeface="Arial"/>
              <a:cs typeface="Arial"/>
            </a:endParaRPr>
          </a:p>
          <a:p>
            <a:pPr marL="1967864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Arial"/>
                <a:cs typeface="Arial"/>
              </a:rPr>
              <a:t>//all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exceptions</a:t>
            </a:r>
            <a:endParaRPr sz="2500">
              <a:latin typeface="Arial"/>
              <a:cs typeface="Arial"/>
            </a:endParaRPr>
          </a:p>
          <a:p>
            <a:pPr marL="1346200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0"/>
            <a:ext cx="2731008" cy="1075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816" y="559308"/>
            <a:ext cx="5926836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102819"/>
            <a:ext cx="528637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Catching </a:t>
            </a:r>
            <a:r>
              <a:rPr spc="-5" dirty="0"/>
              <a:t>All</a:t>
            </a:r>
            <a:r>
              <a:rPr spc="-285" dirty="0"/>
              <a:t> </a:t>
            </a:r>
            <a:r>
              <a:rPr dirty="0"/>
              <a:t>Statements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6897" y="1247292"/>
            <a:ext cx="341947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2450">
              <a:lnSpc>
                <a:spcPct val="138500"/>
              </a:lnSpc>
              <a:spcBef>
                <a:spcPts val="100"/>
              </a:spcBef>
            </a:pPr>
            <a:r>
              <a:rPr sz="1300" spc="-10" dirty="0">
                <a:latin typeface="Arial"/>
                <a:cs typeface="Arial"/>
              </a:rPr>
              <a:t>#include</a:t>
            </a:r>
            <a:r>
              <a:rPr sz="1300" spc="-5" dirty="0">
                <a:latin typeface="Arial"/>
                <a:cs typeface="Arial"/>
              </a:rPr>
              <a:t>&lt;iostrea</a:t>
            </a:r>
            <a:r>
              <a:rPr sz="1300" dirty="0">
                <a:latin typeface="Arial"/>
                <a:cs typeface="Arial"/>
              </a:rPr>
              <a:t>m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5" dirty="0">
                <a:latin typeface="Arial"/>
                <a:cs typeface="Arial"/>
              </a:rPr>
              <a:t>h</a:t>
            </a:r>
            <a:r>
              <a:rPr sz="1300" spc="-5" dirty="0">
                <a:latin typeface="Arial"/>
                <a:cs typeface="Arial"/>
              </a:rPr>
              <a:t>&gt;  #include&lt;conio.h&gt; 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spc="-5" dirty="0">
                <a:latin typeface="Arial"/>
                <a:cs typeface="Arial"/>
              </a:rPr>
              <a:t>test(int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x)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try</a:t>
            </a:r>
            <a:endParaRPr sz="1300">
              <a:latin typeface="Arial"/>
              <a:cs typeface="Arial"/>
            </a:endParaRPr>
          </a:p>
          <a:p>
            <a:pPr marR="2764155" algn="ctr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844550" marR="959485">
              <a:lnSpc>
                <a:spcPct val="138500"/>
              </a:lnSpc>
            </a:pPr>
            <a:r>
              <a:rPr sz="1300" spc="-5" dirty="0">
                <a:latin typeface="Arial"/>
                <a:cs typeface="Arial"/>
              </a:rPr>
              <a:t>if(x == 1) throw </a:t>
            </a:r>
            <a:r>
              <a:rPr sz="1300" spc="-10" dirty="0">
                <a:latin typeface="Arial"/>
                <a:cs typeface="Arial"/>
              </a:rPr>
              <a:t>x;  else if(x==0) </a:t>
            </a:r>
            <a:r>
              <a:rPr sz="1300" spc="-5" dirty="0">
                <a:latin typeface="Arial"/>
                <a:cs typeface="Arial"/>
              </a:rPr>
              <a:t>throw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‘x’;</a:t>
            </a:r>
            <a:endParaRPr sz="1300">
              <a:latin typeface="Arial"/>
              <a:cs typeface="Arial"/>
            </a:endParaRPr>
          </a:p>
          <a:p>
            <a:pPr marL="84455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else if( </a:t>
            </a:r>
            <a:r>
              <a:rPr sz="1300" spc="-10" dirty="0">
                <a:latin typeface="Arial"/>
                <a:cs typeface="Arial"/>
              </a:rPr>
              <a:t>x== </a:t>
            </a:r>
            <a:r>
              <a:rPr sz="1300" spc="-5" dirty="0">
                <a:latin typeface="Arial"/>
                <a:cs typeface="Arial"/>
              </a:rPr>
              <a:t>-1) throw</a:t>
            </a:r>
            <a:r>
              <a:rPr sz="1300" spc="9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1.0;</a:t>
            </a:r>
            <a:endParaRPr sz="1300">
              <a:latin typeface="Arial"/>
              <a:cs typeface="Arial"/>
            </a:endParaRPr>
          </a:p>
          <a:p>
            <a:pPr marR="2764155" algn="ctr">
              <a:lnSpc>
                <a:spcPct val="100000"/>
              </a:lnSpc>
              <a:spcBef>
                <a:spcPts val="605"/>
              </a:spcBef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catch(…) { cout&lt;&lt;“caught an exception”;</a:t>
            </a:r>
            <a:r>
              <a:rPr sz="1300" spc="14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int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main()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5" dirty="0">
                <a:latin typeface="Arial"/>
                <a:cs typeface="Arial"/>
              </a:rPr>
              <a:t>Cout&lt;&lt;“testing </a:t>
            </a:r>
            <a:r>
              <a:rPr sz="1300" spc="-10" dirty="0">
                <a:latin typeface="Arial"/>
                <a:cs typeface="Arial"/>
              </a:rPr>
              <a:t>generic</a:t>
            </a:r>
            <a:r>
              <a:rPr sz="1300" spc="6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catch”;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test(1);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latin typeface="Arial"/>
                <a:cs typeface="Arial"/>
              </a:rPr>
              <a:t>test(0);</a:t>
            </a:r>
            <a:endParaRPr sz="1300">
              <a:latin typeface="Arial"/>
              <a:cs typeface="Arial"/>
            </a:endParaRPr>
          </a:p>
          <a:p>
            <a:pPr marL="12700" marR="2680970">
              <a:lnSpc>
                <a:spcPct val="138500"/>
              </a:lnSpc>
            </a:pPr>
            <a:r>
              <a:rPr sz="1300" spc="-5" dirty="0">
                <a:latin typeface="Arial"/>
                <a:cs typeface="Arial"/>
              </a:rPr>
              <a:t>test(-1);  return 0;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603504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53320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Rethrowing</a:t>
            </a:r>
            <a:r>
              <a:rPr sz="4300" spc="-55" dirty="0"/>
              <a:t> </a:t>
            </a:r>
            <a:r>
              <a:rPr sz="4300" spc="-5" dirty="0"/>
              <a:t>Exception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424685"/>
            <a:ext cx="7261859" cy="47726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5910" marR="6350" indent="-283210" algn="just">
              <a:lnSpc>
                <a:spcPts val="3240"/>
              </a:lnSpc>
              <a:spcBef>
                <a:spcPts val="5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handler </a:t>
            </a:r>
            <a:r>
              <a:rPr sz="3000" dirty="0">
                <a:latin typeface="Arial"/>
                <a:cs typeface="Arial"/>
              </a:rPr>
              <a:t>may </a:t>
            </a:r>
            <a:r>
              <a:rPr sz="3000" spc="-5" dirty="0">
                <a:latin typeface="Arial"/>
                <a:cs typeface="Arial"/>
              </a:rPr>
              <a:t>decide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rethrow </a:t>
            </a:r>
            <a:r>
              <a:rPr sz="3000" spc="-459" dirty="0">
                <a:latin typeface="Arial"/>
                <a:cs typeface="Arial"/>
              </a:rPr>
              <a:t>the 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exception caught </a:t>
            </a:r>
            <a:r>
              <a:rPr sz="3000" dirty="0">
                <a:latin typeface="Arial"/>
                <a:cs typeface="Arial"/>
              </a:rPr>
              <a:t>without </a:t>
            </a:r>
            <a:r>
              <a:rPr sz="3000" spc="-5" dirty="0">
                <a:latin typeface="Arial"/>
                <a:cs typeface="Arial"/>
              </a:rPr>
              <a:t>processing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it.</a:t>
            </a:r>
            <a:endParaRPr sz="3000">
              <a:latin typeface="Arial"/>
              <a:cs typeface="Arial"/>
            </a:endParaRPr>
          </a:p>
          <a:p>
            <a:pPr marL="295910" marR="5080" indent="-283210" algn="just">
              <a:lnSpc>
                <a:spcPts val="3240"/>
              </a:lnSpc>
              <a:spcBef>
                <a:spcPts val="6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In such situation, </a:t>
            </a:r>
            <a:r>
              <a:rPr sz="3000" dirty="0">
                <a:latin typeface="Arial"/>
                <a:cs typeface="Arial"/>
              </a:rPr>
              <a:t>we may </a:t>
            </a:r>
            <a:r>
              <a:rPr sz="3000" spc="-5" dirty="0">
                <a:latin typeface="Arial"/>
                <a:cs typeface="Arial"/>
              </a:rPr>
              <a:t>simply </a:t>
            </a:r>
            <a:r>
              <a:rPr sz="3000" spc="-465" dirty="0">
                <a:latin typeface="Arial"/>
                <a:cs typeface="Arial"/>
              </a:rPr>
              <a:t>invoke </a:t>
            </a:r>
            <a:r>
              <a:rPr sz="3000" spc="-4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throw </a:t>
            </a:r>
            <a:r>
              <a:rPr sz="3000" spc="-5" dirty="0">
                <a:latin typeface="Arial"/>
                <a:cs typeface="Arial"/>
              </a:rPr>
              <a:t>without any argument as shown  </a:t>
            </a:r>
            <a:r>
              <a:rPr sz="3000" dirty="0">
                <a:latin typeface="Arial"/>
                <a:cs typeface="Arial"/>
              </a:rPr>
              <a:t>below:</a:t>
            </a:r>
            <a:endParaRPr sz="3000">
              <a:latin typeface="Arial"/>
              <a:cs typeface="Arial"/>
            </a:endParaRPr>
          </a:p>
          <a:p>
            <a:pPr marL="2673985">
              <a:lnSpc>
                <a:spcPct val="100000"/>
              </a:lnSpc>
              <a:spcBef>
                <a:spcPts val="259"/>
              </a:spcBef>
            </a:pPr>
            <a:r>
              <a:rPr sz="2600" dirty="0">
                <a:latin typeface="Arial"/>
                <a:cs typeface="Arial"/>
              </a:rPr>
              <a:t>throw;</a:t>
            </a:r>
            <a:endParaRPr sz="2600">
              <a:latin typeface="Arial"/>
              <a:cs typeface="Arial"/>
            </a:endParaRPr>
          </a:p>
          <a:p>
            <a:pPr marL="295910" marR="8255" indent="-283210" algn="just">
              <a:lnSpc>
                <a:spcPct val="90000"/>
              </a:lnSpc>
              <a:spcBef>
                <a:spcPts val="58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This </a:t>
            </a:r>
            <a:r>
              <a:rPr sz="3000" spc="-10" dirty="0">
                <a:latin typeface="Arial"/>
                <a:cs typeface="Arial"/>
              </a:rPr>
              <a:t>causes </a:t>
            </a:r>
            <a:r>
              <a:rPr sz="3000" dirty="0">
                <a:latin typeface="Arial"/>
                <a:cs typeface="Arial"/>
              </a:rPr>
              <a:t>the current </a:t>
            </a:r>
            <a:r>
              <a:rPr sz="3000" spc="-5" dirty="0">
                <a:latin typeface="Arial"/>
                <a:cs typeface="Arial"/>
              </a:rPr>
              <a:t>exception to </a:t>
            </a:r>
            <a:r>
              <a:rPr sz="3000" spc="-455" dirty="0">
                <a:latin typeface="Arial"/>
                <a:cs typeface="Arial"/>
              </a:rPr>
              <a:t>be  </a:t>
            </a:r>
            <a:r>
              <a:rPr sz="3000" spc="-5" dirty="0">
                <a:latin typeface="Arial"/>
                <a:cs typeface="Arial"/>
              </a:rPr>
              <a:t>thrown </a:t>
            </a:r>
            <a:r>
              <a:rPr sz="3000" dirty="0">
                <a:latin typeface="Arial"/>
                <a:cs typeface="Arial"/>
              </a:rPr>
              <a:t>to the next </a:t>
            </a:r>
            <a:r>
              <a:rPr sz="3000" spc="-5" dirty="0">
                <a:latin typeface="Arial"/>
                <a:cs typeface="Arial"/>
              </a:rPr>
              <a:t>enclosing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try/catch </a:t>
            </a:r>
            <a:r>
              <a:rPr sz="3000" spc="-5" dirty="0">
                <a:latin typeface="Arial"/>
                <a:cs typeface="Arial"/>
              </a:rPr>
              <a:t> sequence and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caught by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catch  statement </a:t>
            </a:r>
            <a:r>
              <a:rPr sz="3000" dirty="0">
                <a:latin typeface="Arial"/>
                <a:cs typeface="Arial"/>
              </a:rPr>
              <a:t>listed </a:t>
            </a:r>
            <a:r>
              <a:rPr sz="3000" spc="-5" dirty="0">
                <a:latin typeface="Arial"/>
                <a:cs typeface="Arial"/>
              </a:rPr>
              <a:t>after that enclosing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try </a:t>
            </a:r>
            <a:r>
              <a:rPr sz="3000" spc="-5" dirty="0">
                <a:latin typeface="Arial"/>
                <a:cs typeface="Arial"/>
              </a:rPr>
              <a:t> block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0"/>
            <a:ext cx="2731008" cy="1075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816" y="559308"/>
            <a:ext cx="1298448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559308"/>
            <a:ext cx="829056" cy="11109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3392" y="559308"/>
            <a:ext cx="4884420" cy="11109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Re-throw an</a:t>
            </a:r>
            <a:r>
              <a:rPr spc="-20" dirty="0"/>
              <a:t> </a:t>
            </a:r>
            <a:r>
              <a:rPr dirty="0"/>
              <a:t>Exception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96897" y="1247292"/>
            <a:ext cx="363029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6875">
              <a:lnSpc>
                <a:spcPct val="1312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#include</a:t>
            </a:r>
            <a:r>
              <a:rPr sz="1600" spc="5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iostream.</a:t>
            </a:r>
            <a:r>
              <a:rPr sz="1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&gt;  #include&lt;conio.h&gt;  void sub(int i,int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979805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cout&lt;&lt;“inside function </a:t>
            </a:r>
            <a:r>
              <a:rPr sz="1600" spc="-10" dirty="0">
                <a:latin typeface="Arial"/>
                <a:cs typeface="Arial"/>
              </a:rPr>
              <a:t>sub()”;  </a:t>
            </a:r>
            <a:r>
              <a:rPr sz="1600" spc="-5" dirty="0">
                <a:latin typeface="Arial"/>
                <a:cs typeface="Arial"/>
              </a:rPr>
              <a:t>try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if(j==0) { throw j;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latin typeface="Arial"/>
                <a:cs typeface="Arial"/>
              </a:rPr>
              <a:t>else { cout&lt;&lt;“subtraction=“&lt;&lt;i-j&lt;&lt;“\n”;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}catch(int)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cout&lt;&lt;“caught null </a:t>
            </a:r>
            <a:r>
              <a:rPr sz="1600" spc="-10" dirty="0">
                <a:latin typeface="Arial"/>
                <a:cs typeface="Arial"/>
              </a:rPr>
              <a:t>value”;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throw;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cout&lt;&lt;“end 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sub()”;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6897" y="255824"/>
            <a:ext cx="2903220" cy="41878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Arial"/>
                <a:cs typeface="Arial"/>
              </a:rPr>
              <a:t>int 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46990">
              <a:lnSpc>
                <a:spcPct val="131300"/>
              </a:lnSpc>
            </a:pPr>
            <a:r>
              <a:rPr sz="1600" spc="-5" dirty="0">
                <a:latin typeface="Arial"/>
                <a:cs typeface="Arial"/>
              </a:rPr>
              <a:t>cout&lt;&lt;“\n inside function main”;  </a:t>
            </a:r>
            <a:r>
              <a:rPr sz="1600" spc="-10" dirty="0">
                <a:latin typeface="Arial"/>
                <a:cs typeface="Arial"/>
              </a:rPr>
              <a:t>try{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sub(8,5);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sub(0,5);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catch(int){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cout&lt;&lt;“caught null inside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main”;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cout&lt;&lt;“end of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main()”;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return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4254" y="2763139"/>
            <a:ext cx="40144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C00000"/>
                </a:solidFill>
              </a:rPr>
              <a:t>THANK</a:t>
            </a:r>
            <a:r>
              <a:rPr sz="5400" spc="-160" dirty="0">
                <a:solidFill>
                  <a:srgbClr val="C00000"/>
                </a:solidFill>
              </a:rPr>
              <a:t> </a:t>
            </a:r>
            <a:r>
              <a:rPr sz="5400" spc="-5" dirty="0">
                <a:solidFill>
                  <a:srgbClr val="C00000"/>
                </a:solidFill>
              </a:rPr>
              <a:t>YOU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2910840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22091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Contents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392910"/>
            <a:ext cx="4776470" cy="2846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Introduction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Exception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40" dirty="0">
                <a:latin typeface="Arial"/>
                <a:cs typeface="Arial"/>
              </a:rPr>
              <a:t>Try </a:t>
            </a:r>
            <a:r>
              <a:rPr sz="3200" dirty="0">
                <a:latin typeface="Arial"/>
                <a:cs typeface="Arial"/>
              </a:rPr>
              <a:t>– Catch –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Throw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Multiple </a:t>
            </a:r>
            <a:r>
              <a:rPr sz="3200" dirty="0">
                <a:latin typeface="Arial"/>
                <a:cs typeface="Arial"/>
              </a:rPr>
              <a:t>Catch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dirty="0">
                <a:latin typeface="Arial"/>
                <a:cs typeface="Arial"/>
              </a:rPr>
              <a:t>Catch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All</a:t>
            </a:r>
            <a:endParaRPr sz="32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Char char=""/>
              <a:tabLst>
                <a:tab pos="296545" algn="l"/>
              </a:tabLst>
            </a:pPr>
            <a:r>
              <a:rPr sz="3200" spc="-5" dirty="0">
                <a:latin typeface="Arial"/>
                <a:cs typeface="Arial"/>
              </a:rPr>
              <a:t>Rethrowing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Exception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5340095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6367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What </a:t>
            </a:r>
            <a:r>
              <a:rPr sz="4300" dirty="0"/>
              <a:t>is</a:t>
            </a:r>
            <a:r>
              <a:rPr sz="4300" spc="-60" dirty="0"/>
              <a:t> </a:t>
            </a:r>
            <a:r>
              <a:rPr sz="4300" spc="-5" dirty="0"/>
              <a:t>exception?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473453"/>
            <a:ext cx="726059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210" algn="just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Char char=""/>
              <a:tabLst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An exception is an unexpected event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350" dirty="0">
                <a:latin typeface="Arial"/>
                <a:cs typeface="Arial"/>
              </a:rPr>
              <a:t>occurs  </a:t>
            </a:r>
            <a:r>
              <a:rPr sz="2400" dirty="0">
                <a:latin typeface="Arial"/>
                <a:cs typeface="Arial"/>
              </a:rPr>
              <a:t>during runtime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causes </a:t>
            </a:r>
            <a:r>
              <a:rPr sz="2400" spc="-5" dirty="0">
                <a:latin typeface="Arial"/>
                <a:cs typeface="Arial"/>
              </a:rPr>
              <a:t>normal </a:t>
            </a:r>
            <a:r>
              <a:rPr sz="2400" dirty="0">
                <a:latin typeface="Arial"/>
                <a:cs typeface="Arial"/>
              </a:rPr>
              <a:t>program flow to  </a:t>
            </a:r>
            <a:r>
              <a:rPr sz="2400" spc="-5" dirty="0">
                <a:latin typeface="Arial"/>
                <a:cs typeface="Arial"/>
              </a:rPr>
              <a:t>be disrupted.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Arial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Clr>
                <a:srgbClr val="3891A7"/>
              </a:buClr>
              <a:buSzPct val="79166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Some Examples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  <a:p>
            <a:pPr marL="640080" lvl="1" indent="-3073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3333"/>
              <a:buChar char="–"/>
              <a:tabLst>
                <a:tab pos="640080" algn="l"/>
                <a:tab pos="640715" algn="l"/>
              </a:tabLst>
            </a:pPr>
            <a:r>
              <a:rPr sz="2400" spc="-5" dirty="0">
                <a:latin typeface="Arial"/>
                <a:cs typeface="Arial"/>
              </a:rPr>
              <a:t>Divide by zero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errors</a:t>
            </a:r>
            <a:endParaRPr sz="2400">
              <a:latin typeface="Arial"/>
              <a:cs typeface="Arial"/>
            </a:endParaRPr>
          </a:p>
          <a:p>
            <a:pPr marL="637540" lvl="1" indent="-3048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Char char="–"/>
              <a:tabLst>
                <a:tab pos="636905" algn="l"/>
                <a:tab pos="637540" algn="l"/>
              </a:tabLst>
            </a:pP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elements of </a:t>
            </a:r>
            <a:r>
              <a:rPr sz="2400" spc="-10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array </a:t>
            </a:r>
            <a:r>
              <a:rPr sz="2400" spc="-5" dirty="0">
                <a:latin typeface="Arial"/>
                <a:cs typeface="Arial"/>
              </a:rPr>
              <a:t>beyond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limit.</a:t>
            </a:r>
            <a:endParaRPr sz="2400">
              <a:latin typeface="Arial"/>
              <a:cs typeface="Arial"/>
            </a:endParaRPr>
          </a:p>
          <a:p>
            <a:pPr marL="654050" lvl="1" indent="-3213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Char char="–"/>
              <a:tabLst>
                <a:tab pos="654050" algn="l"/>
                <a:tab pos="654685" algn="l"/>
              </a:tabLst>
            </a:pPr>
            <a:r>
              <a:rPr sz="2400" spc="-5" dirty="0">
                <a:latin typeface="Arial"/>
                <a:cs typeface="Arial"/>
              </a:rPr>
              <a:t>Invalid </a:t>
            </a:r>
            <a:r>
              <a:rPr sz="2400" dirty="0">
                <a:latin typeface="Arial"/>
                <a:cs typeface="Arial"/>
              </a:rPr>
              <a:t>Input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10667"/>
            <a:ext cx="1123188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7527" y="10667"/>
            <a:ext cx="1031747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60804" y="10667"/>
            <a:ext cx="4760976" cy="1220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2811" y="665987"/>
            <a:ext cx="3427476" cy="1220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14602" y="163194"/>
            <a:ext cx="460629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How do we</a:t>
            </a:r>
            <a:r>
              <a:rPr sz="4300" spc="-75" dirty="0"/>
              <a:t> </a:t>
            </a:r>
            <a:r>
              <a:rPr sz="4300" spc="-5" dirty="0"/>
              <a:t>Handle  Exception?</a:t>
            </a:r>
            <a:endParaRPr sz="4300"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5080" indent="-38100">
              <a:lnSpc>
                <a:spcPct val="107900"/>
              </a:lnSpc>
              <a:spcBef>
                <a:spcPts val="395"/>
              </a:spcBef>
            </a:pPr>
            <a:r>
              <a:rPr spc="-5" dirty="0"/>
              <a:t>There </a:t>
            </a:r>
            <a:r>
              <a:rPr dirty="0"/>
              <a:t>are </a:t>
            </a:r>
            <a:r>
              <a:rPr spc="-10" dirty="0"/>
              <a:t>different </a:t>
            </a:r>
            <a:r>
              <a:rPr dirty="0"/>
              <a:t>types </a:t>
            </a:r>
            <a:r>
              <a:rPr spc="-5" dirty="0"/>
              <a:t>of mechanism  </a:t>
            </a:r>
            <a:r>
              <a:rPr dirty="0"/>
              <a:t>used </a:t>
            </a:r>
            <a:r>
              <a:rPr spc="-5" dirty="0"/>
              <a:t>to handle </a:t>
            </a:r>
            <a:r>
              <a:rPr dirty="0"/>
              <a:t>the </a:t>
            </a:r>
            <a:r>
              <a:rPr spc="-5" dirty="0"/>
              <a:t>exception and </a:t>
            </a:r>
            <a:r>
              <a:rPr dirty="0"/>
              <a:t>some  </a:t>
            </a:r>
            <a:r>
              <a:rPr spc="-5" dirty="0"/>
              <a:t>of them </a:t>
            </a:r>
            <a:r>
              <a:rPr dirty="0"/>
              <a:t>are </a:t>
            </a:r>
            <a:r>
              <a:rPr spc="-5" dirty="0"/>
              <a:t>as</a:t>
            </a:r>
            <a:r>
              <a:rPr spc="-50" dirty="0"/>
              <a:t> </a:t>
            </a:r>
            <a:r>
              <a:rPr spc="-5" dirty="0"/>
              <a:t>follow:</a:t>
            </a: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117187"/>
              <a:buChar char="•"/>
              <a:tabLst>
                <a:tab pos="296545" algn="l"/>
              </a:tabLst>
            </a:pPr>
            <a:r>
              <a:rPr spc="-20" dirty="0"/>
              <a:t>Try-Catch-Throw.</a:t>
            </a:r>
          </a:p>
          <a:p>
            <a:pPr marL="29591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117187"/>
              <a:buChar char="•"/>
              <a:tabLst>
                <a:tab pos="296545" algn="l"/>
              </a:tabLst>
            </a:pPr>
            <a:r>
              <a:rPr spc="-5" dirty="0"/>
              <a:t>Multiple </a:t>
            </a:r>
            <a:r>
              <a:rPr dirty="0"/>
              <a:t>Catch.</a:t>
            </a: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117187"/>
              <a:buChar char="•"/>
              <a:tabLst>
                <a:tab pos="296545" algn="l"/>
              </a:tabLst>
            </a:pPr>
            <a:r>
              <a:rPr dirty="0"/>
              <a:t>Catch</a:t>
            </a:r>
            <a:r>
              <a:rPr spc="-204" dirty="0"/>
              <a:t> </a:t>
            </a:r>
            <a:r>
              <a:rPr dirty="0"/>
              <a:t>All.</a:t>
            </a: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117187"/>
              <a:buChar char="•"/>
              <a:tabLst>
                <a:tab pos="296545" algn="l"/>
              </a:tabLst>
            </a:pPr>
            <a:r>
              <a:rPr spc="-5" dirty="0"/>
              <a:t>Rethrowing</a:t>
            </a:r>
            <a:r>
              <a:rPr spc="-30" dirty="0"/>
              <a:t> </a:t>
            </a:r>
            <a:r>
              <a:rPr dirty="0"/>
              <a:t>Exception.</a:t>
            </a: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117187"/>
              <a:buChar char="•"/>
              <a:tabLst>
                <a:tab pos="296545" algn="l"/>
              </a:tabLst>
            </a:pPr>
            <a:r>
              <a:rPr spc="-5" dirty="0"/>
              <a:t>Implementing Exception.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1496568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0907" y="338327"/>
            <a:ext cx="909828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2264" y="338327"/>
            <a:ext cx="2153412" cy="1220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7203" y="338327"/>
            <a:ext cx="909827" cy="1220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8559" y="338327"/>
            <a:ext cx="2244852" cy="1220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409765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60" dirty="0"/>
              <a:t>T</a:t>
            </a:r>
            <a:r>
              <a:rPr sz="4300" spc="-5" dirty="0"/>
              <a:t>r</a:t>
            </a:r>
            <a:r>
              <a:rPr sz="4300" spc="-10" dirty="0"/>
              <a:t>y-</a:t>
            </a:r>
            <a:r>
              <a:rPr sz="4300" spc="-5" dirty="0"/>
              <a:t>Catch</a:t>
            </a:r>
            <a:r>
              <a:rPr sz="4300" spc="-10" dirty="0"/>
              <a:t>-</a:t>
            </a:r>
            <a:r>
              <a:rPr sz="4300" spc="-5" dirty="0"/>
              <a:t>Throw</a:t>
            </a:r>
            <a:endParaRPr sz="4300"/>
          </a:p>
        </p:txBody>
      </p:sp>
      <p:sp>
        <p:nvSpPr>
          <p:cNvPr id="19" name="object 19"/>
          <p:cNvSpPr txBox="1"/>
          <p:nvPr/>
        </p:nvSpPr>
        <p:spPr>
          <a:xfrm>
            <a:off x="696192" y="1383204"/>
            <a:ext cx="8326768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210" algn="just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preface a </a:t>
            </a:r>
            <a:r>
              <a:rPr sz="28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which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 exceptions.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pPr marL="295910" marR="5080" indent="-283210" algn="just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exception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8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 using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pPr marL="295910" marR="5080" indent="-283210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catches the </a:t>
            </a:r>
            <a:r>
              <a:rPr sz="28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thrown by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41274"/>
              </p:ext>
            </p:extLst>
          </p:nvPr>
        </p:nvGraphicFramePr>
        <p:xfrm>
          <a:off x="1127758" y="4985817"/>
          <a:ext cx="8016241" cy="91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690">
                <a:tc>
                  <a:txBody>
                    <a:bodyPr/>
                    <a:lstStyle/>
                    <a:p>
                      <a:pPr marR="114300" algn="r">
                        <a:lnSpc>
                          <a:spcPts val="3315"/>
                        </a:lnSpc>
                        <a:tabLst>
                          <a:tab pos="1182370" algn="l"/>
                        </a:tabLst>
                      </a:pPr>
                      <a:r>
                        <a:rPr sz="2800" dirty="0">
                          <a:solidFill>
                            <a:srgbClr val="3891A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</a:t>
                      </a:r>
                      <a:r>
                        <a:rPr sz="2800" spc="235" dirty="0">
                          <a:solidFill>
                            <a:srgbClr val="3891A7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	catch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3315"/>
                        </a:lnSpc>
                        <a:tabLst>
                          <a:tab pos="1251585" algn="l"/>
                        </a:tabLst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	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3315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315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</a:t>
                      </a:r>
                      <a:r>
                        <a:rPr sz="2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ely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R="113664" algn="r">
                        <a:lnSpc>
                          <a:spcPts val="3440"/>
                        </a:lnSpc>
                        <a:tabLst>
                          <a:tab pos="1280160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</a:t>
                      </a:r>
                      <a:r>
                        <a:rPr sz="2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	the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3440"/>
                        </a:lnSpc>
                        <a:tabLst>
                          <a:tab pos="919480" algn="l"/>
                        </a:tabLst>
                      </a:pPr>
                      <a:r>
                        <a:rPr sz="2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	block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344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sz="2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3440"/>
                        </a:lnSpc>
                        <a:tabLst>
                          <a:tab pos="1428115" algn="l"/>
                        </a:tabLst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sz="2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ows	the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761" y="1219961"/>
            <a:ext cx="3581400" cy="1600200"/>
          </a:xfrm>
          <a:custGeom>
            <a:avLst/>
            <a:gdLst/>
            <a:ahLst/>
            <a:cxnLst/>
            <a:rect l="l" t="t" r="r" b="b"/>
            <a:pathLst>
              <a:path w="3581400" h="1600200">
                <a:moveTo>
                  <a:pt x="0" y="1600200"/>
                </a:moveTo>
                <a:lnTo>
                  <a:pt x="3581399" y="1600200"/>
                </a:lnTo>
                <a:lnTo>
                  <a:pt x="35813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29761" y="1219961"/>
            <a:ext cx="3581400" cy="1600200"/>
          </a:xfrm>
          <a:prstGeom prst="rect">
            <a:avLst/>
          </a:prstGeom>
          <a:ln w="25907">
            <a:solidFill>
              <a:srgbClr val="256979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1138555" marR="268605" indent="-86614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latin typeface="Arial"/>
                <a:cs typeface="Arial"/>
              </a:rPr>
              <a:t>Detects and throws an  exception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761" y="457962"/>
            <a:ext cx="3581400" cy="762000"/>
          </a:xfrm>
          <a:custGeom>
            <a:avLst/>
            <a:gdLst/>
            <a:ahLst/>
            <a:cxnLst/>
            <a:rect l="l" t="t" r="r" b="b"/>
            <a:pathLst>
              <a:path w="3581400" h="762000">
                <a:moveTo>
                  <a:pt x="0" y="762000"/>
                </a:moveTo>
                <a:lnTo>
                  <a:pt x="3581399" y="762000"/>
                </a:lnTo>
                <a:lnTo>
                  <a:pt x="3581399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29761" y="457962"/>
            <a:ext cx="3581400" cy="762000"/>
          </a:xfrm>
          <a:prstGeom prst="rect">
            <a:avLst/>
          </a:prstGeom>
          <a:ln w="25907">
            <a:solidFill>
              <a:srgbClr val="25697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try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761" y="4420361"/>
            <a:ext cx="3581400" cy="1600200"/>
          </a:xfrm>
          <a:custGeom>
            <a:avLst/>
            <a:gdLst/>
            <a:ahLst/>
            <a:cxnLst/>
            <a:rect l="l" t="t" r="r" b="b"/>
            <a:pathLst>
              <a:path w="3581400" h="1600200">
                <a:moveTo>
                  <a:pt x="0" y="1600200"/>
                </a:moveTo>
                <a:lnTo>
                  <a:pt x="3581399" y="1600200"/>
                </a:lnTo>
                <a:lnTo>
                  <a:pt x="35813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29761" y="4420361"/>
            <a:ext cx="3581400" cy="1600200"/>
          </a:xfrm>
          <a:prstGeom prst="rect">
            <a:avLst/>
          </a:prstGeom>
          <a:ln w="25907">
            <a:solidFill>
              <a:srgbClr val="256979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1138555" marR="97155" indent="-1036319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latin typeface="Arial"/>
                <a:cs typeface="Arial"/>
              </a:rPr>
              <a:t>Catches and handles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exception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9761" y="3658361"/>
            <a:ext cx="3581400" cy="762000"/>
          </a:xfrm>
          <a:custGeom>
            <a:avLst/>
            <a:gdLst/>
            <a:ahLst/>
            <a:cxnLst/>
            <a:rect l="l" t="t" r="r" b="b"/>
            <a:pathLst>
              <a:path w="3581400" h="762000">
                <a:moveTo>
                  <a:pt x="0" y="762000"/>
                </a:moveTo>
                <a:lnTo>
                  <a:pt x="3581399" y="762000"/>
                </a:lnTo>
                <a:lnTo>
                  <a:pt x="3581399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9761" y="3658361"/>
            <a:ext cx="3581400" cy="762000"/>
          </a:xfrm>
          <a:prstGeom prst="rect">
            <a:avLst/>
          </a:prstGeom>
          <a:ln w="25907">
            <a:solidFill>
              <a:srgbClr val="25697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993775">
              <a:lnSpc>
                <a:spcPct val="100000"/>
              </a:lnSpc>
              <a:spcBef>
                <a:spcPts val="1500"/>
              </a:spcBef>
            </a:pPr>
            <a:r>
              <a:rPr sz="2400" b="1" spc="-5" dirty="0">
                <a:latin typeface="Arial"/>
                <a:cs typeface="Arial"/>
              </a:rPr>
              <a:t>catch </a:t>
            </a:r>
            <a:r>
              <a:rPr sz="2400" spc="-5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0222" y="1624583"/>
            <a:ext cx="1412875" cy="3278504"/>
          </a:xfrm>
          <a:custGeom>
            <a:avLst/>
            <a:gdLst/>
            <a:ahLst/>
            <a:cxnLst/>
            <a:rect l="l" t="t" r="r" b="b"/>
            <a:pathLst>
              <a:path w="1412875" h="3278504">
                <a:moveTo>
                  <a:pt x="1318767" y="3225419"/>
                </a:moveTo>
                <a:lnTo>
                  <a:pt x="1268349" y="3252470"/>
                </a:lnTo>
                <a:lnTo>
                  <a:pt x="1265808" y="3261232"/>
                </a:lnTo>
                <a:lnTo>
                  <a:pt x="1269491" y="3268345"/>
                </a:lnTo>
                <a:lnTo>
                  <a:pt x="1273302" y="3275329"/>
                </a:lnTo>
                <a:lnTo>
                  <a:pt x="1282064" y="3277997"/>
                </a:lnTo>
                <a:lnTo>
                  <a:pt x="1374587" y="3228340"/>
                </a:lnTo>
                <a:lnTo>
                  <a:pt x="1370329" y="3228340"/>
                </a:lnTo>
                <a:lnTo>
                  <a:pt x="1333118" y="3226942"/>
                </a:lnTo>
                <a:lnTo>
                  <a:pt x="1318767" y="3225419"/>
                </a:lnTo>
                <a:close/>
              </a:path>
              <a:path w="1412875" h="3278504">
                <a:moveTo>
                  <a:pt x="1342227" y="3212832"/>
                </a:moveTo>
                <a:lnTo>
                  <a:pt x="1318767" y="3225419"/>
                </a:lnTo>
                <a:lnTo>
                  <a:pt x="1333118" y="3226942"/>
                </a:lnTo>
                <a:lnTo>
                  <a:pt x="1370329" y="3228340"/>
                </a:lnTo>
                <a:lnTo>
                  <a:pt x="1370410" y="3226054"/>
                </a:lnTo>
                <a:lnTo>
                  <a:pt x="1363217" y="3226054"/>
                </a:lnTo>
                <a:lnTo>
                  <a:pt x="1342227" y="3212832"/>
                </a:lnTo>
                <a:close/>
              </a:path>
              <a:path w="1412875" h="3278504">
                <a:moveTo>
                  <a:pt x="1286890" y="3143630"/>
                </a:moveTo>
                <a:lnTo>
                  <a:pt x="1277874" y="3145663"/>
                </a:lnTo>
                <a:lnTo>
                  <a:pt x="1273682" y="3152393"/>
                </a:lnTo>
                <a:lnTo>
                  <a:pt x="1269364" y="3159252"/>
                </a:lnTo>
                <a:lnTo>
                  <a:pt x="1315623" y="3196076"/>
                </a:lnTo>
                <a:lnTo>
                  <a:pt x="1371345" y="3199384"/>
                </a:lnTo>
                <a:lnTo>
                  <a:pt x="1370329" y="3228340"/>
                </a:lnTo>
                <a:lnTo>
                  <a:pt x="1374587" y="3228340"/>
                </a:lnTo>
                <a:lnTo>
                  <a:pt x="1399666" y="3214878"/>
                </a:lnTo>
                <a:lnTo>
                  <a:pt x="1293622" y="3147948"/>
                </a:lnTo>
                <a:lnTo>
                  <a:pt x="1286890" y="3143630"/>
                </a:lnTo>
                <a:close/>
              </a:path>
              <a:path w="1412875" h="3278504">
                <a:moveTo>
                  <a:pt x="1363979" y="3201161"/>
                </a:moveTo>
                <a:lnTo>
                  <a:pt x="1342227" y="3212832"/>
                </a:lnTo>
                <a:lnTo>
                  <a:pt x="1363217" y="3226054"/>
                </a:lnTo>
                <a:lnTo>
                  <a:pt x="1363979" y="3201161"/>
                </a:lnTo>
                <a:close/>
              </a:path>
              <a:path w="1412875" h="3278504">
                <a:moveTo>
                  <a:pt x="1371283" y="3201161"/>
                </a:moveTo>
                <a:lnTo>
                  <a:pt x="1363979" y="3201161"/>
                </a:lnTo>
                <a:lnTo>
                  <a:pt x="1363217" y="3226054"/>
                </a:lnTo>
                <a:lnTo>
                  <a:pt x="1370410" y="3226054"/>
                </a:lnTo>
                <a:lnTo>
                  <a:pt x="1371283" y="3201161"/>
                </a:lnTo>
                <a:close/>
              </a:path>
              <a:path w="1412875" h="3278504">
                <a:moveTo>
                  <a:pt x="1411858" y="0"/>
                </a:moveTo>
                <a:lnTo>
                  <a:pt x="1346327" y="2286"/>
                </a:lnTo>
                <a:lnTo>
                  <a:pt x="1279905" y="9270"/>
                </a:lnTo>
                <a:lnTo>
                  <a:pt x="1213739" y="20700"/>
                </a:lnTo>
                <a:lnTo>
                  <a:pt x="1148207" y="36321"/>
                </a:lnTo>
                <a:lnTo>
                  <a:pt x="1083055" y="56133"/>
                </a:lnTo>
                <a:lnTo>
                  <a:pt x="1018794" y="80010"/>
                </a:lnTo>
                <a:lnTo>
                  <a:pt x="955166" y="107695"/>
                </a:lnTo>
                <a:lnTo>
                  <a:pt x="892555" y="139064"/>
                </a:lnTo>
                <a:lnTo>
                  <a:pt x="830960" y="173862"/>
                </a:lnTo>
                <a:lnTo>
                  <a:pt x="770635" y="212343"/>
                </a:lnTo>
                <a:lnTo>
                  <a:pt x="711580" y="253873"/>
                </a:lnTo>
                <a:lnTo>
                  <a:pt x="654050" y="298450"/>
                </a:lnTo>
                <a:lnTo>
                  <a:pt x="597915" y="345948"/>
                </a:lnTo>
                <a:lnTo>
                  <a:pt x="543559" y="396239"/>
                </a:lnTo>
                <a:lnTo>
                  <a:pt x="491108" y="449325"/>
                </a:lnTo>
                <a:lnTo>
                  <a:pt x="440563" y="504825"/>
                </a:lnTo>
                <a:lnTo>
                  <a:pt x="392048" y="562737"/>
                </a:lnTo>
                <a:lnTo>
                  <a:pt x="345694" y="622680"/>
                </a:lnTo>
                <a:lnTo>
                  <a:pt x="301751" y="684911"/>
                </a:lnTo>
                <a:lnTo>
                  <a:pt x="260350" y="748918"/>
                </a:lnTo>
                <a:lnTo>
                  <a:pt x="221360" y="814704"/>
                </a:lnTo>
                <a:lnTo>
                  <a:pt x="185165" y="882141"/>
                </a:lnTo>
                <a:lnTo>
                  <a:pt x="151637" y="951102"/>
                </a:lnTo>
                <a:lnTo>
                  <a:pt x="121284" y="1021333"/>
                </a:lnTo>
                <a:lnTo>
                  <a:pt x="93979" y="1092835"/>
                </a:lnTo>
                <a:lnTo>
                  <a:pt x="69850" y="1165352"/>
                </a:lnTo>
                <a:lnTo>
                  <a:pt x="49021" y="1238757"/>
                </a:lnTo>
                <a:lnTo>
                  <a:pt x="31750" y="1312926"/>
                </a:lnTo>
                <a:lnTo>
                  <a:pt x="18033" y="1387602"/>
                </a:lnTo>
                <a:lnTo>
                  <a:pt x="8000" y="1462913"/>
                </a:lnTo>
                <a:lnTo>
                  <a:pt x="2031" y="1538604"/>
                </a:lnTo>
                <a:lnTo>
                  <a:pt x="0" y="1614296"/>
                </a:lnTo>
                <a:lnTo>
                  <a:pt x="1904" y="1689989"/>
                </a:lnTo>
                <a:lnTo>
                  <a:pt x="7873" y="1765680"/>
                </a:lnTo>
                <a:lnTo>
                  <a:pt x="17779" y="1840991"/>
                </a:lnTo>
                <a:lnTo>
                  <a:pt x="31368" y="1915794"/>
                </a:lnTo>
                <a:lnTo>
                  <a:pt x="48386" y="1989835"/>
                </a:lnTo>
                <a:lnTo>
                  <a:pt x="68960" y="2063368"/>
                </a:lnTo>
                <a:lnTo>
                  <a:pt x="92836" y="2135885"/>
                </a:lnTo>
                <a:lnTo>
                  <a:pt x="119887" y="2207386"/>
                </a:lnTo>
                <a:lnTo>
                  <a:pt x="150113" y="2277745"/>
                </a:lnTo>
                <a:lnTo>
                  <a:pt x="183133" y="2346705"/>
                </a:lnTo>
                <a:lnTo>
                  <a:pt x="218947" y="2414016"/>
                </a:lnTo>
                <a:lnTo>
                  <a:pt x="257555" y="2479929"/>
                </a:lnTo>
                <a:lnTo>
                  <a:pt x="298703" y="2543936"/>
                </a:lnTo>
                <a:lnTo>
                  <a:pt x="342264" y="2606166"/>
                </a:lnTo>
                <a:lnTo>
                  <a:pt x="388111" y="2666238"/>
                </a:lnTo>
                <a:lnTo>
                  <a:pt x="436117" y="2724022"/>
                </a:lnTo>
                <a:lnTo>
                  <a:pt x="486155" y="2779522"/>
                </a:lnTo>
                <a:lnTo>
                  <a:pt x="538226" y="2832608"/>
                </a:lnTo>
                <a:lnTo>
                  <a:pt x="592073" y="2882899"/>
                </a:lnTo>
                <a:lnTo>
                  <a:pt x="647572" y="2930524"/>
                </a:lnTo>
                <a:lnTo>
                  <a:pt x="704595" y="2975102"/>
                </a:lnTo>
                <a:lnTo>
                  <a:pt x="763015" y="3016630"/>
                </a:lnTo>
                <a:lnTo>
                  <a:pt x="822832" y="3054985"/>
                </a:lnTo>
                <a:lnTo>
                  <a:pt x="883665" y="3089910"/>
                </a:lnTo>
                <a:lnTo>
                  <a:pt x="945769" y="3121279"/>
                </a:lnTo>
                <a:lnTo>
                  <a:pt x="1008760" y="3148965"/>
                </a:lnTo>
                <a:lnTo>
                  <a:pt x="1072388" y="3172841"/>
                </a:lnTo>
                <a:lnTo>
                  <a:pt x="1136903" y="3192779"/>
                </a:lnTo>
                <a:lnTo>
                  <a:pt x="1201927" y="3208528"/>
                </a:lnTo>
                <a:lnTo>
                  <a:pt x="1267332" y="3219958"/>
                </a:lnTo>
                <a:lnTo>
                  <a:pt x="1318767" y="3225419"/>
                </a:lnTo>
                <a:lnTo>
                  <a:pt x="1342227" y="3212832"/>
                </a:lnTo>
                <a:lnTo>
                  <a:pt x="1315623" y="3196076"/>
                </a:lnTo>
                <a:lnTo>
                  <a:pt x="1272286" y="3191510"/>
                </a:lnTo>
                <a:lnTo>
                  <a:pt x="1208658" y="3180334"/>
                </a:lnTo>
                <a:lnTo>
                  <a:pt x="1145539" y="3165093"/>
                </a:lnTo>
                <a:lnTo>
                  <a:pt x="1082547" y="3145790"/>
                </a:lnTo>
                <a:lnTo>
                  <a:pt x="1020317" y="3122422"/>
                </a:lnTo>
                <a:lnTo>
                  <a:pt x="958850" y="3095497"/>
                </a:lnTo>
                <a:lnTo>
                  <a:pt x="898144" y="3064764"/>
                </a:lnTo>
                <a:lnTo>
                  <a:pt x="838453" y="3030728"/>
                </a:lnTo>
                <a:lnTo>
                  <a:pt x="779779" y="2993009"/>
                </a:lnTo>
                <a:lnTo>
                  <a:pt x="722376" y="2952241"/>
                </a:lnTo>
                <a:lnTo>
                  <a:pt x="666369" y="2908554"/>
                </a:lnTo>
                <a:lnTo>
                  <a:pt x="611758" y="2861817"/>
                </a:lnTo>
                <a:lnTo>
                  <a:pt x="558926" y="2812288"/>
                </a:lnTo>
                <a:lnTo>
                  <a:pt x="507745" y="2760217"/>
                </a:lnTo>
                <a:lnTo>
                  <a:pt x="458342" y="2705608"/>
                </a:lnTo>
                <a:lnTo>
                  <a:pt x="411098" y="2648585"/>
                </a:lnTo>
                <a:lnTo>
                  <a:pt x="365886" y="2589529"/>
                </a:lnTo>
                <a:lnTo>
                  <a:pt x="322960" y="2528316"/>
                </a:lnTo>
                <a:lnTo>
                  <a:pt x="282575" y="2465323"/>
                </a:lnTo>
                <a:lnTo>
                  <a:pt x="244601" y="2400427"/>
                </a:lnTo>
                <a:lnTo>
                  <a:pt x="209169" y="2334133"/>
                </a:lnTo>
                <a:lnTo>
                  <a:pt x="176656" y="2266315"/>
                </a:lnTo>
                <a:lnTo>
                  <a:pt x="147065" y="2197099"/>
                </a:lnTo>
                <a:lnTo>
                  <a:pt x="120395" y="2126868"/>
                </a:lnTo>
                <a:lnTo>
                  <a:pt x="96900" y="2055621"/>
                </a:lnTo>
                <a:lnTo>
                  <a:pt x="76580" y="1983358"/>
                </a:lnTo>
                <a:lnTo>
                  <a:pt x="59816" y="1910588"/>
                </a:lnTo>
                <a:lnTo>
                  <a:pt x="46481" y="1837181"/>
                </a:lnTo>
                <a:lnTo>
                  <a:pt x="36702" y="1763394"/>
                </a:lnTo>
                <a:lnTo>
                  <a:pt x="30860" y="1689227"/>
                </a:lnTo>
                <a:lnTo>
                  <a:pt x="28828" y="1615058"/>
                </a:lnTo>
                <a:lnTo>
                  <a:pt x="30860" y="1540890"/>
                </a:lnTo>
                <a:lnTo>
                  <a:pt x="36829" y="1466723"/>
                </a:lnTo>
                <a:lnTo>
                  <a:pt x="46481" y="1392936"/>
                </a:lnTo>
                <a:lnTo>
                  <a:pt x="59943" y="1319402"/>
                </a:lnTo>
                <a:lnTo>
                  <a:pt x="76834" y="1246631"/>
                </a:lnTo>
                <a:lnTo>
                  <a:pt x="97281" y="1174368"/>
                </a:lnTo>
                <a:lnTo>
                  <a:pt x="121030" y="1103121"/>
                </a:lnTo>
                <a:lnTo>
                  <a:pt x="147827" y="1032890"/>
                </a:lnTo>
                <a:lnTo>
                  <a:pt x="177800" y="963676"/>
                </a:lnTo>
                <a:lnTo>
                  <a:pt x="210565" y="895857"/>
                </a:lnTo>
                <a:lnTo>
                  <a:pt x="246252" y="829437"/>
                </a:lnTo>
                <a:lnTo>
                  <a:pt x="284606" y="764666"/>
                </a:lnTo>
                <a:lnTo>
                  <a:pt x="325373" y="701548"/>
                </a:lnTo>
                <a:lnTo>
                  <a:pt x="368680" y="640333"/>
                </a:lnTo>
                <a:lnTo>
                  <a:pt x="414273" y="581278"/>
                </a:lnTo>
                <a:lnTo>
                  <a:pt x="461898" y="524255"/>
                </a:lnTo>
                <a:lnTo>
                  <a:pt x="511682" y="469645"/>
                </a:lnTo>
                <a:lnTo>
                  <a:pt x="563244" y="417575"/>
                </a:lnTo>
                <a:lnTo>
                  <a:pt x="616711" y="368045"/>
                </a:lnTo>
                <a:lnTo>
                  <a:pt x="671702" y="321310"/>
                </a:lnTo>
                <a:lnTo>
                  <a:pt x="728217" y="277494"/>
                </a:lnTo>
                <a:lnTo>
                  <a:pt x="786129" y="236727"/>
                </a:lnTo>
                <a:lnTo>
                  <a:pt x="845311" y="199136"/>
                </a:lnTo>
                <a:lnTo>
                  <a:pt x="905509" y="164973"/>
                </a:lnTo>
                <a:lnTo>
                  <a:pt x="966723" y="134238"/>
                </a:lnTo>
                <a:lnTo>
                  <a:pt x="1028826" y="107187"/>
                </a:lnTo>
                <a:lnTo>
                  <a:pt x="1091564" y="83819"/>
                </a:lnTo>
                <a:lnTo>
                  <a:pt x="1154938" y="64515"/>
                </a:lnTo>
                <a:lnTo>
                  <a:pt x="1218819" y="49275"/>
                </a:lnTo>
                <a:lnTo>
                  <a:pt x="1282953" y="37973"/>
                </a:lnTo>
                <a:lnTo>
                  <a:pt x="1347215" y="31241"/>
                </a:lnTo>
                <a:lnTo>
                  <a:pt x="1412748" y="28955"/>
                </a:lnTo>
                <a:lnTo>
                  <a:pt x="1411858" y="0"/>
                </a:lnTo>
                <a:close/>
              </a:path>
              <a:path w="1412875" h="3278504">
                <a:moveTo>
                  <a:pt x="1315623" y="3196076"/>
                </a:moveTo>
                <a:lnTo>
                  <a:pt x="1342227" y="3212832"/>
                </a:lnTo>
                <a:lnTo>
                  <a:pt x="1363979" y="3201161"/>
                </a:lnTo>
                <a:lnTo>
                  <a:pt x="1371283" y="3201161"/>
                </a:lnTo>
                <a:lnTo>
                  <a:pt x="1371345" y="3199384"/>
                </a:lnTo>
                <a:lnTo>
                  <a:pt x="1336166" y="3198241"/>
                </a:lnTo>
                <a:lnTo>
                  <a:pt x="1315623" y="3196076"/>
                </a:lnTo>
                <a:close/>
              </a:path>
            </a:pathLst>
          </a:custGeom>
          <a:solidFill>
            <a:srgbClr val="389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2594" y="2999359"/>
            <a:ext cx="1026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5" dirty="0">
                <a:latin typeface="Arial"/>
                <a:cs typeface="Arial"/>
              </a:rPr>
              <a:t>ce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tion  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4210" y="6276543"/>
            <a:ext cx="3878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 </a:t>
            </a:r>
            <a:r>
              <a:rPr sz="1800" dirty="0">
                <a:latin typeface="Arial"/>
                <a:cs typeface="Arial"/>
              </a:rPr>
              <a:t>: The </a:t>
            </a:r>
            <a:r>
              <a:rPr sz="1800" spc="-5" dirty="0">
                <a:latin typeface="Arial"/>
                <a:cs typeface="Arial"/>
              </a:rPr>
              <a:t>block </a:t>
            </a:r>
            <a:r>
              <a:rPr sz="1800" spc="-10" dirty="0">
                <a:latin typeface="Arial"/>
                <a:cs typeface="Arial"/>
              </a:rPr>
              <a:t>throwing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2546604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184531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Syntax: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406398"/>
            <a:ext cx="5619115" cy="4494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90170" marR="5040630" indent="-78105">
              <a:lnSpc>
                <a:spcPts val="2710"/>
              </a:lnSpc>
              <a:spcBef>
                <a:spcPts val="105"/>
              </a:spcBef>
            </a:pPr>
            <a:r>
              <a:rPr sz="2200" spc="-5" dirty="0">
                <a:latin typeface="Arial"/>
                <a:cs typeface="Arial"/>
              </a:rPr>
              <a:t>……  try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70"/>
              </a:spcBef>
              <a:tabLst>
                <a:tab pos="2825115" algn="l"/>
              </a:tabLst>
            </a:pPr>
            <a:r>
              <a:rPr sz="2200" spc="-5" dirty="0">
                <a:latin typeface="Arial"/>
                <a:cs typeface="Arial"/>
              </a:rPr>
              <a:t>throw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exception;	// </a:t>
            </a:r>
            <a:r>
              <a:rPr sz="2200" dirty="0">
                <a:latin typeface="Arial"/>
                <a:cs typeface="Arial"/>
              </a:rPr>
              <a:t>or </a:t>
            </a:r>
            <a:r>
              <a:rPr sz="2200" spc="-5" dirty="0">
                <a:latin typeface="Arial"/>
                <a:cs typeface="Arial"/>
              </a:rPr>
              <a:t>throw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(exception);</a:t>
            </a:r>
            <a:endParaRPr sz="2200">
              <a:latin typeface="Arial"/>
              <a:cs typeface="Arial"/>
            </a:endParaRPr>
          </a:p>
          <a:p>
            <a:pPr marL="634365">
              <a:lnSpc>
                <a:spcPct val="100000"/>
              </a:lnSpc>
              <a:spcBef>
                <a:spcPts val="75"/>
              </a:spcBef>
            </a:pPr>
            <a:r>
              <a:rPr sz="2200" spc="-10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/>
                <a:cs typeface="Arial"/>
              </a:rPr>
              <a:t>Catch(type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arg)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R="3629025" algn="ctr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R="3629025" algn="ctr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4816" y="86868"/>
            <a:ext cx="2869692" cy="1110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4816" y="681227"/>
            <a:ext cx="7886700" cy="1110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4602" y="225678"/>
            <a:ext cx="724408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</a:p>
          <a:p>
            <a:pPr marL="12700">
              <a:lnSpc>
                <a:spcPct val="100000"/>
              </a:lnSpc>
            </a:pPr>
            <a:r>
              <a:rPr spc="-50" dirty="0"/>
              <a:t>Try </a:t>
            </a:r>
            <a:r>
              <a:rPr spc="-5" dirty="0"/>
              <a:t>Block </a:t>
            </a:r>
            <a:r>
              <a:rPr dirty="0"/>
              <a:t>Throwing </a:t>
            </a:r>
            <a:r>
              <a:rPr spc="-5" dirty="0"/>
              <a:t>an</a:t>
            </a:r>
            <a:r>
              <a:rPr spc="-50" dirty="0"/>
              <a:t> </a:t>
            </a:r>
            <a:r>
              <a:rPr dirty="0"/>
              <a:t>Exception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6897" y="1399692"/>
            <a:ext cx="436816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4110">
              <a:lnSpc>
                <a:spcPct val="1313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#include&lt;iostream.h&gt;  #include&lt;conio.h&gt;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int main()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int a,b;</a:t>
            </a:r>
            <a:endParaRPr sz="1600">
              <a:latin typeface="Arial"/>
              <a:cs typeface="Arial"/>
            </a:endParaRPr>
          </a:p>
          <a:p>
            <a:pPr marL="12700" marR="1410335">
              <a:lnSpc>
                <a:spcPct val="131200"/>
              </a:lnSpc>
            </a:pPr>
            <a:r>
              <a:rPr sz="1600" spc="-5" dirty="0">
                <a:latin typeface="Arial"/>
                <a:cs typeface="Arial"/>
              </a:rPr>
              <a:t>cout&lt;&lt;“enter values of a </a:t>
            </a:r>
            <a:r>
              <a:rPr sz="1600" spc="-10" dirty="0">
                <a:latin typeface="Arial"/>
                <a:cs typeface="Arial"/>
              </a:rPr>
              <a:t>and b:”;  </a:t>
            </a:r>
            <a:r>
              <a:rPr sz="1600" dirty="0">
                <a:latin typeface="Arial"/>
                <a:cs typeface="Arial"/>
              </a:rPr>
              <a:t>cin&gt;&gt;a&gt;&gt;b;</a:t>
            </a:r>
            <a:endParaRPr sz="1600">
              <a:latin typeface="Arial"/>
              <a:cs typeface="Arial"/>
            </a:endParaRPr>
          </a:p>
          <a:p>
            <a:pPr marL="12700" marR="3391535">
              <a:lnSpc>
                <a:spcPct val="1312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int x =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a-b;  try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286885" algn="l"/>
              </a:tabLst>
            </a:pPr>
            <a:r>
              <a:rPr sz="1600" spc="-5" dirty="0">
                <a:latin typeface="Arial"/>
                <a:cs typeface="Arial"/>
              </a:rPr>
              <a:t>if(x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!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0)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cout&lt;&lt;</a:t>
            </a:r>
            <a:r>
              <a:rPr sz="1600" spc="-10" dirty="0">
                <a:latin typeface="Arial"/>
                <a:cs typeface="Arial"/>
              </a:rPr>
              <a:t>“</a:t>
            </a:r>
            <a:r>
              <a:rPr sz="1600" spc="-5" dirty="0">
                <a:latin typeface="Arial"/>
                <a:cs typeface="Arial"/>
              </a:rPr>
              <a:t>\n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t(a/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)=“&lt;&lt;</a:t>
            </a:r>
            <a:r>
              <a:rPr sz="1600" spc="-10" dirty="0">
                <a:latin typeface="Arial"/>
                <a:cs typeface="Arial"/>
              </a:rPr>
              <a:t>a/x</a:t>
            </a: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10" dirty="0">
                <a:latin typeface="Arial"/>
                <a:cs typeface="Arial"/>
              </a:rPr>
              <a:t>&lt;</a:t>
            </a:r>
            <a:r>
              <a:rPr sz="1600" spc="-5" dirty="0">
                <a:latin typeface="Arial"/>
                <a:cs typeface="Arial"/>
              </a:rPr>
              <a:t>“\</a:t>
            </a:r>
            <a:r>
              <a:rPr sz="1600" spc="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”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Arial"/>
                <a:cs typeface="Arial"/>
              </a:rPr>
              <a:t>else </a:t>
            </a:r>
            <a:r>
              <a:rPr sz="1600" spc="-5" dirty="0">
                <a:latin typeface="Arial"/>
                <a:cs typeface="Arial"/>
              </a:rPr>
              <a:t>{ </a:t>
            </a:r>
            <a:r>
              <a:rPr sz="1600" spc="-10" dirty="0">
                <a:latin typeface="Arial"/>
                <a:cs typeface="Arial"/>
              </a:rPr>
              <a:t>throw(x); </a:t>
            </a:r>
            <a:r>
              <a:rPr sz="1600" spc="-5" dirty="0">
                <a:latin typeface="Arial"/>
                <a:cs typeface="Arial"/>
              </a:rPr>
              <a:t>// throws integer </a:t>
            </a:r>
            <a:r>
              <a:rPr sz="1600" dirty="0">
                <a:latin typeface="Arial"/>
                <a:cs typeface="Arial"/>
              </a:rPr>
              <a:t>object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 marR="683895">
              <a:lnSpc>
                <a:spcPct val="1312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}catch(int </a:t>
            </a:r>
            <a:r>
              <a:rPr sz="1600" dirty="0">
                <a:latin typeface="Arial"/>
                <a:cs typeface="Arial"/>
              </a:rPr>
              <a:t>i){ </a:t>
            </a:r>
            <a:r>
              <a:rPr sz="1600" spc="-5" dirty="0">
                <a:latin typeface="Arial"/>
                <a:cs typeface="Arial"/>
              </a:rPr>
              <a:t>cout&lt;&lt;“exception </a:t>
            </a:r>
            <a:r>
              <a:rPr sz="1600" spc="-10" dirty="0">
                <a:latin typeface="Arial"/>
                <a:cs typeface="Arial"/>
              </a:rPr>
              <a:t>caught”; </a:t>
            </a:r>
            <a:r>
              <a:rPr sz="1600" spc="-5" dirty="0">
                <a:latin typeface="Arial"/>
                <a:cs typeface="Arial"/>
              </a:rPr>
              <a:t>}  return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2811" y="338327"/>
            <a:ext cx="4184904" cy="1220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14602" y="490854"/>
            <a:ext cx="34823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Multiple</a:t>
            </a:r>
            <a:r>
              <a:rPr sz="4300" spc="-65" dirty="0"/>
              <a:t> </a:t>
            </a:r>
            <a:r>
              <a:rPr sz="4300" spc="-5" dirty="0"/>
              <a:t>Catch</a:t>
            </a:r>
            <a:endParaRPr sz="4300"/>
          </a:p>
        </p:txBody>
      </p:sp>
      <p:sp>
        <p:nvSpPr>
          <p:cNvPr id="15" name="object 15"/>
          <p:cNvSpPr txBox="1"/>
          <p:nvPr/>
        </p:nvSpPr>
        <p:spPr>
          <a:xfrm>
            <a:off x="1596897" y="1378965"/>
            <a:ext cx="7261859" cy="55435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95910" marR="5080" indent="-283210" algn="just">
              <a:lnSpc>
                <a:spcPct val="80000"/>
              </a:lnSpc>
              <a:spcBef>
                <a:spcPts val="82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It is </a:t>
            </a:r>
            <a:r>
              <a:rPr sz="3000" spc="-5" dirty="0">
                <a:latin typeface="Arial"/>
                <a:cs typeface="Arial"/>
              </a:rPr>
              <a:t>possible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a program </a:t>
            </a:r>
            <a:r>
              <a:rPr sz="3000" spc="-40" dirty="0">
                <a:latin typeface="Arial"/>
                <a:cs typeface="Arial"/>
              </a:rPr>
              <a:t>segment  </a:t>
            </a:r>
            <a:r>
              <a:rPr sz="3000" spc="-5" dirty="0">
                <a:latin typeface="Arial"/>
                <a:cs typeface="Arial"/>
              </a:rPr>
              <a:t>has more than one condition to </a:t>
            </a:r>
            <a:r>
              <a:rPr sz="3000" dirty="0">
                <a:latin typeface="Arial"/>
                <a:cs typeface="Arial"/>
              </a:rPr>
              <a:t>throw </a:t>
            </a:r>
            <a:r>
              <a:rPr sz="3000" spc="-5" dirty="0">
                <a:latin typeface="Arial"/>
                <a:cs typeface="Arial"/>
              </a:rPr>
              <a:t>an  exception.</a:t>
            </a:r>
            <a:endParaRPr sz="3000">
              <a:latin typeface="Arial"/>
              <a:cs typeface="Arial"/>
            </a:endParaRPr>
          </a:p>
          <a:p>
            <a:pPr marL="295910" marR="5080" indent="-283210" algn="just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In such cases </a:t>
            </a:r>
            <a:r>
              <a:rPr sz="3000" spc="-10" dirty="0">
                <a:latin typeface="Arial"/>
                <a:cs typeface="Arial"/>
              </a:rPr>
              <a:t>we </a:t>
            </a:r>
            <a:r>
              <a:rPr sz="3000" spc="-5" dirty="0">
                <a:latin typeface="Arial"/>
                <a:cs typeface="Arial"/>
              </a:rPr>
              <a:t>can associate </a:t>
            </a:r>
            <a:r>
              <a:rPr sz="3000" spc="-434" dirty="0">
                <a:latin typeface="Arial"/>
                <a:cs typeface="Arial"/>
              </a:rPr>
              <a:t>more  </a:t>
            </a:r>
            <a:r>
              <a:rPr sz="3000" spc="-5" dirty="0">
                <a:latin typeface="Arial"/>
                <a:cs typeface="Arial"/>
              </a:rPr>
              <a:t>than one Catch statement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a single  try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block.</a:t>
            </a:r>
            <a:endParaRPr sz="3000">
              <a:latin typeface="Arial"/>
              <a:cs typeface="Arial"/>
            </a:endParaRPr>
          </a:p>
          <a:p>
            <a:pPr marL="295910" marR="5080" indent="-283210" algn="just">
              <a:lnSpc>
                <a:spcPts val="2880"/>
              </a:lnSpc>
              <a:spcBef>
                <a:spcPts val="57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When an exception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thrown 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spc="-465" dirty="0">
                <a:latin typeface="Arial"/>
                <a:cs typeface="Arial"/>
              </a:rPr>
              <a:t>the  </a:t>
            </a:r>
            <a:r>
              <a:rPr sz="3000" spc="-5" dirty="0">
                <a:latin typeface="Arial"/>
                <a:cs typeface="Arial"/>
              </a:rPr>
              <a:t>exception handlers are searched </a:t>
            </a:r>
            <a:r>
              <a:rPr sz="3000" spc="-10" dirty="0">
                <a:latin typeface="Arial"/>
                <a:cs typeface="Arial"/>
              </a:rPr>
              <a:t>in </a:t>
            </a:r>
            <a:r>
              <a:rPr sz="3000" spc="-5" dirty="0">
                <a:latin typeface="Arial"/>
                <a:cs typeface="Arial"/>
              </a:rPr>
              <a:t>order  </a:t>
            </a:r>
            <a:r>
              <a:rPr sz="3000" dirty="0">
                <a:latin typeface="Arial"/>
                <a:cs typeface="Arial"/>
              </a:rPr>
              <a:t>for </a:t>
            </a:r>
            <a:r>
              <a:rPr sz="3000" spc="-5" dirty="0">
                <a:latin typeface="Arial"/>
                <a:cs typeface="Arial"/>
              </a:rPr>
              <a:t>an </a:t>
            </a:r>
            <a:r>
              <a:rPr sz="3000" dirty="0">
                <a:latin typeface="Arial"/>
                <a:cs typeface="Arial"/>
              </a:rPr>
              <a:t>appropriate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match.</a:t>
            </a:r>
            <a:endParaRPr sz="3000">
              <a:latin typeface="Arial"/>
              <a:cs typeface="Arial"/>
            </a:endParaRPr>
          </a:p>
          <a:p>
            <a:pPr marL="295910" marR="6350" indent="-283210" algn="just">
              <a:lnSpc>
                <a:spcPct val="80000"/>
              </a:lnSpc>
              <a:spcBef>
                <a:spcPts val="625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dirty="0">
                <a:latin typeface="Arial"/>
                <a:cs typeface="Arial"/>
              </a:rPr>
              <a:t>It is </a:t>
            </a:r>
            <a:r>
              <a:rPr sz="3000" spc="-5" dirty="0">
                <a:latin typeface="Arial"/>
                <a:cs typeface="Arial"/>
              </a:rPr>
              <a:t>possible that argument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70" dirty="0">
                <a:latin typeface="Arial"/>
                <a:cs typeface="Arial"/>
              </a:rPr>
              <a:t>several  </a:t>
            </a:r>
            <a:r>
              <a:rPr sz="3000" dirty="0">
                <a:latin typeface="Arial"/>
                <a:cs typeface="Arial"/>
              </a:rPr>
              <a:t>catch statements match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type of </a:t>
            </a:r>
            <a:r>
              <a:rPr sz="3000" spc="-5" dirty="0">
                <a:latin typeface="Arial"/>
                <a:cs typeface="Arial"/>
              </a:rPr>
              <a:t>an  exception.</a:t>
            </a:r>
            <a:endParaRPr sz="3000">
              <a:latin typeface="Arial"/>
              <a:cs typeface="Arial"/>
            </a:endParaRPr>
          </a:p>
          <a:p>
            <a:pPr marL="295910" marR="6985" indent="-283210" algn="just">
              <a:lnSpc>
                <a:spcPct val="80000"/>
              </a:lnSpc>
              <a:spcBef>
                <a:spcPts val="600"/>
              </a:spcBef>
              <a:buClr>
                <a:srgbClr val="3891A7"/>
              </a:buClr>
              <a:buSzPct val="80000"/>
              <a:buChar char=""/>
              <a:tabLst>
                <a:tab pos="296545" algn="l"/>
              </a:tabLst>
            </a:pPr>
            <a:r>
              <a:rPr sz="3000" spc="-5" dirty="0">
                <a:latin typeface="Arial"/>
                <a:cs typeface="Arial"/>
              </a:rPr>
              <a:t>In such </a:t>
            </a:r>
            <a:r>
              <a:rPr sz="3000" dirty="0">
                <a:latin typeface="Arial"/>
                <a:cs typeface="Arial"/>
              </a:rPr>
              <a:t>cases, the first </a:t>
            </a:r>
            <a:r>
              <a:rPr sz="3000" spc="-5" dirty="0">
                <a:latin typeface="Arial"/>
                <a:cs typeface="Arial"/>
              </a:rPr>
              <a:t>handler </a:t>
            </a:r>
            <a:r>
              <a:rPr sz="3000" spc="-459" dirty="0">
                <a:latin typeface="Arial"/>
                <a:cs typeface="Arial"/>
              </a:rPr>
              <a:t>that  </a:t>
            </a:r>
            <a:r>
              <a:rPr sz="3000" spc="-5" dirty="0">
                <a:latin typeface="Arial"/>
                <a:cs typeface="Arial"/>
              </a:rPr>
              <a:t>matches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exception type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executed.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940</Words>
  <Application>Microsoft Office PowerPoint</Application>
  <PresentationFormat>On-screen Show (4:3)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Subject : Object Oriented Programming with C++  Topic : Exception Handling</vt:lpstr>
      <vt:lpstr>Contents</vt:lpstr>
      <vt:lpstr>What is exception?</vt:lpstr>
      <vt:lpstr>How do we Handle  Exception?</vt:lpstr>
      <vt:lpstr>Try-Catch-Throw</vt:lpstr>
      <vt:lpstr>try block</vt:lpstr>
      <vt:lpstr>Syntax:</vt:lpstr>
      <vt:lpstr>Example: Try Block Throwing an Exception</vt:lpstr>
      <vt:lpstr>Multiple Catch</vt:lpstr>
      <vt:lpstr>Syntax:</vt:lpstr>
      <vt:lpstr>Example: Multiple Catch Statements</vt:lpstr>
      <vt:lpstr>Catch All</vt:lpstr>
      <vt:lpstr>Example: Catching All Statements</vt:lpstr>
      <vt:lpstr>Rethrowing Exception</vt:lpstr>
      <vt:lpstr>Example: Re-throw an Exception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: Object Oriented Programming with C++  Topic : Exception Handling</dc:title>
  <cp:lastModifiedBy>MANAN TIWARI</cp:lastModifiedBy>
  <cp:revision>1</cp:revision>
  <dcterms:created xsi:type="dcterms:W3CDTF">2019-11-04T04:43:23Z</dcterms:created>
  <dcterms:modified xsi:type="dcterms:W3CDTF">2019-11-05T05:46:38Z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2019-11-04T00:00:00Z</vt:filetime>
  </property>
</Properties>
</file>